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7.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7" r:id="rId2"/>
    <p:sldId id="321" r:id="rId3"/>
    <p:sldId id="322" r:id="rId4"/>
    <p:sldId id="323" r:id="rId5"/>
    <p:sldId id="325" r:id="rId6"/>
    <p:sldId id="324" r:id="rId7"/>
    <p:sldId id="326" r:id="rId8"/>
    <p:sldId id="346" r:id="rId9"/>
    <p:sldId id="357" r:id="rId10"/>
    <p:sldId id="358" r:id="rId11"/>
    <p:sldId id="347" r:id="rId12"/>
    <p:sldId id="327" r:id="rId13"/>
    <p:sldId id="328" r:id="rId14"/>
    <p:sldId id="329" r:id="rId15"/>
    <p:sldId id="330" r:id="rId16"/>
    <p:sldId id="331" r:id="rId17"/>
    <p:sldId id="332" r:id="rId18"/>
    <p:sldId id="333" r:id="rId19"/>
    <p:sldId id="353" r:id="rId20"/>
    <p:sldId id="334" r:id="rId21"/>
    <p:sldId id="354" r:id="rId22"/>
    <p:sldId id="335" r:id="rId23"/>
    <p:sldId id="355" r:id="rId24"/>
    <p:sldId id="336" r:id="rId25"/>
    <p:sldId id="337" r:id="rId26"/>
    <p:sldId id="351" r:id="rId27"/>
    <p:sldId id="352" r:id="rId28"/>
    <p:sldId id="319" r:id="rId29"/>
    <p:sldId id="265" r:id="rId30"/>
    <p:sldId id="266" r:id="rId31"/>
    <p:sldId id="320" r:id="rId32"/>
    <p:sldId id="268" r:id="rId33"/>
    <p:sldId id="269" r:id="rId34"/>
    <p:sldId id="270" r:id="rId35"/>
    <p:sldId id="271" r:id="rId36"/>
    <p:sldId id="356" r:id="rId37"/>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79" d="100"/>
          <a:sy n="79" d="100"/>
        </p:scale>
        <p:origin x="763"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AA0F967-D095-429F-8798-9017DFB46694}" type="datetimeFigureOut">
              <a:rPr lang="ar-EG" smtClean="0"/>
              <a:t>15/12/1443</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6EECA17-DA6E-4C28-B606-A2C964A36A20}" type="slidenum">
              <a:rPr lang="ar-EG" smtClean="0"/>
              <a:t>‹#›</a:t>
            </a:fld>
            <a:endParaRPr lang="ar-EG"/>
          </a:p>
        </p:txBody>
      </p:sp>
    </p:spTree>
    <p:extLst>
      <p:ext uri="{BB962C8B-B14F-4D97-AF65-F5344CB8AC3E}">
        <p14:creationId xmlns:p14="http://schemas.microsoft.com/office/powerpoint/2010/main" val="2264241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1C80E09-07B5-3CA4-A059-4BA76796E335}"/>
              </a:ext>
            </a:extLst>
          </p:cNvPr>
          <p:cNvSpPr>
            <a:spLocks noGrp="1" noChangeArrowheads="1"/>
          </p:cNvSpPr>
          <p:nvPr>
            <p:ph type="sldNum" sz="quarter" idx="5"/>
          </p:nvPr>
        </p:nvSpPr>
        <p:spPr>
          <a:ln/>
        </p:spPr>
        <p:txBody>
          <a:bodyPr/>
          <a:lstStyle/>
          <a:p>
            <a:fld id="{410D1587-5BAC-4088-82F0-43C3D2CBDE5D}" type="slidenum">
              <a:rPr lang="en-US" altLang="ar-EG"/>
              <a:pPr/>
              <a:t>29</a:t>
            </a:fld>
            <a:endParaRPr lang="en-US" altLang="ar-EG"/>
          </a:p>
        </p:txBody>
      </p:sp>
      <p:sp>
        <p:nvSpPr>
          <p:cNvPr id="64514" name="Rectangle 2">
            <a:extLst>
              <a:ext uri="{FF2B5EF4-FFF2-40B4-BE49-F238E27FC236}">
                <a16:creationId xmlns:a16="http://schemas.microsoft.com/office/drawing/2014/main" id="{209331D1-971F-4C47-084B-23DA6745AECD}"/>
              </a:ext>
            </a:extLst>
          </p:cNvPr>
          <p:cNvSpPr>
            <a:spLocks noGrp="1" noRot="1" noChangeAspect="1" noChangeArrowheads="1"/>
          </p:cNvSpPr>
          <p:nvPr>
            <p:ph type="sldImg"/>
          </p:nvPr>
        </p:nvSpPr>
        <p:spPr/>
      </p:sp>
      <p:sp>
        <p:nvSpPr>
          <p:cNvPr id="64515" name="Rectangle 3">
            <a:extLst>
              <a:ext uri="{FF2B5EF4-FFF2-40B4-BE49-F238E27FC236}">
                <a16:creationId xmlns:a16="http://schemas.microsoft.com/office/drawing/2014/main" id="{8EE90DB9-B2A3-26DC-C006-9B180B497AD7}"/>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5501A69-191C-C0A0-2066-7B3BC5726752}"/>
              </a:ext>
            </a:extLst>
          </p:cNvPr>
          <p:cNvSpPr>
            <a:spLocks noGrp="1" noChangeArrowheads="1"/>
          </p:cNvSpPr>
          <p:nvPr>
            <p:ph type="sldNum" sz="quarter" idx="5"/>
          </p:nvPr>
        </p:nvSpPr>
        <p:spPr>
          <a:ln/>
        </p:spPr>
        <p:txBody>
          <a:bodyPr/>
          <a:lstStyle/>
          <a:p>
            <a:fld id="{E2213938-13F0-435C-8353-394BAD94BF18}" type="slidenum">
              <a:rPr lang="en-US" altLang="ar-EG"/>
              <a:pPr/>
              <a:t>30</a:t>
            </a:fld>
            <a:endParaRPr lang="en-US" altLang="ar-EG"/>
          </a:p>
        </p:txBody>
      </p:sp>
      <p:sp>
        <p:nvSpPr>
          <p:cNvPr id="65538" name="Rectangle 2">
            <a:extLst>
              <a:ext uri="{FF2B5EF4-FFF2-40B4-BE49-F238E27FC236}">
                <a16:creationId xmlns:a16="http://schemas.microsoft.com/office/drawing/2014/main" id="{1D65E67D-5CE9-7ACD-0C96-59D19B0825A3}"/>
              </a:ext>
            </a:extLst>
          </p:cNvPr>
          <p:cNvSpPr>
            <a:spLocks noGrp="1" noRot="1" noChangeAspect="1" noChangeArrowheads="1"/>
          </p:cNvSpPr>
          <p:nvPr>
            <p:ph type="sldImg"/>
          </p:nvPr>
        </p:nvSpPr>
        <p:spPr/>
      </p:sp>
      <p:sp>
        <p:nvSpPr>
          <p:cNvPr id="65539" name="Rectangle 3">
            <a:extLst>
              <a:ext uri="{FF2B5EF4-FFF2-40B4-BE49-F238E27FC236}">
                <a16:creationId xmlns:a16="http://schemas.microsoft.com/office/drawing/2014/main" id="{A690C772-2B02-084E-6A52-069D024BCBCA}"/>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This slide might be used to make the point about the various “flows” - material, information, money.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F960872-B320-7DB6-B653-C1767E420721}"/>
              </a:ext>
            </a:extLst>
          </p:cNvPr>
          <p:cNvSpPr>
            <a:spLocks noGrp="1" noChangeArrowheads="1"/>
          </p:cNvSpPr>
          <p:nvPr>
            <p:ph type="sldNum" sz="quarter" idx="5"/>
          </p:nvPr>
        </p:nvSpPr>
        <p:spPr>
          <a:ln/>
        </p:spPr>
        <p:txBody>
          <a:bodyPr/>
          <a:lstStyle/>
          <a:p>
            <a:fld id="{044C5504-AB3C-4D31-82EB-0CF63954F18C}" type="slidenum">
              <a:rPr lang="en-US" altLang="ar-EG"/>
              <a:pPr/>
              <a:t>32</a:t>
            </a:fld>
            <a:endParaRPr lang="en-US" altLang="ar-EG"/>
          </a:p>
        </p:txBody>
      </p:sp>
      <p:sp>
        <p:nvSpPr>
          <p:cNvPr id="67586" name="Rectangle 2">
            <a:extLst>
              <a:ext uri="{FF2B5EF4-FFF2-40B4-BE49-F238E27FC236}">
                <a16:creationId xmlns:a16="http://schemas.microsoft.com/office/drawing/2014/main" id="{FCF09FA2-2B3B-7913-EA82-F6D24C16EE5E}"/>
              </a:ext>
            </a:extLst>
          </p:cNvPr>
          <p:cNvSpPr>
            <a:spLocks noGrp="1" noRot="1" noChangeAspect="1" noChangeArrowheads="1"/>
          </p:cNvSpPr>
          <p:nvPr>
            <p:ph type="sldImg"/>
          </p:nvPr>
        </p:nvSpPr>
        <p:spPr/>
      </p:sp>
      <p:sp>
        <p:nvSpPr>
          <p:cNvPr id="67587" name="Rectangle 3">
            <a:extLst>
              <a:ext uri="{FF2B5EF4-FFF2-40B4-BE49-F238E27FC236}">
                <a16:creationId xmlns:a16="http://schemas.microsoft.com/office/drawing/2014/main" id="{0831844E-F851-2FC1-3B78-2C1F1AD9277B}"/>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This and the following two slides look at how supply-chain strategy can support overall strategy.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B9278D0-CDC8-B725-55E6-934FBB819553}"/>
              </a:ext>
            </a:extLst>
          </p:cNvPr>
          <p:cNvSpPr>
            <a:spLocks noGrp="1" noChangeArrowheads="1"/>
          </p:cNvSpPr>
          <p:nvPr>
            <p:ph type="sldNum" sz="quarter" idx="5"/>
          </p:nvPr>
        </p:nvSpPr>
        <p:spPr>
          <a:ln/>
        </p:spPr>
        <p:txBody>
          <a:bodyPr/>
          <a:lstStyle/>
          <a:p>
            <a:fld id="{EF677F13-17D2-4D35-9B53-BA05FB64A4AC}" type="slidenum">
              <a:rPr lang="en-US" altLang="ar-EG"/>
              <a:pPr/>
              <a:t>33</a:t>
            </a:fld>
            <a:endParaRPr lang="en-US" altLang="ar-EG"/>
          </a:p>
        </p:txBody>
      </p:sp>
      <p:sp>
        <p:nvSpPr>
          <p:cNvPr id="68610" name="Rectangle 2">
            <a:extLst>
              <a:ext uri="{FF2B5EF4-FFF2-40B4-BE49-F238E27FC236}">
                <a16:creationId xmlns:a16="http://schemas.microsoft.com/office/drawing/2014/main" id="{07675442-8D5B-B89E-51A6-CAA80A3AAAAE}"/>
              </a:ext>
            </a:extLst>
          </p:cNvPr>
          <p:cNvSpPr>
            <a:spLocks noGrp="1" noRot="1" noChangeAspect="1" noChangeArrowheads="1"/>
          </p:cNvSpPr>
          <p:nvPr>
            <p:ph type="sldImg"/>
          </p:nvPr>
        </p:nvSpPr>
        <p:spPr/>
      </p:sp>
      <p:sp>
        <p:nvSpPr>
          <p:cNvPr id="68611" name="Rectangle 3">
            <a:extLst>
              <a:ext uri="{FF2B5EF4-FFF2-40B4-BE49-F238E27FC236}">
                <a16:creationId xmlns:a16="http://schemas.microsoft.com/office/drawing/2014/main" id="{7B1CDC44-DE42-596C-0C76-1DC648C6EE99}"/>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7970F69-E905-1467-025A-5F9C06D85C5E}"/>
              </a:ext>
            </a:extLst>
          </p:cNvPr>
          <p:cNvSpPr>
            <a:spLocks noGrp="1" noChangeArrowheads="1"/>
          </p:cNvSpPr>
          <p:nvPr>
            <p:ph type="sldNum" sz="quarter" idx="5"/>
          </p:nvPr>
        </p:nvSpPr>
        <p:spPr>
          <a:ln/>
        </p:spPr>
        <p:txBody>
          <a:bodyPr/>
          <a:lstStyle/>
          <a:p>
            <a:fld id="{0F4F8446-AD2D-4AA0-8CB4-E87E9606A877}" type="slidenum">
              <a:rPr lang="en-US" altLang="ar-EG"/>
              <a:pPr/>
              <a:t>34</a:t>
            </a:fld>
            <a:endParaRPr lang="en-US" altLang="ar-EG"/>
          </a:p>
        </p:txBody>
      </p:sp>
      <p:sp>
        <p:nvSpPr>
          <p:cNvPr id="69634" name="Rectangle 2">
            <a:extLst>
              <a:ext uri="{FF2B5EF4-FFF2-40B4-BE49-F238E27FC236}">
                <a16:creationId xmlns:a16="http://schemas.microsoft.com/office/drawing/2014/main" id="{D947F6E5-8D18-F714-60CA-9C623890C823}"/>
              </a:ext>
            </a:extLst>
          </p:cNvPr>
          <p:cNvSpPr>
            <a:spLocks noGrp="1" noRot="1" noChangeAspect="1" noChangeArrowheads="1"/>
          </p:cNvSpPr>
          <p:nvPr>
            <p:ph type="sldImg"/>
          </p:nvPr>
        </p:nvSpPr>
        <p:spPr/>
      </p:sp>
      <p:sp>
        <p:nvSpPr>
          <p:cNvPr id="69635" name="Rectangle 3">
            <a:extLst>
              <a:ext uri="{FF2B5EF4-FFF2-40B4-BE49-F238E27FC236}">
                <a16:creationId xmlns:a16="http://schemas.microsoft.com/office/drawing/2014/main" id="{E90216E8-3097-CA1A-D99E-67A3F4EC935E}"/>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A82DF97-3739-2604-6230-B7922C2C9269}"/>
              </a:ext>
            </a:extLst>
          </p:cNvPr>
          <p:cNvSpPr>
            <a:spLocks noGrp="1" noChangeArrowheads="1"/>
          </p:cNvSpPr>
          <p:nvPr>
            <p:ph type="sldNum" sz="quarter" idx="5"/>
          </p:nvPr>
        </p:nvSpPr>
        <p:spPr>
          <a:ln/>
        </p:spPr>
        <p:txBody>
          <a:bodyPr/>
          <a:lstStyle/>
          <a:p>
            <a:fld id="{AA25E163-4E40-48AE-819F-A8A7F2EC585F}" type="slidenum">
              <a:rPr lang="en-US" altLang="ar-EG"/>
              <a:pPr/>
              <a:t>35</a:t>
            </a:fld>
            <a:endParaRPr lang="en-US" altLang="ar-EG"/>
          </a:p>
        </p:txBody>
      </p:sp>
      <p:sp>
        <p:nvSpPr>
          <p:cNvPr id="70658" name="Rectangle 2">
            <a:extLst>
              <a:ext uri="{FF2B5EF4-FFF2-40B4-BE49-F238E27FC236}">
                <a16:creationId xmlns:a16="http://schemas.microsoft.com/office/drawing/2014/main" id="{651EC1D6-5647-BC85-EBDF-B37E0396F172}"/>
              </a:ext>
            </a:extLst>
          </p:cNvPr>
          <p:cNvSpPr>
            <a:spLocks noGrp="1" noRot="1" noChangeAspect="1" noChangeArrowheads="1"/>
          </p:cNvSpPr>
          <p:nvPr>
            <p:ph type="sldImg"/>
          </p:nvPr>
        </p:nvSpPr>
        <p:spPr/>
      </p:sp>
      <p:sp>
        <p:nvSpPr>
          <p:cNvPr id="70659" name="Rectangle 3">
            <a:extLst>
              <a:ext uri="{FF2B5EF4-FFF2-40B4-BE49-F238E27FC236}">
                <a16:creationId xmlns:a16="http://schemas.microsoft.com/office/drawing/2014/main" id="{991E961E-45D1-C08C-A699-FE510109D635}"/>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A82DF97-3739-2604-6230-B7922C2C9269}"/>
              </a:ext>
            </a:extLst>
          </p:cNvPr>
          <p:cNvSpPr>
            <a:spLocks noGrp="1" noChangeArrowheads="1"/>
          </p:cNvSpPr>
          <p:nvPr>
            <p:ph type="sldNum" sz="quarter" idx="5"/>
          </p:nvPr>
        </p:nvSpPr>
        <p:spPr>
          <a:ln/>
        </p:spPr>
        <p:txBody>
          <a:bodyPr/>
          <a:lstStyle/>
          <a:p>
            <a:fld id="{AA25E163-4E40-48AE-819F-A8A7F2EC585F}" type="slidenum">
              <a:rPr lang="en-US" altLang="ar-EG"/>
              <a:pPr/>
              <a:t>36</a:t>
            </a:fld>
            <a:endParaRPr lang="en-US" altLang="ar-EG"/>
          </a:p>
        </p:txBody>
      </p:sp>
      <p:sp>
        <p:nvSpPr>
          <p:cNvPr id="70658" name="Rectangle 2">
            <a:extLst>
              <a:ext uri="{FF2B5EF4-FFF2-40B4-BE49-F238E27FC236}">
                <a16:creationId xmlns:a16="http://schemas.microsoft.com/office/drawing/2014/main" id="{651EC1D6-5647-BC85-EBDF-B37E0396F172}"/>
              </a:ext>
            </a:extLst>
          </p:cNvPr>
          <p:cNvSpPr>
            <a:spLocks noGrp="1" noRot="1" noChangeAspect="1" noChangeArrowheads="1"/>
          </p:cNvSpPr>
          <p:nvPr>
            <p:ph type="sldImg"/>
          </p:nvPr>
        </p:nvSpPr>
        <p:spPr/>
      </p:sp>
      <p:sp>
        <p:nvSpPr>
          <p:cNvPr id="70659" name="Rectangle 3">
            <a:extLst>
              <a:ext uri="{FF2B5EF4-FFF2-40B4-BE49-F238E27FC236}">
                <a16:creationId xmlns:a16="http://schemas.microsoft.com/office/drawing/2014/main" id="{991E961E-45D1-C08C-A699-FE510109D635}"/>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4183496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B3C96-F777-DFD5-F37C-7FC017B1FC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51A5C372-303B-7636-0D32-8645E45682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AFBD7997-4A55-1133-3BED-B474FA7FD8AB}"/>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5" name="Footer Placeholder 4">
            <a:extLst>
              <a:ext uri="{FF2B5EF4-FFF2-40B4-BE49-F238E27FC236}">
                <a16:creationId xmlns:a16="http://schemas.microsoft.com/office/drawing/2014/main" id="{5B99CF5A-F836-D187-60FB-D164D3345E1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8F4A94-28D9-6714-C277-E02250EDE367}"/>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884741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078ED-6D18-5835-9E3A-90F2C499C71D}"/>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D29FD5E-1BF0-2B56-6C3A-C65F303351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6CCD803-19FE-4000-894C-280AAA23D44A}"/>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5" name="Footer Placeholder 4">
            <a:extLst>
              <a:ext uri="{FF2B5EF4-FFF2-40B4-BE49-F238E27FC236}">
                <a16:creationId xmlns:a16="http://schemas.microsoft.com/office/drawing/2014/main" id="{CDC80A84-AA95-844D-EF00-0B474779BB5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8212723-3F73-AD28-E591-5B9E228F4930}"/>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588875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22FE6-E6FB-6727-4503-2E84791C69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6A57E25-F006-9497-8F02-89FF8A6B5A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C8BFA3-E30D-A25E-BBD7-B9354F815626}"/>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5" name="Footer Placeholder 4">
            <a:extLst>
              <a:ext uri="{FF2B5EF4-FFF2-40B4-BE49-F238E27FC236}">
                <a16:creationId xmlns:a16="http://schemas.microsoft.com/office/drawing/2014/main" id="{C9747B18-2359-82BC-6769-A10923AEE8B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A714E25-B586-AEFC-4810-56706C1F312F}"/>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794839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7CA63-2C09-75B4-AF6C-95B104777257}"/>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3149F654-1046-67CD-FE1F-56AF9CDEF4E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592ED2BD-D13C-5E25-F962-730ACE4EF7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3E11078-9942-2901-1588-333AFAB32457}"/>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6" name="Footer Placeholder 5">
            <a:extLst>
              <a:ext uri="{FF2B5EF4-FFF2-40B4-BE49-F238E27FC236}">
                <a16:creationId xmlns:a16="http://schemas.microsoft.com/office/drawing/2014/main" id="{0DEF915F-71A2-E943-21FD-26AAB29482FF}"/>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5C79306-B107-FCE0-9E12-88D48DFFDF24}"/>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4188167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2148F-E5AE-8B6D-A0FA-87929A4809D8}"/>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FC78EC7A-DE53-E814-5EAB-631F30465D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1C1EFD-B048-B8F3-1FED-29B97F0277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9301E4A8-9E39-385D-37FB-CD68515A7A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FA3DE36-772F-5E16-18AF-FB8DEF2605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4494D16A-9352-F8D3-DDF2-8190718F3C63}"/>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8" name="Footer Placeholder 7">
            <a:extLst>
              <a:ext uri="{FF2B5EF4-FFF2-40B4-BE49-F238E27FC236}">
                <a16:creationId xmlns:a16="http://schemas.microsoft.com/office/drawing/2014/main" id="{B5E85ED7-1205-3C8A-7168-27EDACD1C646}"/>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2E592911-506A-5055-05AE-9350F8DC40C8}"/>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52274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47681-959E-64D3-4D83-3D991F1D6C23}"/>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B048AAD6-957E-2650-9E6B-C97027B01840}"/>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4" name="Footer Placeholder 3">
            <a:extLst>
              <a:ext uri="{FF2B5EF4-FFF2-40B4-BE49-F238E27FC236}">
                <a16:creationId xmlns:a16="http://schemas.microsoft.com/office/drawing/2014/main" id="{4674B585-4AD7-D79E-BB3A-209A715C4A73}"/>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30E27482-C20C-181A-A213-AD791388BD66}"/>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668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1ABFD-3797-B6FF-BCFC-EA6D12943116}"/>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3" name="Footer Placeholder 2">
            <a:extLst>
              <a:ext uri="{FF2B5EF4-FFF2-40B4-BE49-F238E27FC236}">
                <a16:creationId xmlns:a16="http://schemas.microsoft.com/office/drawing/2014/main" id="{3D691E7D-8955-22BE-2695-4A415303DD08}"/>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E68206C0-2EC7-2D54-9F07-308DF8DC03CE}"/>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009789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4D070-815B-6343-70DC-A2F2FE61AD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E4CCBF6D-C122-BFE2-C7B3-D27C2A1FB6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96873B57-47E7-F10D-8041-F9437D40F1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A1EA79-BD87-EF52-4AB1-9C105F531282}"/>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6" name="Footer Placeholder 5">
            <a:extLst>
              <a:ext uri="{FF2B5EF4-FFF2-40B4-BE49-F238E27FC236}">
                <a16:creationId xmlns:a16="http://schemas.microsoft.com/office/drawing/2014/main" id="{2DD60089-578F-EF87-9BAD-458733795AB8}"/>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4DF5C86-B65D-991C-182C-B1647263685B}"/>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430868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AF0C1-8A9A-E4A1-C090-115D033BAB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F1BA81F5-2A21-3763-7A15-530749363F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7063021B-3490-D712-29CA-04E8CEC51F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FECD19-2987-3B7C-2AAA-5A84249FDEDD}"/>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6" name="Footer Placeholder 5">
            <a:extLst>
              <a:ext uri="{FF2B5EF4-FFF2-40B4-BE49-F238E27FC236}">
                <a16:creationId xmlns:a16="http://schemas.microsoft.com/office/drawing/2014/main" id="{573A8EA3-FF1A-5890-7506-57C91DA73129}"/>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275E901-DA2E-80E1-E258-97B52F16508E}"/>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313410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B977D-D625-792B-2050-32BAA4083E4A}"/>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E64B525B-3003-68D4-1755-4709841C66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3A221EE-9256-85D1-0499-38CDA245F3C0}"/>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5" name="Footer Placeholder 4">
            <a:extLst>
              <a:ext uri="{FF2B5EF4-FFF2-40B4-BE49-F238E27FC236}">
                <a16:creationId xmlns:a16="http://schemas.microsoft.com/office/drawing/2014/main" id="{7D7554B9-6422-8E03-42A0-80265F301FF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E703C98-6CB0-8BB4-4947-097DB21A0940}"/>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327949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FCF7FC-CD5A-109F-AA87-5890955338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6DDA47CE-3185-98E4-31EB-1D2339DF78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D2476A3C-7444-748F-392D-8BF82B9E3640}"/>
              </a:ext>
            </a:extLst>
          </p:cNvPr>
          <p:cNvSpPr>
            <a:spLocks noGrp="1"/>
          </p:cNvSpPr>
          <p:nvPr>
            <p:ph type="dt" sz="half" idx="10"/>
          </p:nvPr>
        </p:nvSpPr>
        <p:spPr/>
        <p:txBody>
          <a:bodyPr/>
          <a:lstStyle/>
          <a:p>
            <a:fld id="{0F884DEC-E822-48BD-847C-B32243CE7374}" type="datetimeFigureOut">
              <a:rPr lang="ar-EG" smtClean="0"/>
              <a:t>15/12/1443</a:t>
            </a:fld>
            <a:endParaRPr lang="ar-EG"/>
          </a:p>
        </p:txBody>
      </p:sp>
      <p:sp>
        <p:nvSpPr>
          <p:cNvPr id="5" name="Footer Placeholder 4">
            <a:extLst>
              <a:ext uri="{FF2B5EF4-FFF2-40B4-BE49-F238E27FC236}">
                <a16:creationId xmlns:a16="http://schemas.microsoft.com/office/drawing/2014/main" id="{D5BBF7AB-1F11-9B2A-38F6-06610B2D516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D15E909-2B11-F3B1-05A6-18357DF35E5D}"/>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132326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D9431E-E3F7-0D2D-8815-0C872680D3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C3E4C170-DBF6-7674-4627-700029C7E8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528BF85D-A3CD-22A8-AB46-53FECEE5F8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884DEC-E822-48BD-847C-B32243CE7374}" type="datetimeFigureOut">
              <a:rPr lang="ar-EG" smtClean="0"/>
              <a:t>15/12/1443</a:t>
            </a:fld>
            <a:endParaRPr lang="ar-EG"/>
          </a:p>
        </p:txBody>
      </p:sp>
      <p:sp>
        <p:nvSpPr>
          <p:cNvPr id="5" name="Footer Placeholder 4">
            <a:extLst>
              <a:ext uri="{FF2B5EF4-FFF2-40B4-BE49-F238E27FC236}">
                <a16:creationId xmlns:a16="http://schemas.microsoft.com/office/drawing/2014/main" id="{94D0B041-5E39-7ED6-A97E-C02E922C8C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0362E6-74C7-855C-FA03-BAFDF6CFFA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146992-8FCE-4420-A5DE-216724FC2EB7}" type="slidenum">
              <a:rPr lang="ar-EG" smtClean="0"/>
              <a:t>‹#›</a:t>
            </a:fld>
            <a:endParaRPr lang="ar-EG"/>
          </a:p>
        </p:txBody>
      </p:sp>
    </p:spTree>
    <p:extLst>
      <p:ext uri="{BB962C8B-B14F-4D97-AF65-F5344CB8AC3E}">
        <p14:creationId xmlns:p14="http://schemas.microsoft.com/office/powerpoint/2010/main" val="1455885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youtube.com/watch?v=1KtTAb9Tl6E" TargetMode="External"/><Relationship Id="rId5" Type="http://schemas.openxmlformats.org/officeDocument/2006/relationships/image" Target="../media/image7.emf"/><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mc:AlternateContent xmlns:mc="http://schemas.openxmlformats.org/markup-compatibility/2006" xmlns:p14="http://schemas.microsoft.com/office/powerpoint/2010/main">
    <mc:Choice Requires="p14">
      <p:transition spd="slow" p14:dur="2000" advTm="71840"/>
    </mc:Choice>
    <mc:Fallback xmlns="">
      <p:transition spd="slow" advTm="7184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8788478" cy="830997"/>
          </a:xfrm>
          <a:prstGeom prst="rect">
            <a:avLst/>
          </a:prstGeom>
          <a:noFill/>
        </p:spPr>
        <p:txBody>
          <a:bodyPr wrap="square">
            <a:spAutoFit/>
          </a:bodyPr>
          <a:lstStyle/>
          <a:p>
            <a:r>
              <a:rPr lang="en-GB" altLang="ar-EG" sz="4800" b="1" dirty="0">
                <a:solidFill>
                  <a:srgbClr val="FFC000"/>
                </a:solidFill>
              </a:rPr>
              <a:t>The challenge of global logistics</a:t>
            </a:r>
            <a:endParaRPr lang="ar-EG" sz="4000" dirty="0">
              <a:solidFill>
                <a:srgbClr val="FFC000"/>
              </a:solidFill>
            </a:endParaRPr>
          </a:p>
        </p:txBody>
      </p:sp>
      <p:grpSp>
        <p:nvGrpSpPr>
          <p:cNvPr id="7" name="Group 6">
            <a:extLst>
              <a:ext uri="{FF2B5EF4-FFF2-40B4-BE49-F238E27FC236}">
                <a16:creationId xmlns:a16="http://schemas.microsoft.com/office/drawing/2014/main" id="{D4FCFA4E-CAD9-6A62-0773-F8A0A37E26C4}"/>
              </a:ext>
            </a:extLst>
          </p:cNvPr>
          <p:cNvGrpSpPr/>
          <p:nvPr/>
        </p:nvGrpSpPr>
        <p:grpSpPr>
          <a:xfrm>
            <a:off x="2355272" y="1570057"/>
            <a:ext cx="7954733" cy="4318148"/>
            <a:chOff x="298450" y="1158875"/>
            <a:chExt cx="8413750" cy="4981575"/>
          </a:xfrm>
        </p:grpSpPr>
        <p:sp>
          <p:nvSpPr>
            <p:cNvPr id="11" name="Oval 5">
              <a:extLst>
                <a:ext uri="{FF2B5EF4-FFF2-40B4-BE49-F238E27FC236}">
                  <a16:creationId xmlns:a16="http://schemas.microsoft.com/office/drawing/2014/main" id="{33B4C228-093E-2715-6D2D-BE1E316D0300}"/>
                </a:ext>
              </a:extLst>
            </p:cNvPr>
            <p:cNvSpPr>
              <a:spLocks noChangeAspect="1" noChangeArrowheads="1"/>
            </p:cNvSpPr>
            <p:nvPr/>
          </p:nvSpPr>
          <p:spPr bwMode="auto">
            <a:xfrm>
              <a:off x="1908175" y="1160463"/>
              <a:ext cx="4972050" cy="4972050"/>
            </a:xfrm>
            <a:prstGeom prst="ellipse">
              <a:avLst/>
            </a:prstGeom>
            <a:solidFill>
              <a:schemeClr val="bg1"/>
            </a:solidFill>
            <a:ln w="381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 name="Freeform 7">
              <a:extLst>
                <a:ext uri="{FF2B5EF4-FFF2-40B4-BE49-F238E27FC236}">
                  <a16:creationId xmlns:a16="http://schemas.microsoft.com/office/drawing/2014/main" id="{CCE2481D-7704-A59F-19A5-81D101F0CF77}"/>
                </a:ext>
              </a:extLst>
            </p:cNvPr>
            <p:cNvSpPr>
              <a:spLocks noChangeAspect="1" noEditPoints="1"/>
            </p:cNvSpPr>
            <p:nvPr/>
          </p:nvSpPr>
          <p:spPr bwMode="auto">
            <a:xfrm>
              <a:off x="1914525" y="1177925"/>
              <a:ext cx="4930775" cy="4346575"/>
            </a:xfrm>
            <a:custGeom>
              <a:avLst/>
              <a:gdLst>
                <a:gd name="T0" fmla="*/ 1029569 w 6542"/>
                <a:gd name="T1" fmla="*/ 554064 h 5766"/>
                <a:gd name="T2" fmla="*/ 1569979 w 6542"/>
                <a:gd name="T3" fmla="*/ 590248 h 5766"/>
                <a:gd name="T4" fmla="*/ 2402076 w 6542"/>
                <a:gd name="T5" fmla="*/ 264594 h 5766"/>
                <a:gd name="T6" fmla="*/ 2414889 w 6542"/>
                <a:gd name="T7" fmla="*/ 1508 h 5766"/>
                <a:gd name="T8" fmla="*/ 1208198 w 6542"/>
                <a:gd name="T9" fmla="*/ 352792 h 5766"/>
                <a:gd name="T10" fmla="*/ 468054 w 6542"/>
                <a:gd name="T11" fmla="*/ 1062898 h 5766"/>
                <a:gd name="T12" fmla="*/ 2757827 w 6542"/>
                <a:gd name="T13" fmla="*/ 1754913 h 5766"/>
                <a:gd name="T14" fmla="*/ 2377203 w 6542"/>
                <a:gd name="T15" fmla="*/ 1799389 h 5766"/>
                <a:gd name="T16" fmla="*/ 1918194 w 6542"/>
                <a:gd name="T17" fmla="*/ 1763959 h 5766"/>
                <a:gd name="T18" fmla="*/ 1685297 w 6542"/>
                <a:gd name="T19" fmla="*/ 1524995 h 5766"/>
                <a:gd name="T20" fmla="*/ 1135842 w 6542"/>
                <a:gd name="T21" fmla="*/ 1684053 h 5766"/>
                <a:gd name="T22" fmla="*/ 730346 w 6542"/>
                <a:gd name="T23" fmla="*/ 2166503 h 5766"/>
                <a:gd name="T24" fmla="*/ 996405 w 6542"/>
                <a:gd name="T25" fmla="*/ 2850225 h 5766"/>
                <a:gd name="T26" fmla="*/ 1545107 w 6542"/>
                <a:gd name="T27" fmla="*/ 2948977 h 5766"/>
                <a:gd name="T28" fmla="*/ 1755392 w 6542"/>
                <a:gd name="T29" fmla="*/ 3397505 h 5766"/>
                <a:gd name="T30" fmla="*/ 2024467 w 6542"/>
                <a:gd name="T31" fmla="*/ 4176210 h 5766"/>
                <a:gd name="T32" fmla="*/ 2601809 w 6542"/>
                <a:gd name="T33" fmla="*/ 4214655 h 5766"/>
                <a:gd name="T34" fmla="*/ 3038961 w 6542"/>
                <a:gd name="T35" fmla="*/ 3576162 h 5766"/>
                <a:gd name="T36" fmla="*/ 3092475 w 6542"/>
                <a:gd name="T37" fmla="*/ 3147988 h 5766"/>
                <a:gd name="T38" fmla="*/ 3332155 w 6542"/>
                <a:gd name="T39" fmla="*/ 2675337 h 5766"/>
                <a:gd name="T40" fmla="*/ 3041976 w 6542"/>
                <a:gd name="T41" fmla="*/ 2556232 h 5766"/>
                <a:gd name="T42" fmla="*/ 2818124 w 6542"/>
                <a:gd name="T43" fmla="*/ 2147657 h 5766"/>
                <a:gd name="T44" fmla="*/ 2730694 w 6542"/>
                <a:gd name="T45" fmla="*/ 1906432 h 5766"/>
                <a:gd name="T46" fmla="*/ 3772322 w 6542"/>
                <a:gd name="T47" fmla="*/ 2196656 h 5766"/>
                <a:gd name="T48" fmla="*/ 3175383 w 6542"/>
                <a:gd name="T49" fmla="*/ 1891356 h 5766"/>
                <a:gd name="T50" fmla="*/ 3535657 w 6542"/>
                <a:gd name="T51" fmla="*/ 2011214 h 5766"/>
                <a:gd name="T52" fmla="*/ 4067776 w 6542"/>
                <a:gd name="T53" fmla="*/ 2146150 h 5766"/>
                <a:gd name="T54" fmla="*/ 4164251 w 6542"/>
                <a:gd name="T55" fmla="*/ 2057952 h 5766"/>
                <a:gd name="T56" fmla="*/ 4314240 w 6542"/>
                <a:gd name="T57" fmla="*/ 2483865 h 5766"/>
                <a:gd name="T58" fmla="*/ 4464228 w 6542"/>
                <a:gd name="T59" fmla="*/ 2140873 h 5766"/>
                <a:gd name="T60" fmla="*/ 4697878 w 6542"/>
                <a:gd name="T61" fmla="*/ 2023276 h 5766"/>
                <a:gd name="T62" fmla="*/ 4839576 w 6542"/>
                <a:gd name="T63" fmla="*/ 1790343 h 5766"/>
                <a:gd name="T64" fmla="*/ 4505682 w 6542"/>
                <a:gd name="T65" fmla="*/ 1101343 h 5766"/>
                <a:gd name="T66" fmla="*/ 3757248 w 6542"/>
                <a:gd name="T67" fmla="*/ 370884 h 5766"/>
                <a:gd name="T68" fmla="*/ 3133175 w 6542"/>
                <a:gd name="T69" fmla="*/ 183934 h 5766"/>
                <a:gd name="T70" fmla="*/ 3011828 w 6542"/>
                <a:gd name="T71" fmla="*/ 410083 h 5766"/>
                <a:gd name="T72" fmla="*/ 2908569 w 6542"/>
                <a:gd name="T73" fmla="*/ 488481 h 5766"/>
                <a:gd name="T74" fmla="*/ 2392278 w 6542"/>
                <a:gd name="T75" fmla="*/ 408575 h 5766"/>
                <a:gd name="T76" fmla="*/ 2232491 w 6542"/>
                <a:gd name="T77" fmla="*/ 679199 h 5766"/>
                <a:gd name="T78" fmla="*/ 2358361 w 6542"/>
                <a:gd name="T79" fmla="*/ 734983 h 5766"/>
                <a:gd name="T80" fmla="*/ 2181239 w 6542"/>
                <a:gd name="T81" fmla="*/ 876703 h 5766"/>
                <a:gd name="T82" fmla="*/ 2105868 w 6542"/>
                <a:gd name="T83" fmla="*/ 830719 h 5766"/>
                <a:gd name="T84" fmla="*/ 1750870 w 6542"/>
                <a:gd name="T85" fmla="*/ 1010130 h 5766"/>
                <a:gd name="T86" fmla="*/ 1554905 w 6542"/>
                <a:gd name="T87" fmla="*/ 1165419 h 5766"/>
                <a:gd name="T88" fmla="*/ 1291860 w 6542"/>
                <a:gd name="T89" fmla="*/ 1228740 h 5766"/>
                <a:gd name="T90" fmla="*/ 1478027 w 6542"/>
                <a:gd name="T91" fmla="*/ 1533287 h 5766"/>
                <a:gd name="T92" fmla="*/ 1789309 w 6542"/>
                <a:gd name="T93" fmla="*/ 1307892 h 5766"/>
                <a:gd name="T94" fmla="*/ 2010146 w 6542"/>
                <a:gd name="T95" fmla="*/ 1661438 h 5766"/>
                <a:gd name="T96" fmla="*/ 2344040 w 6542"/>
                <a:gd name="T97" fmla="*/ 1540825 h 5766"/>
                <a:gd name="T98" fmla="*/ 2565631 w 6542"/>
                <a:gd name="T99" fmla="*/ 1396844 h 5766"/>
                <a:gd name="T100" fmla="*/ 2821139 w 6542"/>
                <a:gd name="T101" fmla="*/ 1264170 h 5766"/>
                <a:gd name="T102" fmla="*/ 2891234 w 6542"/>
                <a:gd name="T103" fmla="*/ 1523487 h 5766"/>
                <a:gd name="T104" fmla="*/ 2390770 w 6542"/>
                <a:gd name="T105" fmla="*/ 1488057 h 5766"/>
                <a:gd name="T106" fmla="*/ 3252261 w 6542"/>
                <a:gd name="T107" fmla="*/ 1305631 h 5766"/>
                <a:gd name="T108" fmla="*/ 3350998 w 6542"/>
                <a:gd name="T109" fmla="*/ 1307892 h 5766"/>
                <a:gd name="T110" fmla="*/ 291686 w 6542"/>
                <a:gd name="T111" fmla="*/ 3260308 h 5766"/>
                <a:gd name="T112" fmla="*/ 196718 w 6542"/>
                <a:gd name="T113" fmla="*/ 2825349 h 5766"/>
                <a:gd name="T114" fmla="*/ 15074 w 6542"/>
                <a:gd name="T115" fmla="*/ 2796704 h 5766"/>
                <a:gd name="T116" fmla="*/ 3186689 w 6542"/>
                <a:gd name="T117" fmla="*/ 3990014 h 5766"/>
                <a:gd name="T118" fmla="*/ 3464054 w 6542"/>
                <a:gd name="T119" fmla="*/ 3561840 h 5766"/>
                <a:gd name="T120" fmla="*/ 3313312 w 6542"/>
                <a:gd name="T121" fmla="*/ 3955338 h 5766"/>
                <a:gd name="T122" fmla="*/ 4801137 w 6542"/>
                <a:gd name="T123" fmla="*/ 2411497 h 57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542" h="5766">
                  <a:moveTo>
                    <a:pt x="615" y="1479"/>
                  </a:moveTo>
                  <a:lnTo>
                    <a:pt x="646" y="1468"/>
                  </a:lnTo>
                  <a:lnTo>
                    <a:pt x="676" y="1453"/>
                  </a:lnTo>
                  <a:lnTo>
                    <a:pt x="705" y="1435"/>
                  </a:lnTo>
                  <a:lnTo>
                    <a:pt x="735" y="1416"/>
                  </a:lnTo>
                  <a:lnTo>
                    <a:pt x="764" y="1394"/>
                  </a:lnTo>
                  <a:lnTo>
                    <a:pt x="791" y="1371"/>
                  </a:lnTo>
                  <a:lnTo>
                    <a:pt x="820" y="1345"/>
                  </a:lnTo>
                  <a:lnTo>
                    <a:pt x="847" y="1319"/>
                  </a:lnTo>
                  <a:lnTo>
                    <a:pt x="875" y="1290"/>
                  </a:lnTo>
                  <a:lnTo>
                    <a:pt x="901" y="1260"/>
                  </a:lnTo>
                  <a:lnTo>
                    <a:pt x="928" y="1230"/>
                  </a:lnTo>
                  <a:lnTo>
                    <a:pt x="954" y="1198"/>
                  </a:lnTo>
                  <a:lnTo>
                    <a:pt x="981" y="1167"/>
                  </a:lnTo>
                  <a:lnTo>
                    <a:pt x="1007" y="1133"/>
                  </a:lnTo>
                  <a:lnTo>
                    <a:pt x="1032" y="1101"/>
                  </a:lnTo>
                  <a:lnTo>
                    <a:pt x="1058" y="1068"/>
                  </a:lnTo>
                  <a:lnTo>
                    <a:pt x="1084" y="1035"/>
                  </a:lnTo>
                  <a:lnTo>
                    <a:pt x="1109" y="1002"/>
                  </a:lnTo>
                  <a:lnTo>
                    <a:pt x="1134" y="970"/>
                  </a:lnTo>
                  <a:lnTo>
                    <a:pt x="1160" y="939"/>
                  </a:lnTo>
                  <a:lnTo>
                    <a:pt x="1185" y="909"/>
                  </a:lnTo>
                  <a:lnTo>
                    <a:pt x="1211" y="879"/>
                  </a:lnTo>
                  <a:lnTo>
                    <a:pt x="1236" y="851"/>
                  </a:lnTo>
                  <a:lnTo>
                    <a:pt x="1263" y="824"/>
                  </a:lnTo>
                  <a:lnTo>
                    <a:pt x="1289" y="799"/>
                  </a:lnTo>
                  <a:lnTo>
                    <a:pt x="1314" y="775"/>
                  </a:lnTo>
                  <a:lnTo>
                    <a:pt x="1340" y="754"/>
                  </a:lnTo>
                  <a:lnTo>
                    <a:pt x="1366" y="735"/>
                  </a:lnTo>
                  <a:lnTo>
                    <a:pt x="1394" y="718"/>
                  </a:lnTo>
                  <a:lnTo>
                    <a:pt x="1420" y="704"/>
                  </a:lnTo>
                  <a:lnTo>
                    <a:pt x="1447" y="693"/>
                  </a:lnTo>
                  <a:lnTo>
                    <a:pt x="1475" y="684"/>
                  </a:lnTo>
                  <a:lnTo>
                    <a:pt x="1547" y="684"/>
                  </a:lnTo>
                  <a:lnTo>
                    <a:pt x="1567" y="685"/>
                  </a:lnTo>
                  <a:lnTo>
                    <a:pt x="1587" y="689"/>
                  </a:lnTo>
                  <a:lnTo>
                    <a:pt x="1606" y="694"/>
                  </a:lnTo>
                  <a:lnTo>
                    <a:pt x="1624" y="701"/>
                  </a:lnTo>
                  <a:lnTo>
                    <a:pt x="1643" y="709"/>
                  </a:lnTo>
                  <a:lnTo>
                    <a:pt x="1660" y="719"/>
                  </a:lnTo>
                  <a:lnTo>
                    <a:pt x="1679" y="729"/>
                  </a:lnTo>
                  <a:lnTo>
                    <a:pt x="1698" y="739"/>
                  </a:lnTo>
                  <a:lnTo>
                    <a:pt x="1717" y="749"/>
                  </a:lnTo>
                  <a:lnTo>
                    <a:pt x="1737" y="759"/>
                  </a:lnTo>
                  <a:lnTo>
                    <a:pt x="1758" y="769"/>
                  </a:lnTo>
                  <a:lnTo>
                    <a:pt x="1779" y="776"/>
                  </a:lnTo>
                  <a:lnTo>
                    <a:pt x="1801" y="784"/>
                  </a:lnTo>
                  <a:lnTo>
                    <a:pt x="1825" y="789"/>
                  </a:lnTo>
                  <a:lnTo>
                    <a:pt x="1850" y="793"/>
                  </a:lnTo>
                  <a:lnTo>
                    <a:pt x="1876" y="794"/>
                  </a:lnTo>
                  <a:lnTo>
                    <a:pt x="1950" y="866"/>
                  </a:lnTo>
                  <a:lnTo>
                    <a:pt x="1976" y="855"/>
                  </a:lnTo>
                  <a:lnTo>
                    <a:pt x="1999" y="845"/>
                  </a:lnTo>
                  <a:lnTo>
                    <a:pt x="2019" y="836"/>
                  </a:lnTo>
                  <a:lnTo>
                    <a:pt x="2037" y="826"/>
                  </a:lnTo>
                  <a:lnTo>
                    <a:pt x="2053" y="815"/>
                  </a:lnTo>
                  <a:lnTo>
                    <a:pt x="2068" y="801"/>
                  </a:lnTo>
                  <a:lnTo>
                    <a:pt x="2083" y="783"/>
                  </a:lnTo>
                  <a:lnTo>
                    <a:pt x="2097" y="758"/>
                  </a:lnTo>
                  <a:lnTo>
                    <a:pt x="2353" y="758"/>
                  </a:lnTo>
                  <a:lnTo>
                    <a:pt x="2378" y="735"/>
                  </a:lnTo>
                  <a:lnTo>
                    <a:pt x="2404" y="714"/>
                  </a:lnTo>
                  <a:lnTo>
                    <a:pt x="2431" y="694"/>
                  </a:lnTo>
                  <a:lnTo>
                    <a:pt x="2461" y="675"/>
                  </a:lnTo>
                  <a:lnTo>
                    <a:pt x="2491" y="659"/>
                  </a:lnTo>
                  <a:lnTo>
                    <a:pt x="2523" y="643"/>
                  </a:lnTo>
                  <a:lnTo>
                    <a:pt x="2555" y="629"/>
                  </a:lnTo>
                  <a:lnTo>
                    <a:pt x="2589" y="615"/>
                  </a:lnTo>
                  <a:lnTo>
                    <a:pt x="2622" y="603"/>
                  </a:lnTo>
                  <a:lnTo>
                    <a:pt x="2656" y="590"/>
                  </a:lnTo>
                  <a:lnTo>
                    <a:pt x="2691" y="579"/>
                  </a:lnTo>
                  <a:lnTo>
                    <a:pt x="2726" y="568"/>
                  </a:lnTo>
                  <a:lnTo>
                    <a:pt x="2761" y="557"/>
                  </a:lnTo>
                  <a:lnTo>
                    <a:pt x="2796" y="547"/>
                  </a:lnTo>
                  <a:lnTo>
                    <a:pt x="2831" y="536"/>
                  </a:lnTo>
                  <a:lnTo>
                    <a:pt x="2866" y="524"/>
                  </a:lnTo>
                  <a:lnTo>
                    <a:pt x="2899" y="513"/>
                  </a:lnTo>
                  <a:lnTo>
                    <a:pt x="2933" y="502"/>
                  </a:lnTo>
                  <a:lnTo>
                    <a:pt x="2965" y="489"/>
                  </a:lnTo>
                  <a:lnTo>
                    <a:pt x="2998" y="476"/>
                  </a:lnTo>
                  <a:lnTo>
                    <a:pt x="3029" y="462"/>
                  </a:lnTo>
                  <a:lnTo>
                    <a:pt x="3059" y="447"/>
                  </a:lnTo>
                  <a:lnTo>
                    <a:pt x="3088" y="431"/>
                  </a:lnTo>
                  <a:lnTo>
                    <a:pt x="3115" y="413"/>
                  </a:lnTo>
                  <a:lnTo>
                    <a:pt x="3140" y="393"/>
                  </a:lnTo>
                  <a:lnTo>
                    <a:pt x="3165" y="373"/>
                  </a:lnTo>
                  <a:lnTo>
                    <a:pt x="3187" y="351"/>
                  </a:lnTo>
                  <a:lnTo>
                    <a:pt x="3207" y="326"/>
                  </a:lnTo>
                  <a:lnTo>
                    <a:pt x="3226" y="300"/>
                  </a:lnTo>
                  <a:lnTo>
                    <a:pt x="3242" y="271"/>
                  </a:lnTo>
                  <a:lnTo>
                    <a:pt x="3256" y="241"/>
                  </a:lnTo>
                  <a:lnTo>
                    <a:pt x="3267" y="207"/>
                  </a:lnTo>
                  <a:lnTo>
                    <a:pt x="3414" y="207"/>
                  </a:lnTo>
                  <a:lnTo>
                    <a:pt x="3422" y="200"/>
                  </a:lnTo>
                  <a:lnTo>
                    <a:pt x="3432" y="190"/>
                  </a:lnTo>
                  <a:lnTo>
                    <a:pt x="3443" y="177"/>
                  </a:lnTo>
                  <a:lnTo>
                    <a:pt x="3454" y="164"/>
                  </a:lnTo>
                  <a:lnTo>
                    <a:pt x="3468" y="150"/>
                  </a:lnTo>
                  <a:lnTo>
                    <a:pt x="3482" y="134"/>
                  </a:lnTo>
                  <a:lnTo>
                    <a:pt x="3497" y="119"/>
                  </a:lnTo>
                  <a:lnTo>
                    <a:pt x="3512" y="103"/>
                  </a:lnTo>
                  <a:lnTo>
                    <a:pt x="3528" y="88"/>
                  </a:lnTo>
                  <a:lnTo>
                    <a:pt x="3544" y="74"/>
                  </a:lnTo>
                  <a:lnTo>
                    <a:pt x="3560" y="60"/>
                  </a:lnTo>
                  <a:lnTo>
                    <a:pt x="3577" y="49"/>
                  </a:lnTo>
                  <a:lnTo>
                    <a:pt x="3592" y="39"/>
                  </a:lnTo>
                  <a:lnTo>
                    <a:pt x="3608" y="31"/>
                  </a:lnTo>
                  <a:lnTo>
                    <a:pt x="3623" y="26"/>
                  </a:lnTo>
                  <a:lnTo>
                    <a:pt x="3637" y="25"/>
                  </a:lnTo>
                  <a:lnTo>
                    <a:pt x="3575" y="18"/>
                  </a:lnTo>
                  <a:lnTo>
                    <a:pt x="3514" y="11"/>
                  </a:lnTo>
                  <a:lnTo>
                    <a:pt x="3452" y="8"/>
                  </a:lnTo>
                  <a:lnTo>
                    <a:pt x="3390" y="4"/>
                  </a:lnTo>
                  <a:lnTo>
                    <a:pt x="3328" y="2"/>
                  </a:lnTo>
                  <a:lnTo>
                    <a:pt x="3266" y="0"/>
                  </a:lnTo>
                  <a:lnTo>
                    <a:pt x="3204" y="2"/>
                  </a:lnTo>
                  <a:lnTo>
                    <a:pt x="3141" y="3"/>
                  </a:lnTo>
                  <a:lnTo>
                    <a:pt x="3079" y="5"/>
                  </a:lnTo>
                  <a:lnTo>
                    <a:pt x="3017" y="10"/>
                  </a:lnTo>
                  <a:lnTo>
                    <a:pt x="2954" y="15"/>
                  </a:lnTo>
                  <a:lnTo>
                    <a:pt x="2892" y="21"/>
                  </a:lnTo>
                  <a:lnTo>
                    <a:pt x="2829" y="30"/>
                  </a:lnTo>
                  <a:lnTo>
                    <a:pt x="2768" y="39"/>
                  </a:lnTo>
                  <a:lnTo>
                    <a:pt x="2706" y="49"/>
                  </a:lnTo>
                  <a:lnTo>
                    <a:pt x="2645" y="60"/>
                  </a:lnTo>
                  <a:lnTo>
                    <a:pt x="2584" y="73"/>
                  </a:lnTo>
                  <a:lnTo>
                    <a:pt x="2523" y="86"/>
                  </a:lnTo>
                  <a:lnTo>
                    <a:pt x="2461" y="101"/>
                  </a:lnTo>
                  <a:lnTo>
                    <a:pt x="2401" y="118"/>
                  </a:lnTo>
                  <a:lnTo>
                    <a:pt x="2342" y="135"/>
                  </a:lnTo>
                  <a:lnTo>
                    <a:pt x="2282" y="154"/>
                  </a:lnTo>
                  <a:lnTo>
                    <a:pt x="2222" y="174"/>
                  </a:lnTo>
                  <a:lnTo>
                    <a:pt x="2163" y="195"/>
                  </a:lnTo>
                  <a:lnTo>
                    <a:pt x="2106" y="216"/>
                  </a:lnTo>
                  <a:lnTo>
                    <a:pt x="2048" y="240"/>
                  </a:lnTo>
                  <a:lnTo>
                    <a:pt x="1991" y="264"/>
                  </a:lnTo>
                  <a:lnTo>
                    <a:pt x="1935" y="288"/>
                  </a:lnTo>
                  <a:lnTo>
                    <a:pt x="1879" y="315"/>
                  </a:lnTo>
                  <a:lnTo>
                    <a:pt x="1824" y="342"/>
                  </a:lnTo>
                  <a:lnTo>
                    <a:pt x="1769" y="371"/>
                  </a:lnTo>
                  <a:lnTo>
                    <a:pt x="1715" y="401"/>
                  </a:lnTo>
                  <a:lnTo>
                    <a:pt x="1689" y="416"/>
                  </a:lnTo>
                  <a:lnTo>
                    <a:pt x="1662" y="432"/>
                  </a:lnTo>
                  <a:lnTo>
                    <a:pt x="1633" y="449"/>
                  </a:lnTo>
                  <a:lnTo>
                    <a:pt x="1603" y="468"/>
                  </a:lnTo>
                  <a:lnTo>
                    <a:pt x="1572" y="487"/>
                  </a:lnTo>
                  <a:lnTo>
                    <a:pt x="1539" y="508"/>
                  </a:lnTo>
                  <a:lnTo>
                    <a:pt x="1506" y="531"/>
                  </a:lnTo>
                  <a:lnTo>
                    <a:pt x="1472" y="553"/>
                  </a:lnTo>
                  <a:lnTo>
                    <a:pt x="1437" y="577"/>
                  </a:lnTo>
                  <a:lnTo>
                    <a:pt x="1401" y="602"/>
                  </a:lnTo>
                  <a:lnTo>
                    <a:pt x="1365" y="628"/>
                  </a:lnTo>
                  <a:lnTo>
                    <a:pt x="1329" y="655"/>
                  </a:lnTo>
                  <a:lnTo>
                    <a:pt x="1291" y="683"/>
                  </a:lnTo>
                  <a:lnTo>
                    <a:pt x="1254" y="711"/>
                  </a:lnTo>
                  <a:lnTo>
                    <a:pt x="1216" y="740"/>
                  </a:lnTo>
                  <a:lnTo>
                    <a:pt x="1179" y="771"/>
                  </a:lnTo>
                  <a:lnTo>
                    <a:pt x="1142" y="801"/>
                  </a:lnTo>
                  <a:lnTo>
                    <a:pt x="1104" y="834"/>
                  </a:lnTo>
                  <a:lnTo>
                    <a:pt x="1068" y="865"/>
                  </a:lnTo>
                  <a:lnTo>
                    <a:pt x="1030" y="899"/>
                  </a:lnTo>
                  <a:lnTo>
                    <a:pt x="994" y="931"/>
                  </a:lnTo>
                  <a:lnTo>
                    <a:pt x="958" y="966"/>
                  </a:lnTo>
                  <a:lnTo>
                    <a:pt x="923" y="1000"/>
                  </a:lnTo>
                  <a:lnTo>
                    <a:pt x="890" y="1035"/>
                  </a:lnTo>
                  <a:lnTo>
                    <a:pt x="856" y="1070"/>
                  </a:lnTo>
                  <a:lnTo>
                    <a:pt x="823" y="1106"/>
                  </a:lnTo>
                  <a:lnTo>
                    <a:pt x="791" y="1142"/>
                  </a:lnTo>
                  <a:lnTo>
                    <a:pt x="761" y="1178"/>
                  </a:lnTo>
                  <a:lnTo>
                    <a:pt x="731" y="1214"/>
                  </a:lnTo>
                  <a:lnTo>
                    <a:pt x="704" y="1252"/>
                  </a:lnTo>
                  <a:lnTo>
                    <a:pt x="677" y="1288"/>
                  </a:lnTo>
                  <a:lnTo>
                    <a:pt x="652" y="1325"/>
                  </a:lnTo>
                  <a:lnTo>
                    <a:pt x="621" y="1410"/>
                  </a:lnTo>
                  <a:lnTo>
                    <a:pt x="615" y="1479"/>
                  </a:lnTo>
                  <a:close/>
                  <a:moveTo>
                    <a:pt x="3172" y="1974"/>
                  </a:moveTo>
                  <a:lnTo>
                    <a:pt x="3229" y="1999"/>
                  </a:lnTo>
                  <a:lnTo>
                    <a:pt x="3229" y="2219"/>
                  </a:lnTo>
                  <a:lnTo>
                    <a:pt x="3251" y="2222"/>
                  </a:lnTo>
                  <a:lnTo>
                    <a:pt x="3276" y="2230"/>
                  </a:lnTo>
                  <a:lnTo>
                    <a:pt x="3300" y="2242"/>
                  </a:lnTo>
                  <a:lnTo>
                    <a:pt x="3325" y="2255"/>
                  </a:lnTo>
                  <a:lnTo>
                    <a:pt x="3348" y="2268"/>
                  </a:lnTo>
                  <a:lnTo>
                    <a:pt x="3368" y="2281"/>
                  </a:lnTo>
                  <a:lnTo>
                    <a:pt x="3386" y="2288"/>
                  </a:lnTo>
                  <a:lnTo>
                    <a:pt x="3400" y="2292"/>
                  </a:lnTo>
                  <a:lnTo>
                    <a:pt x="3411" y="2286"/>
                  </a:lnTo>
                  <a:lnTo>
                    <a:pt x="3423" y="2280"/>
                  </a:lnTo>
                  <a:lnTo>
                    <a:pt x="3434" y="2275"/>
                  </a:lnTo>
                  <a:lnTo>
                    <a:pt x="3448" y="2271"/>
                  </a:lnTo>
                  <a:lnTo>
                    <a:pt x="3461" y="2267"/>
                  </a:lnTo>
                  <a:lnTo>
                    <a:pt x="3474" y="2264"/>
                  </a:lnTo>
                  <a:lnTo>
                    <a:pt x="3487" y="2261"/>
                  </a:lnTo>
                  <a:lnTo>
                    <a:pt x="3501" y="2260"/>
                  </a:lnTo>
                  <a:lnTo>
                    <a:pt x="3514" y="2259"/>
                  </a:lnTo>
                  <a:lnTo>
                    <a:pt x="3527" y="2257"/>
                  </a:lnTo>
                  <a:lnTo>
                    <a:pt x="3540" y="2256"/>
                  </a:lnTo>
                  <a:lnTo>
                    <a:pt x="3553" y="2255"/>
                  </a:lnTo>
                  <a:lnTo>
                    <a:pt x="3567" y="2255"/>
                  </a:lnTo>
                  <a:lnTo>
                    <a:pt x="3578" y="2255"/>
                  </a:lnTo>
                  <a:lnTo>
                    <a:pt x="3590" y="2255"/>
                  </a:lnTo>
                  <a:lnTo>
                    <a:pt x="3602" y="2255"/>
                  </a:lnTo>
                  <a:lnTo>
                    <a:pt x="3659" y="2328"/>
                  </a:lnTo>
                  <a:lnTo>
                    <a:pt x="3647" y="2342"/>
                  </a:lnTo>
                  <a:lnTo>
                    <a:pt x="3633" y="2356"/>
                  </a:lnTo>
                  <a:lnTo>
                    <a:pt x="3618" y="2370"/>
                  </a:lnTo>
                  <a:lnTo>
                    <a:pt x="3602" y="2383"/>
                  </a:lnTo>
                  <a:lnTo>
                    <a:pt x="3584" y="2398"/>
                  </a:lnTo>
                  <a:lnTo>
                    <a:pt x="3569" y="2412"/>
                  </a:lnTo>
                  <a:lnTo>
                    <a:pt x="3555" y="2426"/>
                  </a:lnTo>
                  <a:lnTo>
                    <a:pt x="3543" y="2439"/>
                  </a:lnTo>
                  <a:lnTo>
                    <a:pt x="3524" y="2427"/>
                  </a:lnTo>
                  <a:lnTo>
                    <a:pt x="3509" y="2418"/>
                  </a:lnTo>
                  <a:lnTo>
                    <a:pt x="3497" y="2413"/>
                  </a:lnTo>
                  <a:lnTo>
                    <a:pt x="3486" y="2411"/>
                  </a:lnTo>
                  <a:lnTo>
                    <a:pt x="3474" y="2413"/>
                  </a:lnTo>
                  <a:lnTo>
                    <a:pt x="3462" y="2418"/>
                  </a:lnTo>
                  <a:lnTo>
                    <a:pt x="3447" y="2427"/>
                  </a:lnTo>
                  <a:lnTo>
                    <a:pt x="3428" y="2439"/>
                  </a:lnTo>
                  <a:lnTo>
                    <a:pt x="3371" y="2439"/>
                  </a:lnTo>
                  <a:lnTo>
                    <a:pt x="3355" y="2433"/>
                  </a:lnTo>
                  <a:lnTo>
                    <a:pt x="3337" y="2427"/>
                  </a:lnTo>
                  <a:lnTo>
                    <a:pt x="3320" y="2422"/>
                  </a:lnTo>
                  <a:lnTo>
                    <a:pt x="3302" y="2417"/>
                  </a:lnTo>
                  <a:lnTo>
                    <a:pt x="3283" y="2413"/>
                  </a:lnTo>
                  <a:lnTo>
                    <a:pt x="3266" y="2409"/>
                  </a:lnTo>
                  <a:lnTo>
                    <a:pt x="3247" y="2406"/>
                  </a:lnTo>
                  <a:lnTo>
                    <a:pt x="3229" y="2402"/>
                  </a:lnTo>
                  <a:lnTo>
                    <a:pt x="3209" y="2398"/>
                  </a:lnTo>
                  <a:lnTo>
                    <a:pt x="3190" y="2396"/>
                  </a:lnTo>
                  <a:lnTo>
                    <a:pt x="3172" y="2391"/>
                  </a:lnTo>
                  <a:lnTo>
                    <a:pt x="3154" y="2387"/>
                  </a:lnTo>
                  <a:lnTo>
                    <a:pt x="3136" y="2383"/>
                  </a:lnTo>
                  <a:lnTo>
                    <a:pt x="3119" y="2378"/>
                  </a:lnTo>
                  <a:lnTo>
                    <a:pt x="3101" y="2372"/>
                  </a:lnTo>
                  <a:lnTo>
                    <a:pt x="3085" y="2366"/>
                  </a:lnTo>
                  <a:lnTo>
                    <a:pt x="3029" y="2366"/>
                  </a:lnTo>
                  <a:lnTo>
                    <a:pt x="3017" y="2372"/>
                  </a:lnTo>
                  <a:lnTo>
                    <a:pt x="3000" y="2376"/>
                  </a:lnTo>
                  <a:lnTo>
                    <a:pt x="2983" y="2380"/>
                  </a:lnTo>
                  <a:lnTo>
                    <a:pt x="2963" y="2381"/>
                  </a:lnTo>
                  <a:lnTo>
                    <a:pt x="2940" y="2382"/>
                  </a:lnTo>
                  <a:lnTo>
                    <a:pt x="2917" y="2382"/>
                  </a:lnTo>
                  <a:lnTo>
                    <a:pt x="2892" y="2381"/>
                  </a:lnTo>
                  <a:lnTo>
                    <a:pt x="2867" y="2380"/>
                  </a:lnTo>
                  <a:lnTo>
                    <a:pt x="2841" y="2377"/>
                  </a:lnTo>
                  <a:lnTo>
                    <a:pt x="2816" y="2376"/>
                  </a:lnTo>
                  <a:lnTo>
                    <a:pt x="2789" y="2373"/>
                  </a:lnTo>
                  <a:lnTo>
                    <a:pt x="2766" y="2371"/>
                  </a:lnTo>
                  <a:lnTo>
                    <a:pt x="2742" y="2368"/>
                  </a:lnTo>
                  <a:lnTo>
                    <a:pt x="2721" y="2367"/>
                  </a:lnTo>
                  <a:lnTo>
                    <a:pt x="2701" y="2366"/>
                  </a:lnTo>
                  <a:lnTo>
                    <a:pt x="2683" y="2366"/>
                  </a:lnTo>
                  <a:lnTo>
                    <a:pt x="2655" y="2402"/>
                  </a:lnTo>
                  <a:lnTo>
                    <a:pt x="2644" y="2401"/>
                  </a:lnTo>
                  <a:lnTo>
                    <a:pt x="2630" y="2396"/>
                  </a:lnTo>
                  <a:lnTo>
                    <a:pt x="2615" y="2388"/>
                  </a:lnTo>
                  <a:lnTo>
                    <a:pt x="2599" y="2378"/>
                  </a:lnTo>
                  <a:lnTo>
                    <a:pt x="2582" y="2367"/>
                  </a:lnTo>
                  <a:lnTo>
                    <a:pt x="2564" y="2353"/>
                  </a:lnTo>
                  <a:lnTo>
                    <a:pt x="2545" y="2340"/>
                  </a:lnTo>
                  <a:lnTo>
                    <a:pt x="2526" y="2323"/>
                  </a:lnTo>
                  <a:lnTo>
                    <a:pt x="2508" y="2308"/>
                  </a:lnTo>
                  <a:lnTo>
                    <a:pt x="2489" y="2292"/>
                  </a:lnTo>
                  <a:lnTo>
                    <a:pt x="2471" y="2277"/>
                  </a:lnTo>
                  <a:lnTo>
                    <a:pt x="2454" y="2262"/>
                  </a:lnTo>
                  <a:lnTo>
                    <a:pt x="2438" y="2249"/>
                  </a:lnTo>
                  <a:lnTo>
                    <a:pt x="2423" y="2237"/>
                  </a:lnTo>
                  <a:lnTo>
                    <a:pt x="2409" y="2226"/>
                  </a:lnTo>
                  <a:lnTo>
                    <a:pt x="2397" y="2219"/>
                  </a:lnTo>
                  <a:lnTo>
                    <a:pt x="2398" y="2205"/>
                  </a:lnTo>
                  <a:lnTo>
                    <a:pt x="2401" y="2192"/>
                  </a:lnTo>
                  <a:lnTo>
                    <a:pt x="2405" y="2179"/>
                  </a:lnTo>
                  <a:lnTo>
                    <a:pt x="2411" y="2165"/>
                  </a:lnTo>
                  <a:lnTo>
                    <a:pt x="2416" y="2151"/>
                  </a:lnTo>
                  <a:lnTo>
                    <a:pt x="2420" y="2137"/>
                  </a:lnTo>
                  <a:lnTo>
                    <a:pt x="2424" y="2124"/>
                  </a:lnTo>
                  <a:lnTo>
                    <a:pt x="2425" y="2110"/>
                  </a:lnTo>
                  <a:lnTo>
                    <a:pt x="2413" y="2109"/>
                  </a:lnTo>
                  <a:lnTo>
                    <a:pt x="2399" y="2104"/>
                  </a:lnTo>
                  <a:lnTo>
                    <a:pt x="2383" y="2099"/>
                  </a:lnTo>
                  <a:lnTo>
                    <a:pt x="2364" y="2091"/>
                  </a:lnTo>
                  <a:lnTo>
                    <a:pt x="2345" y="2084"/>
                  </a:lnTo>
                  <a:lnTo>
                    <a:pt x="2324" y="2079"/>
                  </a:lnTo>
                  <a:lnTo>
                    <a:pt x="2303" y="2074"/>
                  </a:lnTo>
                  <a:lnTo>
                    <a:pt x="2282" y="2073"/>
                  </a:lnTo>
                  <a:lnTo>
                    <a:pt x="2271" y="2059"/>
                  </a:lnTo>
                  <a:lnTo>
                    <a:pt x="2259" y="2046"/>
                  </a:lnTo>
                  <a:lnTo>
                    <a:pt x="2248" y="2034"/>
                  </a:lnTo>
                  <a:lnTo>
                    <a:pt x="2236" y="2023"/>
                  </a:lnTo>
                  <a:lnTo>
                    <a:pt x="2221" y="2013"/>
                  </a:lnTo>
                  <a:lnTo>
                    <a:pt x="2204" y="2005"/>
                  </a:lnTo>
                  <a:lnTo>
                    <a:pt x="2187" y="2000"/>
                  </a:lnTo>
                  <a:lnTo>
                    <a:pt x="2166" y="1999"/>
                  </a:lnTo>
                  <a:lnTo>
                    <a:pt x="2166" y="1927"/>
                  </a:lnTo>
                  <a:lnTo>
                    <a:pt x="2154" y="1934"/>
                  </a:lnTo>
                  <a:lnTo>
                    <a:pt x="2140" y="1943"/>
                  </a:lnTo>
                  <a:lnTo>
                    <a:pt x="2123" y="1954"/>
                  </a:lnTo>
                  <a:lnTo>
                    <a:pt x="2105" y="1965"/>
                  </a:lnTo>
                  <a:lnTo>
                    <a:pt x="2085" y="1977"/>
                  </a:lnTo>
                  <a:lnTo>
                    <a:pt x="2063" y="1989"/>
                  </a:lnTo>
                  <a:lnTo>
                    <a:pt x="2042" y="2001"/>
                  </a:lnTo>
                  <a:lnTo>
                    <a:pt x="2020" y="2013"/>
                  </a:lnTo>
                  <a:lnTo>
                    <a:pt x="1996" y="2025"/>
                  </a:lnTo>
                  <a:lnTo>
                    <a:pt x="1974" y="2036"/>
                  </a:lnTo>
                  <a:lnTo>
                    <a:pt x="1951" y="2046"/>
                  </a:lnTo>
                  <a:lnTo>
                    <a:pt x="1929" y="2055"/>
                  </a:lnTo>
                  <a:lnTo>
                    <a:pt x="1907" y="2063"/>
                  </a:lnTo>
                  <a:lnTo>
                    <a:pt x="1888" y="2068"/>
                  </a:lnTo>
                  <a:lnTo>
                    <a:pt x="1869" y="2071"/>
                  </a:lnTo>
                  <a:lnTo>
                    <a:pt x="1851" y="2073"/>
                  </a:lnTo>
                  <a:lnTo>
                    <a:pt x="1813" y="2083"/>
                  </a:lnTo>
                  <a:lnTo>
                    <a:pt x="1773" y="2096"/>
                  </a:lnTo>
                  <a:lnTo>
                    <a:pt x="1730" y="2114"/>
                  </a:lnTo>
                  <a:lnTo>
                    <a:pt x="1687" y="2134"/>
                  </a:lnTo>
                  <a:lnTo>
                    <a:pt x="1643" y="2157"/>
                  </a:lnTo>
                  <a:lnTo>
                    <a:pt x="1598" y="2182"/>
                  </a:lnTo>
                  <a:lnTo>
                    <a:pt x="1553" y="2207"/>
                  </a:lnTo>
                  <a:lnTo>
                    <a:pt x="1507" y="2234"/>
                  </a:lnTo>
                  <a:lnTo>
                    <a:pt x="1461" y="2259"/>
                  </a:lnTo>
                  <a:lnTo>
                    <a:pt x="1416" y="2283"/>
                  </a:lnTo>
                  <a:lnTo>
                    <a:pt x="1371" y="2306"/>
                  </a:lnTo>
                  <a:lnTo>
                    <a:pt x="1326" y="2325"/>
                  </a:lnTo>
                  <a:lnTo>
                    <a:pt x="1282" y="2342"/>
                  </a:lnTo>
                  <a:lnTo>
                    <a:pt x="1241" y="2355"/>
                  </a:lnTo>
                  <a:lnTo>
                    <a:pt x="1200" y="2363"/>
                  </a:lnTo>
                  <a:lnTo>
                    <a:pt x="1161" y="2366"/>
                  </a:lnTo>
                  <a:lnTo>
                    <a:pt x="1143" y="2390"/>
                  </a:lnTo>
                  <a:lnTo>
                    <a:pt x="1127" y="2413"/>
                  </a:lnTo>
                  <a:lnTo>
                    <a:pt x="1110" y="2437"/>
                  </a:lnTo>
                  <a:lnTo>
                    <a:pt x="1095" y="2461"/>
                  </a:lnTo>
                  <a:lnTo>
                    <a:pt x="1082" y="2483"/>
                  </a:lnTo>
                  <a:lnTo>
                    <a:pt x="1068" y="2507"/>
                  </a:lnTo>
                  <a:lnTo>
                    <a:pt x="1057" y="2531"/>
                  </a:lnTo>
                  <a:lnTo>
                    <a:pt x="1045" y="2553"/>
                  </a:lnTo>
                  <a:lnTo>
                    <a:pt x="1035" y="2577"/>
                  </a:lnTo>
                  <a:lnTo>
                    <a:pt x="1025" y="2600"/>
                  </a:lnTo>
                  <a:lnTo>
                    <a:pt x="1018" y="2624"/>
                  </a:lnTo>
                  <a:lnTo>
                    <a:pt x="1009" y="2648"/>
                  </a:lnTo>
                  <a:lnTo>
                    <a:pt x="1003" y="2671"/>
                  </a:lnTo>
                  <a:lnTo>
                    <a:pt x="997" y="2695"/>
                  </a:lnTo>
                  <a:lnTo>
                    <a:pt x="991" y="2720"/>
                  </a:lnTo>
                  <a:lnTo>
                    <a:pt x="986" y="2745"/>
                  </a:lnTo>
                  <a:lnTo>
                    <a:pt x="982" y="2770"/>
                  </a:lnTo>
                  <a:lnTo>
                    <a:pt x="977" y="2795"/>
                  </a:lnTo>
                  <a:lnTo>
                    <a:pt x="974" y="2821"/>
                  </a:lnTo>
                  <a:lnTo>
                    <a:pt x="971" y="2847"/>
                  </a:lnTo>
                  <a:lnTo>
                    <a:pt x="969" y="2874"/>
                  </a:lnTo>
                  <a:lnTo>
                    <a:pt x="967" y="2901"/>
                  </a:lnTo>
                  <a:lnTo>
                    <a:pt x="966" y="2929"/>
                  </a:lnTo>
                  <a:lnTo>
                    <a:pt x="964" y="2956"/>
                  </a:lnTo>
                  <a:lnTo>
                    <a:pt x="963" y="2986"/>
                  </a:lnTo>
                  <a:lnTo>
                    <a:pt x="962" y="3015"/>
                  </a:lnTo>
                  <a:lnTo>
                    <a:pt x="962" y="3045"/>
                  </a:lnTo>
                  <a:lnTo>
                    <a:pt x="961" y="3076"/>
                  </a:lnTo>
                  <a:lnTo>
                    <a:pt x="961" y="3107"/>
                  </a:lnTo>
                  <a:lnTo>
                    <a:pt x="961" y="3139"/>
                  </a:lnTo>
                  <a:lnTo>
                    <a:pt x="961" y="3173"/>
                  </a:lnTo>
                  <a:lnTo>
                    <a:pt x="961" y="3207"/>
                  </a:lnTo>
                  <a:lnTo>
                    <a:pt x="982" y="3235"/>
                  </a:lnTo>
                  <a:lnTo>
                    <a:pt x="1002" y="3267"/>
                  </a:lnTo>
                  <a:lnTo>
                    <a:pt x="1021" y="3299"/>
                  </a:lnTo>
                  <a:lnTo>
                    <a:pt x="1039" y="3334"/>
                  </a:lnTo>
                  <a:lnTo>
                    <a:pt x="1057" y="3370"/>
                  </a:lnTo>
                  <a:lnTo>
                    <a:pt x="1074" y="3408"/>
                  </a:lnTo>
                  <a:lnTo>
                    <a:pt x="1092" y="3446"/>
                  </a:lnTo>
                  <a:lnTo>
                    <a:pt x="1109" y="3485"/>
                  </a:lnTo>
                  <a:lnTo>
                    <a:pt x="1127" y="3525"/>
                  </a:lnTo>
                  <a:lnTo>
                    <a:pt x="1145" y="3565"/>
                  </a:lnTo>
                  <a:lnTo>
                    <a:pt x="1164" y="3605"/>
                  </a:lnTo>
                  <a:lnTo>
                    <a:pt x="1184" y="3645"/>
                  </a:lnTo>
                  <a:lnTo>
                    <a:pt x="1205" y="3683"/>
                  </a:lnTo>
                  <a:lnTo>
                    <a:pt x="1228" y="3721"/>
                  </a:lnTo>
                  <a:lnTo>
                    <a:pt x="1251" y="3758"/>
                  </a:lnTo>
                  <a:lnTo>
                    <a:pt x="1277" y="3793"/>
                  </a:lnTo>
                  <a:lnTo>
                    <a:pt x="1297" y="3787"/>
                  </a:lnTo>
                  <a:lnTo>
                    <a:pt x="1322" y="3781"/>
                  </a:lnTo>
                  <a:lnTo>
                    <a:pt x="1352" y="3776"/>
                  </a:lnTo>
                  <a:lnTo>
                    <a:pt x="1387" y="3772"/>
                  </a:lnTo>
                  <a:lnTo>
                    <a:pt x="1426" y="3768"/>
                  </a:lnTo>
                  <a:lnTo>
                    <a:pt x="1466" y="3764"/>
                  </a:lnTo>
                  <a:lnTo>
                    <a:pt x="1510" y="3762"/>
                  </a:lnTo>
                  <a:lnTo>
                    <a:pt x="1553" y="3761"/>
                  </a:lnTo>
                  <a:lnTo>
                    <a:pt x="1598" y="3759"/>
                  </a:lnTo>
                  <a:lnTo>
                    <a:pt x="1642" y="3758"/>
                  </a:lnTo>
                  <a:lnTo>
                    <a:pt x="1684" y="3757"/>
                  </a:lnTo>
                  <a:lnTo>
                    <a:pt x="1725" y="3756"/>
                  </a:lnTo>
                  <a:lnTo>
                    <a:pt x="1763" y="3756"/>
                  </a:lnTo>
                  <a:lnTo>
                    <a:pt x="1796" y="3756"/>
                  </a:lnTo>
                  <a:lnTo>
                    <a:pt x="1826" y="3756"/>
                  </a:lnTo>
                  <a:lnTo>
                    <a:pt x="1851" y="3756"/>
                  </a:lnTo>
                  <a:lnTo>
                    <a:pt x="1851" y="3902"/>
                  </a:lnTo>
                  <a:lnTo>
                    <a:pt x="1868" y="3902"/>
                  </a:lnTo>
                  <a:lnTo>
                    <a:pt x="1883" y="3903"/>
                  </a:lnTo>
                  <a:lnTo>
                    <a:pt x="1896" y="3904"/>
                  </a:lnTo>
                  <a:lnTo>
                    <a:pt x="1911" y="3907"/>
                  </a:lnTo>
                  <a:lnTo>
                    <a:pt x="1925" y="3909"/>
                  </a:lnTo>
                  <a:lnTo>
                    <a:pt x="1939" y="3912"/>
                  </a:lnTo>
                  <a:lnTo>
                    <a:pt x="1952" y="3913"/>
                  </a:lnTo>
                  <a:lnTo>
                    <a:pt x="1966" y="3915"/>
                  </a:lnTo>
                  <a:lnTo>
                    <a:pt x="1979" y="3917"/>
                  </a:lnTo>
                  <a:lnTo>
                    <a:pt x="1992" y="3918"/>
                  </a:lnTo>
                  <a:lnTo>
                    <a:pt x="2006" y="3918"/>
                  </a:lnTo>
                  <a:lnTo>
                    <a:pt x="2021" y="3917"/>
                  </a:lnTo>
                  <a:lnTo>
                    <a:pt x="2035" y="3915"/>
                  </a:lnTo>
                  <a:lnTo>
                    <a:pt x="2050" y="3912"/>
                  </a:lnTo>
                  <a:lnTo>
                    <a:pt x="2065" y="3908"/>
                  </a:lnTo>
                  <a:lnTo>
                    <a:pt x="2081" y="3902"/>
                  </a:lnTo>
                  <a:lnTo>
                    <a:pt x="2086" y="3915"/>
                  </a:lnTo>
                  <a:lnTo>
                    <a:pt x="2090" y="3930"/>
                  </a:lnTo>
                  <a:lnTo>
                    <a:pt x="2092" y="3947"/>
                  </a:lnTo>
                  <a:lnTo>
                    <a:pt x="2093" y="3963"/>
                  </a:lnTo>
                  <a:lnTo>
                    <a:pt x="2093" y="3980"/>
                  </a:lnTo>
                  <a:lnTo>
                    <a:pt x="2093" y="3998"/>
                  </a:lnTo>
                  <a:lnTo>
                    <a:pt x="2093" y="4016"/>
                  </a:lnTo>
                  <a:lnTo>
                    <a:pt x="2092" y="4034"/>
                  </a:lnTo>
                  <a:lnTo>
                    <a:pt x="2090" y="4054"/>
                  </a:lnTo>
                  <a:lnTo>
                    <a:pt x="2088" y="4073"/>
                  </a:lnTo>
                  <a:lnTo>
                    <a:pt x="2087" y="4093"/>
                  </a:lnTo>
                  <a:lnTo>
                    <a:pt x="2085" y="4113"/>
                  </a:lnTo>
                  <a:lnTo>
                    <a:pt x="2083" y="4132"/>
                  </a:lnTo>
                  <a:lnTo>
                    <a:pt x="2082" y="4152"/>
                  </a:lnTo>
                  <a:lnTo>
                    <a:pt x="2081" y="4174"/>
                  </a:lnTo>
                  <a:lnTo>
                    <a:pt x="2081" y="4194"/>
                  </a:lnTo>
                  <a:lnTo>
                    <a:pt x="2108" y="4226"/>
                  </a:lnTo>
                  <a:lnTo>
                    <a:pt x="2135" y="4256"/>
                  </a:lnTo>
                  <a:lnTo>
                    <a:pt x="2161" y="4285"/>
                  </a:lnTo>
                  <a:lnTo>
                    <a:pt x="2186" y="4311"/>
                  </a:lnTo>
                  <a:lnTo>
                    <a:pt x="2211" y="4336"/>
                  </a:lnTo>
                  <a:lnTo>
                    <a:pt x="2234" y="4362"/>
                  </a:lnTo>
                  <a:lnTo>
                    <a:pt x="2257" y="4387"/>
                  </a:lnTo>
                  <a:lnTo>
                    <a:pt x="2278" y="4414"/>
                  </a:lnTo>
                  <a:lnTo>
                    <a:pt x="2297" y="4442"/>
                  </a:lnTo>
                  <a:lnTo>
                    <a:pt x="2314" y="4473"/>
                  </a:lnTo>
                  <a:lnTo>
                    <a:pt x="2329" y="4507"/>
                  </a:lnTo>
                  <a:lnTo>
                    <a:pt x="2342" y="4544"/>
                  </a:lnTo>
                  <a:lnTo>
                    <a:pt x="2353" y="4587"/>
                  </a:lnTo>
                  <a:lnTo>
                    <a:pt x="2360" y="4633"/>
                  </a:lnTo>
                  <a:lnTo>
                    <a:pt x="2365" y="4685"/>
                  </a:lnTo>
                  <a:lnTo>
                    <a:pt x="2367" y="4744"/>
                  </a:lnTo>
                  <a:lnTo>
                    <a:pt x="2309" y="4816"/>
                  </a:lnTo>
                  <a:lnTo>
                    <a:pt x="2310" y="4854"/>
                  </a:lnTo>
                  <a:lnTo>
                    <a:pt x="2313" y="4890"/>
                  </a:lnTo>
                  <a:lnTo>
                    <a:pt x="2319" y="4926"/>
                  </a:lnTo>
                  <a:lnTo>
                    <a:pt x="2325" y="4962"/>
                  </a:lnTo>
                  <a:lnTo>
                    <a:pt x="2334" y="4997"/>
                  </a:lnTo>
                  <a:lnTo>
                    <a:pt x="2345" y="5031"/>
                  </a:lnTo>
                  <a:lnTo>
                    <a:pt x="2357" y="5064"/>
                  </a:lnTo>
                  <a:lnTo>
                    <a:pt x="2370" y="5098"/>
                  </a:lnTo>
                  <a:lnTo>
                    <a:pt x="2385" y="5131"/>
                  </a:lnTo>
                  <a:lnTo>
                    <a:pt x="2403" y="5163"/>
                  </a:lnTo>
                  <a:lnTo>
                    <a:pt x="2420" y="5194"/>
                  </a:lnTo>
                  <a:lnTo>
                    <a:pt x="2438" y="5225"/>
                  </a:lnTo>
                  <a:lnTo>
                    <a:pt x="2458" y="5257"/>
                  </a:lnTo>
                  <a:lnTo>
                    <a:pt x="2479" y="5287"/>
                  </a:lnTo>
                  <a:lnTo>
                    <a:pt x="2500" y="5317"/>
                  </a:lnTo>
                  <a:lnTo>
                    <a:pt x="2521" y="5346"/>
                  </a:lnTo>
                  <a:lnTo>
                    <a:pt x="2544" y="5375"/>
                  </a:lnTo>
                  <a:lnTo>
                    <a:pt x="2567" y="5404"/>
                  </a:lnTo>
                  <a:lnTo>
                    <a:pt x="2591" y="5431"/>
                  </a:lnTo>
                  <a:lnTo>
                    <a:pt x="2615" y="5459"/>
                  </a:lnTo>
                  <a:lnTo>
                    <a:pt x="2639" y="5486"/>
                  </a:lnTo>
                  <a:lnTo>
                    <a:pt x="2662" y="5514"/>
                  </a:lnTo>
                  <a:lnTo>
                    <a:pt x="2686" y="5540"/>
                  </a:lnTo>
                  <a:lnTo>
                    <a:pt x="2710" y="5566"/>
                  </a:lnTo>
                  <a:lnTo>
                    <a:pt x="2733" y="5592"/>
                  </a:lnTo>
                  <a:lnTo>
                    <a:pt x="2757" y="5618"/>
                  </a:lnTo>
                  <a:lnTo>
                    <a:pt x="2781" y="5643"/>
                  </a:lnTo>
                  <a:lnTo>
                    <a:pt x="2803" y="5668"/>
                  </a:lnTo>
                  <a:lnTo>
                    <a:pt x="2824" y="5693"/>
                  </a:lnTo>
                  <a:lnTo>
                    <a:pt x="2846" y="5717"/>
                  </a:lnTo>
                  <a:lnTo>
                    <a:pt x="2866" y="5742"/>
                  </a:lnTo>
                  <a:lnTo>
                    <a:pt x="2886" y="5766"/>
                  </a:lnTo>
                  <a:lnTo>
                    <a:pt x="2918" y="5764"/>
                  </a:lnTo>
                  <a:lnTo>
                    <a:pt x="2949" y="5763"/>
                  </a:lnTo>
                  <a:lnTo>
                    <a:pt x="2982" y="5759"/>
                  </a:lnTo>
                  <a:lnTo>
                    <a:pt x="3014" y="5754"/>
                  </a:lnTo>
                  <a:lnTo>
                    <a:pt x="3046" y="5749"/>
                  </a:lnTo>
                  <a:lnTo>
                    <a:pt x="3078" y="5743"/>
                  </a:lnTo>
                  <a:lnTo>
                    <a:pt x="3110" y="5736"/>
                  </a:lnTo>
                  <a:lnTo>
                    <a:pt x="3143" y="5729"/>
                  </a:lnTo>
                  <a:lnTo>
                    <a:pt x="3175" y="5723"/>
                  </a:lnTo>
                  <a:lnTo>
                    <a:pt x="3207" y="5716"/>
                  </a:lnTo>
                  <a:lnTo>
                    <a:pt x="3239" y="5710"/>
                  </a:lnTo>
                  <a:lnTo>
                    <a:pt x="3271" y="5705"/>
                  </a:lnTo>
                  <a:lnTo>
                    <a:pt x="3303" y="5700"/>
                  </a:lnTo>
                  <a:lnTo>
                    <a:pt x="3336" y="5696"/>
                  </a:lnTo>
                  <a:lnTo>
                    <a:pt x="3367" y="5695"/>
                  </a:lnTo>
                  <a:lnTo>
                    <a:pt x="3400" y="5693"/>
                  </a:lnTo>
                  <a:lnTo>
                    <a:pt x="3411" y="5666"/>
                  </a:lnTo>
                  <a:lnTo>
                    <a:pt x="3424" y="5641"/>
                  </a:lnTo>
                  <a:lnTo>
                    <a:pt x="3438" y="5615"/>
                  </a:lnTo>
                  <a:lnTo>
                    <a:pt x="3452" y="5591"/>
                  </a:lnTo>
                  <a:lnTo>
                    <a:pt x="3468" y="5569"/>
                  </a:lnTo>
                  <a:lnTo>
                    <a:pt x="3484" y="5546"/>
                  </a:lnTo>
                  <a:lnTo>
                    <a:pt x="3502" y="5526"/>
                  </a:lnTo>
                  <a:lnTo>
                    <a:pt x="3518" y="5506"/>
                  </a:lnTo>
                  <a:lnTo>
                    <a:pt x="3537" y="5487"/>
                  </a:lnTo>
                  <a:lnTo>
                    <a:pt x="3554" y="5471"/>
                  </a:lnTo>
                  <a:lnTo>
                    <a:pt x="3572" y="5455"/>
                  </a:lnTo>
                  <a:lnTo>
                    <a:pt x="3590" y="5441"/>
                  </a:lnTo>
                  <a:lnTo>
                    <a:pt x="3608" y="5429"/>
                  </a:lnTo>
                  <a:lnTo>
                    <a:pt x="3625" y="5418"/>
                  </a:lnTo>
                  <a:lnTo>
                    <a:pt x="3643" y="5408"/>
                  </a:lnTo>
                  <a:lnTo>
                    <a:pt x="3659" y="5400"/>
                  </a:lnTo>
                  <a:lnTo>
                    <a:pt x="3659" y="5182"/>
                  </a:lnTo>
                  <a:lnTo>
                    <a:pt x="3691" y="5179"/>
                  </a:lnTo>
                  <a:lnTo>
                    <a:pt x="3723" y="5171"/>
                  </a:lnTo>
                  <a:lnTo>
                    <a:pt x="3753" y="5157"/>
                  </a:lnTo>
                  <a:lnTo>
                    <a:pt x="3781" y="5139"/>
                  </a:lnTo>
                  <a:lnTo>
                    <a:pt x="3810" y="5117"/>
                  </a:lnTo>
                  <a:lnTo>
                    <a:pt x="3837" y="5091"/>
                  </a:lnTo>
                  <a:lnTo>
                    <a:pt x="3864" y="5062"/>
                  </a:lnTo>
                  <a:lnTo>
                    <a:pt x="3889" y="5031"/>
                  </a:lnTo>
                  <a:lnTo>
                    <a:pt x="3911" y="4997"/>
                  </a:lnTo>
                  <a:lnTo>
                    <a:pt x="3933" y="4962"/>
                  </a:lnTo>
                  <a:lnTo>
                    <a:pt x="3955" y="4926"/>
                  </a:lnTo>
                  <a:lnTo>
                    <a:pt x="3973" y="4889"/>
                  </a:lnTo>
                  <a:lnTo>
                    <a:pt x="3991" y="4852"/>
                  </a:lnTo>
                  <a:lnTo>
                    <a:pt x="4006" y="4815"/>
                  </a:lnTo>
                  <a:lnTo>
                    <a:pt x="4020" y="4779"/>
                  </a:lnTo>
                  <a:lnTo>
                    <a:pt x="4032" y="4744"/>
                  </a:lnTo>
                  <a:lnTo>
                    <a:pt x="4020" y="4730"/>
                  </a:lnTo>
                  <a:lnTo>
                    <a:pt x="4006" y="4716"/>
                  </a:lnTo>
                  <a:lnTo>
                    <a:pt x="3990" y="4703"/>
                  </a:lnTo>
                  <a:lnTo>
                    <a:pt x="3975" y="4688"/>
                  </a:lnTo>
                  <a:lnTo>
                    <a:pt x="3958" y="4674"/>
                  </a:lnTo>
                  <a:lnTo>
                    <a:pt x="3942" y="4660"/>
                  </a:lnTo>
                  <a:lnTo>
                    <a:pt x="3928" y="4647"/>
                  </a:lnTo>
                  <a:lnTo>
                    <a:pt x="3916" y="4633"/>
                  </a:lnTo>
                  <a:lnTo>
                    <a:pt x="3916" y="4619"/>
                  </a:lnTo>
                  <a:lnTo>
                    <a:pt x="3917" y="4604"/>
                  </a:lnTo>
                  <a:lnTo>
                    <a:pt x="3918" y="4589"/>
                  </a:lnTo>
                  <a:lnTo>
                    <a:pt x="3921" y="4573"/>
                  </a:lnTo>
                  <a:lnTo>
                    <a:pt x="3923" y="4555"/>
                  </a:lnTo>
                  <a:lnTo>
                    <a:pt x="3926" y="4539"/>
                  </a:lnTo>
                  <a:lnTo>
                    <a:pt x="3928" y="4522"/>
                  </a:lnTo>
                  <a:lnTo>
                    <a:pt x="3931" y="4504"/>
                  </a:lnTo>
                  <a:lnTo>
                    <a:pt x="3933" y="4488"/>
                  </a:lnTo>
                  <a:lnTo>
                    <a:pt x="3936" y="4471"/>
                  </a:lnTo>
                  <a:lnTo>
                    <a:pt x="3938" y="4454"/>
                  </a:lnTo>
                  <a:lnTo>
                    <a:pt x="3941" y="4437"/>
                  </a:lnTo>
                  <a:lnTo>
                    <a:pt x="3943" y="4421"/>
                  </a:lnTo>
                  <a:lnTo>
                    <a:pt x="3945" y="4406"/>
                  </a:lnTo>
                  <a:lnTo>
                    <a:pt x="3946" y="4391"/>
                  </a:lnTo>
                  <a:lnTo>
                    <a:pt x="3946" y="4377"/>
                  </a:lnTo>
                  <a:lnTo>
                    <a:pt x="3957" y="4346"/>
                  </a:lnTo>
                  <a:lnTo>
                    <a:pt x="3981" y="4310"/>
                  </a:lnTo>
                  <a:lnTo>
                    <a:pt x="4015" y="4268"/>
                  </a:lnTo>
                  <a:lnTo>
                    <a:pt x="4056" y="4224"/>
                  </a:lnTo>
                  <a:lnTo>
                    <a:pt x="4103" y="4176"/>
                  </a:lnTo>
                  <a:lnTo>
                    <a:pt x="4155" y="4126"/>
                  </a:lnTo>
                  <a:lnTo>
                    <a:pt x="4212" y="4076"/>
                  </a:lnTo>
                  <a:lnTo>
                    <a:pt x="4268" y="4025"/>
                  </a:lnTo>
                  <a:lnTo>
                    <a:pt x="4324" y="3977"/>
                  </a:lnTo>
                  <a:lnTo>
                    <a:pt x="4376" y="3930"/>
                  </a:lnTo>
                  <a:lnTo>
                    <a:pt x="4426" y="3887"/>
                  </a:lnTo>
                  <a:lnTo>
                    <a:pt x="4469" y="3848"/>
                  </a:lnTo>
                  <a:lnTo>
                    <a:pt x="4505" y="3814"/>
                  </a:lnTo>
                  <a:lnTo>
                    <a:pt x="4531" y="3787"/>
                  </a:lnTo>
                  <a:lnTo>
                    <a:pt x="4546" y="3767"/>
                  </a:lnTo>
                  <a:lnTo>
                    <a:pt x="4547" y="3756"/>
                  </a:lnTo>
                  <a:lnTo>
                    <a:pt x="4547" y="3731"/>
                  </a:lnTo>
                  <a:lnTo>
                    <a:pt x="4547" y="3708"/>
                  </a:lnTo>
                  <a:lnTo>
                    <a:pt x="4547" y="3690"/>
                  </a:lnTo>
                  <a:lnTo>
                    <a:pt x="4548" y="3675"/>
                  </a:lnTo>
                  <a:lnTo>
                    <a:pt x="4550" y="3662"/>
                  </a:lnTo>
                  <a:lnTo>
                    <a:pt x="4552" y="3651"/>
                  </a:lnTo>
                  <a:lnTo>
                    <a:pt x="4555" y="3641"/>
                  </a:lnTo>
                  <a:lnTo>
                    <a:pt x="4558" y="3632"/>
                  </a:lnTo>
                  <a:lnTo>
                    <a:pt x="4562" y="3623"/>
                  </a:lnTo>
                  <a:lnTo>
                    <a:pt x="4568" y="3615"/>
                  </a:lnTo>
                  <a:lnTo>
                    <a:pt x="4575" y="3606"/>
                  </a:lnTo>
                  <a:lnTo>
                    <a:pt x="4583" y="3596"/>
                  </a:lnTo>
                  <a:lnTo>
                    <a:pt x="4593" y="3585"/>
                  </a:lnTo>
                  <a:lnTo>
                    <a:pt x="4605" y="3571"/>
                  </a:lnTo>
                  <a:lnTo>
                    <a:pt x="4618" y="3555"/>
                  </a:lnTo>
                  <a:lnTo>
                    <a:pt x="4633" y="3536"/>
                  </a:lnTo>
                  <a:lnTo>
                    <a:pt x="4432" y="3536"/>
                  </a:lnTo>
                  <a:lnTo>
                    <a:pt x="4421" y="3549"/>
                  </a:lnTo>
                  <a:lnTo>
                    <a:pt x="4407" y="3559"/>
                  </a:lnTo>
                  <a:lnTo>
                    <a:pt x="4394" y="3566"/>
                  </a:lnTo>
                  <a:lnTo>
                    <a:pt x="4379" y="3572"/>
                  </a:lnTo>
                  <a:lnTo>
                    <a:pt x="4363" y="3576"/>
                  </a:lnTo>
                  <a:lnTo>
                    <a:pt x="4346" y="3579"/>
                  </a:lnTo>
                  <a:lnTo>
                    <a:pt x="4329" y="3580"/>
                  </a:lnTo>
                  <a:lnTo>
                    <a:pt x="4311" y="3581"/>
                  </a:lnTo>
                  <a:lnTo>
                    <a:pt x="4294" y="3580"/>
                  </a:lnTo>
                  <a:lnTo>
                    <a:pt x="4275" y="3579"/>
                  </a:lnTo>
                  <a:lnTo>
                    <a:pt x="4258" y="3577"/>
                  </a:lnTo>
                  <a:lnTo>
                    <a:pt x="4239" y="3576"/>
                  </a:lnTo>
                  <a:lnTo>
                    <a:pt x="4222" y="3574"/>
                  </a:lnTo>
                  <a:lnTo>
                    <a:pt x="4204" y="3572"/>
                  </a:lnTo>
                  <a:lnTo>
                    <a:pt x="4187" y="3571"/>
                  </a:lnTo>
                  <a:lnTo>
                    <a:pt x="4170" y="3571"/>
                  </a:lnTo>
                  <a:lnTo>
                    <a:pt x="4163" y="3560"/>
                  </a:lnTo>
                  <a:lnTo>
                    <a:pt x="4154" y="3550"/>
                  </a:lnTo>
                  <a:lnTo>
                    <a:pt x="4146" y="3539"/>
                  </a:lnTo>
                  <a:lnTo>
                    <a:pt x="4137" y="3527"/>
                  </a:lnTo>
                  <a:lnTo>
                    <a:pt x="4128" y="3516"/>
                  </a:lnTo>
                  <a:lnTo>
                    <a:pt x="4118" y="3504"/>
                  </a:lnTo>
                  <a:lnTo>
                    <a:pt x="4109" y="3491"/>
                  </a:lnTo>
                  <a:lnTo>
                    <a:pt x="4099" y="3479"/>
                  </a:lnTo>
                  <a:lnTo>
                    <a:pt x="4089" y="3466"/>
                  </a:lnTo>
                  <a:lnTo>
                    <a:pt x="4079" y="3453"/>
                  </a:lnTo>
                  <a:lnTo>
                    <a:pt x="4068" y="3438"/>
                  </a:lnTo>
                  <a:lnTo>
                    <a:pt x="4058" y="3423"/>
                  </a:lnTo>
                  <a:lnTo>
                    <a:pt x="4047" y="3408"/>
                  </a:lnTo>
                  <a:lnTo>
                    <a:pt x="4036" y="3391"/>
                  </a:lnTo>
                  <a:lnTo>
                    <a:pt x="4023" y="3375"/>
                  </a:lnTo>
                  <a:lnTo>
                    <a:pt x="4012" y="3358"/>
                  </a:lnTo>
                  <a:lnTo>
                    <a:pt x="4002" y="3340"/>
                  </a:lnTo>
                  <a:lnTo>
                    <a:pt x="3993" y="3323"/>
                  </a:lnTo>
                  <a:lnTo>
                    <a:pt x="3987" y="3307"/>
                  </a:lnTo>
                  <a:lnTo>
                    <a:pt x="3982" y="3289"/>
                  </a:lnTo>
                  <a:lnTo>
                    <a:pt x="3977" y="3273"/>
                  </a:lnTo>
                  <a:lnTo>
                    <a:pt x="3972" y="3257"/>
                  </a:lnTo>
                  <a:lnTo>
                    <a:pt x="3965" y="3239"/>
                  </a:lnTo>
                  <a:lnTo>
                    <a:pt x="3955" y="3222"/>
                  </a:lnTo>
                  <a:lnTo>
                    <a:pt x="3942" y="3205"/>
                  </a:lnTo>
                  <a:lnTo>
                    <a:pt x="3923" y="3191"/>
                  </a:lnTo>
                  <a:lnTo>
                    <a:pt x="3903" y="3177"/>
                  </a:lnTo>
                  <a:lnTo>
                    <a:pt x="3881" y="3163"/>
                  </a:lnTo>
                  <a:lnTo>
                    <a:pt x="3857" y="3148"/>
                  </a:lnTo>
                  <a:lnTo>
                    <a:pt x="3835" y="3133"/>
                  </a:lnTo>
                  <a:lnTo>
                    <a:pt x="3815" y="3117"/>
                  </a:lnTo>
                  <a:lnTo>
                    <a:pt x="3799" y="3097"/>
                  </a:lnTo>
                  <a:lnTo>
                    <a:pt x="3787" y="3074"/>
                  </a:lnTo>
                  <a:lnTo>
                    <a:pt x="3780" y="3052"/>
                  </a:lnTo>
                  <a:lnTo>
                    <a:pt x="3776" y="3028"/>
                  </a:lnTo>
                  <a:lnTo>
                    <a:pt x="3774" y="3003"/>
                  </a:lnTo>
                  <a:lnTo>
                    <a:pt x="3774" y="2978"/>
                  </a:lnTo>
                  <a:lnTo>
                    <a:pt x="3773" y="2955"/>
                  </a:lnTo>
                  <a:lnTo>
                    <a:pt x="3770" y="2931"/>
                  </a:lnTo>
                  <a:lnTo>
                    <a:pt x="3766" y="2909"/>
                  </a:lnTo>
                  <a:lnTo>
                    <a:pt x="3760" y="2889"/>
                  </a:lnTo>
                  <a:lnTo>
                    <a:pt x="3750" y="2869"/>
                  </a:lnTo>
                  <a:lnTo>
                    <a:pt x="3739" y="2849"/>
                  </a:lnTo>
                  <a:lnTo>
                    <a:pt x="3726" y="2830"/>
                  </a:lnTo>
                  <a:lnTo>
                    <a:pt x="3713" y="2811"/>
                  </a:lnTo>
                  <a:lnTo>
                    <a:pt x="3700" y="2791"/>
                  </a:lnTo>
                  <a:lnTo>
                    <a:pt x="3686" y="2771"/>
                  </a:lnTo>
                  <a:lnTo>
                    <a:pt x="3675" y="2751"/>
                  </a:lnTo>
                  <a:lnTo>
                    <a:pt x="3664" y="2730"/>
                  </a:lnTo>
                  <a:lnTo>
                    <a:pt x="3652" y="2709"/>
                  </a:lnTo>
                  <a:lnTo>
                    <a:pt x="3638" y="2688"/>
                  </a:lnTo>
                  <a:lnTo>
                    <a:pt x="3623" y="2668"/>
                  </a:lnTo>
                  <a:lnTo>
                    <a:pt x="3608" y="2647"/>
                  </a:lnTo>
                  <a:lnTo>
                    <a:pt x="3593" y="2627"/>
                  </a:lnTo>
                  <a:lnTo>
                    <a:pt x="3578" y="2605"/>
                  </a:lnTo>
                  <a:lnTo>
                    <a:pt x="3563" y="2585"/>
                  </a:lnTo>
                  <a:lnTo>
                    <a:pt x="3549" y="2565"/>
                  </a:lnTo>
                  <a:lnTo>
                    <a:pt x="3537" y="2545"/>
                  </a:lnTo>
                  <a:lnTo>
                    <a:pt x="3524" y="2526"/>
                  </a:lnTo>
                  <a:lnTo>
                    <a:pt x="3514" y="2507"/>
                  </a:lnTo>
                  <a:lnTo>
                    <a:pt x="3506" y="2487"/>
                  </a:lnTo>
                  <a:lnTo>
                    <a:pt x="3499" y="2468"/>
                  </a:lnTo>
                  <a:lnTo>
                    <a:pt x="3496" y="2448"/>
                  </a:lnTo>
                  <a:lnTo>
                    <a:pt x="3494" y="2429"/>
                  </a:lnTo>
                  <a:lnTo>
                    <a:pt x="3511" y="2432"/>
                  </a:lnTo>
                  <a:lnTo>
                    <a:pt x="3527" y="2438"/>
                  </a:lnTo>
                  <a:lnTo>
                    <a:pt x="3543" y="2448"/>
                  </a:lnTo>
                  <a:lnTo>
                    <a:pt x="3559" y="2462"/>
                  </a:lnTo>
                  <a:lnTo>
                    <a:pt x="3575" y="2477"/>
                  </a:lnTo>
                  <a:lnTo>
                    <a:pt x="3592" y="2493"/>
                  </a:lnTo>
                  <a:lnTo>
                    <a:pt x="3608" y="2511"/>
                  </a:lnTo>
                  <a:lnTo>
                    <a:pt x="3623" y="2529"/>
                  </a:lnTo>
                  <a:lnTo>
                    <a:pt x="3638" y="2547"/>
                  </a:lnTo>
                  <a:lnTo>
                    <a:pt x="3653" y="2563"/>
                  </a:lnTo>
                  <a:lnTo>
                    <a:pt x="3668" y="2578"/>
                  </a:lnTo>
                  <a:lnTo>
                    <a:pt x="3681" y="2589"/>
                  </a:lnTo>
                  <a:lnTo>
                    <a:pt x="3694" y="2598"/>
                  </a:lnTo>
                  <a:lnTo>
                    <a:pt x="3708" y="2604"/>
                  </a:lnTo>
                  <a:lnTo>
                    <a:pt x="3719" y="2604"/>
                  </a:lnTo>
                  <a:lnTo>
                    <a:pt x="3730" y="2600"/>
                  </a:lnTo>
                  <a:lnTo>
                    <a:pt x="3870" y="2814"/>
                  </a:lnTo>
                  <a:lnTo>
                    <a:pt x="3899" y="3045"/>
                  </a:lnTo>
                  <a:lnTo>
                    <a:pt x="4108" y="3235"/>
                  </a:lnTo>
                  <a:lnTo>
                    <a:pt x="4203" y="3464"/>
                  </a:lnTo>
                  <a:lnTo>
                    <a:pt x="4255" y="3459"/>
                  </a:lnTo>
                  <a:lnTo>
                    <a:pt x="4306" y="3446"/>
                  </a:lnTo>
                  <a:lnTo>
                    <a:pt x="4356" y="3426"/>
                  </a:lnTo>
                  <a:lnTo>
                    <a:pt x="4404" y="3401"/>
                  </a:lnTo>
                  <a:lnTo>
                    <a:pt x="4451" y="3370"/>
                  </a:lnTo>
                  <a:lnTo>
                    <a:pt x="4496" y="3336"/>
                  </a:lnTo>
                  <a:lnTo>
                    <a:pt x="4541" y="3300"/>
                  </a:lnTo>
                  <a:lnTo>
                    <a:pt x="4586" y="3262"/>
                  </a:lnTo>
                  <a:lnTo>
                    <a:pt x="4631" y="3224"/>
                  </a:lnTo>
                  <a:lnTo>
                    <a:pt x="4674" y="3188"/>
                  </a:lnTo>
                  <a:lnTo>
                    <a:pt x="4718" y="3154"/>
                  </a:lnTo>
                  <a:lnTo>
                    <a:pt x="4763" y="3123"/>
                  </a:lnTo>
                  <a:lnTo>
                    <a:pt x="4808" y="3098"/>
                  </a:lnTo>
                  <a:lnTo>
                    <a:pt x="4853" y="3078"/>
                  </a:lnTo>
                  <a:lnTo>
                    <a:pt x="4900" y="3066"/>
                  </a:lnTo>
                  <a:lnTo>
                    <a:pt x="4948" y="3061"/>
                  </a:lnTo>
                  <a:lnTo>
                    <a:pt x="5005" y="2914"/>
                  </a:lnTo>
                  <a:lnTo>
                    <a:pt x="5004" y="2900"/>
                  </a:lnTo>
                  <a:lnTo>
                    <a:pt x="5000" y="2886"/>
                  </a:lnTo>
                  <a:lnTo>
                    <a:pt x="4996" y="2872"/>
                  </a:lnTo>
                  <a:lnTo>
                    <a:pt x="4991" y="2859"/>
                  </a:lnTo>
                  <a:lnTo>
                    <a:pt x="4985" y="2845"/>
                  </a:lnTo>
                  <a:lnTo>
                    <a:pt x="4981" y="2831"/>
                  </a:lnTo>
                  <a:lnTo>
                    <a:pt x="4978" y="2819"/>
                  </a:lnTo>
                  <a:lnTo>
                    <a:pt x="4976" y="2805"/>
                  </a:lnTo>
                  <a:lnTo>
                    <a:pt x="4862" y="2805"/>
                  </a:lnTo>
                  <a:lnTo>
                    <a:pt x="4804" y="2731"/>
                  </a:lnTo>
                  <a:lnTo>
                    <a:pt x="4772" y="2731"/>
                  </a:lnTo>
                  <a:lnTo>
                    <a:pt x="4738" y="2733"/>
                  </a:lnTo>
                  <a:lnTo>
                    <a:pt x="4703" y="2734"/>
                  </a:lnTo>
                  <a:lnTo>
                    <a:pt x="4668" y="2734"/>
                  </a:lnTo>
                  <a:lnTo>
                    <a:pt x="4632" y="2734"/>
                  </a:lnTo>
                  <a:lnTo>
                    <a:pt x="4596" y="2731"/>
                  </a:lnTo>
                  <a:lnTo>
                    <a:pt x="4561" y="2728"/>
                  </a:lnTo>
                  <a:lnTo>
                    <a:pt x="4526" y="2723"/>
                  </a:lnTo>
                  <a:lnTo>
                    <a:pt x="4491" y="2714"/>
                  </a:lnTo>
                  <a:lnTo>
                    <a:pt x="4457" y="2703"/>
                  </a:lnTo>
                  <a:lnTo>
                    <a:pt x="4425" y="2689"/>
                  </a:lnTo>
                  <a:lnTo>
                    <a:pt x="4394" y="2670"/>
                  </a:lnTo>
                  <a:lnTo>
                    <a:pt x="4365" y="2647"/>
                  </a:lnTo>
                  <a:lnTo>
                    <a:pt x="4338" y="2619"/>
                  </a:lnTo>
                  <a:lnTo>
                    <a:pt x="4311" y="2587"/>
                  </a:lnTo>
                  <a:lnTo>
                    <a:pt x="4289" y="2548"/>
                  </a:lnTo>
                  <a:lnTo>
                    <a:pt x="4259" y="2543"/>
                  </a:lnTo>
                  <a:lnTo>
                    <a:pt x="4234" y="2529"/>
                  </a:lnTo>
                  <a:lnTo>
                    <a:pt x="4213" y="2509"/>
                  </a:lnTo>
                  <a:lnTo>
                    <a:pt x="4195" y="2484"/>
                  </a:lnTo>
                  <a:lnTo>
                    <a:pt x="4180" y="2456"/>
                  </a:lnTo>
                  <a:lnTo>
                    <a:pt x="4168" y="2426"/>
                  </a:lnTo>
                  <a:lnTo>
                    <a:pt x="4157" y="2395"/>
                  </a:lnTo>
                  <a:lnTo>
                    <a:pt x="4146" y="2366"/>
                  </a:lnTo>
                  <a:lnTo>
                    <a:pt x="4168" y="2356"/>
                  </a:lnTo>
                  <a:lnTo>
                    <a:pt x="4190" y="2351"/>
                  </a:lnTo>
                  <a:lnTo>
                    <a:pt x="4213" y="2352"/>
                  </a:lnTo>
                  <a:lnTo>
                    <a:pt x="4237" y="2360"/>
                  </a:lnTo>
                  <a:lnTo>
                    <a:pt x="4259" y="2370"/>
                  </a:lnTo>
                  <a:lnTo>
                    <a:pt x="4283" y="2385"/>
                  </a:lnTo>
                  <a:lnTo>
                    <a:pt x="4306" y="2403"/>
                  </a:lnTo>
                  <a:lnTo>
                    <a:pt x="4329" y="2424"/>
                  </a:lnTo>
                  <a:lnTo>
                    <a:pt x="4351" y="2448"/>
                  </a:lnTo>
                  <a:lnTo>
                    <a:pt x="4374" y="2472"/>
                  </a:lnTo>
                  <a:lnTo>
                    <a:pt x="4395" y="2498"/>
                  </a:lnTo>
                  <a:lnTo>
                    <a:pt x="4416" y="2524"/>
                  </a:lnTo>
                  <a:lnTo>
                    <a:pt x="4436" y="2550"/>
                  </a:lnTo>
                  <a:lnTo>
                    <a:pt x="4455" y="2575"/>
                  </a:lnTo>
                  <a:lnTo>
                    <a:pt x="4474" y="2599"/>
                  </a:lnTo>
                  <a:lnTo>
                    <a:pt x="4490" y="2622"/>
                  </a:lnTo>
                  <a:lnTo>
                    <a:pt x="4512" y="2623"/>
                  </a:lnTo>
                  <a:lnTo>
                    <a:pt x="4535" y="2627"/>
                  </a:lnTo>
                  <a:lnTo>
                    <a:pt x="4560" y="2632"/>
                  </a:lnTo>
                  <a:lnTo>
                    <a:pt x="4585" y="2638"/>
                  </a:lnTo>
                  <a:lnTo>
                    <a:pt x="4611" y="2645"/>
                  </a:lnTo>
                  <a:lnTo>
                    <a:pt x="4637" y="2653"/>
                  </a:lnTo>
                  <a:lnTo>
                    <a:pt x="4663" y="2660"/>
                  </a:lnTo>
                  <a:lnTo>
                    <a:pt x="4691" y="2668"/>
                  </a:lnTo>
                  <a:lnTo>
                    <a:pt x="4717" y="2674"/>
                  </a:lnTo>
                  <a:lnTo>
                    <a:pt x="4744" y="2679"/>
                  </a:lnTo>
                  <a:lnTo>
                    <a:pt x="4771" y="2681"/>
                  </a:lnTo>
                  <a:lnTo>
                    <a:pt x="4795" y="2683"/>
                  </a:lnTo>
                  <a:lnTo>
                    <a:pt x="4822" y="2681"/>
                  </a:lnTo>
                  <a:lnTo>
                    <a:pt x="4845" y="2678"/>
                  </a:lnTo>
                  <a:lnTo>
                    <a:pt x="4869" y="2669"/>
                  </a:lnTo>
                  <a:lnTo>
                    <a:pt x="4892" y="2658"/>
                  </a:lnTo>
                  <a:lnTo>
                    <a:pt x="4948" y="2731"/>
                  </a:lnTo>
                  <a:lnTo>
                    <a:pt x="4961" y="2728"/>
                  </a:lnTo>
                  <a:lnTo>
                    <a:pt x="4978" y="2719"/>
                  </a:lnTo>
                  <a:lnTo>
                    <a:pt x="4998" y="2706"/>
                  </a:lnTo>
                  <a:lnTo>
                    <a:pt x="5020" y="2690"/>
                  </a:lnTo>
                  <a:lnTo>
                    <a:pt x="5041" y="2673"/>
                  </a:lnTo>
                  <a:lnTo>
                    <a:pt x="5061" y="2654"/>
                  </a:lnTo>
                  <a:lnTo>
                    <a:pt x="5077" y="2637"/>
                  </a:lnTo>
                  <a:lnTo>
                    <a:pt x="5091" y="2622"/>
                  </a:lnTo>
                  <a:lnTo>
                    <a:pt x="5206" y="2622"/>
                  </a:lnTo>
                  <a:lnTo>
                    <a:pt x="5220" y="2638"/>
                  </a:lnTo>
                  <a:lnTo>
                    <a:pt x="5237" y="2660"/>
                  </a:lnTo>
                  <a:lnTo>
                    <a:pt x="5258" y="2684"/>
                  </a:lnTo>
                  <a:lnTo>
                    <a:pt x="5282" y="2709"/>
                  </a:lnTo>
                  <a:lnTo>
                    <a:pt x="5306" y="2731"/>
                  </a:lnTo>
                  <a:lnTo>
                    <a:pt x="5331" y="2751"/>
                  </a:lnTo>
                  <a:lnTo>
                    <a:pt x="5354" y="2764"/>
                  </a:lnTo>
                  <a:lnTo>
                    <a:pt x="5377" y="2769"/>
                  </a:lnTo>
                  <a:lnTo>
                    <a:pt x="5379" y="2795"/>
                  </a:lnTo>
                  <a:lnTo>
                    <a:pt x="5387" y="2822"/>
                  </a:lnTo>
                  <a:lnTo>
                    <a:pt x="5397" y="2847"/>
                  </a:lnTo>
                  <a:lnTo>
                    <a:pt x="5410" y="2872"/>
                  </a:lnTo>
                  <a:lnTo>
                    <a:pt x="5424" y="2896"/>
                  </a:lnTo>
                  <a:lnTo>
                    <a:pt x="5439" y="2917"/>
                  </a:lnTo>
                  <a:lnTo>
                    <a:pt x="5453" y="2935"/>
                  </a:lnTo>
                  <a:lnTo>
                    <a:pt x="5465" y="2951"/>
                  </a:lnTo>
                  <a:lnTo>
                    <a:pt x="5465" y="2930"/>
                  </a:lnTo>
                  <a:lnTo>
                    <a:pt x="5465" y="2906"/>
                  </a:lnTo>
                  <a:lnTo>
                    <a:pt x="5465" y="2882"/>
                  </a:lnTo>
                  <a:lnTo>
                    <a:pt x="5465" y="2856"/>
                  </a:lnTo>
                  <a:lnTo>
                    <a:pt x="5464" y="2830"/>
                  </a:lnTo>
                  <a:lnTo>
                    <a:pt x="5464" y="2804"/>
                  </a:lnTo>
                  <a:lnTo>
                    <a:pt x="5463" y="2776"/>
                  </a:lnTo>
                  <a:lnTo>
                    <a:pt x="5462" y="2749"/>
                  </a:lnTo>
                  <a:lnTo>
                    <a:pt x="5460" y="2721"/>
                  </a:lnTo>
                  <a:lnTo>
                    <a:pt x="5458" y="2694"/>
                  </a:lnTo>
                  <a:lnTo>
                    <a:pt x="5455" y="2668"/>
                  </a:lnTo>
                  <a:lnTo>
                    <a:pt x="5453" y="2642"/>
                  </a:lnTo>
                  <a:lnTo>
                    <a:pt x="5449" y="2617"/>
                  </a:lnTo>
                  <a:lnTo>
                    <a:pt x="5445" y="2592"/>
                  </a:lnTo>
                  <a:lnTo>
                    <a:pt x="5440" y="2569"/>
                  </a:lnTo>
                  <a:lnTo>
                    <a:pt x="5435" y="2548"/>
                  </a:lnTo>
                  <a:lnTo>
                    <a:pt x="5447" y="2563"/>
                  </a:lnTo>
                  <a:lnTo>
                    <a:pt x="5458" y="2582"/>
                  </a:lnTo>
                  <a:lnTo>
                    <a:pt x="5470" y="2603"/>
                  </a:lnTo>
                  <a:lnTo>
                    <a:pt x="5482" y="2625"/>
                  </a:lnTo>
                  <a:lnTo>
                    <a:pt x="5493" y="2650"/>
                  </a:lnTo>
                  <a:lnTo>
                    <a:pt x="5504" y="2676"/>
                  </a:lnTo>
                  <a:lnTo>
                    <a:pt x="5515" y="2704"/>
                  </a:lnTo>
                  <a:lnTo>
                    <a:pt x="5525" y="2730"/>
                  </a:lnTo>
                  <a:lnTo>
                    <a:pt x="5534" y="2758"/>
                  </a:lnTo>
                  <a:lnTo>
                    <a:pt x="5541" y="2785"/>
                  </a:lnTo>
                  <a:lnTo>
                    <a:pt x="5548" y="2811"/>
                  </a:lnTo>
                  <a:lnTo>
                    <a:pt x="5553" y="2836"/>
                  </a:lnTo>
                  <a:lnTo>
                    <a:pt x="5555" y="2859"/>
                  </a:lnTo>
                  <a:lnTo>
                    <a:pt x="5556" y="2880"/>
                  </a:lnTo>
                  <a:lnTo>
                    <a:pt x="5554" y="2899"/>
                  </a:lnTo>
                  <a:lnTo>
                    <a:pt x="5550" y="2914"/>
                  </a:lnTo>
                  <a:lnTo>
                    <a:pt x="5553" y="2917"/>
                  </a:lnTo>
                  <a:lnTo>
                    <a:pt x="5559" y="2925"/>
                  </a:lnTo>
                  <a:lnTo>
                    <a:pt x="5570" y="2937"/>
                  </a:lnTo>
                  <a:lnTo>
                    <a:pt x="5583" y="2950"/>
                  </a:lnTo>
                  <a:lnTo>
                    <a:pt x="5596" y="2963"/>
                  </a:lnTo>
                  <a:lnTo>
                    <a:pt x="5610" y="2976"/>
                  </a:lnTo>
                  <a:lnTo>
                    <a:pt x="5624" y="2983"/>
                  </a:lnTo>
                  <a:lnTo>
                    <a:pt x="5636" y="2987"/>
                  </a:lnTo>
                  <a:lnTo>
                    <a:pt x="5636" y="3008"/>
                  </a:lnTo>
                  <a:lnTo>
                    <a:pt x="5638" y="3033"/>
                  </a:lnTo>
                  <a:lnTo>
                    <a:pt x="5640" y="3058"/>
                  </a:lnTo>
                  <a:lnTo>
                    <a:pt x="5643" y="3084"/>
                  </a:lnTo>
                  <a:lnTo>
                    <a:pt x="5646" y="3112"/>
                  </a:lnTo>
                  <a:lnTo>
                    <a:pt x="5651" y="3139"/>
                  </a:lnTo>
                  <a:lnTo>
                    <a:pt x="5657" y="3167"/>
                  </a:lnTo>
                  <a:lnTo>
                    <a:pt x="5665" y="3193"/>
                  </a:lnTo>
                  <a:lnTo>
                    <a:pt x="5674" y="3218"/>
                  </a:lnTo>
                  <a:lnTo>
                    <a:pt x="5684" y="3242"/>
                  </a:lnTo>
                  <a:lnTo>
                    <a:pt x="5696" y="3262"/>
                  </a:lnTo>
                  <a:lnTo>
                    <a:pt x="5709" y="3280"/>
                  </a:lnTo>
                  <a:lnTo>
                    <a:pt x="5724" y="3295"/>
                  </a:lnTo>
                  <a:lnTo>
                    <a:pt x="5741" y="3307"/>
                  </a:lnTo>
                  <a:lnTo>
                    <a:pt x="5760" y="3314"/>
                  </a:lnTo>
                  <a:lnTo>
                    <a:pt x="5780" y="3317"/>
                  </a:lnTo>
                  <a:lnTo>
                    <a:pt x="5782" y="3344"/>
                  </a:lnTo>
                  <a:lnTo>
                    <a:pt x="5790" y="3370"/>
                  </a:lnTo>
                  <a:lnTo>
                    <a:pt x="5801" y="3395"/>
                  </a:lnTo>
                  <a:lnTo>
                    <a:pt x="5816" y="3418"/>
                  </a:lnTo>
                  <a:lnTo>
                    <a:pt x="5833" y="3436"/>
                  </a:lnTo>
                  <a:lnTo>
                    <a:pt x="5853" y="3451"/>
                  </a:lnTo>
                  <a:lnTo>
                    <a:pt x="5875" y="3460"/>
                  </a:lnTo>
                  <a:lnTo>
                    <a:pt x="5896" y="3464"/>
                  </a:lnTo>
                  <a:lnTo>
                    <a:pt x="5897" y="3438"/>
                  </a:lnTo>
                  <a:lnTo>
                    <a:pt x="5901" y="3415"/>
                  </a:lnTo>
                  <a:lnTo>
                    <a:pt x="5906" y="3394"/>
                  </a:lnTo>
                  <a:lnTo>
                    <a:pt x="5913" y="3376"/>
                  </a:lnTo>
                  <a:lnTo>
                    <a:pt x="5922" y="3360"/>
                  </a:lnTo>
                  <a:lnTo>
                    <a:pt x="5931" y="3344"/>
                  </a:lnTo>
                  <a:lnTo>
                    <a:pt x="5941" y="3330"/>
                  </a:lnTo>
                  <a:lnTo>
                    <a:pt x="5952" y="3317"/>
                  </a:lnTo>
                  <a:lnTo>
                    <a:pt x="5937" y="3333"/>
                  </a:lnTo>
                  <a:lnTo>
                    <a:pt x="5933" y="3330"/>
                  </a:lnTo>
                  <a:lnTo>
                    <a:pt x="5937" y="3314"/>
                  </a:lnTo>
                  <a:lnTo>
                    <a:pt x="5946" y="3289"/>
                  </a:lnTo>
                  <a:lnTo>
                    <a:pt x="5957" y="3260"/>
                  </a:lnTo>
                  <a:lnTo>
                    <a:pt x="5968" y="3234"/>
                  </a:lnTo>
                  <a:lnTo>
                    <a:pt x="5977" y="3214"/>
                  </a:lnTo>
                  <a:lnTo>
                    <a:pt x="5981" y="3207"/>
                  </a:lnTo>
                  <a:lnTo>
                    <a:pt x="5923" y="3134"/>
                  </a:lnTo>
                  <a:lnTo>
                    <a:pt x="5923" y="2840"/>
                  </a:lnTo>
                  <a:lnTo>
                    <a:pt x="5937" y="2825"/>
                  </a:lnTo>
                  <a:lnTo>
                    <a:pt x="5954" y="2807"/>
                  </a:lnTo>
                  <a:lnTo>
                    <a:pt x="5974" y="2789"/>
                  </a:lnTo>
                  <a:lnTo>
                    <a:pt x="5996" y="2768"/>
                  </a:lnTo>
                  <a:lnTo>
                    <a:pt x="6017" y="2748"/>
                  </a:lnTo>
                  <a:lnTo>
                    <a:pt x="6037" y="2728"/>
                  </a:lnTo>
                  <a:lnTo>
                    <a:pt x="6054" y="2710"/>
                  </a:lnTo>
                  <a:lnTo>
                    <a:pt x="6067" y="2695"/>
                  </a:lnTo>
                  <a:lnTo>
                    <a:pt x="6058" y="2670"/>
                  </a:lnTo>
                  <a:lnTo>
                    <a:pt x="6052" y="2652"/>
                  </a:lnTo>
                  <a:lnTo>
                    <a:pt x="6048" y="2635"/>
                  </a:lnTo>
                  <a:lnTo>
                    <a:pt x="6047" y="2622"/>
                  </a:lnTo>
                  <a:lnTo>
                    <a:pt x="6048" y="2608"/>
                  </a:lnTo>
                  <a:lnTo>
                    <a:pt x="6052" y="2592"/>
                  </a:lnTo>
                  <a:lnTo>
                    <a:pt x="6058" y="2573"/>
                  </a:lnTo>
                  <a:lnTo>
                    <a:pt x="6067" y="2548"/>
                  </a:lnTo>
                  <a:lnTo>
                    <a:pt x="6079" y="2549"/>
                  </a:lnTo>
                  <a:lnTo>
                    <a:pt x="6093" y="2554"/>
                  </a:lnTo>
                  <a:lnTo>
                    <a:pt x="6109" y="2559"/>
                  </a:lnTo>
                  <a:lnTo>
                    <a:pt x="6128" y="2565"/>
                  </a:lnTo>
                  <a:lnTo>
                    <a:pt x="6147" y="2573"/>
                  </a:lnTo>
                  <a:lnTo>
                    <a:pt x="6168" y="2578"/>
                  </a:lnTo>
                  <a:lnTo>
                    <a:pt x="6189" y="2583"/>
                  </a:lnTo>
                  <a:lnTo>
                    <a:pt x="6210" y="2584"/>
                  </a:lnTo>
                  <a:lnTo>
                    <a:pt x="6211" y="2605"/>
                  </a:lnTo>
                  <a:lnTo>
                    <a:pt x="6214" y="2625"/>
                  </a:lnTo>
                  <a:lnTo>
                    <a:pt x="6219" y="2645"/>
                  </a:lnTo>
                  <a:lnTo>
                    <a:pt x="6225" y="2665"/>
                  </a:lnTo>
                  <a:lnTo>
                    <a:pt x="6233" y="2684"/>
                  </a:lnTo>
                  <a:lnTo>
                    <a:pt x="6243" y="2703"/>
                  </a:lnTo>
                  <a:lnTo>
                    <a:pt x="6253" y="2720"/>
                  </a:lnTo>
                  <a:lnTo>
                    <a:pt x="6264" y="2736"/>
                  </a:lnTo>
                  <a:lnTo>
                    <a:pt x="6276" y="2751"/>
                  </a:lnTo>
                  <a:lnTo>
                    <a:pt x="6290" y="2764"/>
                  </a:lnTo>
                  <a:lnTo>
                    <a:pt x="6305" y="2776"/>
                  </a:lnTo>
                  <a:lnTo>
                    <a:pt x="6320" y="2786"/>
                  </a:lnTo>
                  <a:lnTo>
                    <a:pt x="6335" y="2794"/>
                  </a:lnTo>
                  <a:lnTo>
                    <a:pt x="6351" y="2800"/>
                  </a:lnTo>
                  <a:lnTo>
                    <a:pt x="6367" y="2804"/>
                  </a:lnTo>
                  <a:lnTo>
                    <a:pt x="6384" y="2805"/>
                  </a:lnTo>
                  <a:lnTo>
                    <a:pt x="6382" y="2780"/>
                  </a:lnTo>
                  <a:lnTo>
                    <a:pt x="6380" y="2760"/>
                  </a:lnTo>
                  <a:lnTo>
                    <a:pt x="6379" y="2741"/>
                  </a:lnTo>
                  <a:lnTo>
                    <a:pt x="6377" y="2725"/>
                  </a:lnTo>
                  <a:lnTo>
                    <a:pt x="6380" y="2710"/>
                  </a:lnTo>
                  <a:lnTo>
                    <a:pt x="6385" y="2691"/>
                  </a:lnTo>
                  <a:lnTo>
                    <a:pt x="6396" y="2671"/>
                  </a:lnTo>
                  <a:lnTo>
                    <a:pt x="6413" y="2647"/>
                  </a:lnTo>
                  <a:lnTo>
                    <a:pt x="6485" y="2638"/>
                  </a:lnTo>
                  <a:lnTo>
                    <a:pt x="6480" y="2610"/>
                  </a:lnTo>
                  <a:lnTo>
                    <a:pt x="6473" y="2582"/>
                  </a:lnTo>
                  <a:lnTo>
                    <a:pt x="6467" y="2553"/>
                  </a:lnTo>
                  <a:lnTo>
                    <a:pt x="6461" y="2524"/>
                  </a:lnTo>
                  <a:lnTo>
                    <a:pt x="6453" y="2494"/>
                  </a:lnTo>
                  <a:lnTo>
                    <a:pt x="6446" y="2466"/>
                  </a:lnTo>
                  <a:lnTo>
                    <a:pt x="6437" y="2434"/>
                  </a:lnTo>
                  <a:lnTo>
                    <a:pt x="6430" y="2404"/>
                  </a:lnTo>
                  <a:lnTo>
                    <a:pt x="6421" y="2375"/>
                  </a:lnTo>
                  <a:lnTo>
                    <a:pt x="6411" y="2343"/>
                  </a:lnTo>
                  <a:lnTo>
                    <a:pt x="6402" y="2312"/>
                  </a:lnTo>
                  <a:lnTo>
                    <a:pt x="6392" y="2281"/>
                  </a:lnTo>
                  <a:lnTo>
                    <a:pt x="6382" y="2251"/>
                  </a:lnTo>
                  <a:lnTo>
                    <a:pt x="6372" y="2220"/>
                  </a:lnTo>
                  <a:lnTo>
                    <a:pt x="6361" y="2189"/>
                  </a:lnTo>
                  <a:lnTo>
                    <a:pt x="6350" y="2157"/>
                  </a:lnTo>
                  <a:lnTo>
                    <a:pt x="6339" y="2128"/>
                  </a:lnTo>
                  <a:lnTo>
                    <a:pt x="6327" y="2098"/>
                  </a:lnTo>
                  <a:lnTo>
                    <a:pt x="6315" y="2066"/>
                  </a:lnTo>
                  <a:lnTo>
                    <a:pt x="6304" y="2036"/>
                  </a:lnTo>
                  <a:lnTo>
                    <a:pt x="6291" y="2008"/>
                  </a:lnTo>
                  <a:lnTo>
                    <a:pt x="6279" y="1978"/>
                  </a:lnTo>
                  <a:lnTo>
                    <a:pt x="6266" y="1949"/>
                  </a:lnTo>
                  <a:lnTo>
                    <a:pt x="6254" y="1920"/>
                  </a:lnTo>
                  <a:lnTo>
                    <a:pt x="6240" y="1893"/>
                  </a:lnTo>
                  <a:lnTo>
                    <a:pt x="6228" y="1866"/>
                  </a:lnTo>
                  <a:lnTo>
                    <a:pt x="6214" y="1839"/>
                  </a:lnTo>
                  <a:lnTo>
                    <a:pt x="6200" y="1813"/>
                  </a:lnTo>
                  <a:lnTo>
                    <a:pt x="6186" y="1787"/>
                  </a:lnTo>
                  <a:lnTo>
                    <a:pt x="6173" y="1763"/>
                  </a:lnTo>
                  <a:lnTo>
                    <a:pt x="6159" y="1739"/>
                  </a:lnTo>
                  <a:lnTo>
                    <a:pt x="6145" y="1716"/>
                  </a:lnTo>
                  <a:lnTo>
                    <a:pt x="6119" y="1673"/>
                  </a:lnTo>
                  <a:lnTo>
                    <a:pt x="6092" y="1630"/>
                  </a:lnTo>
                  <a:lnTo>
                    <a:pt x="6064" y="1587"/>
                  </a:lnTo>
                  <a:lnTo>
                    <a:pt x="6035" y="1545"/>
                  </a:lnTo>
                  <a:lnTo>
                    <a:pt x="6007" y="1502"/>
                  </a:lnTo>
                  <a:lnTo>
                    <a:pt x="5978" y="1461"/>
                  </a:lnTo>
                  <a:lnTo>
                    <a:pt x="5948" y="1419"/>
                  </a:lnTo>
                  <a:lnTo>
                    <a:pt x="5918" y="1378"/>
                  </a:lnTo>
                  <a:lnTo>
                    <a:pt x="5887" y="1337"/>
                  </a:lnTo>
                  <a:lnTo>
                    <a:pt x="5857" y="1297"/>
                  </a:lnTo>
                  <a:lnTo>
                    <a:pt x="5825" y="1257"/>
                  </a:lnTo>
                  <a:lnTo>
                    <a:pt x="5793" y="1217"/>
                  </a:lnTo>
                  <a:lnTo>
                    <a:pt x="5761" y="1178"/>
                  </a:lnTo>
                  <a:lnTo>
                    <a:pt x="5729" y="1139"/>
                  </a:lnTo>
                  <a:lnTo>
                    <a:pt x="5696" y="1102"/>
                  </a:lnTo>
                  <a:lnTo>
                    <a:pt x="5664" y="1065"/>
                  </a:lnTo>
                  <a:lnTo>
                    <a:pt x="5630" y="1027"/>
                  </a:lnTo>
                  <a:lnTo>
                    <a:pt x="5598" y="992"/>
                  </a:lnTo>
                  <a:lnTo>
                    <a:pt x="5564" y="956"/>
                  </a:lnTo>
                  <a:lnTo>
                    <a:pt x="5530" y="922"/>
                  </a:lnTo>
                  <a:lnTo>
                    <a:pt x="5497" y="889"/>
                  </a:lnTo>
                  <a:lnTo>
                    <a:pt x="5463" y="855"/>
                  </a:lnTo>
                  <a:lnTo>
                    <a:pt x="5428" y="824"/>
                  </a:lnTo>
                  <a:lnTo>
                    <a:pt x="5394" y="793"/>
                  </a:lnTo>
                  <a:lnTo>
                    <a:pt x="5361" y="763"/>
                  </a:lnTo>
                  <a:lnTo>
                    <a:pt x="5326" y="733"/>
                  </a:lnTo>
                  <a:lnTo>
                    <a:pt x="5292" y="704"/>
                  </a:lnTo>
                  <a:lnTo>
                    <a:pt x="5258" y="678"/>
                  </a:lnTo>
                  <a:lnTo>
                    <a:pt x="5223" y="652"/>
                  </a:lnTo>
                  <a:lnTo>
                    <a:pt x="5190" y="625"/>
                  </a:lnTo>
                  <a:lnTo>
                    <a:pt x="5156" y="602"/>
                  </a:lnTo>
                  <a:lnTo>
                    <a:pt x="5122" y="579"/>
                  </a:lnTo>
                  <a:lnTo>
                    <a:pt x="5079" y="550"/>
                  </a:lnTo>
                  <a:lnTo>
                    <a:pt x="5032" y="522"/>
                  </a:lnTo>
                  <a:lnTo>
                    <a:pt x="4985" y="492"/>
                  </a:lnTo>
                  <a:lnTo>
                    <a:pt x="4938" y="463"/>
                  </a:lnTo>
                  <a:lnTo>
                    <a:pt x="4888" y="436"/>
                  </a:lnTo>
                  <a:lnTo>
                    <a:pt x="4838" y="407"/>
                  </a:lnTo>
                  <a:lnTo>
                    <a:pt x="4787" y="380"/>
                  </a:lnTo>
                  <a:lnTo>
                    <a:pt x="4736" y="353"/>
                  </a:lnTo>
                  <a:lnTo>
                    <a:pt x="4684" y="327"/>
                  </a:lnTo>
                  <a:lnTo>
                    <a:pt x="4633" y="302"/>
                  </a:lnTo>
                  <a:lnTo>
                    <a:pt x="4582" y="278"/>
                  </a:lnTo>
                  <a:lnTo>
                    <a:pt x="4532" y="256"/>
                  </a:lnTo>
                  <a:lnTo>
                    <a:pt x="4482" y="236"/>
                  </a:lnTo>
                  <a:lnTo>
                    <a:pt x="4434" y="216"/>
                  </a:lnTo>
                  <a:lnTo>
                    <a:pt x="4388" y="199"/>
                  </a:lnTo>
                  <a:lnTo>
                    <a:pt x="4341" y="182"/>
                  </a:lnTo>
                  <a:lnTo>
                    <a:pt x="4262" y="174"/>
                  </a:lnTo>
                  <a:lnTo>
                    <a:pt x="4243" y="194"/>
                  </a:lnTo>
                  <a:lnTo>
                    <a:pt x="4229" y="200"/>
                  </a:lnTo>
                  <a:lnTo>
                    <a:pt x="4220" y="197"/>
                  </a:lnTo>
                  <a:lnTo>
                    <a:pt x="4215" y="191"/>
                  </a:lnTo>
                  <a:lnTo>
                    <a:pt x="4214" y="185"/>
                  </a:lnTo>
                  <a:lnTo>
                    <a:pt x="4217" y="182"/>
                  </a:lnTo>
                  <a:lnTo>
                    <a:pt x="4223" y="189"/>
                  </a:lnTo>
                  <a:lnTo>
                    <a:pt x="4233" y="207"/>
                  </a:lnTo>
                  <a:lnTo>
                    <a:pt x="4222" y="209"/>
                  </a:lnTo>
                  <a:lnTo>
                    <a:pt x="4210" y="214"/>
                  </a:lnTo>
                  <a:lnTo>
                    <a:pt x="4199" y="219"/>
                  </a:lnTo>
                  <a:lnTo>
                    <a:pt x="4189" y="226"/>
                  </a:lnTo>
                  <a:lnTo>
                    <a:pt x="4178" y="234"/>
                  </a:lnTo>
                  <a:lnTo>
                    <a:pt x="4167" y="239"/>
                  </a:lnTo>
                  <a:lnTo>
                    <a:pt x="4157" y="244"/>
                  </a:lnTo>
                  <a:lnTo>
                    <a:pt x="4146" y="245"/>
                  </a:lnTo>
                  <a:lnTo>
                    <a:pt x="4154" y="267"/>
                  </a:lnTo>
                  <a:lnTo>
                    <a:pt x="4158" y="282"/>
                  </a:lnTo>
                  <a:lnTo>
                    <a:pt x="4159" y="291"/>
                  </a:lnTo>
                  <a:lnTo>
                    <a:pt x="4160" y="298"/>
                  </a:lnTo>
                  <a:lnTo>
                    <a:pt x="4160" y="306"/>
                  </a:lnTo>
                  <a:lnTo>
                    <a:pt x="4162" y="316"/>
                  </a:lnTo>
                  <a:lnTo>
                    <a:pt x="4165" y="331"/>
                  </a:lnTo>
                  <a:lnTo>
                    <a:pt x="4174" y="353"/>
                  </a:lnTo>
                  <a:lnTo>
                    <a:pt x="4059" y="353"/>
                  </a:lnTo>
                  <a:lnTo>
                    <a:pt x="4062" y="381"/>
                  </a:lnTo>
                  <a:lnTo>
                    <a:pt x="4069" y="408"/>
                  </a:lnTo>
                  <a:lnTo>
                    <a:pt x="4079" y="434"/>
                  </a:lnTo>
                  <a:lnTo>
                    <a:pt x="4092" y="459"/>
                  </a:lnTo>
                  <a:lnTo>
                    <a:pt x="4106" y="482"/>
                  </a:lnTo>
                  <a:lnTo>
                    <a:pt x="4121" y="503"/>
                  </a:lnTo>
                  <a:lnTo>
                    <a:pt x="4133" y="522"/>
                  </a:lnTo>
                  <a:lnTo>
                    <a:pt x="4146" y="537"/>
                  </a:lnTo>
                  <a:lnTo>
                    <a:pt x="4134" y="543"/>
                  </a:lnTo>
                  <a:lnTo>
                    <a:pt x="4123" y="548"/>
                  </a:lnTo>
                  <a:lnTo>
                    <a:pt x="4111" y="550"/>
                  </a:lnTo>
                  <a:lnTo>
                    <a:pt x="4098" y="553"/>
                  </a:lnTo>
                  <a:lnTo>
                    <a:pt x="4084" y="553"/>
                  </a:lnTo>
                  <a:lnTo>
                    <a:pt x="4071" y="553"/>
                  </a:lnTo>
                  <a:lnTo>
                    <a:pt x="4057" y="552"/>
                  </a:lnTo>
                  <a:lnTo>
                    <a:pt x="4042" y="550"/>
                  </a:lnTo>
                  <a:lnTo>
                    <a:pt x="4027" y="549"/>
                  </a:lnTo>
                  <a:lnTo>
                    <a:pt x="4012" y="547"/>
                  </a:lnTo>
                  <a:lnTo>
                    <a:pt x="3996" y="544"/>
                  </a:lnTo>
                  <a:lnTo>
                    <a:pt x="3981" y="542"/>
                  </a:lnTo>
                  <a:lnTo>
                    <a:pt x="3965" y="541"/>
                  </a:lnTo>
                  <a:lnTo>
                    <a:pt x="3948" y="538"/>
                  </a:lnTo>
                  <a:lnTo>
                    <a:pt x="3932" y="537"/>
                  </a:lnTo>
                  <a:lnTo>
                    <a:pt x="3916" y="537"/>
                  </a:lnTo>
                  <a:lnTo>
                    <a:pt x="3906" y="508"/>
                  </a:lnTo>
                  <a:lnTo>
                    <a:pt x="3894" y="477"/>
                  </a:lnTo>
                  <a:lnTo>
                    <a:pt x="3881" y="447"/>
                  </a:lnTo>
                  <a:lnTo>
                    <a:pt x="3866" y="417"/>
                  </a:lnTo>
                  <a:lnTo>
                    <a:pt x="3849" y="392"/>
                  </a:lnTo>
                  <a:lnTo>
                    <a:pt x="3827" y="372"/>
                  </a:lnTo>
                  <a:lnTo>
                    <a:pt x="3802" y="358"/>
                  </a:lnTo>
                  <a:lnTo>
                    <a:pt x="3773" y="353"/>
                  </a:lnTo>
                  <a:lnTo>
                    <a:pt x="3771" y="367"/>
                  </a:lnTo>
                  <a:lnTo>
                    <a:pt x="3768" y="381"/>
                  </a:lnTo>
                  <a:lnTo>
                    <a:pt x="3764" y="395"/>
                  </a:lnTo>
                  <a:lnTo>
                    <a:pt x="3759" y="408"/>
                  </a:lnTo>
                  <a:lnTo>
                    <a:pt x="3753" y="422"/>
                  </a:lnTo>
                  <a:lnTo>
                    <a:pt x="3749" y="436"/>
                  </a:lnTo>
                  <a:lnTo>
                    <a:pt x="3745" y="449"/>
                  </a:lnTo>
                  <a:lnTo>
                    <a:pt x="3744" y="463"/>
                  </a:lnTo>
                  <a:lnTo>
                    <a:pt x="3756" y="481"/>
                  </a:lnTo>
                  <a:lnTo>
                    <a:pt x="3770" y="502"/>
                  </a:lnTo>
                  <a:lnTo>
                    <a:pt x="3785" y="528"/>
                  </a:lnTo>
                  <a:lnTo>
                    <a:pt x="3801" y="555"/>
                  </a:lnTo>
                  <a:lnTo>
                    <a:pt x="3817" y="582"/>
                  </a:lnTo>
                  <a:lnTo>
                    <a:pt x="3834" y="608"/>
                  </a:lnTo>
                  <a:lnTo>
                    <a:pt x="3847" y="630"/>
                  </a:lnTo>
                  <a:lnTo>
                    <a:pt x="3859" y="648"/>
                  </a:lnTo>
                  <a:lnTo>
                    <a:pt x="3837" y="649"/>
                  </a:lnTo>
                  <a:lnTo>
                    <a:pt x="3815" y="654"/>
                  </a:lnTo>
                  <a:lnTo>
                    <a:pt x="3794" y="660"/>
                  </a:lnTo>
                  <a:lnTo>
                    <a:pt x="3773" y="669"/>
                  </a:lnTo>
                  <a:lnTo>
                    <a:pt x="3750" y="679"/>
                  </a:lnTo>
                  <a:lnTo>
                    <a:pt x="3729" y="690"/>
                  </a:lnTo>
                  <a:lnTo>
                    <a:pt x="3706" y="700"/>
                  </a:lnTo>
                  <a:lnTo>
                    <a:pt x="3684" y="711"/>
                  </a:lnTo>
                  <a:lnTo>
                    <a:pt x="3660" y="720"/>
                  </a:lnTo>
                  <a:lnTo>
                    <a:pt x="3637" y="729"/>
                  </a:lnTo>
                  <a:lnTo>
                    <a:pt x="3613" y="735"/>
                  </a:lnTo>
                  <a:lnTo>
                    <a:pt x="3589" y="739"/>
                  </a:lnTo>
                  <a:lnTo>
                    <a:pt x="3564" y="740"/>
                  </a:lnTo>
                  <a:lnTo>
                    <a:pt x="3538" y="736"/>
                  </a:lnTo>
                  <a:lnTo>
                    <a:pt x="3512" y="730"/>
                  </a:lnTo>
                  <a:lnTo>
                    <a:pt x="3486" y="719"/>
                  </a:lnTo>
                  <a:lnTo>
                    <a:pt x="3492" y="693"/>
                  </a:lnTo>
                  <a:lnTo>
                    <a:pt x="3488" y="669"/>
                  </a:lnTo>
                  <a:lnTo>
                    <a:pt x="3477" y="648"/>
                  </a:lnTo>
                  <a:lnTo>
                    <a:pt x="3459" y="629"/>
                  </a:lnTo>
                  <a:lnTo>
                    <a:pt x="3436" y="613"/>
                  </a:lnTo>
                  <a:lnTo>
                    <a:pt x="3408" y="598"/>
                  </a:lnTo>
                  <a:lnTo>
                    <a:pt x="3376" y="584"/>
                  </a:lnTo>
                  <a:lnTo>
                    <a:pt x="3342" y="573"/>
                  </a:lnTo>
                  <a:lnTo>
                    <a:pt x="3307" y="564"/>
                  </a:lnTo>
                  <a:lnTo>
                    <a:pt x="3271" y="557"/>
                  </a:lnTo>
                  <a:lnTo>
                    <a:pt x="3236" y="549"/>
                  </a:lnTo>
                  <a:lnTo>
                    <a:pt x="3204" y="544"/>
                  </a:lnTo>
                  <a:lnTo>
                    <a:pt x="3174" y="542"/>
                  </a:lnTo>
                  <a:lnTo>
                    <a:pt x="3149" y="539"/>
                  </a:lnTo>
                  <a:lnTo>
                    <a:pt x="3128" y="537"/>
                  </a:lnTo>
                  <a:lnTo>
                    <a:pt x="3114" y="537"/>
                  </a:lnTo>
                  <a:lnTo>
                    <a:pt x="3056" y="609"/>
                  </a:lnTo>
                  <a:lnTo>
                    <a:pt x="3043" y="605"/>
                  </a:lnTo>
                  <a:lnTo>
                    <a:pt x="3025" y="609"/>
                  </a:lnTo>
                  <a:lnTo>
                    <a:pt x="3003" y="617"/>
                  </a:lnTo>
                  <a:lnTo>
                    <a:pt x="2978" y="630"/>
                  </a:lnTo>
                  <a:lnTo>
                    <a:pt x="2949" y="647"/>
                  </a:lnTo>
                  <a:lnTo>
                    <a:pt x="2919" y="668"/>
                  </a:lnTo>
                  <a:lnTo>
                    <a:pt x="2888" y="690"/>
                  </a:lnTo>
                  <a:lnTo>
                    <a:pt x="2856" y="715"/>
                  </a:lnTo>
                  <a:lnTo>
                    <a:pt x="2823" y="741"/>
                  </a:lnTo>
                  <a:lnTo>
                    <a:pt x="2792" y="769"/>
                  </a:lnTo>
                  <a:lnTo>
                    <a:pt x="2762" y="795"/>
                  </a:lnTo>
                  <a:lnTo>
                    <a:pt x="2733" y="821"/>
                  </a:lnTo>
                  <a:lnTo>
                    <a:pt x="2708" y="846"/>
                  </a:lnTo>
                  <a:lnTo>
                    <a:pt x="2686" y="869"/>
                  </a:lnTo>
                  <a:lnTo>
                    <a:pt x="2668" y="887"/>
                  </a:lnTo>
                  <a:lnTo>
                    <a:pt x="2655" y="904"/>
                  </a:lnTo>
                  <a:lnTo>
                    <a:pt x="2740" y="1012"/>
                  </a:lnTo>
                  <a:lnTo>
                    <a:pt x="2783" y="987"/>
                  </a:lnTo>
                  <a:lnTo>
                    <a:pt x="2821" y="966"/>
                  </a:lnTo>
                  <a:lnTo>
                    <a:pt x="2853" y="948"/>
                  </a:lnTo>
                  <a:lnTo>
                    <a:pt x="2882" y="935"/>
                  </a:lnTo>
                  <a:lnTo>
                    <a:pt x="2905" y="925"/>
                  </a:lnTo>
                  <a:lnTo>
                    <a:pt x="2927" y="915"/>
                  </a:lnTo>
                  <a:lnTo>
                    <a:pt x="2945" y="907"/>
                  </a:lnTo>
                  <a:lnTo>
                    <a:pt x="2962" y="901"/>
                  </a:lnTo>
                  <a:lnTo>
                    <a:pt x="2977" y="894"/>
                  </a:lnTo>
                  <a:lnTo>
                    <a:pt x="2990" y="886"/>
                  </a:lnTo>
                  <a:lnTo>
                    <a:pt x="3004" y="877"/>
                  </a:lnTo>
                  <a:lnTo>
                    <a:pt x="3018" y="867"/>
                  </a:lnTo>
                  <a:lnTo>
                    <a:pt x="3031" y="854"/>
                  </a:lnTo>
                  <a:lnTo>
                    <a:pt x="3048" y="837"/>
                  </a:lnTo>
                  <a:lnTo>
                    <a:pt x="3065" y="817"/>
                  </a:lnTo>
                  <a:lnTo>
                    <a:pt x="3085" y="793"/>
                  </a:lnTo>
                  <a:lnTo>
                    <a:pt x="3109" y="791"/>
                  </a:lnTo>
                  <a:lnTo>
                    <a:pt x="3136" y="788"/>
                  </a:lnTo>
                  <a:lnTo>
                    <a:pt x="3164" y="785"/>
                  </a:lnTo>
                  <a:lnTo>
                    <a:pt x="3190" y="784"/>
                  </a:lnTo>
                  <a:lnTo>
                    <a:pt x="3211" y="786"/>
                  </a:lnTo>
                  <a:lnTo>
                    <a:pt x="3227" y="793"/>
                  </a:lnTo>
                  <a:lnTo>
                    <a:pt x="3234" y="807"/>
                  </a:lnTo>
                  <a:lnTo>
                    <a:pt x="3229" y="830"/>
                  </a:lnTo>
                  <a:lnTo>
                    <a:pt x="3237" y="820"/>
                  </a:lnTo>
                  <a:lnTo>
                    <a:pt x="3240" y="815"/>
                  </a:lnTo>
                  <a:lnTo>
                    <a:pt x="3240" y="816"/>
                  </a:lnTo>
                  <a:lnTo>
                    <a:pt x="3235" y="822"/>
                  </a:lnTo>
                  <a:lnTo>
                    <a:pt x="3227" y="832"/>
                  </a:lnTo>
                  <a:lnTo>
                    <a:pt x="3217" y="845"/>
                  </a:lnTo>
                  <a:lnTo>
                    <a:pt x="3206" y="861"/>
                  </a:lnTo>
                  <a:lnTo>
                    <a:pt x="3192" y="880"/>
                  </a:lnTo>
                  <a:lnTo>
                    <a:pt x="3179" y="899"/>
                  </a:lnTo>
                  <a:lnTo>
                    <a:pt x="3165" y="919"/>
                  </a:lnTo>
                  <a:lnTo>
                    <a:pt x="3152" y="939"/>
                  </a:lnTo>
                  <a:lnTo>
                    <a:pt x="3140" y="957"/>
                  </a:lnTo>
                  <a:lnTo>
                    <a:pt x="3129" y="975"/>
                  </a:lnTo>
                  <a:lnTo>
                    <a:pt x="3121" y="991"/>
                  </a:lnTo>
                  <a:lnTo>
                    <a:pt x="3116" y="1003"/>
                  </a:lnTo>
                  <a:lnTo>
                    <a:pt x="3114" y="1012"/>
                  </a:lnTo>
                  <a:lnTo>
                    <a:pt x="3115" y="1026"/>
                  </a:lnTo>
                  <a:lnTo>
                    <a:pt x="3119" y="1040"/>
                  </a:lnTo>
                  <a:lnTo>
                    <a:pt x="3123" y="1053"/>
                  </a:lnTo>
                  <a:lnTo>
                    <a:pt x="3129" y="1067"/>
                  </a:lnTo>
                  <a:lnTo>
                    <a:pt x="3134" y="1081"/>
                  </a:lnTo>
                  <a:lnTo>
                    <a:pt x="3138" y="1094"/>
                  </a:lnTo>
                  <a:lnTo>
                    <a:pt x="3141" y="1108"/>
                  </a:lnTo>
                  <a:lnTo>
                    <a:pt x="3143" y="1122"/>
                  </a:lnTo>
                  <a:lnTo>
                    <a:pt x="3120" y="1136"/>
                  </a:lnTo>
                  <a:lnTo>
                    <a:pt x="3095" y="1149"/>
                  </a:lnTo>
                  <a:lnTo>
                    <a:pt x="3070" y="1163"/>
                  </a:lnTo>
                  <a:lnTo>
                    <a:pt x="3045" y="1177"/>
                  </a:lnTo>
                  <a:lnTo>
                    <a:pt x="3023" y="1191"/>
                  </a:lnTo>
                  <a:lnTo>
                    <a:pt x="3002" y="1204"/>
                  </a:lnTo>
                  <a:lnTo>
                    <a:pt x="2984" y="1217"/>
                  </a:lnTo>
                  <a:lnTo>
                    <a:pt x="2970" y="1230"/>
                  </a:lnTo>
                  <a:lnTo>
                    <a:pt x="2959" y="1229"/>
                  </a:lnTo>
                  <a:lnTo>
                    <a:pt x="2949" y="1225"/>
                  </a:lnTo>
                  <a:lnTo>
                    <a:pt x="2938" y="1219"/>
                  </a:lnTo>
                  <a:lnTo>
                    <a:pt x="2928" y="1213"/>
                  </a:lnTo>
                  <a:lnTo>
                    <a:pt x="2917" y="1207"/>
                  </a:lnTo>
                  <a:lnTo>
                    <a:pt x="2907" y="1201"/>
                  </a:lnTo>
                  <a:lnTo>
                    <a:pt x="2896" y="1197"/>
                  </a:lnTo>
                  <a:lnTo>
                    <a:pt x="2886" y="1196"/>
                  </a:lnTo>
                  <a:lnTo>
                    <a:pt x="2888" y="1181"/>
                  </a:lnTo>
                  <a:lnTo>
                    <a:pt x="2894" y="1163"/>
                  </a:lnTo>
                  <a:lnTo>
                    <a:pt x="2903" y="1143"/>
                  </a:lnTo>
                  <a:lnTo>
                    <a:pt x="2914" y="1122"/>
                  </a:lnTo>
                  <a:lnTo>
                    <a:pt x="2924" y="1102"/>
                  </a:lnTo>
                  <a:lnTo>
                    <a:pt x="2933" y="1082"/>
                  </a:lnTo>
                  <a:lnTo>
                    <a:pt x="2939" y="1063"/>
                  </a:lnTo>
                  <a:lnTo>
                    <a:pt x="2942" y="1048"/>
                  </a:lnTo>
                  <a:lnTo>
                    <a:pt x="2933" y="1037"/>
                  </a:lnTo>
                  <a:lnTo>
                    <a:pt x="2927" y="1028"/>
                  </a:lnTo>
                  <a:lnTo>
                    <a:pt x="2924" y="1021"/>
                  </a:lnTo>
                  <a:lnTo>
                    <a:pt x="2923" y="1016"/>
                  </a:lnTo>
                  <a:lnTo>
                    <a:pt x="2923" y="1010"/>
                  </a:lnTo>
                  <a:lnTo>
                    <a:pt x="2924" y="1003"/>
                  </a:lnTo>
                  <a:lnTo>
                    <a:pt x="2925" y="995"/>
                  </a:lnTo>
                  <a:lnTo>
                    <a:pt x="2925" y="983"/>
                  </a:lnTo>
                  <a:lnTo>
                    <a:pt x="2915" y="985"/>
                  </a:lnTo>
                  <a:lnTo>
                    <a:pt x="2907" y="987"/>
                  </a:lnTo>
                  <a:lnTo>
                    <a:pt x="2899" y="992"/>
                  </a:lnTo>
                  <a:lnTo>
                    <a:pt x="2892" y="996"/>
                  </a:lnTo>
                  <a:lnTo>
                    <a:pt x="2884" y="1001"/>
                  </a:lnTo>
                  <a:lnTo>
                    <a:pt x="2876" y="1006"/>
                  </a:lnTo>
                  <a:lnTo>
                    <a:pt x="2867" y="1008"/>
                  </a:lnTo>
                  <a:lnTo>
                    <a:pt x="2857" y="1010"/>
                  </a:lnTo>
                  <a:lnTo>
                    <a:pt x="2787" y="1017"/>
                  </a:lnTo>
                  <a:lnTo>
                    <a:pt x="2784" y="1045"/>
                  </a:lnTo>
                  <a:lnTo>
                    <a:pt x="2783" y="1063"/>
                  </a:lnTo>
                  <a:lnTo>
                    <a:pt x="2784" y="1077"/>
                  </a:lnTo>
                  <a:lnTo>
                    <a:pt x="2788" y="1087"/>
                  </a:lnTo>
                  <a:lnTo>
                    <a:pt x="2792" y="1094"/>
                  </a:lnTo>
                  <a:lnTo>
                    <a:pt x="2794" y="1102"/>
                  </a:lnTo>
                  <a:lnTo>
                    <a:pt x="2797" y="1111"/>
                  </a:lnTo>
                  <a:lnTo>
                    <a:pt x="2798" y="1122"/>
                  </a:lnTo>
                  <a:lnTo>
                    <a:pt x="2784" y="1137"/>
                  </a:lnTo>
                  <a:lnTo>
                    <a:pt x="2768" y="1154"/>
                  </a:lnTo>
                  <a:lnTo>
                    <a:pt x="2748" y="1173"/>
                  </a:lnTo>
                  <a:lnTo>
                    <a:pt x="2727" y="1191"/>
                  </a:lnTo>
                  <a:lnTo>
                    <a:pt x="2705" y="1205"/>
                  </a:lnTo>
                  <a:lnTo>
                    <a:pt x="2685" y="1219"/>
                  </a:lnTo>
                  <a:lnTo>
                    <a:pt x="2668" y="1227"/>
                  </a:lnTo>
                  <a:lnTo>
                    <a:pt x="2655" y="1230"/>
                  </a:lnTo>
                  <a:lnTo>
                    <a:pt x="2662" y="1219"/>
                  </a:lnTo>
                  <a:lnTo>
                    <a:pt x="2665" y="1210"/>
                  </a:lnTo>
                  <a:lnTo>
                    <a:pt x="2662" y="1204"/>
                  </a:lnTo>
                  <a:lnTo>
                    <a:pt x="2656" y="1201"/>
                  </a:lnTo>
                  <a:lnTo>
                    <a:pt x="2645" y="1199"/>
                  </a:lnTo>
                  <a:lnTo>
                    <a:pt x="2631" y="1199"/>
                  </a:lnTo>
                  <a:lnTo>
                    <a:pt x="2616" y="1201"/>
                  </a:lnTo>
                  <a:lnTo>
                    <a:pt x="2597" y="1204"/>
                  </a:lnTo>
                  <a:lnTo>
                    <a:pt x="2579" y="1208"/>
                  </a:lnTo>
                  <a:lnTo>
                    <a:pt x="2559" y="1212"/>
                  </a:lnTo>
                  <a:lnTo>
                    <a:pt x="2537" y="1217"/>
                  </a:lnTo>
                  <a:lnTo>
                    <a:pt x="2518" y="1220"/>
                  </a:lnTo>
                  <a:lnTo>
                    <a:pt x="2499" y="1224"/>
                  </a:lnTo>
                  <a:lnTo>
                    <a:pt x="2483" y="1228"/>
                  </a:lnTo>
                  <a:lnTo>
                    <a:pt x="2468" y="1229"/>
                  </a:lnTo>
                  <a:lnTo>
                    <a:pt x="2455" y="1230"/>
                  </a:lnTo>
                  <a:lnTo>
                    <a:pt x="2367" y="1341"/>
                  </a:lnTo>
                  <a:lnTo>
                    <a:pt x="2345" y="1341"/>
                  </a:lnTo>
                  <a:lnTo>
                    <a:pt x="2323" y="1340"/>
                  </a:lnTo>
                  <a:lnTo>
                    <a:pt x="2300" y="1338"/>
                  </a:lnTo>
                  <a:lnTo>
                    <a:pt x="2277" y="1337"/>
                  </a:lnTo>
                  <a:lnTo>
                    <a:pt x="2254" y="1334"/>
                  </a:lnTo>
                  <a:lnTo>
                    <a:pt x="2231" y="1332"/>
                  </a:lnTo>
                  <a:lnTo>
                    <a:pt x="2208" y="1329"/>
                  </a:lnTo>
                  <a:lnTo>
                    <a:pt x="2184" y="1328"/>
                  </a:lnTo>
                  <a:lnTo>
                    <a:pt x="2162" y="1327"/>
                  </a:lnTo>
                  <a:lnTo>
                    <a:pt x="2141" y="1325"/>
                  </a:lnTo>
                  <a:lnTo>
                    <a:pt x="2118" y="1325"/>
                  </a:lnTo>
                  <a:lnTo>
                    <a:pt x="2098" y="1325"/>
                  </a:lnTo>
                  <a:lnTo>
                    <a:pt x="2078" y="1328"/>
                  </a:lnTo>
                  <a:lnTo>
                    <a:pt x="2060" y="1330"/>
                  </a:lnTo>
                  <a:lnTo>
                    <a:pt x="2041" y="1335"/>
                  </a:lnTo>
                  <a:lnTo>
                    <a:pt x="2025" y="1341"/>
                  </a:lnTo>
                  <a:lnTo>
                    <a:pt x="2027" y="1355"/>
                  </a:lnTo>
                  <a:lnTo>
                    <a:pt x="2033" y="1368"/>
                  </a:lnTo>
                  <a:lnTo>
                    <a:pt x="2043" y="1380"/>
                  </a:lnTo>
                  <a:lnTo>
                    <a:pt x="2056" y="1391"/>
                  </a:lnTo>
                  <a:lnTo>
                    <a:pt x="2070" y="1401"/>
                  </a:lnTo>
                  <a:lnTo>
                    <a:pt x="2085" y="1409"/>
                  </a:lnTo>
                  <a:lnTo>
                    <a:pt x="2097" y="1414"/>
                  </a:lnTo>
                  <a:lnTo>
                    <a:pt x="2110" y="1415"/>
                  </a:lnTo>
                  <a:lnTo>
                    <a:pt x="2108" y="1440"/>
                  </a:lnTo>
                  <a:lnTo>
                    <a:pt x="2105" y="1464"/>
                  </a:lnTo>
                  <a:lnTo>
                    <a:pt x="2100" y="1484"/>
                  </a:lnTo>
                  <a:lnTo>
                    <a:pt x="2092" y="1501"/>
                  </a:lnTo>
                  <a:lnTo>
                    <a:pt x="2083" y="1517"/>
                  </a:lnTo>
                  <a:lnTo>
                    <a:pt x="2073" y="1532"/>
                  </a:lnTo>
                  <a:lnTo>
                    <a:pt x="2063" y="1546"/>
                  </a:lnTo>
                  <a:lnTo>
                    <a:pt x="2052" y="1560"/>
                  </a:lnTo>
                  <a:lnTo>
                    <a:pt x="2033" y="1559"/>
                  </a:lnTo>
                  <a:lnTo>
                    <a:pt x="2019" y="1555"/>
                  </a:lnTo>
                  <a:lnTo>
                    <a:pt x="2006" y="1551"/>
                  </a:lnTo>
                  <a:lnTo>
                    <a:pt x="1995" y="1546"/>
                  </a:lnTo>
                  <a:lnTo>
                    <a:pt x="1984" y="1545"/>
                  </a:lnTo>
                  <a:lnTo>
                    <a:pt x="1971" y="1545"/>
                  </a:lnTo>
                  <a:lnTo>
                    <a:pt x="1956" y="1550"/>
                  </a:lnTo>
                  <a:lnTo>
                    <a:pt x="1936" y="1560"/>
                  </a:lnTo>
                  <a:lnTo>
                    <a:pt x="1824" y="1415"/>
                  </a:lnTo>
                  <a:lnTo>
                    <a:pt x="1813" y="1416"/>
                  </a:lnTo>
                  <a:lnTo>
                    <a:pt x="1801" y="1421"/>
                  </a:lnTo>
                  <a:lnTo>
                    <a:pt x="1790" y="1426"/>
                  </a:lnTo>
                  <a:lnTo>
                    <a:pt x="1780" y="1433"/>
                  </a:lnTo>
                  <a:lnTo>
                    <a:pt x="1769" y="1440"/>
                  </a:lnTo>
                  <a:lnTo>
                    <a:pt x="1758" y="1445"/>
                  </a:lnTo>
                  <a:lnTo>
                    <a:pt x="1747" y="1450"/>
                  </a:lnTo>
                  <a:lnTo>
                    <a:pt x="1735" y="1451"/>
                  </a:lnTo>
                  <a:lnTo>
                    <a:pt x="1735" y="1465"/>
                  </a:lnTo>
                  <a:lnTo>
                    <a:pt x="1734" y="1480"/>
                  </a:lnTo>
                  <a:lnTo>
                    <a:pt x="1733" y="1496"/>
                  </a:lnTo>
                  <a:lnTo>
                    <a:pt x="1732" y="1512"/>
                  </a:lnTo>
                  <a:lnTo>
                    <a:pt x="1729" y="1529"/>
                  </a:lnTo>
                  <a:lnTo>
                    <a:pt x="1727" y="1545"/>
                  </a:lnTo>
                  <a:lnTo>
                    <a:pt x="1724" y="1562"/>
                  </a:lnTo>
                  <a:lnTo>
                    <a:pt x="1722" y="1579"/>
                  </a:lnTo>
                  <a:lnTo>
                    <a:pt x="1719" y="1596"/>
                  </a:lnTo>
                  <a:lnTo>
                    <a:pt x="1717" y="1613"/>
                  </a:lnTo>
                  <a:lnTo>
                    <a:pt x="1714" y="1630"/>
                  </a:lnTo>
                  <a:lnTo>
                    <a:pt x="1712" y="1646"/>
                  </a:lnTo>
                  <a:lnTo>
                    <a:pt x="1710" y="1662"/>
                  </a:lnTo>
                  <a:lnTo>
                    <a:pt x="1709" y="1678"/>
                  </a:lnTo>
                  <a:lnTo>
                    <a:pt x="1708" y="1693"/>
                  </a:lnTo>
                  <a:lnTo>
                    <a:pt x="1708" y="1707"/>
                  </a:lnTo>
                  <a:lnTo>
                    <a:pt x="1622" y="1817"/>
                  </a:lnTo>
                  <a:lnTo>
                    <a:pt x="1622" y="1963"/>
                  </a:lnTo>
                  <a:lnTo>
                    <a:pt x="1633" y="1964"/>
                  </a:lnTo>
                  <a:lnTo>
                    <a:pt x="1643" y="1969"/>
                  </a:lnTo>
                  <a:lnTo>
                    <a:pt x="1654" y="1974"/>
                  </a:lnTo>
                  <a:lnTo>
                    <a:pt x="1665" y="1980"/>
                  </a:lnTo>
                  <a:lnTo>
                    <a:pt x="1675" y="1988"/>
                  </a:lnTo>
                  <a:lnTo>
                    <a:pt x="1687" y="1993"/>
                  </a:lnTo>
                  <a:lnTo>
                    <a:pt x="1697" y="1998"/>
                  </a:lnTo>
                  <a:lnTo>
                    <a:pt x="1708" y="1999"/>
                  </a:lnTo>
                  <a:lnTo>
                    <a:pt x="1724" y="1994"/>
                  </a:lnTo>
                  <a:lnTo>
                    <a:pt x="1742" y="1990"/>
                  </a:lnTo>
                  <a:lnTo>
                    <a:pt x="1759" y="1989"/>
                  </a:lnTo>
                  <a:lnTo>
                    <a:pt x="1776" y="1989"/>
                  </a:lnTo>
                  <a:lnTo>
                    <a:pt x="1795" y="1992"/>
                  </a:lnTo>
                  <a:lnTo>
                    <a:pt x="1814" y="1995"/>
                  </a:lnTo>
                  <a:lnTo>
                    <a:pt x="1833" y="1999"/>
                  </a:lnTo>
                  <a:lnTo>
                    <a:pt x="1851" y="2004"/>
                  </a:lnTo>
                  <a:lnTo>
                    <a:pt x="1870" y="2009"/>
                  </a:lnTo>
                  <a:lnTo>
                    <a:pt x="1889" y="2015"/>
                  </a:lnTo>
                  <a:lnTo>
                    <a:pt x="1907" y="2020"/>
                  </a:lnTo>
                  <a:lnTo>
                    <a:pt x="1926" y="2025"/>
                  </a:lnTo>
                  <a:lnTo>
                    <a:pt x="1944" y="2030"/>
                  </a:lnTo>
                  <a:lnTo>
                    <a:pt x="1961" y="2034"/>
                  </a:lnTo>
                  <a:lnTo>
                    <a:pt x="1979" y="2035"/>
                  </a:lnTo>
                  <a:lnTo>
                    <a:pt x="1995" y="2036"/>
                  </a:lnTo>
                  <a:lnTo>
                    <a:pt x="1997" y="2019"/>
                  </a:lnTo>
                  <a:lnTo>
                    <a:pt x="2005" y="1997"/>
                  </a:lnTo>
                  <a:lnTo>
                    <a:pt x="2015" y="1972"/>
                  </a:lnTo>
                  <a:lnTo>
                    <a:pt x="2027" y="1944"/>
                  </a:lnTo>
                  <a:lnTo>
                    <a:pt x="2041" y="1918"/>
                  </a:lnTo>
                  <a:lnTo>
                    <a:pt x="2056" y="1892"/>
                  </a:lnTo>
                  <a:lnTo>
                    <a:pt x="2068" y="1870"/>
                  </a:lnTo>
                  <a:lnTo>
                    <a:pt x="2081" y="1854"/>
                  </a:lnTo>
                  <a:lnTo>
                    <a:pt x="2101" y="1856"/>
                  </a:lnTo>
                  <a:lnTo>
                    <a:pt x="2120" y="1859"/>
                  </a:lnTo>
                  <a:lnTo>
                    <a:pt x="2136" y="1866"/>
                  </a:lnTo>
                  <a:lnTo>
                    <a:pt x="2152" y="1872"/>
                  </a:lnTo>
                  <a:lnTo>
                    <a:pt x="2168" y="1878"/>
                  </a:lnTo>
                  <a:lnTo>
                    <a:pt x="2186" y="1884"/>
                  </a:lnTo>
                  <a:lnTo>
                    <a:pt x="2203" y="1888"/>
                  </a:lnTo>
                  <a:lnTo>
                    <a:pt x="2224" y="1889"/>
                  </a:lnTo>
                  <a:lnTo>
                    <a:pt x="2236" y="1875"/>
                  </a:lnTo>
                  <a:lnTo>
                    <a:pt x="2247" y="1861"/>
                  </a:lnTo>
                  <a:lnTo>
                    <a:pt x="2259" y="1846"/>
                  </a:lnTo>
                  <a:lnTo>
                    <a:pt x="2272" y="1831"/>
                  </a:lnTo>
                  <a:lnTo>
                    <a:pt x="2285" y="1814"/>
                  </a:lnTo>
                  <a:lnTo>
                    <a:pt x="2299" y="1799"/>
                  </a:lnTo>
                  <a:lnTo>
                    <a:pt x="2313" y="1786"/>
                  </a:lnTo>
                  <a:lnTo>
                    <a:pt x="2328" y="1771"/>
                  </a:lnTo>
                  <a:lnTo>
                    <a:pt x="2343" y="1758"/>
                  </a:lnTo>
                  <a:lnTo>
                    <a:pt x="2358" y="1746"/>
                  </a:lnTo>
                  <a:lnTo>
                    <a:pt x="2374" y="1735"/>
                  </a:lnTo>
                  <a:lnTo>
                    <a:pt x="2390" y="1726"/>
                  </a:lnTo>
                  <a:lnTo>
                    <a:pt x="2406" y="1718"/>
                  </a:lnTo>
                  <a:lnTo>
                    <a:pt x="2423" y="1712"/>
                  </a:lnTo>
                  <a:lnTo>
                    <a:pt x="2439" y="1708"/>
                  </a:lnTo>
                  <a:lnTo>
                    <a:pt x="2455" y="1707"/>
                  </a:lnTo>
                  <a:lnTo>
                    <a:pt x="2599" y="1889"/>
                  </a:lnTo>
                  <a:lnTo>
                    <a:pt x="2589" y="1903"/>
                  </a:lnTo>
                  <a:lnTo>
                    <a:pt x="2581" y="1917"/>
                  </a:lnTo>
                  <a:lnTo>
                    <a:pt x="2576" y="1930"/>
                  </a:lnTo>
                  <a:lnTo>
                    <a:pt x="2572" y="1944"/>
                  </a:lnTo>
                  <a:lnTo>
                    <a:pt x="2570" y="1958"/>
                  </a:lnTo>
                  <a:lnTo>
                    <a:pt x="2569" y="1972"/>
                  </a:lnTo>
                  <a:lnTo>
                    <a:pt x="2569" y="1985"/>
                  </a:lnTo>
                  <a:lnTo>
                    <a:pt x="2569" y="1999"/>
                  </a:lnTo>
                  <a:lnTo>
                    <a:pt x="2565" y="1999"/>
                  </a:lnTo>
                  <a:lnTo>
                    <a:pt x="2556" y="2000"/>
                  </a:lnTo>
                  <a:lnTo>
                    <a:pt x="2542" y="2003"/>
                  </a:lnTo>
                  <a:lnTo>
                    <a:pt x="2529" y="2008"/>
                  </a:lnTo>
                  <a:lnTo>
                    <a:pt x="2516" y="2016"/>
                  </a:lnTo>
                  <a:lnTo>
                    <a:pt x="2508" y="2030"/>
                  </a:lnTo>
                  <a:lnTo>
                    <a:pt x="2505" y="2049"/>
                  </a:lnTo>
                  <a:lnTo>
                    <a:pt x="2511" y="2073"/>
                  </a:lnTo>
                  <a:lnTo>
                    <a:pt x="2518" y="2088"/>
                  </a:lnTo>
                  <a:lnTo>
                    <a:pt x="2534" y="2106"/>
                  </a:lnTo>
                  <a:lnTo>
                    <a:pt x="2559" y="2126"/>
                  </a:lnTo>
                  <a:lnTo>
                    <a:pt x="2586" y="2146"/>
                  </a:lnTo>
                  <a:lnTo>
                    <a:pt x="2616" y="2167"/>
                  </a:lnTo>
                  <a:lnTo>
                    <a:pt x="2645" y="2186"/>
                  </a:lnTo>
                  <a:lnTo>
                    <a:pt x="2667" y="2204"/>
                  </a:lnTo>
                  <a:lnTo>
                    <a:pt x="2683" y="2219"/>
                  </a:lnTo>
                  <a:lnTo>
                    <a:pt x="2697" y="2202"/>
                  </a:lnTo>
                  <a:lnTo>
                    <a:pt x="2715" y="2180"/>
                  </a:lnTo>
                  <a:lnTo>
                    <a:pt x="2736" y="2155"/>
                  </a:lnTo>
                  <a:lnTo>
                    <a:pt x="2758" y="2128"/>
                  </a:lnTo>
                  <a:lnTo>
                    <a:pt x="2783" y="2101"/>
                  </a:lnTo>
                  <a:lnTo>
                    <a:pt x="2808" y="2075"/>
                  </a:lnTo>
                  <a:lnTo>
                    <a:pt x="2833" y="2053"/>
                  </a:lnTo>
                  <a:lnTo>
                    <a:pt x="2856" y="2036"/>
                  </a:lnTo>
                  <a:lnTo>
                    <a:pt x="2856" y="1889"/>
                  </a:lnTo>
                  <a:lnTo>
                    <a:pt x="2913" y="1963"/>
                  </a:lnTo>
                  <a:lnTo>
                    <a:pt x="2913" y="2110"/>
                  </a:lnTo>
                  <a:lnTo>
                    <a:pt x="2934" y="2114"/>
                  </a:lnTo>
                  <a:lnTo>
                    <a:pt x="2955" y="2123"/>
                  </a:lnTo>
                  <a:lnTo>
                    <a:pt x="2975" y="2137"/>
                  </a:lnTo>
                  <a:lnTo>
                    <a:pt x="2993" y="2156"/>
                  </a:lnTo>
                  <a:lnTo>
                    <a:pt x="3008" y="2177"/>
                  </a:lnTo>
                  <a:lnTo>
                    <a:pt x="3019" y="2202"/>
                  </a:lnTo>
                  <a:lnTo>
                    <a:pt x="3026" y="2229"/>
                  </a:lnTo>
                  <a:lnTo>
                    <a:pt x="3029" y="2255"/>
                  </a:lnTo>
                  <a:lnTo>
                    <a:pt x="3030" y="2240"/>
                  </a:lnTo>
                  <a:lnTo>
                    <a:pt x="3034" y="2221"/>
                  </a:lnTo>
                  <a:lnTo>
                    <a:pt x="3041" y="2200"/>
                  </a:lnTo>
                  <a:lnTo>
                    <a:pt x="3049" y="2176"/>
                  </a:lnTo>
                  <a:lnTo>
                    <a:pt x="3060" y="2151"/>
                  </a:lnTo>
                  <a:lnTo>
                    <a:pt x="3071" y="2125"/>
                  </a:lnTo>
                  <a:lnTo>
                    <a:pt x="3084" y="2098"/>
                  </a:lnTo>
                  <a:lnTo>
                    <a:pt x="3096" y="2070"/>
                  </a:lnTo>
                  <a:lnTo>
                    <a:pt x="3110" y="2044"/>
                  </a:lnTo>
                  <a:lnTo>
                    <a:pt x="3124" y="2018"/>
                  </a:lnTo>
                  <a:lnTo>
                    <a:pt x="3136" y="1993"/>
                  </a:lnTo>
                  <a:lnTo>
                    <a:pt x="3149" y="1972"/>
                  </a:lnTo>
                  <a:lnTo>
                    <a:pt x="3160" y="1952"/>
                  </a:lnTo>
                  <a:lnTo>
                    <a:pt x="3170" y="1934"/>
                  </a:lnTo>
                  <a:lnTo>
                    <a:pt x="3177" y="1922"/>
                  </a:lnTo>
                  <a:lnTo>
                    <a:pt x="3184" y="1913"/>
                  </a:lnTo>
                  <a:lnTo>
                    <a:pt x="3194" y="1914"/>
                  </a:lnTo>
                  <a:lnTo>
                    <a:pt x="3204" y="1919"/>
                  </a:lnTo>
                  <a:lnTo>
                    <a:pt x="3214" y="1927"/>
                  </a:lnTo>
                  <a:lnTo>
                    <a:pt x="3222" y="1935"/>
                  </a:lnTo>
                  <a:lnTo>
                    <a:pt x="3232" y="1944"/>
                  </a:lnTo>
                  <a:lnTo>
                    <a:pt x="3242" y="1953"/>
                  </a:lnTo>
                  <a:lnTo>
                    <a:pt x="3252" y="1958"/>
                  </a:lnTo>
                  <a:lnTo>
                    <a:pt x="3264" y="1960"/>
                  </a:lnTo>
                  <a:lnTo>
                    <a:pt x="3295" y="1929"/>
                  </a:lnTo>
                  <a:lnTo>
                    <a:pt x="3306" y="1930"/>
                  </a:lnTo>
                  <a:lnTo>
                    <a:pt x="3317" y="1934"/>
                  </a:lnTo>
                  <a:lnTo>
                    <a:pt x="3328" y="1939"/>
                  </a:lnTo>
                  <a:lnTo>
                    <a:pt x="3340" y="1944"/>
                  </a:lnTo>
                  <a:lnTo>
                    <a:pt x="3351" y="1950"/>
                  </a:lnTo>
                  <a:lnTo>
                    <a:pt x="3362" y="1955"/>
                  </a:lnTo>
                  <a:lnTo>
                    <a:pt x="3375" y="1959"/>
                  </a:lnTo>
                  <a:lnTo>
                    <a:pt x="3386" y="1960"/>
                  </a:lnTo>
                  <a:lnTo>
                    <a:pt x="3387" y="1938"/>
                  </a:lnTo>
                  <a:lnTo>
                    <a:pt x="3390" y="1915"/>
                  </a:lnTo>
                  <a:lnTo>
                    <a:pt x="3395" y="1893"/>
                  </a:lnTo>
                  <a:lnTo>
                    <a:pt x="3400" y="1872"/>
                  </a:lnTo>
                  <a:lnTo>
                    <a:pt x="3404" y="1853"/>
                  </a:lnTo>
                  <a:lnTo>
                    <a:pt x="3409" y="1836"/>
                  </a:lnTo>
                  <a:lnTo>
                    <a:pt x="3412" y="1819"/>
                  </a:lnTo>
                  <a:lnTo>
                    <a:pt x="3413" y="1807"/>
                  </a:lnTo>
                  <a:lnTo>
                    <a:pt x="3431" y="1808"/>
                  </a:lnTo>
                  <a:lnTo>
                    <a:pt x="3447" y="1809"/>
                  </a:lnTo>
                  <a:lnTo>
                    <a:pt x="3463" y="1812"/>
                  </a:lnTo>
                  <a:lnTo>
                    <a:pt x="3478" y="1816"/>
                  </a:lnTo>
                  <a:lnTo>
                    <a:pt x="3493" y="1821"/>
                  </a:lnTo>
                  <a:lnTo>
                    <a:pt x="3508" y="1826"/>
                  </a:lnTo>
                  <a:lnTo>
                    <a:pt x="3523" y="1832"/>
                  </a:lnTo>
                  <a:lnTo>
                    <a:pt x="3538" y="1837"/>
                  </a:lnTo>
                  <a:lnTo>
                    <a:pt x="3552" y="1842"/>
                  </a:lnTo>
                  <a:lnTo>
                    <a:pt x="3567" y="1848"/>
                  </a:lnTo>
                  <a:lnTo>
                    <a:pt x="3582" y="1853"/>
                  </a:lnTo>
                  <a:lnTo>
                    <a:pt x="3597" y="1857"/>
                  </a:lnTo>
                  <a:lnTo>
                    <a:pt x="3612" y="1862"/>
                  </a:lnTo>
                  <a:lnTo>
                    <a:pt x="3628" y="1864"/>
                  </a:lnTo>
                  <a:lnTo>
                    <a:pt x="3644" y="1866"/>
                  </a:lnTo>
                  <a:lnTo>
                    <a:pt x="3660" y="1867"/>
                  </a:lnTo>
                  <a:lnTo>
                    <a:pt x="3661" y="1854"/>
                  </a:lnTo>
                  <a:lnTo>
                    <a:pt x="3665" y="1839"/>
                  </a:lnTo>
                  <a:lnTo>
                    <a:pt x="3670" y="1822"/>
                  </a:lnTo>
                  <a:lnTo>
                    <a:pt x="3676" y="1803"/>
                  </a:lnTo>
                  <a:lnTo>
                    <a:pt x="3681" y="1782"/>
                  </a:lnTo>
                  <a:lnTo>
                    <a:pt x="3686" y="1761"/>
                  </a:lnTo>
                  <a:lnTo>
                    <a:pt x="3690" y="1738"/>
                  </a:lnTo>
                  <a:lnTo>
                    <a:pt x="3691" y="1716"/>
                  </a:lnTo>
                  <a:lnTo>
                    <a:pt x="3750" y="1653"/>
                  </a:lnTo>
                  <a:lnTo>
                    <a:pt x="3743" y="1677"/>
                  </a:lnTo>
                  <a:lnTo>
                    <a:pt x="3743" y="1701"/>
                  </a:lnTo>
                  <a:lnTo>
                    <a:pt x="3749" y="1725"/>
                  </a:lnTo>
                  <a:lnTo>
                    <a:pt x="3760" y="1749"/>
                  </a:lnTo>
                  <a:lnTo>
                    <a:pt x="3776" y="1773"/>
                  </a:lnTo>
                  <a:lnTo>
                    <a:pt x="3796" y="1798"/>
                  </a:lnTo>
                  <a:lnTo>
                    <a:pt x="3819" y="1822"/>
                  </a:lnTo>
                  <a:lnTo>
                    <a:pt x="3844" y="1844"/>
                  </a:lnTo>
                  <a:lnTo>
                    <a:pt x="3871" y="1867"/>
                  </a:lnTo>
                  <a:lnTo>
                    <a:pt x="3897" y="1889"/>
                  </a:lnTo>
                  <a:lnTo>
                    <a:pt x="3925" y="1909"/>
                  </a:lnTo>
                  <a:lnTo>
                    <a:pt x="3950" y="1929"/>
                  </a:lnTo>
                  <a:lnTo>
                    <a:pt x="3975" y="1947"/>
                  </a:lnTo>
                  <a:lnTo>
                    <a:pt x="3996" y="1963"/>
                  </a:lnTo>
                  <a:lnTo>
                    <a:pt x="4013" y="1978"/>
                  </a:lnTo>
                  <a:lnTo>
                    <a:pt x="4027" y="1990"/>
                  </a:lnTo>
                  <a:lnTo>
                    <a:pt x="4016" y="1995"/>
                  </a:lnTo>
                  <a:lnTo>
                    <a:pt x="4003" y="2000"/>
                  </a:lnTo>
                  <a:lnTo>
                    <a:pt x="3990" y="2005"/>
                  </a:lnTo>
                  <a:lnTo>
                    <a:pt x="3977" y="2008"/>
                  </a:lnTo>
                  <a:lnTo>
                    <a:pt x="3963" y="2011"/>
                  </a:lnTo>
                  <a:lnTo>
                    <a:pt x="3948" y="2014"/>
                  </a:lnTo>
                  <a:lnTo>
                    <a:pt x="3935" y="2016"/>
                  </a:lnTo>
                  <a:lnTo>
                    <a:pt x="3920" y="2018"/>
                  </a:lnTo>
                  <a:lnTo>
                    <a:pt x="3906" y="2019"/>
                  </a:lnTo>
                  <a:lnTo>
                    <a:pt x="3891" y="2020"/>
                  </a:lnTo>
                  <a:lnTo>
                    <a:pt x="3877" y="2020"/>
                  </a:lnTo>
                  <a:lnTo>
                    <a:pt x="3862" y="2021"/>
                  </a:lnTo>
                  <a:lnTo>
                    <a:pt x="3849" y="2021"/>
                  </a:lnTo>
                  <a:lnTo>
                    <a:pt x="3836" y="2021"/>
                  </a:lnTo>
                  <a:lnTo>
                    <a:pt x="3824" y="2021"/>
                  </a:lnTo>
                  <a:lnTo>
                    <a:pt x="3811" y="2021"/>
                  </a:lnTo>
                  <a:lnTo>
                    <a:pt x="3750" y="1960"/>
                  </a:lnTo>
                  <a:lnTo>
                    <a:pt x="3739" y="1960"/>
                  </a:lnTo>
                  <a:lnTo>
                    <a:pt x="3726" y="1960"/>
                  </a:lnTo>
                  <a:lnTo>
                    <a:pt x="3714" y="1960"/>
                  </a:lnTo>
                  <a:lnTo>
                    <a:pt x="3701" y="1960"/>
                  </a:lnTo>
                  <a:lnTo>
                    <a:pt x="3688" y="1959"/>
                  </a:lnTo>
                  <a:lnTo>
                    <a:pt x="3673" y="1959"/>
                  </a:lnTo>
                  <a:lnTo>
                    <a:pt x="3659" y="1958"/>
                  </a:lnTo>
                  <a:lnTo>
                    <a:pt x="3645" y="1957"/>
                  </a:lnTo>
                  <a:lnTo>
                    <a:pt x="3630" y="1955"/>
                  </a:lnTo>
                  <a:lnTo>
                    <a:pt x="3617" y="1953"/>
                  </a:lnTo>
                  <a:lnTo>
                    <a:pt x="3603" y="1950"/>
                  </a:lnTo>
                  <a:lnTo>
                    <a:pt x="3589" y="1947"/>
                  </a:lnTo>
                  <a:lnTo>
                    <a:pt x="3575" y="1944"/>
                  </a:lnTo>
                  <a:lnTo>
                    <a:pt x="3562" y="1939"/>
                  </a:lnTo>
                  <a:lnTo>
                    <a:pt x="3549" y="1934"/>
                  </a:lnTo>
                  <a:lnTo>
                    <a:pt x="3538" y="1929"/>
                  </a:lnTo>
                  <a:lnTo>
                    <a:pt x="3447" y="2021"/>
                  </a:lnTo>
                  <a:lnTo>
                    <a:pt x="3426" y="2020"/>
                  </a:lnTo>
                  <a:lnTo>
                    <a:pt x="3406" y="2016"/>
                  </a:lnTo>
                  <a:lnTo>
                    <a:pt x="3388" y="2011"/>
                  </a:lnTo>
                  <a:lnTo>
                    <a:pt x="3371" y="2005"/>
                  </a:lnTo>
                  <a:lnTo>
                    <a:pt x="3353" y="2000"/>
                  </a:lnTo>
                  <a:lnTo>
                    <a:pt x="3335" y="1995"/>
                  </a:lnTo>
                  <a:lnTo>
                    <a:pt x="3316" y="1992"/>
                  </a:lnTo>
                  <a:lnTo>
                    <a:pt x="3295" y="1990"/>
                  </a:lnTo>
                  <a:lnTo>
                    <a:pt x="3172" y="1974"/>
                  </a:lnTo>
                  <a:close/>
                  <a:moveTo>
                    <a:pt x="4560" y="2075"/>
                  </a:moveTo>
                  <a:lnTo>
                    <a:pt x="4389" y="2075"/>
                  </a:lnTo>
                  <a:lnTo>
                    <a:pt x="4389" y="2056"/>
                  </a:lnTo>
                  <a:lnTo>
                    <a:pt x="4389" y="2039"/>
                  </a:lnTo>
                  <a:lnTo>
                    <a:pt x="4390" y="2020"/>
                  </a:lnTo>
                  <a:lnTo>
                    <a:pt x="4393" y="2001"/>
                  </a:lnTo>
                  <a:lnTo>
                    <a:pt x="4395" y="1984"/>
                  </a:lnTo>
                  <a:lnTo>
                    <a:pt x="4399" y="1965"/>
                  </a:lnTo>
                  <a:lnTo>
                    <a:pt x="4405" y="1948"/>
                  </a:lnTo>
                  <a:lnTo>
                    <a:pt x="4414" y="1929"/>
                  </a:lnTo>
                  <a:lnTo>
                    <a:pt x="4315" y="1829"/>
                  </a:lnTo>
                  <a:lnTo>
                    <a:pt x="4217" y="1829"/>
                  </a:lnTo>
                  <a:lnTo>
                    <a:pt x="4208" y="1821"/>
                  </a:lnTo>
                  <a:lnTo>
                    <a:pt x="4198" y="1811"/>
                  </a:lnTo>
                  <a:lnTo>
                    <a:pt x="4190" y="1801"/>
                  </a:lnTo>
                  <a:lnTo>
                    <a:pt x="4183" y="1789"/>
                  </a:lnTo>
                  <a:lnTo>
                    <a:pt x="4175" y="1778"/>
                  </a:lnTo>
                  <a:lnTo>
                    <a:pt x="4170" y="1764"/>
                  </a:lnTo>
                  <a:lnTo>
                    <a:pt x="4168" y="1749"/>
                  </a:lnTo>
                  <a:lnTo>
                    <a:pt x="4167" y="1732"/>
                  </a:lnTo>
                  <a:lnTo>
                    <a:pt x="4192" y="1707"/>
                  </a:lnTo>
                  <a:lnTo>
                    <a:pt x="4203" y="1708"/>
                  </a:lnTo>
                  <a:lnTo>
                    <a:pt x="4218" y="1711"/>
                  </a:lnTo>
                  <a:lnTo>
                    <a:pt x="4235" y="1715"/>
                  </a:lnTo>
                  <a:lnTo>
                    <a:pt x="4253" y="1720"/>
                  </a:lnTo>
                  <a:lnTo>
                    <a:pt x="4272" y="1725"/>
                  </a:lnTo>
                  <a:lnTo>
                    <a:pt x="4288" y="1728"/>
                  </a:lnTo>
                  <a:lnTo>
                    <a:pt x="4304" y="1731"/>
                  </a:lnTo>
                  <a:lnTo>
                    <a:pt x="4315" y="1732"/>
                  </a:lnTo>
                  <a:lnTo>
                    <a:pt x="4316" y="1711"/>
                  </a:lnTo>
                  <a:lnTo>
                    <a:pt x="4319" y="1687"/>
                  </a:lnTo>
                  <a:lnTo>
                    <a:pt x="4323" y="1662"/>
                  </a:lnTo>
                  <a:lnTo>
                    <a:pt x="4328" y="1636"/>
                  </a:lnTo>
                  <a:lnTo>
                    <a:pt x="4333" y="1612"/>
                  </a:lnTo>
                  <a:lnTo>
                    <a:pt x="4336" y="1590"/>
                  </a:lnTo>
                  <a:lnTo>
                    <a:pt x="4339" y="1572"/>
                  </a:lnTo>
                  <a:lnTo>
                    <a:pt x="4340" y="1560"/>
                  </a:lnTo>
                  <a:lnTo>
                    <a:pt x="4343" y="1570"/>
                  </a:lnTo>
                  <a:lnTo>
                    <a:pt x="4348" y="1582"/>
                  </a:lnTo>
                  <a:lnTo>
                    <a:pt x="4355" y="1594"/>
                  </a:lnTo>
                  <a:lnTo>
                    <a:pt x="4365" y="1606"/>
                  </a:lnTo>
                  <a:lnTo>
                    <a:pt x="4374" y="1617"/>
                  </a:lnTo>
                  <a:lnTo>
                    <a:pt x="4381" y="1626"/>
                  </a:lnTo>
                  <a:lnTo>
                    <a:pt x="4386" y="1631"/>
                  </a:lnTo>
                  <a:lnTo>
                    <a:pt x="4389" y="1633"/>
                  </a:lnTo>
                  <a:lnTo>
                    <a:pt x="4406" y="1635"/>
                  </a:lnTo>
                  <a:lnTo>
                    <a:pt x="4421" y="1637"/>
                  </a:lnTo>
                  <a:lnTo>
                    <a:pt x="4435" y="1642"/>
                  </a:lnTo>
                  <a:lnTo>
                    <a:pt x="4447" y="1648"/>
                  </a:lnTo>
                  <a:lnTo>
                    <a:pt x="4457" y="1656"/>
                  </a:lnTo>
                  <a:lnTo>
                    <a:pt x="4467" y="1665"/>
                  </a:lnTo>
                  <a:lnTo>
                    <a:pt x="4477" y="1673"/>
                  </a:lnTo>
                  <a:lnTo>
                    <a:pt x="4486" y="1682"/>
                  </a:lnTo>
                  <a:lnTo>
                    <a:pt x="4477" y="1692"/>
                  </a:lnTo>
                  <a:lnTo>
                    <a:pt x="4469" y="1701"/>
                  </a:lnTo>
                  <a:lnTo>
                    <a:pt x="4460" y="1712"/>
                  </a:lnTo>
                  <a:lnTo>
                    <a:pt x="4452" y="1722"/>
                  </a:lnTo>
                  <a:lnTo>
                    <a:pt x="4446" y="1735"/>
                  </a:lnTo>
                  <a:lnTo>
                    <a:pt x="4441" y="1748"/>
                  </a:lnTo>
                  <a:lnTo>
                    <a:pt x="4439" y="1763"/>
                  </a:lnTo>
                  <a:lnTo>
                    <a:pt x="4437" y="1781"/>
                  </a:lnTo>
                  <a:lnTo>
                    <a:pt x="4454" y="1782"/>
                  </a:lnTo>
                  <a:lnTo>
                    <a:pt x="4466" y="1786"/>
                  </a:lnTo>
                  <a:lnTo>
                    <a:pt x="4476" y="1791"/>
                  </a:lnTo>
                  <a:lnTo>
                    <a:pt x="4484" y="1799"/>
                  </a:lnTo>
                  <a:lnTo>
                    <a:pt x="4490" y="1809"/>
                  </a:lnTo>
                  <a:lnTo>
                    <a:pt x="4496" y="1822"/>
                  </a:lnTo>
                  <a:lnTo>
                    <a:pt x="4502" y="1838"/>
                  </a:lnTo>
                  <a:lnTo>
                    <a:pt x="4511" y="1856"/>
                  </a:lnTo>
                  <a:lnTo>
                    <a:pt x="4507" y="1880"/>
                  </a:lnTo>
                  <a:lnTo>
                    <a:pt x="4512" y="1903"/>
                  </a:lnTo>
                  <a:lnTo>
                    <a:pt x="4525" y="1920"/>
                  </a:lnTo>
                  <a:lnTo>
                    <a:pt x="4542" y="1938"/>
                  </a:lnTo>
                  <a:lnTo>
                    <a:pt x="4561" y="1953"/>
                  </a:lnTo>
                  <a:lnTo>
                    <a:pt x="4580" y="1969"/>
                  </a:lnTo>
                  <a:lnTo>
                    <a:pt x="4597" y="1985"/>
                  </a:lnTo>
                  <a:lnTo>
                    <a:pt x="4610" y="2003"/>
                  </a:lnTo>
                  <a:lnTo>
                    <a:pt x="4560" y="2075"/>
                  </a:lnTo>
                  <a:close/>
                  <a:moveTo>
                    <a:pt x="223" y="4471"/>
                  </a:moveTo>
                  <a:lnTo>
                    <a:pt x="232" y="4456"/>
                  </a:lnTo>
                  <a:lnTo>
                    <a:pt x="246" y="4439"/>
                  </a:lnTo>
                  <a:lnTo>
                    <a:pt x="263" y="4422"/>
                  </a:lnTo>
                  <a:lnTo>
                    <a:pt x="284" y="4403"/>
                  </a:lnTo>
                  <a:lnTo>
                    <a:pt x="308" y="4383"/>
                  </a:lnTo>
                  <a:lnTo>
                    <a:pt x="333" y="4365"/>
                  </a:lnTo>
                  <a:lnTo>
                    <a:pt x="359" y="4345"/>
                  </a:lnTo>
                  <a:lnTo>
                    <a:pt x="387" y="4325"/>
                  </a:lnTo>
                  <a:lnTo>
                    <a:pt x="414" y="4305"/>
                  </a:lnTo>
                  <a:lnTo>
                    <a:pt x="440" y="4286"/>
                  </a:lnTo>
                  <a:lnTo>
                    <a:pt x="465" y="4268"/>
                  </a:lnTo>
                  <a:lnTo>
                    <a:pt x="488" y="4252"/>
                  </a:lnTo>
                  <a:lnTo>
                    <a:pt x="509" y="4237"/>
                  </a:lnTo>
                  <a:lnTo>
                    <a:pt x="526" y="4224"/>
                  </a:lnTo>
                  <a:lnTo>
                    <a:pt x="540" y="4214"/>
                  </a:lnTo>
                  <a:lnTo>
                    <a:pt x="549" y="4205"/>
                  </a:lnTo>
                  <a:lnTo>
                    <a:pt x="535" y="4190"/>
                  </a:lnTo>
                  <a:lnTo>
                    <a:pt x="521" y="4174"/>
                  </a:lnTo>
                  <a:lnTo>
                    <a:pt x="508" y="4157"/>
                  </a:lnTo>
                  <a:lnTo>
                    <a:pt x="494" y="4139"/>
                  </a:lnTo>
                  <a:lnTo>
                    <a:pt x="480" y="4119"/>
                  </a:lnTo>
                  <a:lnTo>
                    <a:pt x="467" y="4100"/>
                  </a:lnTo>
                  <a:lnTo>
                    <a:pt x="453" y="4079"/>
                  </a:lnTo>
                  <a:lnTo>
                    <a:pt x="439" y="4059"/>
                  </a:lnTo>
                  <a:lnTo>
                    <a:pt x="425" y="4039"/>
                  </a:lnTo>
                  <a:lnTo>
                    <a:pt x="412" y="4018"/>
                  </a:lnTo>
                  <a:lnTo>
                    <a:pt x="398" y="3999"/>
                  </a:lnTo>
                  <a:lnTo>
                    <a:pt x="384" y="3979"/>
                  </a:lnTo>
                  <a:lnTo>
                    <a:pt x="371" y="3960"/>
                  </a:lnTo>
                  <a:lnTo>
                    <a:pt x="357" y="3944"/>
                  </a:lnTo>
                  <a:lnTo>
                    <a:pt x="343" y="3928"/>
                  </a:lnTo>
                  <a:lnTo>
                    <a:pt x="329" y="3913"/>
                  </a:lnTo>
                  <a:lnTo>
                    <a:pt x="329" y="3767"/>
                  </a:lnTo>
                  <a:lnTo>
                    <a:pt x="314" y="3766"/>
                  </a:lnTo>
                  <a:lnTo>
                    <a:pt x="297" y="3761"/>
                  </a:lnTo>
                  <a:lnTo>
                    <a:pt x="278" y="3756"/>
                  </a:lnTo>
                  <a:lnTo>
                    <a:pt x="261" y="3748"/>
                  </a:lnTo>
                  <a:lnTo>
                    <a:pt x="245" y="3742"/>
                  </a:lnTo>
                  <a:lnTo>
                    <a:pt x="232" y="3737"/>
                  </a:lnTo>
                  <a:lnTo>
                    <a:pt x="223" y="3732"/>
                  </a:lnTo>
                  <a:lnTo>
                    <a:pt x="220" y="3731"/>
                  </a:lnTo>
                  <a:lnTo>
                    <a:pt x="182" y="3693"/>
                  </a:lnTo>
                  <a:lnTo>
                    <a:pt x="175" y="3680"/>
                  </a:lnTo>
                  <a:lnTo>
                    <a:pt x="167" y="3665"/>
                  </a:lnTo>
                  <a:lnTo>
                    <a:pt x="158" y="3648"/>
                  </a:lnTo>
                  <a:lnTo>
                    <a:pt x="150" y="3632"/>
                  </a:lnTo>
                  <a:lnTo>
                    <a:pt x="140" y="3616"/>
                  </a:lnTo>
                  <a:lnTo>
                    <a:pt x="129" y="3600"/>
                  </a:lnTo>
                  <a:lnTo>
                    <a:pt x="117" y="3582"/>
                  </a:lnTo>
                  <a:lnTo>
                    <a:pt x="106" y="3565"/>
                  </a:lnTo>
                  <a:lnTo>
                    <a:pt x="94" y="3547"/>
                  </a:lnTo>
                  <a:lnTo>
                    <a:pt x="81" y="3531"/>
                  </a:lnTo>
                  <a:lnTo>
                    <a:pt x="67" y="3514"/>
                  </a:lnTo>
                  <a:lnTo>
                    <a:pt x="55" y="3497"/>
                  </a:lnTo>
                  <a:lnTo>
                    <a:pt x="41" y="3481"/>
                  </a:lnTo>
                  <a:lnTo>
                    <a:pt x="27" y="3466"/>
                  </a:lnTo>
                  <a:lnTo>
                    <a:pt x="14" y="3451"/>
                  </a:lnTo>
                  <a:lnTo>
                    <a:pt x="0" y="3438"/>
                  </a:lnTo>
                  <a:lnTo>
                    <a:pt x="0" y="3469"/>
                  </a:lnTo>
                  <a:lnTo>
                    <a:pt x="1" y="3501"/>
                  </a:lnTo>
                  <a:lnTo>
                    <a:pt x="3" y="3535"/>
                  </a:lnTo>
                  <a:lnTo>
                    <a:pt x="5" y="3569"/>
                  </a:lnTo>
                  <a:lnTo>
                    <a:pt x="9" y="3602"/>
                  </a:lnTo>
                  <a:lnTo>
                    <a:pt x="11" y="3638"/>
                  </a:lnTo>
                  <a:lnTo>
                    <a:pt x="16" y="3673"/>
                  </a:lnTo>
                  <a:lnTo>
                    <a:pt x="20" y="3710"/>
                  </a:lnTo>
                  <a:lnTo>
                    <a:pt x="25" y="3746"/>
                  </a:lnTo>
                  <a:lnTo>
                    <a:pt x="31" y="3782"/>
                  </a:lnTo>
                  <a:lnTo>
                    <a:pt x="36" y="3819"/>
                  </a:lnTo>
                  <a:lnTo>
                    <a:pt x="42" y="3856"/>
                  </a:lnTo>
                  <a:lnTo>
                    <a:pt x="50" y="3893"/>
                  </a:lnTo>
                  <a:lnTo>
                    <a:pt x="57" y="3929"/>
                  </a:lnTo>
                  <a:lnTo>
                    <a:pt x="65" y="3965"/>
                  </a:lnTo>
                  <a:lnTo>
                    <a:pt x="72" y="4001"/>
                  </a:lnTo>
                  <a:lnTo>
                    <a:pt x="81" y="4038"/>
                  </a:lnTo>
                  <a:lnTo>
                    <a:pt x="89" y="4073"/>
                  </a:lnTo>
                  <a:lnTo>
                    <a:pt x="97" y="4108"/>
                  </a:lnTo>
                  <a:lnTo>
                    <a:pt x="106" y="4141"/>
                  </a:lnTo>
                  <a:lnTo>
                    <a:pt x="116" y="4175"/>
                  </a:lnTo>
                  <a:lnTo>
                    <a:pt x="125" y="4207"/>
                  </a:lnTo>
                  <a:lnTo>
                    <a:pt x="135" y="4240"/>
                  </a:lnTo>
                  <a:lnTo>
                    <a:pt x="145" y="4270"/>
                  </a:lnTo>
                  <a:lnTo>
                    <a:pt x="153" y="4300"/>
                  </a:lnTo>
                  <a:lnTo>
                    <a:pt x="163" y="4328"/>
                  </a:lnTo>
                  <a:lnTo>
                    <a:pt x="173" y="4356"/>
                  </a:lnTo>
                  <a:lnTo>
                    <a:pt x="183" y="4382"/>
                  </a:lnTo>
                  <a:lnTo>
                    <a:pt x="193" y="4406"/>
                  </a:lnTo>
                  <a:lnTo>
                    <a:pt x="203" y="4429"/>
                  </a:lnTo>
                  <a:lnTo>
                    <a:pt x="213" y="4451"/>
                  </a:lnTo>
                  <a:lnTo>
                    <a:pt x="223" y="4471"/>
                  </a:lnTo>
                  <a:close/>
                  <a:moveTo>
                    <a:pt x="4308" y="5309"/>
                  </a:moveTo>
                  <a:lnTo>
                    <a:pt x="4293" y="5308"/>
                  </a:lnTo>
                  <a:lnTo>
                    <a:pt x="4274" y="5304"/>
                  </a:lnTo>
                  <a:lnTo>
                    <a:pt x="4252" y="5299"/>
                  </a:lnTo>
                  <a:lnTo>
                    <a:pt x="4228" y="5293"/>
                  </a:lnTo>
                  <a:lnTo>
                    <a:pt x="4204" y="5288"/>
                  </a:lnTo>
                  <a:lnTo>
                    <a:pt x="4182" y="5283"/>
                  </a:lnTo>
                  <a:lnTo>
                    <a:pt x="4163" y="5279"/>
                  </a:lnTo>
                  <a:lnTo>
                    <a:pt x="4148" y="5278"/>
                  </a:lnTo>
                  <a:lnTo>
                    <a:pt x="4149" y="5255"/>
                  </a:lnTo>
                  <a:lnTo>
                    <a:pt x="4153" y="5235"/>
                  </a:lnTo>
                  <a:lnTo>
                    <a:pt x="4160" y="5218"/>
                  </a:lnTo>
                  <a:lnTo>
                    <a:pt x="4168" y="5202"/>
                  </a:lnTo>
                  <a:lnTo>
                    <a:pt x="4178" y="5188"/>
                  </a:lnTo>
                  <a:lnTo>
                    <a:pt x="4188" y="5174"/>
                  </a:lnTo>
                  <a:lnTo>
                    <a:pt x="4200" y="5162"/>
                  </a:lnTo>
                  <a:lnTo>
                    <a:pt x="4212" y="5151"/>
                  </a:lnTo>
                  <a:lnTo>
                    <a:pt x="4148" y="5087"/>
                  </a:lnTo>
                  <a:lnTo>
                    <a:pt x="4148" y="5023"/>
                  </a:lnTo>
                  <a:lnTo>
                    <a:pt x="4212" y="4960"/>
                  </a:lnTo>
                  <a:lnTo>
                    <a:pt x="4339" y="4960"/>
                  </a:lnTo>
                  <a:lnTo>
                    <a:pt x="4351" y="4946"/>
                  </a:lnTo>
                  <a:lnTo>
                    <a:pt x="4366" y="4931"/>
                  </a:lnTo>
                  <a:lnTo>
                    <a:pt x="4383" y="4912"/>
                  </a:lnTo>
                  <a:lnTo>
                    <a:pt x="4401" y="4894"/>
                  </a:lnTo>
                  <a:lnTo>
                    <a:pt x="4421" y="4874"/>
                  </a:lnTo>
                  <a:lnTo>
                    <a:pt x="4441" y="4852"/>
                  </a:lnTo>
                  <a:lnTo>
                    <a:pt x="4462" y="4831"/>
                  </a:lnTo>
                  <a:lnTo>
                    <a:pt x="4485" y="4810"/>
                  </a:lnTo>
                  <a:lnTo>
                    <a:pt x="4507" y="4790"/>
                  </a:lnTo>
                  <a:lnTo>
                    <a:pt x="4530" y="4770"/>
                  </a:lnTo>
                  <a:lnTo>
                    <a:pt x="4552" y="4754"/>
                  </a:lnTo>
                  <a:lnTo>
                    <a:pt x="4575" y="4738"/>
                  </a:lnTo>
                  <a:lnTo>
                    <a:pt x="4596" y="4725"/>
                  </a:lnTo>
                  <a:lnTo>
                    <a:pt x="4617" y="4716"/>
                  </a:lnTo>
                  <a:lnTo>
                    <a:pt x="4637" y="4710"/>
                  </a:lnTo>
                  <a:lnTo>
                    <a:pt x="4656" y="4708"/>
                  </a:lnTo>
                  <a:lnTo>
                    <a:pt x="4642" y="4719"/>
                  </a:lnTo>
                  <a:lnTo>
                    <a:pt x="4627" y="4731"/>
                  </a:lnTo>
                  <a:lnTo>
                    <a:pt x="4610" y="4743"/>
                  </a:lnTo>
                  <a:lnTo>
                    <a:pt x="4592" y="4755"/>
                  </a:lnTo>
                  <a:lnTo>
                    <a:pt x="4573" y="4768"/>
                  </a:lnTo>
                  <a:lnTo>
                    <a:pt x="4557" y="4779"/>
                  </a:lnTo>
                  <a:lnTo>
                    <a:pt x="4541" y="4791"/>
                  </a:lnTo>
                  <a:lnTo>
                    <a:pt x="4529" y="4802"/>
                  </a:lnTo>
                  <a:lnTo>
                    <a:pt x="4592" y="4866"/>
                  </a:lnTo>
                  <a:lnTo>
                    <a:pt x="4581" y="4890"/>
                  </a:lnTo>
                  <a:lnTo>
                    <a:pt x="4573" y="4914"/>
                  </a:lnTo>
                  <a:lnTo>
                    <a:pt x="4567" y="4937"/>
                  </a:lnTo>
                  <a:lnTo>
                    <a:pt x="4563" y="4961"/>
                  </a:lnTo>
                  <a:lnTo>
                    <a:pt x="4561" y="4985"/>
                  </a:lnTo>
                  <a:lnTo>
                    <a:pt x="4560" y="5008"/>
                  </a:lnTo>
                  <a:lnTo>
                    <a:pt x="4560" y="5032"/>
                  </a:lnTo>
                  <a:lnTo>
                    <a:pt x="4560" y="5056"/>
                  </a:lnTo>
                  <a:lnTo>
                    <a:pt x="4537" y="5079"/>
                  </a:lnTo>
                  <a:lnTo>
                    <a:pt x="4515" y="5103"/>
                  </a:lnTo>
                  <a:lnTo>
                    <a:pt x="4495" y="5126"/>
                  </a:lnTo>
                  <a:lnTo>
                    <a:pt x="4476" y="5148"/>
                  </a:lnTo>
                  <a:lnTo>
                    <a:pt x="4459" y="5171"/>
                  </a:lnTo>
                  <a:lnTo>
                    <a:pt x="4441" y="5192"/>
                  </a:lnTo>
                  <a:lnTo>
                    <a:pt x="4425" y="5212"/>
                  </a:lnTo>
                  <a:lnTo>
                    <a:pt x="4410" y="5229"/>
                  </a:lnTo>
                  <a:lnTo>
                    <a:pt x="4396" y="5247"/>
                  </a:lnTo>
                  <a:lnTo>
                    <a:pt x="4383" y="5262"/>
                  </a:lnTo>
                  <a:lnTo>
                    <a:pt x="4369" y="5275"/>
                  </a:lnTo>
                  <a:lnTo>
                    <a:pt x="4356" y="5287"/>
                  </a:lnTo>
                  <a:lnTo>
                    <a:pt x="4344" y="5297"/>
                  </a:lnTo>
                  <a:lnTo>
                    <a:pt x="4331" y="5303"/>
                  </a:lnTo>
                  <a:lnTo>
                    <a:pt x="4320" y="5308"/>
                  </a:lnTo>
                  <a:lnTo>
                    <a:pt x="4308" y="5309"/>
                  </a:lnTo>
                  <a:close/>
                  <a:moveTo>
                    <a:pt x="6501" y="3822"/>
                  </a:moveTo>
                  <a:lnTo>
                    <a:pt x="6488" y="3646"/>
                  </a:lnTo>
                  <a:lnTo>
                    <a:pt x="6305" y="3464"/>
                  </a:lnTo>
                  <a:lnTo>
                    <a:pt x="6305" y="3243"/>
                  </a:lnTo>
                  <a:lnTo>
                    <a:pt x="6291" y="3229"/>
                  </a:lnTo>
                  <a:lnTo>
                    <a:pt x="6279" y="3215"/>
                  </a:lnTo>
                  <a:lnTo>
                    <a:pt x="6266" y="3199"/>
                  </a:lnTo>
                  <a:lnTo>
                    <a:pt x="6256" y="3183"/>
                  </a:lnTo>
                  <a:lnTo>
                    <a:pt x="6246" y="3166"/>
                  </a:lnTo>
                  <a:lnTo>
                    <a:pt x="6239" y="3144"/>
                  </a:lnTo>
                  <a:lnTo>
                    <a:pt x="6234" y="3122"/>
                  </a:lnTo>
                  <a:lnTo>
                    <a:pt x="6233" y="3096"/>
                  </a:lnTo>
                  <a:lnTo>
                    <a:pt x="6246" y="3109"/>
                  </a:lnTo>
                  <a:lnTo>
                    <a:pt x="6260" y="3122"/>
                  </a:lnTo>
                  <a:lnTo>
                    <a:pt x="6274" y="3133"/>
                  </a:lnTo>
                  <a:lnTo>
                    <a:pt x="6287" y="3144"/>
                  </a:lnTo>
                  <a:lnTo>
                    <a:pt x="6301" y="3156"/>
                  </a:lnTo>
                  <a:lnTo>
                    <a:pt x="6315" y="3166"/>
                  </a:lnTo>
                  <a:lnTo>
                    <a:pt x="6329" y="3174"/>
                  </a:lnTo>
                  <a:lnTo>
                    <a:pt x="6342" y="3183"/>
                  </a:lnTo>
                  <a:lnTo>
                    <a:pt x="6356" y="3192"/>
                  </a:lnTo>
                  <a:lnTo>
                    <a:pt x="6370" y="3199"/>
                  </a:lnTo>
                  <a:lnTo>
                    <a:pt x="6384" y="3208"/>
                  </a:lnTo>
                  <a:lnTo>
                    <a:pt x="6397" y="3215"/>
                  </a:lnTo>
                  <a:lnTo>
                    <a:pt x="6411" y="3222"/>
                  </a:lnTo>
                  <a:lnTo>
                    <a:pt x="6425" y="3229"/>
                  </a:lnTo>
                  <a:lnTo>
                    <a:pt x="6438" y="3237"/>
                  </a:lnTo>
                  <a:lnTo>
                    <a:pt x="6452" y="3243"/>
                  </a:lnTo>
                  <a:lnTo>
                    <a:pt x="6452" y="3390"/>
                  </a:lnTo>
                  <a:lnTo>
                    <a:pt x="6542" y="3464"/>
                  </a:lnTo>
                  <a:lnTo>
                    <a:pt x="6542" y="3482"/>
                  </a:lnTo>
                  <a:lnTo>
                    <a:pt x="6542" y="3501"/>
                  </a:lnTo>
                  <a:lnTo>
                    <a:pt x="6541" y="3521"/>
                  </a:lnTo>
                  <a:lnTo>
                    <a:pt x="6539" y="3541"/>
                  </a:lnTo>
                  <a:lnTo>
                    <a:pt x="6538" y="3562"/>
                  </a:lnTo>
                  <a:lnTo>
                    <a:pt x="6536" y="3584"/>
                  </a:lnTo>
                  <a:lnTo>
                    <a:pt x="6533" y="3605"/>
                  </a:lnTo>
                  <a:lnTo>
                    <a:pt x="6530" y="3627"/>
                  </a:lnTo>
                  <a:lnTo>
                    <a:pt x="6527" y="3650"/>
                  </a:lnTo>
                  <a:lnTo>
                    <a:pt x="6523" y="3673"/>
                  </a:lnTo>
                  <a:lnTo>
                    <a:pt x="6520" y="3697"/>
                  </a:lnTo>
                  <a:lnTo>
                    <a:pt x="6516" y="3721"/>
                  </a:lnTo>
                  <a:lnTo>
                    <a:pt x="6512" y="3746"/>
                  </a:lnTo>
                  <a:lnTo>
                    <a:pt x="6508" y="3771"/>
                  </a:lnTo>
                  <a:lnTo>
                    <a:pt x="6505" y="3796"/>
                  </a:lnTo>
                  <a:lnTo>
                    <a:pt x="6501" y="38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 name="Freeform 8">
              <a:extLst>
                <a:ext uri="{FF2B5EF4-FFF2-40B4-BE49-F238E27FC236}">
                  <a16:creationId xmlns:a16="http://schemas.microsoft.com/office/drawing/2014/main" id="{C8E3ABA7-B8F6-88C7-48B5-D1C1F6CF36A3}"/>
                </a:ext>
              </a:extLst>
            </p:cNvPr>
            <p:cNvSpPr>
              <a:spLocks noChangeAspect="1"/>
            </p:cNvSpPr>
            <p:nvPr/>
          </p:nvSpPr>
          <p:spPr bwMode="auto">
            <a:xfrm>
              <a:off x="2373313" y="1689100"/>
              <a:ext cx="655637" cy="608013"/>
            </a:xfrm>
            <a:custGeom>
              <a:avLst/>
              <a:gdLst>
                <a:gd name="T0" fmla="*/ 649594 w 868"/>
                <a:gd name="T1" fmla="*/ 0 h 807"/>
                <a:gd name="T2" fmla="*/ 607295 w 868"/>
                <a:gd name="T3" fmla="*/ 15068 h 807"/>
                <a:gd name="T4" fmla="*/ 565751 w 868"/>
                <a:gd name="T5" fmla="*/ 39178 h 807"/>
                <a:gd name="T6" fmla="*/ 526473 w 868"/>
                <a:gd name="T7" fmla="*/ 69315 h 807"/>
                <a:gd name="T8" fmla="*/ 487196 w 868"/>
                <a:gd name="T9" fmla="*/ 106233 h 807"/>
                <a:gd name="T10" fmla="*/ 447918 w 868"/>
                <a:gd name="T11" fmla="*/ 148424 h 807"/>
                <a:gd name="T12" fmla="*/ 409395 w 868"/>
                <a:gd name="T13" fmla="*/ 193630 h 807"/>
                <a:gd name="T14" fmla="*/ 370873 w 868"/>
                <a:gd name="T15" fmla="*/ 241096 h 807"/>
                <a:gd name="T16" fmla="*/ 332351 w 868"/>
                <a:gd name="T17" fmla="*/ 291575 h 807"/>
                <a:gd name="T18" fmla="*/ 293828 w 868"/>
                <a:gd name="T19" fmla="*/ 339794 h 807"/>
                <a:gd name="T20" fmla="*/ 253795 w 868"/>
                <a:gd name="T21" fmla="*/ 388767 h 807"/>
                <a:gd name="T22" fmla="*/ 213762 w 868"/>
                <a:gd name="T23" fmla="*/ 436232 h 807"/>
                <a:gd name="T24" fmla="*/ 172973 w 868"/>
                <a:gd name="T25" fmla="*/ 479178 h 807"/>
                <a:gd name="T26" fmla="*/ 131430 w 868"/>
                <a:gd name="T27" fmla="*/ 518356 h 807"/>
                <a:gd name="T28" fmla="*/ 89130 w 868"/>
                <a:gd name="T29" fmla="*/ 552260 h 807"/>
                <a:gd name="T30" fmla="*/ 46076 w 868"/>
                <a:gd name="T31" fmla="*/ 580136 h 807"/>
                <a:gd name="T32" fmla="*/ 0 w 868"/>
                <a:gd name="T33" fmla="*/ 598218 h 807"/>
                <a:gd name="T34" fmla="*/ 27192 w 868"/>
                <a:gd name="T35" fmla="*/ 599725 h 807"/>
                <a:gd name="T36" fmla="*/ 72513 w 868"/>
                <a:gd name="T37" fmla="*/ 574109 h 807"/>
                <a:gd name="T38" fmla="*/ 116323 w 868"/>
                <a:gd name="T39" fmla="*/ 543219 h 807"/>
                <a:gd name="T40" fmla="*/ 158622 w 868"/>
                <a:gd name="T41" fmla="*/ 506301 h 807"/>
                <a:gd name="T42" fmla="*/ 201676 w 868"/>
                <a:gd name="T43" fmla="*/ 464109 h 807"/>
                <a:gd name="T44" fmla="*/ 241709 w 868"/>
                <a:gd name="T45" fmla="*/ 418904 h 807"/>
                <a:gd name="T46" fmla="*/ 281743 w 868"/>
                <a:gd name="T47" fmla="*/ 371438 h 807"/>
                <a:gd name="T48" fmla="*/ 320265 w 868"/>
                <a:gd name="T49" fmla="*/ 320959 h 807"/>
                <a:gd name="T50" fmla="*/ 359543 w 868"/>
                <a:gd name="T51" fmla="*/ 271233 h 807"/>
                <a:gd name="T52" fmla="*/ 397310 w 868"/>
                <a:gd name="T53" fmla="*/ 222260 h 807"/>
                <a:gd name="T54" fmla="*/ 435832 w 868"/>
                <a:gd name="T55" fmla="*/ 176301 h 807"/>
                <a:gd name="T56" fmla="*/ 474355 w 868"/>
                <a:gd name="T57" fmla="*/ 133356 h 807"/>
                <a:gd name="T58" fmla="*/ 512877 w 868"/>
                <a:gd name="T59" fmla="*/ 94931 h 807"/>
                <a:gd name="T60" fmla="*/ 552155 w 868"/>
                <a:gd name="T61" fmla="*/ 61027 h 807"/>
                <a:gd name="T62" fmla="*/ 592188 w 868"/>
                <a:gd name="T63" fmla="*/ 33904 h 807"/>
                <a:gd name="T64" fmla="*/ 632221 w 868"/>
                <a:gd name="T65" fmla="*/ 15822 h 807"/>
                <a:gd name="T66" fmla="*/ 651105 w 868"/>
                <a:gd name="T67" fmla="*/ 9041 h 807"/>
                <a:gd name="T68" fmla="*/ 654882 w 868"/>
                <a:gd name="T69" fmla="*/ 7534 h 807"/>
                <a:gd name="T70" fmla="*/ 653371 w 868"/>
                <a:gd name="T71" fmla="*/ 753 h 807"/>
                <a:gd name="T72" fmla="*/ 651105 w 868"/>
                <a:gd name="T73" fmla="*/ 0 h 80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68" h="807">
                  <a:moveTo>
                    <a:pt x="862" y="0"/>
                  </a:moveTo>
                  <a:lnTo>
                    <a:pt x="860" y="0"/>
                  </a:lnTo>
                  <a:lnTo>
                    <a:pt x="832" y="8"/>
                  </a:lnTo>
                  <a:lnTo>
                    <a:pt x="804" y="20"/>
                  </a:lnTo>
                  <a:lnTo>
                    <a:pt x="777" y="35"/>
                  </a:lnTo>
                  <a:lnTo>
                    <a:pt x="749" y="52"/>
                  </a:lnTo>
                  <a:lnTo>
                    <a:pt x="723" y="71"/>
                  </a:lnTo>
                  <a:lnTo>
                    <a:pt x="697" y="92"/>
                  </a:lnTo>
                  <a:lnTo>
                    <a:pt x="672" y="116"/>
                  </a:lnTo>
                  <a:lnTo>
                    <a:pt x="645" y="141"/>
                  </a:lnTo>
                  <a:lnTo>
                    <a:pt x="618" y="169"/>
                  </a:lnTo>
                  <a:lnTo>
                    <a:pt x="593" y="197"/>
                  </a:lnTo>
                  <a:lnTo>
                    <a:pt x="567" y="227"/>
                  </a:lnTo>
                  <a:lnTo>
                    <a:pt x="542" y="257"/>
                  </a:lnTo>
                  <a:lnTo>
                    <a:pt x="516" y="288"/>
                  </a:lnTo>
                  <a:lnTo>
                    <a:pt x="491" y="320"/>
                  </a:lnTo>
                  <a:lnTo>
                    <a:pt x="466" y="353"/>
                  </a:lnTo>
                  <a:lnTo>
                    <a:pt x="440" y="387"/>
                  </a:lnTo>
                  <a:lnTo>
                    <a:pt x="414" y="419"/>
                  </a:lnTo>
                  <a:lnTo>
                    <a:pt x="389" y="451"/>
                  </a:lnTo>
                  <a:lnTo>
                    <a:pt x="363" y="485"/>
                  </a:lnTo>
                  <a:lnTo>
                    <a:pt x="336" y="516"/>
                  </a:lnTo>
                  <a:lnTo>
                    <a:pt x="310" y="549"/>
                  </a:lnTo>
                  <a:lnTo>
                    <a:pt x="283" y="579"/>
                  </a:lnTo>
                  <a:lnTo>
                    <a:pt x="257" y="609"/>
                  </a:lnTo>
                  <a:lnTo>
                    <a:pt x="229" y="636"/>
                  </a:lnTo>
                  <a:lnTo>
                    <a:pt x="203" y="662"/>
                  </a:lnTo>
                  <a:lnTo>
                    <a:pt x="174" y="688"/>
                  </a:lnTo>
                  <a:lnTo>
                    <a:pt x="147" y="711"/>
                  </a:lnTo>
                  <a:lnTo>
                    <a:pt x="118" y="733"/>
                  </a:lnTo>
                  <a:lnTo>
                    <a:pt x="88" y="752"/>
                  </a:lnTo>
                  <a:lnTo>
                    <a:pt x="61" y="770"/>
                  </a:lnTo>
                  <a:lnTo>
                    <a:pt x="31" y="783"/>
                  </a:lnTo>
                  <a:lnTo>
                    <a:pt x="0" y="794"/>
                  </a:lnTo>
                  <a:lnTo>
                    <a:pt x="5" y="807"/>
                  </a:lnTo>
                  <a:lnTo>
                    <a:pt x="36" y="796"/>
                  </a:lnTo>
                  <a:lnTo>
                    <a:pt x="66" y="780"/>
                  </a:lnTo>
                  <a:lnTo>
                    <a:pt x="96" y="762"/>
                  </a:lnTo>
                  <a:lnTo>
                    <a:pt x="126" y="743"/>
                  </a:lnTo>
                  <a:lnTo>
                    <a:pt x="154" y="721"/>
                  </a:lnTo>
                  <a:lnTo>
                    <a:pt x="182" y="698"/>
                  </a:lnTo>
                  <a:lnTo>
                    <a:pt x="210" y="672"/>
                  </a:lnTo>
                  <a:lnTo>
                    <a:pt x="239" y="646"/>
                  </a:lnTo>
                  <a:lnTo>
                    <a:pt x="267" y="616"/>
                  </a:lnTo>
                  <a:lnTo>
                    <a:pt x="293" y="586"/>
                  </a:lnTo>
                  <a:lnTo>
                    <a:pt x="320" y="556"/>
                  </a:lnTo>
                  <a:lnTo>
                    <a:pt x="346" y="524"/>
                  </a:lnTo>
                  <a:lnTo>
                    <a:pt x="373" y="493"/>
                  </a:lnTo>
                  <a:lnTo>
                    <a:pt x="399" y="459"/>
                  </a:lnTo>
                  <a:lnTo>
                    <a:pt x="424" y="426"/>
                  </a:lnTo>
                  <a:lnTo>
                    <a:pt x="450" y="394"/>
                  </a:lnTo>
                  <a:lnTo>
                    <a:pt x="476" y="360"/>
                  </a:lnTo>
                  <a:lnTo>
                    <a:pt x="501" y="328"/>
                  </a:lnTo>
                  <a:lnTo>
                    <a:pt x="526" y="295"/>
                  </a:lnTo>
                  <a:lnTo>
                    <a:pt x="552" y="264"/>
                  </a:lnTo>
                  <a:lnTo>
                    <a:pt x="577" y="234"/>
                  </a:lnTo>
                  <a:lnTo>
                    <a:pt x="603" y="204"/>
                  </a:lnTo>
                  <a:lnTo>
                    <a:pt x="628" y="177"/>
                  </a:lnTo>
                  <a:lnTo>
                    <a:pt x="655" y="151"/>
                  </a:lnTo>
                  <a:lnTo>
                    <a:pt x="679" y="126"/>
                  </a:lnTo>
                  <a:lnTo>
                    <a:pt x="704" y="102"/>
                  </a:lnTo>
                  <a:lnTo>
                    <a:pt x="731" y="81"/>
                  </a:lnTo>
                  <a:lnTo>
                    <a:pt x="757" y="62"/>
                  </a:lnTo>
                  <a:lnTo>
                    <a:pt x="784" y="45"/>
                  </a:lnTo>
                  <a:lnTo>
                    <a:pt x="809" y="32"/>
                  </a:lnTo>
                  <a:lnTo>
                    <a:pt x="837" y="21"/>
                  </a:lnTo>
                  <a:lnTo>
                    <a:pt x="863" y="12"/>
                  </a:lnTo>
                  <a:lnTo>
                    <a:pt x="862" y="12"/>
                  </a:lnTo>
                  <a:lnTo>
                    <a:pt x="863" y="12"/>
                  </a:lnTo>
                  <a:lnTo>
                    <a:pt x="867" y="10"/>
                  </a:lnTo>
                  <a:lnTo>
                    <a:pt x="868" y="5"/>
                  </a:lnTo>
                  <a:lnTo>
                    <a:pt x="865" y="1"/>
                  </a:lnTo>
                  <a:lnTo>
                    <a:pt x="860" y="0"/>
                  </a:lnTo>
                  <a:lnTo>
                    <a:pt x="86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 name="Freeform 9">
              <a:extLst>
                <a:ext uri="{FF2B5EF4-FFF2-40B4-BE49-F238E27FC236}">
                  <a16:creationId xmlns:a16="http://schemas.microsoft.com/office/drawing/2014/main" id="{997024D5-7AA7-DEE1-3A2D-0223489E759C}"/>
                </a:ext>
              </a:extLst>
            </p:cNvPr>
            <p:cNvSpPr>
              <a:spLocks noChangeAspect="1"/>
            </p:cNvSpPr>
            <p:nvPr/>
          </p:nvSpPr>
          <p:spPr bwMode="auto">
            <a:xfrm>
              <a:off x="3024188" y="1689100"/>
              <a:ext cx="60325" cy="9525"/>
            </a:xfrm>
            <a:custGeom>
              <a:avLst/>
              <a:gdLst>
                <a:gd name="T0" fmla="*/ 55685 w 78"/>
                <a:gd name="T1" fmla="*/ 0 h 12"/>
                <a:gd name="T2" fmla="*/ 55685 w 78"/>
                <a:gd name="T3" fmla="*/ 0 h 12"/>
                <a:gd name="T4" fmla="*/ 0 w 78"/>
                <a:gd name="T5" fmla="*/ 0 h 12"/>
                <a:gd name="T6" fmla="*/ 0 w 78"/>
                <a:gd name="T7" fmla="*/ 9525 h 12"/>
                <a:gd name="T8" fmla="*/ 55685 w 78"/>
                <a:gd name="T9" fmla="*/ 9525 h 12"/>
                <a:gd name="T10" fmla="*/ 55685 w 78"/>
                <a:gd name="T11" fmla="*/ 9525 h 12"/>
                <a:gd name="T12" fmla="*/ 55685 w 78"/>
                <a:gd name="T13" fmla="*/ 9525 h 12"/>
                <a:gd name="T14" fmla="*/ 58778 w 78"/>
                <a:gd name="T15" fmla="*/ 7938 h 12"/>
                <a:gd name="T16" fmla="*/ 60325 w 78"/>
                <a:gd name="T17" fmla="*/ 4763 h 12"/>
                <a:gd name="T18" fmla="*/ 58778 w 78"/>
                <a:gd name="T19" fmla="*/ 1588 h 12"/>
                <a:gd name="T20" fmla="*/ 55685 w 78"/>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8" h="12">
                  <a:moveTo>
                    <a:pt x="72" y="0"/>
                  </a:moveTo>
                  <a:lnTo>
                    <a:pt x="72" y="0"/>
                  </a:lnTo>
                  <a:lnTo>
                    <a:pt x="0" y="0"/>
                  </a:lnTo>
                  <a:lnTo>
                    <a:pt x="0" y="12"/>
                  </a:lnTo>
                  <a:lnTo>
                    <a:pt x="72" y="12"/>
                  </a:lnTo>
                  <a:lnTo>
                    <a:pt x="76" y="10"/>
                  </a:lnTo>
                  <a:lnTo>
                    <a:pt x="78" y="6"/>
                  </a:lnTo>
                  <a:lnTo>
                    <a:pt x="76" y="2"/>
                  </a:lnTo>
                  <a:lnTo>
                    <a:pt x="7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 name="Freeform 10">
              <a:extLst>
                <a:ext uri="{FF2B5EF4-FFF2-40B4-BE49-F238E27FC236}">
                  <a16:creationId xmlns:a16="http://schemas.microsoft.com/office/drawing/2014/main" id="{D7448317-6862-63AA-0707-8C525955C7A8}"/>
                </a:ext>
              </a:extLst>
            </p:cNvPr>
            <p:cNvSpPr>
              <a:spLocks noChangeAspect="1"/>
            </p:cNvSpPr>
            <p:nvPr/>
          </p:nvSpPr>
          <p:spPr bwMode="auto">
            <a:xfrm>
              <a:off x="3078163" y="1689100"/>
              <a:ext cx="252412" cy="92075"/>
            </a:xfrm>
            <a:custGeom>
              <a:avLst/>
              <a:gdLst>
                <a:gd name="T0" fmla="*/ 250158 w 336"/>
                <a:gd name="T1" fmla="*/ 83773 h 122"/>
                <a:gd name="T2" fmla="*/ 247153 w 336"/>
                <a:gd name="T3" fmla="*/ 83018 h 122"/>
                <a:gd name="T4" fmla="*/ 227622 w 336"/>
                <a:gd name="T5" fmla="*/ 81509 h 122"/>
                <a:gd name="T6" fmla="*/ 209592 w 336"/>
                <a:gd name="T7" fmla="*/ 79245 h 122"/>
                <a:gd name="T8" fmla="*/ 192314 w 336"/>
                <a:gd name="T9" fmla="*/ 75471 h 122"/>
                <a:gd name="T10" fmla="*/ 175787 w 336"/>
                <a:gd name="T11" fmla="*/ 69434 h 122"/>
                <a:gd name="T12" fmla="*/ 160011 w 336"/>
                <a:gd name="T13" fmla="*/ 64151 h 122"/>
                <a:gd name="T14" fmla="*/ 144235 w 336"/>
                <a:gd name="T15" fmla="*/ 57358 h 122"/>
                <a:gd name="T16" fmla="*/ 129211 w 336"/>
                <a:gd name="T17" fmla="*/ 49811 h 122"/>
                <a:gd name="T18" fmla="*/ 114938 w 336"/>
                <a:gd name="T19" fmla="*/ 42264 h 122"/>
                <a:gd name="T20" fmla="*/ 101416 w 336"/>
                <a:gd name="T21" fmla="*/ 34717 h 122"/>
                <a:gd name="T22" fmla="*/ 87142 w 336"/>
                <a:gd name="T23" fmla="*/ 27170 h 122"/>
                <a:gd name="T24" fmla="*/ 74371 w 336"/>
                <a:gd name="T25" fmla="*/ 19623 h 122"/>
                <a:gd name="T26" fmla="*/ 60098 w 336"/>
                <a:gd name="T27" fmla="*/ 12830 h 122"/>
                <a:gd name="T28" fmla="*/ 45825 w 336"/>
                <a:gd name="T29" fmla="*/ 7547 h 122"/>
                <a:gd name="T30" fmla="*/ 30800 w 336"/>
                <a:gd name="T31" fmla="*/ 3774 h 122"/>
                <a:gd name="T32" fmla="*/ 15776 w 336"/>
                <a:gd name="T33" fmla="*/ 755 h 122"/>
                <a:gd name="T34" fmla="*/ 0 w 336"/>
                <a:gd name="T35" fmla="*/ 0 h 122"/>
                <a:gd name="T36" fmla="*/ 0 w 336"/>
                <a:gd name="T37" fmla="*/ 9057 h 122"/>
                <a:gd name="T38" fmla="*/ 14273 w 336"/>
                <a:gd name="T39" fmla="*/ 9811 h 122"/>
                <a:gd name="T40" fmla="*/ 29298 w 336"/>
                <a:gd name="T41" fmla="*/ 12830 h 122"/>
                <a:gd name="T42" fmla="*/ 42069 w 336"/>
                <a:gd name="T43" fmla="*/ 16604 h 122"/>
                <a:gd name="T44" fmla="*/ 56342 w 336"/>
                <a:gd name="T45" fmla="*/ 22641 h 122"/>
                <a:gd name="T46" fmla="*/ 70615 w 336"/>
                <a:gd name="T47" fmla="*/ 27170 h 122"/>
                <a:gd name="T48" fmla="*/ 83386 w 336"/>
                <a:gd name="T49" fmla="*/ 34717 h 122"/>
                <a:gd name="T50" fmla="*/ 97659 w 336"/>
                <a:gd name="T51" fmla="*/ 42264 h 122"/>
                <a:gd name="T52" fmla="*/ 111181 w 336"/>
                <a:gd name="T53" fmla="*/ 49811 h 122"/>
                <a:gd name="T54" fmla="*/ 125455 w 336"/>
                <a:gd name="T55" fmla="*/ 57358 h 122"/>
                <a:gd name="T56" fmla="*/ 140479 w 336"/>
                <a:gd name="T57" fmla="*/ 64905 h 122"/>
                <a:gd name="T58" fmla="*/ 156255 w 336"/>
                <a:gd name="T59" fmla="*/ 73207 h 122"/>
                <a:gd name="T60" fmla="*/ 172031 w 336"/>
                <a:gd name="T61" fmla="*/ 79245 h 122"/>
                <a:gd name="T62" fmla="*/ 190060 w 336"/>
                <a:gd name="T63" fmla="*/ 84528 h 122"/>
                <a:gd name="T64" fmla="*/ 208090 w 336"/>
                <a:gd name="T65" fmla="*/ 88301 h 122"/>
                <a:gd name="T66" fmla="*/ 227622 w 336"/>
                <a:gd name="T67" fmla="*/ 91320 h 122"/>
                <a:gd name="T68" fmla="*/ 247153 w 336"/>
                <a:gd name="T69" fmla="*/ 92075 h 122"/>
                <a:gd name="T70" fmla="*/ 244900 w 336"/>
                <a:gd name="T71" fmla="*/ 91320 h 122"/>
                <a:gd name="T72" fmla="*/ 247153 w 336"/>
                <a:gd name="T73" fmla="*/ 92075 h 122"/>
                <a:gd name="T74" fmla="*/ 250158 w 336"/>
                <a:gd name="T75" fmla="*/ 90566 h 122"/>
                <a:gd name="T76" fmla="*/ 252412 w 336"/>
                <a:gd name="T77" fmla="*/ 87547 h 122"/>
                <a:gd name="T78" fmla="*/ 250158 w 336"/>
                <a:gd name="T79" fmla="*/ 84528 h 122"/>
                <a:gd name="T80" fmla="*/ 247153 w 336"/>
                <a:gd name="T81" fmla="*/ 83018 h 122"/>
                <a:gd name="T82" fmla="*/ 250158 w 336"/>
                <a:gd name="T83" fmla="*/ 83773 h 1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36" h="122">
                  <a:moveTo>
                    <a:pt x="333" y="111"/>
                  </a:moveTo>
                  <a:lnTo>
                    <a:pt x="329" y="110"/>
                  </a:lnTo>
                  <a:lnTo>
                    <a:pt x="303" y="108"/>
                  </a:lnTo>
                  <a:lnTo>
                    <a:pt x="279" y="105"/>
                  </a:lnTo>
                  <a:lnTo>
                    <a:pt x="256" y="100"/>
                  </a:lnTo>
                  <a:lnTo>
                    <a:pt x="234" y="92"/>
                  </a:lnTo>
                  <a:lnTo>
                    <a:pt x="213" y="85"/>
                  </a:lnTo>
                  <a:lnTo>
                    <a:pt x="192" y="76"/>
                  </a:lnTo>
                  <a:lnTo>
                    <a:pt x="172" y="66"/>
                  </a:lnTo>
                  <a:lnTo>
                    <a:pt x="153" y="56"/>
                  </a:lnTo>
                  <a:lnTo>
                    <a:pt x="135" y="46"/>
                  </a:lnTo>
                  <a:lnTo>
                    <a:pt x="116" y="36"/>
                  </a:lnTo>
                  <a:lnTo>
                    <a:pt x="99" y="26"/>
                  </a:lnTo>
                  <a:lnTo>
                    <a:pt x="80" y="17"/>
                  </a:lnTo>
                  <a:lnTo>
                    <a:pt x="61" y="10"/>
                  </a:lnTo>
                  <a:lnTo>
                    <a:pt x="41" y="5"/>
                  </a:lnTo>
                  <a:lnTo>
                    <a:pt x="21" y="1"/>
                  </a:lnTo>
                  <a:lnTo>
                    <a:pt x="0" y="0"/>
                  </a:lnTo>
                  <a:lnTo>
                    <a:pt x="0" y="12"/>
                  </a:lnTo>
                  <a:lnTo>
                    <a:pt x="19" y="13"/>
                  </a:lnTo>
                  <a:lnTo>
                    <a:pt x="39" y="17"/>
                  </a:lnTo>
                  <a:lnTo>
                    <a:pt x="56" y="22"/>
                  </a:lnTo>
                  <a:lnTo>
                    <a:pt x="75" y="30"/>
                  </a:lnTo>
                  <a:lnTo>
                    <a:pt x="94" y="36"/>
                  </a:lnTo>
                  <a:lnTo>
                    <a:pt x="111" y="46"/>
                  </a:lnTo>
                  <a:lnTo>
                    <a:pt x="130" y="56"/>
                  </a:lnTo>
                  <a:lnTo>
                    <a:pt x="148" y="66"/>
                  </a:lnTo>
                  <a:lnTo>
                    <a:pt x="167" y="76"/>
                  </a:lnTo>
                  <a:lnTo>
                    <a:pt x="187" y="86"/>
                  </a:lnTo>
                  <a:lnTo>
                    <a:pt x="208" y="97"/>
                  </a:lnTo>
                  <a:lnTo>
                    <a:pt x="229" y="105"/>
                  </a:lnTo>
                  <a:lnTo>
                    <a:pt x="253" y="112"/>
                  </a:lnTo>
                  <a:lnTo>
                    <a:pt x="277" y="117"/>
                  </a:lnTo>
                  <a:lnTo>
                    <a:pt x="303" y="121"/>
                  </a:lnTo>
                  <a:lnTo>
                    <a:pt x="329" y="122"/>
                  </a:lnTo>
                  <a:lnTo>
                    <a:pt x="326" y="121"/>
                  </a:lnTo>
                  <a:lnTo>
                    <a:pt x="329" y="122"/>
                  </a:lnTo>
                  <a:lnTo>
                    <a:pt x="333" y="120"/>
                  </a:lnTo>
                  <a:lnTo>
                    <a:pt x="336" y="116"/>
                  </a:lnTo>
                  <a:lnTo>
                    <a:pt x="333" y="112"/>
                  </a:lnTo>
                  <a:lnTo>
                    <a:pt x="329" y="110"/>
                  </a:lnTo>
                  <a:lnTo>
                    <a:pt x="333"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 name="Freeform 11">
              <a:extLst>
                <a:ext uri="{FF2B5EF4-FFF2-40B4-BE49-F238E27FC236}">
                  <a16:creationId xmlns:a16="http://schemas.microsoft.com/office/drawing/2014/main" id="{8CA682AB-1B76-EF07-525E-76F7100BDC5A}"/>
                </a:ext>
              </a:extLst>
            </p:cNvPr>
            <p:cNvSpPr>
              <a:spLocks noChangeAspect="1"/>
            </p:cNvSpPr>
            <p:nvPr/>
          </p:nvSpPr>
          <p:spPr bwMode="auto">
            <a:xfrm>
              <a:off x="3324225" y="1771650"/>
              <a:ext cx="63500" cy="63500"/>
            </a:xfrm>
            <a:custGeom>
              <a:avLst/>
              <a:gdLst>
                <a:gd name="T0" fmla="*/ 56614 w 83"/>
                <a:gd name="T1" fmla="*/ 54319 h 83"/>
                <a:gd name="T2" fmla="*/ 61970 w 83"/>
                <a:gd name="T3" fmla="*/ 55084 h 83"/>
                <a:gd name="T4" fmla="*/ 5355 w 83"/>
                <a:gd name="T5" fmla="*/ 0 h 83"/>
                <a:gd name="T6" fmla="*/ 0 w 83"/>
                <a:gd name="T7" fmla="*/ 7651 h 83"/>
                <a:gd name="T8" fmla="*/ 55849 w 83"/>
                <a:gd name="T9" fmla="*/ 62735 h 83"/>
                <a:gd name="T10" fmla="*/ 60440 w 83"/>
                <a:gd name="T11" fmla="*/ 63500 h 83"/>
                <a:gd name="T12" fmla="*/ 55849 w 83"/>
                <a:gd name="T13" fmla="*/ 62735 h 83"/>
                <a:gd name="T14" fmla="*/ 59675 w 83"/>
                <a:gd name="T15" fmla="*/ 63500 h 83"/>
                <a:gd name="T16" fmla="*/ 62735 w 83"/>
                <a:gd name="T17" fmla="*/ 61970 h 83"/>
                <a:gd name="T18" fmla="*/ 63500 w 83"/>
                <a:gd name="T19" fmla="*/ 58145 h 83"/>
                <a:gd name="T20" fmla="*/ 61970 w 83"/>
                <a:gd name="T21" fmla="*/ 55084 h 83"/>
                <a:gd name="T22" fmla="*/ 56614 w 83"/>
                <a:gd name="T23" fmla="*/ 54319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3" h="83">
                  <a:moveTo>
                    <a:pt x="74" y="71"/>
                  </a:moveTo>
                  <a:lnTo>
                    <a:pt x="81" y="72"/>
                  </a:lnTo>
                  <a:lnTo>
                    <a:pt x="7" y="0"/>
                  </a:lnTo>
                  <a:lnTo>
                    <a:pt x="0" y="10"/>
                  </a:lnTo>
                  <a:lnTo>
                    <a:pt x="73" y="82"/>
                  </a:lnTo>
                  <a:lnTo>
                    <a:pt x="79" y="83"/>
                  </a:lnTo>
                  <a:lnTo>
                    <a:pt x="73" y="82"/>
                  </a:lnTo>
                  <a:lnTo>
                    <a:pt x="78" y="83"/>
                  </a:lnTo>
                  <a:lnTo>
                    <a:pt x="82" y="81"/>
                  </a:lnTo>
                  <a:lnTo>
                    <a:pt x="83" y="76"/>
                  </a:lnTo>
                  <a:lnTo>
                    <a:pt x="81" y="72"/>
                  </a:lnTo>
                  <a:lnTo>
                    <a:pt x="74"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 name="Freeform 12">
              <a:extLst>
                <a:ext uri="{FF2B5EF4-FFF2-40B4-BE49-F238E27FC236}">
                  <a16:creationId xmlns:a16="http://schemas.microsoft.com/office/drawing/2014/main" id="{01E01F27-C972-7BEA-ADD4-60565928CC92}"/>
                </a:ext>
              </a:extLst>
            </p:cNvPr>
            <p:cNvSpPr>
              <a:spLocks noChangeAspect="1"/>
            </p:cNvSpPr>
            <p:nvPr/>
          </p:nvSpPr>
          <p:spPr bwMode="auto">
            <a:xfrm>
              <a:off x="3381375" y="1744663"/>
              <a:ext cx="115888" cy="90487"/>
            </a:xfrm>
            <a:custGeom>
              <a:avLst/>
              <a:gdLst>
                <a:gd name="T0" fmla="*/ 112150 w 155"/>
                <a:gd name="T1" fmla="*/ 0 h 121"/>
                <a:gd name="T2" fmla="*/ 108411 w 155"/>
                <a:gd name="T3" fmla="*/ 2991 h 121"/>
                <a:gd name="T4" fmla="*/ 97944 w 155"/>
                <a:gd name="T5" fmla="*/ 20939 h 121"/>
                <a:gd name="T6" fmla="*/ 86729 w 155"/>
                <a:gd name="T7" fmla="*/ 35148 h 121"/>
                <a:gd name="T8" fmla="*/ 77009 w 155"/>
                <a:gd name="T9" fmla="*/ 44122 h 121"/>
                <a:gd name="T10" fmla="*/ 64299 w 155"/>
                <a:gd name="T11" fmla="*/ 52348 h 121"/>
                <a:gd name="T12" fmla="*/ 51589 w 155"/>
                <a:gd name="T13" fmla="*/ 59826 h 121"/>
                <a:gd name="T14" fmla="*/ 36636 w 155"/>
                <a:gd name="T15" fmla="*/ 65809 h 121"/>
                <a:gd name="T16" fmla="*/ 20187 w 155"/>
                <a:gd name="T17" fmla="*/ 73287 h 121"/>
                <a:gd name="T18" fmla="*/ 0 w 155"/>
                <a:gd name="T19" fmla="*/ 81513 h 121"/>
                <a:gd name="T20" fmla="*/ 3738 w 155"/>
                <a:gd name="T21" fmla="*/ 90487 h 121"/>
                <a:gd name="T22" fmla="*/ 23925 w 155"/>
                <a:gd name="T23" fmla="*/ 82261 h 121"/>
                <a:gd name="T24" fmla="*/ 40374 w 155"/>
                <a:gd name="T25" fmla="*/ 74783 h 121"/>
                <a:gd name="T26" fmla="*/ 55327 w 155"/>
                <a:gd name="T27" fmla="*/ 67304 h 121"/>
                <a:gd name="T28" fmla="*/ 70280 w 155"/>
                <a:gd name="T29" fmla="*/ 59826 h 121"/>
                <a:gd name="T30" fmla="*/ 82243 w 155"/>
                <a:gd name="T31" fmla="*/ 51600 h 121"/>
                <a:gd name="T32" fmla="*/ 94206 w 155"/>
                <a:gd name="T33" fmla="*/ 40383 h 121"/>
                <a:gd name="T34" fmla="*/ 105421 w 155"/>
                <a:gd name="T35" fmla="*/ 26174 h 121"/>
                <a:gd name="T36" fmla="*/ 115888 w 155"/>
                <a:gd name="T37" fmla="*/ 6730 h 121"/>
                <a:gd name="T38" fmla="*/ 112150 w 155"/>
                <a:gd name="T39" fmla="*/ 9722 h 121"/>
                <a:gd name="T40" fmla="*/ 115888 w 155"/>
                <a:gd name="T41" fmla="*/ 6730 h 121"/>
                <a:gd name="T42" fmla="*/ 115888 w 155"/>
                <a:gd name="T43" fmla="*/ 3739 h 121"/>
                <a:gd name="T44" fmla="*/ 114393 w 155"/>
                <a:gd name="T45" fmla="*/ 1496 h 121"/>
                <a:gd name="T46" fmla="*/ 110654 w 155"/>
                <a:gd name="T47" fmla="*/ 1496 h 121"/>
                <a:gd name="T48" fmla="*/ 108411 w 155"/>
                <a:gd name="T49" fmla="*/ 2991 h 121"/>
                <a:gd name="T50" fmla="*/ 112150 w 155"/>
                <a:gd name="T51" fmla="*/ 0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121">
                  <a:moveTo>
                    <a:pt x="150" y="0"/>
                  </a:moveTo>
                  <a:lnTo>
                    <a:pt x="145" y="4"/>
                  </a:lnTo>
                  <a:lnTo>
                    <a:pt x="131" y="28"/>
                  </a:lnTo>
                  <a:lnTo>
                    <a:pt x="116" y="47"/>
                  </a:lnTo>
                  <a:lnTo>
                    <a:pt x="103" y="59"/>
                  </a:lnTo>
                  <a:lnTo>
                    <a:pt x="86" y="70"/>
                  </a:lnTo>
                  <a:lnTo>
                    <a:pt x="69" y="80"/>
                  </a:lnTo>
                  <a:lnTo>
                    <a:pt x="49" y="88"/>
                  </a:lnTo>
                  <a:lnTo>
                    <a:pt x="27" y="98"/>
                  </a:lnTo>
                  <a:lnTo>
                    <a:pt x="0" y="109"/>
                  </a:lnTo>
                  <a:lnTo>
                    <a:pt x="5" y="121"/>
                  </a:lnTo>
                  <a:lnTo>
                    <a:pt x="32" y="110"/>
                  </a:lnTo>
                  <a:lnTo>
                    <a:pt x="54" y="100"/>
                  </a:lnTo>
                  <a:lnTo>
                    <a:pt x="74" y="90"/>
                  </a:lnTo>
                  <a:lnTo>
                    <a:pt x="94" y="80"/>
                  </a:lnTo>
                  <a:lnTo>
                    <a:pt x="110" y="69"/>
                  </a:lnTo>
                  <a:lnTo>
                    <a:pt x="126" y="54"/>
                  </a:lnTo>
                  <a:lnTo>
                    <a:pt x="141" y="35"/>
                  </a:lnTo>
                  <a:lnTo>
                    <a:pt x="155" y="9"/>
                  </a:lnTo>
                  <a:lnTo>
                    <a:pt x="150" y="13"/>
                  </a:lnTo>
                  <a:lnTo>
                    <a:pt x="155" y="9"/>
                  </a:lnTo>
                  <a:lnTo>
                    <a:pt x="155" y="5"/>
                  </a:lnTo>
                  <a:lnTo>
                    <a:pt x="153" y="2"/>
                  </a:lnTo>
                  <a:lnTo>
                    <a:pt x="148" y="2"/>
                  </a:lnTo>
                  <a:lnTo>
                    <a:pt x="145" y="4"/>
                  </a:lnTo>
                  <a:lnTo>
                    <a:pt x="1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 name="Freeform 13">
              <a:extLst>
                <a:ext uri="{FF2B5EF4-FFF2-40B4-BE49-F238E27FC236}">
                  <a16:creationId xmlns:a16="http://schemas.microsoft.com/office/drawing/2014/main" id="{C94645B9-3AF4-34D7-27B6-8C3726E39F5A}"/>
                </a:ext>
              </a:extLst>
            </p:cNvPr>
            <p:cNvSpPr>
              <a:spLocks noChangeAspect="1"/>
            </p:cNvSpPr>
            <p:nvPr/>
          </p:nvSpPr>
          <p:spPr bwMode="auto">
            <a:xfrm>
              <a:off x="3494088" y="1744663"/>
              <a:ext cx="196850" cy="9525"/>
            </a:xfrm>
            <a:custGeom>
              <a:avLst/>
              <a:gdLst>
                <a:gd name="T0" fmla="*/ 188585 w 262"/>
                <a:gd name="T1" fmla="*/ 1465 h 13"/>
                <a:gd name="T2" fmla="*/ 192342 w 262"/>
                <a:gd name="T3" fmla="*/ 0 h 13"/>
                <a:gd name="T4" fmla="*/ 0 w 262"/>
                <a:gd name="T5" fmla="*/ 0 h 13"/>
                <a:gd name="T6" fmla="*/ 0 w 262"/>
                <a:gd name="T7" fmla="*/ 9525 h 13"/>
                <a:gd name="T8" fmla="*/ 192342 w 262"/>
                <a:gd name="T9" fmla="*/ 9525 h 13"/>
                <a:gd name="T10" fmla="*/ 196099 w 262"/>
                <a:gd name="T11" fmla="*/ 8792 h 13"/>
                <a:gd name="T12" fmla="*/ 192342 w 262"/>
                <a:gd name="T13" fmla="*/ 9525 h 13"/>
                <a:gd name="T14" fmla="*/ 195347 w 262"/>
                <a:gd name="T15" fmla="*/ 7327 h 13"/>
                <a:gd name="T16" fmla="*/ 196850 w 262"/>
                <a:gd name="T17" fmla="*/ 5129 h 13"/>
                <a:gd name="T18" fmla="*/ 195347 w 262"/>
                <a:gd name="T19" fmla="*/ 2198 h 13"/>
                <a:gd name="T20" fmla="*/ 192342 w 262"/>
                <a:gd name="T21" fmla="*/ 0 h 13"/>
                <a:gd name="T22" fmla="*/ 188585 w 262"/>
                <a:gd name="T23" fmla="*/ 1465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2" h="13">
                  <a:moveTo>
                    <a:pt x="251" y="2"/>
                  </a:moveTo>
                  <a:lnTo>
                    <a:pt x="256" y="0"/>
                  </a:lnTo>
                  <a:lnTo>
                    <a:pt x="0" y="0"/>
                  </a:lnTo>
                  <a:lnTo>
                    <a:pt x="0" y="13"/>
                  </a:lnTo>
                  <a:lnTo>
                    <a:pt x="256" y="13"/>
                  </a:lnTo>
                  <a:lnTo>
                    <a:pt x="261" y="12"/>
                  </a:lnTo>
                  <a:lnTo>
                    <a:pt x="256" y="13"/>
                  </a:lnTo>
                  <a:lnTo>
                    <a:pt x="260" y="10"/>
                  </a:lnTo>
                  <a:lnTo>
                    <a:pt x="262" y="7"/>
                  </a:lnTo>
                  <a:lnTo>
                    <a:pt x="260" y="3"/>
                  </a:lnTo>
                  <a:lnTo>
                    <a:pt x="256" y="0"/>
                  </a:lnTo>
                  <a:lnTo>
                    <a:pt x="25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 name="Freeform 14">
              <a:extLst>
                <a:ext uri="{FF2B5EF4-FFF2-40B4-BE49-F238E27FC236}">
                  <a16:creationId xmlns:a16="http://schemas.microsoft.com/office/drawing/2014/main" id="{C328A8D0-EFC7-A986-2438-7A45E01EA298}"/>
                </a:ext>
              </a:extLst>
            </p:cNvPr>
            <p:cNvSpPr>
              <a:spLocks noChangeAspect="1"/>
            </p:cNvSpPr>
            <p:nvPr/>
          </p:nvSpPr>
          <p:spPr bwMode="auto">
            <a:xfrm>
              <a:off x="3683000" y="1330325"/>
              <a:ext cx="696913" cy="422275"/>
            </a:xfrm>
            <a:custGeom>
              <a:avLst/>
              <a:gdLst>
                <a:gd name="T0" fmla="*/ 687129 w 926"/>
                <a:gd name="T1" fmla="*/ 3757 h 562"/>
                <a:gd name="T2" fmla="*/ 669067 w 926"/>
                <a:gd name="T3" fmla="*/ 51094 h 562"/>
                <a:gd name="T4" fmla="*/ 642725 w 926"/>
                <a:gd name="T5" fmla="*/ 90917 h 562"/>
                <a:gd name="T6" fmla="*/ 611869 w 926"/>
                <a:gd name="T7" fmla="*/ 125480 h 562"/>
                <a:gd name="T8" fmla="*/ 574238 w 926"/>
                <a:gd name="T9" fmla="*/ 155535 h 562"/>
                <a:gd name="T10" fmla="*/ 532845 w 926"/>
                <a:gd name="T11" fmla="*/ 181082 h 562"/>
                <a:gd name="T12" fmla="*/ 486936 w 926"/>
                <a:gd name="T13" fmla="*/ 201370 h 562"/>
                <a:gd name="T14" fmla="*/ 438017 w 926"/>
                <a:gd name="T15" fmla="*/ 221657 h 562"/>
                <a:gd name="T16" fmla="*/ 387592 w 926"/>
                <a:gd name="T17" fmla="*/ 238187 h 562"/>
                <a:gd name="T18" fmla="*/ 335662 w 926"/>
                <a:gd name="T19" fmla="*/ 255469 h 562"/>
                <a:gd name="T20" fmla="*/ 282227 w 926"/>
                <a:gd name="T21" fmla="*/ 271248 h 562"/>
                <a:gd name="T22" fmla="*/ 229545 w 926"/>
                <a:gd name="T23" fmla="*/ 287778 h 562"/>
                <a:gd name="T24" fmla="*/ 179120 w 926"/>
                <a:gd name="T25" fmla="*/ 306563 h 562"/>
                <a:gd name="T26" fmla="*/ 129448 w 926"/>
                <a:gd name="T27" fmla="*/ 327601 h 562"/>
                <a:gd name="T28" fmla="*/ 82787 w 926"/>
                <a:gd name="T29" fmla="*/ 352397 h 562"/>
                <a:gd name="T30" fmla="*/ 39136 w 926"/>
                <a:gd name="T31" fmla="*/ 381701 h 562"/>
                <a:gd name="T32" fmla="*/ 0 w 926"/>
                <a:gd name="T33" fmla="*/ 414761 h 562"/>
                <a:gd name="T34" fmla="*/ 25589 w 926"/>
                <a:gd name="T35" fmla="*/ 404993 h 562"/>
                <a:gd name="T36" fmla="*/ 65477 w 926"/>
                <a:gd name="T37" fmla="*/ 374187 h 562"/>
                <a:gd name="T38" fmla="*/ 109880 w 926"/>
                <a:gd name="T39" fmla="*/ 347888 h 562"/>
                <a:gd name="T40" fmla="*/ 157295 w 926"/>
                <a:gd name="T41" fmla="*/ 326098 h 562"/>
                <a:gd name="T42" fmla="*/ 208472 w 926"/>
                <a:gd name="T43" fmla="*/ 306563 h 562"/>
                <a:gd name="T44" fmla="*/ 259649 w 926"/>
                <a:gd name="T45" fmla="*/ 288530 h 562"/>
                <a:gd name="T46" fmla="*/ 311579 w 926"/>
                <a:gd name="T47" fmla="*/ 271999 h 562"/>
                <a:gd name="T48" fmla="*/ 365014 w 926"/>
                <a:gd name="T49" fmla="*/ 256220 h 562"/>
                <a:gd name="T50" fmla="*/ 416944 w 926"/>
                <a:gd name="T51" fmla="*/ 238939 h 562"/>
                <a:gd name="T52" fmla="*/ 466616 w 926"/>
                <a:gd name="T53" fmla="*/ 221657 h 562"/>
                <a:gd name="T54" fmla="*/ 514030 w 926"/>
                <a:gd name="T55" fmla="*/ 200618 h 562"/>
                <a:gd name="T56" fmla="*/ 559186 w 926"/>
                <a:gd name="T57" fmla="*/ 176574 h 562"/>
                <a:gd name="T58" fmla="*/ 599074 w 926"/>
                <a:gd name="T59" fmla="*/ 148022 h 562"/>
                <a:gd name="T60" fmla="*/ 635199 w 926"/>
                <a:gd name="T61" fmla="*/ 115712 h 562"/>
                <a:gd name="T62" fmla="*/ 664551 w 926"/>
                <a:gd name="T63" fmla="*/ 76641 h 562"/>
                <a:gd name="T64" fmla="*/ 687882 w 926"/>
                <a:gd name="T65" fmla="*/ 32309 h 562"/>
                <a:gd name="T66" fmla="*/ 691645 w 926"/>
                <a:gd name="T67" fmla="*/ 9768 h 562"/>
                <a:gd name="T68" fmla="*/ 695408 w 926"/>
                <a:gd name="T69" fmla="*/ 2254 h 562"/>
                <a:gd name="T70" fmla="*/ 689387 w 926"/>
                <a:gd name="T71" fmla="*/ 751 h 562"/>
                <a:gd name="T72" fmla="*/ 691645 w 926"/>
                <a:gd name="T73" fmla="*/ 0 h 56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926" h="562">
                  <a:moveTo>
                    <a:pt x="919" y="0"/>
                  </a:moveTo>
                  <a:lnTo>
                    <a:pt x="913" y="5"/>
                  </a:lnTo>
                  <a:lnTo>
                    <a:pt x="902" y="38"/>
                  </a:lnTo>
                  <a:lnTo>
                    <a:pt x="889" y="68"/>
                  </a:lnTo>
                  <a:lnTo>
                    <a:pt x="873" y="95"/>
                  </a:lnTo>
                  <a:lnTo>
                    <a:pt x="854" y="121"/>
                  </a:lnTo>
                  <a:lnTo>
                    <a:pt x="834" y="146"/>
                  </a:lnTo>
                  <a:lnTo>
                    <a:pt x="813" y="167"/>
                  </a:lnTo>
                  <a:lnTo>
                    <a:pt x="788" y="187"/>
                  </a:lnTo>
                  <a:lnTo>
                    <a:pt x="763" y="207"/>
                  </a:lnTo>
                  <a:lnTo>
                    <a:pt x="736" y="225"/>
                  </a:lnTo>
                  <a:lnTo>
                    <a:pt x="708" y="241"/>
                  </a:lnTo>
                  <a:lnTo>
                    <a:pt x="678" y="255"/>
                  </a:lnTo>
                  <a:lnTo>
                    <a:pt x="647" y="268"/>
                  </a:lnTo>
                  <a:lnTo>
                    <a:pt x="615" y="282"/>
                  </a:lnTo>
                  <a:lnTo>
                    <a:pt x="582" y="295"/>
                  </a:lnTo>
                  <a:lnTo>
                    <a:pt x="549" y="306"/>
                  </a:lnTo>
                  <a:lnTo>
                    <a:pt x="515" y="317"/>
                  </a:lnTo>
                  <a:lnTo>
                    <a:pt x="480" y="328"/>
                  </a:lnTo>
                  <a:lnTo>
                    <a:pt x="446" y="340"/>
                  </a:lnTo>
                  <a:lnTo>
                    <a:pt x="412" y="349"/>
                  </a:lnTo>
                  <a:lnTo>
                    <a:pt x="375" y="361"/>
                  </a:lnTo>
                  <a:lnTo>
                    <a:pt x="340" y="372"/>
                  </a:lnTo>
                  <a:lnTo>
                    <a:pt x="305" y="383"/>
                  </a:lnTo>
                  <a:lnTo>
                    <a:pt x="272" y="396"/>
                  </a:lnTo>
                  <a:lnTo>
                    <a:pt x="238" y="408"/>
                  </a:lnTo>
                  <a:lnTo>
                    <a:pt x="204" y="422"/>
                  </a:lnTo>
                  <a:lnTo>
                    <a:pt x="172" y="436"/>
                  </a:lnTo>
                  <a:lnTo>
                    <a:pt x="141" y="453"/>
                  </a:lnTo>
                  <a:lnTo>
                    <a:pt x="110" y="469"/>
                  </a:lnTo>
                  <a:lnTo>
                    <a:pt x="80" y="488"/>
                  </a:lnTo>
                  <a:lnTo>
                    <a:pt x="52" y="508"/>
                  </a:lnTo>
                  <a:lnTo>
                    <a:pt x="26" y="529"/>
                  </a:lnTo>
                  <a:lnTo>
                    <a:pt x="0" y="552"/>
                  </a:lnTo>
                  <a:lnTo>
                    <a:pt x="10" y="562"/>
                  </a:lnTo>
                  <a:lnTo>
                    <a:pt x="34" y="539"/>
                  </a:lnTo>
                  <a:lnTo>
                    <a:pt x="60" y="518"/>
                  </a:lnTo>
                  <a:lnTo>
                    <a:pt x="87" y="498"/>
                  </a:lnTo>
                  <a:lnTo>
                    <a:pt x="117" y="479"/>
                  </a:lnTo>
                  <a:lnTo>
                    <a:pt x="146" y="463"/>
                  </a:lnTo>
                  <a:lnTo>
                    <a:pt x="177" y="448"/>
                  </a:lnTo>
                  <a:lnTo>
                    <a:pt x="209" y="434"/>
                  </a:lnTo>
                  <a:lnTo>
                    <a:pt x="243" y="421"/>
                  </a:lnTo>
                  <a:lnTo>
                    <a:pt x="277" y="408"/>
                  </a:lnTo>
                  <a:lnTo>
                    <a:pt x="310" y="396"/>
                  </a:lnTo>
                  <a:lnTo>
                    <a:pt x="345" y="384"/>
                  </a:lnTo>
                  <a:lnTo>
                    <a:pt x="380" y="373"/>
                  </a:lnTo>
                  <a:lnTo>
                    <a:pt x="414" y="362"/>
                  </a:lnTo>
                  <a:lnTo>
                    <a:pt x="449" y="352"/>
                  </a:lnTo>
                  <a:lnTo>
                    <a:pt x="485" y="341"/>
                  </a:lnTo>
                  <a:lnTo>
                    <a:pt x="520" y="330"/>
                  </a:lnTo>
                  <a:lnTo>
                    <a:pt x="554" y="318"/>
                  </a:lnTo>
                  <a:lnTo>
                    <a:pt x="587" y="307"/>
                  </a:lnTo>
                  <a:lnTo>
                    <a:pt x="620" y="295"/>
                  </a:lnTo>
                  <a:lnTo>
                    <a:pt x="652" y="281"/>
                  </a:lnTo>
                  <a:lnTo>
                    <a:pt x="683" y="267"/>
                  </a:lnTo>
                  <a:lnTo>
                    <a:pt x="713" y="251"/>
                  </a:lnTo>
                  <a:lnTo>
                    <a:pt x="743" y="235"/>
                  </a:lnTo>
                  <a:lnTo>
                    <a:pt x="771" y="217"/>
                  </a:lnTo>
                  <a:lnTo>
                    <a:pt x="796" y="197"/>
                  </a:lnTo>
                  <a:lnTo>
                    <a:pt x="821" y="177"/>
                  </a:lnTo>
                  <a:lnTo>
                    <a:pt x="844" y="154"/>
                  </a:lnTo>
                  <a:lnTo>
                    <a:pt x="864" y="129"/>
                  </a:lnTo>
                  <a:lnTo>
                    <a:pt x="883" y="102"/>
                  </a:lnTo>
                  <a:lnTo>
                    <a:pt x="899" y="73"/>
                  </a:lnTo>
                  <a:lnTo>
                    <a:pt x="914" y="43"/>
                  </a:lnTo>
                  <a:lnTo>
                    <a:pt x="926" y="8"/>
                  </a:lnTo>
                  <a:lnTo>
                    <a:pt x="919" y="13"/>
                  </a:lnTo>
                  <a:lnTo>
                    <a:pt x="926" y="8"/>
                  </a:lnTo>
                  <a:lnTo>
                    <a:pt x="924" y="3"/>
                  </a:lnTo>
                  <a:lnTo>
                    <a:pt x="921" y="0"/>
                  </a:lnTo>
                  <a:lnTo>
                    <a:pt x="916" y="1"/>
                  </a:lnTo>
                  <a:lnTo>
                    <a:pt x="913" y="5"/>
                  </a:lnTo>
                  <a:lnTo>
                    <a:pt x="91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 name="Freeform 15">
              <a:extLst>
                <a:ext uri="{FF2B5EF4-FFF2-40B4-BE49-F238E27FC236}">
                  <a16:creationId xmlns:a16="http://schemas.microsoft.com/office/drawing/2014/main" id="{D92A7210-E973-0CCC-E02F-6F8AD65709A1}"/>
                </a:ext>
              </a:extLst>
            </p:cNvPr>
            <p:cNvSpPr>
              <a:spLocks noChangeAspect="1"/>
            </p:cNvSpPr>
            <p:nvPr/>
          </p:nvSpPr>
          <p:spPr bwMode="auto">
            <a:xfrm>
              <a:off x="4376738" y="1330325"/>
              <a:ext cx="114300" cy="7938"/>
            </a:xfrm>
            <a:custGeom>
              <a:avLst/>
              <a:gdLst>
                <a:gd name="T0" fmla="*/ 106878 w 154"/>
                <a:gd name="T1" fmla="*/ 611 h 13"/>
                <a:gd name="T2" fmla="*/ 109105 w 154"/>
                <a:gd name="T3" fmla="*/ 0 h 13"/>
                <a:gd name="T4" fmla="*/ 0 w 154"/>
                <a:gd name="T5" fmla="*/ 0 h 13"/>
                <a:gd name="T6" fmla="*/ 0 w 154"/>
                <a:gd name="T7" fmla="*/ 7938 h 13"/>
                <a:gd name="T8" fmla="*/ 109105 w 154"/>
                <a:gd name="T9" fmla="*/ 7938 h 13"/>
                <a:gd name="T10" fmla="*/ 112073 w 154"/>
                <a:gd name="T11" fmla="*/ 6717 h 13"/>
                <a:gd name="T12" fmla="*/ 109105 w 154"/>
                <a:gd name="T13" fmla="*/ 7938 h 13"/>
                <a:gd name="T14" fmla="*/ 112073 w 154"/>
                <a:gd name="T15" fmla="*/ 6106 h 13"/>
                <a:gd name="T16" fmla="*/ 114300 w 154"/>
                <a:gd name="T17" fmla="*/ 3664 h 13"/>
                <a:gd name="T18" fmla="*/ 112073 w 154"/>
                <a:gd name="T19" fmla="*/ 1832 h 13"/>
                <a:gd name="T20" fmla="*/ 109105 w 154"/>
                <a:gd name="T21" fmla="*/ 0 h 13"/>
                <a:gd name="T22" fmla="*/ 106878 w 154"/>
                <a:gd name="T23" fmla="*/ 611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 h="13">
                  <a:moveTo>
                    <a:pt x="144" y="1"/>
                  </a:moveTo>
                  <a:lnTo>
                    <a:pt x="147" y="0"/>
                  </a:lnTo>
                  <a:lnTo>
                    <a:pt x="0" y="0"/>
                  </a:lnTo>
                  <a:lnTo>
                    <a:pt x="0" y="13"/>
                  </a:lnTo>
                  <a:lnTo>
                    <a:pt x="147" y="13"/>
                  </a:lnTo>
                  <a:lnTo>
                    <a:pt x="151" y="11"/>
                  </a:lnTo>
                  <a:lnTo>
                    <a:pt x="147" y="13"/>
                  </a:lnTo>
                  <a:lnTo>
                    <a:pt x="151" y="10"/>
                  </a:lnTo>
                  <a:lnTo>
                    <a:pt x="154" y="6"/>
                  </a:lnTo>
                  <a:lnTo>
                    <a:pt x="151" y="3"/>
                  </a:lnTo>
                  <a:lnTo>
                    <a:pt x="147" y="0"/>
                  </a:lnTo>
                  <a:lnTo>
                    <a:pt x="144"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 name="Freeform 16">
              <a:extLst>
                <a:ext uri="{FF2B5EF4-FFF2-40B4-BE49-F238E27FC236}">
                  <a16:creationId xmlns:a16="http://schemas.microsoft.com/office/drawing/2014/main" id="{40F3FE6C-5F66-0936-C446-F32D587456F0}"/>
                </a:ext>
              </a:extLst>
            </p:cNvPr>
            <p:cNvSpPr>
              <a:spLocks noChangeAspect="1"/>
            </p:cNvSpPr>
            <p:nvPr/>
          </p:nvSpPr>
          <p:spPr bwMode="auto">
            <a:xfrm>
              <a:off x="4483100" y="1190625"/>
              <a:ext cx="174625" cy="147638"/>
            </a:xfrm>
            <a:custGeom>
              <a:avLst/>
              <a:gdLst>
                <a:gd name="T0" fmla="*/ 168603 w 232"/>
                <a:gd name="T1" fmla="*/ 9180 h 193"/>
                <a:gd name="T2" fmla="*/ 170109 w 232"/>
                <a:gd name="T3" fmla="*/ 0 h 193"/>
                <a:gd name="T4" fmla="*/ 158818 w 232"/>
                <a:gd name="T5" fmla="*/ 765 h 193"/>
                <a:gd name="T6" fmla="*/ 146023 w 232"/>
                <a:gd name="T7" fmla="*/ 4590 h 193"/>
                <a:gd name="T8" fmla="*/ 133980 w 232"/>
                <a:gd name="T9" fmla="*/ 11474 h 193"/>
                <a:gd name="T10" fmla="*/ 121936 w 232"/>
                <a:gd name="T11" fmla="*/ 19124 h 193"/>
                <a:gd name="T12" fmla="*/ 109893 w 232"/>
                <a:gd name="T13" fmla="*/ 27539 h 193"/>
                <a:gd name="T14" fmla="*/ 97098 w 232"/>
                <a:gd name="T15" fmla="*/ 38248 h 193"/>
                <a:gd name="T16" fmla="*/ 85054 w 232"/>
                <a:gd name="T17" fmla="*/ 48958 h 193"/>
                <a:gd name="T18" fmla="*/ 72259 w 232"/>
                <a:gd name="T19" fmla="*/ 60432 h 193"/>
                <a:gd name="T20" fmla="*/ 60968 w 232"/>
                <a:gd name="T21" fmla="*/ 73437 h 193"/>
                <a:gd name="T22" fmla="*/ 49678 w 232"/>
                <a:gd name="T23" fmla="*/ 84911 h 193"/>
                <a:gd name="T24" fmla="*/ 39140 w 232"/>
                <a:gd name="T25" fmla="*/ 97150 h 193"/>
                <a:gd name="T26" fmla="*/ 28602 w 232"/>
                <a:gd name="T27" fmla="*/ 107860 h 193"/>
                <a:gd name="T28" fmla="*/ 20323 w 232"/>
                <a:gd name="T29" fmla="*/ 118569 h 193"/>
                <a:gd name="T30" fmla="*/ 12043 w 232"/>
                <a:gd name="T31" fmla="*/ 127749 h 193"/>
                <a:gd name="T32" fmla="*/ 4516 w 232"/>
                <a:gd name="T33" fmla="*/ 134634 h 193"/>
                <a:gd name="T34" fmla="*/ 0 w 232"/>
                <a:gd name="T35" fmla="*/ 139988 h 193"/>
                <a:gd name="T36" fmla="*/ 5269 w 232"/>
                <a:gd name="T37" fmla="*/ 147638 h 193"/>
                <a:gd name="T38" fmla="*/ 12043 w 232"/>
                <a:gd name="T39" fmla="*/ 142283 h 193"/>
                <a:gd name="T40" fmla="*/ 19570 w 232"/>
                <a:gd name="T41" fmla="*/ 133869 h 193"/>
                <a:gd name="T42" fmla="*/ 27850 w 232"/>
                <a:gd name="T43" fmla="*/ 123924 h 193"/>
                <a:gd name="T44" fmla="*/ 36129 w 232"/>
                <a:gd name="T45" fmla="*/ 113215 h 193"/>
                <a:gd name="T46" fmla="*/ 46667 w 232"/>
                <a:gd name="T47" fmla="*/ 103270 h 193"/>
                <a:gd name="T48" fmla="*/ 57205 w 232"/>
                <a:gd name="T49" fmla="*/ 91031 h 193"/>
                <a:gd name="T50" fmla="*/ 68495 w 232"/>
                <a:gd name="T51" fmla="*/ 79556 h 193"/>
                <a:gd name="T52" fmla="*/ 79786 w 232"/>
                <a:gd name="T53" fmla="*/ 68082 h 193"/>
                <a:gd name="T54" fmla="*/ 91076 w 232"/>
                <a:gd name="T55" fmla="*/ 56607 h 193"/>
                <a:gd name="T56" fmla="*/ 103119 w 232"/>
                <a:gd name="T57" fmla="*/ 45898 h 193"/>
                <a:gd name="T58" fmla="*/ 115162 w 232"/>
                <a:gd name="T59" fmla="*/ 35188 h 193"/>
                <a:gd name="T60" fmla="*/ 127205 w 232"/>
                <a:gd name="T61" fmla="*/ 26774 h 193"/>
                <a:gd name="T62" fmla="*/ 137743 w 232"/>
                <a:gd name="T63" fmla="*/ 19124 h 193"/>
                <a:gd name="T64" fmla="*/ 149786 w 232"/>
                <a:gd name="T65" fmla="*/ 14534 h 193"/>
                <a:gd name="T66" fmla="*/ 160324 w 232"/>
                <a:gd name="T67" fmla="*/ 10709 h 193"/>
                <a:gd name="T68" fmla="*/ 170109 w 232"/>
                <a:gd name="T69" fmla="*/ 9180 h 193"/>
                <a:gd name="T70" fmla="*/ 170862 w 232"/>
                <a:gd name="T71" fmla="*/ 0 h 193"/>
                <a:gd name="T72" fmla="*/ 170109 w 232"/>
                <a:gd name="T73" fmla="*/ 9180 h 193"/>
                <a:gd name="T74" fmla="*/ 172367 w 232"/>
                <a:gd name="T75" fmla="*/ 7650 h 193"/>
                <a:gd name="T76" fmla="*/ 174625 w 232"/>
                <a:gd name="T77" fmla="*/ 4590 h 193"/>
                <a:gd name="T78" fmla="*/ 172367 w 232"/>
                <a:gd name="T79" fmla="*/ 1530 h 193"/>
                <a:gd name="T80" fmla="*/ 170109 w 232"/>
                <a:gd name="T81" fmla="*/ 0 h 193"/>
                <a:gd name="T82" fmla="*/ 168603 w 232"/>
                <a:gd name="T83" fmla="*/ 9180 h 19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2" h="193">
                  <a:moveTo>
                    <a:pt x="224" y="12"/>
                  </a:moveTo>
                  <a:lnTo>
                    <a:pt x="226" y="0"/>
                  </a:lnTo>
                  <a:lnTo>
                    <a:pt x="211" y="1"/>
                  </a:lnTo>
                  <a:lnTo>
                    <a:pt x="194" y="6"/>
                  </a:lnTo>
                  <a:lnTo>
                    <a:pt x="178" y="15"/>
                  </a:lnTo>
                  <a:lnTo>
                    <a:pt x="162" y="25"/>
                  </a:lnTo>
                  <a:lnTo>
                    <a:pt x="146" y="36"/>
                  </a:lnTo>
                  <a:lnTo>
                    <a:pt x="129" y="50"/>
                  </a:lnTo>
                  <a:lnTo>
                    <a:pt x="113" y="64"/>
                  </a:lnTo>
                  <a:lnTo>
                    <a:pt x="96" y="79"/>
                  </a:lnTo>
                  <a:lnTo>
                    <a:pt x="81" y="96"/>
                  </a:lnTo>
                  <a:lnTo>
                    <a:pt x="66" y="111"/>
                  </a:lnTo>
                  <a:lnTo>
                    <a:pt x="52" y="127"/>
                  </a:lnTo>
                  <a:lnTo>
                    <a:pt x="38" y="141"/>
                  </a:lnTo>
                  <a:lnTo>
                    <a:pt x="27" y="155"/>
                  </a:lnTo>
                  <a:lnTo>
                    <a:pt x="16" y="167"/>
                  </a:lnTo>
                  <a:lnTo>
                    <a:pt x="6" y="176"/>
                  </a:lnTo>
                  <a:lnTo>
                    <a:pt x="0" y="183"/>
                  </a:lnTo>
                  <a:lnTo>
                    <a:pt x="7" y="193"/>
                  </a:lnTo>
                  <a:lnTo>
                    <a:pt x="16" y="186"/>
                  </a:lnTo>
                  <a:lnTo>
                    <a:pt x="26" y="175"/>
                  </a:lnTo>
                  <a:lnTo>
                    <a:pt x="37" y="162"/>
                  </a:lnTo>
                  <a:lnTo>
                    <a:pt x="48" y="148"/>
                  </a:lnTo>
                  <a:lnTo>
                    <a:pt x="62" y="135"/>
                  </a:lnTo>
                  <a:lnTo>
                    <a:pt x="76" y="119"/>
                  </a:lnTo>
                  <a:lnTo>
                    <a:pt x="91" y="104"/>
                  </a:lnTo>
                  <a:lnTo>
                    <a:pt x="106" y="89"/>
                  </a:lnTo>
                  <a:lnTo>
                    <a:pt x="121" y="74"/>
                  </a:lnTo>
                  <a:lnTo>
                    <a:pt x="137" y="60"/>
                  </a:lnTo>
                  <a:lnTo>
                    <a:pt x="153" y="46"/>
                  </a:lnTo>
                  <a:lnTo>
                    <a:pt x="169" y="35"/>
                  </a:lnTo>
                  <a:lnTo>
                    <a:pt x="183" y="25"/>
                  </a:lnTo>
                  <a:lnTo>
                    <a:pt x="199" y="19"/>
                  </a:lnTo>
                  <a:lnTo>
                    <a:pt x="213" y="14"/>
                  </a:lnTo>
                  <a:lnTo>
                    <a:pt x="226" y="12"/>
                  </a:lnTo>
                  <a:lnTo>
                    <a:pt x="227" y="0"/>
                  </a:lnTo>
                  <a:lnTo>
                    <a:pt x="226" y="12"/>
                  </a:lnTo>
                  <a:lnTo>
                    <a:pt x="229" y="10"/>
                  </a:lnTo>
                  <a:lnTo>
                    <a:pt x="232" y="6"/>
                  </a:lnTo>
                  <a:lnTo>
                    <a:pt x="229" y="2"/>
                  </a:lnTo>
                  <a:lnTo>
                    <a:pt x="226" y="0"/>
                  </a:lnTo>
                  <a:lnTo>
                    <a:pt x="224"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 name="Freeform 17">
              <a:extLst>
                <a:ext uri="{FF2B5EF4-FFF2-40B4-BE49-F238E27FC236}">
                  <a16:creationId xmlns:a16="http://schemas.microsoft.com/office/drawing/2014/main" id="{D60B3448-3AF0-58A7-BBB4-DE144F893C45}"/>
                </a:ext>
              </a:extLst>
            </p:cNvPr>
            <p:cNvSpPr>
              <a:spLocks noChangeAspect="1"/>
            </p:cNvSpPr>
            <p:nvPr/>
          </p:nvSpPr>
          <p:spPr bwMode="auto">
            <a:xfrm>
              <a:off x="3203575" y="1173163"/>
              <a:ext cx="1450975" cy="311150"/>
            </a:xfrm>
            <a:custGeom>
              <a:avLst/>
              <a:gdLst>
                <a:gd name="T0" fmla="*/ 3769 w 1925"/>
                <a:gd name="T1" fmla="*/ 311150 h 412"/>
                <a:gd name="T2" fmla="*/ 85174 w 1925"/>
                <a:gd name="T3" fmla="*/ 266592 h 412"/>
                <a:gd name="T4" fmla="*/ 168841 w 1925"/>
                <a:gd name="T5" fmla="*/ 227321 h 412"/>
                <a:gd name="T6" fmla="*/ 254769 w 1925"/>
                <a:gd name="T7" fmla="*/ 190315 h 412"/>
                <a:gd name="T8" fmla="*/ 341450 w 1925"/>
                <a:gd name="T9" fmla="*/ 156330 h 412"/>
                <a:gd name="T10" fmla="*/ 430393 w 1925"/>
                <a:gd name="T11" fmla="*/ 125366 h 412"/>
                <a:gd name="T12" fmla="*/ 520090 w 1925"/>
                <a:gd name="T13" fmla="*/ 98178 h 412"/>
                <a:gd name="T14" fmla="*/ 611294 w 1925"/>
                <a:gd name="T15" fmla="*/ 74767 h 412"/>
                <a:gd name="T16" fmla="*/ 703252 w 1925"/>
                <a:gd name="T17" fmla="*/ 54376 h 412"/>
                <a:gd name="T18" fmla="*/ 796717 w 1925"/>
                <a:gd name="T19" fmla="*/ 38516 h 412"/>
                <a:gd name="T20" fmla="*/ 889429 w 1925"/>
                <a:gd name="T21" fmla="*/ 25677 h 412"/>
                <a:gd name="T22" fmla="*/ 982894 w 1925"/>
                <a:gd name="T23" fmla="*/ 16615 h 412"/>
                <a:gd name="T24" fmla="*/ 1076360 w 1925"/>
                <a:gd name="T25" fmla="*/ 11328 h 412"/>
                <a:gd name="T26" fmla="*/ 1170579 w 1925"/>
                <a:gd name="T27" fmla="*/ 9818 h 412"/>
                <a:gd name="T28" fmla="*/ 1264044 w 1925"/>
                <a:gd name="T29" fmla="*/ 12083 h 412"/>
                <a:gd name="T30" fmla="*/ 1357510 w 1925"/>
                <a:gd name="T31" fmla="*/ 18125 h 412"/>
                <a:gd name="T32" fmla="*/ 1448714 w 1925"/>
                <a:gd name="T33" fmla="*/ 27943 h 412"/>
                <a:gd name="T34" fmla="*/ 1404996 w 1925"/>
                <a:gd name="T35" fmla="*/ 12839 h 412"/>
                <a:gd name="T36" fmla="*/ 1310777 w 1925"/>
                <a:gd name="T37" fmla="*/ 6042 h 412"/>
                <a:gd name="T38" fmla="*/ 1217311 w 1925"/>
                <a:gd name="T39" fmla="*/ 755 h 412"/>
                <a:gd name="T40" fmla="*/ 1123846 w 1925"/>
                <a:gd name="T41" fmla="*/ 755 h 412"/>
                <a:gd name="T42" fmla="*/ 1029627 w 1925"/>
                <a:gd name="T43" fmla="*/ 3776 h 412"/>
                <a:gd name="T44" fmla="*/ 935408 w 1925"/>
                <a:gd name="T45" fmla="*/ 11328 h 412"/>
                <a:gd name="T46" fmla="*/ 840435 w 1925"/>
                <a:gd name="T47" fmla="*/ 22657 h 412"/>
                <a:gd name="T48" fmla="*/ 747723 w 1925"/>
                <a:gd name="T49" fmla="*/ 37006 h 412"/>
                <a:gd name="T50" fmla="*/ 655012 w 1925"/>
                <a:gd name="T51" fmla="*/ 54376 h 412"/>
                <a:gd name="T52" fmla="*/ 563054 w 1925"/>
                <a:gd name="T53" fmla="*/ 76277 h 412"/>
                <a:gd name="T54" fmla="*/ 472603 w 1925"/>
                <a:gd name="T55" fmla="*/ 101954 h 412"/>
                <a:gd name="T56" fmla="*/ 381399 w 1925"/>
                <a:gd name="T57" fmla="*/ 130653 h 412"/>
                <a:gd name="T58" fmla="*/ 293964 w 1925"/>
                <a:gd name="T59" fmla="*/ 163127 h 412"/>
                <a:gd name="T60" fmla="*/ 208036 w 1925"/>
                <a:gd name="T61" fmla="*/ 198622 h 412"/>
                <a:gd name="T62" fmla="*/ 122862 w 1925"/>
                <a:gd name="T63" fmla="*/ 238649 h 412"/>
                <a:gd name="T64" fmla="*/ 40703 w 1925"/>
                <a:gd name="T65" fmla="*/ 280941 h 412"/>
                <a:gd name="T66" fmla="*/ 0 w 1925"/>
                <a:gd name="T67" fmla="*/ 303598 h 41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25" h="412">
                  <a:moveTo>
                    <a:pt x="5" y="412"/>
                  </a:moveTo>
                  <a:lnTo>
                    <a:pt x="5" y="412"/>
                  </a:lnTo>
                  <a:lnTo>
                    <a:pt x="59" y="382"/>
                  </a:lnTo>
                  <a:lnTo>
                    <a:pt x="113" y="353"/>
                  </a:lnTo>
                  <a:lnTo>
                    <a:pt x="168" y="326"/>
                  </a:lnTo>
                  <a:lnTo>
                    <a:pt x="224" y="301"/>
                  </a:lnTo>
                  <a:lnTo>
                    <a:pt x="281" y="276"/>
                  </a:lnTo>
                  <a:lnTo>
                    <a:pt x="338" y="252"/>
                  </a:lnTo>
                  <a:lnTo>
                    <a:pt x="395" y="228"/>
                  </a:lnTo>
                  <a:lnTo>
                    <a:pt x="453" y="207"/>
                  </a:lnTo>
                  <a:lnTo>
                    <a:pt x="511" y="186"/>
                  </a:lnTo>
                  <a:lnTo>
                    <a:pt x="571" y="166"/>
                  </a:lnTo>
                  <a:lnTo>
                    <a:pt x="630" y="147"/>
                  </a:lnTo>
                  <a:lnTo>
                    <a:pt x="690" y="130"/>
                  </a:lnTo>
                  <a:lnTo>
                    <a:pt x="750" y="114"/>
                  </a:lnTo>
                  <a:lnTo>
                    <a:pt x="811" y="99"/>
                  </a:lnTo>
                  <a:lnTo>
                    <a:pt x="872" y="85"/>
                  </a:lnTo>
                  <a:lnTo>
                    <a:pt x="933" y="72"/>
                  </a:lnTo>
                  <a:lnTo>
                    <a:pt x="994" y="61"/>
                  </a:lnTo>
                  <a:lnTo>
                    <a:pt x="1057" y="51"/>
                  </a:lnTo>
                  <a:lnTo>
                    <a:pt x="1118" y="42"/>
                  </a:lnTo>
                  <a:lnTo>
                    <a:pt x="1180" y="34"/>
                  </a:lnTo>
                  <a:lnTo>
                    <a:pt x="1241" y="27"/>
                  </a:lnTo>
                  <a:lnTo>
                    <a:pt x="1304" y="22"/>
                  </a:lnTo>
                  <a:lnTo>
                    <a:pt x="1366" y="17"/>
                  </a:lnTo>
                  <a:lnTo>
                    <a:pt x="1428" y="15"/>
                  </a:lnTo>
                  <a:lnTo>
                    <a:pt x="1491" y="14"/>
                  </a:lnTo>
                  <a:lnTo>
                    <a:pt x="1553" y="13"/>
                  </a:lnTo>
                  <a:lnTo>
                    <a:pt x="1615" y="14"/>
                  </a:lnTo>
                  <a:lnTo>
                    <a:pt x="1677" y="16"/>
                  </a:lnTo>
                  <a:lnTo>
                    <a:pt x="1739" y="20"/>
                  </a:lnTo>
                  <a:lnTo>
                    <a:pt x="1801" y="24"/>
                  </a:lnTo>
                  <a:lnTo>
                    <a:pt x="1861" y="30"/>
                  </a:lnTo>
                  <a:lnTo>
                    <a:pt x="1922" y="37"/>
                  </a:lnTo>
                  <a:lnTo>
                    <a:pt x="1925" y="25"/>
                  </a:lnTo>
                  <a:lnTo>
                    <a:pt x="1864" y="17"/>
                  </a:lnTo>
                  <a:lnTo>
                    <a:pt x="1801" y="11"/>
                  </a:lnTo>
                  <a:lnTo>
                    <a:pt x="1739" y="8"/>
                  </a:lnTo>
                  <a:lnTo>
                    <a:pt x="1677" y="4"/>
                  </a:lnTo>
                  <a:lnTo>
                    <a:pt x="1615" y="1"/>
                  </a:lnTo>
                  <a:lnTo>
                    <a:pt x="1553" y="0"/>
                  </a:lnTo>
                  <a:lnTo>
                    <a:pt x="1491" y="1"/>
                  </a:lnTo>
                  <a:lnTo>
                    <a:pt x="1428" y="3"/>
                  </a:lnTo>
                  <a:lnTo>
                    <a:pt x="1366" y="5"/>
                  </a:lnTo>
                  <a:lnTo>
                    <a:pt x="1304" y="10"/>
                  </a:lnTo>
                  <a:lnTo>
                    <a:pt x="1241" y="15"/>
                  </a:lnTo>
                  <a:lnTo>
                    <a:pt x="1178" y="21"/>
                  </a:lnTo>
                  <a:lnTo>
                    <a:pt x="1115" y="30"/>
                  </a:lnTo>
                  <a:lnTo>
                    <a:pt x="1054" y="39"/>
                  </a:lnTo>
                  <a:lnTo>
                    <a:pt x="992" y="49"/>
                  </a:lnTo>
                  <a:lnTo>
                    <a:pt x="931" y="60"/>
                  </a:lnTo>
                  <a:lnTo>
                    <a:pt x="869" y="72"/>
                  </a:lnTo>
                  <a:lnTo>
                    <a:pt x="808" y="86"/>
                  </a:lnTo>
                  <a:lnTo>
                    <a:pt x="747" y="101"/>
                  </a:lnTo>
                  <a:lnTo>
                    <a:pt x="687" y="117"/>
                  </a:lnTo>
                  <a:lnTo>
                    <a:pt x="627" y="135"/>
                  </a:lnTo>
                  <a:lnTo>
                    <a:pt x="566" y="153"/>
                  </a:lnTo>
                  <a:lnTo>
                    <a:pt x="506" y="173"/>
                  </a:lnTo>
                  <a:lnTo>
                    <a:pt x="448" y="195"/>
                  </a:lnTo>
                  <a:lnTo>
                    <a:pt x="390" y="216"/>
                  </a:lnTo>
                  <a:lnTo>
                    <a:pt x="333" y="240"/>
                  </a:lnTo>
                  <a:lnTo>
                    <a:pt x="276" y="263"/>
                  </a:lnTo>
                  <a:lnTo>
                    <a:pt x="219" y="288"/>
                  </a:lnTo>
                  <a:lnTo>
                    <a:pt x="163" y="316"/>
                  </a:lnTo>
                  <a:lnTo>
                    <a:pt x="108" y="343"/>
                  </a:lnTo>
                  <a:lnTo>
                    <a:pt x="54" y="372"/>
                  </a:lnTo>
                  <a:lnTo>
                    <a:pt x="0" y="402"/>
                  </a:lnTo>
                  <a:lnTo>
                    <a:pt x="5" y="4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 name="Freeform 18">
              <a:extLst>
                <a:ext uri="{FF2B5EF4-FFF2-40B4-BE49-F238E27FC236}">
                  <a16:creationId xmlns:a16="http://schemas.microsoft.com/office/drawing/2014/main" id="{8C465E92-7E2C-CDD9-054C-9CE676876696}"/>
                </a:ext>
              </a:extLst>
            </p:cNvPr>
            <p:cNvSpPr>
              <a:spLocks noChangeAspect="1"/>
            </p:cNvSpPr>
            <p:nvPr/>
          </p:nvSpPr>
          <p:spPr bwMode="auto">
            <a:xfrm>
              <a:off x="2400300" y="1476375"/>
              <a:ext cx="808038" cy="704850"/>
            </a:xfrm>
            <a:custGeom>
              <a:avLst/>
              <a:gdLst>
                <a:gd name="T0" fmla="*/ 8291 w 1072"/>
                <a:gd name="T1" fmla="*/ 702591 h 936"/>
                <a:gd name="T2" fmla="*/ 47487 w 1072"/>
                <a:gd name="T3" fmla="*/ 646866 h 936"/>
                <a:gd name="T4" fmla="*/ 90452 w 1072"/>
                <a:gd name="T5" fmla="*/ 591893 h 936"/>
                <a:gd name="T6" fmla="*/ 137186 w 1072"/>
                <a:gd name="T7" fmla="*/ 536921 h 936"/>
                <a:gd name="T8" fmla="*/ 187688 w 1072"/>
                <a:gd name="T9" fmla="*/ 483455 h 936"/>
                <a:gd name="T10" fmla="*/ 238190 w 1072"/>
                <a:gd name="T11" fmla="*/ 433001 h 936"/>
                <a:gd name="T12" fmla="*/ 292462 w 1072"/>
                <a:gd name="T13" fmla="*/ 382547 h 936"/>
                <a:gd name="T14" fmla="*/ 348240 w 1072"/>
                <a:gd name="T15" fmla="*/ 333599 h 936"/>
                <a:gd name="T16" fmla="*/ 404773 w 1072"/>
                <a:gd name="T17" fmla="*/ 286157 h 936"/>
                <a:gd name="T18" fmla="*/ 461305 w 1072"/>
                <a:gd name="T19" fmla="*/ 240974 h 936"/>
                <a:gd name="T20" fmla="*/ 517084 w 1072"/>
                <a:gd name="T21" fmla="*/ 198804 h 936"/>
                <a:gd name="T22" fmla="*/ 572109 w 1072"/>
                <a:gd name="T23" fmla="*/ 158892 h 936"/>
                <a:gd name="T24" fmla="*/ 625626 w 1072"/>
                <a:gd name="T25" fmla="*/ 121993 h 936"/>
                <a:gd name="T26" fmla="*/ 676129 w 1072"/>
                <a:gd name="T27" fmla="*/ 88106 h 936"/>
                <a:gd name="T28" fmla="*/ 724370 w 1072"/>
                <a:gd name="T29" fmla="*/ 57984 h 936"/>
                <a:gd name="T30" fmla="*/ 768088 w 1072"/>
                <a:gd name="T31" fmla="*/ 30875 h 936"/>
                <a:gd name="T32" fmla="*/ 808038 w 1072"/>
                <a:gd name="T33" fmla="*/ 7530 h 936"/>
                <a:gd name="T34" fmla="*/ 784671 w 1072"/>
                <a:gd name="T35" fmla="*/ 11296 h 936"/>
                <a:gd name="T36" fmla="*/ 740953 w 1072"/>
                <a:gd name="T37" fmla="*/ 36146 h 936"/>
                <a:gd name="T38" fmla="*/ 694973 w 1072"/>
                <a:gd name="T39" fmla="*/ 64762 h 936"/>
                <a:gd name="T40" fmla="*/ 645224 w 1072"/>
                <a:gd name="T41" fmla="*/ 97896 h 936"/>
                <a:gd name="T42" fmla="*/ 593214 w 1072"/>
                <a:gd name="T43" fmla="*/ 132536 h 936"/>
                <a:gd name="T44" fmla="*/ 538943 w 1072"/>
                <a:gd name="T45" fmla="*/ 170941 h 936"/>
                <a:gd name="T46" fmla="*/ 483165 w 1072"/>
                <a:gd name="T47" fmla="*/ 212359 h 936"/>
                <a:gd name="T48" fmla="*/ 427386 w 1072"/>
                <a:gd name="T49" fmla="*/ 255282 h 936"/>
                <a:gd name="T50" fmla="*/ 370853 w 1072"/>
                <a:gd name="T51" fmla="*/ 301218 h 936"/>
                <a:gd name="T52" fmla="*/ 315075 w 1072"/>
                <a:gd name="T53" fmla="*/ 349413 h 936"/>
                <a:gd name="T54" fmla="*/ 260050 w 1072"/>
                <a:gd name="T55" fmla="*/ 399114 h 936"/>
                <a:gd name="T56" fmla="*/ 205025 w 1072"/>
                <a:gd name="T57" fmla="*/ 451074 h 936"/>
                <a:gd name="T58" fmla="*/ 154522 w 1072"/>
                <a:gd name="T59" fmla="*/ 504540 h 936"/>
                <a:gd name="T60" fmla="*/ 105527 w 1072"/>
                <a:gd name="T61" fmla="*/ 558759 h 936"/>
                <a:gd name="T62" fmla="*/ 60301 w 1072"/>
                <a:gd name="T63" fmla="*/ 612979 h 936"/>
                <a:gd name="T64" fmla="*/ 19598 w 1072"/>
                <a:gd name="T65" fmla="*/ 668704 h 936"/>
                <a:gd name="T66" fmla="*/ 0 w 1072"/>
                <a:gd name="T67" fmla="*/ 698073 h 936"/>
                <a:gd name="T68" fmla="*/ 0 w 1072"/>
                <a:gd name="T69" fmla="*/ 701085 h 936"/>
                <a:gd name="T70" fmla="*/ 6030 w 1072"/>
                <a:gd name="T71" fmla="*/ 704850 h 936"/>
                <a:gd name="T72" fmla="*/ 9799 w 1072"/>
                <a:gd name="T73" fmla="*/ 701838 h 9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72" h="936">
                  <a:moveTo>
                    <a:pt x="13" y="932"/>
                  </a:moveTo>
                  <a:lnTo>
                    <a:pt x="11" y="933"/>
                  </a:lnTo>
                  <a:lnTo>
                    <a:pt x="36" y="896"/>
                  </a:lnTo>
                  <a:lnTo>
                    <a:pt x="63" y="859"/>
                  </a:lnTo>
                  <a:lnTo>
                    <a:pt x="90" y="822"/>
                  </a:lnTo>
                  <a:lnTo>
                    <a:pt x="120" y="786"/>
                  </a:lnTo>
                  <a:lnTo>
                    <a:pt x="150" y="750"/>
                  </a:lnTo>
                  <a:lnTo>
                    <a:pt x="182" y="713"/>
                  </a:lnTo>
                  <a:lnTo>
                    <a:pt x="215" y="677"/>
                  </a:lnTo>
                  <a:lnTo>
                    <a:pt x="249" y="642"/>
                  </a:lnTo>
                  <a:lnTo>
                    <a:pt x="282" y="609"/>
                  </a:lnTo>
                  <a:lnTo>
                    <a:pt x="316" y="575"/>
                  </a:lnTo>
                  <a:lnTo>
                    <a:pt x="352" y="540"/>
                  </a:lnTo>
                  <a:lnTo>
                    <a:pt x="388" y="508"/>
                  </a:lnTo>
                  <a:lnTo>
                    <a:pt x="426" y="474"/>
                  </a:lnTo>
                  <a:lnTo>
                    <a:pt x="462" y="443"/>
                  </a:lnTo>
                  <a:lnTo>
                    <a:pt x="499" y="410"/>
                  </a:lnTo>
                  <a:lnTo>
                    <a:pt x="537" y="380"/>
                  </a:lnTo>
                  <a:lnTo>
                    <a:pt x="574" y="349"/>
                  </a:lnTo>
                  <a:lnTo>
                    <a:pt x="612" y="320"/>
                  </a:lnTo>
                  <a:lnTo>
                    <a:pt x="649" y="292"/>
                  </a:lnTo>
                  <a:lnTo>
                    <a:pt x="686" y="264"/>
                  </a:lnTo>
                  <a:lnTo>
                    <a:pt x="723" y="237"/>
                  </a:lnTo>
                  <a:lnTo>
                    <a:pt x="759" y="211"/>
                  </a:lnTo>
                  <a:lnTo>
                    <a:pt x="795" y="186"/>
                  </a:lnTo>
                  <a:lnTo>
                    <a:pt x="830" y="162"/>
                  </a:lnTo>
                  <a:lnTo>
                    <a:pt x="864" y="140"/>
                  </a:lnTo>
                  <a:lnTo>
                    <a:pt x="897" y="117"/>
                  </a:lnTo>
                  <a:lnTo>
                    <a:pt x="930" y="96"/>
                  </a:lnTo>
                  <a:lnTo>
                    <a:pt x="961" y="77"/>
                  </a:lnTo>
                  <a:lnTo>
                    <a:pt x="991" y="58"/>
                  </a:lnTo>
                  <a:lnTo>
                    <a:pt x="1019" y="41"/>
                  </a:lnTo>
                  <a:lnTo>
                    <a:pt x="1046" y="25"/>
                  </a:lnTo>
                  <a:lnTo>
                    <a:pt x="1072" y="10"/>
                  </a:lnTo>
                  <a:lnTo>
                    <a:pt x="1067" y="0"/>
                  </a:lnTo>
                  <a:lnTo>
                    <a:pt x="1041" y="15"/>
                  </a:lnTo>
                  <a:lnTo>
                    <a:pt x="1012" y="31"/>
                  </a:lnTo>
                  <a:lnTo>
                    <a:pt x="983" y="48"/>
                  </a:lnTo>
                  <a:lnTo>
                    <a:pt x="953" y="67"/>
                  </a:lnTo>
                  <a:lnTo>
                    <a:pt x="922" y="86"/>
                  </a:lnTo>
                  <a:lnTo>
                    <a:pt x="890" y="107"/>
                  </a:lnTo>
                  <a:lnTo>
                    <a:pt x="856" y="130"/>
                  </a:lnTo>
                  <a:lnTo>
                    <a:pt x="822" y="152"/>
                  </a:lnTo>
                  <a:lnTo>
                    <a:pt x="787" y="176"/>
                  </a:lnTo>
                  <a:lnTo>
                    <a:pt x="751" y="201"/>
                  </a:lnTo>
                  <a:lnTo>
                    <a:pt x="715" y="227"/>
                  </a:lnTo>
                  <a:lnTo>
                    <a:pt x="679" y="254"/>
                  </a:lnTo>
                  <a:lnTo>
                    <a:pt x="641" y="282"/>
                  </a:lnTo>
                  <a:lnTo>
                    <a:pt x="604" y="310"/>
                  </a:lnTo>
                  <a:lnTo>
                    <a:pt x="567" y="339"/>
                  </a:lnTo>
                  <a:lnTo>
                    <a:pt x="529" y="370"/>
                  </a:lnTo>
                  <a:lnTo>
                    <a:pt x="492" y="400"/>
                  </a:lnTo>
                  <a:lnTo>
                    <a:pt x="454" y="433"/>
                  </a:lnTo>
                  <a:lnTo>
                    <a:pt x="418" y="464"/>
                  </a:lnTo>
                  <a:lnTo>
                    <a:pt x="381" y="498"/>
                  </a:lnTo>
                  <a:lnTo>
                    <a:pt x="345" y="530"/>
                  </a:lnTo>
                  <a:lnTo>
                    <a:pt x="308" y="565"/>
                  </a:lnTo>
                  <a:lnTo>
                    <a:pt x="272" y="599"/>
                  </a:lnTo>
                  <a:lnTo>
                    <a:pt x="239" y="635"/>
                  </a:lnTo>
                  <a:lnTo>
                    <a:pt x="205" y="670"/>
                  </a:lnTo>
                  <a:lnTo>
                    <a:pt x="172" y="706"/>
                  </a:lnTo>
                  <a:lnTo>
                    <a:pt x="140" y="742"/>
                  </a:lnTo>
                  <a:lnTo>
                    <a:pt x="110" y="778"/>
                  </a:lnTo>
                  <a:lnTo>
                    <a:pt x="80" y="814"/>
                  </a:lnTo>
                  <a:lnTo>
                    <a:pt x="53" y="852"/>
                  </a:lnTo>
                  <a:lnTo>
                    <a:pt x="26" y="888"/>
                  </a:lnTo>
                  <a:lnTo>
                    <a:pt x="1" y="926"/>
                  </a:lnTo>
                  <a:lnTo>
                    <a:pt x="0" y="927"/>
                  </a:lnTo>
                  <a:lnTo>
                    <a:pt x="1" y="926"/>
                  </a:lnTo>
                  <a:lnTo>
                    <a:pt x="0" y="931"/>
                  </a:lnTo>
                  <a:lnTo>
                    <a:pt x="3" y="934"/>
                  </a:lnTo>
                  <a:lnTo>
                    <a:pt x="8" y="936"/>
                  </a:lnTo>
                  <a:lnTo>
                    <a:pt x="11" y="933"/>
                  </a:lnTo>
                  <a:lnTo>
                    <a:pt x="13" y="9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 name="Freeform 19">
              <a:extLst>
                <a:ext uri="{FF2B5EF4-FFF2-40B4-BE49-F238E27FC236}">
                  <a16:creationId xmlns:a16="http://schemas.microsoft.com/office/drawing/2014/main" id="{976FFF83-C1B8-C299-1872-431288789C3C}"/>
                </a:ext>
              </a:extLst>
            </p:cNvPr>
            <p:cNvSpPr>
              <a:spLocks noChangeAspect="1"/>
            </p:cNvSpPr>
            <p:nvPr/>
          </p:nvSpPr>
          <p:spPr bwMode="auto">
            <a:xfrm>
              <a:off x="2376488" y="2174875"/>
              <a:ext cx="31750" cy="69850"/>
            </a:xfrm>
            <a:custGeom>
              <a:avLst/>
              <a:gdLst>
                <a:gd name="T0" fmla="*/ 9381 w 44"/>
                <a:gd name="T1" fmla="*/ 65344 h 93"/>
                <a:gd name="T2" fmla="*/ 9381 w 44"/>
                <a:gd name="T3" fmla="*/ 67597 h 93"/>
                <a:gd name="T4" fmla="*/ 31750 w 44"/>
                <a:gd name="T5" fmla="*/ 3755 h 93"/>
                <a:gd name="T6" fmla="*/ 22369 w 44"/>
                <a:gd name="T7" fmla="*/ 0 h 93"/>
                <a:gd name="T8" fmla="*/ 0 w 44"/>
                <a:gd name="T9" fmla="*/ 63841 h 93"/>
                <a:gd name="T10" fmla="*/ 0 w 44"/>
                <a:gd name="T11" fmla="*/ 65344 h 93"/>
                <a:gd name="T12" fmla="*/ 0 w 44"/>
                <a:gd name="T13" fmla="*/ 63841 h 93"/>
                <a:gd name="T14" fmla="*/ 0 w 44"/>
                <a:gd name="T15" fmla="*/ 67597 h 93"/>
                <a:gd name="T16" fmla="*/ 3608 w 44"/>
                <a:gd name="T17" fmla="*/ 69099 h 93"/>
                <a:gd name="T18" fmla="*/ 6494 w 44"/>
                <a:gd name="T19" fmla="*/ 69850 h 93"/>
                <a:gd name="T20" fmla="*/ 9381 w 44"/>
                <a:gd name="T21" fmla="*/ 67597 h 93"/>
                <a:gd name="T22" fmla="*/ 9381 w 44"/>
                <a:gd name="T23" fmla="*/ 65344 h 9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4" h="93">
                  <a:moveTo>
                    <a:pt x="13" y="87"/>
                  </a:moveTo>
                  <a:lnTo>
                    <a:pt x="13" y="90"/>
                  </a:lnTo>
                  <a:lnTo>
                    <a:pt x="44" y="5"/>
                  </a:lnTo>
                  <a:lnTo>
                    <a:pt x="31" y="0"/>
                  </a:lnTo>
                  <a:lnTo>
                    <a:pt x="0" y="85"/>
                  </a:lnTo>
                  <a:lnTo>
                    <a:pt x="0" y="87"/>
                  </a:lnTo>
                  <a:lnTo>
                    <a:pt x="0" y="85"/>
                  </a:lnTo>
                  <a:lnTo>
                    <a:pt x="0" y="90"/>
                  </a:lnTo>
                  <a:lnTo>
                    <a:pt x="5" y="92"/>
                  </a:lnTo>
                  <a:lnTo>
                    <a:pt x="9" y="93"/>
                  </a:lnTo>
                  <a:lnTo>
                    <a:pt x="13" y="90"/>
                  </a:lnTo>
                  <a:lnTo>
                    <a:pt x="13" y="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7" name="Freeform 20">
              <a:extLst>
                <a:ext uri="{FF2B5EF4-FFF2-40B4-BE49-F238E27FC236}">
                  <a16:creationId xmlns:a16="http://schemas.microsoft.com/office/drawing/2014/main" id="{4D9E26C2-02CE-4AA7-55AD-C57331DD6492}"/>
                </a:ext>
              </a:extLst>
            </p:cNvPr>
            <p:cNvSpPr>
              <a:spLocks noChangeAspect="1"/>
            </p:cNvSpPr>
            <p:nvPr/>
          </p:nvSpPr>
          <p:spPr bwMode="auto">
            <a:xfrm>
              <a:off x="2371725" y="2239963"/>
              <a:ext cx="14288" cy="57150"/>
            </a:xfrm>
            <a:custGeom>
              <a:avLst/>
              <a:gdLst>
                <a:gd name="T0" fmla="*/ 3008 w 19"/>
                <a:gd name="T1" fmla="*/ 47244 h 75"/>
                <a:gd name="T2" fmla="*/ 9024 w 19"/>
                <a:gd name="T3" fmla="*/ 52578 h 75"/>
                <a:gd name="T4" fmla="*/ 14288 w 19"/>
                <a:gd name="T5" fmla="*/ 0 h 75"/>
                <a:gd name="T6" fmla="*/ 4512 w 19"/>
                <a:gd name="T7" fmla="*/ 0 h 75"/>
                <a:gd name="T8" fmla="*/ 0 w 19"/>
                <a:gd name="T9" fmla="*/ 52578 h 75"/>
                <a:gd name="T10" fmla="*/ 6768 w 19"/>
                <a:gd name="T11" fmla="*/ 57150 h 75"/>
                <a:gd name="T12" fmla="*/ 0 w 19"/>
                <a:gd name="T13" fmla="*/ 52578 h 75"/>
                <a:gd name="T14" fmla="*/ 1504 w 19"/>
                <a:gd name="T15" fmla="*/ 54864 h 75"/>
                <a:gd name="T16" fmla="*/ 4512 w 19"/>
                <a:gd name="T17" fmla="*/ 56388 h 75"/>
                <a:gd name="T18" fmla="*/ 7520 w 19"/>
                <a:gd name="T19" fmla="*/ 54864 h 75"/>
                <a:gd name="T20" fmla="*/ 9024 w 19"/>
                <a:gd name="T21" fmla="*/ 52578 h 75"/>
                <a:gd name="T22" fmla="*/ 3008 w 19"/>
                <a:gd name="T23" fmla="*/ 47244 h 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 h="75">
                  <a:moveTo>
                    <a:pt x="4" y="62"/>
                  </a:moveTo>
                  <a:lnTo>
                    <a:pt x="12" y="69"/>
                  </a:lnTo>
                  <a:lnTo>
                    <a:pt x="19" y="0"/>
                  </a:lnTo>
                  <a:lnTo>
                    <a:pt x="6" y="0"/>
                  </a:lnTo>
                  <a:lnTo>
                    <a:pt x="0" y="69"/>
                  </a:lnTo>
                  <a:lnTo>
                    <a:pt x="9" y="75"/>
                  </a:lnTo>
                  <a:lnTo>
                    <a:pt x="0" y="69"/>
                  </a:lnTo>
                  <a:lnTo>
                    <a:pt x="2" y="72"/>
                  </a:lnTo>
                  <a:lnTo>
                    <a:pt x="6" y="74"/>
                  </a:lnTo>
                  <a:lnTo>
                    <a:pt x="10" y="72"/>
                  </a:lnTo>
                  <a:lnTo>
                    <a:pt x="12" y="69"/>
                  </a:lnTo>
                  <a:lnTo>
                    <a:pt x="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8" name="Freeform 21">
              <a:extLst>
                <a:ext uri="{FF2B5EF4-FFF2-40B4-BE49-F238E27FC236}">
                  <a16:creationId xmlns:a16="http://schemas.microsoft.com/office/drawing/2014/main" id="{608D6AC1-DA74-4A11-EE48-8D0CE0449C15}"/>
                </a:ext>
              </a:extLst>
            </p:cNvPr>
            <p:cNvSpPr>
              <a:spLocks noChangeAspect="1"/>
            </p:cNvSpPr>
            <p:nvPr/>
          </p:nvSpPr>
          <p:spPr bwMode="auto">
            <a:xfrm>
              <a:off x="4302125" y="2660650"/>
              <a:ext cx="47625" cy="30163"/>
            </a:xfrm>
            <a:custGeom>
              <a:avLst/>
              <a:gdLst>
                <a:gd name="T0" fmla="*/ 47625 w 65"/>
                <a:gd name="T1" fmla="*/ 25272 h 37"/>
                <a:gd name="T2" fmla="*/ 44694 w 65"/>
                <a:gd name="T3" fmla="*/ 20380 h 37"/>
                <a:gd name="T4" fmla="*/ 3663 w 65"/>
                <a:gd name="T5" fmla="*/ 0 h 37"/>
                <a:gd name="T6" fmla="*/ 0 w 65"/>
                <a:gd name="T7" fmla="*/ 9783 h 37"/>
                <a:gd name="T8" fmla="*/ 41031 w 65"/>
                <a:gd name="T9" fmla="*/ 30163 h 37"/>
                <a:gd name="T10" fmla="*/ 38100 w 65"/>
                <a:gd name="T11" fmla="*/ 25272 h 37"/>
                <a:gd name="T12" fmla="*/ 41031 w 65"/>
                <a:gd name="T13" fmla="*/ 30163 h 37"/>
                <a:gd name="T14" fmla="*/ 44694 w 65"/>
                <a:gd name="T15" fmla="*/ 30163 h 37"/>
                <a:gd name="T16" fmla="*/ 47625 w 65"/>
                <a:gd name="T17" fmla="*/ 26087 h 37"/>
                <a:gd name="T18" fmla="*/ 47625 w 65"/>
                <a:gd name="T19" fmla="*/ 23641 h 37"/>
                <a:gd name="T20" fmla="*/ 44694 w 65"/>
                <a:gd name="T21" fmla="*/ 20380 h 37"/>
                <a:gd name="T22" fmla="*/ 47625 w 65"/>
                <a:gd name="T23" fmla="*/ 25272 h 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5" h="37">
                  <a:moveTo>
                    <a:pt x="65" y="31"/>
                  </a:moveTo>
                  <a:lnTo>
                    <a:pt x="61" y="25"/>
                  </a:lnTo>
                  <a:lnTo>
                    <a:pt x="5" y="0"/>
                  </a:lnTo>
                  <a:lnTo>
                    <a:pt x="0" y="12"/>
                  </a:lnTo>
                  <a:lnTo>
                    <a:pt x="56" y="37"/>
                  </a:lnTo>
                  <a:lnTo>
                    <a:pt x="52" y="31"/>
                  </a:lnTo>
                  <a:lnTo>
                    <a:pt x="56" y="37"/>
                  </a:lnTo>
                  <a:lnTo>
                    <a:pt x="61" y="37"/>
                  </a:lnTo>
                  <a:lnTo>
                    <a:pt x="65" y="32"/>
                  </a:lnTo>
                  <a:lnTo>
                    <a:pt x="65" y="29"/>
                  </a:lnTo>
                  <a:lnTo>
                    <a:pt x="61" y="25"/>
                  </a:lnTo>
                  <a:lnTo>
                    <a:pt x="65"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9" name="Freeform 22">
              <a:extLst>
                <a:ext uri="{FF2B5EF4-FFF2-40B4-BE49-F238E27FC236}">
                  <a16:creationId xmlns:a16="http://schemas.microsoft.com/office/drawing/2014/main" id="{7EB5B892-6E10-59F1-530E-191B1145220C}"/>
                </a:ext>
              </a:extLst>
            </p:cNvPr>
            <p:cNvSpPr>
              <a:spLocks noChangeAspect="1"/>
            </p:cNvSpPr>
            <p:nvPr/>
          </p:nvSpPr>
          <p:spPr bwMode="auto">
            <a:xfrm>
              <a:off x="4341813" y="2686050"/>
              <a:ext cx="7937" cy="168275"/>
            </a:xfrm>
            <a:custGeom>
              <a:avLst/>
              <a:gdLst>
                <a:gd name="T0" fmla="*/ 4274 w 13"/>
                <a:gd name="T1" fmla="*/ 158595 h 226"/>
                <a:gd name="T2" fmla="*/ 7937 w 13"/>
                <a:gd name="T3" fmla="*/ 163808 h 226"/>
                <a:gd name="T4" fmla="*/ 7937 w 13"/>
                <a:gd name="T5" fmla="*/ 0 h 226"/>
                <a:gd name="T6" fmla="*/ 0 w 13"/>
                <a:gd name="T7" fmla="*/ 0 h 226"/>
                <a:gd name="T8" fmla="*/ 0 w 13"/>
                <a:gd name="T9" fmla="*/ 163808 h 226"/>
                <a:gd name="T10" fmla="*/ 4274 w 13"/>
                <a:gd name="T11" fmla="*/ 168275 h 226"/>
                <a:gd name="T12" fmla="*/ 0 w 13"/>
                <a:gd name="T13" fmla="*/ 163808 h 226"/>
                <a:gd name="T14" fmla="*/ 1832 w 13"/>
                <a:gd name="T15" fmla="*/ 166041 h 226"/>
                <a:gd name="T16" fmla="*/ 4274 w 13"/>
                <a:gd name="T17" fmla="*/ 167530 h 226"/>
                <a:gd name="T18" fmla="*/ 6105 w 13"/>
                <a:gd name="T19" fmla="*/ 166041 h 226"/>
                <a:gd name="T20" fmla="*/ 7937 w 13"/>
                <a:gd name="T21" fmla="*/ 163808 h 226"/>
                <a:gd name="T22" fmla="*/ 4274 w 13"/>
                <a:gd name="T23" fmla="*/ 158595 h 2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226">
                  <a:moveTo>
                    <a:pt x="7" y="213"/>
                  </a:moveTo>
                  <a:lnTo>
                    <a:pt x="13" y="220"/>
                  </a:lnTo>
                  <a:lnTo>
                    <a:pt x="13" y="0"/>
                  </a:lnTo>
                  <a:lnTo>
                    <a:pt x="0" y="0"/>
                  </a:lnTo>
                  <a:lnTo>
                    <a:pt x="0" y="220"/>
                  </a:lnTo>
                  <a:lnTo>
                    <a:pt x="7" y="226"/>
                  </a:lnTo>
                  <a:lnTo>
                    <a:pt x="0" y="220"/>
                  </a:lnTo>
                  <a:lnTo>
                    <a:pt x="3" y="223"/>
                  </a:lnTo>
                  <a:lnTo>
                    <a:pt x="7" y="225"/>
                  </a:lnTo>
                  <a:lnTo>
                    <a:pt x="10" y="223"/>
                  </a:lnTo>
                  <a:lnTo>
                    <a:pt x="13" y="220"/>
                  </a:lnTo>
                  <a:lnTo>
                    <a:pt x="7" y="2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0" name="Freeform 23">
              <a:extLst>
                <a:ext uri="{FF2B5EF4-FFF2-40B4-BE49-F238E27FC236}">
                  <a16:creationId xmlns:a16="http://schemas.microsoft.com/office/drawing/2014/main" id="{BEBEC70D-A161-993B-36A6-023E3F4E549F}"/>
                </a:ext>
              </a:extLst>
            </p:cNvPr>
            <p:cNvSpPr>
              <a:spLocks noChangeAspect="1"/>
            </p:cNvSpPr>
            <p:nvPr/>
          </p:nvSpPr>
          <p:spPr bwMode="auto">
            <a:xfrm>
              <a:off x="4346575" y="2844800"/>
              <a:ext cx="133350" cy="65088"/>
            </a:xfrm>
            <a:custGeom>
              <a:avLst/>
              <a:gdLst>
                <a:gd name="T0" fmla="*/ 125816 w 177"/>
                <a:gd name="T1" fmla="*/ 56763 h 86"/>
                <a:gd name="T2" fmla="*/ 128830 w 177"/>
                <a:gd name="T3" fmla="*/ 56006 h 86"/>
                <a:gd name="T4" fmla="*/ 119789 w 177"/>
                <a:gd name="T5" fmla="*/ 52979 h 86"/>
                <a:gd name="T6" fmla="*/ 106981 w 177"/>
                <a:gd name="T7" fmla="*/ 48438 h 86"/>
                <a:gd name="T8" fmla="*/ 92667 w 177"/>
                <a:gd name="T9" fmla="*/ 39356 h 86"/>
                <a:gd name="T10" fmla="*/ 73832 w 177"/>
                <a:gd name="T11" fmla="*/ 28760 h 86"/>
                <a:gd name="T12" fmla="*/ 54997 w 177"/>
                <a:gd name="T13" fmla="*/ 18921 h 86"/>
                <a:gd name="T14" fmla="*/ 36916 w 177"/>
                <a:gd name="T15" fmla="*/ 9082 h 86"/>
                <a:gd name="T16" fmla="*/ 17328 w 177"/>
                <a:gd name="T17" fmla="*/ 3027 h 86"/>
                <a:gd name="T18" fmla="*/ 0 w 177"/>
                <a:gd name="T19" fmla="*/ 0 h 86"/>
                <a:gd name="T20" fmla="*/ 0 w 177"/>
                <a:gd name="T21" fmla="*/ 9839 h 86"/>
                <a:gd name="T22" fmla="*/ 15821 w 177"/>
                <a:gd name="T23" fmla="*/ 12866 h 86"/>
                <a:gd name="T24" fmla="*/ 33903 w 177"/>
                <a:gd name="T25" fmla="*/ 18164 h 86"/>
                <a:gd name="T26" fmla="*/ 51231 w 177"/>
                <a:gd name="T27" fmla="*/ 26489 h 86"/>
                <a:gd name="T28" fmla="*/ 70065 w 177"/>
                <a:gd name="T29" fmla="*/ 36328 h 86"/>
                <a:gd name="T30" fmla="*/ 87393 w 177"/>
                <a:gd name="T31" fmla="*/ 46167 h 86"/>
                <a:gd name="T32" fmla="*/ 103214 w 177"/>
                <a:gd name="T33" fmla="*/ 56006 h 86"/>
                <a:gd name="T34" fmla="*/ 116022 w 177"/>
                <a:gd name="T35" fmla="*/ 62817 h 86"/>
                <a:gd name="T36" fmla="*/ 128830 w 177"/>
                <a:gd name="T37" fmla="*/ 65088 h 86"/>
                <a:gd name="T38" fmla="*/ 131090 w 177"/>
                <a:gd name="T39" fmla="*/ 64331 h 86"/>
                <a:gd name="T40" fmla="*/ 128830 w 177"/>
                <a:gd name="T41" fmla="*/ 65088 h 86"/>
                <a:gd name="T42" fmla="*/ 131090 w 177"/>
                <a:gd name="T43" fmla="*/ 63574 h 86"/>
                <a:gd name="T44" fmla="*/ 133350 w 177"/>
                <a:gd name="T45" fmla="*/ 60547 h 86"/>
                <a:gd name="T46" fmla="*/ 131090 w 177"/>
                <a:gd name="T47" fmla="*/ 57520 h 86"/>
                <a:gd name="T48" fmla="*/ 128830 w 177"/>
                <a:gd name="T49" fmla="*/ 56006 h 86"/>
                <a:gd name="T50" fmla="*/ 125816 w 177"/>
                <a:gd name="T51" fmla="*/ 567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77" h="86">
                  <a:moveTo>
                    <a:pt x="167" y="75"/>
                  </a:moveTo>
                  <a:lnTo>
                    <a:pt x="171" y="74"/>
                  </a:lnTo>
                  <a:lnTo>
                    <a:pt x="159" y="70"/>
                  </a:lnTo>
                  <a:lnTo>
                    <a:pt x="142" y="64"/>
                  </a:lnTo>
                  <a:lnTo>
                    <a:pt x="123" y="52"/>
                  </a:lnTo>
                  <a:lnTo>
                    <a:pt x="98" y="38"/>
                  </a:lnTo>
                  <a:lnTo>
                    <a:pt x="73" y="25"/>
                  </a:lnTo>
                  <a:lnTo>
                    <a:pt x="49" y="12"/>
                  </a:lnTo>
                  <a:lnTo>
                    <a:pt x="23" y="4"/>
                  </a:lnTo>
                  <a:lnTo>
                    <a:pt x="0" y="0"/>
                  </a:lnTo>
                  <a:lnTo>
                    <a:pt x="0" y="13"/>
                  </a:lnTo>
                  <a:lnTo>
                    <a:pt x="21" y="17"/>
                  </a:lnTo>
                  <a:lnTo>
                    <a:pt x="45" y="24"/>
                  </a:lnTo>
                  <a:lnTo>
                    <a:pt x="68" y="35"/>
                  </a:lnTo>
                  <a:lnTo>
                    <a:pt x="93" y="48"/>
                  </a:lnTo>
                  <a:lnTo>
                    <a:pt x="116" y="61"/>
                  </a:lnTo>
                  <a:lnTo>
                    <a:pt x="137" y="74"/>
                  </a:lnTo>
                  <a:lnTo>
                    <a:pt x="154" y="83"/>
                  </a:lnTo>
                  <a:lnTo>
                    <a:pt x="171" y="86"/>
                  </a:lnTo>
                  <a:lnTo>
                    <a:pt x="174" y="85"/>
                  </a:lnTo>
                  <a:lnTo>
                    <a:pt x="171" y="86"/>
                  </a:lnTo>
                  <a:lnTo>
                    <a:pt x="174" y="84"/>
                  </a:lnTo>
                  <a:lnTo>
                    <a:pt x="177" y="80"/>
                  </a:lnTo>
                  <a:lnTo>
                    <a:pt x="174" y="76"/>
                  </a:lnTo>
                  <a:lnTo>
                    <a:pt x="171" y="74"/>
                  </a:lnTo>
                  <a:lnTo>
                    <a:pt x="167"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1" name="Freeform 24">
              <a:extLst>
                <a:ext uri="{FF2B5EF4-FFF2-40B4-BE49-F238E27FC236}">
                  <a16:creationId xmlns:a16="http://schemas.microsoft.com/office/drawing/2014/main" id="{72F0CDA6-9AF5-E818-E4B3-5FB2B0C35053}"/>
                </a:ext>
              </a:extLst>
            </p:cNvPr>
            <p:cNvSpPr>
              <a:spLocks noChangeAspect="1"/>
            </p:cNvSpPr>
            <p:nvPr/>
          </p:nvSpPr>
          <p:spPr bwMode="auto">
            <a:xfrm>
              <a:off x="4471988" y="2871788"/>
              <a:ext cx="160337" cy="38100"/>
            </a:xfrm>
            <a:custGeom>
              <a:avLst/>
              <a:gdLst>
                <a:gd name="T0" fmla="*/ 159581 w 212"/>
                <a:gd name="T1" fmla="*/ 1588 h 48"/>
                <a:gd name="T2" fmla="*/ 155799 w 212"/>
                <a:gd name="T3" fmla="*/ 0 h 48"/>
                <a:gd name="T4" fmla="*/ 146723 w 212"/>
                <a:gd name="T5" fmla="*/ 0 h 48"/>
                <a:gd name="T6" fmla="*/ 137648 w 212"/>
                <a:gd name="T7" fmla="*/ 0 h 48"/>
                <a:gd name="T8" fmla="*/ 129328 w 212"/>
                <a:gd name="T9" fmla="*/ 0 h 48"/>
                <a:gd name="T10" fmla="*/ 118740 w 212"/>
                <a:gd name="T11" fmla="*/ 0 h 48"/>
                <a:gd name="T12" fmla="*/ 108908 w 212"/>
                <a:gd name="T13" fmla="*/ 794 h 48"/>
                <a:gd name="T14" fmla="*/ 99076 w 212"/>
                <a:gd name="T15" fmla="*/ 1588 h 48"/>
                <a:gd name="T16" fmla="*/ 89244 w 212"/>
                <a:gd name="T17" fmla="*/ 2381 h 48"/>
                <a:gd name="T18" fmla="*/ 79412 w 212"/>
                <a:gd name="T19" fmla="*/ 3969 h 48"/>
                <a:gd name="T20" fmla="*/ 68068 w 212"/>
                <a:gd name="T21" fmla="*/ 4763 h 48"/>
                <a:gd name="T22" fmla="*/ 58236 w 212"/>
                <a:gd name="T23" fmla="*/ 6350 h 48"/>
                <a:gd name="T24" fmla="*/ 47647 w 212"/>
                <a:gd name="T25" fmla="*/ 9525 h 48"/>
                <a:gd name="T26" fmla="*/ 38572 w 212"/>
                <a:gd name="T27" fmla="*/ 12700 h 48"/>
                <a:gd name="T28" fmla="*/ 27227 w 212"/>
                <a:gd name="T29" fmla="*/ 15081 h 48"/>
                <a:gd name="T30" fmla="*/ 18908 w 212"/>
                <a:gd name="T31" fmla="*/ 19050 h 48"/>
                <a:gd name="T32" fmla="*/ 9076 w 212"/>
                <a:gd name="T33" fmla="*/ 25400 h 48"/>
                <a:gd name="T34" fmla="*/ 0 w 212"/>
                <a:gd name="T35" fmla="*/ 30163 h 48"/>
                <a:gd name="T36" fmla="*/ 5294 w 212"/>
                <a:gd name="T37" fmla="*/ 38100 h 48"/>
                <a:gd name="T38" fmla="*/ 12857 w 212"/>
                <a:gd name="T39" fmla="*/ 33338 h 48"/>
                <a:gd name="T40" fmla="*/ 22689 w 212"/>
                <a:gd name="T41" fmla="*/ 29369 h 48"/>
                <a:gd name="T42" fmla="*/ 31009 w 212"/>
                <a:gd name="T43" fmla="*/ 25400 h 48"/>
                <a:gd name="T44" fmla="*/ 40084 w 212"/>
                <a:gd name="T45" fmla="*/ 22225 h 48"/>
                <a:gd name="T46" fmla="*/ 49916 w 212"/>
                <a:gd name="T47" fmla="*/ 19050 h 48"/>
                <a:gd name="T48" fmla="*/ 60505 w 212"/>
                <a:gd name="T49" fmla="*/ 16669 h 48"/>
                <a:gd name="T50" fmla="*/ 69580 w 212"/>
                <a:gd name="T51" fmla="*/ 14288 h 48"/>
                <a:gd name="T52" fmla="*/ 79412 w 212"/>
                <a:gd name="T53" fmla="*/ 13494 h 48"/>
                <a:gd name="T54" fmla="*/ 89244 w 212"/>
                <a:gd name="T55" fmla="*/ 12700 h 48"/>
                <a:gd name="T56" fmla="*/ 99076 w 212"/>
                <a:gd name="T57" fmla="*/ 11906 h 48"/>
                <a:gd name="T58" fmla="*/ 108908 w 212"/>
                <a:gd name="T59" fmla="*/ 10319 h 48"/>
                <a:gd name="T60" fmla="*/ 118740 w 212"/>
                <a:gd name="T61" fmla="*/ 9525 h 48"/>
                <a:gd name="T62" fmla="*/ 129328 w 212"/>
                <a:gd name="T63" fmla="*/ 9525 h 48"/>
                <a:gd name="T64" fmla="*/ 137648 w 212"/>
                <a:gd name="T65" fmla="*/ 9525 h 48"/>
                <a:gd name="T66" fmla="*/ 146723 w 212"/>
                <a:gd name="T67" fmla="*/ 9525 h 48"/>
                <a:gd name="T68" fmla="*/ 155799 w 212"/>
                <a:gd name="T69" fmla="*/ 9525 h 48"/>
                <a:gd name="T70" fmla="*/ 152018 w 212"/>
                <a:gd name="T71" fmla="*/ 7938 h 48"/>
                <a:gd name="T72" fmla="*/ 155799 w 212"/>
                <a:gd name="T73" fmla="*/ 9525 h 48"/>
                <a:gd name="T74" fmla="*/ 158068 w 212"/>
                <a:gd name="T75" fmla="*/ 7938 h 48"/>
                <a:gd name="T76" fmla="*/ 160337 w 212"/>
                <a:gd name="T77" fmla="*/ 4763 h 48"/>
                <a:gd name="T78" fmla="*/ 158068 w 212"/>
                <a:gd name="T79" fmla="*/ 1588 h 48"/>
                <a:gd name="T80" fmla="*/ 155799 w 212"/>
                <a:gd name="T81" fmla="*/ 0 h 48"/>
                <a:gd name="T82" fmla="*/ 159581 w 212"/>
                <a:gd name="T83" fmla="*/ 1588 h 4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2" h="48">
                  <a:moveTo>
                    <a:pt x="211" y="2"/>
                  </a:moveTo>
                  <a:lnTo>
                    <a:pt x="206" y="0"/>
                  </a:lnTo>
                  <a:lnTo>
                    <a:pt x="194" y="0"/>
                  </a:lnTo>
                  <a:lnTo>
                    <a:pt x="182" y="0"/>
                  </a:lnTo>
                  <a:lnTo>
                    <a:pt x="171" y="0"/>
                  </a:lnTo>
                  <a:lnTo>
                    <a:pt x="157" y="0"/>
                  </a:lnTo>
                  <a:lnTo>
                    <a:pt x="144" y="1"/>
                  </a:lnTo>
                  <a:lnTo>
                    <a:pt x="131" y="2"/>
                  </a:lnTo>
                  <a:lnTo>
                    <a:pt x="118" y="3"/>
                  </a:lnTo>
                  <a:lnTo>
                    <a:pt x="105" y="5"/>
                  </a:lnTo>
                  <a:lnTo>
                    <a:pt x="90" y="6"/>
                  </a:lnTo>
                  <a:lnTo>
                    <a:pt x="77" y="8"/>
                  </a:lnTo>
                  <a:lnTo>
                    <a:pt x="63" y="12"/>
                  </a:lnTo>
                  <a:lnTo>
                    <a:pt x="51" y="16"/>
                  </a:lnTo>
                  <a:lnTo>
                    <a:pt x="36" y="19"/>
                  </a:lnTo>
                  <a:lnTo>
                    <a:pt x="25" y="24"/>
                  </a:lnTo>
                  <a:lnTo>
                    <a:pt x="12" y="32"/>
                  </a:lnTo>
                  <a:lnTo>
                    <a:pt x="0" y="38"/>
                  </a:lnTo>
                  <a:lnTo>
                    <a:pt x="7" y="48"/>
                  </a:lnTo>
                  <a:lnTo>
                    <a:pt x="17" y="42"/>
                  </a:lnTo>
                  <a:lnTo>
                    <a:pt x="30" y="37"/>
                  </a:lnTo>
                  <a:lnTo>
                    <a:pt x="41" y="32"/>
                  </a:lnTo>
                  <a:lnTo>
                    <a:pt x="53" y="28"/>
                  </a:lnTo>
                  <a:lnTo>
                    <a:pt x="66" y="24"/>
                  </a:lnTo>
                  <a:lnTo>
                    <a:pt x="80" y="21"/>
                  </a:lnTo>
                  <a:lnTo>
                    <a:pt x="92" y="18"/>
                  </a:lnTo>
                  <a:lnTo>
                    <a:pt x="105" y="17"/>
                  </a:lnTo>
                  <a:lnTo>
                    <a:pt x="118" y="16"/>
                  </a:lnTo>
                  <a:lnTo>
                    <a:pt x="131" y="15"/>
                  </a:lnTo>
                  <a:lnTo>
                    <a:pt x="144" y="13"/>
                  </a:lnTo>
                  <a:lnTo>
                    <a:pt x="157" y="12"/>
                  </a:lnTo>
                  <a:lnTo>
                    <a:pt x="171" y="12"/>
                  </a:lnTo>
                  <a:lnTo>
                    <a:pt x="182" y="12"/>
                  </a:lnTo>
                  <a:lnTo>
                    <a:pt x="194" y="12"/>
                  </a:lnTo>
                  <a:lnTo>
                    <a:pt x="206" y="12"/>
                  </a:lnTo>
                  <a:lnTo>
                    <a:pt x="201" y="10"/>
                  </a:lnTo>
                  <a:lnTo>
                    <a:pt x="206" y="12"/>
                  </a:lnTo>
                  <a:lnTo>
                    <a:pt x="209" y="10"/>
                  </a:lnTo>
                  <a:lnTo>
                    <a:pt x="212" y="6"/>
                  </a:lnTo>
                  <a:lnTo>
                    <a:pt x="209" y="2"/>
                  </a:lnTo>
                  <a:lnTo>
                    <a:pt x="206" y="0"/>
                  </a:lnTo>
                  <a:lnTo>
                    <a:pt x="2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2" name="Freeform 25">
              <a:extLst>
                <a:ext uri="{FF2B5EF4-FFF2-40B4-BE49-F238E27FC236}">
                  <a16:creationId xmlns:a16="http://schemas.microsoft.com/office/drawing/2014/main" id="{9D2E59D9-0462-1B5B-298C-BED027B4B1FB}"/>
                </a:ext>
              </a:extLst>
            </p:cNvPr>
            <p:cNvSpPr>
              <a:spLocks noChangeAspect="1"/>
            </p:cNvSpPr>
            <p:nvPr/>
          </p:nvSpPr>
          <p:spPr bwMode="auto">
            <a:xfrm>
              <a:off x="4622800" y="2874963"/>
              <a:ext cx="52388" cy="61912"/>
            </a:xfrm>
            <a:custGeom>
              <a:avLst/>
              <a:gdLst>
                <a:gd name="T0" fmla="*/ 51618 w 68"/>
                <a:gd name="T1" fmla="*/ 59701 h 84"/>
                <a:gd name="T2" fmla="*/ 51618 w 68"/>
                <a:gd name="T3" fmla="*/ 54542 h 84"/>
                <a:gd name="T4" fmla="*/ 7704 w 68"/>
                <a:gd name="T5" fmla="*/ 0 h 84"/>
                <a:gd name="T6" fmla="*/ 0 w 68"/>
                <a:gd name="T7" fmla="*/ 5896 h 84"/>
                <a:gd name="T8" fmla="*/ 43913 w 68"/>
                <a:gd name="T9" fmla="*/ 59701 h 84"/>
                <a:gd name="T10" fmla="*/ 43913 w 68"/>
                <a:gd name="T11" fmla="*/ 54542 h 84"/>
                <a:gd name="T12" fmla="*/ 43913 w 68"/>
                <a:gd name="T13" fmla="*/ 59701 h 84"/>
                <a:gd name="T14" fmla="*/ 47766 w 68"/>
                <a:gd name="T15" fmla="*/ 61912 h 84"/>
                <a:gd name="T16" fmla="*/ 50847 w 68"/>
                <a:gd name="T17" fmla="*/ 60438 h 84"/>
                <a:gd name="T18" fmla="*/ 52388 w 68"/>
                <a:gd name="T19" fmla="*/ 58227 h 84"/>
                <a:gd name="T20" fmla="*/ 51618 w 68"/>
                <a:gd name="T21" fmla="*/ 54542 h 84"/>
                <a:gd name="T22" fmla="*/ 51618 w 68"/>
                <a:gd name="T23" fmla="*/ 59701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84">
                  <a:moveTo>
                    <a:pt x="67" y="81"/>
                  </a:moveTo>
                  <a:lnTo>
                    <a:pt x="67" y="74"/>
                  </a:lnTo>
                  <a:lnTo>
                    <a:pt x="10" y="0"/>
                  </a:lnTo>
                  <a:lnTo>
                    <a:pt x="0" y="8"/>
                  </a:lnTo>
                  <a:lnTo>
                    <a:pt x="57" y="81"/>
                  </a:lnTo>
                  <a:lnTo>
                    <a:pt x="57" y="74"/>
                  </a:lnTo>
                  <a:lnTo>
                    <a:pt x="57" y="81"/>
                  </a:lnTo>
                  <a:lnTo>
                    <a:pt x="62" y="84"/>
                  </a:lnTo>
                  <a:lnTo>
                    <a:pt x="66" y="82"/>
                  </a:lnTo>
                  <a:lnTo>
                    <a:pt x="68" y="79"/>
                  </a:lnTo>
                  <a:lnTo>
                    <a:pt x="67" y="74"/>
                  </a:lnTo>
                  <a:lnTo>
                    <a:pt x="67"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3" name="Freeform 26">
              <a:extLst>
                <a:ext uri="{FF2B5EF4-FFF2-40B4-BE49-F238E27FC236}">
                  <a16:creationId xmlns:a16="http://schemas.microsoft.com/office/drawing/2014/main" id="{1BB0ED79-928E-AA7E-A127-A163639E737B}"/>
                </a:ext>
              </a:extLst>
            </p:cNvPr>
            <p:cNvSpPr>
              <a:spLocks noChangeAspect="1"/>
            </p:cNvSpPr>
            <p:nvPr/>
          </p:nvSpPr>
          <p:spPr bwMode="auto">
            <a:xfrm>
              <a:off x="4578350" y="2930525"/>
              <a:ext cx="96838" cy="90488"/>
            </a:xfrm>
            <a:custGeom>
              <a:avLst/>
              <a:gdLst>
                <a:gd name="T0" fmla="*/ 1525 w 127"/>
                <a:gd name="T1" fmla="*/ 88992 h 121"/>
                <a:gd name="T2" fmla="*/ 8388 w 127"/>
                <a:gd name="T3" fmla="*/ 88244 h 121"/>
                <a:gd name="T4" fmla="*/ 17538 w 127"/>
                <a:gd name="T5" fmla="*/ 77775 h 121"/>
                <a:gd name="T6" fmla="*/ 27450 w 127"/>
                <a:gd name="T7" fmla="*/ 68801 h 121"/>
                <a:gd name="T8" fmla="*/ 38888 w 127"/>
                <a:gd name="T9" fmla="*/ 58331 h 121"/>
                <a:gd name="T10" fmla="*/ 51850 w 127"/>
                <a:gd name="T11" fmla="*/ 47114 h 121"/>
                <a:gd name="T12" fmla="*/ 64813 w 127"/>
                <a:gd name="T13" fmla="*/ 37392 h 121"/>
                <a:gd name="T14" fmla="*/ 76250 w 127"/>
                <a:gd name="T15" fmla="*/ 26922 h 121"/>
                <a:gd name="T16" fmla="*/ 87688 w 127"/>
                <a:gd name="T17" fmla="*/ 15705 h 121"/>
                <a:gd name="T18" fmla="*/ 96838 w 127"/>
                <a:gd name="T19" fmla="*/ 5235 h 121"/>
                <a:gd name="T20" fmla="*/ 89213 w 127"/>
                <a:gd name="T21" fmla="*/ 0 h 121"/>
                <a:gd name="T22" fmla="*/ 80063 w 127"/>
                <a:gd name="T23" fmla="*/ 9722 h 121"/>
                <a:gd name="T24" fmla="*/ 70150 w 127"/>
                <a:gd name="T25" fmla="*/ 19444 h 121"/>
                <a:gd name="T26" fmla="*/ 58713 w 127"/>
                <a:gd name="T27" fmla="*/ 29913 h 121"/>
                <a:gd name="T28" fmla="*/ 46513 w 127"/>
                <a:gd name="T29" fmla="*/ 39635 h 121"/>
                <a:gd name="T30" fmla="*/ 32788 w 127"/>
                <a:gd name="T31" fmla="*/ 50853 h 121"/>
                <a:gd name="T32" fmla="*/ 21350 w 127"/>
                <a:gd name="T33" fmla="*/ 61322 h 121"/>
                <a:gd name="T34" fmla="*/ 9913 w 127"/>
                <a:gd name="T35" fmla="*/ 72540 h 121"/>
                <a:gd name="T36" fmla="*/ 763 w 127"/>
                <a:gd name="T37" fmla="*/ 83010 h 121"/>
                <a:gd name="T38" fmla="*/ 7625 w 127"/>
                <a:gd name="T39" fmla="*/ 81514 h 121"/>
                <a:gd name="T40" fmla="*/ 763 w 127"/>
                <a:gd name="T41" fmla="*/ 83010 h 121"/>
                <a:gd name="T42" fmla="*/ 0 w 127"/>
                <a:gd name="T43" fmla="*/ 86749 h 121"/>
                <a:gd name="T44" fmla="*/ 1525 w 127"/>
                <a:gd name="T45" fmla="*/ 88992 h 121"/>
                <a:gd name="T46" fmla="*/ 5338 w 127"/>
                <a:gd name="T47" fmla="*/ 90488 h 121"/>
                <a:gd name="T48" fmla="*/ 8388 w 127"/>
                <a:gd name="T49" fmla="*/ 88244 h 121"/>
                <a:gd name="T50" fmla="*/ 1525 w 127"/>
                <a:gd name="T51" fmla="*/ 88992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7" h="121">
                  <a:moveTo>
                    <a:pt x="2" y="119"/>
                  </a:moveTo>
                  <a:lnTo>
                    <a:pt x="11" y="118"/>
                  </a:lnTo>
                  <a:lnTo>
                    <a:pt x="23" y="104"/>
                  </a:lnTo>
                  <a:lnTo>
                    <a:pt x="36" y="92"/>
                  </a:lnTo>
                  <a:lnTo>
                    <a:pt x="51" y="78"/>
                  </a:lnTo>
                  <a:lnTo>
                    <a:pt x="68" y="63"/>
                  </a:lnTo>
                  <a:lnTo>
                    <a:pt x="85" y="50"/>
                  </a:lnTo>
                  <a:lnTo>
                    <a:pt x="100" y="36"/>
                  </a:lnTo>
                  <a:lnTo>
                    <a:pt x="115" y="21"/>
                  </a:lnTo>
                  <a:lnTo>
                    <a:pt x="127" y="7"/>
                  </a:lnTo>
                  <a:lnTo>
                    <a:pt x="117" y="0"/>
                  </a:lnTo>
                  <a:lnTo>
                    <a:pt x="105" y="13"/>
                  </a:lnTo>
                  <a:lnTo>
                    <a:pt x="92" y="26"/>
                  </a:lnTo>
                  <a:lnTo>
                    <a:pt x="77" y="40"/>
                  </a:lnTo>
                  <a:lnTo>
                    <a:pt x="61" y="53"/>
                  </a:lnTo>
                  <a:lnTo>
                    <a:pt x="43" y="68"/>
                  </a:lnTo>
                  <a:lnTo>
                    <a:pt x="28" y="82"/>
                  </a:lnTo>
                  <a:lnTo>
                    <a:pt x="13" y="97"/>
                  </a:lnTo>
                  <a:lnTo>
                    <a:pt x="1" y="111"/>
                  </a:lnTo>
                  <a:lnTo>
                    <a:pt x="10" y="109"/>
                  </a:lnTo>
                  <a:lnTo>
                    <a:pt x="1" y="111"/>
                  </a:lnTo>
                  <a:lnTo>
                    <a:pt x="0" y="116"/>
                  </a:lnTo>
                  <a:lnTo>
                    <a:pt x="2" y="119"/>
                  </a:lnTo>
                  <a:lnTo>
                    <a:pt x="7" y="121"/>
                  </a:lnTo>
                  <a:lnTo>
                    <a:pt x="11" y="118"/>
                  </a:lnTo>
                  <a:lnTo>
                    <a:pt x="2"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4" name="Freeform 27">
              <a:extLst>
                <a:ext uri="{FF2B5EF4-FFF2-40B4-BE49-F238E27FC236}">
                  <a16:creationId xmlns:a16="http://schemas.microsoft.com/office/drawing/2014/main" id="{FCFDFB2B-F726-0CB7-DDFA-F3006DAC99B9}"/>
                </a:ext>
              </a:extLst>
            </p:cNvPr>
            <p:cNvSpPr>
              <a:spLocks noChangeAspect="1"/>
            </p:cNvSpPr>
            <p:nvPr/>
          </p:nvSpPr>
          <p:spPr bwMode="auto">
            <a:xfrm>
              <a:off x="4492625" y="2990850"/>
              <a:ext cx="92075" cy="30163"/>
            </a:xfrm>
            <a:custGeom>
              <a:avLst/>
              <a:gdLst>
                <a:gd name="T0" fmla="*/ 4420 w 125"/>
                <a:gd name="T1" fmla="*/ 30163 h 42"/>
                <a:gd name="T2" fmla="*/ 7366 w 125"/>
                <a:gd name="T3" fmla="*/ 28727 h 42"/>
                <a:gd name="T4" fmla="*/ 21361 w 125"/>
                <a:gd name="T5" fmla="*/ 20109 h 42"/>
                <a:gd name="T6" fmla="*/ 30937 w 125"/>
                <a:gd name="T7" fmla="*/ 13645 h 42"/>
                <a:gd name="T8" fmla="*/ 40513 w 125"/>
                <a:gd name="T9" fmla="*/ 10773 h 42"/>
                <a:gd name="T10" fmla="*/ 47142 w 125"/>
                <a:gd name="T11" fmla="*/ 9336 h 42"/>
                <a:gd name="T12" fmla="*/ 53035 w 125"/>
                <a:gd name="T13" fmla="*/ 10773 h 42"/>
                <a:gd name="T14" fmla="*/ 62611 w 125"/>
                <a:gd name="T15" fmla="*/ 13645 h 42"/>
                <a:gd name="T16" fmla="*/ 72923 w 125"/>
                <a:gd name="T17" fmla="*/ 20109 h 42"/>
                <a:gd name="T18" fmla="*/ 86182 w 125"/>
                <a:gd name="T19" fmla="*/ 28727 h 42"/>
                <a:gd name="T20" fmla="*/ 92075 w 125"/>
                <a:gd name="T21" fmla="*/ 21545 h 42"/>
                <a:gd name="T22" fmla="*/ 78080 w 125"/>
                <a:gd name="T23" fmla="*/ 12927 h 42"/>
                <a:gd name="T24" fmla="*/ 66294 w 125"/>
                <a:gd name="T25" fmla="*/ 6464 h 42"/>
                <a:gd name="T26" fmla="*/ 56718 w 125"/>
                <a:gd name="T27" fmla="*/ 2155 h 42"/>
                <a:gd name="T28" fmla="*/ 47142 w 125"/>
                <a:gd name="T29" fmla="*/ 0 h 42"/>
                <a:gd name="T30" fmla="*/ 36830 w 125"/>
                <a:gd name="T31" fmla="*/ 2155 h 42"/>
                <a:gd name="T32" fmla="*/ 27254 w 125"/>
                <a:gd name="T33" fmla="*/ 6464 h 42"/>
                <a:gd name="T34" fmla="*/ 15469 w 125"/>
                <a:gd name="T35" fmla="*/ 12927 h 42"/>
                <a:gd name="T36" fmla="*/ 1473 w 125"/>
                <a:gd name="T37" fmla="*/ 21545 h 42"/>
                <a:gd name="T38" fmla="*/ 4420 w 125"/>
                <a:gd name="T39" fmla="*/ 20827 h 42"/>
                <a:gd name="T40" fmla="*/ 1473 w 125"/>
                <a:gd name="T41" fmla="*/ 21545 h 42"/>
                <a:gd name="T42" fmla="*/ 0 w 125"/>
                <a:gd name="T43" fmla="*/ 24418 h 42"/>
                <a:gd name="T44" fmla="*/ 737 w 125"/>
                <a:gd name="T45" fmla="*/ 28009 h 42"/>
                <a:gd name="T46" fmla="*/ 3683 w 125"/>
                <a:gd name="T47" fmla="*/ 30163 h 42"/>
                <a:gd name="T48" fmla="*/ 7366 w 125"/>
                <a:gd name="T49" fmla="*/ 28727 h 42"/>
                <a:gd name="T50" fmla="*/ 4420 w 125"/>
                <a:gd name="T51" fmla="*/ 30163 h 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5" h="42">
                  <a:moveTo>
                    <a:pt x="6" y="42"/>
                  </a:moveTo>
                  <a:lnTo>
                    <a:pt x="10" y="40"/>
                  </a:lnTo>
                  <a:lnTo>
                    <a:pt x="29" y="28"/>
                  </a:lnTo>
                  <a:lnTo>
                    <a:pt x="42" y="19"/>
                  </a:lnTo>
                  <a:lnTo>
                    <a:pt x="55" y="15"/>
                  </a:lnTo>
                  <a:lnTo>
                    <a:pt x="64" y="13"/>
                  </a:lnTo>
                  <a:lnTo>
                    <a:pt x="72" y="15"/>
                  </a:lnTo>
                  <a:lnTo>
                    <a:pt x="85" y="19"/>
                  </a:lnTo>
                  <a:lnTo>
                    <a:pt x="99" y="28"/>
                  </a:lnTo>
                  <a:lnTo>
                    <a:pt x="117" y="40"/>
                  </a:lnTo>
                  <a:lnTo>
                    <a:pt x="125" y="30"/>
                  </a:lnTo>
                  <a:lnTo>
                    <a:pt x="106" y="18"/>
                  </a:lnTo>
                  <a:lnTo>
                    <a:pt x="90" y="9"/>
                  </a:lnTo>
                  <a:lnTo>
                    <a:pt x="77" y="3"/>
                  </a:lnTo>
                  <a:lnTo>
                    <a:pt x="64" y="0"/>
                  </a:lnTo>
                  <a:lnTo>
                    <a:pt x="50" y="3"/>
                  </a:lnTo>
                  <a:lnTo>
                    <a:pt x="37" y="9"/>
                  </a:lnTo>
                  <a:lnTo>
                    <a:pt x="21" y="18"/>
                  </a:lnTo>
                  <a:lnTo>
                    <a:pt x="2" y="30"/>
                  </a:lnTo>
                  <a:lnTo>
                    <a:pt x="6" y="29"/>
                  </a:lnTo>
                  <a:lnTo>
                    <a:pt x="2" y="30"/>
                  </a:lnTo>
                  <a:lnTo>
                    <a:pt x="0" y="34"/>
                  </a:lnTo>
                  <a:lnTo>
                    <a:pt x="1" y="39"/>
                  </a:lnTo>
                  <a:lnTo>
                    <a:pt x="5" y="42"/>
                  </a:lnTo>
                  <a:lnTo>
                    <a:pt x="10" y="40"/>
                  </a:lnTo>
                  <a:lnTo>
                    <a:pt x="6"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5" name="Freeform 28">
              <a:extLst>
                <a:ext uri="{FF2B5EF4-FFF2-40B4-BE49-F238E27FC236}">
                  <a16:creationId xmlns:a16="http://schemas.microsoft.com/office/drawing/2014/main" id="{15588C94-C6E6-44AE-EBD5-3AD7D0C45136}"/>
                </a:ext>
              </a:extLst>
            </p:cNvPr>
            <p:cNvSpPr>
              <a:spLocks noChangeAspect="1"/>
            </p:cNvSpPr>
            <p:nvPr/>
          </p:nvSpPr>
          <p:spPr bwMode="auto">
            <a:xfrm>
              <a:off x="4449763" y="3013075"/>
              <a:ext cx="46037" cy="7938"/>
            </a:xfrm>
            <a:custGeom>
              <a:avLst/>
              <a:gdLst>
                <a:gd name="T0" fmla="*/ 1485 w 62"/>
                <a:gd name="T1" fmla="*/ 7938 h 13"/>
                <a:gd name="T2" fmla="*/ 3713 w 62"/>
                <a:gd name="T3" fmla="*/ 7938 h 13"/>
                <a:gd name="T4" fmla="*/ 46037 w 62"/>
                <a:gd name="T5" fmla="*/ 7938 h 13"/>
                <a:gd name="T6" fmla="*/ 46037 w 62"/>
                <a:gd name="T7" fmla="*/ 0 h 13"/>
                <a:gd name="T8" fmla="*/ 3713 w 62"/>
                <a:gd name="T9" fmla="*/ 0 h 13"/>
                <a:gd name="T10" fmla="*/ 5198 w 62"/>
                <a:gd name="T11" fmla="*/ 0 h 13"/>
                <a:gd name="T12" fmla="*/ 3713 w 62"/>
                <a:gd name="T13" fmla="*/ 0 h 13"/>
                <a:gd name="T14" fmla="*/ 743 w 62"/>
                <a:gd name="T15" fmla="*/ 1832 h 13"/>
                <a:gd name="T16" fmla="*/ 0 w 62"/>
                <a:gd name="T17" fmla="*/ 3664 h 13"/>
                <a:gd name="T18" fmla="*/ 743 w 62"/>
                <a:gd name="T19" fmla="*/ 6106 h 13"/>
                <a:gd name="T20" fmla="*/ 3713 w 62"/>
                <a:gd name="T21" fmla="*/ 7938 h 13"/>
                <a:gd name="T22" fmla="*/ 1485 w 62"/>
                <a:gd name="T23" fmla="*/ 7938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 h="13">
                  <a:moveTo>
                    <a:pt x="2" y="13"/>
                  </a:moveTo>
                  <a:lnTo>
                    <a:pt x="5" y="13"/>
                  </a:lnTo>
                  <a:lnTo>
                    <a:pt x="62" y="13"/>
                  </a:lnTo>
                  <a:lnTo>
                    <a:pt x="62" y="0"/>
                  </a:lnTo>
                  <a:lnTo>
                    <a:pt x="5" y="0"/>
                  </a:lnTo>
                  <a:lnTo>
                    <a:pt x="7" y="0"/>
                  </a:lnTo>
                  <a:lnTo>
                    <a:pt x="5" y="0"/>
                  </a:lnTo>
                  <a:lnTo>
                    <a:pt x="1" y="3"/>
                  </a:lnTo>
                  <a:lnTo>
                    <a:pt x="0" y="6"/>
                  </a:lnTo>
                  <a:lnTo>
                    <a:pt x="1" y="10"/>
                  </a:lnTo>
                  <a:lnTo>
                    <a:pt x="5" y="13"/>
                  </a:lnTo>
                  <a:lnTo>
                    <a:pt x="2"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6" name="Freeform 29">
              <a:extLst>
                <a:ext uri="{FF2B5EF4-FFF2-40B4-BE49-F238E27FC236}">
                  <a16:creationId xmlns:a16="http://schemas.microsoft.com/office/drawing/2014/main" id="{E3C71175-B52D-9F34-8C1F-A67F714D243B}"/>
                </a:ext>
              </a:extLst>
            </p:cNvPr>
            <p:cNvSpPr>
              <a:spLocks noChangeAspect="1"/>
            </p:cNvSpPr>
            <p:nvPr/>
          </p:nvSpPr>
          <p:spPr bwMode="auto">
            <a:xfrm>
              <a:off x="4232275" y="2957513"/>
              <a:ext cx="223838" cy="63500"/>
            </a:xfrm>
            <a:custGeom>
              <a:avLst/>
              <a:gdLst>
                <a:gd name="T0" fmla="*/ 4568 w 294"/>
                <a:gd name="T1" fmla="*/ 8860 h 86"/>
                <a:gd name="T2" fmla="*/ 3045 w 294"/>
                <a:gd name="T3" fmla="*/ 8860 h 86"/>
                <a:gd name="T4" fmla="*/ 15227 w 294"/>
                <a:gd name="T5" fmla="*/ 13291 h 86"/>
                <a:gd name="T6" fmla="*/ 28170 w 294"/>
                <a:gd name="T7" fmla="*/ 18459 h 86"/>
                <a:gd name="T8" fmla="*/ 42636 w 294"/>
                <a:gd name="T9" fmla="*/ 22151 h 86"/>
                <a:gd name="T10" fmla="*/ 55579 w 294"/>
                <a:gd name="T11" fmla="*/ 24366 h 86"/>
                <a:gd name="T12" fmla="*/ 70045 w 294"/>
                <a:gd name="T13" fmla="*/ 27320 h 86"/>
                <a:gd name="T14" fmla="*/ 83749 w 294"/>
                <a:gd name="T15" fmla="*/ 31012 h 86"/>
                <a:gd name="T16" fmla="*/ 97453 w 294"/>
                <a:gd name="T17" fmla="*/ 32488 h 86"/>
                <a:gd name="T18" fmla="*/ 112680 w 294"/>
                <a:gd name="T19" fmla="*/ 35442 h 86"/>
                <a:gd name="T20" fmla="*/ 127146 w 294"/>
                <a:gd name="T21" fmla="*/ 38395 h 86"/>
                <a:gd name="T22" fmla="*/ 141612 w 294"/>
                <a:gd name="T23" fmla="*/ 41349 h 86"/>
                <a:gd name="T24" fmla="*/ 154555 w 294"/>
                <a:gd name="T25" fmla="*/ 43564 h 86"/>
                <a:gd name="T26" fmla="*/ 169021 w 294"/>
                <a:gd name="T27" fmla="*/ 46517 h 86"/>
                <a:gd name="T28" fmla="*/ 181964 w 294"/>
                <a:gd name="T29" fmla="*/ 50209 h 86"/>
                <a:gd name="T30" fmla="*/ 194907 w 294"/>
                <a:gd name="T31" fmla="*/ 53901 h 86"/>
                <a:gd name="T32" fmla="*/ 207850 w 294"/>
                <a:gd name="T33" fmla="*/ 58331 h 86"/>
                <a:gd name="T34" fmla="*/ 220031 w 294"/>
                <a:gd name="T35" fmla="*/ 63500 h 86"/>
                <a:gd name="T36" fmla="*/ 223838 w 294"/>
                <a:gd name="T37" fmla="*/ 53901 h 86"/>
                <a:gd name="T38" fmla="*/ 211656 w 294"/>
                <a:gd name="T39" fmla="*/ 49471 h 86"/>
                <a:gd name="T40" fmla="*/ 198713 w 294"/>
                <a:gd name="T41" fmla="*/ 45041 h 86"/>
                <a:gd name="T42" fmla="*/ 184248 w 294"/>
                <a:gd name="T43" fmla="*/ 41349 h 86"/>
                <a:gd name="T44" fmla="*/ 170543 w 294"/>
                <a:gd name="T45" fmla="*/ 37657 h 86"/>
                <a:gd name="T46" fmla="*/ 156839 w 294"/>
                <a:gd name="T47" fmla="*/ 34703 h 86"/>
                <a:gd name="T48" fmla="*/ 143135 w 294"/>
                <a:gd name="T49" fmla="*/ 31750 h 86"/>
                <a:gd name="T50" fmla="*/ 129430 w 294"/>
                <a:gd name="T51" fmla="*/ 28797 h 86"/>
                <a:gd name="T52" fmla="*/ 114964 w 294"/>
                <a:gd name="T53" fmla="*/ 26581 h 86"/>
                <a:gd name="T54" fmla="*/ 99737 w 294"/>
                <a:gd name="T55" fmla="*/ 23628 h 86"/>
                <a:gd name="T56" fmla="*/ 85272 w 294"/>
                <a:gd name="T57" fmla="*/ 22151 h 86"/>
                <a:gd name="T58" fmla="*/ 72329 w 294"/>
                <a:gd name="T59" fmla="*/ 18459 h 86"/>
                <a:gd name="T60" fmla="*/ 57863 w 294"/>
                <a:gd name="T61" fmla="*/ 15506 h 86"/>
                <a:gd name="T62" fmla="*/ 44920 w 294"/>
                <a:gd name="T63" fmla="*/ 12552 h 86"/>
                <a:gd name="T64" fmla="*/ 31977 w 294"/>
                <a:gd name="T65" fmla="*/ 8860 h 86"/>
                <a:gd name="T66" fmla="*/ 19034 w 294"/>
                <a:gd name="T67" fmla="*/ 4430 h 86"/>
                <a:gd name="T68" fmla="*/ 6852 w 294"/>
                <a:gd name="T69" fmla="*/ 0 h 86"/>
                <a:gd name="T70" fmla="*/ 4568 w 294"/>
                <a:gd name="T71" fmla="*/ 0 h 86"/>
                <a:gd name="T72" fmla="*/ 6852 w 294"/>
                <a:gd name="T73" fmla="*/ 0 h 86"/>
                <a:gd name="T74" fmla="*/ 3045 w 294"/>
                <a:gd name="T75" fmla="*/ 0 h 86"/>
                <a:gd name="T76" fmla="*/ 761 w 294"/>
                <a:gd name="T77" fmla="*/ 2215 h 86"/>
                <a:gd name="T78" fmla="*/ 0 w 294"/>
                <a:gd name="T79" fmla="*/ 5907 h 86"/>
                <a:gd name="T80" fmla="*/ 3045 w 294"/>
                <a:gd name="T81" fmla="*/ 8860 h 86"/>
                <a:gd name="T82" fmla="*/ 4568 w 294"/>
                <a:gd name="T83" fmla="*/ 8860 h 8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4" h="86">
                  <a:moveTo>
                    <a:pt x="6" y="12"/>
                  </a:moveTo>
                  <a:lnTo>
                    <a:pt x="4" y="12"/>
                  </a:lnTo>
                  <a:lnTo>
                    <a:pt x="20" y="18"/>
                  </a:lnTo>
                  <a:lnTo>
                    <a:pt x="37" y="25"/>
                  </a:lnTo>
                  <a:lnTo>
                    <a:pt x="56" y="30"/>
                  </a:lnTo>
                  <a:lnTo>
                    <a:pt x="73" y="33"/>
                  </a:lnTo>
                  <a:lnTo>
                    <a:pt x="92" y="37"/>
                  </a:lnTo>
                  <a:lnTo>
                    <a:pt x="110" y="42"/>
                  </a:lnTo>
                  <a:lnTo>
                    <a:pt x="128" y="44"/>
                  </a:lnTo>
                  <a:lnTo>
                    <a:pt x="148" y="48"/>
                  </a:lnTo>
                  <a:lnTo>
                    <a:pt x="167" y="52"/>
                  </a:lnTo>
                  <a:lnTo>
                    <a:pt x="186" y="56"/>
                  </a:lnTo>
                  <a:lnTo>
                    <a:pt x="203" y="59"/>
                  </a:lnTo>
                  <a:lnTo>
                    <a:pt x="222" y="63"/>
                  </a:lnTo>
                  <a:lnTo>
                    <a:pt x="239" y="68"/>
                  </a:lnTo>
                  <a:lnTo>
                    <a:pt x="256" y="73"/>
                  </a:lnTo>
                  <a:lnTo>
                    <a:pt x="273" y="79"/>
                  </a:lnTo>
                  <a:lnTo>
                    <a:pt x="289" y="86"/>
                  </a:lnTo>
                  <a:lnTo>
                    <a:pt x="294" y="73"/>
                  </a:lnTo>
                  <a:lnTo>
                    <a:pt x="278" y="67"/>
                  </a:lnTo>
                  <a:lnTo>
                    <a:pt x="261" y="61"/>
                  </a:lnTo>
                  <a:lnTo>
                    <a:pt x="242" y="56"/>
                  </a:lnTo>
                  <a:lnTo>
                    <a:pt x="224" y="51"/>
                  </a:lnTo>
                  <a:lnTo>
                    <a:pt x="206" y="47"/>
                  </a:lnTo>
                  <a:lnTo>
                    <a:pt x="188" y="43"/>
                  </a:lnTo>
                  <a:lnTo>
                    <a:pt x="170" y="39"/>
                  </a:lnTo>
                  <a:lnTo>
                    <a:pt x="151" y="36"/>
                  </a:lnTo>
                  <a:lnTo>
                    <a:pt x="131" y="32"/>
                  </a:lnTo>
                  <a:lnTo>
                    <a:pt x="112" y="30"/>
                  </a:lnTo>
                  <a:lnTo>
                    <a:pt x="95" y="25"/>
                  </a:lnTo>
                  <a:lnTo>
                    <a:pt x="76" y="21"/>
                  </a:lnTo>
                  <a:lnTo>
                    <a:pt x="59" y="17"/>
                  </a:lnTo>
                  <a:lnTo>
                    <a:pt x="42" y="12"/>
                  </a:lnTo>
                  <a:lnTo>
                    <a:pt x="25" y="6"/>
                  </a:lnTo>
                  <a:lnTo>
                    <a:pt x="9" y="0"/>
                  </a:lnTo>
                  <a:lnTo>
                    <a:pt x="6" y="0"/>
                  </a:lnTo>
                  <a:lnTo>
                    <a:pt x="9" y="0"/>
                  </a:lnTo>
                  <a:lnTo>
                    <a:pt x="4" y="0"/>
                  </a:lnTo>
                  <a:lnTo>
                    <a:pt x="1" y="3"/>
                  </a:lnTo>
                  <a:lnTo>
                    <a:pt x="0" y="8"/>
                  </a:lnTo>
                  <a:lnTo>
                    <a:pt x="4" y="12"/>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7" name="Freeform 30">
              <a:extLst>
                <a:ext uri="{FF2B5EF4-FFF2-40B4-BE49-F238E27FC236}">
                  <a16:creationId xmlns:a16="http://schemas.microsoft.com/office/drawing/2014/main" id="{1BC3CAE0-3C45-E246-C5A5-5EEB2FE4C4CA}"/>
                </a:ext>
              </a:extLst>
            </p:cNvPr>
            <p:cNvSpPr>
              <a:spLocks noChangeAspect="1"/>
            </p:cNvSpPr>
            <p:nvPr/>
          </p:nvSpPr>
          <p:spPr bwMode="auto">
            <a:xfrm>
              <a:off x="4192588" y="2957513"/>
              <a:ext cx="46037" cy="7937"/>
            </a:xfrm>
            <a:custGeom>
              <a:avLst/>
              <a:gdLst>
                <a:gd name="T0" fmla="*/ 6792 w 61"/>
                <a:gd name="T1" fmla="*/ 7276 h 12"/>
                <a:gd name="T2" fmla="*/ 3774 w 61"/>
                <a:gd name="T3" fmla="*/ 7937 h 12"/>
                <a:gd name="T4" fmla="*/ 46037 w 61"/>
                <a:gd name="T5" fmla="*/ 7937 h 12"/>
                <a:gd name="T6" fmla="*/ 46037 w 61"/>
                <a:gd name="T7" fmla="*/ 0 h 12"/>
                <a:gd name="T8" fmla="*/ 3774 w 61"/>
                <a:gd name="T9" fmla="*/ 0 h 12"/>
                <a:gd name="T10" fmla="*/ 755 w 61"/>
                <a:gd name="T11" fmla="*/ 661 h 12"/>
                <a:gd name="T12" fmla="*/ 3774 w 61"/>
                <a:gd name="T13" fmla="*/ 0 h 12"/>
                <a:gd name="T14" fmla="*/ 755 w 61"/>
                <a:gd name="T15" fmla="*/ 1323 h 12"/>
                <a:gd name="T16" fmla="*/ 0 w 61"/>
                <a:gd name="T17" fmla="*/ 3969 h 12"/>
                <a:gd name="T18" fmla="*/ 755 w 61"/>
                <a:gd name="T19" fmla="*/ 6614 h 12"/>
                <a:gd name="T20" fmla="*/ 3774 w 61"/>
                <a:gd name="T21" fmla="*/ 7937 h 12"/>
                <a:gd name="T22" fmla="*/ 6792 w 61"/>
                <a:gd name="T23" fmla="*/ 7276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1" h="12">
                  <a:moveTo>
                    <a:pt x="9" y="11"/>
                  </a:moveTo>
                  <a:lnTo>
                    <a:pt x="5" y="12"/>
                  </a:lnTo>
                  <a:lnTo>
                    <a:pt x="61" y="12"/>
                  </a:lnTo>
                  <a:lnTo>
                    <a:pt x="61" y="0"/>
                  </a:lnTo>
                  <a:lnTo>
                    <a:pt x="5" y="0"/>
                  </a:lnTo>
                  <a:lnTo>
                    <a:pt x="1" y="1"/>
                  </a:lnTo>
                  <a:lnTo>
                    <a:pt x="5" y="0"/>
                  </a:lnTo>
                  <a:lnTo>
                    <a:pt x="1" y="2"/>
                  </a:lnTo>
                  <a:lnTo>
                    <a:pt x="0" y="6"/>
                  </a:lnTo>
                  <a:lnTo>
                    <a:pt x="1" y="10"/>
                  </a:lnTo>
                  <a:lnTo>
                    <a:pt x="5" y="12"/>
                  </a:lnTo>
                  <a:lnTo>
                    <a:pt x="9"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8" name="Freeform 31">
              <a:extLst>
                <a:ext uri="{FF2B5EF4-FFF2-40B4-BE49-F238E27FC236}">
                  <a16:creationId xmlns:a16="http://schemas.microsoft.com/office/drawing/2014/main" id="{E6422DAF-FCFB-6318-B9B9-CACE75509FA8}"/>
                </a:ext>
              </a:extLst>
            </p:cNvPr>
            <p:cNvSpPr>
              <a:spLocks noChangeAspect="1"/>
            </p:cNvSpPr>
            <p:nvPr/>
          </p:nvSpPr>
          <p:spPr bwMode="auto">
            <a:xfrm>
              <a:off x="3930650" y="2957513"/>
              <a:ext cx="266700" cy="20637"/>
            </a:xfrm>
            <a:custGeom>
              <a:avLst/>
              <a:gdLst>
                <a:gd name="T0" fmla="*/ 7513 w 355"/>
                <a:gd name="T1" fmla="*/ 7370 h 28"/>
                <a:gd name="T2" fmla="*/ 3756 w 355"/>
                <a:gd name="T3" fmla="*/ 8844 h 28"/>
                <a:gd name="T4" fmla="*/ 17279 w 355"/>
                <a:gd name="T5" fmla="*/ 8844 h 28"/>
                <a:gd name="T6" fmla="*/ 32305 w 355"/>
                <a:gd name="T7" fmla="*/ 9581 h 28"/>
                <a:gd name="T8" fmla="*/ 48081 w 355"/>
                <a:gd name="T9" fmla="*/ 11056 h 28"/>
                <a:gd name="T10" fmla="*/ 65360 w 355"/>
                <a:gd name="T11" fmla="*/ 12530 h 28"/>
                <a:gd name="T12" fmla="*/ 83391 w 355"/>
                <a:gd name="T13" fmla="*/ 14741 h 28"/>
                <a:gd name="T14" fmla="*/ 103675 w 355"/>
                <a:gd name="T15" fmla="*/ 16215 h 28"/>
                <a:gd name="T16" fmla="*/ 122457 w 355"/>
                <a:gd name="T17" fmla="*/ 16952 h 28"/>
                <a:gd name="T18" fmla="*/ 141990 w 355"/>
                <a:gd name="T19" fmla="*/ 19163 h 28"/>
                <a:gd name="T20" fmla="*/ 160771 w 355"/>
                <a:gd name="T21" fmla="*/ 19900 h 28"/>
                <a:gd name="T22" fmla="*/ 179553 w 355"/>
                <a:gd name="T23" fmla="*/ 20637 h 28"/>
                <a:gd name="T24" fmla="*/ 196832 w 355"/>
                <a:gd name="T25" fmla="*/ 20637 h 28"/>
                <a:gd name="T26" fmla="*/ 214111 w 355"/>
                <a:gd name="T27" fmla="*/ 19900 h 28"/>
                <a:gd name="T28" fmla="*/ 229888 w 355"/>
                <a:gd name="T29" fmla="*/ 19163 h 28"/>
                <a:gd name="T30" fmla="*/ 243411 w 355"/>
                <a:gd name="T31" fmla="*/ 16215 h 28"/>
                <a:gd name="T32" fmla="*/ 256182 w 355"/>
                <a:gd name="T33" fmla="*/ 13267 h 28"/>
                <a:gd name="T34" fmla="*/ 266700 w 355"/>
                <a:gd name="T35" fmla="*/ 8107 h 28"/>
                <a:gd name="T36" fmla="*/ 260690 w 355"/>
                <a:gd name="T37" fmla="*/ 737 h 28"/>
                <a:gd name="T38" fmla="*/ 252426 w 355"/>
                <a:gd name="T39" fmla="*/ 4422 h 28"/>
                <a:gd name="T40" fmla="*/ 241157 w 355"/>
                <a:gd name="T41" fmla="*/ 7370 h 28"/>
                <a:gd name="T42" fmla="*/ 228385 w 355"/>
                <a:gd name="T43" fmla="*/ 9581 h 28"/>
                <a:gd name="T44" fmla="*/ 214111 w 355"/>
                <a:gd name="T45" fmla="*/ 11056 h 28"/>
                <a:gd name="T46" fmla="*/ 196832 w 355"/>
                <a:gd name="T47" fmla="*/ 11793 h 28"/>
                <a:gd name="T48" fmla="*/ 179553 w 355"/>
                <a:gd name="T49" fmla="*/ 11793 h 28"/>
                <a:gd name="T50" fmla="*/ 160771 w 355"/>
                <a:gd name="T51" fmla="*/ 11056 h 28"/>
                <a:gd name="T52" fmla="*/ 141990 w 355"/>
                <a:gd name="T53" fmla="*/ 9581 h 28"/>
                <a:gd name="T54" fmla="*/ 122457 w 355"/>
                <a:gd name="T55" fmla="*/ 8107 h 28"/>
                <a:gd name="T56" fmla="*/ 103675 w 355"/>
                <a:gd name="T57" fmla="*/ 7370 h 28"/>
                <a:gd name="T58" fmla="*/ 83391 w 355"/>
                <a:gd name="T59" fmla="*/ 5159 h 28"/>
                <a:gd name="T60" fmla="*/ 66863 w 355"/>
                <a:gd name="T61" fmla="*/ 3685 h 28"/>
                <a:gd name="T62" fmla="*/ 48081 w 355"/>
                <a:gd name="T63" fmla="*/ 1474 h 28"/>
                <a:gd name="T64" fmla="*/ 32305 w 355"/>
                <a:gd name="T65" fmla="*/ 737 h 28"/>
                <a:gd name="T66" fmla="*/ 17279 w 355"/>
                <a:gd name="T67" fmla="*/ 0 h 28"/>
                <a:gd name="T68" fmla="*/ 3756 w 355"/>
                <a:gd name="T69" fmla="*/ 0 h 28"/>
                <a:gd name="T70" fmla="*/ 0 w 355"/>
                <a:gd name="T71" fmla="*/ 1474 h 28"/>
                <a:gd name="T72" fmla="*/ 3756 w 355"/>
                <a:gd name="T73" fmla="*/ 0 h 28"/>
                <a:gd name="T74" fmla="*/ 1503 w 355"/>
                <a:gd name="T75" fmla="*/ 1474 h 28"/>
                <a:gd name="T76" fmla="*/ 0 w 355"/>
                <a:gd name="T77" fmla="*/ 4422 h 28"/>
                <a:gd name="T78" fmla="*/ 1503 w 355"/>
                <a:gd name="T79" fmla="*/ 7370 h 28"/>
                <a:gd name="T80" fmla="*/ 3756 w 355"/>
                <a:gd name="T81" fmla="*/ 8844 h 28"/>
                <a:gd name="T82" fmla="*/ 7513 w 355"/>
                <a:gd name="T83" fmla="*/ 7370 h 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5" h="28">
                  <a:moveTo>
                    <a:pt x="10" y="10"/>
                  </a:moveTo>
                  <a:lnTo>
                    <a:pt x="5" y="12"/>
                  </a:lnTo>
                  <a:lnTo>
                    <a:pt x="23" y="12"/>
                  </a:lnTo>
                  <a:lnTo>
                    <a:pt x="43" y="13"/>
                  </a:lnTo>
                  <a:lnTo>
                    <a:pt x="64" y="15"/>
                  </a:lnTo>
                  <a:lnTo>
                    <a:pt x="87" y="17"/>
                  </a:lnTo>
                  <a:lnTo>
                    <a:pt x="111" y="20"/>
                  </a:lnTo>
                  <a:lnTo>
                    <a:pt x="138" y="22"/>
                  </a:lnTo>
                  <a:lnTo>
                    <a:pt x="163" y="23"/>
                  </a:lnTo>
                  <a:lnTo>
                    <a:pt x="189" y="26"/>
                  </a:lnTo>
                  <a:lnTo>
                    <a:pt x="214" y="27"/>
                  </a:lnTo>
                  <a:lnTo>
                    <a:pt x="239" y="28"/>
                  </a:lnTo>
                  <a:lnTo>
                    <a:pt x="262" y="28"/>
                  </a:lnTo>
                  <a:lnTo>
                    <a:pt x="285" y="27"/>
                  </a:lnTo>
                  <a:lnTo>
                    <a:pt x="306" y="26"/>
                  </a:lnTo>
                  <a:lnTo>
                    <a:pt x="324" y="22"/>
                  </a:lnTo>
                  <a:lnTo>
                    <a:pt x="341" y="18"/>
                  </a:lnTo>
                  <a:lnTo>
                    <a:pt x="355" y="11"/>
                  </a:lnTo>
                  <a:lnTo>
                    <a:pt x="347" y="1"/>
                  </a:lnTo>
                  <a:lnTo>
                    <a:pt x="336" y="6"/>
                  </a:lnTo>
                  <a:lnTo>
                    <a:pt x="321" y="10"/>
                  </a:lnTo>
                  <a:lnTo>
                    <a:pt x="304" y="13"/>
                  </a:lnTo>
                  <a:lnTo>
                    <a:pt x="285" y="15"/>
                  </a:lnTo>
                  <a:lnTo>
                    <a:pt x="262" y="16"/>
                  </a:lnTo>
                  <a:lnTo>
                    <a:pt x="239" y="16"/>
                  </a:lnTo>
                  <a:lnTo>
                    <a:pt x="214" y="15"/>
                  </a:lnTo>
                  <a:lnTo>
                    <a:pt x="189" y="13"/>
                  </a:lnTo>
                  <a:lnTo>
                    <a:pt x="163" y="11"/>
                  </a:lnTo>
                  <a:lnTo>
                    <a:pt x="138" y="10"/>
                  </a:lnTo>
                  <a:lnTo>
                    <a:pt x="111" y="7"/>
                  </a:lnTo>
                  <a:lnTo>
                    <a:pt x="89" y="5"/>
                  </a:lnTo>
                  <a:lnTo>
                    <a:pt x="64" y="2"/>
                  </a:lnTo>
                  <a:lnTo>
                    <a:pt x="43" y="1"/>
                  </a:lnTo>
                  <a:lnTo>
                    <a:pt x="23"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9" name="Freeform 32">
              <a:extLst>
                <a:ext uri="{FF2B5EF4-FFF2-40B4-BE49-F238E27FC236}">
                  <a16:creationId xmlns:a16="http://schemas.microsoft.com/office/drawing/2014/main" id="{082B68C3-4D98-C395-FDCC-192C110901F9}"/>
                </a:ext>
              </a:extLst>
            </p:cNvPr>
            <p:cNvSpPr>
              <a:spLocks noChangeAspect="1"/>
            </p:cNvSpPr>
            <p:nvPr/>
          </p:nvSpPr>
          <p:spPr bwMode="auto">
            <a:xfrm>
              <a:off x="3908425" y="2959100"/>
              <a:ext cx="30163" cy="33338"/>
            </a:xfrm>
            <a:custGeom>
              <a:avLst/>
              <a:gdLst>
                <a:gd name="T0" fmla="*/ 4640 w 39"/>
                <a:gd name="T1" fmla="*/ 33338 h 46"/>
                <a:gd name="T2" fmla="*/ 8508 w 39"/>
                <a:gd name="T3" fmla="*/ 31889 h 46"/>
                <a:gd name="T4" fmla="*/ 30163 w 39"/>
                <a:gd name="T5" fmla="*/ 5798 h 46"/>
                <a:gd name="T6" fmla="*/ 22429 w 39"/>
                <a:gd name="T7" fmla="*/ 0 h 46"/>
                <a:gd name="T8" fmla="*/ 773 w 39"/>
                <a:gd name="T9" fmla="*/ 26091 h 46"/>
                <a:gd name="T10" fmla="*/ 4640 w 39"/>
                <a:gd name="T11" fmla="*/ 24641 h 46"/>
                <a:gd name="T12" fmla="*/ 773 w 39"/>
                <a:gd name="T13" fmla="*/ 26091 h 46"/>
                <a:gd name="T14" fmla="*/ 0 w 39"/>
                <a:gd name="T15" fmla="*/ 29714 h 46"/>
                <a:gd name="T16" fmla="*/ 1547 w 39"/>
                <a:gd name="T17" fmla="*/ 32613 h 46"/>
                <a:gd name="T18" fmla="*/ 5414 w 39"/>
                <a:gd name="T19" fmla="*/ 33338 h 46"/>
                <a:gd name="T20" fmla="*/ 8508 w 39"/>
                <a:gd name="T21" fmla="*/ 31889 h 46"/>
                <a:gd name="T22" fmla="*/ 4640 w 39"/>
                <a:gd name="T23" fmla="*/ 33338 h 4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9" h="46">
                  <a:moveTo>
                    <a:pt x="6" y="46"/>
                  </a:moveTo>
                  <a:lnTo>
                    <a:pt x="11" y="44"/>
                  </a:lnTo>
                  <a:lnTo>
                    <a:pt x="39" y="8"/>
                  </a:lnTo>
                  <a:lnTo>
                    <a:pt x="29" y="0"/>
                  </a:lnTo>
                  <a:lnTo>
                    <a:pt x="1" y="36"/>
                  </a:lnTo>
                  <a:lnTo>
                    <a:pt x="6" y="34"/>
                  </a:lnTo>
                  <a:lnTo>
                    <a:pt x="1" y="36"/>
                  </a:lnTo>
                  <a:lnTo>
                    <a:pt x="0" y="41"/>
                  </a:lnTo>
                  <a:lnTo>
                    <a:pt x="2" y="45"/>
                  </a:lnTo>
                  <a:lnTo>
                    <a:pt x="7" y="46"/>
                  </a:lnTo>
                  <a:lnTo>
                    <a:pt x="11" y="44"/>
                  </a:lnTo>
                  <a:lnTo>
                    <a:pt x="6" y="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0" name="Freeform 33">
              <a:extLst>
                <a:ext uri="{FF2B5EF4-FFF2-40B4-BE49-F238E27FC236}">
                  <a16:creationId xmlns:a16="http://schemas.microsoft.com/office/drawing/2014/main" id="{AB727A29-5083-36F1-8BA6-8AE717700D9D}"/>
                </a:ext>
              </a:extLst>
            </p:cNvPr>
            <p:cNvSpPr>
              <a:spLocks noChangeAspect="1"/>
            </p:cNvSpPr>
            <p:nvPr/>
          </p:nvSpPr>
          <p:spPr bwMode="auto">
            <a:xfrm>
              <a:off x="3714750" y="2844800"/>
              <a:ext cx="198438" cy="147638"/>
            </a:xfrm>
            <a:custGeom>
              <a:avLst/>
              <a:gdLst>
                <a:gd name="T0" fmla="*/ 0 w 265"/>
                <a:gd name="T1" fmla="*/ 5273 h 196"/>
                <a:gd name="T2" fmla="*/ 2246 w 265"/>
                <a:gd name="T3" fmla="*/ 9039 h 196"/>
                <a:gd name="T4" fmla="*/ 11232 w 265"/>
                <a:gd name="T5" fmla="*/ 14312 h 196"/>
                <a:gd name="T6" fmla="*/ 21716 w 265"/>
                <a:gd name="T7" fmla="*/ 22598 h 196"/>
                <a:gd name="T8" fmla="*/ 32948 w 265"/>
                <a:gd name="T9" fmla="*/ 31637 h 196"/>
                <a:gd name="T10" fmla="*/ 44929 w 265"/>
                <a:gd name="T11" fmla="*/ 41429 h 196"/>
                <a:gd name="T12" fmla="*/ 58408 w 265"/>
                <a:gd name="T13" fmla="*/ 52728 h 196"/>
                <a:gd name="T14" fmla="*/ 71138 w 265"/>
                <a:gd name="T15" fmla="*/ 64027 h 196"/>
                <a:gd name="T16" fmla="*/ 85366 w 265"/>
                <a:gd name="T17" fmla="*/ 76079 h 196"/>
                <a:gd name="T18" fmla="*/ 99593 w 265"/>
                <a:gd name="T19" fmla="*/ 87378 h 196"/>
                <a:gd name="T20" fmla="*/ 113072 w 265"/>
                <a:gd name="T21" fmla="*/ 100183 h 196"/>
                <a:gd name="T22" fmla="*/ 127300 w 265"/>
                <a:gd name="T23" fmla="*/ 109975 h 196"/>
                <a:gd name="T24" fmla="*/ 141527 w 265"/>
                <a:gd name="T25" fmla="*/ 120521 h 196"/>
                <a:gd name="T26" fmla="*/ 153509 w 265"/>
                <a:gd name="T27" fmla="*/ 128807 h 196"/>
                <a:gd name="T28" fmla="*/ 166239 w 265"/>
                <a:gd name="T29" fmla="*/ 136339 h 196"/>
                <a:gd name="T30" fmla="*/ 177471 w 265"/>
                <a:gd name="T31" fmla="*/ 143118 h 196"/>
                <a:gd name="T32" fmla="*/ 188703 w 265"/>
                <a:gd name="T33" fmla="*/ 146885 h 196"/>
                <a:gd name="T34" fmla="*/ 198438 w 265"/>
                <a:gd name="T35" fmla="*/ 147638 h 196"/>
                <a:gd name="T36" fmla="*/ 198438 w 265"/>
                <a:gd name="T37" fmla="*/ 138599 h 196"/>
                <a:gd name="T38" fmla="*/ 190950 w 265"/>
                <a:gd name="T39" fmla="*/ 137846 h 196"/>
                <a:gd name="T40" fmla="*/ 181215 w 265"/>
                <a:gd name="T41" fmla="*/ 134079 h 196"/>
                <a:gd name="T42" fmla="*/ 169983 w 265"/>
                <a:gd name="T43" fmla="*/ 128807 h 196"/>
                <a:gd name="T44" fmla="*/ 158750 w 265"/>
                <a:gd name="T45" fmla="*/ 121274 h 196"/>
                <a:gd name="T46" fmla="*/ 146769 w 265"/>
                <a:gd name="T47" fmla="*/ 112988 h 196"/>
                <a:gd name="T48" fmla="*/ 132542 w 265"/>
                <a:gd name="T49" fmla="*/ 102443 h 196"/>
                <a:gd name="T50" fmla="*/ 119063 w 265"/>
                <a:gd name="T51" fmla="*/ 92650 h 196"/>
                <a:gd name="T52" fmla="*/ 104835 w 265"/>
                <a:gd name="T53" fmla="*/ 79845 h 196"/>
                <a:gd name="T54" fmla="*/ 90608 w 265"/>
                <a:gd name="T55" fmla="*/ 68546 h 196"/>
                <a:gd name="T56" fmla="*/ 77129 w 265"/>
                <a:gd name="T57" fmla="*/ 56494 h 196"/>
                <a:gd name="T58" fmla="*/ 63650 w 265"/>
                <a:gd name="T59" fmla="*/ 45195 h 196"/>
                <a:gd name="T60" fmla="*/ 50920 w 265"/>
                <a:gd name="T61" fmla="*/ 33896 h 196"/>
                <a:gd name="T62" fmla="*/ 38190 w 265"/>
                <a:gd name="T63" fmla="*/ 24104 h 196"/>
                <a:gd name="T64" fmla="*/ 26958 w 265"/>
                <a:gd name="T65" fmla="*/ 15065 h 196"/>
                <a:gd name="T66" fmla="*/ 17223 w 265"/>
                <a:gd name="T67" fmla="*/ 6779 h 196"/>
                <a:gd name="T68" fmla="*/ 7488 w 265"/>
                <a:gd name="T69" fmla="*/ 1507 h 196"/>
                <a:gd name="T70" fmla="*/ 9735 w 265"/>
                <a:gd name="T71" fmla="*/ 5273 h 196"/>
                <a:gd name="T72" fmla="*/ 7488 w 265"/>
                <a:gd name="T73" fmla="*/ 1507 h 196"/>
                <a:gd name="T74" fmla="*/ 3744 w 265"/>
                <a:gd name="T75" fmla="*/ 0 h 196"/>
                <a:gd name="T76" fmla="*/ 1498 w 265"/>
                <a:gd name="T77" fmla="*/ 2260 h 196"/>
                <a:gd name="T78" fmla="*/ 0 w 265"/>
                <a:gd name="T79" fmla="*/ 5273 h 196"/>
                <a:gd name="T80" fmla="*/ 2246 w 265"/>
                <a:gd name="T81" fmla="*/ 9039 h 196"/>
                <a:gd name="T82" fmla="*/ 0 w 265"/>
                <a:gd name="T83" fmla="*/ 5273 h 1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5" h="196">
                  <a:moveTo>
                    <a:pt x="0" y="7"/>
                  </a:moveTo>
                  <a:lnTo>
                    <a:pt x="3" y="12"/>
                  </a:lnTo>
                  <a:lnTo>
                    <a:pt x="15" y="19"/>
                  </a:lnTo>
                  <a:lnTo>
                    <a:pt x="29" y="30"/>
                  </a:lnTo>
                  <a:lnTo>
                    <a:pt x="44" y="42"/>
                  </a:lnTo>
                  <a:lnTo>
                    <a:pt x="60" y="55"/>
                  </a:lnTo>
                  <a:lnTo>
                    <a:pt x="78" y="70"/>
                  </a:lnTo>
                  <a:lnTo>
                    <a:pt x="95" y="85"/>
                  </a:lnTo>
                  <a:lnTo>
                    <a:pt x="114" y="101"/>
                  </a:lnTo>
                  <a:lnTo>
                    <a:pt x="133" y="116"/>
                  </a:lnTo>
                  <a:lnTo>
                    <a:pt x="151" y="133"/>
                  </a:lnTo>
                  <a:lnTo>
                    <a:pt x="170" y="146"/>
                  </a:lnTo>
                  <a:lnTo>
                    <a:pt x="189" y="160"/>
                  </a:lnTo>
                  <a:lnTo>
                    <a:pt x="205" y="171"/>
                  </a:lnTo>
                  <a:lnTo>
                    <a:pt x="222" y="181"/>
                  </a:lnTo>
                  <a:lnTo>
                    <a:pt x="237" y="190"/>
                  </a:lnTo>
                  <a:lnTo>
                    <a:pt x="252" y="195"/>
                  </a:lnTo>
                  <a:lnTo>
                    <a:pt x="265" y="196"/>
                  </a:lnTo>
                  <a:lnTo>
                    <a:pt x="265" y="184"/>
                  </a:lnTo>
                  <a:lnTo>
                    <a:pt x="255" y="183"/>
                  </a:lnTo>
                  <a:lnTo>
                    <a:pt x="242" y="178"/>
                  </a:lnTo>
                  <a:lnTo>
                    <a:pt x="227" y="171"/>
                  </a:lnTo>
                  <a:lnTo>
                    <a:pt x="212" y="161"/>
                  </a:lnTo>
                  <a:lnTo>
                    <a:pt x="196" y="150"/>
                  </a:lnTo>
                  <a:lnTo>
                    <a:pt x="177" y="136"/>
                  </a:lnTo>
                  <a:lnTo>
                    <a:pt x="159" y="123"/>
                  </a:lnTo>
                  <a:lnTo>
                    <a:pt x="140" y="106"/>
                  </a:lnTo>
                  <a:lnTo>
                    <a:pt x="121" y="91"/>
                  </a:lnTo>
                  <a:lnTo>
                    <a:pt x="103" y="75"/>
                  </a:lnTo>
                  <a:lnTo>
                    <a:pt x="85" y="60"/>
                  </a:lnTo>
                  <a:lnTo>
                    <a:pt x="68" y="45"/>
                  </a:lnTo>
                  <a:lnTo>
                    <a:pt x="51" y="32"/>
                  </a:lnTo>
                  <a:lnTo>
                    <a:pt x="36" y="20"/>
                  </a:lnTo>
                  <a:lnTo>
                    <a:pt x="23" y="9"/>
                  </a:lnTo>
                  <a:lnTo>
                    <a:pt x="10" y="2"/>
                  </a:lnTo>
                  <a:lnTo>
                    <a:pt x="13" y="7"/>
                  </a:lnTo>
                  <a:lnTo>
                    <a:pt x="10" y="2"/>
                  </a:lnTo>
                  <a:lnTo>
                    <a:pt x="5" y="0"/>
                  </a:lnTo>
                  <a:lnTo>
                    <a:pt x="2" y="3"/>
                  </a:lnTo>
                  <a:lnTo>
                    <a:pt x="0" y="7"/>
                  </a:lnTo>
                  <a:lnTo>
                    <a:pt x="3" y="12"/>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1" name="Freeform 34">
              <a:extLst>
                <a:ext uri="{FF2B5EF4-FFF2-40B4-BE49-F238E27FC236}">
                  <a16:creationId xmlns:a16="http://schemas.microsoft.com/office/drawing/2014/main" id="{23EF5FC8-2DDD-BEA4-7068-2277D88D799C}"/>
                </a:ext>
              </a:extLst>
            </p:cNvPr>
            <p:cNvSpPr>
              <a:spLocks noChangeAspect="1"/>
            </p:cNvSpPr>
            <p:nvPr/>
          </p:nvSpPr>
          <p:spPr bwMode="auto">
            <a:xfrm>
              <a:off x="3714750" y="2763838"/>
              <a:ext cx="31750" cy="85725"/>
            </a:xfrm>
            <a:custGeom>
              <a:avLst/>
              <a:gdLst>
                <a:gd name="T0" fmla="*/ 27104 w 41"/>
                <a:gd name="T1" fmla="*/ 8945 h 115"/>
                <a:gd name="T2" fmla="*/ 22457 w 41"/>
                <a:gd name="T3" fmla="*/ 4473 h 115"/>
                <a:gd name="T4" fmla="*/ 21683 w 41"/>
                <a:gd name="T5" fmla="*/ 14163 h 115"/>
                <a:gd name="T6" fmla="*/ 18585 w 41"/>
                <a:gd name="T7" fmla="*/ 23854 h 115"/>
                <a:gd name="T8" fmla="*/ 15488 w 41"/>
                <a:gd name="T9" fmla="*/ 33545 h 115"/>
                <a:gd name="T10" fmla="*/ 11616 w 41"/>
                <a:gd name="T11" fmla="*/ 43235 h 115"/>
                <a:gd name="T12" fmla="*/ 6970 w 41"/>
                <a:gd name="T13" fmla="*/ 53671 h 115"/>
                <a:gd name="T14" fmla="*/ 3872 w 41"/>
                <a:gd name="T15" fmla="*/ 64853 h 115"/>
                <a:gd name="T16" fmla="*/ 1549 w 41"/>
                <a:gd name="T17" fmla="*/ 74543 h 115"/>
                <a:gd name="T18" fmla="*/ 0 w 41"/>
                <a:gd name="T19" fmla="*/ 85725 h 115"/>
                <a:gd name="T20" fmla="*/ 10067 w 41"/>
                <a:gd name="T21" fmla="*/ 85725 h 115"/>
                <a:gd name="T22" fmla="*/ 10841 w 41"/>
                <a:gd name="T23" fmla="*/ 76034 h 115"/>
                <a:gd name="T24" fmla="*/ 13939 w 41"/>
                <a:gd name="T25" fmla="*/ 67089 h 115"/>
                <a:gd name="T26" fmla="*/ 16262 w 41"/>
                <a:gd name="T27" fmla="*/ 57398 h 115"/>
                <a:gd name="T28" fmla="*/ 21683 w 41"/>
                <a:gd name="T29" fmla="*/ 46962 h 115"/>
                <a:gd name="T30" fmla="*/ 25555 w 41"/>
                <a:gd name="T31" fmla="*/ 37272 h 115"/>
                <a:gd name="T32" fmla="*/ 27878 w 41"/>
                <a:gd name="T33" fmla="*/ 26090 h 115"/>
                <a:gd name="T34" fmla="*/ 30976 w 41"/>
                <a:gd name="T35" fmla="*/ 15654 h 115"/>
                <a:gd name="T36" fmla="*/ 31750 w 41"/>
                <a:gd name="T37" fmla="*/ 4473 h 115"/>
                <a:gd name="T38" fmla="*/ 27104 w 41"/>
                <a:gd name="T39" fmla="*/ 0 h 115"/>
                <a:gd name="T40" fmla="*/ 31750 w 41"/>
                <a:gd name="T41" fmla="*/ 4473 h 115"/>
                <a:gd name="T42" fmla="*/ 30201 w 41"/>
                <a:gd name="T43" fmla="*/ 1491 h 115"/>
                <a:gd name="T44" fmla="*/ 27104 w 41"/>
                <a:gd name="T45" fmla="*/ 0 h 115"/>
                <a:gd name="T46" fmla="*/ 24006 w 41"/>
                <a:gd name="T47" fmla="*/ 1491 h 115"/>
                <a:gd name="T48" fmla="*/ 22457 w 41"/>
                <a:gd name="T49" fmla="*/ 4473 h 115"/>
                <a:gd name="T50" fmla="*/ 27104 w 41"/>
                <a:gd name="T51" fmla="*/ 8945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35" y="12"/>
                  </a:moveTo>
                  <a:lnTo>
                    <a:pt x="29" y="6"/>
                  </a:lnTo>
                  <a:lnTo>
                    <a:pt x="28" y="19"/>
                  </a:lnTo>
                  <a:lnTo>
                    <a:pt x="24" y="32"/>
                  </a:lnTo>
                  <a:lnTo>
                    <a:pt x="20" y="45"/>
                  </a:lnTo>
                  <a:lnTo>
                    <a:pt x="15" y="58"/>
                  </a:lnTo>
                  <a:lnTo>
                    <a:pt x="9" y="72"/>
                  </a:lnTo>
                  <a:lnTo>
                    <a:pt x="5" y="87"/>
                  </a:lnTo>
                  <a:lnTo>
                    <a:pt x="2" y="100"/>
                  </a:lnTo>
                  <a:lnTo>
                    <a:pt x="0" y="115"/>
                  </a:lnTo>
                  <a:lnTo>
                    <a:pt x="13" y="115"/>
                  </a:lnTo>
                  <a:lnTo>
                    <a:pt x="14" y="102"/>
                  </a:lnTo>
                  <a:lnTo>
                    <a:pt x="18" y="90"/>
                  </a:lnTo>
                  <a:lnTo>
                    <a:pt x="21" y="77"/>
                  </a:lnTo>
                  <a:lnTo>
                    <a:pt x="28" y="63"/>
                  </a:lnTo>
                  <a:lnTo>
                    <a:pt x="33" y="50"/>
                  </a:lnTo>
                  <a:lnTo>
                    <a:pt x="36" y="35"/>
                  </a:lnTo>
                  <a:lnTo>
                    <a:pt x="40" y="21"/>
                  </a:lnTo>
                  <a:lnTo>
                    <a:pt x="41" y="6"/>
                  </a:lnTo>
                  <a:lnTo>
                    <a:pt x="35" y="0"/>
                  </a:lnTo>
                  <a:lnTo>
                    <a:pt x="41" y="6"/>
                  </a:lnTo>
                  <a:lnTo>
                    <a:pt x="39" y="2"/>
                  </a:lnTo>
                  <a:lnTo>
                    <a:pt x="35" y="0"/>
                  </a:lnTo>
                  <a:lnTo>
                    <a:pt x="31" y="2"/>
                  </a:lnTo>
                  <a:lnTo>
                    <a:pt x="29" y="6"/>
                  </a:lnTo>
                  <a:lnTo>
                    <a:pt x="3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2" name="Freeform 35">
              <a:extLst>
                <a:ext uri="{FF2B5EF4-FFF2-40B4-BE49-F238E27FC236}">
                  <a16:creationId xmlns:a16="http://schemas.microsoft.com/office/drawing/2014/main" id="{7D6F8C50-6DF8-6E56-6655-634036832243}"/>
                </a:ext>
              </a:extLst>
            </p:cNvPr>
            <p:cNvSpPr>
              <a:spLocks noChangeAspect="1"/>
            </p:cNvSpPr>
            <p:nvPr/>
          </p:nvSpPr>
          <p:spPr bwMode="auto">
            <a:xfrm>
              <a:off x="3627438" y="2735263"/>
              <a:ext cx="114300" cy="38100"/>
            </a:xfrm>
            <a:custGeom>
              <a:avLst/>
              <a:gdLst>
                <a:gd name="T0" fmla="*/ 0 w 148"/>
                <a:gd name="T1" fmla="*/ 7620 h 50"/>
                <a:gd name="T2" fmla="*/ 3861 w 148"/>
                <a:gd name="T3" fmla="*/ 9906 h 50"/>
                <a:gd name="T4" fmla="*/ 19307 w 148"/>
                <a:gd name="T5" fmla="*/ 10668 h 50"/>
                <a:gd name="T6" fmla="*/ 35526 w 148"/>
                <a:gd name="T7" fmla="*/ 14478 h 50"/>
                <a:gd name="T8" fmla="*/ 51744 w 148"/>
                <a:gd name="T9" fmla="*/ 18288 h 50"/>
                <a:gd name="T10" fmla="*/ 65645 w 148"/>
                <a:gd name="T11" fmla="*/ 24384 h 50"/>
                <a:gd name="T12" fmla="*/ 79547 w 148"/>
                <a:gd name="T13" fmla="*/ 29718 h 50"/>
                <a:gd name="T14" fmla="*/ 92676 w 148"/>
                <a:gd name="T15" fmla="*/ 33528 h 50"/>
                <a:gd name="T16" fmla="*/ 103488 w 148"/>
                <a:gd name="T17" fmla="*/ 37338 h 50"/>
                <a:gd name="T18" fmla="*/ 114300 w 148"/>
                <a:gd name="T19" fmla="*/ 38100 h 50"/>
                <a:gd name="T20" fmla="*/ 114300 w 148"/>
                <a:gd name="T21" fmla="*/ 28956 h 50"/>
                <a:gd name="T22" fmla="*/ 105805 w 148"/>
                <a:gd name="T23" fmla="*/ 28194 h 50"/>
                <a:gd name="T24" fmla="*/ 95765 w 148"/>
                <a:gd name="T25" fmla="*/ 24384 h 50"/>
                <a:gd name="T26" fmla="*/ 83408 w 148"/>
                <a:gd name="T27" fmla="*/ 20574 h 50"/>
                <a:gd name="T28" fmla="*/ 69507 w 148"/>
                <a:gd name="T29" fmla="*/ 14478 h 50"/>
                <a:gd name="T30" fmla="*/ 54061 w 148"/>
                <a:gd name="T31" fmla="*/ 9144 h 50"/>
                <a:gd name="T32" fmla="*/ 37070 w 148"/>
                <a:gd name="T33" fmla="*/ 5334 h 50"/>
                <a:gd name="T34" fmla="*/ 20852 w 148"/>
                <a:gd name="T35" fmla="*/ 1524 h 50"/>
                <a:gd name="T36" fmla="*/ 3861 w 148"/>
                <a:gd name="T37" fmla="*/ 0 h 50"/>
                <a:gd name="T38" fmla="*/ 7723 w 148"/>
                <a:gd name="T39" fmla="*/ 2286 h 50"/>
                <a:gd name="T40" fmla="*/ 3861 w 148"/>
                <a:gd name="T41" fmla="*/ 0 h 50"/>
                <a:gd name="T42" fmla="*/ 772 w 148"/>
                <a:gd name="T43" fmla="*/ 2286 h 50"/>
                <a:gd name="T44" fmla="*/ 0 w 148"/>
                <a:gd name="T45" fmla="*/ 5334 h 50"/>
                <a:gd name="T46" fmla="*/ 772 w 148"/>
                <a:gd name="T47" fmla="*/ 7620 h 50"/>
                <a:gd name="T48" fmla="*/ 3861 w 148"/>
                <a:gd name="T49" fmla="*/ 9906 h 50"/>
                <a:gd name="T50" fmla="*/ 0 w 148"/>
                <a:gd name="T51" fmla="*/ 762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8" h="50">
                  <a:moveTo>
                    <a:pt x="0" y="10"/>
                  </a:moveTo>
                  <a:lnTo>
                    <a:pt x="5" y="13"/>
                  </a:lnTo>
                  <a:lnTo>
                    <a:pt x="25" y="14"/>
                  </a:lnTo>
                  <a:lnTo>
                    <a:pt x="46" y="19"/>
                  </a:lnTo>
                  <a:lnTo>
                    <a:pt x="67" y="24"/>
                  </a:lnTo>
                  <a:lnTo>
                    <a:pt x="85" y="32"/>
                  </a:lnTo>
                  <a:lnTo>
                    <a:pt x="103" y="39"/>
                  </a:lnTo>
                  <a:lnTo>
                    <a:pt x="120" y="44"/>
                  </a:lnTo>
                  <a:lnTo>
                    <a:pt x="134" y="49"/>
                  </a:lnTo>
                  <a:lnTo>
                    <a:pt x="148" y="50"/>
                  </a:lnTo>
                  <a:lnTo>
                    <a:pt x="148" y="38"/>
                  </a:lnTo>
                  <a:lnTo>
                    <a:pt x="137" y="37"/>
                  </a:lnTo>
                  <a:lnTo>
                    <a:pt x="124" y="32"/>
                  </a:lnTo>
                  <a:lnTo>
                    <a:pt x="108" y="27"/>
                  </a:lnTo>
                  <a:lnTo>
                    <a:pt x="90" y="19"/>
                  </a:lnTo>
                  <a:lnTo>
                    <a:pt x="70" y="12"/>
                  </a:lnTo>
                  <a:lnTo>
                    <a:pt x="48" y="7"/>
                  </a:lnTo>
                  <a:lnTo>
                    <a:pt x="27" y="2"/>
                  </a:lnTo>
                  <a:lnTo>
                    <a:pt x="5" y="0"/>
                  </a:lnTo>
                  <a:lnTo>
                    <a:pt x="10" y="3"/>
                  </a:lnTo>
                  <a:lnTo>
                    <a:pt x="5" y="0"/>
                  </a:lnTo>
                  <a:lnTo>
                    <a:pt x="1" y="3"/>
                  </a:lnTo>
                  <a:lnTo>
                    <a:pt x="0" y="7"/>
                  </a:lnTo>
                  <a:lnTo>
                    <a:pt x="1" y="10"/>
                  </a:lnTo>
                  <a:lnTo>
                    <a:pt x="5" y="13"/>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3" name="Freeform 36">
              <a:extLst>
                <a:ext uri="{FF2B5EF4-FFF2-40B4-BE49-F238E27FC236}">
                  <a16:creationId xmlns:a16="http://schemas.microsoft.com/office/drawing/2014/main" id="{7B4CECCB-7842-11F2-11FF-A1B182766818}"/>
                </a:ext>
              </a:extLst>
            </p:cNvPr>
            <p:cNvSpPr>
              <a:spLocks noChangeAspect="1"/>
            </p:cNvSpPr>
            <p:nvPr/>
          </p:nvSpPr>
          <p:spPr bwMode="auto">
            <a:xfrm>
              <a:off x="3540125" y="2679700"/>
              <a:ext cx="95250" cy="63500"/>
            </a:xfrm>
            <a:custGeom>
              <a:avLst/>
              <a:gdLst>
                <a:gd name="T0" fmla="*/ 0 w 128"/>
                <a:gd name="T1" fmla="*/ 4590 h 83"/>
                <a:gd name="T2" fmla="*/ 5209 w 128"/>
                <a:gd name="T3" fmla="*/ 9181 h 83"/>
                <a:gd name="T4" fmla="*/ 20092 w 128"/>
                <a:gd name="T5" fmla="*/ 9946 h 83"/>
                <a:gd name="T6" fmla="*/ 31998 w 128"/>
                <a:gd name="T7" fmla="*/ 13771 h 83"/>
                <a:gd name="T8" fmla="*/ 43904 w 128"/>
                <a:gd name="T9" fmla="*/ 19127 h 83"/>
                <a:gd name="T10" fmla="*/ 54322 w 128"/>
                <a:gd name="T11" fmla="*/ 26777 h 83"/>
                <a:gd name="T12" fmla="*/ 62508 w 128"/>
                <a:gd name="T13" fmla="*/ 35193 h 83"/>
                <a:gd name="T14" fmla="*/ 70693 w 128"/>
                <a:gd name="T15" fmla="*/ 43608 h 83"/>
                <a:gd name="T16" fmla="*/ 79623 w 128"/>
                <a:gd name="T17" fmla="*/ 53554 h 83"/>
                <a:gd name="T18" fmla="*/ 87809 w 128"/>
                <a:gd name="T19" fmla="*/ 63500 h 83"/>
                <a:gd name="T20" fmla="*/ 95250 w 128"/>
                <a:gd name="T21" fmla="*/ 58145 h 83"/>
                <a:gd name="T22" fmla="*/ 86320 w 128"/>
                <a:gd name="T23" fmla="*/ 47434 h 83"/>
                <a:gd name="T24" fmla="*/ 78135 w 128"/>
                <a:gd name="T25" fmla="*/ 38253 h 83"/>
                <a:gd name="T26" fmla="*/ 69949 w 128"/>
                <a:gd name="T27" fmla="*/ 27542 h 83"/>
                <a:gd name="T28" fmla="*/ 59531 w 128"/>
                <a:gd name="T29" fmla="*/ 19127 h 83"/>
                <a:gd name="T30" fmla="*/ 47625 w 128"/>
                <a:gd name="T31" fmla="*/ 11476 h 83"/>
                <a:gd name="T32" fmla="*/ 35719 w 128"/>
                <a:gd name="T33" fmla="*/ 4590 h 83"/>
                <a:gd name="T34" fmla="*/ 21580 w 128"/>
                <a:gd name="T35" fmla="*/ 765 h 83"/>
                <a:gd name="T36" fmla="*/ 5209 w 128"/>
                <a:gd name="T37" fmla="*/ 0 h 83"/>
                <a:gd name="T38" fmla="*/ 9674 w 128"/>
                <a:gd name="T39" fmla="*/ 4590 h 83"/>
                <a:gd name="T40" fmla="*/ 5209 w 128"/>
                <a:gd name="T41" fmla="*/ 0 h 83"/>
                <a:gd name="T42" fmla="*/ 2232 w 128"/>
                <a:gd name="T43" fmla="*/ 1530 h 83"/>
                <a:gd name="T44" fmla="*/ 1488 w 128"/>
                <a:gd name="T45" fmla="*/ 4590 h 83"/>
                <a:gd name="T46" fmla="*/ 2232 w 128"/>
                <a:gd name="T47" fmla="*/ 7651 h 83"/>
                <a:gd name="T48" fmla="*/ 5209 w 128"/>
                <a:gd name="T49" fmla="*/ 9181 h 83"/>
                <a:gd name="T50" fmla="*/ 0 w 128"/>
                <a:gd name="T51" fmla="*/ 459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8" h="83">
                  <a:moveTo>
                    <a:pt x="0" y="6"/>
                  </a:moveTo>
                  <a:lnTo>
                    <a:pt x="7" y="12"/>
                  </a:lnTo>
                  <a:lnTo>
                    <a:pt x="27" y="13"/>
                  </a:lnTo>
                  <a:lnTo>
                    <a:pt x="43" y="18"/>
                  </a:lnTo>
                  <a:lnTo>
                    <a:pt x="59" y="25"/>
                  </a:lnTo>
                  <a:lnTo>
                    <a:pt x="73" y="35"/>
                  </a:lnTo>
                  <a:lnTo>
                    <a:pt x="84" y="46"/>
                  </a:lnTo>
                  <a:lnTo>
                    <a:pt x="95" y="57"/>
                  </a:lnTo>
                  <a:lnTo>
                    <a:pt x="107" y="70"/>
                  </a:lnTo>
                  <a:lnTo>
                    <a:pt x="118" y="83"/>
                  </a:lnTo>
                  <a:lnTo>
                    <a:pt x="128" y="76"/>
                  </a:lnTo>
                  <a:lnTo>
                    <a:pt x="116" y="62"/>
                  </a:lnTo>
                  <a:lnTo>
                    <a:pt x="105" y="50"/>
                  </a:lnTo>
                  <a:lnTo>
                    <a:pt x="94" y="36"/>
                  </a:lnTo>
                  <a:lnTo>
                    <a:pt x="80" y="25"/>
                  </a:lnTo>
                  <a:lnTo>
                    <a:pt x="64" y="15"/>
                  </a:lnTo>
                  <a:lnTo>
                    <a:pt x="48" y="6"/>
                  </a:lnTo>
                  <a:lnTo>
                    <a:pt x="29" y="1"/>
                  </a:lnTo>
                  <a:lnTo>
                    <a:pt x="7" y="0"/>
                  </a:lnTo>
                  <a:lnTo>
                    <a:pt x="13" y="6"/>
                  </a:lnTo>
                  <a:lnTo>
                    <a:pt x="7" y="0"/>
                  </a:lnTo>
                  <a:lnTo>
                    <a:pt x="3" y="2"/>
                  </a:lnTo>
                  <a:lnTo>
                    <a:pt x="2" y="6"/>
                  </a:lnTo>
                  <a:lnTo>
                    <a:pt x="3" y="10"/>
                  </a:lnTo>
                  <a:lnTo>
                    <a:pt x="7"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4" name="Freeform 37">
              <a:extLst>
                <a:ext uri="{FF2B5EF4-FFF2-40B4-BE49-F238E27FC236}">
                  <a16:creationId xmlns:a16="http://schemas.microsoft.com/office/drawing/2014/main" id="{3AF52DDE-1633-F5BB-1EBE-BBF72DCDBC26}"/>
                </a:ext>
              </a:extLst>
            </p:cNvPr>
            <p:cNvSpPr>
              <a:spLocks noChangeAspect="1"/>
            </p:cNvSpPr>
            <p:nvPr/>
          </p:nvSpPr>
          <p:spPr bwMode="auto">
            <a:xfrm>
              <a:off x="3540125" y="2625725"/>
              <a:ext cx="9525" cy="60325"/>
            </a:xfrm>
            <a:custGeom>
              <a:avLst/>
              <a:gdLst>
                <a:gd name="T0" fmla="*/ 7327 w 13"/>
                <a:gd name="T1" fmla="*/ 9163 h 79"/>
                <a:gd name="T2" fmla="*/ 0 w 13"/>
                <a:gd name="T3" fmla="*/ 5345 h 79"/>
                <a:gd name="T4" fmla="*/ 0 w 13"/>
                <a:gd name="T5" fmla="*/ 60325 h 79"/>
                <a:gd name="T6" fmla="*/ 9525 w 13"/>
                <a:gd name="T7" fmla="*/ 60325 h 79"/>
                <a:gd name="T8" fmla="*/ 9525 w 13"/>
                <a:gd name="T9" fmla="*/ 5345 h 79"/>
                <a:gd name="T10" fmla="*/ 2198 w 13"/>
                <a:gd name="T11" fmla="*/ 1527 h 79"/>
                <a:gd name="T12" fmla="*/ 9525 w 13"/>
                <a:gd name="T13" fmla="*/ 5345 h 79"/>
                <a:gd name="T14" fmla="*/ 7327 w 13"/>
                <a:gd name="T15" fmla="*/ 2291 h 79"/>
                <a:gd name="T16" fmla="*/ 5129 w 13"/>
                <a:gd name="T17" fmla="*/ 0 h 79"/>
                <a:gd name="T18" fmla="*/ 2198 w 13"/>
                <a:gd name="T19" fmla="*/ 2291 h 79"/>
                <a:gd name="T20" fmla="*/ 0 w 13"/>
                <a:gd name="T21" fmla="*/ 5345 h 79"/>
                <a:gd name="T22" fmla="*/ 7327 w 13"/>
                <a:gd name="T23" fmla="*/ 9163 h 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79">
                  <a:moveTo>
                    <a:pt x="10" y="12"/>
                  </a:moveTo>
                  <a:lnTo>
                    <a:pt x="0" y="7"/>
                  </a:lnTo>
                  <a:lnTo>
                    <a:pt x="0" y="79"/>
                  </a:lnTo>
                  <a:lnTo>
                    <a:pt x="13" y="79"/>
                  </a:lnTo>
                  <a:lnTo>
                    <a:pt x="13" y="7"/>
                  </a:lnTo>
                  <a:lnTo>
                    <a:pt x="3" y="2"/>
                  </a:lnTo>
                  <a:lnTo>
                    <a:pt x="13" y="7"/>
                  </a:lnTo>
                  <a:lnTo>
                    <a:pt x="10" y="3"/>
                  </a:lnTo>
                  <a:lnTo>
                    <a:pt x="7" y="0"/>
                  </a:lnTo>
                  <a:lnTo>
                    <a:pt x="3" y="3"/>
                  </a:lnTo>
                  <a:lnTo>
                    <a:pt x="0" y="7"/>
                  </a:lnTo>
                  <a:lnTo>
                    <a:pt x="10"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5" name="Freeform 38">
              <a:extLst>
                <a:ext uri="{FF2B5EF4-FFF2-40B4-BE49-F238E27FC236}">
                  <a16:creationId xmlns:a16="http://schemas.microsoft.com/office/drawing/2014/main" id="{E31193B9-F959-9B41-2FCB-EABB67E96F04}"/>
                </a:ext>
              </a:extLst>
            </p:cNvPr>
            <p:cNvSpPr>
              <a:spLocks noChangeAspect="1"/>
            </p:cNvSpPr>
            <p:nvPr/>
          </p:nvSpPr>
          <p:spPr bwMode="auto">
            <a:xfrm>
              <a:off x="3303588" y="2627313"/>
              <a:ext cx="244475" cy="117475"/>
            </a:xfrm>
            <a:custGeom>
              <a:avLst/>
              <a:gdLst>
                <a:gd name="T0" fmla="*/ 5298 w 323"/>
                <a:gd name="T1" fmla="*/ 117475 h 157"/>
                <a:gd name="T2" fmla="*/ 3784 w 323"/>
                <a:gd name="T3" fmla="*/ 117475 h 157"/>
                <a:gd name="T4" fmla="*/ 18165 w 323"/>
                <a:gd name="T5" fmla="*/ 116727 h 157"/>
                <a:gd name="T6" fmla="*/ 32546 w 323"/>
                <a:gd name="T7" fmla="*/ 113734 h 157"/>
                <a:gd name="T8" fmla="*/ 47684 w 323"/>
                <a:gd name="T9" fmla="*/ 109993 h 157"/>
                <a:gd name="T10" fmla="*/ 64336 w 323"/>
                <a:gd name="T11" fmla="*/ 104007 h 157"/>
                <a:gd name="T12" fmla="*/ 81744 w 323"/>
                <a:gd name="T13" fmla="*/ 98021 h 157"/>
                <a:gd name="T14" fmla="*/ 98396 w 323"/>
                <a:gd name="T15" fmla="*/ 90538 h 157"/>
                <a:gd name="T16" fmla="*/ 115804 w 323"/>
                <a:gd name="T17" fmla="*/ 80811 h 157"/>
                <a:gd name="T18" fmla="*/ 133212 w 323"/>
                <a:gd name="T19" fmla="*/ 71832 h 157"/>
                <a:gd name="T20" fmla="*/ 150621 w 323"/>
                <a:gd name="T21" fmla="*/ 62853 h 157"/>
                <a:gd name="T22" fmla="*/ 167272 w 323"/>
                <a:gd name="T23" fmla="*/ 53874 h 157"/>
                <a:gd name="T24" fmla="*/ 182410 w 323"/>
                <a:gd name="T25" fmla="*/ 44895 h 157"/>
                <a:gd name="T26" fmla="*/ 197548 w 323"/>
                <a:gd name="T27" fmla="*/ 35916 h 157"/>
                <a:gd name="T28" fmla="*/ 212686 w 323"/>
                <a:gd name="T29" fmla="*/ 27685 h 157"/>
                <a:gd name="T30" fmla="*/ 224796 w 323"/>
                <a:gd name="T31" fmla="*/ 19454 h 157"/>
                <a:gd name="T32" fmla="*/ 236149 w 323"/>
                <a:gd name="T33" fmla="*/ 12720 h 157"/>
                <a:gd name="T34" fmla="*/ 244475 w 323"/>
                <a:gd name="T35" fmla="*/ 7482 h 157"/>
                <a:gd name="T36" fmla="*/ 239177 w 323"/>
                <a:gd name="T37" fmla="*/ 0 h 157"/>
                <a:gd name="T38" fmla="*/ 230851 w 323"/>
                <a:gd name="T39" fmla="*/ 5238 h 157"/>
                <a:gd name="T40" fmla="*/ 219498 w 323"/>
                <a:gd name="T41" fmla="*/ 11972 h 157"/>
                <a:gd name="T42" fmla="*/ 207387 w 323"/>
                <a:gd name="T43" fmla="*/ 20203 h 157"/>
                <a:gd name="T44" fmla="*/ 193763 w 323"/>
                <a:gd name="T45" fmla="*/ 28433 h 157"/>
                <a:gd name="T46" fmla="*/ 178626 w 323"/>
                <a:gd name="T47" fmla="*/ 37412 h 157"/>
                <a:gd name="T48" fmla="*/ 161974 w 323"/>
                <a:gd name="T49" fmla="*/ 46391 h 157"/>
                <a:gd name="T50" fmla="*/ 146836 w 323"/>
                <a:gd name="T51" fmla="*/ 56119 h 157"/>
                <a:gd name="T52" fmla="*/ 129428 w 323"/>
                <a:gd name="T53" fmla="*/ 64349 h 157"/>
                <a:gd name="T54" fmla="*/ 112020 w 323"/>
                <a:gd name="T55" fmla="*/ 73328 h 157"/>
                <a:gd name="T56" fmla="*/ 94611 w 323"/>
                <a:gd name="T57" fmla="*/ 80811 h 157"/>
                <a:gd name="T58" fmla="*/ 77960 w 323"/>
                <a:gd name="T59" fmla="*/ 88293 h 157"/>
                <a:gd name="T60" fmla="*/ 60551 w 323"/>
                <a:gd name="T61" fmla="*/ 95028 h 157"/>
                <a:gd name="T62" fmla="*/ 45413 w 323"/>
                <a:gd name="T63" fmla="*/ 100265 h 157"/>
                <a:gd name="T64" fmla="*/ 30276 w 323"/>
                <a:gd name="T65" fmla="*/ 104007 h 157"/>
                <a:gd name="T66" fmla="*/ 16652 w 323"/>
                <a:gd name="T67" fmla="*/ 107000 h 157"/>
                <a:gd name="T68" fmla="*/ 3784 w 323"/>
                <a:gd name="T69" fmla="*/ 107748 h 157"/>
                <a:gd name="T70" fmla="*/ 3028 w 323"/>
                <a:gd name="T71" fmla="*/ 107748 h 157"/>
                <a:gd name="T72" fmla="*/ 3784 w 323"/>
                <a:gd name="T73" fmla="*/ 107748 h 157"/>
                <a:gd name="T74" fmla="*/ 1514 w 323"/>
                <a:gd name="T75" fmla="*/ 109993 h 157"/>
                <a:gd name="T76" fmla="*/ 0 w 323"/>
                <a:gd name="T77" fmla="*/ 112986 h 157"/>
                <a:gd name="T78" fmla="*/ 1514 w 323"/>
                <a:gd name="T79" fmla="*/ 115230 h 157"/>
                <a:gd name="T80" fmla="*/ 3784 w 323"/>
                <a:gd name="T81" fmla="*/ 117475 h 157"/>
                <a:gd name="T82" fmla="*/ 5298 w 323"/>
                <a:gd name="T83" fmla="*/ 117475 h 15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3" h="157">
                  <a:moveTo>
                    <a:pt x="7" y="157"/>
                  </a:moveTo>
                  <a:lnTo>
                    <a:pt x="5" y="157"/>
                  </a:lnTo>
                  <a:lnTo>
                    <a:pt x="24" y="156"/>
                  </a:lnTo>
                  <a:lnTo>
                    <a:pt x="43" y="152"/>
                  </a:lnTo>
                  <a:lnTo>
                    <a:pt x="63" y="147"/>
                  </a:lnTo>
                  <a:lnTo>
                    <a:pt x="85" y="139"/>
                  </a:lnTo>
                  <a:lnTo>
                    <a:pt x="108" y="131"/>
                  </a:lnTo>
                  <a:lnTo>
                    <a:pt x="130" y="121"/>
                  </a:lnTo>
                  <a:lnTo>
                    <a:pt x="153" y="108"/>
                  </a:lnTo>
                  <a:lnTo>
                    <a:pt x="176" y="96"/>
                  </a:lnTo>
                  <a:lnTo>
                    <a:pt x="199" y="84"/>
                  </a:lnTo>
                  <a:lnTo>
                    <a:pt x="221" y="72"/>
                  </a:lnTo>
                  <a:lnTo>
                    <a:pt x="241" y="60"/>
                  </a:lnTo>
                  <a:lnTo>
                    <a:pt x="261" y="48"/>
                  </a:lnTo>
                  <a:lnTo>
                    <a:pt x="281" y="37"/>
                  </a:lnTo>
                  <a:lnTo>
                    <a:pt x="297" y="26"/>
                  </a:lnTo>
                  <a:lnTo>
                    <a:pt x="312" y="17"/>
                  </a:lnTo>
                  <a:lnTo>
                    <a:pt x="323" y="10"/>
                  </a:lnTo>
                  <a:lnTo>
                    <a:pt x="316" y="0"/>
                  </a:lnTo>
                  <a:lnTo>
                    <a:pt x="305" y="7"/>
                  </a:lnTo>
                  <a:lnTo>
                    <a:pt x="290" y="16"/>
                  </a:lnTo>
                  <a:lnTo>
                    <a:pt x="274" y="27"/>
                  </a:lnTo>
                  <a:lnTo>
                    <a:pt x="256" y="38"/>
                  </a:lnTo>
                  <a:lnTo>
                    <a:pt x="236" y="50"/>
                  </a:lnTo>
                  <a:lnTo>
                    <a:pt x="214" y="62"/>
                  </a:lnTo>
                  <a:lnTo>
                    <a:pt x="194" y="75"/>
                  </a:lnTo>
                  <a:lnTo>
                    <a:pt x="171" y="86"/>
                  </a:lnTo>
                  <a:lnTo>
                    <a:pt x="148" y="98"/>
                  </a:lnTo>
                  <a:lnTo>
                    <a:pt x="125" y="108"/>
                  </a:lnTo>
                  <a:lnTo>
                    <a:pt x="103" y="118"/>
                  </a:lnTo>
                  <a:lnTo>
                    <a:pt x="80" y="127"/>
                  </a:lnTo>
                  <a:lnTo>
                    <a:pt x="60" y="134"/>
                  </a:lnTo>
                  <a:lnTo>
                    <a:pt x="40" y="139"/>
                  </a:lnTo>
                  <a:lnTo>
                    <a:pt x="22" y="143"/>
                  </a:lnTo>
                  <a:lnTo>
                    <a:pt x="5" y="144"/>
                  </a:lnTo>
                  <a:lnTo>
                    <a:pt x="4" y="144"/>
                  </a:lnTo>
                  <a:lnTo>
                    <a:pt x="5" y="144"/>
                  </a:lnTo>
                  <a:lnTo>
                    <a:pt x="2" y="147"/>
                  </a:lnTo>
                  <a:lnTo>
                    <a:pt x="0" y="151"/>
                  </a:lnTo>
                  <a:lnTo>
                    <a:pt x="2" y="154"/>
                  </a:lnTo>
                  <a:lnTo>
                    <a:pt x="5" y="157"/>
                  </a:lnTo>
                  <a:lnTo>
                    <a:pt x="7" y="1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6" name="Freeform 39">
              <a:extLst>
                <a:ext uri="{FF2B5EF4-FFF2-40B4-BE49-F238E27FC236}">
                  <a16:creationId xmlns:a16="http://schemas.microsoft.com/office/drawing/2014/main" id="{43CDF911-24F1-0E37-3264-E710D4C2A71F}"/>
                </a:ext>
              </a:extLst>
            </p:cNvPr>
            <p:cNvSpPr>
              <a:spLocks noChangeAspect="1"/>
            </p:cNvSpPr>
            <p:nvPr/>
          </p:nvSpPr>
          <p:spPr bwMode="auto">
            <a:xfrm>
              <a:off x="2784475" y="2735263"/>
              <a:ext cx="523875" cy="230187"/>
            </a:xfrm>
            <a:custGeom>
              <a:avLst/>
              <a:gdLst>
                <a:gd name="T0" fmla="*/ 7516 w 697"/>
                <a:gd name="T1" fmla="*/ 228683 h 306"/>
                <a:gd name="T2" fmla="*/ 3758 w 697"/>
                <a:gd name="T3" fmla="*/ 230187 h 306"/>
                <a:gd name="T4" fmla="*/ 33823 w 697"/>
                <a:gd name="T5" fmla="*/ 228683 h 306"/>
                <a:gd name="T6" fmla="*/ 65390 w 697"/>
                <a:gd name="T7" fmla="*/ 221912 h 306"/>
                <a:gd name="T8" fmla="*/ 96958 w 697"/>
                <a:gd name="T9" fmla="*/ 212133 h 306"/>
                <a:gd name="T10" fmla="*/ 130029 w 697"/>
                <a:gd name="T11" fmla="*/ 199345 h 306"/>
                <a:gd name="T12" fmla="*/ 163852 w 697"/>
                <a:gd name="T13" fmla="*/ 185052 h 306"/>
                <a:gd name="T14" fmla="*/ 196923 w 697"/>
                <a:gd name="T15" fmla="*/ 166998 h 306"/>
                <a:gd name="T16" fmla="*/ 230746 w 697"/>
                <a:gd name="T17" fmla="*/ 148945 h 306"/>
                <a:gd name="T18" fmla="*/ 266071 w 697"/>
                <a:gd name="T19" fmla="*/ 130138 h 306"/>
                <a:gd name="T20" fmla="*/ 300646 w 697"/>
                <a:gd name="T21" fmla="*/ 109828 h 306"/>
                <a:gd name="T22" fmla="*/ 334468 w 697"/>
                <a:gd name="T23" fmla="*/ 91022 h 306"/>
                <a:gd name="T24" fmla="*/ 368291 w 697"/>
                <a:gd name="T25" fmla="*/ 72216 h 306"/>
                <a:gd name="T26" fmla="*/ 400610 w 697"/>
                <a:gd name="T27" fmla="*/ 54914 h 306"/>
                <a:gd name="T28" fmla="*/ 433681 w 697"/>
                <a:gd name="T29" fmla="*/ 40621 h 306"/>
                <a:gd name="T30" fmla="*/ 465249 w 697"/>
                <a:gd name="T31" fmla="*/ 27833 h 306"/>
                <a:gd name="T32" fmla="*/ 494562 w 697"/>
                <a:gd name="T33" fmla="*/ 17302 h 306"/>
                <a:gd name="T34" fmla="*/ 523875 w 697"/>
                <a:gd name="T35" fmla="*/ 9779 h 306"/>
                <a:gd name="T36" fmla="*/ 521620 w 697"/>
                <a:gd name="T37" fmla="*/ 0 h 306"/>
                <a:gd name="T38" fmla="*/ 492307 w 697"/>
                <a:gd name="T39" fmla="*/ 7522 h 306"/>
                <a:gd name="T40" fmla="*/ 461491 w 697"/>
                <a:gd name="T41" fmla="*/ 18054 h 306"/>
                <a:gd name="T42" fmla="*/ 429923 w 697"/>
                <a:gd name="T43" fmla="*/ 31594 h 306"/>
                <a:gd name="T44" fmla="*/ 396852 w 697"/>
                <a:gd name="T45" fmla="*/ 47391 h 306"/>
                <a:gd name="T46" fmla="*/ 364533 w 697"/>
                <a:gd name="T47" fmla="*/ 64693 h 306"/>
                <a:gd name="T48" fmla="*/ 330710 w 697"/>
                <a:gd name="T49" fmla="*/ 83499 h 306"/>
                <a:gd name="T50" fmla="*/ 296888 w 697"/>
                <a:gd name="T51" fmla="*/ 102305 h 306"/>
                <a:gd name="T52" fmla="*/ 262313 w 697"/>
                <a:gd name="T53" fmla="*/ 122616 h 306"/>
                <a:gd name="T54" fmla="*/ 226987 w 697"/>
                <a:gd name="T55" fmla="*/ 141422 h 306"/>
                <a:gd name="T56" fmla="*/ 193165 w 697"/>
                <a:gd name="T57" fmla="*/ 159476 h 306"/>
                <a:gd name="T58" fmla="*/ 160094 w 697"/>
                <a:gd name="T59" fmla="*/ 176025 h 306"/>
                <a:gd name="T60" fmla="*/ 126271 w 697"/>
                <a:gd name="T61" fmla="*/ 189566 h 306"/>
                <a:gd name="T62" fmla="*/ 93200 w 697"/>
                <a:gd name="T63" fmla="*/ 203106 h 306"/>
                <a:gd name="T64" fmla="*/ 63136 w 697"/>
                <a:gd name="T65" fmla="*/ 212133 h 306"/>
                <a:gd name="T66" fmla="*/ 32319 w 697"/>
                <a:gd name="T67" fmla="*/ 218903 h 306"/>
                <a:gd name="T68" fmla="*/ 3758 w 697"/>
                <a:gd name="T69" fmla="*/ 221160 h 306"/>
                <a:gd name="T70" fmla="*/ 0 w 697"/>
                <a:gd name="T71" fmla="*/ 222665 h 306"/>
                <a:gd name="T72" fmla="*/ 3758 w 697"/>
                <a:gd name="T73" fmla="*/ 221160 h 306"/>
                <a:gd name="T74" fmla="*/ 1503 w 697"/>
                <a:gd name="T75" fmla="*/ 222665 h 306"/>
                <a:gd name="T76" fmla="*/ 0 w 697"/>
                <a:gd name="T77" fmla="*/ 225674 h 306"/>
                <a:gd name="T78" fmla="*/ 1503 w 697"/>
                <a:gd name="T79" fmla="*/ 228683 h 306"/>
                <a:gd name="T80" fmla="*/ 3758 w 697"/>
                <a:gd name="T81" fmla="*/ 230187 h 306"/>
                <a:gd name="T82" fmla="*/ 7516 w 697"/>
                <a:gd name="T83" fmla="*/ 228683 h 3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97" h="306">
                  <a:moveTo>
                    <a:pt x="10" y="304"/>
                  </a:moveTo>
                  <a:lnTo>
                    <a:pt x="5" y="306"/>
                  </a:lnTo>
                  <a:lnTo>
                    <a:pt x="45" y="304"/>
                  </a:lnTo>
                  <a:lnTo>
                    <a:pt x="87" y="295"/>
                  </a:lnTo>
                  <a:lnTo>
                    <a:pt x="129" y="282"/>
                  </a:lnTo>
                  <a:lnTo>
                    <a:pt x="173" y="265"/>
                  </a:lnTo>
                  <a:lnTo>
                    <a:pt x="218" y="246"/>
                  </a:lnTo>
                  <a:lnTo>
                    <a:pt x="262" y="222"/>
                  </a:lnTo>
                  <a:lnTo>
                    <a:pt x="307" y="198"/>
                  </a:lnTo>
                  <a:lnTo>
                    <a:pt x="354" y="173"/>
                  </a:lnTo>
                  <a:lnTo>
                    <a:pt x="400" y="146"/>
                  </a:lnTo>
                  <a:lnTo>
                    <a:pt x="445" y="121"/>
                  </a:lnTo>
                  <a:lnTo>
                    <a:pt x="490" y="96"/>
                  </a:lnTo>
                  <a:lnTo>
                    <a:pt x="533" y="73"/>
                  </a:lnTo>
                  <a:lnTo>
                    <a:pt x="577" y="54"/>
                  </a:lnTo>
                  <a:lnTo>
                    <a:pt x="619" y="37"/>
                  </a:lnTo>
                  <a:lnTo>
                    <a:pt x="658" y="23"/>
                  </a:lnTo>
                  <a:lnTo>
                    <a:pt x="697" y="13"/>
                  </a:lnTo>
                  <a:lnTo>
                    <a:pt x="694" y="0"/>
                  </a:lnTo>
                  <a:lnTo>
                    <a:pt x="655" y="10"/>
                  </a:lnTo>
                  <a:lnTo>
                    <a:pt x="614" y="24"/>
                  </a:lnTo>
                  <a:lnTo>
                    <a:pt x="572" y="42"/>
                  </a:lnTo>
                  <a:lnTo>
                    <a:pt x="528" y="63"/>
                  </a:lnTo>
                  <a:lnTo>
                    <a:pt x="485" y="86"/>
                  </a:lnTo>
                  <a:lnTo>
                    <a:pt x="440" y="111"/>
                  </a:lnTo>
                  <a:lnTo>
                    <a:pt x="395" y="136"/>
                  </a:lnTo>
                  <a:lnTo>
                    <a:pt x="349" y="163"/>
                  </a:lnTo>
                  <a:lnTo>
                    <a:pt x="302" y="188"/>
                  </a:lnTo>
                  <a:lnTo>
                    <a:pt x="257" y="212"/>
                  </a:lnTo>
                  <a:lnTo>
                    <a:pt x="213" y="234"/>
                  </a:lnTo>
                  <a:lnTo>
                    <a:pt x="168" y="252"/>
                  </a:lnTo>
                  <a:lnTo>
                    <a:pt x="124" y="270"/>
                  </a:lnTo>
                  <a:lnTo>
                    <a:pt x="84" y="282"/>
                  </a:lnTo>
                  <a:lnTo>
                    <a:pt x="43" y="291"/>
                  </a:lnTo>
                  <a:lnTo>
                    <a:pt x="5" y="294"/>
                  </a:lnTo>
                  <a:lnTo>
                    <a:pt x="0" y="296"/>
                  </a:lnTo>
                  <a:lnTo>
                    <a:pt x="5" y="294"/>
                  </a:lnTo>
                  <a:lnTo>
                    <a:pt x="2" y="296"/>
                  </a:lnTo>
                  <a:lnTo>
                    <a:pt x="0" y="300"/>
                  </a:lnTo>
                  <a:lnTo>
                    <a:pt x="2" y="304"/>
                  </a:lnTo>
                  <a:lnTo>
                    <a:pt x="5" y="306"/>
                  </a:lnTo>
                  <a:lnTo>
                    <a:pt x="10" y="3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7" name="Freeform 40">
              <a:extLst>
                <a:ext uri="{FF2B5EF4-FFF2-40B4-BE49-F238E27FC236}">
                  <a16:creationId xmlns:a16="http://schemas.microsoft.com/office/drawing/2014/main" id="{33B83EC0-5D23-9C96-1346-4C17450D65AA}"/>
                </a:ext>
              </a:extLst>
            </p:cNvPr>
            <p:cNvSpPr>
              <a:spLocks noChangeAspect="1"/>
            </p:cNvSpPr>
            <p:nvPr/>
          </p:nvSpPr>
          <p:spPr bwMode="auto">
            <a:xfrm>
              <a:off x="2632075" y="2959100"/>
              <a:ext cx="158750" cy="639763"/>
            </a:xfrm>
            <a:custGeom>
              <a:avLst/>
              <a:gdLst>
                <a:gd name="T0" fmla="*/ 9735 w 212"/>
                <a:gd name="T1" fmla="*/ 636000 h 850"/>
                <a:gd name="T2" fmla="*/ 9735 w 212"/>
                <a:gd name="T3" fmla="*/ 584819 h 850"/>
                <a:gd name="T4" fmla="*/ 9735 w 212"/>
                <a:gd name="T5" fmla="*/ 537401 h 850"/>
                <a:gd name="T6" fmla="*/ 10483 w 212"/>
                <a:gd name="T7" fmla="*/ 491489 h 850"/>
                <a:gd name="T8" fmla="*/ 12730 w 212"/>
                <a:gd name="T9" fmla="*/ 447081 h 850"/>
                <a:gd name="T10" fmla="*/ 14228 w 212"/>
                <a:gd name="T11" fmla="*/ 405685 h 850"/>
                <a:gd name="T12" fmla="*/ 17223 w 212"/>
                <a:gd name="T13" fmla="*/ 365041 h 850"/>
                <a:gd name="T14" fmla="*/ 21716 w 212"/>
                <a:gd name="T15" fmla="*/ 326655 h 850"/>
                <a:gd name="T16" fmla="*/ 28455 w 212"/>
                <a:gd name="T17" fmla="*/ 289022 h 850"/>
                <a:gd name="T18" fmla="*/ 36692 w 212"/>
                <a:gd name="T19" fmla="*/ 251389 h 850"/>
                <a:gd name="T20" fmla="*/ 46427 w 212"/>
                <a:gd name="T21" fmla="*/ 216767 h 850"/>
                <a:gd name="T22" fmla="*/ 58408 w 212"/>
                <a:gd name="T23" fmla="*/ 181392 h 850"/>
                <a:gd name="T24" fmla="*/ 73384 w 212"/>
                <a:gd name="T25" fmla="*/ 145264 h 850"/>
                <a:gd name="T26" fmla="*/ 89110 w 212"/>
                <a:gd name="T27" fmla="*/ 110641 h 850"/>
                <a:gd name="T28" fmla="*/ 109328 w 212"/>
                <a:gd name="T29" fmla="*/ 76772 h 850"/>
                <a:gd name="T30" fmla="*/ 133290 w 212"/>
                <a:gd name="T31" fmla="*/ 41396 h 850"/>
                <a:gd name="T32" fmla="*/ 158750 w 212"/>
                <a:gd name="T33" fmla="*/ 6021 h 850"/>
                <a:gd name="T34" fmla="*/ 137783 w 212"/>
                <a:gd name="T35" fmla="*/ 18064 h 850"/>
                <a:gd name="T36" fmla="*/ 113072 w 212"/>
                <a:gd name="T37" fmla="*/ 53439 h 850"/>
                <a:gd name="T38" fmla="*/ 92105 w 212"/>
                <a:gd name="T39" fmla="*/ 88061 h 850"/>
                <a:gd name="T40" fmla="*/ 73384 w 212"/>
                <a:gd name="T41" fmla="*/ 124942 h 850"/>
                <a:gd name="T42" fmla="*/ 56162 w 212"/>
                <a:gd name="T43" fmla="*/ 159564 h 850"/>
                <a:gd name="T44" fmla="*/ 43432 w 212"/>
                <a:gd name="T45" fmla="*/ 195692 h 850"/>
                <a:gd name="T46" fmla="*/ 32199 w 212"/>
                <a:gd name="T47" fmla="*/ 231820 h 850"/>
                <a:gd name="T48" fmla="*/ 22465 w 212"/>
                <a:gd name="T49" fmla="*/ 268700 h 850"/>
                <a:gd name="T50" fmla="*/ 16474 w 212"/>
                <a:gd name="T51" fmla="*/ 306334 h 850"/>
                <a:gd name="T52" fmla="*/ 10483 w 212"/>
                <a:gd name="T53" fmla="*/ 344719 h 850"/>
                <a:gd name="T54" fmla="*/ 6739 w 212"/>
                <a:gd name="T55" fmla="*/ 385363 h 850"/>
                <a:gd name="T56" fmla="*/ 3744 w 212"/>
                <a:gd name="T57" fmla="*/ 426760 h 850"/>
                <a:gd name="T58" fmla="*/ 2246 w 212"/>
                <a:gd name="T59" fmla="*/ 469661 h 850"/>
                <a:gd name="T60" fmla="*/ 1498 w 212"/>
                <a:gd name="T61" fmla="*/ 514068 h 850"/>
                <a:gd name="T62" fmla="*/ 0 w 212"/>
                <a:gd name="T63" fmla="*/ 560733 h 850"/>
                <a:gd name="T64" fmla="*/ 0 w 212"/>
                <a:gd name="T65" fmla="*/ 610409 h 850"/>
                <a:gd name="T66" fmla="*/ 1498 w 212"/>
                <a:gd name="T67" fmla="*/ 638258 h 850"/>
                <a:gd name="T68" fmla="*/ 2246 w 212"/>
                <a:gd name="T69" fmla="*/ 638258 h 850"/>
                <a:gd name="T70" fmla="*/ 7488 w 212"/>
                <a:gd name="T71" fmla="*/ 638258 h 850"/>
                <a:gd name="T72" fmla="*/ 8986 w 212"/>
                <a:gd name="T73" fmla="*/ 632989 h 8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2" h="850">
                  <a:moveTo>
                    <a:pt x="12" y="841"/>
                  </a:moveTo>
                  <a:lnTo>
                    <a:pt x="13" y="845"/>
                  </a:lnTo>
                  <a:lnTo>
                    <a:pt x="13" y="811"/>
                  </a:lnTo>
                  <a:lnTo>
                    <a:pt x="13" y="777"/>
                  </a:lnTo>
                  <a:lnTo>
                    <a:pt x="13" y="745"/>
                  </a:lnTo>
                  <a:lnTo>
                    <a:pt x="13" y="714"/>
                  </a:lnTo>
                  <a:lnTo>
                    <a:pt x="14" y="683"/>
                  </a:lnTo>
                  <a:lnTo>
                    <a:pt x="14" y="653"/>
                  </a:lnTo>
                  <a:lnTo>
                    <a:pt x="15" y="624"/>
                  </a:lnTo>
                  <a:lnTo>
                    <a:pt x="17" y="594"/>
                  </a:lnTo>
                  <a:lnTo>
                    <a:pt x="18" y="567"/>
                  </a:lnTo>
                  <a:lnTo>
                    <a:pt x="19" y="539"/>
                  </a:lnTo>
                  <a:lnTo>
                    <a:pt x="22" y="512"/>
                  </a:lnTo>
                  <a:lnTo>
                    <a:pt x="23" y="485"/>
                  </a:lnTo>
                  <a:lnTo>
                    <a:pt x="27" y="460"/>
                  </a:lnTo>
                  <a:lnTo>
                    <a:pt x="29" y="434"/>
                  </a:lnTo>
                  <a:lnTo>
                    <a:pt x="34" y="409"/>
                  </a:lnTo>
                  <a:lnTo>
                    <a:pt x="38" y="384"/>
                  </a:lnTo>
                  <a:lnTo>
                    <a:pt x="43" y="359"/>
                  </a:lnTo>
                  <a:lnTo>
                    <a:pt x="49" y="334"/>
                  </a:lnTo>
                  <a:lnTo>
                    <a:pt x="55" y="311"/>
                  </a:lnTo>
                  <a:lnTo>
                    <a:pt x="62" y="288"/>
                  </a:lnTo>
                  <a:lnTo>
                    <a:pt x="70" y="265"/>
                  </a:lnTo>
                  <a:lnTo>
                    <a:pt x="78" y="241"/>
                  </a:lnTo>
                  <a:lnTo>
                    <a:pt x="88" y="217"/>
                  </a:lnTo>
                  <a:lnTo>
                    <a:pt x="98" y="193"/>
                  </a:lnTo>
                  <a:lnTo>
                    <a:pt x="108" y="171"/>
                  </a:lnTo>
                  <a:lnTo>
                    <a:pt x="119" y="147"/>
                  </a:lnTo>
                  <a:lnTo>
                    <a:pt x="133" y="125"/>
                  </a:lnTo>
                  <a:lnTo>
                    <a:pt x="146" y="102"/>
                  </a:lnTo>
                  <a:lnTo>
                    <a:pt x="161" y="79"/>
                  </a:lnTo>
                  <a:lnTo>
                    <a:pt x="178" y="55"/>
                  </a:lnTo>
                  <a:lnTo>
                    <a:pt x="194" y="31"/>
                  </a:lnTo>
                  <a:lnTo>
                    <a:pt x="212" y="8"/>
                  </a:lnTo>
                  <a:lnTo>
                    <a:pt x="202" y="0"/>
                  </a:lnTo>
                  <a:lnTo>
                    <a:pt x="184" y="24"/>
                  </a:lnTo>
                  <a:lnTo>
                    <a:pt x="168" y="47"/>
                  </a:lnTo>
                  <a:lnTo>
                    <a:pt x="151" y="71"/>
                  </a:lnTo>
                  <a:lnTo>
                    <a:pt x="136" y="95"/>
                  </a:lnTo>
                  <a:lnTo>
                    <a:pt x="123" y="117"/>
                  </a:lnTo>
                  <a:lnTo>
                    <a:pt x="109" y="142"/>
                  </a:lnTo>
                  <a:lnTo>
                    <a:pt x="98" y="166"/>
                  </a:lnTo>
                  <a:lnTo>
                    <a:pt x="85" y="188"/>
                  </a:lnTo>
                  <a:lnTo>
                    <a:pt x="75" y="212"/>
                  </a:lnTo>
                  <a:lnTo>
                    <a:pt x="65" y="236"/>
                  </a:lnTo>
                  <a:lnTo>
                    <a:pt x="58" y="260"/>
                  </a:lnTo>
                  <a:lnTo>
                    <a:pt x="49" y="283"/>
                  </a:lnTo>
                  <a:lnTo>
                    <a:pt x="43" y="308"/>
                  </a:lnTo>
                  <a:lnTo>
                    <a:pt x="37" y="332"/>
                  </a:lnTo>
                  <a:lnTo>
                    <a:pt x="30" y="357"/>
                  </a:lnTo>
                  <a:lnTo>
                    <a:pt x="25" y="382"/>
                  </a:lnTo>
                  <a:lnTo>
                    <a:pt x="22" y="407"/>
                  </a:lnTo>
                  <a:lnTo>
                    <a:pt x="17" y="432"/>
                  </a:lnTo>
                  <a:lnTo>
                    <a:pt x="14" y="458"/>
                  </a:lnTo>
                  <a:lnTo>
                    <a:pt x="10" y="485"/>
                  </a:lnTo>
                  <a:lnTo>
                    <a:pt x="9" y="512"/>
                  </a:lnTo>
                  <a:lnTo>
                    <a:pt x="7" y="539"/>
                  </a:lnTo>
                  <a:lnTo>
                    <a:pt x="5" y="567"/>
                  </a:lnTo>
                  <a:lnTo>
                    <a:pt x="4" y="594"/>
                  </a:lnTo>
                  <a:lnTo>
                    <a:pt x="3" y="624"/>
                  </a:lnTo>
                  <a:lnTo>
                    <a:pt x="2" y="653"/>
                  </a:lnTo>
                  <a:lnTo>
                    <a:pt x="2" y="683"/>
                  </a:lnTo>
                  <a:lnTo>
                    <a:pt x="0" y="714"/>
                  </a:lnTo>
                  <a:lnTo>
                    <a:pt x="0" y="745"/>
                  </a:lnTo>
                  <a:lnTo>
                    <a:pt x="0" y="777"/>
                  </a:lnTo>
                  <a:lnTo>
                    <a:pt x="0" y="811"/>
                  </a:lnTo>
                  <a:lnTo>
                    <a:pt x="0" y="845"/>
                  </a:lnTo>
                  <a:lnTo>
                    <a:pt x="2" y="848"/>
                  </a:lnTo>
                  <a:lnTo>
                    <a:pt x="0" y="845"/>
                  </a:lnTo>
                  <a:lnTo>
                    <a:pt x="3" y="848"/>
                  </a:lnTo>
                  <a:lnTo>
                    <a:pt x="7" y="850"/>
                  </a:lnTo>
                  <a:lnTo>
                    <a:pt x="10" y="848"/>
                  </a:lnTo>
                  <a:lnTo>
                    <a:pt x="13" y="845"/>
                  </a:lnTo>
                  <a:lnTo>
                    <a:pt x="12" y="8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8" name="Freeform 41">
              <a:extLst>
                <a:ext uri="{FF2B5EF4-FFF2-40B4-BE49-F238E27FC236}">
                  <a16:creationId xmlns:a16="http://schemas.microsoft.com/office/drawing/2014/main" id="{1016AC27-9441-FEBD-B5E9-DCE8AA6CA746}"/>
                </a:ext>
              </a:extLst>
            </p:cNvPr>
            <p:cNvSpPr>
              <a:spLocks noChangeAspect="1"/>
            </p:cNvSpPr>
            <p:nvPr/>
          </p:nvSpPr>
          <p:spPr bwMode="auto">
            <a:xfrm>
              <a:off x="2633663" y="3590925"/>
              <a:ext cx="246062" cy="450850"/>
            </a:xfrm>
            <a:custGeom>
              <a:avLst/>
              <a:gdLst>
                <a:gd name="T0" fmla="*/ 239310 w 328"/>
                <a:gd name="T1" fmla="*/ 441772 h 596"/>
                <a:gd name="T2" fmla="*/ 244562 w 328"/>
                <a:gd name="T3" fmla="*/ 443285 h 596"/>
                <a:gd name="T4" fmla="*/ 225057 w 328"/>
                <a:gd name="T5" fmla="*/ 416809 h 596"/>
                <a:gd name="T6" fmla="*/ 207802 w 328"/>
                <a:gd name="T7" fmla="*/ 388820 h 596"/>
                <a:gd name="T8" fmla="*/ 190548 w 328"/>
                <a:gd name="T9" fmla="*/ 361588 h 596"/>
                <a:gd name="T10" fmla="*/ 174794 w 328"/>
                <a:gd name="T11" fmla="*/ 332086 h 596"/>
                <a:gd name="T12" fmla="*/ 159790 w 328"/>
                <a:gd name="T13" fmla="*/ 301827 h 596"/>
                <a:gd name="T14" fmla="*/ 146287 w 328"/>
                <a:gd name="T15" fmla="*/ 271569 h 596"/>
                <a:gd name="T16" fmla="*/ 132783 w 328"/>
                <a:gd name="T17" fmla="*/ 241311 h 596"/>
                <a:gd name="T18" fmla="*/ 119280 w 328"/>
                <a:gd name="T19" fmla="*/ 211052 h 596"/>
                <a:gd name="T20" fmla="*/ 106527 w 328"/>
                <a:gd name="T21" fmla="*/ 182307 h 596"/>
                <a:gd name="T22" fmla="*/ 93023 w 328"/>
                <a:gd name="T23" fmla="*/ 152805 h 596"/>
                <a:gd name="T24" fmla="*/ 80270 w 328"/>
                <a:gd name="T25" fmla="*/ 124816 h 596"/>
                <a:gd name="T26" fmla="*/ 66017 w 328"/>
                <a:gd name="T27" fmla="*/ 96827 h 596"/>
                <a:gd name="T28" fmla="*/ 51763 w 328"/>
                <a:gd name="T29" fmla="*/ 71107 h 596"/>
                <a:gd name="T30" fmla="*/ 38260 w 328"/>
                <a:gd name="T31" fmla="*/ 45388 h 596"/>
                <a:gd name="T32" fmla="*/ 23256 w 328"/>
                <a:gd name="T33" fmla="*/ 21937 h 596"/>
                <a:gd name="T34" fmla="*/ 7502 w 328"/>
                <a:gd name="T35" fmla="*/ 0 h 596"/>
                <a:gd name="T36" fmla="*/ 0 w 328"/>
                <a:gd name="T37" fmla="*/ 5295 h 596"/>
                <a:gd name="T38" fmla="*/ 15754 w 328"/>
                <a:gd name="T39" fmla="*/ 27233 h 596"/>
                <a:gd name="T40" fmla="*/ 30758 w 328"/>
                <a:gd name="T41" fmla="*/ 50683 h 596"/>
                <a:gd name="T42" fmla="*/ 45011 w 328"/>
                <a:gd name="T43" fmla="*/ 74890 h 596"/>
                <a:gd name="T44" fmla="*/ 58515 w 328"/>
                <a:gd name="T45" fmla="*/ 100609 h 596"/>
                <a:gd name="T46" fmla="*/ 70518 w 328"/>
                <a:gd name="T47" fmla="*/ 128598 h 596"/>
                <a:gd name="T48" fmla="*/ 84021 w 328"/>
                <a:gd name="T49" fmla="*/ 156587 h 596"/>
                <a:gd name="T50" fmla="*/ 96774 w 328"/>
                <a:gd name="T51" fmla="*/ 186089 h 596"/>
                <a:gd name="T52" fmla="*/ 110278 w 328"/>
                <a:gd name="T53" fmla="*/ 214835 h 596"/>
                <a:gd name="T54" fmla="*/ 123031 w 328"/>
                <a:gd name="T55" fmla="*/ 245093 h 596"/>
                <a:gd name="T56" fmla="*/ 137285 w 328"/>
                <a:gd name="T57" fmla="*/ 275351 h 596"/>
                <a:gd name="T58" fmla="*/ 152288 w 328"/>
                <a:gd name="T59" fmla="*/ 305610 h 596"/>
                <a:gd name="T60" fmla="*/ 167292 w 328"/>
                <a:gd name="T61" fmla="*/ 335868 h 596"/>
                <a:gd name="T62" fmla="*/ 183046 w 328"/>
                <a:gd name="T63" fmla="*/ 365370 h 596"/>
                <a:gd name="T64" fmla="*/ 200300 w 328"/>
                <a:gd name="T65" fmla="*/ 394872 h 596"/>
                <a:gd name="T66" fmla="*/ 217555 w 328"/>
                <a:gd name="T67" fmla="*/ 422861 h 596"/>
                <a:gd name="T68" fmla="*/ 237060 w 328"/>
                <a:gd name="T69" fmla="*/ 449337 h 596"/>
                <a:gd name="T70" fmla="*/ 243061 w 328"/>
                <a:gd name="T71" fmla="*/ 450850 h 596"/>
                <a:gd name="T72" fmla="*/ 237060 w 328"/>
                <a:gd name="T73" fmla="*/ 449337 h 596"/>
                <a:gd name="T74" fmla="*/ 240811 w 328"/>
                <a:gd name="T75" fmla="*/ 450850 h 596"/>
                <a:gd name="T76" fmla="*/ 243811 w 328"/>
                <a:gd name="T77" fmla="*/ 450094 h 596"/>
                <a:gd name="T78" fmla="*/ 246062 w 328"/>
                <a:gd name="T79" fmla="*/ 447068 h 596"/>
                <a:gd name="T80" fmla="*/ 244562 w 328"/>
                <a:gd name="T81" fmla="*/ 443285 h 596"/>
                <a:gd name="T82" fmla="*/ 239310 w 328"/>
                <a:gd name="T83" fmla="*/ 441772 h 5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8" h="596">
                  <a:moveTo>
                    <a:pt x="319" y="584"/>
                  </a:moveTo>
                  <a:lnTo>
                    <a:pt x="326" y="586"/>
                  </a:lnTo>
                  <a:lnTo>
                    <a:pt x="300" y="551"/>
                  </a:lnTo>
                  <a:lnTo>
                    <a:pt x="277" y="514"/>
                  </a:lnTo>
                  <a:lnTo>
                    <a:pt x="254" y="478"/>
                  </a:lnTo>
                  <a:lnTo>
                    <a:pt x="233" y="439"/>
                  </a:lnTo>
                  <a:lnTo>
                    <a:pt x="213" y="399"/>
                  </a:lnTo>
                  <a:lnTo>
                    <a:pt x="195" y="359"/>
                  </a:lnTo>
                  <a:lnTo>
                    <a:pt x="177" y="319"/>
                  </a:lnTo>
                  <a:lnTo>
                    <a:pt x="159" y="279"/>
                  </a:lnTo>
                  <a:lnTo>
                    <a:pt x="142" y="241"/>
                  </a:lnTo>
                  <a:lnTo>
                    <a:pt x="124" y="202"/>
                  </a:lnTo>
                  <a:lnTo>
                    <a:pt x="107" y="165"/>
                  </a:lnTo>
                  <a:lnTo>
                    <a:pt x="88" y="128"/>
                  </a:lnTo>
                  <a:lnTo>
                    <a:pt x="69" y="94"/>
                  </a:lnTo>
                  <a:lnTo>
                    <a:pt x="51" y="60"/>
                  </a:lnTo>
                  <a:lnTo>
                    <a:pt x="31" y="29"/>
                  </a:lnTo>
                  <a:lnTo>
                    <a:pt x="10" y="0"/>
                  </a:lnTo>
                  <a:lnTo>
                    <a:pt x="0" y="7"/>
                  </a:lnTo>
                  <a:lnTo>
                    <a:pt x="21" y="36"/>
                  </a:lnTo>
                  <a:lnTo>
                    <a:pt x="41" y="67"/>
                  </a:lnTo>
                  <a:lnTo>
                    <a:pt x="60" y="99"/>
                  </a:lnTo>
                  <a:lnTo>
                    <a:pt x="78" y="133"/>
                  </a:lnTo>
                  <a:lnTo>
                    <a:pt x="94" y="170"/>
                  </a:lnTo>
                  <a:lnTo>
                    <a:pt x="112" y="207"/>
                  </a:lnTo>
                  <a:lnTo>
                    <a:pt x="129" y="246"/>
                  </a:lnTo>
                  <a:lnTo>
                    <a:pt x="147" y="284"/>
                  </a:lnTo>
                  <a:lnTo>
                    <a:pt x="164" y="324"/>
                  </a:lnTo>
                  <a:lnTo>
                    <a:pt x="183" y="364"/>
                  </a:lnTo>
                  <a:lnTo>
                    <a:pt x="203" y="404"/>
                  </a:lnTo>
                  <a:lnTo>
                    <a:pt x="223" y="444"/>
                  </a:lnTo>
                  <a:lnTo>
                    <a:pt x="244" y="483"/>
                  </a:lnTo>
                  <a:lnTo>
                    <a:pt x="267" y="522"/>
                  </a:lnTo>
                  <a:lnTo>
                    <a:pt x="290" y="559"/>
                  </a:lnTo>
                  <a:lnTo>
                    <a:pt x="316" y="594"/>
                  </a:lnTo>
                  <a:lnTo>
                    <a:pt x="324" y="596"/>
                  </a:lnTo>
                  <a:lnTo>
                    <a:pt x="316" y="594"/>
                  </a:lnTo>
                  <a:lnTo>
                    <a:pt x="321" y="596"/>
                  </a:lnTo>
                  <a:lnTo>
                    <a:pt x="325" y="595"/>
                  </a:lnTo>
                  <a:lnTo>
                    <a:pt x="328" y="591"/>
                  </a:lnTo>
                  <a:lnTo>
                    <a:pt x="326" y="586"/>
                  </a:lnTo>
                  <a:lnTo>
                    <a:pt x="319" y="5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9" name="Freeform 42">
              <a:extLst>
                <a:ext uri="{FF2B5EF4-FFF2-40B4-BE49-F238E27FC236}">
                  <a16:creationId xmlns:a16="http://schemas.microsoft.com/office/drawing/2014/main" id="{00615ACB-7486-A426-7D02-8DA5EB6EE3FC}"/>
                </a:ext>
              </a:extLst>
            </p:cNvPr>
            <p:cNvSpPr>
              <a:spLocks noChangeAspect="1"/>
            </p:cNvSpPr>
            <p:nvPr/>
          </p:nvSpPr>
          <p:spPr bwMode="auto">
            <a:xfrm>
              <a:off x="2873375" y="4005263"/>
              <a:ext cx="439738" cy="36512"/>
            </a:xfrm>
            <a:custGeom>
              <a:avLst/>
              <a:gdLst>
                <a:gd name="T0" fmla="*/ 439738 w 583"/>
                <a:gd name="T1" fmla="*/ 5112 h 50"/>
                <a:gd name="T2" fmla="*/ 434458 w 583"/>
                <a:gd name="T3" fmla="*/ 0 h 50"/>
                <a:gd name="T4" fmla="*/ 415601 w 583"/>
                <a:gd name="T5" fmla="*/ 0 h 50"/>
                <a:gd name="T6" fmla="*/ 392973 w 583"/>
                <a:gd name="T7" fmla="*/ 0 h 50"/>
                <a:gd name="T8" fmla="*/ 368083 w 583"/>
                <a:gd name="T9" fmla="*/ 0 h 50"/>
                <a:gd name="T10" fmla="*/ 339420 w 583"/>
                <a:gd name="T11" fmla="*/ 0 h 50"/>
                <a:gd name="T12" fmla="*/ 308495 w 583"/>
                <a:gd name="T13" fmla="*/ 1460 h 50"/>
                <a:gd name="T14" fmla="*/ 276816 w 583"/>
                <a:gd name="T15" fmla="*/ 2191 h 50"/>
                <a:gd name="T16" fmla="*/ 243628 w 583"/>
                <a:gd name="T17" fmla="*/ 2921 h 50"/>
                <a:gd name="T18" fmla="*/ 209686 w 583"/>
                <a:gd name="T19" fmla="*/ 3651 h 50"/>
                <a:gd name="T20" fmla="*/ 177253 w 583"/>
                <a:gd name="T21" fmla="*/ 5112 h 50"/>
                <a:gd name="T22" fmla="*/ 144065 w 583"/>
                <a:gd name="T23" fmla="*/ 6572 h 50"/>
                <a:gd name="T24" fmla="*/ 113894 w 583"/>
                <a:gd name="T25" fmla="*/ 9493 h 50"/>
                <a:gd name="T26" fmla="*/ 84478 w 583"/>
                <a:gd name="T27" fmla="*/ 12414 h 50"/>
                <a:gd name="T28" fmla="*/ 57324 w 583"/>
                <a:gd name="T29" fmla="*/ 14605 h 50"/>
                <a:gd name="T30" fmla="*/ 34696 w 583"/>
                <a:gd name="T31" fmla="*/ 18256 h 50"/>
                <a:gd name="T32" fmla="*/ 15840 w 583"/>
                <a:gd name="T33" fmla="*/ 23368 h 50"/>
                <a:gd name="T34" fmla="*/ 0 w 583"/>
                <a:gd name="T35" fmla="*/ 27749 h 50"/>
                <a:gd name="T36" fmla="*/ 3771 w 583"/>
                <a:gd name="T37" fmla="*/ 36512 h 50"/>
                <a:gd name="T38" fmla="*/ 18102 w 583"/>
                <a:gd name="T39" fmla="*/ 32131 h 50"/>
                <a:gd name="T40" fmla="*/ 36959 w 583"/>
                <a:gd name="T41" fmla="*/ 27749 h 50"/>
                <a:gd name="T42" fmla="*/ 59587 w 583"/>
                <a:gd name="T43" fmla="*/ 24098 h 50"/>
                <a:gd name="T44" fmla="*/ 84478 w 583"/>
                <a:gd name="T45" fmla="*/ 21177 h 50"/>
                <a:gd name="T46" fmla="*/ 113894 w 583"/>
                <a:gd name="T47" fmla="*/ 18256 h 50"/>
                <a:gd name="T48" fmla="*/ 144065 w 583"/>
                <a:gd name="T49" fmla="*/ 16065 h 50"/>
                <a:gd name="T50" fmla="*/ 177253 w 583"/>
                <a:gd name="T51" fmla="*/ 13875 h 50"/>
                <a:gd name="T52" fmla="*/ 209686 w 583"/>
                <a:gd name="T53" fmla="*/ 13144 h 50"/>
                <a:gd name="T54" fmla="*/ 243628 w 583"/>
                <a:gd name="T55" fmla="*/ 12414 h 50"/>
                <a:gd name="T56" fmla="*/ 276816 w 583"/>
                <a:gd name="T57" fmla="*/ 10954 h 50"/>
                <a:gd name="T58" fmla="*/ 308495 w 583"/>
                <a:gd name="T59" fmla="*/ 10223 h 50"/>
                <a:gd name="T60" fmla="*/ 339420 w 583"/>
                <a:gd name="T61" fmla="*/ 9493 h 50"/>
                <a:gd name="T62" fmla="*/ 368083 w 583"/>
                <a:gd name="T63" fmla="*/ 9493 h 50"/>
                <a:gd name="T64" fmla="*/ 392973 w 583"/>
                <a:gd name="T65" fmla="*/ 9493 h 50"/>
                <a:gd name="T66" fmla="*/ 415601 w 583"/>
                <a:gd name="T67" fmla="*/ 9493 h 50"/>
                <a:gd name="T68" fmla="*/ 434458 w 583"/>
                <a:gd name="T69" fmla="*/ 9493 h 50"/>
                <a:gd name="T70" fmla="*/ 429933 w 583"/>
                <a:gd name="T71" fmla="*/ 5112 h 50"/>
                <a:gd name="T72" fmla="*/ 434458 w 583"/>
                <a:gd name="T73" fmla="*/ 9493 h 50"/>
                <a:gd name="T74" fmla="*/ 437475 w 583"/>
                <a:gd name="T75" fmla="*/ 7302 h 50"/>
                <a:gd name="T76" fmla="*/ 439738 w 583"/>
                <a:gd name="T77" fmla="*/ 5112 h 50"/>
                <a:gd name="T78" fmla="*/ 437475 w 583"/>
                <a:gd name="T79" fmla="*/ 2191 h 50"/>
                <a:gd name="T80" fmla="*/ 434458 w 583"/>
                <a:gd name="T81" fmla="*/ 0 h 50"/>
                <a:gd name="T82" fmla="*/ 439738 w 583"/>
                <a:gd name="T83" fmla="*/ 5112 h 5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83" h="50">
                  <a:moveTo>
                    <a:pt x="583" y="7"/>
                  </a:moveTo>
                  <a:lnTo>
                    <a:pt x="576" y="0"/>
                  </a:lnTo>
                  <a:lnTo>
                    <a:pt x="551" y="0"/>
                  </a:lnTo>
                  <a:lnTo>
                    <a:pt x="521" y="0"/>
                  </a:lnTo>
                  <a:lnTo>
                    <a:pt x="488" y="0"/>
                  </a:lnTo>
                  <a:lnTo>
                    <a:pt x="450" y="0"/>
                  </a:lnTo>
                  <a:lnTo>
                    <a:pt x="409" y="2"/>
                  </a:lnTo>
                  <a:lnTo>
                    <a:pt x="367" y="3"/>
                  </a:lnTo>
                  <a:lnTo>
                    <a:pt x="323" y="4"/>
                  </a:lnTo>
                  <a:lnTo>
                    <a:pt x="278" y="5"/>
                  </a:lnTo>
                  <a:lnTo>
                    <a:pt x="235" y="7"/>
                  </a:lnTo>
                  <a:lnTo>
                    <a:pt x="191" y="9"/>
                  </a:lnTo>
                  <a:lnTo>
                    <a:pt x="151" y="13"/>
                  </a:lnTo>
                  <a:lnTo>
                    <a:pt x="112" y="17"/>
                  </a:lnTo>
                  <a:lnTo>
                    <a:pt x="76" y="20"/>
                  </a:lnTo>
                  <a:lnTo>
                    <a:pt x="46" y="25"/>
                  </a:lnTo>
                  <a:lnTo>
                    <a:pt x="21" y="32"/>
                  </a:lnTo>
                  <a:lnTo>
                    <a:pt x="0" y="38"/>
                  </a:lnTo>
                  <a:lnTo>
                    <a:pt x="5" y="50"/>
                  </a:lnTo>
                  <a:lnTo>
                    <a:pt x="24" y="44"/>
                  </a:lnTo>
                  <a:lnTo>
                    <a:pt x="49" y="38"/>
                  </a:lnTo>
                  <a:lnTo>
                    <a:pt x="79" y="33"/>
                  </a:lnTo>
                  <a:lnTo>
                    <a:pt x="112" y="29"/>
                  </a:lnTo>
                  <a:lnTo>
                    <a:pt x="151" y="25"/>
                  </a:lnTo>
                  <a:lnTo>
                    <a:pt x="191" y="22"/>
                  </a:lnTo>
                  <a:lnTo>
                    <a:pt x="235" y="19"/>
                  </a:lnTo>
                  <a:lnTo>
                    <a:pt x="278" y="18"/>
                  </a:lnTo>
                  <a:lnTo>
                    <a:pt x="323" y="17"/>
                  </a:lnTo>
                  <a:lnTo>
                    <a:pt x="367" y="15"/>
                  </a:lnTo>
                  <a:lnTo>
                    <a:pt x="409" y="14"/>
                  </a:lnTo>
                  <a:lnTo>
                    <a:pt x="450" y="13"/>
                  </a:lnTo>
                  <a:lnTo>
                    <a:pt x="488" y="13"/>
                  </a:lnTo>
                  <a:lnTo>
                    <a:pt x="521" y="13"/>
                  </a:lnTo>
                  <a:lnTo>
                    <a:pt x="551" y="13"/>
                  </a:lnTo>
                  <a:lnTo>
                    <a:pt x="576" y="13"/>
                  </a:lnTo>
                  <a:lnTo>
                    <a:pt x="570" y="7"/>
                  </a:lnTo>
                  <a:lnTo>
                    <a:pt x="576" y="13"/>
                  </a:lnTo>
                  <a:lnTo>
                    <a:pt x="580" y="10"/>
                  </a:lnTo>
                  <a:lnTo>
                    <a:pt x="583" y="7"/>
                  </a:lnTo>
                  <a:lnTo>
                    <a:pt x="580" y="3"/>
                  </a:lnTo>
                  <a:lnTo>
                    <a:pt x="576" y="0"/>
                  </a:lnTo>
                  <a:lnTo>
                    <a:pt x="58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0" name="Freeform 43">
              <a:extLst>
                <a:ext uri="{FF2B5EF4-FFF2-40B4-BE49-F238E27FC236}">
                  <a16:creationId xmlns:a16="http://schemas.microsoft.com/office/drawing/2014/main" id="{DE0213E1-9807-6688-A6FE-662D0A59531E}"/>
                </a:ext>
              </a:extLst>
            </p:cNvPr>
            <p:cNvSpPr>
              <a:spLocks noChangeAspect="1"/>
            </p:cNvSpPr>
            <p:nvPr/>
          </p:nvSpPr>
          <p:spPr bwMode="auto">
            <a:xfrm>
              <a:off x="3303588" y="4010025"/>
              <a:ext cx="9525" cy="114300"/>
            </a:xfrm>
            <a:custGeom>
              <a:avLst/>
              <a:gdLst>
                <a:gd name="T0" fmla="*/ 4396 w 13"/>
                <a:gd name="T1" fmla="*/ 104524 h 152"/>
                <a:gd name="T2" fmla="*/ 9525 w 13"/>
                <a:gd name="T3" fmla="*/ 109788 h 152"/>
                <a:gd name="T4" fmla="*/ 9525 w 13"/>
                <a:gd name="T5" fmla="*/ 0 h 152"/>
                <a:gd name="T6" fmla="*/ 0 w 13"/>
                <a:gd name="T7" fmla="*/ 0 h 152"/>
                <a:gd name="T8" fmla="*/ 0 w 13"/>
                <a:gd name="T9" fmla="*/ 109788 h 152"/>
                <a:gd name="T10" fmla="*/ 4396 w 13"/>
                <a:gd name="T11" fmla="*/ 114300 h 152"/>
                <a:gd name="T12" fmla="*/ 0 w 13"/>
                <a:gd name="T13" fmla="*/ 109788 h 152"/>
                <a:gd name="T14" fmla="*/ 2198 w 13"/>
                <a:gd name="T15" fmla="*/ 112044 h 152"/>
                <a:gd name="T16" fmla="*/ 4396 w 13"/>
                <a:gd name="T17" fmla="*/ 113548 h 152"/>
                <a:gd name="T18" fmla="*/ 7327 w 13"/>
                <a:gd name="T19" fmla="*/ 112044 h 152"/>
                <a:gd name="T20" fmla="*/ 9525 w 13"/>
                <a:gd name="T21" fmla="*/ 109788 h 152"/>
                <a:gd name="T22" fmla="*/ 4396 w 13"/>
                <a:gd name="T23" fmla="*/ 104524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2">
                  <a:moveTo>
                    <a:pt x="6" y="139"/>
                  </a:moveTo>
                  <a:lnTo>
                    <a:pt x="13" y="146"/>
                  </a:lnTo>
                  <a:lnTo>
                    <a:pt x="13" y="0"/>
                  </a:lnTo>
                  <a:lnTo>
                    <a:pt x="0" y="0"/>
                  </a:lnTo>
                  <a:lnTo>
                    <a:pt x="0" y="146"/>
                  </a:lnTo>
                  <a:lnTo>
                    <a:pt x="6" y="152"/>
                  </a:lnTo>
                  <a:lnTo>
                    <a:pt x="0" y="146"/>
                  </a:lnTo>
                  <a:lnTo>
                    <a:pt x="3" y="149"/>
                  </a:lnTo>
                  <a:lnTo>
                    <a:pt x="6" y="151"/>
                  </a:lnTo>
                  <a:lnTo>
                    <a:pt x="10" y="149"/>
                  </a:lnTo>
                  <a:lnTo>
                    <a:pt x="13" y="146"/>
                  </a:lnTo>
                  <a:lnTo>
                    <a:pt x="6"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1" name="Freeform 44">
              <a:extLst>
                <a:ext uri="{FF2B5EF4-FFF2-40B4-BE49-F238E27FC236}">
                  <a16:creationId xmlns:a16="http://schemas.microsoft.com/office/drawing/2014/main" id="{4707EC3C-5023-33FC-8156-661F863D4A5B}"/>
                </a:ext>
              </a:extLst>
            </p:cNvPr>
            <p:cNvSpPr>
              <a:spLocks noChangeAspect="1"/>
            </p:cNvSpPr>
            <p:nvPr/>
          </p:nvSpPr>
          <p:spPr bwMode="auto">
            <a:xfrm>
              <a:off x="3308350" y="4114800"/>
              <a:ext cx="177800" cy="20638"/>
            </a:xfrm>
            <a:custGeom>
              <a:avLst/>
              <a:gdLst>
                <a:gd name="T0" fmla="*/ 177800 w 236"/>
                <a:gd name="T1" fmla="*/ 2847 h 29"/>
                <a:gd name="T2" fmla="*/ 171019 w 236"/>
                <a:gd name="T3" fmla="*/ 0 h 29"/>
                <a:gd name="T4" fmla="*/ 158965 w 236"/>
                <a:gd name="T5" fmla="*/ 4982 h 29"/>
                <a:gd name="T6" fmla="*/ 148418 w 236"/>
                <a:gd name="T7" fmla="*/ 7117 h 29"/>
                <a:gd name="T8" fmla="*/ 137117 w 236"/>
                <a:gd name="T9" fmla="*/ 9963 h 29"/>
                <a:gd name="T10" fmla="*/ 128076 w 236"/>
                <a:gd name="T11" fmla="*/ 10675 h 29"/>
                <a:gd name="T12" fmla="*/ 116775 w 236"/>
                <a:gd name="T13" fmla="*/ 12098 h 29"/>
                <a:gd name="T14" fmla="*/ 106228 w 236"/>
                <a:gd name="T15" fmla="*/ 12098 h 29"/>
                <a:gd name="T16" fmla="*/ 96434 w 236"/>
                <a:gd name="T17" fmla="*/ 10675 h 29"/>
                <a:gd name="T18" fmla="*/ 87393 w 236"/>
                <a:gd name="T19" fmla="*/ 9963 h 29"/>
                <a:gd name="T20" fmla="*/ 77599 w 236"/>
                <a:gd name="T21" fmla="*/ 8540 h 29"/>
                <a:gd name="T22" fmla="*/ 67052 w 236"/>
                <a:gd name="T23" fmla="*/ 7117 h 29"/>
                <a:gd name="T24" fmla="*/ 56504 w 236"/>
                <a:gd name="T25" fmla="*/ 5693 h 29"/>
                <a:gd name="T26" fmla="*/ 45957 w 236"/>
                <a:gd name="T27" fmla="*/ 3558 h 29"/>
                <a:gd name="T28" fmla="*/ 35409 w 236"/>
                <a:gd name="T29" fmla="*/ 2135 h 29"/>
                <a:gd name="T30" fmla="*/ 24108 w 236"/>
                <a:gd name="T31" fmla="*/ 1423 h 29"/>
                <a:gd name="T32" fmla="*/ 12808 w 236"/>
                <a:gd name="T33" fmla="*/ 0 h 29"/>
                <a:gd name="T34" fmla="*/ 0 w 236"/>
                <a:gd name="T35" fmla="*/ 0 h 29"/>
                <a:gd name="T36" fmla="*/ 0 w 236"/>
                <a:gd name="T37" fmla="*/ 9252 h 29"/>
                <a:gd name="T38" fmla="*/ 12808 w 236"/>
                <a:gd name="T39" fmla="*/ 9252 h 29"/>
                <a:gd name="T40" fmla="*/ 24108 w 236"/>
                <a:gd name="T41" fmla="*/ 9963 h 29"/>
                <a:gd name="T42" fmla="*/ 33149 w 236"/>
                <a:gd name="T43" fmla="*/ 10675 h 29"/>
                <a:gd name="T44" fmla="*/ 44450 w 236"/>
                <a:gd name="T45" fmla="*/ 12810 h 29"/>
                <a:gd name="T46" fmla="*/ 54997 w 236"/>
                <a:gd name="T47" fmla="*/ 14233 h 29"/>
                <a:gd name="T48" fmla="*/ 64792 w 236"/>
                <a:gd name="T49" fmla="*/ 16368 h 29"/>
                <a:gd name="T50" fmla="*/ 75339 w 236"/>
                <a:gd name="T51" fmla="*/ 17080 h 29"/>
                <a:gd name="T52" fmla="*/ 85886 w 236"/>
                <a:gd name="T53" fmla="*/ 19215 h 29"/>
                <a:gd name="T54" fmla="*/ 96434 w 236"/>
                <a:gd name="T55" fmla="*/ 19926 h 29"/>
                <a:gd name="T56" fmla="*/ 106228 w 236"/>
                <a:gd name="T57" fmla="*/ 20638 h 29"/>
                <a:gd name="T58" fmla="*/ 116775 w 236"/>
                <a:gd name="T59" fmla="*/ 20638 h 29"/>
                <a:gd name="T60" fmla="*/ 128076 w 236"/>
                <a:gd name="T61" fmla="*/ 19926 h 29"/>
                <a:gd name="T62" fmla="*/ 139377 w 236"/>
                <a:gd name="T63" fmla="*/ 19215 h 29"/>
                <a:gd name="T64" fmla="*/ 150678 w 236"/>
                <a:gd name="T65" fmla="*/ 16368 h 29"/>
                <a:gd name="T66" fmla="*/ 162732 w 236"/>
                <a:gd name="T67" fmla="*/ 13521 h 29"/>
                <a:gd name="T68" fmla="*/ 174786 w 236"/>
                <a:gd name="T69" fmla="*/ 9252 h 29"/>
                <a:gd name="T70" fmla="*/ 168759 w 236"/>
                <a:gd name="T71" fmla="*/ 6405 h 29"/>
                <a:gd name="T72" fmla="*/ 174786 w 236"/>
                <a:gd name="T73" fmla="*/ 9252 h 29"/>
                <a:gd name="T74" fmla="*/ 177800 w 236"/>
                <a:gd name="T75" fmla="*/ 6405 h 29"/>
                <a:gd name="T76" fmla="*/ 177800 w 236"/>
                <a:gd name="T77" fmla="*/ 2847 h 29"/>
                <a:gd name="T78" fmla="*/ 174786 w 236"/>
                <a:gd name="T79" fmla="*/ 0 h 29"/>
                <a:gd name="T80" fmla="*/ 171019 w 236"/>
                <a:gd name="T81" fmla="*/ 0 h 29"/>
                <a:gd name="T82" fmla="*/ 177800 w 236"/>
                <a:gd name="T83" fmla="*/ 2847 h 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6" h="29">
                  <a:moveTo>
                    <a:pt x="236" y="4"/>
                  </a:moveTo>
                  <a:lnTo>
                    <a:pt x="227" y="0"/>
                  </a:lnTo>
                  <a:lnTo>
                    <a:pt x="211" y="7"/>
                  </a:lnTo>
                  <a:lnTo>
                    <a:pt x="197" y="10"/>
                  </a:lnTo>
                  <a:lnTo>
                    <a:pt x="182" y="14"/>
                  </a:lnTo>
                  <a:lnTo>
                    <a:pt x="170" y="15"/>
                  </a:lnTo>
                  <a:lnTo>
                    <a:pt x="155" y="17"/>
                  </a:lnTo>
                  <a:lnTo>
                    <a:pt x="141" y="17"/>
                  </a:lnTo>
                  <a:lnTo>
                    <a:pt x="128" y="15"/>
                  </a:lnTo>
                  <a:lnTo>
                    <a:pt x="116" y="14"/>
                  </a:lnTo>
                  <a:lnTo>
                    <a:pt x="103" y="12"/>
                  </a:lnTo>
                  <a:lnTo>
                    <a:pt x="89" y="10"/>
                  </a:lnTo>
                  <a:lnTo>
                    <a:pt x="75" y="8"/>
                  </a:lnTo>
                  <a:lnTo>
                    <a:pt x="61" y="5"/>
                  </a:lnTo>
                  <a:lnTo>
                    <a:pt x="47" y="3"/>
                  </a:lnTo>
                  <a:lnTo>
                    <a:pt x="32" y="2"/>
                  </a:lnTo>
                  <a:lnTo>
                    <a:pt x="17" y="0"/>
                  </a:lnTo>
                  <a:lnTo>
                    <a:pt x="0" y="0"/>
                  </a:lnTo>
                  <a:lnTo>
                    <a:pt x="0" y="13"/>
                  </a:lnTo>
                  <a:lnTo>
                    <a:pt x="17" y="13"/>
                  </a:lnTo>
                  <a:lnTo>
                    <a:pt x="32" y="14"/>
                  </a:lnTo>
                  <a:lnTo>
                    <a:pt x="44" y="15"/>
                  </a:lnTo>
                  <a:lnTo>
                    <a:pt x="59" y="18"/>
                  </a:lnTo>
                  <a:lnTo>
                    <a:pt x="73" y="20"/>
                  </a:lnTo>
                  <a:lnTo>
                    <a:pt x="86" y="23"/>
                  </a:lnTo>
                  <a:lnTo>
                    <a:pt x="100" y="24"/>
                  </a:lnTo>
                  <a:lnTo>
                    <a:pt x="114" y="27"/>
                  </a:lnTo>
                  <a:lnTo>
                    <a:pt x="128" y="28"/>
                  </a:lnTo>
                  <a:lnTo>
                    <a:pt x="141" y="29"/>
                  </a:lnTo>
                  <a:lnTo>
                    <a:pt x="155" y="29"/>
                  </a:lnTo>
                  <a:lnTo>
                    <a:pt x="170" y="28"/>
                  </a:lnTo>
                  <a:lnTo>
                    <a:pt x="185" y="27"/>
                  </a:lnTo>
                  <a:lnTo>
                    <a:pt x="200" y="23"/>
                  </a:lnTo>
                  <a:lnTo>
                    <a:pt x="216" y="19"/>
                  </a:lnTo>
                  <a:lnTo>
                    <a:pt x="232" y="13"/>
                  </a:lnTo>
                  <a:lnTo>
                    <a:pt x="224" y="9"/>
                  </a:lnTo>
                  <a:lnTo>
                    <a:pt x="232" y="13"/>
                  </a:lnTo>
                  <a:lnTo>
                    <a:pt x="236" y="9"/>
                  </a:lnTo>
                  <a:lnTo>
                    <a:pt x="236" y="4"/>
                  </a:lnTo>
                  <a:lnTo>
                    <a:pt x="232" y="0"/>
                  </a:lnTo>
                  <a:lnTo>
                    <a:pt x="227" y="0"/>
                  </a:lnTo>
                  <a:lnTo>
                    <a:pt x="236"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2" name="Freeform 45">
              <a:extLst>
                <a:ext uri="{FF2B5EF4-FFF2-40B4-BE49-F238E27FC236}">
                  <a16:creationId xmlns:a16="http://schemas.microsoft.com/office/drawing/2014/main" id="{8A738A85-3FDC-08E8-F339-5547C8984D57}"/>
                </a:ext>
              </a:extLst>
            </p:cNvPr>
            <p:cNvSpPr>
              <a:spLocks noChangeAspect="1"/>
            </p:cNvSpPr>
            <p:nvPr/>
          </p:nvSpPr>
          <p:spPr bwMode="auto">
            <a:xfrm>
              <a:off x="3476625" y="4117975"/>
              <a:ext cx="19050" cy="223838"/>
            </a:xfrm>
            <a:custGeom>
              <a:avLst/>
              <a:gdLst>
                <a:gd name="T0" fmla="*/ 8382 w 25"/>
                <a:gd name="T1" fmla="*/ 217123 h 300"/>
                <a:gd name="T2" fmla="*/ 9144 w 25"/>
                <a:gd name="T3" fmla="*/ 220107 h 300"/>
                <a:gd name="T4" fmla="*/ 9144 w 25"/>
                <a:gd name="T5" fmla="*/ 205185 h 300"/>
                <a:gd name="T6" fmla="*/ 9906 w 25"/>
                <a:gd name="T7" fmla="*/ 188770 h 300"/>
                <a:gd name="T8" fmla="*/ 11430 w 25"/>
                <a:gd name="T9" fmla="*/ 173848 h 300"/>
                <a:gd name="T10" fmla="*/ 12192 w 25"/>
                <a:gd name="T11" fmla="*/ 159671 h 300"/>
                <a:gd name="T12" fmla="*/ 13716 w 25"/>
                <a:gd name="T13" fmla="*/ 144749 h 300"/>
                <a:gd name="T14" fmla="*/ 15240 w 25"/>
                <a:gd name="T15" fmla="*/ 129826 h 300"/>
                <a:gd name="T16" fmla="*/ 16002 w 25"/>
                <a:gd name="T17" fmla="*/ 115650 h 300"/>
                <a:gd name="T18" fmla="*/ 17526 w 25"/>
                <a:gd name="T19" fmla="*/ 100727 h 300"/>
                <a:gd name="T20" fmla="*/ 19050 w 25"/>
                <a:gd name="T21" fmla="*/ 87297 h 300"/>
                <a:gd name="T22" fmla="*/ 19050 w 25"/>
                <a:gd name="T23" fmla="*/ 73867 h 300"/>
                <a:gd name="T24" fmla="*/ 19050 w 25"/>
                <a:gd name="T25" fmla="*/ 60436 h 300"/>
                <a:gd name="T26" fmla="*/ 19050 w 25"/>
                <a:gd name="T27" fmla="*/ 47752 h 300"/>
                <a:gd name="T28" fmla="*/ 17526 w 25"/>
                <a:gd name="T29" fmla="*/ 34322 h 300"/>
                <a:gd name="T30" fmla="*/ 16002 w 25"/>
                <a:gd name="T31" fmla="*/ 22384 h 300"/>
                <a:gd name="T32" fmla="*/ 12954 w 25"/>
                <a:gd name="T33" fmla="*/ 11192 h 300"/>
                <a:gd name="T34" fmla="*/ 9144 w 25"/>
                <a:gd name="T35" fmla="*/ 0 h 300"/>
                <a:gd name="T36" fmla="*/ 0 w 25"/>
                <a:gd name="T37" fmla="*/ 3731 h 300"/>
                <a:gd name="T38" fmla="*/ 3810 w 25"/>
                <a:gd name="T39" fmla="*/ 13430 h 300"/>
                <a:gd name="T40" fmla="*/ 6096 w 25"/>
                <a:gd name="T41" fmla="*/ 24622 h 300"/>
                <a:gd name="T42" fmla="*/ 8382 w 25"/>
                <a:gd name="T43" fmla="*/ 36560 h 300"/>
                <a:gd name="T44" fmla="*/ 9144 w 25"/>
                <a:gd name="T45" fmla="*/ 47752 h 300"/>
                <a:gd name="T46" fmla="*/ 9144 w 25"/>
                <a:gd name="T47" fmla="*/ 60436 h 300"/>
                <a:gd name="T48" fmla="*/ 9144 w 25"/>
                <a:gd name="T49" fmla="*/ 73867 h 300"/>
                <a:gd name="T50" fmla="*/ 9144 w 25"/>
                <a:gd name="T51" fmla="*/ 87297 h 300"/>
                <a:gd name="T52" fmla="*/ 8382 w 25"/>
                <a:gd name="T53" fmla="*/ 100727 h 300"/>
                <a:gd name="T54" fmla="*/ 6096 w 25"/>
                <a:gd name="T55" fmla="*/ 115650 h 300"/>
                <a:gd name="T56" fmla="*/ 5334 w 25"/>
                <a:gd name="T57" fmla="*/ 129826 h 300"/>
                <a:gd name="T58" fmla="*/ 4572 w 25"/>
                <a:gd name="T59" fmla="*/ 144749 h 300"/>
                <a:gd name="T60" fmla="*/ 2286 w 25"/>
                <a:gd name="T61" fmla="*/ 159671 h 300"/>
                <a:gd name="T62" fmla="*/ 1524 w 25"/>
                <a:gd name="T63" fmla="*/ 173848 h 300"/>
                <a:gd name="T64" fmla="*/ 762 w 25"/>
                <a:gd name="T65" fmla="*/ 188770 h 300"/>
                <a:gd name="T66" fmla="*/ 0 w 25"/>
                <a:gd name="T67" fmla="*/ 205185 h 300"/>
                <a:gd name="T68" fmla="*/ 0 w 25"/>
                <a:gd name="T69" fmla="*/ 220107 h 300"/>
                <a:gd name="T70" fmla="*/ 762 w 25"/>
                <a:gd name="T71" fmla="*/ 222346 h 300"/>
                <a:gd name="T72" fmla="*/ 0 w 25"/>
                <a:gd name="T73" fmla="*/ 220107 h 300"/>
                <a:gd name="T74" fmla="*/ 1524 w 25"/>
                <a:gd name="T75" fmla="*/ 222346 h 300"/>
                <a:gd name="T76" fmla="*/ 4572 w 25"/>
                <a:gd name="T77" fmla="*/ 223838 h 300"/>
                <a:gd name="T78" fmla="*/ 7620 w 25"/>
                <a:gd name="T79" fmla="*/ 222346 h 300"/>
                <a:gd name="T80" fmla="*/ 9144 w 25"/>
                <a:gd name="T81" fmla="*/ 220107 h 300"/>
                <a:gd name="T82" fmla="*/ 8382 w 25"/>
                <a:gd name="T83" fmla="*/ 217123 h 30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5" h="300">
                  <a:moveTo>
                    <a:pt x="11" y="291"/>
                  </a:moveTo>
                  <a:lnTo>
                    <a:pt x="12" y="295"/>
                  </a:lnTo>
                  <a:lnTo>
                    <a:pt x="12" y="275"/>
                  </a:lnTo>
                  <a:lnTo>
                    <a:pt x="13" y="253"/>
                  </a:lnTo>
                  <a:lnTo>
                    <a:pt x="15" y="233"/>
                  </a:lnTo>
                  <a:lnTo>
                    <a:pt x="16" y="214"/>
                  </a:lnTo>
                  <a:lnTo>
                    <a:pt x="18" y="194"/>
                  </a:lnTo>
                  <a:lnTo>
                    <a:pt x="20" y="174"/>
                  </a:lnTo>
                  <a:lnTo>
                    <a:pt x="21" y="155"/>
                  </a:lnTo>
                  <a:lnTo>
                    <a:pt x="23" y="135"/>
                  </a:lnTo>
                  <a:lnTo>
                    <a:pt x="25" y="117"/>
                  </a:lnTo>
                  <a:lnTo>
                    <a:pt x="25" y="99"/>
                  </a:lnTo>
                  <a:lnTo>
                    <a:pt x="25" y="81"/>
                  </a:lnTo>
                  <a:lnTo>
                    <a:pt x="25" y="64"/>
                  </a:lnTo>
                  <a:lnTo>
                    <a:pt x="23" y="46"/>
                  </a:lnTo>
                  <a:lnTo>
                    <a:pt x="21" y="30"/>
                  </a:lnTo>
                  <a:lnTo>
                    <a:pt x="17" y="15"/>
                  </a:lnTo>
                  <a:lnTo>
                    <a:pt x="12" y="0"/>
                  </a:lnTo>
                  <a:lnTo>
                    <a:pt x="0" y="5"/>
                  </a:lnTo>
                  <a:lnTo>
                    <a:pt x="5" y="18"/>
                  </a:lnTo>
                  <a:lnTo>
                    <a:pt x="8" y="33"/>
                  </a:lnTo>
                  <a:lnTo>
                    <a:pt x="11" y="49"/>
                  </a:lnTo>
                  <a:lnTo>
                    <a:pt x="12" y="64"/>
                  </a:lnTo>
                  <a:lnTo>
                    <a:pt x="12" y="81"/>
                  </a:lnTo>
                  <a:lnTo>
                    <a:pt x="12" y="99"/>
                  </a:lnTo>
                  <a:lnTo>
                    <a:pt x="12" y="117"/>
                  </a:lnTo>
                  <a:lnTo>
                    <a:pt x="11" y="135"/>
                  </a:lnTo>
                  <a:lnTo>
                    <a:pt x="8" y="155"/>
                  </a:lnTo>
                  <a:lnTo>
                    <a:pt x="7" y="174"/>
                  </a:lnTo>
                  <a:lnTo>
                    <a:pt x="6" y="194"/>
                  </a:lnTo>
                  <a:lnTo>
                    <a:pt x="3" y="214"/>
                  </a:lnTo>
                  <a:lnTo>
                    <a:pt x="2" y="233"/>
                  </a:lnTo>
                  <a:lnTo>
                    <a:pt x="1" y="253"/>
                  </a:lnTo>
                  <a:lnTo>
                    <a:pt x="0" y="275"/>
                  </a:lnTo>
                  <a:lnTo>
                    <a:pt x="0" y="295"/>
                  </a:lnTo>
                  <a:lnTo>
                    <a:pt x="1" y="298"/>
                  </a:lnTo>
                  <a:lnTo>
                    <a:pt x="0" y="295"/>
                  </a:lnTo>
                  <a:lnTo>
                    <a:pt x="2" y="298"/>
                  </a:lnTo>
                  <a:lnTo>
                    <a:pt x="6" y="300"/>
                  </a:lnTo>
                  <a:lnTo>
                    <a:pt x="10" y="298"/>
                  </a:lnTo>
                  <a:lnTo>
                    <a:pt x="12" y="295"/>
                  </a:lnTo>
                  <a:lnTo>
                    <a:pt x="11" y="2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3" name="Freeform 46">
              <a:extLst>
                <a:ext uri="{FF2B5EF4-FFF2-40B4-BE49-F238E27FC236}">
                  <a16:creationId xmlns:a16="http://schemas.microsoft.com/office/drawing/2014/main" id="{7F41A0F6-0903-516B-6118-83DB28862926}"/>
                </a:ext>
              </a:extLst>
            </p:cNvPr>
            <p:cNvSpPr>
              <a:spLocks noChangeAspect="1"/>
            </p:cNvSpPr>
            <p:nvPr/>
          </p:nvSpPr>
          <p:spPr bwMode="auto">
            <a:xfrm>
              <a:off x="3478213" y="4337050"/>
              <a:ext cx="222250" cy="420688"/>
            </a:xfrm>
            <a:custGeom>
              <a:avLst/>
              <a:gdLst>
                <a:gd name="T0" fmla="*/ 221502 w 297"/>
                <a:gd name="T1" fmla="*/ 419935 h 559"/>
                <a:gd name="T2" fmla="*/ 222250 w 297"/>
                <a:gd name="T3" fmla="*/ 416925 h 559"/>
                <a:gd name="T4" fmla="*/ 221502 w 297"/>
                <a:gd name="T5" fmla="*/ 372523 h 559"/>
                <a:gd name="T6" fmla="*/ 217760 w 297"/>
                <a:gd name="T7" fmla="*/ 332637 h 559"/>
                <a:gd name="T8" fmla="*/ 211774 w 297"/>
                <a:gd name="T9" fmla="*/ 297266 h 559"/>
                <a:gd name="T10" fmla="*/ 203542 w 297"/>
                <a:gd name="T11" fmla="*/ 265658 h 559"/>
                <a:gd name="T12" fmla="*/ 193814 w 297"/>
                <a:gd name="T13" fmla="*/ 236308 h 559"/>
                <a:gd name="T14" fmla="*/ 181841 w 297"/>
                <a:gd name="T15" fmla="*/ 211473 h 559"/>
                <a:gd name="T16" fmla="*/ 169120 w 297"/>
                <a:gd name="T17" fmla="*/ 186638 h 559"/>
                <a:gd name="T18" fmla="*/ 154902 w 297"/>
                <a:gd name="T19" fmla="*/ 166319 h 559"/>
                <a:gd name="T20" fmla="*/ 139187 w 297"/>
                <a:gd name="T21" fmla="*/ 145246 h 559"/>
                <a:gd name="T22" fmla="*/ 121976 w 297"/>
                <a:gd name="T23" fmla="*/ 126432 h 559"/>
                <a:gd name="T24" fmla="*/ 104764 w 297"/>
                <a:gd name="T25" fmla="*/ 106865 h 559"/>
                <a:gd name="T26" fmla="*/ 86056 w 297"/>
                <a:gd name="T27" fmla="*/ 88051 h 559"/>
                <a:gd name="T28" fmla="*/ 67348 w 297"/>
                <a:gd name="T29" fmla="*/ 68484 h 559"/>
                <a:gd name="T30" fmla="*/ 47892 w 297"/>
                <a:gd name="T31" fmla="*/ 46659 h 559"/>
                <a:gd name="T32" fmla="*/ 27688 w 297"/>
                <a:gd name="T33" fmla="*/ 24082 h 559"/>
                <a:gd name="T34" fmla="*/ 7483 w 297"/>
                <a:gd name="T35" fmla="*/ 0 h 559"/>
                <a:gd name="T36" fmla="*/ 0 w 297"/>
                <a:gd name="T37" fmla="*/ 5268 h 559"/>
                <a:gd name="T38" fmla="*/ 20205 w 297"/>
                <a:gd name="T39" fmla="*/ 30103 h 559"/>
                <a:gd name="T40" fmla="*/ 40409 w 297"/>
                <a:gd name="T41" fmla="*/ 52680 h 559"/>
                <a:gd name="T42" fmla="*/ 59865 w 297"/>
                <a:gd name="T43" fmla="*/ 73752 h 559"/>
                <a:gd name="T44" fmla="*/ 78573 w 297"/>
                <a:gd name="T45" fmla="*/ 94072 h 559"/>
                <a:gd name="T46" fmla="*/ 97281 w 297"/>
                <a:gd name="T47" fmla="*/ 112886 h 559"/>
                <a:gd name="T48" fmla="*/ 114492 w 297"/>
                <a:gd name="T49" fmla="*/ 132453 h 559"/>
                <a:gd name="T50" fmla="*/ 131704 w 297"/>
                <a:gd name="T51" fmla="*/ 151267 h 559"/>
                <a:gd name="T52" fmla="*/ 147418 w 297"/>
                <a:gd name="T53" fmla="*/ 171587 h 559"/>
                <a:gd name="T54" fmla="*/ 161636 w 297"/>
                <a:gd name="T55" fmla="*/ 192659 h 559"/>
                <a:gd name="T56" fmla="*/ 174358 w 297"/>
                <a:gd name="T57" fmla="*/ 215236 h 559"/>
                <a:gd name="T58" fmla="*/ 184834 w 297"/>
                <a:gd name="T59" fmla="*/ 240071 h 559"/>
                <a:gd name="T60" fmla="*/ 193814 w 297"/>
                <a:gd name="T61" fmla="*/ 267163 h 559"/>
                <a:gd name="T62" fmla="*/ 202794 w 297"/>
                <a:gd name="T63" fmla="*/ 299524 h 559"/>
                <a:gd name="T64" fmla="*/ 208032 w 297"/>
                <a:gd name="T65" fmla="*/ 334142 h 559"/>
                <a:gd name="T66" fmla="*/ 211774 w 297"/>
                <a:gd name="T67" fmla="*/ 372523 h 559"/>
                <a:gd name="T68" fmla="*/ 212522 w 297"/>
                <a:gd name="T69" fmla="*/ 416925 h 559"/>
                <a:gd name="T70" fmla="*/ 214019 w 297"/>
                <a:gd name="T71" fmla="*/ 413915 h 559"/>
                <a:gd name="T72" fmla="*/ 212522 w 297"/>
                <a:gd name="T73" fmla="*/ 416925 h 559"/>
                <a:gd name="T74" fmla="*/ 214767 w 297"/>
                <a:gd name="T75" fmla="*/ 419935 h 559"/>
                <a:gd name="T76" fmla="*/ 217760 w 297"/>
                <a:gd name="T77" fmla="*/ 420688 h 559"/>
                <a:gd name="T78" fmla="*/ 220005 w 297"/>
                <a:gd name="T79" fmla="*/ 419935 h 559"/>
                <a:gd name="T80" fmla="*/ 222250 w 297"/>
                <a:gd name="T81" fmla="*/ 416925 h 559"/>
                <a:gd name="T82" fmla="*/ 221502 w 297"/>
                <a:gd name="T83" fmla="*/ 419935 h 55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7" h="559">
                  <a:moveTo>
                    <a:pt x="296" y="558"/>
                  </a:moveTo>
                  <a:lnTo>
                    <a:pt x="297" y="554"/>
                  </a:lnTo>
                  <a:lnTo>
                    <a:pt x="296" y="495"/>
                  </a:lnTo>
                  <a:lnTo>
                    <a:pt x="291" y="442"/>
                  </a:lnTo>
                  <a:lnTo>
                    <a:pt x="283" y="395"/>
                  </a:lnTo>
                  <a:lnTo>
                    <a:pt x="272" y="353"/>
                  </a:lnTo>
                  <a:lnTo>
                    <a:pt x="259" y="314"/>
                  </a:lnTo>
                  <a:lnTo>
                    <a:pt x="243" y="281"/>
                  </a:lnTo>
                  <a:lnTo>
                    <a:pt x="226" y="248"/>
                  </a:lnTo>
                  <a:lnTo>
                    <a:pt x="207" y="221"/>
                  </a:lnTo>
                  <a:lnTo>
                    <a:pt x="186" y="193"/>
                  </a:lnTo>
                  <a:lnTo>
                    <a:pt x="163" y="168"/>
                  </a:lnTo>
                  <a:lnTo>
                    <a:pt x="140" y="142"/>
                  </a:lnTo>
                  <a:lnTo>
                    <a:pt x="115" y="117"/>
                  </a:lnTo>
                  <a:lnTo>
                    <a:pt x="90" y="91"/>
                  </a:lnTo>
                  <a:lnTo>
                    <a:pt x="64" y="62"/>
                  </a:lnTo>
                  <a:lnTo>
                    <a:pt x="37" y="32"/>
                  </a:lnTo>
                  <a:lnTo>
                    <a:pt x="10" y="0"/>
                  </a:lnTo>
                  <a:lnTo>
                    <a:pt x="0" y="7"/>
                  </a:lnTo>
                  <a:lnTo>
                    <a:pt x="27" y="40"/>
                  </a:lnTo>
                  <a:lnTo>
                    <a:pt x="54" y="70"/>
                  </a:lnTo>
                  <a:lnTo>
                    <a:pt x="80" y="98"/>
                  </a:lnTo>
                  <a:lnTo>
                    <a:pt x="105" y="125"/>
                  </a:lnTo>
                  <a:lnTo>
                    <a:pt x="130" y="150"/>
                  </a:lnTo>
                  <a:lnTo>
                    <a:pt x="153" y="176"/>
                  </a:lnTo>
                  <a:lnTo>
                    <a:pt x="176" y="201"/>
                  </a:lnTo>
                  <a:lnTo>
                    <a:pt x="197" y="228"/>
                  </a:lnTo>
                  <a:lnTo>
                    <a:pt x="216" y="256"/>
                  </a:lnTo>
                  <a:lnTo>
                    <a:pt x="233" y="286"/>
                  </a:lnTo>
                  <a:lnTo>
                    <a:pt x="247" y="319"/>
                  </a:lnTo>
                  <a:lnTo>
                    <a:pt x="259" y="355"/>
                  </a:lnTo>
                  <a:lnTo>
                    <a:pt x="271" y="398"/>
                  </a:lnTo>
                  <a:lnTo>
                    <a:pt x="278" y="444"/>
                  </a:lnTo>
                  <a:lnTo>
                    <a:pt x="283" y="495"/>
                  </a:lnTo>
                  <a:lnTo>
                    <a:pt x="284" y="554"/>
                  </a:lnTo>
                  <a:lnTo>
                    <a:pt x="286" y="550"/>
                  </a:lnTo>
                  <a:lnTo>
                    <a:pt x="284" y="554"/>
                  </a:lnTo>
                  <a:lnTo>
                    <a:pt x="287" y="558"/>
                  </a:lnTo>
                  <a:lnTo>
                    <a:pt x="291" y="559"/>
                  </a:lnTo>
                  <a:lnTo>
                    <a:pt x="294" y="558"/>
                  </a:lnTo>
                  <a:lnTo>
                    <a:pt x="297" y="554"/>
                  </a:lnTo>
                  <a:lnTo>
                    <a:pt x="296" y="5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4" name="Freeform 47">
              <a:extLst>
                <a:ext uri="{FF2B5EF4-FFF2-40B4-BE49-F238E27FC236}">
                  <a16:creationId xmlns:a16="http://schemas.microsoft.com/office/drawing/2014/main" id="{FDA75BF2-F130-DF70-CE64-EC1774A0D88B}"/>
                </a:ext>
              </a:extLst>
            </p:cNvPr>
            <p:cNvSpPr>
              <a:spLocks noChangeAspect="1"/>
            </p:cNvSpPr>
            <p:nvPr/>
          </p:nvSpPr>
          <p:spPr bwMode="auto">
            <a:xfrm>
              <a:off x="3648075" y="4751388"/>
              <a:ext cx="52388" cy="61912"/>
            </a:xfrm>
            <a:custGeom>
              <a:avLst/>
              <a:gdLst>
                <a:gd name="T0" fmla="*/ 9111 w 69"/>
                <a:gd name="T1" fmla="*/ 57382 h 82"/>
                <a:gd name="T2" fmla="*/ 8352 w 69"/>
                <a:gd name="T3" fmla="*/ 60402 h 82"/>
                <a:gd name="T4" fmla="*/ 52388 w 69"/>
                <a:gd name="T5" fmla="*/ 6040 h 82"/>
                <a:gd name="T6" fmla="*/ 44796 w 69"/>
                <a:gd name="T7" fmla="*/ 0 h 82"/>
                <a:gd name="T8" fmla="*/ 759 w 69"/>
                <a:gd name="T9" fmla="*/ 54362 h 82"/>
                <a:gd name="T10" fmla="*/ 0 w 69"/>
                <a:gd name="T11" fmla="*/ 57382 h 82"/>
                <a:gd name="T12" fmla="*/ 759 w 69"/>
                <a:gd name="T13" fmla="*/ 54362 h 82"/>
                <a:gd name="T14" fmla="*/ 0 w 69"/>
                <a:gd name="T15" fmla="*/ 58137 h 82"/>
                <a:gd name="T16" fmla="*/ 1518 w 69"/>
                <a:gd name="T17" fmla="*/ 61157 h 82"/>
                <a:gd name="T18" fmla="*/ 5315 w 69"/>
                <a:gd name="T19" fmla="*/ 61912 h 82"/>
                <a:gd name="T20" fmla="*/ 8352 w 69"/>
                <a:gd name="T21" fmla="*/ 60402 h 82"/>
                <a:gd name="T22" fmla="*/ 9111 w 69"/>
                <a:gd name="T23" fmla="*/ 57382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12" y="76"/>
                  </a:moveTo>
                  <a:lnTo>
                    <a:pt x="11" y="80"/>
                  </a:lnTo>
                  <a:lnTo>
                    <a:pt x="69" y="8"/>
                  </a:lnTo>
                  <a:lnTo>
                    <a:pt x="59" y="0"/>
                  </a:lnTo>
                  <a:lnTo>
                    <a:pt x="1" y="72"/>
                  </a:lnTo>
                  <a:lnTo>
                    <a:pt x="0" y="76"/>
                  </a:lnTo>
                  <a:lnTo>
                    <a:pt x="1" y="72"/>
                  </a:lnTo>
                  <a:lnTo>
                    <a:pt x="0" y="77"/>
                  </a:lnTo>
                  <a:lnTo>
                    <a:pt x="2" y="81"/>
                  </a:lnTo>
                  <a:lnTo>
                    <a:pt x="7" y="82"/>
                  </a:lnTo>
                  <a:lnTo>
                    <a:pt x="11" y="80"/>
                  </a:lnTo>
                  <a:lnTo>
                    <a:pt x="12"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5" name="Freeform 48">
              <a:extLst>
                <a:ext uri="{FF2B5EF4-FFF2-40B4-BE49-F238E27FC236}">
                  <a16:creationId xmlns:a16="http://schemas.microsoft.com/office/drawing/2014/main" id="{3765AB37-E234-241D-BDF8-C7177CA6610C}"/>
                </a:ext>
              </a:extLst>
            </p:cNvPr>
            <p:cNvSpPr>
              <a:spLocks noChangeAspect="1"/>
            </p:cNvSpPr>
            <p:nvPr/>
          </p:nvSpPr>
          <p:spPr bwMode="auto">
            <a:xfrm>
              <a:off x="3648075" y="4808538"/>
              <a:ext cx="444500" cy="720725"/>
            </a:xfrm>
            <a:custGeom>
              <a:avLst/>
              <a:gdLst>
                <a:gd name="T0" fmla="*/ 443745 w 589"/>
                <a:gd name="T1" fmla="*/ 713186 h 956"/>
                <a:gd name="T2" fmla="*/ 413559 w 589"/>
                <a:gd name="T3" fmla="*/ 676245 h 956"/>
                <a:gd name="T4" fmla="*/ 381108 w 589"/>
                <a:gd name="T5" fmla="*/ 640058 h 956"/>
                <a:gd name="T6" fmla="*/ 346393 w 589"/>
                <a:gd name="T7" fmla="*/ 602363 h 956"/>
                <a:gd name="T8" fmla="*/ 310924 w 589"/>
                <a:gd name="T9" fmla="*/ 562407 h 956"/>
                <a:gd name="T10" fmla="*/ 274699 w 589"/>
                <a:gd name="T11" fmla="*/ 523204 h 956"/>
                <a:gd name="T12" fmla="*/ 239230 w 589"/>
                <a:gd name="T13" fmla="*/ 481740 h 956"/>
                <a:gd name="T14" fmla="*/ 203006 w 589"/>
                <a:gd name="T15" fmla="*/ 440276 h 956"/>
                <a:gd name="T16" fmla="*/ 168291 w 589"/>
                <a:gd name="T17" fmla="*/ 397303 h 956"/>
                <a:gd name="T18" fmla="*/ 136595 w 589"/>
                <a:gd name="T19" fmla="*/ 352070 h 956"/>
                <a:gd name="T20" fmla="*/ 105654 w 589"/>
                <a:gd name="T21" fmla="*/ 306082 h 956"/>
                <a:gd name="T22" fmla="*/ 79240 w 589"/>
                <a:gd name="T23" fmla="*/ 260094 h 956"/>
                <a:gd name="T24" fmla="*/ 55846 w 589"/>
                <a:gd name="T25" fmla="*/ 211091 h 956"/>
                <a:gd name="T26" fmla="*/ 36979 w 589"/>
                <a:gd name="T27" fmla="*/ 159826 h 956"/>
                <a:gd name="T28" fmla="*/ 21885 w 589"/>
                <a:gd name="T29" fmla="*/ 109315 h 956"/>
                <a:gd name="T30" fmla="*/ 12075 w 589"/>
                <a:gd name="T31" fmla="*/ 55034 h 956"/>
                <a:gd name="T32" fmla="*/ 9056 w 589"/>
                <a:gd name="T33" fmla="*/ 0 h 956"/>
                <a:gd name="T34" fmla="*/ 755 w 589"/>
                <a:gd name="T35" fmla="*/ 28648 h 956"/>
                <a:gd name="T36" fmla="*/ 7547 w 589"/>
                <a:gd name="T37" fmla="*/ 83683 h 956"/>
                <a:gd name="T38" fmla="*/ 18867 w 589"/>
                <a:gd name="T39" fmla="*/ 137209 h 956"/>
                <a:gd name="T40" fmla="*/ 35469 w 589"/>
                <a:gd name="T41" fmla="*/ 189228 h 956"/>
                <a:gd name="T42" fmla="*/ 58110 w 589"/>
                <a:gd name="T43" fmla="*/ 238985 h 956"/>
                <a:gd name="T44" fmla="*/ 84523 w 589"/>
                <a:gd name="T45" fmla="*/ 287235 h 956"/>
                <a:gd name="T46" fmla="*/ 113200 w 589"/>
                <a:gd name="T47" fmla="*/ 334730 h 956"/>
                <a:gd name="T48" fmla="*/ 144896 w 589"/>
                <a:gd name="T49" fmla="*/ 379964 h 956"/>
                <a:gd name="T50" fmla="*/ 178102 w 589"/>
                <a:gd name="T51" fmla="*/ 424444 h 956"/>
                <a:gd name="T52" fmla="*/ 213571 w 589"/>
                <a:gd name="T53" fmla="*/ 466662 h 956"/>
                <a:gd name="T54" fmla="*/ 249795 w 589"/>
                <a:gd name="T55" fmla="*/ 508126 h 956"/>
                <a:gd name="T56" fmla="*/ 285265 w 589"/>
                <a:gd name="T57" fmla="*/ 548837 h 956"/>
                <a:gd name="T58" fmla="*/ 320734 w 589"/>
                <a:gd name="T59" fmla="*/ 588039 h 956"/>
                <a:gd name="T60" fmla="*/ 356958 w 589"/>
                <a:gd name="T61" fmla="*/ 626488 h 956"/>
                <a:gd name="T62" fmla="*/ 389409 w 589"/>
                <a:gd name="T63" fmla="*/ 664183 h 956"/>
                <a:gd name="T64" fmla="*/ 421105 w 589"/>
                <a:gd name="T65" fmla="*/ 701124 h 956"/>
                <a:gd name="T66" fmla="*/ 439972 w 589"/>
                <a:gd name="T67" fmla="*/ 720725 h 956"/>
                <a:gd name="T68" fmla="*/ 439972 w 589"/>
                <a:gd name="T69" fmla="*/ 720725 h 956"/>
                <a:gd name="T70" fmla="*/ 444500 w 589"/>
                <a:gd name="T71" fmla="*/ 716956 h 956"/>
                <a:gd name="T72" fmla="*/ 439972 w 589"/>
                <a:gd name="T73" fmla="*/ 710924 h 95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89" h="956">
                  <a:moveTo>
                    <a:pt x="583" y="943"/>
                  </a:moveTo>
                  <a:lnTo>
                    <a:pt x="588" y="946"/>
                  </a:lnTo>
                  <a:lnTo>
                    <a:pt x="568" y="922"/>
                  </a:lnTo>
                  <a:lnTo>
                    <a:pt x="548" y="897"/>
                  </a:lnTo>
                  <a:lnTo>
                    <a:pt x="526" y="874"/>
                  </a:lnTo>
                  <a:lnTo>
                    <a:pt x="505" y="849"/>
                  </a:lnTo>
                  <a:lnTo>
                    <a:pt x="483" y="824"/>
                  </a:lnTo>
                  <a:lnTo>
                    <a:pt x="459" y="799"/>
                  </a:lnTo>
                  <a:lnTo>
                    <a:pt x="435" y="772"/>
                  </a:lnTo>
                  <a:lnTo>
                    <a:pt x="412" y="746"/>
                  </a:lnTo>
                  <a:lnTo>
                    <a:pt x="388" y="720"/>
                  </a:lnTo>
                  <a:lnTo>
                    <a:pt x="364" y="694"/>
                  </a:lnTo>
                  <a:lnTo>
                    <a:pt x="341" y="666"/>
                  </a:lnTo>
                  <a:lnTo>
                    <a:pt x="317" y="639"/>
                  </a:lnTo>
                  <a:lnTo>
                    <a:pt x="293" y="612"/>
                  </a:lnTo>
                  <a:lnTo>
                    <a:pt x="269" y="584"/>
                  </a:lnTo>
                  <a:lnTo>
                    <a:pt x="246" y="555"/>
                  </a:lnTo>
                  <a:lnTo>
                    <a:pt x="223" y="527"/>
                  </a:lnTo>
                  <a:lnTo>
                    <a:pt x="202" y="497"/>
                  </a:lnTo>
                  <a:lnTo>
                    <a:pt x="181" y="467"/>
                  </a:lnTo>
                  <a:lnTo>
                    <a:pt x="160" y="437"/>
                  </a:lnTo>
                  <a:lnTo>
                    <a:pt x="140" y="406"/>
                  </a:lnTo>
                  <a:lnTo>
                    <a:pt x="122" y="376"/>
                  </a:lnTo>
                  <a:lnTo>
                    <a:pt x="105" y="345"/>
                  </a:lnTo>
                  <a:lnTo>
                    <a:pt x="87" y="312"/>
                  </a:lnTo>
                  <a:lnTo>
                    <a:pt x="74" y="280"/>
                  </a:lnTo>
                  <a:lnTo>
                    <a:pt x="60" y="246"/>
                  </a:lnTo>
                  <a:lnTo>
                    <a:pt x="49" y="212"/>
                  </a:lnTo>
                  <a:lnTo>
                    <a:pt x="37" y="180"/>
                  </a:lnTo>
                  <a:lnTo>
                    <a:pt x="29" y="145"/>
                  </a:lnTo>
                  <a:lnTo>
                    <a:pt x="22" y="109"/>
                  </a:lnTo>
                  <a:lnTo>
                    <a:pt x="16" y="73"/>
                  </a:lnTo>
                  <a:lnTo>
                    <a:pt x="14" y="38"/>
                  </a:lnTo>
                  <a:lnTo>
                    <a:pt x="12" y="0"/>
                  </a:lnTo>
                  <a:lnTo>
                    <a:pt x="0" y="0"/>
                  </a:lnTo>
                  <a:lnTo>
                    <a:pt x="1" y="38"/>
                  </a:lnTo>
                  <a:lnTo>
                    <a:pt x="4" y="75"/>
                  </a:lnTo>
                  <a:lnTo>
                    <a:pt x="10" y="111"/>
                  </a:lnTo>
                  <a:lnTo>
                    <a:pt x="16" y="147"/>
                  </a:lnTo>
                  <a:lnTo>
                    <a:pt x="25" y="182"/>
                  </a:lnTo>
                  <a:lnTo>
                    <a:pt x="36" y="217"/>
                  </a:lnTo>
                  <a:lnTo>
                    <a:pt x="47" y="251"/>
                  </a:lnTo>
                  <a:lnTo>
                    <a:pt x="61" y="285"/>
                  </a:lnTo>
                  <a:lnTo>
                    <a:pt x="77" y="317"/>
                  </a:lnTo>
                  <a:lnTo>
                    <a:pt x="95" y="350"/>
                  </a:lnTo>
                  <a:lnTo>
                    <a:pt x="112" y="381"/>
                  </a:lnTo>
                  <a:lnTo>
                    <a:pt x="130" y="413"/>
                  </a:lnTo>
                  <a:lnTo>
                    <a:pt x="150" y="444"/>
                  </a:lnTo>
                  <a:lnTo>
                    <a:pt x="171" y="474"/>
                  </a:lnTo>
                  <a:lnTo>
                    <a:pt x="192" y="504"/>
                  </a:lnTo>
                  <a:lnTo>
                    <a:pt x="213" y="534"/>
                  </a:lnTo>
                  <a:lnTo>
                    <a:pt x="236" y="563"/>
                  </a:lnTo>
                  <a:lnTo>
                    <a:pt x="259" y="592"/>
                  </a:lnTo>
                  <a:lnTo>
                    <a:pt x="283" y="619"/>
                  </a:lnTo>
                  <a:lnTo>
                    <a:pt x="307" y="646"/>
                  </a:lnTo>
                  <a:lnTo>
                    <a:pt x="331" y="674"/>
                  </a:lnTo>
                  <a:lnTo>
                    <a:pt x="354" y="701"/>
                  </a:lnTo>
                  <a:lnTo>
                    <a:pt x="378" y="728"/>
                  </a:lnTo>
                  <a:lnTo>
                    <a:pt x="402" y="754"/>
                  </a:lnTo>
                  <a:lnTo>
                    <a:pt x="425" y="780"/>
                  </a:lnTo>
                  <a:lnTo>
                    <a:pt x="449" y="806"/>
                  </a:lnTo>
                  <a:lnTo>
                    <a:pt x="473" y="831"/>
                  </a:lnTo>
                  <a:lnTo>
                    <a:pt x="495" y="856"/>
                  </a:lnTo>
                  <a:lnTo>
                    <a:pt x="516" y="881"/>
                  </a:lnTo>
                  <a:lnTo>
                    <a:pt x="538" y="905"/>
                  </a:lnTo>
                  <a:lnTo>
                    <a:pt x="558" y="930"/>
                  </a:lnTo>
                  <a:lnTo>
                    <a:pt x="578" y="953"/>
                  </a:lnTo>
                  <a:lnTo>
                    <a:pt x="583" y="956"/>
                  </a:lnTo>
                  <a:lnTo>
                    <a:pt x="578" y="953"/>
                  </a:lnTo>
                  <a:lnTo>
                    <a:pt x="583" y="956"/>
                  </a:lnTo>
                  <a:lnTo>
                    <a:pt x="586" y="955"/>
                  </a:lnTo>
                  <a:lnTo>
                    <a:pt x="589" y="951"/>
                  </a:lnTo>
                  <a:lnTo>
                    <a:pt x="588" y="946"/>
                  </a:lnTo>
                  <a:lnTo>
                    <a:pt x="583" y="9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6" name="Freeform 49">
              <a:extLst>
                <a:ext uri="{FF2B5EF4-FFF2-40B4-BE49-F238E27FC236}">
                  <a16:creationId xmlns:a16="http://schemas.microsoft.com/office/drawing/2014/main" id="{159F72D9-066D-4BD5-ABFE-EB88D9E2EDD0}"/>
                </a:ext>
              </a:extLst>
            </p:cNvPr>
            <p:cNvSpPr>
              <a:spLocks noChangeAspect="1"/>
            </p:cNvSpPr>
            <p:nvPr/>
          </p:nvSpPr>
          <p:spPr bwMode="auto">
            <a:xfrm>
              <a:off x="4087813" y="5465763"/>
              <a:ext cx="392112" cy="63500"/>
            </a:xfrm>
            <a:custGeom>
              <a:avLst/>
              <a:gdLst>
                <a:gd name="T0" fmla="*/ 382309 w 520"/>
                <a:gd name="T1" fmla="*/ 2988 h 85"/>
                <a:gd name="T2" fmla="*/ 387588 w 520"/>
                <a:gd name="T3" fmla="*/ 0 h 85"/>
                <a:gd name="T4" fmla="*/ 362704 w 520"/>
                <a:gd name="T5" fmla="*/ 747 h 85"/>
                <a:gd name="T6" fmla="*/ 339328 w 520"/>
                <a:gd name="T7" fmla="*/ 2241 h 85"/>
                <a:gd name="T8" fmla="*/ 313690 w 520"/>
                <a:gd name="T9" fmla="*/ 4482 h 85"/>
                <a:gd name="T10" fmla="*/ 289560 w 520"/>
                <a:gd name="T11" fmla="*/ 8218 h 85"/>
                <a:gd name="T12" fmla="*/ 264676 w 520"/>
                <a:gd name="T13" fmla="*/ 11953 h 85"/>
                <a:gd name="T14" fmla="*/ 241300 w 520"/>
                <a:gd name="T15" fmla="*/ 17182 h 85"/>
                <a:gd name="T16" fmla="*/ 217170 w 520"/>
                <a:gd name="T17" fmla="*/ 22412 h 85"/>
                <a:gd name="T18" fmla="*/ 192286 w 520"/>
                <a:gd name="T19" fmla="*/ 26894 h 85"/>
                <a:gd name="T20" fmla="*/ 168156 w 520"/>
                <a:gd name="T21" fmla="*/ 31376 h 85"/>
                <a:gd name="T22" fmla="*/ 143272 w 520"/>
                <a:gd name="T23" fmla="*/ 37353 h 85"/>
                <a:gd name="T24" fmla="*/ 119896 w 520"/>
                <a:gd name="T25" fmla="*/ 41835 h 85"/>
                <a:gd name="T26" fmla="*/ 95766 w 520"/>
                <a:gd name="T27" fmla="*/ 45571 h 85"/>
                <a:gd name="T28" fmla="*/ 70882 w 520"/>
                <a:gd name="T29" fmla="*/ 49306 h 85"/>
                <a:gd name="T30" fmla="*/ 47506 w 520"/>
                <a:gd name="T31" fmla="*/ 52294 h 85"/>
                <a:gd name="T32" fmla="*/ 24130 w 520"/>
                <a:gd name="T33" fmla="*/ 53041 h 85"/>
                <a:gd name="T34" fmla="*/ 0 w 520"/>
                <a:gd name="T35" fmla="*/ 53788 h 85"/>
                <a:gd name="T36" fmla="*/ 0 w 520"/>
                <a:gd name="T37" fmla="*/ 63500 h 85"/>
                <a:gd name="T38" fmla="*/ 24130 w 520"/>
                <a:gd name="T39" fmla="*/ 62753 h 85"/>
                <a:gd name="T40" fmla="*/ 47506 w 520"/>
                <a:gd name="T41" fmla="*/ 61259 h 85"/>
                <a:gd name="T42" fmla="*/ 73144 w 520"/>
                <a:gd name="T43" fmla="*/ 59018 h 85"/>
                <a:gd name="T44" fmla="*/ 97274 w 520"/>
                <a:gd name="T45" fmla="*/ 55282 h 85"/>
                <a:gd name="T46" fmla="*/ 122158 w 520"/>
                <a:gd name="T47" fmla="*/ 51547 h 85"/>
                <a:gd name="T48" fmla="*/ 145534 w 520"/>
                <a:gd name="T49" fmla="*/ 46318 h 85"/>
                <a:gd name="T50" fmla="*/ 169664 w 520"/>
                <a:gd name="T51" fmla="*/ 41088 h 85"/>
                <a:gd name="T52" fmla="*/ 194548 w 520"/>
                <a:gd name="T53" fmla="*/ 36606 h 85"/>
                <a:gd name="T54" fmla="*/ 218678 w 520"/>
                <a:gd name="T55" fmla="*/ 31376 h 85"/>
                <a:gd name="T56" fmla="*/ 243562 w 520"/>
                <a:gd name="T57" fmla="*/ 26147 h 85"/>
                <a:gd name="T58" fmla="*/ 266938 w 520"/>
                <a:gd name="T59" fmla="*/ 21665 h 85"/>
                <a:gd name="T60" fmla="*/ 291068 w 520"/>
                <a:gd name="T61" fmla="*/ 17929 h 85"/>
                <a:gd name="T62" fmla="*/ 315952 w 520"/>
                <a:gd name="T63" fmla="*/ 14194 h 85"/>
                <a:gd name="T64" fmla="*/ 339328 w 520"/>
                <a:gd name="T65" fmla="*/ 11206 h 85"/>
                <a:gd name="T66" fmla="*/ 362704 w 520"/>
                <a:gd name="T67" fmla="*/ 10459 h 85"/>
                <a:gd name="T68" fmla="*/ 387588 w 520"/>
                <a:gd name="T69" fmla="*/ 9712 h 85"/>
                <a:gd name="T70" fmla="*/ 392112 w 520"/>
                <a:gd name="T71" fmla="*/ 6724 h 85"/>
                <a:gd name="T72" fmla="*/ 387588 w 520"/>
                <a:gd name="T73" fmla="*/ 9712 h 85"/>
                <a:gd name="T74" fmla="*/ 389850 w 520"/>
                <a:gd name="T75" fmla="*/ 7471 h 85"/>
                <a:gd name="T76" fmla="*/ 392112 w 520"/>
                <a:gd name="T77" fmla="*/ 4482 h 85"/>
                <a:gd name="T78" fmla="*/ 389850 w 520"/>
                <a:gd name="T79" fmla="*/ 2241 h 85"/>
                <a:gd name="T80" fmla="*/ 387588 w 520"/>
                <a:gd name="T81" fmla="*/ 0 h 85"/>
                <a:gd name="T82" fmla="*/ 382309 w 520"/>
                <a:gd name="T83" fmla="*/ 2988 h 8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20" h="85">
                  <a:moveTo>
                    <a:pt x="507" y="4"/>
                  </a:moveTo>
                  <a:lnTo>
                    <a:pt x="514" y="0"/>
                  </a:lnTo>
                  <a:lnTo>
                    <a:pt x="481" y="1"/>
                  </a:lnTo>
                  <a:lnTo>
                    <a:pt x="450" y="3"/>
                  </a:lnTo>
                  <a:lnTo>
                    <a:pt x="416" y="6"/>
                  </a:lnTo>
                  <a:lnTo>
                    <a:pt x="384" y="11"/>
                  </a:lnTo>
                  <a:lnTo>
                    <a:pt x="351" y="16"/>
                  </a:lnTo>
                  <a:lnTo>
                    <a:pt x="320" y="23"/>
                  </a:lnTo>
                  <a:lnTo>
                    <a:pt x="288" y="30"/>
                  </a:lnTo>
                  <a:lnTo>
                    <a:pt x="255" y="36"/>
                  </a:lnTo>
                  <a:lnTo>
                    <a:pt x="223" y="42"/>
                  </a:lnTo>
                  <a:lnTo>
                    <a:pt x="190" y="50"/>
                  </a:lnTo>
                  <a:lnTo>
                    <a:pt x="159" y="56"/>
                  </a:lnTo>
                  <a:lnTo>
                    <a:pt x="127" y="61"/>
                  </a:lnTo>
                  <a:lnTo>
                    <a:pt x="94" y="66"/>
                  </a:lnTo>
                  <a:lnTo>
                    <a:pt x="63" y="70"/>
                  </a:lnTo>
                  <a:lnTo>
                    <a:pt x="32" y="71"/>
                  </a:lnTo>
                  <a:lnTo>
                    <a:pt x="0" y="72"/>
                  </a:lnTo>
                  <a:lnTo>
                    <a:pt x="0" y="85"/>
                  </a:lnTo>
                  <a:lnTo>
                    <a:pt x="32" y="84"/>
                  </a:lnTo>
                  <a:lnTo>
                    <a:pt x="63" y="82"/>
                  </a:lnTo>
                  <a:lnTo>
                    <a:pt x="97" y="79"/>
                  </a:lnTo>
                  <a:lnTo>
                    <a:pt x="129" y="74"/>
                  </a:lnTo>
                  <a:lnTo>
                    <a:pt x="162" y="69"/>
                  </a:lnTo>
                  <a:lnTo>
                    <a:pt x="193" y="62"/>
                  </a:lnTo>
                  <a:lnTo>
                    <a:pt x="225" y="55"/>
                  </a:lnTo>
                  <a:lnTo>
                    <a:pt x="258" y="49"/>
                  </a:lnTo>
                  <a:lnTo>
                    <a:pt x="290" y="42"/>
                  </a:lnTo>
                  <a:lnTo>
                    <a:pt x="323" y="35"/>
                  </a:lnTo>
                  <a:lnTo>
                    <a:pt x="354" y="29"/>
                  </a:lnTo>
                  <a:lnTo>
                    <a:pt x="386" y="24"/>
                  </a:lnTo>
                  <a:lnTo>
                    <a:pt x="419" y="19"/>
                  </a:lnTo>
                  <a:lnTo>
                    <a:pt x="450" y="15"/>
                  </a:lnTo>
                  <a:lnTo>
                    <a:pt x="481" y="14"/>
                  </a:lnTo>
                  <a:lnTo>
                    <a:pt x="514" y="13"/>
                  </a:lnTo>
                  <a:lnTo>
                    <a:pt x="520" y="9"/>
                  </a:lnTo>
                  <a:lnTo>
                    <a:pt x="514" y="13"/>
                  </a:lnTo>
                  <a:lnTo>
                    <a:pt x="517" y="10"/>
                  </a:lnTo>
                  <a:lnTo>
                    <a:pt x="520" y="6"/>
                  </a:lnTo>
                  <a:lnTo>
                    <a:pt x="517" y="3"/>
                  </a:lnTo>
                  <a:lnTo>
                    <a:pt x="514" y="0"/>
                  </a:lnTo>
                  <a:lnTo>
                    <a:pt x="507"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7" name="Freeform 50">
              <a:extLst>
                <a:ext uri="{FF2B5EF4-FFF2-40B4-BE49-F238E27FC236}">
                  <a16:creationId xmlns:a16="http://schemas.microsoft.com/office/drawing/2014/main" id="{A5DCA84B-29A2-EF34-413D-723EC52F408F}"/>
                </a:ext>
              </a:extLst>
            </p:cNvPr>
            <p:cNvSpPr>
              <a:spLocks noChangeAspect="1"/>
            </p:cNvSpPr>
            <p:nvPr/>
          </p:nvSpPr>
          <p:spPr bwMode="auto">
            <a:xfrm>
              <a:off x="4470400" y="5243513"/>
              <a:ext cx="204788" cy="228600"/>
            </a:xfrm>
            <a:custGeom>
              <a:avLst/>
              <a:gdLst>
                <a:gd name="T0" fmla="*/ 195753 w 272"/>
                <a:gd name="T1" fmla="*/ 4542 h 302"/>
                <a:gd name="T2" fmla="*/ 198012 w 272"/>
                <a:gd name="T3" fmla="*/ 0 h 302"/>
                <a:gd name="T4" fmla="*/ 185966 w 272"/>
                <a:gd name="T5" fmla="*/ 6813 h 302"/>
                <a:gd name="T6" fmla="*/ 172413 w 272"/>
                <a:gd name="T7" fmla="*/ 14382 h 302"/>
                <a:gd name="T8" fmla="*/ 158861 w 272"/>
                <a:gd name="T9" fmla="*/ 22709 h 302"/>
                <a:gd name="T10" fmla="*/ 146062 w 272"/>
                <a:gd name="T11" fmla="*/ 31792 h 302"/>
                <a:gd name="T12" fmla="*/ 131757 w 272"/>
                <a:gd name="T13" fmla="*/ 42389 h 302"/>
                <a:gd name="T14" fmla="*/ 118205 w 272"/>
                <a:gd name="T15" fmla="*/ 54501 h 302"/>
                <a:gd name="T16" fmla="*/ 105406 w 272"/>
                <a:gd name="T17" fmla="*/ 66612 h 302"/>
                <a:gd name="T18" fmla="*/ 90348 w 272"/>
                <a:gd name="T19" fmla="*/ 81751 h 302"/>
                <a:gd name="T20" fmla="*/ 78301 w 272"/>
                <a:gd name="T21" fmla="*/ 96890 h 302"/>
                <a:gd name="T22" fmla="*/ 64749 w 272"/>
                <a:gd name="T23" fmla="*/ 112029 h 302"/>
                <a:gd name="T24" fmla="*/ 52703 w 272"/>
                <a:gd name="T25" fmla="*/ 129439 h 302"/>
                <a:gd name="T26" fmla="*/ 40656 w 272"/>
                <a:gd name="T27" fmla="*/ 146092 h 302"/>
                <a:gd name="T28" fmla="*/ 30116 w 272"/>
                <a:gd name="T29" fmla="*/ 165016 h 302"/>
                <a:gd name="T30" fmla="*/ 19575 w 272"/>
                <a:gd name="T31" fmla="*/ 184697 h 302"/>
                <a:gd name="T32" fmla="*/ 8282 w 272"/>
                <a:gd name="T33" fmla="*/ 203621 h 302"/>
                <a:gd name="T34" fmla="*/ 0 w 272"/>
                <a:gd name="T35" fmla="*/ 224815 h 302"/>
                <a:gd name="T36" fmla="*/ 9788 w 272"/>
                <a:gd name="T37" fmla="*/ 228600 h 302"/>
                <a:gd name="T38" fmla="*/ 18070 w 272"/>
                <a:gd name="T39" fmla="*/ 207405 h 302"/>
                <a:gd name="T40" fmla="*/ 27104 w 272"/>
                <a:gd name="T41" fmla="*/ 188481 h 302"/>
                <a:gd name="T42" fmla="*/ 37645 w 272"/>
                <a:gd name="T43" fmla="*/ 168801 h 302"/>
                <a:gd name="T44" fmla="*/ 48185 w 272"/>
                <a:gd name="T45" fmla="*/ 152148 h 302"/>
                <a:gd name="T46" fmla="*/ 60232 w 272"/>
                <a:gd name="T47" fmla="*/ 134738 h 302"/>
                <a:gd name="T48" fmla="*/ 72278 w 272"/>
                <a:gd name="T49" fmla="*/ 118085 h 302"/>
                <a:gd name="T50" fmla="*/ 85830 w 272"/>
                <a:gd name="T51" fmla="*/ 102946 h 302"/>
                <a:gd name="T52" fmla="*/ 97877 w 272"/>
                <a:gd name="T53" fmla="*/ 87807 h 302"/>
                <a:gd name="T54" fmla="*/ 110676 w 272"/>
                <a:gd name="T55" fmla="*/ 74181 h 302"/>
                <a:gd name="T56" fmla="*/ 124228 w 272"/>
                <a:gd name="T57" fmla="*/ 62070 h 302"/>
                <a:gd name="T58" fmla="*/ 137027 w 272"/>
                <a:gd name="T59" fmla="*/ 49959 h 302"/>
                <a:gd name="T60" fmla="*/ 151332 w 272"/>
                <a:gd name="T61" fmla="*/ 39362 h 302"/>
                <a:gd name="T62" fmla="*/ 164884 w 272"/>
                <a:gd name="T63" fmla="*/ 30278 h 302"/>
                <a:gd name="T64" fmla="*/ 177684 w 272"/>
                <a:gd name="T65" fmla="*/ 21952 h 302"/>
                <a:gd name="T66" fmla="*/ 189730 w 272"/>
                <a:gd name="T67" fmla="*/ 14382 h 302"/>
                <a:gd name="T68" fmla="*/ 201776 w 272"/>
                <a:gd name="T69" fmla="*/ 9083 h 302"/>
                <a:gd name="T70" fmla="*/ 204788 w 272"/>
                <a:gd name="T71" fmla="*/ 4542 h 302"/>
                <a:gd name="T72" fmla="*/ 201776 w 272"/>
                <a:gd name="T73" fmla="*/ 9083 h 302"/>
                <a:gd name="T74" fmla="*/ 204788 w 272"/>
                <a:gd name="T75" fmla="*/ 6813 h 302"/>
                <a:gd name="T76" fmla="*/ 204788 w 272"/>
                <a:gd name="T77" fmla="*/ 3028 h 302"/>
                <a:gd name="T78" fmla="*/ 201776 w 272"/>
                <a:gd name="T79" fmla="*/ 0 h 302"/>
                <a:gd name="T80" fmla="*/ 198012 w 272"/>
                <a:gd name="T81" fmla="*/ 0 h 302"/>
                <a:gd name="T82" fmla="*/ 195753 w 272"/>
                <a:gd name="T83" fmla="*/ 4542 h 3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72" h="302">
                  <a:moveTo>
                    <a:pt x="260" y="6"/>
                  </a:moveTo>
                  <a:lnTo>
                    <a:pt x="263" y="0"/>
                  </a:lnTo>
                  <a:lnTo>
                    <a:pt x="247" y="9"/>
                  </a:lnTo>
                  <a:lnTo>
                    <a:pt x="229" y="19"/>
                  </a:lnTo>
                  <a:lnTo>
                    <a:pt x="211" y="30"/>
                  </a:lnTo>
                  <a:lnTo>
                    <a:pt x="194" y="42"/>
                  </a:lnTo>
                  <a:lnTo>
                    <a:pt x="175" y="56"/>
                  </a:lnTo>
                  <a:lnTo>
                    <a:pt x="157" y="72"/>
                  </a:lnTo>
                  <a:lnTo>
                    <a:pt x="140" y="88"/>
                  </a:lnTo>
                  <a:lnTo>
                    <a:pt x="120" y="108"/>
                  </a:lnTo>
                  <a:lnTo>
                    <a:pt x="104" y="128"/>
                  </a:lnTo>
                  <a:lnTo>
                    <a:pt x="86" y="148"/>
                  </a:lnTo>
                  <a:lnTo>
                    <a:pt x="70" y="171"/>
                  </a:lnTo>
                  <a:lnTo>
                    <a:pt x="54" y="193"/>
                  </a:lnTo>
                  <a:lnTo>
                    <a:pt x="40" y="218"/>
                  </a:lnTo>
                  <a:lnTo>
                    <a:pt x="26" y="244"/>
                  </a:lnTo>
                  <a:lnTo>
                    <a:pt x="11" y="269"/>
                  </a:lnTo>
                  <a:lnTo>
                    <a:pt x="0" y="297"/>
                  </a:lnTo>
                  <a:lnTo>
                    <a:pt x="13" y="302"/>
                  </a:lnTo>
                  <a:lnTo>
                    <a:pt x="24" y="274"/>
                  </a:lnTo>
                  <a:lnTo>
                    <a:pt x="36" y="249"/>
                  </a:lnTo>
                  <a:lnTo>
                    <a:pt x="50" y="223"/>
                  </a:lnTo>
                  <a:lnTo>
                    <a:pt x="64" y="201"/>
                  </a:lnTo>
                  <a:lnTo>
                    <a:pt x="80" y="178"/>
                  </a:lnTo>
                  <a:lnTo>
                    <a:pt x="96" y="156"/>
                  </a:lnTo>
                  <a:lnTo>
                    <a:pt x="114" y="136"/>
                  </a:lnTo>
                  <a:lnTo>
                    <a:pt x="130" y="116"/>
                  </a:lnTo>
                  <a:lnTo>
                    <a:pt x="147" y="98"/>
                  </a:lnTo>
                  <a:lnTo>
                    <a:pt x="165" y="82"/>
                  </a:lnTo>
                  <a:lnTo>
                    <a:pt x="182" y="66"/>
                  </a:lnTo>
                  <a:lnTo>
                    <a:pt x="201" y="52"/>
                  </a:lnTo>
                  <a:lnTo>
                    <a:pt x="219" y="40"/>
                  </a:lnTo>
                  <a:lnTo>
                    <a:pt x="236" y="29"/>
                  </a:lnTo>
                  <a:lnTo>
                    <a:pt x="252" y="19"/>
                  </a:lnTo>
                  <a:lnTo>
                    <a:pt x="268" y="12"/>
                  </a:lnTo>
                  <a:lnTo>
                    <a:pt x="272" y="6"/>
                  </a:lnTo>
                  <a:lnTo>
                    <a:pt x="268" y="12"/>
                  </a:lnTo>
                  <a:lnTo>
                    <a:pt x="272" y="9"/>
                  </a:lnTo>
                  <a:lnTo>
                    <a:pt x="272" y="4"/>
                  </a:lnTo>
                  <a:lnTo>
                    <a:pt x="268" y="0"/>
                  </a:lnTo>
                  <a:lnTo>
                    <a:pt x="263" y="0"/>
                  </a:lnTo>
                  <a:lnTo>
                    <a:pt x="26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8" name="Freeform 51">
              <a:extLst>
                <a:ext uri="{FF2B5EF4-FFF2-40B4-BE49-F238E27FC236}">
                  <a16:creationId xmlns:a16="http://schemas.microsoft.com/office/drawing/2014/main" id="{8364B224-ED54-E2F2-EC8E-F5ED899343B2}"/>
                </a:ext>
              </a:extLst>
            </p:cNvPr>
            <p:cNvSpPr>
              <a:spLocks noChangeAspect="1"/>
            </p:cNvSpPr>
            <p:nvPr/>
          </p:nvSpPr>
          <p:spPr bwMode="auto">
            <a:xfrm>
              <a:off x="4665663" y="5080000"/>
              <a:ext cx="9525" cy="168275"/>
            </a:xfrm>
            <a:custGeom>
              <a:avLst/>
              <a:gdLst>
                <a:gd name="T0" fmla="*/ 4763 w 12"/>
                <a:gd name="T1" fmla="*/ 0 h 224"/>
                <a:gd name="T2" fmla="*/ 0 w 12"/>
                <a:gd name="T3" fmla="*/ 4507 h 224"/>
                <a:gd name="T4" fmla="*/ 0 w 12"/>
                <a:gd name="T5" fmla="*/ 168275 h 224"/>
                <a:gd name="T6" fmla="*/ 9525 w 12"/>
                <a:gd name="T7" fmla="*/ 168275 h 224"/>
                <a:gd name="T8" fmla="*/ 9525 w 12"/>
                <a:gd name="T9" fmla="*/ 4507 h 224"/>
                <a:gd name="T10" fmla="*/ 4763 w 12"/>
                <a:gd name="T11" fmla="*/ 9015 h 224"/>
                <a:gd name="T12" fmla="*/ 9525 w 12"/>
                <a:gd name="T13" fmla="*/ 4507 h 224"/>
                <a:gd name="T14" fmla="*/ 7938 w 12"/>
                <a:gd name="T15" fmla="*/ 1502 h 224"/>
                <a:gd name="T16" fmla="*/ 4763 w 12"/>
                <a:gd name="T17" fmla="*/ 0 h 224"/>
                <a:gd name="T18" fmla="*/ 1588 w 12"/>
                <a:gd name="T19" fmla="*/ 1502 h 224"/>
                <a:gd name="T20" fmla="*/ 0 w 12"/>
                <a:gd name="T21" fmla="*/ 4507 h 224"/>
                <a:gd name="T22" fmla="*/ 4763 w 12"/>
                <a:gd name="T23" fmla="*/ 0 h 2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224">
                  <a:moveTo>
                    <a:pt x="6" y="0"/>
                  </a:moveTo>
                  <a:lnTo>
                    <a:pt x="0" y="6"/>
                  </a:lnTo>
                  <a:lnTo>
                    <a:pt x="0" y="224"/>
                  </a:lnTo>
                  <a:lnTo>
                    <a:pt x="12" y="224"/>
                  </a:lnTo>
                  <a:lnTo>
                    <a:pt x="12" y="6"/>
                  </a:lnTo>
                  <a:lnTo>
                    <a:pt x="6" y="12"/>
                  </a:lnTo>
                  <a:lnTo>
                    <a:pt x="12" y="6"/>
                  </a:lnTo>
                  <a:lnTo>
                    <a:pt x="10" y="2"/>
                  </a:lnTo>
                  <a:lnTo>
                    <a:pt x="6" y="0"/>
                  </a:lnTo>
                  <a:lnTo>
                    <a:pt x="2" y="2"/>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9" name="Freeform 52">
              <a:extLst>
                <a:ext uri="{FF2B5EF4-FFF2-40B4-BE49-F238E27FC236}">
                  <a16:creationId xmlns:a16="http://schemas.microsoft.com/office/drawing/2014/main" id="{B58BD833-032F-3223-9A06-EF19582F7AA3}"/>
                </a:ext>
              </a:extLst>
            </p:cNvPr>
            <p:cNvSpPr>
              <a:spLocks noChangeAspect="1"/>
            </p:cNvSpPr>
            <p:nvPr/>
          </p:nvSpPr>
          <p:spPr bwMode="auto">
            <a:xfrm>
              <a:off x="4670425" y="4749800"/>
              <a:ext cx="285750" cy="339725"/>
            </a:xfrm>
            <a:custGeom>
              <a:avLst/>
              <a:gdLst>
                <a:gd name="T0" fmla="*/ 277456 w 379"/>
                <a:gd name="T1" fmla="*/ 7549 h 450"/>
                <a:gd name="T2" fmla="*/ 276703 w 379"/>
                <a:gd name="T3" fmla="*/ 2265 h 450"/>
                <a:gd name="T4" fmla="*/ 266901 w 379"/>
                <a:gd name="T5" fmla="*/ 28688 h 450"/>
                <a:gd name="T6" fmla="*/ 257100 w 379"/>
                <a:gd name="T7" fmla="*/ 55866 h 450"/>
                <a:gd name="T8" fmla="*/ 245790 w 379"/>
                <a:gd name="T9" fmla="*/ 84554 h 450"/>
                <a:gd name="T10" fmla="*/ 232973 w 379"/>
                <a:gd name="T11" fmla="*/ 111732 h 450"/>
                <a:gd name="T12" fmla="*/ 219402 w 379"/>
                <a:gd name="T13" fmla="*/ 139665 h 450"/>
                <a:gd name="T14" fmla="*/ 202815 w 379"/>
                <a:gd name="T15" fmla="*/ 166088 h 450"/>
                <a:gd name="T16" fmla="*/ 186228 w 379"/>
                <a:gd name="T17" fmla="*/ 192511 h 450"/>
                <a:gd name="T18" fmla="*/ 169641 w 379"/>
                <a:gd name="T19" fmla="*/ 218179 h 450"/>
                <a:gd name="T20" fmla="*/ 150792 w 379"/>
                <a:gd name="T21" fmla="*/ 241582 h 450"/>
                <a:gd name="T22" fmla="*/ 130435 w 379"/>
                <a:gd name="T23" fmla="*/ 263476 h 450"/>
                <a:gd name="T24" fmla="*/ 110832 w 379"/>
                <a:gd name="T25" fmla="*/ 282349 h 450"/>
                <a:gd name="T26" fmla="*/ 88967 w 379"/>
                <a:gd name="T27" fmla="*/ 298958 h 450"/>
                <a:gd name="T28" fmla="*/ 68610 w 379"/>
                <a:gd name="T29" fmla="*/ 312547 h 450"/>
                <a:gd name="T30" fmla="*/ 45991 w 379"/>
                <a:gd name="T31" fmla="*/ 321606 h 450"/>
                <a:gd name="T32" fmla="*/ 23373 w 379"/>
                <a:gd name="T33" fmla="*/ 328401 h 450"/>
                <a:gd name="T34" fmla="*/ 0 w 379"/>
                <a:gd name="T35" fmla="*/ 330666 h 450"/>
                <a:gd name="T36" fmla="*/ 0 w 379"/>
                <a:gd name="T37" fmla="*/ 339725 h 450"/>
                <a:gd name="T38" fmla="*/ 25635 w 379"/>
                <a:gd name="T39" fmla="*/ 337460 h 450"/>
                <a:gd name="T40" fmla="*/ 49761 w 379"/>
                <a:gd name="T41" fmla="*/ 331421 h 450"/>
                <a:gd name="T42" fmla="*/ 72380 w 379"/>
                <a:gd name="T43" fmla="*/ 320096 h 450"/>
                <a:gd name="T44" fmla="*/ 94999 w 379"/>
                <a:gd name="T45" fmla="*/ 306507 h 450"/>
                <a:gd name="T46" fmla="*/ 116863 w 379"/>
                <a:gd name="T47" fmla="*/ 289899 h 450"/>
                <a:gd name="T48" fmla="*/ 137974 w 379"/>
                <a:gd name="T49" fmla="*/ 268760 h 450"/>
                <a:gd name="T50" fmla="*/ 158331 w 379"/>
                <a:gd name="T51" fmla="*/ 247622 h 450"/>
                <a:gd name="T52" fmla="*/ 177180 w 379"/>
                <a:gd name="T53" fmla="*/ 224219 h 450"/>
                <a:gd name="T54" fmla="*/ 193767 w 379"/>
                <a:gd name="T55" fmla="*/ 198550 h 450"/>
                <a:gd name="T56" fmla="*/ 210354 w 379"/>
                <a:gd name="T57" fmla="*/ 172127 h 450"/>
                <a:gd name="T58" fmla="*/ 226941 w 379"/>
                <a:gd name="T59" fmla="*/ 143439 h 450"/>
                <a:gd name="T60" fmla="*/ 240513 w 379"/>
                <a:gd name="T61" fmla="*/ 115507 h 450"/>
                <a:gd name="T62" fmla="*/ 254838 w 379"/>
                <a:gd name="T63" fmla="*/ 88329 h 450"/>
                <a:gd name="T64" fmla="*/ 266147 w 379"/>
                <a:gd name="T65" fmla="*/ 59641 h 450"/>
                <a:gd name="T66" fmla="*/ 276703 w 379"/>
                <a:gd name="T67" fmla="*/ 32463 h 450"/>
                <a:gd name="T68" fmla="*/ 285750 w 379"/>
                <a:gd name="T69" fmla="*/ 6040 h 450"/>
                <a:gd name="T70" fmla="*/ 284996 w 379"/>
                <a:gd name="T71" fmla="*/ 1510 h 450"/>
                <a:gd name="T72" fmla="*/ 285750 w 379"/>
                <a:gd name="T73" fmla="*/ 6040 h 450"/>
                <a:gd name="T74" fmla="*/ 285750 w 379"/>
                <a:gd name="T75" fmla="*/ 2265 h 450"/>
                <a:gd name="T76" fmla="*/ 282734 w 379"/>
                <a:gd name="T77" fmla="*/ 0 h 450"/>
                <a:gd name="T78" fmla="*/ 278964 w 379"/>
                <a:gd name="T79" fmla="*/ 0 h 450"/>
                <a:gd name="T80" fmla="*/ 276703 w 379"/>
                <a:gd name="T81" fmla="*/ 2265 h 450"/>
                <a:gd name="T82" fmla="*/ 277456 w 379"/>
                <a:gd name="T83" fmla="*/ 7549 h 45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79" h="450">
                  <a:moveTo>
                    <a:pt x="368" y="10"/>
                  </a:moveTo>
                  <a:lnTo>
                    <a:pt x="367" y="3"/>
                  </a:lnTo>
                  <a:lnTo>
                    <a:pt x="354" y="38"/>
                  </a:lnTo>
                  <a:lnTo>
                    <a:pt x="341" y="74"/>
                  </a:lnTo>
                  <a:lnTo>
                    <a:pt x="326" y="112"/>
                  </a:lnTo>
                  <a:lnTo>
                    <a:pt x="309" y="148"/>
                  </a:lnTo>
                  <a:lnTo>
                    <a:pt x="291" y="185"/>
                  </a:lnTo>
                  <a:lnTo>
                    <a:pt x="269" y="220"/>
                  </a:lnTo>
                  <a:lnTo>
                    <a:pt x="247" y="255"/>
                  </a:lnTo>
                  <a:lnTo>
                    <a:pt x="225" y="289"/>
                  </a:lnTo>
                  <a:lnTo>
                    <a:pt x="200" y="320"/>
                  </a:lnTo>
                  <a:lnTo>
                    <a:pt x="173" y="349"/>
                  </a:lnTo>
                  <a:lnTo>
                    <a:pt x="147" y="374"/>
                  </a:lnTo>
                  <a:lnTo>
                    <a:pt x="118" y="396"/>
                  </a:lnTo>
                  <a:lnTo>
                    <a:pt x="91" y="414"/>
                  </a:lnTo>
                  <a:lnTo>
                    <a:pt x="61" y="426"/>
                  </a:lnTo>
                  <a:lnTo>
                    <a:pt x="31" y="435"/>
                  </a:lnTo>
                  <a:lnTo>
                    <a:pt x="0" y="438"/>
                  </a:lnTo>
                  <a:lnTo>
                    <a:pt x="0" y="450"/>
                  </a:lnTo>
                  <a:lnTo>
                    <a:pt x="34" y="447"/>
                  </a:lnTo>
                  <a:lnTo>
                    <a:pt x="66" y="439"/>
                  </a:lnTo>
                  <a:lnTo>
                    <a:pt x="96" y="424"/>
                  </a:lnTo>
                  <a:lnTo>
                    <a:pt x="126" y="406"/>
                  </a:lnTo>
                  <a:lnTo>
                    <a:pt x="155" y="384"/>
                  </a:lnTo>
                  <a:lnTo>
                    <a:pt x="183" y="356"/>
                  </a:lnTo>
                  <a:lnTo>
                    <a:pt x="210" y="328"/>
                  </a:lnTo>
                  <a:lnTo>
                    <a:pt x="235" y="297"/>
                  </a:lnTo>
                  <a:lnTo>
                    <a:pt x="257" y="263"/>
                  </a:lnTo>
                  <a:lnTo>
                    <a:pt x="279" y="228"/>
                  </a:lnTo>
                  <a:lnTo>
                    <a:pt x="301" y="190"/>
                  </a:lnTo>
                  <a:lnTo>
                    <a:pt x="319" y="153"/>
                  </a:lnTo>
                  <a:lnTo>
                    <a:pt x="338" y="117"/>
                  </a:lnTo>
                  <a:lnTo>
                    <a:pt x="353" y="79"/>
                  </a:lnTo>
                  <a:lnTo>
                    <a:pt x="367" y="43"/>
                  </a:lnTo>
                  <a:lnTo>
                    <a:pt x="379" y="8"/>
                  </a:lnTo>
                  <a:lnTo>
                    <a:pt x="378" y="2"/>
                  </a:lnTo>
                  <a:lnTo>
                    <a:pt x="379" y="8"/>
                  </a:lnTo>
                  <a:lnTo>
                    <a:pt x="379" y="3"/>
                  </a:lnTo>
                  <a:lnTo>
                    <a:pt x="375" y="0"/>
                  </a:lnTo>
                  <a:lnTo>
                    <a:pt x="370" y="0"/>
                  </a:lnTo>
                  <a:lnTo>
                    <a:pt x="367" y="3"/>
                  </a:lnTo>
                  <a:lnTo>
                    <a:pt x="36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0" name="Freeform 53">
              <a:extLst>
                <a:ext uri="{FF2B5EF4-FFF2-40B4-BE49-F238E27FC236}">
                  <a16:creationId xmlns:a16="http://schemas.microsoft.com/office/drawing/2014/main" id="{2DE14E68-6B7D-F740-E01D-61681F93C950}"/>
                </a:ext>
              </a:extLst>
            </p:cNvPr>
            <p:cNvSpPr>
              <a:spLocks noChangeAspect="1"/>
            </p:cNvSpPr>
            <p:nvPr/>
          </p:nvSpPr>
          <p:spPr bwMode="auto">
            <a:xfrm>
              <a:off x="4859338" y="4665663"/>
              <a:ext cx="95250" cy="92075"/>
            </a:xfrm>
            <a:custGeom>
              <a:avLst/>
              <a:gdLst>
                <a:gd name="T0" fmla="*/ 0 w 127"/>
                <a:gd name="T1" fmla="*/ 4566 h 121"/>
                <a:gd name="T2" fmla="*/ 750 w 127"/>
                <a:gd name="T3" fmla="*/ 7610 h 121"/>
                <a:gd name="T4" fmla="*/ 9750 w 127"/>
                <a:gd name="T5" fmla="*/ 17502 h 121"/>
                <a:gd name="T6" fmla="*/ 21000 w 127"/>
                <a:gd name="T7" fmla="*/ 28916 h 121"/>
                <a:gd name="T8" fmla="*/ 33750 w 127"/>
                <a:gd name="T9" fmla="*/ 39569 h 121"/>
                <a:gd name="T10" fmla="*/ 45750 w 127"/>
                <a:gd name="T11" fmla="*/ 50223 h 121"/>
                <a:gd name="T12" fmla="*/ 57000 w 127"/>
                <a:gd name="T13" fmla="*/ 61637 h 121"/>
                <a:gd name="T14" fmla="*/ 69000 w 127"/>
                <a:gd name="T15" fmla="*/ 71529 h 121"/>
                <a:gd name="T16" fmla="*/ 78750 w 127"/>
                <a:gd name="T17" fmla="*/ 81422 h 121"/>
                <a:gd name="T18" fmla="*/ 87750 w 127"/>
                <a:gd name="T19" fmla="*/ 92075 h 121"/>
                <a:gd name="T20" fmla="*/ 95250 w 127"/>
                <a:gd name="T21" fmla="*/ 85987 h 121"/>
                <a:gd name="T22" fmla="*/ 86250 w 127"/>
                <a:gd name="T23" fmla="*/ 75334 h 121"/>
                <a:gd name="T24" fmla="*/ 75000 w 127"/>
                <a:gd name="T25" fmla="*/ 63920 h 121"/>
                <a:gd name="T26" fmla="*/ 62250 w 127"/>
                <a:gd name="T27" fmla="*/ 54027 h 121"/>
                <a:gd name="T28" fmla="*/ 51000 w 127"/>
                <a:gd name="T29" fmla="*/ 42613 h 121"/>
                <a:gd name="T30" fmla="*/ 39000 w 127"/>
                <a:gd name="T31" fmla="*/ 31960 h 121"/>
                <a:gd name="T32" fmla="*/ 27000 w 127"/>
                <a:gd name="T33" fmla="*/ 21307 h 121"/>
                <a:gd name="T34" fmla="*/ 17250 w 127"/>
                <a:gd name="T35" fmla="*/ 12175 h 121"/>
                <a:gd name="T36" fmla="*/ 8250 w 127"/>
                <a:gd name="T37" fmla="*/ 1522 h 121"/>
                <a:gd name="T38" fmla="*/ 9000 w 127"/>
                <a:gd name="T39" fmla="*/ 4566 h 121"/>
                <a:gd name="T40" fmla="*/ 8250 w 127"/>
                <a:gd name="T41" fmla="*/ 1522 h 121"/>
                <a:gd name="T42" fmla="*/ 5250 w 127"/>
                <a:gd name="T43" fmla="*/ 0 h 121"/>
                <a:gd name="T44" fmla="*/ 1500 w 127"/>
                <a:gd name="T45" fmla="*/ 761 h 121"/>
                <a:gd name="T46" fmla="*/ 0 w 127"/>
                <a:gd name="T47" fmla="*/ 3805 h 121"/>
                <a:gd name="T48" fmla="*/ 750 w 127"/>
                <a:gd name="T49" fmla="*/ 7610 h 121"/>
                <a:gd name="T50" fmla="*/ 0 w 127"/>
                <a:gd name="T51" fmla="*/ 4566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7" h="121">
                  <a:moveTo>
                    <a:pt x="0" y="6"/>
                  </a:moveTo>
                  <a:lnTo>
                    <a:pt x="1" y="10"/>
                  </a:lnTo>
                  <a:lnTo>
                    <a:pt x="13" y="23"/>
                  </a:lnTo>
                  <a:lnTo>
                    <a:pt x="28" y="38"/>
                  </a:lnTo>
                  <a:lnTo>
                    <a:pt x="45" y="52"/>
                  </a:lnTo>
                  <a:lnTo>
                    <a:pt x="61" y="66"/>
                  </a:lnTo>
                  <a:lnTo>
                    <a:pt x="76" y="81"/>
                  </a:lnTo>
                  <a:lnTo>
                    <a:pt x="92" y="94"/>
                  </a:lnTo>
                  <a:lnTo>
                    <a:pt x="105" y="107"/>
                  </a:lnTo>
                  <a:lnTo>
                    <a:pt x="117" y="121"/>
                  </a:lnTo>
                  <a:lnTo>
                    <a:pt x="127" y="113"/>
                  </a:lnTo>
                  <a:lnTo>
                    <a:pt x="115" y="99"/>
                  </a:lnTo>
                  <a:lnTo>
                    <a:pt x="100" y="84"/>
                  </a:lnTo>
                  <a:lnTo>
                    <a:pt x="83" y="71"/>
                  </a:lnTo>
                  <a:lnTo>
                    <a:pt x="68" y="56"/>
                  </a:lnTo>
                  <a:lnTo>
                    <a:pt x="52" y="42"/>
                  </a:lnTo>
                  <a:lnTo>
                    <a:pt x="36" y="28"/>
                  </a:lnTo>
                  <a:lnTo>
                    <a:pt x="23" y="16"/>
                  </a:lnTo>
                  <a:lnTo>
                    <a:pt x="11" y="2"/>
                  </a:lnTo>
                  <a:lnTo>
                    <a:pt x="12" y="6"/>
                  </a:lnTo>
                  <a:lnTo>
                    <a:pt x="11" y="2"/>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1" name="Freeform 54">
              <a:extLst>
                <a:ext uri="{FF2B5EF4-FFF2-40B4-BE49-F238E27FC236}">
                  <a16:creationId xmlns:a16="http://schemas.microsoft.com/office/drawing/2014/main" id="{4C668103-F4DA-5A1F-B5EA-65E90A579435}"/>
                </a:ext>
              </a:extLst>
            </p:cNvPr>
            <p:cNvSpPr>
              <a:spLocks noChangeAspect="1"/>
            </p:cNvSpPr>
            <p:nvPr/>
          </p:nvSpPr>
          <p:spPr bwMode="auto">
            <a:xfrm>
              <a:off x="4859338" y="4476750"/>
              <a:ext cx="31750" cy="193675"/>
            </a:xfrm>
            <a:custGeom>
              <a:avLst/>
              <a:gdLst>
                <a:gd name="T0" fmla="*/ 22679 w 42"/>
                <a:gd name="T1" fmla="*/ 0 h 257"/>
                <a:gd name="T2" fmla="*/ 22679 w 42"/>
                <a:gd name="T3" fmla="*/ 754 h 257"/>
                <a:gd name="T4" fmla="*/ 22679 w 42"/>
                <a:gd name="T5" fmla="*/ 11304 h 257"/>
                <a:gd name="T6" fmla="*/ 21167 w 42"/>
                <a:gd name="T7" fmla="*/ 22608 h 257"/>
                <a:gd name="T8" fmla="*/ 20411 w 42"/>
                <a:gd name="T9" fmla="*/ 32405 h 257"/>
                <a:gd name="T10" fmla="*/ 18899 w 42"/>
                <a:gd name="T11" fmla="*/ 45216 h 257"/>
                <a:gd name="T12" fmla="*/ 16631 w 42"/>
                <a:gd name="T13" fmla="*/ 58027 h 257"/>
                <a:gd name="T14" fmla="*/ 15119 w 42"/>
                <a:gd name="T15" fmla="*/ 70085 h 257"/>
                <a:gd name="T16" fmla="*/ 12851 w 42"/>
                <a:gd name="T17" fmla="*/ 83650 h 257"/>
                <a:gd name="T18" fmla="*/ 11339 w 42"/>
                <a:gd name="T19" fmla="*/ 95707 h 257"/>
                <a:gd name="T20" fmla="*/ 9071 w 42"/>
                <a:gd name="T21" fmla="*/ 109272 h 257"/>
                <a:gd name="T22" fmla="*/ 7560 w 42"/>
                <a:gd name="T23" fmla="*/ 122083 h 257"/>
                <a:gd name="T24" fmla="*/ 5292 w 42"/>
                <a:gd name="T25" fmla="*/ 134141 h 257"/>
                <a:gd name="T26" fmla="*/ 3780 w 42"/>
                <a:gd name="T27" fmla="*/ 147705 h 257"/>
                <a:gd name="T28" fmla="*/ 1512 w 42"/>
                <a:gd name="T29" fmla="*/ 159763 h 257"/>
                <a:gd name="T30" fmla="*/ 756 w 42"/>
                <a:gd name="T31" fmla="*/ 171821 h 257"/>
                <a:gd name="T32" fmla="*/ 0 w 42"/>
                <a:gd name="T33" fmla="*/ 183125 h 257"/>
                <a:gd name="T34" fmla="*/ 0 w 42"/>
                <a:gd name="T35" fmla="*/ 193675 h 257"/>
                <a:gd name="T36" fmla="*/ 9071 w 42"/>
                <a:gd name="T37" fmla="*/ 193675 h 257"/>
                <a:gd name="T38" fmla="*/ 9071 w 42"/>
                <a:gd name="T39" fmla="*/ 183125 h 257"/>
                <a:gd name="T40" fmla="*/ 9827 w 42"/>
                <a:gd name="T41" fmla="*/ 171821 h 257"/>
                <a:gd name="T42" fmla="*/ 11339 w 42"/>
                <a:gd name="T43" fmla="*/ 161270 h 257"/>
                <a:gd name="T44" fmla="*/ 12851 w 42"/>
                <a:gd name="T45" fmla="*/ 149213 h 257"/>
                <a:gd name="T46" fmla="*/ 15119 w 42"/>
                <a:gd name="T47" fmla="*/ 136401 h 257"/>
                <a:gd name="T48" fmla="*/ 16631 w 42"/>
                <a:gd name="T49" fmla="*/ 123590 h 257"/>
                <a:gd name="T50" fmla="*/ 18899 w 42"/>
                <a:gd name="T51" fmla="*/ 110779 h 257"/>
                <a:gd name="T52" fmla="*/ 20411 w 42"/>
                <a:gd name="T53" fmla="*/ 97968 h 257"/>
                <a:gd name="T54" fmla="*/ 22679 w 42"/>
                <a:gd name="T55" fmla="*/ 85157 h 257"/>
                <a:gd name="T56" fmla="*/ 24190 w 42"/>
                <a:gd name="T57" fmla="*/ 72346 h 257"/>
                <a:gd name="T58" fmla="*/ 26458 w 42"/>
                <a:gd name="T59" fmla="*/ 60288 h 257"/>
                <a:gd name="T60" fmla="*/ 27970 w 42"/>
                <a:gd name="T61" fmla="*/ 46723 h 257"/>
                <a:gd name="T62" fmla="*/ 30238 w 42"/>
                <a:gd name="T63" fmla="*/ 34666 h 257"/>
                <a:gd name="T64" fmla="*/ 30994 w 42"/>
                <a:gd name="T65" fmla="*/ 22608 h 257"/>
                <a:gd name="T66" fmla="*/ 31750 w 42"/>
                <a:gd name="T67" fmla="*/ 11304 h 257"/>
                <a:gd name="T68" fmla="*/ 31750 w 42"/>
                <a:gd name="T69" fmla="*/ 754 h 257"/>
                <a:gd name="T70" fmla="*/ 31750 w 42"/>
                <a:gd name="T71" fmla="*/ 1507 h 257"/>
                <a:gd name="T72" fmla="*/ 22679 w 42"/>
                <a:gd name="T73" fmla="*/ 0 h 2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2" h="257">
                  <a:moveTo>
                    <a:pt x="30" y="0"/>
                  </a:moveTo>
                  <a:lnTo>
                    <a:pt x="30" y="1"/>
                  </a:lnTo>
                  <a:lnTo>
                    <a:pt x="30" y="15"/>
                  </a:lnTo>
                  <a:lnTo>
                    <a:pt x="28" y="30"/>
                  </a:lnTo>
                  <a:lnTo>
                    <a:pt x="27" y="43"/>
                  </a:lnTo>
                  <a:lnTo>
                    <a:pt x="25" y="60"/>
                  </a:lnTo>
                  <a:lnTo>
                    <a:pt x="22" y="77"/>
                  </a:lnTo>
                  <a:lnTo>
                    <a:pt x="20" y="93"/>
                  </a:lnTo>
                  <a:lnTo>
                    <a:pt x="17" y="111"/>
                  </a:lnTo>
                  <a:lnTo>
                    <a:pt x="15" y="127"/>
                  </a:lnTo>
                  <a:lnTo>
                    <a:pt x="12" y="145"/>
                  </a:lnTo>
                  <a:lnTo>
                    <a:pt x="10" y="162"/>
                  </a:lnTo>
                  <a:lnTo>
                    <a:pt x="7" y="178"/>
                  </a:lnTo>
                  <a:lnTo>
                    <a:pt x="5" y="196"/>
                  </a:lnTo>
                  <a:lnTo>
                    <a:pt x="2" y="212"/>
                  </a:lnTo>
                  <a:lnTo>
                    <a:pt x="1" y="228"/>
                  </a:lnTo>
                  <a:lnTo>
                    <a:pt x="0" y="243"/>
                  </a:lnTo>
                  <a:lnTo>
                    <a:pt x="0" y="257"/>
                  </a:lnTo>
                  <a:lnTo>
                    <a:pt x="12" y="257"/>
                  </a:lnTo>
                  <a:lnTo>
                    <a:pt x="12" y="243"/>
                  </a:lnTo>
                  <a:lnTo>
                    <a:pt x="13" y="228"/>
                  </a:lnTo>
                  <a:lnTo>
                    <a:pt x="15" y="214"/>
                  </a:lnTo>
                  <a:lnTo>
                    <a:pt x="17" y="198"/>
                  </a:lnTo>
                  <a:lnTo>
                    <a:pt x="20" y="181"/>
                  </a:lnTo>
                  <a:lnTo>
                    <a:pt x="22" y="164"/>
                  </a:lnTo>
                  <a:lnTo>
                    <a:pt x="25" y="147"/>
                  </a:lnTo>
                  <a:lnTo>
                    <a:pt x="27" y="130"/>
                  </a:lnTo>
                  <a:lnTo>
                    <a:pt x="30" y="113"/>
                  </a:lnTo>
                  <a:lnTo>
                    <a:pt x="32" y="96"/>
                  </a:lnTo>
                  <a:lnTo>
                    <a:pt x="35" y="80"/>
                  </a:lnTo>
                  <a:lnTo>
                    <a:pt x="37" y="62"/>
                  </a:lnTo>
                  <a:lnTo>
                    <a:pt x="40" y="46"/>
                  </a:lnTo>
                  <a:lnTo>
                    <a:pt x="41" y="30"/>
                  </a:lnTo>
                  <a:lnTo>
                    <a:pt x="42" y="15"/>
                  </a:lnTo>
                  <a:lnTo>
                    <a:pt x="42" y="1"/>
                  </a:lnTo>
                  <a:lnTo>
                    <a:pt x="42" y="2"/>
                  </a:lnTo>
                  <a:lnTo>
                    <a:pt x="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2" name="Freeform 55">
              <a:extLst>
                <a:ext uri="{FF2B5EF4-FFF2-40B4-BE49-F238E27FC236}">
                  <a16:creationId xmlns:a16="http://schemas.microsoft.com/office/drawing/2014/main" id="{C5816D23-2308-C721-32A5-67CCA3BBBC0B}"/>
                </a:ext>
              </a:extLst>
            </p:cNvPr>
            <p:cNvSpPr>
              <a:spLocks noChangeAspect="1"/>
            </p:cNvSpPr>
            <p:nvPr/>
          </p:nvSpPr>
          <p:spPr bwMode="auto">
            <a:xfrm>
              <a:off x="4883150" y="4005263"/>
              <a:ext cx="461963" cy="473075"/>
            </a:xfrm>
            <a:custGeom>
              <a:avLst/>
              <a:gdLst>
                <a:gd name="T0" fmla="*/ 452920 w 613"/>
                <a:gd name="T1" fmla="*/ 5265 h 629"/>
                <a:gd name="T2" fmla="*/ 453673 w 613"/>
                <a:gd name="T3" fmla="*/ 7521 h 629"/>
                <a:gd name="T4" fmla="*/ 452920 w 613"/>
                <a:gd name="T5" fmla="*/ 11282 h 629"/>
                <a:gd name="T6" fmla="*/ 441616 w 613"/>
                <a:gd name="T7" fmla="*/ 25572 h 629"/>
                <a:gd name="T8" fmla="*/ 422775 w 613"/>
                <a:gd name="T9" fmla="*/ 45126 h 629"/>
                <a:gd name="T10" fmla="*/ 395645 w 613"/>
                <a:gd name="T11" fmla="*/ 70698 h 629"/>
                <a:gd name="T12" fmla="*/ 363240 w 613"/>
                <a:gd name="T13" fmla="*/ 100030 h 629"/>
                <a:gd name="T14" fmla="*/ 326313 w 613"/>
                <a:gd name="T15" fmla="*/ 132371 h 629"/>
                <a:gd name="T16" fmla="*/ 286372 w 613"/>
                <a:gd name="T17" fmla="*/ 167720 h 629"/>
                <a:gd name="T18" fmla="*/ 244170 w 613"/>
                <a:gd name="T19" fmla="*/ 203821 h 629"/>
                <a:gd name="T20" fmla="*/ 201968 w 613"/>
                <a:gd name="T21" fmla="*/ 242178 h 629"/>
                <a:gd name="T22" fmla="*/ 159765 w 613"/>
                <a:gd name="T23" fmla="*/ 279784 h 629"/>
                <a:gd name="T24" fmla="*/ 119824 w 613"/>
                <a:gd name="T25" fmla="*/ 317389 h 629"/>
                <a:gd name="T26" fmla="*/ 83651 w 613"/>
                <a:gd name="T27" fmla="*/ 354242 h 629"/>
                <a:gd name="T28" fmla="*/ 52753 w 613"/>
                <a:gd name="T29" fmla="*/ 388087 h 629"/>
                <a:gd name="T30" fmla="*/ 27130 w 613"/>
                <a:gd name="T31" fmla="*/ 418923 h 629"/>
                <a:gd name="T32" fmla="*/ 9043 w 613"/>
                <a:gd name="T33" fmla="*/ 446751 h 629"/>
                <a:gd name="T34" fmla="*/ 0 w 613"/>
                <a:gd name="T35" fmla="*/ 471571 h 629"/>
                <a:gd name="T36" fmla="*/ 9043 w 613"/>
                <a:gd name="T37" fmla="*/ 473075 h 629"/>
                <a:gd name="T38" fmla="*/ 16579 w 613"/>
                <a:gd name="T39" fmla="*/ 450512 h 629"/>
                <a:gd name="T40" fmla="*/ 34666 w 613"/>
                <a:gd name="T41" fmla="*/ 424188 h 629"/>
                <a:gd name="T42" fmla="*/ 60289 w 613"/>
                <a:gd name="T43" fmla="*/ 393352 h 629"/>
                <a:gd name="T44" fmla="*/ 91187 w 613"/>
                <a:gd name="T45" fmla="*/ 359507 h 629"/>
                <a:gd name="T46" fmla="*/ 125853 w 613"/>
                <a:gd name="T47" fmla="*/ 324910 h 629"/>
                <a:gd name="T48" fmla="*/ 165041 w 613"/>
                <a:gd name="T49" fmla="*/ 287305 h 629"/>
                <a:gd name="T50" fmla="*/ 207243 w 613"/>
                <a:gd name="T51" fmla="*/ 249699 h 629"/>
                <a:gd name="T52" fmla="*/ 250199 w 613"/>
                <a:gd name="T53" fmla="*/ 211342 h 629"/>
                <a:gd name="T54" fmla="*/ 292401 w 613"/>
                <a:gd name="T55" fmla="*/ 175241 h 629"/>
                <a:gd name="T56" fmla="*/ 331588 w 613"/>
                <a:gd name="T57" fmla="*/ 139892 h 629"/>
                <a:gd name="T58" fmla="*/ 369269 w 613"/>
                <a:gd name="T59" fmla="*/ 107551 h 629"/>
                <a:gd name="T60" fmla="*/ 400921 w 613"/>
                <a:gd name="T61" fmla="*/ 78219 h 629"/>
                <a:gd name="T62" fmla="*/ 428804 w 613"/>
                <a:gd name="T63" fmla="*/ 52647 h 629"/>
                <a:gd name="T64" fmla="*/ 449152 w 613"/>
                <a:gd name="T65" fmla="*/ 31588 h 629"/>
                <a:gd name="T66" fmla="*/ 460456 w 613"/>
                <a:gd name="T67" fmla="*/ 15042 h 629"/>
                <a:gd name="T68" fmla="*/ 461209 w 613"/>
                <a:gd name="T69" fmla="*/ 2256 h 629"/>
                <a:gd name="T70" fmla="*/ 461963 w 613"/>
                <a:gd name="T71" fmla="*/ 5265 h 629"/>
                <a:gd name="T72" fmla="*/ 461209 w 613"/>
                <a:gd name="T73" fmla="*/ 2256 h 629"/>
                <a:gd name="T74" fmla="*/ 458195 w 613"/>
                <a:gd name="T75" fmla="*/ 0 h 629"/>
                <a:gd name="T76" fmla="*/ 454427 w 613"/>
                <a:gd name="T77" fmla="*/ 1504 h 629"/>
                <a:gd name="T78" fmla="*/ 452920 w 613"/>
                <a:gd name="T79" fmla="*/ 3761 h 629"/>
                <a:gd name="T80" fmla="*/ 453673 w 613"/>
                <a:gd name="T81" fmla="*/ 7521 h 629"/>
                <a:gd name="T82" fmla="*/ 452920 w 613"/>
                <a:gd name="T83" fmla="*/ 5265 h 6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13" h="629">
                  <a:moveTo>
                    <a:pt x="601" y="7"/>
                  </a:moveTo>
                  <a:lnTo>
                    <a:pt x="602" y="10"/>
                  </a:lnTo>
                  <a:lnTo>
                    <a:pt x="601" y="15"/>
                  </a:lnTo>
                  <a:lnTo>
                    <a:pt x="586" y="34"/>
                  </a:lnTo>
                  <a:lnTo>
                    <a:pt x="561" y="60"/>
                  </a:lnTo>
                  <a:lnTo>
                    <a:pt x="525" y="94"/>
                  </a:lnTo>
                  <a:lnTo>
                    <a:pt x="482" y="133"/>
                  </a:lnTo>
                  <a:lnTo>
                    <a:pt x="433" y="176"/>
                  </a:lnTo>
                  <a:lnTo>
                    <a:pt x="380" y="223"/>
                  </a:lnTo>
                  <a:lnTo>
                    <a:pt x="324" y="271"/>
                  </a:lnTo>
                  <a:lnTo>
                    <a:pt x="268" y="322"/>
                  </a:lnTo>
                  <a:lnTo>
                    <a:pt x="212" y="372"/>
                  </a:lnTo>
                  <a:lnTo>
                    <a:pt x="159" y="422"/>
                  </a:lnTo>
                  <a:lnTo>
                    <a:pt x="111" y="471"/>
                  </a:lnTo>
                  <a:lnTo>
                    <a:pt x="70" y="516"/>
                  </a:lnTo>
                  <a:lnTo>
                    <a:pt x="36" y="557"/>
                  </a:lnTo>
                  <a:lnTo>
                    <a:pt x="12" y="594"/>
                  </a:lnTo>
                  <a:lnTo>
                    <a:pt x="0" y="627"/>
                  </a:lnTo>
                  <a:lnTo>
                    <a:pt x="12" y="629"/>
                  </a:lnTo>
                  <a:lnTo>
                    <a:pt x="22" y="599"/>
                  </a:lnTo>
                  <a:lnTo>
                    <a:pt x="46" y="564"/>
                  </a:lnTo>
                  <a:lnTo>
                    <a:pt x="80" y="523"/>
                  </a:lnTo>
                  <a:lnTo>
                    <a:pt x="121" y="478"/>
                  </a:lnTo>
                  <a:lnTo>
                    <a:pt x="167" y="432"/>
                  </a:lnTo>
                  <a:lnTo>
                    <a:pt x="219" y="382"/>
                  </a:lnTo>
                  <a:lnTo>
                    <a:pt x="275" y="332"/>
                  </a:lnTo>
                  <a:lnTo>
                    <a:pt x="332" y="281"/>
                  </a:lnTo>
                  <a:lnTo>
                    <a:pt x="388" y="233"/>
                  </a:lnTo>
                  <a:lnTo>
                    <a:pt x="440" y="186"/>
                  </a:lnTo>
                  <a:lnTo>
                    <a:pt x="490" y="143"/>
                  </a:lnTo>
                  <a:lnTo>
                    <a:pt x="532" y="104"/>
                  </a:lnTo>
                  <a:lnTo>
                    <a:pt x="569" y="70"/>
                  </a:lnTo>
                  <a:lnTo>
                    <a:pt x="596" y="42"/>
                  </a:lnTo>
                  <a:lnTo>
                    <a:pt x="611" y="20"/>
                  </a:lnTo>
                  <a:lnTo>
                    <a:pt x="612" y="3"/>
                  </a:lnTo>
                  <a:lnTo>
                    <a:pt x="613" y="7"/>
                  </a:lnTo>
                  <a:lnTo>
                    <a:pt x="612" y="3"/>
                  </a:lnTo>
                  <a:lnTo>
                    <a:pt x="608" y="0"/>
                  </a:lnTo>
                  <a:lnTo>
                    <a:pt x="603" y="2"/>
                  </a:lnTo>
                  <a:lnTo>
                    <a:pt x="601" y="5"/>
                  </a:lnTo>
                  <a:lnTo>
                    <a:pt x="602" y="10"/>
                  </a:lnTo>
                  <a:lnTo>
                    <a:pt x="601"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3" name="Freeform 56">
              <a:extLst>
                <a:ext uri="{FF2B5EF4-FFF2-40B4-BE49-F238E27FC236}">
                  <a16:creationId xmlns:a16="http://schemas.microsoft.com/office/drawing/2014/main" id="{0A7219A3-4B60-EED2-0A82-263378C40A9D}"/>
                </a:ext>
              </a:extLst>
            </p:cNvPr>
            <p:cNvSpPr>
              <a:spLocks noChangeAspect="1"/>
            </p:cNvSpPr>
            <p:nvPr/>
          </p:nvSpPr>
          <p:spPr bwMode="auto">
            <a:xfrm>
              <a:off x="5334000" y="3838575"/>
              <a:ext cx="76200" cy="171450"/>
            </a:xfrm>
            <a:custGeom>
              <a:avLst/>
              <a:gdLst>
                <a:gd name="T0" fmla="*/ 70812 w 99"/>
                <a:gd name="T1" fmla="*/ 9104 h 226"/>
                <a:gd name="T2" fmla="*/ 66964 w 99"/>
                <a:gd name="T3" fmla="*/ 1517 h 226"/>
                <a:gd name="T4" fmla="*/ 55418 w 99"/>
                <a:gd name="T5" fmla="*/ 15931 h 226"/>
                <a:gd name="T6" fmla="*/ 45412 w 99"/>
                <a:gd name="T7" fmla="*/ 28069 h 226"/>
                <a:gd name="T8" fmla="*/ 36176 w 99"/>
                <a:gd name="T9" fmla="*/ 38690 h 226"/>
                <a:gd name="T10" fmla="*/ 28479 w 99"/>
                <a:gd name="T11" fmla="*/ 47035 h 226"/>
                <a:gd name="T12" fmla="*/ 22321 w 99"/>
                <a:gd name="T13" fmla="*/ 54621 h 226"/>
                <a:gd name="T14" fmla="*/ 16933 w 99"/>
                <a:gd name="T15" fmla="*/ 61449 h 226"/>
                <a:gd name="T16" fmla="*/ 12315 w 99"/>
                <a:gd name="T17" fmla="*/ 69035 h 226"/>
                <a:gd name="T18" fmla="*/ 8467 w 99"/>
                <a:gd name="T19" fmla="*/ 75863 h 226"/>
                <a:gd name="T20" fmla="*/ 5388 w 99"/>
                <a:gd name="T21" fmla="*/ 81932 h 226"/>
                <a:gd name="T22" fmla="*/ 3848 w 99"/>
                <a:gd name="T23" fmla="*/ 91035 h 226"/>
                <a:gd name="T24" fmla="*/ 1539 w 99"/>
                <a:gd name="T25" fmla="*/ 99380 h 226"/>
                <a:gd name="T26" fmla="*/ 770 w 99"/>
                <a:gd name="T27" fmla="*/ 110001 h 226"/>
                <a:gd name="T28" fmla="*/ 0 w 99"/>
                <a:gd name="T29" fmla="*/ 121381 h 226"/>
                <a:gd name="T30" fmla="*/ 0 w 99"/>
                <a:gd name="T31" fmla="*/ 135036 h 226"/>
                <a:gd name="T32" fmla="*/ 0 w 99"/>
                <a:gd name="T33" fmla="*/ 152484 h 226"/>
                <a:gd name="T34" fmla="*/ 0 w 99"/>
                <a:gd name="T35" fmla="*/ 171450 h 226"/>
                <a:gd name="T36" fmla="*/ 9236 w 99"/>
                <a:gd name="T37" fmla="*/ 171450 h 226"/>
                <a:gd name="T38" fmla="*/ 9236 w 99"/>
                <a:gd name="T39" fmla="*/ 152484 h 226"/>
                <a:gd name="T40" fmla="*/ 9236 w 99"/>
                <a:gd name="T41" fmla="*/ 135036 h 226"/>
                <a:gd name="T42" fmla="*/ 9236 w 99"/>
                <a:gd name="T43" fmla="*/ 121381 h 226"/>
                <a:gd name="T44" fmla="*/ 10776 w 99"/>
                <a:gd name="T45" fmla="*/ 110001 h 226"/>
                <a:gd name="T46" fmla="*/ 11545 w 99"/>
                <a:gd name="T47" fmla="*/ 100898 h 226"/>
                <a:gd name="T48" fmla="*/ 13085 w 99"/>
                <a:gd name="T49" fmla="*/ 92553 h 226"/>
                <a:gd name="T50" fmla="*/ 15394 w 99"/>
                <a:gd name="T51" fmla="*/ 85725 h 226"/>
                <a:gd name="T52" fmla="*/ 18473 w 99"/>
                <a:gd name="T53" fmla="*/ 79656 h 226"/>
                <a:gd name="T54" fmla="*/ 20012 w 99"/>
                <a:gd name="T55" fmla="*/ 72828 h 226"/>
                <a:gd name="T56" fmla="*/ 24630 w 99"/>
                <a:gd name="T57" fmla="*/ 66759 h 226"/>
                <a:gd name="T58" fmla="*/ 30018 w 99"/>
                <a:gd name="T59" fmla="*/ 60690 h 226"/>
                <a:gd name="T60" fmla="*/ 36176 w 99"/>
                <a:gd name="T61" fmla="*/ 53104 h 226"/>
                <a:gd name="T62" fmla="*/ 43873 w 99"/>
                <a:gd name="T63" fmla="*/ 44759 h 226"/>
                <a:gd name="T64" fmla="*/ 53109 w 99"/>
                <a:gd name="T65" fmla="*/ 34138 h 226"/>
                <a:gd name="T66" fmla="*/ 63115 w 99"/>
                <a:gd name="T67" fmla="*/ 22000 h 226"/>
                <a:gd name="T68" fmla="*/ 74661 w 99"/>
                <a:gd name="T69" fmla="*/ 7586 h 226"/>
                <a:gd name="T70" fmla="*/ 70812 w 99"/>
                <a:gd name="T71" fmla="*/ 0 h 226"/>
                <a:gd name="T72" fmla="*/ 74661 w 99"/>
                <a:gd name="T73" fmla="*/ 7586 h 226"/>
                <a:gd name="T74" fmla="*/ 76200 w 99"/>
                <a:gd name="T75" fmla="*/ 3793 h 226"/>
                <a:gd name="T76" fmla="*/ 73891 w 99"/>
                <a:gd name="T77" fmla="*/ 759 h 226"/>
                <a:gd name="T78" fmla="*/ 70812 w 99"/>
                <a:gd name="T79" fmla="*/ 0 h 226"/>
                <a:gd name="T80" fmla="*/ 66964 w 99"/>
                <a:gd name="T81" fmla="*/ 1517 h 226"/>
                <a:gd name="T82" fmla="*/ 70812 w 99"/>
                <a:gd name="T83" fmla="*/ 9104 h 22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99" h="226">
                  <a:moveTo>
                    <a:pt x="92" y="12"/>
                  </a:moveTo>
                  <a:lnTo>
                    <a:pt x="87" y="2"/>
                  </a:lnTo>
                  <a:lnTo>
                    <a:pt x="72" y="21"/>
                  </a:lnTo>
                  <a:lnTo>
                    <a:pt x="59" y="37"/>
                  </a:lnTo>
                  <a:lnTo>
                    <a:pt x="47" y="51"/>
                  </a:lnTo>
                  <a:lnTo>
                    <a:pt x="37" y="62"/>
                  </a:lnTo>
                  <a:lnTo>
                    <a:pt x="29" y="72"/>
                  </a:lnTo>
                  <a:lnTo>
                    <a:pt x="22" y="81"/>
                  </a:lnTo>
                  <a:lnTo>
                    <a:pt x="16" y="91"/>
                  </a:lnTo>
                  <a:lnTo>
                    <a:pt x="11" y="100"/>
                  </a:lnTo>
                  <a:lnTo>
                    <a:pt x="7" y="108"/>
                  </a:lnTo>
                  <a:lnTo>
                    <a:pt x="5" y="120"/>
                  </a:lnTo>
                  <a:lnTo>
                    <a:pt x="2" y="131"/>
                  </a:lnTo>
                  <a:lnTo>
                    <a:pt x="1" y="145"/>
                  </a:lnTo>
                  <a:lnTo>
                    <a:pt x="0" y="160"/>
                  </a:lnTo>
                  <a:lnTo>
                    <a:pt x="0" y="178"/>
                  </a:lnTo>
                  <a:lnTo>
                    <a:pt x="0" y="201"/>
                  </a:lnTo>
                  <a:lnTo>
                    <a:pt x="0" y="226"/>
                  </a:lnTo>
                  <a:lnTo>
                    <a:pt x="12" y="226"/>
                  </a:lnTo>
                  <a:lnTo>
                    <a:pt x="12" y="201"/>
                  </a:lnTo>
                  <a:lnTo>
                    <a:pt x="12" y="178"/>
                  </a:lnTo>
                  <a:lnTo>
                    <a:pt x="12" y="160"/>
                  </a:lnTo>
                  <a:lnTo>
                    <a:pt x="14" y="145"/>
                  </a:lnTo>
                  <a:lnTo>
                    <a:pt x="15" y="133"/>
                  </a:lnTo>
                  <a:lnTo>
                    <a:pt x="17" y="122"/>
                  </a:lnTo>
                  <a:lnTo>
                    <a:pt x="20" y="113"/>
                  </a:lnTo>
                  <a:lnTo>
                    <a:pt x="24" y="105"/>
                  </a:lnTo>
                  <a:lnTo>
                    <a:pt x="26" y="96"/>
                  </a:lnTo>
                  <a:lnTo>
                    <a:pt x="32" y="88"/>
                  </a:lnTo>
                  <a:lnTo>
                    <a:pt x="39" y="80"/>
                  </a:lnTo>
                  <a:lnTo>
                    <a:pt x="47" y="70"/>
                  </a:lnTo>
                  <a:lnTo>
                    <a:pt x="57" y="59"/>
                  </a:lnTo>
                  <a:lnTo>
                    <a:pt x="69" y="45"/>
                  </a:lnTo>
                  <a:lnTo>
                    <a:pt x="82" y="29"/>
                  </a:lnTo>
                  <a:lnTo>
                    <a:pt x="97" y="10"/>
                  </a:lnTo>
                  <a:lnTo>
                    <a:pt x="92" y="0"/>
                  </a:lnTo>
                  <a:lnTo>
                    <a:pt x="97" y="10"/>
                  </a:lnTo>
                  <a:lnTo>
                    <a:pt x="99" y="5"/>
                  </a:lnTo>
                  <a:lnTo>
                    <a:pt x="96" y="1"/>
                  </a:lnTo>
                  <a:lnTo>
                    <a:pt x="92" y="0"/>
                  </a:lnTo>
                  <a:lnTo>
                    <a:pt x="87" y="2"/>
                  </a:lnTo>
                  <a:lnTo>
                    <a:pt x="92"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4" name="Freeform 57">
              <a:extLst>
                <a:ext uri="{FF2B5EF4-FFF2-40B4-BE49-F238E27FC236}">
                  <a16:creationId xmlns:a16="http://schemas.microsoft.com/office/drawing/2014/main" id="{8E4688AC-072D-445E-1042-EFD7AAAF042C}"/>
                </a:ext>
              </a:extLst>
            </p:cNvPr>
            <p:cNvSpPr>
              <a:spLocks noChangeAspect="1"/>
            </p:cNvSpPr>
            <p:nvPr/>
          </p:nvSpPr>
          <p:spPr bwMode="auto">
            <a:xfrm>
              <a:off x="5249863" y="3838575"/>
              <a:ext cx="155575" cy="9525"/>
            </a:xfrm>
            <a:custGeom>
              <a:avLst/>
              <a:gdLst>
                <a:gd name="T0" fmla="*/ 7552 w 206"/>
                <a:gd name="T1" fmla="*/ 7938 h 12"/>
                <a:gd name="T2" fmla="*/ 3776 w 206"/>
                <a:gd name="T3" fmla="*/ 9525 h 12"/>
                <a:gd name="T4" fmla="*/ 155575 w 206"/>
                <a:gd name="T5" fmla="*/ 9525 h 12"/>
                <a:gd name="T6" fmla="*/ 155575 w 206"/>
                <a:gd name="T7" fmla="*/ 0 h 12"/>
                <a:gd name="T8" fmla="*/ 3776 w 206"/>
                <a:gd name="T9" fmla="*/ 0 h 12"/>
                <a:gd name="T10" fmla="*/ 0 w 206"/>
                <a:gd name="T11" fmla="*/ 1588 h 12"/>
                <a:gd name="T12" fmla="*/ 3776 w 206"/>
                <a:gd name="T13" fmla="*/ 0 h 12"/>
                <a:gd name="T14" fmla="*/ 1510 w 206"/>
                <a:gd name="T15" fmla="*/ 1588 h 12"/>
                <a:gd name="T16" fmla="*/ 0 w 206"/>
                <a:gd name="T17" fmla="*/ 4763 h 12"/>
                <a:gd name="T18" fmla="*/ 1510 w 206"/>
                <a:gd name="T19" fmla="*/ 7938 h 12"/>
                <a:gd name="T20" fmla="*/ 3776 w 206"/>
                <a:gd name="T21" fmla="*/ 9525 h 12"/>
                <a:gd name="T22" fmla="*/ 7552 w 206"/>
                <a:gd name="T23" fmla="*/ 7938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12">
                  <a:moveTo>
                    <a:pt x="10" y="10"/>
                  </a:moveTo>
                  <a:lnTo>
                    <a:pt x="5" y="12"/>
                  </a:lnTo>
                  <a:lnTo>
                    <a:pt x="206" y="12"/>
                  </a:lnTo>
                  <a:lnTo>
                    <a:pt x="206"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5" name="Freeform 58">
              <a:extLst>
                <a:ext uri="{FF2B5EF4-FFF2-40B4-BE49-F238E27FC236}">
                  <a16:creationId xmlns:a16="http://schemas.microsoft.com/office/drawing/2014/main" id="{7A75B178-DE31-04F2-B146-C7CC01C10D06}"/>
                </a:ext>
              </a:extLst>
            </p:cNvPr>
            <p:cNvSpPr>
              <a:spLocks noChangeAspect="1"/>
            </p:cNvSpPr>
            <p:nvPr/>
          </p:nvSpPr>
          <p:spPr bwMode="auto">
            <a:xfrm>
              <a:off x="5053013" y="3840163"/>
              <a:ext cx="204787" cy="42862"/>
            </a:xfrm>
            <a:custGeom>
              <a:avLst/>
              <a:gdLst>
                <a:gd name="T0" fmla="*/ 0 w 272"/>
                <a:gd name="T1" fmla="*/ 33510 h 55"/>
                <a:gd name="T2" fmla="*/ 3764 w 272"/>
                <a:gd name="T3" fmla="*/ 35069 h 55"/>
                <a:gd name="T4" fmla="*/ 16564 w 272"/>
                <a:gd name="T5" fmla="*/ 35069 h 55"/>
                <a:gd name="T6" fmla="*/ 29363 w 272"/>
                <a:gd name="T7" fmla="*/ 36628 h 55"/>
                <a:gd name="T8" fmla="*/ 41409 w 272"/>
                <a:gd name="T9" fmla="*/ 37407 h 55"/>
                <a:gd name="T10" fmla="*/ 54961 w 272"/>
                <a:gd name="T11" fmla="*/ 38965 h 55"/>
                <a:gd name="T12" fmla="*/ 70019 w 272"/>
                <a:gd name="T13" fmla="*/ 40524 h 55"/>
                <a:gd name="T14" fmla="*/ 82818 w 272"/>
                <a:gd name="T15" fmla="*/ 41303 h 55"/>
                <a:gd name="T16" fmla="*/ 97123 w 272"/>
                <a:gd name="T17" fmla="*/ 42083 h 55"/>
                <a:gd name="T18" fmla="*/ 109922 w 272"/>
                <a:gd name="T19" fmla="*/ 42862 h 55"/>
                <a:gd name="T20" fmla="*/ 123475 w 272"/>
                <a:gd name="T21" fmla="*/ 42083 h 55"/>
                <a:gd name="T22" fmla="*/ 137779 w 272"/>
                <a:gd name="T23" fmla="*/ 41303 h 55"/>
                <a:gd name="T24" fmla="*/ 149826 w 272"/>
                <a:gd name="T25" fmla="*/ 38965 h 55"/>
                <a:gd name="T26" fmla="*/ 162625 w 272"/>
                <a:gd name="T27" fmla="*/ 36628 h 55"/>
                <a:gd name="T28" fmla="*/ 173918 w 272"/>
                <a:gd name="T29" fmla="*/ 30393 h 55"/>
                <a:gd name="T30" fmla="*/ 185212 w 272"/>
                <a:gd name="T31" fmla="*/ 24938 h 55"/>
                <a:gd name="T32" fmla="*/ 195752 w 272"/>
                <a:gd name="T33" fmla="*/ 17145 h 55"/>
                <a:gd name="T34" fmla="*/ 204787 w 272"/>
                <a:gd name="T35" fmla="*/ 6234 h 55"/>
                <a:gd name="T36" fmla="*/ 197258 w 272"/>
                <a:gd name="T37" fmla="*/ 0 h 55"/>
                <a:gd name="T38" fmla="*/ 189729 w 272"/>
                <a:gd name="T39" fmla="*/ 9352 h 55"/>
                <a:gd name="T40" fmla="*/ 179942 w 272"/>
                <a:gd name="T41" fmla="*/ 17145 h 55"/>
                <a:gd name="T42" fmla="*/ 170154 w 272"/>
                <a:gd name="T43" fmla="*/ 22600 h 55"/>
                <a:gd name="T44" fmla="*/ 158861 w 272"/>
                <a:gd name="T45" fmla="*/ 26497 h 55"/>
                <a:gd name="T46" fmla="*/ 147567 w 272"/>
                <a:gd name="T47" fmla="*/ 29614 h 55"/>
                <a:gd name="T48" fmla="*/ 135521 w 272"/>
                <a:gd name="T49" fmla="*/ 31172 h 55"/>
                <a:gd name="T50" fmla="*/ 123475 w 272"/>
                <a:gd name="T51" fmla="*/ 32731 h 55"/>
                <a:gd name="T52" fmla="*/ 109922 w 272"/>
                <a:gd name="T53" fmla="*/ 33510 h 55"/>
                <a:gd name="T54" fmla="*/ 97123 w 272"/>
                <a:gd name="T55" fmla="*/ 32731 h 55"/>
                <a:gd name="T56" fmla="*/ 82818 w 272"/>
                <a:gd name="T57" fmla="*/ 31172 h 55"/>
                <a:gd name="T58" fmla="*/ 70019 w 272"/>
                <a:gd name="T59" fmla="*/ 30393 h 55"/>
                <a:gd name="T60" fmla="*/ 56467 w 272"/>
                <a:gd name="T61" fmla="*/ 29614 h 55"/>
                <a:gd name="T62" fmla="*/ 43668 w 272"/>
                <a:gd name="T63" fmla="*/ 27276 h 55"/>
                <a:gd name="T64" fmla="*/ 29363 w 272"/>
                <a:gd name="T65" fmla="*/ 26497 h 55"/>
                <a:gd name="T66" fmla="*/ 16564 w 272"/>
                <a:gd name="T67" fmla="*/ 25717 h 55"/>
                <a:gd name="T68" fmla="*/ 3764 w 272"/>
                <a:gd name="T69" fmla="*/ 25717 h 55"/>
                <a:gd name="T70" fmla="*/ 7529 w 272"/>
                <a:gd name="T71" fmla="*/ 27276 h 55"/>
                <a:gd name="T72" fmla="*/ 3764 w 272"/>
                <a:gd name="T73" fmla="*/ 25717 h 55"/>
                <a:gd name="T74" fmla="*/ 1506 w 272"/>
                <a:gd name="T75" fmla="*/ 27276 h 55"/>
                <a:gd name="T76" fmla="*/ 0 w 272"/>
                <a:gd name="T77" fmla="*/ 30393 h 55"/>
                <a:gd name="T78" fmla="*/ 1506 w 272"/>
                <a:gd name="T79" fmla="*/ 33510 h 55"/>
                <a:gd name="T80" fmla="*/ 3764 w 272"/>
                <a:gd name="T81" fmla="*/ 35069 h 55"/>
                <a:gd name="T82" fmla="*/ 0 w 272"/>
                <a:gd name="T83" fmla="*/ 33510 h 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72" h="55">
                  <a:moveTo>
                    <a:pt x="0" y="43"/>
                  </a:moveTo>
                  <a:lnTo>
                    <a:pt x="5" y="45"/>
                  </a:lnTo>
                  <a:lnTo>
                    <a:pt x="22" y="45"/>
                  </a:lnTo>
                  <a:lnTo>
                    <a:pt x="39" y="47"/>
                  </a:lnTo>
                  <a:lnTo>
                    <a:pt x="55" y="48"/>
                  </a:lnTo>
                  <a:lnTo>
                    <a:pt x="73" y="50"/>
                  </a:lnTo>
                  <a:lnTo>
                    <a:pt x="93" y="52"/>
                  </a:lnTo>
                  <a:lnTo>
                    <a:pt x="110" y="53"/>
                  </a:lnTo>
                  <a:lnTo>
                    <a:pt x="129" y="54"/>
                  </a:lnTo>
                  <a:lnTo>
                    <a:pt x="146" y="55"/>
                  </a:lnTo>
                  <a:lnTo>
                    <a:pt x="164" y="54"/>
                  </a:lnTo>
                  <a:lnTo>
                    <a:pt x="183" y="53"/>
                  </a:lnTo>
                  <a:lnTo>
                    <a:pt x="199" y="50"/>
                  </a:lnTo>
                  <a:lnTo>
                    <a:pt x="216" y="47"/>
                  </a:lnTo>
                  <a:lnTo>
                    <a:pt x="231" y="39"/>
                  </a:lnTo>
                  <a:lnTo>
                    <a:pt x="246" y="32"/>
                  </a:lnTo>
                  <a:lnTo>
                    <a:pt x="260" y="22"/>
                  </a:lnTo>
                  <a:lnTo>
                    <a:pt x="272" y="8"/>
                  </a:lnTo>
                  <a:lnTo>
                    <a:pt x="262" y="0"/>
                  </a:lnTo>
                  <a:lnTo>
                    <a:pt x="252" y="12"/>
                  </a:lnTo>
                  <a:lnTo>
                    <a:pt x="239" y="22"/>
                  </a:lnTo>
                  <a:lnTo>
                    <a:pt x="226" y="29"/>
                  </a:lnTo>
                  <a:lnTo>
                    <a:pt x="211" y="34"/>
                  </a:lnTo>
                  <a:lnTo>
                    <a:pt x="196" y="38"/>
                  </a:lnTo>
                  <a:lnTo>
                    <a:pt x="180" y="40"/>
                  </a:lnTo>
                  <a:lnTo>
                    <a:pt x="164" y="42"/>
                  </a:lnTo>
                  <a:lnTo>
                    <a:pt x="146" y="43"/>
                  </a:lnTo>
                  <a:lnTo>
                    <a:pt x="129" y="42"/>
                  </a:lnTo>
                  <a:lnTo>
                    <a:pt x="110" y="40"/>
                  </a:lnTo>
                  <a:lnTo>
                    <a:pt x="93" y="39"/>
                  </a:lnTo>
                  <a:lnTo>
                    <a:pt x="75" y="38"/>
                  </a:lnTo>
                  <a:lnTo>
                    <a:pt x="58" y="35"/>
                  </a:lnTo>
                  <a:lnTo>
                    <a:pt x="39" y="34"/>
                  </a:lnTo>
                  <a:lnTo>
                    <a:pt x="22" y="33"/>
                  </a:lnTo>
                  <a:lnTo>
                    <a:pt x="5" y="33"/>
                  </a:lnTo>
                  <a:lnTo>
                    <a:pt x="10" y="35"/>
                  </a:lnTo>
                  <a:lnTo>
                    <a:pt x="5" y="33"/>
                  </a:lnTo>
                  <a:lnTo>
                    <a:pt x="2" y="35"/>
                  </a:lnTo>
                  <a:lnTo>
                    <a:pt x="0" y="39"/>
                  </a:lnTo>
                  <a:lnTo>
                    <a:pt x="2" y="43"/>
                  </a:lnTo>
                  <a:lnTo>
                    <a:pt x="5" y="45"/>
                  </a:lnTo>
                  <a:lnTo>
                    <a:pt x="0" y="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6" name="Freeform 59">
              <a:extLst>
                <a:ext uri="{FF2B5EF4-FFF2-40B4-BE49-F238E27FC236}">
                  <a16:creationId xmlns:a16="http://schemas.microsoft.com/office/drawing/2014/main" id="{628B03CB-6866-D289-8F87-76AA90ED959C}"/>
                </a:ext>
              </a:extLst>
            </p:cNvPr>
            <p:cNvSpPr>
              <a:spLocks noChangeAspect="1"/>
            </p:cNvSpPr>
            <p:nvPr/>
          </p:nvSpPr>
          <p:spPr bwMode="auto">
            <a:xfrm>
              <a:off x="4933950" y="3706813"/>
              <a:ext cx="127000" cy="165100"/>
            </a:xfrm>
            <a:custGeom>
              <a:avLst/>
              <a:gdLst>
                <a:gd name="T0" fmla="*/ 0 w 168"/>
                <a:gd name="T1" fmla="*/ 5229 h 221"/>
                <a:gd name="T2" fmla="*/ 0 w 168"/>
                <a:gd name="T3" fmla="*/ 5229 h 221"/>
                <a:gd name="T4" fmla="*/ 8315 w 168"/>
                <a:gd name="T5" fmla="*/ 18676 h 221"/>
                <a:gd name="T6" fmla="*/ 18143 w 168"/>
                <a:gd name="T7" fmla="*/ 30629 h 221"/>
                <a:gd name="T8" fmla="*/ 26458 w 168"/>
                <a:gd name="T9" fmla="*/ 42582 h 221"/>
                <a:gd name="T10" fmla="*/ 34774 w 168"/>
                <a:gd name="T11" fmla="*/ 53788 h 221"/>
                <a:gd name="T12" fmla="*/ 42333 w 168"/>
                <a:gd name="T13" fmla="*/ 64994 h 221"/>
                <a:gd name="T14" fmla="*/ 50649 w 168"/>
                <a:gd name="T15" fmla="*/ 76200 h 221"/>
                <a:gd name="T16" fmla="*/ 58208 w 168"/>
                <a:gd name="T17" fmla="*/ 86659 h 221"/>
                <a:gd name="T18" fmla="*/ 65768 w 168"/>
                <a:gd name="T19" fmla="*/ 95624 h 221"/>
                <a:gd name="T20" fmla="*/ 73327 w 168"/>
                <a:gd name="T21" fmla="*/ 105335 h 221"/>
                <a:gd name="T22" fmla="*/ 80131 w 168"/>
                <a:gd name="T23" fmla="*/ 114300 h 221"/>
                <a:gd name="T24" fmla="*/ 87690 w 168"/>
                <a:gd name="T25" fmla="*/ 124012 h 221"/>
                <a:gd name="T26" fmla="*/ 94494 w 168"/>
                <a:gd name="T27" fmla="*/ 132229 h 221"/>
                <a:gd name="T28" fmla="*/ 101298 w 168"/>
                <a:gd name="T29" fmla="*/ 140447 h 221"/>
                <a:gd name="T30" fmla="*/ 107345 w 168"/>
                <a:gd name="T31" fmla="*/ 149412 h 221"/>
                <a:gd name="T32" fmla="*/ 114149 w 168"/>
                <a:gd name="T33" fmla="*/ 156882 h 221"/>
                <a:gd name="T34" fmla="*/ 119440 w 168"/>
                <a:gd name="T35" fmla="*/ 165100 h 221"/>
                <a:gd name="T36" fmla="*/ 127000 w 168"/>
                <a:gd name="T37" fmla="*/ 159124 h 221"/>
                <a:gd name="T38" fmla="*/ 121708 w 168"/>
                <a:gd name="T39" fmla="*/ 150906 h 221"/>
                <a:gd name="T40" fmla="*/ 114905 w 168"/>
                <a:gd name="T41" fmla="*/ 143435 h 221"/>
                <a:gd name="T42" fmla="*/ 108857 w 168"/>
                <a:gd name="T43" fmla="*/ 135218 h 221"/>
                <a:gd name="T44" fmla="*/ 102054 w 168"/>
                <a:gd name="T45" fmla="*/ 127000 h 221"/>
                <a:gd name="T46" fmla="*/ 95250 w 168"/>
                <a:gd name="T47" fmla="*/ 118035 h 221"/>
                <a:gd name="T48" fmla="*/ 87690 w 168"/>
                <a:gd name="T49" fmla="*/ 109071 h 221"/>
                <a:gd name="T50" fmla="*/ 80887 w 168"/>
                <a:gd name="T51" fmla="*/ 99359 h 221"/>
                <a:gd name="T52" fmla="*/ 73327 w 168"/>
                <a:gd name="T53" fmla="*/ 90394 h 221"/>
                <a:gd name="T54" fmla="*/ 65768 w 168"/>
                <a:gd name="T55" fmla="*/ 80682 h 221"/>
                <a:gd name="T56" fmla="*/ 58208 w 168"/>
                <a:gd name="T57" fmla="*/ 70971 h 221"/>
                <a:gd name="T58" fmla="*/ 49893 w 168"/>
                <a:gd name="T59" fmla="*/ 59765 h 221"/>
                <a:gd name="T60" fmla="*/ 42333 w 168"/>
                <a:gd name="T61" fmla="*/ 48559 h 221"/>
                <a:gd name="T62" fmla="*/ 34018 w 168"/>
                <a:gd name="T63" fmla="*/ 37353 h 221"/>
                <a:gd name="T64" fmla="*/ 25702 w 168"/>
                <a:gd name="T65" fmla="*/ 25400 h 221"/>
                <a:gd name="T66" fmla="*/ 15875 w 168"/>
                <a:gd name="T67" fmla="*/ 12700 h 221"/>
                <a:gd name="T68" fmla="*/ 7560 w 168"/>
                <a:gd name="T69" fmla="*/ 0 h 221"/>
                <a:gd name="T70" fmla="*/ 7560 w 168"/>
                <a:gd name="T71" fmla="*/ 0 h 221"/>
                <a:gd name="T72" fmla="*/ 0 w 168"/>
                <a:gd name="T73" fmla="*/ 5229 h 2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8" h="221">
                  <a:moveTo>
                    <a:pt x="0" y="7"/>
                  </a:moveTo>
                  <a:lnTo>
                    <a:pt x="0" y="7"/>
                  </a:lnTo>
                  <a:lnTo>
                    <a:pt x="11" y="25"/>
                  </a:lnTo>
                  <a:lnTo>
                    <a:pt x="24" y="41"/>
                  </a:lnTo>
                  <a:lnTo>
                    <a:pt x="35" y="57"/>
                  </a:lnTo>
                  <a:lnTo>
                    <a:pt x="46" y="72"/>
                  </a:lnTo>
                  <a:lnTo>
                    <a:pt x="56" y="87"/>
                  </a:lnTo>
                  <a:lnTo>
                    <a:pt x="67" y="102"/>
                  </a:lnTo>
                  <a:lnTo>
                    <a:pt x="77" y="116"/>
                  </a:lnTo>
                  <a:lnTo>
                    <a:pt x="87" y="128"/>
                  </a:lnTo>
                  <a:lnTo>
                    <a:pt x="97" y="141"/>
                  </a:lnTo>
                  <a:lnTo>
                    <a:pt x="106" y="153"/>
                  </a:lnTo>
                  <a:lnTo>
                    <a:pt x="116" y="166"/>
                  </a:lnTo>
                  <a:lnTo>
                    <a:pt x="125" y="177"/>
                  </a:lnTo>
                  <a:lnTo>
                    <a:pt x="134" y="188"/>
                  </a:lnTo>
                  <a:lnTo>
                    <a:pt x="142" y="200"/>
                  </a:lnTo>
                  <a:lnTo>
                    <a:pt x="151" y="210"/>
                  </a:lnTo>
                  <a:lnTo>
                    <a:pt x="158" y="221"/>
                  </a:lnTo>
                  <a:lnTo>
                    <a:pt x="168" y="213"/>
                  </a:lnTo>
                  <a:lnTo>
                    <a:pt x="161" y="202"/>
                  </a:lnTo>
                  <a:lnTo>
                    <a:pt x="152" y="192"/>
                  </a:lnTo>
                  <a:lnTo>
                    <a:pt x="144" y="181"/>
                  </a:lnTo>
                  <a:lnTo>
                    <a:pt x="135" y="170"/>
                  </a:lnTo>
                  <a:lnTo>
                    <a:pt x="126" y="158"/>
                  </a:lnTo>
                  <a:lnTo>
                    <a:pt x="116" y="146"/>
                  </a:lnTo>
                  <a:lnTo>
                    <a:pt x="107" y="133"/>
                  </a:lnTo>
                  <a:lnTo>
                    <a:pt x="97" y="121"/>
                  </a:lnTo>
                  <a:lnTo>
                    <a:pt x="87" y="108"/>
                  </a:lnTo>
                  <a:lnTo>
                    <a:pt x="77" y="95"/>
                  </a:lnTo>
                  <a:lnTo>
                    <a:pt x="66" y="80"/>
                  </a:lnTo>
                  <a:lnTo>
                    <a:pt x="56" y="65"/>
                  </a:lnTo>
                  <a:lnTo>
                    <a:pt x="45" y="50"/>
                  </a:lnTo>
                  <a:lnTo>
                    <a:pt x="34" y="34"/>
                  </a:lnTo>
                  <a:lnTo>
                    <a:pt x="21" y="17"/>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7" name="Freeform 60">
              <a:extLst>
                <a:ext uri="{FF2B5EF4-FFF2-40B4-BE49-F238E27FC236}">
                  <a16:creationId xmlns:a16="http://schemas.microsoft.com/office/drawing/2014/main" id="{38879980-CF44-CF11-85E7-3EA6244B0B37}"/>
                </a:ext>
              </a:extLst>
            </p:cNvPr>
            <p:cNvSpPr>
              <a:spLocks noChangeAspect="1"/>
            </p:cNvSpPr>
            <p:nvPr/>
          </p:nvSpPr>
          <p:spPr bwMode="auto">
            <a:xfrm>
              <a:off x="4889500" y="3603625"/>
              <a:ext cx="52388" cy="107950"/>
            </a:xfrm>
            <a:custGeom>
              <a:avLst/>
              <a:gdLst>
                <a:gd name="T0" fmla="*/ 0 w 67"/>
                <a:gd name="T1" fmla="*/ 5284 h 143"/>
                <a:gd name="T2" fmla="*/ 0 w 67"/>
                <a:gd name="T3" fmla="*/ 5284 h 143"/>
                <a:gd name="T4" fmla="*/ 7819 w 67"/>
                <a:gd name="T5" fmla="*/ 18117 h 143"/>
                <a:gd name="T6" fmla="*/ 12511 w 67"/>
                <a:gd name="T7" fmla="*/ 30951 h 143"/>
                <a:gd name="T8" fmla="*/ 16420 w 67"/>
                <a:gd name="T9" fmla="*/ 42274 h 143"/>
                <a:gd name="T10" fmla="*/ 20330 w 67"/>
                <a:gd name="T11" fmla="*/ 54352 h 143"/>
                <a:gd name="T12" fmla="*/ 24239 w 67"/>
                <a:gd name="T13" fmla="*/ 68695 h 143"/>
                <a:gd name="T14" fmla="*/ 28931 w 67"/>
                <a:gd name="T15" fmla="*/ 80774 h 143"/>
                <a:gd name="T16" fmla="*/ 36750 w 67"/>
                <a:gd name="T17" fmla="*/ 94362 h 143"/>
                <a:gd name="T18" fmla="*/ 44569 w 67"/>
                <a:gd name="T19" fmla="*/ 107950 h 143"/>
                <a:gd name="T20" fmla="*/ 52388 w 67"/>
                <a:gd name="T21" fmla="*/ 102666 h 143"/>
                <a:gd name="T22" fmla="*/ 44569 w 67"/>
                <a:gd name="T23" fmla="*/ 90587 h 143"/>
                <a:gd name="T24" fmla="*/ 39096 w 67"/>
                <a:gd name="T25" fmla="*/ 76999 h 143"/>
                <a:gd name="T26" fmla="*/ 33622 w 67"/>
                <a:gd name="T27" fmla="*/ 64921 h 143"/>
                <a:gd name="T28" fmla="*/ 29713 w 67"/>
                <a:gd name="T29" fmla="*/ 52843 h 143"/>
                <a:gd name="T30" fmla="*/ 25803 w 67"/>
                <a:gd name="T31" fmla="*/ 40764 h 143"/>
                <a:gd name="T32" fmla="*/ 21893 w 67"/>
                <a:gd name="T33" fmla="*/ 27176 h 143"/>
                <a:gd name="T34" fmla="*/ 15638 w 67"/>
                <a:gd name="T35" fmla="*/ 14343 h 143"/>
                <a:gd name="T36" fmla="*/ 7819 w 67"/>
                <a:gd name="T37" fmla="*/ 0 h 143"/>
                <a:gd name="T38" fmla="*/ 7819 w 67"/>
                <a:gd name="T39" fmla="*/ 0 h 143"/>
                <a:gd name="T40" fmla="*/ 0 w 67"/>
                <a:gd name="T41" fmla="*/ 5284 h 1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7" h="143">
                  <a:moveTo>
                    <a:pt x="0" y="7"/>
                  </a:moveTo>
                  <a:lnTo>
                    <a:pt x="0" y="7"/>
                  </a:lnTo>
                  <a:lnTo>
                    <a:pt x="10" y="24"/>
                  </a:lnTo>
                  <a:lnTo>
                    <a:pt x="16" y="41"/>
                  </a:lnTo>
                  <a:lnTo>
                    <a:pt x="21" y="56"/>
                  </a:lnTo>
                  <a:lnTo>
                    <a:pt x="26" y="72"/>
                  </a:lnTo>
                  <a:lnTo>
                    <a:pt x="31" y="91"/>
                  </a:lnTo>
                  <a:lnTo>
                    <a:pt x="37" y="107"/>
                  </a:lnTo>
                  <a:lnTo>
                    <a:pt x="47" y="125"/>
                  </a:lnTo>
                  <a:lnTo>
                    <a:pt x="57" y="143"/>
                  </a:lnTo>
                  <a:lnTo>
                    <a:pt x="67" y="136"/>
                  </a:lnTo>
                  <a:lnTo>
                    <a:pt x="57" y="120"/>
                  </a:lnTo>
                  <a:lnTo>
                    <a:pt x="50" y="102"/>
                  </a:lnTo>
                  <a:lnTo>
                    <a:pt x="43" y="86"/>
                  </a:lnTo>
                  <a:lnTo>
                    <a:pt x="38" y="70"/>
                  </a:lnTo>
                  <a:lnTo>
                    <a:pt x="33" y="54"/>
                  </a:lnTo>
                  <a:lnTo>
                    <a:pt x="28" y="36"/>
                  </a:lnTo>
                  <a:lnTo>
                    <a:pt x="20" y="19"/>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8" name="Freeform 61">
              <a:extLst>
                <a:ext uri="{FF2B5EF4-FFF2-40B4-BE49-F238E27FC236}">
                  <a16:creationId xmlns:a16="http://schemas.microsoft.com/office/drawing/2014/main" id="{45D9BF51-7490-0B3D-7972-81E1A90FA88E}"/>
                </a:ext>
              </a:extLst>
            </p:cNvPr>
            <p:cNvSpPr>
              <a:spLocks noChangeAspect="1"/>
            </p:cNvSpPr>
            <p:nvPr/>
          </p:nvSpPr>
          <p:spPr bwMode="auto">
            <a:xfrm>
              <a:off x="4772025" y="3509963"/>
              <a:ext cx="125413" cy="100012"/>
            </a:xfrm>
            <a:custGeom>
              <a:avLst/>
              <a:gdLst>
                <a:gd name="T0" fmla="*/ 0 w 166"/>
                <a:gd name="T1" fmla="*/ 6061 h 132"/>
                <a:gd name="T2" fmla="*/ 0 w 166"/>
                <a:gd name="T3" fmla="*/ 6061 h 132"/>
                <a:gd name="T4" fmla="*/ 12088 w 166"/>
                <a:gd name="T5" fmla="*/ 21972 h 132"/>
                <a:gd name="T6" fmla="*/ 27954 w 166"/>
                <a:gd name="T7" fmla="*/ 34095 h 132"/>
                <a:gd name="T8" fmla="*/ 45330 w 166"/>
                <a:gd name="T9" fmla="*/ 45460 h 132"/>
                <a:gd name="T10" fmla="*/ 62707 w 166"/>
                <a:gd name="T11" fmla="*/ 56825 h 132"/>
                <a:gd name="T12" fmla="*/ 80083 w 166"/>
                <a:gd name="T13" fmla="*/ 67432 h 132"/>
                <a:gd name="T14" fmla="*/ 95193 w 166"/>
                <a:gd name="T15" fmla="*/ 77282 h 132"/>
                <a:gd name="T16" fmla="*/ 108037 w 166"/>
                <a:gd name="T17" fmla="*/ 88647 h 132"/>
                <a:gd name="T18" fmla="*/ 117858 w 166"/>
                <a:gd name="T19" fmla="*/ 100012 h 132"/>
                <a:gd name="T20" fmla="*/ 125413 w 166"/>
                <a:gd name="T21" fmla="*/ 94708 h 132"/>
                <a:gd name="T22" fmla="*/ 115592 w 166"/>
                <a:gd name="T23" fmla="*/ 81070 h 132"/>
                <a:gd name="T24" fmla="*/ 100482 w 166"/>
                <a:gd name="T25" fmla="*/ 70463 h 132"/>
                <a:gd name="T26" fmla="*/ 85372 w 166"/>
                <a:gd name="T27" fmla="*/ 59856 h 132"/>
                <a:gd name="T28" fmla="*/ 68751 w 166"/>
                <a:gd name="T29" fmla="*/ 49248 h 132"/>
                <a:gd name="T30" fmla="*/ 50619 w 166"/>
                <a:gd name="T31" fmla="*/ 37883 h 132"/>
                <a:gd name="T32" fmla="*/ 33998 w 166"/>
                <a:gd name="T33" fmla="*/ 26518 h 132"/>
                <a:gd name="T34" fmla="*/ 19643 w 166"/>
                <a:gd name="T35" fmla="*/ 14396 h 132"/>
                <a:gd name="T36" fmla="*/ 7555 w 166"/>
                <a:gd name="T37" fmla="*/ 0 h 132"/>
                <a:gd name="T38" fmla="*/ 7555 w 166"/>
                <a:gd name="T39" fmla="*/ 0 h 132"/>
                <a:gd name="T40" fmla="*/ 0 w 166"/>
                <a:gd name="T41" fmla="*/ 6061 h 1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6" h="132">
                  <a:moveTo>
                    <a:pt x="0" y="8"/>
                  </a:moveTo>
                  <a:lnTo>
                    <a:pt x="0" y="8"/>
                  </a:lnTo>
                  <a:lnTo>
                    <a:pt x="16" y="29"/>
                  </a:lnTo>
                  <a:lnTo>
                    <a:pt x="37" y="45"/>
                  </a:lnTo>
                  <a:lnTo>
                    <a:pt x="60" y="60"/>
                  </a:lnTo>
                  <a:lnTo>
                    <a:pt x="83" y="75"/>
                  </a:lnTo>
                  <a:lnTo>
                    <a:pt x="106" y="89"/>
                  </a:lnTo>
                  <a:lnTo>
                    <a:pt x="126" y="102"/>
                  </a:lnTo>
                  <a:lnTo>
                    <a:pt x="143" y="117"/>
                  </a:lnTo>
                  <a:lnTo>
                    <a:pt x="156" y="132"/>
                  </a:lnTo>
                  <a:lnTo>
                    <a:pt x="166" y="125"/>
                  </a:lnTo>
                  <a:lnTo>
                    <a:pt x="153" y="107"/>
                  </a:lnTo>
                  <a:lnTo>
                    <a:pt x="133" y="93"/>
                  </a:lnTo>
                  <a:lnTo>
                    <a:pt x="113" y="79"/>
                  </a:lnTo>
                  <a:lnTo>
                    <a:pt x="91" y="65"/>
                  </a:lnTo>
                  <a:lnTo>
                    <a:pt x="67" y="50"/>
                  </a:lnTo>
                  <a:lnTo>
                    <a:pt x="45" y="35"/>
                  </a:lnTo>
                  <a:lnTo>
                    <a:pt x="26" y="19"/>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9" name="Freeform 62">
              <a:extLst>
                <a:ext uri="{FF2B5EF4-FFF2-40B4-BE49-F238E27FC236}">
                  <a16:creationId xmlns:a16="http://schemas.microsoft.com/office/drawing/2014/main" id="{14ADCCF4-CB20-EA09-BDC3-2B650A766B77}"/>
                </a:ext>
              </a:extLst>
            </p:cNvPr>
            <p:cNvSpPr>
              <a:spLocks noChangeAspect="1"/>
            </p:cNvSpPr>
            <p:nvPr/>
          </p:nvSpPr>
          <p:spPr bwMode="auto">
            <a:xfrm>
              <a:off x="4746625" y="3370263"/>
              <a:ext cx="33338" cy="144462"/>
            </a:xfrm>
            <a:custGeom>
              <a:avLst/>
              <a:gdLst>
                <a:gd name="T0" fmla="*/ 0 w 44"/>
                <a:gd name="T1" fmla="*/ 2234 h 194"/>
                <a:gd name="T2" fmla="*/ 0 w 44"/>
                <a:gd name="T3" fmla="*/ 2234 h 194"/>
                <a:gd name="T4" fmla="*/ 3031 w 44"/>
                <a:gd name="T5" fmla="*/ 18616 h 194"/>
                <a:gd name="T6" fmla="*/ 4546 w 44"/>
                <a:gd name="T7" fmla="*/ 35743 h 194"/>
                <a:gd name="T8" fmla="*/ 6061 w 44"/>
                <a:gd name="T9" fmla="*/ 52870 h 194"/>
                <a:gd name="T10" fmla="*/ 6061 w 44"/>
                <a:gd name="T11" fmla="*/ 71486 h 194"/>
                <a:gd name="T12" fmla="*/ 7577 w 44"/>
                <a:gd name="T13" fmla="*/ 91592 h 194"/>
                <a:gd name="T14" fmla="*/ 10608 w 44"/>
                <a:gd name="T15" fmla="*/ 108719 h 194"/>
                <a:gd name="T16" fmla="*/ 15911 w 44"/>
                <a:gd name="T17" fmla="*/ 126590 h 194"/>
                <a:gd name="T18" fmla="*/ 25761 w 44"/>
                <a:gd name="T19" fmla="*/ 144462 h 194"/>
                <a:gd name="T20" fmla="*/ 33338 w 44"/>
                <a:gd name="T21" fmla="*/ 138505 h 194"/>
                <a:gd name="T22" fmla="*/ 25761 w 44"/>
                <a:gd name="T23" fmla="*/ 122867 h 194"/>
                <a:gd name="T24" fmla="*/ 19700 w 44"/>
                <a:gd name="T25" fmla="*/ 107230 h 194"/>
                <a:gd name="T26" fmla="*/ 16669 w 44"/>
                <a:gd name="T27" fmla="*/ 89358 h 194"/>
                <a:gd name="T28" fmla="*/ 15154 w 44"/>
                <a:gd name="T29" fmla="*/ 71486 h 194"/>
                <a:gd name="T30" fmla="*/ 15154 w 44"/>
                <a:gd name="T31" fmla="*/ 52870 h 194"/>
                <a:gd name="T32" fmla="*/ 14396 w 44"/>
                <a:gd name="T33" fmla="*/ 35743 h 194"/>
                <a:gd name="T34" fmla="*/ 12123 w 44"/>
                <a:gd name="T35" fmla="*/ 17127 h 194"/>
                <a:gd name="T36" fmla="*/ 9850 w 44"/>
                <a:gd name="T37" fmla="*/ 0 h 194"/>
                <a:gd name="T38" fmla="*/ 9850 w 44"/>
                <a:gd name="T39" fmla="*/ 0 h 194"/>
                <a:gd name="T40" fmla="*/ 0 w 44"/>
                <a:gd name="T41" fmla="*/ 2234 h 19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4" h="194">
                  <a:moveTo>
                    <a:pt x="0" y="3"/>
                  </a:moveTo>
                  <a:lnTo>
                    <a:pt x="0" y="3"/>
                  </a:lnTo>
                  <a:lnTo>
                    <a:pt x="4" y="25"/>
                  </a:lnTo>
                  <a:lnTo>
                    <a:pt x="6" y="48"/>
                  </a:lnTo>
                  <a:lnTo>
                    <a:pt x="8" y="71"/>
                  </a:lnTo>
                  <a:lnTo>
                    <a:pt x="8" y="96"/>
                  </a:lnTo>
                  <a:lnTo>
                    <a:pt x="10" y="123"/>
                  </a:lnTo>
                  <a:lnTo>
                    <a:pt x="14" y="146"/>
                  </a:lnTo>
                  <a:lnTo>
                    <a:pt x="21" y="170"/>
                  </a:lnTo>
                  <a:lnTo>
                    <a:pt x="34" y="194"/>
                  </a:lnTo>
                  <a:lnTo>
                    <a:pt x="44" y="186"/>
                  </a:lnTo>
                  <a:lnTo>
                    <a:pt x="34" y="165"/>
                  </a:lnTo>
                  <a:lnTo>
                    <a:pt x="26" y="144"/>
                  </a:lnTo>
                  <a:lnTo>
                    <a:pt x="22" y="120"/>
                  </a:lnTo>
                  <a:lnTo>
                    <a:pt x="20" y="96"/>
                  </a:lnTo>
                  <a:lnTo>
                    <a:pt x="20" y="71"/>
                  </a:lnTo>
                  <a:lnTo>
                    <a:pt x="19" y="48"/>
                  </a:lnTo>
                  <a:lnTo>
                    <a:pt x="16" y="23"/>
                  </a:lnTo>
                  <a:lnTo>
                    <a:pt x="13" y="0"/>
                  </a:lnTo>
                  <a:lnTo>
                    <a:pt x="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0" name="Freeform 63">
              <a:extLst>
                <a:ext uri="{FF2B5EF4-FFF2-40B4-BE49-F238E27FC236}">
                  <a16:creationId xmlns:a16="http://schemas.microsoft.com/office/drawing/2014/main" id="{47BBB5F0-9632-B595-2DF3-9030EFD7E41B}"/>
                </a:ext>
              </a:extLst>
            </p:cNvPr>
            <p:cNvSpPr>
              <a:spLocks noChangeAspect="1"/>
            </p:cNvSpPr>
            <p:nvPr/>
          </p:nvSpPr>
          <p:spPr bwMode="auto">
            <a:xfrm>
              <a:off x="4678363" y="3249613"/>
              <a:ext cx="77787" cy="122237"/>
            </a:xfrm>
            <a:custGeom>
              <a:avLst/>
              <a:gdLst>
                <a:gd name="T0" fmla="*/ 0 w 103"/>
                <a:gd name="T1" fmla="*/ 3796 h 161"/>
                <a:gd name="T2" fmla="*/ 0 w 103"/>
                <a:gd name="T3" fmla="*/ 3796 h 161"/>
                <a:gd name="T4" fmla="*/ 8307 w 103"/>
                <a:gd name="T5" fmla="*/ 19740 h 161"/>
                <a:gd name="T6" fmla="*/ 18880 w 103"/>
                <a:gd name="T7" fmla="*/ 34925 h 161"/>
                <a:gd name="T8" fmla="*/ 28698 w 103"/>
                <a:gd name="T9" fmla="*/ 50110 h 161"/>
                <a:gd name="T10" fmla="*/ 38516 w 103"/>
                <a:gd name="T11" fmla="*/ 64535 h 161"/>
                <a:gd name="T12" fmla="*/ 48334 w 103"/>
                <a:gd name="T13" fmla="*/ 78201 h 161"/>
                <a:gd name="T14" fmla="*/ 56641 w 103"/>
                <a:gd name="T15" fmla="*/ 92627 h 161"/>
                <a:gd name="T16" fmla="*/ 63438 w 103"/>
                <a:gd name="T17" fmla="*/ 107812 h 161"/>
                <a:gd name="T18" fmla="*/ 67969 w 103"/>
                <a:gd name="T19" fmla="*/ 122237 h 161"/>
                <a:gd name="T20" fmla="*/ 77787 w 103"/>
                <a:gd name="T21" fmla="*/ 119959 h 161"/>
                <a:gd name="T22" fmla="*/ 72501 w 103"/>
                <a:gd name="T23" fmla="*/ 104015 h 161"/>
                <a:gd name="T24" fmla="*/ 64193 w 103"/>
                <a:gd name="T25" fmla="*/ 88831 h 161"/>
                <a:gd name="T26" fmla="*/ 55886 w 103"/>
                <a:gd name="T27" fmla="*/ 72887 h 161"/>
                <a:gd name="T28" fmla="*/ 46068 w 103"/>
                <a:gd name="T29" fmla="*/ 58461 h 161"/>
                <a:gd name="T30" fmla="*/ 36250 w 103"/>
                <a:gd name="T31" fmla="*/ 44036 h 161"/>
                <a:gd name="T32" fmla="*/ 26432 w 103"/>
                <a:gd name="T33" fmla="*/ 29610 h 161"/>
                <a:gd name="T34" fmla="*/ 15859 w 103"/>
                <a:gd name="T35" fmla="*/ 14425 h 161"/>
                <a:gd name="T36" fmla="*/ 7552 w 103"/>
                <a:gd name="T37" fmla="*/ 0 h 161"/>
                <a:gd name="T38" fmla="*/ 7552 w 103"/>
                <a:gd name="T39" fmla="*/ 0 h 161"/>
                <a:gd name="T40" fmla="*/ 0 w 103"/>
                <a:gd name="T41" fmla="*/ 3796 h 16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03" h="161">
                  <a:moveTo>
                    <a:pt x="0" y="5"/>
                  </a:moveTo>
                  <a:lnTo>
                    <a:pt x="0" y="5"/>
                  </a:lnTo>
                  <a:lnTo>
                    <a:pt x="11" y="26"/>
                  </a:lnTo>
                  <a:lnTo>
                    <a:pt x="25" y="46"/>
                  </a:lnTo>
                  <a:lnTo>
                    <a:pt x="38" y="66"/>
                  </a:lnTo>
                  <a:lnTo>
                    <a:pt x="51" y="85"/>
                  </a:lnTo>
                  <a:lnTo>
                    <a:pt x="64" y="103"/>
                  </a:lnTo>
                  <a:lnTo>
                    <a:pt x="75" y="122"/>
                  </a:lnTo>
                  <a:lnTo>
                    <a:pt x="84" y="142"/>
                  </a:lnTo>
                  <a:lnTo>
                    <a:pt x="90" y="161"/>
                  </a:lnTo>
                  <a:lnTo>
                    <a:pt x="103" y="158"/>
                  </a:lnTo>
                  <a:lnTo>
                    <a:pt x="96" y="137"/>
                  </a:lnTo>
                  <a:lnTo>
                    <a:pt x="85" y="117"/>
                  </a:lnTo>
                  <a:lnTo>
                    <a:pt x="74" y="96"/>
                  </a:lnTo>
                  <a:lnTo>
                    <a:pt x="61" y="77"/>
                  </a:lnTo>
                  <a:lnTo>
                    <a:pt x="48" y="58"/>
                  </a:lnTo>
                  <a:lnTo>
                    <a:pt x="35" y="39"/>
                  </a:lnTo>
                  <a:lnTo>
                    <a:pt x="21" y="19"/>
                  </a:lnTo>
                  <a:lnTo>
                    <a:pt x="10" y="0"/>
                  </a:lnTo>
                  <a:lnTo>
                    <a:pt x="0" y="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1" name="Freeform 64">
              <a:extLst>
                <a:ext uri="{FF2B5EF4-FFF2-40B4-BE49-F238E27FC236}">
                  <a16:creationId xmlns:a16="http://schemas.microsoft.com/office/drawing/2014/main" id="{86BA7FBF-C8A4-5CF1-82C0-5E4F48C9CE08}"/>
                </a:ext>
              </a:extLst>
            </p:cNvPr>
            <p:cNvSpPr>
              <a:spLocks noChangeAspect="1"/>
            </p:cNvSpPr>
            <p:nvPr/>
          </p:nvSpPr>
          <p:spPr bwMode="auto">
            <a:xfrm>
              <a:off x="4541838" y="3005138"/>
              <a:ext cx="144462" cy="249237"/>
            </a:xfrm>
            <a:custGeom>
              <a:avLst/>
              <a:gdLst>
                <a:gd name="T0" fmla="*/ 4514 w 192"/>
                <a:gd name="T1" fmla="*/ 0 h 331"/>
                <a:gd name="T2" fmla="*/ 0 w 192"/>
                <a:gd name="T3" fmla="*/ 4518 h 331"/>
                <a:gd name="T4" fmla="*/ 752 w 192"/>
                <a:gd name="T5" fmla="*/ 19578 h 331"/>
                <a:gd name="T6" fmla="*/ 3762 w 192"/>
                <a:gd name="T7" fmla="*/ 34637 h 331"/>
                <a:gd name="T8" fmla="*/ 8276 w 192"/>
                <a:gd name="T9" fmla="*/ 49697 h 331"/>
                <a:gd name="T10" fmla="*/ 15801 w 192"/>
                <a:gd name="T11" fmla="*/ 64756 h 331"/>
                <a:gd name="T12" fmla="*/ 23325 w 192"/>
                <a:gd name="T13" fmla="*/ 79816 h 331"/>
                <a:gd name="T14" fmla="*/ 33106 w 192"/>
                <a:gd name="T15" fmla="*/ 94876 h 331"/>
                <a:gd name="T16" fmla="*/ 42135 w 192"/>
                <a:gd name="T17" fmla="*/ 109935 h 331"/>
                <a:gd name="T18" fmla="*/ 52668 w 192"/>
                <a:gd name="T19" fmla="*/ 124995 h 331"/>
                <a:gd name="T20" fmla="*/ 63955 w 192"/>
                <a:gd name="T21" fmla="*/ 140055 h 331"/>
                <a:gd name="T22" fmla="*/ 75241 w 192"/>
                <a:gd name="T23" fmla="*/ 155867 h 331"/>
                <a:gd name="T24" fmla="*/ 86527 w 192"/>
                <a:gd name="T25" fmla="*/ 170927 h 331"/>
                <a:gd name="T26" fmla="*/ 97813 w 192"/>
                <a:gd name="T27" fmla="*/ 186740 h 331"/>
                <a:gd name="T28" fmla="*/ 109099 w 192"/>
                <a:gd name="T29" fmla="*/ 201799 h 331"/>
                <a:gd name="T30" fmla="*/ 119633 w 192"/>
                <a:gd name="T31" fmla="*/ 218365 h 331"/>
                <a:gd name="T32" fmla="*/ 128661 w 192"/>
                <a:gd name="T33" fmla="*/ 233424 h 331"/>
                <a:gd name="T34" fmla="*/ 136938 w 192"/>
                <a:gd name="T35" fmla="*/ 249237 h 331"/>
                <a:gd name="T36" fmla="*/ 144462 w 192"/>
                <a:gd name="T37" fmla="*/ 245472 h 331"/>
                <a:gd name="T38" fmla="*/ 136186 w 192"/>
                <a:gd name="T39" fmla="*/ 229659 h 331"/>
                <a:gd name="T40" fmla="*/ 126404 w 192"/>
                <a:gd name="T41" fmla="*/ 212341 h 331"/>
                <a:gd name="T42" fmla="*/ 116623 w 192"/>
                <a:gd name="T43" fmla="*/ 196528 h 331"/>
                <a:gd name="T44" fmla="*/ 105337 w 192"/>
                <a:gd name="T45" fmla="*/ 181469 h 331"/>
                <a:gd name="T46" fmla="*/ 94051 w 192"/>
                <a:gd name="T47" fmla="*/ 165656 h 331"/>
                <a:gd name="T48" fmla="*/ 82765 w 192"/>
                <a:gd name="T49" fmla="*/ 150596 h 331"/>
                <a:gd name="T50" fmla="*/ 71479 w 192"/>
                <a:gd name="T51" fmla="*/ 134784 h 331"/>
                <a:gd name="T52" fmla="*/ 60193 w 192"/>
                <a:gd name="T53" fmla="*/ 119724 h 331"/>
                <a:gd name="T54" fmla="*/ 49659 w 192"/>
                <a:gd name="T55" fmla="*/ 104664 h 331"/>
                <a:gd name="T56" fmla="*/ 40630 w 192"/>
                <a:gd name="T57" fmla="*/ 89605 h 331"/>
                <a:gd name="T58" fmla="*/ 30849 w 192"/>
                <a:gd name="T59" fmla="*/ 74545 h 331"/>
                <a:gd name="T60" fmla="*/ 23325 w 192"/>
                <a:gd name="T61" fmla="*/ 60992 h 331"/>
                <a:gd name="T62" fmla="*/ 18058 w 192"/>
                <a:gd name="T63" fmla="*/ 45932 h 331"/>
                <a:gd name="T64" fmla="*/ 13543 w 192"/>
                <a:gd name="T65" fmla="*/ 33131 h 331"/>
                <a:gd name="T66" fmla="*/ 10534 w 192"/>
                <a:gd name="T67" fmla="*/ 18072 h 331"/>
                <a:gd name="T68" fmla="*/ 9781 w 192"/>
                <a:gd name="T69" fmla="*/ 4518 h 331"/>
                <a:gd name="T70" fmla="*/ 4514 w 192"/>
                <a:gd name="T71" fmla="*/ 9789 h 331"/>
                <a:gd name="T72" fmla="*/ 9781 w 192"/>
                <a:gd name="T73" fmla="*/ 4518 h 331"/>
                <a:gd name="T74" fmla="*/ 7524 w 192"/>
                <a:gd name="T75" fmla="*/ 2259 h 331"/>
                <a:gd name="T76" fmla="*/ 4514 w 192"/>
                <a:gd name="T77" fmla="*/ 0 h 331"/>
                <a:gd name="T78" fmla="*/ 2257 w 192"/>
                <a:gd name="T79" fmla="*/ 2259 h 331"/>
                <a:gd name="T80" fmla="*/ 0 w 192"/>
                <a:gd name="T81" fmla="*/ 4518 h 331"/>
                <a:gd name="T82" fmla="*/ 4514 w 192"/>
                <a:gd name="T83" fmla="*/ 0 h 3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2" h="331">
                  <a:moveTo>
                    <a:pt x="6" y="0"/>
                  </a:moveTo>
                  <a:lnTo>
                    <a:pt x="0" y="6"/>
                  </a:lnTo>
                  <a:lnTo>
                    <a:pt x="1" y="26"/>
                  </a:lnTo>
                  <a:lnTo>
                    <a:pt x="5" y="46"/>
                  </a:lnTo>
                  <a:lnTo>
                    <a:pt x="11" y="66"/>
                  </a:lnTo>
                  <a:lnTo>
                    <a:pt x="21" y="86"/>
                  </a:lnTo>
                  <a:lnTo>
                    <a:pt x="31" y="106"/>
                  </a:lnTo>
                  <a:lnTo>
                    <a:pt x="44" y="126"/>
                  </a:lnTo>
                  <a:lnTo>
                    <a:pt x="56" y="146"/>
                  </a:lnTo>
                  <a:lnTo>
                    <a:pt x="70" y="166"/>
                  </a:lnTo>
                  <a:lnTo>
                    <a:pt x="85" y="186"/>
                  </a:lnTo>
                  <a:lnTo>
                    <a:pt x="100" y="207"/>
                  </a:lnTo>
                  <a:lnTo>
                    <a:pt x="115" y="227"/>
                  </a:lnTo>
                  <a:lnTo>
                    <a:pt x="130" y="248"/>
                  </a:lnTo>
                  <a:lnTo>
                    <a:pt x="145" y="268"/>
                  </a:lnTo>
                  <a:lnTo>
                    <a:pt x="159" y="290"/>
                  </a:lnTo>
                  <a:lnTo>
                    <a:pt x="171" y="310"/>
                  </a:lnTo>
                  <a:lnTo>
                    <a:pt x="182" y="331"/>
                  </a:lnTo>
                  <a:lnTo>
                    <a:pt x="192" y="326"/>
                  </a:lnTo>
                  <a:lnTo>
                    <a:pt x="181" y="305"/>
                  </a:lnTo>
                  <a:lnTo>
                    <a:pt x="168" y="282"/>
                  </a:lnTo>
                  <a:lnTo>
                    <a:pt x="155" y="261"/>
                  </a:lnTo>
                  <a:lnTo>
                    <a:pt x="140" y="241"/>
                  </a:lnTo>
                  <a:lnTo>
                    <a:pt x="125" y="220"/>
                  </a:lnTo>
                  <a:lnTo>
                    <a:pt x="110" y="200"/>
                  </a:lnTo>
                  <a:lnTo>
                    <a:pt x="95" y="179"/>
                  </a:lnTo>
                  <a:lnTo>
                    <a:pt x="80" y="159"/>
                  </a:lnTo>
                  <a:lnTo>
                    <a:pt x="66" y="139"/>
                  </a:lnTo>
                  <a:lnTo>
                    <a:pt x="54" y="119"/>
                  </a:lnTo>
                  <a:lnTo>
                    <a:pt x="41" y="99"/>
                  </a:lnTo>
                  <a:lnTo>
                    <a:pt x="31" y="81"/>
                  </a:lnTo>
                  <a:lnTo>
                    <a:pt x="24" y="61"/>
                  </a:lnTo>
                  <a:lnTo>
                    <a:pt x="18" y="44"/>
                  </a:lnTo>
                  <a:lnTo>
                    <a:pt x="14" y="24"/>
                  </a:lnTo>
                  <a:lnTo>
                    <a:pt x="13" y="6"/>
                  </a:lnTo>
                  <a:lnTo>
                    <a:pt x="6" y="13"/>
                  </a:lnTo>
                  <a:lnTo>
                    <a:pt x="13" y="6"/>
                  </a:lnTo>
                  <a:lnTo>
                    <a:pt x="10" y="3"/>
                  </a:lnTo>
                  <a:lnTo>
                    <a:pt x="6" y="0"/>
                  </a:lnTo>
                  <a:lnTo>
                    <a:pt x="3" y="3"/>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2" name="Freeform 65">
              <a:extLst>
                <a:ext uri="{FF2B5EF4-FFF2-40B4-BE49-F238E27FC236}">
                  <a16:creationId xmlns:a16="http://schemas.microsoft.com/office/drawing/2014/main" id="{CFD5B617-F5D9-DA92-F620-586522C0AD8F}"/>
                </a:ext>
              </a:extLst>
            </p:cNvPr>
            <p:cNvSpPr>
              <a:spLocks noChangeAspect="1"/>
            </p:cNvSpPr>
            <p:nvPr/>
          </p:nvSpPr>
          <p:spPr bwMode="auto">
            <a:xfrm>
              <a:off x="4546600" y="3005138"/>
              <a:ext cx="182563" cy="139700"/>
            </a:xfrm>
            <a:custGeom>
              <a:avLst/>
              <a:gdLst>
                <a:gd name="T0" fmla="*/ 181809 w 242"/>
                <a:gd name="T1" fmla="*/ 129988 h 187"/>
                <a:gd name="T2" fmla="*/ 175019 w 242"/>
                <a:gd name="T3" fmla="*/ 128494 h 187"/>
                <a:gd name="T4" fmla="*/ 168984 w 242"/>
                <a:gd name="T5" fmla="*/ 130735 h 187"/>
                <a:gd name="T6" fmla="*/ 162194 w 242"/>
                <a:gd name="T7" fmla="*/ 130735 h 187"/>
                <a:gd name="T8" fmla="*/ 152387 w 242"/>
                <a:gd name="T9" fmla="*/ 127000 h 187"/>
                <a:gd name="T10" fmla="*/ 144089 w 242"/>
                <a:gd name="T11" fmla="*/ 120276 h 187"/>
                <a:gd name="T12" fmla="*/ 133527 w 242"/>
                <a:gd name="T13" fmla="*/ 112059 h 187"/>
                <a:gd name="T14" fmla="*/ 123720 w 242"/>
                <a:gd name="T15" fmla="*/ 101600 h 187"/>
                <a:gd name="T16" fmla="*/ 112404 w 242"/>
                <a:gd name="T17" fmla="*/ 89647 h 187"/>
                <a:gd name="T18" fmla="*/ 101089 w 242"/>
                <a:gd name="T19" fmla="*/ 76947 h 187"/>
                <a:gd name="T20" fmla="*/ 89773 w 242"/>
                <a:gd name="T21" fmla="*/ 62753 h 187"/>
                <a:gd name="T22" fmla="*/ 77702 w 242"/>
                <a:gd name="T23" fmla="*/ 49306 h 187"/>
                <a:gd name="T24" fmla="*/ 64123 w 242"/>
                <a:gd name="T25" fmla="*/ 36606 h 187"/>
                <a:gd name="T26" fmla="*/ 52053 w 242"/>
                <a:gd name="T27" fmla="*/ 25400 h 187"/>
                <a:gd name="T28" fmla="*/ 39983 w 242"/>
                <a:gd name="T29" fmla="*/ 14941 h 187"/>
                <a:gd name="T30" fmla="*/ 26404 w 242"/>
                <a:gd name="T31" fmla="*/ 7471 h 187"/>
                <a:gd name="T32" fmla="*/ 13579 w 242"/>
                <a:gd name="T33" fmla="*/ 2241 h 187"/>
                <a:gd name="T34" fmla="*/ 0 w 242"/>
                <a:gd name="T35" fmla="*/ 0 h 187"/>
                <a:gd name="T36" fmla="*/ 0 w 242"/>
                <a:gd name="T37" fmla="*/ 9712 h 187"/>
                <a:gd name="T38" fmla="*/ 11316 w 242"/>
                <a:gd name="T39" fmla="*/ 11206 h 187"/>
                <a:gd name="T40" fmla="*/ 22632 w 242"/>
                <a:gd name="T41" fmla="*/ 14941 h 187"/>
                <a:gd name="T42" fmla="*/ 33948 w 242"/>
                <a:gd name="T43" fmla="*/ 22412 h 187"/>
                <a:gd name="T44" fmla="*/ 46018 w 242"/>
                <a:gd name="T45" fmla="*/ 32871 h 187"/>
                <a:gd name="T46" fmla="*/ 58843 w 242"/>
                <a:gd name="T47" fmla="*/ 44076 h 187"/>
                <a:gd name="T48" fmla="*/ 70159 w 242"/>
                <a:gd name="T49" fmla="*/ 55282 h 187"/>
                <a:gd name="T50" fmla="*/ 82229 w 242"/>
                <a:gd name="T51" fmla="*/ 67982 h 187"/>
                <a:gd name="T52" fmla="*/ 93545 w 242"/>
                <a:gd name="T53" fmla="*/ 82176 h 187"/>
                <a:gd name="T54" fmla="*/ 104861 w 242"/>
                <a:gd name="T55" fmla="*/ 94876 h 187"/>
                <a:gd name="T56" fmla="*/ 116176 w 242"/>
                <a:gd name="T57" fmla="*/ 107576 h 187"/>
                <a:gd name="T58" fmla="*/ 128247 w 242"/>
                <a:gd name="T59" fmla="*/ 119529 h 187"/>
                <a:gd name="T60" fmla="*/ 138808 w 242"/>
                <a:gd name="T61" fmla="*/ 127747 h 187"/>
                <a:gd name="T62" fmla="*/ 148615 w 242"/>
                <a:gd name="T63" fmla="*/ 134471 h 187"/>
                <a:gd name="T64" fmla="*/ 159931 w 242"/>
                <a:gd name="T65" fmla="*/ 139700 h 187"/>
                <a:gd name="T66" fmla="*/ 170493 w 242"/>
                <a:gd name="T67" fmla="*/ 139700 h 187"/>
                <a:gd name="T68" fmla="*/ 181054 w 242"/>
                <a:gd name="T69" fmla="*/ 135965 h 187"/>
                <a:gd name="T70" fmla="*/ 174265 w 242"/>
                <a:gd name="T71" fmla="*/ 135218 h 187"/>
                <a:gd name="T72" fmla="*/ 181054 w 242"/>
                <a:gd name="T73" fmla="*/ 135965 h 187"/>
                <a:gd name="T74" fmla="*/ 182563 w 242"/>
                <a:gd name="T75" fmla="*/ 132229 h 187"/>
                <a:gd name="T76" fmla="*/ 181809 w 242"/>
                <a:gd name="T77" fmla="*/ 129988 h 187"/>
                <a:gd name="T78" fmla="*/ 178791 w 242"/>
                <a:gd name="T79" fmla="*/ 127747 h 187"/>
                <a:gd name="T80" fmla="*/ 175019 w 242"/>
                <a:gd name="T81" fmla="*/ 128494 h 187"/>
                <a:gd name="T82" fmla="*/ 181809 w 242"/>
                <a:gd name="T83" fmla="*/ 129988 h 18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2" h="187">
                  <a:moveTo>
                    <a:pt x="241" y="174"/>
                  </a:moveTo>
                  <a:lnTo>
                    <a:pt x="232" y="172"/>
                  </a:lnTo>
                  <a:lnTo>
                    <a:pt x="224" y="175"/>
                  </a:lnTo>
                  <a:lnTo>
                    <a:pt x="215" y="175"/>
                  </a:lnTo>
                  <a:lnTo>
                    <a:pt x="202" y="170"/>
                  </a:lnTo>
                  <a:lnTo>
                    <a:pt x="191" y="161"/>
                  </a:lnTo>
                  <a:lnTo>
                    <a:pt x="177" y="150"/>
                  </a:lnTo>
                  <a:lnTo>
                    <a:pt x="164" y="136"/>
                  </a:lnTo>
                  <a:lnTo>
                    <a:pt x="149" y="120"/>
                  </a:lnTo>
                  <a:lnTo>
                    <a:pt x="134" y="103"/>
                  </a:lnTo>
                  <a:lnTo>
                    <a:pt x="119" y="84"/>
                  </a:lnTo>
                  <a:lnTo>
                    <a:pt x="103" y="66"/>
                  </a:lnTo>
                  <a:lnTo>
                    <a:pt x="85" y="49"/>
                  </a:lnTo>
                  <a:lnTo>
                    <a:pt x="69" y="34"/>
                  </a:lnTo>
                  <a:lnTo>
                    <a:pt x="53" y="20"/>
                  </a:lnTo>
                  <a:lnTo>
                    <a:pt x="35" y="10"/>
                  </a:lnTo>
                  <a:lnTo>
                    <a:pt x="18" y="3"/>
                  </a:lnTo>
                  <a:lnTo>
                    <a:pt x="0" y="0"/>
                  </a:lnTo>
                  <a:lnTo>
                    <a:pt x="0" y="13"/>
                  </a:lnTo>
                  <a:lnTo>
                    <a:pt x="15" y="15"/>
                  </a:lnTo>
                  <a:lnTo>
                    <a:pt x="30" y="20"/>
                  </a:lnTo>
                  <a:lnTo>
                    <a:pt x="45" y="30"/>
                  </a:lnTo>
                  <a:lnTo>
                    <a:pt x="61" y="44"/>
                  </a:lnTo>
                  <a:lnTo>
                    <a:pt x="78" y="59"/>
                  </a:lnTo>
                  <a:lnTo>
                    <a:pt x="93" y="74"/>
                  </a:lnTo>
                  <a:lnTo>
                    <a:pt x="109" y="91"/>
                  </a:lnTo>
                  <a:lnTo>
                    <a:pt x="124" y="110"/>
                  </a:lnTo>
                  <a:lnTo>
                    <a:pt x="139" y="127"/>
                  </a:lnTo>
                  <a:lnTo>
                    <a:pt x="154" y="144"/>
                  </a:lnTo>
                  <a:lnTo>
                    <a:pt x="170" y="160"/>
                  </a:lnTo>
                  <a:lnTo>
                    <a:pt x="184" y="171"/>
                  </a:lnTo>
                  <a:lnTo>
                    <a:pt x="197" y="180"/>
                  </a:lnTo>
                  <a:lnTo>
                    <a:pt x="212" y="187"/>
                  </a:lnTo>
                  <a:lnTo>
                    <a:pt x="226" y="187"/>
                  </a:lnTo>
                  <a:lnTo>
                    <a:pt x="240" y="182"/>
                  </a:lnTo>
                  <a:lnTo>
                    <a:pt x="231" y="181"/>
                  </a:lnTo>
                  <a:lnTo>
                    <a:pt x="240" y="182"/>
                  </a:lnTo>
                  <a:lnTo>
                    <a:pt x="242" y="177"/>
                  </a:lnTo>
                  <a:lnTo>
                    <a:pt x="241" y="174"/>
                  </a:lnTo>
                  <a:lnTo>
                    <a:pt x="237" y="171"/>
                  </a:lnTo>
                  <a:lnTo>
                    <a:pt x="232" y="172"/>
                  </a:lnTo>
                  <a:lnTo>
                    <a:pt x="241" y="1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3" name="Freeform 66">
              <a:extLst>
                <a:ext uri="{FF2B5EF4-FFF2-40B4-BE49-F238E27FC236}">
                  <a16:creationId xmlns:a16="http://schemas.microsoft.com/office/drawing/2014/main" id="{DD95F077-90C5-3B3E-421B-7F0D69DDC8A1}"/>
                </a:ext>
              </a:extLst>
            </p:cNvPr>
            <p:cNvSpPr>
              <a:spLocks noChangeAspect="1"/>
            </p:cNvSpPr>
            <p:nvPr/>
          </p:nvSpPr>
          <p:spPr bwMode="auto">
            <a:xfrm>
              <a:off x="4721225" y="3135313"/>
              <a:ext cx="112713" cy="168275"/>
            </a:xfrm>
            <a:custGeom>
              <a:avLst/>
              <a:gdLst>
                <a:gd name="T0" fmla="*/ 112713 w 151"/>
                <a:gd name="T1" fmla="*/ 162238 h 223"/>
                <a:gd name="T2" fmla="*/ 111967 w 151"/>
                <a:gd name="T3" fmla="*/ 160729 h 223"/>
                <a:gd name="T4" fmla="*/ 7464 w 151"/>
                <a:gd name="T5" fmla="*/ 0 h 223"/>
                <a:gd name="T6" fmla="*/ 0 w 151"/>
                <a:gd name="T7" fmla="*/ 5282 h 223"/>
                <a:gd name="T8" fmla="*/ 104502 w 151"/>
                <a:gd name="T9" fmla="*/ 166011 h 223"/>
                <a:gd name="T10" fmla="*/ 103756 w 151"/>
                <a:gd name="T11" fmla="*/ 164502 h 223"/>
                <a:gd name="T12" fmla="*/ 104502 w 151"/>
                <a:gd name="T13" fmla="*/ 166011 h 223"/>
                <a:gd name="T14" fmla="*/ 108234 w 151"/>
                <a:gd name="T15" fmla="*/ 168275 h 223"/>
                <a:gd name="T16" fmla="*/ 111220 w 151"/>
                <a:gd name="T17" fmla="*/ 167520 h 223"/>
                <a:gd name="T18" fmla="*/ 112713 w 151"/>
                <a:gd name="T19" fmla="*/ 164502 h 223"/>
                <a:gd name="T20" fmla="*/ 111967 w 151"/>
                <a:gd name="T21" fmla="*/ 160729 h 223"/>
                <a:gd name="T22" fmla="*/ 112713 w 151"/>
                <a:gd name="T23" fmla="*/ 162238 h 2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1" h="223">
                  <a:moveTo>
                    <a:pt x="151" y="215"/>
                  </a:moveTo>
                  <a:lnTo>
                    <a:pt x="150" y="213"/>
                  </a:lnTo>
                  <a:lnTo>
                    <a:pt x="10" y="0"/>
                  </a:lnTo>
                  <a:lnTo>
                    <a:pt x="0" y="7"/>
                  </a:lnTo>
                  <a:lnTo>
                    <a:pt x="140" y="220"/>
                  </a:lnTo>
                  <a:lnTo>
                    <a:pt x="139" y="218"/>
                  </a:lnTo>
                  <a:lnTo>
                    <a:pt x="140" y="220"/>
                  </a:lnTo>
                  <a:lnTo>
                    <a:pt x="145" y="223"/>
                  </a:lnTo>
                  <a:lnTo>
                    <a:pt x="149" y="222"/>
                  </a:lnTo>
                  <a:lnTo>
                    <a:pt x="151" y="218"/>
                  </a:lnTo>
                  <a:lnTo>
                    <a:pt x="150" y="213"/>
                  </a:lnTo>
                  <a:lnTo>
                    <a:pt x="151" y="2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4" name="Freeform 67">
              <a:extLst>
                <a:ext uri="{FF2B5EF4-FFF2-40B4-BE49-F238E27FC236}">
                  <a16:creationId xmlns:a16="http://schemas.microsoft.com/office/drawing/2014/main" id="{D255DD12-E8DB-EEAF-E4F0-12D72F78F5F1}"/>
                </a:ext>
              </a:extLst>
            </p:cNvPr>
            <p:cNvSpPr>
              <a:spLocks noChangeAspect="1"/>
            </p:cNvSpPr>
            <p:nvPr/>
          </p:nvSpPr>
          <p:spPr bwMode="auto">
            <a:xfrm>
              <a:off x="4824413" y="3297238"/>
              <a:ext cx="30162" cy="179387"/>
            </a:xfrm>
            <a:custGeom>
              <a:avLst/>
              <a:gdLst>
                <a:gd name="T0" fmla="*/ 27955 w 41"/>
                <a:gd name="T1" fmla="*/ 171850 h 238"/>
                <a:gd name="T2" fmla="*/ 30162 w 41"/>
                <a:gd name="T3" fmla="*/ 174111 h 238"/>
                <a:gd name="T4" fmla="*/ 8828 w 41"/>
                <a:gd name="T5" fmla="*/ 0 h 238"/>
                <a:gd name="T6" fmla="*/ 0 w 41"/>
                <a:gd name="T7" fmla="*/ 2261 h 238"/>
                <a:gd name="T8" fmla="*/ 20598 w 41"/>
                <a:gd name="T9" fmla="*/ 176372 h 238"/>
                <a:gd name="T10" fmla="*/ 22805 w 41"/>
                <a:gd name="T11" fmla="*/ 179387 h 238"/>
                <a:gd name="T12" fmla="*/ 20598 w 41"/>
                <a:gd name="T13" fmla="*/ 176372 h 238"/>
                <a:gd name="T14" fmla="*/ 22805 w 41"/>
                <a:gd name="T15" fmla="*/ 179387 h 238"/>
                <a:gd name="T16" fmla="*/ 26484 w 41"/>
                <a:gd name="T17" fmla="*/ 179387 h 238"/>
                <a:gd name="T18" fmla="*/ 28691 w 41"/>
                <a:gd name="T19" fmla="*/ 177880 h 238"/>
                <a:gd name="T20" fmla="*/ 30162 w 41"/>
                <a:gd name="T21" fmla="*/ 174111 h 238"/>
                <a:gd name="T22" fmla="*/ 27955 w 41"/>
                <a:gd name="T23" fmla="*/ 171850 h 2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1" h="238">
                  <a:moveTo>
                    <a:pt x="38" y="228"/>
                  </a:moveTo>
                  <a:lnTo>
                    <a:pt x="41" y="231"/>
                  </a:lnTo>
                  <a:lnTo>
                    <a:pt x="12" y="0"/>
                  </a:lnTo>
                  <a:lnTo>
                    <a:pt x="0" y="3"/>
                  </a:lnTo>
                  <a:lnTo>
                    <a:pt x="28" y="234"/>
                  </a:lnTo>
                  <a:lnTo>
                    <a:pt x="31" y="238"/>
                  </a:lnTo>
                  <a:lnTo>
                    <a:pt x="28" y="234"/>
                  </a:lnTo>
                  <a:lnTo>
                    <a:pt x="31" y="238"/>
                  </a:lnTo>
                  <a:lnTo>
                    <a:pt x="36" y="238"/>
                  </a:lnTo>
                  <a:lnTo>
                    <a:pt x="39" y="236"/>
                  </a:lnTo>
                  <a:lnTo>
                    <a:pt x="41" y="231"/>
                  </a:lnTo>
                  <a:lnTo>
                    <a:pt x="38" y="2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5" name="Freeform 68">
              <a:extLst>
                <a:ext uri="{FF2B5EF4-FFF2-40B4-BE49-F238E27FC236}">
                  <a16:creationId xmlns:a16="http://schemas.microsoft.com/office/drawing/2014/main" id="{D975B276-E8A3-9596-CBDE-4E6F66DE8D8F}"/>
                </a:ext>
              </a:extLst>
            </p:cNvPr>
            <p:cNvSpPr>
              <a:spLocks noChangeAspect="1"/>
            </p:cNvSpPr>
            <p:nvPr/>
          </p:nvSpPr>
          <p:spPr bwMode="auto">
            <a:xfrm>
              <a:off x="4848225" y="3470275"/>
              <a:ext cx="165100" cy="150813"/>
            </a:xfrm>
            <a:custGeom>
              <a:avLst/>
              <a:gdLst>
                <a:gd name="T0" fmla="*/ 165100 w 219"/>
                <a:gd name="T1" fmla="*/ 144094 h 202"/>
                <a:gd name="T2" fmla="*/ 163592 w 219"/>
                <a:gd name="T3" fmla="*/ 141854 h 202"/>
                <a:gd name="T4" fmla="*/ 5277 w 219"/>
                <a:gd name="T5" fmla="*/ 0 h 202"/>
                <a:gd name="T6" fmla="*/ 0 w 219"/>
                <a:gd name="T7" fmla="*/ 7466 h 202"/>
                <a:gd name="T8" fmla="*/ 157561 w 219"/>
                <a:gd name="T9" fmla="*/ 149320 h 202"/>
                <a:gd name="T10" fmla="*/ 156053 w 219"/>
                <a:gd name="T11" fmla="*/ 147827 h 202"/>
                <a:gd name="T12" fmla="*/ 157561 w 219"/>
                <a:gd name="T13" fmla="*/ 149320 h 202"/>
                <a:gd name="T14" fmla="*/ 161331 w 219"/>
                <a:gd name="T15" fmla="*/ 150813 h 202"/>
                <a:gd name="T16" fmla="*/ 164346 w 219"/>
                <a:gd name="T17" fmla="*/ 148573 h 202"/>
                <a:gd name="T18" fmla="*/ 165100 w 219"/>
                <a:gd name="T19" fmla="*/ 144840 h 202"/>
                <a:gd name="T20" fmla="*/ 163592 w 219"/>
                <a:gd name="T21" fmla="*/ 141854 h 202"/>
                <a:gd name="T22" fmla="*/ 165100 w 219"/>
                <a:gd name="T23" fmla="*/ 144094 h 2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9" h="202">
                  <a:moveTo>
                    <a:pt x="219" y="193"/>
                  </a:moveTo>
                  <a:lnTo>
                    <a:pt x="217" y="190"/>
                  </a:lnTo>
                  <a:lnTo>
                    <a:pt x="7" y="0"/>
                  </a:lnTo>
                  <a:lnTo>
                    <a:pt x="0" y="10"/>
                  </a:lnTo>
                  <a:lnTo>
                    <a:pt x="209" y="200"/>
                  </a:lnTo>
                  <a:lnTo>
                    <a:pt x="207" y="198"/>
                  </a:lnTo>
                  <a:lnTo>
                    <a:pt x="209" y="200"/>
                  </a:lnTo>
                  <a:lnTo>
                    <a:pt x="214" y="202"/>
                  </a:lnTo>
                  <a:lnTo>
                    <a:pt x="218" y="199"/>
                  </a:lnTo>
                  <a:lnTo>
                    <a:pt x="219" y="194"/>
                  </a:lnTo>
                  <a:lnTo>
                    <a:pt x="217" y="190"/>
                  </a:lnTo>
                  <a:lnTo>
                    <a:pt x="21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6" name="Freeform 69">
              <a:extLst>
                <a:ext uri="{FF2B5EF4-FFF2-40B4-BE49-F238E27FC236}">
                  <a16:creationId xmlns:a16="http://schemas.microsoft.com/office/drawing/2014/main" id="{3EF2BAE6-F1A1-8877-C67E-85420FB1E8C8}"/>
                </a:ext>
              </a:extLst>
            </p:cNvPr>
            <p:cNvSpPr>
              <a:spLocks noChangeAspect="1"/>
            </p:cNvSpPr>
            <p:nvPr/>
          </p:nvSpPr>
          <p:spPr bwMode="auto">
            <a:xfrm>
              <a:off x="5003800" y="3614738"/>
              <a:ext cx="82550" cy="179387"/>
            </a:xfrm>
            <a:custGeom>
              <a:avLst/>
              <a:gdLst>
                <a:gd name="T0" fmla="*/ 77921 w 107"/>
                <a:gd name="T1" fmla="*/ 170304 h 237"/>
                <a:gd name="T2" fmla="*/ 82550 w 107"/>
                <a:gd name="T3" fmla="*/ 172575 h 237"/>
                <a:gd name="T4" fmla="*/ 9258 w 107"/>
                <a:gd name="T5" fmla="*/ 0 h 237"/>
                <a:gd name="T6" fmla="*/ 0 w 107"/>
                <a:gd name="T7" fmla="*/ 3785 h 237"/>
                <a:gd name="T8" fmla="*/ 73292 w 107"/>
                <a:gd name="T9" fmla="*/ 176359 h 237"/>
                <a:gd name="T10" fmla="*/ 77921 w 107"/>
                <a:gd name="T11" fmla="*/ 179387 h 237"/>
                <a:gd name="T12" fmla="*/ 73292 w 107"/>
                <a:gd name="T13" fmla="*/ 176359 h 237"/>
                <a:gd name="T14" fmla="*/ 75607 w 107"/>
                <a:gd name="T15" fmla="*/ 179387 h 237"/>
                <a:gd name="T16" fmla="*/ 79464 w 107"/>
                <a:gd name="T17" fmla="*/ 178630 h 237"/>
                <a:gd name="T18" fmla="*/ 82550 w 107"/>
                <a:gd name="T19" fmla="*/ 176359 h 237"/>
                <a:gd name="T20" fmla="*/ 82550 w 107"/>
                <a:gd name="T21" fmla="*/ 172575 h 237"/>
                <a:gd name="T22" fmla="*/ 77921 w 107"/>
                <a:gd name="T23" fmla="*/ 170304 h 2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7" h="237">
                  <a:moveTo>
                    <a:pt x="101" y="225"/>
                  </a:moveTo>
                  <a:lnTo>
                    <a:pt x="107" y="228"/>
                  </a:lnTo>
                  <a:lnTo>
                    <a:pt x="12" y="0"/>
                  </a:lnTo>
                  <a:lnTo>
                    <a:pt x="0" y="5"/>
                  </a:lnTo>
                  <a:lnTo>
                    <a:pt x="95" y="233"/>
                  </a:lnTo>
                  <a:lnTo>
                    <a:pt x="101" y="237"/>
                  </a:lnTo>
                  <a:lnTo>
                    <a:pt x="95" y="233"/>
                  </a:lnTo>
                  <a:lnTo>
                    <a:pt x="98" y="237"/>
                  </a:lnTo>
                  <a:lnTo>
                    <a:pt x="103" y="236"/>
                  </a:lnTo>
                  <a:lnTo>
                    <a:pt x="107" y="233"/>
                  </a:lnTo>
                  <a:lnTo>
                    <a:pt x="107" y="228"/>
                  </a:lnTo>
                  <a:lnTo>
                    <a:pt x="101" y="2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7" name="Freeform 70">
              <a:extLst>
                <a:ext uri="{FF2B5EF4-FFF2-40B4-BE49-F238E27FC236}">
                  <a16:creationId xmlns:a16="http://schemas.microsoft.com/office/drawing/2014/main" id="{3B489550-C858-B981-3557-DE773BA8F276}"/>
                </a:ext>
              </a:extLst>
            </p:cNvPr>
            <p:cNvSpPr>
              <a:spLocks noChangeAspect="1"/>
            </p:cNvSpPr>
            <p:nvPr/>
          </p:nvSpPr>
          <p:spPr bwMode="auto">
            <a:xfrm>
              <a:off x="5080000" y="3479800"/>
              <a:ext cx="566738" cy="314325"/>
            </a:xfrm>
            <a:custGeom>
              <a:avLst/>
              <a:gdLst>
                <a:gd name="T0" fmla="*/ 556928 w 751"/>
                <a:gd name="T1" fmla="*/ 2272 h 415"/>
                <a:gd name="T2" fmla="*/ 562210 w 751"/>
                <a:gd name="T3" fmla="*/ 0 h 415"/>
                <a:gd name="T4" fmla="*/ 525233 w 751"/>
                <a:gd name="T5" fmla="*/ 3787 h 415"/>
                <a:gd name="T6" fmla="*/ 488255 w 751"/>
                <a:gd name="T7" fmla="*/ 12876 h 415"/>
                <a:gd name="T8" fmla="*/ 454296 w 751"/>
                <a:gd name="T9" fmla="*/ 28782 h 415"/>
                <a:gd name="T10" fmla="*/ 419582 w 751"/>
                <a:gd name="T11" fmla="*/ 47717 h 415"/>
                <a:gd name="T12" fmla="*/ 385623 w 751"/>
                <a:gd name="T13" fmla="*/ 71197 h 415"/>
                <a:gd name="T14" fmla="*/ 353174 w 751"/>
                <a:gd name="T15" fmla="*/ 96948 h 415"/>
                <a:gd name="T16" fmla="*/ 319969 w 751"/>
                <a:gd name="T17" fmla="*/ 124215 h 415"/>
                <a:gd name="T18" fmla="*/ 286010 w 751"/>
                <a:gd name="T19" fmla="*/ 152997 h 415"/>
                <a:gd name="T20" fmla="*/ 252051 w 751"/>
                <a:gd name="T21" fmla="*/ 181778 h 415"/>
                <a:gd name="T22" fmla="*/ 218092 w 751"/>
                <a:gd name="T23" fmla="*/ 209045 h 415"/>
                <a:gd name="T24" fmla="*/ 184133 w 751"/>
                <a:gd name="T25" fmla="*/ 234797 h 415"/>
                <a:gd name="T26" fmla="*/ 148665 w 751"/>
                <a:gd name="T27" fmla="*/ 258277 h 415"/>
                <a:gd name="T28" fmla="*/ 113951 w 751"/>
                <a:gd name="T29" fmla="*/ 276455 h 415"/>
                <a:gd name="T30" fmla="*/ 76219 w 751"/>
                <a:gd name="T31" fmla="*/ 291603 h 415"/>
                <a:gd name="T32" fmla="*/ 38487 w 751"/>
                <a:gd name="T33" fmla="*/ 301449 h 415"/>
                <a:gd name="T34" fmla="*/ 0 w 751"/>
                <a:gd name="T35" fmla="*/ 305236 h 415"/>
                <a:gd name="T36" fmla="*/ 0 w 751"/>
                <a:gd name="T37" fmla="*/ 314325 h 415"/>
                <a:gd name="T38" fmla="*/ 40751 w 751"/>
                <a:gd name="T39" fmla="*/ 310538 h 415"/>
                <a:gd name="T40" fmla="*/ 79992 w 751"/>
                <a:gd name="T41" fmla="*/ 301449 h 415"/>
                <a:gd name="T42" fmla="*/ 117725 w 751"/>
                <a:gd name="T43" fmla="*/ 286301 h 415"/>
                <a:gd name="T44" fmla="*/ 153947 w 751"/>
                <a:gd name="T45" fmla="*/ 265851 h 415"/>
                <a:gd name="T46" fmla="*/ 190170 w 751"/>
                <a:gd name="T47" fmla="*/ 242371 h 415"/>
                <a:gd name="T48" fmla="*/ 224129 w 751"/>
                <a:gd name="T49" fmla="*/ 216619 h 415"/>
                <a:gd name="T50" fmla="*/ 258088 w 751"/>
                <a:gd name="T51" fmla="*/ 189352 h 415"/>
                <a:gd name="T52" fmla="*/ 292047 w 751"/>
                <a:gd name="T53" fmla="*/ 160571 h 415"/>
                <a:gd name="T54" fmla="*/ 326006 w 751"/>
                <a:gd name="T55" fmla="*/ 131789 h 415"/>
                <a:gd name="T56" fmla="*/ 358456 w 751"/>
                <a:gd name="T57" fmla="*/ 104523 h 415"/>
                <a:gd name="T58" fmla="*/ 391660 w 751"/>
                <a:gd name="T59" fmla="*/ 78771 h 415"/>
                <a:gd name="T60" fmla="*/ 425619 w 751"/>
                <a:gd name="T61" fmla="*/ 55291 h 415"/>
                <a:gd name="T62" fmla="*/ 458069 w 751"/>
                <a:gd name="T63" fmla="*/ 36356 h 415"/>
                <a:gd name="T64" fmla="*/ 492028 w 751"/>
                <a:gd name="T65" fmla="*/ 21965 h 415"/>
                <a:gd name="T66" fmla="*/ 527496 w 751"/>
                <a:gd name="T67" fmla="*/ 12876 h 415"/>
                <a:gd name="T68" fmla="*/ 562210 w 751"/>
                <a:gd name="T69" fmla="*/ 9089 h 415"/>
                <a:gd name="T70" fmla="*/ 566738 w 751"/>
                <a:gd name="T71" fmla="*/ 6059 h 415"/>
                <a:gd name="T72" fmla="*/ 562210 w 751"/>
                <a:gd name="T73" fmla="*/ 9089 h 415"/>
                <a:gd name="T74" fmla="*/ 564474 w 751"/>
                <a:gd name="T75" fmla="*/ 6817 h 415"/>
                <a:gd name="T76" fmla="*/ 566738 w 751"/>
                <a:gd name="T77" fmla="*/ 4544 h 415"/>
                <a:gd name="T78" fmla="*/ 564474 w 751"/>
                <a:gd name="T79" fmla="*/ 1515 h 415"/>
                <a:gd name="T80" fmla="*/ 562210 w 751"/>
                <a:gd name="T81" fmla="*/ 0 h 415"/>
                <a:gd name="T82" fmla="*/ 556928 w 751"/>
                <a:gd name="T83" fmla="*/ 2272 h 41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751" h="415">
                  <a:moveTo>
                    <a:pt x="738" y="3"/>
                  </a:moveTo>
                  <a:lnTo>
                    <a:pt x="745" y="0"/>
                  </a:lnTo>
                  <a:lnTo>
                    <a:pt x="696" y="5"/>
                  </a:lnTo>
                  <a:lnTo>
                    <a:pt x="647" y="17"/>
                  </a:lnTo>
                  <a:lnTo>
                    <a:pt x="602" y="38"/>
                  </a:lnTo>
                  <a:lnTo>
                    <a:pt x="556" y="63"/>
                  </a:lnTo>
                  <a:lnTo>
                    <a:pt x="511" y="94"/>
                  </a:lnTo>
                  <a:lnTo>
                    <a:pt x="468" y="128"/>
                  </a:lnTo>
                  <a:lnTo>
                    <a:pt x="424" y="164"/>
                  </a:lnTo>
                  <a:lnTo>
                    <a:pt x="379" y="202"/>
                  </a:lnTo>
                  <a:lnTo>
                    <a:pt x="334" y="240"/>
                  </a:lnTo>
                  <a:lnTo>
                    <a:pt x="289" y="276"/>
                  </a:lnTo>
                  <a:lnTo>
                    <a:pt x="244" y="310"/>
                  </a:lnTo>
                  <a:lnTo>
                    <a:pt x="197" y="341"/>
                  </a:lnTo>
                  <a:lnTo>
                    <a:pt x="151" y="365"/>
                  </a:lnTo>
                  <a:lnTo>
                    <a:pt x="101" y="385"/>
                  </a:lnTo>
                  <a:lnTo>
                    <a:pt x="51" y="398"/>
                  </a:lnTo>
                  <a:lnTo>
                    <a:pt x="0" y="403"/>
                  </a:lnTo>
                  <a:lnTo>
                    <a:pt x="0" y="415"/>
                  </a:lnTo>
                  <a:lnTo>
                    <a:pt x="54" y="410"/>
                  </a:lnTo>
                  <a:lnTo>
                    <a:pt x="106" y="398"/>
                  </a:lnTo>
                  <a:lnTo>
                    <a:pt x="156" y="378"/>
                  </a:lnTo>
                  <a:lnTo>
                    <a:pt x="204" y="351"/>
                  </a:lnTo>
                  <a:lnTo>
                    <a:pt x="252" y="320"/>
                  </a:lnTo>
                  <a:lnTo>
                    <a:pt x="297" y="286"/>
                  </a:lnTo>
                  <a:lnTo>
                    <a:pt x="342" y="250"/>
                  </a:lnTo>
                  <a:lnTo>
                    <a:pt x="387" y="212"/>
                  </a:lnTo>
                  <a:lnTo>
                    <a:pt x="432" y="174"/>
                  </a:lnTo>
                  <a:lnTo>
                    <a:pt x="475" y="138"/>
                  </a:lnTo>
                  <a:lnTo>
                    <a:pt x="519" y="104"/>
                  </a:lnTo>
                  <a:lnTo>
                    <a:pt x="564" y="73"/>
                  </a:lnTo>
                  <a:lnTo>
                    <a:pt x="607" y="48"/>
                  </a:lnTo>
                  <a:lnTo>
                    <a:pt x="652" y="29"/>
                  </a:lnTo>
                  <a:lnTo>
                    <a:pt x="699" y="17"/>
                  </a:lnTo>
                  <a:lnTo>
                    <a:pt x="745" y="12"/>
                  </a:lnTo>
                  <a:lnTo>
                    <a:pt x="751" y="8"/>
                  </a:lnTo>
                  <a:lnTo>
                    <a:pt x="745" y="12"/>
                  </a:lnTo>
                  <a:lnTo>
                    <a:pt x="748" y="9"/>
                  </a:lnTo>
                  <a:lnTo>
                    <a:pt x="751" y="6"/>
                  </a:lnTo>
                  <a:lnTo>
                    <a:pt x="748" y="2"/>
                  </a:lnTo>
                  <a:lnTo>
                    <a:pt x="745" y="0"/>
                  </a:lnTo>
                  <a:lnTo>
                    <a:pt x="738"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8" name="Freeform 71">
              <a:extLst>
                <a:ext uri="{FF2B5EF4-FFF2-40B4-BE49-F238E27FC236}">
                  <a16:creationId xmlns:a16="http://schemas.microsoft.com/office/drawing/2014/main" id="{A5DC6A0E-897C-D0A7-EB5C-5D1FAEDCF781}"/>
                </a:ext>
              </a:extLst>
            </p:cNvPr>
            <p:cNvSpPr>
              <a:spLocks noChangeAspect="1"/>
            </p:cNvSpPr>
            <p:nvPr/>
          </p:nvSpPr>
          <p:spPr bwMode="auto">
            <a:xfrm>
              <a:off x="5637213" y="3370263"/>
              <a:ext cx="53975" cy="117475"/>
            </a:xfrm>
            <a:custGeom>
              <a:avLst/>
              <a:gdLst>
                <a:gd name="T0" fmla="*/ 44722 w 70"/>
                <a:gd name="T1" fmla="*/ 5271 h 156"/>
                <a:gd name="T2" fmla="*/ 44722 w 70"/>
                <a:gd name="T3" fmla="*/ 3012 h 156"/>
                <a:gd name="T4" fmla="*/ 0 w 70"/>
                <a:gd name="T5" fmla="*/ 113710 h 156"/>
                <a:gd name="T6" fmla="*/ 10024 w 70"/>
                <a:gd name="T7" fmla="*/ 117475 h 156"/>
                <a:gd name="T8" fmla="*/ 53975 w 70"/>
                <a:gd name="T9" fmla="*/ 6777 h 156"/>
                <a:gd name="T10" fmla="*/ 53975 w 70"/>
                <a:gd name="T11" fmla="*/ 5271 h 156"/>
                <a:gd name="T12" fmla="*/ 53975 w 70"/>
                <a:gd name="T13" fmla="*/ 6777 h 156"/>
                <a:gd name="T14" fmla="*/ 53975 w 70"/>
                <a:gd name="T15" fmla="*/ 3012 h 156"/>
                <a:gd name="T16" fmla="*/ 51662 w 70"/>
                <a:gd name="T17" fmla="*/ 0 h 156"/>
                <a:gd name="T18" fmla="*/ 47806 w 70"/>
                <a:gd name="T19" fmla="*/ 0 h 156"/>
                <a:gd name="T20" fmla="*/ 44722 w 70"/>
                <a:gd name="T21" fmla="*/ 3012 h 156"/>
                <a:gd name="T22" fmla="*/ 44722 w 70"/>
                <a:gd name="T23" fmla="*/ 5271 h 1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0" h="156">
                  <a:moveTo>
                    <a:pt x="58" y="7"/>
                  </a:moveTo>
                  <a:lnTo>
                    <a:pt x="58" y="4"/>
                  </a:lnTo>
                  <a:lnTo>
                    <a:pt x="0" y="151"/>
                  </a:lnTo>
                  <a:lnTo>
                    <a:pt x="13" y="156"/>
                  </a:lnTo>
                  <a:lnTo>
                    <a:pt x="70" y="9"/>
                  </a:lnTo>
                  <a:lnTo>
                    <a:pt x="70" y="7"/>
                  </a:lnTo>
                  <a:lnTo>
                    <a:pt x="70" y="9"/>
                  </a:lnTo>
                  <a:lnTo>
                    <a:pt x="70" y="4"/>
                  </a:lnTo>
                  <a:lnTo>
                    <a:pt x="67" y="0"/>
                  </a:lnTo>
                  <a:lnTo>
                    <a:pt x="62" y="0"/>
                  </a:lnTo>
                  <a:lnTo>
                    <a:pt x="58" y="4"/>
                  </a:lnTo>
                  <a:lnTo>
                    <a:pt x="58"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9" name="Freeform 72">
              <a:extLst>
                <a:ext uri="{FF2B5EF4-FFF2-40B4-BE49-F238E27FC236}">
                  <a16:creationId xmlns:a16="http://schemas.microsoft.com/office/drawing/2014/main" id="{5C8DF8C9-087D-0DBA-74C8-C4223F3523E4}"/>
                </a:ext>
              </a:extLst>
            </p:cNvPr>
            <p:cNvSpPr>
              <a:spLocks noChangeAspect="1"/>
            </p:cNvSpPr>
            <p:nvPr/>
          </p:nvSpPr>
          <p:spPr bwMode="auto">
            <a:xfrm>
              <a:off x="5659438" y="3287713"/>
              <a:ext cx="31750" cy="87312"/>
            </a:xfrm>
            <a:custGeom>
              <a:avLst/>
              <a:gdLst>
                <a:gd name="T0" fmla="*/ 4646 w 41"/>
                <a:gd name="T1" fmla="*/ 9111 h 115"/>
                <a:gd name="T2" fmla="*/ 0 w 41"/>
                <a:gd name="T3" fmla="*/ 4555 h 115"/>
                <a:gd name="T4" fmla="*/ 774 w 41"/>
                <a:gd name="T5" fmla="*/ 15944 h 115"/>
                <a:gd name="T6" fmla="*/ 3872 w 41"/>
                <a:gd name="T7" fmla="*/ 25055 h 115"/>
                <a:gd name="T8" fmla="*/ 6970 w 41"/>
                <a:gd name="T9" fmla="*/ 36443 h 115"/>
                <a:gd name="T10" fmla="*/ 11616 w 41"/>
                <a:gd name="T11" fmla="*/ 47073 h 115"/>
                <a:gd name="T12" fmla="*/ 15488 w 41"/>
                <a:gd name="T13" fmla="*/ 57702 h 115"/>
                <a:gd name="T14" fmla="*/ 18585 w 41"/>
                <a:gd name="T15" fmla="*/ 66813 h 115"/>
                <a:gd name="T16" fmla="*/ 21683 w 41"/>
                <a:gd name="T17" fmla="*/ 77442 h 115"/>
                <a:gd name="T18" fmla="*/ 22457 w 41"/>
                <a:gd name="T19" fmla="*/ 87312 h 115"/>
                <a:gd name="T20" fmla="*/ 31750 w 41"/>
                <a:gd name="T21" fmla="*/ 87312 h 115"/>
                <a:gd name="T22" fmla="*/ 30976 w 41"/>
                <a:gd name="T23" fmla="*/ 75923 h 115"/>
                <a:gd name="T24" fmla="*/ 27878 w 41"/>
                <a:gd name="T25" fmla="*/ 65294 h 115"/>
                <a:gd name="T26" fmla="*/ 25555 w 41"/>
                <a:gd name="T27" fmla="*/ 53906 h 115"/>
                <a:gd name="T28" fmla="*/ 21683 w 41"/>
                <a:gd name="T29" fmla="*/ 43276 h 115"/>
                <a:gd name="T30" fmla="*/ 16262 w 41"/>
                <a:gd name="T31" fmla="*/ 32647 h 115"/>
                <a:gd name="T32" fmla="*/ 13939 w 41"/>
                <a:gd name="T33" fmla="*/ 23536 h 115"/>
                <a:gd name="T34" fmla="*/ 10841 w 41"/>
                <a:gd name="T35" fmla="*/ 13666 h 115"/>
                <a:gd name="T36" fmla="*/ 10067 w 41"/>
                <a:gd name="T37" fmla="*/ 4555 h 115"/>
                <a:gd name="T38" fmla="*/ 4646 w 41"/>
                <a:gd name="T39" fmla="*/ 0 h 115"/>
                <a:gd name="T40" fmla="*/ 10067 w 41"/>
                <a:gd name="T41" fmla="*/ 4555 h 115"/>
                <a:gd name="T42" fmla="*/ 7744 w 41"/>
                <a:gd name="T43" fmla="*/ 1518 h 115"/>
                <a:gd name="T44" fmla="*/ 4646 w 41"/>
                <a:gd name="T45" fmla="*/ 0 h 115"/>
                <a:gd name="T46" fmla="*/ 2323 w 41"/>
                <a:gd name="T47" fmla="*/ 1518 h 115"/>
                <a:gd name="T48" fmla="*/ 0 w 41"/>
                <a:gd name="T49" fmla="*/ 4555 h 115"/>
                <a:gd name="T50" fmla="*/ 4646 w 41"/>
                <a:gd name="T51" fmla="*/ 9111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6" y="12"/>
                  </a:moveTo>
                  <a:lnTo>
                    <a:pt x="0" y="6"/>
                  </a:lnTo>
                  <a:lnTo>
                    <a:pt x="1" y="21"/>
                  </a:lnTo>
                  <a:lnTo>
                    <a:pt x="5" y="33"/>
                  </a:lnTo>
                  <a:lnTo>
                    <a:pt x="9" y="48"/>
                  </a:lnTo>
                  <a:lnTo>
                    <a:pt x="15" y="62"/>
                  </a:lnTo>
                  <a:lnTo>
                    <a:pt x="20" y="76"/>
                  </a:lnTo>
                  <a:lnTo>
                    <a:pt x="24" y="88"/>
                  </a:lnTo>
                  <a:lnTo>
                    <a:pt x="28" y="102"/>
                  </a:lnTo>
                  <a:lnTo>
                    <a:pt x="29" y="115"/>
                  </a:lnTo>
                  <a:lnTo>
                    <a:pt x="41" y="115"/>
                  </a:lnTo>
                  <a:lnTo>
                    <a:pt x="40" y="100"/>
                  </a:lnTo>
                  <a:lnTo>
                    <a:pt x="36" y="86"/>
                  </a:lnTo>
                  <a:lnTo>
                    <a:pt x="33" y="71"/>
                  </a:lnTo>
                  <a:lnTo>
                    <a:pt x="28" y="57"/>
                  </a:lnTo>
                  <a:lnTo>
                    <a:pt x="21" y="43"/>
                  </a:lnTo>
                  <a:lnTo>
                    <a:pt x="18" y="31"/>
                  </a:lnTo>
                  <a:lnTo>
                    <a:pt x="14" y="18"/>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0" name="Freeform 73">
              <a:extLst>
                <a:ext uri="{FF2B5EF4-FFF2-40B4-BE49-F238E27FC236}">
                  <a16:creationId xmlns:a16="http://schemas.microsoft.com/office/drawing/2014/main" id="{5432E1A2-940D-457D-3E6A-40759A8F26BD}"/>
                </a:ext>
              </a:extLst>
            </p:cNvPr>
            <p:cNvSpPr>
              <a:spLocks noChangeAspect="1"/>
            </p:cNvSpPr>
            <p:nvPr/>
          </p:nvSpPr>
          <p:spPr bwMode="auto">
            <a:xfrm>
              <a:off x="5572125" y="3287713"/>
              <a:ext cx="90488" cy="9525"/>
            </a:xfrm>
            <a:custGeom>
              <a:avLst/>
              <a:gdLst>
                <a:gd name="T0" fmla="*/ 0 w 119"/>
                <a:gd name="T1" fmla="*/ 7938 h 12"/>
                <a:gd name="T2" fmla="*/ 3802 w 119"/>
                <a:gd name="T3" fmla="*/ 9525 h 12"/>
                <a:gd name="T4" fmla="*/ 90488 w 119"/>
                <a:gd name="T5" fmla="*/ 9525 h 12"/>
                <a:gd name="T6" fmla="*/ 90488 w 119"/>
                <a:gd name="T7" fmla="*/ 0 h 12"/>
                <a:gd name="T8" fmla="*/ 3802 w 119"/>
                <a:gd name="T9" fmla="*/ 0 h 12"/>
                <a:gd name="T10" fmla="*/ 7604 w 119"/>
                <a:gd name="T11" fmla="*/ 1588 h 12"/>
                <a:gd name="T12" fmla="*/ 3802 w 119"/>
                <a:gd name="T13" fmla="*/ 0 h 12"/>
                <a:gd name="T14" fmla="*/ 760 w 119"/>
                <a:gd name="T15" fmla="*/ 1588 h 12"/>
                <a:gd name="T16" fmla="*/ 0 w 119"/>
                <a:gd name="T17" fmla="*/ 4763 h 12"/>
                <a:gd name="T18" fmla="*/ 760 w 119"/>
                <a:gd name="T19" fmla="*/ 7938 h 12"/>
                <a:gd name="T20" fmla="*/ 3802 w 119"/>
                <a:gd name="T21" fmla="*/ 9525 h 12"/>
                <a:gd name="T22" fmla="*/ 0 w 119"/>
                <a:gd name="T23" fmla="*/ 7938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9" h="12">
                  <a:moveTo>
                    <a:pt x="0" y="10"/>
                  </a:moveTo>
                  <a:lnTo>
                    <a:pt x="5" y="12"/>
                  </a:lnTo>
                  <a:lnTo>
                    <a:pt x="119" y="12"/>
                  </a:lnTo>
                  <a:lnTo>
                    <a:pt x="119" y="0"/>
                  </a:lnTo>
                  <a:lnTo>
                    <a:pt x="5" y="0"/>
                  </a:lnTo>
                  <a:lnTo>
                    <a:pt x="10" y="2"/>
                  </a:lnTo>
                  <a:lnTo>
                    <a:pt x="5" y="0"/>
                  </a:lnTo>
                  <a:lnTo>
                    <a:pt x="1" y="2"/>
                  </a:lnTo>
                  <a:lnTo>
                    <a:pt x="0" y="6"/>
                  </a:lnTo>
                  <a:lnTo>
                    <a:pt x="1" y="10"/>
                  </a:lnTo>
                  <a:lnTo>
                    <a:pt x="5" y="12"/>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1" name="Freeform 74">
              <a:extLst>
                <a:ext uri="{FF2B5EF4-FFF2-40B4-BE49-F238E27FC236}">
                  <a16:creationId xmlns:a16="http://schemas.microsoft.com/office/drawing/2014/main" id="{585D7EE1-97C0-8EFB-9DD7-1DC806E9A0D8}"/>
                </a:ext>
              </a:extLst>
            </p:cNvPr>
            <p:cNvSpPr>
              <a:spLocks noChangeAspect="1"/>
            </p:cNvSpPr>
            <p:nvPr/>
          </p:nvSpPr>
          <p:spPr bwMode="auto">
            <a:xfrm>
              <a:off x="5529263" y="3232150"/>
              <a:ext cx="50800" cy="61913"/>
            </a:xfrm>
            <a:custGeom>
              <a:avLst/>
              <a:gdLst>
                <a:gd name="T0" fmla="*/ 4417 w 69"/>
                <a:gd name="T1" fmla="*/ 9582 h 84"/>
                <a:gd name="T2" fmla="*/ 736 w 69"/>
                <a:gd name="T3" fmla="*/ 7371 h 84"/>
                <a:gd name="T4" fmla="*/ 43438 w 69"/>
                <a:gd name="T5" fmla="*/ 61913 h 84"/>
                <a:gd name="T6" fmla="*/ 50800 w 69"/>
                <a:gd name="T7" fmla="*/ 56017 h 84"/>
                <a:gd name="T8" fmla="*/ 8099 w 69"/>
                <a:gd name="T9" fmla="*/ 2211 h 84"/>
                <a:gd name="T10" fmla="*/ 4417 w 69"/>
                <a:gd name="T11" fmla="*/ 0 h 84"/>
                <a:gd name="T12" fmla="*/ 8099 w 69"/>
                <a:gd name="T13" fmla="*/ 2211 h 84"/>
                <a:gd name="T14" fmla="*/ 5154 w 69"/>
                <a:gd name="T15" fmla="*/ 0 h 84"/>
                <a:gd name="T16" fmla="*/ 1472 w 69"/>
                <a:gd name="T17" fmla="*/ 737 h 84"/>
                <a:gd name="T18" fmla="*/ 0 w 69"/>
                <a:gd name="T19" fmla="*/ 3685 h 84"/>
                <a:gd name="T20" fmla="*/ 736 w 69"/>
                <a:gd name="T21" fmla="*/ 7371 h 84"/>
                <a:gd name="T22" fmla="*/ 4417 w 69"/>
                <a:gd name="T23" fmla="*/ 9582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4">
                  <a:moveTo>
                    <a:pt x="6" y="13"/>
                  </a:moveTo>
                  <a:lnTo>
                    <a:pt x="1" y="10"/>
                  </a:lnTo>
                  <a:lnTo>
                    <a:pt x="59" y="84"/>
                  </a:lnTo>
                  <a:lnTo>
                    <a:pt x="69" y="76"/>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2" name="Freeform 75">
              <a:extLst>
                <a:ext uri="{FF2B5EF4-FFF2-40B4-BE49-F238E27FC236}">
                  <a16:creationId xmlns:a16="http://schemas.microsoft.com/office/drawing/2014/main" id="{60DDC921-4356-3B27-EC5C-F86EE717E975}"/>
                </a:ext>
              </a:extLst>
            </p:cNvPr>
            <p:cNvSpPr>
              <a:spLocks noChangeAspect="1"/>
            </p:cNvSpPr>
            <p:nvPr/>
          </p:nvSpPr>
          <p:spPr bwMode="auto">
            <a:xfrm>
              <a:off x="5141913" y="3094038"/>
              <a:ext cx="392112" cy="149225"/>
            </a:xfrm>
            <a:custGeom>
              <a:avLst/>
              <a:gdLst>
                <a:gd name="T0" fmla="*/ 3770 w 520"/>
                <a:gd name="T1" fmla="*/ 9044 h 198"/>
                <a:gd name="T2" fmla="*/ 0 w 520"/>
                <a:gd name="T3" fmla="*/ 6029 h 198"/>
                <a:gd name="T4" fmla="*/ 16589 w 520"/>
                <a:gd name="T5" fmla="*/ 36176 h 198"/>
                <a:gd name="T6" fmla="*/ 36949 w 520"/>
                <a:gd name="T7" fmla="*/ 61047 h 198"/>
                <a:gd name="T8" fmla="*/ 58063 w 520"/>
                <a:gd name="T9" fmla="*/ 82903 h 198"/>
                <a:gd name="T10" fmla="*/ 79931 w 520"/>
                <a:gd name="T11" fmla="*/ 100237 h 198"/>
                <a:gd name="T12" fmla="*/ 104060 w 520"/>
                <a:gd name="T13" fmla="*/ 114557 h 198"/>
                <a:gd name="T14" fmla="*/ 128945 w 520"/>
                <a:gd name="T15" fmla="*/ 125861 h 198"/>
                <a:gd name="T16" fmla="*/ 155337 w 520"/>
                <a:gd name="T17" fmla="*/ 134152 h 198"/>
                <a:gd name="T18" fmla="*/ 181729 w 520"/>
                <a:gd name="T19" fmla="*/ 140935 h 198"/>
                <a:gd name="T20" fmla="*/ 208121 w 520"/>
                <a:gd name="T21" fmla="*/ 144703 h 198"/>
                <a:gd name="T22" fmla="*/ 235267 w 520"/>
                <a:gd name="T23" fmla="*/ 147718 h 198"/>
                <a:gd name="T24" fmla="*/ 262413 w 520"/>
                <a:gd name="T25" fmla="*/ 149225 h 198"/>
                <a:gd name="T26" fmla="*/ 289560 w 520"/>
                <a:gd name="T27" fmla="*/ 149225 h 198"/>
                <a:gd name="T28" fmla="*/ 315952 w 520"/>
                <a:gd name="T29" fmla="*/ 149225 h 198"/>
                <a:gd name="T30" fmla="*/ 342344 w 520"/>
                <a:gd name="T31" fmla="*/ 148471 h 198"/>
                <a:gd name="T32" fmla="*/ 367982 w 520"/>
                <a:gd name="T33" fmla="*/ 147718 h 198"/>
                <a:gd name="T34" fmla="*/ 392112 w 520"/>
                <a:gd name="T35" fmla="*/ 147718 h 198"/>
                <a:gd name="T36" fmla="*/ 392112 w 520"/>
                <a:gd name="T37" fmla="*/ 137920 h 198"/>
                <a:gd name="T38" fmla="*/ 367982 w 520"/>
                <a:gd name="T39" fmla="*/ 137920 h 198"/>
                <a:gd name="T40" fmla="*/ 342344 w 520"/>
                <a:gd name="T41" fmla="*/ 138674 h 198"/>
                <a:gd name="T42" fmla="*/ 315952 w 520"/>
                <a:gd name="T43" fmla="*/ 140181 h 198"/>
                <a:gd name="T44" fmla="*/ 289560 w 520"/>
                <a:gd name="T45" fmla="*/ 140181 h 198"/>
                <a:gd name="T46" fmla="*/ 262413 w 520"/>
                <a:gd name="T47" fmla="*/ 140181 h 198"/>
                <a:gd name="T48" fmla="*/ 235267 w 520"/>
                <a:gd name="T49" fmla="*/ 137920 h 198"/>
                <a:gd name="T50" fmla="*/ 209629 w 520"/>
                <a:gd name="T51" fmla="*/ 134905 h 198"/>
                <a:gd name="T52" fmla="*/ 183237 w 520"/>
                <a:gd name="T53" fmla="*/ 131137 h 198"/>
                <a:gd name="T54" fmla="*/ 156845 w 520"/>
                <a:gd name="T55" fmla="*/ 125108 h 198"/>
                <a:gd name="T56" fmla="*/ 132715 w 520"/>
                <a:gd name="T57" fmla="*/ 116064 h 198"/>
                <a:gd name="T58" fmla="*/ 107831 w 520"/>
                <a:gd name="T59" fmla="*/ 107020 h 198"/>
                <a:gd name="T60" fmla="*/ 85963 w 520"/>
                <a:gd name="T61" fmla="*/ 92700 h 198"/>
                <a:gd name="T62" fmla="*/ 64095 w 520"/>
                <a:gd name="T63" fmla="*/ 75366 h 198"/>
                <a:gd name="T64" fmla="*/ 44490 w 520"/>
                <a:gd name="T65" fmla="*/ 55017 h 198"/>
                <a:gd name="T66" fmla="*/ 24130 w 520"/>
                <a:gd name="T67" fmla="*/ 30900 h 198"/>
                <a:gd name="T68" fmla="*/ 7541 w 520"/>
                <a:gd name="T69" fmla="*/ 2261 h 198"/>
                <a:gd name="T70" fmla="*/ 3770 w 520"/>
                <a:gd name="T71" fmla="*/ 0 h 198"/>
                <a:gd name="T72" fmla="*/ 7541 w 520"/>
                <a:gd name="T73" fmla="*/ 2261 h 198"/>
                <a:gd name="T74" fmla="*/ 5278 w 520"/>
                <a:gd name="T75" fmla="*/ 754 h 198"/>
                <a:gd name="T76" fmla="*/ 3016 w 520"/>
                <a:gd name="T77" fmla="*/ 754 h 198"/>
                <a:gd name="T78" fmla="*/ 0 w 520"/>
                <a:gd name="T79" fmla="*/ 3768 h 198"/>
                <a:gd name="T80" fmla="*/ 0 w 520"/>
                <a:gd name="T81" fmla="*/ 6029 h 198"/>
                <a:gd name="T82" fmla="*/ 3770 w 520"/>
                <a:gd name="T83" fmla="*/ 9044 h 19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20" h="198">
                  <a:moveTo>
                    <a:pt x="5" y="12"/>
                  </a:moveTo>
                  <a:lnTo>
                    <a:pt x="0" y="8"/>
                  </a:lnTo>
                  <a:lnTo>
                    <a:pt x="22" y="48"/>
                  </a:lnTo>
                  <a:lnTo>
                    <a:pt x="49" y="81"/>
                  </a:lnTo>
                  <a:lnTo>
                    <a:pt x="77" y="110"/>
                  </a:lnTo>
                  <a:lnTo>
                    <a:pt x="106" y="133"/>
                  </a:lnTo>
                  <a:lnTo>
                    <a:pt x="138" y="152"/>
                  </a:lnTo>
                  <a:lnTo>
                    <a:pt x="171" y="167"/>
                  </a:lnTo>
                  <a:lnTo>
                    <a:pt x="206" y="178"/>
                  </a:lnTo>
                  <a:lnTo>
                    <a:pt x="241" y="187"/>
                  </a:lnTo>
                  <a:lnTo>
                    <a:pt x="276" y="192"/>
                  </a:lnTo>
                  <a:lnTo>
                    <a:pt x="312" y="196"/>
                  </a:lnTo>
                  <a:lnTo>
                    <a:pt x="348" y="198"/>
                  </a:lnTo>
                  <a:lnTo>
                    <a:pt x="384" y="198"/>
                  </a:lnTo>
                  <a:lnTo>
                    <a:pt x="419" y="198"/>
                  </a:lnTo>
                  <a:lnTo>
                    <a:pt x="454" y="197"/>
                  </a:lnTo>
                  <a:lnTo>
                    <a:pt x="488" y="196"/>
                  </a:lnTo>
                  <a:lnTo>
                    <a:pt x="520" y="196"/>
                  </a:lnTo>
                  <a:lnTo>
                    <a:pt x="520" y="183"/>
                  </a:lnTo>
                  <a:lnTo>
                    <a:pt x="488" y="183"/>
                  </a:lnTo>
                  <a:lnTo>
                    <a:pt x="454" y="184"/>
                  </a:lnTo>
                  <a:lnTo>
                    <a:pt x="419" y="186"/>
                  </a:lnTo>
                  <a:lnTo>
                    <a:pt x="384" y="186"/>
                  </a:lnTo>
                  <a:lnTo>
                    <a:pt x="348" y="186"/>
                  </a:lnTo>
                  <a:lnTo>
                    <a:pt x="312" y="183"/>
                  </a:lnTo>
                  <a:lnTo>
                    <a:pt x="278" y="179"/>
                  </a:lnTo>
                  <a:lnTo>
                    <a:pt x="243" y="174"/>
                  </a:lnTo>
                  <a:lnTo>
                    <a:pt x="208" y="166"/>
                  </a:lnTo>
                  <a:lnTo>
                    <a:pt x="176" y="154"/>
                  </a:lnTo>
                  <a:lnTo>
                    <a:pt x="143" y="142"/>
                  </a:lnTo>
                  <a:lnTo>
                    <a:pt x="114" y="123"/>
                  </a:lnTo>
                  <a:lnTo>
                    <a:pt x="85" y="100"/>
                  </a:lnTo>
                  <a:lnTo>
                    <a:pt x="59" y="73"/>
                  </a:lnTo>
                  <a:lnTo>
                    <a:pt x="32" y="41"/>
                  </a:lnTo>
                  <a:lnTo>
                    <a:pt x="10" y="3"/>
                  </a:lnTo>
                  <a:lnTo>
                    <a:pt x="5" y="0"/>
                  </a:lnTo>
                  <a:lnTo>
                    <a:pt x="10" y="3"/>
                  </a:lnTo>
                  <a:lnTo>
                    <a:pt x="7" y="1"/>
                  </a:lnTo>
                  <a:lnTo>
                    <a:pt x="4" y="1"/>
                  </a:lnTo>
                  <a:lnTo>
                    <a:pt x="0" y="5"/>
                  </a:lnTo>
                  <a:lnTo>
                    <a:pt x="0" y="8"/>
                  </a:lnTo>
                  <a:lnTo>
                    <a:pt x="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3" name="Freeform 76">
              <a:extLst>
                <a:ext uri="{FF2B5EF4-FFF2-40B4-BE49-F238E27FC236}">
                  <a16:creationId xmlns:a16="http://schemas.microsoft.com/office/drawing/2014/main" id="{75C37A03-100F-6301-9024-42CC7C3B264D}"/>
                </a:ext>
              </a:extLst>
            </p:cNvPr>
            <p:cNvSpPr>
              <a:spLocks noChangeAspect="1"/>
            </p:cNvSpPr>
            <p:nvPr/>
          </p:nvSpPr>
          <p:spPr bwMode="auto">
            <a:xfrm>
              <a:off x="5033963" y="2957513"/>
              <a:ext cx="111125" cy="146050"/>
            </a:xfrm>
            <a:custGeom>
              <a:avLst/>
              <a:gdLst>
                <a:gd name="T0" fmla="*/ 2223 w 150"/>
                <a:gd name="T1" fmla="*/ 753 h 194"/>
                <a:gd name="T2" fmla="*/ 0 w 150"/>
                <a:gd name="T3" fmla="*/ 6023 h 194"/>
                <a:gd name="T4" fmla="*/ 8890 w 150"/>
                <a:gd name="T5" fmla="*/ 27855 h 194"/>
                <a:gd name="T6" fmla="*/ 17039 w 150"/>
                <a:gd name="T7" fmla="*/ 51193 h 194"/>
                <a:gd name="T8" fmla="*/ 25929 w 150"/>
                <a:gd name="T9" fmla="*/ 73778 h 194"/>
                <a:gd name="T10" fmla="*/ 37783 w 150"/>
                <a:gd name="T11" fmla="*/ 96363 h 194"/>
                <a:gd name="T12" fmla="*/ 51118 w 150"/>
                <a:gd name="T13" fmla="*/ 115184 h 194"/>
                <a:gd name="T14" fmla="*/ 67416 w 150"/>
                <a:gd name="T15" fmla="*/ 130993 h 194"/>
                <a:gd name="T16" fmla="*/ 87418 w 150"/>
                <a:gd name="T17" fmla="*/ 142286 h 194"/>
                <a:gd name="T18" fmla="*/ 111125 w 150"/>
                <a:gd name="T19" fmla="*/ 146050 h 194"/>
                <a:gd name="T20" fmla="*/ 111125 w 150"/>
                <a:gd name="T21" fmla="*/ 137016 h 194"/>
                <a:gd name="T22" fmla="*/ 91123 w 150"/>
                <a:gd name="T23" fmla="*/ 133252 h 194"/>
                <a:gd name="T24" fmla="*/ 73343 w 150"/>
                <a:gd name="T25" fmla="*/ 123465 h 194"/>
                <a:gd name="T26" fmla="*/ 58526 w 150"/>
                <a:gd name="T27" fmla="*/ 109914 h 194"/>
                <a:gd name="T28" fmla="*/ 45191 w 150"/>
                <a:gd name="T29" fmla="*/ 91093 h 194"/>
                <a:gd name="T30" fmla="*/ 35560 w 150"/>
                <a:gd name="T31" fmla="*/ 70014 h 194"/>
                <a:gd name="T32" fmla="*/ 25929 w 150"/>
                <a:gd name="T33" fmla="*/ 47429 h 194"/>
                <a:gd name="T34" fmla="*/ 17780 w 150"/>
                <a:gd name="T35" fmla="*/ 24091 h 194"/>
                <a:gd name="T36" fmla="*/ 9631 w 150"/>
                <a:gd name="T37" fmla="*/ 2259 h 194"/>
                <a:gd name="T38" fmla="*/ 7408 w 150"/>
                <a:gd name="T39" fmla="*/ 8281 h 194"/>
                <a:gd name="T40" fmla="*/ 9631 w 150"/>
                <a:gd name="T41" fmla="*/ 2259 h 194"/>
                <a:gd name="T42" fmla="*/ 6668 w 150"/>
                <a:gd name="T43" fmla="*/ 0 h 194"/>
                <a:gd name="T44" fmla="*/ 3704 w 150"/>
                <a:gd name="T45" fmla="*/ 0 h 194"/>
                <a:gd name="T46" fmla="*/ 0 w 150"/>
                <a:gd name="T47" fmla="*/ 2259 h 194"/>
                <a:gd name="T48" fmla="*/ 0 w 150"/>
                <a:gd name="T49" fmla="*/ 6023 h 194"/>
                <a:gd name="T50" fmla="*/ 2223 w 150"/>
                <a:gd name="T51" fmla="*/ 753 h 1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0" h="194">
                  <a:moveTo>
                    <a:pt x="3" y="1"/>
                  </a:moveTo>
                  <a:lnTo>
                    <a:pt x="0" y="8"/>
                  </a:lnTo>
                  <a:lnTo>
                    <a:pt x="12" y="37"/>
                  </a:lnTo>
                  <a:lnTo>
                    <a:pt x="23" y="68"/>
                  </a:lnTo>
                  <a:lnTo>
                    <a:pt x="35" y="98"/>
                  </a:lnTo>
                  <a:lnTo>
                    <a:pt x="51" y="128"/>
                  </a:lnTo>
                  <a:lnTo>
                    <a:pt x="69" y="153"/>
                  </a:lnTo>
                  <a:lnTo>
                    <a:pt x="91" y="174"/>
                  </a:lnTo>
                  <a:lnTo>
                    <a:pt x="118" y="189"/>
                  </a:lnTo>
                  <a:lnTo>
                    <a:pt x="150" y="194"/>
                  </a:lnTo>
                  <a:lnTo>
                    <a:pt x="150" y="182"/>
                  </a:lnTo>
                  <a:lnTo>
                    <a:pt x="123" y="177"/>
                  </a:lnTo>
                  <a:lnTo>
                    <a:pt x="99" y="164"/>
                  </a:lnTo>
                  <a:lnTo>
                    <a:pt x="79" y="146"/>
                  </a:lnTo>
                  <a:lnTo>
                    <a:pt x="61" y="121"/>
                  </a:lnTo>
                  <a:lnTo>
                    <a:pt x="48" y="93"/>
                  </a:lnTo>
                  <a:lnTo>
                    <a:pt x="35" y="63"/>
                  </a:lnTo>
                  <a:lnTo>
                    <a:pt x="24" y="32"/>
                  </a:lnTo>
                  <a:lnTo>
                    <a:pt x="13" y="3"/>
                  </a:lnTo>
                  <a:lnTo>
                    <a:pt x="10" y="11"/>
                  </a:lnTo>
                  <a:lnTo>
                    <a:pt x="13" y="3"/>
                  </a:lnTo>
                  <a:lnTo>
                    <a:pt x="9" y="0"/>
                  </a:lnTo>
                  <a:lnTo>
                    <a:pt x="5" y="0"/>
                  </a:lnTo>
                  <a:lnTo>
                    <a:pt x="0" y="3"/>
                  </a:lnTo>
                  <a:lnTo>
                    <a:pt x="0" y="8"/>
                  </a:lnTo>
                  <a:lnTo>
                    <a:pt x="3"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4" name="Freeform 77">
              <a:extLst>
                <a:ext uri="{FF2B5EF4-FFF2-40B4-BE49-F238E27FC236}">
                  <a16:creationId xmlns:a16="http://schemas.microsoft.com/office/drawing/2014/main" id="{73BEE5BC-E0F2-92B4-EF4D-A7EFC97D6C65}"/>
                </a:ext>
              </a:extLst>
            </p:cNvPr>
            <p:cNvSpPr>
              <a:spLocks noChangeAspect="1"/>
            </p:cNvSpPr>
            <p:nvPr/>
          </p:nvSpPr>
          <p:spPr bwMode="auto">
            <a:xfrm>
              <a:off x="5033963" y="2944813"/>
              <a:ext cx="268287" cy="214312"/>
            </a:xfrm>
            <a:custGeom>
              <a:avLst/>
              <a:gdLst>
                <a:gd name="T0" fmla="*/ 263740 w 354"/>
                <a:gd name="T1" fmla="*/ 204467 h 283"/>
                <a:gd name="T2" fmla="*/ 267529 w 354"/>
                <a:gd name="T3" fmla="*/ 206739 h 283"/>
                <a:gd name="T4" fmla="*/ 255403 w 354"/>
                <a:gd name="T5" fmla="*/ 189322 h 283"/>
                <a:gd name="T6" fmla="*/ 241004 w 354"/>
                <a:gd name="T7" fmla="*/ 171904 h 283"/>
                <a:gd name="T8" fmla="*/ 226604 w 354"/>
                <a:gd name="T9" fmla="*/ 152972 h 283"/>
                <a:gd name="T10" fmla="*/ 211447 w 354"/>
                <a:gd name="T11" fmla="*/ 133282 h 283"/>
                <a:gd name="T12" fmla="*/ 195531 w 354"/>
                <a:gd name="T13" fmla="*/ 112836 h 283"/>
                <a:gd name="T14" fmla="*/ 179616 w 354"/>
                <a:gd name="T15" fmla="*/ 93146 h 283"/>
                <a:gd name="T16" fmla="*/ 162185 w 354"/>
                <a:gd name="T17" fmla="*/ 74971 h 283"/>
                <a:gd name="T18" fmla="*/ 145512 w 354"/>
                <a:gd name="T19" fmla="*/ 56039 h 283"/>
                <a:gd name="T20" fmla="*/ 127323 w 354"/>
                <a:gd name="T21" fmla="*/ 40136 h 283"/>
                <a:gd name="T22" fmla="*/ 109134 w 354"/>
                <a:gd name="T23" fmla="*/ 26505 h 283"/>
                <a:gd name="T24" fmla="*/ 90945 w 354"/>
                <a:gd name="T25" fmla="*/ 15146 h 283"/>
                <a:gd name="T26" fmla="*/ 73514 w 354"/>
                <a:gd name="T27" fmla="*/ 6058 h 283"/>
                <a:gd name="T28" fmla="*/ 54567 w 354"/>
                <a:gd name="T29" fmla="*/ 757 h 283"/>
                <a:gd name="T30" fmla="*/ 36378 w 354"/>
                <a:gd name="T31" fmla="*/ 0 h 283"/>
                <a:gd name="T32" fmla="*/ 17431 w 354"/>
                <a:gd name="T33" fmla="*/ 3786 h 283"/>
                <a:gd name="T34" fmla="*/ 0 w 354"/>
                <a:gd name="T35" fmla="*/ 12117 h 283"/>
                <a:gd name="T36" fmla="*/ 5305 w 354"/>
                <a:gd name="T37" fmla="*/ 19689 h 283"/>
                <a:gd name="T38" fmla="*/ 21220 w 354"/>
                <a:gd name="T39" fmla="*/ 12874 h 283"/>
                <a:gd name="T40" fmla="*/ 36378 w 354"/>
                <a:gd name="T41" fmla="*/ 9087 h 283"/>
                <a:gd name="T42" fmla="*/ 53051 w 354"/>
                <a:gd name="T43" fmla="*/ 9845 h 283"/>
                <a:gd name="T44" fmla="*/ 69724 w 354"/>
                <a:gd name="T45" fmla="*/ 15903 h 283"/>
                <a:gd name="T46" fmla="*/ 87155 w 354"/>
                <a:gd name="T47" fmla="*/ 22719 h 283"/>
                <a:gd name="T48" fmla="*/ 103829 w 354"/>
                <a:gd name="T49" fmla="*/ 34078 h 283"/>
                <a:gd name="T50" fmla="*/ 122018 w 354"/>
                <a:gd name="T51" fmla="*/ 47709 h 283"/>
                <a:gd name="T52" fmla="*/ 137933 w 354"/>
                <a:gd name="T53" fmla="*/ 63612 h 283"/>
                <a:gd name="T54" fmla="*/ 154606 w 354"/>
                <a:gd name="T55" fmla="*/ 81030 h 283"/>
                <a:gd name="T56" fmla="*/ 172037 w 354"/>
                <a:gd name="T57" fmla="*/ 99204 h 283"/>
                <a:gd name="T58" fmla="*/ 187952 w 354"/>
                <a:gd name="T59" fmla="*/ 118894 h 283"/>
                <a:gd name="T60" fmla="*/ 203868 w 354"/>
                <a:gd name="T61" fmla="*/ 138583 h 283"/>
                <a:gd name="T62" fmla="*/ 219025 w 354"/>
                <a:gd name="T63" fmla="*/ 158273 h 283"/>
                <a:gd name="T64" fmla="*/ 233425 w 354"/>
                <a:gd name="T65" fmla="*/ 177205 h 283"/>
                <a:gd name="T66" fmla="*/ 247824 w 354"/>
                <a:gd name="T67" fmla="*/ 195380 h 283"/>
                <a:gd name="T68" fmla="*/ 259950 w 354"/>
                <a:gd name="T69" fmla="*/ 212040 h 283"/>
                <a:gd name="T70" fmla="*/ 263740 w 354"/>
                <a:gd name="T71" fmla="*/ 214312 h 283"/>
                <a:gd name="T72" fmla="*/ 259950 w 354"/>
                <a:gd name="T73" fmla="*/ 212040 h 283"/>
                <a:gd name="T74" fmla="*/ 263740 w 354"/>
                <a:gd name="T75" fmla="*/ 214312 h 283"/>
                <a:gd name="T76" fmla="*/ 266771 w 354"/>
                <a:gd name="T77" fmla="*/ 213555 h 283"/>
                <a:gd name="T78" fmla="*/ 268287 w 354"/>
                <a:gd name="T79" fmla="*/ 210526 h 283"/>
                <a:gd name="T80" fmla="*/ 267529 w 354"/>
                <a:gd name="T81" fmla="*/ 206739 h 283"/>
                <a:gd name="T82" fmla="*/ 263740 w 354"/>
                <a:gd name="T83" fmla="*/ 204467 h 28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4" h="283">
                  <a:moveTo>
                    <a:pt x="348" y="270"/>
                  </a:moveTo>
                  <a:lnTo>
                    <a:pt x="353" y="273"/>
                  </a:lnTo>
                  <a:lnTo>
                    <a:pt x="337" y="250"/>
                  </a:lnTo>
                  <a:lnTo>
                    <a:pt x="318" y="227"/>
                  </a:lnTo>
                  <a:lnTo>
                    <a:pt x="299" y="202"/>
                  </a:lnTo>
                  <a:lnTo>
                    <a:pt x="279" y="176"/>
                  </a:lnTo>
                  <a:lnTo>
                    <a:pt x="258" y="149"/>
                  </a:lnTo>
                  <a:lnTo>
                    <a:pt x="237" y="123"/>
                  </a:lnTo>
                  <a:lnTo>
                    <a:pt x="214" y="99"/>
                  </a:lnTo>
                  <a:lnTo>
                    <a:pt x="192" y="74"/>
                  </a:lnTo>
                  <a:lnTo>
                    <a:pt x="168" y="53"/>
                  </a:lnTo>
                  <a:lnTo>
                    <a:pt x="144" y="35"/>
                  </a:lnTo>
                  <a:lnTo>
                    <a:pt x="120" y="20"/>
                  </a:lnTo>
                  <a:lnTo>
                    <a:pt x="97" y="8"/>
                  </a:lnTo>
                  <a:lnTo>
                    <a:pt x="72" y="1"/>
                  </a:lnTo>
                  <a:lnTo>
                    <a:pt x="48" y="0"/>
                  </a:lnTo>
                  <a:lnTo>
                    <a:pt x="23" y="5"/>
                  </a:lnTo>
                  <a:lnTo>
                    <a:pt x="0" y="16"/>
                  </a:lnTo>
                  <a:lnTo>
                    <a:pt x="7" y="26"/>
                  </a:lnTo>
                  <a:lnTo>
                    <a:pt x="28" y="17"/>
                  </a:lnTo>
                  <a:lnTo>
                    <a:pt x="48" y="12"/>
                  </a:lnTo>
                  <a:lnTo>
                    <a:pt x="70" y="13"/>
                  </a:lnTo>
                  <a:lnTo>
                    <a:pt x="92" y="21"/>
                  </a:lnTo>
                  <a:lnTo>
                    <a:pt x="115" y="30"/>
                  </a:lnTo>
                  <a:lnTo>
                    <a:pt x="137" y="45"/>
                  </a:lnTo>
                  <a:lnTo>
                    <a:pt x="161" y="63"/>
                  </a:lnTo>
                  <a:lnTo>
                    <a:pt x="182" y="84"/>
                  </a:lnTo>
                  <a:lnTo>
                    <a:pt x="204" y="107"/>
                  </a:lnTo>
                  <a:lnTo>
                    <a:pt x="227" y="131"/>
                  </a:lnTo>
                  <a:lnTo>
                    <a:pt x="248" y="157"/>
                  </a:lnTo>
                  <a:lnTo>
                    <a:pt x="269" y="183"/>
                  </a:lnTo>
                  <a:lnTo>
                    <a:pt x="289" y="209"/>
                  </a:lnTo>
                  <a:lnTo>
                    <a:pt x="308" y="234"/>
                  </a:lnTo>
                  <a:lnTo>
                    <a:pt x="327" y="258"/>
                  </a:lnTo>
                  <a:lnTo>
                    <a:pt x="343" y="280"/>
                  </a:lnTo>
                  <a:lnTo>
                    <a:pt x="348" y="283"/>
                  </a:lnTo>
                  <a:lnTo>
                    <a:pt x="343" y="280"/>
                  </a:lnTo>
                  <a:lnTo>
                    <a:pt x="348" y="283"/>
                  </a:lnTo>
                  <a:lnTo>
                    <a:pt x="352" y="282"/>
                  </a:lnTo>
                  <a:lnTo>
                    <a:pt x="354" y="278"/>
                  </a:lnTo>
                  <a:lnTo>
                    <a:pt x="353" y="273"/>
                  </a:lnTo>
                  <a:lnTo>
                    <a:pt x="348" y="2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5" name="Freeform 78">
              <a:extLst>
                <a:ext uri="{FF2B5EF4-FFF2-40B4-BE49-F238E27FC236}">
                  <a16:creationId xmlns:a16="http://schemas.microsoft.com/office/drawing/2014/main" id="{8C8892FC-4D95-F384-8A63-72374277A78D}"/>
                </a:ext>
              </a:extLst>
            </p:cNvPr>
            <p:cNvSpPr>
              <a:spLocks noChangeAspect="1"/>
            </p:cNvSpPr>
            <p:nvPr/>
          </p:nvSpPr>
          <p:spPr bwMode="auto">
            <a:xfrm>
              <a:off x="5297488" y="3149600"/>
              <a:ext cx="306387" cy="53975"/>
            </a:xfrm>
            <a:custGeom>
              <a:avLst/>
              <a:gdLst>
                <a:gd name="T0" fmla="*/ 305636 w 408"/>
                <a:gd name="T1" fmla="*/ 28446 h 74"/>
                <a:gd name="T2" fmla="*/ 298878 w 408"/>
                <a:gd name="T3" fmla="*/ 27717 h 74"/>
                <a:gd name="T4" fmla="*/ 283108 w 408"/>
                <a:gd name="T5" fmla="*/ 35011 h 74"/>
                <a:gd name="T6" fmla="*/ 265836 w 408"/>
                <a:gd name="T7" fmla="*/ 40846 h 74"/>
                <a:gd name="T8" fmla="*/ 249315 w 408"/>
                <a:gd name="T9" fmla="*/ 43764 h 74"/>
                <a:gd name="T10" fmla="*/ 229039 w 408"/>
                <a:gd name="T11" fmla="*/ 44493 h 74"/>
                <a:gd name="T12" fmla="*/ 211017 w 408"/>
                <a:gd name="T13" fmla="*/ 43764 h 74"/>
                <a:gd name="T14" fmla="*/ 192243 w 408"/>
                <a:gd name="T15" fmla="*/ 42305 h 74"/>
                <a:gd name="T16" fmla="*/ 171216 w 408"/>
                <a:gd name="T17" fmla="*/ 38658 h 74"/>
                <a:gd name="T18" fmla="*/ 151692 w 408"/>
                <a:gd name="T19" fmla="*/ 34281 h 74"/>
                <a:gd name="T20" fmla="*/ 130665 w 408"/>
                <a:gd name="T21" fmla="*/ 28446 h 74"/>
                <a:gd name="T22" fmla="*/ 111140 w 408"/>
                <a:gd name="T23" fmla="*/ 23341 h 74"/>
                <a:gd name="T24" fmla="*/ 91616 w 408"/>
                <a:gd name="T25" fmla="*/ 17505 h 74"/>
                <a:gd name="T26" fmla="*/ 72091 w 408"/>
                <a:gd name="T27" fmla="*/ 12400 h 74"/>
                <a:gd name="T28" fmla="*/ 53317 w 408"/>
                <a:gd name="T29" fmla="*/ 7294 h 74"/>
                <a:gd name="T30" fmla="*/ 34544 w 408"/>
                <a:gd name="T31" fmla="*/ 3647 h 74"/>
                <a:gd name="T32" fmla="*/ 18023 w 408"/>
                <a:gd name="T33" fmla="*/ 1459 h 74"/>
                <a:gd name="T34" fmla="*/ 0 w 408"/>
                <a:gd name="T35" fmla="*/ 0 h 74"/>
                <a:gd name="T36" fmla="*/ 0 w 408"/>
                <a:gd name="T37" fmla="*/ 9482 h 74"/>
                <a:gd name="T38" fmla="*/ 15770 w 408"/>
                <a:gd name="T39" fmla="*/ 10211 h 74"/>
                <a:gd name="T40" fmla="*/ 32291 w 408"/>
                <a:gd name="T41" fmla="*/ 13129 h 74"/>
                <a:gd name="T42" fmla="*/ 51065 w 408"/>
                <a:gd name="T43" fmla="*/ 16776 h 74"/>
                <a:gd name="T44" fmla="*/ 69838 w 408"/>
                <a:gd name="T45" fmla="*/ 21152 h 74"/>
                <a:gd name="T46" fmla="*/ 90114 w 408"/>
                <a:gd name="T47" fmla="*/ 26988 h 74"/>
                <a:gd name="T48" fmla="*/ 109638 w 408"/>
                <a:gd name="T49" fmla="*/ 32093 h 74"/>
                <a:gd name="T50" fmla="*/ 129163 w 408"/>
                <a:gd name="T51" fmla="*/ 37199 h 74"/>
                <a:gd name="T52" fmla="*/ 149439 w 408"/>
                <a:gd name="T53" fmla="*/ 43034 h 74"/>
                <a:gd name="T54" fmla="*/ 169714 w 408"/>
                <a:gd name="T55" fmla="*/ 47410 h 74"/>
                <a:gd name="T56" fmla="*/ 189990 w 408"/>
                <a:gd name="T57" fmla="*/ 51057 h 74"/>
                <a:gd name="T58" fmla="*/ 211017 w 408"/>
                <a:gd name="T59" fmla="*/ 53246 h 74"/>
                <a:gd name="T60" fmla="*/ 229039 w 408"/>
                <a:gd name="T61" fmla="*/ 53975 h 74"/>
                <a:gd name="T62" fmla="*/ 249315 w 408"/>
                <a:gd name="T63" fmla="*/ 53246 h 74"/>
                <a:gd name="T64" fmla="*/ 268089 w 408"/>
                <a:gd name="T65" fmla="*/ 50328 h 74"/>
                <a:gd name="T66" fmla="*/ 286862 w 408"/>
                <a:gd name="T67" fmla="*/ 43764 h 74"/>
                <a:gd name="T68" fmla="*/ 304134 w 408"/>
                <a:gd name="T69" fmla="*/ 35011 h 74"/>
                <a:gd name="T70" fmla="*/ 298127 w 408"/>
                <a:gd name="T71" fmla="*/ 34281 h 74"/>
                <a:gd name="T72" fmla="*/ 304134 w 408"/>
                <a:gd name="T73" fmla="*/ 35011 h 74"/>
                <a:gd name="T74" fmla="*/ 306387 w 408"/>
                <a:gd name="T75" fmla="*/ 31364 h 74"/>
                <a:gd name="T76" fmla="*/ 305636 w 408"/>
                <a:gd name="T77" fmla="*/ 28446 h 74"/>
                <a:gd name="T78" fmla="*/ 302632 w 408"/>
                <a:gd name="T79" fmla="*/ 26988 h 74"/>
                <a:gd name="T80" fmla="*/ 298878 w 408"/>
                <a:gd name="T81" fmla="*/ 27717 h 74"/>
                <a:gd name="T82" fmla="*/ 305636 w 408"/>
                <a:gd name="T83" fmla="*/ 28446 h 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08" h="74">
                  <a:moveTo>
                    <a:pt x="407" y="39"/>
                  </a:moveTo>
                  <a:lnTo>
                    <a:pt x="398" y="38"/>
                  </a:lnTo>
                  <a:lnTo>
                    <a:pt x="377" y="48"/>
                  </a:lnTo>
                  <a:lnTo>
                    <a:pt x="354" y="56"/>
                  </a:lnTo>
                  <a:lnTo>
                    <a:pt x="332" y="60"/>
                  </a:lnTo>
                  <a:lnTo>
                    <a:pt x="305" y="61"/>
                  </a:lnTo>
                  <a:lnTo>
                    <a:pt x="281" y="60"/>
                  </a:lnTo>
                  <a:lnTo>
                    <a:pt x="256" y="58"/>
                  </a:lnTo>
                  <a:lnTo>
                    <a:pt x="228" y="53"/>
                  </a:lnTo>
                  <a:lnTo>
                    <a:pt x="202" y="47"/>
                  </a:lnTo>
                  <a:lnTo>
                    <a:pt x="174" y="39"/>
                  </a:lnTo>
                  <a:lnTo>
                    <a:pt x="148" y="32"/>
                  </a:lnTo>
                  <a:lnTo>
                    <a:pt x="122" y="24"/>
                  </a:lnTo>
                  <a:lnTo>
                    <a:pt x="96" y="17"/>
                  </a:lnTo>
                  <a:lnTo>
                    <a:pt x="71" y="10"/>
                  </a:lnTo>
                  <a:lnTo>
                    <a:pt x="46" y="5"/>
                  </a:lnTo>
                  <a:lnTo>
                    <a:pt x="24" y="2"/>
                  </a:lnTo>
                  <a:lnTo>
                    <a:pt x="0" y="0"/>
                  </a:lnTo>
                  <a:lnTo>
                    <a:pt x="0" y="13"/>
                  </a:lnTo>
                  <a:lnTo>
                    <a:pt x="21" y="14"/>
                  </a:lnTo>
                  <a:lnTo>
                    <a:pt x="43" y="18"/>
                  </a:lnTo>
                  <a:lnTo>
                    <a:pt x="68" y="23"/>
                  </a:lnTo>
                  <a:lnTo>
                    <a:pt x="93" y="29"/>
                  </a:lnTo>
                  <a:lnTo>
                    <a:pt x="120" y="37"/>
                  </a:lnTo>
                  <a:lnTo>
                    <a:pt x="146" y="44"/>
                  </a:lnTo>
                  <a:lnTo>
                    <a:pt x="172" y="51"/>
                  </a:lnTo>
                  <a:lnTo>
                    <a:pt x="199" y="59"/>
                  </a:lnTo>
                  <a:lnTo>
                    <a:pt x="226" y="65"/>
                  </a:lnTo>
                  <a:lnTo>
                    <a:pt x="253" y="70"/>
                  </a:lnTo>
                  <a:lnTo>
                    <a:pt x="281" y="73"/>
                  </a:lnTo>
                  <a:lnTo>
                    <a:pt x="305" y="74"/>
                  </a:lnTo>
                  <a:lnTo>
                    <a:pt x="332" y="73"/>
                  </a:lnTo>
                  <a:lnTo>
                    <a:pt x="357" y="69"/>
                  </a:lnTo>
                  <a:lnTo>
                    <a:pt x="382" y="60"/>
                  </a:lnTo>
                  <a:lnTo>
                    <a:pt x="405" y="48"/>
                  </a:lnTo>
                  <a:lnTo>
                    <a:pt x="397" y="47"/>
                  </a:lnTo>
                  <a:lnTo>
                    <a:pt x="405" y="48"/>
                  </a:lnTo>
                  <a:lnTo>
                    <a:pt x="408" y="43"/>
                  </a:lnTo>
                  <a:lnTo>
                    <a:pt x="407" y="39"/>
                  </a:lnTo>
                  <a:lnTo>
                    <a:pt x="403" y="37"/>
                  </a:lnTo>
                  <a:lnTo>
                    <a:pt x="398" y="38"/>
                  </a:lnTo>
                  <a:lnTo>
                    <a:pt x="407"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6" name="Freeform 79">
              <a:extLst>
                <a:ext uri="{FF2B5EF4-FFF2-40B4-BE49-F238E27FC236}">
                  <a16:creationId xmlns:a16="http://schemas.microsoft.com/office/drawing/2014/main" id="{1F318B71-F627-7C12-2922-D8FA29D35338}"/>
                </a:ext>
              </a:extLst>
            </p:cNvPr>
            <p:cNvSpPr>
              <a:spLocks noChangeAspect="1"/>
            </p:cNvSpPr>
            <p:nvPr/>
          </p:nvSpPr>
          <p:spPr bwMode="auto">
            <a:xfrm>
              <a:off x="5595938" y="3178175"/>
              <a:ext cx="50800" cy="63500"/>
            </a:xfrm>
            <a:custGeom>
              <a:avLst/>
              <a:gdLst>
                <a:gd name="T0" fmla="*/ 46251 w 67"/>
                <a:gd name="T1" fmla="*/ 53673 h 84"/>
                <a:gd name="T2" fmla="*/ 50042 w 67"/>
                <a:gd name="T3" fmla="*/ 55940 h 84"/>
                <a:gd name="T4" fmla="*/ 7582 w 67"/>
                <a:gd name="T5" fmla="*/ 0 h 84"/>
                <a:gd name="T6" fmla="*/ 0 w 67"/>
                <a:gd name="T7" fmla="*/ 6048 h 84"/>
                <a:gd name="T8" fmla="*/ 42460 w 67"/>
                <a:gd name="T9" fmla="*/ 61232 h 84"/>
                <a:gd name="T10" fmla="*/ 46251 w 67"/>
                <a:gd name="T11" fmla="*/ 63500 h 84"/>
                <a:gd name="T12" fmla="*/ 42460 w 67"/>
                <a:gd name="T13" fmla="*/ 61232 h 84"/>
                <a:gd name="T14" fmla="*/ 46251 w 67"/>
                <a:gd name="T15" fmla="*/ 63500 h 84"/>
                <a:gd name="T16" fmla="*/ 48525 w 67"/>
                <a:gd name="T17" fmla="*/ 61988 h 84"/>
                <a:gd name="T18" fmla="*/ 50800 w 67"/>
                <a:gd name="T19" fmla="*/ 59720 h 84"/>
                <a:gd name="T20" fmla="*/ 50042 w 67"/>
                <a:gd name="T21" fmla="*/ 55940 h 84"/>
                <a:gd name="T22" fmla="*/ 46251 w 67"/>
                <a:gd name="T23" fmla="*/ 53673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7" h="84">
                  <a:moveTo>
                    <a:pt x="61" y="71"/>
                  </a:moveTo>
                  <a:lnTo>
                    <a:pt x="66" y="74"/>
                  </a:lnTo>
                  <a:lnTo>
                    <a:pt x="10" y="0"/>
                  </a:lnTo>
                  <a:lnTo>
                    <a:pt x="0" y="8"/>
                  </a:lnTo>
                  <a:lnTo>
                    <a:pt x="56" y="81"/>
                  </a:lnTo>
                  <a:lnTo>
                    <a:pt x="61" y="84"/>
                  </a:lnTo>
                  <a:lnTo>
                    <a:pt x="56" y="81"/>
                  </a:lnTo>
                  <a:lnTo>
                    <a:pt x="61" y="84"/>
                  </a:lnTo>
                  <a:lnTo>
                    <a:pt x="64" y="82"/>
                  </a:lnTo>
                  <a:lnTo>
                    <a:pt x="67" y="79"/>
                  </a:lnTo>
                  <a:lnTo>
                    <a:pt x="66" y="74"/>
                  </a:lnTo>
                  <a:lnTo>
                    <a:pt x="61"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7" name="Freeform 80">
              <a:extLst>
                <a:ext uri="{FF2B5EF4-FFF2-40B4-BE49-F238E27FC236}">
                  <a16:creationId xmlns:a16="http://schemas.microsoft.com/office/drawing/2014/main" id="{84BCD59F-EF02-5A95-9ECF-E141A58DB6AF}"/>
                </a:ext>
              </a:extLst>
            </p:cNvPr>
            <p:cNvSpPr>
              <a:spLocks noChangeAspect="1"/>
            </p:cNvSpPr>
            <p:nvPr/>
          </p:nvSpPr>
          <p:spPr bwMode="auto">
            <a:xfrm>
              <a:off x="5641975" y="3149600"/>
              <a:ext cx="112713" cy="92075"/>
            </a:xfrm>
            <a:custGeom>
              <a:avLst/>
              <a:gdLst>
                <a:gd name="T0" fmla="*/ 108174 w 149"/>
                <a:gd name="T1" fmla="*/ 0 h 123"/>
                <a:gd name="T2" fmla="*/ 104392 w 149"/>
                <a:gd name="T3" fmla="*/ 2246 h 123"/>
                <a:gd name="T4" fmla="*/ 93801 w 149"/>
                <a:gd name="T5" fmla="*/ 13474 h 123"/>
                <a:gd name="T6" fmla="*/ 81698 w 149"/>
                <a:gd name="T7" fmla="*/ 25452 h 123"/>
                <a:gd name="T8" fmla="*/ 67325 w 149"/>
                <a:gd name="T9" fmla="*/ 39675 h 123"/>
                <a:gd name="T10" fmla="*/ 51439 w 149"/>
                <a:gd name="T11" fmla="*/ 52400 h 123"/>
                <a:gd name="T12" fmla="*/ 34797 w 149"/>
                <a:gd name="T13" fmla="*/ 64378 h 123"/>
                <a:gd name="T14" fmla="*/ 19668 w 149"/>
                <a:gd name="T15" fmla="*/ 74109 h 123"/>
                <a:gd name="T16" fmla="*/ 8321 w 149"/>
                <a:gd name="T17" fmla="*/ 79349 h 123"/>
                <a:gd name="T18" fmla="*/ 0 w 149"/>
                <a:gd name="T19" fmla="*/ 82343 h 123"/>
                <a:gd name="T20" fmla="*/ 0 w 149"/>
                <a:gd name="T21" fmla="*/ 92075 h 123"/>
                <a:gd name="T22" fmla="*/ 12103 w 149"/>
                <a:gd name="T23" fmla="*/ 89081 h 123"/>
                <a:gd name="T24" fmla="*/ 24963 w 149"/>
                <a:gd name="T25" fmla="*/ 81595 h 123"/>
                <a:gd name="T26" fmla="*/ 40093 w 149"/>
                <a:gd name="T27" fmla="*/ 71863 h 123"/>
                <a:gd name="T28" fmla="*/ 57491 w 149"/>
                <a:gd name="T29" fmla="*/ 59886 h 123"/>
                <a:gd name="T30" fmla="*/ 73377 w 149"/>
                <a:gd name="T31" fmla="*/ 47160 h 123"/>
                <a:gd name="T32" fmla="*/ 89263 w 149"/>
                <a:gd name="T33" fmla="*/ 32937 h 123"/>
                <a:gd name="T34" fmla="*/ 101366 w 149"/>
                <a:gd name="T35" fmla="*/ 18714 h 123"/>
                <a:gd name="T36" fmla="*/ 111957 w 149"/>
                <a:gd name="T37" fmla="*/ 7486 h 123"/>
                <a:gd name="T38" fmla="*/ 108174 w 149"/>
                <a:gd name="T39" fmla="*/ 9732 h 123"/>
                <a:gd name="T40" fmla="*/ 111957 w 149"/>
                <a:gd name="T41" fmla="*/ 7486 h 123"/>
                <a:gd name="T42" fmla="*/ 112713 w 149"/>
                <a:gd name="T43" fmla="*/ 3743 h 123"/>
                <a:gd name="T44" fmla="*/ 111200 w 149"/>
                <a:gd name="T45" fmla="*/ 1497 h 123"/>
                <a:gd name="T46" fmla="*/ 108174 w 149"/>
                <a:gd name="T47" fmla="*/ 0 h 123"/>
                <a:gd name="T48" fmla="*/ 104392 w 149"/>
                <a:gd name="T49" fmla="*/ 2246 h 123"/>
                <a:gd name="T50" fmla="*/ 108174 w 149"/>
                <a:gd name="T51" fmla="*/ 0 h 12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9" h="123">
                  <a:moveTo>
                    <a:pt x="143" y="0"/>
                  </a:moveTo>
                  <a:lnTo>
                    <a:pt x="138" y="3"/>
                  </a:lnTo>
                  <a:lnTo>
                    <a:pt x="124" y="18"/>
                  </a:lnTo>
                  <a:lnTo>
                    <a:pt x="108" y="34"/>
                  </a:lnTo>
                  <a:lnTo>
                    <a:pt x="89" y="53"/>
                  </a:lnTo>
                  <a:lnTo>
                    <a:pt x="68" y="70"/>
                  </a:lnTo>
                  <a:lnTo>
                    <a:pt x="46" y="86"/>
                  </a:lnTo>
                  <a:lnTo>
                    <a:pt x="26" y="99"/>
                  </a:lnTo>
                  <a:lnTo>
                    <a:pt x="11" y="106"/>
                  </a:lnTo>
                  <a:lnTo>
                    <a:pt x="0" y="110"/>
                  </a:lnTo>
                  <a:lnTo>
                    <a:pt x="0" y="123"/>
                  </a:lnTo>
                  <a:lnTo>
                    <a:pt x="16" y="119"/>
                  </a:lnTo>
                  <a:lnTo>
                    <a:pt x="33" y="109"/>
                  </a:lnTo>
                  <a:lnTo>
                    <a:pt x="53" y="96"/>
                  </a:lnTo>
                  <a:lnTo>
                    <a:pt x="76" y="80"/>
                  </a:lnTo>
                  <a:lnTo>
                    <a:pt x="97" y="63"/>
                  </a:lnTo>
                  <a:lnTo>
                    <a:pt x="118" y="44"/>
                  </a:lnTo>
                  <a:lnTo>
                    <a:pt x="134" y="25"/>
                  </a:lnTo>
                  <a:lnTo>
                    <a:pt x="148" y="10"/>
                  </a:lnTo>
                  <a:lnTo>
                    <a:pt x="143" y="13"/>
                  </a:lnTo>
                  <a:lnTo>
                    <a:pt x="148" y="10"/>
                  </a:lnTo>
                  <a:lnTo>
                    <a:pt x="149" y="5"/>
                  </a:lnTo>
                  <a:lnTo>
                    <a:pt x="147" y="2"/>
                  </a:lnTo>
                  <a:lnTo>
                    <a:pt x="143" y="0"/>
                  </a:lnTo>
                  <a:lnTo>
                    <a:pt x="138" y="3"/>
                  </a:lnTo>
                  <a:lnTo>
                    <a:pt x="14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8" name="Freeform 81">
              <a:extLst>
                <a:ext uri="{FF2B5EF4-FFF2-40B4-BE49-F238E27FC236}">
                  <a16:creationId xmlns:a16="http://schemas.microsoft.com/office/drawing/2014/main" id="{9D34D62D-44C8-6115-ED07-F4B956EE2452}"/>
                </a:ext>
              </a:extLst>
            </p:cNvPr>
            <p:cNvSpPr>
              <a:spLocks noChangeAspect="1"/>
            </p:cNvSpPr>
            <p:nvPr/>
          </p:nvSpPr>
          <p:spPr bwMode="auto">
            <a:xfrm>
              <a:off x="5751513" y="3149600"/>
              <a:ext cx="90487" cy="9525"/>
            </a:xfrm>
            <a:custGeom>
              <a:avLst/>
              <a:gdLst>
                <a:gd name="T0" fmla="*/ 89739 w 121"/>
                <a:gd name="T1" fmla="*/ 2198 h 13"/>
                <a:gd name="T2" fmla="*/ 86000 w 121"/>
                <a:gd name="T3" fmla="*/ 0 h 13"/>
                <a:gd name="T4" fmla="*/ 0 w 121"/>
                <a:gd name="T5" fmla="*/ 0 h 13"/>
                <a:gd name="T6" fmla="*/ 0 w 121"/>
                <a:gd name="T7" fmla="*/ 9525 h 13"/>
                <a:gd name="T8" fmla="*/ 86000 w 121"/>
                <a:gd name="T9" fmla="*/ 9525 h 13"/>
                <a:gd name="T10" fmla="*/ 82261 w 121"/>
                <a:gd name="T11" fmla="*/ 7327 h 13"/>
                <a:gd name="T12" fmla="*/ 86000 w 121"/>
                <a:gd name="T13" fmla="*/ 9525 h 13"/>
                <a:gd name="T14" fmla="*/ 88991 w 121"/>
                <a:gd name="T15" fmla="*/ 7327 h 13"/>
                <a:gd name="T16" fmla="*/ 90487 w 121"/>
                <a:gd name="T17" fmla="*/ 5129 h 13"/>
                <a:gd name="T18" fmla="*/ 88991 w 121"/>
                <a:gd name="T19" fmla="*/ 2198 h 13"/>
                <a:gd name="T20" fmla="*/ 86000 w 121"/>
                <a:gd name="T21" fmla="*/ 0 h 13"/>
                <a:gd name="T22" fmla="*/ 89739 w 121"/>
                <a:gd name="T23" fmla="*/ 2198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1" h="13">
                  <a:moveTo>
                    <a:pt x="120" y="3"/>
                  </a:moveTo>
                  <a:lnTo>
                    <a:pt x="115" y="0"/>
                  </a:lnTo>
                  <a:lnTo>
                    <a:pt x="0" y="0"/>
                  </a:lnTo>
                  <a:lnTo>
                    <a:pt x="0" y="13"/>
                  </a:lnTo>
                  <a:lnTo>
                    <a:pt x="115" y="13"/>
                  </a:lnTo>
                  <a:lnTo>
                    <a:pt x="110" y="10"/>
                  </a:lnTo>
                  <a:lnTo>
                    <a:pt x="115" y="13"/>
                  </a:lnTo>
                  <a:lnTo>
                    <a:pt x="119" y="10"/>
                  </a:lnTo>
                  <a:lnTo>
                    <a:pt x="121" y="7"/>
                  </a:lnTo>
                  <a:lnTo>
                    <a:pt x="119" y="3"/>
                  </a:lnTo>
                  <a:lnTo>
                    <a:pt x="115" y="0"/>
                  </a:lnTo>
                  <a:lnTo>
                    <a:pt x="12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9" name="Freeform 82">
              <a:extLst>
                <a:ext uri="{FF2B5EF4-FFF2-40B4-BE49-F238E27FC236}">
                  <a16:creationId xmlns:a16="http://schemas.microsoft.com/office/drawing/2014/main" id="{55EE66B4-14AE-8CE8-C121-DD1B8CA5ADE2}"/>
                </a:ext>
              </a:extLst>
            </p:cNvPr>
            <p:cNvSpPr>
              <a:spLocks noChangeAspect="1"/>
            </p:cNvSpPr>
            <p:nvPr/>
          </p:nvSpPr>
          <p:spPr bwMode="auto">
            <a:xfrm>
              <a:off x="5832475" y="3151188"/>
              <a:ext cx="138113" cy="119062"/>
            </a:xfrm>
            <a:custGeom>
              <a:avLst/>
              <a:gdLst>
                <a:gd name="T0" fmla="*/ 138113 w 182"/>
                <a:gd name="T1" fmla="*/ 114512 h 157"/>
                <a:gd name="T2" fmla="*/ 133560 w 182"/>
                <a:gd name="T3" fmla="*/ 109962 h 157"/>
                <a:gd name="T4" fmla="*/ 118383 w 182"/>
                <a:gd name="T5" fmla="*/ 106170 h 157"/>
                <a:gd name="T6" fmla="*/ 100929 w 182"/>
                <a:gd name="T7" fmla="*/ 97070 h 157"/>
                <a:gd name="T8" fmla="*/ 81957 w 182"/>
                <a:gd name="T9" fmla="*/ 81903 h 157"/>
                <a:gd name="T10" fmla="*/ 65262 w 182"/>
                <a:gd name="T11" fmla="*/ 65219 h 157"/>
                <a:gd name="T12" fmla="*/ 47049 w 182"/>
                <a:gd name="T13" fmla="*/ 47018 h 157"/>
                <a:gd name="T14" fmla="*/ 31113 w 182"/>
                <a:gd name="T15" fmla="*/ 29576 h 157"/>
                <a:gd name="T16" fmla="*/ 18213 w 182"/>
                <a:gd name="T17" fmla="*/ 12134 h 157"/>
                <a:gd name="T18" fmla="*/ 7589 w 182"/>
                <a:gd name="T19" fmla="*/ 0 h 157"/>
                <a:gd name="T20" fmla="*/ 0 w 182"/>
                <a:gd name="T21" fmla="*/ 5308 h 157"/>
                <a:gd name="T22" fmla="*/ 10624 w 182"/>
                <a:gd name="T23" fmla="*/ 18201 h 157"/>
                <a:gd name="T24" fmla="*/ 23525 w 182"/>
                <a:gd name="T25" fmla="*/ 34884 h 157"/>
                <a:gd name="T26" fmla="*/ 39461 w 182"/>
                <a:gd name="T27" fmla="*/ 53085 h 157"/>
                <a:gd name="T28" fmla="*/ 57674 w 182"/>
                <a:gd name="T29" fmla="*/ 72802 h 157"/>
                <a:gd name="T30" fmla="*/ 76645 w 182"/>
                <a:gd name="T31" fmla="*/ 89486 h 157"/>
                <a:gd name="T32" fmla="*/ 95617 w 182"/>
                <a:gd name="T33" fmla="*/ 104653 h 157"/>
                <a:gd name="T34" fmla="*/ 114588 w 182"/>
                <a:gd name="T35" fmla="*/ 115270 h 157"/>
                <a:gd name="T36" fmla="*/ 133560 w 182"/>
                <a:gd name="T37" fmla="*/ 119062 h 157"/>
                <a:gd name="T38" fmla="*/ 129007 w 182"/>
                <a:gd name="T39" fmla="*/ 114512 h 157"/>
                <a:gd name="T40" fmla="*/ 133560 w 182"/>
                <a:gd name="T41" fmla="*/ 119062 h 157"/>
                <a:gd name="T42" fmla="*/ 136595 w 182"/>
                <a:gd name="T43" fmla="*/ 117545 h 157"/>
                <a:gd name="T44" fmla="*/ 138113 w 182"/>
                <a:gd name="T45" fmla="*/ 114512 h 157"/>
                <a:gd name="T46" fmla="*/ 136595 w 182"/>
                <a:gd name="T47" fmla="*/ 111478 h 157"/>
                <a:gd name="T48" fmla="*/ 133560 w 182"/>
                <a:gd name="T49" fmla="*/ 109962 h 157"/>
                <a:gd name="T50" fmla="*/ 138113 w 182"/>
                <a:gd name="T51" fmla="*/ 114512 h 15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2" h="157">
                  <a:moveTo>
                    <a:pt x="182" y="151"/>
                  </a:moveTo>
                  <a:lnTo>
                    <a:pt x="176" y="145"/>
                  </a:lnTo>
                  <a:lnTo>
                    <a:pt x="156" y="140"/>
                  </a:lnTo>
                  <a:lnTo>
                    <a:pt x="133" y="128"/>
                  </a:lnTo>
                  <a:lnTo>
                    <a:pt x="108" y="108"/>
                  </a:lnTo>
                  <a:lnTo>
                    <a:pt x="86" y="86"/>
                  </a:lnTo>
                  <a:lnTo>
                    <a:pt x="62" y="62"/>
                  </a:lnTo>
                  <a:lnTo>
                    <a:pt x="41" y="39"/>
                  </a:lnTo>
                  <a:lnTo>
                    <a:pt x="24" y="16"/>
                  </a:lnTo>
                  <a:lnTo>
                    <a:pt x="10" y="0"/>
                  </a:lnTo>
                  <a:lnTo>
                    <a:pt x="0" y="7"/>
                  </a:lnTo>
                  <a:lnTo>
                    <a:pt x="14" y="24"/>
                  </a:lnTo>
                  <a:lnTo>
                    <a:pt x="31" y="46"/>
                  </a:lnTo>
                  <a:lnTo>
                    <a:pt x="52" y="70"/>
                  </a:lnTo>
                  <a:lnTo>
                    <a:pt x="76" y="96"/>
                  </a:lnTo>
                  <a:lnTo>
                    <a:pt x="101" y="118"/>
                  </a:lnTo>
                  <a:lnTo>
                    <a:pt x="126" y="138"/>
                  </a:lnTo>
                  <a:lnTo>
                    <a:pt x="151" y="152"/>
                  </a:lnTo>
                  <a:lnTo>
                    <a:pt x="176" y="157"/>
                  </a:lnTo>
                  <a:lnTo>
                    <a:pt x="170" y="151"/>
                  </a:lnTo>
                  <a:lnTo>
                    <a:pt x="176" y="157"/>
                  </a:lnTo>
                  <a:lnTo>
                    <a:pt x="180" y="155"/>
                  </a:lnTo>
                  <a:lnTo>
                    <a:pt x="182" y="151"/>
                  </a:lnTo>
                  <a:lnTo>
                    <a:pt x="180" y="147"/>
                  </a:lnTo>
                  <a:lnTo>
                    <a:pt x="176" y="145"/>
                  </a:lnTo>
                  <a:lnTo>
                    <a:pt x="182"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0" name="Freeform 83">
              <a:extLst>
                <a:ext uri="{FF2B5EF4-FFF2-40B4-BE49-F238E27FC236}">
                  <a16:creationId xmlns:a16="http://schemas.microsoft.com/office/drawing/2014/main" id="{121FAB1B-09D0-030E-3F4E-CCA9A105477B}"/>
                </a:ext>
              </a:extLst>
            </p:cNvPr>
            <p:cNvSpPr>
              <a:spLocks noChangeAspect="1"/>
            </p:cNvSpPr>
            <p:nvPr/>
          </p:nvSpPr>
          <p:spPr bwMode="auto">
            <a:xfrm>
              <a:off x="5961063" y="3263900"/>
              <a:ext cx="76200" cy="144463"/>
            </a:xfrm>
            <a:custGeom>
              <a:avLst/>
              <a:gdLst>
                <a:gd name="T0" fmla="*/ 66392 w 101"/>
                <a:gd name="T1" fmla="*/ 139852 h 188"/>
                <a:gd name="T2" fmla="*/ 74691 w 101"/>
                <a:gd name="T3" fmla="*/ 136779 h 188"/>
                <a:gd name="T4" fmla="*/ 65638 w 101"/>
                <a:gd name="T5" fmla="*/ 124484 h 188"/>
                <a:gd name="T6" fmla="*/ 55075 w 101"/>
                <a:gd name="T7" fmla="*/ 111421 h 188"/>
                <a:gd name="T8" fmla="*/ 43758 w 101"/>
                <a:gd name="T9" fmla="*/ 94516 h 188"/>
                <a:gd name="T10" fmla="*/ 33196 w 101"/>
                <a:gd name="T11" fmla="*/ 77610 h 188"/>
                <a:gd name="T12" fmla="*/ 24143 w 101"/>
                <a:gd name="T13" fmla="*/ 58400 h 188"/>
                <a:gd name="T14" fmla="*/ 16598 w 101"/>
                <a:gd name="T15" fmla="*/ 39189 h 188"/>
                <a:gd name="T16" fmla="*/ 11317 w 101"/>
                <a:gd name="T17" fmla="*/ 19211 h 188"/>
                <a:gd name="T18" fmla="*/ 9053 w 101"/>
                <a:gd name="T19" fmla="*/ 0 h 188"/>
                <a:gd name="T20" fmla="*/ 0 w 101"/>
                <a:gd name="T21" fmla="*/ 0 h 188"/>
                <a:gd name="T22" fmla="*/ 1509 w 101"/>
                <a:gd name="T23" fmla="*/ 20747 h 188"/>
                <a:gd name="T24" fmla="*/ 7545 w 101"/>
                <a:gd name="T25" fmla="*/ 43032 h 188"/>
                <a:gd name="T26" fmla="*/ 15089 w 101"/>
                <a:gd name="T27" fmla="*/ 62242 h 188"/>
                <a:gd name="T28" fmla="*/ 25651 w 101"/>
                <a:gd name="T29" fmla="*/ 81453 h 188"/>
                <a:gd name="T30" fmla="*/ 36214 w 101"/>
                <a:gd name="T31" fmla="*/ 100663 h 188"/>
                <a:gd name="T32" fmla="*/ 47531 w 101"/>
                <a:gd name="T33" fmla="*/ 116800 h 188"/>
                <a:gd name="T34" fmla="*/ 58093 w 101"/>
                <a:gd name="T35" fmla="*/ 129863 h 188"/>
                <a:gd name="T36" fmla="*/ 67147 w 101"/>
                <a:gd name="T37" fmla="*/ 142926 h 188"/>
                <a:gd name="T38" fmla="*/ 76200 w 101"/>
                <a:gd name="T39" fmla="*/ 139852 h 188"/>
                <a:gd name="T40" fmla="*/ 67147 w 101"/>
                <a:gd name="T41" fmla="*/ 142926 h 188"/>
                <a:gd name="T42" fmla="*/ 70919 w 101"/>
                <a:gd name="T43" fmla="*/ 144463 h 188"/>
                <a:gd name="T44" fmla="*/ 73937 w 101"/>
                <a:gd name="T45" fmla="*/ 143695 h 188"/>
                <a:gd name="T46" fmla="*/ 76200 w 101"/>
                <a:gd name="T47" fmla="*/ 140621 h 188"/>
                <a:gd name="T48" fmla="*/ 74691 w 101"/>
                <a:gd name="T49" fmla="*/ 136779 h 188"/>
                <a:gd name="T50" fmla="*/ 66392 w 101"/>
                <a:gd name="T51" fmla="*/ 139852 h 18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1" h="188">
                  <a:moveTo>
                    <a:pt x="88" y="182"/>
                  </a:moveTo>
                  <a:lnTo>
                    <a:pt x="99" y="178"/>
                  </a:lnTo>
                  <a:lnTo>
                    <a:pt x="87" y="162"/>
                  </a:lnTo>
                  <a:lnTo>
                    <a:pt x="73" y="145"/>
                  </a:lnTo>
                  <a:lnTo>
                    <a:pt x="58" y="123"/>
                  </a:lnTo>
                  <a:lnTo>
                    <a:pt x="44" y="101"/>
                  </a:lnTo>
                  <a:lnTo>
                    <a:pt x="32" y="76"/>
                  </a:lnTo>
                  <a:lnTo>
                    <a:pt x="22" y="51"/>
                  </a:lnTo>
                  <a:lnTo>
                    <a:pt x="15" y="25"/>
                  </a:lnTo>
                  <a:lnTo>
                    <a:pt x="12" y="0"/>
                  </a:lnTo>
                  <a:lnTo>
                    <a:pt x="0" y="0"/>
                  </a:lnTo>
                  <a:lnTo>
                    <a:pt x="2" y="27"/>
                  </a:lnTo>
                  <a:lnTo>
                    <a:pt x="10" y="56"/>
                  </a:lnTo>
                  <a:lnTo>
                    <a:pt x="20" y="81"/>
                  </a:lnTo>
                  <a:lnTo>
                    <a:pt x="34" y="106"/>
                  </a:lnTo>
                  <a:lnTo>
                    <a:pt x="48" y="131"/>
                  </a:lnTo>
                  <a:lnTo>
                    <a:pt x="63" y="152"/>
                  </a:lnTo>
                  <a:lnTo>
                    <a:pt x="77" y="169"/>
                  </a:lnTo>
                  <a:lnTo>
                    <a:pt x="89" y="186"/>
                  </a:lnTo>
                  <a:lnTo>
                    <a:pt x="101" y="182"/>
                  </a:lnTo>
                  <a:lnTo>
                    <a:pt x="89" y="186"/>
                  </a:lnTo>
                  <a:lnTo>
                    <a:pt x="94" y="188"/>
                  </a:lnTo>
                  <a:lnTo>
                    <a:pt x="98" y="187"/>
                  </a:lnTo>
                  <a:lnTo>
                    <a:pt x="101" y="183"/>
                  </a:lnTo>
                  <a:lnTo>
                    <a:pt x="99" y="178"/>
                  </a:lnTo>
                  <a:lnTo>
                    <a:pt x="88" y="1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1" name="Freeform 84">
              <a:extLst>
                <a:ext uri="{FF2B5EF4-FFF2-40B4-BE49-F238E27FC236}">
                  <a16:creationId xmlns:a16="http://schemas.microsoft.com/office/drawing/2014/main" id="{BE0DCDC6-438C-4979-7165-F9E39BECAF30}"/>
                </a:ext>
              </a:extLst>
            </p:cNvPr>
            <p:cNvSpPr>
              <a:spLocks noChangeAspect="1"/>
            </p:cNvSpPr>
            <p:nvPr/>
          </p:nvSpPr>
          <p:spPr bwMode="auto">
            <a:xfrm>
              <a:off x="6005513" y="3094038"/>
              <a:ext cx="31750" cy="307975"/>
            </a:xfrm>
            <a:custGeom>
              <a:avLst/>
              <a:gdLst>
                <a:gd name="T0" fmla="*/ 8122 w 43"/>
                <a:gd name="T1" fmla="*/ 1506 h 409"/>
                <a:gd name="T2" fmla="*/ 0 w 43"/>
                <a:gd name="T3" fmla="*/ 5271 h 409"/>
                <a:gd name="T4" fmla="*/ 3692 w 43"/>
                <a:gd name="T5" fmla="*/ 21084 h 409"/>
                <a:gd name="T6" fmla="*/ 7384 w 43"/>
                <a:gd name="T7" fmla="*/ 38403 h 409"/>
                <a:gd name="T8" fmla="*/ 10337 w 43"/>
                <a:gd name="T9" fmla="*/ 57228 h 409"/>
                <a:gd name="T10" fmla="*/ 13291 w 43"/>
                <a:gd name="T11" fmla="*/ 76053 h 409"/>
                <a:gd name="T12" fmla="*/ 14767 w 43"/>
                <a:gd name="T13" fmla="*/ 94877 h 409"/>
                <a:gd name="T14" fmla="*/ 16983 w 43"/>
                <a:gd name="T15" fmla="*/ 114455 h 409"/>
                <a:gd name="T16" fmla="*/ 18459 w 43"/>
                <a:gd name="T17" fmla="*/ 134786 h 409"/>
                <a:gd name="T18" fmla="*/ 19198 w 43"/>
                <a:gd name="T19" fmla="*/ 155870 h 409"/>
                <a:gd name="T20" fmla="*/ 20674 w 43"/>
                <a:gd name="T21" fmla="*/ 176201 h 409"/>
                <a:gd name="T22" fmla="*/ 21413 w 43"/>
                <a:gd name="T23" fmla="*/ 197285 h 409"/>
                <a:gd name="T24" fmla="*/ 21413 w 43"/>
                <a:gd name="T25" fmla="*/ 216863 h 409"/>
                <a:gd name="T26" fmla="*/ 22151 w 43"/>
                <a:gd name="T27" fmla="*/ 236440 h 409"/>
                <a:gd name="T28" fmla="*/ 22151 w 43"/>
                <a:gd name="T29" fmla="*/ 256018 h 409"/>
                <a:gd name="T30" fmla="*/ 22151 w 43"/>
                <a:gd name="T31" fmla="*/ 274090 h 409"/>
                <a:gd name="T32" fmla="*/ 22151 w 43"/>
                <a:gd name="T33" fmla="*/ 292162 h 409"/>
                <a:gd name="T34" fmla="*/ 22151 w 43"/>
                <a:gd name="T35" fmla="*/ 307975 h 409"/>
                <a:gd name="T36" fmla="*/ 31750 w 43"/>
                <a:gd name="T37" fmla="*/ 307975 h 409"/>
                <a:gd name="T38" fmla="*/ 31750 w 43"/>
                <a:gd name="T39" fmla="*/ 292162 h 409"/>
                <a:gd name="T40" fmla="*/ 31750 w 43"/>
                <a:gd name="T41" fmla="*/ 274090 h 409"/>
                <a:gd name="T42" fmla="*/ 31750 w 43"/>
                <a:gd name="T43" fmla="*/ 256018 h 409"/>
                <a:gd name="T44" fmla="*/ 31750 w 43"/>
                <a:gd name="T45" fmla="*/ 236440 h 409"/>
                <a:gd name="T46" fmla="*/ 30273 w 43"/>
                <a:gd name="T47" fmla="*/ 216863 h 409"/>
                <a:gd name="T48" fmla="*/ 30273 w 43"/>
                <a:gd name="T49" fmla="*/ 197285 h 409"/>
                <a:gd name="T50" fmla="*/ 29535 w 43"/>
                <a:gd name="T51" fmla="*/ 176201 h 409"/>
                <a:gd name="T52" fmla="*/ 28797 w 43"/>
                <a:gd name="T53" fmla="*/ 155870 h 409"/>
                <a:gd name="T54" fmla="*/ 28058 w 43"/>
                <a:gd name="T55" fmla="*/ 134786 h 409"/>
                <a:gd name="T56" fmla="*/ 25843 w 43"/>
                <a:gd name="T57" fmla="*/ 114455 h 409"/>
                <a:gd name="T58" fmla="*/ 24366 w 43"/>
                <a:gd name="T59" fmla="*/ 94877 h 409"/>
                <a:gd name="T60" fmla="*/ 22151 w 43"/>
                <a:gd name="T61" fmla="*/ 73794 h 409"/>
                <a:gd name="T62" fmla="*/ 19198 w 43"/>
                <a:gd name="T63" fmla="*/ 54969 h 409"/>
                <a:gd name="T64" fmla="*/ 16983 w 43"/>
                <a:gd name="T65" fmla="*/ 36144 h 409"/>
                <a:gd name="T66" fmla="*/ 13291 w 43"/>
                <a:gd name="T67" fmla="*/ 19578 h 409"/>
                <a:gd name="T68" fmla="*/ 9599 w 43"/>
                <a:gd name="T69" fmla="*/ 3765 h 409"/>
                <a:gd name="T70" fmla="*/ 738 w 43"/>
                <a:gd name="T71" fmla="*/ 7530 h 409"/>
                <a:gd name="T72" fmla="*/ 9599 w 43"/>
                <a:gd name="T73" fmla="*/ 3765 h 409"/>
                <a:gd name="T74" fmla="*/ 7384 w 43"/>
                <a:gd name="T75" fmla="*/ 753 h 409"/>
                <a:gd name="T76" fmla="*/ 3692 w 43"/>
                <a:gd name="T77" fmla="*/ 0 h 409"/>
                <a:gd name="T78" fmla="*/ 738 w 43"/>
                <a:gd name="T79" fmla="*/ 1506 h 409"/>
                <a:gd name="T80" fmla="*/ 0 w 43"/>
                <a:gd name="T81" fmla="*/ 5271 h 409"/>
                <a:gd name="T82" fmla="*/ 8122 w 43"/>
                <a:gd name="T83" fmla="*/ 1506 h 4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3" h="409">
                  <a:moveTo>
                    <a:pt x="11" y="2"/>
                  </a:moveTo>
                  <a:lnTo>
                    <a:pt x="0" y="7"/>
                  </a:lnTo>
                  <a:lnTo>
                    <a:pt x="5" y="28"/>
                  </a:lnTo>
                  <a:lnTo>
                    <a:pt x="10" y="51"/>
                  </a:lnTo>
                  <a:lnTo>
                    <a:pt x="14" y="76"/>
                  </a:lnTo>
                  <a:lnTo>
                    <a:pt x="18" y="101"/>
                  </a:lnTo>
                  <a:lnTo>
                    <a:pt x="20" y="126"/>
                  </a:lnTo>
                  <a:lnTo>
                    <a:pt x="23" y="152"/>
                  </a:lnTo>
                  <a:lnTo>
                    <a:pt x="25" y="179"/>
                  </a:lnTo>
                  <a:lnTo>
                    <a:pt x="26" y="207"/>
                  </a:lnTo>
                  <a:lnTo>
                    <a:pt x="28" y="234"/>
                  </a:lnTo>
                  <a:lnTo>
                    <a:pt x="29" y="262"/>
                  </a:lnTo>
                  <a:lnTo>
                    <a:pt x="29" y="288"/>
                  </a:lnTo>
                  <a:lnTo>
                    <a:pt x="30" y="314"/>
                  </a:lnTo>
                  <a:lnTo>
                    <a:pt x="30" y="340"/>
                  </a:lnTo>
                  <a:lnTo>
                    <a:pt x="30" y="364"/>
                  </a:lnTo>
                  <a:lnTo>
                    <a:pt x="30" y="388"/>
                  </a:lnTo>
                  <a:lnTo>
                    <a:pt x="30" y="409"/>
                  </a:lnTo>
                  <a:lnTo>
                    <a:pt x="43" y="409"/>
                  </a:lnTo>
                  <a:lnTo>
                    <a:pt x="43" y="388"/>
                  </a:lnTo>
                  <a:lnTo>
                    <a:pt x="43" y="364"/>
                  </a:lnTo>
                  <a:lnTo>
                    <a:pt x="43" y="340"/>
                  </a:lnTo>
                  <a:lnTo>
                    <a:pt x="43" y="314"/>
                  </a:lnTo>
                  <a:lnTo>
                    <a:pt x="41" y="288"/>
                  </a:lnTo>
                  <a:lnTo>
                    <a:pt x="41" y="262"/>
                  </a:lnTo>
                  <a:lnTo>
                    <a:pt x="40" y="234"/>
                  </a:lnTo>
                  <a:lnTo>
                    <a:pt x="39" y="207"/>
                  </a:lnTo>
                  <a:lnTo>
                    <a:pt x="38" y="179"/>
                  </a:lnTo>
                  <a:lnTo>
                    <a:pt x="35" y="152"/>
                  </a:lnTo>
                  <a:lnTo>
                    <a:pt x="33" y="126"/>
                  </a:lnTo>
                  <a:lnTo>
                    <a:pt x="30" y="98"/>
                  </a:lnTo>
                  <a:lnTo>
                    <a:pt x="26" y="73"/>
                  </a:lnTo>
                  <a:lnTo>
                    <a:pt x="23" y="48"/>
                  </a:lnTo>
                  <a:lnTo>
                    <a:pt x="18" y="26"/>
                  </a:lnTo>
                  <a:lnTo>
                    <a:pt x="13" y="5"/>
                  </a:lnTo>
                  <a:lnTo>
                    <a:pt x="1" y="10"/>
                  </a:lnTo>
                  <a:lnTo>
                    <a:pt x="13" y="5"/>
                  </a:lnTo>
                  <a:lnTo>
                    <a:pt x="10" y="1"/>
                  </a:lnTo>
                  <a:lnTo>
                    <a:pt x="5" y="0"/>
                  </a:lnTo>
                  <a:lnTo>
                    <a:pt x="1" y="2"/>
                  </a:lnTo>
                  <a:lnTo>
                    <a:pt x="0" y="7"/>
                  </a:lnTo>
                  <a:lnTo>
                    <a:pt x="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2" name="Freeform 85">
              <a:extLst>
                <a:ext uri="{FF2B5EF4-FFF2-40B4-BE49-F238E27FC236}">
                  <a16:creationId xmlns:a16="http://schemas.microsoft.com/office/drawing/2014/main" id="{64E42F42-4DBE-E879-1A40-02348FBBE5BA}"/>
                </a:ext>
              </a:extLst>
            </p:cNvPr>
            <p:cNvSpPr>
              <a:spLocks noChangeAspect="1"/>
            </p:cNvSpPr>
            <p:nvPr/>
          </p:nvSpPr>
          <p:spPr bwMode="auto">
            <a:xfrm>
              <a:off x="6005513" y="3095625"/>
              <a:ext cx="100012" cy="284163"/>
            </a:xfrm>
            <a:custGeom>
              <a:avLst/>
              <a:gdLst>
                <a:gd name="T0" fmla="*/ 93996 w 133"/>
                <a:gd name="T1" fmla="*/ 276605 h 376"/>
                <a:gd name="T2" fmla="*/ 94748 w 133"/>
                <a:gd name="T3" fmla="*/ 281140 h 376"/>
                <a:gd name="T4" fmla="*/ 97756 w 133"/>
                <a:gd name="T5" fmla="*/ 269048 h 376"/>
                <a:gd name="T6" fmla="*/ 100012 w 133"/>
                <a:gd name="T7" fmla="*/ 253933 h 376"/>
                <a:gd name="T8" fmla="*/ 98508 w 133"/>
                <a:gd name="T9" fmla="*/ 238062 h 376"/>
                <a:gd name="T10" fmla="*/ 97004 w 133"/>
                <a:gd name="T11" fmla="*/ 219924 h 376"/>
                <a:gd name="T12" fmla="*/ 93244 w 133"/>
                <a:gd name="T13" fmla="*/ 201030 h 376"/>
                <a:gd name="T14" fmla="*/ 88732 w 133"/>
                <a:gd name="T15" fmla="*/ 181381 h 376"/>
                <a:gd name="T16" fmla="*/ 82717 w 133"/>
                <a:gd name="T17" fmla="*/ 160220 h 376"/>
                <a:gd name="T18" fmla="*/ 75949 w 133"/>
                <a:gd name="T19" fmla="*/ 139058 h 376"/>
                <a:gd name="T20" fmla="*/ 69181 w 133"/>
                <a:gd name="T21" fmla="*/ 118653 h 376"/>
                <a:gd name="T22" fmla="*/ 60158 w 133"/>
                <a:gd name="T23" fmla="*/ 98248 h 376"/>
                <a:gd name="T24" fmla="*/ 51886 w 133"/>
                <a:gd name="T25" fmla="*/ 78598 h 376"/>
                <a:gd name="T26" fmla="*/ 43614 w 133"/>
                <a:gd name="T27" fmla="*/ 59704 h 376"/>
                <a:gd name="T28" fmla="*/ 33839 w 133"/>
                <a:gd name="T29" fmla="*/ 42322 h 376"/>
                <a:gd name="T30" fmla="*/ 24815 w 133"/>
                <a:gd name="T31" fmla="*/ 25696 h 376"/>
                <a:gd name="T32" fmla="*/ 16543 w 133"/>
                <a:gd name="T33" fmla="*/ 11336 h 376"/>
                <a:gd name="T34" fmla="*/ 7520 w 133"/>
                <a:gd name="T35" fmla="*/ 0 h 376"/>
                <a:gd name="T36" fmla="*/ 0 w 133"/>
                <a:gd name="T37" fmla="*/ 6046 h 376"/>
                <a:gd name="T38" fmla="*/ 9024 w 133"/>
                <a:gd name="T39" fmla="*/ 17382 h 376"/>
                <a:gd name="T40" fmla="*/ 17295 w 133"/>
                <a:gd name="T41" fmla="*/ 30986 h 376"/>
                <a:gd name="T42" fmla="*/ 26319 w 133"/>
                <a:gd name="T43" fmla="*/ 46101 h 376"/>
                <a:gd name="T44" fmla="*/ 33839 w 133"/>
                <a:gd name="T45" fmla="*/ 63483 h 376"/>
                <a:gd name="T46" fmla="*/ 42862 w 133"/>
                <a:gd name="T47" fmla="*/ 82377 h 376"/>
                <a:gd name="T48" fmla="*/ 51134 w 133"/>
                <a:gd name="T49" fmla="*/ 102027 h 376"/>
                <a:gd name="T50" fmla="*/ 59406 w 133"/>
                <a:gd name="T51" fmla="*/ 122432 h 376"/>
                <a:gd name="T52" fmla="*/ 66925 w 133"/>
                <a:gd name="T53" fmla="*/ 142837 h 376"/>
                <a:gd name="T54" fmla="*/ 73693 w 133"/>
                <a:gd name="T55" fmla="*/ 162487 h 376"/>
                <a:gd name="T56" fmla="*/ 78957 w 133"/>
                <a:gd name="T57" fmla="*/ 182892 h 376"/>
                <a:gd name="T58" fmla="*/ 83469 w 133"/>
                <a:gd name="T59" fmla="*/ 202542 h 376"/>
                <a:gd name="T60" fmla="*/ 87229 w 133"/>
                <a:gd name="T61" fmla="*/ 221436 h 376"/>
                <a:gd name="T62" fmla="*/ 89484 w 133"/>
                <a:gd name="T63" fmla="*/ 238062 h 376"/>
                <a:gd name="T64" fmla="*/ 90236 w 133"/>
                <a:gd name="T65" fmla="*/ 253933 h 376"/>
                <a:gd name="T66" fmla="*/ 88732 w 133"/>
                <a:gd name="T67" fmla="*/ 266781 h 376"/>
                <a:gd name="T68" fmla="*/ 85725 w 133"/>
                <a:gd name="T69" fmla="*/ 277361 h 376"/>
                <a:gd name="T70" fmla="*/ 86477 w 133"/>
                <a:gd name="T71" fmla="*/ 281896 h 376"/>
                <a:gd name="T72" fmla="*/ 85725 w 133"/>
                <a:gd name="T73" fmla="*/ 277361 h 376"/>
                <a:gd name="T74" fmla="*/ 85725 w 133"/>
                <a:gd name="T75" fmla="*/ 281140 h 376"/>
                <a:gd name="T76" fmla="*/ 89484 w 133"/>
                <a:gd name="T77" fmla="*/ 283407 h 376"/>
                <a:gd name="T78" fmla="*/ 92492 w 133"/>
                <a:gd name="T79" fmla="*/ 284163 h 376"/>
                <a:gd name="T80" fmla="*/ 94748 w 133"/>
                <a:gd name="T81" fmla="*/ 281140 h 376"/>
                <a:gd name="T82" fmla="*/ 93996 w 133"/>
                <a:gd name="T83" fmla="*/ 276605 h 3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33" h="376">
                  <a:moveTo>
                    <a:pt x="125" y="366"/>
                  </a:moveTo>
                  <a:lnTo>
                    <a:pt x="126" y="372"/>
                  </a:lnTo>
                  <a:lnTo>
                    <a:pt x="130" y="356"/>
                  </a:lnTo>
                  <a:lnTo>
                    <a:pt x="133" y="336"/>
                  </a:lnTo>
                  <a:lnTo>
                    <a:pt x="131" y="315"/>
                  </a:lnTo>
                  <a:lnTo>
                    <a:pt x="129" y="291"/>
                  </a:lnTo>
                  <a:lnTo>
                    <a:pt x="124" y="266"/>
                  </a:lnTo>
                  <a:lnTo>
                    <a:pt x="118" y="240"/>
                  </a:lnTo>
                  <a:lnTo>
                    <a:pt x="110" y="212"/>
                  </a:lnTo>
                  <a:lnTo>
                    <a:pt x="101" y="184"/>
                  </a:lnTo>
                  <a:lnTo>
                    <a:pt x="92" y="157"/>
                  </a:lnTo>
                  <a:lnTo>
                    <a:pt x="80" y="130"/>
                  </a:lnTo>
                  <a:lnTo>
                    <a:pt x="69" y="104"/>
                  </a:lnTo>
                  <a:lnTo>
                    <a:pt x="58" y="79"/>
                  </a:lnTo>
                  <a:lnTo>
                    <a:pt x="45" y="56"/>
                  </a:lnTo>
                  <a:lnTo>
                    <a:pt x="33" y="34"/>
                  </a:lnTo>
                  <a:lnTo>
                    <a:pt x="22" y="15"/>
                  </a:lnTo>
                  <a:lnTo>
                    <a:pt x="10" y="0"/>
                  </a:lnTo>
                  <a:lnTo>
                    <a:pt x="0" y="8"/>
                  </a:lnTo>
                  <a:lnTo>
                    <a:pt x="12" y="23"/>
                  </a:lnTo>
                  <a:lnTo>
                    <a:pt x="23" y="41"/>
                  </a:lnTo>
                  <a:lnTo>
                    <a:pt x="35" y="61"/>
                  </a:lnTo>
                  <a:lnTo>
                    <a:pt x="45" y="84"/>
                  </a:lnTo>
                  <a:lnTo>
                    <a:pt x="57" y="109"/>
                  </a:lnTo>
                  <a:lnTo>
                    <a:pt x="68" y="135"/>
                  </a:lnTo>
                  <a:lnTo>
                    <a:pt x="79" y="162"/>
                  </a:lnTo>
                  <a:lnTo>
                    <a:pt x="89" y="189"/>
                  </a:lnTo>
                  <a:lnTo>
                    <a:pt x="98" y="215"/>
                  </a:lnTo>
                  <a:lnTo>
                    <a:pt x="105" y="242"/>
                  </a:lnTo>
                  <a:lnTo>
                    <a:pt x="111" y="268"/>
                  </a:lnTo>
                  <a:lnTo>
                    <a:pt x="116" y="293"/>
                  </a:lnTo>
                  <a:lnTo>
                    <a:pt x="119" y="315"/>
                  </a:lnTo>
                  <a:lnTo>
                    <a:pt x="120" y="336"/>
                  </a:lnTo>
                  <a:lnTo>
                    <a:pt x="118" y="353"/>
                  </a:lnTo>
                  <a:lnTo>
                    <a:pt x="114" y="367"/>
                  </a:lnTo>
                  <a:lnTo>
                    <a:pt x="115" y="373"/>
                  </a:lnTo>
                  <a:lnTo>
                    <a:pt x="114" y="367"/>
                  </a:lnTo>
                  <a:lnTo>
                    <a:pt x="114" y="372"/>
                  </a:lnTo>
                  <a:lnTo>
                    <a:pt x="119" y="375"/>
                  </a:lnTo>
                  <a:lnTo>
                    <a:pt x="123" y="376"/>
                  </a:lnTo>
                  <a:lnTo>
                    <a:pt x="126" y="372"/>
                  </a:lnTo>
                  <a:lnTo>
                    <a:pt x="125" y="3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3" name="Freeform 86">
              <a:extLst>
                <a:ext uri="{FF2B5EF4-FFF2-40B4-BE49-F238E27FC236}">
                  <a16:creationId xmlns:a16="http://schemas.microsoft.com/office/drawing/2014/main" id="{87AAE0D1-66B5-46D0-2315-909E1AB8B3C6}"/>
                </a:ext>
              </a:extLst>
            </p:cNvPr>
            <p:cNvSpPr>
              <a:spLocks noChangeAspect="1"/>
            </p:cNvSpPr>
            <p:nvPr/>
          </p:nvSpPr>
          <p:spPr bwMode="auto">
            <a:xfrm>
              <a:off x="6092825" y="3371850"/>
              <a:ext cx="73025" cy="63500"/>
            </a:xfrm>
            <a:custGeom>
              <a:avLst/>
              <a:gdLst>
                <a:gd name="T0" fmla="*/ 73025 w 98"/>
                <a:gd name="T1" fmla="*/ 58910 h 83"/>
                <a:gd name="T2" fmla="*/ 67809 w 98"/>
                <a:gd name="T3" fmla="*/ 54319 h 83"/>
                <a:gd name="T4" fmla="*/ 60357 w 98"/>
                <a:gd name="T5" fmla="*/ 51259 h 83"/>
                <a:gd name="T6" fmla="*/ 51416 w 98"/>
                <a:gd name="T7" fmla="*/ 46669 h 83"/>
                <a:gd name="T8" fmla="*/ 40983 w 98"/>
                <a:gd name="T9" fmla="*/ 36723 h 83"/>
                <a:gd name="T10" fmla="*/ 32042 w 98"/>
                <a:gd name="T11" fmla="*/ 26777 h 83"/>
                <a:gd name="T12" fmla="*/ 22355 w 98"/>
                <a:gd name="T13" fmla="*/ 17596 h 83"/>
                <a:gd name="T14" fmla="*/ 14158 w 98"/>
                <a:gd name="T15" fmla="*/ 8416 h 83"/>
                <a:gd name="T16" fmla="*/ 9687 w 98"/>
                <a:gd name="T17" fmla="*/ 3060 h 83"/>
                <a:gd name="T18" fmla="*/ 7452 w 98"/>
                <a:gd name="T19" fmla="*/ 0 h 83"/>
                <a:gd name="T20" fmla="*/ 0 w 98"/>
                <a:gd name="T21" fmla="*/ 5355 h 83"/>
                <a:gd name="T22" fmla="*/ 2235 w 98"/>
                <a:gd name="T23" fmla="*/ 8416 h 83"/>
                <a:gd name="T24" fmla="*/ 6706 w 98"/>
                <a:gd name="T25" fmla="*/ 14536 h 83"/>
                <a:gd name="T26" fmla="*/ 14903 w 98"/>
                <a:gd name="T27" fmla="*/ 23717 h 83"/>
                <a:gd name="T28" fmla="*/ 24590 w 98"/>
                <a:gd name="T29" fmla="*/ 34428 h 83"/>
                <a:gd name="T30" fmla="*/ 35767 w 98"/>
                <a:gd name="T31" fmla="*/ 44373 h 83"/>
                <a:gd name="T32" fmla="*/ 45454 w 98"/>
                <a:gd name="T33" fmla="*/ 54319 h 83"/>
                <a:gd name="T34" fmla="*/ 56632 w 98"/>
                <a:gd name="T35" fmla="*/ 61205 h 83"/>
                <a:gd name="T36" fmla="*/ 67809 w 98"/>
                <a:gd name="T37" fmla="*/ 63500 h 83"/>
                <a:gd name="T38" fmla="*/ 63338 w 98"/>
                <a:gd name="T39" fmla="*/ 58910 h 83"/>
                <a:gd name="T40" fmla="*/ 67809 w 98"/>
                <a:gd name="T41" fmla="*/ 63500 h 83"/>
                <a:gd name="T42" fmla="*/ 70790 w 98"/>
                <a:gd name="T43" fmla="*/ 61970 h 83"/>
                <a:gd name="T44" fmla="*/ 73025 w 98"/>
                <a:gd name="T45" fmla="*/ 58910 h 83"/>
                <a:gd name="T46" fmla="*/ 70790 w 98"/>
                <a:gd name="T47" fmla="*/ 55849 h 83"/>
                <a:gd name="T48" fmla="*/ 67809 w 98"/>
                <a:gd name="T49" fmla="*/ 54319 h 83"/>
                <a:gd name="T50" fmla="*/ 73025 w 98"/>
                <a:gd name="T51" fmla="*/ 5891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8" h="83">
                  <a:moveTo>
                    <a:pt x="98" y="77"/>
                  </a:moveTo>
                  <a:lnTo>
                    <a:pt x="91" y="71"/>
                  </a:lnTo>
                  <a:lnTo>
                    <a:pt x="81" y="67"/>
                  </a:lnTo>
                  <a:lnTo>
                    <a:pt x="69" y="61"/>
                  </a:lnTo>
                  <a:lnTo>
                    <a:pt x="55" y="48"/>
                  </a:lnTo>
                  <a:lnTo>
                    <a:pt x="43" y="35"/>
                  </a:lnTo>
                  <a:lnTo>
                    <a:pt x="30" y="23"/>
                  </a:lnTo>
                  <a:lnTo>
                    <a:pt x="19" y="11"/>
                  </a:lnTo>
                  <a:lnTo>
                    <a:pt x="13" y="4"/>
                  </a:lnTo>
                  <a:lnTo>
                    <a:pt x="10" y="0"/>
                  </a:lnTo>
                  <a:lnTo>
                    <a:pt x="0" y="7"/>
                  </a:lnTo>
                  <a:lnTo>
                    <a:pt x="3" y="11"/>
                  </a:lnTo>
                  <a:lnTo>
                    <a:pt x="9" y="19"/>
                  </a:lnTo>
                  <a:lnTo>
                    <a:pt x="20" y="31"/>
                  </a:lnTo>
                  <a:lnTo>
                    <a:pt x="33" y="45"/>
                  </a:lnTo>
                  <a:lnTo>
                    <a:pt x="48" y="58"/>
                  </a:lnTo>
                  <a:lnTo>
                    <a:pt x="61" y="71"/>
                  </a:lnTo>
                  <a:lnTo>
                    <a:pt x="76" y="80"/>
                  </a:lnTo>
                  <a:lnTo>
                    <a:pt x="91" y="83"/>
                  </a:lnTo>
                  <a:lnTo>
                    <a:pt x="85" y="77"/>
                  </a:lnTo>
                  <a:lnTo>
                    <a:pt x="91" y="83"/>
                  </a:lnTo>
                  <a:lnTo>
                    <a:pt x="95" y="81"/>
                  </a:lnTo>
                  <a:lnTo>
                    <a:pt x="98" y="77"/>
                  </a:lnTo>
                  <a:lnTo>
                    <a:pt x="95" y="73"/>
                  </a:lnTo>
                  <a:lnTo>
                    <a:pt x="91" y="71"/>
                  </a:lnTo>
                  <a:lnTo>
                    <a:pt x="98" y="7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4" name="Freeform 87">
              <a:extLst>
                <a:ext uri="{FF2B5EF4-FFF2-40B4-BE49-F238E27FC236}">
                  <a16:creationId xmlns:a16="http://schemas.microsoft.com/office/drawing/2014/main" id="{A8524B06-3ED3-0DE6-80BC-5FC059688129}"/>
                </a:ext>
              </a:extLst>
            </p:cNvPr>
            <p:cNvSpPr>
              <a:spLocks noChangeAspect="1"/>
            </p:cNvSpPr>
            <p:nvPr/>
          </p:nvSpPr>
          <p:spPr bwMode="auto">
            <a:xfrm>
              <a:off x="6156325" y="3430588"/>
              <a:ext cx="117475" cy="250825"/>
            </a:xfrm>
            <a:custGeom>
              <a:avLst/>
              <a:gdLst>
                <a:gd name="T0" fmla="*/ 117475 w 156"/>
                <a:gd name="T1" fmla="*/ 246346 h 336"/>
                <a:gd name="T2" fmla="*/ 112957 w 156"/>
                <a:gd name="T3" fmla="*/ 241120 h 336"/>
                <a:gd name="T4" fmla="*/ 98649 w 156"/>
                <a:gd name="T5" fmla="*/ 239627 h 336"/>
                <a:gd name="T6" fmla="*/ 85847 w 156"/>
                <a:gd name="T7" fmla="*/ 235148 h 336"/>
                <a:gd name="T8" fmla="*/ 73045 w 156"/>
                <a:gd name="T9" fmla="*/ 226190 h 336"/>
                <a:gd name="T10" fmla="*/ 63256 w 156"/>
                <a:gd name="T11" fmla="*/ 216486 h 336"/>
                <a:gd name="T12" fmla="*/ 53466 w 156"/>
                <a:gd name="T13" fmla="*/ 202302 h 336"/>
                <a:gd name="T14" fmla="*/ 44430 w 156"/>
                <a:gd name="T15" fmla="*/ 188119 h 336"/>
                <a:gd name="T16" fmla="*/ 37652 w 156"/>
                <a:gd name="T17" fmla="*/ 170203 h 336"/>
                <a:gd name="T18" fmla="*/ 30875 w 156"/>
                <a:gd name="T19" fmla="*/ 152287 h 336"/>
                <a:gd name="T20" fmla="*/ 25604 w 156"/>
                <a:gd name="T21" fmla="*/ 133624 h 336"/>
                <a:gd name="T22" fmla="*/ 20332 w 156"/>
                <a:gd name="T23" fmla="*/ 112722 h 336"/>
                <a:gd name="T24" fmla="*/ 17320 w 156"/>
                <a:gd name="T25" fmla="*/ 92566 h 336"/>
                <a:gd name="T26" fmla="*/ 14308 w 156"/>
                <a:gd name="T27" fmla="*/ 71664 h 336"/>
                <a:gd name="T28" fmla="*/ 12049 w 156"/>
                <a:gd name="T29" fmla="*/ 53002 h 336"/>
                <a:gd name="T30" fmla="*/ 10543 w 156"/>
                <a:gd name="T31" fmla="*/ 34339 h 336"/>
                <a:gd name="T32" fmla="*/ 9790 w 156"/>
                <a:gd name="T33" fmla="*/ 15677 h 336"/>
                <a:gd name="T34" fmla="*/ 9790 w 156"/>
                <a:gd name="T35" fmla="*/ 0 h 336"/>
                <a:gd name="T36" fmla="*/ 0 w 156"/>
                <a:gd name="T37" fmla="*/ 0 h 336"/>
                <a:gd name="T38" fmla="*/ 0 w 156"/>
                <a:gd name="T39" fmla="*/ 15677 h 336"/>
                <a:gd name="T40" fmla="*/ 753 w 156"/>
                <a:gd name="T41" fmla="*/ 34339 h 336"/>
                <a:gd name="T42" fmla="*/ 3012 w 156"/>
                <a:gd name="T43" fmla="*/ 53002 h 336"/>
                <a:gd name="T44" fmla="*/ 4518 w 156"/>
                <a:gd name="T45" fmla="*/ 73904 h 336"/>
                <a:gd name="T46" fmla="*/ 7530 w 156"/>
                <a:gd name="T47" fmla="*/ 94059 h 336"/>
                <a:gd name="T48" fmla="*/ 11296 w 156"/>
                <a:gd name="T49" fmla="*/ 114961 h 336"/>
                <a:gd name="T50" fmla="*/ 15814 w 156"/>
                <a:gd name="T51" fmla="*/ 135117 h 336"/>
                <a:gd name="T52" fmla="*/ 21838 w 156"/>
                <a:gd name="T53" fmla="*/ 155273 h 336"/>
                <a:gd name="T54" fmla="*/ 27863 w 156"/>
                <a:gd name="T55" fmla="*/ 173935 h 336"/>
                <a:gd name="T56" fmla="*/ 36899 w 156"/>
                <a:gd name="T57" fmla="*/ 191851 h 336"/>
                <a:gd name="T58" fmla="*/ 45936 w 156"/>
                <a:gd name="T59" fmla="*/ 207528 h 336"/>
                <a:gd name="T60" fmla="*/ 55725 w 156"/>
                <a:gd name="T61" fmla="*/ 221711 h 336"/>
                <a:gd name="T62" fmla="*/ 67774 w 156"/>
                <a:gd name="T63" fmla="*/ 233655 h 336"/>
                <a:gd name="T64" fmla="*/ 82082 w 156"/>
                <a:gd name="T65" fmla="*/ 242613 h 336"/>
                <a:gd name="T66" fmla="*/ 97143 w 156"/>
                <a:gd name="T67" fmla="*/ 248585 h 336"/>
                <a:gd name="T68" fmla="*/ 112957 w 156"/>
                <a:gd name="T69" fmla="*/ 250825 h 336"/>
                <a:gd name="T70" fmla="*/ 108438 w 156"/>
                <a:gd name="T71" fmla="*/ 246346 h 336"/>
                <a:gd name="T72" fmla="*/ 112957 w 156"/>
                <a:gd name="T73" fmla="*/ 250825 h 336"/>
                <a:gd name="T74" fmla="*/ 115216 w 156"/>
                <a:gd name="T75" fmla="*/ 248585 h 336"/>
                <a:gd name="T76" fmla="*/ 117475 w 156"/>
                <a:gd name="T77" fmla="*/ 246346 h 336"/>
                <a:gd name="T78" fmla="*/ 115216 w 156"/>
                <a:gd name="T79" fmla="*/ 243360 h 336"/>
                <a:gd name="T80" fmla="*/ 112957 w 156"/>
                <a:gd name="T81" fmla="*/ 241120 h 336"/>
                <a:gd name="T82" fmla="*/ 117475 w 156"/>
                <a:gd name="T83" fmla="*/ 246346 h 3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56" h="336">
                  <a:moveTo>
                    <a:pt x="156" y="330"/>
                  </a:moveTo>
                  <a:lnTo>
                    <a:pt x="150" y="323"/>
                  </a:lnTo>
                  <a:lnTo>
                    <a:pt x="131" y="321"/>
                  </a:lnTo>
                  <a:lnTo>
                    <a:pt x="114" y="315"/>
                  </a:lnTo>
                  <a:lnTo>
                    <a:pt x="97" y="303"/>
                  </a:lnTo>
                  <a:lnTo>
                    <a:pt x="84" y="290"/>
                  </a:lnTo>
                  <a:lnTo>
                    <a:pt x="71" y="271"/>
                  </a:lnTo>
                  <a:lnTo>
                    <a:pt x="59" y="252"/>
                  </a:lnTo>
                  <a:lnTo>
                    <a:pt x="50" y="228"/>
                  </a:lnTo>
                  <a:lnTo>
                    <a:pt x="41" y="204"/>
                  </a:lnTo>
                  <a:lnTo>
                    <a:pt x="34" y="179"/>
                  </a:lnTo>
                  <a:lnTo>
                    <a:pt x="27" y="151"/>
                  </a:lnTo>
                  <a:lnTo>
                    <a:pt x="23" y="124"/>
                  </a:lnTo>
                  <a:lnTo>
                    <a:pt x="19" y="96"/>
                  </a:lnTo>
                  <a:lnTo>
                    <a:pt x="16" y="71"/>
                  </a:lnTo>
                  <a:lnTo>
                    <a:pt x="14" y="46"/>
                  </a:lnTo>
                  <a:lnTo>
                    <a:pt x="13" y="21"/>
                  </a:lnTo>
                  <a:lnTo>
                    <a:pt x="13" y="0"/>
                  </a:lnTo>
                  <a:lnTo>
                    <a:pt x="0" y="0"/>
                  </a:lnTo>
                  <a:lnTo>
                    <a:pt x="0" y="21"/>
                  </a:lnTo>
                  <a:lnTo>
                    <a:pt x="1" y="46"/>
                  </a:lnTo>
                  <a:lnTo>
                    <a:pt x="4" y="71"/>
                  </a:lnTo>
                  <a:lnTo>
                    <a:pt x="6" y="99"/>
                  </a:lnTo>
                  <a:lnTo>
                    <a:pt x="10" y="126"/>
                  </a:lnTo>
                  <a:lnTo>
                    <a:pt x="15" y="154"/>
                  </a:lnTo>
                  <a:lnTo>
                    <a:pt x="21" y="181"/>
                  </a:lnTo>
                  <a:lnTo>
                    <a:pt x="29" y="208"/>
                  </a:lnTo>
                  <a:lnTo>
                    <a:pt x="37" y="233"/>
                  </a:lnTo>
                  <a:lnTo>
                    <a:pt x="49" y="257"/>
                  </a:lnTo>
                  <a:lnTo>
                    <a:pt x="61" y="278"/>
                  </a:lnTo>
                  <a:lnTo>
                    <a:pt x="74" y="297"/>
                  </a:lnTo>
                  <a:lnTo>
                    <a:pt x="90" y="313"/>
                  </a:lnTo>
                  <a:lnTo>
                    <a:pt x="109" y="325"/>
                  </a:lnTo>
                  <a:lnTo>
                    <a:pt x="129" y="333"/>
                  </a:lnTo>
                  <a:lnTo>
                    <a:pt x="150" y="336"/>
                  </a:lnTo>
                  <a:lnTo>
                    <a:pt x="144" y="330"/>
                  </a:lnTo>
                  <a:lnTo>
                    <a:pt x="150" y="336"/>
                  </a:lnTo>
                  <a:lnTo>
                    <a:pt x="153" y="333"/>
                  </a:lnTo>
                  <a:lnTo>
                    <a:pt x="156" y="330"/>
                  </a:lnTo>
                  <a:lnTo>
                    <a:pt x="153" y="326"/>
                  </a:lnTo>
                  <a:lnTo>
                    <a:pt x="150" y="323"/>
                  </a:lnTo>
                  <a:lnTo>
                    <a:pt x="156" y="3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5" name="Freeform 88">
              <a:extLst>
                <a:ext uri="{FF2B5EF4-FFF2-40B4-BE49-F238E27FC236}">
                  <a16:creationId xmlns:a16="http://schemas.microsoft.com/office/drawing/2014/main" id="{E54A55C7-8129-7319-7A76-8F64F3B33359}"/>
                </a:ext>
              </a:extLst>
            </p:cNvPr>
            <p:cNvSpPr>
              <a:spLocks noChangeAspect="1"/>
            </p:cNvSpPr>
            <p:nvPr/>
          </p:nvSpPr>
          <p:spPr bwMode="auto">
            <a:xfrm>
              <a:off x="6264275" y="3678238"/>
              <a:ext cx="96838" cy="115887"/>
            </a:xfrm>
            <a:custGeom>
              <a:avLst/>
              <a:gdLst>
                <a:gd name="T0" fmla="*/ 87759 w 128"/>
                <a:gd name="T1" fmla="*/ 111342 h 153"/>
                <a:gd name="T2" fmla="*/ 92299 w 128"/>
                <a:gd name="T3" fmla="*/ 106798 h 153"/>
                <a:gd name="T4" fmla="*/ 77168 w 128"/>
                <a:gd name="T5" fmla="*/ 103768 h 153"/>
                <a:gd name="T6" fmla="*/ 62037 w 128"/>
                <a:gd name="T7" fmla="*/ 97709 h 153"/>
                <a:gd name="T8" fmla="*/ 47662 w 128"/>
                <a:gd name="T9" fmla="*/ 86347 h 153"/>
                <a:gd name="T10" fmla="*/ 35558 w 128"/>
                <a:gd name="T11" fmla="*/ 73471 h 153"/>
                <a:gd name="T12" fmla="*/ 24210 w 128"/>
                <a:gd name="T13" fmla="*/ 57565 h 153"/>
                <a:gd name="T14" fmla="*/ 16644 w 128"/>
                <a:gd name="T15" fmla="*/ 38629 h 153"/>
                <a:gd name="T16" fmla="*/ 10592 w 128"/>
                <a:gd name="T17" fmla="*/ 19693 h 153"/>
                <a:gd name="T18" fmla="*/ 9079 w 128"/>
                <a:gd name="T19" fmla="*/ 0 h 153"/>
                <a:gd name="T20" fmla="*/ 0 w 128"/>
                <a:gd name="T21" fmla="*/ 0 h 153"/>
                <a:gd name="T22" fmla="*/ 1513 w 128"/>
                <a:gd name="T23" fmla="*/ 21208 h 153"/>
                <a:gd name="T24" fmla="*/ 6809 w 128"/>
                <a:gd name="T25" fmla="*/ 42416 h 153"/>
                <a:gd name="T26" fmla="*/ 16644 w 128"/>
                <a:gd name="T27" fmla="*/ 61352 h 153"/>
                <a:gd name="T28" fmla="*/ 27992 w 128"/>
                <a:gd name="T29" fmla="*/ 78773 h 153"/>
                <a:gd name="T30" fmla="*/ 42367 w 128"/>
                <a:gd name="T31" fmla="*/ 93921 h 153"/>
                <a:gd name="T32" fmla="*/ 58254 w 128"/>
                <a:gd name="T33" fmla="*/ 105283 h 153"/>
                <a:gd name="T34" fmla="*/ 74898 w 128"/>
                <a:gd name="T35" fmla="*/ 112857 h 153"/>
                <a:gd name="T36" fmla="*/ 92299 w 128"/>
                <a:gd name="T37" fmla="*/ 115887 h 153"/>
                <a:gd name="T38" fmla="*/ 96838 w 128"/>
                <a:gd name="T39" fmla="*/ 111342 h 153"/>
                <a:gd name="T40" fmla="*/ 92299 w 128"/>
                <a:gd name="T41" fmla="*/ 115887 h 153"/>
                <a:gd name="T42" fmla="*/ 95325 w 128"/>
                <a:gd name="T43" fmla="*/ 113615 h 153"/>
                <a:gd name="T44" fmla="*/ 96838 w 128"/>
                <a:gd name="T45" fmla="*/ 111342 h 153"/>
                <a:gd name="T46" fmla="*/ 95325 w 128"/>
                <a:gd name="T47" fmla="*/ 108313 h 153"/>
                <a:gd name="T48" fmla="*/ 92299 w 128"/>
                <a:gd name="T49" fmla="*/ 106798 h 153"/>
                <a:gd name="T50" fmla="*/ 87759 w 128"/>
                <a:gd name="T51" fmla="*/ 111342 h 15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8" h="153">
                  <a:moveTo>
                    <a:pt x="116" y="147"/>
                  </a:moveTo>
                  <a:lnTo>
                    <a:pt x="122" y="141"/>
                  </a:lnTo>
                  <a:lnTo>
                    <a:pt x="102" y="137"/>
                  </a:lnTo>
                  <a:lnTo>
                    <a:pt x="82" y="129"/>
                  </a:lnTo>
                  <a:lnTo>
                    <a:pt x="63" y="114"/>
                  </a:lnTo>
                  <a:lnTo>
                    <a:pt x="47" y="97"/>
                  </a:lnTo>
                  <a:lnTo>
                    <a:pt x="32" y="76"/>
                  </a:lnTo>
                  <a:lnTo>
                    <a:pt x="22" y="51"/>
                  </a:lnTo>
                  <a:lnTo>
                    <a:pt x="14" y="26"/>
                  </a:lnTo>
                  <a:lnTo>
                    <a:pt x="12" y="0"/>
                  </a:lnTo>
                  <a:lnTo>
                    <a:pt x="0" y="0"/>
                  </a:lnTo>
                  <a:lnTo>
                    <a:pt x="2" y="28"/>
                  </a:lnTo>
                  <a:lnTo>
                    <a:pt x="9" y="56"/>
                  </a:lnTo>
                  <a:lnTo>
                    <a:pt x="22" y="81"/>
                  </a:lnTo>
                  <a:lnTo>
                    <a:pt x="37" y="104"/>
                  </a:lnTo>
                  <a:lnTo>
                    <a:pt x="56" y="124"/>
                  </a:lnTo>
                  <a:lnTo>
                    <a:pt x="77" y="139"/>
                  </a:lnTo>
                  <a:lnTo>
                    <a:pt x="99" y="149"/>
                  </a:lnTo>
                  <a:lnTo>
                    <a:pt x="122" y="153"/>
                  </a:lnTo>
                  <a:lnTo>
                    <a:pt x="128" y="147"/>
                  </a:lnTo>
                  <a:lnTo>
                    <a:pt x="122" y="153"/>
                  </a:lnTo>
                  <a:lnTo>
                    <a:pt x="126" y="150"/>
                  </a:lnTo>
                  <a:lnTo>
                    <a:pt x="128" y="147"/>
                  </a:lnTo>
                  <a:lnTo>
                    <a:pt x="126" y="143"/>
                  </a:lnTo>
                  <a:lnTo>
                    <a:pt x="122" y="141"/>
                  </a:lnTo>
                  <a:lnTo>
                    <a:pt x="116"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6" name="Freeform 89">
              <a:extLst>
                <a:ext uri="{FF2B5EF4-FFF2-40B4-BE49-F238E27FC236}">
                  <a16:creationId xmlns:a16="http://schemas.microsoft.com/office/drawing/2014/main" id="{7DDC10D5-2162-29E0-D3A0-9B83C6CCEF4B}"/>
                </a:ext>
              </a:extLst>
            </p:cNvPr>
            <p:cNvSpPr>
              <a:spLocks noChangeAspect="1"/>
            </p:cNvSpPr>
            <p:nvPr/>
          </p:nvSpPr>
          <p:spPr bwMode="auto">
            <a:xfrm>
              <a:off x="6351588" y="3673475"/>
              <a:ext cx="52387" cy="115888"/>
            </a:xfrm>
            <a:custGeom>
              <a:avLst/>
              <a:gdLst>
                <a:gd name="T0" fmla="*/ 51617 w 68"/>
                <a:gd name="T1" fmla="*/ 7525 h 154"/>
                <a:gd name="T2" fmla="*/ 43913 w 68"/>
                <a:gd name="T3" fmla="*/ 2258 h 154"/>
                <a:gd name="T4" fmla="*/ 35438 w 68"/>
                <a:gd name="T5" fmla="*/ 12793 h 154"/>
                <a:gd name="T6" fmla="*/ 27734 w 68"/>
                <a:gd name="T7" fmla="*/ 22576 h 154"/>
                <a:gd name="T8" fmla="*/ 20801 w 68"/>
                <a:gd name="T9" fmla="*/ 36121 h 154"/>
                <a:gd name="T10" fmla="*/ 13867 w 68"/>
                <a:gd name="T11" fmla="*/ 48161 h 154"/>
                <a:gd name="T12" fmla="*/ 7704 w 68"/>
                <a:gd name="T13" fmla="*/ 60954 h 154"/>
                <a:gd name="T14" fmla="*/ 3852 w 68"/>
                <a:gd name="T15" fmla="*/ 78262 h 154"/>
                <a:gd name="T16" fmla="*/ 770 w 68"/>
                <a:gd name="T17" fmla="*/ 94817 h 154"/>
                <a:gd name="T18" fmla="*/ 0 w 68"/>
                <a:gd name="T19" fmla="*/ 115888 h 154"/>
                <a:gd name="T20" fmla="*/ 9245 w 68"/>
                <a:gd name="T21" fmla="*/ 115888 h 154"/>
                <a:gd name="T22" fmla="*/ 10015 w 68"/>
                <a:gd name="T23" fmla="*/ 97075 h 154"/>
                <a:gd name="T24" fmla="*/ 13097 w 68"/>
                <a:gd name="T25" fmla="*/ 79767 h 154"/>
                <a:gd name="T26" fmla="*/ 16949 w 68"/>
                <a:gd name="T27" fmla="*/ 64717 h 154"/>
                <a:gd name="T28" fmla="*/ 21571 w 68"/>
                <a:gd name="T29" fmla="*/ 51924 h 154"/>
                <a:gd name="T30" fmla="*/ 28505 w 68"/>
                <a:gd name="T31" fmla="*/ 39884 h 154"/>
                <a:gd name="T32" fmla="*/ 35438 w 68"/>
                <a:gd name="T33" fmla="*/ 28596 h 154"/>
                <a:gd name="T34" fmla="*/ 43142 w 68"/>
                <a:gd name="T35" fmla="*/ 18060 h 154"/>
                <a:gd name="T36" fmla="*/ 51617 w 68"/>
                <a:gd name="T37" fmla="*/ 7525 h 154"/>
                <a:gd name="T38" fmla="*/ 43913 w 68"/>
                <a:gd name="T39" fmla="*/ 2258 h 154"/>
                <a:gd name="T40" fmla="*/ 51617 w 68"/>
                <a:gd name="T41" fmla="*/ 7525 h 154"/>
                <a:gd name="T42" fmla="*/ 52387 w 68"/>
                <a:gd name="T43" fmla="*/ 3763 h 154"/>
                <a:gd name="T44" fmla="*/ 50846 w 68"/>
                <a:gd name="T45" fmla="*/ 1505 h 154"/>
                <a:gd name="T46" fmla="*/ 47765 w 68"/>
                <a:gd name="T47" fmla="*/ 0 h 154"/>
                <a:gd name="T48" fmla="*/ 43913 w 68"/>
                <a:gd name="T49" fmla="*/ 2258 h 154"/>
                <a:gd name="T50" fmla="*/ 51617 w 68"/>
                <a:gd name="T51" fmla="*/ 7525 h 15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8" h="154">
                  <a:moveTo>
                    <a:pt x="67" y="10"/>
                  </a:moveTo>
                  <a:lnTo>
                    <a:pt x="57" y="3"/>
                  </a:lnTo>
                  <a:lnTo>
                    <a:pt x="46" y="17"/>
                  </a:lnTo>
                  <a:lnTo>
                    <a:pt x="36" y="30"/>
                  </a:lnTo>
                  <a:lnTo>
                    <a:pt x="27" y="48"/>
                  </a:lnTo>
                  <a:lnTo>
                    <a:pt x="18" y="64"/>
                  </a:lnTo>
                  <a:lnTo>
                    <a:pt x="10" y="81"/>
                  </a:lnTo>
                  <a:lnTo>
                    <a:pt x="5" y="104"/>
                  </a:lnTo>
                  <a:lnTo>
                    <a:pt x="1" y="126"/>
                  </a:lnTo>
                  <a:lnTo>
                    <a:pt x="0" y="154"/>
                  </a:lnTo>
                  <a:lnTo>
                    <a:pt x="12" y="154"/>
                  </a:lnTo>
                  <a:lnTo>
                    <a:pt x="13" y="129"/>
                  </a:lnTo>
                  <a:lnTo>
                    <a:pt x="17" y="106"/>
                  </a:lnTo>
                  <a:lnTo>
                    <a:pt x="22" y="86"/>
                  </a:lnTo>
                  <a:lnTo>
                    <a:pt x="28" y="69"/>
                  </a:lnTo>
                  <a:lnTo>
                    <a:pt x="37" y="53"/>
                  </a:lnTo>
                  <a:lnTo>
                    <a:pt x="46" y="38"/>
                  </a:lnTo>
                  <a:lnTo>
                    <a:pt x="56" y="24"/>
                  </a:lnTo>
                  <a:lnTo>
                    <a:pt x="67" y="10"/>
                  </a:lnTo>
                  <a:lnTo>
                    <a:pt x="57" y="3"/>
                  </a:lnTo>
                  <a:lnTo>
                    <a:pt x="67" y="10"/>
                  </a:lnTo>
                  <a:lnTo>
                    <a:pt x="68" y="5"/>
                  </a:lnTo>
                  <a:lnTo>
                    <a:pt x="66" y="2"/>
                  </a:lnTo>
                  <a:lnTo>
                    <a:pt x="62" y="0"/>
                  </a:lnTo>
                  <a:lnTo>
                    <a:pt x="57" y="3"/>
                  </a:lnTo>
                  <a:lnTo>
                    <a:pt x="6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7" name="Freeform 90">
              <a:extLst>
                <a:ext uri="{FF2B5EF4-FFF2-40B4-BE49-F238E27FC236}">
                  <a16:creationId xmlns:a16="http://schemas.microsoft.com/office/drawing/2014/main" id="{0F0F5D6C-8C79-FA26-2D69-60D5F278F9D8}"/>
                </a:ext>
              </a:extLst>
            </p:cNvPr>
            <p:cNvSpPr>
              <a:spLocks noChangeAspect="1"/>
            </p:cNvSpPr>
            <p:nvPr/>
          </p:nvSpPr>
          <p:spPr bwMode="auto">
            <a:xfrm>
              <a:off x="6380163" y="3590925"/>
              <a:ext cx="44450" cy="103188"/>
            </a:xfrm>
            <a:custGeom>
              <a:avLst/>
              <a:gdLst>
                <a:gd name="T0" fmla="*/ 36301 w 60"/>
                <a:gd name="T1" fmla="*/ 7477 h 138"/>
                <a:gd name="T2" fmla="*/ 34819 w 60"/>
                <a:gd name="T3" fmla="*/ 2991 h 138"/>
                <a:gd name="T4" fmla="*/ 32597 w 60"/>
                <a:gd name="T5" fmla="*/ 8973 h 138"/>
                <a:gd name="T6" fmla="*/ 25929 w 60"/>
                <a:gd name="T7" fmla="*/ 23928 h 138"/>
                <a:gd name="T8" fmla="*/ 17780 w 60"/>
                <a:gd name="T9" fmla="*/ 43369 h 138"/>
                <a:gd name="T10" fmla="*/ 8890 w 60"/>
                <a:gd name="T11" fmla="*/ 65053 h 138"/>
                <a:gd name="T12" fmla="*/ 2963 w 60"/>
                <a:gd name="T13" fmla="*/ 84495 h 138"/>
                <a:gd name="T14" fmla="*/ 0 w 60"/>
                <a:gd name="T15" fmla="*/ 97206 h 138"/>
                <a:gd name="T16" fmla="*/ 10372 w 60"/>
                <a:gd name="T17" fmla="*/ 103188 h 138"/>
                <a:gd name="T18" fmla="*/ 22225 w 60"/>
                <a:gd name="T19" fmla="*/ 89729 h 138"/>
                <a:gd name="T20" fmla="*/ 14817 w 60"/>
                <a:gd name="T21" fmla="*/ 84495 h 138"/>
                <a:gd name="T22" fmla="*/ 4445 w 60"/>
                <a:gd name="T23" fmla="*/ 95711 h 138"/>
                <a:gd name="T24" fmla="*/ 8890 w 60"/>
                <a:gd name="T25" fmla="*/ 97206 h 138"/>
                <a:gd name="T26" fmla="*/ 11853 w 60"/>
                <a:gd name="T27" fmla="*/ 85990 h 138"/>
                <a:gd name="T28" fmla="*/ 18521 w 60"/>
                <a:gd name="T29" fmla="*/ 68792 h 138"/>
                <a:gd name="T30" fmla="*/ 26670 w 60"/>
                <a:gd name="T31" fmla="*/ 47108 h 138"/>
                <a:gd name="T32" fmla="*/ 34819 w 60"/>
                <a:gd name="T33" fmla="*/ 27666 h 138"/>
                <a:gd name="T34" fmla="*/ 41487 w 60"/>
                <a:gd name="T35" fmla="*/ 12712 h 138"/>
                <a:gd name="T36" fmla="*/ 44450 w 60"/>
                <a:gd name="T37" fmla="*/ 6730 h 138"/>
                <a:gd name="T38" fmla="*/ 43709 w 60"/>
                <a:gd name="T39" fmla="*/ 2243 h 138"/>
                <a:gd name="T40" fmla="*/ 44450 w 60"/>
                <a:gd name="T41" fmla="*/ 6730 h 138"/>
                <a:gd name="T42" fmla="*/ 44450 w 60"/>
                <a:gd name="T43" fmla="*/ 2991 h 138"/>
                <a:gd name="T44" fmla="*/ 41487 w 60"/>
                <a:gd name="T45" fmla="*/ 0 h 138"/>
                <a:gd name="T46" fmla="*/ 37783 w 60"/>
                <a:gd name="T47" fmla="*/ 0 h 138"/>
                <a:gd name="T48" fmla="*/ 34819 w 60"/>
                <a:gd name="T49" fmla="*/ 2991 h 138"/>
                <a:gd name="T50" fmla="*/ 36301 w 60"/>
                <a:gd name="T51" fmla="*/ 7477 h 13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 h="138">
                  <a:moveTo>
                    <a:pt x="49" y="10"/>
                  </a:moveTo>
                  <a:lnTo>
                    <a:pt x="47" y="4"/>
                  </a:lnTo>
                  <a:lnTo>
                    <a:pt x="44" y="12"/>
                  </a:lnTo>
                  <a:lnTo>
                    <a:pt x="35" y="32"/>
                  </a:lnTo>
                  <a:lnTo>
                    <a:pt x="24" y="58"/>
                  </a:lnTo>
                  <a:lnTo>
                    <a:pt x="12" y="87"/>
                  </a:lnTo>
                  <a:lnTo>
                    <a:pt x="4" y="113"/>
                  </a:lnTo>
                  <a:lnTo>
                    <a:pt x="0" y="130"/>
                  </a:lnTo>
                  <a:lnTo>
                    <a:pt x="14" y="138"/>
                  </a:lnTo>
                  <a:lnTo>
                    <a:pt x="30" y="120"/>
                  </a:lnTo>
                  <a:lnTo>
                    <a:pt x="20" y="113"/>
                  </a:lnTo>
                  <a:lnTo>
                    <a:pt x="6" y="128"/>
                  </a:lnTo>
                  <a:lnTo>
                    <a:pt x="12" y="130"/>
                  </a:lnTo>
                  <a:lnTo>
                    <a:pt x="16" y="115"/>
                  </a:lnTo>
                  <a:lnTo>
                    <a:pt x="25" y="92"/>
                  </a:lnTo>
                  <a:lnTo>
                    <a:pt x="36" y="63"/>
                  </a:lnTo>
                  <a:lnTo>
                    <a:pt x="47" y="37"/>
                  </a:lnTo>
                  <a:lnTo>
                    <a:pt x="56" y="17"/>
                  </a:lnTo>
                  <a:lnTo>
                    <a:pt x="60" y="9"/>
                  </a:lnTo>
                  <a:lnTo>
                    <a:pt x="59" y="3"/>
                  </a:lnTo>
                  <a:lnTo>
                    <a:pt x="60" y="9"/>
                  </a:lnTo>
                  <a:lnTo>
                    <a:pt x="60" y="4"/>
                  </a:lnTo>
                  <a:lnTo>
                    <a:pt x="56" y="0"/>
                  </a:lnTo>
                  <a:lnTo>
                    <a:pt x="51" y="0"/>
                  </a:lnTo>
                  <a:lnTo>
                    <a:pt x="47" y="4"/>
                  </a:lnTo>
                  <a:lnTo>
                    <a:pt x="49"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8" name="Freeform 91">
              <a:extLst>
                <a:ext uri="{FF2B5EF4-FFF2-40B4-BE49-F238E27FC236}">
                  <a16:creationId xmlns:a16="http://schemas.microsoft.com/office/drawing/2014/main" id="{D97E23D2-D718-0F01-BB51-759C8A11BC18}"/>
                </a:ext>
              </a:extLst>
            </p:cNvPr>
            <p:cNvSpPr>
              <a:spLocks noChangeAspect="1"/>
            </p:cNvSpPr>
            <p:nvPr/>
          </p:nvSpPr>
          <p:spPr bwMode="auto">
            <a:xfrm>
              <a:off x="6372225" y="3535363"/>
              <a:ext cx="52388" cy="61912"/>
            </a:xfrm>
            <a:custGeom>
              <a:avLst/>
              <a:gdLst>
                <a:gd name="T0" fmla="*/ 0 w 69"/>
                <a:gd name="T1" fmla="*/ 4530 h 82"/>
                <a:gd name="T2" fmla="*/ 759 w 69"/>
                <a:gd name="T3" fmla="*/ 7550 h 82"/>
                <a:gd name="T4" fmla="*/ 44796 w 69"/>
                <a:gd name="T5" fmla="*/ 61912 h 82"/>
                <a:gd name="T6" fmla="*/ 52388 w 69"/>
                <a:gd name="T7" fmla="*/ 56627 h 82"/>
                <a:gd name="T8" fmla="*/ 8352 w 69"/>
                <a:gd name="T9" fmla="*/ 2265 h 82"/>
                <a:gd name="T10" fmla="*/ 9111 w 69"/>
                <a:gd name="T11" fmla="*/ 4530 h 82"/>
                <a:gd name="T12" fmla="*/ 8352 w 69"/>
                <a:gd name="T13" fmla="*/ 2265 h 82"/>
                <a:gd name="T14" fmla="*/ 5315 w 69"/>
                <a:gd name="T15" fmla="*/ 0 h 82"/>
                <a:gd name="T16" fmla="*/ 1518 w 69"/>
                <a:gd name="T17" fmla="*/ 755 h 82"/>
                <a:gd name="T18" fmla="*/ 0 w 69"/>
                <a:gd name="T19" fmla="*/ 3775 h 82"/>
                <a:gd name="T20" fmla="*/ 759 w 69"/>
                <a:gd name="T21" fmla="*/ 7550 h 82"/>
                <a:gd name="T22" fmla="*/ 0 w 69"/>
                <a:gd name="T23" fmla="*/ 4530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0" y="6"/>
                  </a:moveTo>
                  <a:lnTo>
                    <a:pt x="1" y="10"/>
                  </a:lnTo>
                  <a:lnTo>
                    <a:pt x="59" y="82"/>
                  </a:lnTo>
                  <a:lnTo>
                    <a:pt x="69" y="75"/>
                  </a:lnTo>
                  <a:lnTo>
                    <a:pt x="11" y="3"/>
                  </a:lnTo>
                  <a:lnTo>
                    <a:pt x="12" y="6"/>
                  </a:lnTo>
                  <a:lnTo>
                    <a:pt x="11" y="3"/>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9" name="Freeform 92">
              <a:extLst>
                <a:ext uri="{FF2B5EF4-FFF2-40B4-BE49-F238E27FC236}">
                  <a16:creationId xmlns:a16="http://schemas.microsoft.com/office/drawing/2014/main" id="{692247EF-E6F4-9E18-EBAE-7A5365C4F13A}"/>
                </a:ext>
              </a:extLst>
            </p:cNvPr>
            <p:cNvSpPr>
              <a:spLocks noChangeAspect="1"/>
            </p:cNvSpPr>
            <p:nvPr/>
          </p:nvSpPr>
          <p:spPr bwMode="auto">
            <a:xfrm>
              <a:off x="6372225" y="3314700"/>
              <a:ext cx="9525" cy="225425"/>
            </a:xfrm>
            <a:custGeom>
              <a:avLst/>
              <a:gdLst>
                <a:gd name="T0" fmla="*/ 794 w 12"/>
                <a:gd name="T1" fmla="*/ 1503 h 300"/>
                <a:gd name="T2" fmla="*/ 0 w 12"/>
                <a:gd name="T3" fmla="*/ 4509 h 300"/>
                <a:gd name="T4" fmla="*/ 0 w 12"/>
                <a:gd name="T5" fmla="*/ 225425 h 300"/>
                <a:gd name="T6" fmla="*/ 9525 w 12"/>
                <a:gd name="T7" fmla="*/ 225425 h 300"/>
                <a:gd name="T8" fmla="*/ 9525 w 12"/>
                <a:gd name="T9" fmla="*/ 4509 h 300"/>
                <a:gd name="T10" fmla="*/ 8731 w 12"/>
                <a:gd name="T11" fmla="*/ 7514 h 300"/>
                <a:gd name="T12" fmla="*/ 9525 w 12"/>
                <a:gd name="T13" fmla="*/ 4509 h 300"/>
                <a:gd name="T14" fmla="*/ 7938 w 12"/>
                <a:gd name="T15" fmla="*/ 1503 h 300"/>
                <a:gd name="T16" fmla="*/ 4763 w 12"/>
                <a:gd name="T17" fmla="*/ 0 h 300"/>
                <a:gd name="T18" fmla="*/ 1588 w 12"/>
                <a:gd name="T19" fmla="*/ 1503 h 300"/>
                <a:gd name="T20" fmla="*/ 0 w 12"/>
                <a:gd name="T21" fmla="*/ 4509 h 300"/>
                <a:gd name="T22" fmla="*/ 794 w 12"/>
                <a:gd name="T23" fmla="*/ 1503 h 3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300">
                  <a:moveTo>
                    <a:pt x="1" y="2"/>
                  </a:moveTo>
                  <a:lnTo>
                    <a:pt x="0" y="6"/>
                  </a:lnTo>
                  <a:lnTo>
                    <a:pt x="0" y="300"/>
                  </a:lnTo>
                  <a:lnTo>
                    <a:pt x="12" y="300"/>
                  </a:lnTo>
                  <a:lnTo>
                    <a:pt x="12" y="6"/>
                  </a:lnTo>
                  <a:lnTo>
                    <a:pt x="11" y="10"/>
                  </a:lnTo>
                  <a:lnTo>
                    <a:pt x="12" y="6"/>
                  </a:lnTo>
                  <a:lnTo>
                    <a:pt x="10" y="2"/>
                  </a:lnTo>
                  <a:lnTo>
                    <a:pt x="6" y="0"/>
                  </a:lnTo>
                  <a:lnTo>
                    <a:pt x="2" y="2"/>
                  </a:lnTo>
                  <a:lnTo>
                    <a:pt x="0" y="6"/>
                  </a:lnTo>
                  <a:lnTo>
                    <a:pt x="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0" name="Freeform 93">
              <a:extLst>
                <a:ext uri="{FF2B5EF4-FFF2-40B4-BE49-F238E27FC236}">
                  <a16:creationId xmlns:a16="http://schemas.microsoft.com/office/drawing/2014/main" id="{286D3D70-4A26-8564-40D2-85F81D7D916C}"/>
                </a:ext>
              </a:extLst>
            </p:cNvPr>
            <p:cNvSpPr>
              <a:spLocks noChangeAspect="1"/>
            </p:cNvSpPr>
            <p:nvPr/>
          </p:nvSpPr>
          <p:spPr bwMode="auto">
            <a:xfrm>
              <a:off x="6373813" y="3203575"/>
              <a:ext cx="115887" cy="117475"/>
            </a:xfrm>
            <a:custGeom>
              <a:avLst/>
              <a:gdLst>
                <a:gd name="T0" fmla="*/ 106167 w 155"/>
                <a:gd name="T1" fmla="*/ 6821 h 155"/>
                <a:gd name="T2" fmla="*/ 107663 w 155"/>
                <a:gd name="T3" fmla="*/ 1516 h 155"/>
                <a:gd name="T4" fmla="*/ 97943 w 155"/>
                <a:gd name="T5" fmla="*/ 12884 h 155"/>
                <a:gd name="T6" fmla="*/ 85233 w 155"/>
                <a:gd name="T7" fmla="*/ 25769 h 155"/>
                <a:gd name="T8" fmla="*/ 71028 w 155"/>
                <a:gd name="T9" fmla="*/ 40927 h 155"/>
                <a:gd name="T10" fmla="*/ 55327 w 155"/>
                <a:gd name="T11" fmla="*/ 56085 h 155"/>
                <a:gd name="T12" fmla="*/ 39626 w 155"/>
                <a:gd name="T13" fmla="*/ 72001 h 155"/>
                <a:gd name="T14" fmla="*/ 24673 w 155"/>
                <a:gd name="T15" fmla="*/ 85643 h 155"/>
                <a:gd name="T16" fmla="*/ 10467 w 155"/>
                <a:gd name="T17" fmla="*/ 100043 h 155"/>
                <a:gd name="T18" fmla="*/ 0 w 155"/>
                <a:gd name="T19" fmla="*/ 111412 h 155"/>
                <a:gd name="T20" fmla="*/ 7477 w 155"/>
                <a:gd name="T21" fmla="*/ 117475 h 155"/>
                <a:gd name="T22" fmla="*/ 17944 w 155"/>
                <a:gd name="T23" fmla="*/ 106106 h 155"/>
                <a:gd name="T24" fmla="*/ 29906 w 155"/>
                <a:gd name="T25" fmla="*/ 93222 h 155"/>
                <a:gd name="T26" fmla="*/ 44859 w 155"/>
                <a:gd name="T27" fmla="*/ 79580 h 155"/>
                <a:gd name="T28" fmla="*/ 60560 w 155"/>
                <a:gd name="T29" fmla="*/ 63664 h 155"/>
                <a:gd name="T30" fmla="*/ 77009 w 155"/>
                <a:gd name="T31" fmla="*/ 48506 h 155"/>
                <a:gd name="T32" fmla="*/ 92710 w 155"/>
                <a:gd name="T33" fmla="*/ 33348 h 155"/>
                <a:gd name="T34" fmla="*/ 105420 w 155"/>
                <a:gd name="T35" fmla="*/ 18948 h 155"/>
                <a:gd name="T36" fmla="*/ 115139 w 155"/>
                <a:gd name="T37" fmla="*/ 7579 h 155"/>
                <a:gd name="T38" fmla="*/ 115887 w 155"/>
                <a:gd name="T39" fmla="*/ 3032 h 155"/>
                <a:gd name="T40" fmla="*/ 115139 w 155"/>
                <a:gd name="T41" fmla="*/ 7579 h 155"/>
                <a:gd name="T42" fmla="*/ 115887 w 155"/>
                <a:gd name="T43" fmla="*/ 3790 h 155"/>
                <a:gd name="T44" fmla="*/ 113644 w 155"/>
                <a:gd name="T45" fmla="*/ 758 h 155"/>
                <a:gd name="T46" fmla="*/ 111401 w 155"/>
                <a:gd name="T47" fmla="*/ 0 h 155"/>
                <a:gd name="T48" fmla="*/ 107663 w 155"/>
                <a:gd name="T49" fmla="*/ 1516 h 155"/>
                <a:gd name="T50" fmla="*/ 106167 w 155"/>
                <a:gd name="T51" fmla="*/ 6821 h 1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155">
                  <a:moveTo>
                    <a:pt x="142" y="9"/>
                  </a:moveTo>
                  <a:lnTo>
                    <a:pt x="144" y="2"/>
                  </a:lnTo>
                  <a:lnTo>
                    <a:pt x="131" y="17"/>
                  </a:lnTo>
                  <a:lnTo>
                    <a:pt x="114" y="34"/>
                  </a:lnTo>
                  <a:lnTo>
                    <a:pt x="95" y="54"/>
                  </a:lnTo>
                  <a:lnTo>
                    <a:pt x="74" y="74"/>
                  </a:lnTo>
                  <a:lnTo>
                    <a:pt x="53" y="95"/>
                  </a:lnTo>
                  <a:lnTo>
                    <a:pt x="33" y="113"/>
                  </a:lnTo>
                  <a:lnTo>
                    <a:pt x="14" y="132"/>
                  </a:lnTo>
                  <a:lnTo>
                    <a:pt x="0" y="147"/>
                  </a:lnTo>
                  <a:lnTo>
                    <a:pt x="10" y="155"/>
                  </a:lnTo>
                  <a:lnTo>
                    <a:pt x="24" y="140"/>
                  </a:lnTo>
                  <a:lnTo>
                    <a:pt x="40" y="123"/>
                  </a:lnTo>
                  <a:lnTo>
                    <a:pt x="60" y="105"/>
                  </a:lnTo>
                  <a:lnTo>
                    <a:pt x="81" y="84"/>
                  </a:lnTo>
                  <a:lnTo>
                    <a:pt x="103" y="64"/>
                  </a:lnTo>
                  <a:lnTo>
                    <a:pt x="124" y="44"/>
                  </a:lnTo>
                  <a:lnTo>
                    <a:pt x="141" y="25"/>
                  </a:lnTo>
                  <a:lnTo>
                    <a:pt x="154" y="10"/>
                  </a:lnTo>
                  <a:lnTo>
                    <a:pt x="155" y="4"/>
                  </a:lnTo>
                  <a:lnTo>
                    <a:pt x="154" y="10"/>
                  </a:lnTo>
                  <a:lnTo>
                    <a:pt x="155" y="5"/>
                  </a:lnTo>
                  <a:lnTo>
                    <a:pt x="152" y="1"/>
                  </a:lnTo>
                  <a:lnTo>
                    <a:pt x="149" y="0"/>
                  </a:lnTo>
                  <a:lnTo>
                    <a:pt x="144" y="2"/>
                  </a:lnTo>
                  <a:lnTo>
                    <a:pt x="142"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1" name="Freeform 94">
              <a:extLst>
                <a:ext uri="{FF2B5EF4-FFF2-40B4-BE49-F238E27FC236}">
                  <a16:creationId xmlns:a16="http://schemas.microsoft.com/office/drawing/2014/main" id="{B0514AA5-E12C-96BB-01BF-C665355CE848}"/>
                </a:ext>
              </a:extLst>
            </p:cNvPr>
            <p:cNvSpPr>
              <a:spLocks noChangeAspect="1"/>
            </p:cNvSpPr>
            <p:nvPr/>
          </p:nvSpPr>
          <p:spPr bwMode="auto">
            <a:xfrm>
              <a:off x="6465888" y="3094038"/>
              <a:ext cx="23812" cy="117475"/>
            </a:xfrm>
            <a:custGeom>
              <a:avLst/>
              <a:gdLst>
                <a:gd name="T0" fmla="*/ 19483 w 33"/>
                <a:gd name="T1" fmla="*/ 0 h 156"/>
                <a:gd name="T2" fmla="*/ 14432 w 33"/>
                <a:gd name="T3" fmla="*/ 2259 h 156"/>
                <a:gd name="T4" fmla="*/ 8659 w 33"/>
                <a:gd name="T5" fmla="*/ 21085 h 156"/>
                <a:gd name="T6" fmla="*/ 3608 w 33"/>
                <a:gd name="T7" fmla="*/ 36146 h 156"/>
                <a:gd name="T8" fmla="*/ 1443 w 33"/>
                <a:gd name="T9" fmla="*/ 48948 h 156"/>
                <a:gd name="T10" fmla="*/ 0 w 33"/>
                <a:gd name="T11" fmla="*/ 60244 h 156"/>
                <a:gd name="T12" fmla="*/ 1443 w 33"/>
                <a:gd name="T13" fmla="*/ 71539 h 156"/>
                <a:gd name="T14" fmla="*/ 3608 w 33"/>
                <a:gd name="T15" fmla="*/ 83588 h 156"/>
                <a:gd name="T16" fmla="*/ 8659 w 33"/>
                <a:gd name="T17" fmla="*/ 98649 h 156"/>
                <a:gd name="T18" fmla="*/ 14432 w 33"/>
                <a:gd name="T19" fmla="*/ 117475 h 156"/>
                <a:gd name="T20" fmla="*/ 23812 w 33"/>
                <a:gd name="T21" fmla="*/ 113710 h 156"/>
                <a:gd name="T22" fmla="*/ 17318 w 33"/>
                <a:gd name="T23" fmla="*/ 94884 h 156"/>
                <a:gd name="T24" fmla="*/ 12988 w 33"/>
                <a:gd name="T25" fmla="*/ 81329 h 156"/>
                <a:gd name="T26" fmla="*/ 10102 w 33"/>
                <a:gd name="T27" fmla="*/ 69280 h 156"/>
                <a:gd name="T28" fmla="*/ 9380 w 33"/>
                <a:gd name="T29" fmla="*/ 60244 h 156"/>
                <a:gd name="T30" fmla="*/ 10102 w 33"/>
                <a:gd name="T31" fmla="*/ 50454 h 156"/>
                <a:gd name="T32" fmla="*/ 12988 w 33"/>
                <a:gd name="T33" fmla="*/ 38405 h 156"/>
                <a:gd name="T34" fmla="*/ 17318 w 33"/>
                <a:gd name="T35" fmla="*/ 24850 h 156"/>
                <a:gd name="T36" fmla="*/ 23812 w 33"/>
                <a:gd name="T37" fmla="*/ 6024 h 156"/>
                <a:gd name="T38" fmla="*/ 19483 w 33"/>
                <a:gd name="T39" fmla="*/ 9037 h 156"/>
                <a:gd name="T40" fmla="*/ 23812 w 33"/>
                <a:gd name="T41" fmla="*/ 6024 h 156"/>
                <a:gd name="T42" fmla="*/ 23812 w 33"/>
                <a:gd name="T43" fmla="*/ 2259 h 156"/>
                <a:gd name="T44" fmla="*/ 20926 w 33"/>
                <a:gd name="T45" fmla="*/ 0 h 156"/>
                <a:gd name="T46" fmla="*/ 17318 w 33"/>
                <a:gd name="T47" fmla="*/ 0 h 156"/>
                <a:gd name="T48" fmla="*/ 14432 w 33"/>
                <a:gd name="T49" fmla="*/ 2259 h 156"/>
                <a:gd name="T50" fmla="*/ 19483 w 33"/>
                <a:gd name="T51" fmla="*/ 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3" h="156">
                  <a:moveTo>
                    <a:pt x="27" y="0"/>
                  </a:moveTo>
                  <a:lnTo>
                    <a:pt x="20" y="3"/>
                  </a:lnTo>
                  <a:lnTo>
                    <a:pt x="12" y="28"/>
                  </a:lnTo>
                  <a:lnTo>
                    <a:pt x="5" y="48"/>
                  </a:lnTo>
                  <a:lnTo>
                    <a:pt x="2" y="65"/>
                  </a:lnTo>
                  <a:lnTo>
                    <a:pt x="0" y="80"/>
                  </a:lnTo>
                  <a:lnTo>
                    <a:pt x="2" y="95"/>
                  </a:lnTo>
                  <a:lnTo>
                    <a:pt x="5" y="111"/>
                  </a:lnTo>
                  <a:lnTo>
                    <a:pt x="12" y="131"/>
                  </a:lnTo>
                  <a:lnTo>
                    <a:pt x="20" y="156"/>
                  </a:lnTo>
                  <a:lnTo>
                    <a:pt x="33" y="151"/>
                  </a:lnTo>
                  <a:lnTo>
                    <a:pt x="24" y="126"/>
                  </a:lnTo>
                  <a:lnTo>
                    <a:pt x="18" y="108"/>
                  </a:lnTo>
                  <a:lnTo>
                    <a:pt x="14" y="92"/>
                  </a:lnTo>
                  <a:lnTo>
                    <a:pt x="13" y="80"/>
                  </a:lnTo>
                  <a:lnTo>
                    <a:pt x="14" y="67"/>
                  </a:lnTo>
                  <a:lnTo>
                    <a:pt x="18" y="51"/>
                  </a:lnTo>
                  <a:lnTo>
                    <a:pt x="24" y="33"/>
                  </a:lnTo>
                  <a:lnTo>
                    <a:pt x="33" y="8"/>
                  </a:lnTo>
                  <a:lnTo>
                    <a:pt x="27" y="12"/>
                  </a:lnTo>
                  <a:lnTo>
                    <a:pt x="33" y="8"/>
                  </a:lnTo>
                  <a:lnTo>
                    <a:pt x="33" y="3"/>
                  </a:lnTo>
                  <a:lnTo>
                    <a:pt x="29" y="0"/>
                  </a:lnTo>
                  <a:lnTo>
                    <a:pt x="24" y="0"/>
                  </a:lnTo>
                  <a:lnTo>
                    <a:pt x="20" y="3"/>
                  </a:lnTo>
                  <a:lnTo>
                    <a:pt x="2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2" name="Freeform 95">
              <a:extLst>
                <a:ext uri="{FF2B5EF4-FFF2-40B4-BE49-F238E27FC236}">
                  <a16:creationId xmlns:a16="http://schemas.microsoft.com/office/drawing/2014/main" id="{0F711481-BDCA-CF65-D1D2-F03C2BC9CD69}"/>
                </a:ext>
              </a:extLst>
            </p:cNvPr>
            <p:cNvSpPr>
              <a:spLocks noChangeAspect="1"/>
            </p:cNvSpPr>
            <p:nvPr/>
          </p:nvSpPr>
          <p:spPr bwMode="auto">
            <a:xfrm>
              <a:off x="6484938" y="3094038"/>
              <a:ext cx="112712" cy="36512"/>
            </a:xfrm>
            <a:custGeom>
              <a:avLst/>
              <a:gdLst>
                <a:gd name="T0" fmla="*/ 112712 w 149"/>
                <a:gd name="T1" fmla="*/ 31948 h 48"/>
                <a:gd name="T2" fmla="*/ 108173 w 149"/>
                <a:gd name="T3" fmla="*/ 27384 h 48"/>
                <a:gd name="T4" fmla="*/ 93044 w 149"/>
                <a:gd name="T5" fmla="*/ 26623 h 48"/>
                <a:gd name="T6" fmla="*/ 77159 w 149"/>
                <a:gd name="T7" fmla="*/ 22820 h 48"/>
                <a:gd name="T8" fmla="*/ 61273 w 149"/>
                <a:gd name="T9" fmla="*/ 19017 h 48"/>
                <a:gd name="T10" fmla="*/ 47657 w 149"/>
                <a:gd name="T11" fmla="*/ 12931 h 48"/>
                <a:gd name="T12" fmla="*/ 34041 w 149"/>
                <a:gd name="T13" fmla="*/ 8367 h 48"/>
                <a:gd name="T14" fmla="*/ 21181 w 149"/>
                <a:gd name="T15" fmla="*/ 4564 h 48"/>
                <a:gd name="T16" fmla="*/ 9834 w 149"/>
                <a:gd name="T17" fmla="*/ 761 h 48"/>
                <a:gd name="T18" fmla="*/ 0 w 149"/>
                <a:gd name="T19" fmla="*/ 0 h 48"/>
                <a:gd name="T20" fmla="*/ 0 w 149"/>
                <a:gd name="T21" fmla="*/ 9128 h 48"/>
                <a:gd name="T22" fmla="*/ 8321 w 149"/>
                <a:gd name="T23" fmla="*/ 9889 h 48"/>
                <a:gd name="T24" fmla="*/ 17398 w 149"/>
                <a:gd name="T25" fmla="*/ 13692 h 48"/>
                <a:gd name="T26" fmla="*/ 30258 w 149"/>
                <a:gd name="T27" fmla="*/ 17495 h 48"/>
                <a:gd name="T28" fmla="*/ 43874 w 149"/>
                <a:gd name="T29" fmla="*/ 22820 h 48"/>
                <a:gd name="T30" fmla="*/ 59004 w 149"/>
                <a:gd name="T31" fmla="*/ 28145 h 48"/>
                <a:gd name="T32" fmla="*/ 74889 w 149"/>
                <a:gd name="T33" fmla="*/ 31948 h 48"/>
                <a:gd name="T34" fmla="*/ 91531 w 149"/>
                <a:gd name="T35" fmla="*/ 35751 h 48"/>
                <a:gd name="T36" fmla="*/ 108173 w 149"/>
                <a:gd name="T37" fmla="*/ 36512 h 48"/>
                <a:gd name="T38" fmla="*/ 103635 w 149"/>
                <a:gd name="T39" fmla="*/ 31948 h 48"/>
                <a:gd name="T40" fmla="*/ 108173 w 149"/>
                <a:gd name="T41" fmla="*/ 36512 h 48"/>
                <a:gd name="T42" fmla="*/ 111199 w 149"/>
                <a:gd name="T43" fmla="*/ 34991 h 48"/>
                <a:gd name="T44" fmla="*/ 112712 w 149"/>
                <a:gd name="T45" fmla="*/ 31948 h 48"/>
                <a:gd name="T46" fmla="*/ 111199 w 149"/>
                <a:gd name="T47" fmla="*/ 28905 h 48"/>
                <a:gd name="T48" fmla="*/ 108173 w 149"/>
                <a:gd name="T49" fmla="*/ 27384 h 48"/>
                <a:gd name="T50" fmla="*/ 112712 w 149"/>
                <a:gd name="T51" fmla="*/ 31948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9" h="48">
                  <a:moveTo>
                    <a:pt x="149" y="42"/>
                  </a:moveTo>
                  <a:lnTo>
                    <a:pt x="143" y="36"/>
                  </a:lnTo>
                  <a:lnTo>
                    <a:pt x="123" y="35"/>
                  </a:lnTo>
                  <a:lnTo>
                    <a:pt x="102" y="30"/>
                  </a:lnTo>
                  <a:lnTo>
                    <a:pt x="81" y="25"/>
                  </a:lnTo>
                  <a:lnTo>
                    <a:pt x="63" y="17"/>
                  </a:lnTo>
                  <a:lnTo>
                    <a:pt x="45" y="11"/>
                  </a:lnTo>
                  <a:lnTo>
                    <a:pt x="28" y="6"/>
                  </a:lnTo>
                  <a:lnTo>
                    <a:pt x="13" y="1"/>
                  </a:lnTo>
                  <a:lnTo>
                    <a:pt x="0" y="0"/>
                  </a:lnTo>
                  <a:lnTo>
                    <a:pt x="0" y="12"/>
                  </a:lnTo>
                  <a:lnTo>
                    <a:pt x="11" y="13"/>
                  </a:lnTo>
                  <a:lnTo>
                    <a:pt x="23" y="18"/>
                  </a:lnTo>
                  <a:lnTo>
                    <a:pt x="40" y="23"/>
                  </a:lnTo>
                  <a:lnTo>
                    <a:pt x="58" y="30"/>
                  </a:lnTo>
                  <a:lnTo>
                    <a:pt x="78" y="37"/>
                  </a:lnTo>
                  <a:lnTo>
                    <a:pt x="99" y="42"/>
                  </a:lnTo>
                  <a:lnTo>
                    <a:pt x="121" y="47"/>
                  </a:lnTo>
                  <a:lnTo>
                    <a:pt x="143" y="48"/>
                  </a:lnTo>
                  <a:lnTo>
                    <a:pt x="137" y="42"/>
                  </a:lnTo>
                  <a:lnTo>
                    <a:pt x="143" y="48"/>
                  </a:lnTo>
                  <a:lnTo>
                    <a:pt x="147" y="46"/>
                  </a:lnTo>
                  <a:lnTo>
                    <a:pt x="149" y="42"/>
                  </a:lnTo>
                  <a:lnTo>
                    <a:pt x="147" y="38"/>
                  </a:lnTo>
                  <a:lnTo>
                    <a:pt x="143" y="36"/>
                  </a:lnTo>
                  <a:lnTo>
                    <a:pt x="149"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3" name="Freeform 96">
              <a:extLst>
                <a:ext uri="{FF2B5EF4-FFF2-40B4-BE49-F238E27FC236}">
                  <a16:creationId xmlns:a16="http://schemas.microsoft.com/office/drawing/2014/main" id="{8CEA0A77-9B5E-3889-4608-5C08B45AD9D3}"/>
                </a:ext>
              </a:extLst>
            </p:cNvPr>
            <p:cNvSpPr>
              <a:spLocks noChangeAspect="1"/>
            </p:cNvSpPr>
            <p:nvPr/>
          </p:nvSpPr>
          <p:spPr bwMode="auto">
            <a:xfrm>
              <a:off x="6589713" y="3125788"/>
              <a:ext cx="139700" cy="171450"/>
            </a:xfrm>
            <a:custGeom>
              <a:avLst/>
              <a:gdLst>
                <a:gd name="T0" fmla="*/ 129936 w 186"/>
                <a:gd name="T1" fmla="*/ 166918 h 227"/>
                <a:gd name="T2" fmla="*/ 135194 w 186"/>
                <a:gd name="T3" fmla="*/ 162387 h 227"/>
                <a:gd name="T4" fmla="*/ 123927 w 186"/>
                <a:gd name="T5" fmla="*/ 160876 h 227"/>
                <a:gd name="T6" fmla="*/ 111159 w 186"/>
                <a:gd name="T7" fmla="*/ 158610 h 227"/>
                <a:gd name="T8" fmla="*/ 99893 w 186"/>
                <a:gd name="T9" fmla="*/ 154078 h 227"/>
                <a:gd name="T10" fmla="*/ 88627 w 186"/>
                <a:gd name="T11" fmla="*/ 148791 h 227"/>
                <a:gd name="T12" fmla="*/ 78863 w 186"/>
                <a:gd name="T13" fmla="*/ 141239 h 227"/>
                <a:gd name="T14" fmla="*/ 67597 w 186"/>
                <a:gd name="T15" fmla="*/ 132175 h 227"/>
                <a:gd name="T16" fmla="*/ 57833 w 186"/>
                <a:gd name="T17" fmla="*/ 123867 h 227"/>
                <a:gd name="T18" fmla="*/ 48820 w 186"/>
                <a:gd name="T19" fmla="*/ 112538 h 227"/>
                <a:gd name="T20" fmla="*/ 40558 w 186"/>
                <a:gd name="T21" fmla="*/ 99698 h 227"/>
                <a:gd name="T22" fmla="*/ 33047 w 186"/>
                <a:gd name="T23" fmla="*/ 87613 h 227"/>
                <a:gd name="T24" fmla="*/ 26288 w 186"/>
                <a:gd name="T25" fmla="*/ 73263 h 227"/>
                <a:gd name="T26" fmla="*/ 20279 w 186"/>
                <a:gd name="T27" fmla="*/ 59668 h 227"/>
                <a:gd name="T28" fmla="*/ 15773 w 186"/>
                <a:gd name="T29" fmla="*/ 45317 h 227"/>
                <a:gd name="T30" fmla="*/ 12017 w 186"/>
                <a:gd name="T31" fmla="*/ 30211 h 227"/>
                <a:gd name="T32" fmla="*/ 10515 w 186"/>
                <a:gd name="T33" fmla="*/ 15861 h 227"/>
                <a:gd name="T34" fmla="*/ 9013 w 186"/>
                <a:gd name="T35" fmla="*/ 0 h 227"/>
                <a:gd name="T36" fmla="*/ 0 w 186"/>
                <a:gd name="T37" fmla="*/ 0 h 227"/>
                <a:gd name="T38" fmla="*/ 751 w 186"/>
                <a:gd name="T39" fmla="*/ 15861 h 227"/>
                <a:gd name="T40" fmla="*/ 3004 w 186"/>
                <a:gd name="T41" fmla="*/ 32477 h 227"/>
                <a:gd name="T42" fmla="*/ 6760 w 186"/>
                <a:gd name="T43" fmla="*/ 47583 h 227"/>
                <a:gd name="T44" fmla="*/ 11266 w 186"/>
                <a:gd name="T45" fmla="*/ 63444 h 227"/>
                <a:gd name="T46" fmla="*/ 16524 w 186"/>
                <a:gd name="T47" fmla="*/ 77039 h 227"/>
                <a:gd name="T48" fmla="*/ 25537 w 186"/>
                <a:gd name="T49" fmla="*/ 91390 h 227"/>
                <a:gd name="T50" fmla="*/ 33047 w 186"/>
                <a:gd name="T51" fmla="*/ 105740 h 227"/>
                <a:gd name="T52" fmla="*/ 41309 w 186"/>
                <a:gd name="T53" fmla="*/ 117825 h 227"/>
                <a:gd name="T54" fmla="*/ 50322 w 186"/>
                <a:gd name="T55" fmla="*/ 129154 h 227"/>
                <a:gd name="T56" fmla="*/ 61588 w 186"/>
                <a:gd name="T57" fmla="*/ 139728 h 227"/>
                <a:gd name="T58" fmla="*/ 72854 w 186"/>
                <a:gd name="T59" fmla="*/ 148791 h 227"/>
                <a:gd name="T60" fmla="*/ 84872 w 186"/>
                <a:gd name="T61" fmla="*/ 156344 h 227"/>
                <a:gd name="T62" fmla="*/ 96138 w 186"/>
                <a:gd name="T63" fmla="*/ 163142 h 227"/>
                <a:gd name="T64" fmla="*/ 109657 w 186"/>
                <a:gd name="T65" fmla="*/ 167674 h 227"/>
                <a:gd name="T66" fmla="*/ 121674 w 186"/>
                <a:gd name="T67" fmla="*/ 170695 h 227"/>
                <a:gd name="T68" fmla="*/ 135194 w 186"/>
                <a:gd name="T69" fmla="*/ 171450 h 227"/>
                <a:gd name="T70" fmla="*/ 139700 w 186"/>
                <a:gd name="T71" fmla="*/ 166918 h 227"/>
                <a:gd name="T72" fmla="*/ 135194 w 186"/>
                <a:gd name="T73" fmla="*/ 171450 h 227"/>
                <a:gd name="T74" fmla="*/ 137447 w 186"/>
                <a:gd name="T75" fmla="*/ 169939 h 227"/>
                <a:gd name="T76" fmla="*/ 139700 w 186"/>
                <a:gd name="T77" fmla="*/ 166918 h 227"/>
                <a:gd name="T78" fmla="*/ 137447 w 186"/>
                <a:gd name="T79" fmla="*/ 163897 h 227"/>
                <a:gd name="T80" fmla="*/ 135194 w 186"/>
                <a:gd name="T81" fmla="*/ 162387 h 227"/>
                <a:gd name="T82" fmla="*/ 129936 w 186"/>
                <a:gd name="T83" fmla="*/ 166918 h 22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86" h="227">
                  <a:moveTo>
                    <a:pt x="173" y="221"/>
                  </a:moveTo>
                  <a:lnTo>
                    <a:pt x="180" y="215"/>
                  </a:lnTo>
                  <a:lnTo>
                    <a:pt x="165" y="213"/>
                  </a:lnTo>
                  <a:lnTo>
                    <a:pt x="148" y="210"/>
                  </a:lnTo>
                  <a:lnTo>
                    <a:pt x="133" y="204"/>
                  </a:lnTo>
                  <a:lnTo>
                    <a:pt x="118" y="197"/>
                  </a:lnTo>
                  <a:lnTo>
                    <a:pt x="105" y="187"/>
                  </a:lnTo>
                  <a:lnTo>
                    <a:pt x="90" y="175"/>
                  </a:lnTo>
                  <a:lnTo>
                    <a:pt x="77" y="164"/>
                  </a:lnTo>
                  <a:lnTo>
                    <a:pt x="65" y="149"/>
                  </a:lnTo>
                  <a:lnTo>
                    <a:pt x="54" y="132"/>
                  </a:lnTo>
                  <a:lnTo>
                    <a:pt x="44" y="116"/>
                  </a:lnTo>
                  <a:lnTo>
                    <a:pt x="35" y="97"/>
                  </a:lnTo>
                  <a:lnTo>
                    <a:pt x="27" y="79"/>
                  </a:lnTo>
                  <a:lnTo>
                    <a:pt x="21" y="60"/>
                  </a:lnTo>
                  <a:lnTo>
                    <a:pt x="16" y="40"/>
                  </a:lnTo>
                  <a:lnTo>
                    <a:pt x="14" y="21"/>
                  </a:lnTo>
                  <a:lnTo>
                    <a:pt x="12" y="0"/>
                  </a:lnTo>
                  <a:lnTo>
                    <a:pt x="0" y="0"/>
                  </a:lnTo>
                  <a:lnTo>
                    <a:pt x="1" y="21"/>
                  </a:lnTo>
                  <a:lnTo>
                    <a:pt x="4" y="43"/>
                  </a:lnTo>
                  <a:lnTo>
                    <a:pt x="9" y="63"/>
                  </a:lnTo>
                  <a:lnTo>
                    <a:pt x="15" y="84"/>
                  </a:lnTo>
                  <a:lnTo>
                    <a:pt x="22" y="102"/>
                  </a:lnTo>
                  <a:lnTo>
                    <a:pt x="34" y="121"/>
                  </a:lnTo>
                  <a:lnTo>
                    <a:pt x="44" y="140"/>
                  </a:lnTo>
                  <a:lnTo>
                    <a:pt x="55" y="156"/>
                  </a:lnTo>
                  <a:lnTo>
                    <a:pt x="67" y="171"/>
                  </a:lnTo>
                  <a:lnTo>
                    <a:pt x="82" y="185"/>
                  </a:lnTo>
                  <a:lnTo>
                    <a:pt x="97" y="197"/>
                  </a:lnTo>
                  <a:lnTo>
                    <a:pt x="113" y="207"/>
                  </a:lnTo>
                  <a:lnTo>
                    <a:pt x="128" y="216"/>
                  </a:lnTo>
                  <a:lnTo>
                    <a:pt x="146" y="222"/>
                  </a:lnTo>
                  <a:lnTo>
                    <a:pt x="162" y="226"/>
                  </a:lnTo>
                  <a:lnTo>
                    <a:pt x="180" y="227"/>
                  </a:lnTo>
                  <a:lnTo>
                    <a:pt x="186" y="221"/>
                  </a:lnTo>
                  <a:lnTo>
                    <a:pt x="180" y="227"/>
                  </a:lnTo>
                  <a:lnTo>
                    <a:pt x="183" y="225"/>
                  </a:lnTo>
                  <a:lnTo>
                    <a:pt x="186" y="221"/>
                  </a:lnTo>
                  <a:lnTo>
                    <a:pt x="183" y="217"/>
                  </a:lnTo>
                  <a:lnTo>
                    <a:pt x="180" y="215"/>
                  </a:lnTo>
                  <a:lnTo>
                    <a:pt x="173" y="2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4" name="Freeform 97">
              <a:extLst>
                <a:ext uri="{FF2B5EF4-FFF2-40B4-BE49-F238E27FC236}">
                  <a16:creationId xmlns:a16="http://schemas.microsoft.com/office/drawing/2014/main" id="{2E111D06-D6D5-78CE-F772-2508C63E376B}"/>
                </a:ext>
              </a:extLst>
            </p:cNvPr>
            <p:cNvSpPr>
              <a:spLocks noChangeAspect="1"/>
            </p:cNvSpPr>
            <p:nvPr/>
          </p:nvSpPr>
          <p:spPr bwMode="auto">
            <a:xfrm>
              <a:off x="6715125" y="3168650"/>
              <a:ext cx="36513" cy="122238"/>
            </a:xfrm>
            <a:custGeom>
              <a:avLst/>
              <a:gdLst>
                <a:gd name="T0" fmla="*/ 30552 w 49"/>
                <a:gd name="T1" fmla="*/ 0 h 165"/>
                <a:gd name="T2" fmla="*/ 27571 w 49"/>
                <a:gd name="T3" fmla="*/ 2223 h 165"/>
                <a:gd name="T4" fmla="*/ 14903 w 49"/>
                <a:gd name="T5" fmla="*/ 20743 h 165"/>
                <a:gd name="T6" fmla="*/ 5961 w 49"/>
                <a:gd name="T7" fmla="*/ 36301 h 165"/>
                <a:gd name="T8" fmla="*/ 2235 w 49"/>
                <a:gd name="T9" fmla="*/ 51118 h 165"/>
                <a:gd name="T10" fmla="*/ 0 w 49"/>
                <a:gd name="T11" fmla="*/ 62971 h 165"/>
                <a:gd name="T12" fmla="*/ 745 w 49"/>
                <a:gd name="T13" fmla="*/ 74824 h 165"/>
                <a:gd name="T14" fmla="*/ 2235 w 49"/>
                <a:gd name="T15" fmla="*/ 88900 h 165"/>
                <a:gd name="T16" fmla="*/ 3726 w 49"/>
                <a:gd name="T17" fmla="*/ 103717 h 165"/>
                <a:gd name="T18" fmla="*/ 4471 w 49"/>
                <a:gd name="T19" fmla="*/ 122238 h 165"/>
                <a:gd name="T20" fmla="*/ 14158 w 49"/>
                <a:gd name="T21" fmla="*/ 122238 h 165"/>
                <a:gd name="T22" fmla="*/ 13413 w 49"/>
                <a:gd name="T23" fmla="*/ 103717 h 165"/>
                <a:gd name="T24" fmla="*/ 11177 w 49"/>
                <a:gd name="T25" fmla="*/ 88900 h 165"/>
                <a:gd name="T26" fmla="*/ 10432 w 49"/>
                <a:gd name="T27" fmla="*/ 74824 h 165"/>
                <a:gd name="T28" fmla="*/ 9687 w 49"/>
                <a:gd name="T29" fmla="*/ 62971 h 165"/>
                <a:gd name="T30" fmla="*/ 11177 w 49"/>
                <a:gd name="T31" fmla="*/ 52599 h 165"/>
                <a:gd name="T32" fmla="*/ 14903 w 49"/>
                <a:gd name="T33" fmla="*/ 40005 h 165"/>
                <a:gd name="T34" fmla="*/ 22355 w 49"/>
                <a:gd name="T35" fmla="*/ 25929 h 165"/>
                <a:gd name="T36" fmla="*/ 35023 w 49"/>
                <a:gd name="T37" fmla="*/ 7408 h 165"/>
                <a:gd name="T38" fmla="*/ 32787 w 49"/>
                <a:gd name="T39" fmla="*/ 9631 h 165"/>
                <a:gd name="T40" fmla="*/ 35023 w 49"/>
                <a:gd name="T41" fmla="*/ 7408 h 165"/>
                <a:gd name="T42" fmla="*/ 36513 w 49"/>
                <a:gd name="T43" fmla="*/ 3704 h 165"/>
                <a:gd name="T44" fmla="*/ 34278 w 49"/>
                <a:gd name="T45" fmla="*/ 1482 h 165"/>
                <a:gd name="T46" fmla="*/ 31297 w 49"/>
                <a:gd name="T47" fmla="*/ 0 h 165"/>
                <a:gd name="T48" fmla="*/ 27571 w 49"/>
                <a:gd name="T49" fmla="*/ 2223 h 165"/>
                <a:gd name="T50" fmla="*/ 30552 w 49"/>
                <a:gd name="T51" fmla="*/ 0 h 1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9" h="165">
                  <a:moveTo>
                    <a:pt x="41" y="0"/>
                  </a:moveTo>
                  <a:lnTo>
                    <a:pt x="37" y="3"/>
                  </a:lnTo>
                  <a:lnTo>
                    <a:pt x="20" y="28"/>
                  </a:lnTo>
                  <a:lnTo>
                    <a:pt x="8" y="49"/>
                  </a:lnTo>
                  <a:lnTo>
                    <a:pt x="3" y="69"/>
                  </a:lnTo>
                  <a:lnTo>
                    <a:pt x="0" y="85"/>
                  </a:lnTo>
                  <a:lnTo>
                    <a:pt x="1" y="101"/>
                  </a:lnTo>
                  <a:lnTo>
                    <a:pt x="3" y="120"/>
                  </a:lnTo>
                  <a:lnTo>
                    <a:pt x="5" y="140"/>
                  </a:lnTo>
                  <a:lnTo>
                    <a:pt x="6" y="165"/>
                  </a:lnTo>
                  <a:lnTo>
                    <a:pt x="19" y="165"/>
                  </a:lnTo>
                  <a:lnTo>
                    <a:pt x="18" y="140"/>
                  </a:lnTo>
                  <a:lnTo>
                    <a:pt x="15" y="120"/>
                  </a:lnTo>
                  <a:lnTo>
                    <a:pt x="14" y="101"/>
                  </a:lnTo>
                  <a:lnTo>
                    <a:pt x="13" y="85"/>
                  </a:lnTo>
                  <a:lnTo>
                    <a:pt x="15" y="71"/>
                  </a:lnTo>
                  <a:lnTo>
                    <a:pt x="20" y="54"/>
                  </a:lnTo>
                  <a:lnTo>
                    <a:pt x="30" y="35"/>
                  </a:lnTo>
                  <a:lnTo>
                    <a:pt x="47" y="10"/>
                  </a:lnTo>
                  <a:lnTo>
                    <a:pt x="44" y="13"/>
                  </a:lnTo>
                  <a:lnTo>
                    <a:pt x="47" y="10"/>
                  </a:lnTo>
                  <a:lnTo>
                    <a:pt x="49" y="5"/>
                  </a:lnTo>
                  <a:lnTo>
                    <a:pt x="46" y="2"/>
                  </a:lnTo>
                  <a:lnTo>
                    <a:pt x="42" y="0"/>
                  </a:lnTo>
                  <a:lnTo>
                    <a:pt x="37" y="3"/>
                  </a:lnTo>
                  <a:lnTo>
                    <a:pt x="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5" name="Freeform 98">
              <a:extLst>
                <a:ext uri="{FF2B5EF4-FFF2-40B4-BE49-F238E27FC236}">
                  <a16:creationId xmlns:a16="http://schemas.microsoft.com/office/drawing/2014/main" id="{B4738F29-0EC3-B3F2-ABD3-7A6C5767ED4D}"/>
                </a:ext>
              </a:extLst>
            </p:cNvPr>
            <p:cNvSpPr>
              <a:spLocks noChangeAspect="1"/>
            </p:cNvSpPr>
            <p:nvPr/>
          </p:nvSpPr>
          <p:spPr bwMode="auto">
            <a:xfrm>
              <a:off x="6745288" y="3162300"/>
              <a:ext cx="58737" cy="14288"/>
            </a:xfrm>
            <a:custGeom>
              <a:avLst/>
              <a:gdLst>
                <a:gd name="T0" fmla="*/ 49071 w 79"/>
                <a:gd name="T1" fmla="*/ 4763 h 21"/>
                <a:gd name="T2" fmla="*/ 52789 w 79"/>
                <a:gd name="T3" fmla="*/ 0 h 21"/>
                <a:gd name="T4" fmla="*/ 0 w 79"/>
                <a:gd name="T5" fmla="*/ 5443 h 21"/>
                <a:gd name="T6" fmla="*/ 2231 w 79"/>
                <a:gd name="T7" fmla="*/ 14288 h 21"/>
                <a:gd name="T8" fmla="*/ 55019 w 79"/>
                <a:gd name="T9" fmla="*/ 8165 h 21"/>
                <a:gd name="T10" fmla="*/ 58737 w 79"/>
                <a:gd name="T11" fmla="*/ 3402 h 21"/>
                <a:gd name="T12" fmla="*/ 55019 w 79"/>
                <a:gd name="T13" fmla="*/ 8165 h 21"/>
                <a:gd name="T14" fmla="*/ 57993 w 79"/>
                <a:gd name="T15" fmla="*/ 6804 h 21"/>
                <a:gd name="T16" fmla="*/ 58737 w 79"/>
                <a:gd name="T17" fmla="*/ 3402 h 21"/>
                <a:gd name="T18" fmla="*/ 56506 w 79"/>
                <a:gd name="T19" fmla="*/ 680 h 21"/>
                <a:gd name="T20" fmla="*/ 52789 w 79"/>
                <a:gd name="T21" fmla="*/ 0 h 21"/>
                <a:gd name="T22" fmla="*/ 49071 w 79"/>
                <a:gd name="T23" fmla="*/ 4763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 h="21">
                  <a:moveTo>
                    <a:pt x="66" y="7"/>
                  </a:moveTo>
                  <a:lnTo>
                    <a:pt x="71" y="0"/>
                  </a:lnTo>
                  <a:lnTo>
                    <a:pt x="0" y="8"/>
                  </a:lnTo>
                  <a:lnTo>
                    <a:pt x="3" y="21"/>
                  </a:lnTo>
                  <a:lnTo>
                    <a:pt x="74" y="12"/>
                  </a:lnTo>
                  <a:lnTo>
                    <a:pt x="79" y="5"/>
                  </a:lnTo>
                  <a:lnTo>
                    <a:pt x="74" y="12"/>
                  </a:lnTo>
                  <a:lnTo>
                    <a:pt x="78" y="10"/>
                  </a:lnTo>
                  <a:lnTo>
                    <a:pt x="79" y="5"/>
                  </a:lnTo>
                  <a:lnTo>
                    <a:pt x="76" y="1"/>
                  </a:lnTo>
                  <a:lnTo>
                    <a:pt x="71" y="0"/>
                  </a:lnTo>
                  <a:lnTo>
                    <a:pt x="66"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6" name="Freeform 99">
              <a:extLst>
                <a:ext uri="{FF2B5EF4-FFF2-40B4-BE49-F238E27FC236}">
                  <a16:creationId xmlns:a16="http://schemas.microsoft.com/office/drawing/2014/main" id="{E2F452FF-CA8C-82D1-6A29-1170923A9B0E}"/>
                </a:ext>
              </a:extLst>
            </p:cNvPr>
            <p:cNvSpPr>
              <a:spLocks noChangeAspect="1"/>
            </p:cNvSpPr>
            <p:nvPr/>
          </p:nvSpPr>
          <p:spPr bwMode="auto">
            <a:xfrm>
              <a:off x="6540500" y="2468563"/>
              <a:ext cx="263525" cy="700087"/>
            </a:xfrm>
            <a:custGeom>
              <a:avLst/>
              <a:gdLst>
                <a:gd name="T0" fmla="*/ 0 w 351"/>
                <a:gd name="T1" fmla="*/ 6042 h 927"/>
                <a:gd name="T2" fmla="*/ 21022 w 351"/>
                <a:gd name="T3" fmla="*/ 41537 h 927"/>
                <a:gd name="T4" fmla="*/ 41293 w 351"/>
                <a:gd name="T5" fmla="*/ 78543 h 927"/>
                <a:gd name="T6" fmla="*/ 62315 w 351"/>
                <a:gd name="T7" fmla="*/ 117814 h 927"/>
                <a:gd name="T8" fmla="*/ 81085 w 351"/>
                <a:gd name="T9" fmla="*/ 159351 h 927"/>
                <a:gd name="T10" fmla="*/ 99854 w 351"/>
                <a:gd name="T11" fmla="*/ 202398 h 927"/>
                <a:gd name="T12" fmla="*/ 117873 w 351"/>
                <a:gd name="T13" fmla="*/ 246956 h 927"/>
                <a:gd name="T14" fmla="*/ 135892 w 351"/>
                <a:gd name="T15" fmla="*/ 293025 h 927"/>
                <a:gd name="T16" fmla="*/ 153160 w 351"/>
                <a:gd name="T17" fmla="*/ 338338 h 927"/>
                <a:gd name="T18" fmla="*/ 169677 w 351"/>
                <a:gd name="T19" fmla="*/ 385161 h 927"/>
                <a:gd name="T20" fmla="*/ 184693 w 351"/>
                <a:gd name="T21" fmla="*/ 431229 h 927"/>
                <a:gd name="T22" fmla="*/ 198958 w 351"/>
                <a:gd name="T23" fmla="*/ 478053 h 927"/>
                <a:gd name="T24" fmla="*/ 212472 w 351"/>
                <a:gd name="T25" fmla="*/ 524121 h 927"/>
                <a:gd name="T26" fmla="*/ 225235 w 351"/>
                <a:gd name="T27" fmla="*/ 570190 h 927"/>
                <a:gd name="T28" fmla="*/ 236497 w 351"/>
                <a:gd name="T29" fmla="*/ 614747 h 927"/>
                <a:gd name="T30" fmla="*/ 245506 w 351"/>
                <a:gd name="T31" fmla="*/ 657795 h 927"/>
                <a:gd name="T32" fmla="*/ 253765 w 351"/>
                <a:gd name="T33" fmla="*/ 700087 h 927"/>
                <a:gd name="T34" fmla="*/ 259771 w 351"/>
                <a:gd name="T35" fmla="*/ 677430 h 927"/>
                <a:gd name="T36" fmla="*/ 250011 w 351"/>
                <a:gd name="T37" fmla="*/ 634383 h 927"/>
                <a:gd name="T38" fmla="*/ 240251 w 351"/>
                <a:gd name="T39" fmla="*/ 589825 h 927"/>
                <a:gd name="T40" fmla="*/ 227487 w 351"/>
                <a:gd name="T41" fmla="*/ 544512 h 927"/>
                <a:gd name="T42" fmla="*/ 215475 w 351"/>
                <a:gd name="T43" fmla="*/ 499199 h 927"/>
                <a:gd name="T44" fmla="*/ 201210 w 351"/>
                <a:gd name="T45" fmla="*/ 452376 h 927"/>
                <a:gd name="T46" fmla="*/ 186945 w 351"/>
                <a:gd name="T47" fmla="*/ 405552 h 927"/>
                <a:gd name="T48" fmla="*/ 170428 w 351"/>
                <a:gd name="T49" fmla="*/ 357973 h 927"/>
                <a:gd name="T50" fmla="*/ 153911 w 351"/>
                <a:gd name="T51" fmla="*/ 311905 h 927"/>
                <a:gd name="T52" fmla="*/ 135892 w 351"/>
                <a:gd name="T53" fmla="*/ 265837 h 927"/>
                <a:gd name="T54" fmla="*/ 117873 w 351"/>
                <a:gd name="T55" fmla="*/ 221279 h 927"/>
                <a:gd name="T56" fmla="*/ 99854 w 351"/>
                <a:gd name="T57" fmla="*/ 177476 h 927"/>
                <a:gd name="T58" fmla="*/ 79583 w 351"/>
                <a:gd name="T59" fmla="*/ 134429 h 927"/>
                <a:gd name="T60" fmla="*/ 59312 w 351"/>
                <a:gd name="T61" fmla="*/ 94402 h 927"/>
                <a:gd name="T62" fmla="*/ 38290 w 351"/>
                <a:gd name="T63" fmla="*/ 54376 h 927"/>
                <a:gd name="T64" fmla="*/ 18019 w 351"/>
                <a:gd name="T65" fmla="*/ 18125 h 927"/>
                <a:gd name="T66" fmla="*/ 7508 w 351"/>
                <a:gd name="T67" fmla="*/ 0 h 9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51" h="927">
                  <a:moveTo>
                    <a:pt x="0" y="8"/>
                  </a:moveTo>
                  <a:lnTo>
                    <a:pt x="0" y="8"/>
                  </a:lnTo>
                  <a:lnTo>
                    <a:pt x="14" y="31"/>
                  </a:lnTo>
                  <a:lnTo>
                    <a:pt x="28" y="55"/>
                  </a:lnTo>
                  <a:lnTo>
                    <a:pt x="41" y="77"/>
                  </a:lnTo>
                  <a:lnTo>
                    <a:pt x="55" y="104"/>
                  </a:lnTo>
                  <a:lnTo>
                    <a:pt x="69" y="130"/>
                  </a:lnTo>
                  <a:lnTo>
                    <a:pt x="83" y="156"/>
                  </a:lnTo>
                  <a:lnTo>
                    <a:pt x="94" y="183"/>
                  </a:lnTo>
                  <a:lnTo>
                    <a:pt x="108" y="211"/>
                  </a:lnTo>
                  <a:lnTo>
                    <a:pt x="120" y="240"/>
                  </a:lnTo>
                  <a:lnTo>
                    <a:pt x="133" y="268"/>
                  </a:lnTo>
                  <a:lnTo>
                    <a:pt x="145" y="298"/>
                  </a:lnTo>
                  <a:lnTo>
                    <a:pt x="157" y="327"/>
                  </a:lnTo>
                  <a:lnTo>
                    <a:pt x="169" y="357"/>
                  </a:lnTo>
                  <a:lnTo>
                    <a:pt x="181" y="388"/>
                  </a:lnTo>
                  <a:lnTo>
                    <a:pt x="192" y="418"/>
                  </a:lnTo>
                  <a:lnTo>
                    <a:pt x="204" y="448"/>
                  </a:lnTo>
                  <a:lnTo>
                    <a:pt x="215" y="479"/>
                  </a:lnTo>
                  <a:lnTo>
                    <a:pt x="226" y="510"/>
                  </a:lnTo>
                  <a:lnTo>
                    <a:pt x="236" y="542"/>
                  </a:lnTo>
                  <a:lnTo>
                    <a:pt x="246" y="571"/>
                  </a:lnTo>
                  <a:lnTo>
                    <a:pt x="256" y="601"/>
                  </a:lnTo>
                  <a:lnTo>
                    <a:pt x="265" y="633"/>
                  </a:lnTo>
                  <a:lnTo>
                    <a:pt x="275" y="664"/>
                  </a:lnTo>
                  <a:lnTo>
                    <a:pt x="283" y="694"/>
                  </a:lnTo>
                  <a:lnTo>
                    <a:pt x="291" y="724"/>
                  </a:lnTo>
                  <a:lnTo>
                    <a:pt x="300" y="755"/>
                  </a:lnTo>
                  <a:lnTo>
                    <a:pt x="307" y="784"/>
                  </a:lnTo>
                  <a:lnTo>
                    <a:pt x="315" y="814"/>
                  </a:lnTo>
                  <a:lnTo>
                    <a:pt x="321" y="842"/>
                  </a:lnTo>
                  <a:lnTo>
                    <a:pt x="327" y="871"/>
                  </a:lnTo>
                  <a:lnTo>
                    <a:pt x="333" y="900"/>
                  </a:lnTo>
                  <a:lnTo>
                    <a:pt x="338" y="927"/>
                  </a:lnTo>
                  <a:lnTo>
                    <a:pt x="351" y="925"/>
                  </a:lnTo>
                  <a:lnTo>
                    <a:pt x="346" y="897"/>
                  </a:lnTo>
                  <a:lnTo>
                    <a:pt x="340" y="868"/>
                  </a:lnTo>
                  <a:lnTo>
                    <a:pt x="333" y="840"/>
                  </a:lnTo>
                  <a:lnTo>
                    <a:pt x="327" y="811"/>
                  </a:lnTo>
                  <a:lnTo>
                    <a:pt x="320" y="781"/>
                  </a:lnTo>
                  <a:lnTo>
                    <a:pt x="312" y="752"/>
                  </a:lnTo>
                  <a:lnTo>
                    <a:pt x="303" y="721"/>
                  </a:lnTo>
                  <a:lnTo>
                    <a:pt x="296" y="691"/>
                  </a:lnTo>
                  <a:lnTo>
                    <a:pt x="287" y="661"/>
                  </a:lnTo>
                  <a:lnTo>
                    <a:pt x="277" y="630"/>
                  </a:lnTo>
                  <a:lnTo>
                    <a:pt x="268" y="599"/>
                  </a:lnTo>
                  <a:lnTo>
                    <a:pt x="259" y="566"/>
                  </a:lnTo>
                  <a:lnTo>
                    <a:pt x="249" y="537"/>
                  </a:lnTo>
                  <a:lnTo>
                    <a:pt x="239" y="505"/>
                  </a:lnTo>
                  <a:lnTo>
                    <a:pt x="227" y="474"/>
                  </a:lnTo>
                  <a:lnTo>
                    <a:pt x="216" y="443"/>
                  </a:lnTo>
                  <a:lnTo>
                    <a:pt x="205" y="413"/>
                  </a:lnTo>
                  <a:lnTo>
                    <a:pt x="194" y="383"/>
                  </a:lnTo>
                  <a:lnTo>
                    <a:pt x="181" y="352"/>
                  </a:lnTo>
                  <a:lnTo>
                    <a:pt x="170" y="322"/>
                  </a:lnTo>
                  <a:lnTo>
                    <a:pt x="157" y="293"/>
                  </a:lnTo>
                  <a:lnTo>
                    <a:pt x="145" y="263"/>
                  </a:lnTo>
                  <a:lnTo>
                    <a:pt x="133" y="235"/>
                  </a:lnTo>
                  <a:lnTo>
                    <a:pt x="120" y="206"/>
                  </a:lnTo>
                  <a:lnTo>
                    <a:pt x="106" y="178"/>
                  </a:lnTo>
                  <a:lnTo>
                    <a:pt x="93" y="151"/>
                  </a:lnTo>
                  <a:lnTo>
                    <a:pt x="79" y="125"/>
                  </a:lnTo>
                  <a:lnTo>
                    <a:pt x="65" y="99"/>
                  </a:lnTo>
                  <a:lnTo>
                    <a:pt x="51" y="72"/>
                  </a:lnTo>
                  <a:lnTo>
                    <a:pt x="38" y="47"/>
                  </a:lnTo>
                  <a:lnTo>
                    <a:pt x="24" y="24"/>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7" name="Freeform 100">
              <a:extLst>
                <a:ext uri="{FF2B5EF4-FFF2-40B4-BE49-F238E27FC236}">
                  <a16:creationId xmlns:a16="http://schemas.microsoft.com/office/drawing/2014/main" id="{E731D113-420C-8705-D821-A4053A7E9902}"/>
                </a:ext>
              </a:extLst>
            </p:cNvPr>
            <p:cNvSpPr>
              <a:spLocks noChangeAspect="1"/>
            </p:cNvSpPr>
            <p:nvPr/>
          </p:nvSpPr>
          <p:spPr bwMode="auto">
            <a:xfrm>
              <a:off x="5770563" y="1609725"/>
              <a:ext cx="777875" cy="865188"/>
            </a:xfrm>
            <a:custGeom>
              <a:avLst/>
              <a:gdLst>
                <a:gd name="T0" fmla="*/ 0 w 1031"/>
                <a:gd name="T1" fmla="*/ 7550 h 1146"/>
                <a:gd name="T2" fmla="*/ 50551 w 1031"/>
                <a:gd name="T3" fmla="*/ 42278 h 1146"/>
                <a:gd name="T4" fmla="*/ 102610 w 1031"/>
                <a:gd name="T5" fmla="*/ 82291 h 1146"/>
                <a:gd name="T6" fmla="*/ 153161 w 1031"/>
                <a:gd name="T7" fmla="*/ 123814 h 1146"/>
                <a:gd name="T8" fmla="*/ 205220 w 1031"/>
                <a:gd name="T9" fmla="*/ 169112 h 1146"/>
                <a:gd name="T10" fmla="*/ 256525 w 1031"/>
                <a:gd name="T11" fmla="*/ 215920 h 1146"/>
                <a:gd name="T12" fmla="*/ 306321 w 1031"/>
                <a:gd name="T13" fmla="*/ 266502 h 1146"/>
                <a:gd name="T14" fmla="*/ 357626 w 1031"/>
                <a:gd name="T15" fmla="*/ 318595 h 1146"/>
                <a:gd name="T16" fmla="*/ 407422 w 1031"/>
                <a:gd name="T17" fmla="*/ 372952 h 1146"/>
                <a:gd name="T18" fmla="*/ 456464 w 1031"/>
                <a:gd name="T19" fmla="*/ 429574 h 1146"/>
                <a:gd name="T20" fmla="*/ 504751 w 1031"/>
                <a:gd name="T21" fmla="*/ 487706 h 1146"/>
                <a:gd name="T22" fmla="*/ 553038 w 1031"/>
                <a:gd name="T23" fmla="*/ 548103 h 1146"/>
                <a:gd name="T24" fmla="*/ 599062 w 1031"/>
                <a:gd name="T25" fmla="*/ 609255 h 1146"/>
                <a:gd name="T26" fmla="*/ 644331 w 1031"/>
                <a:gd name="T27" fmla="*/ 672672 h 1146"/>
                <a:gd name="T28" fmla="*/ 688091 w 1031"/>
                <a:gd name="T29" fmla="*/ 736089 h 1146"/>
                <a:gd name="T30" fmla="*/ 730342 w 1031"/>
                <a:gd name="T31" fmla="*/ 799506 h 1146"/>
                <a:gd name="T32" fmla="*/ 770330 w 1031"/>
                <a:gd name="T33" fmla="*/ 865188 h 1146"/>
                <a:gd name="T34" fmla="*/ 758258 w 1031"/>
                <a:gd name="T35" fmla="*/ 827440 h 1146"/>
                <a:gd name="T36" fmla="*/ 716762 w 1031"/>
                <a:gd name="T37" fmla="*/ 762513 h 1146"/>
                <a:gd name="T38" fmla="*/ 673756 w 1031"/>
                <a:gd name="T39" fmla="*/ 698341 h 1146"/>
                <a:gd name="T40" fmla="*/ 629241 w 1031"/>
                <a:gd name="T41" fmla="*/ 634924 h 1146"/>
                <a:gd name="T42" fmla="*/ 583218 w 1031"/>
                <a:gd name="T43" fmla="*/ 573017 h 1146"/>
                <a:gd name="T44" fmla="*/ 536440 w 1031"/>
                <a:gd name="T45" fmla="*/ 512620 h 1146"/>
                <a:gd name="T46" fmla="*/ 488152 w 1031"/>
                <a:gd name="T47" fmla="*/ 452978 h 1146"/>
                <a:gd name="T48" fmla="*/ 439111 w 1031"/>
                <a:gd name="T49" fmla="*/ 395601 h 1146"/>
                <a:gd name="T50" fmla="*/ 389315 w 1031"/>
                <a:gd name="T51" fmla="*/ 338979 h 1146"/>
                <a:gd name="T52" fmla="*/ 339519 w 1031"/>
                <a:gd name="T53" fmla="*/ 285376 h 1146"/>
                <a:gd name="T54" fmla="*/ 288968 w 1031"/>
                <a:gd name="T55" fmla="*/ 234039 h 1146"/>
                <a:gd name="T56" fmla="*/ 236154 w 1031"/>
                <a:gd name="T57" fmla="*/ 184966 h 1146"/>
                <a:gd name="T58" fmla="*/ 184849 w 1031"/>
                <a:gd name="T59" fmla="*/ 138913 h 1146"/>
                <a:gd name="T60" fmla="*/ 133544 w 1031"/>
                <a:gd name="T61" fmla="*/ 94370 h 1146"/>
                <a:gd name="T62" fmla="*/ 81484 w 1031"/>
                <a:gd name="T63" fmla="*/ 55112 h 1146"/>
                <a:gd name="T64" fmla="*/ 30934 w 1031"/>
                <a:gd name="T65" fmla="*/ 17364 h 1146"/>
                <a:gd name="T66" fmla="*/ 5281 w 1031"/>
                <a:gd name="T67" fmla="*/ 0 h 114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31" h="1146">
                  <a:moveTo>
                    <a:pt x="0" y="10"/>
                  </a:moveTo>
                  <a:lnTo>
                    <a:pt x="0" y="10"/>
                  </a:lnTo>
                  <a:lnTo>
                    <a:pt x="33" y="33"/>
                  </a:lnTo>
                  <a:lnTo>
                    <a:pt x="67" y="56"/>
                  </a:lnTo>
                  <a:lnTo>
                    <a:pt x="101" y="83"/>
                  </a:lnTo>
                  <a:lnTo>
                    <a:pt x="136" y="109"/>
                  </a:lnTo>
                  <a:lnTo>
                    <a:pt x="169" y="135"/>
                  </a:lnTo>
                  <a:lnTo>
                    <a:pt x="203" y="164"/>
                  </a:lnTo>
                  <a:lnTo>
                    <a:pt x="238" y="194"/>
                  </a:lnTo>
                  <a:lnTo>
                    <a:pt x="272" y="224"/>
                  </a:lnTo>
                  <a:lnTo>
                    <a:pt x="305" y="255"/>
                  </a:lnTo>
                  <a:lnTo>
                    <a:pt x="340" y="286"/>
                  </a:lnTo>
                  <a:lnTo>
                    <a:pt x="373" y="320"/>
                  </a:lnTo>
                  <a:lnTo>
                    <a:pt x="406" y="353"/>
                  </a:lnTo>
                  <a:lnTo>
                    <a:pt x="440" y="386"/>
                  </a:lnTo>
                  <a:lnTo>
                    <a:pt x="474" y="422"/>
                  </a:lnTo>
                  <a:lnTo>
                    <a:pt x="506" y="457"/>
                  </a:lnTo>
                  <a:lnTo>
                    <a:pt x="540" y="494"/>
                  </a:lnTo>
                  <a:lnTo>
                    <a:pt x="572" y="532"/>
                  </a:lnTo>
                  <a:lnTo>
                    <a:pt x="605" y="569"/>
                  </a:lnTo>
                  <a:lnTo>
                    <a:pt x="637" y="608"/>
                  </a:lnTo>
                  <a:lnTo>
                    <a:pt x="669" y="646"/>
                  </a:lnTo>
                  <a:lnTo>
                    <a:pt x="701" y="686"/>
                  </a:lnTo>
                  <a:lnTo>
                    <a:pt x="733" y="726"/>
                  </a:lnTo>
                  <a:lnTo>
                    <a:pt x="763" y="766"/>
                  </a:lnTo>
                  <a:lnTo>
                    <a:pt x="794" y="807"/>
                  </a:lnTo>
                  <a:lnTo>
                    <a:pt x="824" y="849"/>
                  </a:lnTo>
                  <a:lnTo>
                    <a:pt x="854" y="891"/>
                  </a:lnTo>
                  <a:lnTo>
                    <a:pt x="883" y="932"/>
                  </a:lnTo>
                  <a:lnTo>
                    <a:pt x="912" y="975"/>
                  </a:lnTo>
                  <a:lnTo>
                    <a:pt x="940" y="1017"/>
                  </a:lnTo>
                  <a:lnTo>
                    <a:pt x="968" y="1059"/>
                  </a:lnTo>
                  <a:lnTo>
                    <a:pt x="995" y="1103"/>
                  </a:lnTo>
                  <a:lnTo>
                    <a:pt x="1021" y="1146"/>
                  </a:lnTo>
                  <a:lnTo>
                    <a:pt x="1031" y="1138"/>
                  </a:lnTo>
                  <a:lnTo>
                    <a:pt x="1005" y="1096"/>
                  </a:lnTo>
                  <a:lnTo>
                    <a:pt x="978" y="1052"/>
                  </a:lnTo>
                  <a:lnTo>
                    <a:pt x="950" y="1010"/>
                  </a:lnTo>
                  <a:lnTo>
                    <a:pt x="921" y="967"/>
                  </a:lnTo>
                  <a:lnTo>
                    <a:pt x="893" y="925"/>
                  </a:lnTo>
                  <a:lnTo>
                    <a:pt x="864" y="884"/>
                  </a:lnTo>
                  <a:lnTo>
                    <a:pt x="834" y="841"/>
                  </a:lnTo>
                  <a:lnTo>
                    <a:pt x="804" y="800"/>
                  </a:lnTo>
                  <a:lnTo>
                    <a:pt x="773" y="759"/>
                  </a:lnTo>
                  <a:lnTo>
                    <a:pt x="743" y="719"/>
                  </a:lnTo>
                  <a:lnTo>
                    <a:pt x="711" y="679"/>
                  </a:lnTo>
                  <a:lnTo>
                    <a:pt x="679" y="639"/>
                  </a:lnTo>
                  <a:lnTo>
                    <a:pt x="647" y="600"/>
                  </a:lnTo>
                  <a:lnTo>
                    <a:pt x="615" y="562"/>
                  </a:lnTo>
                  <a:lnTo>
                    <a:pt x="582" y="524"/>
                  </a:lnTo>
                  <a:lnTo>
                    <a:pt x="550" y="487"/>
                  </a:lnTo>
                  <a:lnTo>
                    <a:pt x="516" y="449"/>
                  </a:lnTo>
                  <a:lnTo>
                    <a:pt x="484" y="414"/>
                  </a:lnTo>
                  <a:lnTo>
                    <a:pt x="450" y="378"/>
                  </a:lnTo>
                  <a:lnTo>
                    <a:pt x="416" y="343"/>
                  </a:lnTo>
                  <a:lnTo>
                    <a:pt x="383" y="310"/>
                  </a:lnTo>
                  <a:lnTo>
                    <a:pt x="348" y="276"/>
                  </a:lnTo>
                  <a:lnTo>
                    <a:pt x="313" y="245"/>
                  </a:lnTo>
                  <a:lnTo>
                    <a:pt x="279" y="214"/>
                  </a:lnTo>
                  <a:lnTo>
                    <a:pt x="245" y="184"/>
                  </a:lnTo>
                  <a:lnTo>
                    <a:pt x="210" y="154"/>
                  </a:lnTo>
                  <a:lnTo>
                    <a:pt x="177" y="125"/>
                  </a:lnTo>
                  <a:lnTo>
                    <a:pt x="143" y="99"/>
                  </a:lnTo>
                  <a:lnTo>
                    <a:pt x="108" y="73"/>
                  </a:lnTo>
                  <a:lnTo>
                    <a:pt x="74" y="46"/>
                  </a:lnTo>
                  <a:lnTo>
                    <a:pt x="41" y="23"/>
                  </a:lnTo>
                  <a:lnTo>
                    <a:pt x="7" y="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8" name="Freeform 101">
              <a:extLst>
                <a:ext uri="{FF2B5EF4-FFF2-40B4-BE49-F238E27FC236}">
                  <a16:creationId xmlns:a16="http://schemas.microsoft.com/office/drawing/2014/main" id="{DF090E81-C153-D7EA-F117-30C406B2AE4F}"/>
                </a:ext>
              </a:extLst>
            </p:cNvPr>
            <p:cNvSpPr>
              <a:spLocks noChangeAspect="1"/>
            </p:cNvSpPr>
            <p:nvPr/>
          </p:nvSpPr>
          <p:spPr bwMode="auto">
            <a:xfrm>
              <a:off x="5181600" y="1309688"/>
              <a:ext cx="595313" cy="307975"/>
            </a:xfrm>
            <a:custGeom>
              <a:avLst/>
              <a:gdLst>
                <a:gd name="T0" fmla="*/ 3763 w 791"/>
                <a:gd name="T1" fmla="*/ 9813 h 408"/>
                <a:gd name="T2" fmla="*/ 3010 w 791"/>
                <a:gd name="T3" fmla="*/ 9813 h 408"/>
                <a:gd name="T4" fmla="*/ 37630 w 791"/>
                <a:gd name="T5" fmla="*/ 21890 h 408"/>
                <a:gd name="T6" fmla="*/ 72250 w 791"/>
                <a:gd name="T7" fmla="*/ 34723 h 408"/>
                <a:gd name="T8" fmla="*/ 109128 w 791"/>
                <a:gd name="T9" fmla="*/ 49819 h 408"/>
                <a:gd name="T10" fmla="*/ 146759 w 791"/>
                <a:gd name="T11" fmla="*/ 64916 h 408"/>
                <a:gd name="T12" fmla="*/ 184389 w 791"/>
                <a:gd name="T13" fmla="*/ 82278 h 408"/>
                <a:gd name="T14" fmla="*/ 222772 w 791"/>
                <a:gd name="T15" fmla="*/ 99639 h 408"/>
                <a:gd name="T16" fmla="*/ 261155 w 791"/>
                <a:gd name="T17" fmla="*/ 117755 h 408"/>
                <a:gd name="T18" fmla="*/ 299538 w 791"/>
                <a:gd name="T19" fmla="*/ 137381 h 408"/>
                <a:gd name="T20" fmla="*/ 337921 w 791"/>
                <a:gd name="T21" fmla="*/ 157762 h 408"/>
                <a:gd name="T22" fmla="*/ 376304 w 791"/>
                <a:gd name="T23" fmla="*/ 178142 h 408"/>
                <a:gd name="T24" fmla="*/ 413934 w 791"/>
                <a:gd name="T25" fmla="*/ 200033 h 408"/>
                <a:gd name="T26" fmla="*/ 451565 w 791"/>
                <a:gd name="T27" fmla="*/ 220413 h 408"/>
                <a:gd name="T28" fmla="*/ 486185 w 791"/>
                <a:gd name="T29" fmla="*/ 242304 h 408"/>
                <a:gd name="T30" fmla="*/ 522310 w 791"/>
                <a:gd name="T31" fmla="*/ 264949 h 408"/>
                <a:gd name="T32" fmla="*/ 556930 w 791"/>
                <a:gd name="T33" fmla="*/ 286085 h 408"/>
                <a:gd name="T34" fmla="*/ 590045 w 791"/>
                <a:gd name="T35" fmla="*/ 307975 h 408"/>
                <a:gd name="T36" fmla="*/ 595313 w 791"/>
                <a:gd name="T37" fmla="*/ 300427 h 408"/>
                <a:gd name="T38" fmla="*/ 562198 w 791"/>
                <a:gd name="T39" fmla="*/ 278536 h 408"/>
                <a:gd name="T40" fmla="*/ 527578 w 791"/>
                <a:gd name="T41" fmla="*/ 257401 h 408"/>
                <a:gd name="T42" fmla="*/ 492206 w 791"/>
                <a:gd name="T43" fmla="*/ 234755 h 408"/>
                <a:gd name="T44" fmla="*/ 455328 w 791"/>
                <a:gd name="T45" fmla="*/ 212865 h 408"/>
                <a:gd name="T46" fmla="*/ 417697 w 791"/>
                <a:gd name="T47" fmla="*/ 192484 h 408"/>
                <a:gd name="T48" fmla="*/ 380067 w 791"/>
                <a:gd name="T49" fmla="*/ 170594 h 408"/>
                <a:gd name="T50" fmla="*/ 341684 w 791"/>
                <a:gd name="T51" fmla="*/ 150213 h 408"/>
                <a:gd name="T52" fmla="*/ 303301 w 791"/>
                <a:gd name="T53" fmla="*/ 129833 h 408"/>
                <a:gd name="T54" fmla="*/ 264918 w 791"/>
                <a:gd name="T55" fmla="*/ 110207 h 408"/>
                <a:gd name="T56" fmla="*/ 226535 w 791"/>
                <a:gd name="T57" fmla="*/ 90581 h 408"/>
                <a:gd name="T58" fmla="*/ 188152 w 791"/>
                <a:gd name="T59" fmla="*/ 72465 h 408"/>
                <a:gd name="T60" fmla="*/ 150522 w 791"/>
                <a:gd name="T61" fmla="*/ 55858 h 408"/>
                <a:gd name="T62" fmla="*/ 112891 w 791"/>
                <a:gd name="T63" fmla="*/ 40761 h 408"/>
                <a:gd name="T64" fmla="*/ 76013 w 791"/>
                <a:gd name="T65" fmla="*/ 25665 h 408"/>
                <a:gd name="T66" fmla="*/ 41393 w 791"/>
                <a:gd name="T67" fmla="*/ 12077 h 408"/>
                <a:gd name="T68" fmla="*/ 6773 w 791"/>
                <a:gd name="T69" fmla="*/ 0 h 408"/>
                <a:gd name="T70" fmla="*/ 6021 w 791"/>
                <a:gd name="T71" fmla="*/ 0 h 408"/>
                <a:gd name="T72" fmla="*/ 6773 w 791"/>
                <a:gd name="T73" fmla="*/ 0 h 408"/>
                <a:gd name="T74" fmla="*/ 3010 w 791"/>
                <a:gd name="T75" fmla="*/ 0 h 408"/>
                <a:gd name="T76" fmla="*/ 753 w 791"/>
                <a:gd name="T77" fmla="*/ 3019 h 408"/>
                <a:gd name="T78" fmla="*/ 0 w 791"/>
                <a:gd name="T79" fmla="*/ 6794 h 408"/>
                <a:gd name="T80" fmla="*/ 3010 w 791"/>
                <a:gd name="T81" fmla="*/ 9813 h 408"/>
                <a:gd name="T82" fmla="*/ 3763 w 791"/>
                <a:gd name="T83" fmla="*/ 9813 h 4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791" h="408">
                  <a:moveTo>
                    <a:pt x="5" y="13"/>
                  </a:moveTo>
                  <a:lnTo>
                    <a:pt x="4" y="13"/>
                  </a:lnTo>
                  <a:lnTo>
                    <a:pt x="50" y="29"/>
                  </a:lnTo>
                  <a:lnTo>
                    <a:pt x="96" y="46"/>
                  </a:lnTo>
                  <a:lnTo>
                    <a:pt x="145" y="66"/>
                  </a:lnTo>
                  <a:lnTo>
                    <a:pt x="195" y="86"/>
                  </a:lnTo>
                  <a:lnTo>
                    <a:pt x="245" y="109"/>
                  </a:lnTo>
                  <a:lnTo>
                    <a:pt x="296" y="132"/>
                  </a:lnTo>
                  <a:lnTo>
                    <a:pt x="347" y="156"/>
                  </a:lnTo>
                  <a:lnTo>
                    <a:pt x="398" y="182"/>
                  </a:lnTo>
                  <a:lnTo>
                    <a:pt x="449" y="209"/>
                  </a:lnTo>
                  <a:lnTo>
                    <a:pt x="500" y="236"/>
                  </a:lnTo>
                  <a:lnTo>
                    <a:pt x="550" y="265"/>
                  </a:lnTo>
                  <a:lnTo>
                    <a:pt x="600" y="292"/>
                  </a:lnTo>
                  <a:lnTo>
                    <a:pt x="646" y="321"/>
                  </a:lnTo>
                  <a:lnTo>
                    <a:pt x="694" y="351"/>
                  </a:lnTo>
                  <a:lnTo>
                    <a:pt x="740" y="379"/>
                  </a:lnTo>
                  <a:lnTo>
                    <a:pt x="784" y="408"/>
                  </a:lnTo>
                  <a:lnTo>
                    <a:pt x="791" y="398"/>
                  </a:lnTo>
                  <a:lnTo>
                    <a:pt x="747" y="369"/>
                  </a:lnTo>
                  <a:lnTo>
                    <a:pt x="701" y="341"/>
                  </a:lnTo>
                  <a:lnTo>
                    <a:pt x="654" y="311"/>
                  </a:lnTo>
                  <a:lnTo>
                    <a:pt x="605" y="282"/>
                  </a:lnTo>
                  <a:lnTo>
                    <a:pt x="555" y="255"/>
                  </a:lnTo>
                  <a:lnTo>
                    <a:pt x="505" y="226"/>
                  </a:lnTo>
                  <a:lnTo>
                    <a:pt x="454" y="199"/>
                  </a:lnTo>
                  <a:lnTo>
                    <a:pt x="403" y="172"/>
                  </a:lnTo>
                  <a:lnTo>
                    <a:pt x="352" y="146"/>
                  </a:lnTo>
                  <a:lnTo>
                    <a:pt x="301" y="120"/>
                  </a:lnTo>
                  <a:lnTo>
                    <a:pt x="250" y="96"/>
                  </a:lnTo>
                  <a:lnTo>
                    <a:pt x="200" y="74"/>
                  </a:lnTo>
                  <a:lnTo>
                    <a:pt x="150" y="54"/>
                  </a:lnTo>
                  <a:lnTo>
                    <a:pt x="101" y="34"/>
                  </a:lnTo>
                  <a:lnTo>
                    <a:pt x="55" y="16"/>
                  </a:lnTo>
                  <a:lnTo>
                    <a:pt x="9" y="0"/>
                  </a:lnTo>
                  <a:lnTo>
                    <a:pt x="8" y="0"/>
                  </a:lnTo>
                  <a:lnTo>
                    <a:pt x="9" y="0"/>
                  </a:lnTo>
                  <a:lnTo>
                    <a:pt x="4" y="0"/>
                  </a:lnTo>
                  <a:lnTo>
                    <a:pt x="1" y="4"/>
                  </a:lnTo>
                  <a:lnTo>
                    <a:pt x="0" y="9"/>
                  </a:lnTo>
                  <a:lnTo>
                    <a:pt x="4" y="13"/>
                  </a:lnTo>
                  <a:lnTo>
                    <a:pt x="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9" name="Freeform 102">
              <a:extLst>
                <a:ext uri="{FF2B5EF4-FFF2-40B4-BE49-F238E27FC236}">
                  <a16:creationId xmlns:a16="http://schemas.microsoft.com/office/drawing/2014/main" id="{5F5409BE-FF7B-FBEC-F6C8-C0437E56AEC9}"/>
                </a:ext>
              </a:extLst>
            </p:cNvPr>
            <p:cNvSpPr>
              <a:spLocks noChangeAspect="1"/>
            </p:cNvSpPr>
            <p:nvPr/>
          </p:nvSpPr>
          <p:spPr bwMode="auto">
            <a:xfrm>
              <a:off x="5121275" y="1304925"/>
              <a:ext cx="63500" cy="14288"/>
            </a:xfrm>
            <a:custGeom>
              <a:avLst/>
              <a:gdLst>
                <a:gd name="T0" fmla="*/ 7384 w 86"/>
                <a:gd name="T1" fmla="*/ 6495 h 22"/>
                <a:gd name="T2" fmla="*/ 2215 w 86"/>
                <a:gd name="T3" fmla="*/ 8443 h 22"/>
                <a:gd name="T4" fmla="*/ 61285 w 86"/>
                <a:gd name="T5" fmla="*/ 14288 h 22"/>
                <a:gd name="T6" fmla="*/ 63500 w 86"/>
                <a:gd name="T7" fmla="*/ 5845 h 22"/>
                <a:gd name="T8" fmla="*/ 4430 w 86"/>
                <a:gd name="T9" fmla="*/ 0 h 22"/>
                <a:gd name="T10" fmla="*/ 0 w 86"/>
                <a:gd name="T11" fmla="*/ 1948 h 22"/>
                <a:gd name="T12" fmla="*/ 4430 w 86"/>
                <a:gd name="T13" fmla="*/ 0 h 22"/>
                <a:gd name="T14" fmla="*/ 738 w 86"/>
                <a:gd name="T15" fmla="*/ 1299 h 22"/>
                <a:gd name="T16" fmla="*/ 0 w 86"/>
                <a:gd name="T17" fmla="*/ 3247 h 22"/>
                <a:gd name="T18" fmla="*/ 0 w 86"/>
                <a:gd name="T19" fmla="*/ 6495 h 22"/>
                <a:gd name="T20" fmla="*/ 2215 w 86"/>
                <a:gd name="T21" fmla="*/ 8443 h 22"/>
                <a:gd name="T22" fmla="*/ 7384 w 86"/>
                <a:gd name="T23" fmla="*/ 6495 h 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6" h="22">
                  <a:moveTo>
                    <a:pt x="10" y="10"/>
                  </a:moveTo>
                  <a:lnTo>
                    <a:pt x="3" y="13"/>
                  </a:lnTo>
                  <a:lnTo>
                    <a:pt x="83" y="22"/>
                  </a:lnTo>
                  <a:lnTo>
                    <a:pt x="86" y="9"/>
                  </a:lnTo>
                  <a:lnTo>
                    <a:pt x="6" y="0"/>
                  </a:lnTo>
                  <a:lnTo>
                    <a:pt x="0" y="3"/>
                  </a:lnTo>
                  <a:lnTo>
                    <a:pt x="6" y="0"/>
                  </a:lnTo>
                  <a:lnTo>
                    <a:pt x="1" y="2"/>
                  </a:lnTo>
                  <a:lnTo>
                    <a:pt x="0" y="5"/>
                  </a:lnTo>
                  <a:lnTo>
                    <a:pt x="0" y="10"/>
                  </a:lnTo>
                  <a:lnTo>
                    <a:pt x="3" y="13"/>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0" name="Freeform 103">
              <a:extLst>
                <a:ext uri="{FF2B5EF4-FFF2-40B4-BE49-F238E27FC236}">
                  <a16:creationId xmlns:a16="http://schemas.microsoft.com/office/drawing/2014/main" id="{FABDC134-B8C4-1CCC-B8F2-CC4A0328F4AA}"/>
                </a:ext>
              </a:extLst>
            </p:cNvPr>
            <p:cNvSpPr>
              <a:spLocks noChangeAspect="1"/>
            </p:cNvSpPr>
            <p:nvPr/>
          </p:nvSpPr>
          <p:spPr bwMode="auto">
            <a:xfrm>
              <a:off x="5084763" y="1306513"/>
              <a:ext cx="42862" cy="31750"/>
            </a:xfrm>
            <a:custGeom>
              <a:avLst/>
              <a:gdLst>
                <a:gd name="T0" fmla="*/ 18162 w 59"/>
                <a:gd name="T1" fmla="*/ 31750 h 44"/>
                <a:gd name="T2" fmla="*/ 22521 w 59"/>
                <a:gd name="T3" fmla="*/ 25256 h 44"/>
                <a:gd name="T4" fmla="*/ 14529 w 59"/>
                <a:gd name="T5" fmla="*/ 10824 h 44"/>
                <a:gd name="T6" fmla="*/ 7991 w 59"/>
                <a:gd name="T7" fmla="*/ 4330 h 44"/>
                <a:gd name="T8" fmla="*/ 0 w 59"/>
                <a:gd name="T9" fmla="*/ 10102 h 44"/>
                <a:gd name="T10" fmla="*/ 1453 w 59"/>
                <a:gd name="T11" fmla="*/ 17318 h 44"/>
                <a:gd name="T12" fmla="*/ 6538 w 59"/>
                <a:gd name="T13" fmla="*/ 23091 h 44"/>
                <a:gd name="T14" fmla="*/ 15982 w 59"/>
                <a:gd name="T15" fmla="*/ 25977 h 44"/>
                <a:gd name="T16" fmla="*/ 28333 w 59"/>
                <a:gd name="T17" fmla="*/ 20926 h 44"/>
                <a:gd name="T18" fmla="*/ 42862 w 59"/>
                <a:gd name="T19" fmla="*/ 5051 h 44"/>
                <a:gd name="T20" fmla="*/ 35597 w 59"/>
                <a:gd name="T21" fmla="*/ 0 h 44"/>
                <a:gd name="T22" fmla="*/ 22521 w 59"/>
                <a:gd name="T23" fmla="*/ 13710 h 44"/>
                <a:gd name="T24" fmla="*/ 14529 w 59"/>
                <a:gd name="T25" fmla="*/ 17318 h 44"/>
                <a:gd name="T26" fmla="*/ 11624 w 59"/>
                <a:gd name="T27" fmla="*/ 15875 h 44"/>
                <a:gd name="T28" fmla="*/ 8718 w 59"/>
                <a:gd name="T29" fmla="*/ 13710 h 44"/>
                <a:gd name="T30" fmla="*/ 8718 w 59"/>
                <a:gd name="T31" fmla="*/ 11545 h 44"/>
                <a:gd name="T32" fmla="*/ 4359 w 59"/>
                <a:gd name="T33" fmla="*/ 13710 h 44"/>
                <a:gd name="T34" fmla="*/ 7265 w 59"/>
                <a:gd name="T35" fmla="*/ 15875 h 44"/>
                <a:gd name="T36" fmla="*/ 13803 w 59"/>
                <a:gd name="T37" fmla="*/ 28864 h 44"/>
                <a:gd name="T38" fmla="*/ 18162 w 59"/>
                <a:gd name="T39" fmla="*/ 22369 h 44"/>
                <a:gd name="T40" fmla="*/ 13803 w 59"/>
                <a:gd name="T41" fmla="*/ 28864 h 44"/>
                <a:gd name="T42" fmla="*/ 15982 w 59"/>
                <a:gd name="T43" fmla="*/ 31750 h 44"/>
                <a:gd name="T44" fmla="*/ 19615 w 59"/>
                <a:gd name="T45" fmla="*/ 30307 h 44"/>
                <a:gd name="T46" fmla="*/ 22521 w 59"/>
                <a:gd name="T47" fmla="*/ 28864 h 44"/>
                <a:gd name="T48" fmla="*/ 22521 w 59"/>
                <a:gd name="T49" fmla="*/ 25256 h 44"/>
                <a:gd name="T50" fmla="*/ 18162 w 59"/>
                <a:gd name="T51" fmla="*/ 31750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9" h="44">
                  <a:moveTo>
                    <a:pt x="25" y="44"/>
                  </a:moveTo>
                  <a:lnTo>
                    <a:pt x="31" y="35"/>
                  </a:lnTo>
                  <a:lnTo>
                    <a:pt x="20" y="15"/>
                  </a:lnTo>
                  <a:lnTo>
                    <a:pt x="11" y="6"/>
                  </a:lnTo>
                  <a:lnTo>
                    <a:pt x="0" y="14"/>
                  </a:lnTo>
                  <a:lnTo>
                    <a:pt x="2" y="24"/>
                  </a:lnTo>
                  <a:lnTo>
                    <a:pt x="9" y="32"/>
                  </a:lnTo>
                  <a:lnTo>
                    <a:pt x="22" y="36"/>
                  </a:lnTo>
                  <a:lnTo>
                    <a:pt x="39" y="29"/>
                  </a:lnTo>
                  <a:lnTo>
                    <a:pt x="59" y="7"/>
                  </a:lnTo>
                  <a:lnTo>
                    <a:pt x="49" y="0"/>
                  </a:lnTo>
                  <a:lnTo>
                    <a:pt x="31" y="19"/>
                  </a:lnTo>
                  <a:lnTo>
                    <a:pt x="20" y="24"/>
                  </a:lnTo>
                  <a:lnTo>
                    <a:pt x="16" y="22"/>
                  </a:lnTo>
                  <a:lnTo>
                    <a:pt x="12" y="19"/>
                  </a:lnTo>
                  <a:lnTo>
                    <a:pt x="12" y="16"/>
                  </a:lnTo>
                  <a:lnTo>
                    <a:pt x="6" y="19"/>
                  </a:lnTo>
                  <a:lnTo>
                    <a:pt x="10" y="22"/>
                  </a:lnTo>
                  <a:lnTo>
                    <a:pt x="19" y="40"/>
                  </a:lnTo>
                  <a:lnTo>
                    <a:pt x="25" y="31"/>
                  </a:lnTo>
                  <a:lnTo>
                    <a:pt x="19" y="40"/>
                  </a:lnTo>
                  <a:lnTo>
                    <a:pt x="22" y="44"/>
                  </a:lnTo>
                  <a:lnTo>
                    <a:pt x="27" y="42"/>
                  </a:lnTo>
                  <a:lnTo>
                    <a:pt x="31" y="40"/>
                  </a:lnTo>
                  <a:lnTo>
                    <a:pt x="31" y="35"/>
                  </a:lnTo>
                  <a:lnTo>
                    <a:pt x="25" y="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1" name="Freeform 104">
              <a:extLst>
                <a:ext uri="{FF2B5EF4-FFF2-40B4-BE49-F238E27FC236}">
                  <a16:creationId xmlns:a16="http://schemas.microsoft.com/office/drawing/2014/main" id="{5AC1F6CB-D459-A9C4-FC61-5112BEDA44A4}"/>
                </a:ext>
              </a:extLst>
            </p:cNvPr>
            <p:cNvSpPr>
              <a:spLocks noChangeAspect="1"/>
            </p:cNvSpPr>
            <p:nvPr/>
          </p:nvSpPr>
          <p:spPr bwMode="auto">
            <a:xfrm>
              <a:off x="5033963" y="1330325"/>
              <a:ext cx="68262" cy="38100"/>
            </a:xfrm>
            <a:custGeom>
              <a:avLst/>
              <a:gdLst>
                <a:gd name="T0" fmla="*/ 9440 w 94"/>
                <a:gd name="T1" fmla="*/ 31242 h 50"/>
                <a:gd name="T2" fmla="*/ 5083 w 94"/>
                <a:gd name="T3" fmla="*/ 38100 h 50"/>
                <a:gd name="T4" fmla="*/ 13798 w 94"/>
                <a:gd name="T5" fmla="*/ 37338 h 50"/>
                <a:gd name="T6" fmla="*/ 21786 w 94"/>
                <a:gd name="T7" fmla="*/ 33528 h 50"/>
                <a:gd name="T8" fmla="*/ 29774 w 94"/>
                <a:gd name="T9" fmla="*/ 28956 h 50"/>
                <a:gd name="T10" fmla="*/ 39214 w 94"/>
                <a:gd name="T11" fmla="*/ 22860 h 50"/>
                <a:gd name="T12" fmla="*/ 46476 w 94"/>
                <a:gd name="T13" fmla="*/ 17526 h 50"/>
                <a:gd name="T14" fmla="*/ 53738 w 94"/>
                <a:gd name="T15" fmla="*/ 14478 h 50"/>
                <a:gd name="T16" fmla="*/ 61000 w 94"/>
                <a:gd name="T17" fmla="*/ 10668 h 50"/>
                <a:gd name="T18" fmla="*/ 68262 w 94"/>
                <a:gd name="T19" fmla="*/ 9906 h 50"/>
                <a:gd name="T20" fmla="*/ 68262 w 94"/>
                <a:gd name="T21" fmla="*/ 0 h 50"/>
                <a:gd name="T22" fmla="*/ 58822 w 94"/>
                <a:gd name="T23" fmla="*/ 762 h 50"/>
                <a:gd name="T24" fmla="*/ 50107 w 94"/>
                <a:gd name="T25" fmla="*/ 4572 h 50"/>
                <a:gd name="T26" fmla="*/ 40667 w 94"/>
                <a:gd name="T27" fmla="*/ 9906 h 50"/>
                <a:gd name="T28" fmla="*/ 33405 w 94"/>
                <a:gd name="T29" fmla="*/ 15240 h 50"/>
                <a:gd name="T30" fmla="*/ 26143 w 94"/>
                <a:gd name="T31" fmla="*/ 21336 h 50"/>
                <a:gd name="T32" fmla="*/ 18155 w 94"/>
                <a:gd name="T33" fmla="*/ 23622 h 50"/>
                <a:gd name="T34" fmla="*/ 11619 w 94"/>
                <a:gd name="T35" fmla="*/ 27432 h 50"/>
                <a:gd name="T36" fmla="*/ 5083 w 94"/>
                <a:gd name="T37" fmla="*/ 28956 h 50"/>
                <a:gd name="T38" fmla="*/ 0 w 94"/>
                <a:gd name="T39" fmla="*/ 35052 h 50"/>
                <a:gd name="T40" fmla="*/ 5083 w 94"/>
                <a:gd name="T41" fmla="*/ 28956 h 50"/>
                <a:gd name="T42" fmla="*/ 2179 w 94"/>
                <a:gd name="T43" fmla="*/ 30480 h 50"/>
                <a:gd name="T44" fmla="*/ 1452 w 94"/>
                <a:gd name="T45" fmla="*/ 33528 h 50"/>
                <a:gd name="T46" fmla="*/ 2179 w 94"/>
                <a:gd name="T47" fmla="*/ 36576 h 50"/>
                <a:gd name="T48" fmla="*/ 5083 w 94"/>
                <a:gd name="T49" fmla="*/ 38100 h 50"/>
                <a:gd name="T50" fmla="*/ 9440 w 94"/>
                <a:gd name="T51" fmla="*/ 31242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4" h="50">
                  <a:moveTo>
                    <a:pt x="13" y="41"/>
                  </a:moveTo>
                  <a:lnTo>
                    <a:pt x="7" y="50"/>
                  </a:lnTo>
                  <a:lnTo>
                    <a:pt x="19" y="49"/>
                  </a:lnTo>
                  <a:lnTo>
                    <a:pt x="30" y="44"/>
                  </a:lnTo>
                  <a:lnTo>
                    <a:pt x="41" y="38"/>
                  </a:lnTo>
                  <a:lnTo>
                    <a:pt x="54" y="30"/>
                  </a:lnTo>
                  <a:lnTo>
                    <a:pt x="64" y="23"/>
                  </a:lnTo>
                  <a:lnTo>
                    <a:pt x="74" y="19"/>
                  </a:lnTo>
                  <a:lnTo>
                    <a:pt x="84" y="14"/>
                  </a:lnTo>
                  <a:lnTo>
                    <a:pt x="94" y="13"/>
                  </a:lnTo>
                  <a:lnTo>
                    <a:pt x="94" y="0"/>
                  </a:lnTo>
                  <a:lnTo>
                    <a:pt x="81" y="1"/>
                  </a:lnTo>
                  <a:lnTo>
                    <a:pt x="69" y="6"/>
                  </a:lnTo>
                  <a:lnTo>
                    <a:pt x="56" y="13"/>
                  </a:lnTo>
                  <a:lnTo>
                    <a:pt x="46" y="20"/>
                  </a:lnTo>
                  <a:lnTo>
                    <a:pt x="36" y="28"/>
                  </a:lnTo>
                  <a:lnTo>
                    <a:pt x="25" y="31"/>
                  </a:lnTo>
                  <a:lnTo>
                    <a:pt x="16" y="36"/>
                  </a:lnTo>
                  <a:lnTo>
                    <a:pt x="7" y="38"/>
                  </a:lnTo>
                  <a:lnTo>
                    <a:pt x="0" y="46"/>
                  </a:lnTo>
                  <a:lnTo>
                    <a:pt x="7" y="38"/>
                  </a:lnTo>
                  <a:lnTo>
                    <a:pt x="3" y="40"/>
                  </a:lnTo>
                  <a:lnTo>
                    <a:pt x="2" y="44"/>
                  </a:lnTo>
                  <a:lnTo>
                    <a:pt x="3" y="48"/>
                  </a:lnTo>
                  <a:lnTo>
                    <a:pt x="7" y="50"/>
                  </a:lnTo>
                  <a:lnTo>
                    <a:pt x="13"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2" name="Freeform 105">
              <a:extLst>
                <a:ext uri="{FF2B5EF4-FFF2-40B4-BE49-F238E27FC236}">
                  <a16:creationId xmlns:a16="http://schemas.microsoft.com/office/drawing/2014/main" id="{EEBDDB83-59B6-3841-B594-9FCC79A551C6}"/>
                </a:ext>
              </a:extLst>
            </p:cNvPr>
            <p:cNvSpPr>
              <a:spLocks noChangeAspect="1"/>
            </p:cNvSpPr>
            <p:nvPr/>
          </p:nvSpPr>
          <p:spPr bwMode="auto">
            <a:xfrm>
              <a:off x="5033963" y="1360488"/>
              <a:ext cx="30162" cy="88900"/>
            </a:xfrm>
            <a:custGeom>
              <a:avLst/>
              <a:gdLst>
                <a:gd name="T0" fmla="*/ 25748 w 41"/>
                <a:gd name="T1" fmla="*/ 88900 h 118"/>
                <a:gd name="T2" fmla="*/ 30162 w 41"/>
                <a:gd name="T3" fmla="*/ 82119 h 118"/>
                <a:gd name="T4" fmla="*/ 24277 w 41"/>
                <a:gd name="T5" fmla="*/ 64792 h 118"/>
                <a:gd name="T6" fmla="*/ 21334 w 41"/>
                <a:gd name="T7" fmla="*/ 54997 h 118"/>
                <a:gd name="T8" fmla="*/ 20598 w 41"/>
                <a:gd name="T9" fmla="*/ 48217 h 118"/>
                <a:gd name="T10" fmla="*/ 20598 w 41"/>
                <a:gd name="T11" fmla="*/ 42190 h 118"/>
                <a:gd name="T12" fmla="*/ 19127 w 41"/>
                <a:gd name="T13" fmla="*/ 36163 h 118"/>
                <a:gd name="T14" fmla="*/ 18391 w 41"/>
                <a:gd name="T15" fmla="*/ 29382 h 118"/>
                <a:gd name="T16" fmla="*/ 15449 w 41"/>
                <a:gd name="T17" fmla="*/ 17328 h 118"/>
                <a:gd name="T18" fmla="*/ 9564 w 41"/>
                <a:gd name="T19" fmla="*/ 0 h 118"/>
                <a:gd name="T20" fmla="*/ 0 w 41"/>
                <a:gd name="T21" fmla="*/ 3767 h 118"/>
                <a:gd name="T22" fmla="*/ 6621 w 41"/>
                <a:gd name="T23" fmla="*/ 21095 h 118"/>
                <a:gd name="T24" fmla="*/ 9564 w 41"/>
                <a:gd name="T25" fmla="*/ 30889 h 118"/>
                <a:gd name="T26" fmla="*/ 10299 w 41"/>
                <a:gd name="T27" fmla="*/ 37669 h 118"/>
                <a:gd name="T28" fmla="*/ 11035 w 41"/>
                <a:gd name="T29" fmla="*/ 42190 h 118"/>
                <a:gd name="T30" fmla="*/ 11035 w 41"/>
                <a:gd name="T31" fmla="*/ 48217 h 118"/>
                <a:gd name="T32" fmla="*/ 11771 w 41"/>
                <a:gd name="T33" fmla="*/ 56504 h 118"/>
                <a:gd name="T34" fmla="*/ 14713 w 41"/>
                <a:gd name="T35" fmla="*/ 68558 h 118"/>
                <a:gd name="T36" fmla="*/ 21334 w 41"/>
                <a:gd name="T37" fmla="*/ 85886 h 118"/>
                <a:gd name="T38" fmla="*/ 25748 w 41"/>
                <a:gd name="T39" fmla="*/ 79106 h 118"/>
                <a:gd name="T40" fmla="*/ 21334 w 41"/>
                <a:gd name="T41" fmla="*/ 85886 h 118"/>
                <a:gd name="T42" fmla="*/ 24277 w 41"/>
                <a:gd name="T43" fmla="*/ 88900 h 118"/>
                <a:gd name="T44" fmla="*/ 27955 w 41"/>
                <a:gd name="T45" fmla="*/ 87393 h 118"/>
                <a:gd name="T46" fmla="*/ 30162 w 41"/>
                <a:gd name="T47" fmla="*/ 85886 h 118"/>
                <a:gd name="T48" fmla="*/ 30162 w 41"/>
                <a:gd name="T49" fmla="*/ 82119 h 118"/>
                <a:gd name="T50" fmla="*/ 25748 w 41"/>
                <a:gd name="T51" fmla="*/ 88900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8">
                  <a:moveTo>
                    <a:pt x="35" y="118"/>
                  </a:moveTo>
                  <a:lnTo>
                    <a:pt x="41" y="109"/>
                  </a:lnTo>
                  <a:lnTo>
                    <a:pt x="33" y="86"/>
                  </a:lnTo>
                  <a:lnTo>
                    <a:pt x="29" y="73"/>
                  </a:lnTo>
                  <a:lnTo>
                    <a:pt x="28" y="64"/>
                  </a:lnTo>
                  <a:lnTo>
                    <a:pt x="28" y="56"/>
                  </a:lnTo>
                  <a:lnTo>
                    <a:pt x="26" y="48"/>
                  </a:lnTo>
                  <a:lnTo>
                    <a:pt x="25" y="39"/>
                  </a:lnTo>
                  <a:lnTo>
                    <a:pt x="21" y="23"/>
                  </a:lnTo>
                  <a:lnTo>
                    <a:pt x="13" y="0"/>
                  </a:lnTo>
                  <a:lnTo>
                    <a:pt x="0" y="5"/>
                  </a:lnTo>
                  <a:lnTo>
                    <a:pt x="9" y="28"/>
                  </a:lnTo>
                  <a:lnTo>
                    <a:pt x="13" y="41"/>
                  </a:lnTo>
                  <a:lnTo>
                    <a:pt x="14" y="50"/>
                  </a:lnTo>
                  <a:lnTo>
                    <a:pt x="15" y="56"/>
                  </a:lnTo>
                  <a:lnTo>
                    <a:pt x="15" y="64"/>
                  </a:lnTo>
                  <a:lnTo>
                    <a:pt x="16" y="75"/>
                  </a:lnTo>
                  <a:lnTo>
                    <a:pt x="20" y="91"/>
                  </a:lnTo>
                  <a:lnTo>
                    <a:pt x="29" y="114"/>
                  </a:lnTo>
                  <a:lnTo>
                    <a:pt x="35" y="105"/>
                  </a:lnTo>
                  <a:lnTo>
                    <a:pt x="29" y="114"/>
                  </a:lnTo>
                  <a:lnTo>
                    <a:pt x="33" y="118"/>
                  </a:lnTo>
                  <a:lnTo>
                    <a:pt x="38" y="116"/>
                  </a:lnTo>
                  <a:lnTo>
                    <a:pt x="41" y="114"/>
                  </a:lnTo>
                  <a:lnTo>
                    <a:pt x="41" y="109"/>
                  </a:lnTo>
                  <a:lnTo>
                    <a:pt x="35" y="1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3" name="Freeform 106">
              <a:extLst>
                <a:ext uri="{FF2B5EF4-FFF2-40B4-BE49-F238E27FC236}">
                  <a16:creationId xmlns:a16="http://schemas.microsoft.com/office/drawing/2014/main" id="{80DF7C04-13F8-38ED-FC55-23BE0ABA5E0B}"/>
                </a:ext>
              </a:extLst>
            </p:cNvPr>
            <p:cNvSpPr>
              <a:spLocks noChangeAspect="1"/>
            </p:cNvSpPr>
            <p:nvPr/>
          </p:nvSpPr>
          <p:spPr bwMode="auto">
            <a:xfrm>
              <a:off x="4968875" y="1439863"/>
              <a:ext cx="90488" cy="9525"/>
            </a:xfrm>
            <a:custGeom>
              <a:avLst/>
              <a:gdLst>
                <a:gd name="T0" fmla="*/ 9722 w 121"/>
                <a:gd name="T1" fmla="*/ 4396 h 13"/>
                <a:gd name="T2" fmla="*/ 4487 w 121"/>
                <a:gd name="T3" fmla="*/ 9525 h 13"/>
                <a:gd name="T4" fmla="*/ 90488 w 121"/>
                <a:gd name="T5" fmla="*/ 9525 h 13"/>
                <a:gd name="T6" fmla="*/ 90488 w 121"/>
                <a:gd name="T7" fmla="*/ 0 h 13"/>
                <a:gd name="T8" fmla="*/ 4487 w 121"/>
                <a:gd name="T9" fmla="*/ 0 h 13"/>
                <a:gd name="T10" fmla="*/ 0 w 121"/>
                <a:gd name="T11" fmla="*/ 4396 h 13"/>
                <a:gd name="T12" fmla="*/ 4487 w 121"/>
                <a:gd name="T13" fmla="*/ 0 h 13"/>
                <a:gd name="T14" fmla="*/ 2244 w 121"/>
                <a:gd name="T15" fmla="*/ 2198 h 13"/>
                <a:gd name="T16" fmla="*/ 748 w 121"/>
                <a:gd name="T17" fmla="*/ 4396 h 13"/>
                <a:gd name="T18" fmla="*/ 2244 w 121"/>
                <a:gd name="T19" fmla="*/ 7327 h 13"/>
                <a:gd name="T20" fmla="*/ 4487 w 121"/>
                <a:gd name="T21" fmla="*/ 9525 h 13"/>
                <a:gd name="T22" fmla="*/ 9722 w 121"/>
                <a:gd name="T23" fmla="*/ 4396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1" h="13">
                  <a:moveTo>
                    <a:pt x="13" y="6"/>
                  </a:moveTo>
                  <a:lnTo>
                    <a:pt x="6" y="13"/>
                  </a:lnTo>
                  <a:lnTo>
                    <a:pt x="121" y="13"/>
                  </a:lnTo>
                  <a:lnTo>
                    <a:pt x="121" y="0"/>
                  </a:lnTo>
                  <a:lnTo>
                    <a:pt x="6" y="0"/>
                  </a:lnTo>
                  <a:lnTo>
                    <a:pt x="0" y="6"/>
                  </a:lnTo>
                  <a:lnTo>
                    <a:pt x="6" y="0"/>
                  </a:lnTo>
                  <a:lnTo>
                    <a:pt x="3" y="3"/>
                  </a:lnTo>
                  <a:lnTo>
                    <a:pt x="1" y="6"/>
                  </a:lnTo>
                  <a:lnTo>
                    <a:pt x="3" y="10"/>
                  </a:lnTo>
                  <a:lnTo>
                    <a:pt x="6"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4" name="Freeform 107">
              <a:extLst>
                <a:ext uri="{FF2B5EF4-FFF2-40B4-BE49-F238E27FC236}">
                  <a16:creationId xmlns:a16="http://schemas.microsoft.com/office/drawing/2014/main" id="{5B87C561-42A3-E184-2BE9-6389C727E49E}"/>
                </a:ext>
              </a:extLst>
            </p:cNvPr>
            <p:cNvSpPr>
              <a:spLocks noChangeAspect="1"/>
            </p:cNvSpPr>
            <p:nvPr/>
          </p:nvSpPr>
          <p:spPr bwMode="auto">
            <a:xfrm>
              <a:off x="4968875" y="1444625"/>
              <a:ext cx="73025" cy="141288"/>
            </a:xfrm>
            <a:custGeom>
              <a:avLst/>
              <a:gdLst>
                <a:gd name="T0" fmla="*/ 70812 w 99"/>
                <a:gd name="T1" fmla="*/ 140544 h 190"/>
                <a:gd name="T2" fmla="*/ 72287 w 99"/>
                <a:gd name="T3" fmla="*/ 133852 h 190"/>
                <a:gd name="T4" fmla="*/ 62698 w 99"/>
                <a:gd name="T5" fmla="*/ 122697 h 190"/>
                <a:gd name="T6" fmla="*/ 53847 w 99"/>
                <a:gd name="T7" fmla="*/ 108569 h 190"/>
                <a:gd name="T8" fmla="*/ 42782 w 99"/>
                <a:gd name="T9" fmla="*/ 92953 h 190"/>
                <a:gd name="T10" fmla="*/ 32456 w 99"/>
                <a:gd name="T11" fmla="*/ 77337 h 190"/>
                <a:gd name="T12" fmla="*/ 24342 w 99"/>
                <a:gd name="T13" fmla="*/ 58746 h 190"/>
                <a:gd name="T14" fmla="*/ 16965 w 99"/>
                <a:gd name="T15" fmla="*/ 39412 h 190"/>
                <a:gd name="T16" fmla="*/ 11064 w 99"/>
                <a:gd name="T17" fmla="*/ 20078 h 190"/>
                <a:gd name="T18" fmla="*/ 9589 w 99"/>
                <a:gd name="T19" fmla="*/ 0 h 190"/>
                <a:gd name="T20" fmla="*/ 0 w 99"/>
                <a:gd name="T21" fmla="*/ 0 h 190"/>
                <a:gd name="T22" fmla="*/ 2213 w 99"/>
                <a:gd name="T23" fmla="*/ 21565 h 190"/>
                <a:gd name="T24" fmla="*/ 7376 w 99"/>
                <a:gd name="T25" fmla="*/ 43130 h 190"/>
                <a:gd name="T26" fmla="*/ 14753 w 99"/>
                <a:gd name="T27" fmla="*/ 62464 h 190"/>
                <a:gd name="T28" fmla="*/ 25079 w 99"/>
                <a:gd name="T29" fmla="*/ 81055 h 190"/>
                <a:gd name="T30" fmla="*/ 35406 w 99"/>
                <a:gd name="T31" fmla="*/ 98902 h 190"/>
                <a:gd name="T32" fmla="*/ 46470 w 99"/>
                <a:gd name="T33" fmla="*/ 114518 h 190"/>
                <a:gd name="T34" fmla="*/ 55322 w 99"/>
                <a:gd name="T35" fmla="*/ 128646 h 190"/>
                <a:gd name="T36" fmla="*/ 64911 w 99"/>
                <a:gd name="T37" fmla="*/ 139801 h 190"/>
                <a:gd name="T38" fmla="*/ 65649 w 99"/>
                <a:gd name="T39" fmla="*/ 133108 h 190"/>
                <a:gd name="T40" fmla="*/ 64911 w 99"/>
                <a:gd name="T41" fmla="*/ 139801 h 190"/>
                <a:gd name="T42" fmla="*/ 68599 w 99"/>
                <a:gd name="T43" fmla="*/ 141288 h 190"/>
                <a:gd name="T44" fmla="*/ 70812 w 99"/>
                <a:gd name="T45" fmla="*/ 140544 h 190"/>
                <a:gd name="T46" fmla="*/ 73025 w 99"/>
                <a:gd name="T47" fmla="*/ 137570 h 190"/>
                <a:gd name="T48" fmla="*/ 72287 w 99"/>
                <a:gd name="T49" fmla="*/ 133852 h 190"/>
                <a:gd name="T50" fmla="*/ 70812 w 99"/>
                <a:gd name="T51" fmla="*/ 140544 h 1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9" h="190">
                  <a:moveTo>
                    <a:pt x="96" y="189"/>
                  </a:moveTo>
                  <a:lnTo>
                    <a:pt x="98" y="180"/>
                  </a:lnTo>
                  <a:lnTo>
                    <a:pt x="85" y="165"/>
                  </a:lnTo>
                  <a:lnTo>
                    <a:pt x="73" y="146"/>
                  </a:lnTo>
                  <a:lnTo>
                    <a:pt x="58" y="125"/>
                  </a:lnTo>
                  <a:lnTo>
                    <a:pt x="44" y="104"/>
                  </a:lnTo>
                  <a:lnTo>
                    <a:pt x="33" y="79"/>
                  </a:lnTo>
                  <a:lnTo>
                    <a:pt x="23" y="53"/>
                  </a:lnTo>
                  <a:lnTo>
                    <a:pt x="15" y="27"/>
                  </a:lnTo>
                  <a:lnTo>
                    <a:pt x="13" y="0"/>
                  </a:lnTo>
                  <a:lnTo>
                    <a:pt x="0" y="0"/>
                  </a:lnTo>
                  <a:lnTo>
                    <a:pt x="3" y="29"/>
                  </a:lnTo>
                  <a:lnTo>
                    <a:pt x="10" y="58"/>
                  </a:lnTo>
                  <a:lnTo>
                    <a:pt x="20" y="84"/>
                  </a:lnTo>
                  <a:lnTo>
                    <a:pt x="34" y="109"/>
                  </a:lnTo>
                  <a:lnTo>
                    <a:pt x="48" y="133"/>
                  </a:lnTo>
                  <a:lnTo>
                    <a:pt x="63" y="154"/>
                  </a:lnTo>
                  <a:lnTo>
                    <a:pt x="75" y="173"/>
                  </a:lnTo>
                  <a:lnTo>
                    <a:pt x="88" y="188"/>
                  </a:lnTo>
                  <a:lnTo>
                    <a:pt x="89" y="179"/>
                  </a:lnTo>
                  <a:lnTo>
                    <a:pt x="88" y="188"/>
                  </a:lnTo>
                  <a:lnTo>
                    <a:pt x="93" y="190"/>
                  </a:lnTo>
                  <a:lnTo>
                    <a:pt x="96" y="189"/>
                  </a:lnTo>
                  <a:lnTo>
                    <a:pt x="99" y="185"/>
                  </a:lnTo>
                  <a:lnTo>
                    <a:pt x="98" y="180"/>
                  </a:lnTo>
                  <a:lnTo>
                    <a:pt x="96"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5" name="Freeform 108">
              <a:extLst>
                <a:ext uri="{FF2B5EF4-FFF2-40B4-BE49-F238E27FC236}">
                  <a16:creationId xmlns:a16="http://schemas.microsoft.com/office/drawing/2014/main" id="{FD70356F-A649-2777-7089-70DE5D26FDF5}"/>
                </a:ext>
              </a:extLst>
            </p:cNvPr>
            <p:cNvSpPr>
              <a:spLocks noChangeAspect="1"/>
            </p:cNvSpPr>
            <p:nvPr/>
          </p:nvSpPr>
          <p:spPr bwMode="auto">
            <a:xfrm>
              <a:off x="4859338" y="1577975"/>
              <a:ext cx="180975" cy="22225"/>
            </a:xfrm>
            <a:custGeom>
              <a:avLst/>
              <a:gdLst>
                <a:gd name="T0" fmla="*/ 0 w 239"/>
                <a:gd name="T1" fmla="*/ 6350 h 28"/>
                <a:gd name="T2" fmla="*/ 4543 w 239"/>
                <a:gd name="T3" fmla="*/ 9525 h 28"/>
                <a:gd name="T4" fmla="*/ 16659 w 239"/>
                <a:gd name="T5" fmla="*/ 9525 h 28"/>
                <a:gd name="T6" fmla="*/ 28017 w 239"/>
                <a:gd name="T7" fmla="*/ 10319 h 28"/>
                <a:gd name="T8" fmla="*/ 40133 w 239"/>
                <a:gd name="T9" fmla="*/ 12700 h 28"/>
                <a:gd name="T10" fmla="*/ 53005 w 239"/>
                <a:gd name="T11" fmla="*/ 13494 h 28"/>
                <a:gd name="T12" fmla="*/ 64363 w 239"/>
                <a:gd name="T13" fmla="*/ 15081 h 28"/>
                <a:gd name="T14" fmla="*/ 76479 w 239"/>
                <a:gd name="T15" fmla="*/ 17463 h 28"/>
                <a:gd name="T16" fmla="*/ 87837 w 239"/>
                <a:gd name="T17" fmla="*/ 19050 h 28"/>
                <a:gd name="T18" fmla="*/ 99953 w 239"/>
                <a:gd name="T19" fmla="*/ 20638 h 28"/>
                <a:gd name="T20" fmla="*/ 111311 w 239"/>
                <a:gd name="T21" fmla="*/ 21431 h 28"/>
                <a:gd name="T22" fmla="*/ 121912 w 239"/>
                <a:gd name="T23" fmla="*/ 22225 h 28"/>
                <a:gd name="T24" fmla="*/ 131756 w 239"/>
                <a:gd name="T25" fmla="*/ 22225 h 28"/>
                <a:gd name="T26" fmla="*/ 142357 w 239"/>
                <a:gd name="T27" fmla="*/ 22225 h 28"/>
                <a:gd name="T28" fmla="*/ 152958 w 239"/>
                <a:gd name="T29" fmla="*/ 20638 h 28"/>
                <a:gd name="T30" fmla="*/ 163559 w 239"/>
                <a:gd name="T31" fmla="*/ 18256 h 28"/>
                <a:gd name="T32" fmla="*/ 171888 w 239"/>
                <a:gd name="T33" fmla="*/ 13494 h 28"/>
                <a:gd name="T34" fmla="*/ 180975 w 239"/>
                <a:gd name="T35" fmla="*/ 8731 h 28"/>
                <a:gd name="T36" fmla="*/ 175674 w 239"/>
                <a:gd name="T37" fmla="*/ 794 h 28"/>
                <a:gd name="T38" fmla="*/ 168102 w 239"/>
                <a:gd name="T39" fmla="*/ 5556 h 28"/>
                <a:gd name="T40" fmla="*/ 159773 w 239"/>
                <a:gd name="T41" fmla="*/ 8731 h 28"/>
                <a:gd name="T42" fmla="*/ 150686 w 239"/>
                <a:gd name="T43" fmla="*/ 10319 h 28"/>
                <a:gd name="T44" fmla="*/ 142357 w 239"/>
                <a:gd name="T45" fmla="*/ 12700 h 28"/>
                <a:gd name="T46" fmla="*/ 131756 w 239"/>
                <a:gd name="T47" fmla="*/ 12700 h 28"/>
                <a:gd name="T48" fmla="*/ 121912 w 239"/>
                <a:gd name="T49" fmla="*/ 12700 h 28"/>
                <a:gd name="T50" fmla="*/ 111311 w 239"/>
                <a:gd name="T51" fmla="*/ 11113 h 28"/>
                <a:gd name="T52" fmla="*/ 99953 w 239"/>
                <a:gd name="T53" fmla="*/ 10319 h 28"/>
                <a:gd name="T54" fmla="*/ 89352 w 239"/>
                <a:gd name="T55" fmla="*/ 9525 h 28"/>
                <a:gd name="T56" fmla="*/ 77993 w 239"/>
                <a:gd name="T57" fmla="*/ 7938 h 28"/>
                <a:gd name="T58" fmla="*/ 65878 w 239"/>
                <a:gd name="T59" fmla="*/ 5556 h 28"/>
                <a:gd name="T60" fmla="*/ 54520 w 239"/>
                <a:gd name="T61" fmla="*/ 3969 h 28"/>
                <a:gd name="T62" fmla="*/ 42404 w 239"/>
                <a:gd name="T63" fmla="*/ 2381 h 28"/>
                <a:gd name="T64" fmla="*/ 30289 w 239"/>
                <a:gd name="T65" fmla="*/ 794 h 28"/>
                <a:gd name="T66" fmla="*/ 16659 w 239"/>
                <a:gd name="T67" fmla="*/ 0 h 28"/>
                <a:gd name="T68" fmla="*/ 4543 w 239"/>
                <a:gd name="T69" fmla="*/ 0 h 28"/>
                <a:gd name="T70" fmla="*/ 9087 w 239"/>
                <a:gd name="T71" fmla="*/ 2381 h 28"/>
                <a:gd name="T72" fmla="*/ 4543 w 239"/>
                <a:gd name="T73" fmla="*/ 0 h 28"/>
                <a:gd name="T74" fmla="*/ 1514 w 239"/>
                <a:gd name="T75" fmla="*/ 1588 h 28"/>
                <a:gd name="T76" fmla="*/ 757 w 239"/>
                <a:gd name="T77" fmla="*/ 4763 h 28"/>
                <a:gd name="T78" fmla="*/ 1514 w 239"/>
                <a:gd name="T79" fmla="*/ 7938 h 28"/>
                <a:gd name="T80" fmla="*/ 4543 w 239"/>
                <a:gd name="T81" fmla="*/ 9525 h 28"/>
                <a:gd name="T82" fmla="*/ 0 w 239"/>
                <a:gd name="T83" fmla="*/ 6350 h 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9" h="28">
                  <a:moveTo>
                    <a:pt x="0" y="8"/>
                  </a:moveTo>
                  <a:lnTo>
                    <a:pt x="6" y="12"/>
                  </a:lnTo>
                  <a:lnTo>
                    <a:pt x="22" y="12"/>
                  </a:lnTo>
                  <a:lnTo>
                    <a:pt x="37" y="13"/>
                  </a:lnTo>
                  <a:lnTo>
                    <a:pt x="53" y="16"/>
                  </a:lnTo>
                  <a:lnTo>
                    <a:pt x="70" y="17"/>
                  </a:lnTo>
                  <a:lnTo>
                    <a:pt x="85" y="19"/>
                  </a:lnTo>
                  <a:lnTo>
                    <a:pt x="101" y="22"/>
                  </a:lnTo>
                  <a:lnTo>
                    <a:pt x="116" y="24"/>
                  </a:lnTo>
                  <a:lnTo>
                    <a:pt x="132" y="26"/>
                  </a:lnTo>
                  <a:lnTo>
                    <a:pt x="147" y="27"/>
                  </a:lnTo>
                  <a:lnTo>
                    <a:pt x="161" y="28"/>
                  </a:lnTo>
                  <a:lnTo>
                    <a:pt x="174" y="28"/>
                  </a:lnTo>
                  <a:lnTo>
                    <a:pt x="188" y="28"/>
                  </a:lnTo>
                  <a:lnTo>
                    <a:pt x="202" y="26"/>
                  </a:lnTo>
                  <a:lnTo>
                    <a:pt x="216" y="23"/>
                  </a:lnTo>
                  <a:lnTo>
                    <a:pt x="227" y="17"/>
                  </a:lnTo>
                  <a:lnTo>
                    <a:pt x="239" y="11"/>
                  </a:lnTo>
                  <a:lnTo>
                    <a:pt x="232" y="1"/>
                  </a:lnTo>
                  <a:lnTo>
                    <a:pt x="222" y="7"/>
                  </a:lnTo>
                  <a:lnTo>
                    <a:pt x="211" y="11"/>
                  </a:lnTo>
                  <a:lnTo>
                    <a:pt x="199" y="13"/>
                  </a:lnTo>
                  <a:lnTo>
                    <a:pt x="188" y="16"/>
                  </a:lnTo>
                  <a:lnTo>
                    <a:pt x="174" y="16"/>
                  </a:lnTo>
                  <a:lnTo>
                    <a:pt x="161" y="16"/>
                  </a:lnTo>
                  <a:lnTo>
                    <a:pt x="147" y="14"/>
                  </a:lnTo>
                  <a:lnTo>
                    <a:pt x="132" y="13"/>
                  </a:lnTo>
                  <a:lnTo>
                    <a:pt x="118" y="12"/>
                  </a:lnTo>
                  <a:lnTo>
                    <a:pt x="103" y="10"/>
                  </a:lnTo>
                  <a:lnTo>
                    <a:pt x="87" y="7"/>
                  </a:lnTo>
                  <a:lnTo>
                    <a:pt x="72" y="5"/>
                  </a:lnTo>
                  <a:lnTo>
                    <a:pt x="56" y="3"/>
                  </a:lnTo>
                  <a:lnTo>
                    <a:pt x="40" y="1"/>
                  </a:lnTo>
                  <a:lnTo>
                    <a:pt x="22" y="0"/>
                  </a:lnTo>
                  <a:lnTo>
                    <a:pt x="6" y="0"/>
                  </a:lnTo>
                  <a:lnTo>
                    <a:pt x="12" y="3"/>
                  </a:lnTo>
                  <a:lnTo>
                    <a:pt x="6" y="0"/>
                  </a:lnTo>
                  <a:lnTo>
                    <a:pt x="2" y="2"/>
                  </a:lnTo>
                  <a:lnTo>
                    <a:pt x="1" y="6"/>
                  </a:lnTo>
                  <a:lnTo>
                    <a:pt x="2" y="10"/>
                  </a:lnTo>
                  <a:lnTo>
                    <a:pt x="6" y="12"/>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6" name="Freeform 109">
              <a:extLst>
                <a:ext uri="{FF2B5EF4-FFF2-40B4-BE49-F238E27FC236}">
                  <a16:creationId xmlns:a16="http://schemas.microsoft.com/office/drawing/2014/main" id="{2651E2EF-28A1-AD5A-DE19-16112214EE29}"/>
                </a:ext>
              </a:extLst>
            </p:cNvPr>
            <p:cNvSpPr>
              <a:spLocks noChangeAspect="1"/>
            </p:cNvSpPr>
            <p:nvPr/>
          </p:nvSpPr>
          <p:spPr bwMode="auto">
            <a:xfrm>
              <a:off x="4751388" y="1439863"/>
              <a:ext cx="117475" cy="144462"/>
            </a:xfrm>
            <a:custGeom>
              <a:avLst/>
              <a:gdLst>
                <a:gd name="T0" fmla="*/ 9790 w 156"/>
                <a:gd name="T1" fmla="*/ 4514 h 192"/>
                <a:gd name="T2" fmla="*/ 5271 w 156"/>
                <a:gd name="T3" fmla="*/ 9781 h 192"/>
                <a:gd name="T4" fmla="*/ 25604 w 156"/>
                <a:gd name="T5" fmla="*/ 13543 h 192"/>
                <a:gd name="T6" fmla="*/ 43677 w 156"/>
                <a:gd name="T7" fmla="*/ 22572 h 192"/>
                <a:gd name="T8" fmla="*/ 58738 w 156"/>
                <a:gd name="T9" fmla="*/ 36868 h 192"/>
                <a:gd name="T10" fmla="*/ 71539 w 156"/>
                <a:gd name="T11" fmla="*/ 55678 h 192"/>
                <a:gd name="T12" fmla="*/ 82082 w 156"/>
                <a:gd name="T13" fmla="*/ 76745 h 192"/>
                <a:gd name="T14" fmla="*/ 91118 w 156"/>
                <a:gd name="T15" fmla="*/ 99318 h 192"/>
                <a:gd name="T16" fmla="*/ 100908 w 156"/>
                <a:gd name="T17" fmla="*/ 123395 h 192"/>
                <a:gd name="T18" fmla="*/ 108438 w 156"/>
                <a:gd name="T19" fmla="*/ 144462 h 192"/>
                <a:gd name="T20" fmla="*/ 117475 w 156"/>
                <a:gd name="T21" fmla="*/ 140700 h 192"/>
                <a:gd name="T22" fmla="*/ 109945 w 156"/>
                <a:gd name="T23" fmla="*/ 119633 h 192"/>
                <a:gd name="T24" fmla="*/ 100908 w 156"/>
                <a:gd name="T25" fmla="*/ 95556 h 192"/>
                <a:gd name="T26" fmla="*/ 91118 w 156"/>
                <a:gd name="T27" fmla="*/ 72983 h 192"/>
                <a:gd name="T28" fmla="*/ 79070 w 156"/>
                <a:gd name="T29" fmla="*/ 49659 h 192"/>
                <a:gd name="T30" fmla="*/ 66268 w 156"/>
                <a:gd name="T31" fmla="*/ 30849 h 192"/>
                <a:gd name="T32" fmla="*/ 48948 w 156"/>
                <a:gd name="T33" fmla="*/ 15048 h 192"/>
                <a:gd name="T34" fmla="*/ 29369 w 156"/>
                <a:gd name="T35" fmla="*/ 3762 h 192"/>
                <a:gd name="T36" fmla="*/ 5271 w 156"/>
                <a:gd name="T37" fmla="*/ 0 h 192"/>
                <a:gd name="T38" fmla="*/ 0 w 156"/>
                <a:gd name="T39" fmla="*/ 4514 h 192"/>
                <a:gd name="T40" fmla="*/ 5271 w 156"/>
                <a:gd name="T41" fmla="*/ 0 h 192"/>
                <a:gd name="T42" fmla="*/ 2259 w 156"/>
                <a:gd name="T43" fmla="*/ 2257 h 192"/>
                <a:gd name="T44" fmla="*/ 1506 w 156"/>
                <a:gd name="T45" fmla="*/ 4514 h 192"/>
                <a:gd name="T46" fmla="*/ 2259 w 156"/>
                <a:gd name="T47" fmla="*/ 7524 h 192"/>
                <a:gd name="T48" fmla="*/ 5271 w 156"/>
                <a:gd name="T49" fmla="*/ 9781 h 192"/>
                <a:gd name="T50" fmla="*/ 9790 w 156"/>
                <a:gd name="T51" fmla="*/ 4514 h 1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6" h="192">
                  <a:moveTo>
                    <a:pt x="13" y="6"/>
                  </a:moveTo>
                  <a:lnTo>
                    <a:pt x="7" y="13"/>
                  </a:lnTo>
                  <a:lnTo>
                    <a:pt x="34" y="18"/>
                  </a:lnTo>
                  <a:lnTo>
                    <a:pt x="58" y="30"/>
                  </a:lnTo>
                  <a:lnTo>
                    <a:pt x="78" y="49"/>
                  </a:lnTo>
                  <a:lnTo>
                    <a:pt x="95" y="74"/>
                  </a:lnTo>
                  <a:lnTo>
                    <a:pt x="109" y="102"/>
                  </a:lnTo>
                  <a:lnTo>
                    <a:pt x="121" y="132"/>
                  </a:lnTo>
                  <a:lnTo>
                    <a:pt x="134" y="164"/>
                  </a:lnTo>
                  <a:lnTo>
                    <a:pt x="144" y="192"/>
                  </a:lnTo>
                  <a:lnTo>
                    <a:pt x="156" y="187"/>
                  </a:lnTo>
                  <a:lnTo>
                    <a:pt x="146" y="159"/>
                  </a:lnTo>
                  <a:lnTo>
                    <a:pt x="134" y="127"/>
                  </a:lnTo>
                  <a:lnTo>
                    <a:pt x="121" y="97"/>
                  </a:lnTo>
                  <a:lnTo>
                    <a:pt x="105" y="66"/>
                  </a:lnTo>
                  <a:lnTo>
                    <a:pt x="88" y="41"/>
                  </a:lnTo>
                  <a:lnTo>
                    <a:pt x="65" y="20"/>
                  </a:lnTo>
                  <a:lnTo>
                    <a:pt x="39" y="5"/>
                  </a:lnTo>
                  <a:lnTo>
                    <a:pt x="7" y="0"/>
                  </a:lnTo>
                  <a:lnTo>
                    <a:pt x="0" y="6"/>
                  </a:lnTo>
                  <a:lnTo>
                    <a:pt x="7" y="0"/>
                  </a:lnTo>
                  <a:lnTo>
                    <a:pt x="3" y="3"/>
                  </a:lnTo>
                  <a:lnTo>
                    <a:pt x="2" y="6"/>
                  </a:lnTo>
                  <a:lnTo>
                    <a:pt x="3" y="10"/>
                  </a:lnTo>
                  <a:lnTo>
                    <a:pt x="7"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7" name="Freeform 110">
              <a:extLst>
                <a:ext uri="{FF2B5EF4-FFF2-40B4-BE49-F238E27FC236}">
                  <a16:creationId xmlns:a16="http://schemas.microsoft.com/office/drawing/2014/main" id="{E4BFC205-85FB-7C1D-0ED0-8E5C2C6DF38B}"/>
                </a:ext>
              </a:extLst>
            </p:cNvPr>
            <p:cNvSpPr>
              <a:spLocks noChangeAspect="1"/>
            </p:cNvSpPr>
            <p:nvPr/>
          </p:nvSpPr>
          <p:spPr bwMode="auto">
            <a:xfrm>
              <a:off x="4730750" y="1444625"/>
              <a:ext cx="30163" cy="85725"/>
            </a:xfrm>
            <a:custGeom>
              <a:avLst/>
              <a:gdLst>
                <a:gd name="T0" fmla="*/ 8093 w 41"/>
                <a:gd name="T1" fmla="*/ 79016 h 115"/>
                <a:gd name="T2" fmla="*/ 8828 w 41"/>
                <a:gd name="T3" fmla="*/ 81998 h 115"/>
                <a:gd name="T4" fmla="*/ 9564 w 41"/>
                <a:gd name="T5" fmla="*/ 73053 h 115"/>
                <a:gd name="T6" fmla="*/ 12507 w 41"/>
                <a:gd name="T7" fmla="*/ 62617 h 115"/>
                <a:gd name="T8" fmla="*/ 15449 w 41"/>
                <a:gd name="T9" fmla="*/ 52926 h 115"/>
                <a:gd name="T10" fmla="*/ 19863 w 41"/>
                <a:gd name="T11" fmla="*/ 43235 h 115"/>
                <a:gd name="T12" fmla="*/ 23542 w 41"/>
                <a:gd name="T13" fmla="*/ 32799 h 115"/>
                <a:gd name="T14" fmla="*/ 26485 w 41"/>
                <a:gd name="T15" fmla="*/ 21618 h 115"/>
                <a:gd name="T16" fmla="*/ 28692 w 41"/>
                <a:gd name="T17" fmla="*/ 11182 h 115"/>
                <a:gd name="T18" fmla="*/ 30163 w 41"/>
                <a:gd name="T19" fmla="*/ 0 h 115"/>
                <a:gd name="T20" fmla="*/ 20599 w 41"/>
                <a:gd name="T21" fmla="*/ 0 h 115"/>
                <a:gd name="T22" fmla="*/ 19863 w 41"/>
                <a:gd name="T23" fmla="*/ 9691 h 115"/>
                <a:gd name="T24" fmla="*/ 16921 w 41"/>
                <a:gd name="T25" fmla="*/ 20127 h 115"/>
                <a:gd name="T26" fmla="*/ 14714 w 41"/>
                <a:gd name="T27" fmla="*/ 29072 h 115"/>
                <a:gd name="T28" fmla="*/ 11035 w 41"/>
                <a:gd name="T29" fmla="*/ 39508 h 115"/>
                <a:gd name="T30" fmla="*/ 5885 w 41"/>
                <a:gd name="T31" fmla="*/ 49199 h 115"/>
                <a:gd name="T32" fmla="*/ 3678 w 41"/>
                <a:gd name="T33" fmla="*/ 60380 h 115"/>
                <a:gd name="T34" fmla="*/ 736 w 41"/>
                <a:gd name="T35" fmla="*/ 70816 h 115"/>
                <a:gd name="T36" fmla="*/ 0 w 41"/>
                <a:gd name="T37" fmla="*/ 81998 h 115"/>
                <a:gd name="T38" fmla="*/ 736 w 41"/>
                <a:gd name="T39" fmla="*/ 84980 h 115"/>
                <a:gd name="T40" fmla="*/ 0 w 41"/>
                <a:gd name="T41" fmla="*/ 81998 h 115"/>
                <a:gd name="T42" fmla="*/ 1471 w 41"/>
                <a:gd name="T43" fmla="*/ 84980 h 115"/>
                <a:gd name="T44" fmla="*/ 4414 w 41"/>
                <a:gd name="T45" fmla="*/ 85725 h 115"/>
                <a:gd name="T46" fmla="*/ 7357 w 41"/>
                <a:gd name="T47" fmla="*/ 84980 h 115"/>
                <a:gd name="T48" fmla="*/ 8828 w 41"/>
                <a:gd name="T49" fmla="*/ 81998 h 115"/>
                <a:gd name="T50" fmla="*/ 8093 w 41"/>
                <a:gd name="T51" fmla="*/ 79016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11" y="106"/>
                  </a:moveTo>
                  <a:lnTo>
                    <a:pt x="12" y="110"/>
                  </a:lnTo>
                  <a:lnTo>
                    <a:pt x="13" y="98"/>
                  </a:lnTo>
                  <a:lnTo>
                    <a:pt x="17" y="84"/>
                  </a:lnTo>
                  <a:lnTo>
                    <a:pt x="21" y="71"/>
                  </a:lnTo>
                  <a:lnTo>
                    <a:pt x="27" y="58"/>
                  </a:lnTo>
                  <a:lnTo>
                    <a:pt x="32" y="44"/>
                  </a:lnTo>
                  <a:lnTo>
                    <a:pt x="36" y="29"/>
                  </a:lnTo>
                  <a:lnTo>
                    <a:pt x="39" y="15"/>
                  </a:lnTo>
                  <a:lnTo>
                    <a:pt x="41" y="0"/>
                  </a:lnTo>
                  <a:lnTo>
                    <a:pt x="28" y="0"/>
                  </a:lnTo>
                  <a:lnTo>
                    <a:pt x="27" y="13"/>
                  </a:lnTo>
                  <a:lnTo>
                    <a:pt x="23" y="27"/>
                  </a:lnTo>
                  <a:lnTo>
                    <a:pt x="20" y="39"/>
                  </a:lnTo>
                  <a:lnTo>
                    <a:pt x="15" y="53"/>
                  </a:lnTo>
                  <a:lnTo>
                    <a:pt x="8" y="66"/>
                  </a:lnTo>
                  <a:lnTo>
                    <a:pt x="5" y="81"/>
                  </a:lnTo>
                  <a:lnTo>
                    <a:pt x="1" y="95"/>
                  </a:lnTo>
                  <a:lnTo>
                    <a:pt x="0" y="110"/>
                  </a:lnTo>
                  <a:lnTo>
                    <a:pt x="1" y="114"/>
                  </a:lnTo>
                  <a:lnTo>
                    <a:pt x="0" y="110"/>
                  </a:lnTo>
                  <a:lnTo>
                    <a:pt x="2" y="114"/>
                  </a:lnTo>
                  <a:lnTo>
                    <a:pt x="6" y="115"/>
                  </a:lnTo>
                  <a:lnTo>
                    <a:pt x="10" y="114"/>
                  </a:lnTo>
                  <a:lnTo>
                    <a:pt x="12" y="110"/>
                  </a:lnTo>
                  <a:lnTo>
                    <a:pt x="11"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8" name="Freeform 111">
              <a:extLst>
                <a:ext uri="{FF2B5EF4-FFF2-40B4-BE49-F238E27FC236}">
                  <a16:creationId xmlns:a16="http://schemas.microsoft.com/office/drawing/2014/main" id="{FB2DD591-EE70-BF5D-D456-F9BB9C0494C0}"/>
                </a:ext>
              </a:extLst>
            </p:cNvPr>
            <p:cNvSpPr>
              <a:spLocks noChangeAspect="1"/>
            </p:cNvSpPr>
            <p:nvPr/>
          </p:nvSpPr>
          <p:spPr bwMode="auto">
            <a:xfrm>
              <a:off x="4730750" y="1524000"/>
              <a:ext cx="93663" cy="146050"/>
            </a:xfrm>
            <a:custGeom>
              <a:avLst/>
              <a:gdLst>
                <a:gd name="T0" fmla="*/ 89203 w 126"/>
                <a:gd name="T1" fmla="*/ 146050 h 195"/>
                <a:gd name="T2" fmla="*/ 92920 w 126"/>
                <a:gd name="T3" fmla="*/ 138560 h 195"/>
                <a:gd name="T4" fmla="*/ 83999 w 126"/>
                <a:gd name="T5" fmla="*/ 125828 h 195"/>
                <a:gd name="T6" fmla="*/ 74336 w 126"/>
                <a:gd name="T7" fmla="*/ 108601 h 195"/>
                <a:gd name="T8" fmla="*/ 61699 w 126"/>
                <a:gd name="T9" fmla="*/ 89128 h 195"/>
                <a:gd name="T10" fmla="*/ 49805 w 126"/>
                <a:gd name="T11" fmla="*/ 69655 h 195"/>
                <a:gd name="T12" fmla="*/ 37911 w 126"/>
                <a:gd name="T13" fmla="*/ 50181 h 195"/>
                <a:gd name="T14" fmla="*/ 26761 w 126"/>
                <a:gd name="T15" fmla="*/ 29210 h 195"/>
                <a:gd name="T16" fmla="*/ 16354 w 126"/>
                <a:gd name="T17" fmla="*/ 13482 h 195"/>
                <a:gd name="T18" fmla="*/ 7434 w 126"/>
                <a:gd name="T19" fmla="*/ 0 h 195"/>
                <a:gd name="T20" fmla="*/ 0 w 126"/>
                <a:gd name="T21" fmla="*/ 5992 h 195"/>
                <a:gd name="T22" fmla="*/ 8920 w 126"/>
                <a:gd name="T23" fmla="*/ 18724 h 195"/>
                <a:gd name="T24" fmla="*/ 19327 w 126"/>
                <a:gd name="T25" fmla="*/ 35202 h 195"/>
                <a:gd name="T26" fmla="*/ 30478 w 126"/>
                <a:gd name="T27" fmla="*/ 53926 h 195"/>
                <a:gd name="T28" fmla="*/ 42371 w 126"/>
                <a:gd name="T29" fmla="*/ 74897 h 195"/>
                <a:gd name="T30" fmla="*/ 54265 w 126"/>
                <a:gd name="T31" fmla="*/ 94371 h 195"/>
                <a:gd name="T32" fmla="*/ 66902 w 126"/>
                <a:gd name="T33" fmla="*/ 114593 h 195"/>
                <a:gd name="T34" fmla="*/ 76566 w 126"/>
                <a:gd name="T35" fmla="*/ 131071 h 195"/>
                <a:gd name="T36" fmla="*/ 85486 w 126"/>
                <a:gd name="T37" fmla="*/ 144552 h 195"/>
                <a:gd name="T38" fmla="*/ 89203 w 126"/>
                <a:gd name="T39" fmla="*/ 137062 h 195"/>
                <a:gd name="T40" fmla="*/ 85486 w 126"/>
                <a:gd name="T41" fmla="*/ 144552 h 195"/>
                <a:gd name="T42" fmla="*/ 89203 w 126"/>
                <a:gd name="T43" fmla="*/ 146050 h 195"/>
                <a:gd name="T44" fmla="*/ 91433 w 126"/>
                <a:gd name="T45" fmla="*/ 145301 h 195"/>
                <a:gd name="T46" fmla="*/ 93663 w 126"/>
                <a:gd name="T47" fmla="*/ 142305 h 195"/>
                <a:gd name="T48" fmla="*/ 92920 w 126"/>
                <a:gd name="T49" fmla="*/ 138560 h 195"/>
                <a:gd name="T50" fmla="*/ 89203 w 126"/>
                <a:gd name="T51" fmla="*/ 146050 h 1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6" h="195">
                  <a:moveTo>
                    <a:pt x="120" y="195"/>
                  </a:moveTo>
                  <a:lnTo>
                    <a:pt x="125" y="185"/>
                  </a:lnTo>
                  <a:lnTo>
                    <a:pt x="113" y="168"/>
                  </a:lnTo>
                  <a:lnTo>
                    <a:pt x="100" y="145"/>
                  </a:lnTo>
                  <a:lnTo>
                    <a:pt x="83" y="119"/>
                  </a:lnTo>
                  <a:lnTo>
                    <a:pt x="67" y="93"/>
                  </a:lnTo>
                  <a:lnTo>
                    <a:pt x="51" y="67"/>
                  </a:lnTo>
                  <a:lnTo>
                    <a:pt x="36" y="39"/>
                  </a:lnTo>
                  <a:lnTo>
                    <a:pt x="22" y="18"/>
                  </a:lnTo>
                  <a:lnTo>
                    <a:pt x="10" y="0"/>
                  </a:lnTo>
                  <a:lnTo>
                    <a:pt x="0" y="8"/>
                  </a:lnTo>
                  <a:lnTo>
                    <a:pt x="12" y="25"/>
                  </a:lnTo>
                  <a:lnTo>
                    <a:pt x="26" y="47"/>
                  </a:lnTo>
                  <a:lnTo>
                    <a:pt x="41" y="72"/>
                  </a:lnTo>
                  <a:lnTo>
                    <a:pt x="57" y="100"/>
                  </a:lnTo>
                  <a:lnTo>
                    <a:pt x="73" y="126"/>
                  </a:lnTo>
                  <a:lnTo>
                    <a:pt x="90" y="153"/>
                  </a:lnTo>
                  <a:lnTo>
                    <a:pt x="103" y="175"/>
                  </a:lnTo>
                  <a:lnTo>
                    <a:pt x="115" y="193"/>
                  </a:lnTo>
                  <a:lnTo>
                    <a:pt x="120" y="183"/>
                  </a:lnTo>
                  <a:lnTo>
                    <a:pt x="115" y="193"/>
                  </a:lnTo>
                  <a:lnTo>
                    <a:pt x="120" y="195"/>
                  </a:lnTo>
                  <a:lnTo>
                    <a:pt x="123" y="194"/>
                  </a:lnTo>
                  <a:lnTo>
                    <a:pt x="126" y="190"/>
                  </a:lnTo>
                  <a:lnTo>
                    <a:pt x="125" y="185"/>
                  </a:lnTo>
                  <a:lnTo>
                    <a:pt x="120" y="19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9" name="Freeform 112">
              <a:extLst>
                <a:ext uri="{FF2B5EF4-FFF2-40B4-BE49-F238E27FC236}">
                  <a16:creationId xmlns:a16="http://schemas.microsoft.com/office/drawing/2014/main" id="{3D8862BE-7117-BCEA-0F82-6A338B70F9C1}"/>
                </a:ext>
              </a:extLst>
            </p:cNvPr>
            <p:cNvSpPr>
              <a:spLocks noChangeAspect="1"/>
            </p:cNvSpPr>
            <p:nvPr/>
          </p:nvSpPr>
          <p:spPr bwMode="auto">
            <a:xfrm>
              <a:off x="4535488" y="1662113"/>
              <a:ext cx="285750" cy="77787"/>
            </a:xfrm>
            <a:custGeom>
              <a:avLst/>
              <a:gdLst>
                <a:gd name="T0" fmla="*/ 0 w 380"/>
                <a:gd name="T1" fmla="*/ 55348 h 104"/>
                <a:gd name="T2" fmla="*/ 3008 w 380"/>
                <a:gd name="T3" fmla="*/ 61332 h 104"/>
                <a:gd name="T4" fmla="*/ 22559 w 380"/>
                <a:gd name="T5" fmla="*/ 70307 h 104"/>
                <a:gd name="T6" fmla="*/ 43614 w 380"/>
                <a:gd name="T7" fmla="*/ 75543 h 104"/>
                <a:gd name="T8" fmla="*/ 63918 w 380"/>
                <a:gd name="T9" fmla="*/ 77787 h 104"/>
                <a:gd name="T10" fmla="*/ 83469 w 380"/>
                <a:gd name="T11" fmla="*/ 77039 h 104"/>
                <a:gd name="T12" fmla="*/ 101516 w 380"/>
                <a:gd name="T13" fmla="*/ 74047 h 104"/>
                <a:gd name="T14" fmla="*/ 120316 w 380"/>
                <a:gd name="T15" fmla="*/ 69560 h 104"/>
                <a:gd name="T16" fmla="*/ 138363 w 380"/>
                <a:gd name="T17" fmla="*/ 62828 h 104"/>
                <a:gd name="T18" fmla="*/ 155659 w 380"/>
                <a:gd name="T19" fmla="*/ 56844 h 104"/>
                <a:gd name="T20" fmla="*/ 172954 w 380"/>
                <a:gd name="T21" fmla="*/ 47869 h 104"/>
                <a:gd name="T22" fmla="*/ 189497 w 380"/>
                <a:gd name="T23" fmla="*/ 39641 h 104"/>
                <a:gd name="T24" fmla="*/ 206041 w 380"/>
                <a:gd name="T25" fmla="*/ 31414 h 104"/>
                <a:gd name="T26" fmla="*/ 222584 w 380"/>
                <a:gd name="T27" fmla="*/ 24682 h 104"/>
                <a:gd name="T28" fmla="*/ 238376 w 380"/>
                <a:gd name="T29" fmla="*/ 18699 h 104"/>
                <a:gd name="T30" fmla="*/ 253415 w 380"/>
                <a:gd name="T31" fmla="*/ 13463 h 104"/>
                <a:gd name="T32" fmla="*/ 270711 w 380"/>
                <a:gd name="T33" fmla="*/ 9723 h 104"/>
                <a:gd name="T34" fmla="*/ 285750 w 380"/>
                <a:gd name="T35" fmla="*/ 8975 h 104"/>
                <a:gd name="T36" fmla="*/ 285750 w 380"/>
                <a:gd name="T37" fmla="*/ 0 h 104"/>
                <a:gd name="T38" fmla="*/ 268455 w 380"/>
                <a:gd name="T39" fmla="*/ 748 h 104"/>
                <a:gd name="T40" fmla="*/ 251911 w 380"/>
                <a:gd name="T41" fmla="*/ 4488 h 104"/>
                <a:gd name="T42" fmla="*/ 234616 w 380"/>
                <a:gd name="T43" fmla="*/ 8975 h 104"/>
                <a:gd name="T44" fmla="*/ 218824 w 380"/>
                <a:gd name="T45" fmla="*/ 15707 h 104"/>
                <a:gd name="T46" fmla="*/ 202281 w 380"/>
                <a:gd name="T47" fmla="*/ 23934 h 104"/>
                <a:gd name="T48" fmla="*/ 185738 w 380"/>
                <a:gd name="T49" fmla="*/ 32162 h 104"/>
                <a:gd name="T50" fmla="*/ 169194 w 380"/>
                <a:gd name="T51" fmla="*/ 38894 h 104"/>
                <a:gd name="T52" fmla="*/ 151899 w 380"/>
                <a:gd name="T53" fmla="*/ 47121 h 104"/>
                <a:gd name="T54" fmla="*/ 134603 w 380"/>
                <a:gd name="T55" fmla="*/ 53853 h 104"/>
                <a:gd name="T56" fmla="*/ 116556 w 380"/>
                <a:gd name="T57" fmla="*/ 60584 h 104"/>
                <a:gd name="T58" fmla="*/ 100013 w 380"/>
                <a:gd name="T59" fmla="*/ 65072 h 104"/>
                <a:gd name="T60" fmla="*/ 81965 w 380"/>
                <a:gd name="T61" fmla="*/ 68064 h 104"/>
                <a:gd name="T62" fmla="*/ 63918 w 380"/>
                <a:gd name="T63" fmla="*/ 68812 h 104"/>
                <a:gd name="T64" fmla="*/ 45118 w 380"/>
                <a:gd name="T65" fmla="*/ 65820 h 104"/>
                <a:gd name="T66" fmla="*/ 26319 w 380"/>
                <a:gd name="T67" fmla="*/ 61332 h 104"/>
                <a:gd name="T68" fmla="*/ 6768 w 380"/>
                <a:gd name="T69" fmla="*/ 53853 h 104"/>
                <a:gd name="T70" fmla="*/ 9776 w 380"/>
                <a:gd name="T71" fmla="*/ 59088 h 104"/>
                <a:gd name="T72" fmla="*/ 6768 w 380"/>
                <a:gd name="T73" fmla="*/ 53853 h 104"/>
                <a:gd name="T74" fmla="*/ 3760 w 380"/>
                <a:gd name="T75" fmla="*/ 53853 h 104"/>
                <a:gd name="T76" fmla="*/ 1504 w 380"/>
                <a:gd name="T77" fmla="*/ 55348 h 104"/>
                <a:gd name="T78" fmla="*/ 1504 w 380"/>
                <a:gd name="T79" fmla="*/ 59088 h 104"/>
                <a:gd name="T80" fmla="*/ 3008 w 380"/>
                <a:gd name="T81" fmla="*/ 61332 h 104"/>
                <a:gd name="T82" fmla="*/ 0 w 380"/>
                <a:gd name="T83" fmla="*/ 55348 h 1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80" h="104">
                  <a:moveTo>
                    <a:pt x="0" y="74"/>
                  </a:moveTo>
                  <a:lnTo>
                    <a:pt x="4" y="82"/>
                  </a:lnTo>
                  <a:lnTo>
                    <a:pt x="30" y="94"/>
                  </a:lnTo>
                  <a:lnTo>
                    <a:pt x="58" y="101"/>
                  </a:lnTo>
                  <a:lnTo>
                    <a:pt x="85" y="104"/>
                  </a:lnTo>
                  <a:lnTo>
                    <a:pt x="111" y="103"/>
                  </a:lnTo>
                  <a:lnTo>
                    <a:pt x="135" y="99"/>
                  </a:lnTo>
                  <a:lnTo>
                    <a:pt x="160" y="93"/>
                  </a:lnTo>
                  <a:lnTo>
                    <a:pt x="184" y="84"/>
                  </a:lnTo>
                  <a:lnTo>
                    <a:pt x="207" y="76"/>
                  </a:lnTo>
                  <a:lnTo>
                    <a:pt x="230" y="64"/>
                  </a:lnTo>
                  <a:lnTo>
                    <a:pt x="252" y="53"/>
                  </a:lnTo>
                  <a:lnTo>
                    <a:pt x="274" y="42"/>
                  </a:lnTo>
                  <a:lnTo>
                    <a:pt x="296" y="33"/>
                  </a:lnTo>
                  <a:lnTo>
                    <a:pt x="317" y="25"/>
                  </a:lnTo>
                  <a:lnTo>
                    <a:pt x="337" y="18"/>
                  </a:lnTo>
                  <a:lnTo>
                    <a:pt x="360" y="13"/>
                  </a:lnTo>
                  <a:lnTo>
                    <a:pt x="380" y="12"/>
                  </a:lnTo>
                  <a:lnTo>
                    <a:pt x="380" y="0"/>
                  </a:lnTo>
                  <a:lnTo>
                    <a:pt x="357" y="1"/>
                  </a:lnTo>
                  <a:lnTo>
                    <a:pt x="335" y="6"/>
                  </a:lnTo>
                  <a:lnTo>
                    <a:pt x="312" y="12"/>
                  </a:lnTo>
                  <a:lnTo>
                    <a:pt x="291" y="21"/>
                  </a:lnTo>
                  <a:lnTo>
                    <a:pt x="269" y="32"/>
                  </a:lnTo>
                  <a:lnTo>
                    <a:pt x="247" y="43"/>
                  </a:lnTo>
                  <a:lnTo>
                    <a:pt x="225" y="52"/>
                  </a:lnTo>
                  <a:lnTo>
                    <a:pt x="202" y="63"/>
                  </a:lnTo>
                  <a:lnTo>
                    <a:pt x="179" y="72"/>
                  </a:lnTo>
                  <a:lnTo>
                    <a:pt x="155" y="81"/>
                  </a:lnTo>
                  <a:lnTo>
                    <a:pt x="133" y="87"/>
                  </a:lnTo>
                  <a:lnTo>
                    <a:pt x="109" y="91"/>
                  </a:lnTo>
                  <a:lnTo>
                    <a:pt x="85" y="92"/>
                  </a:lnTo>
                  <a:lnTo>
                    <a:pt x="60" y="88"/>
                  </a:lnTo>
                  <a:lnTo>
                    <a:pt x="35" y="82"/>
                  </a:lnTo>
                  <a:lnTo>
                    <a:pt x="9" y="72"/>
                  </a:lnTo>
                  <a:lnTo>
                    <a:pt x="13" y="79"/>
                  </a:lnTo>
                  <a:lnTo>
                    <a:pt x="9" y="72"/>
                  </a:lnTo>
                  <a:lnTo>
                    <a:pt x="5" y="72"/>
                  </a:lnTo>
                  <a:lnTo>
                    <a:pt x="2" y="74"/>
                  </a:lnTo>
                  <a:lnTo>
                    <a:pt x="2" y="79"/>
                  </a:lnTo>
                  <a:lnTo>
                    <a:pt x="4" y="82"/>
                  </a:lnTo>
                  <a:lnTo>
                    <a:pt x="0"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0" name="Freeform 113">
              <a:extLst>
                <a:ext uri="{FF2B5EF4-FFF2-40B4-BE49-F238E27FC236}">
                  <a16:creationId xmlns:a16="http://schemas.microsoft.com/office/drawing/2014/main" id="{0B1005B1-D9ED-2F62-103F-E03E40AADFC7}"/>
                </a:ext>
              </a:extLst>
            </p:cNvPr>
            <p:cNvSpPr>
              <a:spLocks noChangeAspect="1"/>
            </p:cNvSpPr>
            <p:nvPr/>
          </p:nvSpPr>
          <p:spPr bwMode="auto">
            <a:xfrm>
              <a:off x="4256088" y="1577975"/>
              <a:ext cx="293687" cy="144463"/>
            </a:xfrm>
            <a:custGeom>
              <a:avLst/>
              <a:gdLst>
                <a:gd name="T0" fmla="*/ 7550 w 389"/>
                <a:gd name="T1" fmla="*/ 7603 h 190"/>
                <a:gd name="T2" fmla="*/ 3775 w 389"/>
                <a:gd name="T3" fmla="*/ 9124 h 190"/>
                <a:gd name="T4" fmla="*/ 14345 w 389"/>
                <a:gd name="T5" fmla="*/ 9124 h 190"/>
                <a:gd name="T6" fmla="*/ 29444 w 389"/>
                <a:gd name="T7" fmla="*/ 10645 h 190"/>
                <a:gd name="T8" fmla="*/ 49074 w 389"/>
                <a:gd name="T9" fmla="*/ 12926 h 190"/>
                <a:gd name="T10" fmla="*/ 70213 w 389"/>
                <a:gd name="T11" fmla="*/ 14446 h 190"/>
                <a:gd name="T12" fmla="*/ 95127 w 389"/>
                <a:gd name="T13" fmla="*/ 18248 h 190"/>
                <a:gd name="T14" fmla="*/ 121552 w 389"/>
                <a:gd name="T15" fmla="*/ 24331 h 190"/>
                <a:gd name="T16" fmla="*/ 148731 w 389"/>
                <a:gd name="T17" fmla="*/ 29653 h 190"/>
                <a:gd name="T18" fmla="*/ 175155 w 389"/>
                <a:gd name="T19" fmla="*/ 36496 h 190"/>
                <a:gd name="T20" fmla="*/ 199315 w 389"/>
                <a:gd name="T21" fmla="*/ 44860 h 190"/>
                <a:gd name="T22" fmla="*/ 224229 w 389"/>
                <a:gd name="T23" fmla="*/ 54744 h 190"/>
                <a:gd name="T24" fmla="*/ 243858 w 389"/>
                <a:gd name="T25" fmla="*/ 66149 h 190"/>
                <a:gd name="T26" fmla="*/ 261978 w 389"/>
                <a:gd name="T27" fmla="*/ 78314 h 190"/>
                <a:gd name="T28" fmla="*/ 274058 w 389"/>
                <a:gd name="T29" fmla="*/ 92000 h 190"/>
                <a:gd name="T30" fmla="*/ 281607 w 389"/>
                <a:gd name="T31" fmla="*/ 107207 h 190"/>
                <a:gd name="T32" fmla="*/ 284627 w 389"/>
                <a:gd name="T33" fmla="*/ 123174 h 190"/>
                <a:gd name="T34" fmla="*/ 279342 w 389"/>
                <a:gd name="T35" fmla="*/ 140661 h 190"/>
                <a:gd name="T36" fmla="*/ 289157 w 389"/>
                <a:gd name="T37" fmla="*/ 144463 h 190"/>
                <a:gd name="T38" fmla="*/ 293687 w 389"/>
                <a:gd name="T39" fmla="*/ 123174 h 190"/>
                <a:gd name="T40" fmla="*/ 290667 w 389"/>
                <a:gd name="T41" fmla="*/ 103405 h 190"/>
                <a:gd name="T42" fmla="*/ 281607 w 389"/>
                <a:gd name="T43" fmla="*/ 85917 h 190"/>
                <a:gd name="T44" fmla="*/ 267263 w 389"/>
                <a:gd name="T45" fmla="*/ 70711 h 190"/>
                <a:gd name="T46" fmla="*/ 249143 w 389"/>
                <a:gd name="T47" fmla="*/ 58546 h 190"/>
                <a:gd name="T48" fmla="*/ 228004 w 389"/>
                <a:gd name="T49" fmla="*/ 47141 h 190"/>
                <a:gd name="T50" fmla="*/ 203089 w 389"/>
                <a:gd name="T51" fmla="*/ 35736 h 190"/>
                <a:gd name="T52" fmla="*/ 176665 w 389"/>
                <a:gd name="T53" fmla="*/ 27372 h 190"/>
                <a:gd name="T54" fmla="*/ 150241 w 389"/>
                <a:gd name="T55" fmla="*/ 20529 h 190"/>
                <a:gd name="T56" fmla="*/ 123062 w 389"/>
                <a:gd name="T57" fmla="*/ 14446 h 190"/>
                <a:gd name="T58" fmla="*/ 96637 w 389"/>
                <a:gd name="T59" fmla="*/ 9124 h 190"/>
                <a:gd name="T60" fmla="*/ 72478 w 389"/>
                <a:gd name="T61" fmla="*/ 5322 h 190"/>
                <a:gd name="T62" fmla="*/ 49074 w 389"/>
                <a:gd name="T63" fmla="*/ 3802 h 190"/>
                <a:gd name="T64" fmla="*/ 30954 w 389"/>
                <a:gd name="T65" fmla="*/ 1521 h 190"/>
                <a:gd name="T66" fmla="*/ 14345 w 389"/>
                <a:gd name="T67" fmla="*/ 0 h 190"/>
                <a:gd name="T68" fmla="*/ 3775 w 389"/>
                <a:gd name="T69" fmla="*/ 0 h 190"/>
                <a:gd name="T70" fmla="*/ 0 w 389"/>
                <a:gd name="T71" fmla="*/ 1521 h 190"/>
                <a:gd name="T72" fmla="*/ 3775 w 389"/>
                <a:gd name="T73" fmla="*/ 0 h 190"/>
                <a:gd name="T74" fmla="*/ 755 w 389"/>
                <a:gd name="T75" fmla="*/ 1521 h 190"/>
                <a:gd name="T76" fmla="*/ 0 w 389"/>
                <a:gd name="T77" fmla="*/ 4562 h 190"/>
                <a:gd name="T78" fmla="*/ 755 w 389"/>
                <a:gd name="T79" fmla="*/ 7603 h 190"/>
                <a:gd name="T80" fmla="*/ 3775 w 389"/>
                <a:gd name="T81" fmla="*/ 9124 h 190"/>
                <a:gd name="T82" fmla="*/ 7550 w 389"/>
                <a:gd name="T83" fmla="*/ 7603 h 1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89" h="190">
                  <a:moveTo>
                    <a:pt x="10" y="10"/>
                  </a:moveTo>
                  <a:lnTo>
                    <a:pt x="5" y="12"/>
                  </a:lnTo>
                  <a:lnTo>
                    <a:pt x="19" y="12"/>
                  </a:lnTo>
                  <a:lnTo>
                    <a:pt x="39" y="14"/>
                  </a:lnTo>
                  <a:lnTo>
                    <a:pt x="65" y="17"/>
                  </a:lnTo>
                  <a:lnTo>
                    <a:pt x="93" y="19"/>
                  </a:lnTo>
                  <a:lnTo>
                    <a:pt x="126" y="24"/>
                  </a:lnTo>
                  <a:lnTo>
                    <a:pt x="161" y="32"/>
                  </a:lnTo>
                  <a:lnTo>
                    <a:pt x="197" y="39"/>
                  </a:lnTo>
                  <a:lnTo>
                    <a:pt x="232" y="48"/>
                  </a:lnTo>
                  <a:lnTo>
                    <a:pt x="264" y="59"/>
                  </a:lnTo>
                  <a:lnTo>
                    <a:pt x="297" y="72"/>
                  </a:lnTo>
                  <a:lnTo>
                    <a:pt x="323" y="87"/>
                  </a:lnTo>
                  <a:lnTo>
                    <a:pt x="347" y="103"/>
                  </a:lnTo>
                  <a:lnTo>
                    <a:pt x="363" y="121"/>
                  </a:lnTo>
                  <a:lnTo>
                    <a:pt x="373" y="141"/>
                  </a:lnTo>
                  <a:lnTo>
                    <a:pt x="377" y="162"/>
                  </a:lnTo>
                  <a:lnTo>
                    <a:pt x="370" y="185"/>
                  </a:lnTo>
                  <a:lnTo>
                    <a:pt x="383" y="190"/>
                  </a:lnTo>
                  <a:lnTo>
                    <a:pt x="389" y="162"/>
                  </a:lnTo>
                  <a:lnTo>
                    <a:pt x="385" y="136"/>
                  </a:lnTo>
                  <a:lnTo>
                    <a:pt x="373" y="113"/>
                  </a:lnTo>
                  <a:lnTo>
                    <a:pt x="354" y="93"/>
                  </a:lnTo>
                  <a:lnTo>
                    <a:pt x="330" y="77"/>
                  </a:lnTo>
                  <a:lnTo>
                    <a:pt x="302" y="62"/>
                  </a:lnTo>
                  <a:lnTo>
                    <a:pt x="269" y="47"/>
                  </a:lnTo>
                  <a:lnTo>
                    <a:pt x="234" y="36"/>
                  </a:lnTo>
                  <a:lnTo>
                    <a:pt x="199" y="27"/>
                  </a:lnTo>
                  <a:lnTo>
                    <a:pt x="163" y="19"/>
                  </a:lnTo>
                  <a:lnTo>
                    <a:pt x="128" y="12"/>
                  </a:lnTo>
                  <a:lnTo>
                    <a:pt x="96" y="7"/>
                  </a:lnTo>
                  <a:lnTo>
                    <a:pt x="65" y="5"/>
                  </a:lnTo>
                  <a:lnTo>
                    <a:pt x="41" y="2"/>
                  </a:lnTo>
                  <a:lnTo>
                    <a:pt x="19" y="0"/>
                  </a:lnTo>
                  <a:lnTo>
                    <a:pt x="5" y="0"/>
                  </a:lnTo>
                  <a:lnTo>
                    <a:pt x="0" y="2"/>
                  </a:lnTo>
                  <a:lnTo>
                    <a:pt x="5" y="0"/>
                  </a:lnTo>
                  <a:lnTo>
                    <a:pt x="1" y="2"/>
                  </a:lnTo>
                  <a:lnTo>
                    <a:pt x="0" y="6"/>
                  </a:lnTo>
                  <a:lnTo>
                    <a:pt x="1"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1" name="Freeform 114">
              <a:extLst>
                <a:ext uri="{FF2B5EF4-FFF2-40B4-BE49-F238E27FC236}">
                  <a16:creationId xmlns:a16="http://schemas.microsoft.com/office/drawing/2014/main" id="{63C4B2DD-DC56-039B-03C5-5F432037A5B1}"/>
                </a:ext>
              </a:extLst>
            </p:cNvPr>
            <p:cNvSpPr>
              <a:spLocks noChangeAspect="1"/>
            </p:cNvSpPr>
            <p:nvPr/>
          </p:nvSpPr>
          <p:spPr bwMode="auto">
            <a:xfrm>
              <a:off x="4211638" y="1579563"/>
              <a:ext cx="50800" cy="61912"/>
            </a:xfrm>
            <a:custGeom>
              <a:avLst/>
              <a:gdLst>
                <a:gd name="T0" fmla="*/ 2209 w 69"/>
                <a:gd name="T1" fmla="*/ 61157 h 82"/>
                <a:gd name="T2" fmla="*/ 8099 w 69"/>
                <a:gd name="T3" fmla="*/ 60402 h 82"/>
                <a:gd name="T4" fmla="*/ 50800 w 69"/>
                <a:gd name="T5" fmla="*/ 6040 h 82"/>
                <a:gd name="T6" fmla="*/ 43438 w 69"/>
                <a:gd name="T7" fmla="*/ 0 h 82"/>
                <a:gd name="T8" fmla="*/ 736 w 69"/>
                <a:gd name="T9" fmla="*/ 54362 h 82"/>
                <a:gd name="T10" fmla="*/ 7362 w 69"/>
                <a:gd name="T11" fmla="*/ 53607 h 82"/>
                <a:gd name="T12" fmla="*/ 736 w 69"/>
                <a:gd name="T13" fmla="*/ 54362 h 82"/>
                <a:gd name="T14" fmla="*/ 0 w 69"/>
                <a:gd name="T15" fmla="*/ 58137 h 82"/>
                <a:gd name="T16" fmla="*/ 2209 w 69"/>
                <a:gd name="T17" fmla="*/ 61157 h 82"/>
                <a:gd name="T18" fmla="*/ 5890 w 69"/>
                <a:gd name="T19" fmla="*/ 61912 h 82"/>
                <a:gd name="T20" fmla="*/ 8099 w 69"/>
                <a:gd name="T21" fmla="*/ 60402 h 82"/>
                <a:gd name="T22" fmla="*/ 2209 w 69"/>
                <a:gd name="T23" fmla="*/ 61157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3" y="81"/>
                  </a:moveTo>
                  <a:lnTo>
                    <a:pt x="11" y="80"/>
                  </a:lnTo>
                  <a:lnTo>
                    <a:pt x="69" y="8"/>
                  </a:lnTo>
                  <a:lnTo>
                    <a:pt x="59" y="0"/>
                  </a:lnTo>
                  <a:lnTo>
                    <a:pt x="1" y="72"/>
                  </a:lnTo>
                  <a:lnTo>
                    <a:pt x="10" y="71"/>
                  </a:lnTo>
                  <a:lnTo>
                    <a:pt x="1" y="72"/>
                  </a:lnTo>
                  <a:lnTo>
                    <a:pt x="0" y="77"/>
                  </a:lnTo>
                  <a:lnTo>
                    <a:pt x="3" y="81"/>
                  </a:lnTo>
                  <a:lnTo>
                    <a:pt x="8" y="82"/>
                  </a:lnTo>
                  <a:lnTo>
                    <a:pt x="11" y="80"/>
                  </a:lnTo>
                  <a:lnTo>
                    <a:pt x="3"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2" name="Freeform 115">
              <a:extLst>
                <a:ext uri="{FF2B5EF4-FFF2-40B4-BE49-F238E27FC236}">
                  <a16:creationId xmlns:a16="http://schemas.microsoft.com/office/drawing/2014/main" id="{A750C4B8-F68D-EC5A-312A-0D2525E0CF29}"/>
                </a:ext>
              </a:extLst>
            </p:cNvPr>
            <p:cNvSpPr>
              <a:spLocks noChangeAspect="1"/>
            </p:cNvSpPr>
            <p:nvPr/>
          </p:nvSpPr>
          <p:spPr bwMode="auto">
            <a:xfrm>
              <a:off x="3908425" y="1630363"/>
              <a:ext cx="311150" cy="233362"/>
            </a:xfrm>
            <a:custGeom>
              <a:avLst/>
              <a:gdLst>
                <a:gd name="T0" fmla="*/ 8328 w 411"/>
                <a:gd name="T1" fmla="*/ 225858 h 311"/>
                <a:gd name="T2" fmla="*/ 8328 w 411"/>
                <a:gd name="T3" fmla="*/ 231111 h 311"/>
                <a:gd name="T4" fmla="*/ 18169 w 411"/>
                <a:gd name="T5" fmla="*/ 219105 h 311"/>
                <a:gd name="T6" fmla="*/ 31796 w 411"/>
                <a:gd name="T7" fmla="*/ 204848 h 311"/>
                <a:gd name="T8" fmla="*/ 48452 w 411"/>
                <a:gd name="T9" fmla="*/ 189091 h 311"/>
                <a:gd name="T10" fmla="*/ 66621 w 411"/>
                <a:gd name="T11" fmla="*/ 170332 h 311"/>
                <a:gd name="T12" fmla="*/ 88576 w 411"/>
                <a:gd name="T13" fmla="*/ 150822 h 311"/>
                <a:gd name="T14" fmla="*/ 111287 w 411"/>
                <a:gd name="T15" fmla="*/ 131313 h 311"/>
                <a:gd name="T16" fmla="*/ 134756 w 411"/>
                <a:gd name="T17" fmla="*/ 110303 h 311"/>
                <a:gd name="T18" fmla="*/ 158982 w 411"/>
                <a:gd name="T19" fmla="*/ 90794 h 311"/>
                <a:gd name="T20" fmla="*/ 183965 w 411"/>
                <a:gd name="T21" fmla="*/ 72035 h 311"/>
                <a:gd name="T22" fmla="*/ 207433 w 411"/>
                <a:gd name="T23" fmla="*/ 55527 h 311"/>
                <a:gd name="T24" fmla="*/ 230145 w 411"/>
                <a:gd name="T25" fmla="*/ 39769 h 311"/>
                <a:gd name="T26" fmla="*/ 250586 w 411"/>
                <a:gd name="T27" fmla="*/ 27013 h 311"/>
                <a:gd name="T28" fmla="*/ 269512 w 411"/>
                <a:gd name="T29" fmla="*/ 18009 h 311"/>
                <a:gd name="T30" fmla="*/ 285410 w 411"/>
                <a:gd name="T31" fmla="*/ 12006 h 311"/>
                <a:gd name="T32" fmla="*/ 298280 w 411"/>
                <a:gd name="T33" fmla="*/ 9755 h 311"/>
                <a:gd name="T34" fmla="*/ 305851 w 411"/>
                <a:gd name="T35" fmla="*/ 11255 h 311"/>
                <a:gd name="T36" fmla="*/ 311150 w 411"/>
                <a:gd name="T37" fmla="*/ 3752 h 311"/>
                <a:gd name="T38" fmla="*/ 298280 w 411"/>
                <a:gd name="T39" fmla="*/ 0 h 311"/>
                <a:gd name="T40" fmla="*/ 283896 w 411"/>
                <a:gd name="T41" fmla="*/ 3001 h 311"/>
                <a:gd name="T42" fmla="*/ 265727 w 411"/>
                <a:gd name="T43" fmla="*/ 8254 h 311"/>
                <a:gd name="T44" fmla="*/ 246800 w 411"/>
                <a:gd name="T45" fmla="*/ 19509 h 311"/>
                <a:gd name="T46" fmla="*/ 224089 w 411"/>
                <a:gd name="T47" fmla="*/ 32265 h 311"/>
                <a:gd name="T48" fmla="*/ 201377 w 411"/>
                <a:gd name="T49" fmla="*/ 48023 h 311"/>
                <a:gd name="T50" fmla="*/ 177908 w 411"/>
                <a:gd name="T51" fmla="*/ 64531 h 311"/>
                <a:gd name="T52" fmla="*/ 153682 w 411"/>
                <a:gd name="T53" fmla="*/ 83290 h 311"/>
                <a:gd name="T54" fmla="*/ 128700 w 411"/>
                <a:gd name="T55" fmla="*/ 102799 h 311"/>
                <a:gd name="T56" fmla="*/ 105231 w 411"/>
                <a:gd name="T57" fmla="*/ 123809 h 311"/>
                <a:gd name="T58" fmla="*/ 82519 w 411"/>
                <a:gd name="T59" fmla="*/ 143319 h 311"/>
                <a:gd name="T60" fmla="*/ 61322 w 411"/>
                <a:gd name="T61" fmla="*/ 162828 h 311"/>
                <a:gd name="T62" fmla="*/ 40881 w 411"/>
                <a:gd name="T63" fmla="*/ 181587 h 311"/>
                <a:gd name="T64" fmla="*/ 24226 w 411"/>
                <a:gd name="T65" fmla="*/ 199596 h 311"/>
                <a:gd name="T66" fmla="*/ 10599 w 411"/>
                <a:gd name="T67" fmla="*/ 213853 h 311"/>
                <a:gd name="T68" fmla="*/ 757 w 411"/>
                <a:gd name="T69" fmla="*/ 225858 h 311"/>
                <a:gd name="T70" fmla="*/ 757 w 411"/>
                <a:gd name="T71" fmla="*/ 231111 h 311"/>
                <a:gd name="T72" fmla="*/ 757 w 411"/>
                <a:gd name="T73" fmla="*/ 225858 h 311"/>
                <a:gd name="T74" fmla="*/ 0 w 411"/>
                <a:gd name="T75" fmla="*/ 229610 h 311"/>
                <a:gd name="T76" fmla="*/ 1514 w 411"/>
                <a:gd name="T77" fmla="*/ 232612 h 311"/>
                <a:gd name="T78" fmla="*/ 5299 w 411"/>
                <a:gd name="T79" fmla="*/ 233362 h 311"/>
                <a:gd name="T80" fmla="*/ 8328 w 411"/>
                <a:gd name="T81" fmla="*/ 231111 h 311"/>
                <a:gd name="T82" fmla="*/ 8328 w 411"/>
                <a:gd name="T83" fmla="*/ 225858 h 31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11" h="311">
                  <a:moveTo>
                    <a:pt x="11" y="301"/>
                  </a:moveTo>
                  <a:lnTo>
                    <a:pt x="11" y="308"/>
                  </a:lnTo>
                  <a:lnTo>
                    <a:pt x="24" y="292"/>
                  </a:lnTo>
                  <a:lnTo>
                    <a:pt x="42" y="273"/>
                  </a:lnTo>
                  <a:lnTo>
                    <a:pt x="64" y="252"/>
                  </a:lnTo>
                  <a:lnTo>
                    <a:pt x="88" y="227"/>
                  </a:lnTo>
                  <a:lnTo>
                    <a:pt x="117" y="201"/>
                  </a:lnTo>
                  <a:lnTo>
                    <a:pt x="147" y="175"/>
                  </a:lnTo>
                  <a:lnTo>
                    <a:pt x="178" y="147"/>
                  </a:lnTo>
                  <a:lnTo>
                    <a:pt x="210" y="121"/>
                  </a:lnTo>
                  <a:lnTo>
                    <a:pt x="243" y="96"/>
                  </a:lnTo>
                  <a:lnTo>
                    <a:pt x="274" y="74"/>
                  </a:lnTo>
                  <a:lnTo>
                    <a:pt x="304" y="53"/>
                  </a:lnTo>
                  <a:lnTo>
                    <a:pt x="331" y="36"/>
                  </a:lnTo>
                  <a:lnTo>
                    <a:pt x="356" y="24"/>
                  </a:lnTo>
                  <a:lnTo>
                    <a:pt x="377" y="16"/>
                  </a:lnTo>
                  <a:lnTo>
                    <a:pt x="394" y="13"/>
                  </a:lnTo>
                  <a:lnTo>
                    <a:pt x="404" y="15"/>
                  </a:lnTo>
                  <a:lnTo>
                    <a:pt x="411" y="5"/>
                  </a:lnTo>
                  <a:lnTo>
                    <a:pt x="394" y="0"/>
                  </a:lnTo>
                  <a:lnTo>
                    <a:pt x="375" y="4"/>
                  </a:lnTo>
                  <a:lnTo>
                    <a:pt x="351" y="11"/>
                  </a:lnTo>
                  <a:lnTo>
                    <a:pt x="326" y="26"/>
                  </a:lnTo>
                  <a:lnTo>
                    <a:pt x="296" y="43"/>
                  </a:lnTo>
                  <a:lnTo>
                    <a:pt x="266" y="64"/>
                  </a:lnTo>
                  <a:lnTo>
                    <a:pt x="235" y="86"/>
                  </a:lnTo>
                  <a:lnTo>
                    <a:pt x="203" y="111"/>
                  </a:lnTo>
                  <a:lnTo>
                    <a:pt x="170" y="137"/>
                  </a:lnTo>
                  <a:lnTo>
                    <a:pt x="139" y="165"/>
                  </a:lnTo>
                  <a:lnTo>
                    <a:pt x="109" y="191"/>
                  </a:lnTo>
                  <a:lnTo>
                    <a:pt x="81" y="217"/>
                  </a:lnTo>
                  <a:lnTo>
                    <a:pt x="54" y="242"/>
                  </a:lnTo>
                  <a:lnTo>
                    <a:pt x="32" y="266"/>
                  </a:lnTo>
                  <a:lnTo>
                    <a:pt x="14" y="285"/>
                  </a:lnTo>
                  <a:lnTo>
                    <a:pt x="1" y="301"/>
                  </a:lnTo>
                  <a:lnTo>
                    <a:pt x="1" y="308"/>
                  </a:lnTo>
                  <a:lnTo>
                    <a:pt x="1" y="301"/>
                  </a:lnTo>
                  <a:lnTo>
                    <a:pt x="0" y="306"/>
                  </a:lnTo>
                  <a:lnTo>
                    <a:pt x="2" y="310"/>
                  </a:lnTo>
                  <a:lnTo>
                    <a:pt x="7" y="311"/>
                  </a:lnTo>
                  <a:lnTo>
                    <a:pt x="11" y="308"/>
                  </a:lnTo>
                  <a:lnTo>
                    <a:pt x="11" y="3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3" name="Freeform 116">
              <a:extLst>
                <a:ext uri="{FF2B5EF4-FFF2-40B4-BE49-F238E27FC236}">
                  <a16:creationId xmlns:a16="http://schemas.microsoft.com/office/drawing/2014/main" id="{AAF37FD9-998C-E7FC-FB40-076DF50D974A}"/>
                </a:ext>
              </a:extLst>
            </p:cNvPr>
            <p:cNvSpPr>
              <a:spLocks noChangeAspect="1"/>
            </p:cNvSpPr>
            <p:nvPr/>
          </p:nvSpPr>
          <p:spPr bwMode="auto">
            <a:xfrm>
              <a:off x="3910013" y="1855788"/>
              <a:ext cx="73025" cy="88900"/>
            </a:xfrm>
            <a:custGeom>
              <a:avLst/>
              <a:gdLst>
                <a:gd name="T0" fmla="*/ 65418 w 96"/>
                <a:gd name="T1" fmla="*/ 80613 h 118"/>
                <a:gd name="T2" fmla="*/ 72264 w 96"/>
                <a:gd name="T3" fmla="*/ 81366 h 118"/>
                <a:gd name="T4" fmla="*/ 7607 w 96"/>
                <a:gd name="T5" fmla="*/ 0 h 118"/>
                <a:gd name="T6" fmla="*/ 0 w 96"/>
                <a:gd name="T7" fmla="*/ 5274 h 118"/>
                <a:gd name="T8" fmla="*/ 64658 w 96"/>
                <a:gd name="T9" fmla="*/ 87393 h 118"/>
                <a:gd name="T10" fmla="*/ 70743 w 96"/>
                <a:gd name="T11" fmla="*/ 88147 h 118"/>
                <a:gd name="T12" fmla="*/ 64658 w 96"/>
                <a:gd name="T13" fmla="*/ 87393 h 118"/>
                <a:gd name="T14" fmla="*/ 68461 w 96"/>
                <a:gd name="T15" fmla="*/ 88900 h 118"/>
                <a:gd name="T16" fmla="*/ 70743 w 96"/>
                <a:gd name="T17" fmla="*/ 88147 h 118"/>
                <a:gd name="T18" fmla="*/ 73025 w 96"/>
                <a:gd name="T19" fmla="*/ 85133 h 118"/>
                <a:gd name="T20" fmla="*/ 72264 w 96"/>
                <a:gd name="T21" fmla="*/ 81366 h 118"/>
                <a:gd name="T22" fmla="*/ 65418 w 96"/>
                <a:gd name="T23" fmla="*/ 80613 h 1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6" h="118">
                  <a:moveTo>
                    <a:pt x="86" y="107"/>
                  </a:moveTo>
                  <a:lnTo>
                    <a:pt x="95" y="108"/>
                  </a:lnTo>
                  <a:lnTo>
                    <a:pt x="10" y="0"/>
                  </a:lnTo>
                  <a:lnTo>
                    <a:pt x="0" y="7"/>
                  </a:lnTo>
                  <a:lnTo>
                    <a:pt x="85" y="116"/>
                  </a:lnTo>
                  <a:lnTo>
                    <a:pt x="93" y="117"/>
                  </a:lnTo>
                  <a:lnTo>
                    <a:pt x="85" y="116"/>
                  </a:lnTo>
                  <a:lnTo>
                    <a:pt x="90" y="118"/>
                  </a:lnTo>
                  <a:lnTo>
                    <a:pt x="93" y="117"/>
                  </a:lnTo>
                  <a:lnTo>
                    <a:pt x="96" y="113"/>
                  </a:lnTo>
                  <a:lnTo>
                    <a:pt x="95" y="108"/>
                  </a:lnTo>
                  <a:lnTo>
                    <a:pt x="86" y="1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4" name="Freeform 117">
              <a:extLst>
                <a:ext uri="{FF2B5EF4-FFF2-40B4-BE49-F238E27FC236}">
                  <a16:creationId xmlns:a16="http://schemas.microsoft.com/office/drawing/2014/main" id="{4AAAC16A-5B71-D3F4-CEA6-6E57C5647DB6}"/>
                </a:ext>
              </a:extLst>
            </p:cNvPr>
            <p:cNvSpPr>
              <a:spLocks noChangeAspect="1"/>
            </p:cNvSpPr>
            <p:nvPr/>
          </p:nvSpPr>
          <p:spPr bwMode="auto">
            <a:xfrm>
              <a:off x="3975100" y="1770063"/>
              <a:ext cx="268288" cy="174625"/>
            </a:xfrm>
            <a:custGeom>
              <a:avLst/>
              <a:gdLst>
                <a:gd name="T0" fmla="*/ 263754 w 355"/>
                <a:gd name="T1" fmla="*/ 0 h 231"/>
                <a:gd name="T2" fmla="*/ 259975 w 355"/>
                <a:gd name="T3" fmla="*/ 2268 h 231"/>
                <a:gd name="T4" fmla="*/ 244860 w 355"/>
                <a:gd name="T5" fmla="*/ 21167 h 231"/>
                <a:gd name="T6" fmla="*/ 232012 w 355"/>
                <a:gd name="T7" fmla="*/ 36286 h 231"/>
                <a:gd name="T8" fmla="*/ 219165 w 355"/>
                <a:gd name="T9" fmla="*/ 47625 h 231"/>
                <a:gd name="T10" fmla="*/ 210096 w 355"/>
                <a:gd name="T11" fmla="*/ 57452 h 231"/>
                <a:gd name="T12" fmla="*/ 199516 w 355"/>
                <a:gd name="T13" fmla="*/ 65012 h 231"/>
                <a:gd name="T14" fmla="*/ 189691 w 355"/>
                <a:gd name="T15" fmla="*/ 71815 h 231"/>
                <a:gd name="T16" fmla="*/ 179866 w 355"/>
                <a:gd name="T17" fmla="*/ 77863 h 231"/>
                <a:gd name="T18" fmla="*/ 168530 w 355"/>
                <a:gd name="T19" fmla="*/ 82399 h 231"/>
                <a:gd name="T20" fmla="*/ 156438 w 355"/>
                <a:gd name="T21" fmla="*/ 86935 h 231"/>
                <a:gd name="T22" fmla="*/ 142079 w 355"/>
                <a:gd name="T23" fmla="*/ 92982 h 231"/>
                <a:gd name="T24" fmla="*/ 126209 w 355"/>
                <a:gd name="T25" fmla="*/ 100542 h 231"/>
                <a:gd name="T26" fmla="*/ 108071 w 355"/>
                <a:gd name="T27" fmla="*/ 108101 h 231"/>
                <a:gd name="T28" fmla="*/ 86910 w 355"/>
                <a:gd name="T29" fmla="*/ 118685 h 231"/>
                <a:gd name="T30" fmla="*/ 61971 w 355"/>
                <a:gd name="T31" fmla="*/ 132292 h 231"/>
                <a:gd name="T32" fmla="*/ 34008 w 355"/>
                <a:gd name="T33" fmla="*/ 148167 h 231"/>
                <a:gd name="T34" fmla="*/ 0 w 355"/>
                <a:gd name="T35" fmla="*/ 167065 h 231"/>
                <a:gd name="T36" fmla="*/ 5290 w 355"/>
                <a:gd name="T37" fmla="*/ 174625 h 231"/>
                <a:gd name="T38" fmla="*/ 37787 w 355"/>
                <a:gd name="T39" fmla="*/ 155726 h 231"/>
                <a:gd name="T40" fmla="*/ 65749 w 355"/>
                <a:gd name="T41" fmla="*/ 139851 h 231"/>
                <a:gd name="T42" fmla="*/ 90689 w 355"/>
                <a:gd name="T43" fmla="*/ 126244 h 231"/>
                <a:gd name="T44" fmla="*/ 111850 w 355"/>
                <a:gd name="T45" fmla="*/ 117173 h 231"/>
                <a:gd name="T46" fmla="*/ 129987 w 355"/>
                <a:gd name="T47" fmla="*/ 109613 h 231"/>
                <a:gd name="T48" fmla="*/ 145858 w 355"/>
                <a:gd name="T49" fmla="*/ 102054 h 231"/>
                <a:gd name="T50" fmla="*/ 160217 w 355"/>
                <a:gd name="T51" fmla="*/ 96762 h 231"/>
                <a:gd name="T52" fmla="*/ 172309 w 355"/>
                <a:gd name="T53" fmla="*/ 91470 h 231"/>
                <a:gd name="T54" fmla="*/ 183645 w 355"/>
                <a:gd name="T55" fmla="*/ 85423 h 231"/>
                <a:gd name="T56" fmla="*/ 194981 w 355"/>
                <a:gd name="T57" fmla="*/ 79375 h 231"/>
                <a:gd name="T58" fmla="*/ 205562 w 355"/>
                <a:gd name="T59" fmla="*/ 72571 h 231"/>
                <a:gd name="T60" fmla="*/ 216142 w 355"/>
                <a:gd name="T61" fmla="*/ 65012 h 231"/>
                <a:gd name="T62" fmla="*/ 226722 w 355"/>
                <a:gd name="T63" fmla="*/ 55185 h 231"/>
                <a:gd name="T64" fmla="*/ 239570 w 355"/>
                <a:gd name="T65" fmla="*/ 41577 h 231"/>
                <a:gd name="T66" fmla="*/ 252417 w 355"/>
                <a:gd name="T67" fmla="*/ 26458 h 231"/>
                <a:gd name="T68" fmla="*/ 267532 w 355"/>
                <a:gd name="T69" fmla="*/ 7560 h 231"/>
                <a:gd name="T70" fmla="*/ 263754 w 355"/>
                <a:gd name="T71" fmla="*/ 9827 h 231"/>
                <a:gd name="T72" fmla="*/ 267532 w 355"/>
                <a:gd name="T73" fmla="*/ 7560 h 231"/>
                <a:gd name="T74" fmla="*/ 268288 w 355"/>
                <a:gd name="T75" fmla="*/ 3780 h 231"/>
                <a:gd name="T76" fmla="*/ 266777 w 355"/>
                <a:gd name="T77" fmla="*/ 1512 h 231"/>
                <a:gd name="T78" fmla="*/ 263754 w 355"/>
                <a:gd name="T79" fmla="*/ 0 h 231"/>
                <a:gd name="T80" fmla="*/ 259975 w 355"/>
                <a:gd name="T81" fmla="*/ 2268 h 231"/>
                <a:gd name="T82" fmla="*/ 263754 w 355"/>
                <a:gd name="T83" fmla="*/ 0 h 2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5" h="231">
                  <a:moveTo>
                    <a:pt x="349" y="0"/>
                  </a:moveTo>
                  <a:lnTo>
                    <a:pt x="344" y="3"/>
                  </a:lnTo>
                  <a:lnTo>
                    <a:pt x="324" y="28"/>
                  </a:lnTo>
                  <a:lnTo>
                    <a:pt x="307" y="48"/>
                  </a:lnTo>
                  <a:lnTo>
                    <a:pt x="290" y="63"/>
                  </a:lnTo>
                  <a:lnTo>
                    <a:pt x="278" y="76"/>
                  </a:lnTo>
                  <a:lnTo>
                    <a:pt x="264" y="86"/>
                  </a:lnTo>
                  <a:lnTo>
                    <a:pt x="251" y="95"/>
                  </a:lnTo>
                  <a:lnTo>
                    <a:pt x="238" y="103"/>
                  </a:lnTo>
                  <a:lnTo>
                    <a:pt x="223" y="109"/>
                  </a:lnTo>
                  <a:lnTo>
                    <a:pt x="207" y="115"/>
                  </a:lnTo>
                  <a:lnTo>
                    <a:pt x="188" y="123"/>
                  </a:lnTo>
                  <a:lnTo>
                    <a:pt x="167" y="133"/>
                  </a:lnTo>
                  <a:lnTo>
                    <a:pt x="143" y="143"/>
                  </a:lnTo>
                  <a:lnTo>
                    <a:pt x="115" y="157"/>
                  </a:lnTo>
                  <a:lnTo>
                    <a:pt x="82" y="175"/>
                  </a:lnTo>
                  <a:lnTo>
                    <a:pt x="45" y="196"/>
                  </a:lnTo>
                  <a:lnTo>
                    <a:pt x="0" y="221"/>
                  </a:lnTo>
                  <a:lnTo>
                    <a:pt x="7" y="231"/>
                  </a:lnTo>
                  <a:lnTo>
                    <a:pt x="50" y="206"/>
                  </a:lnTo>
                  <a:lnTo>
                    <a:pt x="87" y="185"/>
                  </a:lnTo>
                  <a:lnTo>
                    <a:pt x="120" y="167"/>
                  </a:lnTo>
                  <a:lnTo>
                    <a:pt x="148" y="155"/>
                  </a:lnTo>
                  <a:lnTo>
                    <a:pt x="172" y="145"/>
                  </a:lnTo>
                  <a:lnTo>
                    <a:pt x="193" y="135"/>
                  </a:lnTo>
                  <a:lnTo>
                    <a:pt x="212" y="128"/>
                  </a:lnTo>
                  <a:lnTo>
                    <a:pt x="228" y="121"/>
                  </a:lnTo>
                  <a:lnTo>
                    <a:pt x="243" y="113"/>
                  </a:lnTo>
                  <a:lnTo>
                    <a:pt x="258" y="105"/>
                  </a:lnTo>
                  <a:lnTo>
                    <a:pt x="272" y="96"/>
                  </a:lnTo>
                  <a:lnTo>
                    <a:pt x="286" y="86"/>
                  </a:lnTo>
                  <a:lnTo>
                    <a:pt x="300" y="73"/>
                  </a:lnTo>
                  <a:lnTo>
                    <a:pt x="317" y="55"/>
                  </a:lnTo>
                  <a:lnTo>
                    <a:pt x="334" y="35"/>
                  </a:lnTo>
                  <a:lnTo>
                    <a:pt x="354" y="10"/>
                  </a:lnTo>
                  <a:lnTo>
                    <a:pt x="349" y="13"/>
                  </a:lnTo>
                  <a:lnTo>
                    <a:pt x="354" y="10"/>
                  </a:lnTo>
                  <a:lnTo>
                    <a:pt x="355" y="5"/>
                  </a:lnTo>
                  <a:lnTo>
                    <a:pt x="353" y="2"/>
                  </a:lnTo>
                  <a:lnTo>
                    <a:pt x="349" y="0"/>
                  </a:lnTo>
                  <a:lnTo>
                    <a:pt x="344" y="3"/>
                  </a:lnTo>
                  <a:lnTo>
                    <a:pt x="34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5" name="Freeform 118">
              <a:extLst>
                <a:ext uri="{FF2B5EF4-FFF2-40B4-BE49-F238E27FC236}">
                  <a16:creationId xmlns:a16="http://schemas.microsoft.com/office/drawing/2014/main" id="{8D69863F-7CDA-52BA-1943-E45655B2EA9B}"/>
                </a:ext>
              </a:extLst>
            </p:cNvPr>
            <p:cNvSpPr>
              <a:spLocks noChangeAspect="1"/>
            </p:cNvSpPr>
            <p:nvPr/>
          </p:nvSpPr>
          <p:spPr bwMode="auto">
            <a:xfrm>
              <a:off x="4238625" y="1763713"/>
              <a:ext cx="115888" cy="44450"/>
            </a:xfrm>
            <a:custGeom>
              <a:avLst/>
              <a:gdLst>
                <a:gd name="T0" fmla="*/ 103925 w 155"/>
                <a:gd name="T1" fmla="*/ 36786 h 58"/>
                <a:gd name="T2" fmla="*/ 112150 w 155"/>
                <a:gd name="T3" fmla="*/ 41384 h 58"/>
                <a:gd name="T4" fmla="*/ 115888 w 155"/>
                <a:gd name="T5" fmla="*/ 22225 h 58"/>
                <a:gd name="T6" fmla="*/ 109159 w 155"/>
                <a:gd name="T7" fmla="*/ 7664 h 58"/>
                <a:gd name="T8" fmla="*/ 94953 w 155"/>
                <a:gd name="T9" fmla="*/ 1533 h 58"/>
                <a:gd name="T10" fmla="*/ 78505 w 155"/>
                <a:gd name="T11" fmla="*/ 0 h 58"/>
                <a:gd name="T12" fmla="*/ 59065 w 155"/>
                <a:gd name="T13" fmla="*/ 766 h 58"/>
                <a:gd name="T14" fmla="*/ 37383 w 155"/>
                <a:gd name="T15" fmla="*/ 2299 h 58"/>
                <a:gd name="T16" fmla="*/ 17944 w 155"/>
                <a:gd name="T17" fmla="*/ 5365 h 58"/>
                <a:gd name="T18" fmla="*/ 0 w 155"/>
                <a:gd name="T19" fmla="*/ 6131 h 58"/>
                <a:gd name="T20" fmla="*/ 0 w 155"/>
                <a:gd name="T21" fmla="*/ 16094 h 58"/>
                <a:gd name="T22" fmla="*/ 17944 w 155"/>
                <a:gd name="T23" fmla="*/ 15328 h 58"/>
                <a:gd name="T24" fmla="*/ 39626 w 155"/>
                <a:gd name="T25" fmla="*/ 12262 h 58"/>
                <a:gd name="T26" fmla="*/ 59065 w 155"/>
                <a:gd name="T27" fmla="*/ 9963 h 58"/>
                <a:gd name="T28" fmla="*/ 78505 w 155"/>
                <a:gd name="T29" fmla="*/ 9197 h 58"/>
                <a:gd name="T30" fmla="*/ 93458 w 155"/>
                <a:gd name="T31" fmla="*/ 11496 h 58"/>
                <a:gd name="T32" fmla="*/ 103925 w 155"/>
                <a:gd name="T33" fmla="*/ 15328 h 58"/>
                <a:gd name="T34" fmla="*/ 106168 w 155"/>
                <a:gd name="T35" fmla="*/ 22225 h 58"/>
                <a:gd name="T36" fmla="*/ 102430 w 155"/>
                <a:gd name="T37" fmla="*/ 37553 h 58"/>
                <a:gd name="T38" fmla="*/ 111402 w 155"/>
                <a:gd name="T39" fmla="*/ 42917 h 58"/>
                <a:gd name="T40" fmla="*/ 102430 w 155"/>
                <a:gd name="T41" fmla="*/ 37553 h 58"/>
                <a:gd name="T42" fmla="*/ 102430 w 155"/>
                <a:gd name="T43" fmla="*/ 41384 h 58"/>
                <a:gd name="T44" fmla="*/ 106168 w 155"/>
                <a:gd name="T45" fmla="*/ 43684 h 58"/>
                <a:gd name="T46" fmla="*/ 109159 w 155"/>
                <a:gd name="T47" fmla="*/ 44450 h 58"/>
                <a:gd name="T48" fmla="*/ 112150 w 155"/>
                <a:gd name="T49" fmla="*/ 41384 h 58"/>
                <a:gd name="T50" fmla="*/ 103925 w 155"/>
                <a:gd name="T51" fmla="*/ 3678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58">
                  <a:moveTo>
                    <a:pt x="139" y="48"/>
                  </a:moveTo>
                  <a:lnTo>
                    <a:pt x="150" y="54"/>
                  </a:lnTo>
                  <a:lnTo>
                    <a:pt x="155" y="29"/>
                  </a:lnTo>
                  <a:lnTo>
                    <a:pt x="146" y="10"/>
                  </a:lnTo>
                  <a:lnTo>
                    <a:pt x="127" y="2"/>
                  </a:lnTo>
                  <a:lnTo>
                    <a:pt x="105" y="0"/>
                  </a:lnTo>
                  <a:lnTo>
                    <a:pt x="79" y="1"/>
                  </a:lnTo>
                  <a:lnTo>
                    <a:pt x="50" y="3"/>
                  </a:lnTo>
                  <a:lnTo>
                    <a:pt x="24" y="7"/>
                  </a:lnTo>
                  <a:lnTo>
                    <a:pt x="0" y="8"/>
                  </a:lnTo>
                  <a:lnTo>
                    <a:pt x="0" y="21"/>
                  </a:lnTo>
                  <a:lnTo>
                    <a:pt x="24" y="20"/>
                  </a:lnTo>
                  <a:lnTo>
                    <a:pt x="53" y="16"/>
                  </a:lnTo>
                  <a:lnTo>
                    <a:pt x="79" y="13"/>
                  </a:lnTo>
                  <a:lnTo>
                    <a:pt x="105" y="12"/>
                  </a:lnTo>
                  <a:lnTo>
                    <a:pt x="125" y="15"/>
                  </a:lnTo>
                  <a:lnTo>
                    <a:pt x="139" y="20"/>
                  </a:lnTo>
                  <a:lnTo>
                    <a:pt x="142" y="29"/>
                  </a:lnTo>
                  <a:lnTo>
                    <a:pt x="137" y="49"/>
                  </a:lnTo>
                  <a:lnTo>
                    <a:pt x="149" y="56"/>
                  </a:lnTo>
                  <a:lnTo>
                    <a:pt x="137" y="49"/>
                  </a:lnTo>
                  <a:lnTo>
                    <a:pt x="137" y="54"/>
                  </a:lnTo>
                  <a:lnTo>
                    <a:pt x="142" y="57"/>
                  </a:lnTo>
                  <a:lnTo>
                    <a:pt x="146" y="58"/>
                  </a:lnTo>
                  <a:lnTo>
                    <a:pt x="150" y="54"/>
                  </a:lnTo>
                  <a:lnTo>
                    <a:pt x="139"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6" name="Freeform 119">
              <a:extLst>
                <a:ext uri="{FF2B5EF4-FFF2-40B4-BE49-F238E27FC236}">
                  <a16:creationId xmlns:a16="http://schemas.microsoft.com/office/drawing/2014/main" id="{E4812F20-22E0-06CE-5FD0-FAE4D6BE5713}"/>
                </a:ext>
              </a:extLst>
            </p:cNvPr>
            <p:cNvSpPr>
              <a:spLocks noChangeAspect="1"/>
            </p:cNvSpPr>
            <p:nvPr/>
          </p:nvSpPr>
          <p:spPr bwMode="auto">
            <a:xfrm>
              <a:off x="4256088" y="1789113"/>
              <a:ext cx="101600" cy="155575"/>
            </a:xfrm>
            <a:custGeom>
              <a:avLst/>
              <a:gdLst>
                <a:gd name="T0" fmla="*/ 8899 w 137"/>
                <a:gd name="T1" fmla="*/ 151799 h 206"/>
                <a:gd name="T2" fmla="*/ 8899 w 137"/>
                <a:gd name="T3" fmla="*/ 151799 h 206"/>
                <a:gd name="T4" fmla="*/ 11124 w 137"/>
                <a:gd name="T5" fmla="*/ 147268 h 206"/>
                <a:gd name="T6" fmla="*/ 14832 w 137"/>
                <a:gd name="T7" fmla="*/ 137450 h 206"/>
                <a:gd name="T8" fmla="*/ 19282 w 137"/>
                <a:gd name="T9" fmla="*/ 125366 h 206"/>
                <a:gd name="T10" fmla="*/ 27439 w 137"/>
                <a:gd name="T11" fmla="*/ 113283 h 206"/>
                <a:gd name="T12" fmla="*/ 36339 w 137"/>
                <a:gd name="T13" fmla="*/ 98934 h 206"/>
                <a:gd name="T14" fmla="*/ 45980 w 137"/>
                <a:gd name="T15" fmla="*/ 83829 h 206"/>
                <a:gd name="T16" fmla="*/ 56362 w 137"/>
                <a:gd name="T17" fmla="*/ 68725 h 206"/>
                <a:gd name="T18" fmla="*/ 66003 w 137"/>
                <a:gd name="T19" fmla="*/ 55131 h 206"/>
                <a:gd name="T20" fmla="*/ 76385 w 137"/>
                <a:gd name="T21" fmla="*/ 40782 h 206"/>
                <a:gd name="T22" fmla="*/ 84543 w 137"/>
                <a:gd name="T23" fmla="*/ 28698 h 206"/>
                <a:gd name="T24" fmla="*/ 91959 w 137"/>
                <a:gd name="T25" fmla="*/ 18880 h 206"/>
                <a:gd name="T26" fmla="*/ 97892 w 137"/>
                <a:gd name="T27" fmla="*/ 11328 h 206"/>
                <a:gd name="T28" fmla="*/ 101600 w 137"/>
                <a:gd name="T29" fmla="*/ 6797 h 206"/>
                <a:gd name="T30" fmla="*/ 94184 w 137"/>
                <a:gd name="T31" fmla="*/ 0 h 206"/>
                <a:gd name="T32" fmla="*/ 91959 w 137"/>
                <a:gd name="T33" fmla="*/ 3776 h 206"/>
                <a:gd name="T34" fmla="*/ 86026 w 137"/>
                <a:gd name="T35" fmla="*/ 11328 h 206"/>
                <a:gd name="T36" fmla="*/ 93442 w 137"/>
                <a:gd name="T37" fmla="*/ 17370 h 206"/>
                <a:gd name="T38" fmla="*/ 99375 w 137"/>
                <a:gd name="T39" fmla="*/ 9818 h 206"/>
                <a:gd name="T40" fmla="*/ 101600 w 137"/>
                <a:gd name="T41" fmla="*/ 6042 h 206"/>
                <a:gd name="T42" fmla="*/ 94184 w 137"/>
                <a:gd name="T43" fmla="*/ 755 h 206"/>
                <a:gd name="T44" fmla="*/ 90476 w 137"/>
                <a:gd name="T45" fmla="*/ 6042 h 206"/>
                <a:gd name="T46" fmla="*/ 84543 w 137"/>
                <a:gd name="T47" fmla="*/ 13594 h 206"/>
                <a:gd name="T48" fmla="*/ 77127 w 137"/>
                <a:gd name="T49" fmla="*/ 22657 h 206"/>
                <a:gd name="T50" fmla="*/ 68969 w 137"/>
                <a:gd name="T51" fmla="*/ 34740 h 206"/>
                <a:gd name="T52" fmla="*/ 58587 w 137"/>
                <a:gd name="T53" fmla="*/ 49089 h 206"/>
                <a:gd name="T54" fmla="*/ 48946 w 137"/>
                <a:gd name="T55" fmla="*/ 63438 h 206"/>
                <a:gd name="T56" fmla="*/ 38564 w 137"/>
                <a:gd name="T57" fmla="*/ 78543 h 206"/>
                <a:gd name="T58" fmla="*/ 29664 w 137"/>
                <a:gd name="T59" fmla="*/ 93647 h 206"/>
                <a:gd name="T60" fmla="*/ 20023 w 137"/>
                <a:gd name="T61" fmla="*/ 107241 h 206"/>
                <a:gd name="T62" fmla="*/ 11866 w 137"/>
                <a:gd name="T63" fmla="*/ 121590 h 206"/>
                <a:gd name="T64" fmla="*/ 5191 w 137"/>
                <a:gd name="T65" fmla="*/ 133674 h 206"/>
                <a:gd name="T66" fmla="*/ 1483 w 137"/>
                <a:gd name="T67" fmla="*/ 143492 h 206"/>
                <a:gd name="T68" fmla="*/ 0 w 137"/>
                <a:gd name="T69" fmla="*/ 151799 h 206"/>
                <a:gd name="T70" fmla="*/ 0 w 137"/>
                <a:gd name="T71" fmla="*/ 151799 h 206"/>
                <a:gd name="T72" fmla="*/ 0 w 137"/>
                <a:gd name="T73" fmla="*/ 151799 h 206"/>
                <a:gd name="T74" fmla="*/ 1483 w 137"/>
                <a:gd name="T75" fmla="*/ 154820 h 206"/>
                <a:gd name="T76" fmla="*/ 4450 w 137"/>
                <a:gd name="T77" fmla="*/ 155575 h 206"/>
                <a:gd name="T78" fmla="*/ 7416 w 137"/>
                <a:gd name="T79" fmla="*/ 154820 h 206"/>
                <a:gd name="T80" fmla="*/ 8899 w 137"/>
                <a:gd name="T81" fmla="*/ 151799 h 2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37" h="206">
                  <a:moveTo>
                    <a:pt x="12" y="201"/>
                  </a:moveTo>
                  <a:lnTo>
                    <a:pt x="12" y="201"/>
                  </a:lnTo>
                  <a:lnTo>
                    <a:pt x="15" y="195"/>
                  </a:lnTo>
                  <a:lnTo>
                    <a:pt x="20" y="182"/>
                  </a:lnTo>
                  <a:lnTo>
                    <a:pt x="26" y="166"/>
                  </a:lnTo>
                  <a:lnTo>
                    <a:pt x="37" y="150"/>
                  </a:lnTo>
                  <a:lnTo>
                    <a:pt x="49" y="131"/>
                  </a:lnTo>
                  <a:lnTo>
                    <a:pt x="62" y="111"/>
                  </a:lnTo>
                  <a:lnTo>
                    <a:pt x="76" y="91"/>
                  </a:lnTo>
                  <a:lnTo>
                    <a:pt x="89" y="73"/>
                  </a:lnTo>
                  <a:lnTo>
                    <a:pt x="103" y="54"/>
                  </a:lnTo>
                  <a:lnTo>
                    <a:pt x="114" y="38"/>
                  </a:lnTo>
                  <a:lnTo>
                    <a:pt x="124" y="25"/>
                  </a:lnTo>
                  <a:lnTo>
                    <a:pt x="132" y="15"/>
                  </a:lnTo>
                  <a:lnTo>
                    <a:pt x="137" y="9"/>
                  </a:lnTo>
                  <a:lnTo>
                    <a:pt x="127" y="0"/>
                  </a:lnTo>
                  <a:lnTo>
                    <a:pt x="124" y="5"/>
                  </a:lnTo>
                  <a:lnTo>
                    <a:pt x="116" y="15"/>
                  </a:lnTo>
                  <a:lnTo>
                    <a:pt x="126" y="23"/>
                  </a:lnTo>
                  <a:lnTo>
                    <a:pt x="134" y="13"/>
                  </a:lnTo>
                  <a:lnTo>
                    <a:pt x="137" y="8"/>
                  </a:lnTo>
                  <a:lnTo>
                    <a:pt x="127" y="1"/>
                  </a:lnTo>
                  <a:lnTo>
                    <a:pt x="122" y="8"/>
                  </a:lnTo>
                  <a:lnTo>
                    <a:pt x="114" y="18"/>
                  </a:lnTo>
                  <a:lnTo>
                    <a:pt x="104" y="30"/>
                  </a:lnTo>
                  <a:lnTo>
                    <a:pt x="93" y="46"/>
                  </a:lnTo>
                  <a:lnTo>
                    <a:pt x="79" y="65"/>
                  </a:lnTo>
                  <a:lnTo>
                    <a:pt x="66" y="84"/>
                  </a:lnTo>
                  <a:lnTo>
                    <a:pt x="52" y="104"/>
                  </a:lnTo>
                  <a:lnTo>
                    <a:pt x="40" y="124"/>
                  </a:lnTo>
                  <a:lnTo>
                    <a:pt x="27" y="142"/>
                  </a:lnTo>
                  <a:lnTo>
                    <a:pt x="16" y="161"/>
                  </a:lnTo>
                  <a:lnTo>
                    <a:pt x="7" y="177"/>
                  </a:lnTo>
                  <a:lnTo>
                    <a:pt x="2" y="190"/>
                  </a:lnTo>
                  <a:lnTo>
                    <a:pt x="0" y="201"/>
                  </a:lnTo>
                  <a:lnTo>
                    <a:pt x="2" y="205"/>
                  </a:lnTo>
                  <a:lnTo>
                    <a:pt x="6" y="206"/>
                  </a:lnTo>
                  <a:lnTo>
                    <a:pt x="10" y="205"/>
                  </a:lnTo>
                  <a:lnTo>
                    <a:pt x="12" y="2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7" name="Freeform 120">
              <a:extLst>
                <a:ext uri="{FF2B5EF4-FFF2-40B4-BE49-F238E27FC236}">
                  <a16:creationId xmlns:a16="http://schemas.microsoft.com/office/drawing/2014/main" id="{A67CBCF3-99B0-74AB-5860-266E83226471}"/>
                </a:ext>
              </a:extLst>
            </p:cNvPr>
            <p:cNvSpPr>
              <a:spLocks noChangeAspect="1"/>
            </p:cNvSpPr>
            <p:nvPr/>
          </p:nvSpPr>
          <p:spPr bwMode="auto">
            <a:xfrm>
              <a:off x="4256088" y="1939925"/>
              <a:ext cx="30162" cy="87313"/>
            </a:xfrm>
            <a:custGeom>
              <a:avLst/>
              <a:gdLst>
                <a:gd name="T0" fmla="*/ 27955 w 41"/>
                <a:gd name="T1" fmla="*/ 87313 h 115"/>
                <a:gd name="T2" fmla="*/ 30162 w 41"/>
                <a:gd name="T3" fmla="*/ 83517 h 115"/>
                <a:gd name="T4" fmla="*/ 29426 w 41"/>
                <a:gd name="T5" fmla="*/ 72128 h 115"/>
                <a:gd name="T6" fmla="*/ 26484 w 41"/>
                <a:gd name="T7" fmla="*/ 61499 h 115"/>
                <a:gd name="T8" fmla="*/ 23541 w 41"/>
                <a:gd name="T9" fmla="*/ 50110 h 115"/>
                <a:gd name="T10" fmla="*/ 19863 w 41"/>
                <a:gd name="T11" fmla="*/ 40240 h 115"/>
                <a:gd name="T12" fmla="*/ 15449 w 41"/>
                <a:gd name="T13" fmla="*/ 29610 h 115"/>
                <a:gd name="T14" fmla="*/ 12506 w 41"/>
                <a:gd name="T15" fmla="*/ 19740 h 115"/>
                <a:gd name="T16" fmla="*/ 9564 w 41"/>
                <a:gd name="T17" fmla="*/ 9870 h 115"/>
                <a:gd name="T18" fmla="*/ 8828 w 41"/>
                <a:gd name="T19" fmla="*/ 0 h 115"/>
                <a:gd name="T20" fmla="*/ 0 w 41"/>
                <a:gd name="T21" fmla="*/ 0 h 115"/>
                <a:gd name="T22" fmla="*/ 736 w 41"/>
                <a:gd name="T23" fmla="*/ 11389 h 115"/>
                <a:gd name="T24" fmla="*/ 3678 w 41"/>
                <a:gd name="T25" fmla="*/ 22018 h 115"/>
                <a:gd name="T26" fmla="*/ 5885 w 41"/>
                <a:gd name="T27" fmla="*/ 33407 h 115"/>
                <a:gd name="T28" fmla="*/ 11035 w 41"/>
                <a:gd name="T29" fmla="*/ 44036 h 115"/>
                <a:gd name="T30" fmla="*/ 14713 w 41"/>
                <a:gd name="T31" fmla="*/ 53906 h 115"/>
                <a:gd name="T32" fmla="*/ 16920 w 41"/>
                <a:gd name="T33" fmla="*/ 63776 h 115"/>
                <a:gd name="T34" fmla="*/ 19863 w 41"/>
                <a:gd name="T35" fmla="*/ 73647 h 115"/>
                <a:gd name="T36" fmla="*/ 20598 w 41"/>
                <a:gd name="T37" fmla="*/ 83517 h 115"/>
                <a:gd name="T38" fmla="*/ 22805 w 41"/>
                <a:gd name="T39" fmla="*/ 79721 h 115"/>
                <a:gd name="T40" fmla="*/ 20598 w 41"/>
                <a:gd name="T41" fmla="*/ 83517 h 115"/>
                <a:gd name="T42" fmla="*/ 22805 w 41"/>
                <a:gd name="T43" fmla="*/ 86554 h 115"/>
                <a:gd name="T44" fmla="*/ 25748 w 41"/>
                <a:gd name="T45" fmla="*/ 87313 h 115"/>
                <a:gd name="T46" fmla="*/ 27955 w 41"/>
                <a:gd name="T47" fmla="*/ 86554 h 115"/>
                <a:gd name="T48" fmla="*/ 30162 w 41"/>
                <a:gd name="T49" fmla="*/ 83517 h 115"/>
                <a:gd name="T50" fmla="*/ 27955 w 41"/>
                <a:gd name="T51" fmla="*/ 87313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38" y="115"/>
                  </a:moveTo>
                  <a:lnTo>
                    <a:pt x="41" y="110"/>
                  </a:lnTo>
                  <a:lnTo>
                    <a:pt x="40" y="95"/>
                  </a:lnTo>
                  <a:lnTo>
                    <a:pt x="36" y="81"/>
                  </a:lnTo>
                  <a:lnTo>
                    <a:pt x="32" y="66"/>
                  </a:lnTo>
                  <a:lnTo>
                    <a:pt x="27" y="53"/>
                  </a:lnTo>
                  <a:lnTo>
                    <a:pt x="21" y="39"/>
                  </a:lnTo>
                  <a:lnTo>
                    <a:pt x="17" y="26"/>
                  </a:lnTo>
                  <a:lnTo>
                    <a:pt x="13" y="13"/>
                  </a:lnTo>
                  <a:lnTo>
                    <a:pt x="12" y="0"/>
                  </a:lnTo>
                  <a:lnTo>
                    <a:pt x="0" y="0"/>
                  </a:lnTo>
                  <a:lnTo>
                    <a:pt x="1" y="15"/>
                  </a:lnTo>
                  <a:lnTo>
                    <a:pt x="5" y="29"/>
                  </a:lnTo>
                  <a:lnTo>
                    <a:pt x="8" y="44"/>
                  </a:lnTo>
                  <a:lnTo>
                    <a:pt x="15" y="58"/>
                  </a:lnTo>
                  <a:lnTo>
                    <a:pt x="20" y="71"/>
                  </a:lnTo>
                  <a:lnTo>
                    <a:pt x="23" y="84"/>
                  </a:lnTo>
                  <a:lnTo>
                    <a:pt x="27" y="97"/>
                  </a:lnTo>
                  <a:lnTo>
                    <a:pt x="28" y="110"/>
                  </a:lnTo>
                  <a:lnTo>
                    <a:pt x="31" y="105"/>
                  </a:lnTo>
                  <a:lnTo>
                    <a:pt x="28" y="110"/>
                  </a:lnTo>
                  <a:lnTo>
                    <a:pt x="31" y="114"/>
                  </a:lnTo>
                  <a:lnTo>
                    <a:pt x="35" y="115"/>
                  </a:lnTo>
                  <a:lnTo>
                    <a:pt x="38" y="114"/>
                  </a:lnTo>
                  <a:lnTo>
                    <a:pt x="41" y="110"/>
                  </a:lnTo>
                  <a:lnTo>
                    <a:pt x="38"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8" name="Freeform 121">
              <a:extLst>
                <a:ext uri="{FF2B5EF4-FFF2-40B4-BE49-F238E27FC236}">
                  <a16:creationId xmlns:a16="http://schemas.microsoft.com/office/drawing/2014/main" id="{E960AD82-3A28-658C-51CC-B3027195A6AC}"/>
                </a:ext>
              </a:extLst>
            </p:cNvPr>
            <p:cNvSpPr>
              <a:spLocks noChangeAspect="1"/>
            </p:cNvSpPr>
            <p:nvPr/>
          </p:nvSpPr>
          <p:spPr bwMode="auto">
            <a:xfrm>
              <a:off x="4146550" y="2019300"/>
              <a:ext cx="138113" cy="90488"/>
            </a:xfrm>
            <a:custGeom>
              <a:avLst/>
              <a:gdLst>
                <a:gd name="T0" fmla="*/ 4553 w 182"/>
                <a:gd name="T1" fmla="*/ 90488 h 120"/>
                <a:gd name="T2" fmla="*/ 8347 w 182"/>
                <a:gd name="T3" fmla="*/ 88226 h 120"/>
                <a:gd name="T4" fmla="*/ 18213 w 182"/>
                <a:gd name="T5" fmla="*/ 79177 h 120"/>
                <a:gd name="T6" fmla="*/ 31113 w 182"/>
                <a:gd name="T7" fmla="*/ 69374 h 120"/>
                <a:gd name="T8" fmla="*/ 47049 w 182"/>
                <a:gd name="T9" fmla="*/ 59571 h 120"/>
                <a:gd name="T10" fmla="*/ 63744 w 182"/>
                <a:gd name="T11" fmla="*/ 49014 h 120"/>
                <a:gd name="T12" fmla="*/ 82716 w 182"/>
                <a:gd name="T13" fmla="*/ 38457 h 120"/>
                <a:gd name="T14" fmla="*/ 101688 w 182"/>
                <a:gd name="T15" fmla="*/ 27900 h 120"/>
                <a:gd name="T16" fmla="*/ 120659 w 182"/>
                <a:gd name="T17" fmla="*/ 18098 h 120"/>
                <a:gd name="T18" fmla="*/ 138113 w 182"/>
                <a:gd name="T19" fmla="*/ 7541 h 120"/>
                <a:gd name="T20" fmla="*/ 132801 w 182"/>
                <a:gd name="T21" fmla="*/ 0 h 120"/>
                <a:gd name="T22" fmla="*/ 116865 w 182"/>
                <a:gd name="T23" fmla="*/ 10557 h 120"/>
                <a:gd name="T24" fmla="*/ 97893 w 182"/>
                <a:gd name="T25" fmla="*/ 20360 h 120"/>
                <a:gd name="T26" fmla="*/ 78922 w 182"/>
                <a:gd name="T27" fmla="*/ 30917 h 120"/>
                <a:gd name="T28" fmla="*/ 59950 w 182"/>
                <a:gd name="T29" fmla="*/ 41474 h 120"/>
                <a:gd name="T30" fmla="*/ 41737 w 182"/>
                <a:gd name="T31" fmla="*/ 52031 h 120"/>
                <a:gd name="T32" fmla="*/ 25801 w 182"/>
                <a:gd name="T33" fmla="*/ 61833 h 120"/>
                <a:gd name="T34" fmla="*/ 12142 w 182"/>
                <a:gd name="T35" fmla="*/ 71636 h 120"/>
                <a:gd name="T36" fmla="*/ 759 w 182"/>
                <a:gd name="T37" fmla="*/ 82947 h 120"/>
                <a:gd name="T38" fmla="*/ 4553 w 182"/>
                <a:gd name="T39" fmla="*/ 80685 h 120"/>
                <a:gd name="T40" fmla="*/ 759 w 182"/>
                <a:gd name="T41" fmla="*/ 82947 h 120"/>
                <a:gd name="T42" fmla="*/ 0 w 182"/>
                <a:gd name="T43" fmla="*/ 86718 h 120"/>
                <a:gd name="T44" fmla="*/ 2277 w 182"/>
                <a:gd name="T45" fmla="*/ 88980 h 120"/>
                <a:gd name="T46" fmla="*/ 6071 w 182"/>
                <a:gd name="T47" fmla="*/ 90488 h 120"/>
                <a:gd name="T48" fmla="*/ 8347 w 182"/>
                <a:gd name="T49" fmla="*/ 88226 h 120"/>
                <a:gd name="T50" fmla="*/ 4553 w 182"/>
                <a:gd name="T51" fmla="*/ 90488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2" h="120">
                  <a:moveTo>
                    <a:pt x="6" y="120"/>
                  </a:moveTo>
                  <a:lnTo>
                    <a:pt x="11" y="117"/>
                  </a:lnTo>
                  <a:lnTo>
                    <a:pt x="24" y="105"/>
                  </a:lnTo>
                  <a:lnTo>
                    <a:pt x="41" y="92"/>
                  </a:lnTo>
                  <a:lnTo>
                    <a:pt x="62" y="79"/>
                  </a:lnTo>
                  <a:lnTo>
                    <a:pt x="84" y="65"/>
                  </a:lnTo>
                  <a:lnTo>
                    <a:pt x="109" y="51"/>
                  </a:lnTo>
                  <a:lnTo>
                    <a:pt x="134" y="37"/>
                  </a:lnTo>
                  <a:lnTo>
                    <a:pt x="159" y="24"/>
                  </a:lnTo>
                  <a:lnTo>
                    <a:pt x="182" y="10"/>
                  </a:lnTo>
                  <a:lnTo>
                    <a:pt x="175" y="0"/>
                  </a:lnTo>
                  <a:lnTo>
                    <a:pt x="154" y="14"/>
                  </a:lnTo>
                  <a:lnTo>
                    <a:pt x="129" y="27"/>
                  </a:lnTo>
                  <a:lnTo>
                    <a:pt x="104" y="41"/>
                  </a:lnTo>
                  <a:lnTo>
                    <a:pt x="79" y="55"/>
                  </a:lnTo>
                  <a:lnTo>
                    <a:pt x="55" y="69"/>
                  </a:lnTo>
                  <a:lnTo>
                    <a:pt x="34" y="82"/>
                  </a:lnTo>
                  <a:lnTo>
                    <a:pt x="16" y="95"/>
                  </a:lnTo>
                  <a:lnTo>
                    <a:pt x="1" y="110"/>
                  </a:lnTo>
                  <a:lnTo>
                    <a:pt x="6" y="107"/>
                  </a:lnTo>
                  <a:lnTo>
                    <a:pt x="1" y="110"/>
                  </a:lnTo>
                  <a:lnTo>
                    <a:pt x="0" y="115"/>
                  </a:lnTo>
                  <a:lnTo>
                    <a:pt x="3" y="118"/>
                  </a:lnTo>
                  <a:lnTo>
                    <a:pt x="8" y="120"/>
                  </a:lnTo>
                  <a:lnTo>
                    <a:pt x="11" y="117"/>
                  </a:lnTo>
                  <a:lnTo>
                    <a:pt x="6"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9" name="Freeform 122">
              <a:extLst>
                <a:ext uri="{FF2B5EF4-FFF2-40B4-BE49-F238E27FC236}">
                  <a16:creationId xmlns:a16="http://schemas.microsoft.com/office/drawing/2014/main" id="{19F091F5-09AE-D4A8-B8D3-5604005CE10A}"/>
                </a:ext>
              </a:extLst>
            </p:cNvPr>
            <p:cNvSpPr>
              <a:spLocks noChangeAspect="1"/>
            </p:cNvSpPr>
            <p:nvPr/>
          </p:nvSpPr>
          <p:spPr bwMode="auto">
            <a:xfrm>
              <a:off x="4083050" y="2074863"/>
              <a:ext cx="68263" cy="34925"/>
            </a:xfrm>
            <a:custGeom>
              <a:avLst/>
              <a:gdLst>
                <a:gd name="T0" fmla="*/ 0 w 91"/>
                <a:gd name="T1" fmla="*/ 5093 h 48"/>
                <a:gd name="T2" fmla="*/ 5251 w 91"/>
                <a:gd name="T3" fmla="*/ 9459 h 48"/>
                <a:gd name="T4" fmla="*/ 11252 w 91"/>
                <a:gd name="T5" fmla="*/ 10186 h 48"/>
                <a:gd name="T6" fmla="*/ 18754 w 91"/>
                <a:gd name="T7" fmla="*/ 13097 h 48"/>
                <a:gd name="T8" fmla="*/ 25505 w 91"/>
                <a:gd name="T9" fmla="*/ 16735 h 48"/>
                <a:gd name="T10" fmla="*/ 33756 w 91"/>
                <a:gd name="T11" fmla="*/ 21101 h 48"/>
                <a:gd name="T12" fmla="*/ 41258 w 91"/>
                <a:gd name="T13" fmla="*/ 25466 h 48"/>
                <a:gd name="T14" fmla="*/ 51010 w 91"/>
                <a:gd name="T15" fmla="*/ 31287 h 48"/>
                <a:gd name="T16" fmla="*/ 59261 w 91"/>
                <a:gd name="T17" fmla="*/ 33470 h 48"/>
                <a:gd name="T18" fmla="*/ 68263 w 91"/>
                <a:gd name="T19" fmla="*/ 34925 h 48"/>
                <a:gd name="T20" fmla="*/ 68263 w 91"/>
                <a:gd name="T21" fmla="*/ 25466 h 48"/>
                <a:gd name="T22" fmla="*/ 60762 w 91"/>
                <a:gd name="T23" fmla="*/ 24739 h 48"/>
                <a:gd name="T24" fmla="*/ 54760 w 91"/>
                <a:gd name="T25" fmla="*/ 21828 h 48"/>
                <a:gd name="T26" fmla="*/ 47259 w 91"/>
                <a:gd name="T27" fmla="*/ 18190 h 48"/>
                <a:gd name="T28" fmla="*/ 39758 w 91"/>
                <a:gd name="T29" fmla="*/ 13824 h 48"/>
                <a:gd name="T30" fmla="*/ 30756 w 91"/>
                <a:gd name="T31" fmla="*/ 9459 h 48"/>
                <a:gd name="T32" fmla="*/ 22504 w 91"/>
                <a:gd name="T33" fmla="*/ 3638 h 48"/>
                <a:gd name="T34" fmla="*/ 13503 w 91"/>
                <a:gd name="T35" fmla="*/ 1455 h 48"/>
                <a:gd name="T36" fmla="*/ 5251 w 91"/>
                <a:gd name="T37" fmla="*/ 0 h 48"/>
                <a:gd name="T38" fmla="*/ 9752 w 91"/>
                <a:gd name="T39" fmla="*/ 5093 h 48"/>
                <a:gd name="T40" fmla="*/ 5251 w 91"/>
                <a:gd name="T41" fmla="*/ 0 h 48"/>
                <a:gd name="T42" fmla="*/ 2250 w 91"/>
                <a:gd name="T43" fmla="*/ 2183 h 48"/>
                <a:gd name="T44" fmla="*/ 1500 w 91"/>
                <a:gd name="T45" fmla="*/ 5093 h 48"/>
                <a:gd name="T46" fmla="*/ 2250 w 91"/>
                <a:gd name="T47" fmla="*/ 7276 h 48"/>
                <a:gd name="T48" fmla="*/ 5251 w 91"/>
                <a:gd name="T49" fmla="*/ 9459 h 48"/>
                <a:gd name="T50" fmla="*/ 0 w 91"/>
                <a:gd name="T51" fmla="*/ 5093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1" h="48">
                  <a:moveTo>
                    <a:pt x="0" y="7"/>
                  </a:moveTo>
                  <a:lnTo>
                    <a:pt x="7" y="13"/>
                  </a:lnTo>
                  <a:lnTo>
                    <a:pt x="15" y="14"/>
                  </a:lnTo>
                  <a:lnTo>
                    <a:pt x="25" y="18"/>
                  </a:lnTo>
                  <a:lnTo>
                    <a:pt x="34" y="23"/>
                  </a:lnTo>
                  <a:lnTo>
                    <a:pt x="45" y="29"/>
                  </a:lnTo>
                  <a:lnTo>
                    <a:pt x="55" y="35"/>
                  </a:lnTo>
                  <a:lnTo>
                    <a:pt x="68" y="43"/>
                  </a:lnTo>
                  <a:lnTo>
                    <a:pt x="79" y="46"/>
                  </a:lnTo>
                  <a:lnTo>
                    <a:pt x="91" y="48"/>
                  </a:lnTo>
                  <a:lnTo>
                    <a:pt x="91" y="35"/>
                  </a:lnTo>
                  <a:lnTo>
                    <a:pt x="81" y="34"/>
                  </a:lnTo>
                  <a:lnTo>
                    <a:pt x="73" y="30"/>
                  </a:lnTo>
                  <a:lnTo>
                    <a:pt x="63" y="25"/>
                  </a:lnTo>
                  <a:lnTo>
                    <a:pt x="53" y="19"/>
                  </a:lnTo>
                  <a:lnTo>
                    <a:pt x="41" y="13"/>
                  </a:lnTo>
                  <a:lnTo>
                    <a:pt x="30" y="5"/>
                  </a:lnTo>
                  <a:lnTo>
                    <a:pt x="18" y="2"/>
                  </a:lnTo>
                  <a:lnTo>
                    <a:pt x="7" y="0"/>
                  </a:lnTo>
                  <a:lnTo>
                    <a:pt x="13" y="7"/>
                  </a:lnTo>
                  <a:lnTo>
                    <a:pt x="7" y="0"/>
                  </a:lnTo>
                  <a:lnTo>
                    <a:pt x="3" y="3"/>
                  </a:lnTo>
                  <a:lnTo>
                    <a:pt x="2" y="7"/>
                  </a:lnTo>
                  <a:lnTo>
                    <a:pt x="3" y="10"/>
                  </a:lnTo>
                  <a:lnTo>
                    <a:pt x="7" y="13"/>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0" name="Freeform 123">
              <a:extLst>
                <a:ext uri="{FF2B5EF4-FFF2-40B4-BE49-F238E27FC236}">
                  <a16:creationId xmlns:a16="http://schemas.microsoft.com/office/drawing/2014/main" id="{17B41798-035C-A10A-098B-C4DCC711C264}"/>
                </a:ext>
              </a:extLst>
            </p:cNvPr>
            <p:cNvSpPr>
              <a:spLocks noChangeAspect="1"/>
            </p:cNvSpPr>
            <p:nvPr/>
          </p:nvSpPr>
          <p:spPr bwMode="auto">
            <a:xfrm>
              <a:off x="4083050" y="1963738"/>
              <a:ext cx="52388" cy="115887"/>
            </a:xfrm>
            <a:custGeom>
              <a:avLst/>
              <a:gdLst>
                <a:gd name="T0" fmla="*/ 44036 w 69"/>
                <a:gd name="T1" fmla="*/ 7525 h 154"/>
                <a:gd name="T2" fmla="*/ 42518 w 69"/>
                <a:gd name="T3" fmla="*/ 4515 h 154"/>
                <a:gd name="T4" fmla="*/ 40999 w 69"/>
                <a:gd name="T5" fmla="*/ 15050 h 154"/>
                <a:gd name="T6" fmla="*/ 36444 w 69"/>
                <a:gd name="T7" fmla="*/ 27843 h 154"/>
                <a:gd name="T8" fmla="*/ 29611 w 69"/>
                <a:gd name="T9" fmla="*/ 42893 h 154"/>
                <a:gd name="T10" fmla="*/ 22777 w 69"/>
                <a:gd name="T11" fmla="*/ 57944 h 154"/>
                <a:gd name="T12" fmla="*/ 14426 w 69"/>
                <a:gd name="T13" fmla="*/ 74499 h 154"/>
                <a:gd name="T14" fmla="*/ 6833 w 69"/>
                <a:gd name="T15" fmla="*/ 89549 h 154"/>
                <a:gd name="T16" fmla="*/ 2278 w 69"/>
                <a:gd name="T17" fmla="*/ 103094 h 154"/>
                <a:gd name="T18" fmla="*/ 0 w 69"/>
                <a:gd name="T19" fmla="*/ 115887 h 154"/>
                <a:gd name="T20" fmla="*/ 9870 w 69"/>
                <a:gd name="T21" fmla="*/ 115887 h 154"/>
                <a:gd name="T22" fmla="*/ 11389 w 69"/>
                <a:gd name="T23" fmla="*/ 105352 h 154"/>
                <a:gd name="T24" fmla="*/ 15944 w 69"/>
                <a:gd name="T25" fmla="*/ 93312 h 154"/>
                <a:gd name="T26" fmla="*/ 22018 w 69"/>
                <a:gd name="T27" fmla="*/ 78261 h 154"/>
                <a:gd name="T28" fmla="*/ 30370 w 69"/>
                <a:gd name="T29" fmla="*/ 61706 h 154"/>
                <a:gd name="T30" fmla="*/ 38722 w 69"/>
                <a:gd name="T31" fmla="*/ 46656 h 154"/>
                <a:gd name="T32" fmla="*/ 45555 w 69"/>
                <a:gd name="T33" fmla="*/ 31606 h 154"/>
                <a:gd name="T34" fmla="*/ 50110 w 69"/>
                <a:gd name="T35" fmla="*/ 17308 h 154"/>
                <a:gd name="T36" fmla="*/ 52388 w 69"/>
                <a:gd name="T37" fmla="*/ 4515 h 154"/>
                <a:gd name="T38" fmla="*/ 51629 w 69"/>
                <a:gd name="T39" fmla="*/ 2258 h 154"/>
                <a:gd name="T40" fmla="*/ 52388 w 69"/>
                <a:gd name="T41" fmla="*/ 4515 h 154"/>
                <a:gd name="T42" fmla="*/ 50110 w 69"/>
                <a:gd name="T43" fmla="*/ 2258 h 154"/>
                <a:gd name="T44" fmla="*/ 47833 w 69"/>
                <a:gd name="T45" fmla="*/ 0 h 154"/>
                <a:gd name="T46" fmla="*/ 44796 w 69"/>
                <a:gd name="T47" fmla="*/ 2258 h 154"/>
                <a:gd name="T48" fmla="*/ 42518 w 69"/>
                <a:gd name="T49" fmla="*/ 4515 h 154"/>
                <a:gd name="T50" fmla="*/ 44036 w 69"/>
                <a:gd name="T51" fmla="*/ 7525 h 15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9" h="154">
                  <a:moveTo>
                    <a:pt x="58" y="10"/>
                  </a:moveTo>
                  <a:lnTo>
                    <a:pt x="56" y="6"/>
                  </a:lnTo>
                  <a:lnTo>
                    <a:pt x="54" y="20"/>
                  </a:lnTo>
                  <a:lnTo>
                    <a:pt x="48" y="37"/>
                  </a:lnTo>
                  <a:lnTo>
                    <a:pt x="39" y="57"/>
                  </a:lnTo>
                  <a:lnTo>
                    <a:pt x="30" y="77"/>
                  </a:lnTo>
                  <a:lnTo>
                    <a:pt x="19" y="99"/>
                  </a:lnTo>
                  <a:lnTo>
                    <a:pt x="9" y="119"/>
                  </a:lnTo>
                  <a:lnTo>
                    <a:pt x="3" y="137"/>
                  </a:lnTo>
                  <a:lnTo>
                    <a:pt x="0" y="154"/>
                  </a:lnTo>
                  <a:lnTo>
                    <a:pt x="13" y="154"/>
                  </a:lnTo>
                  <a:lnTo>
                    <a:pt x="15" y="140"/>
                  </a:lnTo>
                  <a:lnTo>
                    <a:pt x="21" y="124"/>
                  </a:lnTo>
                  <a:lnTo>
                    <a:pt x="29" y="104"/>
                  </a:lnTo>
                  <a:lnTo>
                    <a:pt x="40" y="82"/>
                  </a:lnTo>
                  <a:lnTo>
                    <a:pt x="51" y="62"/>
                  </a:lnTo>
                  <a:lnTo>
                    <a:pt x="60" y="42"/>
                  </a:lnTo>
                  <a:lnTo>
                    <a:pt x="66" y="23"/>
                  </a:lnTo>
                  <a:lnTo>
                    <a:pt x="69" y="6"/>
                  </a:lnTo>
                  <a:lnTo>
                    <a:pt x="68" y="3"/>
                  </a:lnTo>
                  <a:lnTo>
                    <a:pt x="69" y="6"/>
                  </a:lnTo>
                  <a:lnTo>
                    <a:pt x="66" y="3"/>
                  </a:lnTo>
                  <a:lnTo>
                    <a:pt x="63" y="0"/>
                  </a:lnTo>
                  <a:lnTo>
                    <a:pt x="59" y="3"/>
                  </a:lnTo>
                  <a:lnTo>
                    <a:pt x="56" y="6"/>
                  </a:lnTo>
                  <a:lnTo>
                    <a:pt x="5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1" name="Freeform 124">
              <a:extLst>
                <a:ext uri="{FF2B5EF4-FFF2-40B4-BE49-F238E27FC236}">
                  <a16:creationId xmlns:a16="http://schemas.microsoft.com/office/drawing/2014/main" id="{6B57F7E7-7E33-369B-EFF8-8E5C8BDEFD13}"/>
                </a:ext>
              </a:extLst>
            </p:cNvPr>
            <p:cNvSpPr>
              <a:spLocks noChangeAspect="1"/>
            </p:cNvSpPr>
            <p:nvPr/>
          </p:nvSpPr>
          <p:spPr bwMode="auto">
            <a:xfrm>
              <a:off x="4110038" y="1914525"/>
              <a:ext cx="23812" cy="55563"/>
            </a:xfrm>
            <a:custGeom>
              <a:avLst/>
              <a:gdLst>
                <a:gd name="T0" fmla="*/ 6350 w 30"/>
                <a:gd name="T1" fmla="*/ 9631 h 75"/>
                <a:gd name="T2" fmla="*/ 1587 w 30"/>
                <a:gd name="T3" fmla="*/ 4445 h 75"/>
                <a:gd name="T4" fmla="*/ 1587 w 30"/>
                <a:gd name="T5" fmla="*/ 13335 h 75"/>
                <a:gd name="T6" fmla="*/ 794 w 30"/>
                <a:gd name="T7" fmla="*/ 18521 h 75"/>
                <a:gd name="T8" fmla="*/ 0 w 30"/>
                <a:gd name="T9" fmla="*/ 24448 h 75"/>
                <a:gd name="T10" fmla="*/ 0 w 30"/>
                <a:gd name="T11" fmla="*/ 29634 h 75"/>
                <a:gd name="T12" fmla="*/ 794 w 30"/>
                <a:gd name="T13" fmla="*/ 33338 h 75"/>
                <a:gd name="T14" fmla="*/ 3969 w 30"/>
                <a:gd name="T15" fmla="*/ 40005 h 75"/>
                <a:gd name="T16" fmla="*/ 8731 w 30"/>
                <a:gd name="T17" fmla="*/ 47414 h 75"/>
                <a:gd name="T18" fmla="*/ 15875 w 30"/>
                <a:gd name="T19" fmla="*/ 55563 h 75"/>
                <a:gd name="T20" fmla="*/ 23812 w 30"/>
                <a:gd name="T21" fmla="*/ 50377 h 75"/>
                <a:gd name="T22" fmla="*/ 16668 w 30"/>
                <a:gd name="T23" fmla="*/ 41487 h 75"/>
                <a:gd name="T24" fmla="*/ 11906 w 30"/>
                <a:gd name="T25" fmla="*/ 36301 h 75"/>
                <a:gd name="T26" fmla="*/ 10319 w 30"/>
                <a:gd name="T27" fmla="*/ 31856 h 75"/>
                <a:gd name="T28" fmla="*/ 9525 w 30"/>
                <a:gd name="T29" fmla="*/ 28152 h 75"/>
                <a:gd name="T30" fmla="*/ 9525 w 30"/>
                <a:gd name="T31" fmla="*/ 24448 h 75"/>
                <a:gd name="T32" fmla="*/ 10319 w 30"/>
                <a:gd name="T33" fmla="*/ 20744 h 75"/>
                <a:gd name="T34" fmla="*/ 11906 w 30"/>
                <a:gd name="T35" fmla="*/ 13335 h 75"/>
                <a:gd name="T36" fmla="*/ 11906 w 30"/>
                <a:gd name="T37" fmla="*/ 4445 h 75"/>
                <a:gd name="T38" fmla="*/ 6350 w 30"/>
                <a:gd name="T39" fmla="*/ 0 h 75"/>
                <a:gd name="T40" fmla="*/ 11906 w 30"/>
                <a:gd name="T41" fmla="*/ 4445 h 75"/>
                <a:gd name="T42" fmla="*/ 9525 w 30"/>
                <a:gd name="T43" fmla="*/ 2223 h 75"/>
                <a:gd name="T44" fmla="*/ 6350 w 30"/>
                <a:gd name="T45" fmla="*/ 0 h 75"/>
                <a:gd name="T46" fmla="*/ 3969 w 30"/>
                <a:gd name="T47" fmla="*/ 2223 h 75"/>
                <a:gd name="T48" fmla="*/ 1587 w 30"/>
                <a:gd name="T49" fmla="*/ 4445 h 75"/>
                <a:gd name="T50" fmla="*/ 6350 w 30"/>
                <a:gd name="T51" fmla="*/ 9631 h 7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0" h="75">
                  <a:moveTo>
                    <a:pt x="8" y="13"/>
                  </a:moveTo>
                  <a:lnTo>
                    <a:pt x="2" y="6"/>
                  </a:lnTo>
                  <a:lnTo>
                    <a:pt x="2" y="18"/>
                  </a:lnTo>
                  <a:lnTo>
                    <a:pt x="1" y="25"/>
                  </a:lnTo>
                  <a:lnTo>
                    <a:pt x="0" y="33"/>
                  </a:lnTo>
                  <a:lnTo>
                    <a:pt x="0" y="40"/>
                  </a:lnTo>
                  <a:lnTo>
                    <a:pt x="1" y="45"/>
                  </a:lnTo>
                  <a:lnTo>
                    <a:pt x="5" y="54"/>
                  </a:lnTo>
                  <a:lnTo>
                    <a:pt x="11" y="64"/>
                  </a:lnTo>
                  <a:lnTo>
                    <a:pt x="20" y="75"/>
                  </a:lnTo>
                  <a:lnTo>
                    <a:pt x="30" y="68"/>
                  </a:lnTo>
                  <a:lnTo>
                    <a:pt x="21" y="56"/>
                  </a:lnTo>
                  <a:lnTo>
                    <a:pt x="15" y="49"/>
                  </a:lnTo>
                  <a:lnTo>
                    <a:pt x="13" y="43"/>
                  </a:lnTo>
                  <a:lnTo>
                    <a:pt x="12" y="38"/>
                  </a:lnTo>
                  <a:lnTo>
                    <a:pt x="12" y="33"/>
                  </a:lnTo>
                  <a:lnTo>
                    <a:pt x="13" y="28"/>
                  </a:lnTo>
                  <a:lnTo>
                    <a:pt x="15" y="18"/>
                  </a:lnTo>
                  <a:lnTo>
                    <a:pt x="15" y="6"/>
                  </a:lnTo>
                  <a:lnTo>
                    <a:pt x="8" y="0"/>
                  </a:lnTo>
                  <a:lnTo>
                    <a:pt x="15" y="6"/>
                  </a:lnTo>
                  <a:lnTo>
                    <a:pt x="12" y="3"/>
                  </a:lnTo>
                  <a:lnTo>
                    <a:pt x="8" y="0"/>
                  </a:lnTo>
                  <a:lnTo>
                    <a:pt x="5" y="3"/>
                  </a:lnTo>
                  <a:lnTo>
                    <a:pt x="2" y="6"/>
                  </a:lnTo>
                  <a:lnTo>
                    <a:pt x="8"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2" name="Freeform 125">
              <a:extLst>
                <a:ext uri="{FF2B5EF4-FFF2-40B4-BE49-F238E27FC236}">
                  <a16:creationId xmlns:a16="http://schemas.microsoft.com/office/drawing/2014/main" id="{F5CF01F1-65ED-FA2C-CCF9-E6037B349DC4}"/>
                </a:ext>
              </a:extLst>
            </p:cNvPr>
            <p:cNvSpPr>
              <a:spLocks noChangeAspect="1"/>
            </p:cNvSpPr>
            <p:nvPr/>
          </p:nvSpPr>
          <p:spPr bwMode="auto">
            <a:xfrm>
              <a:off x="4062413" y="1914525"/>
              <a:ext cx="55562" cy="28575"/>
            </a:xfrm>
            <a:custGeom>
              <a:avLst/>
              <a:gdLst>
                <a:gd name="T0" fmla="*/ 4567 w 73"/>
                <a:gd name="T1" fmla="*/ 28575 h 39"/>
                <a:gd name="T2" fmla="*/ 3806 w 73"/>
                <a:gd name="T3" fmla="*/ 28575 h 39"/>
                <a:gd name="T4" fmla="*/ 12178 w 73"/>
                <a:gd name="T5" fmla="*/ 27842 h 39"/>
                <a:gd name="T6" fmla="*/ 19789 w 73"/>
                <a:gd name="T7" fmla="*/ 25644 h 39"/>
                <a:gd name="T8" fmla="*/ 27400 w 73"/>
                <a:gd name="T9" fmla="*/ 21248 h 39"/>
                <a:gd name="T10" fmla="*/ 33489 w 73"/>
                <a:gd name="T11" fmla="*/ 17585 h 39"/>
                <a:gd name="T12" fmla="*/ 38817 w 73"/>
                <a:gd name="T13" fmla="*/ 14654 h 39"/>
                <a:gd name="T14" fmla="*/ 43384 w 73"/>
                <a:gd name="T15" fmla="*/ 11723 h 39"/>
                <a:gd name="T16" fmla="*/ 49473 w 73"/>
                <a:gd name="T17" fmla="*/ 10258 h 39"/>
                <a:gd name="T18" fmla="*/ 55562 w 73"/>
                <a:gd name="T19" fmla="*/ 9525 h 39"/>
                <a:gd name="T20" fmla="*/ 55562 w 73"/>
                <a:gd name="T21" fmla="*/ 0 h 39"/>
                <a:gd name="T22" fmla="*/ 47190 w 73"/>
                <a:gd name="T23" fmla="*/ 733 h 39"/>
                <a:gd name="T24" fmla="*/ 39578 w 73"/>
                <a:gd name="T25" fmla="*/ 2931 h 39"/>
                <a:gd name="T26" fmla="*/ 33489 w 73"/>
                <a:gd name="T27" fmla="*/ 7327 h 39"/>
                <a:gd name="T28" fmla="*/ 27400 w 73"/>
                <a:gd name="T29" fmla="*/ 10258 h 39"/>
                <a:gd name="T30" fmla="*/ 22073 w 73"/>
                <a:gd name="T31" fmla="*/ 13921 h 39"/>
                <a:gd name="T32" fmla="*/ 15984 w 73"/>
                <a:gd name="T33" fmla="*/ 16852 h 39"/>
                <a:gd name="T34" fmla="*/ 10656 w 73"/>
                <a:gd name="T35" fmla="*/ 18317 h 39"/>
                <a:gd name="T36" fmla="*/ 3806 w 73"/>
                <a:gd name="T37" fmla="*/ 19050 h 39"/>
                <a:gd name="T38" fmla="*/ 3044 w 73"/>
                <a:gd name="T39" fmla="*/ 19050 h 39"/>
                <a:gd name="T40" fmla="*/ 3806 w 73"/>
                <a:gd name="T41" fmla="*/ 19050 h 39"/>
                <a:gd name="T42" fmla="*/ 761 w 73"/>
                <a:gd name="T43" fmla="*/ 21248 h 39"/>
                <a:gd name="T44" fmla="*/ 0 w 73"/>
                <a:gd name="T45" fmla="*/ 24179 h 39"/>
                <a:gd name="T46" fmla="*/ 761 w 73"/>
                <a:gd name="T47" fmla="*/ 26377 h 39"/>
                <a:gd name="T48" fmla="*/ 3806 w 73"/>
                <a:gd name="T49" fmla="*/ 28575 h 39"/>
                <a:gd name="T50" fmla="*/ 4567 w 73"/>
                <a:gd name="T51" fmla="*/ 28575 h 3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3" h="39">
                  <a:moveTo>
                    <a:pt x="6" y="39"/>
                  </a:moveTo>
                  <a:lnTo>
                    <a:pt x="5" y="39"/>
                  </a:lnTo>
                  <a:lnTo>
                    <a:pt x="16" y="38"/>
                  </a:lnTo>
                  <a:lnTo>
                    <a:pt x="26" y="35"/>
                  </a:lnTo>
                  <a:lnTo>
                    <a:pt x="36" y="29"/>
                  </a:lnTo>
                  <a:lnTo>
                    <a:pt x="44" y="24"/>
                  </a:lnTo>
                  <a:lnTo>
                    <a:pt x="51" y="20"/>
                  </a:lnTo>
                  <a:lnTo>
                    <a:pt x="57" y="16"/>
                  </a:lnTo>
                  <a:lnTo>
                    <a:pt x="65" y="14"/>
                  </a:lnTo>
                  <a:lnTo>
                    <a:pt x="73" y="13"/>
                  </a:lnTo>
                  <a:lnTo>
                    <a:pt x="73" y="0"/>
                  </a:lnTo>
                  <a:lnTo>
                    <a:pt x="62" y="1"/>
                  </a:lnTo>
                  <a:lnTo>
                    <a:pt x="52" y="4"/>
                  </a:lnTo>
                  <a:lnTo>
                    <a:pt x="44" y="10"/>
                  </a:lnTo>
                  <a:lnTo>
                    <a:pt x="36" y="14"/>
                  </a:lnTo>
                  <a:lnTo>
                    <a:pt x="29" y="19"/>
                  </a:lnTo>
                  <a:lnTo>
                    <a:pt x="21" y="23"/>
                  </a:lnTo>
                  <a:lnTo>
                    <a:pt x="14" y="25"/>
                  </a:lnTo>
                  <a:lnTo>
                    <a:pt x="5" y="26"/>
                  </a:lnTo>
                  <a:lnTo>
                    <a:pt x="4" y="26"/>
                  </a:lnTo>
                  <a:lnTo>
                    <a:pt x="5" y="26"/>
                  </a:lnTo>
                  <a:lnTo>
                    <a:pt x="1" y="29"/>
                  </a:lnTo>
                  <a:lnTo>
                    <a:pt x="0" y="33"/>
                  </a:lnTo>
                  <a:lnTo>
                    <a:pt x="1" y="36"/>
                  </a:lnTo>
                  <a:lnTo>
                    <a:pt x="5" y="39"/>
                  </a:lnTo>
                  <a:lnTo>
                    <a:pt x="6"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3" name="Freeform 126">
              <a:extLst>
                <a:ext uri="{FF2B5EF4-FFF2-40B4-BE49-F238E27FC236}">
                  <a16:creationId xmlns:a16="http://schemas.microsoft.com/office/drawing/2014/main" id="{F870D8A2-B34D-85CD-004D-ABCF176E69A0}"/>
                </a:ext>
              </a:extLst>
            </p:cNvPr>
            <p:cNvSpPr>
              <a:spLocks noChangeAspect="1"/>
            </p:cNvSpPr>
            <p:nvPr/>
          </p:nvSpPr>
          <p:spPr bwMode="auto">
            <a:xfrm>
              <a:off x="4008438" y="1935163"/>
              <a:ext cx="58737" cy="14287"/>
            </a:xfrm>
            <a:custGeom>
              <a:avLst/>
              <a:gdLst>
                <a:gd name="T0" fmla="*/ 9154 w 77"/>
                <a:gd name="T1" fmla="*/ 10715 h 20"/>
                <a:gd name="T2" fmla="*/ 5340 w 77"/>
                <a:gd name="T3" fmla="*/ 14287 h 20"/>
                <a:gd name="T4" fmla="*/ 58737 w 77"/>
                <a:gd name="T5" fmla="*/ 9287 h 20"/>
                <a:gd name="T6" fmla="*/ 57211 w 77"/>
                <a:gd name="T7" fmla="*/ 0 h 20"/>
                <a:gd name="T8" fmla="*/ 3814 w 77"/>
                <a:gd name="T9" fmla="*/ 5715 h 20"/>
                <a:gd name="T10" fmla="*/ 0 w 77"/>
                <a:gd name="T11" fmla="*/ 9287 h 20"/>
                <a:gd name="T12" fmla="*/ 3814 w 77"/>
                <a:gd name="T13" fmla="*/ 5715 h 20"/>
                <a:gd name="T14" fmla="*/ 763 w 77"/>
                <a:gd name="T15" fmla="*/ 7144 h 20"/>
                <a:gd name="T16" fmla="*/ 763 w 77"/>
                <a:gd name="T17" fmla="*/ 10715 h 20"/>
                <a:gd name="T18" fmla="*/ 1526 w 77"/>
                <a:gd name="T19" fmla="*/ 13573 h 20"/>
                <a:gd name="T20" fmla="*/ 5340 w 77"/>
                <a:gd name="T21" fmla="*/ 14287 h 20"/>
                <a:gd name="T22" fmla="*/ 9154 w 77"/>
                <a:gd name="T23" fmla="*/ 10715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7" h="20">
                  <a:moveTo>
                    <a:pt x="12" y="15"/>
                  </a:moveTo>
                  <a:lnTo>
                    <a:pt x="7" y="20"/>
                  </a:lnTo>
                  <a:lnTo>
                    <a:pt x="77" y="13"/>
                  </a:lnTo>
                  <a:lnTo>
                    <a:pt x="75" y="0"/>
                  </a:lnTo>
                  <a:lnTo>
                    <a:pt x="5" y="8"/>
                  </a:lnTo>
                  <a:lnTo>
                    <a:pt x="0" y="13"/>
                  </a:lnTo>
                  <a:lnTo>
                    <a:pt x="5" y="8"/>
                  </a:lnTo>
                  <a:lnTo>
                    <a:pt x="1" y="10"/>
                  </a:lnTo>
                  <a:lnTo>
                    <a:pt x="1" y="15"/>
                  </a:lnTo>
                  <a:lnTo>
                    <a:pt x="2" y="19"/>
                  </a:lnTo>
                  <a:lnTo>
                    <a:pt x="7" y="20"/>
                  </a:lnTo>
                  <a:lnTo>
                    <a:pt x="12"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4" name="Freeform 127">
              <a:extLst>
                <a:ext uri="{FF2B5EF4-FFF2-40B4-BE49-F238E27FC236}">
                  <a16:creationId xmlns:a16="http://schemas.microsoft.com/office/drawing/2014/main" id="{F5F274FA-7165-B751-88B4-941896FCF201}"/>
                </a:ext>
              </a:extLst>
            </p:cNvPr>
            <p:cNvSpPr>
              <a:spLocks noChangeAspect="1"/>
            </p:cNvSpPr>
            <p:nvPr/>
          </p:nvSpPr>
          <p:spPr bwMode="auto">
            <a:xfrm>
              <a:off x="4005263" y="1943100"/>
              <a:ext cx="20637" cy="84138"/>
            </a:xfrm>
            <a:custGeom>
              <a:avLst/>
              <a:gdLst>
                <a:gd name="T0" fmla="*/ 19873 w 27"/>
                <a:gd name="T1" fmla="*/ 83380 h 111"/>
                <a:gd name="T2" fmla="*/ 20637 w 27"/>
                <a:gd name="T3" fmla="*/ 80348 h 111"/>
                <a:gd name="T4" fmla="*/ 19873 w 27"/>
                <a:gd name="T5" fmla="*/ 70494 h 111"/>
                <a:gd name="T6" fmla="*/ 18344 w 27"/>
                <a:gd name="T7" fmla="*/ 64430 h 111"/>
                <a:gd name="T8" fmla="*/ 16051 w 27"/>
                <a:gd name="T9" fmla="*/ 57608 h 111"/>
                <a:gd name="T10" fmla="*/ 12994 w 27"/>
                <a:gd name="T11" fmla="*/ 51544 h 111"/>
                <a:gd name="T12" fmla="*/ 10701 w 27"/>
                <a:gd name="T13" fmla="*/ 45480 h 111"/>
                <a:gd name="T14" fmla="*/ 9172 w 27"/>
                <a:gd name="T15" fmla="*/ 35626 h 111"/>
                <a:gd name="T16" fmla="*/ 10701 w 27"/>
                <a:gd name="T17" fmla="*/ 21982 h 111"/>
                <a:gd name="T18" fmla="*/ 12229 w 27"/>
                <a:gd name="T19" fmla="*/ 1516 h 111"/>
                <a:gd name="T20" fmla="*/ 3057 w 27"/>
                <a:gd name="T21" fmla="*/ 0 h 111"/>
                <a:gd name="T22" fmla="*/ 764 w 27"/>
                <a:gd name="T23" fmla="*/ 21982 h 111"/>
                <a:gd name="T24" fmla="*/ 0 w 27"/>
                <a:gd name="T25" fmla="*/ 35626 h 111"/>
                <a:gd name="T26" fmla="*/ 764 w 27"/>
                <a:gd name="T27" fmla="*/ 46996 h 111"/>
                <a:gd name="T28" fmla="*/ 3822 w 27"/>
                <a:gd name="T29" fmla="*/ 55334 h 111"/>
                <a:gd name="T30" fmla="*/ 6879 w 27"/>
                <a:gd name="T31" fmla="*/ 61398 h 111"/>
                <a:gd name="T32" fmla="*/ 8408 w 27"/>
                <a:gd name="T33" fmla="*/ 65946 h 111"/>
                <a:gd name="T34" fmla="*/ 10701 w 27"/>
                <a:gd name="T35" fmla="*/ 72768 h 111"/>
                <a:gd name="T36" fmla="*/ 11465 w 27"/>
                <a:gd name="T37" fmla="*/ 80348 h 111"/>
                <a:gd name="T38" fmla="*/ 12229 w 27"/>
                <a:gd name="T39" fmla="*/ 77316 h 111"/>
                <a:gd name="T40" fmla="*/ 11465 w 27"/>
                <a:gd name="T41" fmla="*/ 80348 h 111"/>
                <a:gd name="T42" fmla="*/ 12994 w 27"/>
                <a:gd name="T43" fmla="*/ 83380 h 111"/>
                <a:gd name="T44" fmla="*/ 16051 w 27"/>
                <a:gd name="T45" fmla="*/ 84138 h 111"/>
                <a:gd name="T46" fmla="*/ 19108 w 27"/>
                <a:gd name="T47" fmla="*/ 83380 h 111"/>
                <a:gd name="T48" fmla="*/ 20637 w 27"/>
                <a:gd name="T49" fmla="*/ 80348 h 111"/>
                <a:gd name="T50" fmla="*/ 19873 w 27"/>
                <a:gd name="T51" fmla="*/ 83380 h 11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7" h="111">
                  <a:moveTo>
                    <a:pt x="26" y="110"/>
                  </a:moveTo>
                  <a:lnTo>
                    <a:pt x="27" y="106"/>
                  </a:lnTo>
                  <a:lnTo>
                    <a:pt x="26" y="93"/>
                  </a:lnTo>
                  <a:lnTo>
                    <a:pt x="24" y="85"/>
                  </a:lnTo>
                  <a:lnTo>
                    <a:pt x="21" y="76"/>
                  </a:lnTo>
                  <a:lnTo>
                    <a:pt x="17" y="68"/>
                  </a:lnTo>
                  <a:lnTo>
                    <a:pt x="14" y="60"/>
                  </a:lnTo>
                  <a:lnTo>
                    <a:pt x="12" y="47"/>
                  </a:lnTo>
                  <a:lnTo>
                    <a:pt x="14" y="29"/>
                  </a:lnTo>
                  <a:lnTo>
                    <a:pt x="16" y="2"/>
                  </a:lnTo>
                  <a:lnTo>
                    <a:pt x="4" y="0"/>
                  </a:lnTo>
                  <a:lnTo>
                    <a:pt x="1" y="29"/>
                  </a:lnTo>
                  <a:lnTo>
                    <a:pt x="0" y="47"/>
                  </a:lnTo>
                  <a:lnTo>
                    <a:pt x="1" y="62"/>
                  </a:lnTo>
                  <a:lnTo>
                    <a:pt x="5" y="73"/>
                  </a:lnTo>
                  <a:lnTo>
                    <a:pt x="9" y="81"/>
                  </a:lnTo>
                  <a:lnTo>
                    <a:pt x="11" y="87"/>
                  </a:lnTo>
                  <a:lnTo>
                    <a:pt x="14" y="96"/>
                  </a:lnTo>
                  <a:lnTo>
                    <a:pt x="15" y="106"/>
                  </a:lnTo>
                  <a:lnTo>
                    <a:pt x="16" y="102"/>
                  </a:lnTo>
                  <a:lnTo>
                    <a:pt x="15" y="106"/>
                  </a:lnTo>
                  <a:lnTo>
                    <a:pt x="17" y="110"/>
                  </a:lnTo>
                  <a:lnTo>
                    <a:pt x="21" y="111"/>
                  </a:lnTo>
                  <a:lnTo>
                    <a:pt x="25" y="110"/>
                  </a:lnTo>
                  <a:lnTo>
                    <a:pt x="27" y="106"/>
                  </a:lnTo>
                  <a:lnTo>
                    <a:pt x="26" y="1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5" name="Freeform 128">
              <a:extLst>
                <a:ext uri="{FF2B5EF4-FFF2-40B4-BE49-F238E27FC236}">
                  <a16:creationId xmlns:a16="http://schemas.microsoft.com/office/drawing/2014/main" id="{3A5379F8-8658-8E8D-7D44-86C3A5B3222A}"/>
                </a:ext>
              </a:extLst>
            </p:cNvPr>
            <p:cNvSpPr>
              <a:spLocks noChangeAspect="1"/>
            </p:cNvSpPr>
            <p:nvPr/>
          </p:nvSpPr>
          <p:spPr bwMode="auto">
            <a:xfrm>
              <a:off x="3910013" y="2020888"/>
              <a:ext cx="115887" cy="88900"/>
            </a:xfrm>
            <a:custGeom>
              <a:avLst/>
              <a:gdLst>
                <a:gd name="T0" fmla="*/ 0 w 153"/>
                <a:gd name="T1" fmla="*/ 81429 h 119"/>
                <a:gd name="T2" fmla="*/ 3787 w 153"/>
                <a:gd name="T3" fmla="*/ 88900 h 119"/>
                <a:gd name="T4" fmla="*/ 15906 w 153"/>
                <a:gd name="T5" fmla="*/ 85912 h 119"/>
                <a:gd name="T6" fmla="*/ 28782 w 153"/>
                <a:gd name="T7" fmla="*/ 79188 h 119"/>
                <a:gd name="T8" fmla="*/ 43931 w 153"/>
                <a:gd name="T9" fmla="*/ 68729 h 119"/>
                <a:gd name="T10" fmla="*/ 61352 w 153"/>
                <a:gd name="T11" fmla="*/ 58271 h 119"/>
                <a:gd name="T12" fmla="*/ 77258 w 153"/>
                <a:gd name="T13" fmla="*/ 44824 h 119"/>
                <a:gd name="T14" fmla="*/ 93164 w 153"/>
                <a:gd name="T15" fmla="*/ 30629 h 119"/>
                <a:gd name="T16" fmla="*/ 105283 w 153"/>
                <a:gd name="T17" fmla="*/ 17182 h 119"/>
                <a:gd name="T18" fmla="*/ 115887 w 153"/>
                <a:gd name="T19" fmla="*/ 5976 h 119"/>
                <a:gd name="T20" fmla="*/ 108313 w 153"/>
                <a:gd name="T21" fmla="*/ 0 h 119"/>
                <a:gd name="T22" fmla="*/ 97709 w 153"/>
                <a:gd name="T23" fmla="*/ 11206 h 119"/>
                <a:gd name="T24" fmla="*/ 85590 w 153"/>
                <a:gd name="T25" fmla="*/ 23159 h 119"/>
                <a:gd name="T26" fmla="*/ 71956 w 153"/>
                <a:gd name="T27" fmla="*/ 37353 h 119"/>
                <a:gd name="T28" fmla="*/ 55292 w 153"/>
                <a:gd name="T29" fmla="*/ 50800 h 119"/>
                <a:gd name="T30" fmla="*/ 38629 w 153"/>
                <a:gd name="T31" fmla="*/ 62006 h 119"/>
                <a:gd name="T32" fmla="*/ 23480 w 153"/>
                <a:gd name="T33" fmla="*/ 71718 h 119"/>
                <a:gd name="T34" fmla="*/ 12119 w 153"/>
                <a:gd name="T35" fmla="*/ 76200 h 119"/>
                <a:gd name="T36" fmla="*/ 3787 w 153"/>
                <a:gd name="T37" fmla="*/ 79188 h 119"/>
                <a:gd name="T38" fmla="*/ 7574 w 153"/>
                <a:gd name="T39" fmla="*/ 86659 h 119"/>
                <a:gd name="T40" fmla="*/ 3787 w 153"/>
                <a:gd name="T41" fmla="*/ 79188 h 119"/>
                <a:gd name="T42" fmla="*/ 757 w 153"/>
                <a:gd name="T43" fmla="*/ 81429 h 119"/>
                <a:gd name="T44" fmla="*/ 0 w 153"/>
                <a:gd name="T45" fmla="*/ 83671 h 119"/>
                <a:gd name="T46" fmla="*/ 757 w 153"/>
                <a:gd name="T47" fmla="*/ 86659 h 119"/>
                <a:gd name="T48" fmla="*/ 3787 w 153"/>
                <a:gd name="T49" fmla="*/ 88900 h 119"/>
                <a:gd name="T50" fmla="*/ 0 w 153"/>
                <a:gd name="T51" fmla="*/ 81429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3" h="119">
                  <a:moveTo>
                    <a:pt x="0" y="109"/>
                  </a:moveTo>
                  <a:lnTo>
                    <a:pt x="5" y="119"/>
                  </a:lnTo>
                  <a:lnTo>
                    <a:pt x="21" y="115"/>
                  </a:lnTo>
                  <a:lnTo>
                    <a:pt x="38" y="106"/>
                  </a:lnTo>
                  <a:lnTo>
                    <a:pt x="58" y="92"/>
                  </a:lnTo>
                  <a:lnTo>
                    <a:pt x="81" y="78"/>
                  </a:lnTo>
                  <a:lnTo>
                    <a:pt x="102" y="60"/>
                  </a:lnTo>
                  <a:lnTo>
                    <a:pt x="123" y="41"/>
                  </a:lnTo>
                  <a:lnTo>
                    <a:pt x="139" y="23"/>
                  </a:lnTo>
                  <a:lnTo>
                    <a:pt x="153" y="8"/>
                  </a:lnTo>
                  <a:lnTo>
                    <a:pt x="143" y="0"/>
                  </a:lnTo>
                  <a:lnTo>
                    <a:pt x="129" y="15"/>
                  </a:lnTo>
                  <a:lnTo>
                    <a:pt x="113" y="31"/>
                  </a:lnTo>
                  <a:lnTo>
                    <a:pt x="95" y="50"/>
                  </a:lnTo>
                  <a:lnTo>
                    <a:pt x="73" y="68"/>
                  </a:lnTo>
                  <a:lnTo>
                    <a:pt x="51" y="83"/>
                  </a:lnTo>
                  <a:lnTo>
                    <a:pt x="31" y="96"/>
                  </a:lnTo>
                  <a:lnTo>
                    <a:pt x="16" y="102"/>
                  </a:lnTo>
                  <a:lnTo>
                    <a:pt x="5" y="106"/>
                  </a:lnTo>
                  <a:lnTo>
                    <a:pt x="10" y="116"/>
                  </a:lnTo>
                  <a:lnTo>
                    <a:pt x="5" y="106"/>
                  </a:lnTo>
                  <a:lnTo>
                    <a:pt x="1" y="109"/>
                  </a:lnTo>
                  <a:lnTo>
                    <a:pt x="0" y="112"/>
                  </a:lnTo>
                  <a:lnTo>
                    <a:pt x="1" y="116"/>
                  </a:lnTo>
                  <a:lnTo>
                    <a:pt x="5" y="119"/>
                  </a:lnTo>
                  <a:lnTo>
                    <a:pt x="0" y="10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6" name="Freeform 129">
              <a:extLst>
                <a:ext uri="{FF2B5EF4-FFF2-40B4-BE49-F238E27FC236}">
                  <a16:creationId xmlns:a16="http://schemas.microsoft.com/office/drawing/2014/main" id="{A4B33470-E688-C384-9D1C-3DD585CB6634}"/>
                </a:ext>
              </a:extLst>
            </p:cNvPr>
            <p:cNvSpPr>
              <a:spLocks noChangeAspect="1"/>
            </p:cNvSpPr>
            <p:nvPr/>
          </p:nvSpPr>
          <p:spPr bwMode="auto">
            <a:xfrm>
              <a:off x="3759200" y="2078038"/>
              <a:ext cx="166688" cy="31750"/>
            </a:xfrm>
            <a:custGeom>
              <a:avLst/>
              <a:gdLst>
                <a:gd name="T0" fmla="*/ 7542 w 221"/>
                <a:gd name="T1" fmla="*/ 29585 h 44"/>
                <a:gd name="T2" fmla="*/ 3771 w 221"/>
                <a:gd name="T3" fmla="*/ 31750 h 44"/>
                <a:gd name="T4" fmla="*/ 13576 w 221"/>
                <a:gd name="T5" fmla="*/ 30307 h 44"/>
                <a:gd name="T6" fmla="*/ 25644 w 221"/>
                <a:gd name="T7" fmla="*/ 29585 h 44"/>
                <a:gd name="T8" fmla="*/ 37712 w 221"/>
                <a:gd name="T9" fmla="*/ 26699 h 44"/>
                <a:gd name="T10" fmla="*/ 52043 w 221"/>
                <a:gd name="T11" fmla="*/ 24534 h 44"/>
                <a:gd name="T12" fmla="*/ 67128 w 221"/>
                <a:gd name="T13" fmla="*/ 21648 h 44"/>
                <a:gd name="T14" fmla="*/ 82967 w 221"/>
                <a:gd name="T15" fmla="*/ 18040 h 44"/>
                <a:gd name="T16" fmla="*/ 98052 w 221"/>
                <a:gd name="T17" fmla="*/ 15153 h 44"/>
                <a:gd name="T18" fmla="*/ 112382 w 221"/>
                <a:gd name="T19" fmla="*/ 12267 h 44"/>
                <a:gd name="T20" fmla="*/ 125959 w 221"/>
                <a:gd name="T21" fmla="*/ 10102 h 44"/>
                <a:gd name="T22" fmla="*/ 136518 w 221"/>
                <a:gd name="T23" fmla="*/ 8659 h 44"/>
                <a:gd name="T24" fmla="*/ 147078 w 221"/>
                <a:gd name="T25" fmla="*/ 8659 h 44"/>
                <a:gd name="T26" fmla="*/ 154620 w 221"/>
                <a:gd name="T27" fmla="*/ 10102 h 44"/>
                <a:gd name="T28" fmla="*/ 156129 w 221"/>
                <a:gd name="T29" fmla="*/ 10824 h 44"/>
                <a:gd name="T30" fmla="*/ 156883 w 221"/>
                <a:gd name="T31" fmla="*/ 12267 h 44"/>
                <a:gd name="T32" fmla="*/ 156129 w 221"/>
                <a:gd name="T33" fmla="*/ 17318 h 44"/>
                <a:gd name="T34" fmla="*/ 150849 w 221"/>
                <a:gd name="T35" fmla="*/ 24534 h 44"/>
                <a:gd name="T36" fmla="*/ 158391 w 221"/>
                <a:gd name="T37" fmla="*/ 29585 h 44"/>
                <a:gd name="T38" fmla="*/ 163671 w 221"/>
                <a:gd name="T39" fmla="*/ 20926 h 44"/>
                <a:gd name="T40" fmla="*/ 166688 w 221"/>
                <a:gd name="T41" fmla="*/ 12267 h 44"/>
                <a:gd name="T42" fmla="*/ 163671 w 221"/>
                <a:gd name="T43" fmla="*/ 5773 h 44"/>
                <a:gd name="T44" fmla="*/ 156129 w 221"/>
                <a:gd name="T45" fmla="*/ 722 h 44"/>
                <a:gd name="T46" fmla="*/ 147078 w 221"/>
                <a:gd name="T47" fmla="*/ 0 h 44"/>
                <a:gd name="T48" fmla="*/ 136518 w 221"/>
                <a:gd name="T49" fmla="*/ 0 h 44"/>
                <a:gd name="T50" fmla="*/ 124450 w 221"/>
                <a:gd name="T51" fmla="*/ 722 h 44"/>
                <a:gd name="T52" fmla="*/ 110120 w 221"/>
                <a:gd name="T53" fmla="*/ 3608 h 44"/>
                <a:gd name="T54" fmla="*/ 95789 w 221"/>
                <a:gd name="T55" fmla="*/ 6494 h 44"/>
                <a:gd name="T56" fmla="*/ 80704 w 221"/>
                <a:gd name="T57" fmla="*/ 8659 h 44"/>
                <a:gd name="T58" fmla="*/ 64865 w 221"/>
                <a:gd name="T59" fmla="*/ 12267 h 44"/>
                <a:gd name="T60" fmla="*/ 49780 w 221"/>
                <a:gd name="T61" fmla="*/ 15153 h 44"/>
                <a:gd name="T62" fmla="*/ 36204 w 221"/>
                <a:gd name="T63" fmla="*/ 18040 h 44"/>
                <a:gd name="T64" fmla="*/ 23382 w 221"/>
                <a:gd name="T65" fmla="*/ 20926 h 44"/>
                <a:gd name="T66" fmla="*/ 13576 w 221"/>
                <a:gd name="T67" fmla="*/ 21648 h 44"/>
                <a:gd name="T68" fmla="*/ 3771 w 221"/>
                <a:gd name="T69" fmla="*/ 22369 h 44"/>
                <a:gd name="T70" fmla="*/ 0 w 221"/>
                <a:gd name="T71" fmla="*/ 24534 h 44"/>
                <a:gd name="T72" fmla="*/ 3771 w 221"/>
                <a:gd name="T73" fmla="*/ 22369 h 44"/>
                <a:gd name="T74" fmla="*/ 754 w 221"/>
                <a:gd name="T75" fmla="*/ 24534 h 44"/>
                <a:gd name="T76" fmla="*/ 0 w 221"/>
                <a:gd name="T77" fmla="*/ 26699 h 44"/>
                <a:gd name="T78" fmla="*/ 754 w 221"/>
                <a:gd name="T79" fmla="*/ 29585 h 44"/>
                <a:gd name="T80" fmla="*/ 3771 w 221"/>
                <a:gd name="T81" fmla="*/ 31750 h 44"/>
                <a:gd name="T82" fmla="*/ 7542 w 221"/>
                <a:gd name="T83" fmla="*/ 29585 h 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21" h="44">
                  <a:moveTo>
                    <a:pt x="10" y="41"/>
                  </a:moveTo>
                  <a:lnTo>
                    <a:pt x="5" y="44"/>
                  </a:lnTo>
                  <a:lnTo>
                    <a:pt x="18" y="42"/>
                  </a:lnTo>
                  <a:lnTo>
                    <a:pt x="34" y="41"/>
                  </a:lnTo>
                  <a:lnTo>
                    <a:pt x="50" y="37"/>
                  </a:lnTo>
                  <a:lnTo>
                    <a:pt x="69" y="34"/>
                  </a:lnTo>
                  <a:lnTo>
                    <a:pt x="89" y="30"/>
                  </a:lnTo>
                  <a:lnTo>
                    <a:pt x="110" y="25"/>
                  </a:lnTo>
                  <a:lnTo>
                    <a:pt x="130" y="21"/>
                  </a:lnTo>
                  <a:lnTo>
                    <a:pt x="149" y="17"/>
                  </a:lnTo>
                  <a:lnTo>
                    <a:pt x="167" y="14"/>
                  </a:lnTo>
                  <a:lnTo>
                    <a:pt x="181" y="12"/>
                  </a:lnTo>
                  <a:lnTo>
                    <a:pt x="195" y="12"/>
                  </a:lnTo>
                  <a:lnTo>
                    <a:pt x="205" y="14"/>
                  </a:lnTo>
                  <a:lnTo>
                    <a:pt x="207" y="15"/>
                  </a:lnTo>
                  <a:lnTo>
                    <a:pt x="208" y="17"/>
                  </a:lnTo>
                  <a:lnTo>
                    <a:pt x="207" y="24"/>
                  </a:lnTo>
                  <a:lnTo>
                    <a:pt x="200" y="34"/>
                  </a:lnTo>
                  <a:lnTo>
                    <a:pt x="210" y="41"/>
                  </a:lnTo>
                  <a:lnTo>
                    <a:pt x="217" y="29"/>
                  </a:lnTo>
                  <a:lnTo>
                    <a:pt x="221" y="17"/>
                  </a:lnTo>
                  <a:lnTo>
                    <a:pt x="217" y="8"/>
                  </a:lnTo>
                  <a:lnTo>
                    <a:pt x="207" y="1"/>
                  </a:lnTo>
                  <a:lnTo>
                    <a:pt x="195" y="0"/>
                  </a:lnTo>
                  <a:lnTo>
                    <a:pt x="181" y="0"/>
                  </a:lnTo>
                  <a:lnTo>
                    <a:pt x="165" y="1"/>
                  </a:lnTo>
                  <a:lnTo>
                    <a:pt x="146" y="5"/>
                  </a:lnTo>
                  <a:lnTo>
                    <a:pt x="127" y="9"/>
                  </a:lnTo>
                  <a:lnTo>
                    <a:pt x="107" y="12"/>
                  </a:lnTo>
                  <a:lnTo>
                    <a:pt x="86" y="17"/>
                  </a:lnTo>
                  <a:lnTo>
                    <a:pt x="66" y="21"/>
                  </a:lnTo>
                  <a:lnTo>
                    <a:pt x="48" y="25"/>
                  </a:lnTo>
                  <a:lnTo>
                    <a:pt x="31" y="29"/>
                  </a:lnTo>
                  <a:lnTo>
                    <a:pt x="18" y="30"/>
                  </a:lnTo>
                  <a:lnTo>
                    <a:pt x="5" y="31"/>
                  </a:lnTo>
                  <a:lnTo>
                    <a:pt x="0" y="34"/>
                  </a:lnTo>
                  <a:lnTo>
                    <a:pt x="5" y="31"/>
                  </a:lnTo>
                  <a:lnTo>
                    <a:pt x="1" y="34"/>
                  </a:lnTo>
                  <a:lnTo>
                    <a:pt x="0" y="37"/>
                  </a:lnTo>
                  <a:lnTo>
                    <a:pt x="1" y="41"/>
                  </a:lnTo>
                  <a:lnTo>
                    <a:pt x="5" y="44"/>
                  </a:lnTo>
                  <a:lnTo>
                    <a:pt x="1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7" name="Freeform 130">
              <a:extLst>
                <a:ext uri="{FF2B5EF4-FFF2-40B4-BE49-F238E27FC236}">
                  <a16:creationId xmlns:a16="http://schemas.microsoft.com/office/drawing/2014/main" id="{91B8343A-BAAA-C359-10D2-720C63F2A22F}"/>
                </a:ext>
              </a:extLst>
            </p:cNvPr>
            <p:cNvSpPr>
              <a:spLocks noChangeAspect="1"/>
            </p:cNvSpPr>
            <p:nvPr/>
          </p:nvSpPr>
          <p:spPr bwMode="auto">
            <a:xfrm>
              <a:off x="3690938" y="2101850"/>
              <a:ext cx="76200" cy="92075"/>
            </a:xfrm>
            <a:custGeom>
              <a:avLst/>
              <a:gdLst>
                <a:gd name="T0" fmla="*/ 5334 w 100"/>
                <a:gd name="T1" fmla="*/ 92075 h 121"/>
                <a:gd name="T2" fmla="*/ 9144 w 100"/>
                <a:gd name="T3" fmla="*/ 89792 h 121"/>
                <a:gd name="T4" fmla="*/ 76200 w 100"/>
                <a:gd name="T5" fmla="*/ 5327 h 121"/>
                <a:gd name="T6" fmla="*/ 68580 w 100"/>
                <a:gd name="T7" fmla="*/ 0 h 121"/>
                <a:gd name="T8" fmla="*/ 1524 w 100"/>
                <a:gd name="T9" fmla="*/ 84465 h 121"/>
                <a:gd name="T10" fmla="*/ 5334 w 100"/>
                <a:gd name="T11" fmla="*/ 82183 h 121"/>
                <a:gd name="T12" fmla="*/ 1524 w 100"/>
                <a:gd name="T13" fmla="*/ 84465 h 121"/>
                <a:gd name="T14" fmla="*/ 0 w 100"/>
                <a:gd name="T15" fmla="*/ 88270 h 121"/>
                <a:gd name="T16" fmla="*/ 2286 w 100"/>
                <a:gd name="T17" fmla="*/ 90553 h 121"/>
                <a:gd name="T18" fmla="*/ 6096 w 100"/>
                <a:gd name="T19" fmla="*/ 92075 h 121"/>
                <a:gd name="T20" fmla="*/ 9144 w 100"/>
                <a:gd name="T21" fmla="*/ 89792 h 121"/>
                <a:gd name="T22" fmla="*/ 5334 w 100"/>
                <a:gd name="T23" fmla="*/ 92075 h 1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0" h="121">
                  <a:moveTo>
                    <a:pt x="7" y="121"/>
                  </a:moveTo>
                  <a:lnTo>
                    <a:pt x="12" y="118"/>
                  </a:lnTo>
                  <a:lnTo>
                    <a:pt x="100" y="7"/>
                  </a:lnTo>
                  <a:lnTo>
                    <a:pt x="90" y="0"/>
                  </a:lnTo>
                  <a:lnTo>
                    <a:pt x="2" y="111"/>
                  </a:lnTo>
                  <a:lnTo>
                    <a:pt x="7" y="108"/>
                  </a:lnTo>
                  <a:lnTo>
                    <a:pt x="2" y="111"/>
                  </a:lnTo>
                  <a:lnTo>
                    <a:pt x="0" y="116"/>
                  </a:lnTo>
                  <a:lnTo>
                    <a:pt x="3" y="119"/>
                  </a:lnTo>
                  <a:lnTo>
                    <a:pt x="8" y="121"/>
                  </a:lnTo>
                  <a:lnTo>
                    <a:pt x="12" y="118"/>
                  </a:lnTo>
                  <a:lnTo>
                    <a:pt x="7" y="1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8" name="Freeform 131">
              <a:extLst>
                <a:ext uri="{FF2B5EF4-FFF2-40B4-BE49-F238E27FC236}">
                  <a16:creationId xmlns:a16="http://schemas.microsoft.com/office/drawing/2014/main" id="{25718FB7-2F0B-B1AD-1A9E-8B1EF5AC2171}"/>
                </a:ext>
              </a:extLst>
            </p:cNvPr>
            <p:cNvSpPr>
              <a:spLocks noChangeAspect="1"/>
            </p:cNvSpPr>
            <p:nvPr/>
          </p:nvSpPr>
          <p:spPr bwMode="auto">
            <a:xfrm>
              <a:off x="3433763" y="2173288"/>
              <a:ext cx="261937" cy="20637"/>
            </a:xfrm>
            <a:custGeom>
              <a:avLst/>
              <a:gdLst>
                <a:gd name="T0" fmla="*/ 9032 w 348"/>
                <a:gd name="T1" fmla="*/ 15656 h 29"/>
                <a:gd name="T2" fmla="*/ 6022 w 348"/>
                <a:gd name="T3" fmla="*/ 20637 h 29"/>
                <a:gd name="T4" fmla="*/ 18065 w 348"/>
                <a:gd name="T5" fmla="*/ 15656 h 29"/>
                <a:gd name="T6" fmla="*/ 31613 w 348"/>
                <a:gd name="T7" fmla="*/ 12809 h 29"/>
                <a:gd name="T8" fmla="*/ 45914 w 348"/>
                <a:gd name="T9" fmla="*/ 10674 h 29"/>
                <a:gd name="T10" fmla="*/ 59463 w 348"/>
                <a:gd name="T11" fmla="*/ 9251 h 29"/>
                <a:gd name="T12" fmla="*/ 74517 w 348"/>
                <a:gd name="T13" fmla="*/ 9251 h 29"/>
                <a:gd name="T14" fmla="*/ 91828 w 348"/>
                <a:gd name="T15" fmla="*/ 9251 h 29"/>
                <a:gd name="T16" fmla="*/ 107635 w 348"/>
                <a:gd name="T17" fmla="*/ 9963 h 29"/>
                <a:gd name="T18" fmla="*/ 124194 w 348"/>
                <a:gd name="T19" fmla="*/ 10674 h 29"/>
                <a:gd name="T20" fmla="*/ 142259 w 348"/>
                <a:gd name="T21" fmla="*/ 11386 h 29"/>
                <a:gd name="T22" fmla="*/ 158065 w 348"/>
                <a:gd name="T23" fmla="*/ 13521 h 29"/>
                <a:gd name="T24" fmla="*/ 176130 w 348"/>
                <a:gd name="T25" fmla="*/ 14944 h 29"/>
                <a:gd name="T26" fmla="*/ 194195 w 348"/>
                <a:gd name="T27" fmla="*/ 17079 h 29"/>
                <a:gd name="T28" fmla="*/ 211507 w 348"/>
                <a:gd name="T29" fmla="*/ 17791 h 29"/>
                <a:gd name="T30" fmla="*/ 228819 w 348"/>
                <a:gd name="T31" fmla="*/ 19214 h 29"/>
                <a:gd name="T32" fmla="*/ 245378 w 348"/>
                <a:gd name="T33" fmla="*/ 20637 h 29"/>
                <a:gd name="T34" fmla="*/ 261937 w 348"/>
                <a:gd name="T35" fmla="*/ 20637 h 29"/>
                <a:gd name="T36" fmla="*/ 261937 w 348"/>
                <a:gd name="T37" fmla="*/ 11386 h 29"/>
                <a:gd name="T38" fmla="*/ 245378 w 348"/>
                <a:gd name="T39" fmla="*/ 11386 h 29"/>
                <a:gd name="T40" fmla="*/ 228819 w 348"/>
                <a:gd name="T41" fmla="*/ 10674 h 29"/>
                <a:gd name="T42" fmla="*/ 211507 w 348"/>
                <a:gd name="T43" fmla="*/ 9251 h 29"/>
                <a:gd name="T44" fmla="*/ 194195 w 348"/>
                <a:gd name="T45" fmla="*/ 7828 h 29"/>
                <a:gd name="T46" fmla="*/ 178388 w 348"/>
                <a:gd name="T47" fmla="*/ 6405 h 29"/>
                <a:gd name="T48" fmla="*/ 160324 w 348"/>
                <a:gd name="T49" fmla="*/ 4270 h 29"/>
                <a:gd name="T50" fmla="*/ 142259 w 348"/>
                <a:gd name="T51" fmla="*/ 2846 h 29"/>
                <a:gd name="T52" fmla="*/ 124194 w 348"/>
                <a:gd name="T53" fmla="*/ 2135 h 29"/>
                <a:gd name="T54" fmla="*/ 107635 w 348"/>
                <a:gd name="T55" fmla="*/ 712 h 29"/>
                <a:gd name="T56" fmla="*/ 91828 w 348"/>
                <a:gd name="T57" fmla="*/ 0 h 29"/>
                <a:gd name="T58" fmla="*/ 74517 w 348"/>
                <a:gd name="T59" fmla="*/ 0 h 29"/>
                <a:gd name="T60" fmla="*/ 59463 w 348"/>
                <a:gd name="T61" fmla="*/ 0 h 29"/>
                <a:gd name="T62" fmla="*/ 43656 w 348"/>
                <a:gd name="T63" fmla="*/ 2135 h 29"/>
                <a:gd name="T64" fmla="*/ 29355 w 348"/>
                <a:gd name="T65" fmla="*/ 3558 h 29"/>
                <a:gd name="T66" fmla="*/ 14301 w 348"/>
                <a:gd name="T67" fmla="*/ 7116 h 29"/>
                <a:gd name="T68" fmla="*/ 2258 w 348"/>
                <a:gd name="T69" fmla="*/ 11386 h 29"/>
                <a:gd name="T70" fmla="*/ 0 w 348"/>
                <a:gd name="T71" fmla="*/ 15656 h 29"/>
                <a:gd name="T72" fmla="*/ 2258 w 348"/>
                <a:gd name="T73" fmla="*/ 11386 h 29"/>
                <a:gd name="T74" fmla="*/ 0 w 348"/>
                <a:gd name="T75" fmla="*/ 14232 h 29"/>
                <a:gd name="T76" fmla="*/ 753 w 348"/>
                <a:gd name="T77" fmla="*/ 17079 h 29"/>
                <a:gd name="T78" fmla="*/ 2258 w 348"/>
                <a:gd name="T79" fmla="*/ 20637 h 29"/>
                <a:gd name="T80" fmla="*/ 6022 w 348"/>
                <a:gd name="T81" fmla="*/ 20637 h 29"/>
                <a:gd name="T82" fmla="*/ 9032 w 348"/>
                <a:gd name="T83" fmla="*/ 15656 h 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48" h="29">
                  <a:moveTo>
                    <a:pt x="12" y="22"/>
                  </a:moveTo>
                  <a:lnTo>
                    <a:pt x="8" y="29"/>
                  </a:lnTo>
                  <a:lnTo>
                    <a:pt x="24" y="22"/>
                  </a:lnTo>
                  <a:lnTo>
                    <a:pt x="42" y="18"/>
                  </a:lnTo>
                  <a:lnTo>
                    <a:pt x="61" y="15"/>
                  </a:lnTo>
                  <a:lnTo>
                    <a:pt x="79" y="13"/>
                  </a:lnTo>
                  <a:lnTo>
                    <a:pt x="99" y="13"/>
                  </a:lnTo>
                  <a:lnTo>
                    <a:pt x="122" y="13"/>
                  </a:lnTo>
                  <a:lnTo>
                    <a:pt x="143" y="14"/>
                  </a:lnTo>
                  <a:lnTo>
                    <a:pt x="165" y="15"/>
                  </a:lnTo>
                  <a:lnTo>
                    <a:pt x="189" y="16"/>
                  </a:lnTo>
                  <a:lnTo>
                    <a:pt x="210" y="19"/>
                  </a:lnTo>
                  <a:lnTo>
                    <a:pt x="234" y="21"/>
                  </a:lnTo>
                  <a:lnTo>
                    <a:pt x="258" y="24"/>
                  </a:lnTo>
                  <a:lnTo>
                    <a:pt x="281" y="25"/>
                  </a:lnTo>
                  <a:lnTo>
                    <a:pt x="304" y="27"/>
                  </a:lnTo>
                  <a:lnTo>
                    <a:pt x="326" y="29"/>
                  </a:lnTo>
                  <a:lnTo>
                    <a:pt x="348" y="29"/>
                  </a:lnTo>
                  <a:lnTo>
                    <a:pt x="348" y="16"/>
                  </a:lnTo>
                  <a:lnTo>
                    <a:pt x="326" y="16"/>
                  </a:lnTo>
                  <a:lnTo>
                    <a:pt x="304" y="15"/>
                  </a:lnTo>
                  <a:lnTo>
                    <a:pt x="281" y="13"/>
                  </a:lnTo>
                  <a:lnTo>
                    <a:pt x="258" y="11"/>
                  </a:lnTo>
                  <a:lnTo>
                    <a:pt x="237" y="9"/>
                  </a:lnTo>
                  <a:lnTo>
                    <a:pt x="213" y="6"/>
                  </a:lnTo>
                  <a:lnTo>
                    <a:pt x="189" y="4"/>
                  </a:lnTo>
                  <a:lnTo>
                    <a:pt x="165" y="3"/>
                  </a:lnTo>
                  <a:lnTo>
                    <a:pt x="143" y="1"/>
                  </a:lnTo>
                  <a:lnTo>
                    <a:pt x="122" y="0"/>
                  </a:lnTo>
                  <a:lnTo>
                    <a:pt x="99" y="0"/>
                  </a:lnTo>
                  <a:lnTo>
                    <a:pt x="79" y="0"/>
                  </a:lnTo>
                  <a:lnTo>
                    <a:pt x="58" y="3"/>
                  </a:lnTo>
                  <a:lnTo>
                    <a:pt x="39" y="5"/>
                  </a:lnTo>
                  <a:lnTo>
                    <a:pt x="19" y="10"/>
                  </a:lnTo>
                  <a:lnTo>
                    <a:pt x="3" y="16"/>
                  </a:lnTo>
                  <a:lnTo>
                    <a:pt x="0" y="22"/>
                  </a:lnTo>
                  <a:lnTo>
                    <a:pt x="3" y="16"/>
                  </a:lnTo>
                  <a:lnTo>
                    <a:pt x="0" y="20"/>
                  </a:lnTo>
                  <a:lnTo>
                    <a:pt x="1" y="24"/>
                  </a:lnTo>
                  <a:lnTo>
                    <a:pt x="3" y="29"/>
                  </a:lnTo>
                  <a:lnTo>
                    <a:pt x="8" y="29"/>
                  </a:lnTo>
                  <a:lnTo>
                    <a:pt x="12"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9" name="Freeform 132">
              <a:extLst>
                <a:ext uri="{FF2B5EF4-FFF2-40B4-BE49-F238E27FC236}">
                  <a16:creationId xmlns:a16="http://schemas.microsoft.com/office/drawing/2014/main" id="{66895D48-C1E5-5981-0536-5299C1D0293C}"/>
                </a:ext>
              </a:extLst>
            </p:cNvPr>
            <p:cNvSpPr>
              <a:spLocks noChangeAspect="1"/>
            </p:cNvSpPr>
            <p:nvPr/>
          </p:nvSpPr>
          <p:spPr bwMode="auto">
            <a:xfrm>
              <a:off x="3433763" y="2189163"/>
              <a:ext cx="74612" cy="60325"/>
            </a:xfrm>
            <a:custGeom>
              <a:avLst/>
              <a:gdLst>
                <a:gd name="T0" fmla="*/ 74612 w 97"/>
                <a:gd name="T1" fmla="*/ 55801 h 80"/>
                <a:gd name="T2" fmla="*/ 69997 w 97"/>
                <a:gd name="T3" fmla="*/ 51276 h 80"/>
                <a:gd name="T4" fmla="*/ 60766 w 97"/>
                <a:gd name="T5" fmla="*/ 50522 h 80"/>
                <a:gd name="T6" fmla="*/ 52305 w 97"/>
                <a:gd name="T7" fmla="*/ 46752 h 80"/>
                <a:gd name="T8" fmla="*/ 41537 w 97"/>
                <a:gd name="T9" fmla="*/ 41473 h 80"/>
                <a:gd name="T10" fmla="*/ 31537 w 97"/>
                <a:gd name="T11" fmla="*/ 33933 h 80"/>
                <a:gd name="T12" fmla="*/ 22307 w 97"/>
                <a:gd name="T13" fmla="*/ 26392 h 80"/>
                <a:gd name="T14" fmla="*/ 14615 w 97"/>
                <a:gd name="T15" fmla="*/ 17343 h 80"/>
                <a:gd name="T16" fmla="*/ 10769 w 97"/>
                <a:gd name="T17" fmla="*/ 9049 h 80"/>
                <a:gd name="T18" fmla="*/ 9230 w 97"/>
                <a:gd name="T19" fmla="*/ 0 h 80"/>
                <a:gd name="T20" fmla="*/ 0 w 97"/>
                <a:gd name="T21" fmla="*/ 0 h 80"/>
                <a:gd name="T22" fmla="*/ 1538 w 97"/>
                <a:gd name="T23" fmla="*/ 12819 h 80"/>
                <a:gd name="T24" fmla="*/ 6923 w 97"/>
                <a:gd name="T25" fmla="*/ 22622 h 80"/>
                <a:gd name="T26" fmla="*/ 14615 w 97"/>
                <a:gd name="T27" fmla="*/ 32425 h 80"/>
                <a:gd name="T28" fmla="*/ 25383 w 97"/>
                <a:gd name="T29" fmla="*/ 41473 h 80"/>
                <a:gd name="T30" fmla="*/ 36152 w 97"/>
                <a:gd name="T31" fmla="*/ 49014 h 80"/>
                <a:gd name="T32" fmla="*/ 48459 w 97"/>
                <a:gd name="T33" fmla="*/ 55801 h 80"/>
                <a:gd name="T34" fmla="*/ 59228 w 97"/>
                <a:gd name="T35" fmla="*/ 59571 h 80"/>
                <a:gd name="T36" fmla="*/ 69997 w 97"/>
                <a:gd name="T37" fmla="*/ 60325 h 80"/>
                <a:gd name="T38" fmla="*/ 64612 w 97"/>
                <a:gd name="T39" fmla="*/ 55801 h 80"/>
                <a:gd name="T40" fmla="*/ 69997 w 97"/>
                <a:gd name="T41" fmla="*/ 60325 h 80"/>
                <a:gd name="T42" fmla="*/ 72304 w 97"/>
                <a:gd name="T43" fmla="*/ 58817 h 80"/>
                <a:gd name="T44" fmla="*/ 74612 w 97"/>
                <a:gd name="T45" fmla="*/ 55801 h 80"/>
                <a:gd name="T46" fmla="*/ 72304 w 97"/>
                <a:gd name="T47" fmla="*/ 52784 h 80"/>
                <a:gd name="T48" fmla="*/ 69997 w 97"/>
                <a:gd name="T49" fmla="*/ 51276 h 80"/>
                <a:gd name="T50" fmla="*/ 74612 w 97"/>
                <a:gd name="T51" fmla="*/ 55801 h 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7" h="80">
                  <a:moveTo>
                    <a:pt x="97" y="74"/>
                  </a:moveTo>
                  <a:lnTo>
                    <a:pt x="91" y="68"/>
                  </a:lnTo>
                  <a:lnTo>
                    <a:pt x="79" y="67"/>
                  </a:lnTo>
                  <a:lnTo>
                    <a:pt x="68" y="62"/>
                  </a:lnTo>
                  <a:lnTo>
                    <a:pt x="54" y="55"/>
                  </a:lnTo>
                  <a:lnTo>
                    <a:pt x="41" y="45"/>
                  </a:lnTo>
                  <a:lnTo>
                    <a:pt x="29" y="35"/>
                  </a:lnTo>
                  <a:lnTo>
                    <a:pt x="19" y="23"/>
                  </a:lnTo>
                  <a:lnTo>
                    <a:pt x="14" y="12"/>
                  </a:lnTo>
                  <a:lnTo>
                    <a:pt x="12" y="0"/>
                  </a:lnTo>
                  <a:lnTo>
                    <a:pt x="0" y="0"/>
                  </a:lnTo>
                  <a:lnTo>
                    <a:pt x="2" y="17"/>
                  </a:lnTo>
                  <a:lnTo>
                    <a:pt x="9" y="30"/>
                  </a:lnTo>
                  <a:lnTo>
                    <a:pt x="19" y="43"/>
                  </a:lnTo>
                  <a:lnTo>
                    <a:pt x="33" y="55"/>
                  </a:lnTo>
                  <a:lnTo>
                    <a:pt x="47" y="65"/>
                  </a:lnTo>
                  <a:lnTo>
                    <a:pt x="63" y="74"/>
                  </a:lnTo>
                  <a:lnTo>
                    <a:pt x="77" y="79"/>
                  </a:lnTo>
                  <a:lnTo>
                    <a:pt x="91" y="80"/>
                  </a:lnTo>
                  <a:lnTo>
                    <a:pt x="84" y="74"/>
                  </a:lnTo>
                  <a:lnTo>
                    <a:pt x="91" y="80"/>
                  </a:lnTo>
                  <a:lnTo>
                    <a:pt x="94" y="78"/>
                  </a:lnTo>
                  <a:lnTo>
                    <a:pt x="97" y="74"/>
                  </a:lnTo>
                  <a:lnTo>
                    <a:pt x="94" y="70"/>
                  </a:lnTo>
                  <a:lnTo>
                    <a:pt x="91" y="68"/>
                  </a:lnTo>
                  <a:lnTo>
                    <a:pt x="97"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0" name="Freeform 133">
              <a:extLst>
                <a:ext uri="{FF2B5EF4-FFF2-40B4-BE49-F238E27FC236}">
                  <a16:creationId xmlns:a16="http://schemas.microsoft.com/office/drawing/2014/main" id="{76999D23-CFAB-2139-7DF0-41D4F13D52C7}"/>
                </a:ext>
              </a:extLst>
            </p:cNvPr>
            <p:cNvSpPr>
              <a:spLocks noChangeAspect="1"/>
            </p:cNvSpPr>
            <p:nvPr/>
          </p:nvSpPr>
          <p:spPr bwMode="auto">
            <a:xfrm>
              <a:off x="3454400" y="2244725"/>
              <a:ext cx="53975" cy="114300"/>
            </a:xfrm>
            <a:custGeom>
              <a:avLst/>
              <a:gdLst>
                <a:gd name="T0" fmla="*/ 4626 w 70"/>
                <a:gd name="T1" fmla="*/ 114300 h 151"/>
                <a:gd name="T2" fmla="*/ 8482 w 70"/>
                <a:gd name="T3" fmla="*/ 112786 h 151"/>
                <a:gd name="T4" fmla="*/ 16964 w 70"/>
                <a:gd name="T5" fmla="*/ 102189 h 151"/>
                <a:gd name="T6" fmla="*/ 24674 w 70"/>
                <a:gd name="T7" fmla="*/ 91591 h 151"/>
                <a:gd name="T8" fmla="*/ 32385 w 70"/>
                <a:gd name="T9" fmla="*/ 80237 h 151"/>
                <a:gd name="T10" fmla="*/ 39325 w 70"/>
                <a:gd name="T11" fmla="*/ 67369 h 151"/>
                <a:gd name="T12" fmla="*/ 46264 w 70"/>
                <a:gd name="T13" fmla="*/ 53744 h 151"/>
                <a:gd name="T14" fmla="*/ 50120 w 70"/>
                <a:gd name="T15" fmla="*/ 37848 h 151"/>
                <a:gd name="T16" fmla="*/ 53204 w 70"/>
                <a:gd name="T17" fmla="*/ 19681 h 151"/>
                <a:gd name="T18" fmla="*/ 53975 w 70"/>
                <a:gd name="T19" fmla="*/ 0 h 151"/>
                <a:gd name="T20" fmla="*/ 43951 w 70"/>
                <a:gd name="T21" fmla="*/ 0 h 151"/>
                <a:gd name="T22" fmla="*/ 43180 w 70"/>
                <a:gd name="T23" fmla="*/ 18167 h 151"/>
                <a:gd name="T24" fmla="*/ 40096 w 70"/>
                <a:gd name="T25" fmla="*/ 36334 h 151"/>
                <a:gd name="T26" fmla="*/ 36240 w 70"/>
                <a:gd name="T27" fmla="*/ 49959 h 151"/>
                <a:gd name="T28" fmla="*/ 31614 w 70"/>
                <a:gd name="T29" fmla="*/ 63584 h 151"/>
                <a:gd name="T30" fmla="*/ 24674 w 70"/>
                <a:gd name="T31" fmla="*/ 74938 h 151"/>
                <a:gd name="T32" fmla="*/ 16964 w 70"/>
                <a:gd name="T33" fmla="*/ 86293 h 151"/>
                <a:gd name="T34" fmla="*/ 9253 w 70"/>
                <a:gd name="T35" fmla="*/ 96133 h 151"/>
                <a:gd name="T36" fmla="*/ 771 w 70"/>
                <a:gd name="T37" fmla="*/ 106730 h 151"/>
                <a:gd name="T38" fmla="*/ 4626 w 70"/>
                <a:gd name="T39" fmla="*/ 105217 h 151"/>
                <a:gd name="T40" fmla="*/ 771 w 70"/>
                <a:gd name="T41" fmla="*/ 106730 h 151"/>
                <a:gd name="T42" fmla="*/ 0 w 70"/>
                <a:gd name="T43" fmla="*/ 110515 h 151"/>
                <a:gd name="T44" fmla="*/ 1542 w 70"/>
                <a:gd name="T45" fmla="*/ 113543 h 151"/>
                <a:gd name="T46" fmla="*/ 5398 w 70"/>
                <a:gd name="T47" fmla="*/ 114300 h 151"/>
                <a:gd name="T48" fmla="*/ 8482 w 70"/>
                <a:gd name="T49" fmla="*/ 112786 h 151"/>
                <a:gd name="T50" fmla="*/ 4626 w 70"/>
                <a:gd name="T51" fmla="*/ 114300 h 1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0" h="151">
                  <a:moveTo>
                    <a:pt x="6" y="151"/>
                  </a:moveTo>
                  <a:lnTo>
                    <a:pt x="11" y="149"/>
                  </a:lnTo>
                  <a:lnTo>
                    <a:pt x="22" y="135"/>
                  </a:lnTo>
                  <a:lnTo>
                    <a:pt x="32" y="121"/>
                  </a:lnTo>
                  <a:lnTo>
                    <a:pt x="42" y="106"/>
                  </a:lnTo>
                  <a:lnTo>
                    <a:pt x="51" y="89"/>
                  </a:lnTo>
                  <a:lnTo>
                    <a:pt x="60" y="71"/>
                  </a:lnTo>
                  <a:lnTo>
                    <a:pt x="65" y="50"/>
                  </a:lnTo>
                  <a:lnTo>
                    <a:pt x="69" y="26"/>
                  </a:lnTo>
                  <a:lnTo>
                    <a:pt x="70" y="0"/>
                  </a:lnTo>
                  <a:lnTo>
                    <a:pt x="57" y="0"/>
                  </a:lnTo>
                  <a:lnTo>
                    <a:pt x="56" y="24"/>
                  </a:lnTo>
                  <a:lnTo>
                    <a:pt x="52" y="48"/>
                  </a:lnTo>
                  <a:lnTo>
                    <a:pt x="47" y="66"/>
                  </a:lnTo>
                  <a:lnTo>
                    <a:pt x="41" y="84"/>
                  </a:lnTo>
                  <a:lnTo>
                    <a:pt x="32" y="99"/>
                  </a:lnTo>
                  <a:lnTo>
                    <a:pt x="22" y="114"/>
                  </a:lnTo>
                  <a:lnTo>
                    <a:pt x="12" y="127"/>
                  </a:lnTo>
                  <a:lnTo>
                    <a:pt x="1" y="141"/>
                  </a:lnTo>
                  <a:lnTo>
                    <a:pt x="6" y="139"/>
                  </a:lnTo>
                  <a:lnTo>
                    <a:pt x="1" y="141"/>
                  </a:lnTo>
                  <a:lnTo>
                    <a:pt x="0" y="146"/>
                  </a:lnTo>
                  <a:lnTo>
                    <a:pt x="2" y="150"/>
                  </a:lnTo>
                  <a:lnTo>
                    <a:pt x="7" y="151"/>
                  </a:lnTo>
                  <a:lnTo>
                    <a:pt x="11" y="149"/>
                  </a:lnTo>
                  <a:lnTo>
                    <a:pt x="6"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1" name="Freeform 134">
              <a:extLst>
                <a:ext uri="{FF2B5EF4-FFF2-40B4-BE49-F238E27FC236}">
                  <a16:creationId xmlns:a16="http://schemas.microsoft.com/office/drawing/2014/main" id="{8CA5B466-A6F9-582A-7EBE-176EEDA3B700}"/>
                </a:ext>
              </a:extLst>
            </p:cNvPr>
            <p:cNvSpPr>
              <a:spLocks noChangeAspect="1"/>
            </p:cNvSpPr>
            <p:nvPr/>
          </p:nvSpPr>
          <p:spPr bwMode="auto">
            <a:xfrm>
              <a:off x="3367088" y="2336800"/>
              <a:ext cx="92075" cy="22225"/>
            </a:xfrm>
            <a:custGeom>
              <a:avLst/>
              <a:gdLst>
                <a:gd name="T0" fmla="*/ 755 w 122"/>
                <a:gd name="T1" fmla="*/ 20579 h 27"/>
                <a:gd name="T2" fmla="*/ 7547 w 122"/>
                <a:gd name="T3" fmla="*/ 21402 h 27"/>
                <a:gd name="T4" fmla="*/ 21887 w 122"/>
                <a:gd name="T5" fmla="*/ 13994 h 27"/>
                <a:gd name="T6" fmla="*/ 31698 w 122"/>
                <a:gd name="T7" fmla="*/ 9878 h 27"/>
                <a:gd name="T8" fmla="*/ 40755 w 122"/>
                <a:gd name="T9" fmla="*/ 9878 h 27"/>
                <a:gd name="T10" fmla="*/ 48302 w 122"/>
                <a:gd name="T11" fmla="*/ 10701 h 27"/>
                <a:gd name="T12" fmla="*/ 55849 w 122"/>
                <a:gd name="T13" fmla="*/ 14817 h 27"/>
                <a:gd name="T14" fmla="*/ 65660 w 122"/>
                <a:gd name="T15" fmla="*/ 18109 h 27"/>
                <a:gd name="T16" fmla="*/ 76981 w 122"/>
                <a:gd name="T17" fmla="*/ 21402 h 27"/>
                <a:gd name="T18" fmla="*/ 92075 w 122"/>
                <a:gd name="T19" fmla="*/ 22225 h 27"/>
                <a:gd name="T20" fmla="*/ 92075 w 122"/>
                <a:gd name="T21" fmla="*/ 12347 h 27"/>
                <a:gd name="T22" fmla="*/ 79245 w 122"/>
                <a:gd name="T23" fmla="*/ 10701 h 27"/>
                <a:gd name="T24" fmla="*/ 67924 w 122"/>
                <a:gd name="T25" fmla="*/ 8231 h 27"/>
                <a:gd name="T26" fmla="*/ 59622 w 122"/>
                <a:gd name="T27" fmla="*/ 4939 h 27"/>
                <a:gd name="T28" fmla="*/ 49811 w 122"/>
                <a:gd name="T29" fmla="*/ 823 h 27"/>
                <a:gd name="T30" fmla="*/ 40755 w 122"/>
                <a:gd name="T31" fmla="*/ 0 h 27"/>
                <a:gd name="T32" fmla="*/ 30189 w 122"/>
                <a:gd name="T33" fmla="*/ 0 h 27"/>
                <a:gd name="T34" fmla="*/ 18113 w 122"/>
                <a:gd name="T35" fmla="*/ 4116 h 27"/>
                <a:gd name="T36" fmla="*/ 1509 w 122"/>
                <a:gd name="T37" fmla="*/ 13170 h 27"/>
                <a:gd name="T38" fmla="*/ 8302 w 122"/>
                <a:gd name="T39" fmla="*/ 13994 h 27"/>
                <a:gd name="T40" fmla="*/ 1509 w 122"/>
                <a:gd name="T41" fmla="*/ 13170 h 27"/>
                <a:gd name="T42" fmla="*/ 0 w 122"/>
                <a:gd name="T43" fmla="*/ 16463 h 27"/>
                <a:gd name="T44" fmla="*/ 755 w 122"/>
                <a:gd name="T45" fmla="*/ 20579 h 27"/>
                <a:gd name="T46" fmla="*/ 3774 w 122"/>
                <a:gd name="T47" fmla="*/ 22225 h 27"/>
                <a:gd name="T48" fmla="*/ 7547 w 122"/>
                <a:gd name="T49" fmla="*/ 21402 h 27"/>
                <a:gd name="T50" fmla="*/ 755 w 122"/>
                <a:gd name="T51" fmla="*/ 20579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2" h="27">
                  <a:moveTo>
                    <a:pt x="1" y="25"/>
                  </a:moveTo>
                  <a:lnTo>
                    <a:pt x="10" y="26"/>
                  </a:lnTo>
                  <a:lnTo>
                    <a:pt x="29" y="17"/>
                  </a:lnTo>
                  <a:lnTo>
                    <a:pt x="42" y="12"/>
                  </a:lnTo>
                  <a:lnTo>
                    <a:pt x="54" y="12"/>
                  </a:lnTo>
                  <a:lnTo>
                    <a:pt x="64" y="13"/>
                  </a:lnTo>
                  <a:lnTo>
                    <a:pt x="74" y="18"/>
                  </a:lnTo>
                  <a:lnTo>
                    <a:pt x="87" y="22"/>
                  </a:lnTo>
                  <a:lnTo>
                    <a:pt x="102" y="26"/>
                  </a:lnTo>
                  <a:lnTo>
                    <a:pt x="122" y="27"/>
                  </a:lnTo>
                  <a:lnTo>
                    <a:pt x="122" y="15"/>
                  </a:lnTo>
                  <a:lnTo>
                    <a:pt x="105" y="13"/>
                  </a:lnTo>
                  <a:lnTo>
                    <a:pt x="90" y="10"/>
                  </a:lnTo>
                  <a:lnTo>
                    <a:pt x="79" y="6"/>
                  </a:lnTo>
                  <a:lnTo>
                    <a:pt x="66" y="1"/>
                  </a:lnTo>
                  <a:lnTo>
                    <a:pt x="54" y="0"/>
                  </a:lnTo>
                  <a:lnTo>
                    <a:pt x="40" y="0"/>
                  </a:lnTo>
                  <a:lnTo>
                    <a:pt x="24" y="5"/>
                  </a:lnTo>
                  <a:lnTo>
                    <a:pt x="2" y="16"/>
                  </a:lnTo>
                  <a:lnTo>
                    <a:pt x="11" y="17"/>
                  </a:lnTo>
                  <a:lnTo>
                    <a:pt x="2" y="16"/>
                  </a:lnTo>
                  <a:lnTo>
                    <a:pt x="0" y="20"/>
                  </a:lnTo>
                  <a:lnTo>
                    <a:pt x="1" y="25"/>
                  </a:lnTo>
                  <a:lnTo>
                    <a:pt x="5" y="27"/>
                  </a:lnTo>
                  <a:lnTo>
                    <a:pt x="10" y="26"/>
                  </a:lnTo>
                  <a:lnTo>
                    <a:pt x="1"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2" name="Freeform 135">
              <a:extLst>
                <a:ext uri="{FF2B5EF4-FFF2-40B4-BE49-F238E27FC236}">
                  <a16:creationId xmlns:a16="http://schemas.microsoft.com/office/drawing/2014/main" id="{8F1FB46D-89CC-8F4B-B1A7-6CB8A48E1041}"/>
                </a:ext>
              </a:extLst>
            </p:cNvPr>
            <p:cNvSpPr>
              <a:spLocks noChangeAspect="1"/>
            </p:cNvSpPr>
            <p:nvPr/>
          </p:nvSpPr>
          <p:spPr bwMode="auto">
            <a:xfrm>
              <a:off x="3282950" y="2239963"/>
              <a:ext cx="93663" cy="117475"/>
            </a:xfrm>
            <a:custGeom>
              <a:avLst/>
              <a:gdLst>
                <a:gd name="T0" fmla="*/ 4569 w 123"/>
                <a:gd name="T1" fmla="*/ 9095 h 155"/>
                <a:gd name="T2" fmla="*/ 761 w 123"/>
                <a:gd name="T3" fmla="*/ 7579 h 155"/>
                <a:gd name="T4" fmla="*/ 86048 w 123"/>
                <a:gd name="T5" fmla="*/ 117475 h 155"/>
                <a:gd name="T6" fmla="*/ 93663 w 123"/>
                <a:gd name="T7" fmla="*/ 111412 h 155"/>
                <a:gd name="T8" fmla="*/ 8376 w 123"/>
                <a:gd name="T9" fmla="*/ 1516 h 155"/>
                <a:gd name="T10" fmla="*/ 4569 w 123"/>
                <a:gd name="T11" fmla="*/ 0 h 155"/>
                <a:gd name="T12" fmla="*/ 8376 w 123"/>
                <a:gd name="T13" fmla="*/ 1516 h 155"/>
                <a:gd name="T14" fmla="*/ 5330 w 123"/>
                <a:gd name="T15" fmla="*/ 0 h 155"/>
                <a:gd name="T16" fmla="*/ 1523 w 123"/>
                <a:gd name="T17" fmla="*/ 758 h 155"/>
                <a:gd name="T18" fmla="*/ 0 w 123"/>
                <a:gd name="T19" fmla="*/ 3790 h 155"/>
                <a:gd name="T20" fmla="*/ 761 w 123"/>
                <a:gd name="T21" fmla="*/ 7579 h 155"/>
                <a:gd name="T22" fmla="*/ 4569 w 123"/>
                <a:gd name="T23" fmla="*/ 9095 h 1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3" h="155">
                  <a:moveTo>
                    <a:pt x="6" y="12"/>
                  </a:moveTo>
                  <a:lnTo>
                    <a:pt x="1" y="10"/>
                  </a:lnTo>
                  <a:lnTo>
                    <a:pt x="113" y="155"/>
                  </a:lnTo>
                  <a:lnTo>
                    <a:pt x="123" y="147"/>
                  </a:lnTo>
                  <a:lnTo>
                    <a:pt x="11" y="2"/>
                  </a:lnTo>
                  <a:lnTo>
                    <a:pt x="6" y="0"/>
                  </a:lnTo>
                  <a:lnTo>
                    <a:pt x="11" y="2"/>
                  </a:lnTo>
                  <a:lnTo>
                    <a:pt x="7" y="0"/>
                  </a:lnTo>
                  <a:lnTo>
                    <a:pt x="2" y="1"/>
                  </a:lnTo>
                  <a:lnTo>
                    <a:pt x="0" y="5"/>
                  </a:lnTo>
                  <a:lnTo>
                    <a:pt x="1" y="10"/>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3" name="Freeform 136">
              <a:extLst>
                <a:ext uri="{FF2B5EF4-FFF2-40B4-BE49-F238E27FC236}">
                  <a16:creationId xmlns:a16="http://schemas.microsoft.com/office/drawing/2014/main" id="{E913164F-91A3-D6A1-B715-D285A8A09473}"/>
                </a:ext>
              </a:extLst>
            </p:cNvPr>
            <p:cNvSpPr>
              <a:spLocks noChangeAspect="1"/>
            </p:cNvSpPr>
            <p:nvPr/>
          </p:nvSpPr>
          <p:spPr bwMode="auto">
            <a:xfrm>
              <a:off x="3216275" y="2239963"/>
              <a:ext cx="71438" cy="36512"/>
            </a:xfrm>
            <a:custGeom>
              <a:avLst/>
              <a:gdLst>
                <a:gd name="T0" fmla="*/ 9776 w 95"/>
                <a:gd name="T1" fmla="*/ 31296 h 49"/>
                <a:gd name="T2" fmla="*/ 4512 w 95"/>
                <a:gd name="T3" fmla="*/ 36512 h 49"/>
                <a:gd name="T4" fmla="*/ 14288 w 95"/>
                <a:gd name="T5" fmla="*/ 35022 h 49"/>
                <a:gd name="T6" fmla="*/ 23311 w 95"/>
                <a:gd name="T7" fmla="*/ 31296 h 49"/>
                <a:gd name="T8" fmla="*/ 32335 w 95"/>
                <a:gd name="T9" fmla="*/ 26825 h 49"/>
                <a:gd name="T10" fmla="*/ 41359 w 95"/>
                <a:gd name="T11" fmla="*/ 21609 h 49"/>
                <a:gd name="T12" fmla="*/ 48127 w 95"/>
                <a:gd name="T13" fmla="*/ 16393 h 49"/>
                <a:gd name="T14" fmla="*/ 56398 w 95"/>
                <a:gd name="T15" fmla="*/ 14158 h 49"/>
                <a:gd name="T16" fmla="*/ 63918 w 95"/>
                <a:gd name="T17" fmla="*/ 10432 h 49"/>
                <a:gd name="T18" fmla="*/ 71438 w 95"/>
                <a:gd name="T19" fmla="*/ 8942 h 49"/>
                <a:gd name="T20" fmla="*/ 71438 w 95"/>
                <a:gd name="T21" fmla="*/ 0 h 49"/>
                <a:gd name="T22" fmla="*/ 61662 w 95"/>
                <a:gd name="T23" fmla="*/ 745 h 49"/>
                <a:gd name="T24" fmla="*/ 52639 w 95"/>
                <a:gd name="T25" fmla="*/ 4471 h 49"/>
                <a:gd name="T26" fmla="*/ 44367 w 95"/>
                <a:gd name="T27" fmla="*/ 8942 h 49"/>
                <a:gd name="T28" fmla="*/ 35343 w 95"/>
                <a:gd name="T29" fmla="*/ 14158 h 49"/>
                <a:gd name="T30" fmla="*/ 28575 w 95"/>
                <a:gd name="T31" fmla="*/ 19374 h 49"/>
                <a:gd name="T32" fmla="*/ 19551 w 95"/>
                <a:gd name="T33" fmla="*/ 22354 h 49"/>
                <a:gd name="T34" fmla="*/ 12032 w 95"/>
                <a:gd name="T35" fmla="*/ 26080 h 49"/>
                <a:gd name="T36" fmla="*/ 4512 w 95"/>
                <a:gd name="T37" fmla="*/ 26825 h 49"/>
                <a:gd name="T38" fmla="*/ 0 w 95"/>
                <a:gd name="T39" fmla="*/ 31296 h 49"/>
                <a:gd name="T40" fmla="*/ 4512 w 95"/>
                <a:gd name="T41" fmla="*/ 26825 h 49"/>
                <a:gd name="T42" fmla="*/ 2256 w 95"/>
                <a:gd name="T43" fmla="*/ 29061 h 49"/>
                <a:gd name="T44" fmla="*/ 752 w 95"/>
                <a:gd name="T45" fmla="*/ 31296 h 49"/>
                <a:gd name="T46" fmla="*/ 2256 w 95"/>
                <a:gd name="T47" fmla="*/ 34277 h 49"/>
                <a:gd name="T48" fmla="*/ 4512 w 95"/>
                <a:gd name="T49" fmla="*/ 36512 h 49"/>
                <a:gd name="T50" fmla="*/ 9776 w 95"/>
                <a:gd name="T51" fmla="*/ 31296 h 4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5" h="49">
                  <a:moveTo>
                    <a:pt x="13" y="42"/>
                  </a:moveTo>
                  <a:lnTo>
                    <a:pt x="6" y="49"/>
                  </a:lnTo>
                  <a:lnTo>
                    <a:pt x="19" y="47"/>
                  </a:lnTo>
                  <a:lnTo>
                    <a:pt x="31" y="42"/>
                  </a:lnTo>
                  <a:lnTo>
                    <a:pt x="43" y="36"/>
                  </a:lnTo>
                  <a:lnTo>
                    <a:pt x="55" y="29"/>
                  </a:lnTo>
                  <a:lnTo>
                    <a:pt x="64" y="22"/>
                  </a:lnTo>
                  <a:lnTo>
                    <a:pt x="75" y="19"/>
                  </a:lnTo>
                  <a:lnTo>
                    <a:pt x="85" y="14"/>
                  </a:lnTo>
                  <a:lnTo>
                    <a:pt x="95" y="12"/>
                  </a:lnTo>
                  <a:lnTo>
                    <a:pt x="95" y="0"/>
                  </a:lnTo>
                  <a:lnTo>
                    <a:pt x="82" y="1"/>
                  </a:lnTo>
                  <a:lnTo>
                    <a:pt x="70" y="6"/>
                  </a:lnTo>
                  <a:lnTo>
                    <a:pt x="59" y="12"/>
                  </a:lnTo>
                  <a:lnTo>
                    <a:pt x="47" y="19"/>
                  </a:lnTo>
                  <a:lnTo>
                    <a:pt x="38" y="26"/>
                  </a:lnTo>
                  <a:lnTo>
                    <a:pt x="26" y="30"/>
                  </a:lnTo>
                  <a:lnTo>
                    <a:pt x="16" y="35"/>
                  </a:lnTo>
                  <a:lnTo>
                    <a:pt x="6" y="36"/>
                  </a:lnTo>
                  <a:lnTo>
                    <a:pt x="0" y="42"/>
                  </a:lnTo>
                  <a:lnTo>
                    <a:pt x="6" y="36"/>
                  </a:lnTo>
                  <a:lnTo>
                    <a:pt x="3" y="39"/>
                  </a:lnTo>
                  <a:lnTo>
                    <a:pt x="1" y="42"/>
                  </a:lnTo>
                  <a:lnTo>
                    <a:pt x="3" y="46"/>
                  </a:lnTo>
                  <a:lnTo>
                    <a:pt x="6" y="49"/>
                  </a:lnTo>
                  <a:lnTo>
                    <a:pt x="13"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4" name="Freeform 137">
              <a:extLst>
                <a:ext uri="{FF2B5EF4-FFF2-40B4-BE49-F238E27FC236}">
                  <a16:creationId xmlns:a16="http://schemas.microsoft.com/office/drawing/2014/main" id="{85489B79-D36A-F444-F3F2-0D1F37DA55FF}"/>
                </a:ext>
              </a:extLst>
            </p:cNvPr>
            <p:cNvSpPr>
              <a:spLocks noChangeAspect="1"/>
            </p:cNvSpPr>
            <p:nvPr/>
          </p:nvSpPr>
          <p:spPr bwMode="auto">
            <a:xfrm>
              <a:off x="3195638" y="2271713"/>
              <a:ext cx="30162" cy="196850"/>
            </a:xfrm>
            <a:custGeom>
              <a:avLst/>
              <a:gdLst>
                <a:gd name="T0" fmla="*/ 8295 w 40"/>
                <a:gd name="T1" fmla="*/ 196096 h 261"/>
                <a:gd name="T2" fmla="*/ 9049 w 40"/>
                <a:gd name="T3" fmla="*/ 193079 h 261"/>
                <a:gd name="T4" fmla="*/ 9049 w 40"/>
                <a:gd name="T5" fmla="*/ 182520 h 261"/>
                <a:gd name="T6" fmla="*/ 9803 w 40"/>
                <a:gd name="T7" fmla="*/ 171207 h 261"/>
                <a:gd name="T8" fmla="*/ 11311 w 40"/>
                <a:gd name="T9" fmla="*/ 159139 h 261"/>
                <a:gd name="T10" fmla="*/ 12065 w 40"/>
                <a:gd name="T11" fmla="*/ 147826 h 261"/>
                <a:gd name="T12" fmla="*/ 13573 w 40"/>
                <a:gd name="T13" fmla="*/ 135759 h 261"/>
                <a:gd name="T14" fmla="*/ 15835 w 40"/>
                <a:gd name="T15" fmla="*/ 123691 h 261"/>
                <a:gd name="T16" fmla="*/ 17343 w 40"/>
                <a:gd name="T17" fmla="*/ 110115 h 261"/>
                <a:gd name="T18" fmla="*/ 19605 w 40"/>
                <a:gd name="T19" fmla="*/ 97294 h 261"/>
                <a:gd name="T20" fmla="*/ 21113 w 40"/>
                <a:gd name="T21" fmla="*/ 85226 h 261"/>
                <a:gd name="T22" fmla="*/ 23376 w 40"/>
                <a:gd name="T23" fmla="*/ 71650 h 261"/>
                <a:gd name="T24" fmla="*/ 24884 w 40"/>
                <a:gd name="T25" fmla="*/ 59583 h 261"/>
                <a:gd name="T26" fmla="*/ 27146 w 40"/>
                <a:gd name="T27" fmla="*/ 47516 h 261"/>
                <a:gd name="T28" fmla="*/ 27900 w 40"/>
                <a:gd name="T29" fmla="*/ 33940 h 261"/>
                <a:gd name="T30" fmla="*/ 28654 w 40"/>
                <a:gd name="T31" fmla="*/ 21872 h 261"/>
                <a:gd name="T32" fmla="*/ 30162 w 40"/>
                <a:gd name="T33" fmla="*/ 10559 h 261"/>
                <a:gd name="T34" fmla="*/ 30162 w 40"/>
                <a:gd name="T35" fmla="*/ 0 h 261"/>
                <a:gd name="T36" fmla="*/ 20359 w 40"/>
                <a:gd name="T37" fmla="*/ 0 h 261"/>
                <a:gd name="T38" fmla="*/ 20359 w 40"/>
                <a:gd name="T39" fmla="*/ 10559 h 261"/>
                <a:gd name="T40" fmla="*/ 19605 w 40"/>
                <a:gd name="T41" fmla="*/ 21872 h 261"/>
                <a:gd name="T42" fmla="*/ 18851 w 40"/>
                <a:gd name="T43" fmla="*/ 33940 h 261"/>
                <a:gd name="T44" fmla="*/ 17343 w 40"/>
                <a:gd name="T45" fmla="*/ 45253 h 261"/>
                <a:gd name="T46" fmla="*/ 15835 w 40"/>
                <a:gd name="T47" fmla="*/ 57320 h 261"/>
                <a:gd name="T48" fmla="*/ 13573 w 40"/>
                <a:gd name="T49" fmla="*/ 70142 h 261"/>
                <a:gd name="T50" fmla="*/ 12065 w 40"/>
                <a:gd name="T51" fmla="*/ 82964 h 261"/>
                <a:gd name="T52" fmla="*/ 9803 w 40"/>
                <a:gd name="T53" fmla="*/ 95031 h 261"/>
                <a:gd name="T54" fmla="*/ 8295 w 40"/>
                <a:gd name="T55" fmla="*/ 108607 h 261"/>
                <a:gd name="T56" fmla="*/ 6032 w 40"/>
                <a:gd name="T57" fmla="*/ 121429 h 261"/>
                <a:gd name="T58" fmla="*/ 4524 w 40"/>
                <a:gd name="T59" fmla="*/ 133496 h 261"/>
                <a:gd name="T60" fmla="*/ 2262 w 40"/>
                <a:gd name="T61" fmla="*/ 146318 h 261"/>
                <a:gd name="T62" fmla="*/ 1508 w 40"/>
                <a:gd name="T63" fmla="*/ 159139 h 261"/>
                <a:gd name="T64" fmla="*/ 754 w 40"/>
                <a:gd name="T65" fmla="*/ 171207 h 261"/>
                <a:gd name="T66" fmla="*/ 0 w 40"/>
                <a:gd name="T67" fmla="*/ 182520 h 261"/>
                <a:gd name="T68" fmla="*/ 0 w 40"/>
                <a:gd name="T69" fmla="*/ 193079 h 261"/>
                <a:gd name="T70" fmla="*/ 754 w 40"/>
                <a:gd name="T71" fmla="*/ 190062 h 261"/>
                <a:gd name="T72" fmla="*/ 0 w 40"/>
                <a:gd name="T73" fmla="*/ 193079 h 261"/>
                <a:gd name="T74" fmla="*/ 1508 w 40"/>
                <a:gd name="T75" fmla="*/ 196096 h 261"/>
                <a:gd name="T76" fmla="*/ 4524 w 40"/>
                <a:gd name="T77" fmla="*/ 196850 h 261"/>
                <a:gd name="T78" fmla="*/ 7541 w 40"/>
                <a:gd name="T79" fmla="*/ 196096 h 261"/>
                <a:gd name="T80" fmla="*/ 9049 w 40"/>
                <a:gd name="T81" fmla="*/ 193079 h 261"/>
                <a:gd name="T82" fmla="*/ 8295 w 40"/>
                <a:gd name="T83" fmla="*/ 196096 h 2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0" h="261">
                  <a:moveTo>
                    <a:pt x="11" y="260"/>
                  </a:moveTo>
                  <a:lnTo>
                    <a:pt x="12" y="256"/>
                  </a:lnTo>
                  <a:lnTo>
                    <a:pt x="12" y="242"/>
                  </a:lnTo>
                  <a:lnTo>
                    <a:pt x="13" y="227"/>
                  </a:lnTo>
                  <a:lnTo>
                    <a:pt x="15" y="211"/>
                  </a:lnTo>
                  <a:lnTo>
                    <a:pt x="16" y="196"/>
                  </a:lnTo>
                  <a:lnTo>
                    <a:pt x="18" y="180"/>
                  </a:lnTo>
                  <a:lnTo>
                    <a:pt x="21" y="164"/>
                  </a:lnTo>
                  <a:lnTo>
                    <a:pt x="23" y="146"/>
                  </a:lnTo>
                  <a:lnTo>
                    <a:pt x="26" y="129"/>
                  </a:lnTo>
                  <a:lnTo>
                    <a:pt x="28" y="113"/>
                  </a:lnTo>
                  <a:lnTo>
                    <a:pt x="31" y="95"/>
                  </a:lnTo>
                  <a:lnTo>
                    <a:pt x="33" y="79"/>
                  </a:lnTo>
                  <a:lnTo>
                    <a:pt x="36" y="63"/>
                  </a:lnTo>
                  <a:lnTo>
                    <a:pt x="37" y="45"/>
                  </a:lnTo>
                  <a:lnTo>
                    <a:pt x="38" y="29"/>
                  </a:lnTo>
                  <a:lnTo>
                    <a:pt x="40" y="14"/>
                  </a:lnTo>
                  <a:lnTo>
                    <a:pt x="40" y="0"/>
                  </a:lnTo>
                  <a:lnTo>
                    <a:pt x="27" y="0"/>
                  </a:lnTo>
                  <a:lnTo>
                    <a:pt x="27" y="14"/>
                  </a:lnTo>
                  <a:lnTo>
                    <a:pt x="26" y="29"/>
                  </a:lnTo>
                  <a:lnTo>
                    <a:pt x="25" y="45"/>
                  </a:lnTo>
                  <a:lnTo>
                    <a:pt x="23" y="60"/>
                  </a:lnTo>
                  <a:lnTo>
                    <a:pt x="21" y="76"/>
                  </a:lnTo>
                  <a:lnTo>
                    <a:pt x="18" y="93"/>
                  </a:lnTo>
                  <a:lnTo>
                    <a:pt x="16" y="110"/>
                  </a:lnTo>
                  <a:lnTo>
                    <a:pt x="13" y="126"/>
                  </a:lnTo>
                  <a:lnTo>
                    <a:pt x="11" y="144"/>
                  </a:lnTo>
                  <a:lnTo>
                    <a:pt x="8" y="161"/>
                  </a:lnTo>
                  <a:lnTo>
                    <a:pt x="6" y="177"/>
                  </a:lnTo>
                  <a:lnTo>
                    <a:pt x="3" y="194"/>
                  </a:lnTo>
                  <a:lnTo>
                    <a:pt x="2" y="211"/>
                  </a:lnTo>
                  <a:lnTo>
                    <a:pt x="1" y="227"/>
                  </a:lnTo>
                  <a:lnTo>
                    <a:pt x="0" y="242"/>
                  </a:lnTo>
                  <a:lnTo>
                    <a:pt x="0" y="256"/>
                  </a:lnTo>
                  <a:lnTo>
                    <a:pt x="1" y="252"/>
                  </a:lnTo>
                  <a:lnTo>
                    <a:pt x="0" y="256"/>
                  </a:lnTo>
                  <a:lnTo>
                    <a:pt x="2" y="260"/>
                  </a:lnTo>
                  <a:lnTo>
                    <a:pt x="6" y="261"/>
                  </a:lnTo>
                  <a:lnTo>
                    <a:pt x="10" y="260"/>
                  </a:lnTo>
                  <a:lnTo>
                    <a:pt x="12" y="256"/>
                  </a:lnTo>
                  <a:lnTo>
                    <a:pt x="11" y="2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5" name="Freeform 138">
              <a:extLst>
                <a:ext uri="{FF2B5EF4-FFF2-40B4-BE49-F238E27FC236}">
                  <a16:creationId xmlns:a16="http://schemas.microsoft.com/office/drawing/2014/main" id="{2D9D53B0-AF73-3E25-4091-04CE09A2B011}"/>
                </a:ext>
              </a:extLst>
            </p:cNvPr>
            <p:cNvSpPr>
              <a:spLocks noChangeAspect="1"/>
            </p:cNvSpPr>
            <p:nvPr/>
          </p:nvSpPr>
          <p:spPr bwMode="auto">
            <a:xfrm>
              <a:off x="3130550" y="2462213"/>
              <a:ext cx="73025" cy="90487"/>
            </a:xfrm>
            <a:custGeom>
              <a:avLst/>
              <a:gdLst>
                <a:gd name="T0" fmla="*/ 9034 w 97"/>
                <a:gd name="T1" fmla="*/ 85963 h 120"/>
                <a:gd name="T2" fmla="*/ 8281 w 97"/>
                <a:gd name="T3" fmla="*/ 88979 h 120"/>
                <a:gd name="T4" fmla="*/ 73025 w 97"/>
                <a:gd name="T5" fmla="*/ 6032 h 120"/>
                <a:gd name="T6" fmla="*/ 65497 w 97"/>
                <a:gd name="T7" fmla="*/ 0 h 120"/>
                <a:gd name="T8" fmla="*/ 753 w 97"/>
                <a:gd name="T9" fmla="*/ 82946 h 120"/>
                <a:gd name="T10" fmla="*/ 0 w 97"/>
                <a:gd name="T11" fmla="*/ 85963 h 120"/>
                <a:gd name="T12" fmla="*/ 753 w 97"/>
                <a:gd name="T13" fmla="*/ 82946 h 120"/>
                <a:gd name="T14" fmla="*/ 0 w 97"/>
                <a:gd name="T15" fmla="*/ 86717 h 120"/>
                <a:gd name="T16" fmla="*/ 1506 w 97"/>
                <a:gd name="T17" fmla="*/ 89733 h 120"/>
                <a:gd name="T18" fmla="*/ 5270 w 97"/>
                <a:gd name="T19" fmla="*/ 90487 h 120"/>
                <a:gd name="T20" fmla="*/ 8281 w 97"/>
                <a:gd name="T21" fmla="*/ 88979 h 120"/>
                <a:gd name="T22" fmla="*/ 9034 w 97"/>
                <a:gd name="T23" fmla="*/ 85963 h 1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7" h="120">
                  <a:moveTo>
                    <a:pt x="12" y="114"/>
                  </a:moveTo>
                  <a:lnTo>
                    <a:pt x="11" y="118"/>
                  </a:lnTo>
                  <a:lnTo>
                    <a:pt x="97" y="8"/>
                  </a:lnTo>
                  <a:lnTo>
                    <a:pt x="87" y="0"/>
                  </a:lnTo>
                  <a:lnTo>
                    <a:pt x="1" y="110"/>
                  </a:lnTo>
                  <a:lnTo>
                    <a:pt x="0" y="114"/>
                  </a:lnTo>
                  <a:lnTo>
                    <a:pt x="1" y="110"/>
                  </a:lnTo>
                  <a:lnTo>
                    <a:pt x="0" y="115"/>
                  </a:lnTo>
                  <a:lnTo>
                    <a:pt x="2" y="119"/>
                  </a:lnTo>
                  <a:lnTo>
                    <a:pt x="7" y="120"/>
                  </a:lnTo>
                  <a:lnTo>
                    <a:pt x="11" y="118"/>
                  </a:lnTo>
                  <a:lnTo>
                    <a:pt x="12" y="1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6" name="Freeform 139">
              <a:extLst>
                <a:ext uri="{FF2B5EF4-FFF2-40B4-BE49-F238E27FC236}">
                  <a16:creationId xmlns:a16="http://schemas.microsoft.com/office/drawing/2014/main" id="{3A4C9C06-06ED-9EAD-D870-D78374C2DD19}"/>
                </a:ext>
              </a:extLst>
            </p:cNvPr>
            <p:cNvSpPr>
              <a:spLocks noChangeAspect="1"/>
            </p:cNvSpPr>
            <p:nvPr/>
          </p:nvSpPr>
          <p:spPr bwMode="auto">
            <a:xfrm>
              <a:off x="3130550" y="2546350"/>
              <a:ext cx="9525" cy="115888"/>
            </a:xfrm>
            <a:custGeom>
              <a:avLst/>
              <a:gdLst>
                <a:gd name="T0" fmla="*/ 4763 w 12"/>
                <a:gd name="T1" fmla="*/ 106739 h 152"/>
                <a:gd name="T2" fmla="*/ 9525 w 12"/>
                <a:gd name="T3" fmla="*/ 111313 h 152"/>
                <a:gd name="T4" fmla="*/ 9525 w 12"/>
                <a:gd name="T5" fmla="*/ 0 h 152"/>
                <a:gd name="T6" fmla="*/ 0 w 12"/>
                <a:gd name="T7" fmla="*/ 0 h 152"/>
                <a:gd name="T8" fmla="*/ 0 w 12"/>
                <a:gd name="T9" fmla="*/ 111313 h 152"/>
                <a:gd name="T10" fmla="*/ 4763 w 12"/>
                <a:gd name="T11" fmla="*/ 115888 h 152"/>
                <a:gd name="T12" fmla="*/ 0 w 12"/>
                <a:gd name="T13" fmla="*/ 111313 h 152"/>
                <a:gd name="T14" fmla="*/ 1588 w 12"/>
                <a:gd name="T15" fmla="*/ 114363 h 152"/>
                <a:gd name="T16" fmla="*/ 4763 w 12"/>
                <a:gd name="T17" fmla="*/ 115126 h 152"/>
                <a:gd name="T18" fmla="*/ 7938 w 12"/>
                <a:gd name="T19" fmla="*/ 114363 h 152"/>
                <a:gd name="T20" fmla="*/ 9525 w 12"/>
                <a:gd name="T21" fmla="*/ 111313 h 152"/>
                <a:gd name="T22" fmla="*/ 4763 w 12"/>
                <a:gd name="T23" fmla="*/ 106739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2">
                  <a:moveTo>
                    <a:pt x="6" y="140"/>
                  </a:moveTo>
                  <a:lnTo>
                    <a:pt x="12" y="146"/>
                  </a:lnTo>
                  <a:lnTo>
                    <a:pt x="12" y="0"/>
                  </a:lnTo>
                  <a:lnTo>
                    <a:pt x="0" y="0"/>
                  </a:lnTo>
                  <a:lnTo>
                    <a:pt x="0" y="146"/>
                  </a:lnTo>
                  <a:lnTo>
                    <a:pt x="6" y="152"/>
                  </a:lnTo>
                  <a:lnTo>
                    <a:pt x="0" y="146"/>
                  </a:lnTo>
                  <a:lnTo>
                    <a:pt x="2" y="150"/>
                  </a:lnTo>
                  <a:lnTo>
                    <a:pt x="6" y="151"/>
                  </a:lnTo>
                  <a:lnTo>
                    <a:pt x="10" y="150"/>
                  </a:lnTo>
                  <a:lnTo>
                    <a:pt x="12" y="146"/>
                  </a:lnTo>
                  <a:lnTo>
                    <a:pt x="6" y="1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7" name="Freeform 140">
              <a:extLst>
                <a:ext uri="{FF2B5EF4-FFF2-40B4-BE49-F238E27FC236}">
                  <a16:creationId xmlns:a16="http://schemas.microsoft.com/office/drawing/2014/main" id="{B7C672AE-2909-DDED-9308-8830563D4E6E}"/>
                </a:ext>
              </a:extLst>
            </p:cNvPr>
            <p:cNvSpPr>
              <a:spLocks noChangeAspect="1"/>
            </p:cNvSpPr>
            <p:nvPr/>
          </p:nvSpPr>
          <p:spPr bwMode="auto">
            <a:xfrm>
              <a:off x="3135313" y="2652713"/>
              <a:ext cx="69850" cy="38100"/>
            </a:xfrm>
            <a:custGeom>
              <a:avLst/>
              <a:gdLst>
                <a:gd name="T0" fmla="*/ 63017 w 92"/>
                <a:gd name="T1" fmla="*/ 28575 h 48"/>
                <a:gd name="T2" fmla="*/ 65295 w 92"/>
                <a:gd name="T3" fmla="*/ 28575 h 48"/>
                <a:gd name="T4" fmla="*/ 57702 w 92"/>
                <a:gd name="T5" fmla="*/ 27781 h 48"/>
                <a:gd name="T6" fmla="*/ 50869 w 92"/>
                <a:gd name="T7" fmla="*/ 23813 h 48"/>
                <a:gd name="T8" fmla="*/ 43277 w 92"/>
                <a:gd name="T9" fmla="*/ 20638 h 48"/>
                <a:gd name="T10" fmla="*/ 35684 w 92"/>
                <a:gd name="T11" fmla="*/ 14288 h 48"/>
                <a:gd name="T12" fmla="*/ 26573 w 92"/>
                <a:gd name="T13" fmla="*/ 9525 h 48"/>
                <a:gd name="T14" fmla="*/ 18222 w 92"/>
                <a:gd name="T15" fmla="*/ 4763 h 48"/>
                <a:gd name="T16" fmla="*/ 9111 w 92"/>
                <a:gd name="T17" fmla="*/ 794 h 48"/>
                <a:gd name="T18" fmla="*/ 0 w 92"/>
                <a:gd name="T19" fmla="*/ 0 h 48"/>
                <a:gd name="T20" fmla="*/ 0 w 92"/>
                <a:gd name="T21" fmla="*/ 9525 h 48"/>
                <a:gd name="T22" fmla="*/ 7592 w 92"/>
                <a:gd name="T23" fmla="*/ 10319 h 48"/>
                <a:gd name="T24" fmla="*/ 14426 w 92"/>
                <a:gd name="T25" fmla="*/ 14288 h 48"/>
                <a:gd name="T26" fmla="*/ 22777 w 92"/>
                <a:gd name="T27" fmla="*/ 17463 h 48"/>
                <a:gd name="T28" fmla="*/ 30370 w 92"/>
                <a:gd name="T29" fmla="*/ 22225 h 48"/>
                <a:gd name="T30" fmla="*/ 37962 w 92"/>
                <a:gd name="T31" fmla="*/ 28575 h 48"/>
                <a:gd name="T32" fmla="*/ 47073 w 92"/>
                <a:gd name="T33" fmla="*/ 33338 h 48"/>
                <a:gd name="T34" fmla="*/ 55424 w 92"/>
                <a:gd name="T35" fmla="*/ 37306 h 48"/>
                <a:gd name="T36" fmla="*/ 65295 w 92"/>
                <a:gd name="T37" fmla="*/ 38100 h 48"/>
                <a:gd name="T38" fmla="*/ 66813 w 92"/>
                <a:gd name="T39" fmla="*/ 38100 h 48"/>
                <a:gd name="T40" fmla="*/ 65295 w 92"/>
                <a:gd name="T41" fmla="*/ 38100 h 48"/>
                <a:gd name="T42" fmla="*/ 68332 w 92"/>
                <a:gd name="T43" fmla="*/ 36513 h 48"/>
                <a:gd name="T44" fmla="*/ 69850 w 92"/>
                <a:gd name="T45" fmla="*/ 33338 h 48"/>
                <a:gd name="T46" fmla="*/ 68332 w 92"/>
                <a:gd name="T47" fmla="*/ 30163 h 48"/>
                <a:gd name="T48" fmla="*/ 65295 w 92"/>
                <a:gd name="T49" fmla="*/ 28575 h 48"/>
                <a:gd name="T50" fmla="*/ 63017 w 92"/>
                <a:gd name="T51" fmla="*/ 28575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2" h="48">
                  <a:moveTo>
                    <a:pt x="83" y="36"/>
                  </a:moveTo>
                  <a:lnTo>
                    <a:pt x="86" y="36"/>
                  </a:lnTo>
                  <a:lnTo>
                    <a:pt x="76" y="35"/>
                  </a:lnTo>
                  <a:lnTo>
                    <a:pt x="67" y="30"/>
                  </a:lnTo>
                  <a:lnTo>
                    <a:pt x="57" y="26"/>
                  </a:lnTo>
                  <a:lnTo>
                    <a:pt x="47" y="18"/>
                  </a:lnTo>
                  <a:lnTo>
                    <a:pt x="35" y="12"/>
                  </a:lnTo>
                  <a:lnTo>
                    <a:pt x="24" y="6"/>
                  </a:lnTo>
                  <a:lnTo>
                    <a:pt x="12" y="1"/>
                  </a:lnTo>
                  <a:lnTo>
                    <a:pt x="0" y="0"/>
                  </a:lnTo>
                  <a:lnTo>
                    <a:pt x="0" y="12"/>
                  </a:lnTo>
                  <a:lnTo>
                    <a:pt x="10" y="13"/>
                  </a:lnTo>
                  <a:lnTo>
                    <a:pt x="19" y="18"/>
                  </a:lnTo>
                  <a:lnTo>
                    <a:pt x="30" y="22"/>
                  </a:lnTo>
                  <a:lnTo>
                    <a:pt x="40" y="28"/>
                  </a:lnTo>
                  <a:lnTo>
                    <a:pt x="50" y="36"/>
                  </a:lnTo>
                  <a:lnTo>
                    <a:pt x="62" y="42"/>
                  </a:lnTo>
                  <a:lnTo>
                    <a:pt x="73" y="47"/>
                  </a:lnTo>
                  <a:lnTo>
                    <a:pt x="86" y="48"/>
                  </a:lnTo>
                  <a:lnTo>
                    <a:pt x="88" y="48"/>
                  </a:lnTo>
                  <a:lnTo>
                    <a:pt x="86" y="48"/>
                  </a:lnTo>
                  <a:lnTo>
                    <a:pt x="90" y="46"/>
                  </a:lnTo>
                  <a:lnTo>
                    <a:pt x="92" y="42"/>
                  </a:lnTo>
                  <a:lnTo>
                    <a:pt x="90" y="38"/>
                  </a:lnTo>
                  <a:lnTo>
                    <a:pt x="86" y="36"/>
                  </a:lnTo>
                  <a:lnTo>
                    <a:pt x="83"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8" name="Freeform 141">
              <a:extLst>
                <a:ext uri="{FF2B5EF4-FFF2-40B4-BE49-F238E27FC236}">
                  <a16:creationId xmlns:a16="http://schemas.microsoft.com/office/drawing/2014/main" id="{095BA27C-F7E3-BAD2-235C-3BA6E9A11372}"/>
                </a:ext>
              </a:extLst>
            </p:cNvPr>
            <p:cNvSpPr>
              <a:spLocks noChangeAspect="1"/>
            </p:cNvSpPr>
            <p:nvPr/>
          </p:nvSpPr>
          <p:spPr bwMode="auto">
            <a:xfrm>
              <a:off x="3198813" y="2671763"/>
              <a:ext cx="222250" cy="46037"/>
            </a:xfrm>
            <a:custGeom>
              <a:avLst/>
              <a:gdLst>
                <a:gd name="T0" fmla="*/ 213240 w 296"/>
                <a:gd name="T1" fmla="*/ 40666 h 60"/>
                <a:gd name="T2" fmla="*/ 217745 w 296"/>
                <a:gd name="T3" fmla="*/ 36062 h 60"/>
                <a:gd name="T4" fmla="*/ 205731 w 296"/>
                <a:gd name="T5" fmla="*/ 35295 h 60"/>
                <a:gd name="T6" fmla="*/ 192967 w 296"/>
                <a:gd name="T7" fmla="*/ 34528 h 60"/>
                <a:gd name="T8" fmla="*/ 180203 w 296"/>
                <a:gd name="T9" fmla="*/ 31459 h 60"/>
                <a:gd name="T10" fmla="*/ 166688 w 296"/>
                <a:gd name="T11" fmla="*/ 27622 h 60"/>
                <a:gd name="T12" fmla="*/ 153172 w 296"/>
                <a:gd name="T13" fmla="*/ 23786 h 60"/>
                <a:gd name="T14" fmla="*/ 138906 w 296"/>
                <a:gd name="T15" fmla="*/ 19949 h 60"/>
                <a:gd name="T16" fmla="*/ 124640 w 296"/>
                <a:gd name="T17" fmla="*/ 15346 h 60"/>
                <a:gd name="T18" fmla="*/ 111125 w 296"/>
                <a:gd name="T19" fmla="*/ 11509 h 60"/>
                <a:gd name="T20" fmla="*/ 96859 w 296"/>
                <a:gd name="T21" fmla="*/ 7673 h 60"/>
                <a:gd name="T22" fmla="*/ 82593 w 296"/>
                <a:gd name="T23" fmla="*/ 4604 h 60"/>
                <a:gd name="T24" fmla="*/ 68327 w 296"/>
                <a:gd name="T25" fmla="*/ 1535 h 60"/>
                <a:gd name="T26" fmla="*/ 53310 w 296"/>
                <a:gd name="T27" fmla="*/ 0 h 60"/>
                <a:gd name="T28" fmla="*/ 40546 w 296"/>
                <a:gd name="T29" fmla="*/ 0 h 60"/>
                <a:gd name="T30" fmla="*/ 26280 w 296"/>
                <a:gd name="T31" fmla="*/ 767 h 60"/>
                <a:gd name="T32" fmla="*/ 13515 w 296"/>
                <a:gd name="T33" fmla="*/ 3836 h 60"/>
                <a:gd name="T34" fmla="*/ 0 w 296"/>
                <a:gd name="T35" fmla="*/ 7673 h 60"/>
                <a:gd name="T36" fmla="*/ 3754 w 296"/>
                <a:gd name="T37" fmla="*/ 16880 h 60"/>
                <a:gd name="T38" fmla="*/ 15017 w 296"/>
                <a:gd name="T39" fmla="*/ 13044 h 60"/>
                <a:gd name="T40" fmla="*/ 28532 w 296"/>
                <a:gd name="T41" fmla="*/ 10742 h 60"/>
                <a:gd name="T42" fmla="*/ 40546 w 296"/>
                <a:gd name="T43" fmla="*/ 9207 h 60"/>
                <a:gd name="T44" fmla="*/ 53310 w 296"/>
                <a:gd name="T45" fmla="*/ 9207 h 60"/>
                <a:gd name="T46" fmla="*/ 66825 w 296"/>
                <a:gd name="T47" fmla="*/ 11509 h 60"/>
                <a:gd name="T48" fmla="*/ 81091 w 296"/>
                <a:gd name="T49" fmla="*/ 13811 h 60"/>
                <a:gd name="T50" fmla="*/ 94606 w 296"/>
                <a:gd name="T51" fmla="*/ 16880 h 60"/>
                <a:gd name="T52" fmla="*/ 108872 w 296"/>
                <a:gd name="T53" fmla="*/ 20717 h 60"/>
                <a:gd name="T54" fmla="*/ 123139 w 296"/>
                <a:gd name="T55" fmla="*/ 24553 h 60"/>
                <a:gd name="T56" fmla="*/ 137405 w 296"/>
                <a:gd name="T57" fmla="*/ 29157 h 60"/>
                <a:gd name="T58" fmla="*/ 150920 w 296"/>
                <a:gd name="T59" fmla="*/ 32993 h 60"/>
                <a:gd name="T60" fmla="*/ 165186 w 296"/>
                <a:gd name="T61" fmla="*/ 36830 h 60"/>
                <a:gd name="T62" fmla="*/ 177950 w 296"/>
                <a:gd name="T63" fmla="*/ 40666 h 60"/>
                <a:gd name="T64" fmla="*/ 191465 w 296"/>
                <a:gd name="T65" fmla="*/ 43735 h 60"/>
                <a:gd name="T66" fmla="*/ 205731 w 296"/>
                <a:gd name="T67" fmla="*/ 44502 h 60"/>
                <a:gd name="T68" fmla="*/ 217745 w 296"/>
                <a:gd name="T69" fmla="*/ 46037 h 60"/>
                <a:gd name="T70" fmla="*/ 222250 w 296"/>
                <a:gd name="T71" fmla="*/ 40666 h 60"/>
                <a:gd name="T72" fmla="*/ 217745 w 296"/>
                <a:gd name="T73" fmla="*/ 46037 h 60"/>
                <a:gd name="T74" fmla="*/ 220748 w 296"/>
                <a:gd name="T75" fmla="*/ 43735 h 60"/>
                <a:gd name="T76" fmla="*/ 222250 w 296"/>
                <a:gd name="T77" fmla="*/ 40666 h 60"/>
                <a:gd name="T78" fmla="*/ 220748 w 296"/>
                <a:gd name="T79" fmla="*/ 38364 h 60"/>
                <a:gd name="T80" fmla="*/ 217745 w 296"/>
                <a:gd name="T81" fmla="*/ 36062 h 60"/>
                <a:gd name="T82" fmla="*/ 213240 w 296"/>
                <a:gd name="T83" fmla="*/ 40666 h 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6" h="60">
                  <a:moveTo>
                    <a:pt x="284" y="53"/>
                  </a:moveTo>
                  <a:lnTo>
                    <a:pt x="290" y="47"/>
                  </a:lnTo>
                  <a:lnTo>
                    <a:pt x="274" y="46"/>
                  </a:lnTo>
                  <a:lnTo>
                    <a:pt x="257" y="45"/>
                  </a:lnTo>
                  <a:lnTo>
                    <a:pt x="240" y="41"/>
                  </a:lnTo>
                  <a:lnTo>
                    <a:pt x="222" y="36"/>
                  </a:lnTo>
                  <a:lnTo>
                    <a:pt x="204" y="31"/>
                  </a:lnTo>
                  <a:lnTo>
                    <a:pt x="185" y="26"/>
                  </a:lnTo>
                  <a:lnTo>
                    <a:pt x="166" y="20"/>
                  </a:lnTo>
                  <a:lnTo>
                    <a:pt x="148" y="15"/>
                  </a:lnTo>
                  <a:lnTo>
                    <a:pt x="129" y="10"/>
                  </a:lnTo>
                  <a:lnTo>
                    <a:pt x="110" y="6"/>
                  </a:lnTo>
                  <a:lnTo>
                    <a:pt x="91" y="2"/>
                  </a:lnTo>
                  <a:lnTo>
                    <a:pt x="71" y="0"/>
                  </a:lnTo>
                  <a:lnTo>
                    <a:pt x="54" y="0"/>
                  </a:lnTo>
                  <a:lnTo>
                    <a:pt x="35" y="1"/>
                  </a:lnTo>
                  <a:lnTo>
                    <a:pt x="18" y="5"/>
                  </a:lnTo>
                  <a:lnTo>
                    <a:pt x="0" y="10"/>
                  </a:lnTo>
                  <a:lnTo>
                    <a:pt x="5" y="22"/>
                  </a:lnTo>
                  <a:lnTo>
                    <a:pt x="20" y="17"/>
                  </a:lnTo>
                  <a:lnTo>
                    <a:pt x="38" y="14"/>
                  </a:lnTo>
                  <a:lnTo>
                    <a:pt x="54" y="12"/>
                  </a:lnTo>
                  <a:lnTo>
                    <a:pt x="71" y="12"/>
                  </a:lnTo>
                  <a:lnTo>
                    <a:pt x="89" y="15"/>
                  </a:lnTo>
                  <a:lnTo>
                    <a:pt x="108" y="18"/>
                  </a:lnTo>
                  <a:lnTo>
                    <a:pt x="126" y="22"/>
                  </a:lnTo>
                  <a:lnTo>
                    <a:pt x="145" y="27"/>
                  </a:lnTo>
                  <a:lnTo>
                    <a:pt x="164" y="32"/>
                  </a:lnTo>
                  <a:lnTo>
                    <a:pt x="183" y="38"/>
                  </a:lnTo>
                  <a:lnTo>
                    <a:pt x="201" y="43"/>
                  </a:lnTo>
                  <a:lnTo>
                    <a:pt x="220" y="48"/>
                  </a:lnTo>
                  <a:lnTo>
                    <a:pt x="237" y="53"/>
                  </a:lnTo>
                  <a:lnTo>
                    <a:pt x="255" y="57"/>
                  </a:lnTo>
                  <a:lnTo>
                    <a:pt x="274" y="58"/>
                  </a:lnTo>
                  <a:lnTo>
                    <a:pt x="290" y="60"/>
                  </a:lnTo>
                  <a:lnTo>
                    <a:pt x="296" y="53"/>
                  </a:lnTo>
                  <a:lnTo>
                    <a:pt x="290" y="60"/>
                  </a:lnTo>
                  <a:lnTo>
                    <a:pt x="294" y="57"/>
                  </a:lnTo>
                  <a:lnTo>
                    <a:pt x="296" y="53"/>
                  </a:lnTo>
                  <a:lnTo>
                    <a:pt x="294" y="50"/>
                  </a:lnTo>
                  <a:lnTo>
                    <a:pt x="290" y="47"/>
                  </a:lnTo>
                  <a:lnTo>
                    <a:pt x="284"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9" name="Freeform 142">
              <a:extLst>
                <a:ext uri="{FF2B5EF4-FFF2-40B4-BE49-F238E27FC236}">
                  <a16:creationId xmlns:a16="http://schemas.microsoft.com/office/drawing/2014/main" id="{4BC49B6B-C117-66A4-2CDC-3B41F72FD303}"/>
                </a:ext>
              </a:extLst>
            </p:cNvPr>
            <p:cNvSpPr>
              <a:spLocks noChangeAspect="1"/>
            </p:cNvSpPr>
            <p:nvPr/>
          </p:nvSpPr>
          <p:spPr bwMode="auto">
            <a:xfrm>
              <a:off x="3411538" y="2570163"/>
              <a:ext cx="74612" cy="142875"/>
            </a:xfrm>
            <a:custGeom>
              <a:avLst/>
              <a:gdLst>
                <a:gd name="T0" fmla="*/ 70044 w 98"/>
                <a:gd name="T1" fmla="*/ 0 h 188"/>
                <a:gd name="T2" fmla="*/ 66237 w 98"/>
                <a:gd name="T3" fmla="*/ 2280 h 188"/>
                <a:gd name="T4" fmla="*/ 56340 w 98"/>
                <a:gd name="T5" fmla="*/ 14439 h 188"/>
                <a:gd name="T6" fmla="*/ 47204 w 98"/>
                <a:gd name="T7" fmla="*/ 31159 h 188"/>
                <a:gd name="T8" fmla="*/ 35783 w 98"/>
                <a:gd name="T9" fmla="*/ 50918 h 188"/>
                <a:gd name="T10" fmla="*/ 25124 w 98"/>
                <a:gd name="T11" fmla="*/ 71438 h 188"/>
                <a:gd name="T12" fmla="*/ 15227 w 98"/>
                <a:gd name="T13" fmla="*/ 91957 h 188"/>
                <a:gd name="T14" fmla="*/ 7613 w 98"/>
                <a:gd name="T15" fmla="*/ 110956 h 188"/>
                <a:gd name="T16" fmla="*/ 1523 w 98"/>
                <a:gd name="T17" fmla="*/ 129195 h 188"/>
                <a:gd name="T18" fmla="*/ 0 w 98"/>
                <a:gd name="T19" fmla="*/ 142875 h 188"/>
                <a:gd name="T20" fmla="*/ 9136 w 98"/>
                <a:gd name="T21" fmla="*/ 142875 h 188"/>
                <a:gd name="T22" fmla="*/ 11420 w 98"/>
                <a:gd name="T23" fmla="*/ 130715 h 188"/>
                <a:gd name="T24" fmla="*/ 16750 w 98"/>
                <a:gd name="T25" fmla="*/ 114756 h 188"/>
                <a:gd name="T26" fmla="*/ 24363 w 98"/>
                <a:gd name="T27" fmla="*/ 95757 h 188"/>
                <a:gd name="T28" fmla="*/ 32738 w 98"/>
                <a:gd name="T29" fmla="*/ 75237 h 188"/>
                <a:gd name="T30" fmla="*/ 43397 w 98"/>
                <a:gd name="T31" fmla="*/ 54718 h 188"/>
                <a:gd name="T32" fmla="*/ 54817 w 98"/>
                <a:gd name="T33" fmla="*/ 34959 h 188"/>
                <a:gd name="T34" fmla="*/ 63953 w 98"/>
                <a:gd name="T35" fmla="*/ 19759 h 188"/>
                <a:gd name="T36" fmla="*/ 73851 w 98"/>
                <a:gd name="T37" fmla="*/ 7600 h 188"/>
                <a:gd name="T38" fmla="*/ 70044 w 98"/>
                <a:gd name="T39" fmla="*/ 9880 h 188"/>
                <a:gd name="T40" fmla="*/ 73851 w 98"/>
                <a:gd name="T41" fmla="*/ 7600 h 188"/>
                <a:gd name="T42" fmla="*/ 74612 w 98"/>
                <a:gd name="T43" fmla="*/ 3800 h 188"/>
                <a:gd name="T44" fmla="*/ 73089 w 98"/>
                <a:gd name="T45" fmla="*/ 760 h 188"/>
                <a:gd name="T46" fmla="*/ 70044 w 98"/>
                <a:gd name="T47" fmla="*/ 0 h 188"/>
                <a:gd name="T48" fmla="*/ 66237 w 98"/>
                <a:gd name="T49" fmla="*/ 2280 h 188"/>
                <a:gd name="T50" fmla="*/ 70044 w 98"/>
                <a:gd name="T51" fmla="*/ 0 h 18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8" h="188">
                  <a:moveTo>
                    <a:pt x="92" y="0"/>
                  </a:moveTo>
                  <a:lnTo>
                    <a:pt x="87" y="3"/>
                  </a:lnTo>
                  <a:lnTo>
                    <a:pt x="74" y="19"/>
                  </a:lnTo>
                  <a:lnTo>
                    <a:pt x="62" y="41"/>
                  </a:lnTo>
                  <a:lnTo>
                    <a:pt x="47" y="67"/>
                  </a:lnTo>
                  <a:lnTo>
                    <a:pt x="33" y="94"/>
                  </a:lnTo>
                  <a:lnTo>
                    <a:pt x="20" y="121"/>
                  </a:lnTo>
                  <a:lnTo>
                    <a:pt x="10" y="146"/>
                  </a:lnTo>
                  <a:lnTo>
                    <a:pt x="2" y="170"/>
                  </a:lnTo>
                  <a:lnTo>
                    <a:pt x="0" y="188"/>
                  </a:lnTo>
                  <a:lnTo>
                    <a:pt x="12" y="188"/>
                  </a:lnTo>
                  <a:lnTo>
                    <a:pt x="15" y="172"/>
                  </a:lnTo>
                  <a:lnTo>
                    <a:pt x="22" y="151"/>
                  </a:lnTo>
                  <a:lnTo>
                    <a:pt x="32" y="126"/>
                  </a:lnTo>
                  <a:lnTo>
                    <a:pt x="43" y="99"/>
                  </a:lnTo>
                  <a:lnTo>
                    <a:pt x="57" y="72"/>
                  </a:lnTo>
                  <a:lnTo>
                    <a:pt x="72" y="46"/>
                  </a:lnTo>
                  <a:lnTo>
                    <a:pt x="84" y="26"/>
                  </a:lnTo>
                  <a:lnTo>
                    <a:pt x="97" y="10"/>
                  </a:lnTo>
                  <a:lnTo>
                    <a:pt x="92" y="13"/>
                  </a:lnTo>
                  <a:lnTo>
                    <a:pt x="97" y="10"/>
                  </a:lnTo>
                  <a:lnTo>
                    <a:pt x="98" y="5"/>
                  </a:lnTo>
                  <a:lnTo>
                    <a:pt x="96" y="1"/>
                  </a:lnTo>
                  <a:lnTo>
                    <a:pt x="92" y="0"/>
                  </a:lnTo>
                  <a:lnTo>
                    <a:pt x="87" y="3"/>
                  </a:lnTo>
                  <a:lnTo>
                    <a:pt x="9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0" name="Freeform 143">
              <a:extLst>
                <a:ext uri="{FF2B5EF4-FFF2-40B4-BE49-F238E27FC236}">
                  <a16:creationId xmlns:a16="http://schemas.microsoft.com/office/drawing/2014/main" id="{4C77A1F1-9C21-380D-B688-E29311DE42A9}"/>
                </a:ext>
              </a:extLst>
            </p:cNvPr>
            <p:cNvSpPr>
              <a:spLocks noChangeAspect="1"/>
            </p:cNvSpPr>
            <p:nvPr/>
          </p:nvSpPr>
          <p:spPr bwMode="auto">
            <a:xfrm>
              <a:off x="3479800" y="2570163"/>
              <a:ext cx="114300" cy="36512"/>
            </a:xfrm>
            <a:custGeom>
              <a:avLst/>
              <a:gdLst>
                <a:gd name="T0" fmla="*/ 105156 w 150"/>
                <a:gd name="T1" fmla="*/ 28743 h 47"/>
                <a:gd name="T2" fmla="*/ 108966 w 150"/>
                <a:gd name="T3" fmla="*/ 27190 h 47"/>
                <a:gd name="T4" fmla="*/ 93726 w 150"/>
                <a:gd name="T5" fmla="*/ 26413 h 47"/>
                <a:gd name="T6" fmla="*/ 80772 w 150"/>
                <a:gd name="T7" fmla="*/ 23306 h 47"/>
                <a:gd name="T8" fmla="*/ 68580 w 150"/>
                <a:gd name="T9" fmla="*/ 18644 h 47"/>
                <a:gd name="T10" fmla="*/ 55626 w 150"/>
                <a:gd name="T11" fmla="*/ 13983 h 47"/>
                <a:gd name="T12" fmla="*/ 43434 w 150"/>
                <a:gd name="T13" fmla="*/ 8545 h 47"/>
                <a:gd name="T14" fmla="*/ 30480 w 150"/>
                <a:gd name="T15" fmla="*/ 3884 h 47"/>
                <a:gd name="T16" fmla="*/ 16002 w 150"/>
                <a:gd name="T17" fmla="*/ 777 h 47"/>
                <a:gd name="T18" fmla="*/ 0 w 150"/>
                <a:gd name="T19" fmla="*/ 0 h 47"/>
                <a:gd name="T20" fmla="*/ 0 w 150"/>
                <a:gd name="T21" fmla="*/ 10099 h 47"/>
                <a:gd name="T22" fmla="*/ 14478 w 150"/>
                <a:gd name="T23" fmla="*/ 10876 h 47"/>
                <a:gd name="T24" fmla="*/ 28194 w 150"/>
                <a:gd name="T25" fmla="*/ 13983 h 47"/>
                <a:gd name="T26" fmla="*/ 39624 w 150"/>
                <a:gd name="T27" fmla="*/ 18644 h 47"/>
                <a:gd name="T28" fmla="*/ 51816 w 150"/>
                <a:gd name="T29" fmla="*/ 23306 h 47"/>
                <a:gd name="T30" fmla="*/ 64770 w 150"/>
                <a:gd name="T31" fmla="*/ 27967 h 47"/>
                <a:gd name="T32" fmla="*/ 78486 w 150"/>
                <a:gd name="T33" fmla="*/ 32628 h 47"/>
                <a:gd name="T34" fmla="*/ 92202 w 150"/>
                <a:gd name="T35" fmla="*/ 35735 h 47"/>
                <a:gd name="T36" fmla="*/ 108966 w 150"/>
                <a:gd name="T37" fmla="*/ 36512 h 47"/>
                <a:gd name="T38" fmla="*/ 112776 w 150"/>
                <a:gd name="T39" fmla="*/ 34958 h 47"/>
                <a:gd name="T40" fmla="*/ 108966 w 150"/>
                <a:gd name="T41" fmla="*/ 36512 h 47"/>
                <a:gd name="T42" fmla="*/ 112014 w 150"/>
                <a:gd name="T43" fmla="*/ 34958 h 47"/>
                <a:gd name="T44" fmla="*/ 114300 w 150"/>
                <a:gd name="T45" fmla="*/ 31851 h 47"/>
                <a:gd name="T46" fmla="*/ 112014 w 150"/>
                <a:gd name="T47" fmla="*/ 28743 h 47"/>
                <a:gd name="T48" fmla="*/ 108966 w 150"/>
                <a:gd name="T49" fmla="*/ 27190 h 47"/>
                <a:gd name="T50" fmla="*/ 105156 w 150"/>
                <a:gd name="T51" fmla="*/ 28743 h 4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0" h="47">
                  <a:moveTo>
                    <a:pt x="138" y="37"/>
                  </a:moveTo>
                  <a:lnTo>
                    <a:pt x="143" y="35"/>
                  </a:lnTo>
                  <a:lnTo>
                    <a:pt x="123" y="34"/>
                  </a:lnTo>
                  <a:lnTo>
                    <a:pt x="106" y="30"/>
                  </a:lnTo>
                  <a:lnTo>
                    <a:pt x="90" y="24"/>
                  </a:lnTo>
                  <a:lnTo>
                    <a:pt x="73" y="18"/>
                  </a:lnTo>
                  <a:lnTo>
                    <a:pt x="57" y="11"/>
                  </a:lnTo>
                  <a:lnTo>
                    <a:pt x="40" y="5"/>
                  </a:lnTo>
                  <a:lnTo>
                    <a:pt x="21" y="1"/>
                  </a:lnTo>
                  <a:lnTo>
                    <a:pt x="0" y="0"/>
                  </a:lnTo>
                  <a:lnTo>
                    <a:pt x="0" y="13"/>
                  </a:lnTo>
                  <a:lnTo>
                    <a:pt x="19" y="14"/>
                  </a:lnTo>
                  <a:lnTo>
                    <a:pt x="37" y="18"/>
                  </a:lnTo>
                  <a:lnTo>
                    <a:pt x="52" y="24"/>
                  </a:lnTo>
                  <a:lnTo>
                    <a:pt x="68" y="30"/>
                  </a:lnTo>
                  <a:lnTo>
                    <a:pt x="85" y="36"/>
                  </a:lnTo>
                  <a:lnTo>
                    <a:pt x="103" y="42"/>
                  </a:lnTo>
                  <a:lnTo>
                    <a:pt x="121" y="46"/>
                  </a:lnTo>
                  <a:lnTo>
                    <a:pt x="143" y="47"/>
                  </a:lnTo>
                  <a:lnTo>
                    <a:pt x="148" y="45"/>
                  </a:lnTo>
                  <a:lnTo>
                    <a:pt x="143" y="47"/>
                  </a:lnTo>
                  <a:lnTo>
                    <a:pt x="147" y="45"/>
                  </a:lnTo>
                  <a:lnTo>
                    <a:pt x="150" y="41"/>
                  </a:lnTo>
                  <a:lnTo>
                    <a:pt x="147" y="37"/>
                  </a:lnTo>
                  <a:lnTo>
                    <a:pt x="143" y="35"/>
                  </a:lnTo>
                  <a:lnTo>
                    <a:pt x="13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1" name="Freeform 144">
              <a:extLst>
                <a:ext uri="{FF2B5EF4-FFF2-40B4-BE49-F238E27FC236}">
                  <a16:creationId xmlns:a16="http://schemas.microsoft.com/office/drawing/2014/main" id="{64A2ADAB-034C-4477-6D3E-BB1A992879F1}"/>
                </a:ext>
              </a:extLst>
            </p:cNvPr>
            <p:cNvSpPr>
              <a:spLocks noChangeAspect="1"/>
            </p:cNvSpPr>
            <p:nvPr/>
          </p:nvSpPr>
          <p:spPr bwMode="auto">
            <a:xfrm>
              <a:off x="3586163" y="2459038"/>
              <a:ext cx="182562" cy="144462"/>
            </a:xfrm>
            <a:custGeom>
              <a:avLst/>
              <a:gdLst>
                <a:gd name="T0" fmla="*/ 181808 w 242"/>
                <a:gd name="T1" fmla="*/ 1505 h 192"/>
                <a:gd name="T2" fmla="*/ 178036 w 242"/>
                <a:gd name="T3" fmla="*/ 0 h 192"/>
                <a:gd name="T4" fmla="*/ 165211 w 242"/>
                <a:gd name="T5" fmla="*/ 752 h 192"/>
                <a:gd name="T6" fmla="*/ 152386 w 242"/>
                <a:gd name="T7" fmla="*/ 3762 h 192"/>
                <a:gd name="T8" fmla="*/ 139562 w 242"/>
                <a:gd name="T9" fmla="*/ 8276 h 192"/>
                <a:gd name="T10" fmla="*/ 127492 w 242"/>
                <a:gd name="T11" fmla="*/ 15048 h 192"/>
                <a:gd name="T12" fmla="*/ 113913 w 242"/>
                <a:gd name="T13" fmla="*/ 21820 h 192"/>
                <a:gd name="T14" fmla="*/ 101842 w 242"/>
                <a:gd name="T15" fmla="*/ 30096 h 192"/>
                <a:gd name="T16" fmla="*/ 90527 w 242"/>
                <a:gd name="T17" fmla="*/ 39125 h 192"/>
                <a:gd name="T18" fmla="*/ 79211 w 242"/>
                <a:gd name="T19" fmla="*/ 48906 h 192"/>
                <a:gd name="T20" fmla="*/ 67141 w 242"/>
                <a:gd name="T21" fmla="*/ 60193 h 192"/>
                <a:gd name="T22" fmla="*/ 56579 w 242"/>
                <a:gd name="T23" fmla="*/ 71479 h 192"/>
                <a:gd name="T24" fmla="*/ 46018 w 242"/>
                <a:gd name="T25" fmla="*/ 82765 h 192"/>
                <a:gd name="T26" fmla="*/ 36211 w 242"/>
                <a:gd name="T27" fmla="*/ 94803 h 192"/>
                <a:gd name="T28" fmla="*/ 26404 w 242"/>
                <a:gd name="T29" fmla="*/ 106089 h 192"/>
                <a:gd name="T30" fmla="*/ 17351 w 242"/>
                <a:gd name="T31" fmla="*/ 117375 h 192"/>
                <a:gd name="T32" fmla="*/ 9053 w 242"/>
                <a:gd name="T33" fmla="*/ 128661 h 192"/>
                <a:gd name="T34" fmla="*/ 0 w 242"/>
                <a:gd name="T35" fmla="*/ 138443 h 192"/>
                <a:gd name="T36" fmla="*/ 7544 w 242"/>
                <a:gd name="T37" fmla="*/ 144462 h 192"/>
                <a:gd name="T38" fmla="*/ 16597 w 242"/>
                <a:gd name="T39" fmla="*/ 133928 h 192"/>
                <a:gd name="T40" fmla="*/ 24895 w 242"/>
                <a:gd name="T41" fmla="*/ 122642 h 192"/>
                <a:gd name="T42" fmla="*/ 33947 w 242"/>
                <a:gd name="T43" fmla="*/ 111356 h 192"/>
                <a:gd name="T44" fmla="*/ 43755 w 242"/>
                <a:gd name="T45" fmla="*/ 100070 h 192"/>
                <a:gd name="T46" fmla="*/ 53562 w 242"/>
                <a:gd name="T47" fmla="*/ 88032 h 192"/>
                <a:gd name="T48" fmla="*/ 64123 w 242"/>
                <a:gd name="T49" fmla="*/ 76745 h 192"/>
                <a:gd name="T50" fmla="*/ 74684 w 242"/>
                <a:gd name="T51" fmla="*/ 67717 h 192"/>
                <a:gd name="T52" fmla="*/ 85246 w 242"/>
                <a:gd name="T53" fmla="*/ 56430 h 192"/>
                <a:gd name="T54" fmla="*/ 96562 w 242"/>
                <a:gd name="T55" fmla="*/ 46649 h 192"/>
                <a:gd name="T56" fmla="*/ 107878 w 242"/>
                <a:gd name="T57" fmla="*/ 37620 h 192"/>
                <a:gd name="T58" fmla="*/ 119948 w 242"/>
                <a:gd name="T59" fmla="*/ 28591 h 192"/>
                <a:gd name="T60" fmla="*/ 131264 w 242"/>
                <a:gd name="T61" fmla="*/ 22572 h 192"/>
                <a:gd name="T62" fmla="*/ 143334 w 242"/>
                <a:gd name="T63" fmla="*/ 18058 h 192"/>
                <a:gd name="T64" fmla="*/ 154650 w 242"/>
                <a:gd name="T65" fmla="*/ 12791 h 192"/>
                <a:gd name="T66" fmla="*/ 166720 w 242"/>
                <a:gd name="T67" fmla="*/ 10534 h 192"/>
                <a:gd name="T68" fmla="*/ 178036 w 242"/>
                <a:gd name="T69" fmla="*/ 9029 h 192"/>
                <a:gd name="T70" fmla="*/ 174264 w 242"/>
                <a:gd name="T71" fmla="*/ 7524 h 192"/>
                <a:gd name="T72" fmla="*/ 178036 w 242"/>
                <a:gd name="T73" fmla="*/ 9029 h 192"/>
                <a:gd name="T74" fmla="*/ 181053 w 242"/>
                <a:gd name="T75" fmla="*/ 7524 h 192"/>
                <a:gd name="T76" fmla="*/ 182562 w 242"/>
                <a:gd name="T77" fmla="*/ 4514 h 192"/>
                <a:gd name="T78" fmla="*/ 181053 w 242"/>
                <a:gd name="T79" fmla="*/ 1505 h 192"/>
                <a:gd name="T80" fmla="*/ 178036 w 242"/>
                <a:gd name="T81" fmla="*/ 0 h 192"/>
                <a:gd name="T82" fmla="*/ 181808 w 242"/>
                <a:gd name="T83" fmla="*/ 1505 h 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2" h="192">
                  <a:moveTo>
                    <a:pt x="241" y="2"/>
                  </a:moveTo>
                  <a:lnTo>
                    <a:pt x="236" y="0"/>
                  </a:lnTo>
                  <a:lnTo>
                    <a:pt x="219" y="1"/>
                  </a:lnTo>
                  <a:lnTo>
                    <a:pt x="202" y="5"/>
                  </a:lnTo>
                  <a:lnTo>
                    <a:pt x="185" y="11"/>
                  </a:lnTo>
                  <a:lnTo>
                    <a:pt x="169" y="20"/>
                  </a:lnTo>
                  <a:lnTo>
                    <a:pt x="151" y="29"/>
                  </a:lnTo>
                  <a:lnTo>
                    <a:pt x="135" y="40"/>
                  </a:lnTo>
                  <a:lnTo>
                    <a:pt x="120" y="52"/>
                  </a:lnTo>
                  <a:lnTo>
                    <a:pt x="105" y="65"/>
                  </a:lnTo>
                  <a:lnTo>
                    <a:pt x="89" y="80"/>
                  </a:lnTo>
                  <a:lnTo>
                    <a:pt x="75" y="95"/>
                  </a:lnTo>
                  <a:lnTo>
                    <a:pt x="61" y="110"/>
                  </a:lnTo>
                  <a:lnTo>
                    <a:pt x="48" y="126"/>
                  </a:lnTo>
                  <a:lnTo>
                    <a:pt x="35" y="141"/>
                  </a:lnTo>
                  <a:lnTo>
                    <a:pt x="23" y="156"/>
                  </a:lnTo>
                  <a:lnTo>
                    <a:pt x="12" y="171"/>
                  </a:lnTo>
                  <a:lnTo>
                    <a:pt x="0" y="184"/>
                  </a:lnTo>
                  <a:lnTo>
                    <a:pt x="10" y="192"/>
                  </a:lnTo>
                  <a:lnTo>
                    <a:pt x="22" y="178"/>
                  </a:lnTo>
                  <a:lnTo>
                    <a:pt x="33" y="163"/>
                  </a:lnTo>
                  <a:lnTo>
                    <a:pt x="45" y="148"/>
                  </a:lnTo>
                  <a:lnTo>
                    <a:pt x="58" y="133"/>
                  </a:lnTo>
                  <a:lnTo>
                    <a:pt x="71" y="117"/>
                  </a:lnTo>
                  <a:lnTo>
                    <a:pt x="85" y="102"/>
                  </a:lnTo>
                  <a:lnTo>
                    <a:pt x="99" y="90"/>
                  </a:lnTo>
                  <a:lnTo>
                    <a:pt x="113" y="75"/>
                  </a:lnTo>
                  <a:lnTo>
                    <a:pt x="128" y="62"/>
                  </a:lnTo>
                  <a:lnTo>
                    <a:pt x="143" y="50"/>
                  </a:lnTo>
                  <a:lnTo>
                    <a:pt x="159" y="38"/>
                  </a:lnTo>
                  <a:lnTo>
                    <a:pt x="174" y="30"/>
                  </a:lnTo>
                  <a:lnTo>
                    <a:pt x="190" y="24"/>
                  </a:lnTo>
                  <a:lnTo>
                    <a:pt x="205" y="17"/>
                  </a:lnTo>
                  <a:lnTo>
                    <a:pt x="221" y="14"/>
                  </a:lnTo>
                  <a:lnTo>
                    <a:pt x="236" y="12"/>
                  </a:lnTo>
                  <a:lnTo>
                    <a:pt x="231" y="10"/>
                  </a:lnTo>
                  <a:lnTo>
                    <a:pt x="236" y="12"/>
                  </a:lnTo>
                  <a:lnTo>
                    <a:pt x="240" y="10"/>
                  </a:lnTo>
                  <a:lnTo>
                    <a:pt x="242" y="6"/>
                  </a:lnTo>
                  <a:lnTo>
                    <a:pt x="240" y="2"/>
                  </a:lnTo>
                  <a:lnTo>
                    <a:pt x="236" y="0"/>
                  </a:lnTo>
                  <a:lnTo>
                    <a:pt x="24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2" name="Freeform 145">
              <a:extLst>
                <a:ext uri="{FF2B5EF4-FFF2-40B4-BE49-F238E27FC236}">
                  <a16:creationId xmlns:a16="http://schemas.microsoft.com/office/drawing/2014/main" id="{45865DBF-5E66-43C9-6AED-99E573FE827F}"/>
                </a:ext>
              </a:extLst>
            </p:cNvPr>
            <p:cNvSpPr>
              <a:spLocks noChangeAspect="1"/>
            </p:cNvSpPr>
            <p:nvPr/>
          </p:nvSpPr>
          <p:spPr bwMode="auto">
            <a:xfrm>
              <a:off x="3759200" y="2462213"/>
              <a:ext cx="115888" cy="144462"/>
            </a:xfrm>
            <a:custGeom>
              <a:avLst/>
              <a:gdLst>
                <a:gd name="T0" fmla="*/ 115140 w 155"/>
                <a:gd name="T1" fmla="*/ 142957 h 192"/>
                <a:gd name="T2" fmla="*/ 115140 w 155"/>
                <a:gd name="T3" fmla="*/ 136938 h 192"/>
                <a:gd name="T4" fmla="*/ 7477 w 155"/>
                <a:gd name="T5" fmla="*/ 0 h 192"/>
                <a:gd name="T6" fmla="*/ 0 w 155"/>
                <a:gd name="T7" fmla="*/ 6019 h 192"/>
                <a:gd name="T8" fmla="*/ 107664 w 155"/>
                <a:gd name="T9" fmla="*/ 142957 h 192"/>
                <a:gd name="T10" fmla="*/ 107664 w 155"/>
                <a:gd name="T11" fmla="*/ 136938 h 192"/>
                <a:gd name="T12" fmla="*/ 107664 w 155"/>
                <a:gd name="T13" fmla="*/ 142957 h 192"/>
                <a:gd name="T14" fmla="*/ 111402 w 155"/>
                <a:gd name="T15" fmla="*/ 144462 h 192"/>
                <a:gd name="T16" fmla="*/ 113645 w 155"/>
                <a:gd name="T17" fmla="*/ 143710 h 192"/>
                <a:gd name="T18" fmla="*/ 115888 w 155"/>
                <a:gd name="T19" fmla="*/ 140700 h 192"/>
                <a:gd name="T20" fmla="*/ 115140 w 155"/>
                <a:gd name="T21" fmla="*/ 136938 h 192"/>
                <a:gd name="T22" fmla="*/ 115140 w 155"/>
                <a:gd name="T23" fmla="*/ 142957 h 19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5" h="192">
                  <a:moveTo>
                    <a:pt x="154" y="190"/>
                  </a:moveTo>
                  <a:lnTo>
                    <a:pt x="154" y="182"/>
                  </a:lnTo>
                  <a:lnTo>
                    <a:pt x="10" y="0"/>
                  </a:lnTo>
                  <a:lnTo>
                    <a:pt x="0" y="8"/>
                  </a:lnTo>
                  <a:lnTo>
                    <a:pt x="144" y="190"/>
                  </a:lnTo>
                  <a:lnTo>
                    <a:pt x="144" y="182"/>
                  </a:lnTo>
                  <a:lnTo>
                    <a:pt x="144" y="190"/>
                  </a:lnTo>
                  <a:lnTo>
                    <a:pt x="149" y="192"/>
                  </a:lnTo>
                  <a:lnTo>
                    <a:pt x="152" y="191"/>
                  </a:lnTo>
                  <a:lnTo>
                    <a:pt x="155" y="187"/>
                  </a:lnTo>
                  <a:lnTo>
                    <a:pt x="154" y="182"/>
                  </a:lnTo>
                  <a:lnTo>
                    <a:pt x="154" y="1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3" name="Freeform 146">
              <a:extLst>
                <a:ext uri="{FF2B5EF4-FFF2-40B4-BE49-F238E27FC236}">
                  <a16:creationId xmlns:a16="http://schemas.microsoft.com/office/drawing/2014/main" id="{9CCE2AC3-711F-DBA5-8079-429CCB4E3353}"/>
                </a:ext>
              </a:extLst>
            </p:cNvPr>
            <p:cNvSpPr>
              <a:spLocks noChangeAspect="1"/>
            </p:cNvSpPr>
            <p:nvPr/>
          </p:nvSpPr>
          <p:spPr bwMode="auto">
            <a:xfrm>
              <a:off x="3843338" y="2600325"/>
              <a:ext cx="31750" cy="90488"/>
            </a:xfrm>
            <a:custGeom>
              <a:avLst/>
              <a:gdLst>
                <a:gd name="T0" fmla="*/ 5292 w 42"/>
                <a:gd name="T1" fmla="*/ 90488 h 120"/>
                <a:gd name="T2" fmla="*/ 9827 w 42"/>
                <a:gd name="T3" fmla="*/ 85964 h 120"/>
                <a:gd name="T4" fmla="*/ 9827 w 42"/>
                <a:gd name="T5" fmla="*/ 75407 h 120"/>
                <a:gd name="T6" fmla="*/ 9827 w 42"/>
                <a:gd name="T7" fmla="*/ 65604 h 120"/>
                <a:gd name="T8" fmla="*/ 10583 w 42"/>
                <a:gd name="T9" fmla="*/ 55801 h 120"/>
                <a:gd name="T10" fmla="*/ 12851 w 42"/>
                <a:gd name="T11" fmla="*/ 45244 h 120"/>
                <a:gd name="T12" fmla="*/ 15119 w 42"/>
                <a:gd name="T13" fmla="*/ 36195 h 120"/>
                <a:gd name="T14" fmla="*/ 18899 w 42"/>
                <a:gd name="T15" fmla="*/ 25638 h 120"/>
                <a:gd name="T16" fmla="*/ 24190 w 42"/>
                <a:gd name="T17" fmla="*/ 16589 h 120"/>
                <a:gd name="T18" fmla="*/ 31750 w 42"/>
                <a:gd name="T19" fmla="*/ 6033 h 120"/>
                <a:gd name="T20" fmla="*/ 24190 w 42"/>
                <a:gd name="T21" fmla="*/ 0 h 120"/>
                <a:gd name="T22" fmla="*/ 16631 w 42"/>
                <a:gd name="T23" fmla="*/ 10557 h 120"/>
                <a:gd name="T24" fmla="*/ 9827 w 42"/>
                <a:gd name="T25" fmla="*/ 21868 h 120"/>
                <a:gd name="T26" fmla="*/ 6048 w 42"/>
                <a:gd name="T27" fmla="*/ 32425 h 120"/>
                <a:gd name="T28" fmla="*/ 3024 w 42"/>
                <a:gd name="T29" fmla="*/ 43736 h 120"/>
                <a:gd name="T30" fmla="*/ 1512 w 42"/>
                <a:gd name="T31" fmla="*/ 54293 h 120"/>
                <a:gd name="T32" fmla="*/ 0 w 42"/>
                <a:gd name="T33" fmla="*/ 65604 h 120"/>
                <a:gd name="T34" fmla="*/ 0 w 42"/>
                <a:gd name="T35" fmla="*/ 75407 h 120"/>
                <a:gd name="T36" fmla="*/ 0 w 42"/>
                <a:gd name="T37" fmla="*/ 85964 h 120"/>
                <a:gd name="T38" fmla="*/ 5292 w 42"/>
                <a:gd name="T39" fmla="*/ 81439 h 120"/>
                <a:gd name="T40" fmla="*/ 0 w 42"/>
                <a:gd name="T41" fmla="*/ 85964 h 120"/>
                <a:gd name="T42" fmla="*/ 2268 w 42"/>
                <a:gd name="T43" fmla="*/ 88980 h 120"/>
                <a:gd name="T44" fmla="*/ 5292 w 42"/>
                <a:gd name="T45" fmla="*/ 89734 h 120"/>
                <a:gd name="T46" fmla="*/ 7560 w 42"/>
                <a:gd name="T47" fmla="*/ 88980 h 120"/>
                <a:gd name="T48" fmla="*/ 9827 w 42"/>
                <a:gd name="T49" fmla="*/ 85964 h 120"/>
                <a:gd name="T50" fmla="*/ 5292 w 42"/>
                <a:gd name="T51" fmla="*/ 90488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2" h="120">
                  <a:moveTo>
                    <a:pt x="7" y="120"/>
                  </a:moveTo>
                  <a:lnTo>
                    <a:pt x="13" y="114"/>
                  </a:lnTo>
                  <a:lnTo>
                    <a:pt x="13" y="100"/>
                  </a:lnTo>
                  <a:lnTo>
                    <a:pt x="13" y="87"/>
                  </a:lnTo>
                  <a:lnTo>
                    <a:pt x="14" y="74"/>
                  </a:lnTo>
                  <a:lnTo>
                    <a:pt x="17" y="60"/>
                  </a:lnTo>
                  <a:lnTo>
                    <a:pt x="20" y="48"/>
                  </a:lnTo>
                  <a:lnTo>
                    <a:pt x="25" y="34"/>
                  </a:lnTo>
                  <a:lnTo>
                    <a:pt x="32" y="22"/>
                  </a:lnTo>
                  <a:lnTo>
                    <a:pt x="42" y="8"/>
                  </a:lnTo>
                  <a:lnTo>
                    <a:pt x="32" y="0"/>
                  </a:lnTo>
                  <a:lnTo>
                    <a:pt x="22" y="14"/>
                  </a:lnTo>
                  <a:lnTo>
                    <a:pt x="13" y="29"/>
                  </a:lnTo>
                  <a:lnTo>
                    <a:pt x="8" y="43"/>
                  </a:lnTo>
                  <a:lnTo>
                    <a:pt x="4" y="58"/>
                  </a:lnTo>
                  <a:lnTo>
                    <a:pt x="2" y="72"/>
                  </a:lnTo>
                  <a:lnTo>
                    <a:pt x="0" y="87"/>
                  </a:lnTo>
                  <a:lnTo>
                    <a:pt x="0" y="100"/>
                  </a:lnTo>
                  <a:lnTo>
                    <a:pt x="0" y="114"/>
                  </a:lnTo>
                  <a:lnTo>
                    <a:pt x="7" y="108"/>
                  </a:lnTo>
                  <a:lnTo>
                    <a:pt x="0" y="114"/>
                  </a:lnTo>
                  <a:lnTo>
                    <a:pt x="3" y="118"/>
                  </a:lnTo>
                  <a:lnTo>
                    <a:pt x="7" y="119"/>
                  </a:lnTo>
                  <a:lnTo>
                    <a:pt x="10" y="118"/>
                  </a:lnTo>
                  <a:lnTo>
                    <a:pt x="13" y="114"/>
                  </a:lnTo>
                  <a:lnTo>
                    <a:pt x="7"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4" name="Freeform 147">
              <a:extLst>
                <a:ext uri="{FF2B5EF4-FFF2-40B4-BE49-F238E27FC236}">
                  <a16:creationId xmlns:a16="http://schemas.microsoft.com/office/drawing/2014/main" id="{74F8705F-8DC4-403A-B71B-C7448793DCF8}"/>
                </a:ext>
              </a:extLst>
            </p:cNvPr>
            <p:cNvSpPr>
              <a:spLocks noChangeAspect="1"/>
            </p:cNvSpPr>
            <p:nvPr/>
          </p:nvSpPr>
          <p:spPr bwMode="auto">
            <a:xfrm>
              <a:off x="3795713" y="2679700"/>
              <a:ext cx="52387" cy="65088"/>
            </a:xfrm>
            <a:custGeom>
              <a:avLst/>
              <a:gdLst>
                <a:gd name="T0" fmla="*/ 14219 w 70"/>
                <a:gd name="T1" fmla="*/ 60547 h 86"/>
                <a:gd name="T2" fmla="*/ 14219 w 70"/>
                <a:gd name="T3" fmla="*/ 58276 h 86"/>
                <a:gd name="T4" fmla="*/ 8981 w 70"/>
                <a:gd name="T5" fmla="*/ 42383 h 86"/>
                <a:gd name="T6" fmla="*/ 11226 w 70"/>
                <a:gd name="T7" fmla="*/ 30273 h 86"/>
                <a:gd name="T8" fmla="*/ 16464 w 70"/>
                <a:gd name="T9" fmla="*/ 20435 h 86"/>
                <a:gd name="T10" fmla="*/ 23948 w 70"/>
                <a:gd name="T11" fmla="*/ 15137 h 86"/>
                <a:gd name="T12" fmla="*/ 33677 w 70"/>
                <a:gd name="T13" fmla="*/ 12109 h 86"/>
                <a:gd name="T14" fmla="*/ 43406 w 70"/>
                <a:gd name="T15" fmla="*/ 9839 h 86"/>
                <a:gd name="T16" fmla="*/ 49393 w 70"/>
                <a:gd name="T17" fmla="*/ 9082 h 86"/>
                <a:gd name="T18" fmla="*/ 52387 w 70"/>
                <a:gd name="T19" fmla="*/ 9082 h 86"/>
                <a:gd name="T20" fmla="*/ 52387 w 70"/>
                <a:gd name="T21" fmla="*/ 0 h 86"/>
                <a:gd name="T22" fmla="*/ 49393 w 70"/>
                <a:gd name="T23" fmla="*/ 0 h 86"/>
                <a:gd name="T24" fmla="*/ 41910 w 70"/>
                <a:gd name="T25" fmla="*/ 757 h 86"/>
                <a:gd name="T26" fmla="*/ 31432 w 70"/>
                <a:gd name="T27" fmla="*/ 3027 h 86"/>
                <a:gd name="T28" fmla="*/ 20206 w 70"/>
                <a:gd name="T29" fmla="*/ 7568 h 86"/>
                <a:gd name="T30" fmla="*/ 8981 w 70"/>
                <a:gd name="T31" fmla="*/ 15137 h 86"/>
                <a:gd name="T32" fmla="*/ 1497 w 70"/>
                <a:gd name="T33" fmla="*/ 26489 h 86"/>
                <a:gd name="T34" fmla="*/ 0 w 70"/>
                <a:gd name="T35" fmla="*/ 42383 h 86"/>
                <a:gd name="T36" fmla="*/ 4490 w 70"/>
                <a:gd name="T37" fmla="*/ 62061 h 86"/>
                <a:gd name="T38" fmla="*/ 4490 w 70"/>
                <a:gd name="T39" fmla="*/ 60547 h 86"/>
                <a:gd name="T40" fmla="*/ 4490 w 70"/>
                <a:gd name="T41" fmla="*/ 62061 h 86"/>
                <a:gd name="T42" fmla="*/ 7484 w 70"/>
                <a:gd name="T43" fmla="*/ 65088 h 86"/>
                <a:gd name="T44" fmla="*/ 11226 w 70"/>
                <a:gd name="T45" fmla="*/ 64331 h 86"/>
                <a:gd name="T46" fmla="*/ 14219 w 70"/>
                <a:gd name="T47" fmla="*/ 62061 h 86"/>
                <a:gd name="T48" fmla="*/ 14219 w 70"/>
                <a:gd name="T49" fmla="*/ 58276 h 86"/>
                <a:gd name="T50" fmla="*/ 14219 w 70"/>
                <a:gd name="T51" fmla="*/ 60547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0" h="86">
                  <a:moveTo>
                    <a:pt x="19" y="80"/>
                  </a:moveTo>
                  <a:lnTo>
                    <a:pt x="19" y="77"/>
                  </a:lnTo>
                  <a:lnTo>
                    <a:pt x="12" y="56"/>
                  </a:lnTo>
                  <a:lnTo>
                    <a:pt x="15" y="40"/>
                  </a:lnTo>
                  <a:lnTo>
                    <a:pt x="22" y="27"/>
                  </a:lnTo>
                  <a:lnTo>
                    <a:pt x="32" y="20"/>
                  </a:lnTo>
                  <a:lnTo>
                    <a:pt x="45" y="16"/>
                  </a:lnTo>
                  <a:lnTo>
                    <a:pt x="58" y="13"/>
                  </a:lnTo>
                  <a:lnTo>
                    <a:pt x="66" y="12"/>
                  </a:lnTo>
                  <a:lnTo>
                    <a:pt x="70" y="12"/>
                  </a:lnTo>
                  <a:lnTo>
                    <a:pt x="70" y="0"/>
                  </a:lnTo>
                  <a:lnTo>
                    <a:pt x="66" y="0"/>
                  </a:lnTo>
                  <a:lnTo>
                    <a:pt x="56" y="1"/>
                  </a:lnTo>
                  <a:lnTo>
                    <a:pt x="42" y="4"/>
                  </a:lnTo>
                  <a:lnTo>
                    <a:pt x="27" y="10"/>
                  </a:lnTo>
                  <a:lnTo>
                    <a:pt x="12" y="20"/>
                  </a:lnTo>
                  <a:lnTo>
                    <a:pt x="2" y="35"/>
                  </a:lnTo>
                  <a:lnTo>
                    <a:pt x="0" y="56"/>
                  </a:lnTo>
                  <a:lnTo>
                    <a:pt x="6" y="82"/>
                  </a:lnTo>
                  <a:lnTo>
                    <a:pt x="6" y="80"/>
                  </a:lnTo>
                  <a:lnTo>
                    <a:pt x="6" y="82"/>
                  </a:lnTo>
                  <a:lnTo>
                    <a:pt x="10" y="86"/>
                  </a:lnTo>
                  <a:lnTo>
                    <a:pt x="15" y="85"/>
                  </a:lnTo>
                  <a:lnTo>
                    <a:pt x="19" y="82"/>
                  </a:lnTo>
                  <a:lnTo>
                    <a:pt x="19" y="77"/>
                  </a:lnTo>
                  <a:lnTo>
                    <a:pt x="19"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5" name="Freeform 148">
              <a:extLst>
                <a:ext uri="{FF2B5EF4-FFF2-40B4-BE49-F238E27FC236}">
                  <a16:creationId xmlns:a16="http://schemas.microsoft.com/office/drawing/2014/main" id="{808ABF66-8228-44DE-07A0-525CB2904D1E}"/>
                </a:ext>
              </a:extLst>
            </p:cNvPr>
            <p:cNvSpPr>
              <a:spLocks noChangeAspect="1"/>
            </p:cNvSpPr>
            <p:nvPr/>
          </p:nvSpPr>
          <p:spPr bwMode="auto">
            <a:xfrm>
              <a:off x="3802063" y="2740025"/>
              <a:ext cx="138112" cy="114300"/>
            </a:xfrm>
            <a:custGeom>
              <a:avLst/>
              <a:gdLst>
                <a:gd name="T0" fmla="*/ 129153 w 185"/>
                <a:gd name="T1" fmla="*/ 106780 h 152"/>
                <a:gd name="T2" fmla="*/ 136619 w 185"/>
                <a:gd name="T3" fmla="*/ 106780 h 152"/>
                <a:gd name="T4" fmla="*/ 123928 w 185"/>
                <a:gd name="T5" fmla="*/ 94749 h 152"/>
                <a:gd name="T6" fmla="*/ 107503 w 185"/>
                <a:gd name="T7" fmla="*/ 81213 h 152"/>
                <a:gd name="T8" fmla="*/ 85853 w 185"/>
                <a:gd name="T9" fmla="*/ 66926 h 152"/>
                <a:gd name="T10" fmla="*/ 63457 w 185"/>
                <a:gd name="T11" fmla="*/ 51134 h 152"/>
                <a:gd name="T12" fmla="*/ 42553 w 185"/>
                <a:gd name="T13" fmla="*/ 36095 h 152"/>
                <a:gd name="T14" fmla="*/ 23890 w 185"/>
                <a:gd name="T15" fmla="*/ 21055 h 152"/>
                <a:gd name="T16" fmla="*/ 13438 w 185"/>
                <a:gd name="T17" fmla="*/ 8272 h 152"/>
                <a:gd name="T18" fmla="*/ 9705 w 185"/>
                <a:gd name="T19" fmla="*/ 0 h 152"/>
                <a:gd name="T20" fmla="*/ 0 w 185"/>
                <a:gd name="T21" fmla="*/ 0 h 152"/>
                <a:gd name="T22" fmla="*/ 5972 w 185"/>
                <a:gd name="T23" fmla="*/ 13536 h 152"/>
                <a:gd name="T24" fmla="*/ 18664 w 185"/>
                <a:gd name="T25" fmla="*/ 28575 h 152"/>
                <a:gd name="T26" fmla="*/ 37328 w 185"/>
                <a:gd name="T27" fmla="*/ 43614 h 152"/>
                <a:gd name="T28" fmla="*/ 57484 w 185"/>
                <a:gd name="T29" fmla="*/ 58654 h 152"/>
                <a:gd name="T30" fmla="*/ 79881 w 185"/>
                <a:gd name="T31" fmla="*/ 74445 h 152"/>
                <a:gd name="T32" fmla="*/ 101531 w 185"/>
                <a:gd name="T33" fmla="*/ 88733 h 152"/>
                <a:gd name="T34" fmla="*/ 117955 w 185"/>
                <a:gd name="T35" fmla="*/ 102268 h 152"/>
                <a:gd name="T36" fmla="*/ 129153 w 185"/>
                <a:gd name="T37" fmla="*/ 112044 h 152"/>
                <a:gd name="T38" fmla="*/ 136619 w 185"/>
                <a:gd name="T39" fmla="*/ 112044 h 152"/>
                <a:gd name="T40" fmla="*/ 129153 w 185"/>
                <a:gd name="T41" fmla="*/ 112044 h 152"/>
                <a:gd name="T42" fmla="*/ 132886 w 185"/>
                <a:gd name="T43" fmla="*/ 114300 h 152"/>
                <a:gd name="T44" fmla="*/ 135872 w 185"/>
                <a:gd name="T45" fmla="*/ 113548 h 152"/>
                <a:gd name="T46" fmla="*/ 138112 w 185"/>
                <a:gd name="T47" fmla="*/ 110540 h 152"/>
                <a:gd name="T48" fmla="*/ 136619 w 185"/>
                <a:gd name="T49" fmla="*/ 106780 h 152"/>
                <a:gd name="T50" fmla="*/ 129153 w 185"/>
                <a:gd name="T51" fmla="*/ 106780 h 15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5" h="152">
                  <a:moveTo>
                    <a:pt x="173" y="142"/>
                  </a:moveTo>
                  <a:lnTo>
                    <a:pt x="183" y="142"/>
                  </a:lnTo>
                  <a:lnTo>
                    <a:pt x="166" y="126"/>
                  </a:lnTo>
                  <a:lnTo>
                    <a:pt x="144" y="108"/>
                  </a:lnTo>
                  <a:lnTo>
                    <a:pt x="115" y="89"/>
                  </a:lnTo>
                  <a:lnTo>
                    <a:pt x="85" y="68"/>
                  </a:lnTo>
                  <a:lnTo>
                    <a:pt x="57" y="48"/>
                  </a:lnTo>
                  <a:lnTo>
                    <a:pt x="32" y="28"/>
                  </a:lnTo>
                  <a:lnTo>
                    <a:pt x="18" y="11"/>
                  </a:lnTo>
                  <a:lnTo>
                    <a:pt x="13" y="0"/>
                  </a:lnTo>
                  <a:lnTo>
                    <a:pt x="0" y="0"/>
                  </a:lnTo>
                  <a:lnTo>
                    <a:pt x="8" y="18"/>
                  </a:lnTo>
                  <a:lnTo>
                    <a:pt x="25" y="38"/>
                  </a:lnTo>
                  <a:lnTo>
                    <a:pt x="50" y="58"/>
                  </a:lnTo>
                  <a:lnTo>
                    <a:pt x="77" y="78"/>
                  </a:lnTo>
                  <a:lnTo>
                    <a:pt x="107" y="99"/>
                  </a:lnTo>
                  <a:lnTo>
                    <a:pt x="136" y="118"/>
                  </a:lnTo>
                  <a:lnTo>
                    <a:pt x="158" y="136"/>
                  </a:lnTo>
                  <a:lnTo>
                    <a:pt x="173" y="149"/>
                  </a:lnTo>
                  <a:lnTo>
                    <a:pt x="183" y="149"/>
                  </a:lnTo>
                  <a:lnTo>
                    <a:pt x="173" y="149"/>
                  </a:lnTo>
                  <a:lnTo>
                    <a:pt x="178" y="152"/>
                  </a:lnTo>
                  <a:lnTo>
                    <a:pt x="182" y="151"/>
                  </a:lnTo>
                  <a:lnTo>
                    <a:pt x="185" y="147"/>
                  </a:lnTo>
                  <a:lnTo>
                    <a:pt x="183" y="142"/>
                  </a:lnTo>
                  <a:lnTo>
                    <a:pt x="173"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6" name="Freeform 149">
              <a:extLst>
                <a:ext uri="{FF2B5EF4-FFF2-40B4-BE49-F238E27FC236}">
                  <a16:creationId xmlns:a16="http://schemas.microsoft.com/office/drawing/2014/main" id="{58A83740-AB47-9FA2-D2F3-2E21B2E266FD}"/>
                </a:ext>
              </a:extLst>
            </p:cNvPr>
            <p:cNvSpPr>
              <a:spLocks noChangeAspect="1"/>
            </p:cNvSpPr>
            <p:nvPr/>
          </p:nvSpPr>
          <p:spPr bwMode="auto">
            <a:xfrm>
              <a:off x="3930650" y="2708275"/>
              <a:ext cx="139700" cy="144463"/>
            </a:xfrm>
            <a:custGeom>
              <a:avLst/>
              <a:gdLst>
                <a:gd name="T0" fmla="*/ 129830 w 184"/>
                <a:gd name="T1" fmla="*/ 4514 h 192"/>
                <a:gd name="T2" fmla="*/ 132108 w 184"/>
                <a:gd name="T3" fmla="*/ 752 h 192"/>
                <a:gd name="T4" fmla="*/ 114645 w 184"/>
                <a:gd name="T5" fmla="*/ 13543 h 192"/>
                <a:gd name="T6" fmla="*/ 95664 w 184"/>
                <a:gd name="T7" fmla="*/ 30096 h 192"/>
                <a:gd name="T8" fmla="*/ 75924 w 184"/>
                <a:gd name="T9" fmla="*/ 51164 h 192"/>
                <a:gd name="T10" fmla="*/ 56943 w 184"/>
                <a:gd name="T11" fmla="*/ 70727 h 192"/>
                <a:gd name="T12" fmla="*/ 40240 w 184"/>
                <a:gd name="T13" fmla="*/ 91042 h 192"/>
                <a:gd name="T14" fmla="*/ 24296 w 184"/>
                <a:gd name="T15" fmla="*/ 109852 h 192"/>
                <a:gd name="T16" fmla="*/ 10629 w 184"/>
                <a:gd name="T17" fmla="*/ 127158 h 192"/>
                <a:gd name="T18" fmla="*/ 0 w 184"/>
                <a:gd name="T19" fmla="*/ 139196 h 192"/>
                <a:gd name="T20" fmla="*/ 7592 w 184"/>
                <a:gd name="T21" fmla="*/ 144463 h 192"/>
                <a:gd name="T22" fmla="*/ 18222 w 184"/>
                <a:gd name="T23" fmla="*/ 132424 h 192"/>
                <a:gd name="T24" fmla="*/ 31888 w 184"/>
                <a:gd name="T25" fmla="*/ 115871 h 192"/>
                <a:gd name="T26" fmla="*/ 47832 w 184"/>
                <a:gd name="T27" fmla="*/ 97061 h 192"/>
                <a:gd name="T28" fmla="*/ 64535 w 184"/>
                <a:gd name="T29" fmla="*/ 75994 h 192"/>
                <a:gd name="T30" fmla="*/ 83516 w 184"/>
                <a:gd name="T31" fmla="*/ 56431 h 192"/>
                <a:gd name="T32" fmla="*/ 101738 w 184"/>
                <a:gd name="T33" fmla="*/ 37621 h 192"/>
                <a:gd name="T34" fmla="*/ 120719 w 184"/>
                <a:gd name="T35" fmla="*/ 21068 h 192"/>
                <a:gd name="T36" fmla="*/ 137422 w 184"/>
                <a:gd name="T37" fmla="*/ 8277 h 192"/>
                <a:gd name="T38" fmla="*/ 139700 w 184"/>
                <a:gd name="T39" fmla="*/ 4514 h 192"/>
                <a:gd name="T40" fmla="*/ 137422 w 184"/>
                <a:gd name="T41" fmla="*/ 8277 h 192"/>
                <a:gd name="T42" fmla="*/ 139700 w 184"/>
                <a:gd name="T43" fmla="*/ 4514 h 192"/>
                <a:gd name="T44" fmla="*/ 138941 w 184"/>
                <a:gd name="T45" fmla="*/ 2257 h 192"/>
                <a:gd name="T46" fmla="*/ 135904 w 184"/>
                <a:gd name="T47" fmla="*/ 0 h 192"/>
                <a:gd name="T48" fmla="*/ 132108 w 184"/>
                <a:gd name="T49" fmla="*/ 752 h 192"/>
                <a:gd name="T50" fmla="*/ 129830 w 184"/>
                <a:gd name="T51" fmla="*/ 4514 h 1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4" h="192">
                  <a:moveTo>
                    <a:pt x="171" y="6"/>
                  </a:moveTo>
                  <a:lnTo>
                    <a:pt x="174" y="1"/>
                  </a:lnTo>
                  <a:lnTo>
                    <a:pt x="151" y="18"/>
                  </a:lnTo>
                  <a:lnTo>
                    <a:pt x="126" y="40"/>
                  </a:lnTo>
                  <a:lnTo>
                    <a:pt x="100" y="68"/>
                  </a:lnTo>
                  <a:lnTo>
                    <a:pt x="75" y="94"/>
                  </a:lnTo>
                  <a:lnTo>
                    <a:pt x="53" y="121"/>
                  </a:lnTo>
                  <a:lnTo>
                    <a:pt x="32" y="146"/>
                  </a:lnTo>
                  <a:lnTo>
                    <a:pt x="14" y="169"/>
                  </a:lnTo>
                  <a:lnTo>
                    <a:pt x="0" y="185"/>
                  </a:lnTo>
                  <a:lnTo>
                    <a:pt x="10" y="192"/>
                  </a:lnTo>
                  <a:lnTo>
                    <a:pt x="24" y="176"/>
                  </a:lnTo>
                  <a:lnTo>
                    <a:pt x="42" y="154"/>
                  </a:lnTo>
                  <a:lnTo>
                    <a:pt x="63" y="129"/>
                  </a:lnTo>
                  <a:lnTo>
                    <a:pt x="85" y="101"/>
                  </a:lnTo>
                  <a:lnTo>
                    <a:pt x="110" y="75"/>
                  </a:lnTo>
                  <a:lnTo>
                    <a:pt x="134" y="50"/>
                  </a:lnTo>
                  <a:lnTo>
                    <a:pt x="159" y="28"/>
                  </a:lnTo>
                  <a:lnTo>
                    <a:pt x="181" y="11"/>
                  </a:lnTo>
                  <a:lnTo>
                    <a:pt x="184" y="6"/>
                  </a:lnTo>
                  <a:lnTo>
                    <a:pt x="181" y="11"/>
                  </a:lnTo>
                  <a:lnTo>
                    <a:pt x="184" y="6"/>
                  </a:lnTo>
                  <a:lnTo>
                    <a:pt x="183" y="3"/>
                  </a:lnTo>
                  <a:lnTo>
                    <a:pt x="179" y="0"/>
                  </a:lnTo>
                  <a:lnTo>
                    <a:pt x="174" y="1"/>
                  </a:lnTo>
                  <a:lnTo>
                    <a:pt x="17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7" name="Freeform 150">
              <a:extLst>
                <a:ext uri="{FF2B5EF4-FFF2-40B4-BE49-F238E27FC236}">
                  <a16:creationId xmlns:a16="http://schemas.microsoft.com/office/drawing/2014/main" id="{BC6DB6F2-50D0-5D9D-F4AA-D893F7ACFCD1}"/>
                </a:ext>
              </a:extLst>
            </p:cNvPr>
            <p:cNvSpPr>
              <a:spLocks noChangeAspect="1"/>
            </p:cNvSpPr>
            <p:nvPr/>
          </p:nvSpPr>
          <p:spPr bwMode="auto">
            <a:xfrm>
              <a:off x="4060825" y="2597150"/>
              <a:ext cx="9525" cy="115888"/>
            </a:xfrm>
            <a:custGeom>
              <a:avLst/>
              <a:gdLst>
                <a:gd name="T0" fmla="*/ 8792 w 13"/>
                <a:gd name="T1" fmla="*/ 1515 h 153"/>
                <a:gd name="T2" fmla="*/ 0 w 13"/>
                <a:gd name="T3" fmla="*/ 4545 h 153"/>
                <a:gd name="T4" fmla="*/ 0 w 13"/>
                <a:gd name="T5" fmla="*/ 115888 h 153"/>
                <a:gd name="T6" fmla="*/ 9525 w 13"/>
                <a:gd name="T7" fmla="*/ 115888 h 153"/>
                <a:gd name="T8" fmla="*/ 9525 w 13"/>
                <a:gd name="T9" fmla="*/ 4545 h 153"/>
                <a:gd name="T10" fmla="*/ 1465 w 13"/>
                <a:gd name="T11" fmla="*/ 7574 h 153"/>
                <a:gd name="T12" fmla="*/ 9525 w 13"/>
                <a:gd name="T13" fmla="*/ 4545 h 153"/>
                <a:gd name="T14" fmla="*/ 7327 w 13"/>
                <a:gd name="T15" fmla="*/ 1515 h 153"/>
                <a:gd name="T16" fmla="*/ 5129 w 13"/>
                <a:gd name="T17" fmla="*/ 0 h 153"/>
                <a:gd name="T18" fmla="*/ 2198 w 13"/>
                <a:gd name="T19" fmla="*/ 1515 h 153"/>
                <a:gd name="T20" fmla="*/ 0 w 13"/>
                <a:gd name="T21" fmla="*/ 4545 h 153"/>
                <a:gd name="T22" fmla="*/ 8792 w 13"/>
                <a:gd name="T23" fmla="*/ 1515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3">
                  <a:moveTo>
                    <a:pt x="12" y="2"/>
                  </a:moveTo>
                  <a:lnTo>
                    <a:pt x="0" y="6"/>
                  </a:lnTo>
                  <a:lnTo>
                    <a:pt x="0" y="153"/>
                  </a:lnTo>
                  <a:lnTo>
                    <a:pt x="13" y="153"/>
                  </a:lnTo>
                  <a:lnTo>
                    <a:pt x="13" y="6"/>
                  </a:lnTo>
                  <a:lnTo>
                    <a:pt x="2" y="10"/>
                  </a:lnTo>
                  <a:lnTo>
                    <a:pt x="13" y="6"/>
                  </a:lnTo>
                  <a:lnTo>
                    <a:pt x="10" y="2"/>
                  </a:lnTo>
                  <a:lnTo>
                    <a:pt x="7" y="0"/>
                  </a:lnTo>
                  <a:lnTo>
                    <a:pt x="3" y="2"/>
                  </a:lnTo>
                  <a:lnTo>
                    <a:pt x="0" y="6"/>
                  </a:lnTo>
                  <a:lnTo>
                    <a:pt x="1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8" name="Freeform 151">
              <a:extLst>
                <a:ext uri="{FF2B5EF4-FFF2-40B4-BE49-F238E27FC236}">
                  <a16:creationId xmlns:a16="http://schemas.microsoft.com/office/drawing/2014/main" id="{BADB53EC-96CD-C3DC-90EC-6643E03A2054}"/>
                </a:ext>
              </a:extLst>
            </p:cNvPr>
            <p:cNvSpPr>
              <a:spLocks noChangeAspect="1"/>
            </p:cNvSpPr>
            <p:nvPr/>
          </p:nvSpPr>
          <p:spPr bwMode="auto">
            <a:xfrm>
              <a:off x="4060825" y="2600325"/>
              <a:ext cx="52388" cy="61913"/>
            </a:xfrm>
            <a:custGeom>
              <a:avLst/>
              <a:gdLst>
                <a:gd name="T0" fmla="*/ 52388 w 68"/>
                <a:gd name="T1" fmla="*/ 57491 h 84"/>
                <a:gd name="T2" fmla="*/ 51618 w 68"/>
                <a:gd name="T3" fmla="*/ 54542 h 84"/>
                <a:gd name="T4" fmla="*/ 7704 w 68"/>
                <a:gd name="T5" fmla="*/ 0 h 84"/>
                <a:gd name="T6" fmla="*/ 0 w 68"/>
                <a:gd name="T7" fmla="*/ 5896 h 84"/>
                <a:gd name="T8" fmla="*/ 43913 w 68"/>
                <a:gd name="T9" fmla="*/ 60439 h 84"/>
                <a:gd name="T10" fmla="*/ 43143 w 68"/>
                <a:gd name="T11" fmla="*/ 57491 h 84"/>
                <a:gd name="T12" fmla="*/ 43913 w 68"/>
                <a:gd name="T13" fmla="*/ 60439 h 84"/>
                <a:gd name="T14" fmla="*/ 47766 w 68"/>
                <a:gd name="T15" fmla="*/ 61913 h 84"/>
                <a:gd name="T16" fmla="*/ 50847 w 68"/>
                <a:gd name="T17" fmla="*/ 61176 h 84"/>
                <a:gd name="T18" fmla="*/ 52388 w 68"/>
                <a:gd name="T19" fmla="*/ 58228 h 84"/>
                <a:gd name="T20" fmla="*/ 51618 w 68"/>
                <a:gd name="T21" fmla="*/ 54542 h 84"/>
                <a:gd name="T22" fmla="*/ 52388 w 68"/>
                <a:gd name="T23" fmla="*/ 57491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84">
                  <a:moveTo>
                    <a:pt x="68" y="78"/>
                  </a:moveTo>
                  <a:lnTo>
                    <a:pt x="67" y="74"/>
                  </a:lnTo>
                  <a:lnTo>
                    <a:pt x="10" y="0"/>
                  </a:lnTo>
                  <a:lnTo>
                    <a:pt x="0" y="8"/>
                  </a:lnTo>
                  <a:lnTo>
                    <a:pt x="57" y="82"/>
                  </a:lnTo>
                  <a:lnTo>
                    <a:pt x="56" y="78"/>
                  </a:lnTo>
                  <a:lnTo>
                    <a:pt x="57" y="82"/>
                  </a:lnTo>
                  <a:lnTo>
                    <a:pt x="62" y="84"/>
                  </a:lnTo>
                  <a:lnTo>
                    <a:pt x="66" y="83"/>
                  </a:lnTo>
                  <a:lnTo>
                    <a:pt x="68" y="79"/>
                  </a:lnTo>
                  <a:lnTo>
                    <a:pt x="67" y="74"/>
                  </a:lnTo>
                  <a:lnTo>
                    <a:pt x="68" y="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9" name="Freeform 152">
              <a:extLst>
                <a:ext uri="{FF2B5EF4-FFF2-40B4-BE49-F238E27FC236}">
                  <a16:creationId xmlns:a16="http://schemas.microsoft.com/office/drawing/2014/main" id="{F15DB5C5-6126-E8B6-5BF0-05C85C3BBFF8}"/>
                </a:ext>
              </a:extLst>
            </p:cNvPr>
            <p:cNvSpPr>
              <a:spLocks noChangeAspect="1"/>
            </p:cNvSpPr>
            <p:nvPr/>
          </p:nvSpPr>
          <p:spPr bwMode="auto">
            <a:xfrm>
              <a:off x="4103688" y="2657475"/>
              <a:ext cx="9525" cy="115888"/>
            </a:xfrm>
            <a:custGeom>
              <a:avLst/>
              <a:gdLst>
                <a:gd name="T0" fmla="*/ 4763 w 12"/>
                <a:gd name="T1" fmla="*/ 106799 h 153"/>
                <a:gd name="T2" fmla="*/ 9525 w 12"/>
                <a:gd name="T3" fmla="*/ 111343 h 153"/>
                <a:gd name="T4" fmla="*/ 9525 w 12"/>
                <a:gd name="T5" fmla="*/ 0 h 153"/>
                <a:gd name="T6" fmla="*/ 0 w 12"/>
                <a:gd name="T7" fmla="*/ 0 h 153"/>
                <a:gd name="T8" fmla="*/ 0 w 12"/>
                <a:gd name="T9" fmla="*/ 111343 h 153"/>
                <a:gd name="T10" fmla="*/ 4763 w 12"/>
                <a:gd name="T11" fmla="*/ 115888 h 153"/>
                <a:gd name="T12" fmla="*/ 0 w 12"/>
                <a:gd name="T13" fmla="*/ 111343 h 153"/>
                <a:gd name="T14" fmla="*/ 1588 w 12"/>
                <a:gd name="T15" fmla="*/ 114373 h 153"/>
                <a:gd name="T16" fmla="*/ 4763 w 12"/>
                <a:gd name="T17" fmla="*/ 115131 h 153"/>
                <a:gd name="T18" fmla="*/ 7938 w 12"/>
                <a:gd name="T19" fmla="*/ 114373 h 153"/>
                <a:gd name="T20" fmla="*/ 9525 w 12"/>
                <a:gd name="T21" fmla="*/ 111343 h 153"/>
                <a:gd name="T22" fmla="*/ 4763 w 12"/>
                <a:gd name="T23" fmla="*/ 106799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3">
                  <a:moveTo>
                    <a:pt x="6" y="141"/>
                  </a:moveTo>
                  <a:lnTo>
                    <a:pt x="12" y="147"/>
                  </a:lnTo>
                  <a:lnTo>
                    <a:pt x="12" y="0"/>
                  </a:lnTo>
                  <a:lnTo>
                    <a:pt x="0" y="0"/>
                  </a:lnTo>
                  <a:lnTo>
                    <a:pt x="0" y="147"/>
                  </a:lnTo>
                  <a:lnTo>
                    <a:pt x="6" y="153"/>
                  </a:lnTo>
                  <a:lnTo>
                    <a:pt x="0" y="147"/>
                  </a:lnTo>
                  <a:lnTo>
                    <a:pt x="2" y="151"/>
                  </a:lnTo>
                  <a:lnTo>
                    <a:pt x="6" y="152"/>
                  </a:lnTo>
                  <a:lnTo>
                    <a:pt x="10" y="151"/>
                  </a:lnTo>
                  <a:lnTo>
                    <a:pt x="12" y="147"/>
                  </a:lnTo>
                  <a:lnTo>
                    <a:pt x="6"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0" name="Freeform 153">
              <a:extLst>
                <a:ext uri="{FF2B5EF4-FFF2-40B4-BE49-F238E27FC236}">
                  <a16:creationId xmlns:a16="http://schemas.microsoft.com/office/drawing/2014/main" id="{300E6904-DBC5-6031-30C9-5FD4C0476AD2}"/>
                </a:ext>
              </a:extLst>
            </p:cNvPr>
            <p:cNvSpPr>
              <a:spLocks noChangeAspect="1"/>
            </p:cNvSpPr>
            <p:nvPr/>
          </p:nvSpPr>
          <p:spPr bwMode="auto">
            <a:xfrm>
              <a:off x="4106863" y="2763838"/>
              <a:ext cx="93662" cy="117475"/>
            </a:xfrm>
            <a:custGeom>
              <a:avLst/>
              <a:gdLst>
                <a:gd name="T0" fmla="*/ 84449 w 122"/>
                <a:gd name="T1" fmla="*/ 113710 h 156"/>
                <a:gd name="T2" fmla="*/ 93662 w 122"/>
                <a:gd name="T3" fmla="*/ 113710 h 156"/>
                <a:gd name="T4" fmla="*/ 92127 w 122"/>
                <a:gd name="T5" fmla="*/ 92625 h 156"/>
                <a:gd name="T6" fmla="*/ 85985 w 122"/>
                <a:gd name="T7" fmla="*/ 72292 h 156"/>
                <a:gd name="T8" fmla="*/ 76772 w 122"/>
                <a:gd name="T9" fmla="*/ 53466 h 156"/>
                <a:gd name="T10" fmla="*/ 65256 w 122"/>
                <a:gd name="T11" fmla="*/ 36146 h 156"/>
                <a:gd name="T12" fmla="*/ 50670 w 122"/>
                <a:gd name="T13" fmla="*/ 21838 h 156"/>
                <a:gd name="T14" fmla="*/ 34547 w 122"/>
                <a:gd name="T15" fmla="*/ 10543 h 156"/>
                <a:gd name="T16" fmla="*/ 16890 w 122"/>
                <a:gd name="T17" fmla="*/ 3012 h 156"/>
                <a:gd name="T18" fmla="*/ 0 w 122"/>
                <a:gd name="T19" fmla="*/ 0 h 156"/>
                <a:gd name="T20" fmla="*/ 0 w 122"/>
                <a:gd name="T21" fmla="*/ 9037 h 156"/>
                <a:gd name="T22" fmla="*/ 15354 w 122"/>
                <a:gd name="T23" fmla="*/ 12049 h 156"/>
                <a:gd name="T24" fmla="*/ 30709 w 122"/>
                <a:gd name="T25" fmla="*/ 18073 h 156"/>
                <a:gd name="T26" fmla="*/ 45296 w 122"/>
                <a:gd name="T27" fmla="*/ 28616 h 156"/>
                <a:gd name="T28" fmla="*/ 57579 w 122"/>
                <a:gd name="T29" fmla="*/ 42171 h 156"/>
                <a:gd name="T30" fmla="*/ 69095 w 122"/>
                <a:gd name="T31" fmla="*/ 57231 h 156"/>
                <a:gd name="T32" fmla="*/ 76772 w 122"/>
                <a:gd name="T33" fmla="*/ 76058 h 156"/>
                <a:gd name="T34" fmla="*/ 82146 w 122"/>
                <a:gd name="T35" fmla="*/ 94884 h 156"/>
                <a:gd name="T36" fmla="*/ 84449 w 122"/>
                <a:gd name="T37" fmla="*/ 113710 h 156"/>
                <a:gd name="T38" fmla="*/ 93662 w 122"/>
                <a:gd name="T39" fmla="*/ 113710 h 156"/>
                <a:gd name="T40" fmla="*/ 84449 w 122"/>
                <a:gd name="T41" fmla="*/ 113710 h 156"/>
                <a:gd name="T42" fmla="*/ 85985 w 122"/>
                <a:gd name="T43" fmla="*/ 116722 h 156"/>
                <a:gd name="T44" fmla="*/ 89056 w 122"/>
                <a:gd name="T45" fmla="*/ 117475 h 156"/>
                <a:gd name="T46" fmla="*/ 92127 w 122"/>
                <a:gd name="T47" fmla="*/ 116722 h 156"/>
                <a:gd name="T48" fmla="*/ 93662 w 122"/>
                <a:gd name="T49" fmla="*/ 113710 h 156"/>
                <a:gd name="T50" fmla="*/ 84449 w 122"/>
                <a:gd name="T51" fmla="*/ 11371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2" h="156">
                  <a:moveTo>
                    <a:pt x="110" y="151"/>
                  </a:moveTo>
                  <a:lnTo>
                    <a:pt x="122" y="151"/>
                  </a:lnTo>
                  <a:lnTo>
                    <a:pt x="120" y="123"/>
                  </a:lnTo>
                  <a:lnTo>
                    <a:pt x="112" y="96"/>
                  </a:lnTo>
                  <a:lnTo>
                    <a:pt x="100" y="71"/>
                  </a:lnTo>
                  <a:lnTo>
                    <a:pt x="85" y="48"/>
                  </a:lnTo>
                  <a:lnTo>
                    <a:pt x="66" y="29"/>
                  </a:lnTo>
                  <a:lnTo>
                    <a:pt x="45" y="14"/>
                  </a:lnTo>
                  <a:lnTo>
                    <a:pt x="22" y="4"/>
                  </a:lnTo>
                  <a:lnTo>
                    <a:pt x="0" y="0"/>
                  </a:lnTo>
                  <a:lnTo>
                    <a:pt x="0" y="12"/>
                  </a:lnTo>
                  <a:lnTo>
                    <a:pt x="20" y="16"/>
                  </a:lnTo>
                  <a:lnTo>
                    <a:pt x="40" y="24"/>
                  </a:lnTo>
                  <a:lnTo>
                    <a:pt x="59" y="38"/>
                  </a:lnTo>
                  <a:lnTo>
                    <a:pt x="75" y="56"/>
                  </a:lnTo>
                  <a:lnTo>
                    <a:pt x="90" y="76"/>
                  </a:lnTo>
                  <a:lnTo>
                    <a:pt x="100" y="101"/>
                  </a:lnTo>
                  <a:lnTo>
                    <a:pt x="107" y="126"/>
                  </a:lnTo>
                  <a:lnTo>
                    <a:pt x="110" y="151"/>
                  </a:lnTo>
                  <a:lnTo>
                    <a:pt x="122" y="151"/>
                  </a:lnTo>
                  <a:lnTo>
                    <a:pt x="110" y="151"/>
                  </a:lnTo>
                  <a:lnTo>
                    <a:pt x="112" y="155"/>
                  </a:lnTo>
                  <a:lnTo>
                    <a:pt x="116" y="156"/>
                  </a:lnTo>
                  <a:lnTo>
                    <a:pt x="120" y="155"/>
                  </a:lnTo>
                  <a:lnTo>
                    <a:pt x="122" y="151"/>
                  </a:lnTo>
                  <a:lnTo>
                    <a:pt x="11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1" name="Freeform 154">
              <a:extLst>
                <a:ext uri="{FF2B5EF4-FFF2-40B4-BE49-F238E27FC236}">
                  <a16:creationId xmlns:a16="http://schemas.microsoft.com/office/drawing/2014/main" id="{702EDB19-32FE-306C-90AE-532B2840B3F6}"/>
                </a:ext>
              </a:extLst>
            </p:cNvPr>
            <p:cNvSpPr>
              <a:spLocks noChangeAspect="1"/>
            </p:cNvSpPr>
            <p:nvPr/>
          </p:nvSpPr>
          <p:spPr bwMode="auto">
            <a:xfrm>
              <a:off x="4191000" y="2614613"/>
              <a:ext cx="125413" cy="261937"/>
            </a:xfrm>
            <a:custGeom>
              <a:avLst/>
              <a:gdLst>
                <a:gd name="T0" fmla="*/ 120907 w 167"/>
                <a:gd name="T1" fmla="*/ 0 h 348"/>
                <a:gd name="T2" fmla="*/ 117152 w 167"/>
                <a:gd name="T3" fmla="*/ 1505 h 348"/>
                <a:gd name="T4" fmla="*/ 111895 w 167"/>
                <a:gd name="T5" fmla="*/ 8280 h 348"/>
                <a:gd name="T6" fmla="*/ 106639 w 167"/>
                <a:gd name="T7" fmla="*/ 18817 h 348"/>
                <a:gd name="T8" fmla="*/ 99129 w 167"/>
                <a:gd name="T9" fmla="*/ 31613 h 348"/>
                <a:gd name="T10" fmla="*/ 90868 w 167"/>
                <a:gd name="T11" fmla="*/ 46667 h 348"/>
                <a:gd name="T12" fmla="*/ 81105 w 167"/>
                <a:gd name="T13" fmla="*/ 62473 h 348"/>
                <a:gd name="T14" fmla="*/ 72094 w 167"/>
                <a:gd name="T15" fmla="*/ 81291 h 348"/>
                <a:gd name="T16" fmla="*/ 61580 w 167"/>
                <a:gd name="T17" fmla="*/ 100861 h 348"/>
                <a:gd name="T18" fmla="*/ 51066 w 167"/>
                <a:gd name="T19" fmla="*/ 121183 h 348"/>
                <a:gd name="T20" fmla="*/ 41304 w 167"/>
                <a:gd name="T21" fmla="*/ 141506 h 348"/>
                <a:gd name="T22" fmla="*/ 31541 w 167"/>
                <a:gd name="T23" fmla="*/ 162582 h 348"/>
                <a:gd name="T24" fmla="*/ 23280 w 167"/>
                <a:gd name="T25" fmla="*/ 182152 h 348"/>
                <a:gd name="T26" fmla="*/ 15020 w 167"/>
                <a:gd name="T27" fmla="*/ 200969 h 348"/>
                <a:gd name="T28" fmla="*/ 9012 w 167"/>
                <a:gd name="T29" fmla="*/ 218281 h 348"/>
                <a:gd name="T30" fmla="*/ 3755 w 167"/>
                <a:gd name="T31" fmla="*/ 235593 h 348"/>
                <a:gd name="T32" fmla="*/ 751 w 167"/>
                <a:gd name="T33" fmla="*/ 249894 h 348"/>
                <a:gd name="T34" fmla="*/ 0 w 167"/>
                <a:gd name="T35" fmla="*/ 261937 h 348"/>
                <a:gd name="T36" fmla="*/ 9012 w 167"/>
                <a:gd name="T37" fmla="*/ 261937 h 348"/>
                <a:gd name="T38" fmla="*/ 9763 w 167"/>
                <a:gd name="T39" fmla="*/ 251399 h 348"/>
                <a:gd name="T40" fmla="*/ 12767 w 167"/>
                <a:gd name="T41" fmla="*/ 237098 h 348"/>
                <a:gd name="T42" fmla="*/ 18774 w 167"/>
                <a:gd name="T43" fmla="*/ 222044 h 348"/>
                <a:gd name="T44" fmla="*/ 24031 w 167"/>
                <a:gd name="T45" fmla="*/ 204732 h 348"/>
                <a:gd name="T46" fmla="*/ 32292 w 167"/>
                <a:gd name="T47" fmla="*/ 185915 h 348"/>
                <a:gd name="T48" fmla="*/ 41304 w 167"/>
                <a:gd name="T49" fmla="*/ 166345 h 348"/>
                <a:gd name="T50" fmla="*/ 50315 w 167"/>
                <a:gd name="T51" fmla="*/ 145270 h 348"/>
                <a:gd name="T52" fmla="*/ 58576 w 167"/>
                <a:gd name="T53" fmla="*/ 124947 h 348"/>
                <a:gd name="T54" fmla="*/ 69090 w 167"/>
                <a:gd name="T55" fmla="*/ 104624 h 348"/>
                <a:gd name="T56" fmla="*/ 79603 w 167"/>
                <a:gd name="T57" fmla="*/ 85054 h 348"/>
                <a:gd name="T58" fmla="*/ 88615 w 167"/>
                <a:gd name="T59" fmla="*/ 66237 h 348"/>
                <a:gd name="T60" fmla="*/ 98378 w 167"/>
                <a:gd name="T61" fmla="*/ 50430 h 348"/>
                <a:gd name="T62" fmla="*/ 106639 w 167"/>
                <a:gd name="T63" fmla="*/ 35377 h 348"/>
                <a:gd name="T64" fmla="*/ 114148 w 167"/>
                <a:gd name="T65" fmla="*/ 22581 h 348"/>
                <a:gd name="T66" fmla="*/ 119405 w 167"/>
                <a:gd name="T67" fmla="*/ 13548 h 348"/>
                <a:gd name="T68" fmla="*/ 124662 w 167"/>
                <a:gd name="T69" fmla="*/ 7527 h 348"/>
                <a:gd name="T70" fmla="*/ 120907 w 167"/>
                <a:gd name="T71" fmla="*/ 9032 h 348"/>
                <a:gd name="T72" fmla="*/ 124662 w 167"/>
                <a:gd name="T73" fmla="*/ 7527 h 348"/>
                <a:gd name="T74" fmla="*/ 125413 w 167"/>
                <a:gd name="T75" fmla="*/ 3763 h 348"/>
                <a:gd name="T76" fmla="*/ 123160 w 167"/>
                <a:gd name="T77" fmla="*/ 753 h 348"/>
                <a:gd name="T78" fmla="*/ 120907 w 167"/>
                <a:gd name="T79" fmla="*/ 0 h 348"/>
                <a:gd name="T80" fmla="*/ 117152 w 167"/>
                <a:gd name="T81" fmla="*/ 1505 h 348"/>
                <a:gd name="T82" fmla="*/ 120907 w 167"/>
                <a:gd name="T83" fmla="*/ 0 h 34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7" h="348">
                  <a:moveTo>
                    <a:pt x="161" y="0"/>
                  </a:moveTo>
                  <a:lnTo>
                    <a:pt x="156" y="2"/>
                  </a:lnTo>
                  <a:lnTo>
                    <a:pt x="149" y="11"/>
                  </a:lnTo>
                  <a:lnTo>
                    <a:pt x="142" y="25"/>
                  </a:lnTo>
                  <a:lnTo>
                    <a:pt x="132" y="42"/>
                  </a:lnTo>
                  <a:lnTo>
                    <a:pt x="121" y="62"/>
                  </a:lnTo>
                  <a:lnTo>
                    <a:pt x="108" y="83"/>
                  </a:lnTo>
                  <a:lnTo>
                    <a:pt x="96" y="108"/>
                  </a:lnTo>
                  <a:lnTo>
                    <a:pt x="82" y="134"/>
                  </a:lnTo>
                  <a:lnTo>
                    <a:pt x="68" y="161"/>
                  </a:lnTo>
                  <a:lnTo>
                    <a:pt x="55" y="188"/>
                  </a:lnTo>
                  <a:lnTo>
                    <a:pt x="42" y="216"/>
                  </a:lnTo>
                  <a:lnTo>
                    <a:pt x="31" y="242"/>
                  </a:lnTo>
                  <a:lnTo>
                    <a:pt x="20" y="267"/>
                  </a:lnTo>
                  <a:lnTo>
                    <a:pt x="12" y="290"/>
                  </a:lnTo>
                  <a:lnTo>
                    <a:pt x="5" y="313"/>
                  </a:lnTo>
                  <a:lnTo>
                    <a:pt x="1" y="332"/>
                  </a:lnTo>
                  <a:lnTo>
                    <a:pt x="0" y="348"/>
                  </a:lnTo>
                  <a:lnTo>
                    <a:pt x="12" y="348"/>
                  </a:lnTo>
                  <a:lnTo>
                    <a:pt x="13" y="334"/>
                  </a:lnTo>
                  <a:lnTo>
                    <a:pt x="17" y="315"/>
                  </a:lnTo>
                  <a:lnTo>
                    <a:pt x="25" y="295"/>
                  </a:lnTo>
                  <a:lnTo>
                    <a:pt x="32" y="272"/>
                  </a:lnTo>
                  <a:lnTo>
                    <a:pt x="43" y="247"/>
                  </a:lnTo>
                  <a:lnTo>
                    <a:pt x="55" y="221"/>
                  </a:lnTo>
                  <a:lnTo>
                    <a:pt x="67" y="193"/>
                  </a:lnTo>
                  <a:lnTo>
                    <a:pt x="78" y="166"/>
                  </a:lnTo>
                  <a:lnTo>
                    <a:pt x="92" y="139"/>
                  </a:lnTo>
                  <a:lnTo>
                    <a:pt x="106" y="113"/>
                  </a:lnTo>
                  <a:lnTo>
                    <a:pt x="118" y="88"/>
                  </a:lnTo>
                  <a:lnTo>
                    <a:pt x="131" y="67"/>
                  </a:lnTo>
                  <a:lnTo>
                    <a:pt x="142" y="47"/>
                  </a:lnTo>
                  <a:lnTo>
                    <a:pt x="152" y="30"/>
                  </a:lnTo>
                  <a:lnTo>
                    <a:pt x="159" y="18"/>
                  </a:lnTo>
                  <a:lnTo>
                    <a:pt x="166" y="10"/>
                  </a:lnTo>
                  <a:lnTo>
                    <a:pt x="161" y="12"/>
                  </a:lnTo>
                  <a:lnTo>
                    <a:pt x="166" y="10"/>
                  </a:lnTo>
                  <a:lnTo>
                    <a:pt x="167" y="5"/>
                  </a:lnTo>
                  <a:lnTo>
                    <a:pt x="164" y="1"/>
                  </a:lnTo>
                  <a:lnTo>
                    <a:pt x="161" y="0"/>
                  </a:lnTo>
                  <a:lnTo>
                    <a:pt x="156" y="2"/>
                  </a:lnTo>
                  <a:lnTo>
                    <a:pt x="16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2" name="Freeform 155">
              <a:extLst>
                <a:ext uri="{FF2B5EF4-FFF2-40B4-BE49-F238E27FC236}">
                  <a16:creationId xmlns:a16="http://schemas.microsoft.com/office/drawing/2014/main" id="{4B5706A5-D862-AEA1-A24B-F04DE8D4B3A9}"/>
                </a:ext>
              </a:extLst>
            </p:cNvPr>
            <p:cNvSpPr>
              <a:spLocks noChangeAspect="1"/>
            </p:cNvSpPr>
            <p:nvPr/>
          </p:nvSpPr>
          <p:spPr bwMode="auto">
            <a:xfrm>
              <a:off x="4313238" y="2614613"/>
              <a:ext cx="63500" cy="46037"/>
            </a:xfrm>
            <a:custGeom>
              <a:avLst/>
              <a:gdLst>
                <a:gd name="T0" fmla="*/ 55378 w 86"/>
                <a:gd name="T1" fmla="*/ 36830 h 60"/>
                <a:gd name="T2" fmla="*/ 59070 w 86"/>
                <a:gd name="T3" fmla="*/ 36062 h 60"/>
                <a:gd name="T4" fmla="*/ 52424 w 86"/>
                <a:gd name="T5" fmla="*/ 34528 h 60"/>
                <a:gd name="T6" fmla="*/ 45779 w 86"/>
                <a:gd name="T7" fmla="*/ 31459 h 60"/>
                <a:gd name="T8" fmla="*/ 38395 w 86"/>
                <a:gd name="T9" fmla="*/ 24553 h 60"/>
                <a:gd name="T10" fmla="*/ 31012 w 86"/>
                <a:gd name="T11" fmla="*/ 17648 h 60"/>
                <a:gd name="T12" fmla="*/ 24366 w 86"/>
                <a:gd name="T13" fmla="*/ 11509 h 60"/>
                <a:gd name="T14" fmla="*/ 16983 w 86"/>
                <a:gd name="T15" fmla="*/ 5371 h 60"/>
                <a:gd name="T16" fmla="*/ 8122 w 86"/>
                <a:gd name="T17" fmla="*/ 767 h 60"/>
                <a:gd name="T18" fmla="*/ 0 w 86"/>
                <a:gd name="T19" fmla="*/ 0 h 60"/>
                <a:gd name="T20" fmla="*/ 0 w 86"/>
                <a:gd name="T21" fmla="*/ 9207 h 60"/>
                <a:gd name="T22" fmla="*/ 5907 w 86"/>
                <a:gd name="T23" fmla="*/ 9975 h 60"/>
                <a:gd name="T24" fmla="*/ 11814 w 86"/>
                <a:gd name="T25" fmla="*/ 13044 h 60"/>
                <a:gd name="T26" fmla="*/ 19198 w 86"/>
                <a:gd name="T27" fmla="*/ 19182 h 60"/>
                <a:gd name="T28" fmla="*/ 25843 w 86"/>
                <a:gd name="T29" fmla="*/ 25320 h 60"/>
                <a:gd name="T30" fmla="*/ 33227 w 86"/>
                <a:gd name="T31" fmla="*/ 32226 h 60"/>
                <a:gd name="T32" fmla="*/ 40610 w 86"/>
                <a:gd name="T33" fmla="*/ 39131 h 60"/>
                <a:gd name="T34" fmla="*/ 48733 w 86"/>
                <a:gd name="T35" fmla="*/ 43735 h 60"/>
                <a:gd name="T36" fmla="*/ 59070 w 86"/>
                <a:gd name="T37" fmla="*/ 46037 h 60"/>
                <a:gd name="T38" fmla="*/ 62762 w 86"/>
                <a:gd name="T39" fmla="*/ 44502 h 60"/>
                <a:gd name="T40" fmla="*/ 59070 w 86"/>
                <a:gd name="T41" fmla="*/ 46037 h 60"/>
                <a:gd name="T42" fmla="*/ 61285 w 86"/>
                <a:gd name="T43" fmla="*/ 43735 h 60"/>
                <a:gd name="T44" fmla="*/ 63500 w 86"/>
                <a:gd name="T45" fmla="*/ 40666 h 60"/>
                <a:gd name="T46" fmla="*/ 61285 w 86"/>
                <a:gd name="T47" fmla="*/ 38364 h 60"/>
                <a:gd name="T48" fmla="*/ 59070 w 86"/>
                <a:gd name="T49" fmla="*/ 36062 h 60"/>
                <a:gd name="T50" fmla="*/ 55378 w 86"/>
                <a:gd name="T51" fmla="*/ 36830 h 6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6" h="60">
                  <a:moveTo>
                    <a:pt x="75" y="48"/>
                  </a:moveTo>
                  <a:lnTo>
                    <a:pt x="80" y="47"/>
                  </a:lnTo>
                  <a:lnTo>
                    <a:pt x="71" y="45"/>
                  </a:lnTo>
                  <a:lnTo>
                    <a:pt x="62" y="41"/>
                  </a:lnTo>
                  <a:lnTo>
                    <a:pt x="52" y="32"/>
                  </a:lnTo>
                  <a:lnTo>
                    <a:pt x="42" y="23"/>
                  </a:lnTo>
                  <a:lnTo>
                    <a:pt x="33" y="15"/>
                  </a:lnTo>
                  <a:lnTo>
                    <a:pt x="23" y="7"/>
                  </a:lnTo>
                  <a:lnTo>
                    <a:pt x="11" y="1"/>
                  </a:lnTo>
                  <a:lnTo>
                    <a:pt x="0" y="0"/>
                  </a:lnTo>
                  <a:lnTo>
                    <a:pt x="0" y="12"/>
                  </a:lnTo>
                  <a:lnTo>
                    <a:pt x="8" y="13"/>
                  </a:lnTo>
                  <a:lnTo>
                    <a:pt x="16" y="17"/>
                  </a:lnTo>
                  <a:lnTo>
                    <a:pt x="26" y="25"/>
                  </a:lnTo>
                  <a:lnTo>
                    <a:pt x="35" y="33"/>
                  </a:lnTo>
                  <a:lnTo>
                    <a:pt x="45" y="42"/>
                  </a:lnTo>
                  <a:lnTo>
                    <a:pt x="55" y="51"/>
                  </a:lnTo>
                  <a:lnTo>
                    <a:pt x="66" y="57"/>
                  </a:lnTo>
                  <a:lnTo>
                    <a:pt x="80" y="60"/>
                  </a:lnTo>
                  <a:lnTo>
                    <a:pt x="85" y="58"/>
                  </a:lnTo>
                  <a:lnTo>
                    <a:pt x="80" y="60"/>
                  </a:lnTo>
                  <a:lnTo>
                    <a:pt x="83" y="57"/>
                  </a:lnTo>
                  <a:lnTo>
                    <a:pt x="86" y="53"/>
                  </a:lnTo>
                  <a:lnTo>
                    <a:pt x="83" y="50"/>
                  </a:lnTo>
                  <a:lnTo>
                    <a:pt x="80" y="47"/>
                  </a:lnTo>
                  <a:lnTo>
                    <a:pt x="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3" name="Freeform 156">
              <a:extLst>
                <a:ext uri="{FF2B5EF4-FFF2-40B4-BE49-F238E27FC236}">
                  <a16:creationId xmlns:a16="http://schemas.microsoft.com/office/drawing/2014/main" id="{D120B986-4400-B0DF-603F-D36D4FC31620}"/>
                </a:ext>
              </a:extLst>
            </p:cNvPr>
            <p:cNvSpPr>
              <a:spLocks noChangeAspect="1"/>
            </p:cNvSpPr>
            <p:nvPr/>
          </p:nvSpPr>
          <p:spPr bwMode="auto">
            <a:xfrm>
              <a:off x="4368800" y="2627313"/>
              <a:ext cx="33338" cy="33337"/>
            </a:xfrm>
            <a:custGeom>
              <a:avLst/>
              <a:gdLst>
                <a:gd name="T0" fmla="*/ 27911 w 43"/>
                <a:gd name="T1" fmla="*/ 775 h 43"/>
                <a:gd name="T2" fmla="*/ 24034 w 43"/>
                <a:gd name="T3" fmla="*/ 1551 h 43"/>
                <a:gd name="T4" fmla="*/ 0 w 43"/>
                <a:gd name="T5" fmla="*/ 25584 h 43"/>
                <a:gd name="T6" fmla="*/ 7753 w 43"/>
                <a:gd name="T7" fmla="*/ 33337 h 43"/>
                <a:gd name="T8" fmla="*/ 31787 w 43"/>
                <a:gd name="T9" fmla="*/ 9303 h 43"/>
                <a:gd name="T10" fmla="*/ 27911 w 43"/>
                <a:gd name="T11" fmla="*/ 10079 h 43"/>
                <a:gd name="T12" fmla="*/ 31787 w 43"/>
                <a:gd name="T13" fmla="*/ 9303 h 43"/>
                <a:gd name="T14" fmla="*/ 33338 w 43"/>
                <a:gd name="T15" fmla="*/ 5427 h 43"/>
                <a:gd name="T16" fmla="*/ 31787 w 43"/>
                <a:gd name="T17" fmla="*/ 1551 h 43"/>
                <a:gd name="T18" fmla="*/ 27911 w 43"/>
                <a:gd name="T19" fmla="*/ 0 h 43"/>
                <a:gd name="T20" fmla="*/ 24034 w 43"/>
                <a:gd name="T21" fmla="*/ 1551 h 43"/>
                <a:gd name="T22" fmla="*/ 27911 w 43"/>
                <a:gd name="T23" fmla="*/ 775 h 4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 h="43">
                  <a:moveTo>
                    <a:pt x="36" y="1"/>
                  </a:moveTo>
                  <a:lnTo>
                    <a:pt x="31" y="2"/>
                  </a:lnTo>
                  <a:lnTo>
                    <a:pt x="0" y="33"/>
                  </a:lnTo>
                  <a:lnTo>
                    <a:pt x="10" y="43"/>
                  </a:lnTo>
                  <a:lnTo>
                    <a:pt x="41" y="12"/>
                  </a:lnTo>
                  <a:lnTo>
                    <a:pt x="36" y="13"/>
                  </a:lnTo>
                  <a:lnTo>
                    <a:pt x="41" y="12"/>
                  </a:lnTo>
                  <a:lnTo>
                    <a:pt x="43" y="7"/>
                  </a:lnTo>
                  <a:lnTo>
                    <a:pt x="41" y="2"/>
                  </a:lnTo>
                  <a:lnTo>
                    <a:pt x="36" y="0"/>
                  </a:lnTo>
                  <a:lnTo>
                    <a:pt x="31" y="2"/>
                  </a:lnTo>
                  <a:lnTo>
                    <a:pt x="36"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4" name="Freeform 157">
              <a:extLst>
                <a:ext uri="{FF2B5EF4-FFF2-40B4-BE49-F238E27FC236}">
                  <a16:creationId xmlns:a16="http://schemas.microsoft.com/office/drawing/2014/main" id="{1E78558F-3156-963A-EEDF-5E28DAFC78A0}"/>
                </a:ext>
              </a:extLst>
            </p:cNvPr>
            <p:cNvSpPr>
              <a:spLocks noChangeAspect="1"/>
            </p:cNvSpPr>
            <p:nvPr/>
          </p:nvSpPr>
          <p:spPr bwMode="auto">
            <a:xfrm>
              <a:off x="4395788" y="2627313"/>
              <a:ext cx="73025" cy="33337"/>
            </a:xfrm>
            <a:custGeom>
              <a:avLst/>
              <a:gdLst>
                <a:gd name="T0" fmla="*/ 63991 w 97"/>
                <a:gd name="T1" fmla="*/ 28033 h 44"/>
                <a:gd name="T2" fmla="*/ 68508 w 97"/>
                <a:gd name="T3" fmla="*/ 23487 h 44"/>
                <a:gd name="T4" fmla="*/ 60980 w 97"/>
                <a:gd name="T5" fmla="*/ 22730 h 44"/>
                <a:gd name="T6" fmla="*/ 52698 w 97"/>
                <a:gd name="T7" fmla="*/ 19699 h 44"/>
                <a:gd name="T8" fmla="*/ 43664 w 97"/>
                <a:gd name="T9" fmla="*/ 16669 h 44"/>
                <a:gd name="T10" fmla="*/ 35383 w 97"/>
                <a:gd name="T11" fmla="*/ 12123 h 44"/>
                <a:gd name="T12" fmla="*/ 27102 w 97"/>
                <a:gd name="T13" fmla="*/ 7577 h 44"/>
                <a:gd name="T14" fmla="*/ 18821 w 97"/>
                <a:gd name="T15" fmla="*/ 3788 h 44"/>
                <a:gd name="T16" fmla="*/ 9034 w 97"/>
                <a:gd name="T17" fmla="*/ 758 h 44"/>
                <a:gd name="T18" fmla="*/ 0 w 97"/>
                <a:gd name="T19" fmla="*/ 0 h 44"/>
                <a:gd name="T20" fmla="*/ 0 w 97"/>
                <a:gd name="T21" fmla="*/ 9092 h 44"/>
                <a:gd name="T22" fmla="*/ 7528 w 97"/>
                <a:gd name="T23" fmla="*/ 10607 h 44"/>
                <a:gd name="T24" fmla="*/ 15057 w 97"/>
                <a:gd name="T25" fmla="*/ 12880 h 44"/>
                <a:gd name="T26" fmla="*/ 23338 w 97"/>
                <a:gd name="T27" fmla="*/ 16669 h 44"/>
                <a:gd name="T28" fmla="*/ 31619 w 97"/>
                <a:gd name="T29" fmla="*/ 19699 h 44"/>
                <a:gd name="T30" fmla="*/ 39900 w 97"/>
                <a:gd name="T31" fmla="*/ 24245 h 44"/>
                <a:gd name="T32" fmla="*/ 48934 w 97"/>
                <a:gd name="T33" fmla="*/ 29549 h 44"/>
                <a:gd name="T34" fmla="*/ 58721 w 97"/>
                <a:gd name="T35" fmla="*/ 31822 h 44"/>
                <a:gd name="T36" fmla="*/ 68508 w 97"/>
                <a:gd name="T37" fmla="*/ 33337 h 44"/>
                <a:gd name="T38" fmla="*/ 73025 w 97"/>
                <a:gd name="T39" fmla="*/ 28033 h 44"/>
                <a:gd name="T40" fmla="*/ 68508 w 97"/>
                <a:gd name="T41" fmla="*/ 33337 h 44"/>
                <a:gd name="T42" fmla="*/ 71519 w 97"/>
                <a:gd name="T43" fmla="*/ 31064 h 44"/>
                <a:gd name="T44" fmla="*/ 73025 w 97"/>
                <a:gd name="T45" fmla="*/ 28033 h 44"/>
                <a:gd name="T46" fmla="*/ 71519 w 97"/>
                <a:gd name="T47" fmla="*/ 25760 h 44"/>
                <a:gd name="T48" fmla="*/ 68508 w 97"/>
                <a:gd name="T49" fmla="*/ 23487 h 44"/>
                <a:gd name="T50" fmla="*/ 63991 w 97"/>
                <a:gd name="T51" fmla="*/ 28033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7" h="44">
                  <a:moveTo>
                    <a:pt x="85" y="37"/>
                  </a:moveTo>
                  <a:lnTo>
                    <a:pt x="91" y="31"/>
                  </a:lnTo>
                  <a:lnTo>
                    <a:pt x="81" y="30"/>
                  </a:lnTo>
                  <a:lnTo>
                    <a:pt x="70" y="26"/>
                  </a:lnTo>
                  <a:lnTo>
                    <a:pt x="58" y="22"/>
                  </a:lnTo>
                  <a:lnTo>
                    <a:pt x="47" y="16"/>
                  </a:lnTo>
                  <a:lnTo>
                    <a:pt x="36" y="10"/>
                  </a:lnTo>
                  <a:lnTo>
                    <a:pt x="25" y="5"/>
                  </a:lnTo>
                  <a:lnTo>
                    <a:pt x="12" y="1"/>
                  </a:lnTo>
                  <a:lnTo>
                    <a:pt x="0" y="0"/>
                  </a:lnTo>
                  <a:lnTo>
                    <a:pt x="0" y="12"/>
                  </a:lnTo>
                  <a:lnTo>
                    <a:pt x="10" y="14"/>
                  </a:lnTo>
                  <a:lnTo>
                    <a:pt x="20" y="17"/>
                  </a:lnTo>
                  <a:lnTo>
                    <a:pt x="31" y="22"/>
                  </a:lnTo>
                  <a:lnTo>
                    <a:pt x="42" y="26"/>
                  </a:lnTo>
                  <a:lnTo>
                    <a:pt x="53" y="32"/>
                  </a:lnTo>
                  <a:lnTo>
                    <a:pt x="65" y="39"/>
                  </a:lnTo>
                  <a:lnTo>
                    <a:pt x="78" y="42"/>
                  </a:lnTo>
                  <a:lnTo>
                    <a:pt x="91" y="44"/>
                  </a:lnTo>
                  <a:lnTo>
                    <a:pt x="97" y="37"/>
                  </a:lnTo>
                  <a:lnTo>
                    <a:pt x="91" y="44"/>
                  </a:lnTo>
                  <a:lnTo>
                    <a:pt x="95" y="41"/>
                  </a:lnTo>
                  <a:lnTo>
                    <a:pt x="97" y="37"/>
                  </a:lnTo>
                  <a:lnTo>
                    <a:pt x="95" y="34"/>
                  </a:lnTo>
                  <a:lnTo>
                    <a:pt x="91" y="31"/>
                  </a:lnTo>
                  <a:lnTo>
                    <a:pt x="85"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5" name="Freeform 158">
              <a:extLst>
                <a:ext uri="{FF2B5EF4-FFF2-40B4-BE49-F238E27FC236}">
                  <a16:creationId xmlns:a16="http://schemas.microsoft.com/office/drawing/2014/main" id="{64010957-EFF4-93FE-D87A-FCE9E3C3EFD6}"/>
                </a:ext>
              </a:extLst>
            </p:cNvPr>
            <p:cNvSpPr>
              <a:spLocks noChangeAspect="1"/>
            </p:cNvSpPr>
            <p:nvPr/>
          </p:nvSpPr>
          <p:spPr bwMode="auto">
            <a:xfrm>
              <a:off x="4460875" y="2535238"/>
              <a:ext cx="30163" cy="120650"/>
            </a:xfrm>
            <a:custGeom>
              <a:avLst/>
              <a:gdLst>
                <a:gd name="T0" fmla="*/ 25523 w 39"/>
                <a:gd name="T1" fmla="*/ 0 h 159"/>
                <a:gd name="T2" fmla="*/ 20882 w 39"/>
                <a:gd name="T3" fmla="*/ 4553 h 159"/>
                <a:gd name="T4" fmla="*/ 20109 w 39"/>
                <a:gd name="T5" fmla="*/ 12900 h 159"/>
                <a:gd name="T6" fmla="*/ 17788 w 39"/>
                <a:gd name="T7" fmla="*/ 25041 h 159"/>
                <a:gd name="T8" fmla="*/ 13921 w 39"/>
                <a:gd name="T9" fmla="*/ 38699 h 159"/>
                <a:gd name="T10" fmla="*/ 10054 w 39"/>
                <a:gd name="T11" fmla="*/ 52358 h 159"/>
                <a:gd name="T12" fmla="*/ 6187 w 39"/>
                <a:gd name="T13" fmla="*/ 69051 h 159"/>
                <a:gd name="T14" fmla="*/ 2320 w 39"/>
                <a:gd name="T15" fmla="*/ 85745 h 159"/>
                <a:gd name="T16" fmla="*/ 773 w 39"/>
                <a:gd name="T17" fmla="*/ 103956 h 159"/>
                <a:gd name="T18" fmla="*/ 0 w 39"/>
                <a:gd name="T19" fmla="*/ 120650 h 159"/>
                <a:gd name="T20" fmla="*/ 9281 w 39"/>
                <a:gd name="T21" fmla="*/ 120650 h 159"/>
                <a:gd name="T22" fmla="*/ 10054 w 39"/>
                <a:gd name="T23" fmla="*/ 103956 h 159"/>
                <a:gd name="T24" fmla="*/ 12375 w 39"/>
                <a:gd name="T25" fmla="*/ 88021 h 159"/>
                <a:gd name="T26" fmla="*/ 16242 w 39"/>
                <a:gd name="T27" fmla="*/ 70569 h 159"/>
                <a:gd name="T28" fmla="*/ 20109 w 39"/>
                <a:gd name="T29" fmla="*/ 54634 h 159"/>
                <a:gd name="T30" fmla="*/ 23976 w 39"/>
                <a:gd name="T31" fmla="*/ 40217 h 159"/>
                <a:gd name="T32" fmla="*/ 27843 w 39"/>
                <a:gd name="T33" fmla="*/ 27317 h 159"/>
                <a:gd name="T34" fmla="*/ 29390 w 39"/>
                <a:gd name="T35" fmla="*/ 15176 h 159"/>
                <a:gd name="T36" fmla="*/ 30163 w 39"/>
                <a:gd name="T37" fmla="*/ 4553 h 159"/>
                <a:gd name="T38" fmla="*/ 25523 w 39"/>
                <a:gd name="T39" fmla="*/ 9106 h 159"/>
                <a:gd name="T40" fmla="*/ 30163 w 39"/>
                <a:gd name="T41" fmla="*/ 4553 h 159"/>
                <a:gd name="T42" fmla="*/ 28616 w 39"/>
                <a:gd name="T43" fmla="*/ 1518 h 159"/>
                <a:gd name="T44" fmla="*/ 25523 w 39"/>
                <a:gd name="T45" fmla="*/ 0 h 159"/>
                <a:gd name="T46" fmla="*/ 22429 w 39"/>
                <a:gd name="T47" fmla="*/ 1518 h 159"/>
                <a:gd name="T48" fmla="*/ 20882 w 39"/>
                <a:gd name="T49" fmla="*/ 4553 h 159"/>
                <a:gd name="T50" fmla="*/ 25523 w 39"/>
                <a:gd name="T51" fmla="*/ 0 h 1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9" h="159">
                  <a:moveTo>
                    <a:pt x="33" y="0"/>
                  </a:moveTo>
                  <a:lnTo>
                    <a:pt x="27" y="6"/>
                  </a:lnTo>
                  <a:lnTo>
                    <a:pt x="26" y="17"/>
                  </a:lnTo>
                  <a:lnTo>
                    <a:pt x="23" y="33"/>
                  </a:lnTo>
                  <a:lnTo>
                    <a:pt x="18" y="51"/>
                  </a:lnTo>
                  <a:lnTo>
                    <a:pt x="13" y="69"/>
                  </a:lnTo>
                  <a:lnTo>
                    <a:pt x="8" y="91"/>
                  </a:lnTo>
                  <a:lnTo>
                    <a:pt x="3" y="113"/>
                  </a:lnTo>
                  <a:lnTo>
                    <a:pt x="1" y="137"/>
                  </a:lnTo>
                  <a:lnTo>
                    <a:pt x="0" y="159"/>
                  </a:lnTo>
                  <a:lnTo>
                    <a:pt x="12" y="159"/>
                  </a:lnTo>
                  <a:lnTo>
                    <a:pt x="13" y="137"/>
                  </a:lnTo>
                  <a:lnTo>
                    <a:pt x="16" y="116"/>
                  </a:lnTo>
                  <a:lnTo>
                    <a:pt x="21" y="93"/>
                  </a:lnTo>
                  <a:lnTo>
                    <a:pt x="26" y="72"/>
                  </a:lnTo>
                  <a:lnTo>
                    <a:pt x="31" y="53"/>
                  </a:lnTo>
                  <a:lnTo>
                    <a:pt x="36" y="36"/>
                  </a:lnTo>
                  <a:lnTo>
                    <a:pt x="38" y="20"/>
                  </a:lnTo>
                  <a:lnTo>
                    <a:pt x="39" y="6"/>
                  </a:lnTo>
                  <a:lnTo>
                    <a:pt x="33" y="12"/>
                  </a:lnTo>
                  <a:lnTo>
                    <a:pt x="39" y="6"/>
                  </a:lnTo>
                  <a:lnTo>
                    <a:pt x="37" y="2"/>
                  </a:lnTo>
                  <a:lnTo>
                    <a:pt x="33" y="0"/>
                  </a:lnTo>
                  <a:lnTo>
                    <a:pt x="29" y="2"/>
                  </a:lnTo>
                  <a:lnTo>
                    <a:pt x="27" y="6"/>
                  </a:lnTo>
                  <a:lnTo>
                    <a:pt x="3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6" name="Freeform 159">
              <a:extLst>
                <a:ext uri="{FF2B5EF4-FFF2-40B4-BE49-F238E27FC236}">
                  <a16:creationId xmlns:a16="http://schemas.microsoft.com/office/drawing/2014/main" id="{E5332902-163D-3C98-28CC-E750B6F2190D}"/>
                </a:ext>
              </a:extLst>
            </p:cNvPr>
            <p:cNvSpPr>
              <a:spLocks noChangeAspect="1"/>
            </p:cNvSpPr>
            <p:nvPr/>
          </p:nvSpPr>
          <p:spPr bwMode="auto">
            <a:xfrm>
              <a:off x="4486275" y="2535238"/>
              <a:ext cx="188913" cy="53975"/>
            </a:xfrm>
            <a:custGeom>
              <a:avLst/>
              <a:gdLst>
                <a:gd name="T0" fmla="*/ 179953 w 253"/>
                <a:gd name="T1" fmla="*/ 49477 h 72"/>
                <a:gd name="T2" fmla="*/ 184433 w 253"/>
                <a:gd name="T3" fmla="*/ 44979 h 72"/>
                <a:gd name="T4" fmla="*/ 172486 w 253"/>
                <a:gd name="T5" fmla="*/ 43480 h 72"/>
                <a:gd name="T6" fmla="*/ 161285 w 253"/>
                <a:gd name="T7" fmla="*/ 42730 h 72"/>
                <a:gd name="T8" fmla="*/ 149338 w 253"/>
                <a:gd name="T9" fmla="*/ 41231 h 72"/>
                <a:gd name="T10" fmla="*/ 138138 w 253"/>
                <a:gd name="T11" fmla="*/ 37483 h 72"/>
                <a:gd name="T12" fmla="*/ 126938 w 253"/>
                <a:gd name="T13" fmla="*/ 34484 h 72"/>
                <a:gd name="T14" fmla="*/ 116484 w 253"/>
                <a:gd name="T15" fmla="*/ 30736 h 72"/>
                <a:gd name="T16" fmla="*/ 105284 w 253"/>
                <a:gd name="T17" fmla="*/ 26238 h 72"/>
                <a:gd name="T18" fmla="*/ 94830 w 253"/>
                <a:gd name="T19" fmla="*/ 22490 h 72"/>
                <a:gd name="T20" fmla="*/ 84376 w 253"/>
                <a:gd name="T21" fmla="*/ 18741 h 72"/>
                <a:gd name="T22" fmla="*/ 73176 w 253"/>
                <a:gd name="T23" fmla="*/ 13494 h 72"/>
                <a:gd name="T24" fmla="*/ 61975 w 253"/>
                <a:gd name="T25" fmla="*/ 9745 h 72"/>
                <a:gd name="T26" fmla="*/ 49282 w 253"/>
                <a:gd name="T27" fmla="*/ 5997 h 72"/>
                <a:gd name="T28" fmla="*/ 38081 w 253"/>
                <a:gd name="T29" fmla="*/ 3748 h 72"/>
                <a:gd name="T30" fmla="*/ 26134 w 253"/>
                <a:gd name="T31" fmla="*/ 1499 h 72"/>
                <a:gd name="T32" fmla="*/ 13440 w 253"/>
                <a:gd name="T33" fmla="*/ 750 h 72"/>
                <a:gd name="T34" fmla="*/ 0 w 253"/>
                <a:gd name="T35" fmla="*/ 0 h 72"/>
                <a:gd name="T36" fmla="*/ 0 w 253"/>
                <a:gd name="T37" fmla="*/ 8996 h 72"/>
                <a:gd name="T38" fmla="*/ 13440 w 253"/>
                <a:gd name="T39" fmla="*/ 9745 h 72"/>
                <a:gd name="T40" fmla="*/ 24641 w 253"/>
                <a:gd name="T41" fmla="*/ 11245 h 72"/>
                <a:gd name="T42" fmla="*/ 36588 w 253"/>
                <a:gd name="T43" fmla="*/ 12744 h 72"/>
                <a:gd name="T44" fmla="*/ 47788 w 253"/>
                <a:gd name="T45" fmla="*/ 15743 h 72"/>
                <a:gd name="T46" fmla="*/ 58242 w 253"/>
                <a:gd name="T47" fmla="*/ 19491 h 72"/>
                <a:gd name="T48" fmla="*/ 69442 w 253"/>
                <a:gd name="T49" fmla="*/ 23239 h 72"/>
                <a:gd name="T50" fmla="*/ 80643 w 253"/>
                <a:gd name="T51" fmla="*/ 27737 h 72"/>
                <a:gd name="T52" fmla="*/ 91096 w 253"/>
                <a:gd name="T53" fmla="*/ 31485 h 72"/>
                <a:gd name="T54" fmla="*/ 101550 w 253"/>
                <a:gd name="T55" fmla="*/ 35234 h 72"/>
                <a:gd name="T56" fmla="*/ 112750 w 253"/>
                <a:gd name="T57" fmla="*/ 39732 h 72"/>
                <a:gd name="T58" fmla="*/ 124698 w 253"/>
                <a:gd name="T59" fmla="*/ 43480 h 72"/>
                <a:gd name="T60" fmla="*/ 135898 w 253"/>
                <a:gd name="T61" fmla="*/ 46478 h 72"/>
                <a:gd name="T62" fmla="*/ 147098 w 253"/>
                <a:gd name="T63" fmla="*/ 50227 h 72"/>
                <a:gd name="T64" fmla="*/ 159792 w 253"/>
                <a:gd name="T65" fmla="*/ 51726 h 72"/>
                <a:gd name="T66" fmla="*/ 172486 w 253"/>
                <a:gd name="T67" fmla="*/ 53225 h 72"/>
                <a:gd name="T68" fmla="*/ 184433 w 253"/>
                <a:gd name="T69" fmla="*/ 53975 h 72"/>
                <a:gd name="T70" fmla="*/ 188913 w 253"/>
                <a:gd name="T71" fmla="*/ 49477 h 72"/>
                <a:gd name="T72" fmla="*/ 184433 w 253"/>
                <a:gd name="T73" fmla="*/ 53975 h 72"/>
                <a:gd name="T74" fmla="*/ 187420 w 253"/>
                <a:gd name="T75" fmla="*/ 51726 h 72"/>
                <a:gd name="T76" fmla="*/ 188913 w 253"/>
                <a:gd name="T77" fmla="*/ 49477 h 72"/>
                <a:gd name="T78" fmla="*/ 187420 w 253"/>
                <a:gd name="T79" fmla="*/ 46478 h 72"/>
                <a:gd name="T80" fmla="*/ 184433 w 253"/>
                <a:gd name="T81" fmla="*/ 44979 h 72"/>
                <a:gd name="T82" fmla="*/ 179953 w 253"/>
                <a:gd name="T83" fmla="*/ 49477 h 7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53" h="72">
                  <a:moveTo>
                    <a:pt x="241" y="66"/>
                  </a:moveTo>
                  <a:lnTo>
                    <a:pt x="247" y="60"/>
                  </a:lnTo>
                  <a:lnTo>
                    <a:pt x="231" y="58"/>
                  </a:lnTo>
                  <a:lnTo>
                    <a:pt x="216" y="57"/>
                  </a:lnTo>
                  <a:lnTo>
                    <a:pt x="200" y="55"/>
                  </a:lnTo>
                  <a:lnTo>
                    <a:pt x="185" y="50"/>
                  </a:lnTo>
                  <a:lnTo>
                    <a:pt x="170" y="46"/>
                  </a:lnTo>
                  <a:lnTo>
                    <a:pt x="156" y="41"/>
                  </a:lnTo>
                  <a:lnTo>
                    <a:pt x="141" y="35"/>
                  </a:lnTo>
                  <a:lnTo>
                    <a:pt x="127" y="30"/>
                  </a:lnTo>
                  <a:lnTo>
                    <a:pt x="113" y="25"/>
                  </a:lnTo>
                  <a:lnTo>
                    <a:pt x="98" y="18"/>
                  </a:lnTo>
                  <a:lnTo>
                    <a:pt x="83" y="13"/>
                  </a:lnTo>
                  <a:lnTo>
                    <a:pt x="66" y="8"/>
                  </a:lnTo>
                  <a:lnTo>
                    <a:pt x="51" y="5"/>
                  </a:lnTo>
                  <a:lnTo>
                    <a:pt x="35" y="2"/>
                  </a:lnTo>
                  <a:lnTo>
                    <a:pt x="18" y="1"/>
                  </a:lnTo>
                  <a:lnTo>
                    <a:pt x="0" y="0"/>
                  </a:lnTo>
                  <a:lnTo>
                    <a:pt x="0" y="12"/>
                  </a:lnTo>
                  <a:lnTo>
                    <a:pt x="18" y="13"/>
                  </a:lnTo>
                  <a:lnTo>
                    <a:pt x="33" y="15"/>
                  </a:lnTo>
                  <a:lnTo>
                    <a:pt x="49" y="17"/>
                  </a:lnTo>
                  <a:lnTo>
                    <a:pt x="64" y="21"/>
                  </a:lnTo>
                  <a:lnTo>
                    <a:pt x="78" y="26"/>
                  </a:lnTo>
                  <a:lnTo>
                    <a:pt x="93" y="31"/>
                  </a:lnTo>
                  <a:lnTo>
                    <a:pt x="108" y="37"/>
                  </a:lnTo>
                  <a:lnTo>
                    <a:pt x="122" y="42"/>
                  </a:lnTo>
                  <a:lnTo>
                    <a:pt x="136" y="47"/>
                  </a:lnTo>
                  <a:lnTo>
                    <a:pt x="151" y="53"/>
                  </a:lnTo>
                  <a:lnTo>
                    <a:pt x="167" y="58"/>
                  </a:lnTo>
                  <a:lnTo>
                    <a:pt x="182" y="62"/>
                  </a:lnTo>
                  <a:lnTo>
                    <a:pt x="197" y="67"/>
                  </a:lnTo>
                  <a:lnTo>
                    <a:pt x="214" y="69"/>
                  </a:lnTo>
                  <a:lnTo>
                    <a:pt x="231" y="71"/>
                  </a:lnTo>
                  <a:lnTo>
                    <a:pt x="247" y="72"/>
                  </a:lnTo>
                  <a:lnTo>
                    <a:pt x="253" y="66"/>
                  </a:lnTo>
                  <a:lnTo>
                    <a:pt x="247" y="72"/>
                  </a:lnTo>
                  <a:lnTo>
                    <a:pt x="251" y="69"/>
                  </a:lnTo>
                  <a:lnTo>
                    <a:pt x="253" y="66"/>
                  </a:lnTo>
                  <a:lnTo>
                    <a:pt x="251" y="62"/>
                  </a:lnTo>
                  <a:lnTo>
                    <a:pt x="247" y="60"/>
                  </a:lnTo>
                  <a:lnTo>
                    <a:pt x="241"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7" name="Freeform 160">
              <a:extLst>
                <a:ext uri="{FF2B5EF4-FFF2-40B4-BE49-F238E27FC236}">
                  <a16:creationId xmlns:a16="http://schemas.microsoft.com/office/drawing/2014/main" id="{0C976C64-1925-7FF9-C09B-240BD1A5A34A}"/>
                </a:ext>
              </a:extLst>
            </p:cNvPr>
            <p:cNvSpPr>
              <a:spLocks noChangeAspect="1"/>
            </p:cNvSpPr>
            <p:nvPr/>
          </p:nvSpPr>
          <p:spPr bwMode="auto">
            <a:xfrm>
              <a:off x="4667250" y="2466975"/>
              <a:ext cx="33338" cy="117475"/>
            </a:xfrm>
            <a:custGeom>
              <a:avLst/>
              <a:gdLst>
                <a:gd name="T0" fmla="*/ 24246 w 44"/>
                <a:gd name="T1" fmla="*/ 1496 h 157"/>
                <a:gd name="T2" fmla="*/ 23488 w 44"/>
                <a:gd name="T3" fmla="*/ 4489 h 157"/>
                <a:gd name="T4" fmla="*/ 22730 w 44"/>
                <a:gd name="T5" fmla="*/ 20203 h 157"/>
                <a:gd name="T6" fmla="*/ 19700 w 44"/>
                <a:gd name="T7" fmla="*/ 36664 h 157"/>
                <a:gd name="T8" fmla="*/ 15911 w 44"/>
                <a:gd name="T9" fmla="*/ 53126 h 157"/>
                <a:gd name="T10" fmla="*/ 12123 w 44"/>
                <a:gd name="T11" fmla="*/ 68839 h 157"/>
                <a:gd name="T12" fmla="*/ 7577 w 44"/>
                <a:gd name="T13" fmla="*/ 83056 h 157"/>
                <a:gd name="T14" fmla="*/ 3788 w 44"/>
                <a:gd name="T15" fmla="*/ 95776 h 157"/>
                <a:gd name="T16" fmla="*/ 758 w 44"/>
                <a:gd name="T17" fmla="*/ 107000 h 157"/>
                <a:gd name="T18" fmla="*/ 0 w 44"/>
                <a:gd name="T19" fmla="*/ 117475 h 157"/>
                <a:gd name="T20" fmla="*/ 9092 w 44"/>
                <a:gd name="T21" fmla="*/ 117475 h 157"/>
                <a:gd name="T22" fmla="*/ 10608 w 44"/>
                <a:gd name="T23" fmla="*/ 109244 h 157"/>
                <a:gd name="T24" fmla="*/ 12881 w 44"/>
                <a:gd name="T25" fmla="*/ 98021 h 157"/>
                <a:gd name="T26" fmla="*/ 16669 w 44"/>
                <a:gd name="T27" fmla="*/ 84552 h 157"/>
                <a:gd name="T28" fmla="*/ 21973 w 44"/>
                <a:gd name="T29" fmla="*/ 70335 h 157"/>
                <a:gd name="T30" fmla="*/ 25761 w 44"/>
                <a:gd name="T31" fmla="*/ 54622 h 157"/>
                <a:gd name="T32" fmla="*/ 29550 w 44"/>
                <a:gd name="T33" fmla="*/ 38909 h 157"/>
                <a:gd name="T34" fmla="*/ 31823 w 44"/>
                <a:gd name="T35" fmla="*/ 21699 h 157"/>
                <a:gd name="T36" fmla="*/ 33338 w 44"/>
                <a:gd name="T37" fmla="*/ 4489 h 157"/>
                <a:gd name="T38" fmla="*/ 31823 w 44"/>
                <a:gd name="T39" fmla="*/ 7482 h 157"/>
                <a:gd name="T40" fmla="*/ 33338 w 44"/>
                <a:gd name="T41" fmla="*/ 4489 h 157"/>
                <a:gd name="T42" fmla="*/ 31065 w 44"/>
                <a:gd name="T43" fmla="*/ 1496 h 157"/>
                <a:gd name="T44" fmla="*/ 28034 w 44"/>
                <a:gd name="T45" fmla="*/ 0 h 157"/>
                <a:gd name="T46" fmla="*/ 25761 w 44"/>
                <a:gd name="T47" fmla="*/ 1496 h 157"/>
                <a:gd name="T48" fmla="*/ 23488 w 44"/>
                <a:gd name="T49" fmla="*/ 4489 h 157"/>
                <a:gd name="T50" fmla="*/ 24246 w 44"/>
                <a:gd name="T51" fmla="*/ 1496 h 15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4" h="157">
                  <a:moveTo>
                    <a:pt x="32" y="2"/>
                  </a:moveTo>
                  <a:lnTo>
                    <a:pt x="31" y="6"/>
                  </a:lnTo>
                  <a:lnTo>
                    <a:pt x="30" y="27"/>
                  </a:lnTo>
                  <a:lnTo>
                    <a:pt x="26" y="49"/>
                  </a:lnTo>
                  <a:lnTo>
                    <a:pt x="21" y="71"/>
                  </a:lnTo>
                  <a:lnTo>
                    <a:pt x="16" y="92"/>
                  </a:lnTo>
                  <a:lnTo>
                    <a:pt x="10" y="111"/>
                  </a:lnTo>
                  <a:lnTo>
                    <a:pt x="5" y="128"/>
                  </a:lnTo>
                  <a:lnTo>
                    <a:pt x="1" y="143"/>
                  </a:lnTo>
                  <a:lnTo>
                    <a:pt x="0" y="157"/>
                  </a:lnTo>
                  <a:lnTo>
                    <a:pt x="12" y="157"/>
                  </a:lnTo>
                  <a:lnTo>
                    <a:pt x="14" y="146"/>
                  </a:lnTo>
                  <a:lnTo>
                    <a:pt x="17" y="131"/>
                  </a:lnTo>
                  <a:lnTo>
                    <a:pt x="22" y="113"/>
                  </a:lnTo>
                  <a:lnTo>
                    <a:pt x="29" y="94"/>
                  </a:lnTo>
                  <a:lnTo>
                    <a:pt x="34" y="73"/>
                  </a:lnTo>
                  <a:lnTo>
                    <a:pt x="39" y="52"/>
                  </a:lnTo>
                  <a:lnTo>
                    <a:pt x="42" y="29"/>
                  </a:lnTo>
                  <a:lnTo>
                    <a:pt x="44" y="6"/>
                  </a:lnTo>
                  <a:lnTo>
                    <a:pt x="42" y="10"/>
                  </a:lnTo>
                  <a:lnTo>
                    <a:pt x="44" y="6"/>
                  </a:lnTo>
                  <a:lnTo>
                    <a:pt x="41" y="2"/>
                  </a:lnTo>
                  <a:lnTo>
                    <a:pt x="37" y="0"/>
                  </a:lnTo>
                  <a:lnTo>
                    <a:pt x="34" y="2"/>
                  </a:lnTo>
                  <a:lnTo>
                    <a:pt x="31" y="6"/>
                  </a:lnTo>
                  <a:lnTo>
                    <a:pt x="3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8" name="Freeform 161">
              <a:extLst>
                <a:ext uri="{FF2B5EF4-FFF2-40B4-BE49-F238E27FC236}">
                  <a16:creationId xmlns:a16="http://schemas.microsoft.com/office/drawing/2014/main" id="{A743E22D-8AAB-3271-C99E-38948DF7D8B1}"/>
                </a:ext>
              </a:extLst>
            </p:cNvPr>
            <p:cNvSpPr>
              <a:spLocks noChangeAspect="1"/>
            </p:cNvSpPr>
            <p:nvPr/>
          </p:nvSpPr>
          <p:spPr bwMode="auto">
            <a:xfrm>
              <a:off x="4691063" y="2419350"/>
              <a:ext cx="52387" cy="55563"/>
            </a:xfrm>
            <a:custGeom>
              <a:avLst/>
              <a:gdLst>
                <a:gd name="T0" fmla="*/ 51639 w 70"/>
                <a:gd name="T1" fmla="*/ 6850 h 73"/>
                <a:gd name="T2" fmla="*/ 44155 w 70"/>
                <a:gd name="T3" fmla="*/ 2283 h 73"/>
                <a:gd name="T4" fmla="*/ 0 w 70"/>
                <a:gd name="T5" fmla="*/ 49474 h 73"/>
                <a:gd name="T6" fmla="*/ 7484 w 70"/>
                <a:gd name="T7" fmla="*/ 55563 h 73"/>
                <a:gd name="T8" fmla="*/ 51639 w 70"/>
                <a:gd name="T9" fmla="*/ 7611 h 73"/>
                <a:gd name="T10" fmla="*/ 44155 w 70"/>
                <a:gd name="T11" fmla="*/ 3045 h 73"/>
                <a:gd name="T12" fmla="*/ 51639 w 70"/>
                <a:gd name="T13" fmla="*/ 7611 h 73"/>
                <a:gd name="T14" fmla="*/ 52387 w 70"/>
                <a:gd name="T15" fmla="*/ 3806 h 73"/>
                <a:gd name="T16" fmla="*/ 50890 w 70"/>
                <a:gd name="T17" fmla="*/ 761 h 73"/>
                <a:gd name="T18" fmla="*/ 47897 w 70"/>
                <a:gd name="T19" fmla="*/ 0 h 73"/>
                <a:gd name="T20" fmla="*/ 44155 w 70"/>
                <a:gd name="T21" fmla="*/ 2283 h 73"/>
                <a:gd name="T22" fmla="*/ 51639 w 70"/>
                <a:gd name="T23" fmla="*/ 6850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0" h="73">
                  <a:moveTo>
                    <a:pt x="69" y="9"/>
                  </a:moveTo>
                  <a:lnTo>
                    <a:pt x="59" y="3"/>
                  </a:lnTo>
                  <a:lnTo>
                    <a:pt x="0" y="65"/>
                  </a:lnTo>
                  <a:lnTo>
                    <a:pt x="10" y="73"/>
                  </a:lnTo>
                  <a:lnTo>
                    <a:pt x="69" y="10"/>
                  </a:lnTo>
                  <a:lnTo>
                    <a:pt x="59" y="4"/>
                  </a:lnTo>
                  <a:lnTo>
                    <a:pt x="69" y="10"/>
                  </a:lnTo>
                  <a:lnTo>
                    <a:pt x="70" y="5"/>
                  </a:lnTo>
                  <a:lnTo>
                    <a:pt x="68" y="1"/>
                  </a:lnTo>
                  <a:lnTo>
                    <a:pt x="64" y="0"/>
                  </a:lnTo>
                  <a:lnTo>
                    <a:pt x="59" y="3"/>
                  </a:lnTo>
                  <a:lnTo>
                    <a:pt x="6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9" name="Freeform 162">
              <a:extLst>
                <a:ext uri="{FF2B5EF4-FFF2-40B4-BE49-F238E27FC236}">
                  <a16:creationId xmlns:a16="http://schemas.microsoft.com/office/drawing/2014/main" id="{5195899A-3EB9-0A4F-BC06-2012652B81EA}"/>
                </a:ext>
              </a:extLst>
            </p:cNvPr>
            <p:cNvSpPr>
              <a:spLocks noChangeAspect="1"/>
            </p:cNvSpPr>
            <p:nvPr/>
          </p:nvSpPr>
          <p:spPr bwMode="auto">
            <a:xfrm>
              <a:off x="4729163" y="2420938"/>
              <a:ext cx="223837" cy="261937"/>
            </a:xfrm>
            <a:custGeom>
              <a:avLst/>
              <a:gdLst>
                <a:gd name="T0" fmla="*/ 220822 w 297"/>
                <a:gd name="T1" fmla="*/ 260423 h 346"/>
                <a:gd name="T2" fmla="*/ 223083 w 297"/>
                <a:gd name="T3" fmla="*/ 254367 h 346"/>
                <a:gd name="T4" fmla="*/ 211778 w 297"/>
                <a:gd name="T5" fmla="*/ 243768 h 346"/>
                <a:gd name="T6" fmla="*/ 198966 w 297"/>
                <a:gd name="T7" fmla="*/ 232412 h 346"/>
                <a:gd name="T8" fmla="*/ 182386 w 297"/>
                <a:gd name="T9" fmla="*/ 220300 h 346"/>
                <a:gd name="T10" fmla="*/ 163544 w 297"/>
                <a:gd name="T11" fmla="*/ 206673 h 346"/>
                <a:gd name="T12" fmla="*/ 144703 w 297"/>
                <a:gd name="T13" fmla="*/ 191532 h 346"/>
                <a:gd name="T14" fmla="*/ 124354 w 297"/>
                <a:gd name="T15" fmla="*/ 176391 h 346"/>
                <a:gd name="T16" fmla="*/ 104759 w 297"/>
                <a:gd name="T17" fmla="*/ 159736 h 346"/>
                <a:gd name="T18" fmla="*/ 83656 w 297"/>
                <a:gd name="T19" fmla="*/ 142324 h 346"/>
                <a:gd name="T20" fmla="*/ 64815 w 297"/>
                <a:gd name="T21" fmla="*/ 125669 h 346"/>
                <a:gd name="T22" fmla="*/ 48988 w 297"/>
                <a:gd name="T23" fmla="*/ 108257 h 346"/>
                <a:gd name="T24" fmla="*/ 33915 w 297"/>
                <a:gd name="T25" fmla="*/ 89331 h 346"/>
                <a:gd name="T26" fmla="*/ 21856 w 297"/>
                <a:gd name="T27" fmla="*/ 72676 h 346"/>
                <a:gd name="T28" fmla="*/ 14320 w 297"/>
                <a:gd name="T29" fmla="*/ 53750 h 346"/>
                <a:gd name="T30" fmla="*/ 9798 w 297"/>
                <a:gd name="T31" fmla="*/ 37095 h 346"/>
                <a:gd name="T32" fmla="*/ 9798 w 297"/>
                <a:gd name="T33" fmla="*/ 20440 h 346"/>
                <a:gd name="T34" fmla="*/ 14320 w 297"/>
                <a:gd name="T35" fmla="*/ 3785 h 346"/>
                <a:gd name="T36" fmla="*/ 6783 w 297"/>
                <a:gd name="T37" fmla="*/ 0 h 346"/>
                <a:gd name="T38" fmla="*/ 0 w 297"/>
                <a:gd name="T39" fmla="*/ 18926 h 346"/>
                <a:gd name="T40" fmla="*/ 0 w 297"/>
                <a:gd name="T41" fmla="*/ 38609 h 346"/>
                <a:gd name="T42" fmla="*/ 5276 w 297"/>
                <a:gd name="T43" fmla="*/ 57535 h 346"/>
                <a:gd name="T44" fmla="*/ 14320 w 297"/>
                <a:gd name="T45" fmla="*/ 76461 h 346"/>
                <a:gd name="T46" fmla="*/ 26378 w 297"/>
                <a:gd name="T47" fmla="*/ 95387 h 346"/>
                <a:gd name="T48" fmla="*/ 41451 w 297"/>
                <a:gd name="T49" fmla="*/ 114314 h 346"/>
                <a:gd name="T50" fmla="*/ 59539 w 297"/>
                <a:gd name="T51" fmla="*/ 133240 h 346"/>
                <a:gd name="T52" fmla="*/ 78381 w 297"/>
                <a:gd name="T53" fmla="*/ 149895 h 346"/>
                <a:gd name="T54" fmla="*/ 98729 w 297"/>
                <a:gd name="T55" fmla="*/ 167307 h 346"/>
                <a:gd name="T56" fmla="*/ 119078 w 297"/>
                <a:gd name="T57" fmla="*/ 183962 h 346"/>
                <a:gd name="T58" fmla="*/ 139427 w 297"/>
                <a:gd name="T59" fmla="*/ 199102 h 346"/>
                <a:gd name="T60" fmla="*/ 158269 w 297"/>
                <a:gd name="T61" fmla="*/ 214243 h 346"/>
                <a:gd name="T62" fmla="*/ 177110 w 297"/>
                <a:gd name="T63" fmla="*/ 227870 h 346"/>
                <a:gd name="T64" fmla="*/ 192937 w 297"/>
                <a:gd name="T65" fmla="*/ 239983 h 346"/>
                <a:gd name="T66" fmla="*/ 206503 w 297"/>
                <a:gd name="T67" fmla="*/ 251338 h 346"/>
                <a:gd name="T68" fmla="*/ 215547 w 297"/>
                <a:gd name="T69" fmla="*/ 259666 h 346"/>
                <a:gd name="T70" fmla="*/ 217808 w 297"/>
                <a:gd name="T71" fmla="*/ 252852 h 346"/>
                <a:gd name="T72" fmla="*/ 215547 w 297"/>
                <a:gd name="T73" fmla="*/ 259666 h 346"/>
                <a:gd name="T74" fmla="*/ 219315 w 297"/>
                <a:gd name="T75" fmla="*/ 261937 h 346"/>
                <a:gd name="T76" fmla="*/ 222330 w 297"/>
                <a:gd name="T77" fmla="*/ 260423 h 346"/>
                <a:gd name="T78" fmla="*/ 223837 w 297"/>
                <a:gd name="T79" fmla="*/ 258152 h 346"/>
                <a:gd name="T80" fmla="*/ 223083 w 297"/>
                <a:gd name="T81" fmla="*/ 254367 h 346"/>
                <a:gd name="T82" fmla="*/ 220822 w 297"/>
                <a:gd name="T83" fmla="*/ 260423 h 3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7" h="346">
                  <a:moveTo>
                    <a:pt x="293" y="344"/>
                  </a:moveTo>
                  <a:lnTo>
                    <a:pt x="296" y="336"/>
                  </a:lnTo>
                  <a:lnTo>
                    <a:pt x="281" y="322"/>
                  </a:lnTo>
                  <a:lnTo>
                    <a:pt x="264" y="307"/>
                  </a:lnTo>
                  <a:lnTo>
                    <a:pt x="242" y="291"/>
                  </a:lnTo>
                  <a:lnTo>
                    <a:pt x="217" y="273"/>
                  </a:lnTo>
                  <a:lnTo>
                    <a:pt x="192" y="253"/>
                  </a:lnTo>
                  <a:lnTo>
                    <a:pt x="165" y="233"/>
                  </a:lnTo>
                  <a:lnTo>
                    <a:pt x="139" y="211"/>
                  </a:lnTo>
                  <a:lnTo>
                    <a:pt x="111" y="188"/>
                  </a:lnTo>
                  <a:lnTo>
                    <a:pt x="86" y="166"/>
                  </a:lnTo>
                  <a:lnTo>
                    <a:pt x="65" y="143"/>
                  </a:lnTo>
                  <a:lnTo>
                    <a:pt x="45" y="118"/>
                  </a:lnTo>
                  <a:lnTo>
                    <a:pt x="29" y="96"/>
                  </a:lnTo>
                  <a:lnTo>
                    <a:pt x="19" y="71"/>
                  </a:lnTo>
                  <a:lnTo>
                    <a:pt x="13" y="49"/>
                  </a:lnTo>
                  <a:lnTo>
                    <a:pt x="13" y="27"/>
                  </a:lnTo>
                  <a:lnTo>
                    <a:pt x="19" y="5"/>
                  </a:lnTo>
                  <a:lnTo>
                    <a:pt x="9" y="0"/>
                  </a:lnTo>
                  <a:lnTo>
                    <a:pt x="0" y="25"/>
                  </a:lnTo>
                  <a:lnTo>
                    <a:pt x="0" y="51"/>
                  </a:lnTo>
                  <a:lnTo>
                    <a:pt x="7" y="76"/>
                  </a:lnTo>
                  <a:lnTo>
                    <a:pt x="19" y="101"/>
                  </a:lnTo>
                  <a:lnTo>
                    <a:pt x="35" y="126"/>
                  </a:lnTo>
                  <a:lnTo>
                    <a:pt x="55" y="151"/>
                  </a:lnTo>
                  <a:lnTo>
                    <a:pt x="79" y="176"/>
                  </a:lnTo>
                  <a:lnTo>
                    <a:pt x="104" y="198"/>
                  </a:lnTo>
                  <a:lnTo>
                    <a:pt x="131" y="221"/>
                  </a:lnTo>
                  <a:lnTo>
                    <a:pt x="158" y="243"/>
                  </a:lnTo>
                  <a:lnTo>
                    <a:pt x="185" y="263"/>
                  </a:lnTo>
                  <a:lnTo>
                    <a:pt x="210" y="283"/>
                  </a:lnTo>
                  <a:lnTo>
                    <a:pt x="235" y="301"/>
                  </a:lnTo>
                  <a:lnTo>
                    <a:pt x="256" y="317"/>
                  </a:lnTo>
                  <a:lnTo>
                    <a:pt x="274" y="332"/>
                  </a:lnTo>
                  <a:lnTo>
                    <a:pt x="286" y="343"/>
                  </a:lnTo>
                  <a:lnTo>
                    <a:pt x="289" y="334"/>
                  </a:lnTo>
                  <a:lnTo>
                    <a:pt x="286" y="343"/>
                  </a:lnTo>
                  <a:lnTo>
                    <a:pt x="291" y="346"/>
                  </a:lnTo>
                  <a:lnTo>
                    <a:pt x="295" y="344"/>
                  </a:lnTo>
                  <a:lnTo>
                    <a:pt x="297" y="341"/>
                  </a:lnTo>
                  <a:lnTo>
                    <a:pt x="296" y="336"/>
                  </a:lnTo>
                  <a:lnTo>
                    <a:pt x="293"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0" name="Freeform 163">
              <a:extLst>
                <a:ext uri="{FF2B5EF4-FFF2-40B4-BE49-F238E27FC236}">
                  <a16:creationId xmlns:a16="http://schemas.microsoft.com/office/drawing/2014/main" id="{1B62FCDA-AED4-652F-D325-E28787CE13FF}"/>
                </a:ext>
              </a:extLst>
            </p:cNvPr>
            <p:cNvSpPr>
              <a:spLocks noChangeAspect="1"/>
            </p:cNvSpPr>
            <p:nvPr/>
          </p:nvSpPr>
          <p:spPr bwMode="auto">
            <a:xfrm>
              <a:off x="4781550" y="2674938"/>
              <a:ext cx="168275" cy="31750"/>
            </a:xfrm>
            <a:custGeom>
              <a:avLst/>
              <a:gdLst>
                <a:gd name="T0" fmla="*/ 0 w 223"/>
                <a:gd name="T1" fmla="*/ 30273 h 43"/>
                <a:gd name="T2" fmla="*/ 3773 w 223"/>
                <a:gd name="T3" fmla="*/ 31750 h 43"/>
                <a:gd name="T4" fmla="*/ 13583 w 223"/>
                <a:gd name="T5" fmla="*/ 31750 h 43"/>
                <a:gd name="T6" fmla="*/ 22638 w 223"/>
                <a:gd name="T7" fmla="*/ 31750 h 43"/>
                <a:gd name="T8" fmla="*/ 32448 w 223"/>
                <a:gd name="T9" fmla="*/ 31750 h 43"/>
                <a:gd name="T10" fmla="*/ 42257 w 223"/>
                <a:gd name="T11" fmla="*/ 31750 h 43"/>
                <a:gd name="T12" fmla="*/ 53576 w 223"/>
                <a:gd name="T13" fmla="*/ 30273 h 43"/>
                <a:gd name="T14" fmla="*/ 64141 w 223"/>
                <a:gd name="T15" fmla="*/ 30273 h 43"/>
                <a:gd name="T16" fmla="*/ 75460 w 223"/>
                <a:gd name="T17" fmla="*/ 29535 h 43"/>
                <a:gd name="T18" fmla="*/ 86024 w 223"/>
                <a:gd name="T19" fmla="*/ 28797 h 43"/>
                <a:gd name="T20" fmla="*/ 98098 w 223"/>
                <a:gd name="T21" fmla="*/ 28058 h 43"/>
                <a:gd name="T22" fmla="*/ 108662 w 223"/>
                <a:gd name="T23" fmla="*/ 25843 h 43"/>
                <a:gd name="T24" fmla="*/ 119981 w 223"/>
                <a:gd name="T25" fmla="*/ 24366 h 43"/>
                <a:gd name="T26" fmla="*/ 129791 w 223"/>
                <a:gd name="T27" fmla="*/ 21413 h 43"/>
                <a:gd name="T28" fmla="*/ 139600 w 223"/>
                <a:gd name="T29" fmla="*/ 19198 h 43"/>
                <a:gd name="T30" fmla="*/ 150919 w 223"/>
                <a:gd name="T31" fmla="*/ 15506 h 43"/>
                <a:gd name="T32" fmla="*/ 159974 w 223"/>
                <a:gd name="T33" fmla="*/ 11814 h 43"/>
                <a:gd name="T34" fmla="*/ 168275 w 223"/>
                <a:gd name="T35" fmla="*/ 7384 h 43"/>
                <a:gd name="T36" fmla="*/ 165257 w 223"/>
                <a:gd name="T37" fmla="*/ 0 h 43"/>
                <a:gd name="T38" fmla="*/ 156201 w 223"/>
                <a:gd name="T39" fmla="*/ 2953 h 43"/>
                <a:gd name="T40" fmla="*/ 147146 w 223"/>
                <a:gd name="T41" fmla="*/ 6645 h 43"/>
                <a:gd name="T42" fmla="*/ 137337 w 223"/>
                <a:gd name="T43" fmla="*/ 10337 h 43"/>
                <a:gd name="T44" fmla="*/ 128281 w 223"/>
                <a:gd name="T45" fmla="*/ 11814 h 43"/>
                <a:gd name="T46" fmla="*/ 117717 w 223"/>
                <a:gd name="T47" fmla="*/ 14767 h 43"/>
                <a:gd name="T48" fmla="*/ 106398 w 223"/>
                <a:gd name="T49" fmla="*/ 16983 h 43"/>
                <a:gd name="T50" fmla="*/ 95834 w 223"/>
                <a:gd name="T51" fmla="*/ 18459 h 43"/>
                <a:gd name="T52" fmla="*/ 86024 w 223"/>
                <a:gd name="T53" fmla="*/ 19198 h 43"/>
                <a:gd name="T54" fmla="*/ 75460 w 223"/>
                <a:gd name="T55" fmla="*/ 20674 h 43"/>
                <a:gd name="T56" fmla="*/ 64141 w 223"/>
                <a:gd name="T57" fmla="*/ 21413 h 43"/>
                <a:gd name="T58" fmla="*/ 53576 w 223"/>
                <a:gd name="T59" fmla="*/ 21413 h 43"/>
                <a:gd name="T60" fmla="*/ 42257 w 223"/>
                <a:gd name="T61" fmla="*/ 22151 h 43"/>
                <a:gd name="T62" fmla="*/ 32448 w 223"/>
                <a:gd name="T63" fmla="*/ 22151 h 43"/>
                <a:gd name="T64" fmla="*/ 22638 w 223"/>
                <a:gd name="T65" fmla="*/ 22151 h 43"/>
                <a:gd name="T66" fmla="*/ 13583 w 223"/>
                <a:gd name="T67" fmla="*/ 22151 h 43"/>
                <a:gd name="T68" fmla="*/ 3773 w 223"/>
                <a:gd name="T69" fmla="*/ 22151 h 43"/>
                <a:gd name="T70" fmla="*/ 7546 w 223"/>
                <a:gd name="T71" fmla="*/ 22890 h 43"/>
                <a:gd name="T72" fmla="*/ 3773 w 223"/>
                <a:gd name="T73" fmla="*/ 22151 h 43"/>
                <a:gd name="T74" fmla="*/ 755 w 223"/>
                <a:gd name="T75" fmla="*/ 24366 h 43"/>
                <a:gd name="T76" fmla="*/ 0 w 223"/>
                <a:gd name="T77" fmla="*/ 26581 h 43"/>
                <a:gd name="T78" fmla="*/ 755 w 223"/>
                <a:gd name="T79" fmla="*/ 29535 h 43"/>
                <a:gd name="T80" fmla="*/ 3773 w 223"/>
                <a:gd name="T81" fmla="*/ 31750 h 43"/>
                <a:gd name="T82" fmla="*/ 0 w 223"/>
                <a:gd name="T83" fmla="*/ 30273 h 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23" h="43">
                  <a:moveTo>
                    <a:pt x="0" y="41"/>
                  </a:moveTo>
                  <a:lnTo>
                    <a:pt x="5" y="43"/>
                  </a:lnTo>
                  <a:lnTo>
                    <a:pt x="18" y="43"/>
                  </a:lnTo>
                  <a:lnTo>
                    <a:pt x="30" y="43"/>
                  </a:lnTo>
                  <a:lnTo>
                    <a:pt x="43" y="43"/>
                  </a:lnTo>
                  <a:lnTo>
                    <a:pt x="56" y="43"/>
                  </a:lnTo>
                  <a:lnTo>
                    <a:pt x="71" y="41"/>
                  </a:lnTo>
                  <a:lnTo>
                    <a:pt x="85" y="41"/>
                  </a:lnTo>
                  <a:lnTo>
                    <a:pt x="100" y="40"/>
                  </a:lnTo>
                  <a:lnTo>
                    <a:pt x="114" y="39"/>
                  </a:lnTo>
                  <a:lnTo>
                    <a:pt x="130" y="38"/>
                  </a:lnTo>
                  <a:lnTo>
                    <a:pt x="144" y="35"/>
                  </a:lnTo>
                  <a:lnTo>
                    <a:pt x="159" y="33"/>
                  </a:lnTo>
                  <a:lnTo>
                    <a:pt x="172" y="29"/>
                  </a:lnTo>
                  <a:lnTo>
                    <a:pt x="185" y="26"/>
                  </a:lnTo>
                  <a:lnTo>
                    <a:pt x="200" y="21"/>
                  </a:lnTo>
                  <a:lnTo>
                    <a:pt x="212" y="16"/>
                  </a:lnTo>
                  <a:lnTo>
                    <a:pt x="223" y="10"/>
                  </a:lnTo>
                  <a:lnTo>
                    <a:pt x="219" y="0"/>
                  </a:lnTo>
                  <a:lnTo>
                    <a:pt x="207" y="4"/>
                  </a:lnTo>
                  <a:lnTo>
                    <a:pt x="195" y="9"/>
                  </a:lnTo>
                  <a:lnTo>
                    <a:pt x="182" y="14"/>
                  </a:lnTo>
                  <a:lnTo>
                    <a:pt x="170" y="16"/>
                  </a:lnTo>
                  <a:lnTo>
                    <a:pt x="156" y="20"/>
                  </a:lnTo>
                  <a:lnTo>
                    <a:pt x="141" y="23"/>
                  </a:lnTo>
                  <a:lnTo>
                    <a:pt x="127" y="25"/>
                  </a:lnTo>
                  <a:lnTo>
                    <a:pt x="114" y="26"/>
                  </a:lnTo>
                  <a:lnTo>
                    <a:pt x="100" y="28"/>
                  </a:lnTo>
                  <a:lnTo>
                    <a:pt x="85" y="29"/>
                  </a:lnTo>
                  <a:lnTo>
                    <a:pt x="71" y="29"/>
                  </a:lnTo>
                  <a:lnTo>
                    <a:pt x="56" y="30"/>
                  </a:lnTo>
                  <a:lnTo>
                    <a:pt x="43" y="30"/>
                  </a:lnTo>
                  <a:lnTo>
                    <a:pt x="30" y="30"/>
                  </a:lnTo>
                  <a:lnTo>
                    <a:pt x="18" y="30"/>
                  </a:lnTo>
                  <a:lnTo>
                    <a:pt x="5" y="30"/>
                  </a:lnTo>
                  <a:lnTo>
                    <a:pt x="10" y="31"/>
                  </a:lnTo>
                  <a:lnTo>
                    <a:pt x="5" y="30"/>
                  </a:lnTo>
                  <a:lnTo>
                    <a:pt x="1" y="33"/>
                  </a:lnTo>
                  <a:lnTo>
                    <a:pt x="0" y="36"/>
                  </a:lnTo>
                  <a:lnTo>
                    <a:pt x="1" y="40"/>
                  </a:lnTo>
                  <a:lnTo>
                    <a:pt x="5" y="43"/>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1" name="Freeform 164">
              <a:extLst>
                <a:ext uri="{FF2B5EF4-FFF2-40B4-BE49-F238E27FC236}">
                  <a16:creationId xmlns:a16="http://schemas.microsoft.com/office/drawing/2014/main" id="{B875E2F7-7C70-BD23-F602-470317B4C35C}"/>
                </a:ext>
              </a:extLst>
            </p:cNvPr>
            <p:cNvSpPr>
              <a:spLocks noChangeAspect="1"/>
            </p:cNvSpPr>
            <p:nvPr/>
          </p:nvSpPr>
          <p:spPr bwMode="auto">
            <a:xfrm>
              <a:off x="4733925" y="2649538"/>
              <a:ext cx="55563" cy="55562"/>
            </a:xfrm>
            <a:custGeom>
              <a:avLst/>
              <a:gdLst>
                <a:gd name="T0" fmla="*/ 5328 w 73"/>
                <a:gd name="T1" fmla="*/ 10656 h 73"/>
                <a:gd name="T2" fmla="*/ 1522 w 73"/>
                <a:gd name="T3" fmla="*/ 9133 h 73"/>
                <a:gd name="T4" fmla="*/ 47952 w 73"/>
                <a:gd name="T5" fmla="*/ 55562 h 73"/>
                <a:gd name="T6" fmla="*/ 55563 w 73"/>
                <a:gd name="T7" fmla="*/ 47951 h 73"/>
                <a:gd name="T8" fmla="*/ 9134 w 73"/>
                <a:gd name="T9" fmla="*/ 1522 h 73"/>
                <a:gd name="T10" fmla="*/ 5328 w 73"/>
                <a:gd name="T11" fmla="*/ 761 h 73"/>
                <a:gd name="T12" fmla="*/ 9134 w 73"/>
                <a:gd name="T13" fmla="*/ 1522 h 73"/>
                <a:gd name="T14" fmla="*/ 5328 w 73"/>
                <a:gd name="T15" fmla="*/ 0 h 73"/>
                <a:gd name="T16" fmla="*/ 1522 w 73"/>
                <a:gd name="T17" fmla="*/ 1522 h 73"/>
                <a:gd name="T18" fmla="*/ 0 w 73"/>
                <a:gd name="T19" fmla="*/ 5328 h 73"/>
                <a:gd name="T20" fmla="*/ 1522 w 73"/>
                <a:gd name="T21" fmla="*/ 9133 h 73"/>
                <a:gd name="T22" fmla="*/ 5328 w 73"/>
                <a:gd name="T23" fmla="*/ 10656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3" h="73">
                  <a:moveTo>
                    <a:pt x="7" y="14"/>
                  </a:moveTo>
                  <a:lnTo>
                    <a:pt x="2" y="12"/>
                  </a:lnTo>
                  <a:lnTo>
                    <a:pt x="63" y="73"/>
                  </a:lnTo>
                  <a:lnTo>
                    <a:pt x="73" y="63"/>
                  </a:lnTo>
                  <a:lnTo>
                    <a:pt x="12" y="2"/>
                  </a:lnTo>
                  <a:lnTo>
                    <a:pt x="7" y="1"/>
                  </a:lnTo>
                  <a:lnTo>
                    <a:pt x="12" y="2"/>
                  </a:lnTo>
                  <a:lnTo>
                    <a:pt x="7" y="0"/>
                  </a:lnTo>
                  <a:lnTo>
                    <a:pt x="2" y="2"/>
                  </a:lnTo>
                  <a:lnTo>
                    <a:pt x="0" y="7"/>
                  </a:lnTo>
                  <a:lnTo>
                    <a:pt x="2" y="12"/>
                  </a:ln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2" name="Freeform 165">
              <a:extLst>
                <a:ext uri="{FF2B5EF4-FFF2-40B4-BE49-F238E27FC236}">
                  <a16:creationId xmlns:a16="http://schemas.microsoft.com/office/drawing/2014/main" id="{5447BE7B-4A3D-99BB-B09E-55E5A9901FCF}"/>
                </a:ext>
              </a:extLst>
            </p:cNvPr>
            <p:cNvSpPr>
              <a:spLocks noChangeAspect="1"/>
            </p:cNvSpPr>
            <p:nvPr/>
          </p:nvSpPr>
          <p:spPr bwMode="auto">
            <a:xfrm>
              <a:off x="4575175" y="2628900"/>
              <a:ext cx="163513" cy="31750"/>
            </a:xfrm>
            <a:custGeom>
              <a:avLst/>
              <a:gdLst>
                <a:gd name="T0" fmla="*/ 7535 w 217"/>
                <a:gd name="T1" fmla="*/ 6645 h 43"/>
                <a:gd name="T2" fmla="*/ 1507 w 217"/>
                <a:gd name="T3" fmla="*/ 7384 h 43"/>
                <a:gd name="T4" fmla="*/ 10549 w 217"/>
                <a:gd name="T5" fmla="*/ 11814 h 43"/>
                <a:gd name="T6" fmla="*/ 19591 w 217"/>
                <a:gd name="T7" fmla="*/ 15506 h 43"/>
                <a:gd name="T8" fmla="*/ 30894 w 217"/>
                <a:gd name="T9" fmla="*/ 19198 h 43"/>
                <a:gd name="T10" fmla="*/ 41443 w 217"/>
                <a:gd name="T11" fmla="*/ 21413 h 43"/>
                <a:gd name="T12" fmla="*/ 51993 w 217"/>
                <a:gd name="T13" fmla="*/ 24366 h 43"/>
                <a:gd name="T14" fmla="*/ 61788 w 217"/>
                <a:gd name="T15" fmla="*/ 25843 h 43"/>
                <a:gd name="T16" fmla="*/ 72338 w 217"/>
                <a:gd name="T17" fmla="*/ 28058 h 43"/>
                <a:gd name="T18" fmla="*/ 84394 w 217"/>
                <a:gd name="T19" fmla="*/ 28797 h 43"/>
                <a:gd name="T20" fmla="*/ 94943 w 217"/>
                <a:gd name="T21" fmla="*/ 29535 h 43"/>
                <a:gd name="T22" fmla="*/ 105492 w 217"/>
                <a:gd name="T23" fmla="*/ 30273 h 43"/>
                <a:gd name="T24" fmla="*/ 116795 w 217"/>
                <a:gd name="T25" fmla="*/ 30273 h 43"/>
                <a:gd name="T26" fmla="*/ 126591 w 217"/>
                <a:gd name="T27" fmla="*/ 31750 h 43"/>
                <a:gd name="T28" fmla="*/ 136386 w 217"/>
                <a:gd name="T29" fmla="*/ 31750 h 43"/>
                <a:gd name="T30" fmla="*/ 145429 w 217"/>
                <a:gd name="T31" fmla="*/ 31750 h 43"/>
                <a:gd name="T32" fmla="*/ 155224 w 217"/>
                <a:gd name="T33" fmla="*/ 31750 h 43"/>
                <a:gd name="T34" fmla="*/ 163513 w 217"/>
                <a:gd name="T35" fmla="*/ 31750 h 43"/>
                <a:gd name="T36" fmla="*/ 163513 w 217"/>
                <a:gd name="T37" fmla="*/ 22151 h 43"/>
                <a:gd name="T38" fmla="*/ 155224 w 217"/>
                <a:gd name="T39" fmla="*/ 22151 h 43"/>
                <a:gd name="T40" fmla="*/ 145429 w 217"/>
                <a:gd name="T41" fmla="*/ 22151 h 43"/>
                <a:gd name="T42" fmla="*/ 136386 w 217"/>
                <a:gd name="T43" fmla="*/ 22151 h 43"/>
                <a:gd name="T44" fmla="*/ 126591 w 217"/>
                <a:gd name="T45" fmla="*/ 22151 h 43"/>
                <a:gd name="T46" fmla="*/ 116795 w 217"/>
                <a:gd name="T47" fmla="*/ 21413 h 43"/>
                <a:gd name="T48" fmla="*/ 105492 w 217"/>
                <a:gd name="T49" fmla="*/ 21413 h 43"/>
                <a:gd name="T50" fmla="*/ 94943 w 217"/>
                <a:gd name="T51" fmla="*/ 20674 h 43"/>
                <a:gd name="T52" fmla="*/ 84394 w 217"/>
                <a:gd name="T53" fmla="*/ 19198 h 43"/>
                <a:gd name="T54" fmla="*/ 74598 w 217"/>
                <a:gd name="T55" fmla="*/ 18459 h 43"/>
                <a:gd name="T56" fmla="*/ 64049 w 217"/>
                <a:gd name="T57" fmla="*/ 16983 h 43"/>
                <a:gd name="T58" fmla="*/ 53500 w 217"/>
                <a:gd name="T59" fmla="*/ 14767 h 43"/>
                <a:gd name="T60" fmla="*/ 42950 w 217"/>
                <a:gd name="T61" fmla="*/ 11814 h 43"/>
                <a:gd name="T62" fmla="*/ 33155 w 217"/>
                <a:gd name="T63" fmla="*/ 10337 h 43"/>
                <a:gd name="T64" fmla="*/ 23359 w 217"/>
                <a:gd name="T65" fmla="*/ 6645 h 43"/>
                <a:gd name="T66" fmla="*/ 14317 w 217"/>
                <a:gd name="T67" fmla="*/ 2953 h 43"/>
                <a:gd name="T68" fmla="*/ 5275 w 217"/>
                <a:gd name="T69" fmla="*/ 0 h 43"/>
                <a:gd name="T70" fmla="*/ 0 w 217"/>
                <a:gd name="T71" fmla="*/ 738 h 43"/>
                <a:gd name="T72" fmla="*/ 5275 w 217"/>
                <a:gd name="T73" fmla="*/ 0 h 43"/>
                <a:gd name="T74" fmla="*/ 3014 w 217"/>
                <a:gd name="T75" fmla="*/ 0 h 43"/>
                <a:gd name="T76" fmla="*/ 0 w 217"/>
                <a:gd name="T77" fmla="*/ 2215 h 43"/>
                <a:gd name="T78" fmla="*/ 0 w 217"/>
                <a:gd name="T79" fmla="*/ 5907 h 43"/>
                <a:gd name="T80" fmla="*/ 1507 w 217"/>
                <a:gd name="T81" fmla="*/ 7384 h 43"/>
                <a:gd name="T82" fmla="*/ 7535 w 217"/>
                <a:gd name="T83" fmla="*/ 6645 h 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7" h="43">
                  <a:moveTo>
                    <a:pt x="10" y="9"/>
                  </a:moveTo>
                  <a:lnTo>
                    <a:pt x="2" y="10"/>
                  </a:lnTo>
                  <a:lnTo>
                    <a:pt x="14" y="16"/>
                  </a:lnTo>
                  <a:lnTo>
                    <a:pt x="26" y="21"/>
                  </a:lnTo>
                  <a:lnTo>
                    <a:pt x="41" y="26"/>
                  </a:lnTo>
                  <a:lnTo>
                    <a:pt x="55" y="29"/>
                  </a:lnTo>
                  <a:lnTo>
                    <a:pt x="69" y="33"/>
                  </a:lnTo>
                  <a:lnTo>
                    <a:pt x="82" y="35"/>
                  </a:lnTo>
                  <a:lnTo>
                    <a:pt x="96" y="38"/>
                  </a:lnTo>
                  <a:lnTo>
                    <a:pt x="112" y="39"/>
                  </a:lnTo>
                  <a:lnTo>
                    <a:pt x="126" y="40"/>
                  </a:lnTo>
                  <a:lnTo>
                    <a:pt x="140" y="41"/>
                  </a:lnTo>
                  <a:lnTo>
                    <a:pt x="155" y="41"/>
                  </a:lnTo>
                  <a:lnTo>
                    <a:pt x="168" y="43"/>
                  </a:lnTo>
                  <a:lnTo>
                    <a:pt x="181" y="43"/>
                  </a:lnTo>
                  <a:lnTo>
                    <a:pt x="193" y="43"/>
                  </a:lnTo>
                  <a:lnTo>
                    <a:pt x="206" y="43"/>
                  </a:lnTo>
                  <a:lnTo>
                    <a:pt x="217" y="43"/>
                  </a:lnTo>
                  <a:lnTo>
                    <a:pt x="217" y="30"/>
                  </a:lnTo>
                  <a:lnTo>
                    <a:pt x="206" y="30"/>
                  </a:lnTo>
                  <a:lnTo>
                    <a:pt x="193" y="30"/>
                  </a:lnTo>
                  <a:lnTo>
                    <a:pt x="181" y="30"/>
                  </a:lnTo>
                  <a:lnTo>
                    <a:pt x="168" y="30"/>
                  </a:lnTo>
                  <a:lnTo>
                    <a:pt x="155" y="29"/>
                  </a:lnTo>
                  <a:lnTo>
                    <a:pt x="140" y="29"/>
                  </a:lnTo>
                  <a:lnTo>
                    <a:pt x="126" y="28"/>
                  </a:lnTo>
                  <a:lnTo>
                    <a:pt x="112" y="26"/>
                  </a:lnTo>
                  <a:lnTo>
                    <a:pt x="99" y="25"/>
                  </a:lnTo>
                  <a:lnTo>
                    <a:pt x="85" y="23"/>
                  </a:lnTo>
                  <a:lnTo>
                    <a:pt x="71" y="20"/>
                  </a:lnTo>
                  <a:lnTo>
                    <a:pt x="57" y="16"/>
                  </a:lnTo>
                  <a:lnTo>
                    <a:pt x="44" y="14"/>
                  </a:lnTo>
                  <a:lnTo>
                    <a:pt x="31" y="9"/>
                  </a:lnTo>
                  <a:lnTo>
                    <a:pt x="19" y="4"/>
                  </a:lnTo>
                  <a:lnTo>
                    <a:pt x="7" y="0"/>
                  </a:lnTo>
                  <a:lnTo>
                    <a:pt x="0" y="1"/>
                  </a:lnTo>
                  <a:lnTo>
                    <a:pt x="7" y="0"/>
                  </a:lnTo>
                  <a:lnTo>
                    <a:pt x="4" y="0"/>
                  </a:lnTo>
                  <a:lnTo>
                    <a:pt x="0" y="3"/>
                  </a:lnTo>
                  <a:lnTo>
                    <a:pt x="0" y="8"/>
                  </a:lnTo>
                  <a:lnTo>
                    <a:pt x="2" y="10"/>
                  </a:lnTo>
                  <a:lnTo>
                    <a:pt x="1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3" name="Freeform 166">
              <a:extLst>
                <a:ext uri="{FF2B5EF4-FFF2-40B4-BE49-F238E27FC236}">
                  <a16:creationId xmlns:a16="http://schemas.microsoft.com/office/drawing/2014/main" id="{8DB05959-E930-4B16-35CF-92A059EF02C6}"/>
                </a:ext>
              </a:extLst>
            </p:cNvPr>
            <p:cNvSpPr>
              <a:spLocks noChangeAspect="1"/>
            </p:cNvSpPr>
            <p:nvPr/>
          </p:nvSpPr>
          <p:spPr bwMode="auto">
            <a:xfrm>
              <a:off x="4505325" y="2630488"/>
              <a:ext cx="77788" cy="76200"/>
            </a:xfrm>
            <a:custGeom>
              <a:avLst/>
              <a:gdLst>
                <a:gd name="T0" fmla="*/ 4576 w 102"/>
                <a:gd name="T1" fmla="*/ 76200 h 103"/>
                <a:gd name="T2" fmla="*/ 8389 w 102"/>
                <a:gd name="T3" fmla="*/ 73981 h 103"/>
                <a:gd name="T4" fmla="*/ 77788 w 102"/>
                <a:gd name="T5" fmla="*/ 5918 h 103"/>
                <a:gd name="T6" fmla="*/ 70162 w 102"/>
                <a:gd name="T7" fmla="*/ 0 h 103"/>
                <a:gd name="T8" fmla="*/ 763 w 102"/>
                <a:gd name="T9" fmla="*/ 68802 h 103"/>
                <a:gd name="T10" fmla="*/ 4576 w 102"/>
                <a:gd name="T11" fmla="*/ 66583 h 103"/>
                <a:gd name="T12" fmla="*/ 763 w 102"/>
                <a:gd name="T13" fmla="*/ 68802 h 103"/>
                <a:gd name="T14" fmla="*/ 0 w 102"/>
                <a:gd name="T15" fmla="*/ 72501 h 103"/>
                <a:gd name="T16" fmla="*/ 1525 w 102"/>
                <a:gd name="T17" fmla="*/ 74720 h 103"/>
                <a:gd name="T18" fmla="*/ 5338 w 102"/>
                <a:gd name="T19" fmla="*/ 76200 h 103"/>
                <a:gd name="T20" fmla="*/ 8389 w 102"/>
                <a:gd name="T21" fmla="*/ 73981 h 103"/>
                <a:gd name="T22" fmla="*/ 4576 w 102"/>
                <a:gd name="T23" fmla="*/ 76200 h 10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2" h="103">
                  <a:moveTo>
                    <a:pt x="6" y="103"/>
                  </a:moveTo>
                  <a:lnTo>
                    <a:pt x="11" y="100"/>
                  </a:lnTo>
                  <a:lnTo>
                    <a:pt x="102" y="8"/>
                  </a:lnTo>
                  <a:lnTo>
                    <a:pt x="92" y="0"/>
                  </a:lnTo>
                  <a:lnTo>
                    <a:pt x="1" y="93"/>
                  </a:lnTo>
                  <a:lnTo>
                    <a:pt x="6" y="90"/>
                  </a:lnTo>
                  <a:lnTo>
                    <a:pt x="1" y="93"/>
                  </a:lnTo>
                  <a:lnTo>
                    <a:pt x="0" y="98"/>
                  </a:lnTo>
                  <a:lnTo>
                    <a:pt x="2" y="101"/>
                  </a:lnTo>
                  <a:lnTo>
                    <a:pt x="7" y="103"/>
                  </a:lnTo>
                  <a:lnTo>
                    <a:pt x="11" y="100"/>
                  </a:lnTo>
                  <a:lnTo>
                    <a:pt x="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4" name="Freeform 167">
              <a:extLst>
                <a:ext uri="{FF2B5EF4-FFF2-40B4-BE49-F238E27FC236}">
                  <a16:creationId xmlns:a16="http://schemas.microsoft.com/office/drawing/2014/main" id="{9A297C54-834F-2CD0-AB89-67CABEA19C75}"/>
                </a:ext>
              </a:extLst>
            </p:cNvPr>
            <p:cNvSpPr>
              <a:spLocks noChangeAspect="1"/>
            </p:cNvSpPr>
            <p:nvPr/>
          </p:nvSpPr>
          <p:spPr bwMode="auto">
            <a:xfrm>
              <a:off x="4392613" y="2673350"/>
              <a:ext cx="117475" cy="33338"/>
            </a:xfrm>
            <a:custGeom>
              <a:avLst/>
              <a:gdLst>
                <a:gd name="T0" fmla="*/ 2245 w 157"/>
                <a:gd name="T1" fmla="*/ 9850 h 44"/>
                <a:gd name="T2" fmla="*/ 3741 w 157"/>
                <a:gd name="T3" fmla="*/ 9850 h 44"/>
                <a:gd name="T4" fmla="*/ 18706 w 157"/>
                <a:gd name="T5" fmla="*/ 10608 h 44"/>
                <a:gd name="T6" fmla="*/ 32175 w 157"/>
                <a:gd name="T7" fmla="*/ 12881 h 44"/>
                <a:gd name="T8" fmla="*/ 46391 w 157"/>
                <a:gd name="T9" fmla="*/ 16669 h 44"/>
                <a:gd name="T10" fmla="*/ 58363 w 157"/>
                <a:gd name="T11" fmla="*/ 20457 h 44"/>
                <a:gd name="T12" fmla="*/ 71832 w 157"/>
                <a:gd name="T13" fmla="*/ 25761 h 44"/>
                <a:gd name="T14" fmla="*/ 85300 w 157"/>
                <a:gd name="T15" fmla="*/ 29550 h 44"/>
                <a:gd name="T16" fmla="*/ 100265 w 157"/>
                <a:gd name="T17" fmla="*/ 31823 h 44"/>
                <a:gd name="T18" fmla="*/ 117475 w 157"/>
                <a:gd name="T19" fmla="*/ 33338 h 44"/>
                <a:gd name="T20" fmla="*/ 117475 w 157"/>
                <a:gd name="T21" fmla="*/ 23488 h 44"/>
                <a:gd name="T22" fmla="*/ 102510 w 157"/>
                <a:gd name="T23" fmla="*/ 22730 h 44"/>
                <a:gd name="T24" fmla="*/ 87545 w 157"/>
                <a:gd name="T25" fmla="*/ 19700 h 44"/>
                <a:gd name="T26" fmla="*/ 75573 w 157"/>
                <a:gd name="T27" fmla="*/ 15911 h 44"/>
                <a:gd name="T28" fmla="*/ 62105 w 157"/>
                <a:gd name="T29" fmla="*/ 11365 h 44"/>
                <a:gd name="T30" fmla="*/ 48636 w 157"/>
                <a:gd name="T31" fmla="*/ 7577 h 44"/>
                <a:gd name="T32" fmla="*/ 34419 w 157"/>
                <a:gd name="T33" fmla="*/ 3788 h 44"/>
                <a:gd name="T34" fmla="*/ 20203 w 157"/>
                <a:gd name="T35" fmla="*/ 758 h 44"/>
                <a:gd name="T36" fmla="*/ 3741 w 157"/>
                <a:gd name="T37" fmla="*/ 0 h 44"/>
                <a:gd name="T38" fmla="*/ 4489 w 157"/>
                <a:gd name="T39" fmla="*/ 0 h 44"/>
                <a:gd name="T40" fmla="*/ 3741 w 157"/>
                <a:gd name="T41" fmla="*/ 0 h 44"/>
                <a:gd name="T42" fmla="*/ 748 w 157"/>
                <a:gd name="T43" fmla="*/ 2273 h 44"/>
                <a:gd name="T44" fmla="*/ 0 w 157"/>
                <a:gd name="T45" fmla="*/ 4546 h 44"/>
                <a:gd name="T46" fmla="*/ 748 w 157"/>
                <a:gd name="T47" fmla="*/ 7577 h 44"/>
                <a:gd name="T48" fmla="*/ 3741 w 157"/>
                <a:gd name="T49" fmla="*/ 9850 h 44"/>
                <a:gd name="T50" fmla="*/ 2245 w 157"/>
                <a:gd name="T51" fmla="*/ 9850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7" h="44">
                  <a:moveTo>
                    <a:pt x="3" y="13"/>
                  </a:moveTo>
                  <a:lnTo>
                    <a:pt x="5" y="13"/>
                  </a:lnTo>
                  <a:lnTo>
                    <a:pt x="25" y="14"/>
                  </a:lnTo>
                  <a:lnTo>
                    <a:pt x="43" y="17"/>
                  </a:lnTo>
                  <a:lnTo>
                    <a:pt x="62" y="22"/>
                  </a:lnTo>
                  <a:lnTo>
                    <a:pt x="78" y="27"/>
                  </a:lnTo>
                  <a:lnTo>
                    <a:pt x="96" y="34"/>
                  </a:lnTo>
                  <a:lnTo>
                    <a:pt x="114" y="39"/>
                  </a:lnTo>
                  <a:lnTo>
                    <a:pt x="134" y="42"/>
                  </a:lnTo>
                  <a:lnTo>
                    <a:pt x="157" y="44"/>
                  </a:lnTo>
                  <a:lnTo>
                    <a:pt x="157" y="31"/>
                  </a:lnTo>
                  <a:lnTo>
                    <a:pt x="137" y="30"/>
                  </a:lnTo>
                  <a:lnTo>
                    <a:pt x="117" y="26"/>
                  </a:lnTo>
                  <a:lnTo>
                    <a:pt x="101" y="21"/>
                  </a:lnTo>
                  <a:lnTo>
                    <a:pt x="83" y="15"/>
                  </a:lnTo>
                  <a:lnTo>
                    <a:pt x="65" y="10"/>
                  </a:lnTo>
                  <a:lnTo>
                    <a:pt x="46" y="5"/>
                  </a:lnTo>
                  <a:lnTo>
                    <a:pt x="27" y="1"/>
                  </a:lnTo>
                  <a:lnTo>
                    <a:pt x="5" y="0"/>
                  </a:lnTo>
                  <a:lnTo>
                    <a:pt x="6" y="0"/>
                  </a:lnTo>
                  <a:lnTo>
                    <a:pt x="5" y="0"/>
                  </a:lnTo>
                  <a:lnTo>
                    <a:pt x="1" y="3"/>
                  </a:lnTo>
                  <a:lnTo>
                    <a:pt x="0" y="6"/>
                  </a:lnTo>
                  <a:lnTo>
                    <a:pt x="1" y="10"/>
                  </a:lnTo>
                  <a:lnTo>
                    <a:pt x="5" y="13"/>
                  </a:lnTo>
                  <a:lnTo>
                    <a:pt x="3"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5" name="Freeform 168">
              <a:extLst>
                <a:ext uri="{FF2B5EF4-FFF2-40B4-BE49-F238E27FC236}">
                  <a16:creationId xmlns:a16="http://schemas.microsoft.com/office/drawing/2014/main" id="{CA39184D-242E-B982-3AA6-F09FE2F8EED9}"/>
                </a:ext>
              </a:extLst>
            </p:cNvPr>
            <p:cNvSpPr>
              <a:spLocks noChangeAspect="1"/>
            </p:cNvSpPr>
            <p:nvPr/>
          </p:nvSpPr>
          <p:spPr bwMode="auto">
            <a:xfrm>
              <a:off x="4300538" y="2660650"/>
              <a:ext cx="96837" cy="22225"/>
            </a:xfrm>
            <a:custGeom>
              <a:avLst/>
              <a:gdLst>
                <a:gd name="T0" fmla="*/ 6005 w 129"/>
                <a:gd name="T1" fmla="*/ 0 h 29"/>
                <a:gd name="T2" fmla="*/ 3003 w 129"/>
                <a:gd name="T3" fmla="*/ 9197 h 29"/>
                <a:gd name="T4" fmla="*/ 94585 w 129"/>
                <a:gd name="T5" fmla="*/ 22225 h 29"/>
                <a:gd name="T6" fmla="*/ 96837 w 129"/>
                <a:gd name="T7" fmla="*/ 12262 h 29"/>
                <a:gd name="T8" fmla="*/ 5255 w 129"/>
                <a:gd name="T9" fmla="*/ 0 h 29"/>
                <a:gd name="T10" fmla="*/ 2252 w 129"/>
                <a:gd name="T11" fmla="*/ 9197 h 29"/>
                <a:gd name="T12" fmla="*/ 5255 w 129"/>
                <a:gd name="T13" fmla="*/ 0 h 29"/>
                <a:gd name="T14" fmla="*/ 1501 w 129"/>
                <a:gd name="T15" fmla="*/ 766 h 29"/>
                <a:gd name="T16" fmla="*/ 0 w 129"/>
                <a:gd name="T17" fmla="*/ 3832 h 29"/>
                <a:gd name="T18" fmla="*/ 0 w 129"/>
                <a:gd name="T19" fmla="*/ 7664 h 29"/>
                <a:gd name="T20" fmla="*/ 3003 w 129"/>
                <a:gd name="T21" fmla="*/ 9197 h 29"/>
                <a:gd name="T22" fmla="*/ 6005 w 129"/>
                <a:gd name="T23" fmla="*/ 0 h 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9" h="29">
                  <a:moveTo>
                    <a:pt x="8" y="0"/>
                  </a:moveTo>
                  <a:lnTo>
                    <a:pt x="4" y="12"/>
                  </a:lnTo>
                  <a:lnTo>
                    <a:pt x="126" y="29"/>
                  </a:lnTo>
                  <a:lnTo>
                    <a:pt x="129" y="16"/>
                  </a:lnTo>
                  <a:lnTo>
                    <a:pt x="7" y="0"/>
                  </a:lnTo>
                  <a:lnTo>
                    <a:pt x="3" y="12"/>
                  </a:lnTo>
                  <a:lnTo>
                    <a:pt x="7" y="0"/>
                  </a:lnTo>
                  <a:lnTo>
                    <a:pt x="2" y="1"/>
                  </a:lnTo>
                  <a:lnTo>
                    <a:pt x="0" y="5"/>
                  </a:lnTo>
                  <a:lnTo>
                    <a:pt x="0" y="10"/>
                  </a:lnTo>
                  <a:lnTo>
                    <a:pt x="4" y="12"/>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6" name="Freeform 169">
              <a:extLst>
                <a:ext uri="{FF2B5EF4-FFF2-40B4-BE49-F238E27FC236}">
                  <a16:creationId xmlns:a16="http://schemas.microsoft.com/office/drawing/2014/main" id="{7141C7B1-1E7F-F6D6-5958-A8AF2AA246BC}"/>
                </a:ext>
              </a:extLst>
            </p:cNvPr>
            <p:cNvSpPr>
              <a:spLocks noChangeAspect="1"/>
            </p:cNvSpPr>
            <p:nvPr/>
          </p:nvSpPr>
          <p:spPr bwMode="auto">
            <a:xfrm>
              <a:off x="5214938" y="2736850"/>
              <a:ext cx="134937" cy="11113"/>
            </a:xfrm>
            <a:custGeom>
              <a:avLst/>
              <a:gdLst>
                <a:gd name="T0" fmla="*/ 0 w 177"/>
                <a:gd name="T1" fmla="*/ 5557 h 12"/>
                <a:gd name="T2" fmla="*/ 4574 w 177"/>
                <a:gd name="T3" fmla="*/ 11113 h 12"/>
                <a:gd name="T4" fmla="*/ 134937 w 177"/>
                <a:gd name="T5" fmla="*/ 11113 h 12"/>
                <a:gd name="T6" fmla="*/ 134937 w 177"/>
                <a:gd name="T7" fmla="*/ 0 h 12"/>
                <a:gd name="T8" fmla="*/ 4574 w 177"/>
                <a:gd name="T9" fmla="*/ 0 h 12"/>
                <a:gd name="T10" fmla="*/ 9148 w 177"/>
                <a:gd name="T11" fmla="*/ 5557 h 12"/>
                <a:gd name="T12" fmla="*/ 4574 w 177"/>
                <a:gd name="T13" fmla="*/ 0 h 12"/>
                <a:gd name="T14" fmla="*/ 1525 w 177"/>
                <a:gd name="T15" fmla="*/ 1852 h 12"/>
                <a:gd name="T16" fmla="*/ 762 w 177"/>
                <a:gd name="T17" fmla="*/ 5557 h 12"/>
                <a:gd name="T18" fmla="*/ 1525 w 177"/>
                <a:gd name="T19" fmla="*/ 9261 h 12"/>
                <a:gd name="T20" fmla="*/ 4574 w 177"/>
                <a:gd name="T21" fmla="*/ 11113 h 12"/>
                <a:gd name="T22" fmla="*/ 0 w 177"/>
                <a:gd name="T23" fmla="*/ 555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7" h="12">
                  <a:moveTo>
                    <a:pt x="0" y="6"/>
                  </a:moveTo>
                  <a:lnTo>
                    <a:pt x="6" y="12"/>
                  </a:lnTo>
                  <a:lnTo>
                    <a:pt x="177" y="12"/>
                  </a:lnTo>
                  <a:lnTo>
                    <a:pt x="177" y="0"/>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7" name="Freeform 170">
              <a:extLst>
                <a:ext uri="{FF2B5EF4-FFF2-40B4-BE49-F238E27FC236}">
                  <a16:creationId xmlns:a16="http://schemas.microsoft.com/office/drawing/2014/main" id="{78476CD8-5F1B-2E05-A97A-7C1CFBC7C038}"/>
                </a:ext>
              </a:extLst>
            </p:cNvPr>
            <p:cNvSpPr>
              <a:spLocks noChangeAspect="1"/>
            </p:cNvSpPr>
            <p:nvPr/>
          </p:nvSpPr>
          <p:spPr bwMode="auto">
            <a:xfrm>
              <a:off x="5214938" y="2628900"/>
              <a:ext cx="28575" cy="114300"/>
            </a:xfrm>
            <a:custGeom>
              <a:avLst/>
              <a:gdLst>
                <a:gd name="T0" fmla="*/ 20638 w 36"/>
                <a:gd name="T1" fmla="*/ 6813 h 151"/>
                <a:gd name="T2" fmla="*/ 20638 w 36"/>
                <a:gd name="T3" fmla="*/ 2271 h 151"/>
                <a:gd name="T4" fmla="*/ 12700 w 36"/>
                <a:gd name="T5" fmla="*/ 15896 h 151"/>
                <a:gd name="T6" fmla="*/ 7938 w 36"/>
                <a:gd name="T7" fmla="*/ 30278 h 151"/>
                <a:gd name="T8" fmla="*/ 4763 w 36"/>
                <a:gd name="T9" fmla="*/ 44660 h 151"/>
                <a:gd name="T10" fmla="*/ 2381 w 36"/>
                <a:gd name="T11" fmla="*/ 57528 h 151"/>
                <a:gd name="T12" fmla="*/ 794 w 36"/>
                <a:gd name="T13" fmla="*/ 72668 h 151"/>
                <a:gd name="T14" fmla="*/ 0 w 36"/>
                <a:gd name="T15" fmla="*/ 87050 h 151"/>
                <a:gd name="T16" fmla="*/ 0 w 36"/>
                <a:gd name="T17" fmla="*/ 99918 h 151"/>
                <a:gd name="T18" fmla="*/ 0 w 36"/>
                <a:gd name="T19" fmla="*/ 114300 h 151"/>
                <a:gd name="T20" fmla="*/ 9525 w 36"/>
                <a:gd name="T21" fmla="*/ 114300 h 151"/>
                <a:gd name="T22" fmla="*/ 9525 w 36"/>
                <a:gd name="T23" fmla="*/ 99918 h 151"/>
                <a:gd name="T24" fmla="*/ 9525 w 36"/>
                <a:gd name="T25" fmla="*/ 87050 h 151"/>
                <a:gd name="T26" fmla="*/ 10319 w 36"/>
                <a:gd name="T27" fmla="*/ 72668 h 151"/>
                <a:gd name="T28" fmla="*/ 12700 w 36"/>
                <a:gd name="T29" fmla="*/ 59799 h 151"/>
                <a:gd name="T30" fmla="*/ 14288 w 36"/>
                <a:gd name="T31" fmla="*/ 46174 h 151"/>
                <a:gd name="T32" fmla="*/ 17463 w 36"/>
                <a:gd name="T33" fmla="*/ 32549 h 151"/>
                <a:gd name="T34" fmla="*/ 22225 w 36"/>
                <a:gd name="T35" fmla="*/ 19681 h 151"/>
                <a:gd name="T36" fmla="*/ 28575 w 36"/>
                <a:gd name="T37" fmla="*/ 6056 h 151"/>
                <a:gd name="T38" fmla="*/ 28575 w 36"/>
                <a:gd name="T39" fmla="*/ 757 h 151"/>
                <a:gd name="T40" fmla="*/ 28575 w 36"/>
                <a:gd name="T41" fmla="*/ 6056 h 151"/>
                <a:gd name="T42" fmla="*/ 28575 w 36"/>
                <a:gd name="T43" fmla="*/ 3028 h 151"/>
                <a:gd name="T44" fmla="*/ 26194 w 36"/>
                <a:gd name="T45" fmla="*/ 0 h 151"/>
                <a:gd name="T46" fmla="*/ 22225 w 36"/>
                <a:gd name="T47" fmla="*/ 0 h 151"/>
                <a:gd name="T48" fmla="*/ 20638 w 36"/>
                <a:gd name="T49" fmla="*/ 2271 h 151"/>
                <a:gd name="T50" fmla="*/ 20638 w 36"/>
                <a:gd name="T51" fmla="*/ 6813 h 1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6" h="151">
                  <a:moveTo>
                    <a:pt x="26" y="9"/>
                  </a:moveTo>
                  <a:lnTo>
                    <a:pt x="26" y="3"/>
                  </a:lnTo>
                  <a:lnTo>
                    <a:pt x="16" y="21"/>
                  </a:lnTo>
                  <a:lnTo>
                    <a:pt x="10" y="40"/>
                  </a:lnTo>
                  <a:lnTo>
                    <a:pt x="6" y="59"/>
                  </a:lnTo>
                  <a:lnTo>
                    <a:pt x="3" y="76"/>
                  </a:lnTo>
                  <a:lnTo>
                    <a:pt x="1" y="96"/>
                  </a:lnTo>
                  <a:lnTo>
                    <a:pt x="0" y="115"/>
                  </a:lnTo>
                  <a:lnTo>
                    <a:pt x="0" y="132"/>
                  </a:lnTo>
                  <a:lnTo>
                    <a:pt x="0" y="151"/>
                  </a:lnTo>
                  <a:lnTo>
                    <a:pt x="12" y="151"/>
                  </a:lnTo>
                  <a:lnTo>
                    <a:pt x="12" y="132"/>
                  </a:lnTo>
                  <a:lnTo>
                    <a:pt x="12" y="115"/>
                  </a:lnTo>
                  <a:lnTo>
                    <a:pt x="13" y="96"/>
                  </a:lnTo>
                  <a:lnTo>
                    <a:pt x="16" y="79"/>
                  </a:lnTo>
                  <a:lnTo>
                    <a:pt x="18" y="61"/>
                  </a:lnTo>
                  <a:lnTo>
                    <a:pt x="22" y="43"/>
                  </a:lnTo>
                  <a:lnTo>
                    <a:pt x="28" y="26"/>
                  </a:lnTo>
                  <a:lnTo>
                    <a:pt x="36" y="8"/>
                  </a:lnTo>
                  <a:lnTo>
                    <a:pt x="36" y="1"/>
                  </a:lnTo>
                  <a:lnTo>
                    <a:pt x="36" y="8"/>
                  </a:lnTo>
                  <a:lnTo>
                    <a:pt x="36" y="4"/>
                  </a:lnTo>
                  <a:lnTo>
                    <a:pt x="33" y="0"/>
                  </a:lnTo>
                  <a:lnTo>
                    <a:pt x="28" y="0"/>
                  </a:lnTo>
                  <a:lnTo>
                    <a:pt x="26" y="3"/>
                  </a:lnTo>
                  <a:lnTo>
                    <a:pt x="26"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8" name="Freeform 171">
              <a:extLst>
                <a:ext uri="{FF2B5EF4-FFF2-40B4-BE49-F238E27FC236}">
                  <a16:creationId xmlns:a16="http://schemas.microsoft.com/office/drawing/2014/main" id="{5E79B953-F0B4-61EA-2203-3E994474E2CD}"/>
                </a:ext>
              </a:extLst>
            </p:cNvPr>
            <p:cNvSpPr>
              <a:spLocks noChangeAspect="1"/>
            </p:cNvSpPr>
            <p:nvPr/>
          </p:nvSpPr>
          <p:spPr bwMode="auto">
            <a:xfrm>
              <a:off x="5159375" y="2552700"/>
              <a:ext cx="84138" cy="80963"/>
            </a:xfrm>
            <a:custGeom>
              <a:avLst/>
              <a:gdLst>
                <a:gd name="T0" fmla="*/ 4589 w 110"/>
                <a:gd name="T1" fmla="*/ 9568 h 110"/>
                <a:gd name="T2" fmla="*/ 765 w 110"/>
                <a:gd name="T3" fmla="*/ 7360 h 110"/>
                <a:gd name="T4" fmla="*/ 76489 w 110"/>
                <a:gd name="T5" fmla="*/ 80963 h 110"/>
                <a:gd name="T6" fmla="*/ 84138 w 110"/>
                <a:gd name="T7" fmla="*/ 75075 h 110"/>
                <a:gd name="T8" fmla="*/ 8414 w 110"/>
                <a:gd name="T9" fmla="*/ 2208 h 110"/>
                <a:gd name="T10" fmla="*/ 4589 w 110"/>
                <a:gd name="T11" fmla="*/ 0 h 110"/>
                <a:gd name="T12" fmla="*/ 8414 w 110"/>
                <a:gd name="T13" fmla="*/ 2208 h 110"/>
                <a:gd name="T14" fmla="*/ 5354 w 110"/>
                <a:gd name="T15" fmla="*/ 0 h 110"/>
                <a:gd name="T16" fmla="*/ 1530 w 110"/>
                <a:gd name="T17" fmla="*/ 736 h 110"/>
                <a:gd name="T18" fmla="*/ 0 w 110"/>
                <a:gd name="T19" fmla="*/ 3680 h 110"/>
                <a:gd name="T20" fmla="*/ 765 w 110"/>
                <a:gd name="T21" fmla="*/ 7360 h 110"/>
                <a:gd name="T22" fmla="*/ 4589 w 110"/>
                <a:gd name="T23" fmla="*/ 9568 h 1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0" h="110">
                  <a:moveTo>
                    <a:pt x="6" y="13"/>
                  </a:moveTo>
                  <a:lnTo>
                    <a:pt x="1" y="10"/>
                  </a:lnTo>
                  <a:lnTo>
                    <a:pt x="100" y="110"/>
                  </a:lnTo>
                  <a:lnTo>
                    <a:pt x="110" y="102"/>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9" name="Freeform 172">
              <a:extLst>
                <a:ext uri="{FF2B5EF4-FFF2-40B4-BE49-F238E27FC236}">
                  <a16:creationId xmlns:a16="http://schemas.microsoft.com/office/drawing/2014/main" id="{396514C3-06DF-6D27-A500-EC1F322C1F2D}"/>
                </a:ext>
              </a:extLst>
            </p:cNvPr>
            <p:cNvSpPr>
              <a:spLocks noChangeAspect="1"/>
            </p:cNvSpPr>
            <p:nvPr/>
          </p:nvSpPr>
          <p:spPr bwMode="auto">
            <a:xfrm>
              <a:off x="5087938" y="2552700"/>
              <a:ext cx="77787" cy="9525"/>
            </a:xfrm>
            <a:custGeom>
              <a:avLst/>
              <a:gdLst>
                <a:gd name="T0" fmla="*/ 0 w 103"/>
                <a:gd name="T1" fmla="*/ 8060 h 13"/>
                <a:gd name="T2" fmla="*/ 3776 w 103"/>
                <a:gd name="T3" fmla="*/ 9525 h 13"/>
                <a:gd name="T4" fmla="*/ 77787 w 103"/>
                <a:gd name="T5" fmla="*/ 9525 h 13"/>
                <a:gd name="T6" fmla="*/ 77787 w 103"/>
                <a:gd name="T7" fmla="*/ 0 h 13"/>
                <a:gd name="T8" fmla="*/ 3776 w 103"/>
                <a:gd name="T9" fmla="*/ 0 h 13"/>
                <a:gd name="T10" fmla="*/ 7552 w 103"/>
                <a:gd name="T11" fmla="*/ 733 h 13"/>
                <a:gd name="T12" fmla="*/ 3776 w 103"/>
                <a:gd name="T13" fmla="*/ 0 h 13"/>
                <a:gd name="T14" fmla="*/ 755 w 103"/>
                <a:gd name="T15" fmla="*/ 2198 h 13"/>
                <a:gd name="T16" fmla="*/ 0 w 103"/>
                <a:gd name="T17" fmla="*/ 4396 h 13"/>
                <a:gd name="T18" fmla="*/ 755 w 103"/>
                <a:gd name="T19" fmla="*/ 7327 h 13"/>
                <a:gd name="T20" fmla="*/ 3776 w 103"/>
                <a:gd name="T21" fmla="*/ 9525 h 13"/>
                <a:gd name="T22" fmla="*/ 0 w 103"/>
                <a:gd name="T23" fmla="*/ 8060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3" h="13">
                  <a:moveTo>
                    <a:pt x="0" y="11"/>
                  </a:moveTo>
                  <a:lnTo>
                    <a:pt x="5" y="13"/>
                  </a:lnTo>
                  <a:lnTo>
                    <a:pt x="103" y="13"/>
                  </a:lnTo>
                  <a:lnTo>
                    <a:pt x="103" y="0"/>
                  </a:lnTo>
                  <a:lnTo>
                    <a:pt x="5" y="0"/>
                  </a:lnTo>
                  <a:lnTo>
                    <a:pt x="10" y="1"/>
                  </a:lnTo>
                  <a:lnTo>
                    <a:pt x="5" y="0"/>
                  </a:lnTo>
                  <a:lnTo>
                    <a:pt x="1" y="3"/>
                  </a:lnTo>
                  <a:lnTo>
                    <a:pt x="0" y="6"/>
                  </a:lnTo>
                  <a:lnTo>
                    <a:pt x="1" y="10"/>
                  </a:lnTo>
                  <a:lnTo>
                    <a:pt x="5" y="13"/>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0" name="Freeform 173">
              <a:extLst>
                <a:ext uri="{FF2B5EF4-FFF2-40B4-BE49-F238E27FC236}">
                  <a16:creationId xmlns:a16="http://schemas.microsoft.com/office/drawing/2014/main" id="{BDDEFA49-493C-0E52-94C5-67DDC3DCA2C4}"/>
                </a:ext>
              </a:extLst>
            </p:cNvPr>
            <p:cNvSpPr>
              <a:spLocks noChangeAspect="1"/>
            </p:cNvSpPr>
            <p:nvPr/>
          </p:nvSpPr>
          <p:spPr bwMode="auto">
            <a:xfrm>
              <a:off x="5048250" y="2479675"/>
              <a:ext cx="46038" cy="80963"/>
            </a:xfrm>
            <a:custGeom>
              <a:avLst/>
              <a:gdLst>
                <a:gd name="T0" fmla="*/ 1485 w 62"/>
                <a:gd name="T1" fmla="*/ 750 h 108"/>
                <a:gd name="T2" fmla="*/ 0 w 62"/>
                <a:gd name="T3" fmla="*/ 4498 h 108"/>
                <a:gd name="T4" fmla="*/ 1485 w 62"/>
                <a:gd name="T5" fmla="*/ 18741 h 108"/>
                <a:gd name="T6" fmla="*/ 2970 w 62"/>
                <a:gd name="T7" fmla="*/ 29986 h 108"/>
                <a:gd name="T8" fmla="*/ 7425 w 62"/>
                <a:gd name="T9" fmla="*/ 41231 h 108"/>
                <a:gd name="T10" fmla="*/ 13366 w 62"/>
                <a:gd name="T11" fmla="*/ 50227 h 108"/>
                <a:gd name="T12" fmla="*/ 18564 w 62"/>
                <a:gd name="T13" fmla="*/ 58473 h 108"/>
                <a:gd name="T14" fmla="*/ 24504 w 62"/>
                <a:gd name="T15" fmla="*/ 65970 h 108"/>
                <a:gd name="T16" fmla="*/ 31930 w 62"/>
                <a:gd name="T17" fmla="*/ 74966 h 108"/>
                <a:gd name="T18" fmla="*/ 38613 w 62"/>
                <a:gd name="T19" fmla="*/ 80963 h 108"/>
                <a:gd name="T20" fmla="*/ 46038 w 62"/>
                <a:gd name="T21" fmla="*/ 73466 h 108"/>
                <a:gd name="T22" fmla="*/ 39355 w 62"/>
                <a:gd name="T23" fmla="*/ 67469 h 108"/>
                <a:gd name="T24" fmla="*/ 31930 w 62"/>
                <a:gd name="T25" fmla="*/ 60722 h 108"/>
                <a:gd name="T26" fmla="*/ 25989 w 62"/>
                <a:gd name="T27" fmla="*/ 53226 h 108"/>
                <a:gd name="T28" fmla="*/ 20791 w 62"/>
                <a:gd name="T29" fmla="*/ 44979 h 108"/>
                <a:gd name="T30" fmla="*/ 14851 w 62"/>
                <a:gd name="T31" fmla="*/ 37483 h 108"/>
                <a:gd name="T32" fmla="*/ 12623 w 62"/>
                <a:gd name="T33" fmla="*/ 27737 h 108"/>
                <a:gd name="T34" fmla="*/ 10396 w 62"/>
                <a:gd name="T35" fmla="*/ 16492 h 108"/>
                <a:gd name="T36" fmla="*/ 9653 w 62"/>
                <a:gd name="T37" fmla="*/ 4498 h 108"/>
                <a:gd name="T38" fmla="*/ 8911 w 62"/>
                <a:gd name="T39" fmla="*/ 8246 h 108"/>
                <a:gd name="T40" fmla="*/ 9653 w 62"/>
                <a:gd name="T41" fmla="*/ 4498 h 108"/>
                <a:gd name="T42" fmla="*/ 7425 w 62"/>
                <a:gd name="T43" fmla="*/ 1499 h 108"/>
                <a:gd name="T44" fmla="*/ 5198 w 62"/>
                <a:gd name="T45" fmla="*/ 0 h 108"/>
                <a:gd name="T46" fmla="*/ 2228 w 62"/>
                <a:gd name="T47" fmla="*/ 1499 h 108"/>
                <a:gd name="T48" fmla="*/ 0 w 62"/>
                <a:gd name="T49" fmla="*/ 4498 h 108"/>
                <a:gd name="T50" fmla="*/ 1485 w 62"/>
                <a:gd name="T51" fmla="*/ 750 h 10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2" h="108">
                  <a:moveTo>
                    <a:pt x="2" y="1"/>
                  </a:moveTo>
                  <a:lnTo>
                    <a:pt x="0" y="6"/>
                  </a:lnTo>
                  <a:lnTo>
                    <a:pt x="2" y="25"/>
                  </a:lnTo>
                  <a:lnTo>
                    <a:pt x="4" y="40"/>
                  </a:lnTo>
                  <a:lnTo>
                    <a:pt x="10" y="55"/>
                  </a:lnTo>
                  <a:lnTo>
                    <a:pt x="18" y="67"/>
                  </a:lnTo>
                  <a:lnTo>
                    <a:pt x="25" y="78"/>
                  </a:lnTo>
                  <a:lnTo>
                    <a:pt x="33" y="88"/>
                  </a:lnTo>
                  <a:lnTo>
                    <a:pt x="43" y="100"/>
                  </a:lnTo>
                  <a:lnTo>
                    <a:pt x="52" y="108"/>
                  </a:lnTo>
                  <a:lnTo>
                    <a:pt x="62" y="98"/>
                  </a:lnTo>
                  <a:lnTo>
                    <a:pt x="53" y="90"/>
                  </a:lnTo>
                  <a:lnTo>
                    <a:pt x="43" y="81"/>
                  </a:lnTo>
                  <a:lnTo>
                    <a:pt x="35" y="71"/>
                  </a:lnTo>
                  <a:lnTo>
                    <a:pt x="28" y="60"/>
                  </a:lnTo>
                  <a:lnTo>
                    <a:pt x="20" y="50"/>
                  </a:lnTo>
                  <a:lnTo>
                    <a:pt x="17" y="37"/>
                  </a:lnTo>
                  <a:lnTo>
                    <a:pt x="14" y="22"/>
                  </a:lnTo>
                  <a:lnTo>
                    <a:pt x="13" y="6"/>
                  </a:lnTo>
                  <a:lnTo>
                    <a:pt x="12" y="11"/>
                  </a:lnTo>
                  <a:lnTo>
                    <a:pt x="13" y="6"/>
                  </a:lnTo>
                  <a:lnTo>
                    <a:pt x="10" y="2"/>
                  </a:lnTo>
                  <a:lnTo>
                    <a:pt x="7" y="0"/>
                  </a:lnTo>
                  <a:lnTo>
                    <a:pt x="3" y="2"/>
                  </a:lnTo>
                  <a:lnTo>
                    <a:pt x="0" y="6"/>
                  </a:lnTo>
                  <a:lnTo>
                    <a:pt x="2"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1" name="Freeform 174">
              <a:extLst>
                <a:ext uri="{FF2B5EF4-FFF2-40B4-BE49-F238E27FC236}">
                  <a16:creationId xmlns:a16="http://schemas.microsoft.com/office/drawing/2014/main" id="{3F32AACD-22CB-C1ED-973C-3A609AB2FF01}"/>
                </a:ext>
              </a:extLst>
            </p:cNvPr>
            <p:cNvSpPr>
              <a:spLocks noChangeAspect="1"/>
            </p:cNvSpPr>
            <p:nvPr/>
          </p:nvSpPr>
          <p:spPr bwMode="auto">
            <a:xfrm>
              <a:off x="5049838" y="2459038"/>
              <a:ext cx="28575" cy="26987"/>
            </a:xfrm>
            <a:custGeom>
              <a:avLst/>
              <a:gdLst>
                <a:gd name="T0" fmla="*/ 23169 w 37"/>
                <a:gd name="T1" fmla="*/ 729 h 37"/>
                <a:gd name="T2" fmla="*/ 19307 w 37"/>
                <a:gd name="T3" fmla="*/ 1459 h 37"/>
                <a:gd name="T4" fmla="*/ 0 w 37"/>
                <a:gd name="T5" fmla="*/ 19693 h 37"/>
                <a:gd name="T6" fmla="*/ 7723 w 37"/>
                <a:gd name="T7" fmla="*/ 26987 h 37"/>
                <a:gd name="T8" fmla="*/ 27030 w 37"/>
                <a:gd name="T9" fmla="*/ 8753 h 37"/>
                <a:gd name="T10" fmla="*/ 23169 w 37"/>
                <a:gd name="T11" fmla="*/ 9482 h 37"/>
                <a:gd name="T12" fmla="*/ 27030 w 37"/>
                <a:gd name="T13" fmla="*/ 8753 h 37"/>
                <a:gd name="T14" fmla="*/ 28575 w 37"/>
                <a:gd name="T15" fmla="*/ 5106 h 37"/>
                <a:gd name="T16" fmla="*/ 27030 w 37"/>
                <a:gd name="T17" fmla="*/ 1459 h 37"/>
                <a:gd name="T18" fmla="*/ 23169 w 37"/>
                <a:gd name="T19" fmla="*/ 0 h 37"/>
                <a:gd name="T20" fmla="*/ 19307 w 37"/>
                <a:gd name="T21" fmla="*/ 1459 h 37"/>
                <a:gd name="T22" fmla="*/ 23169 w 37"/>
                <a:gd name="T23" fmla="*/ 729 h 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7" h="37">
                  <a:moveTo>
                    <a:pt x="30" y="1"/>
                  </a:moveTo>
                  <a:lnTo>
                    <a:pt x="25" y="2"/>
                  </a:lnTo>
                  <a:lnTo>
                    <a:pt x="0" y="27"/>
                  </a:lnTo>
                  <a:lnTo>
                    <a:pt x="10" y="37"/>
                  </a:lnTo>
                  <a:lnTo>
                    <a:pt x="35" y="12"/>
                  </a:lnTo>
                  <a:lnTo>
                    <a:pt x="30" y="13"/>
                  </a:lnTo>
                  <a:lnTo>
                    <a:pt x="35" y="12"/>
                  </a:lnTo>
                  <a:lnTo>
                    <a:pt x="37" y="7"/>
                  </a:lnTo>
                  <a:lnTo>
                    <a:pt x="35" y="2"/>
                  </a:lnTo>
                  <a:lnTo>
                    <a:pt x="30" y="0"/>
                  </a:lnTo>
                  <a:lnTo>
                    <a:pt x="25" y="2"/>
                  </a:lnTo>
                  <a:lnTo>
                    <a:pt x="30"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2" name="Freeform 175">
              <a:extLst>
                <a:ext uri="{FF2B5EF4-FFF2-40B4-BE49-F238E27FC236}">
                  <a16:creationId xmlns:a16="http://schemas.microsoft.com/office/drawing/2014/main" id="{12611BCD-0600-3462-C7F2-3416FEF4EA62}"/>
                </a:ext>
              </a:extLst>
            </p:cNvPr>
            <p:cNvSpPr>
              <a:spLocks noChangeAspect="1"/>
            </p:cNvSpPr>
            <p:nvPr/>
          </p:nvSpPr>
          <p:spPr bwMode="auto">
            <a:xfrm>
              <a:off x="5072063" y="2459038"/>
              <a:ext cx="98425" cy="28575"/>
            </a:xfrm>
            <a:custGeom>
              <a:avLst/>
              <a:gdLst>
                <a:gd name="T0" fmla="*/ 89269 w 129"/>
                <a:gd name="T1" fmla="*/ 23941 h 37"/>
                <a:gd name="T2" fmla="*/ 93847 w 129"/>
                <a:gd name="T3" fmla="*/ 19307 h 37"/>
                <a:gd name="T4" fmla="*/ 86217 w 129"/>
                <a:gd name="T5" fmla="*/ 18535 h 37"/>
                <a:gd name="T6" fmla="*/ 74009 w 129"/>
                <a:gd name="T7" fmla="*/ 16218 h 37"/>
                <a:gd name="T8" fmla="*/ 61802 w 129"/>
                <a:gd name="T9" fmla="*/ 13129 h 37"/>
                <a:gd name="T10" fmla="*/ 47305 w 129"/>
                <a:gd name="T11" fmla="*/ 9268 h 37"/>
                <a:gd name="T12" fmla="*/ 34334 w 129"/>
                <a:gd name="T13" fmla="*/ 5406 h 37"/>
                <a:gd name="T14" fmla="*/ 20601 w 129"/>
                <a:gd name="T15" fmla="*/ 3089 h 37"/>
                <a:gd name="T16" fmla="*/ 9156 w 129"/>
                <a:gd name="T17" fmla="*/ 772 h 37"/>
                <a:gd name="T18" fmla="*/ 0 w 129"/>
                <a:gd name="T19" fmla="*/ 0 h 37"/>
                <a:gd name="T20" fmla="*/ 0 w 129"/>
                <a:gd name="T21" fmla="*/ 9268 h 37"/>
                <a:gd name="T22" fmla="*/ 7630 w 129"/>
                <a:gd name="T23" fmla="*/ 10812 h 37"/>
                <a:gd name="T24" fmla="*/ 19075 w 129"/>
                <a:gd name="T25" fmla="*/ 12357 h 37"/>
                <a:gd name="T26" fmla="*/ 32045 w 129"/>
                <a:gd name="T27" fmla="*/ 15446 h 37"/>
                <a:gd name="T28" fmla="*/ 45779 w 129"/>
                <a:gd name="T29" fmla="*/ 19307 h 37"/>
                <a:gd name="T30" fmla="*/ 59513 w 129"/>
                <a:gd name="T31" fmla="*/ 23169 h 37"/>
                <a:gd name="T32" fmla="*/ 71721 w 129"/>
                <a:gd name="T33" fmla="*/ 26258 h 37"/>
                <a:gd name="T34" fmla="*/ 84691 w 129"/>
                <a:gd name="T35" fmla="*/ 27803 h 37"/>
                <a:gd name="T36" fmla="*/ 93847 w 129"/>
                <a:gd name="T37" fmla="*/ 28575 h 37"/>
                <a:gd name="T38" fmla="*/ 98425 w 129"/>
                <a:gd name="T39" fmla="*/ 23941 h 37"/>
                <a:gd name="T40" fmla="*/ 93847 w 129"/>
                <a:gd name="T41" fmla="*/ 28575 h 37"/>
                <a:gd name="T42" fmla="*/ 96899 w 129"/>
                <a:gd name="T43" fmla="*/ 27030 h 37"/>
                <a:gd name="T44" fmla="*/ 98425 w 129"/>
                <a:gd name="T45" fmla="*/ 23941 h 37"/>
                <a:gd name="T46" fmla="*/ 96899 w 129"/>
                <a:gd name="T47" fmla="*/ 20852 h 37"/>
                <a:gd name="T48" fmla="*/ 93847 w 129"/>
                <a:gd name="T49" fmla="*/ 19307 h 37"/>
                <a:gd name="T50" fmla="*/ 89269 w 129"/>
                <a:gd name="T51" fmla="*/ 23941 h 3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9" h="37">
                  <a:moveTo>
                    <a:pt x="117" y="31"/>
                  </a:moveTo>
                  <a:lnTo>
                    <a:pt x="123" y="25"/>
                  </a:lnTo>
                  <a:lnTo>
                    <a:pt x="113" y="24"/>
                  </a:lnTo>
                  <a:lnTo>
                    <a:pt x="97" y="21"/>
                  </a:lnTo>
                  <a:lnTo>
                    <a:pt x="81" y="17"/>
                  </a:lnTo>
                  <a:lnTo>
                    <a:pt x="62" y="12"/>
                  </a:lnTo>
                  <a:lnTo>
                    <a:pt x="45" y="7"/>
                  </a:lnTo>
                  <a:lnTo>
                    <a:pt x="27" y="4"/>
                  </a:lnTo>
                  <a:lnTo>
                    <a:pt x="12" y="1"/>
                  </a:lnTo>
                  <a:lnTo>
                    <a:pt x="0" y="0"/>
                  </a:lnTo>
                  <a:lnTo>
                    <a:pt x="0" y="12"/>
                  </a:lnTo>
                  <a:lnTo>
                    <a:pt x="10" y="14"/>
                  </a:lnTo>
                  <a:lnTo>
                    <a:pt x="25" y="16"/>
                  </a:lnTo>
                  <a:lnTo>
                    <a:pt x="42" y="20"/>
                  </a:lnTo>
                  <a:lnTo>
                    <a:pt x="60" y="25"/>
                  </a:lnTo>
                  <a:lnTo>
                    <a:pt x="78" y="30"/>
                  </a:lnTo>
                  <a:lnTo>
                    <a:pt x="94" y="34"/>
                  </a:lnTo>
                  <a:lnTo>
                    <a:pt x="111" y="36"/>
                  </a:lnTo>
                  <a:lnTo>
                    <a:pt x="123" y="37"/>
                  </a:lnTo>
                  <a:lnTo>
                    <a:pt x="129" y="31"/>
                  </a:lnTo>
                  <a:lnTo>
                    <a:pt x="123" y="37"/>
                  </a:lnTo>
                  <a:lnTo>
                    <a:pt x="127" y="35"/>
                  </a:lnTo>
                  <a:lnTo>
                    <a:pt x="129" y="31"/>
                  </a:lnTo>
                  <a:lnTo>
                    <a:pt x="127" y="27"/>
                  </a:lnTo>
                  <a:lnTo>
                    <a:pt x="123" y="25"/>
                  </a:lnTo>
                  <a:lnTo>
                    <a:pt x="117"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3" name="Freeform 176">
              <a:extLst>
                <a:ext uri="{FF2B5EF4-FFF2-40B4-BE49-F238E27FC236}">
                  <a16:creationId xmlns:a16="http://schemas.microsoft.com/office/drawing/2014/main" id="{2357168E-BA49-3E4E-1440-F52E8D73AFDE}"/>
                </a:ext>
              </a:extLst>
            </p:cNvPr>
            <p:cNvSpPr>
              <a:spLocks noChangeAspect="1"/>
            </p:cNvSpPr>
            <p:nvPr/>
          </p:nvSpPr>
          <p:spPr bwMode="auto">
            <a:xfrm>
              <a:off x="5159375" y="2349500"/>
              <a:ext cx="28575" cy="133350"/>
            </a:xfrm>
            <a:custGeom>
              <a:avLst/>
              <a:gdLst>
                <a:gd name="T0" fmla="*/ 28575 w 37"/>
                <a:gd name="T1" fmla="*/ 4495 h 178"/>
                <a:gd name="T2" fmla="*/ 19307 w 37"/>
                <a:gd name="T3" fmla="*/ 4495 h 178"/>
                <a:gd name="T4" fmla="*/ 18535 w 37"/>
                <a:gd name="T5" fmla="*/ 12736 h 178"/>
                <a:gd name="T6" fmla="*/ 16218 w 37"/>
                <a:gd name="T7" fmla="*/ 26221 h 178"/>
                <a:gd name="T8" fmla="*/ 13129 w 37"/>
                <a:gd name="T9" fmla="*/ 42702 h 178"/>
                <a:gd name="T10" fmla="*/ 9268 w 37"/>
                <a:gd name="T11" fmla="*/ 60682 h 178"/>
                <a:gd name="T12" fmla="*/ 5406 w 37"/>
                <a:gd name="T13" fmla="*/ 80160 h 178"/>
                <a:gd name="T14" fmla="*/ 3089 w 37"/>
                <a:gd name="T15" fmla="*/ 98889 h 178"/>
                <a:gd name="T16" fmla="*/ 772 w 37"/>
                <a:gd name="T17" fmla="*/ 117618 h 178"/>
                <a:gd name="T18" fmla="*/ 0 w 37"/>
                <a:gd name="T19" fmla="*/ 133350 h 178"/>
                <a:gd name="T20" fmla="*/ 9268 w 37"/>
                <a:gd name="T21" fmla="*/ 133350 h 178"/>
                <a:gd name="T22" fmla="*/ 10812 w 37"/>
                <a:gd name="T23" fmla="*/ 117618 h 178"/>
                <a:gd name="T24" fmla="*/ 12357 w 37"/>
                <a:gd name="T25" fmla="*/ 100387 h 178"/>
                <a:gd name="T26" fmla="*/ 15446 w 37"/>
                <a:gd name="T27" fmla="*/ 81658 h 178"/>
                <a:gd name="T28" fmla="*/ 19307 w 37"/>
                <a:gd name="T29" fmla="*/ 62180 h 178"/>
                <a:gd name="T30" fmla="*/ 23169 w 37"/>
                <a:gd name="T31" fmla="*/ 44200 h 178"/>
                <a:gd name="T32" fmla="*/ 26258 w 37"/>
                <a:gd name="T33" fmla="*/ 27719 h 178"/>
                <a:gd name="T34" fmla="*/ 27803 w 37"/>
                <a:gd name="T35" fmla="*/ 14983 h 178"/>
                <a:gd name="T36" fmla="*/ 28575 w 37"/>
                <a:gd name="T37" fmla="*/ 4495 h 178"/>
                <a:gd name="T38" fmla="*/ 19307 w 37"/>
                <a:gd name="T39" fmla="*/ 4495 h 178"/>
                <a:gd name="T40" fmla="*/ 28575 w 37"/>
                <a:gd name="T41" fmla="*/ 4495 h 178"/>
                <a:gd name="T42" fmla="*/ 27030 w 37"/>
                <a:gd name="T43" fmla="*/ 1498 h 178"/>
                <a:gd name="T44" fmla="*/ 23941 w 37"/>
                <a:gd name="T45" fmla="*/ 0 h 178"/>
                <a:gd name="T46" fmla="*/ 20852 w 37"/>
                <a:gd name="T47" fmla="*/ 1498 h 178"/>
                <a:gd name="T48" fmla="*/ 19307 w 37"/>
                <a:gd name="T49" fmla="*/ 4495 h 178"/>
                <a:gd name="T50" fmla="*/ 28575 w 37"/>
                <a:gd name="T51" fmla="*/ 4495 h 17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7" h="178">
                  <a:moveTo>
                    <a:pt x="37" y="6"/>
                  </a:moveTo>
                  <a:lnTo>
                    <a:pt x="25" y="6"/>
                  </a:lnTo>
                  <a:lnTo>
                    <a:pt x="24" y="17"/>
                  </a:lnTo>
                  <a:lnTo>
                    <a:pt x="21" y="35"/>
                  </a:lnTo>
                  <a:lnTo>
                    <a:pt x="17" y="57"/>
                  </a:lnTo>
                  <a:lnTo>
                    <a:pt x="12" y="81"/>
                  </a:lnTo>
                  <a:lnTo>
                    <a:pt x="7" y="107"/>
                  </a:lnTo>
                  <a:lnTo>
                    <a:pt x="4" y="132"/>
                  </a:lnTo>
                  <a:lnTo>
                    <a:pt x="1" y="157"/>
                  </a:lnTo>
                  <a:lnTo>
                    <a:pt x="0" y="178"/>
                  </a:lnTo>
                  <a:lnTo>
                    <a:pt x="12" y="178"/>
                  </a:lnTo>
                  <a:lnTo>
                    <a:pt x="14" y="157"/>
                  </a:lnTo>
                  <a:lnTo>
                    <a:pt x="16" y="134"/>
                  </a:lnTo>
                  <a:lnTo>
                    <a:pt x="20" y="109"/>
                  </a:lnTo>
                  <a:lnTo>
                    <a:pt x="25" y="83"/>
                  </a:lnTo>
                  <a:lnTo>
                    <a:pt x="30" y="59"/>
                  </a:lnTo>
                  <a:lnTo>
                    <a:pt x="34" y="37"/>
                  </a:lnTo>
                  <a:lnTo>
                    <a:pt x="36" y="20"/>
                  </a:lnTo>
                  <a:lnTo>
                    <a:pt x="37" y="6"/>
                  </a:lnTo>
                  <a:lnTo>
                    <a:pt x="25" y="6"/>
                  </a:lnTo>
                  <a:lnTo>
                    <a:pt x="37" y="6"/>
                  </a:lnTo>
                  <a:lnTo>
                    <a:pt x="35" y="2"/>
                  </a:lnTo>
                  <a:lnTo>
                    <a:pt x="31" y="0"/>
                  </a:lnTo>
                  <a:lnTo>
                    <a:pt x="27" y="2"/>
                  </a:lnTo>
                  <a:lnTo>
                    <a:pt x="25" y="6"/>
                  </a:lnTo>
                  <a:lnTo>
                    <a:pt x="37"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4" name="Freeform 177">
              <a:extLst>
                <a:ext uri="{FF2B5EF4-FFF2-40B4-BE49-F238E27FC236}">
                  <a16:creationId xmlns:a16="http://schemas.microsoft.com/office/drawing/2014/main" id="{B275F94E-C8E1-BD04-F2B6-012CD4894BB8}"/>
                </a:ext>
              </a:extLst>
            </p:cNvPr>
            <p:cNvSpPr>
              <a:spLocks noChangeAspect="1"/>
            </p:cNvSpPr>
            <p:nvPr/>
          </p:nvSpPr>
          <p:spPr bwMode="auto">
            <a:xfrm>
              <a:off x="5180013" y="2354263"/>
              <a:ext cx="46037" cy="60325"/>
            </a:xfrm>
            <a:custGeom>
              <a:avLst/>
              <a:gdLst>
                <a:gd name="T0" fmla="*/ 40839 w 62"/>
                <a:gd name="T1" fmla="*/ 49898 h 81"/>
                <a:gd name="T2" fmla="*/ 44552 w 62"/>
                <a:gd name="T3" fmla="*/ 50643 h 81"/>
                <a:gd name="T4" fmla="*/ 42324 w 62"/>
                <a:gd name="T5" fmla="*/ 49154 h 81"/>
                <a:gd name="T6" fmla="*/ 38612 w 62"/>
                <a:gd name="T7" fmla="*/ 46175 h 81"/>
                <a:gd name="T8" fmla="*/ 33414 w 62"/>
                <a:gd name="T9" fmla="*/ 39472 h 81"/>
                <a:gd name="T10" fmla="*/ 26731 w 62"/>
                <a:gd name="T11" fmla="*/ 31280 h 81"/>
                <a:gd name="T12" fmla="*/ 19306 w 62"/>
                <a:gd name="T13" fmla="*/ 22343 h 81"/>
                <a:gd name="T14" fmla="*/ 14108 w 62"/>
                <a:gd name="T15" fmla="*/ 14895 h 81"/>
                <a:gd name="T16" fmla="*/ 11138 w 62"/>
                <a:gd name="T17" fmla="*/ 5213 h 81"/>
                <a:gd name="T18" fmla="*/ 8910 w 62"/>
                <a:gd name="T19" fmla="*/ 0 h 81"/>
                <a:gd name="T20" fmla="*/ 0 w 62"/>
                <a:gd name="T21" fmla="*/ 0 h 81"/>
                <a:gd name="T22" fmla="*/ 1485 w 62"/>
                <a:gd name="T23" fmla="*/ 8937 h 81"/>
                <a:gd name="T24" fmla="*/ 6683 w 62"/>
                <a:gd name="T25" fmla="*/ 18619 h 81"/>
                <a:gd name="T26" fmla="*/ 11881 w 62"/>
                <a:gd name="T27" fmla="*/ 27556 h 81"/>
                <a:gd name="T28" fmla="*/ 19306 w 62"/>
                <a:gd name="T29" fmla="*/ 37238 h 81"/>
                <a:gd name="T30" fmla="*/ 25989 w 62"/>
                <a:gd name="T31" fmla="*/ 45430 h 81"/>
                <a:gd name="T32" fmla="*/ 31186 w 62"/>
                <a:gd name="T33" fmla="*/ 52133 h 81"/>
                <a:gd name="T34" fmla="*/ 34899 w 62"/>
                <a:gd name="T35" fmla="*/ 56601 h 81"/>
                <a:gd name="T36" fmla="*/ 37127 w 62"/>
                <a:gd name="T37" fmla="*/ 58091 h 81"/>
                <a:gd name="T38" fmla="*/ 40839 w 62"/>
                <a:gd name="T39" fmla="*/ 59580 h 81"/>
                <a:gd name="T40" fmla="*/ 37127 w 62"/>
                <a:gd name="T41" fmla="*/ 58091 h 81"/>
                <a:gd name="T42" fmla="*/ 40839 w 62"/>
                <a:gd name="T43" fmla="*/ 60325 h 81"/>
                <a:gd name="T44" fmla="*/ 44552 w 62"/>
                <a:gd name="T45" fmla="*/ 58091 h 81"/>
                <a:gd name="T46" fmla="*/ 46037 w 62"/>
                <a:gd name="T47" fmla="*/ 54367 h 81"/>
                <a:gd name="T48" fmla="*/ 44552 w 62"/>
                <a:gd name="T49" fmla="*/ 50643 h 81"/>
                <a:gd name="T50" fmla="*/ 40839 w 62"/>
                <a:gd name="T51" fmla="*/ 49898 h 8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2" h="81">
                  <a:moveTo>
                    <a:pt x="55" y="67"/>
                  </a:moveTo>
                  <a:lnTo>
                    <a:pt x="60" y="68"/>
                  </a:lnTo>
                  <a:lnTo>
                    <a:pt x="57" y="66"/>
                  </a:lnTo>
                  <a:lnTo>
                    <a:pt x="52" y="62"/>
                  </a:lnTo>
                  <a:lnTo>
                    <a:pt x="45" y="53"/>
                  </a:lnTo>
                  <a:lnTo>
                    <a:pt x="36" y="42"/>
                  </a:lnTo>
                  <a:lnTo>
                    <a:pt x="26" y="30"/>
                  </a:lnTo>
                  <a:lnTo>
                    <a:pt x="19" y="20"/>
                  </a:lnTo>
                  <a:lnTo>
                    <a:pt x="15" y="7"/>
                  </a:lnTo>
                  <a:lnTo>
                    <a:pt x="12" y="0"/>
                  </a:lnTo>
                  <a:lnTo>
                    <a:pt x="0" y="0"/>
                  </a:lnTo>
                  <a:lnTo>
                    <a:pt x="2" y="12"/>
                  </a:lnTo>
                  <a:lnTo>
                    <a:pt x="9" y="25"/>
                  </a:lnTo>
                  <a:lnTo>
                    <a:pt x="16" y="37"/>
                  </a:lnTo>
                  <a:lnTo>
                    <a:pt x="26" y="50"/>
                  </a:lnTo>
                  <a:lnTo>
                    <a:pt x="35" y="61"/>
                  </a:lnTo>
                  <a:lnTo>
                    <a:pt x="42" y="70"/>
                  </a:lnTo>
                  <a:lnTo>
                    <a:pt x="47" y="76"/>
                  </a:lnTo>
                  <a:lnTo>
                    <a:pt x="50" y="78"/>
                  </a:lnTo>
                  <a:lnTo>
                    <a:pt x="55" y="80"/>
                  </a:lnTo>
                  <a:lnTo>
                    <a:pt x="50" y="78"/>
                  </a:lnTo>
                  <a:lnTo>
                    <a:pt x="55" y="81"/>
                  </a:lnTo>
                  <a:lnTo>
                    <a:pt x="60" y="78"/>
                  </a:lnTo>
                  <a:lnTo>
                    <a:pt x="62" y="73"/>
                  </a:lnTo>
                  <a:lnTo>
                    <a:pt x="60" y="68"/>
                  </a:lnTo>
                  <a:lnTo>
                    <a:pt x="5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5" name="Freeform 178">
              <a:extLst>
                <a:ext uri="{FF2B5EF4-FFF2-40B4-BE49-F238E27FC236}">
                  <a16:creationId xmlns:a16="http://schemas.microsoft.com/office/drawing/2014/main" id="{D4727179-DFD3-D609-A1AA-549F26C7D3A6}"/>
                </a:ext>
              </a:extLst>
            </p:cNvPr>
            <p:cNvSpPr>
              <a:spLocks noChangeAspect="1"/>
            </p:cNvSpPr>
            <p:nvPr/>
          </p:nvSpPr>
          <p:spPr bwMode="auto">
            <a:xfrm>
              <a:off x="5219700" y="2405063"/>
              <a:ext cx="80963" cy="46037"/>
            </a:xfrm>
            <a:custGeom>
              <a:avLst/>
              <a:gdLst>
                <a:gd name="T0" fmla="*/ 78650 w 105"/>
                <a:gd name="T1" fmla="*/ 43114 h 63"/>
                <a:gd name="T2" fmla="*/ 78650 w 105"/>
                <a:gd name="T3" fmla="*/ 36537 h 63"/>
                <a:gd name="T4" fmla="*/ 70939 w 105"/>
                <a:gd name="T5" fmla="*/ 29961 h 63"/>
                <a:gd name="T6" fmla="*/ 63228 w 105"/>
                <a:gd name="T7" fmla="*/ 24115 h 63"/>
                <a:gd name="T8" fmla="*/ 55517 w 105"/>
                <a:gd name="T9" fmla="*/ 17538 h 63"/>
                <a:gd name="T10" fmla="*/ 47807 w 105"/>
                <a:gd name="T11" fmla="*/ 11692 h 63"/>
                <a:gd name="T12" fmla="*/ 37012 w 105"/>
                <a:gd name="T13" fmla="*/ 6577 h 63"/>
                <a:gd name="T14" fmla="*/ 25446 w 105"/>
                <a:gd name="T15" fmla="*/ 2923 h 63"/>
                <a:gd name="T16" fmla="*/ 13879 w 105"/>
                <a:gd name="T17" fmla="*/ 731 h 63"/>
                <a:gd name="T18" fmla="*/ 0 w 105"/>
                <a:gd name="T19" fmla="*/ 0 h 63"/>
                <a:gd name="T20" fmla="*/ 0 w 105"/>
                <a:gd name="T21" fmla="*/ 9500 h 63"/>
                <a:gd name="T22" fmla="*/ 12337 w 105"/>
                <a:gd name="T23" fmla="*/ 10230 h 63"/>
                <a:gd name="T24" fmla="*/ 23903 w 105"/>
                <a:gd name="T25" fmla="*/ 11692 h 63"/>
                <a:gd name="T26" fmla="*/ 33156 w 105"/>
                <a:gd name="T27" fmla="*/ 15346 h 63"/>
                <a:gd name="T28" fmla="*/ 42409 w 105"/>
                <a:gd name="T29" fmla="*/ 18999 h 63"/>
                <a:gd name="T30" fmla="*/ 50120 w 105"/>
                <a:gd name="T31" fmla="*/ 24845 h 63"/>
                <a:gd name="T32" fmla="*/ 57831 w 105"/>
                <a:gd name="T33" fmla="*/ 31422 h 63"/>
                <a:gd name="T34" fmla="*/ 65541 w 105"/>
                <a:gd name="T35" fmla="*/ 37268 h 63"/>
                <a:gd name="T36" fmla="*/ 70939 w 105"/>
                <a:gd name="T37" fmla="*/ 43845 h 63"/>
                <a:gd name="T38" fmla="*/ 70939 w 105"/>
                <a:gd name="T39" fmla="*/ 37268 h 63"/>
                <a:gd name="T40" fmla="*/ 70939 w 105"/>
                <a:gd name="T41" fmla="*/ 43845 h 63"/>
                <a:gd name="T42" fmla="*/ 74794 w 105"/>
                <a:gd name="T43" fmla="*/ 46037 h 63"/>
                <a:gd name="T44" fmla="*/ 78650 w 105"/>
                <a:gd name="T45" fmla="*/ 43845 h 63"/>
                <a:gd name="T46" fmla="*/ 80963 w 105"/>
                <a:gd name="T47" fmla="*/ 40191 h 63"/>
                <a:gd name="T48" fmla="*/ 78650 w 105"/>
                <a:gd name="T49" fmla="*/ 36537 h 63"/>
                <a:gd name="T50" fmla="*/ 78650 w 105"/>
                <a:gd name="T51" fmla="*/ 43114 h 6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5" h="63">
                  <a:moveTo>
                    <a:pt x="102" y="59"/>
                  </a:moveTo>
                  <a:lnTo>
                    <a:pt x="102" y="50"/>
                  </a:lnTo>
                  <a:lnTo>
                    <a:pt x="92" y="41"/>
                  </a:lnTo>
                  <a:lnTo>
                    <a:pt x="82" y="33"/>
                  </a:lnTo>
                  <a:lnTo>
                    <a:pt x="72" y="24"/>
                  </a:lnTo>
                  <a:lnTo>
                    <a:pt x="62" y="16"/>
                  </a:lnTo>
                  <a:lnTo>
                    <a:pt x="48" y="9"/>
                  </a:lnTo>
                  <a:lnTo>
                    <a:pt x="33" y="4"/>
                  </a:lnTo>
                  <a:lnTo>
                    <a:pt x="18" y="1"/>
                  </a:lnTo>
                  <a:lnTo>
                    <a:pt x="0" y="0"/>
                  </a:lnTo>
                  <a:lnTo>
                    <a:pt x="0" y="13"/>
                  </a:lnTo>
                  <a:lnTo>
                    <a:pt x="16" y="14"/>
                  </a:lnTo>
                  <a:lnTo>
                    <a:pt x="31" y="16"/>
                  </a:lnTo>
                  <a:lnTo>
                    <a:pt x="43" y="21"/>
                  </a:lnTo>
                  <a:lnTo>
                    <a:pt x="55" y="26"/>
                  </a:lnTo>
                  <a:lnTo>
                    <a:pt x="65" y="34"/>
                  </a:lnTo>
                  <a:lnTo>
                    <a:pt x="75" y="43"/>
                  </a:lnTo>
                  <a:lnTo>
                    <a:pt x="85" y="51"/>
                  </a:lnTo>
                  <a:lnTo>
                    <a:pt x="92" y="60"/>
                  </a:lnTo>
                  <a:lnTo>
                    <a:pt x="92" y="51"/>
                  </a:lnTo>
                  <a:lnTo>
                    <a:pt x="92" y="60"/>
                  </a:lnTo>
                  <a:lnTo>
                    <a:pt x="97" y="63"/>
                  </a:lnTo>
                  <a:lnTo>
                    <a:pt x="102" y="60"/>
                  </a:lnTo>
                  <a:lnTo>
                    <a:pt x="105" y="55"/>
                  </a:lnTo>
                  <a:lnTo>
                    <a:pt x="102" y="50"/>
                  </a:lnTo>
                  <a:lnTo>
                    <a:pt x="102" y="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6" name="Freeform 179">
              <a:extLst>
                <a:ext uri="{FF2B5EF4-FFF2-40B4-BE49-F238E27FC236}">
                  <a16:creationId xmlns:a16="http://schemas.microsoft.com/office/drawing/2014/main" id="{D5D402F3-047D-1CBF-C731-C5BC50380B4E}"/>
                </a:ext>
              </a:extLst>
            </p:cNvPr>
            <p:cNvSpPr>
              <a:spLocks noChangeAspect="1"/>
            </p:cNvSpPr>
            <p:nvPr/>
          </p:nvSpPr>
          <p:spPr bwMode="auto">
            <a:xfrm>
              <a:off x="5253038" y="2443163"/>
              <a:ext cx="46037" cy="80962"/>
            </a:xfrm>
            <a:custGeom>
              <a:avLst/>
              <a:gdLst>
                <a:gd name="T0" fmla="*/ 4604 w 60"/>
                <a:gd name="T1" fmla="*/ 71306 h 109"/>
                <a:gd name="T2" fmla="*/ 9975 w 60"/>
                <a:gd name="T3" fmla="*/ 76505 h 109"/>
                <a:gd name="T4" fmla="*/ 10742 w 60"/>
                <a:gd name="T5" fmla="*/ 63878 h 109"/>
                <a:gd name="T6" fmla="*/ 12277 w 60"/>
                <a:gd name="T7" fmla="*/ 52737 h 109"/>
                <a:gd name="T8" fmla="*/ 16113 w 60"/>
                <a:gd name="T9" fmla="*/ 43823 h 109"/>
                <a:gd name="T10" fmla="*/ 19949 w 60"/>
                <a:gd name="T11" fmla="*/ 35653 h 109"/>
                <a:gd name="T12" fmla="*/ 26088 w 60"/>
                <a:gd name="T13" fmla="*/ 28225 h 109"/>
                <a:gd name="T14" fmla="*/ 32993 w 60"/>
                <a:gd name="T15" fmla="*/ 20055 h 109"/>
                <a:gd name="T16" fmla="*/ 39131 w 60"/>
                <a:gd name="T17" fmla="*/ 13370 h 109"/>
                <a:gd name="T18" fmla="*/ 46037 w 60"/>
                <a:gd name="T19" fmla="*/ 5942 h 109"/>
                <a:gd name="T20" fmla="*/ 38364 w 60"/>
                <a:gd name="T21" fmla="*/ 0 h 109"/>
                <a:gd name="T22" fmla="*/ 31459 w 60"/>
                <a:gd name="T23" fmla="*/ 7428 h 109"/>
                <a:gd name="T24" fmla="*/ 25320 w 60"/>
                <a:gd name="T25" fmla="*/ 14113 h 109"/>
                <a:gd name="T26" fmla="*/ 18415 w 60"/>
                <a:gd name="T27" fmla="*/ 22283 h 109"/>
                <a:gd name="T28" fmla="*/ 12277 w 60"/>
                <a:gd name="T29" fmla="*/ 29711 h 109"/>
                <a:gd name="T30" fmla="*/ 6906 w 60"/>
                <a:gd name="T31" fmla="*/ 40110 h 109"/>
                <a:gd name="T32" fmla="*/ 3069 w 60"/>
                <a:gd name="T33" fmla="*/ 51251 h 109"/>
                <a:gd name="T34" fmla="*/ 767 w 60"/>
                <a:gd name="T35" fmla="*/ 62393 h 109"/>
                <a:gd name="T36" fmla="*/ 0 w 60"/>
                <a:gd name="T37" fmla="*/ 76505 h 109"/>
                <a:gd name="T38" fmla="*/ 4604 w 60"/>
                <a:gd name="T39" fmla="*/ 80962 h 109"/>
                <a:gd name="T40" fmla="*/ 0 w 60"/>
                <a:gd name="T41" fmla="*/ 76505 h 109"/>
                <a:gd name="T42" fmla="*/ 2302 w 60"/>
                <a:gd name="T43" fmla="*/ 78734 h 109"/>
                <a:gd name="T44" fmla="*/ 4604 w 60"/>
                <a:gd name="T45" fmla="*/ 80219 h 109"/>
                <a:gd name="T46" fmla="*/ 7673 w 60"/>
                <a:gd name="T47" fmla="*/ 78734 h 109"/>
                <a:gd name="T48" fmla="*/ 9975 w 60"/>
                <a:gd name="T49" fmla="*/ 76505 h 109"/>
                <a:gd name="T50" fmla="*/ 4604 w 60"/>
                <a:gd name="T51" fmla="*/ 71306 h 10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 h="109">
                  <a:moveTo>
                    <a:pt x="6" y="96"/>
                  </a:moveTo>
                  <a:lnTo>
                    <a:pt x="13" y="103"/>
                  </a:lnTo>
                  <a:lnTo>
                    <a:pt x="14" y="86"/>
                  </a:lnTo>
                  <a:lnTo>
                    <a:pt x="16" y="71"/>
                  </a:lnTo>
                  <a:lnTo>
                    <a:pt x="21" y="59"/>
                  </a:lnTo>
                  <a:lnTo>
                    <a:pt x="26" y="48"/>
                  </a:lnTo>
                  <a:lnTo>
                    <a:pt x="34" y="38"/>
                  </a:lnTo>
                  <a:lnTo>
                    <a:pt x="43" y="27"/>
                  </a:lnTo>
                  <a:lnTo>
                    <a:pt x="51" y="18"/>
                  </a:lnTo>
                  <a:lnTo>
                    <a:pt x="60" y="8"/>
                  </a:lnTo>
                  <a:lnTo>
                    <a:pt x="50" y="0"/>
                  </a:lnTo>
                  <a:lnTo>
                    <a:pt x="41" y="10"/>
                  </a:lnTo>
                  <a:lnTo>
                    <a:pt x="33" y="19"/>
                  </a:lnTo>
                  <a:lnTo>
                    <a:pt x="24" y="30"/>
                  </a:lnTo>
                  <a:lnTo>
                    <a:pt x="16" y="40"/>
                  </a:lnTo>
                  <a:lnTo>
                    <a:pt x="9" y="54"/>
                  </a:lnTo>
                  <a:lnTo>
                    <a:pt x="4" y="69"/>
                  </a:lnTo>
                  <a:lnTo>
                    <a:pt x="1" y="84"/>
                  </a:lnTo>
                  <a:lnTo>
                    <a:pt x="0" y="103"/>
                  </a:lnTo>
                  <a:lnTo>
                    <a:pt x="6" y="109"/>
                  </a:lnTo>
                  <a:lnTo>
                    <a:pt x="0" y="103"/>
                  </a:lnTo>
                  <a:lnTo>
                    <a:pt x="3" y="106"/>
                  </a:lnTo>
                  <a:lnTo>
                    <a:pt x="6" y="108"/>
                  </a:lnTo>
                  <a:lnTo>
                    <a:pt x="10" y="106"/>
                  </a:lnTo>
                  <a:lnTo>
                    <a:pt x="13" y="103"/>
                  </a:lnTo>
                  <a:lnTo>
                    <a:pt x="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7" name="Freeform 180">
              <a:extLst>
                <a:ext uri="{FF2B5EF4-FFF2-40B4-BE49-F238E27FC236}">
                  <a16:creationId xmlns:a16="http://schemas.microsoft.com/office/drawing/2014/main" id="{FFF68CF9-35BB-94B4-2D88-E1149D648A19}"/>
                </a:ext>
              </a:extLst>
            </p:cNvPr>
            <p:cNvSpPr>
              <a:spLocks noChangeAspect="1"/>
            </p:cNvSpPr>
            <p:nvPr/>
          </p:nvSpPr>
          <p:spPr bwMode="auto">
            <a:xfrm>
              <a:off x="5257800" y="2514600"/>
              <a:ext cx="60325" cy="65088"/>
            </a:xfrm>
            <a:custGeom>
              <a:avLst/>
              <a:gdLst>
                <a:gd name="T0" fmla="*/ 60325 w 80"/>
                <a:gd name="T1" fmla="*/ 62844 h 87"/>
                <a:gd name="T2" fmla="*/ 59571 w 80"/>
                <a:gd name="T3" fmla="*/ 59103 h 87"/>
                <a:gd name="T4" fmla="*/ 54293 w 80"/>
                <a:gd name="T5" fmla="*/ 46385 h 87"/>
                <a:gd name="T6" fmla="*/ 49014 w 80"/>
                <a:gd name="T7" fmla="*/ 33666 h 87"/>
                <a:gd name="T8" fmla="*/ 43736 w 80"/>
                <a:gd name="T9" fmla="*/ 24689 h 87"/>
                <a:gd name="T10" fmla="*/ 39211 w 80"/>
                <a:gd name="T11" fmla="*/ 16459 h 87"/>
                <a:gd name="T12" fmla="*/ 32425 w 80"/>
                <a:gd name="T13" fmla="*/ 8978 h 87"/>
                <a:gd name="T14" fmla="*/ 24130 w 80"/>
                <a:gd name="T15" fmla="*/ 3741 h 87"/>
                <a:gd name="T16" fmla="*/ 13573 w 80"/>
                <a:gd name="T17" fmla="*/ 1496 h 87"/>
                <a:gd name="T18" fmla="*/ 0 w 80"/>
                <a:gd name="T19" fmla="*/ 0 h 87"/>
                <a:gd name="T20" fmla="*/ 0 w 80"/>
                <a:gd name="T21" fmla="*/ 9726 h 87"/>
                <a:gd name="T22" fmla="*/ 11311 w 80"/>
                <a:gd name="T23" fmla="*/ 10474 h 87"/>
                <a:gd name="T24" fmla="*/ 20360 w 80"/>
                <a:gd name="T25" fmla="*/ 13466 h 87"/>
                <a:gd name="T26" fmla="*/ 26392 w 80"/>
                <a:gd name="T27" fmla="*/ 16459 h 87"/>
                <a:gd name="T28" fmla="*/ 31671 w 80"/>
                <a:gd name="T29" fmla="*/ 21696 h 87"/>
                <a:gd name="T30" fmla="*/ 36195 w 80"/>
                <a:gd name="T31" fmla="*/ 28429 h 87"/>
                <a:gd name="T32" fmla="*/ 39965 w 80"/>
                <a:gd name="T33" fmla="*/ 37407 h 87"/>
                <a:gd name="T34" fmla="*/ 44490 w 80"/>
                <a:gd name="T35" fmla="*/ 50125 h 87"/>
                <a:gd name="T36" fmla="*/ 52030 w 80"/>
                <a:gd name="T37" fmla="*/ 62844 h 87"/>
                <a:gd name="T38" fmla="*/ 51276 w 80"/>
                <a:gd name="T39" fmla="*/ 59103 h 87"/>
                <a:gd name="T40" fmla="*/ 52030 w 80"/>
                <a:gd name="T41" fmla="*/ 62844 h 87"/>
                <a:gd name="T42" fmla="*/ 54293 w 80"/>
                <a:gd name="T43" fmla="*/ 65088 h 87"/>
                <a:gd name="T44" fmla="*/ 58063 w 80"/>
                <a:gd name="T45" fmla="*/ 65088 h 87"/>
                <a:gd name="T46" fmla="*/ 59571 w 80"/>
                <a:gd name="T47" fmla="*/ 62095 h 87"/>
                <a:gd name="T48" fmla="*/ 59571 w 80"/>
                <a:gd name="T49" fmla="*/ 59103 h 87"/>
                <a:gd name="T50" fmla="*/ 60325 w 80"/>
                <a:gd name="T51" fmla="*/ 62844 h 8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0" h="87">
                  <a:moveTo>
                    <a:pt x="80" y="84"/>
                  </a:moveTo>
                  <a:lnTo>
                    <a:pt x="79" y="79"/>
                  </a:lnTo>
                  <a:lnTo>
                    <a:pt x="72" y="62"/>
                  </a:lnTo>
                  <a:lnTo>
                    <a:pt x="65" y="45"/>
                  </a:lnTo>
                  <a:lnTo>
                    <a:pt x="58" y="33"/>
                  </a:lnTo>
                  <a:lnTo>
                    <a:pt x="52" y="22"/>
                  </a:lnTo>
                  <a:lnTo>
                    <a:pt x="43" y="12"/>
                  </a:lnTo>
                  <a:lnTo>
                    <a:pt x="32" y="5"/>
                  </a:lnTo>
                  <a:lnTo>
                    <a:pt x="18" y="2"/>
                  </a:lnTo>
                  <a:lnTo>
                    <a:pt x="0" y="0"/>
                  </a:lnTo>
                  <a:lnTo>
                    <a:pt x="0" y="13"/>
                  </a:lnTo>
                  <a:lnTo>
                    <a:pt x="15" y="14"/>
                  </a:lnTo>
                  <a:lnTo>
                    <a:pt x="27" y="18"/>
                  </a:lnTo>
                  <a:lnTo>
                    <a:pt x="35" y="22"/>
                  </a:lnTo>
                  <a:lnTo>
                    <a:pt x="42" y="29"/>
                  </a:lnTo>
                  <a:lnTo>
                    <a:pt x="48" y="38"/>
                  </a:lnTo>
                  <a:lnTo>
                    <a:pt x="53" y="50"/>
                  </a:lnTo>
                  <a:lnTo>
                    <a:pt x="59" y="67"/>
                  </a:lnTo>
                  <a:lnTo>
                    <a:pt x="69" y="84"/>
                  </a:lnTo>
                  <a:lnTo>
                    <a:pt x="68" y="79"/>
                  </a:lnTo>
                  <a:lnTo>
                    <a:pt x="69" y="84"/>
                  </a:lnTo>
                  <a:lnTo>
                    <a:pt x="72" y="87"/>
                  </a:lnTo>
                  <a:lnTo>
                    <a:pt x="77" y="87"/>
                  </a:lnTo>
                  <a:lnTo>
                    <a:pt x="79" y="83"/>
                  </a:lnTo>
                  <a:lnTo>
                    <a:pt x="79" y="79"/>
                  </a:lnTo>
                  <a:lnTo>
                    <a:pt x="80"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8" name="Freeform 181">
              <a:extLst>
                <a:ext uri="{FF2B5EF4-FFF2-40B4-BE49-F238E27FC236}">
                  <a16:creationId xmlns:a16="http://schemas.microsoft.com/office/drawing/2014/main" id="{67BE94BB-D379-A524-E003-761B1A987333}"/>
                </a:ext>
              </a:extLst>
            </p:cNvPr>
            <p:cNvSpPr>
              <a:spLocks noChangeAspect="1"/>
            </p:cNvSpPr>
            <p:nvPr/>
          </p:nvSpPr>
          <p:spPr bwMode="auto">
            <a:xfrm>
              <a:off x="5305425" y="2574925"/>
              <a:ext cx="85725" cy="115888"/>
            </a:xfrm>
            <a:custGeom>
              <a:avLst/>
              <a:gdLst>
                <a:gd name="T0" fmla="*/ 85725 w 114"/>
                <a:gd name="T1" fmla="*/ 114393 h 155"/>
                <a:gd name="T2" fmla="*/ 85725 w 114"/>
                <a:gd name="T3" fmla="*/ 109907 h 155"/>
                <a:gd name="T4" fmla="*/ 75949 w 114"/>
                <a:gd name="T5" fmla="*/ 96449 h 155"/>
                <a:gd name="T6" fmla="*/ 61662 w 114"/>
                <a:gd name="T7" fmla="*/ 82991 h 155"/>
                <a:gd name="T8" fmla="*/ 48126 w 114"/>
                <a:gd name="T9" fmla="*/ 71028 h 155"/>
                <a:gd name="T10" fmla="*/ 33839 w 114"/>
                <a:gd name="T11" fmla="*/ 59813 h 155"/>
                <a:gd name="T12" fmla="*/ 21807 w 114"/>
                <a:gd name="T13" fmla="*/ 47851 h 155"/>
                <a:gd name="T14" fmla="*/ 13536 w 114"/>
                <a:gd name="T15" fmla="*/ 35140 h 155"/>
                <a:gd name="T16" fmla="*/ 9776 w 114"/>
                <a:gd name="T17" fmla="*/ 20187 h 155"/>
                <a:gd name="T18" fmla="*/ 12032 w 114"/>
                <a:gd name="T19" fmla="*/ 3738 h 155"/>
                <a:gd name="T20" fmla="*/ 3008 w 114"/>
                <a:gd name="T21" fmla="*/ 0 h 155"/>
                <a:gd name="T22" fmla="*/ 0 w 114"/>
                <a:gd name="T23" fmla="*/ 20187 h 155"/>
                <a:gd name="T24" fmla="*/ 3760 w 114"/>
                <a:gd name="T25" fmla="*/ 38879 h 155"/>
                <a:gd name="T26" fmla="*/ 14288 w 114"/>
                <a:gd name="T27" fmla="*/ 53084 h 155"/>
                <a:gd name="T28" fmla="*/ 27823 w 114"/>
                <a:gd name="T29" fmla="*/ 67290 h 155"/>
                <a:gd name="T30" fmla="*/ 42111 w 114"/>
                <a:gd name="T31" fmla="*/ 78505 h 155"/>
                <a:gd name="T32" fmla="*/ 56398 w 114"/>
                <a:gd name="T33" fmla="*/ 90467 h 155"/>
                <a:gd name="T34" fmla="*/ 68430 w 114"/>
                <a:gd name="T35" fmla="*/ 101682 h 155"/>
                <a:gd name="T36" fmla="*/ 78205 w 114"/>
                <a:gd name="T37" fmla="*/ 113645 h 155"/>
                <a:gd name="T38" fmla="*/ 78205 w 114"/>
                <a:gd name="T39" fmla="*/ 109159 h 155"/>
                <a:gd name="T40" fmla="*/ 78205 w 114"/>
                <a:gd name="T41" fmla="*/ 113645 h 155"/>
                <a:gd name="T42" fmla="*/ 79709 w 114"/>
                <a:gd name="T43" fmla="*/ 115888 h 155"/>
                <a:gd name="T44" fmla="*/ 83469 w 114"/>
                <a:gd name="T45" fmla="*/ 115888 h 155"/>
                <a:gd name="T46" fmla="*/ 85725 w 114"/>
                <a:gd name="T47" fmla="*/ 112897 h 155"/>
                <a:gd name="T48" fmla="*/ 85725 w 114"/>
                <a:gd name="T49" fmla="*/ 109907 h 155"/>
                <a:gd name="T50" fmla="*/ 85725 w 114"/>
                <a:gd name="T51" fmla="*/ 114393 h 1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4" h="155">
                  <a:moveTo>
                    <a:pt x="114" y="153"/>
                  </a:moveTo>
                  <a:lnTo>
                    <a:pt x="114" y="147"/>
                  </a:lnTo>
                  <a:lnTo>
                    <a:pt x="101" y="129"/>
                  </a:lnTo>
                  <a:lnTo>
                    <a:pt x="82" y="111"/>
                  </a:lnTo>
                  <a:lnTo>
                    <a:pt x="64" y="95"/>
                  </a:lnTo>
                  <a:lnTo>
                    <a:pt x="45" y="80"/>
                  </a:lnTo>
                  <a:lnTo>
                    <a:pt x="29" y="64"/>
                  </a:lnTo>
                  <a:lnTo>
                    <a:pt x="18" y="47"/>
                  </a:lnTo>
                  <a:lnTo>
                    <a:pt x="13" y="27"/>
                  </a:lnTo>
                  <a:lnTo>
                    <a:pt x="16" y="5"/>
                  </a:lnTo>
                  <a:lnTo>
                    <a:pt x="4" y="0"/>
                  </a:lnTo>
                  <a:lnTo>
                    <a:pt x="0" y="27"/>
                  </a:lnTo>
                  <a:lnTo>
                    <a:pt x="5" y="52"/>
                  </a:lnTo>
                  <a:lnTo>
                    <a:pt x="19" y="71"/>
                  </a:lnTo>
                  <a:lnTo>
                    <a:pt x="37" y="90"/>
                  </a:lnTo>
                  <a:lnTo>
                    <a:pt x="56" y="105"/>
                  </a:lnTo>
                  <a:lnTo>
                    <a:pt x="75" y="121"/>
                  </a:lnTo>
                  <a:lnTo>
                    <a:pt x="91" y="136"/>
                  </a:lnTo>
                  <a:lnTo>
                    <a:pt x="104" y="152"/>
                  </a:lnTo>
                  <a:lnTo>
                    <a:pt x="104" y="146"/>
                  </a:lnTo>
                  <a:lnTo>
                    <a:pt x="104" y="152"/>
                  </a:lnTo>
                  <a:lnTo>
                    <a:pt x="106" y="155"/>
                  </a:lnTo>
                  <a:lnTo>
                    <a:pt x="111" y="155"/>
                  </a:lnTo>
                  <a:lnTo>
                    <a:pt x="114" y="151"/>
                  </a:lnTo>
                  <a:lnTo>
                    <a:pt x="114" y="147"/>
                  </a:lnTo>
                  <a:lnTo>
                    <a:pt x="114" y="1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9" name="Freeform 182">
              <a:extLst>
                <a:ext uri="{FF2B5EF4-FFF2-40B4-BE49-F238E27FC236}">
                  <a16:creationId xmlns:a16="http://schemas.microsoft.com/office/drawing/2014/main" id="{0C4DD55F-2F72-6081-8280-D253765750C3}"/>
                </a:ext>
              </a:extLst>
            </p:cNvPr>
            <p:cNvSpPr>
              <a:spLocks noChangeAspect="1"/>
            </p:cNvSpPr>
            <p:nvPr/>
          </p:nvSpPr>
          <p:spPr bwMode="auto">
            <a:xfrm>
              <a:off x="5345113" y="2686050"/>
              <a:ext cx="46037" cy="61913"/>
            </a:xfrm>
            <a:custGeom>
              <a:avLst/>
              <a:gdLst>
                <a:gd name="T0" fmla="*/ 5198 w 62"/>
                <a:gd name="T1" fmla="*/ 61913 h 82"/>
                <a:gd name="T2" fmla="*/ 8910 w 62"/>
                <a:gd name="T3" fmla="*/ 60403 h 82"/>
                <a:gd name="T4" fmla="*/ 46037 w 62"/>
                <a:gd name="T5" fmla="*/ 5285 h 82"/>
                <a:gd name="T6" fmla="*/ 38612 w 62"/>
                <a:gd name="T7" fmla="*/ 0 h 82"/>
                <a:gd name="T8" fmla="*/ 1485 w 62"/>
                <a:gd name="T9" fmla="*/ 54363 h 82"/>
                <a:gd name="T10" fmla="*/ 5198 w 62"/>
                <a:gd name="T11" fmla="*/ 52853 h 82"/>
                <a:gd name="T12" fmla="*/ 1485 w 62"/>
                <a:gd name="T13" fmla="*/ 54363 h 82"/>
                <a:gd name="T14" fmla="*/ 0 w 62"/>
                <a:gd name="T15" fmla="*/ 58138 h 82"/>
                <a:gd name="T16" fmla="*/ 2228 w 62"/>
                <a:gd name="T17" fmla="*/ 61158 h 82"/>
                <a:gd name="T18" fmla="*/ 5940 w 62"/>
                <a:gd name="T19" fmla="*/ 61913 h 82"/>
                <a:gd name="T20" fmla="*/ 8910 w 62"/>
                <a:gd name="T21" fmla="*/ 60403 h 82"/>
                <a:gd name="T22" fmla="*/ 5198 w 62"/>
                <a:gd name="T23" fmla="*/ 61913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 h="82">
                  <a:moveTo>
                    <a:pt x="7" y="82"/>
                  </a:moveTo>
                  <a:lnTo>
                    <a:pt x="12" y="80"/>
                  </a:lnTo>
                  <a:lnTo>
                    <a:pt x="62" y="7"/>
                  </a:lnTo>
                  <a:lnTo>
                    <a:pt x="52" y="0"/>
                  </a:lnTo>
                  <a:lnTo>
                    <a:pt x="2" y="72"/>
                  </a:lnTo>
                  <a:lnTo>
                    <a:pt x="7" y="70"/>
                  </a:lnTo>
                  <a:lnTo>
                    <a:pt x="2" y="72"/>
                  </a:lnTo>
                  <a:lnTo>
                    <a:pt x="0" y="77"/>
                  </a:lnTo>
                  <a:lnTo>
                    <a:pt x="3" y="81"/>
                  </a:lnTo>
                  <a:lnTo>
                    <a:pt x="8" y="82"/>
                  </a:lnTo>
                  <a:lnTo>
                    <a:pt x="12" y="80"/>
                  </a:lnTo>
                  <a:lnTo>
                    <a:pt x="7" y="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0" name="Freeform 183">
              <a:extLst>
                <a:ext uri="{FF2B5EF4-FFF2-40B4-BE49-F238E27FC236}">
                  <a16:creationId xmlns:a16="http://schemas.microsoft.com/office/drawing/2014/main" id="{B38B80A3-7EBA-7119-D2A6-8B329E3AFD0C}"/>
                </a:ext>
              </a:extLst>
            </p:cNvPr>
            <p:cNvSpPr>
              <a:spLocks noChangeAspect="1"/>
            </p:cNvSpPr>
            <p:nvPr/>
          </p:nvSpPr>
          <p:spPr bwMode="auto">
            <a:xfrm>
              <a:off x="2076450" y="4341813"/>
              <a:ext cx="255588" cy="209550"/>
            </a:xfrm>
            <a:custGeom>
              <a:avLst/>
              <a:gdLst>
                <a:gd name="T0" fmla="*/ 247245 w 337"/>
                <a:gd name="T1" fmla="*/ 7648 h 274"/>
                <a:gd name="T2" fmla="*/ 247245 w 337"/>
                <a:gd name="T3" fmla="*/ 1530 h 274"/>
                <a:gd name="T4" fmla="*/ 241178 w 337"/>
                <a:gd name="T5" fmla="*/ 7648 h 274"/>
                <a:gd name="T6" fmla="*/ 231319 w 337"/>
                <a:gd name="T7" fmla="*/ 15296 h 274"/>
                <a:gd name="T8" fmla="*/ 217667 w 337"/>
                <a:gd name="T9" fmla="*/ 25238 h 274"/>
                <a:gd name="T10" fmla="*/ 201740 w 337"/>
                <a:gd name="T11" fmla="*/ 36709 h 274"/>
                <a:gd name="T12" fmla="*/ 185055 w 337"/>
                <a:gd name="T13" fmla="*/ 48946 h 274"/>
                <a:gd name="T14" fmla="*/ 166094 w 337"/>
                <a:gd name="T15" fmla="*/ 62712 h 274"/>
                <a:gd name="T16" fmla="*/ 145617 w 337"/>
                <a:gd name="T17" fmla="*/ 77243 h 274"/>
                <a:gd name="T18" fmla="*/ 125140 w 337"/>
                <a:gd name="T19" fmla="*/ 92539 h 274"/>
                <a:gd name="T20" fmla="*/ 104662 w 337"/>
                <a:gd name="T21" fmla="*/ 107834 h 274"/>
                <a:gd name="T22" fmla="*/ 84185 w 337"/>
                <a:gd name="T23" fmla="*/ 123130 h 274"/>
                <a:gd name="T24" fmla="*/ 65224 w 337"/>
                <a:gd name="T25" fmla="*/ 136896 h 274"/>
                <a:gd name="T26" fmla="*/ 47781 w 337"/>
                <a:gd name="T27" fmla="*/ 152191 h 274"/>
                <a:gd name="T28" fmla="*/ 31854 w 337"/>
                <a:gd name="T29" fmla="*/ 166722 h 274"/>
                <a:gd name="T30" fmla="*/ 17444 w 337"/>
                <a:gd name="T31" fmla="*/ 181253 h 274"/>
                <a:gd name="T32" fmla="*/ 6826 w 337"/>
                <a:gd name="T33" fmla="*/ 193490 h 274"/>
                <a:gd name="T34" fmla="*/ 0 w 337"/>
                <a:gd name="T35" fmla="*/ 205726 h 274"/>
                <a:gd name="T36" fmla="*/ 7584 w 337"/>
                <a:gd name="T37" fmla="*/ 209550 h 274"/>
                <a:gd name="T38" fmla="*/ 14410 w 337"/>
                <a:gd name="T39" fmla="*/ 198843 h 274"/>
                <a:gd name="T40" fmla="*/ 25028 w 337"/>
                <a:gd name="T41" fmla="*/ 186607 h 274"/>
                <a:gd name="T42" fmla="*/ 37163 w 337"/>
                <a:gd name="T43" fmla="*/ 174370 h 274"/>
                <a:gd name="T44" fmla="*/ 53089 w 337"/>
                <a:gd name="T45" fmla="*/ 159839 h 274"/>
                <a:gd name="T46" fmla="*/ 71292 w 337"/>
                <a:gd name="T47" fmla="*/ 144544 h 274"/>
                <a:gd name="T48" fmla="*/ 90252 w 337"/>
                <a:gd name="T49" fmla="*/ 130778 h 274"/>
                <a:gd name="T50" fmla="*/ 109971 w 337"/>
                <a:gd name="T51" fmla="*/ 115482 h 274"/>
                <a:gd name="T52" fmla="*/ 131207 w 337"/>
                <a:gd name="T53" fmla="*/ 100186 h 274"/>
                <a:gd name="T54" fmla="*/ 151684 w 337"/>
                <a:gd name="T55" fmla="*/ 84891 h 274"/>
                <a:gd name="T56" fmla="*/ 171403 w 337"/>
                <a:gd name="T57" fmla="*/ 70360 h 274"/>
                <a:gd name="T58" fmla="*/ 190364 w 337"/>
                <a:gd name="T59" fmla="*/ 56594 h 274"/>
                <a:gd name="T60" fmla="*/ 207807 w 337"/>
                <a:gd name="T61" fmla="*/ 44357 h 274"/>
                <a:gd name="T62" fmla="*/ 223734 w 337"/>
                <a:gd name="T63" fmla="*/ 32886 h 274"/>
                <a:gd name="T64" fmla="*/ 236627 w 337"/>
                <a:gd name="T65" fmla="*/ 22943 h 274"/>
                <a:gd name="T66" fmla="*/ 247245 w 337"/>
                <a:gd name="T67" fmla="*/ 15296 h 274"/>
                <a:gd name="T68" fmla="*/ 254830 w 337"/>
                <a:gd name="T69" fmla="*/ 7648 h 274"/>
                <a:gd name="T70" fmla="*/ 254830 w 337"/>
                <a:gd name="T71" fmla="*/ 1530 h 274"/>
                <a:gd name="T72" fmla="*/ 254830 w 337"/>
                <a:gd name="T73" fmla="*/ 7648 h 274"/>
                <a:gd name="T74" fmla="*/ 255588 w 337"/>
                <a:gd name="T75" fmla="*/ 3824 h 274"/>
                <a:gd name="T76" fmla="*/ 254071 w 337"/>
                <a:gd name="T77" fmla="*/ 765 h 274"/>
                <a:gd name="T78" fmla="*/ 251037 w 337"/>
                <a:gd name="T79" fmla="*/ 0 h 274"/>
                <a:gd name="T80" fmla="*/ 247245 w 337"/>
                <a:gd name="T81" fmla="*/ 1530 h 274"/>
                <a:gd name="T82" fmla="*/ 247245 w 337"/>
                <a:gd name="T83" fmla="*/ 7648 h 2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37" h="274">
                  <a:moveTo>
                    <a:pt x="326" y="10"/>
                  </a:moveTo>
                  <a:lnTo>
                    <a:pt x="326" y="2"/>
                  </a:lnTo>
                  <a:lnTo>
                    <a:pt x="318" y="10"/>
                  </a:lnTo>
                  <a:lnTo>
                    <a:pt x="305" y="20"/>
                  </a:lnTo>
                  <a:lnTo>
                    <a:pt x="287" y="33"/>
                  </a:lnTo>
                  <a:lnTo>
                    <a:pt x="266" y="48"/>
                  </a:lnTo>
                  <a:lnTo>
                    <a:pt x="244" y="64"/>
                  </a:lnTo>
                  <a:lnTo>
                    <a:pt x="219" y="82"/>
                  </a:lnTo>
                  <a:lnTo>
                    <a:pt x="192" y="101"/>
                  </a:lnTo>
                  <a:lnTo>
                    <a:pt x="165" y="121"/>
                  </a:lnTo>
                  <a:lnTo>
                    <a:pt x="138" y="141"/>
                  </a:lnTo>
                  <a:lnTo>
                    <a:pt x="111" y="161"/>
                  </a:lnTo>
                  <a:lnTo>
                    <a:pt x="86" y="179"/>
                  </a:lnTo>
                  <a:lnTo>
                    <a:pt x="63" y="199"/>
                  </a:lnTo>
                  <a:lnTo>
                    <a:pt x="42" y="218"/>
                  </a:lnTo>
                  <a:lnTo>
                    <a:pt x="23" y="237"/>
                  </a:lnTo>
                  <a:lnTo>
                    <a:pt x="9" y="253"/>
                  </a:lnTo>
                  <a:lnTo>
                    <a:pt x="0" y="269"/>
                  </a:lnTo>
                  <a:lnTo>
                    <a:pt x="10" y="274"/>
                  </a:lnTo>
                  <a:lnTo>
                    <a:pt x="19" y="260"/>
                  </a:lnTo>
                  <a:lnTo>
                    <a:pt x="33" y="244"/>
                  </a:lnTo>
                  <a:lnTo>
                    <a:pt x="49" y="228"/>
                  </a:lnTo>
                  <a:lnTo>
                    <a:pt x="70" y="209"/>
                  </a:lnTo>
                  <a:lnTo>
                    <a:pt x="94" y="189"/>
                  </a:lnTo>
                  <a:lnTo>
                    <a:pt x="119" y="171"/>
                  </a:lnTo>
                  <a:lnTo>
                    <a:pt x="145" y="151"/>
                  </a:lnTo>
                  <a:lnTo>
                    <a:pt x="173" y="131"/>
                  </a:lnTo>
                  <a:lnTo>
                    <a:pt x="200" y="111"/>
                  </a:lnTo>
                  <a:lnTo>
                    <a:pt x="226" y="92"/>
                  </a:lnTo>
                  <a:lnTo>
                    <a:pt x="251" y="74"/>
                  </a:lnTo>
                  <a:lnTo>
                    <a:pt x="274" y="58"/>
                  </a:lnTo>
                  <a:lnTo>
                    <a:pt x="295" y="43"/>
                  </a:lnTo>
                  <a:lnTo>
                    <a:pt x="312" y="30"/>
                  </a:lnTo>
                  <a:lnTo>
                    <a:pt x="326" y="20"/>
                  </a:lnTo>
                  <a:lnTo>
                    <a:pt x="336" y="10"/>
                  </a:lnTo>
                  <a:lnTo>
                    <a:pt x="336" y="2"/>
                  </a:lnTo>
                  <a:lnTo>
                    <a:pt x="336" y="10"/>
                  </a:lnTo>
                  <a:lnTo>
                    <a:pt x="337" y="5"/>
                  </a:lnTo>
                  <a:lnTo>
                    <a:pt x="335" y="1"/>
                  </a:lnTo>
                  <a:lnTo>
                    <a:pt x="331" y="0"/>
                  </a:lnTo>
                  <a:lnTo>
                    <a:pt x="326" y="2"/>
                  </a:lnTo>
                  <a:lnTo>
                    <a:pt x="326"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1" name="Freeform 184">
              <a:extLst>
                <a:ext uri="{FF2B5EF4-FFF2-40B4-BE49-F238E27FC236}">
                  <a16:creationId xmlns:a16="http://schemas.microsoft.com/office/drawing/2014/main" id="{F70FE7A7-A68D-C119-1346-74FEB7694B6D}"/>
                </a:ext>
              </a:extLst>
            </p:cNvPr>
            <p:cNvSpPr>
              <a:spLocks noChangeAspect="1"/>
            </p:cNvSpPr>
            <p:nvPr/>
          </p:nvSpPr>
          <p:spPr bwMode="auto">
            <a:xfrm>
              <a:off x="2155825" y="4122738"/>
              <a:ext cx="174625" cy="227012"/>
            </a:xfrm>
            <a:custGeom>
              <a:avLst/>
              <a:gdLst>
                <a:gd name="T0" fmla="*/ 753 w 232"/>
                <a:gd name="T1" fmla="*/ 5974 h 304"/>
                <a:gd name="T2" fmla="*/ 1505 w 232"/>
                <a:gd name="T3" fmla="*/ 9708 h 304"/>
                <a:gd name="T4" fmla="*/ 12043 w 232"/>
                <a:gd name="T5" fmla="*/ 20162 h 304"/>
                <a:gd name="T6" fmla="*/ 22581 w 232"/>
                <a:gd name="T7" fmla="*/ 32110 h 304"/>
                <a:gd name="T8" fmla="*/ 33119 w 232"/>
                <a:gd name="T9" fmla="*/ 44058 h 304"/>
                <a:gd name="T10" fmla="*/ 42904 w 232"/>
                <a:gd name="T11" fmla="*/ 58247 h 304"/>
                <a:gd name="T12" fmla="*/ 53441 w 232"/>
                <a:gd name="T13" fmla="*/ 73182 h 304"/>
                <a:gd name="T14" fmla="*/ 63979 w 232"/>
                <a:gd name="T15" fmla="*/ 86623 h 304"/>
                <a:gd name="T16" fmla="*/ 73764 w 232"/>
                <a:gd name="T17" fmla="*/ 103052 h 304"/>
                <a:gd name="T18" fmla="*/ 84302 w 232"/>
                <a:gd name="T19" fmla="*/ 117987 h 304"/>
                <a:gd name="T20" fmla="*/ 94839 w 232"/>
                <a:gd name="T21" fmla="*/ 132922 h 304"/>
                <a:gd name="T22" fmla="*/ 105377 w 232"/>
                <a:gd name="T23" fmla="*/ 148603 h 304"/>
                <a:gd name="T24" fmla="*/ 115162 w 232"/>
                <a:gd name="T25" fmla="*/ 162792 h 304"/>
                <a:gd name="T26" fmla="*/ 125700 w 232"/>
                <a:gd name="T27" fmla="*/ 176980 h 304"/>
                <a:gd name="T28" fmla="*/ 136238 w 232"/>
                <a:gd name="T29" fmla="*/ 191168 h 304"/>
                <a:gd name="T30" fmla="*/ 146775 w 232"/>
                <a:gd name="T31" fmla="*/ 203116 h 304"/>
                <a:gd name="T32" fmla="*/ 156560 w 232"/>
                <a:gd name="T33" fmla="*/ 215811 h 304"/>
                <a:gd name="T34" fmla="*/ 167098 w 232"/>
                <a:gd name="T35" fmla="*/ 227012 h 304"/>
                <a:gd name="T36" fmla="*/ 174625 w 232"/>
                <a:gd name="T37" fmla="*/ 221038 h 304"/>
                <a:gd name="T38" fmla="*/ 164087 w 232"/>
                <a:gd name="T39" fmla="*/ 209837 h 304"/>
                <a:gd name="T40" fmla="*/ 153550 w 232"/>
                <a:gd name="T41" fmla="*/ 197889 h 304"/>
                <a:gd name="T42" fmla="*/ 143765 w 232"/>
                <a:gd name="T43" fmla="*/ 185941 h 304"/>
                <a:gd name="T44" fmla="*/ 133227 w 232"/>
                <a:gd name="T45" fmla="*/ 171753 h 304"/>
                <a:gd name="T46" fmla="*/ 122689 w 232"/>
                <a:gd name="T47" fmla="*/ 156818 h 304"/>
                <a:gd name="T48" fmla="*/ 112904 w 232"/>
                <a:gd name="T49" fmla="*/ 142629 h 304"/>
                <a:gd name="T50" fmla="*/ 102366 w 232"/>
                <a:gd name="T51" fmla="*/ 126948 h 304"/>
                <a:gd name="T52" fmla="*/ 91829 w 232"/>
                <a:gd name="T53" fmla="*/ 112013 h 304"/>
                <a:gd name="T54" fmla="*/ 81291 w 232"/>
                <a:gd name="T55" fmla="*/ 97078 h 304"/>
                <a:gd name="T56" fmla="*/ 71506 w 232"/>
                <a:gd name="T57" fmla="*/ 81396 h 304"/>
                <a:gd name="T58" fmla="*/ 60968 w 232"/>
                <a:gd name="T59" fmla="*/ 67208 h 304"/>
                <a:gd name="T60" fmla="*/ 50430 w 232"/>
                <a:gd name="T61" fmla="*/ 52273 h 304"/>
                <a:gd name="T62" fmla="*/ 40645 w 232"/>
                <a:gd name="T63" fmla="*/ 38831 h 304"/>
                <a:gd name="T64" fmla="*/ 30108 w 232"/>
                <a:gd name="T65" fmla="*/ 26136 h 304"/>
                <a:gd name="T66" fmla="*/ 19570 w 232"/>
                <a:gd name="T67" fmla="*/ 14188 h 304"/>
                <a:gd name="T68" fmla="*/ 9032 w 232"/>
                <a:gd name="T69" fmla="*/ 2240 h 304"/>
                <a:gd name="T70" fmla="*/ 10538 w 232"/>
                <a:gd name="T71" fmla="*/ 5974 h 304"/>
                <a:gd name="T72" fmla="*/ 9032 w 232"/>
                <a:gd name="T73" fmla="*/ 2240 h 304"/>
                <a:gd name="T74" fmla="*/ 5269 w 232"/>
                <a:gd name="T75" fmla="*/ 0 h 304"/>
                <a:gd name="T76" fmla="*/ 1505 w 232"/>
                <a:gd name="T77" fmla="*/ 2240 h 304"/>
                <a:gd name="T78" fmla="*/ 0 w 232"/>
                <a:gd name="T79" fmla="*/ 5974 h 304"/>
                <a:gd name="T80" fmla="*/ 1505 w 232"/>
                <a:gd name="T81" fmla="*/ 9708 h 304"/>
                <a:gd name="T82" fmla="*/ 753 w 232"/>
                <a:gd name="T83" fmla="*/ 5974 h 3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2" h="304">
                  <a:moveTo>
                    <a:pt x="1" y="8"/>
                  </a:moveTo>
                  <a:lnTo>
                    <a:pt x="2" y="13"/>
                  </a:lnTo>
                  <a:lnTo>
                    <a:pt x="16" y="27"/>
                  </a:lnTo>
                  <a:lnTo>
                    <a:pt x="30" y="43"/>
                  </a:lnTo>
                  <a:lnTo>
                    <a:pt x="44" y="59"/>
                  </a:lnTo>
                  <a:lnTo>
                    <a:pt x="57" y="78"/>
                  </a:lnTo>
                  <a:lnTo>
                    <a:pt x="71" y="98"/>
                  </a:lnTo>
                  <a:lnTo>
                    <a:pt x="85" y="116"/>
                  </a:lnTo>
                  <a:lnTo>
                    <a:pt x="98" y="138"/>
                  </a:lnTo>
                  <a:lnTo>
                    <a:pt x="112" y="158"/>
                  </a:lnTo>
                  <a:lnTo>
                    <a:pt x="126" y="178"/>
                  </a:lnTo>
                  <a:lnTo>
                    <a:pt x="140" y="199"/>
                  </a:lnTo>
                  <a:lnTo>
                    <a:pt x="153" y="218"/>
                  </a:lnTo>
                  <a:lnTo>
                    <a:pt x="167" y="237"/>
                  </a:lnTo>
                  <a:lnTo>
                    <a:pt x="181" y="256"/>
                  </a:lnTo>
                  <a:lnTo>
                    <a:pt x="195" y="272"/>
                  </a:lnTo>
                  <a:lnTo>
                    <a:pt x="208" y="289"/>
                  </a:lnTo>
                  <a:lnTo>
                    <a:pt x="222" y="304"/>
                  </a:lnTo>
                  <a:lnTo>
                    <a:pt x="232" y="296"/>
                  </a:lnTo>
                  <a:lnTo>
                    <a:pt x="218" y="281"/>
                  </a:lnTo>
                  <a:lnTo>
                    <a:pt x="204" y="265"/>
                  </a:lnTo>
                  <a:lnTo>
                    <a:pt x="191" y="249"/>
                  </a:lnTo>
                  <a:lnTo>
                    <a:pt x="177" y="230"/>
                  </a:lnTo>
                  <a:lnTo>
                    <a:pt x="163" y="210"/>
                  </a:lnTo>
                  <a:lnTo>
                    <a:pt x="150" y="191"/>
                  </a:lnTo>
                  <a:lnTo>
                    <a:pt x="136" y="170"/>
                  </a:lnTo>
                  <a:lnTo>
                    <a:pt x="122" y="150"/>
                  </a:lnTo>
                  <a:lnTo>
                    <a:pt x="108" y="130"/>
                  </a:lnTo>
                  <a:lnTo>
                    <a:pt x="95" y="109"/>
                  </a:lnTo>
                  <a:lnTo>
                    <a:pt x="81" y="90"/>
                  </a:lnTo>
                  <a:lnTo>
                    <a:pt x="67" y="70"/>
                  </a:lnTo>
                  <a:lnTo>
                    <a:pt x="54" y="52"/>
                  </a:lnTo>
                  <a:lnTo>
                    <a:pt x="40" y="35"/>
                  </a:lnTo>
                  <a:lnTo>
                    <a:pt x="26" y="19"/>
                  </a:lnTo>
                  <a:lnTo>
                    <a:pt x="12" y="3"/>
                  </a:lnTo>
                  <a:lnTo>
                    <a:pt x="14"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2" name="Freeform 185">
              <a:extLst>
                <a:ext uri="{FF2B5EF4-FFF2-40B4-BE49-F238E27FC236}">
                  <a16:creationId xmlns:a16="http://schemas.microsoft.com/office/drawing/2014/main" id="{CFC5A4E2-55C9-7F9F-3815-F002C864FE4F}"/>
                </a:ext>
              </a:extLst>
            </p:cNvPr>
            <p:cNvSpPr>
              <a:spLocks noChangeAspect="1"/>
            </p:cNvSpPr>
            <p:nvPr/>
          </p:nvSpPr>
          <p:spPr bwMode="auto">
            <a:xfrm>
              <a:off x="2157413" y="4011613"/>
              <a:ext cx="7937" cy="115887"/>
            </a:xfrm>
            <a:custGeom>
              <a:avLst/>
              <a:gdLst>
                <a:gd name="T0" fmla="*/ 3663 w 13"/>
                <a:gd name="T1" fmla="*/ 9149 h 152"/>
                <a:gd name="T2" fmla="*/ 0 w 13"/>
                <a:gd name="T3" fmla="*/ 4574 h 152"/>
                <a:gd name="T4" fmla="*/ 0 w 13"/>
                <a:gd name="T5" fmla="*/ 115887 h 152"/>
                <a:gd name="T6" fmla="*/ 7937 w 13"/>
                <a:gd name="T7" fmla="*/ 115887 h 152"/>
                <a:gd name="T8" fmla="*/ 7937 w 13"/>
                <a:gd name="T9" fmla="*/ 4574 h 152"/>
                <a:gd name="T10" fmla="*/ 3663 w 13"/>
                <a:gd name="T11" fmla="*/ 0 h 152"/>
                <a:gd name="T12" fmla="*/ 7937 w 13"/>
                <a:gd name="T13" fmla="*/ 4574 h 152"/>
                <a:gd name="T14" fmla="*/ 6105 w 13"/>
                <a:gd name="T15" fmla="*/ 1525 h 152"/>
                <a:gd name="T16" fmla="*/ 3663 w 13"/>
                <a:gd name="T17" fmla="*/ 0 h 152"/>
                <a:gd name="T18" fmla="*/ 1832 w 13"/>
                <a:gd name="T19" fmla="*/ 1525 h 152"/>
                <a:gd name="T20" fmla="*/ 0 w 13"/>
                <a:gd name="T21" fmla="*/ 4574 h 152"/>
                <a:gd name="T22" fmla="*/ 3663 w 13"/>
                <a:gd name="T23" fmla="*/ 9149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2">
                  <a:moveTo>
                    <a:pt x="6" y="12"/>
                  </a:moveTo>
                  <a:lnTo>
                    <a:pt x="0" y="6"/>
                  </a:lnTo>
                  <a:lnTo>
                    <a:pt x="0" y="152"/>
                  </a:lnTo>
                  <a:lnTo>
                    <a:pt x="13" y="152"/>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3" name="Freeform 186">
              <a:extLst>
                <a:ext uri="{FF2B5EF4-FFF2-40B4-BE49-F238E27FC236}">
                  <a16:creationId xmlns:a16="http://schemas.microsoft.com/office/drawing/2014/main" id="{B3B2DDAD-EB94-CC86-279A-80829731F389}"/>
                </a:ext>
              </a:extLst>
            </p:cNvPr>
            <p:cNvSpPr>
              <a:spLocks noChangeAspect="1"/>
            </p:cNvSpPr>
            <p:nvPr/>
          </p:nvSpPr>
          <p:spPr bwMode="auto">
            <a:xfrm>
              <a:off x="2073275" y="3986213"/>
              <a:ext cx="88900" cy="36512"/>
            </a:xfrm>
            <a:custGeom>
              <a:avLst/>
              <a:gdLst>
                <a:gd name="T0" fmla="*/ 0 w 114"/>
                <a:gd name="T1" fmla="*/ 7769 h 47"/>
                <a:gd name="T2" fmla="*/ 1560 w 114"/>
                <a:gd name="T3" fmla="*/ 7769 h 47"/>
                <a:gd name="T4" fmla="*/ 4679 w 114"/>
                <a:gd name="T5" fmla="*/ 8545 h 47"/>
                <a:gd name="T6" fmla="*/ 11697 w 114"/>
                <a:gd name="T7" fmla="*/ 13206 h 47"/>
                <a:gd name="T8" fmla="*/ 21055 w 114"/>
                <a:gd name="T9" fmla="*/ 17091 h 47"/>
                <a:gd name="T10" fmla="*/ 33532 w 114"/>
                <a:gd name="T11" fmla="*/ 21752 h 47"/>
                <a:gd name="T12" fmla="*/ 47569 w 114"/>
                <a:gd name="T13" fmla="*/ 27967 h 47"/>
                <a:gd name="T14" fmla="*/ 63166 w 114"/>
                <a:gd name="T15" fmla="*/ 31851 h 47"/>
                <a:gd name="T16" fmla="*/ 76423 w 114"/>
                <a:gd name="T17" fmla="*/ 35735 h 47"/>
                <a:gd name="T18" fmla="*/ 88900 w 114"/>
                <a:gd name="T19" fmla="*/ 36512 h 47"/>
                <a:gd name="T20" fmla="*/ 88900 w 114"/>
                <a:gd name="T21" fmla="*/ 27190 h 47"/>
                <a:gd name="T22" fmla="*/ 78762 w 114"/>
                <a:gd name="T23" fmla="*/ 25636 h 47"/>
                <a:gd name="T24" fmla="*/ 64725 w 114"/>
                <a:gd name="T25" fmla="*/ 21752 h 47"/>
                <a:gd name="T26" fmla="*/ 51468 w 114"/>
                <a:gd name="T27" fmla="*/ 17868 h 47"/>
                <a:gd name="T28" fmla="*/ 37432 w 114"/>
                <a:gd name="T29" fmla="*/ 12430 h 47"/>
                <a:gd name="T30" fmla="*/ 24954 w 114"/>
                <a:gd name="T31" fmla="*/ 7769 h 47"/>
                <a:gd name="T32" fmla="*/ 15596 w 114"/>
                <a:gd name="T33" fmla="*/ 3884 h 47"/>
                <a:gd name="T34" fmla="*/ 8578 w 114"/>
                <a:gd name="T35" fmla="*/ 777 h 47"/>
                <a:gd name="T36" fmla="*/ 5459 w 114"/>
                <a:gd name="T37" fmla="*/ 0 h 47"/>
                <a:gd name="T38" fmla="*/ 7798 w 114"/>
                <a:gd name="T39" fmla="*/ 0 h 47"/>
                <a:gd name="T40" fmla="*/ 5459 w 114"/>
                <a:gd name="T41" fmla="*/ 0 h 47"/>
                <a:gd name="T42" fmla="*/ 2339 w 114"/>
                <a:gd name="T43" fmla="*/ 0 h 47"/>
                <a:gd name="T44" fmla="*/ 0 w 114"/>
                <a:gd name="T45" fmla="*/ 1554 h 47"/>
                <a:gd name="T46" fmla="*/ 0 w 114"/>
                <a:gd name="T47" fmla="*/ 5438 h 47"/>
                <a:gd name="T48" fmla="*/ 1560 w 114"/>
                <a:gd name="T49" fmla="*/ 7769 h 47"/>
                <a:gd name="T50" fmla="*/ 0 w 114"/>
                <a:gd name="T51" fmla="*/ 7769 h 4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4" h="47">
                  <a:moveTo>
                    <a:pt x="0" y="10"/>
                  </a:moveTo>
                  <a:lnTo>
                    <a:pt x="2" y="10"/>
                  </a:lnTo>
                  <a:lnTo>
                    <a:pt x="6" y="11"/>
                  </a:lnTo>
                  <a:lnTo>
                    <a:pt x="15" y="17"/>
                  </a:lnTo>
                  <a:lnTo>
                    <a:pt x="27" y="22"/>
                  </a:lnTo>
                  <a:lnTo>
                    <a:pt x="43" y="28"/>
                  </a:lnTo>
                  <a:lnTo>
                    <a:pt x="61" y="36"/>
                  </a:lnTo>
                  <a:lnTo>
                    <a:pt x="81" y="41"/>
                  </a:lnTo>
                  <a:lnTo>
                    <a:pt x="98" y="46"/>
                  </a:lnTo>
                  <a:lnTo>
                    <a:pt x="114" y="47"/>
                  </a:lnTo>
                  <a:lnTo>
                    <a:pt x="114" y="35"/>
                  </a:lnTo>
                  <a:lnTo>
                    <a:pt x="101" y="33"/>
                  </a:lnTo>
                  <a:lnTo>
                    <a:pt x="83" y="28"/>
                  </a:lnTo>
                  <a:lnTo>
                    <a:pt x="66" y="23"/>
                  </a:lnTo>
                  <a:lnTo>
                    <a:pt x="48" y="16"/>
                  </a:lnTo>
                  <a:lnTo>
                    <a:pt x="32" y="10"/>
                  </a:lnTo>
                  <a:lnTo>
                    <a:pt x="20" y="5"/>
                  </a:lnTo>
                  <a:lnTo>
                    <a:pt x="11" y="1"/>
                  </a:lnTo>
                  <a:lnTo>
                    <a:pt x="7" y="0"/>
                  </a:lnTo>
                  <a:lnTo>
                    <a:pt x="10" y="0"/>
                  </a:lnTo>
                  <a:lnTo>
                    <a:pt x="7" y="0"/>
                  </a:lnTo>
                  <a:lnTo>
                    <a:pt x="3" y="0"/>
                  </a:lnTo>
                  <a:lnTo>
                    <a:pt x="0" y="2"/>
                  </a:lnTo>
                  <a:lnTo>
                    <a:pt x="0" y="7"/>
                  </a:lnTo>
                  <a:lnTo>
                    <a:pt x="2" y="1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4" name="Freeform 187">
              <a:extLst>
                <a:ext uri="{FF2B5EF4-FFF2-40B4-BE49-F238E27FC236}">
                  <a16:creationId xmlns:a16="http://schemas.microsoft.com/office/drawing/2014/main" id="{60CB2454-E1FD-BC6D-42E7-E50D5FAB8BB9}"/>
                </a:ext>
              </a:extLst>
            </p:cNvPr>
            <p:cNvSpPr>
              <a:spLocks noChangeAspect="1"/>
            </p:cNvSpPr>
            <p:nvPr/>
          </p:nvSpPr>
          <p:spPr bwMode="auto">
            <a:xfrm>
              <a:off x="2043113" y="3956050"/>
              <a:ext cx="38100" cy="38100"/>
            </a:xfrm>
            <a:custGeom>
              <a:avLst/>
              <a:gdLst>
                <a:gd name="T0" fmla="*/ 762 w 50"/>
                <a:gd name="T1" fmla="*/ 7620 h 50"/>
                <a:gd name="T2" fmla="*/ 1524 w 50"/>
                <a:gd name="T3" fmla="*/ 9144 h 50"/>
                <a:gd name="T4" fmla="*/ 30480 w 50"/>
                <a:gd name="T5" fmla="*/ 38100 h 50"/>
                <a:gd name="T6" fmla="*/ 38100 w 50"/>
                <a:gd name="T7" fmla="*/ 30480 h 50"/>
                <a:gd name="T8" fmla="*/ 9144 w 50"/>
                <a:gd name="T9" fmla="*/ 1524 h 50"/>
                <a:gd name="T10" fmla="*/ 9906 w 50"/>
                <a:gd name="T11" fmla="*/ 3810 h 50"/>
                <a:gd name="T12" fmla="*/ 9144 w 50"/>
                <a:gd name="T13" fmla="*/ 1524 h 50"/>
                <a:gd name="T14" fmla="*/ 5334 w 50"/>
                <a:gd name="T15" fmla="*/ 0 h 50"/>
                <a:gd name="T16" fmla="*/ 1524 w 50"/>
                <a:gd name="T17" fmla="*/ 1524 h 50"/>
                <a:gd name="T18" fmla="*/ 0 w 50"/>
                <a:gd name="T19" fmla="*/ 5334 h 50"/>
                <a:gd name="T20" fmla="*/ 1524 w 50"/>
                <a:gd name="T21" fmla="*/ 9144 h 50"/>
                <a:gd name="T22" fmla="*/ 762 w 50"/>
                <a:gd name="T23" fmla="*/ 7620 h 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 h="50">
                  <a:moveTo>
                    <a:pt x="1" y="10"/>
                  </a:moveTo>
                  <a:lnTo>
                    <a:pt x="2" y="12"/>
                  </a:lnTo>
                  <a:lnTo>
                    <a:pt x="40" y="50"/>
                  </a:lnTo>
                  <a:lnTo>
                    <a:pt x="50" y="40"/>
                  </a:lnTo>
                  <a:lnTo>
                    <a:pt x="12" y="2"/>
                  </a:lnTo>
                  <a:lnTo>
                    <a:pt x="13" y="5"/>
                  </a:lnTo>
                  <a:lnTo>
                    <a:pt x="12" y="2"/>
                  </a:lnTo>
                  <a:lnTo>
                    <a:pt x="7" y="0"/>
                  </a:lnTo>
                  <a:lnTo>
                    <a:pt x="2" y="2"/>
                  </a:lnTo>
                  <a:lnTo>
                    <a:pt x="0" y="7"/>
                  </a:lnTo>
                  <a:lnTo>
                    <a:pt x="2" y="12"/>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5" name="Freeform 188">
              <a:extLst>
                <a:ext uri="{FF2B5EF4-FFF2-40B4-BE49-F238E27FC236}">
                  <a16:creationId xmlns:a16="http://schemas.microsoft.com/office/drawing/2014/main" id="{33468DC9-265C-0B7B-98AD-78C06BE842FF}"/>
                </a:ext>
              </a:extLst>
            </p:cNvPr>
            <p:cNvSpPr>
              <a:spLocks noChangeAspect="1"/>
            </p:cNvSpPr>
            <p:nvPr/>
          </p:nvSpPr>
          <p:spPr bwMode="auto">
            <a:xfrm>
              <a:off x="1908175" y="3765550"/>
              <a:ext cx="146050" cy="198438"/>
            </a:xfrm>
            <a:custGeom>
              <a:avLst/>
              <a:gdLst>
                <a:gd name="T0" fmla="*/ 9034 w 194"/>
                <a:gd name="T1" fmla="*/ 5242 h 265"/>
                <a:gd name="T2" fmla="*/ 1506 w 194"/>
                <a:gd name="T3" fmla="*/ 8986 h 265"/>
                <a:gd name="T4" fmla="*/ 11293 w 194"/>
                <a:gd name="T5" fmla="*/ 17972 h 265"/>
                <a:gd name="T6" fmla="*/ 21079 w 194"/>
                <a:gd name="T7" fmla="*/ 29204 h 265"/>
                <a:gd name="T8" fmla="*/ 31619 w 194"/>
                <a:gd name="T9" fmla="*/ 40436 h 265"/>
                <a:gd name="T10" fmla="*/ 42159 w 194"/>
                <a:gd name="T11" fmla="*/ 52418 h 265"/>
                <a:gd name="T12" fmla="*/ 51193 w 194"/>
                <a:gd name="T13" fmla="*/ 64399 h 265"/>
                <a:gd name="T14" fmla="*/ 61732 w 194"/>
                <a:gd name="T15" fmla="*/ 77878 h 265"/>
                <a:gd name="T16" fmla="*/ 71519 w 194"/>
                <a:gd name="T17" fmla="*/ 89859 h 265"/>
                <a:gd name="T18" fmla="*/ 80553 w 194"/>
                <a:gd name="T19" fmla="*/ 103338 h 265"/>
                <a:gd name="T20" fmla="*/ 88835 w 194"/>
                <a:gd name="T21" fmla="*/ 116068 h 265"/>
                <a:gd name="T22" fmla="*/ 97869 w 194"/>
                <a:gd name="T23" fmla="*/ 128797 h 265"/>
                <a:gd name="T24" fmla="*/ 106150 w 194"/>
                <a:gd name="T25" fmla="*/ 141527 h 265"/>
                <a:gd name="T26" fmla="*/ 113678 w 194"/>
                <a:gd name="T27" fmla="*/ 153509 h 265"/>
                <a:gd name="T28" fmla="*/ 119701 w 194"/>
                <a:gd name="T29" fmla="*/ 164741 h 265"/>
                <a:gd name="T30" fmla="*/ 126476 w 194"/>
                <a:gd name="T31" fmla="*/ 176722 h 265"/>
                <a:gd name="T32" fmla="*/ 132499 w 194"/>
                <a:gd name="T33" fmla="*/ 187954 h 265"/>
                <a:gd name="T34" fmla="*/ 137016 w 194"/>
                <a:gd name="T35" fmla="*/ 198438 h 265"/>
                <a:gd name="T36" fmla="*/ 146050 w 194"/>
                <a:gd name="T37" fmla="*/ 194694 h 265"/>
                <a:gd name="T38" fmla="*/ 140027 w 194"/>
                <a:gd name="T39" fmla="*/ 184210 h 265"/>
                <a:gd name="T40" fmla="*/ 134005 w 194"/>
                <a:gd name="T41" fmla="*/ 172978 h 265"/>
                <a:gd name="T42" fmla="*/ 127229 w 194"/>
                <a:gd name="T43" fmla="*/ 160997 h 265"/>
                <a:gd name="T44" fmla="*/ 121206 w 194"/>
                <a:gd name="T45" fmla="*/ 147518 h 265"/>
                <a:gd name="T46" fmla="*/ 113678 w 194"/>
                <a:gd name="T47" fmla="*/ 135537 h 265"/>
                <a:gd name="T48" fmla="*/ 105397 w 194"/>
                <a:gd name="T49" fmla="*/ 123556 h 265"/>
                <a:gd name="T50" fmla="*/ 96363 w 194"/>
                <a:gd name="T51" fmla="*/ 110826 h 265"/>
                <a:gd name="T52" fmla="*/ 88082 w 194"/>
                <a:gd name="T53" fmla="*/ 97347 h 265"/>
                <a:gd name="T54" fmla="*/ 79048 w 194"/>
                <a:gd name="T55" fmla="*/ 84617 h 265"/>
                <a:gd name="T56" fmla="*/ 69261 w 194"/>
                <a:gd name="T57" fmla="*/ 71887 h 265"/>
                <a:gd name="T58" fmla="*/ 58721 w 194"/>
                <a:gd name="T59" fmla="*/ 59157 h 265"/>
                <a:gd name="T60" fmla="*/ 49687 w 194"/>
                <a:gd name="T61" fmla="*/ 47176 h 265"/>
                <a:gd name="T62" fmla="*/ 39147 w 194"/>
                <a:gd name="T63" fmla="*/ 34446 h 265"/>
                <a:gd name="T64" fmla="*/ 28608 w 194"/>
                <a:gd name="T65" fmla="*/ 23214 h 265"/>
                <a:gd name="T66" fmla="*/ 18821 w 194"/>
                <a:gd name="T67" fmla="*/ 12730 h 265"/>
                <a:gd name="T68" fmla="*/ 7528 w 194"/>
                <a:gd name="T69" fmla="*/ 1498 h 265"/>
                <a:gd name="T70" fmla="*/ 0 w 194"/>
                <a:gd name="T71" fmla="*/ 5242 h 265"/>
                <a:gd name="T72" fmla="*/ 7528 w 194"/>
                <a:gd name="T73" fmla="*/ 1498 h 265"/>
                <a:gd name="T74" fmla="*/ 3764 w 194"/>
                <a:gd name="T75" fmla="*/ 0 h 265"/>
                <a:gd name="T76" fmla="*/ 753 w 194"/>
                <a:gd name="T77" fmla="*/ 2246 h 265"/>
                <a:gd name="T78" fmla="*/ 0 w 194"/>
                <a:gd name="T79" fmla="*/ 5242 h 265"/>
                <a:gd name="T80" fmla="*/ 1506 w 194"/>
                <a:gd name="T81" fmla="*/ 8986 h 265"/>
                <a:gd name="T82" fmla="*/ 9034 w 194"/>
                <a:gd name="T83" fmla="*/ 5242 h 26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4" h="265">
                  <a:moveTo>
                    <a:pt x="12" y="7"/>
                  </a:moveTo>
                  <a:lnTo>
                    <a:pt x="2" y="12"/>
                  </a:lnTo>
                  <a:lnTo>
                    <a:pt x="15" y="24"/>
                  </a:lnTo>
                  <a:lnTo>
                    <a:pt x="28" y="39"/>
                  </a:lnTo>
                  <a:lnTo>
                    <a:pt x="42" y="54"/>
                  </a:lnTo>
                  <a:lnTo>
                    <a:pt x="56" y="70"/>
                  </a:lnTo>
                  <a:lnTo>
                    <a:pt x="68" y="86"/>
                  </a:lnTo>
                  <a:lnTo>
                    <a:pt x="82" y="104"/>
                  </a:lnTo>
                  <a:lnTo>
                    <a:pt x="95" y="120"/>
                  </a:lnTo>
                  <a:lnTo>
                    <a:pt x="107" y="138"/>
                  </a:lnTo>
                  <a:lnTo>
                    <a:pt x="118" y="155"/>
                  </a:lnTo>
                  <a:lnTo>
                    <a:pt x="130" y="172"/>
                  </a:lnTo>
                  <a:lnTo>
                    <a:pt x="141" y="189"/>
                  </a:lnTo>
                  <a:lnTo>
                    <a:pt x="151" y="205"/>
                  </a:lnTo>
                  <a:lnTo>
                    <a:pt x="159" y="220"/>
                  </a:lnTo>
                  <a:lnTo>
                    <a:pt x="168" y="236"/>
                  </a:lnTo>
                  <a:lnTo>
                    <a:pt x="176" y="251"/>
                  </a:lnTo>
                  <a:lnTo>
                    <a:pt x="182" y="265"/>
                  </a:lnTo>
                  <a:lnTo>
                    <a:pt x="194" y="260"/>
                  </a:lnTo>
                  <a:lnTo>
                    <a:pt x="186" y="246"/>
                  </a:lnTo>
                  <a:lnTo>
                    <a:pt x="178" y="231"/>
                  </a:lnTo>
                  <a:lnTo>
                    <a:pt x="169" y="215"/>
                  </a:lnTo>
                  <a:lnTo>
                    <a:pt x="161" y="197"/>
                  </a:lnTo>
                  <a:lnTo>
                    <a:pt x="151" y="181"/>
                  </a:lnTo>
                  <a:lnTo>
                    <a:pt x="140" y="165"/>
                  </a:lnTo>
                  <a:lnTo>
                    <a:pt x="128" y="148"/>
                  </a:lnTo>
                  <a:lnTo>
                    <a:pt x="117" y="130"/>
                  </a:lnTo>
                  <a:lnTo>
                    <a:pt x="105" y="113"/>
                  </a:lnTo>
                  <a:lnTo>
                    <a:pt x="92" y="96"/>
                  </a:lnTo>
                  <a:lnTo>
                    <a:pt x="78" y="79"/>
                  </a:lnTo>
                  <a:lnTo>
                    <a:pt x="66" y="63"/>
                  </a:lnTo>
                  <a:lnTo>
                    <a:pt x="52" y="46"/>
                  </a:lnTo>
                  <a:lnTo>
                    <a:pt x="38" y="31"/>
                  </a:lnTo>
                  <a:lnTo>
                    <a:pt x="25" y="17"/>
                  </a:lnTo>
                  <a:lnTo>
                    <a:pt x="10" y="2"/>
                  </a:lnTo>
                  <a:lnTo>
                    <a:pt x="0" y="7"/>
                  </a:lnTo>
                  <a:lnTo>
                    <a:pt x="10" y="2"/>
                  </a:lnTo>
                  <a:lnTo>
                    <a:pt x="5" y="0"/>
                  </a:lnTo>
                  <a:lnTo>
                    <a:pt x="1" y="3"/>
                  </a:lnTo>
                  <a:lnTo>
                    <a:pt x="0" y="7"/>
                  </a:lnTo>
                  <a:lnTo>
                    <a:pt x="2" y="12"/>
                  </a:ln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6" name="Freeform 189">
              <a:extLst>
                <a:ext uri="{FF2B5EF4-FFF2-40B4-BE49-F238E27FC236}">
                  <a16:creationId xmlns:a16="http://schemas.microsoft.com/office/drawing/2014/main" id="{0D130A32-9B16-D03F-76F6-80BBC933B5A9}"/>
                </a:ext>
              </a:extLst>
            </p:cNvPr>
            <p:cNvSpPr>
              <a:spLocks noChangeAspect="1"/>
            </p:cNvSpPr>
            <p:nvPr/>
          </p:nvSpPr>
          <p:spPr bwMode="auto">
            <a:xfrm>
              <a:off x="1908175" y="3770313"/>
              <a:ext cx="176213" cy="782637"/>
            </a:xfrm>
            <a:custGeom>
              <a:avLst/>
              <a:gdLst>
                <a:gd name="T0" fmla="*/ 176213 w 234"/>
                <a:gd name="T1" fmla="*/ 776605 h 1038"/>
                <a:gd name="T2" fmla="*/ 162658 w 234"/>
                <a:gd name="T3" fmla="*/ 745692 h 1038"/>
                <a:gd name="T4" fmla="*/ 147597 w 234"/>
                <a:gd name="T5" fmla="*/ 710254 h 1038"/>
                <a:gd name="T6" fmla="*/ 132536 w 234"/>
                <a:gd name="T7" fmla="*/ 669539 h 1038"/>
                <a:gd name="T8" fmla="*/ 118228 w 234"/>
                <a:gd name="T9" fmla="*/ 625808 h 1038"/>
                <a:gd name="T10" fmla="*/ 103167 w 234"/>
                <a:gd name="T11" fmla="*/ 579061 h 1038"/>
                <a:gd name="T12" fmla="*/ 88860 w 234"/>
                <a:gd name="T13" fmla="*/ 529298 h 1038"/>
                <a:gd name="T14" fmla="*/ 76058 w 234"/>
                <a:gd name="T15" fmla="*/ 477273 h 1038"/>
                <a:gd name="T16" fmla="*/ 64009 w 234"/>
                <a:gd name="T17" fmla="*/ 423740 h 1038"/>
                <a:gd name="T18" fmla="*/ 52713 w 234"/>
                <a:gd name="T19" fmla="*/ 369453 h 1038"/>
                <a:gd name="T20" fmla="*/ 41418 w 234"/>
                <a:gd name="T21" fmla="*/ 313658 h 1038"/>
                <a:gd name="T22" fmla="*/ 32381 w 234"/>
                <a:gd name="T23" fmla="*/ 258617 h 1038"/>
                <a:gd name="T24" fmla="*/ 24098 w 234"/>
                <a:gd name="T25" fmla="*/ 203576 h 1038"/>
                <a:gd name="T26" fmla="*/ 18073 w 234"/>
                <a:gd name="T27" fmla="*/ 150043 h 1038"/>
                <a:gd name="T28" fmla="*/ 12802 w 234"/>
                <a:gd name="T29" fmla="*/ 98772 h 1038"/>
                <a:gd name="T30" fmla="*/ 10543 w 234"/>
                <a:gd name="T31" fmla="*/ 47501 h 1038"/>
                <a:gd name="T32" fmla="*/ 9037 w 234"/>
                <a:gd name="T33" fmla="*/ 0 h 1038"/>
                <a:gd name="T34" fmla="*/ 0 w 234"/>
                <a:gd name="T35" fmla="*/ 23374 h 1038"/>
                <a:gd name="T36" fmla="*/ 1506 w 234"/>
                <a:gd name="T37" fmla="*/ 73137 h 1038"/>
                <a:gd name="T38" fmla="*/ 6777 w 234"/>
                <a:gd name="T39" fmla="*/ 123654 h 1038"/>
                <a:gd name="T40" fmla="*/ 12049 w 234"/>
                <a:gd name="T41" fmla="*/ 178695 h 1038"/>
                <a:gd name="T42" fmla="*/ 18826 w 234"/>
                <a:gd name="T43" fmla="*/ 232982 h 1038"/>
                <a:gd name="T44" fmla="*/ 27110 w 234"/>
                <a:gd name="T45" fmla="*/ 288776 h 1038"/>
                <a:gd name="T46" fmla="*/ 37652 w 234"/>
                <a:gd name="T47" fmla="*/ 343817 h 1038"/>
                <a:gd name="T48" fmla="*/ 48948 w 234"/>
                <a:gd name="T49" fmla="*/ 398858 h 1038"/>
                <a:gd name="T50" fmla="*/ 60997 w 234"/>
                <a:gd name="T51" fmla="*/ 453145 h 1038"/>
                <a:gd name="T52" fmla="*/ 73046 w 234"/>
                <a:gd name="T53" fmla="*/ 505924 h 1038"/>
                <a:gd name="T54" fmla="*/ 87353 w 234"/>
                <a:gd name="T55" fmla="*/ 556441 h 1038"/>
                <a:gd name="T56" fmla="*/ 101661 w 234"/>
                <a:gd name="T57" fmla="*/ 606204 h 1038"/>
                <a:gd name="T58" fmla="*/ 115216 w 234"/>
                <a:gd name="T59" fmla="*/ 651444 h 1038"/>
                <a:gd name="T60" fmla="*/ 130277 w 234"/>
                <a:gd name="T61" fmla="*/ 693667 h 1038"/>
                <a:gd name="T62" fmla="*/ 145338 w 234"/>
                <a:gd name="T63" fmla="*/ 731366 h 1038"/>
                <a:gd name="T64" fmla="*/ 161152 w 234"/>
                <a:gd name="T65" fmla="*/ 765295 h 1038"/>
                <a:gd name="T66" fmla="*/ 176213 w 234"/>
                <a:gd name="T67" fmla="*/ 780375 h 1038"/>
                <a:gd name="T68" fmla="*/ 170942 w 234"/>
                <a:gd name="T69" fmla="*/ 782637 h 1038"/>
                <a:gd name="T70" fmla="*/ 176213 w 234"/>
                <a:gd name="T71" fmla="*/ 779621 h 1038"/>
                <a:gd name="T72" fmla="*/ 168683 w 234"/>
                <a:gd name="T73" fmla="*/ 776605 h 103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34" h="1038">
                  <a:moveTo>
                    <a:pt x="224" y="1030"/>
                  </a:moveTo>
                  <a:lnTo>
                    <a:pt x="234" y="1030"/>
                  </a:lnTo>
                  <a:lnTo>
                    <a:pt x="224" y="1010"/>
                  </a:lnTo>
                  <a:lnTo>
                    <a:pt x="216" y="989"/>
                  </a:lnTo>
                  <a:lnTo>
                    <a:pt x="206" y="965"/>
                  </a:lnTo>
                  <a:lnTo>
                    <a:pt x="196" y="942"/>
                  </a:lnTo>
                  <a:lnTo>
                    <a:pt x="186" y="915"/>
                  </a:lnTo>
                  <a:lnTo>
                    <a:pt x="176" y="888"/>
                  </a:lnTo>
                  <a:lnTo>
                    <a:pt x="166" y="859"/>
                  </a:lnTo>
                  <a:lnTo>
                    <a:pt x="157" y="830"/>
                  </a:lnTo>
                  <a:lnTo>
                    <a:pt x="147" y="799"/>
                  </a:lnTo>
                  <a:lnTo>
                    <a:pt x="137" y="768"/>
                  </a:lnTo>
                  <a:lnTo>
                    <a:pt x="128" y="736"/>
                  </a:lnTo>
                  <a:lnTo>
                    <a:pt x="118" y="702"/>
                  </a:lnTo>
                  <a:lnTo>
                    <a:pt x="110" y="668"/>
                  </a:lnTo>
                  <a:lnTo>
                    <a:pt x="101" y="633"/>
                  </a:lnTo>
                  <a:lnTo>
                    <a:pt x="93" y="598"/>
                  </a:lnTo>
                  <a:lnTo>
                    <a:pt x="85" y="562"/>
                  </a:lnTo>
                  <a:lnTo>
                    <a:pt x="77" y="526"/>
                  </a:lnTo>
                  <a:lnTo>
                    <a:pt x="70" y="490"/>
                  </a:lnTo>
                  <a:lnTo>
                    <a:pt x="62" y="454"/>
                  </a:lnTo>
                  <a:lnTo>
                    <a:pt x="55" y="416"/>
                  </a:lnTo>
                  <a:lnTo>
                    <a:pt x="48" y="380"/>
                  </a:lnTo>
                  <a:lnTo>
                    <a:pt x="43" y="343"/>
                  </a:lnTo>
                  <a:lnTo>
                    <a:pt x="37" y="306"/>
                  </a:lnTo>
                  <a:lnTo>
                    <a:pt x="32" y="270"/>
                  </a:lnTo>
                  <a:lnTo>
                    <a:pt x="28" y="234"/>
                  </a:lnTo>
                  <a:lnTo>
                    <a:pt x="24" y="199"/>
                  </a:lnTo>
                  <a:lnTo>
                    <a:pt x="21" y="164"/>
                  </a:lnTo>
                  <a:lnTo>
                    <a:pt x="17" y="131"/>
                  </a:lnTo>
                  <a:lnTo>
                    <a:pt x="15" y="97"/>
                  </a:lnTo>
                  <a:lnTo>
                    <a:pt x="14" y="63"/>
                  </a:lnTo>
                  <a:lnTo>
                    <a:pt x="12" y="31"/>
                  </a:lnTo>
                  <a:lnTo>
                    <a:pt x="12" y="0"/>
                  </a:lnTo>
                  <a:lnTo>
                    <a:pt x="0" y="0"/>
                  </a:lnTo>
                  <a:lnTo>
                    <a:pt x="0" y="31"/>
                  </a:lnTo>
                  <a:lnTo>
                    <a:pt x="1" y="63"/>
                  </a:lnTo>
                  <a:lnTo>
                    <a:pt x="2" y="97"/>
                  </a:lnTo>
                  <a:lnTo>
                    <a:pt x="5" y="131"/>
                  </a:lnTo>
                  <a:lnTo>
                    <a:pt x="9" y="164"/>
                  </a:lnTo>
                  <a:lnTo>
                    <a:pt x="11" y="202"/>
                  </a:lnTo>
                  <a:lnTo>
                    <a:pt x="16" y="237"/>
                  </a:lnTo>
                  <a:lnTo>
                    <a:pt x="20" y="273"/>
                  </a:lnTo>
                  <a:lnTo>
                    <a:pt x="25" y="309"/>
                  </a:lnTo>
                  <a:lnTo>
                    <a:pt x="31" y="345"/>
                  </a:lnTo>
                  <a:lnTo>
                    <a:pt x="36" y="383"/>
                  </a:lnTo>
                  <a:lnTo>
                    <a:pt x="42" y="419"/>
                  </a:lnTo>
                  <a:lnTo>
                    <a:pt x="50" y="456"/>
                  </a:lnTo>
                  <a:lnTo>
                    <a:pt x="57" y="492"/>
                  </a:lnTo>
                  <a:lnTo>
                    <a:pt x="65" y="529"/>
                  </a:lnTo>
                  <a:lnTo>
                    <a:pt x="72" y="565"/>
                  </a:lnTo>
                  <a:lnTo>
                    <a:pt x="81" y="601"/>
                  </a:lnTo>
                  <a:lnTo>
                    <a:pt x="88" y="636"/>
                  </a:lnTo>
                  <a:lnTo>
                    <a:pt x="97" y="671"/>
                  </a:lnTo>
                  <a:lnTo>
                    <a:pt x="106" y="704"/>
                  </a:lnTo>
                  <a:lnTo>
                    <a:pt x="116" y="738"/>
                  </a:lnTo>
                  <a:lnTo>
                    <a:pt x="125" y="771"/>
                  </a:lnTo>
                  <a:lnTo>
                    <a:pt x="135" y="804"/>
                  </a:lnTo>
                  <a:lnTo>
                    <a:pt x="145" y="833"/>
                  </a:lnTo>
                  <a:lnTo>
                    <a:pt x="153" y="864"/>
                  </a:lnTo>
                  <a:lnTo>
                    <a:pt x="163" y="893"/>
                  </a:lnTo>
                  <a:lnTo>
                    <a:pt x="173" y="920"/>
                  </a:lnTo>
                  <a:lnTo>
                    <a:pt x="183" y="947"/>
                  </a:lnTo>
                  <a:lnTo>
                    <a:pt x="193" y="970"/>
                  </a:lnTo>
                  <a:lnTo>
                    <a:pt x="203" y="994"/>
                  </a:lnTo>
                  <a:lnTo>
                    <a:pt x="214" y="1015"/>
                  </a:lnTo>
                  <a:lnTo>
                    <a:pt x="224" y="1035"/>
                  </a:lnTo>
                  <a:lnTo>
                    <a:pt x="234" y="1035"/>
                  </a:lnTo>
                  <a:lnTo>
                    <a:pt x="224" y="1035"/>
                  </a:lnTo>
                  <a:lnTo>
                    <a:pt x="227" y="1038"/>
                  </a:lnTo>
                  <a:lnTo>
                    <a:pt x="232" y="1038"/>
                  </a:lnTo>
                  <a:lnTo>
                    <a:pt x="234" y="1034"/>
                  </a:lnTo>
                  <a:lnTo>
                    <a:pt x="234" y="1030"/>
                  </a:lnTo>
                  <a:lnTo>
                    <a:pt x="224" y="10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7" name="Freeform 190">
              <a:extLst>
                <a:ext uri="{FF2B5EF4-FFF2-40B4-BE49-F238E27FC236}">
                  <a16:creationId xmlns:a16="http://schemas.microsoft.com/office/drawing/2014/main" id="{FA3F748C-63A0-3B26-612A-82D423CE8AA9}"/>
                </a:ext>
              </a:extLst>
            </p:cNvPr>
            <p:cNvSpPr>
              <a:spLocks noChangeAspect="1"/>
            </p:cNvSpPr>
            <p:nvPr/>
          </p:nvSpPr>
          <p:spPr bwMode="auto">
            <a:xfrm>
              <a:off x="5033963" y="5153025"/>
              <a:ext cx="125412" cy="31750"/>
            </a:xfrm>
            <a:custGeom>
              <a:avLst/>
              <a:gdLst>
                <a:gd name="T0" fmla="*/ 0 w 166"/>
                <a:gd name="T1" fmla="*/ 4430 h 43"/>
                <a:gd name="T2" fmla="*/ 4533 w 166"/>
                <a:gd name="T3" fmla="*/ 8860 h 43"/>
                <a:gd name="T4" fmla="*/ 15110 w 166"/>
                <a:gd name="T5" fmla="*/ 9599 h 43"/>
                <a:gd name="T6" fmla="*/ 28709 w 166"/>
                <a:gd name="T7" fmla="*/ 12552 h 43"/>
                <a:gd name="T8" fmla="*/ 46085 w 166"/>
                <a:gd name="T9" fmla="*/ 16244 h 43"/>
                <a:gd name="T10" fmla="*/ 64217 w 166"/>
                <a:gd name="T11" fmla="*/ 19936 h 43"/>
                <a:gd name="T12" fmla="*/ 81593 w 166"/>
                <a:gd name="T13" fmla="*/ 24366 h 43"/>
                <a:gd name="T14" fmla="*/ 98970 w 166"/>
                <a:gd name="T15" fmla="*/ 28058 h 43"/>
                <a:gd name="T16" fmla="*/ 112569 w 166"/>
                <a:gd name="T17" fmla="*/ 31012 h 43"/>
                <a:gd name="T18" fmla="*/ 125412 w 166"/>
                <a:gd name="T19" fmla="*/ 31750 h 43"/>
                <a:gd name="T20" fmla="*/ 125412 w 166"/>
                <a:gd name="T21" fmla="*/ 22890 h 43"/>
                <a:gd name="T22" fmla="*/ 114835 w 166"/>
                <a:gd name="T23" fmla="*/ 22151 h 43"/>
                <a:gd name="T24" fmla="*/ 100481 w 166"/>
                <a:gd name="T25" fmla="*/ 19198 h 43"/>
                <a:gd name="T26" fmla="*/ 83860 w 166"/>
                <a:gd name="T27" fmla="*/ 15506 h 43"/>
                <a:gd name="T28" fmla="*/ 65728 w 166"/>
                <a:gd name="T29" fmla="*/ 11076 h 43"/>
                <a:gd name="T30" fmla="*/ 47596 w 166"/>
                <a:gd name="T31" fmla="*/ 7384 h 43"/>
                <a:gd name="T32" fmla="*/ 30975 w 166"/>
                <a:gd name="T33" fmla="*/ 3692 h 43"/>
                <a:gd name="T34" fmla="*/ 16621 w 166"/>
                <a:gd name="T35" fmla="*/ 738 h 43"/>
                <a:gd name="T36" fmla="*/ 4533 w 166"/>
                <a:gd name="T37" fmla="*/ 0 h 43"/>
                <a:gd name="T38" fmla="*/ 9066 w 166"/>
                <a:gd name="T39" fmla="*/ 4430 h 43"/>
                <a:gd name="T40" fmla="*/ 4533 w 166"/>
                <a:gd name="T41" fmla="*/ 0 h 43"/>
                <a:gd name="T42" fmla="*/ 1511 w 166"/>
                <a:gd name="T43" fmla="*/ 1477 h 43"/>
                <a:gd name="T44" fmla="*/ 755 w 166"/>
                <a:gd name="T45" fmla="*/ 4430 h 43"/>
                <a:gd name="T46" fmla="*/ 1511 w 166"/>
                <a:gd name="T47" fmla="*/ 7384 h 43"/>
                <a:gd name="T48" fmla="*/ 4533 w 166"/>
                <a:gd name="T49" fmla="*/ 8860 h 43"/>
                <a:gd name="T50" fmla="*/ 0 w 166"/>
                <a:gd name="T51" fmla="*/ 4430 h 4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6" h="43">
                  <a:moveTo>
                    <a:pt x="0" y="6"/>
                  </a:moveTo>
                  <a:lnTo>
                    <a:pt x="6" y="12"/>
                  </a:lnTo>
                  <a:lnTo>
                    <a:pt x="20" y="13"/>
                  </a:lnTo>
                  <a:lnTo>
                    <a:pt x="38" y="17"/>
                  </a:lnTo>
                  <a:lnTo>
                    <a:pt x="61" y="22"/>
                  </a:lnTo>
                  <a:lnTo>
                    <a:pt x="85" y="27"/>
                  </a:lnTo>
                  <a:lnTo>
                    <a:pt x="108" y="33"/>
                  </a:lnTo>
                  <a:lnTo>
                    <a:pt x="131" y="38"/>
                  </a:lnTo>
                  <a:lnTo>
                    <a:pt x="149" y="42"/>
                  </a:lnTo>
                  <a:lnTo>
                    <a:pt x="166" y="43"/>
                  </a:lnTo>
                  <a:lnTo>
                    <a:pt x="166" y="31"/>
                  </a:lnTo>
                  <a:lnTo>
                    <a:pt x="152" y="30"/>
                  </a:lnTo>
                  <a:lnTo>
                    <a:pt x="133" y="26"/>
                  </a:lnTo>
                  <a:lnTo>
                    <a:pt x="111" y="21"/>
                  </a:lnTo>
                  <a:lnTo>
                    <a:pt x="87" y="15"/>
                  </a:lnTo>
                  <a:lnTo>
                    <a:pt x="63" y="10"/>
                  </a:lnTo>
                  <a:lnTo>
                    <a:pt x="41" y="5"/>
                  </a:lnTo>
                  <a:lnTo>
                    <a:pt x="22" y="1"/>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8" name="Freeform 191">
              <a:extLst>
                <a:ext uri="{FF2B5EF4-FFF2-40B4-BE49-F238E27FC236}">
                  <a16:creationId xmlns:a16="http://schemas.microsoft.com/office/drawing/2014/main" id="{E29B5F60-836C-EDDF-E091-F37ED83AC6BE}"/>
                </a:ext>
              </a:extLst>
            </p:cNvPr>
            <p:cNvSpPr>
              <a:spLocks noChangeAspect="1"/>
            </p:cNvSpPr>
            <p:nvPr/>
          </p:nvSpPr>
          <p:spPr bwMode="auto">
            <a:xfrm>
              <a:off x="5033963" y="5056188"/>
              <a:ext cx="60325" cy="100012"/>
            </a:xfrm>
            <a:custGeom>
              <a:avLst/>
              <a:gdLst>
                <a:gd name="T0" fmla="*/ 50924 w 77"/>
                <a:gd name="T1" fmla="*/ 9631 h 135"/>
                <a:gd name="T2" fmla="*/ 50924 w 77"/>
                <a:gd name="T3" fmla="*/ 2222 h 135"/>
                <a:gd name="T4" fmla="*/ 41522 w 77"/>
                <a:gd name="T5" fmla="*/ 10372 h 135"/>
                <a:gd name="T6" fmla="*/ 32121 w 77"/>
                <a:gd name="T7" fmla="*/ 20743 h 135"/>
                <a:gd name="T8" fmla="*/ 24287 w 77"/>
                <a:gd name="T9" fmla="*/ 30374 h 135"/>
                <a:gd name="T10" fmla="*/ 16452 w 77"/>
                <a:gd name="T11" fmla="*/ 41486 h 135"/>
                <a:gd name="T12" fmla="*/ 9401 w 77"/>
                <a:gd name="T13" fmla="*/ 53340 h 135"/>
                <a:gd name="T14" fmla="*/ 3917 w 77"/>
                <a:gd name="T15" fmla="*/ 67415 h 135"/>
                <a:gd name="T16" fmla="*/ 783 w 77"/>
                <a:gd name="T17" fmla="*/ 82232 h 135"/>
                <a:gd name="T18" fmla="*/ 0 w 77"/>
                <a:gd name="T19" fmla="*/ 100012 h 135"/>
                <a:gd name="T20" fmla="*/ 9401 w 77"/>
                <a:gd name="T21" fmla="*/ 100012 h 135"/>
                <a:gd name="T22" fmla="*/ 10185 w 77"/>
                <a:gd name="T23" fmla="*/ 84455 h 135"/>
                <a:gd name="T24" fmla="*/ 13319 w 77"/>
                <a:gd name="T25" fmla="*/ 69638 h 135"/>
                <a:gd name="T26" fmla="*/ 19586 w 77"/>
                <a:gd name="T27" fmla="*/ 57044 h 135"/>
                <a:gd name="T28" fmla="*/ 24287 w 77"/>
                <a:gd name="T29" fmla="*/ 45191 h 135"/>
                <a:gd name="T30" fmla="*/ 32121 w 77"/>
                <a:gd name="T31" fmla="*/ 36301 h 135"/>
                <a:gd name="T32" fmla="*/ 39956 w 77"/>
                <a:gd name="T33" fmla="*/ 25929 h 135"/>
                <a:gd name="T34" fmla="*/ 49357 w 77"/>
                <a:gd name="T35" fmla="*/ 17780 h 135"/>
                <a:gd name="T36" fmla="*/ 58758 w 77"/>
                <a:gd name="T37" fmla="*/ 9631 h 135"/>
                <a:gd name="T38" fmla="*/ 58758 w 77"/>
                <a:gd name="T39" fmla="*/ 2222 h 135"/>
                <a:gd name="T40" fmla="*/ 58758 w 77"/>
                <a:gd name="T41" fmla="*/ 9631 h 135"/>
                <a:gd name="T42" fmla="*/ 60325 w 77"/>
                <a:gd name="T43" fmla="*/ 5927 h 135"/>
                <a:gd name="T44" fmla="*/ 58758 w 77"/>
                <a:gd name="T45" fmla="*/ 2222 h 135"/>
                <a:gd name="T46" fmla="*/ 54841 w 77"/>
                <a:gd name="T47" fmla="*/ 0 h 135"/>
                <a:gd name="T48" fmla="*/ 50924 w 77"/>
                <a:gd name="T49" fmla="*/ 2222 h 135"/>
                <a:gd name="T50" fmla="*/ 50924 w 77"/>
                <a:gd name="T51" fmla="*/ 9631 h 13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7" h="135">
                  <a:moveTo>
                    <a:pt x="65" y="13"/>
                  </a:moveTo>
                  <a:lnTo>
                    <a:pt x="65" y="3"/>
                  </a:lnTo>
                  <a:lnTo>
                    <a:pt x="53" y="14"/>
                  </a:lnTo>
                  <a:lnTo>
                    <a:pt x="41" y="28"/>
                  </a:lnTo>
                  <a:lnTo>
                    <a:pt x="31" y="41"/>
                  </a:lnTo>
                  <a:lnTo>
                    <a:pt x="21" y="56"/>
                  </a:lnTo>
                  <a:lnTo>
                    <a:pt x="12" y="72"/>
                  </a:lnTo>
                  <a:lnTo>
                    <a:pt x="5" y="91"/>
                  </a:lnTo>
                  <a:lnTo>
                    <a:pt x="1" y="111"/>
                  </a:lnTo>
                  <a:lnTo>
                    <a:pt x="0" y="135"/>
                  </a:lnTo>
                  <a:lnTo>
                    <a:pt x="12" y="135"/>
                  </a:lnTo>
                  <a:lnTo>
                    <a:pt x="13" y="114"/>
                  </a:lnTo>
                  <a:lnTo>
                    <a:pt x="17" y="94"/>
                  </a:lnTo>
                  <a:lnTo>
                    <a:pt x="25" y="77"/>
                  </a:lnTo>
                  <a:lnTo>
                    <a:pt x="31" y="61"/>
                  </a:lnTo>
                  <a:lnTo>
                    <a:pt x="41" y="49"/>
                  </a:lnTo>
                  <a:lnTo>
                    <a:pt x="51" y="35"/>
                  </a:lnTo>
                  <a:lnTo>
                    <a:pt x="63" y="24"/>
                  </a:lnTo>
                  <a:lnTo>
                    <a:pt x="75" y="13"/>
                  </a:lnTo>
                  <a:lnTo>
                    <a:pt x="75" y="3"/>
                  </a:lnTo>
                  <a:lnTo>
                    <a:pt x="75" y="13"/>
                  </a:lnTo>
                  <a:lnTo>
                    <a:pt x="77" y="8"/>
                  </a:lnTo>
                  <a:lnTo>
                    <a:pt x="75" y="3"/>
                  </a:lnTo>
                  <a:lnTo>
                    <a:pt x="70" y="0"/>
                  </a:lnTo>
                  <a:lnTo>
                    <a:pt x="65" y="3"/>
                  </a:lnTo>
                  <a:lnTo>
                    <a:pt x="6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9" name="Freeform 192">
              <a:extLst>
                <a:ext uri="{FF2B5EF4-FFF2-40B4-BE49-F238E27FC236}">
                  <a16:creationId xmlns:a16="http://schemas.microsoft.com/office/drawing/2014/main" id="{77F548B0-2A01-2F89-A0C3-8660335B0AF5}"/>
                </a:ext>
              </a:extLst>
            </p:cNvPr>
            <p:cNvSpPr>
              <a:spLocks noChangeAspect="1"/>
            </p:cNvSpPr>
            <p:nvPr/>
          </p:nvSpPr>
          <p:spPr bwMode="auto">
            <a:xfrm>
              <a:off x="5033963" y="5006975"/>
              <a:ext cx="57150" cy="57150"/>
            </a:xfrm>
            <a:custGeom>
              <a:avLst/>
              <a:gdLst>
                <a:gd name="T0" fmla="*/ 752 w 76"/>
                <a:gd name="T1" fmla="*/ 5938 h 77"/>
                <a:gd name="T2" fmla="*/ 1504 w 76"/>
                <a:gd name="T3" fmla="*/ 9649 h 77"/>
                <a:gd name="T4" fmla="*/ 49630 w 76"/>
                <a:gd name="T5" fmla="*/ 57150 h 77"/>
                <a:gd name="T6" fmla="*/ 57150 w 76"/>
                <a:gd name="T7" fmla="*/ 49728 h 77"/>
                <a:gd name="T8" fmla="*/ 9024 w 76"/>
                <a:gd name="T9" fmla="*/ 2227 h 77"/>
                <a:gd name="T10" fmla="*/ 9776 w 76"/>
                <a:gd name="T11" fmla="*/ 5938 h 77"/>
                <a:gd name="T12" fmla="*/ 9024 w 76"/>
                <a:gd name="T13" fmla="*/ 2227 h 77"/>
                <a:gd name="T14" fmla="*/ 5264 w 76"/>
                <a:gd name="T15" fmla="*/ 0 h 77"/>
                <a:gd name="T16" fmla="*/ 1504 w 76"/>
                <a:gd name="T17" fmla="*/ 2227 h 77"/>
                <a:gd name="T18" fmla="*/ 0 w 76"/>
                <a:gd name="T19" fmla="*/ 5938 h 77"/>
                <a:gd name="T20" fmla="*/ 1504 w 76"/>
                <a:gd name="T21" fmla="*/ 9649 h 77"/>
                <a:gd name="T22" fmla="*/ 752 w 76"/>
                <a:gd name="T23" fmla="*/ 5938 h 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7">
                  <a:moveTo>
                    <a:pt x="1" y="8"/>
                  </a:moveTo>
                  <a:lnTo>
                    <a:pt x="2" y="13"/>
                  </a:lnTo>
                  <a:lnTo>
                    <a:pt x="66" y="77"/>
                  </a:lnTo>
                  <a:lnTo>
                    <a:pt x="76" y="67"/>
                  </a:lnTo>
                  <a:lnTo>
                    <a:pt x="12" y="3"/>
                  </a:lnTo>
                  <a:lnTo>
                    <a:pt x="13"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0" name="Freeform 193">
              <a:extLst>
                <a:ext uri="{FF2B5EF4-FFF2-40B4-BE49-F238E27FC236}">
                  <a16:creationId xmlns:a16="http://schemas.microsoft.com/office/drawing/2014/main" id="{8E443AB5-C4B4-E24B-754F-B476FA50C756}"/>
                </a:ext>
              </a:extLst>
            </p:cNvPr>
            <p:cNvSpPr>
              <a:spLocks noChangeAspect="1"/>
            </p:cNvSpPr>
            <p:nvPr/>
          </p:nvSpPr>
          <p:spPr bwMode="auto">
            <a:xfrm>
              <a:off x="5033963" y="4960938"/>
              <a:ext cx="9525" cy="50800"/>
            </a:xfrm>
            <a:custGeom>
              <a:avLst/>
              <a:gdLst>
                <a:gd name="T0" fmla="*/ 794 w 12"/>
                <a:gd name="T1" fmla="*/ 726 h 70"/>
                <a:gd name="T2" fmla="*/ 0 w 12"/>
                <a:gd name="T3" fmla="*/ 4354 h 70"/>
                <a:gd name="T4" fmla="*/ 0 w 12"/>
                <a:gd name="T5" fmla="*/ 50800 h 70"/>
                <a:gd name="T6" fmla="*/ 9525 w 12"/>
                <a:gd name="T7" fmla="*/ 50800 h 70"/>
                <a:gd name="T8" fmla="*/ 9525 w 12"/>
                <a:gd name="T9" fmla="*/ 4354 h 70"/>
                <a:gd name="T10" fmla="*/ 8731 w 12"/>
                <a:gd name="T11" fmla="*/ 7983 h 70"/>
                <a:gd name="T12" fmla="*/ 9525 w 12"/>
                <a:gd name="T13" fmla="*/ 4354 h 70"/>
                <a:gd name="T14" fmla="*/ 7938 w 12"/>
                <a:gd name="T15" fmla="*/ 2177 h 70"/>
                <a:gd name="T16" fmla="*/ 4763 w 12"/>
                <a:gd name="T17" fmla="*/ 0 h 70"/>
                <a:gd name="T18" fmla="*/ 1588 w 12"/>
                <a:gd name="T19" fmla="*/ 2177 h 70"/>
                <a:gd name="T20" fmla="*/ 0 w 12"/>
                <a:gd name="T21" fmla="*/ 4354 h 70"/>
                <a:gd name="T22" fmla="*/ 794 w 12"/>
                <a:gd name="T23" fmla="*/ 726 h 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70">
                  <a:moveTo>
                    <a:pt x="1" y="1"/>
                  </a:moveTo>
                  <a:lnTo>
                    <a:pt x="0" y="6"/>
                  </a:lnTo>
                  <a:lnTo>
                    <a:pt x="0" y="70"/>
                  </a:lnTo>
                  <a:lnTo>
                    <a:pt x="12" y="70"/>
                  </a:lnTo>
                  <a:lnTo>
                    <a:pt x="12" y="6"/>
                  </a:lnTo>
                  <a:lnTo>
                    <a:pt x="11" y="11"/>
                  </a:lnTo>
                  <a:lnTo>
                    <a:pt x="12" y="6"/>
                  </a:lnTo>
                  <a:lnTo>
                    <a:pt x="10" y="3"/>
                  </a:lnTo>
                  <a:lnTo>
                    <a:pt x="6" y="0"/>
                  </a:lnTo>
                  <a:lnTo>
                    <a:pt x="2" y="3"/>
                  </a:lnTo>
                  <a:lnTo>
                    <a:pt x="0" y="6"/>
                  </a:lnTo>
                  <a:lnTo>
                    <a:pt x="1"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1" name="Freeform 194">
              <a:extLst>
                <a:ext uri="{FF2B5EF4-FFF2-40B4-BE49-F238E27FC236}">
                  <a16:creationId xmlns:a16="http://schemas.microsoft.com/office/drawing/2014/main" id="{61187E43-2E31-2307-F1CE-C368929824E9}"/>
                </a:ext>
              </a:extLst>
            </p:cNvPr>
            <p:cNvSpPr>
              <a:spLocks noChangeAspect="1"/>
            </p:cNvSpPr>
            <p:nvPr/>
          </p:nvSpPr>
          <p:spPr bwMode="auto">
            <a:xfrm>
              <a:off x="5035550" y="4911725"/>
              <a:ext cx="58738" cy="57150"/>
            </a:xfrm>
            <a:custGeom>
              <a:avLst/>
              <a:gdLst>
                <a:gd name="T0" fmla="*/ 53328 w 76"/>
                <a:gd name="T1" fmla="*/ 752 h 76"/>
                <a:gd name="T2" fmla="*/ 49464 w 76"/>
                <a:gd name="T3" fmla="*/ 2256 h 76"/>
                <a:gd name="T4" fmla="*/ 0 w 76"/>
                <a:gd name="T5" fmla="*/ 49630 h 76"/>
                <a:gd name="T6" fmla="*/ 7729 w 76"/>
                <a:gd name="T7" fmla="*/ 57150 h 76"/>
                <a:gd name="T8" fmla="*/ 57192 w 76"/>
                <a:gd name="T9" fmla="*/ 9776 h 76"/>
                <a:gd name="T10" fmla="*/ 53328 w 76"/>
                <a:gd name="T11" fmla="*/ 10528 h 76"/>
                <a:gd name="T12" fmla="*/ 57192 w 76"/>
                <a:gd name="T13" fmla="*/ 9776 h 76"/>
                <a:gd name="T14" fmla="*/ 58738 w 76"/>
                <a:gd name="T15" fmla="*/ 6016 h 76"/>
                <a:gd name="T16" fmla="*/ 57192 w 76"/>
                <a:gd name="T17" fmla="*/ 2256 h 76"/>
                <a:gd name="T18" fmla="*/ 53328 w 76"/>
                <a:gd name="T19" fmla="*/ 0 h 76"/>
                <a:gd name="T20" fmla="*/ 49464 w 76"/>
                <a:gd name="T21" fmla="*/ 2256 h 76"/>
                <a:gd name="T22" fmla="*/ 53328 w 76"/>
                <a:gd name="T23" fmla="*/ 752 h 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6">
                  <a:moveTo>
                    <a:pt x="69" y="1"/>
                  </a:moveTo>
                  <a:lnTo>
                    <a:pt x="64" y="3"/>
                  </a:lnTo>
                  <a:lnTo>
                    <a:pt x="0" y="66"/>
                  </a:lnTo>
                  <a:lnTo>
                    <a:pt x="10" y="76"/>
                  </a:lnTo>
                  <a:lnTo>
                    <a:pt x="74" y="13"/>
                  </a:lnTo>
                  <a:lnTo>
                    <a:pt x="69" y="14"/>
                  </a:lnTo>
                  <a:lnTo>
                    <a:pt x="74" y="13"/>
                  </a:lnTo>
                  <a:lnTo>
                    <a:pt x="76" y="8"/>
                  </a:lnTo>
                  <a:lnTo>
                    <a:pt x="74" y="3"/>
                  </a:lnTo>
                  <a:lnTo>
                    <a:pt x="69" y="0"/>
                  </a:lnTo>
                  <a:lnTo>
                    <a:pt x="64" y="3"/>
                  </a:lnTo>
                  <a:lnTo>
                    <a:pt x="69"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2" name="Freeform 195">
              <a:extLst>
                <a:ext uri="{FF2B5EF4-FFF2-40B4-BE49-F238E27FC236}">
                  <a16:creationId xmlns:a16="http://schemas.microsoft.com/office/drawing/2014/main" id="{ADA0F699-BEA1-DFD7-6600-39DA4945DE85}"/>
                </a:ext>
              </a:extLst>
            </p:cNvPr>
            <p:cNvSpPr>
              <a:spLocks noChangeAspect="1"/>
            </p:cNvSpPr>
            <p:nvPr/>
          </p:nvSpPr>
          <p:spPr bwMode="auto">
            <a:xfrm>
              <a:off x="5087938" y="4913313"/>
              <a:ext cx="100012" cy="7937"/>
            </a:xfrm>
            <a:custGeom>
              <a:avLst/>
              <a:gdLst>
                <a:gd name="T0" fmla="*/ 91740 w 133"/>
                <a:gd name="T1" fmla="*/ 1832 h 13"/>
                <a:gd name="T2" fmla="*/ 95500 w 133"/>
                <a:gd name="T3" fmla="*/ 0 h 13"/>
                <a:gd name="T4" fmla="*/ 0 w 133"/>
                <a:gd name="T5" fmla="*/ 0 h 13"/>
                <a:gd name="T6" fmla="*/ 0 w 133"/>
                <a:gd name="T7" fmla="*/ 7937 h 13"/>
                <a:gd name="T8" fmla="*/ 95500 w 133"/>
                <a:gd name="T9" fmla="*/ 7937 h 13"/>
                <a:gd name="T10" fmla="*/ 99260 w 133"/>
                <a:gd name="T11" fmla="*/ 6105 h 13"/>
                <a:gd name="T12" fmla="*/ 95500 w 133"/>
                <a:gd name="T13" fmla="*/ 7937 h 13"/>
                <a:gd name="T14" fmla="*/ 98508 w 133"/>
                <a:gd name="T15" fmla="*/ 6105 h 13"/>
                <a:gd name="T16" fmla="*/ 100012 w 133"/>
                <a:gd name="T17" fmla="*/ 4274 h 13"/>
                <a:gd name="T18" fmla="*/ 98508 w 133"/>
                <a:gd name="T19" fmla="*/ 1832 h 13"/>
                <a:gd name="T20" fmla="*/ 95500 w 133"/>
                <a:gd name="T21" fmla="*/ 0 h 13"/>
                <a:gd name="T22" fmla="*/ 91740 w 133"/>
                <a:gd name="T23" fmla="*/ 1832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3" h="13">
                  <a:moveTo>
                    <a:pt x="122" y="3"/>
                  </a:moveTo>
                  <a:lnTo>
                    <a:pt x="127" y="0"/>
                  </a:lnTo>
                  <a:lnTo>
                    <a:pt x="0" y="0"/>
                  </a:lnTo>
                  <a:lnTo>
                    <a:pt x="0" y="13"/>
                  </a:lnTo>
                  <a:lnTo>
                    <a:pt x="127" y="13"/>
                  </a:lnTo>
                  <a:lnTo>
                    <a:pt x="132" y="10"/>
                  </a:lnTo>
                  <a:lnTo>
                    <a:pt x="127" y="13"/>
                  </a:lnTo>
                  <a:lnTo>
                    <a:pt x="131" y="10"/>
                  </a:lnTo>
                  <a:lnTo>
                    <a:pt x="133" y="7"/>
                  </a:lnTo>
                  <a:lnTo>
                    <a:pt x="131" y="3"/>
                  </a:lnTo>
                  <a:lnTo>
                    <a:pt x="127" y="0"/>
                  </a:lnTo>
                  <a:lnTo>
                    <a:pt x="12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3" name="Freeform 196">
              <a:extLst>
                <a:ext uri="{FF2B5EF4-FFF2-40B4-BE49-F238E27FC236}">
                  <a16:creationId xmlns:a16="http://schemas.microsoft.com/office/drawing/2014/main" id="{0FDF472A-C542-56AB-A669-F49380493520}"/>
                </a:ext>
              </a:extLst>
            </p:cNvPr>
            <p:cNvSpPr>
              <a:spLocks noChangeAspect="1"/>
            </p:cNvSpPr>
            <p:nvPr/>
          </p:nvSpPr>
          <p:spPr bwMode="auto">
            <a:xfrm>
              <a:off x="5180013" y="4722813"/>
              <a:ext cx="246062" cy="196850"/>
            </a:xfrm>
            <a:custGeom>
              <a:avLst/>
              <a:gdLst>
                <a:gd name="T0" fmla="*/ 243811 w 328"/>
                <a:gd name="T1" fmla="*/ 9016 h 262"/>
                <a:gd name="T2" fmla="*/ 241561 w 328"/>
                <a:gd name="T3" fmla="*/ 0 h 262"/>
                <a:gd name="T4" fmla="*/ 226557 w 328"/>
                <a:gd name="T5" fmla="*/ 2254 h 262"/>
                <a:gd name="T6" fmla="*/ 210803 w 328"/>
                <a:gd name="T7" fmla="*/ 6762 h 262"/>
                <a:gd name="T8" fmla="*/ 194299 w 328"/>
                <a:gd name="T9" fmla="*/ 14275 h 262"/>
                <a:gd name="T10" fmla="*/ 177795 w 328"/>
                <a:gd name="T11" fmla="*/ 24043 h 262"/>
                <a:gd name="T12" fmla="*/ 160540 w 328"/>
                <a:gd name="T13" fmla="*/ 36064 h 262"/>
                <a:gd name="T14" fmla="*/ 144036 w 328"/>
                <a:gd name="T15" fmla="*/ 48085 h 262"/>
                <a:gd name="T16" fmla="*/ 127532 w 328"/>
                <a:gd name="T17" fmla="*/ 63112 h 262"/>
                <a:gd name="T18" fmla="*/ 110278 w 328"/>
                <a:gd name="T19" fmla="*/ 78139 h 262"/>
                <a:gd name="T20" fmla="*/ 93774 w 328"/>
                <a:gd name="T21" fmla="*/ 93917 h 262"/>
                <a:gd name="T22" fmla="*/ 76519 w 328"/>
                <a:gd name="T23" fmla="*/ 111198 h 262"/>
                <a:gd name="T24" fmla="*/ 61516 w 328"/>
                <a:gd name="T25" fmla="*/ 126976 h 262"/>
                <a:gd name="T26" fmla="*/ 46512 w 328"/>
                <a:gd name="T27" fmla="*/ 141251 h 262"/>
                <a:gd name="T28" fmla="*/ 33008 w 328"/>
                <a:gd name="T29" fmla="*/ 156278 h 262"/>
                <a:gd name="T30" fmla="*/ 20255 w 328"/>
                <a:gd name="T31" fmla="*/ 169802 h 262"/>
                <a:gd name="T32" fmla="*/ 9002 w 328"/>
                <a:gd name="T33" fmla="*/ 181072 h 262"/>
                <a:gd name="T34" fmla="*/ 0 w 328"/>
                <a:gd name="T35" fmla="*/ 191591 h 262"/>
                <a:gd name="T36" fmla="*/ 7502 w 328"/>
                <a:gd name="T37" fmla="*/ 196850 h 262"/>
                <a:gd name="T38" fmla="*/ 16504 w 328"/>
                <a:gd name="T39" fmla="*/ 187083 h 262"/>
                <a:gd name="T40" fmla="*/ 27757 w 328"/>
                <a:gd name="T41" fmla="*/ 175813 h 262"/>
                <a:gd name="T42" fmla="*/ 40510 w 328"/>
                <a:gd name="T43" fmla="*/ 161537 h 262"/>
                <a:gd name="T44" fmla="*/ 54014 w 328"/>
                <a:gd name="T45" fmla="*/ 148765 h 262"/>
                <a:gd name="T46" fmla="*/ 69017 w 328"/>
                <a:gd name="T47" fmla="*/ 132235 h 262"/>
                <a:gd name="T48" fmla="*/ 84021 w 328"/>
                <a:gd name="T49" fmla="*/ 116457 h 262"/>
                <a:gd name="T50" fmla="*/ 99025 w 328"/>
                <a:gd name="T51" fmla="*/ 101430 h 262"/>
                <a:gd name="T52" fmla="*/ 116279 w 328"/>
                <a:gd name="T53" fmla="*/ 85652 h 262"/>
                <a:gd name="T54" fmla="*/ 132783 w 328"/>
                <a:gd name="T55" fmla="*/ 70626 h 262"/>
                <a:gd name="T56" fmla="*/ 149288 w 328"/>
                <a:gd name="T57" fmla="*/ 55599 h 262"/>
                <a:gd name="T58" fmla="*/ 166542 w 328"/>
                <a:gd name="T59" fmla="*/ 43577 h 262"/>
                <a:gd name="T60" fmla="*/ 183046 w 328"/>
                <a:gd name="T61" fmla="*/ 31556 h 262"/>
                <a:gd name="T62" fmla="*/ 198050 w 328"/>
                <a:gd name="T63" fmla="*/ 21789 h 262"/>
                <a:gd name="T64" fmla="*/ 214554 w 328"/>
                <a:gd name="T65" fmla="*/ 16529 h 262"/>
                <a:gd name="T66" fmla="*/ 228057 w 328"/>
                <a:gd name="T67" fmla="*/ 11270 h 262"/>
                <a:gd name="T68" fmla="*/ 241561 w 328"/>
                <a:gd name="T69" fmla="*/ 9767 h 262"/>
                <a:gd name="T70" fmla="*/ 238560 w 328"/>
                <a:gd name="T71" fmla="*/ 1503 h 262"/>
                <a:gd name="T72" fmla="*/ 241561 w 328"/>
                <a:gd name="T73" fmla="*/ 9767 h 262"/>
                <a:gd name="T74" fmla="*/ 243811 w 328"/>
                <a:gd name="T75" fmla="*/ 7513 h 262"/>
                <a:gd name="T76" fmla="*/ 246062 w 328"/>
                <a:gd name="T77" fmla="*/ 5259 h 262"/>
                <a:gd name="T78" fmla="*/ 243811 w 328"/>
                <a:gd name="T79" fmla="*/ 2254 h 262"/>
                <a:gd name="T80" fmla="*/ 241561 w 328"/>
                <a:gd name="T81" fmla="*/ 0 h 262"/>
                <a:gd name="T82" fmla="*/ 243811 w 328"/>
                <a:gd name="T83" fmla="*/ 9016 h 26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8" h="262">
                  <a:moveTo>
                    <a:pt x="325" y="12"/>
                  </a:moveTo>
                  <a:lnTo>
                    <a:pt x="322" y="0"/>
                  </a:lnTo>
                  <a:lnTo>
                    <a:pt x="302" y="3"/>
                  </a:lnTo>
                  <a:lnTo>
                    <a:pt x="281" y="9"/>
                  </a:lnTo>
                  <a:lnTo>
                    <a:pt x="259" y="19"/>
                  </a:lnTo>
                  <a:lnTo>
                    <a:pt x="237" y="32"/>
                  </a:lnTo>
                  <a:lnTo>
                    <a:pt x="214" y="48"/>
                  </a:lnTo>
                  <a:lnTo>
                    <a:pt x="192" y="64"/>
                  </a:lnTo>
                  <a:lnTo>
                    <a:pt x="170" y="84"/>
                  </a:lnTo>
                  <a:lnTo>
                    <a:pt x="147" y="104"/>
                  </a:lnTo>
                  <a:lnTo>
                    <a:pt x="125" y="125"/>
                  </a:lnTo>
                  <a:lnTo>
                    <a:pt x="102" y="148"/>
                  </a:lnTo>
                  <a:lnTo>
                    <a:pt x="82" y="169"/>
                  </a:lnTo>
                  <a:lnTo>
                    <a:pt x="62" y="188"/>
                  </a:lnTo>
                  <a:lnTo>
                    <a:pt x="44" y="208"/>
                  </a:lnTo>
                  <a:lnTo>
                    <a:pt x="27" y="226"/>
                  </a:lnTo>
                  <a:lnTo>
                    <a:pt x="12" y="241"/>
                  </a:lnTo>
                  <a:lnTo>
                    <a:pt x="0" y="255"/>
                  </a:lnTo>
                  <a:lnTo>
                    <a:pt x="10" y="262"/>
                  </a:lnTo>
                  <a:lnTo>
                    <a:pt x="22" y="249"/>
                  </a:lnTo>
                  <a:lnTo>
                    <a:pt x="37" y="234"/>
                  </a:lnTo>
                  <a:lnTo>
                    <a:pt x="54" y="215"/>
                  </a:lnTo>
                  <a:lnTo>
                    <a:pt x="72" y="198"/>
                  </a:lnTo>
                  <a:lnTo>
                    <a:pt x="92" y="176"/>
                  </a:lnTo>
                  <a:lnTo>
                    <a:pt x="112" y="155"/>
                  </a:lnTo>
                  <a:lnTo>
                    <a:pt x="132" y="135"/>
                  </a:lnTo>
                  <a:lnTo>
                    <a:pt x="155" y="114"/>
                  </a:lnTo>
                  <a:lnTo>
                    <a:pt x="177" y="94"/>
                  </a:lnTo>
                  <a:lnTo>
                    <a:pt x="199" y="74"/>
                  </a:lnTo>
                  <a:lnTo>
                    <a:pt x="222" y="58"/>
                  </a:lnTo>
                  <a:lnTo>
                    <a:pt x="244" y="42"/>
                  </a:lnTo>
                  <a:lnTo>
                    <a:pt x="264" y="29"/>
                  </a:lnTo>
                  <a:lnTo>
                    <a:pt x="286" y="22"/>
                  </a:lnTo>
                  <a:lnTo>
                    <a:pt x="304" y="15"/>
                  </a:lnTo>
                  <a:lnTo>
                    <a:pt x="322" y="13"/>
                  </a:lnTo>
                  <a:lnTo>
                    <a:pt x="318" y="2"/>
                  </a:lnTo>
                  <a:lnTo>
                    <a:pt x="322" y="13"/>
                  </a:lnTo>
                  <a:lnTo>
                    <a:pt x="325" y="10"/>
                  </a:lnTo>
                  <a:lnTo>
                    <a:pt x="328" y="7"/>
                  </a:lnTo>
                  <a:lnTo>
                    <a:pt x="325" y="3"/>
                  </a:lnTo>
                  <a:lnTo>
                    <a:pt x="322" y="0"/>
                  </a:lnTo>
                  <a:lnTo>
                    <a:pt x="32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4" name="Freeform 197">
              <a:extLst>
                <a:ext uri="{FF2B5EF4-FFF2-40B4-BE49-F238E27FC236}">
                  <a16:creationId xmlns:a16="http://schemas.microsoft.com/office/drawing/2014/main" id="{E54B9243-A0C3-5732-D878-7E57E50AC7A3}"/>
                </a:ext>
              </a:extLst>
            </p:cNvPr>
            <p:cNvSpPr>
              <a:spLocks noChangeAspect="1"/>
            </p:cNvSpPr>
            <p:nvPr/>
          </p:nvSpPr>
          <p:spPr bwMode="auto">
            <a:xfrm>
              <a:off x="5321300" y="4722813"/>
              <a:ext cx="103188" cy="80962"/>
            </a:xfrm>
            <a:custGeom>
              <a:avLst/>
              <a:gdLst>
                <a:gd name="T0" fmla="*/ 8973 w 138"/>
                <a:gd name="T1" fmla="*/ 71125 h 107"/>
                <a:gd name="T2" fmla="*/ 8973 w 138"/>
                <a:gd name="T3" fmla="*/ 78692 h 107"/>
                <a:gd name="T4" fmla="*/ 17946 w 138"/>
                <a:gd name="T5" fmla="*/ 70369 h 107"/>
                <a:gd name="T6" fmla="*/ 29910 w 138"/>
                <a:gd name="T7" fmla="*/ 61289 h 107"/>
                <a:gd name="T8" fmla="*/ 41873 w 138"/>
                <a:gd name="T9" fmla="*/ 52966 h 107"/>
                <a:gd name="T10" fmla="*/ 56080 w 138"/>
                <a:gd name="T11" fmla="*/ 43129 h 107"/>
                <a:gd name="T12" fmla="*/ 68792 w 138"/>
                <a:gd name="T13" fmla="*/ 34049 h 107"/>
                <a:gd name="T14" fmla="*/ 82251 w 138"/>
                <a:gd name="T15" fmla="*/ 24970 h 107"/>
                <a:gd name="T16" fmla="*/ 93467 w 138"/>
                <a:gd name="T17" fmla="*/ 15890 h 107"/>
                <a:gd name="T18" fmla="*/ 103188 w 138"/>
                <a:gd name="T19" fmla="*/ 7567 h 107"/>
                <a:gd name="T20" fmla="*/ 97954 w 138"/>
                <a:gd name="T21" fmla="*/ 0 h 107"/>
                <a:gd name="T22" fmla="*/ 87485 w 138"/>
                <a:gd name="T23" fmla="*/ 8323 h 107"/>
                <a:gd name="T24" fmla="*/ 76269 w 138"/>
                <a:gd name="T25" fmla="*/ 17403 h 107"/>
                <a:gd name="T26" fmla="*/ 63558 w 138"/>
                <a:gd name="T27" fmla="*/ 26483 h 107"/>
                <a:gd name="T28" fmla="*/ 50099 w 138"/>
                <a:gd name="T29" fmla="*/ 35563 h 107"/>
                <a:gd name="T30" fmla="*/ 36639 w 138"/>
                <a:gd name="T31" fmla="*/ 45399 h 107"/>
                <a:gd name="T32" fmla="*/ 23928 w 138"/>
                <a:gd name="T33" fmla="*/ 53722 h 107"/>
                <a:gd name="T34" fmla="*/ 11964 w 138"/>
                <a:gd name="T35" fmla="*/ 62802 h 107"/>
                <a:gd name="T36" fmla="*/ 2243 w 138"/>
                <a:gd name="T37" fmla="*/ 71125 h 107"/>
                <a:gd name="T38" fmla="*/ 2243 w 138"/>
                <a:gd name="T39" fmla="*/ 78692 h 107"/>
                <a:gd name="T40" fmla="*/ 2243 w 138"/>
                <a:gd name="T41" fmla="*/ 71125 h 107"/>
                <a:gd name="T42" fmla="*/ 0 w 138"/>
                <a:gd name="T43" fmla="*/ 74909 h 107"/>
                <a:gd name="T44" fmla="*/ 2243 w 138"/>
                <a:gd name="T45" fmla="*/ 78692 h 107"/>
                <a:gd name="T46" fmla="*/ 5982 w 138"/>
                <a:gd name="T47" fmla="*/ 80962 h 107"/>
                <a:gd name="T48" fmla="*/ 8973 w 138"/>
                <a:gd name="T49" fmla="*/ 78692 h 107"/>
                <a:gd name="T50" fmla="*/ 8973 w 138"/>
                <a:gd name="T51" fmla="*/ 71125 h 10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38" h="107">
                  <a:moveTo>
                    <a:pt x="12" y="94"/>
                  </a:moveTo>
                  <a:lnTo>
                    <a:pt x="12" y="104"/>
                  </a:lnTo>
                  <a:lnTo>
                    <a:pt x="24" y="93"/>
                  </a:lnTo>
                  <a:lnTo>
                    <a:pt x="40" y="81"/>
                  </a:lnTo>
                  <a:lnTo>
                    <a:pt x="56" y="70"/>
                  </a:lnTo>
                  <a:lnTo>
                    <a:pt x="75" y="57"/>
                  </a:lnTo>
                  <a:lnTo>
                    <a:pt x="92" y="45"/>
                  </a:lnTo>
                  <a:lnTo>
                    <a:pt x="110" y="33"/>
                  </a:lnTo>
                  <a:lnTo>
                    <a:pt x="125" y="21"/>
                  </a:lnTo>
                  <a:lnTo>
                    <a:pt x="138" y="10"/>
                  </a:lnTo>
                  <a:lnTo>
                    <a:pt x="131" y="0"/>
                  </a:lnTo>
                  <a:lnTo>
                    <a:pt x="117" y="11"/>
                  </a:lnTo>
                  <a:lnTo>
                    <a:pt x="102" y="23"/>
                  </a:lnTo>
                  <a:lnTo>
                    <a:pt x="85" y="35"/>
                  </a:lnTo>
                  <a:lnTo>
                    <a:pt x="67" y="47"/>
                  </a:lnTo>
                  <a:lnTo>
                    <a:pt x="49" y="60"/>
                  </a:lnTo>
                  <a:lnTo>
                    <a:pt x="32" y="71"/>
                  </a:lnTo>
                  <a:lnTo>
                    <a:pt x="16" y="83"/>
                  </a:lnTo>
                  <a:lnTo>
                    <a:pt x="3" y="94"/>
                  </a:lnTo>
                  <a:lnTo>
                    <a:pt x="3" y="104"/>
                  </a:lnTo>
                  <a:lnTo>
                    <a:pt x="3" y="94"/>
                  </a:lnTo>
                  <a:lnTo>
                    <a:pt x="0" y="99"/>
                  </a:lnTo>
                  <a:lnTo>
                    <a:pt x="3" y="104"/>
                  </a:lnTo>
                  <a:lnTo>
                    <a:pt x="8" y="107"/>
                  </a:lnTo>
                  <a:lnTo>
                    <a:pt x="12" y="104"/>
                  </a:lnTo>
                  <a:lnTo>
                    <a:pt x="12" y="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5" name="Freeform 198">
              <a:extLst>
                <a:ext uri="{FF2B5EF4-FFF2-40B4-BE49-F238E27FC236}">
                  <a16:creationId xmlns:a16="http://schemas.microsoft.com/office/drawing/2014/main" id="{5FE7B2E9-33C0-D804-EB14-CB5E029BF5BA}"/>
                </a:ext>
              </a:extLst>
            </p:cNvPr>
            <p:cNvSpPr>
              <a:spLocks noChangeAspect="1"/>
            </p:cNvSpPr>
            <p:nvPr/>
          </p:nvSpPr>
          <p:spPr bwMode="auto">
            <a:xfrm>
              <a:off x="5322888" y="4794250"/>
              <a:ext cx="57150" cy="58738"/>
            </a:xfrm>
            <a:custGeom>
              <a:avLst/>
              <a:gdLst>
                <a:gd name="T0" fmla="*/ 54894 w 76"/>
                <a:gd name="T1" fmla="*/ 54924 h 77"/>
                <a:gd name="T2" fmla="*/ 54894 w 76"/>
                <a:gd name="T3" fmla="*/ 48821 h 77"/>
                <a:gd name="T4" fmla="*/ 6768 w 76"/>
                <a:gd name="T5" fmla="*/ 0 h 77"/>
                <a:gd name="T6" fmla="*/ 0 w 76"/>
                <a:gd name="T7" fmla="*/ 7628 h 77"/>
                <a:gd name="T8" fmla="*/ 47374 w 76"/>
                <a:gd name="T9" fmla="*/ 56450 h 77"/>
                <a:gd name="T10" fmla="*/ 47374 w 76"/>
                <a:gd name="T11" fmla="*/ 51110 h 77"/>
                <a:gd name="T12" fmla="*/ 47374 w 76"/>
                <a:gd name="T13" fmla="*/ 56450 h 77"/>
                <a:gd name="T14" fmla="*/ 51134 w 76"/>
                <a:gd name="T15" fmla="*/ 58738 h 77"/>
                <a:gd name="T16" fmla="*/ 54894 w 76"/>
                <a:gd name="T17" fmla="*/ 56450 h 77"/>
                <a:gd name="T18" fmla="*/ 57150 w 76"/>
                <a:gd name="T19" fmla="*/ 52635 h 77"/>
                <a:gd name="T20" fmla="*/ 54894 w 76"/>
                <a:gd name="T21" fmla="*/ 48821 h 77"/>
                <a:gd name="T22" fmla="*/ 54894 w 76"/>
                <a:gd name="T23" fmla="*/ 54924 h 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7">
                  <a:moveTo>
                    <a:pt x="73" y="72"/>
                  </a:moveTo>
                  <a:lnTo>
                    <a:pt x="73" y="64"/>
                  </a:lnTo>
                  <a:lnTo>
                    <a:pt x="9" y="0"/>
                  </a:lnTo>
                  <a:lnTo>
                    <a:pt x="0" y="10"/>
                  </a:lnTo>
                  <a:lnTo>
                    <a:pt x="63" y="74"/>
                  </a:lnTo>
                  <a:lnTo>
                    <a:pt x="63" y="67"/>
                  </a:lnTo>
                  <a:lnTo>
                    <a:pt x="63" y="74"/>
                  </a:lnTo>
                  <a:lnTo>
                    <a:pt x="68" y="77"/>
                  </a:lnTo>
                  <a:lnTo>
                    <a:pt x="73" y="74"/>
                  </a:lnTo>
                  <a:lnTo>
                    <a:pt x="76" y="69"/>
                  </a:lnTo>
                  <a:lnTo>
                    <a:pt x="73" y="64"/>
                  </a:lnTo>
                  <a:lnTo>
                    <a:pt x="73" y="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6" name="Freeform 199">
              <a:extLst>
                <a:ext uri="{FF2B5EF4-FFF2-40B4-BE49-F238E27FC236}">
                  <a16:creationId xmlns:a16="http://schemas.microsoft.com/office/drawing/2014/main" id="{BAC50C19-54BE-0017-C778-C9B4DF010FA5}"/>
                </a:ext>
              </a:extLst>
            </p:cNvPr>
            <p:cNvSpPr>
              <a:spLocks noChangeAspect="1"/>
            </p:cNvSpPr>
            <p:nvPr/>
          </p:nvSpPr>
          <p:spPr bwMode="auto">
            <a:xfrm>
              <a:off x="5345113" y="4845050"/>
              <a:ext cx="33337" cy="147638"/>
            </a:xfrm>
            <a:custGeom>
              <a:avLst/>
              <a:gdLst>
                <a:gd name="T0" fmla="*/ 9092 w 44"/>
                <a:gd name="T1" fmla="*/ 147638 h 197"/>
                <a:gd name="T2" fmla="*/ 9850 w 44"/>
                <a:gd name="T3" fmla="*/ 143891 h 197"/>
                <a:gd name="T4" fmla="*/ 9850 w 44"/>
                <a:gd name="T5" fmla="*/ 125904 h 197"/>
                <a:gd name="T6" fmla="*/ 9850 w 44"/>
                <a:gd name="T7" fmla="*/ 107918 h 197"/>
                <a:gd name="T8" fmla="*/ 10607 w 44"/>
                <a:gd name="T9" fmla="*/ 90681 h 197"/>
                <a:gd name="T10" fmla="*/ 12880 w 44"/>
                <a:gd name="T11" fmla="*/ 73444 h 197"/>
                <a:gd name="T12" fmla="*/ 15153 w 44"/>
                <a:gd name="T13" fmla="*/ 55458 h 197"/>
                <a:gd name="T14" fmla="*/ 20457 w 44"/>
                <a:gd name="T15" fmla="*/ 38221 h 197"/>
                <a:gd name="T16" fmla="*/ 25760 w 44"/>
                <a:gd name="T17" fmla="*/ 20984 h 197"/>
                <a:gd name="T18" fmla="*/ 33337 w 44"/>
                <a:gd name="T19" fmla="*/ 3747 h 197"/>
                <a:gd name="T20" fmla="*/ 25760 w 44"/>
                <a:gd name="T21" fmla="*/ 0 h 197"/>
                <a:gd name="T22" fmla="*/ 16669 w 44"/>
                <a:gd name="T23" fmla="*/ 17237 h 197"/>
                <a:gd name="T24" fmla="*/ 10607 w 44"/>
                <a:gd name="T25" fmla="*/ 35973 h 197"/>
                <a:gd name="T26" fmla="*/ 6061 w 44"/>
                <a:gd name="T27" fmla="*/ 53959 h 197"/>
                <a:gd name="T28" fmla="*/ 3031 w 44"/>
                <a:gd name="T29" fmla="*/ 71945 h 197"/>
                <a:gd name="T30" fmla="*/ 1515 w 44"/>
                <a:gd name="T31" fmla="*/ 90681 h 197"/>
                <a:gd name="T32" fmla="*/ 0 w 44"/>
                <a:gd name="T33" fmla="*/ 107918 h 197"/>
                <a:gd name="T34" fmla="*/ 0 w 44"/>
                <a:gd name="T35" fmla="*/ 125904 h 197"/>
                <a:gd name="T36" fmla="*/ 0 w 44"/>
                <a:gd name="T37" fmla="*/ 143891 h 197"/>
                <a:gd name="T38" fmla="*/ 1515 w 44"/>
                <a:gd name="T39" fmla="*/ 140144 h 197"/>
                <a:gd name="T40" fmla="*/ 0 w 44"/>
                <a:gd name="T41" fmla="*/ 143891 h 197"/>
                <a:gd name="T42" fmla="*/ 2273 w 44"/>
                <a:gd name="T43" fmla="*/ 146139 h 197"/>
                <a:gd name="T44" fmla="*/ 5304 w 44"/>
                <a:gd name="T45" fmla="*/ 147638 h 197"/>
                <a:gd name="T46" fmla="*/ 7577 w 44"/>
                <a:gd name="T47" fmla="*/ 146139 h 197"/>
                <a:gd name="T48" fmla="*/ 9850 w 44"/>
                <a:gd name="T49" fmla="*/ 143891 h 197"/>
                <a:gd name="T50" fmla="*/ 9092 w 44"/>
                <a:gd name="T51" fmla="*/ 147638 h 19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4" h="197">
                  <a:moveTo>
                    <a:pt x="12" y="197"/>
                  </a:moveTo>
                  <a:lnTo>
                    <a:pt x="13" y="192"/>
                  </a:lnTo>
                  <a:lnTo>
                    <a:pt x="13" y="168"/>
                  </a:lnTo>
                  <a:lnTo>
                    <a:pt x="13" y="144"/>
                  </a:lnTo>
                  <a:lnTo>
                    <a:pt x="14" y="121"/>
                  </a:lnTo>
                  <a:lnTo>
                    <a:pt x="17" y="98"/>
                  </a:lnTo>
                  <a:lnTo>
                    <a:pt x="20" y="74"/>
                  </a:lnTo>
                  <a:lnTo>
                    <a:pt x="27" y="51"/>
                  </a:lnTo>
                  <a:lnTo>
                    <a:pt x="34" y="28"/>
                  </a:lnTo>
                  <a:lnTo>
                    <a:pt x="44" y="5"/>
                  </a:lnTo>
                  <a:lnTo>
                    <a:pt x="34" y="0"/>
                  </a:lnTo>
                  <a:lnTo>
                    <a:pt x="22" y="23"/>
                  </a:lnTo>
                  <a:lnTo>
                    <a:pt x="14" y="48"/>
                  </a:lnTo>
                  <a:lnTo>
                    <a:pt x="8" y="72"/>
                  </a:lnTo>
                  <a:lnTo>
                    <a:pt x="4" y="96"/>
                  </a:lnTo>
                  <a:lnTo>
                    <a:pt x="2" y="121"/>
                  </a:lnTo>
                  <a:lnTo>
                    <a:pt x="0" y="144"/>
                  </a:lnTo>
                  <a:lnTo>
                    <a:pt x="0" y="168"/>
                  </a:lnTo>
                  <a:lnTo>
                    <a:pt x="0" y="192"/>
                  </a:lnTo>
                  <a:lnTo>
                    <a:pt x="2" y="187"/>
                  </a:lnTo>
                  <a:lnTo>
                    <a:pt x="0" y="192"/>
                  </a:lnTo>
                  <a:lnTo>
                    <a:pt x="3" y="195"/>
                  </a:lnTo>
                  <a:lnTo>
                    <a:pt x="7" y="197"/>
                  </a:lnTo>
                  <a:lnTo>
                    <a:pt x="10" y="195"/>
                  </a:lnTo>
                  <a:lnTo>
                    <a:pt x="13" y="192"/>
                  </a:lnTo>
                  <a:lnTo>
                    <a:pt x="12" y="19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7" name="Freeform 200">
              <a:extLst>
                <a:ext uri="{FF2B5EF4-FFF2-40B4-BE49-F238E27FC236}">
                  <a16:creationId xmlns:a16="http://schemas.microsoft.com/office/drawing/2014/main" id="{C998E909-1214-337F-F26C-5CC1F32B6AA1}"/>
                </a:ext>
              </a:extLst>
            </p:cNvPr>
            <p:cNvSpPr>
              <a:spLocks noChangeAspect="1"/>
            </p:cNvSpPr>
            <p:nvPr/>
          </p:nvSpPr>
          <p:spPr bwMode="auto">
            <a:xfrm>
              <a:off x="5154613" y="4984750"/>
              <a:ext cx="198437" cy="200025"/>
            </a:xfrm>
            <a:custGeom>
              <a:avLst/>
              <a:gdLst>
                <a:gd name="T0" fmla="*/ 3787 w 262"/>
                <a:gd name="T1" fmla="*/ 200025 h 264"/>
                <a:gd name="T2" fmla="*/ 3787 w 262"/>
                <a:gd name="T3" fmla="*/ 200025 h 264"/>
                <a:gd name="T4" fmla="*/ 13633 w 262"/>
                <a:gd name="T5" fmla="*/ 199267 h 264"/>
                <a:gd name="T6" fmla="*/ 23479 w 262"/>
                <a:gd name="T7" fmla="*/ 195479 h 264"/>
                <a:gd name="T8" fmla="*/ 34083 w 262"/>
                <a:gd name="T9" fmla="*/ 190175 h 264"/>
                <a:gd name="T10" fmla="*/ 43171 w 262"/>
                <a:gd name="T11" fmla="*/ 182599 h 264"/>
                <a:gd name="T12" fmla="*/ 53018 w 262"/>
                <a:gd name="T13" fmla="*/ 173507 h 264"/>
                <a:gd name="T14" fmla="*/ 64378 w 262"/>
                <a:gd name="T15" fmla="*/ 162141 h 264"/>
                <a:gd name="T16" fmla="*/ 74225 w 262"/>
                <a:gd name="T17" fmla="*/ 150776 h 264"/>
                <a:gd name="T18" fmla="*/ 84828 w 262"/>
                <a:gd name="T19" fmla="*/ 137896 h 264"/>
                <a:gd name="T20" fmla="*/ 96189 w 262"/>
                <a:gd name="T21" fmla="*/ 124258 h 264"/>
                <a:gd name="T22" fmla="*/ 108307 w 262"/>
                <a:gd name="T23" fmla="*/ 109105 h 264"/>
                <a:gd name="T24" fmla="*/ 121940 w 262"/>
                <a:gd name="T25" fmla="*/ 93193 h 264"/>
                <a:gd name="T26" fmla="*/ 134816 w 262"/>
                <a:gd name="T27" fmla="*/ 76525 h 264"/>
                <a:gd name="T28" fmla="*/ 149206 w 262"/>
                <a:gd name="T29" fmla="*/ 59098 h 264"/>
                <a:gd name="T30" fmla="*/ 164354 w 262"/>
                <a:gd name="T31" fmla="*/ 42430 h 264"/>
                <a:gd name="T32" fmla="*/ 181017 w 262"/>
                <a:gd name="T33" fmla="*/ 24245 h 264"/>
                <a:gd name="T34" fmla="*/ 198437 w 262"/>
                <a:gd name="T35" fmla="*/ 7577 h 264"/>
                <a:gd name="T36" fmla="*/ 190863 w 262"/>
                <a:gd name="T37" fmla="*/ 0 h 264"/>
                <a:gd name="T38" fmla="*/ 173443 w 262"/>
                <a:gd name="T39" fmla="*/ 18942 h 264"/>
                <a:gd name="T40" fmla="*/ 156780 w 262"/>
                <a:gd name="T41" fmla="*/ 36368 h 264"/>
                <a:gd name="T42" fmla="*/ 141633 w 262"/>
                <a:gd name="T43" fmla="*/ 53795 h 264"/>
                <a:gd name="T44" fmla="*/ 127242 w 262"/>
                <a:gd name="T45" fmla="*/ 70463 h 264"/>
                <a:gd name="T46" fmla="*/ 114366 w 262"/>
                <a:gd name="T47" fmla="*/ 87890 h 264"/>
                <a:gd name="T48" fmla="*/ 100733 w 262"/>
                <a:gd name="T49" fmla="*/ 103801 h 264"/>
                <a:gd name="T50" fmla="*/ 88615 w 262"/>
                <a:gd name="T51" fmla="*/ 118954 h 264"/>
                <a:gd name="T52" fmla="*/ 77254 w 262"/>
                <a:gd name="T53" fmla="*/ 131835 h 264"/>
                <a:gd name="T54" fmla="*/ 66651 w 262"/>
                <a:gd name="T55" fmla="*/ 145473 h 264"/>
                <a:gd name="T56" fmla="*/ 56804 w 262"/>
                <a:gd name="T57" fmla="*/ 156838 h 264"/>
                <a:gd name="T58" fmla="*/ 46958 w 262"/>
                <a:gd name="T59" fmla="*/ 165930 h 264"/>
                <a:gd name="T60" fmla="*/ 37870 w 262"/>
                <a:gd name="T61" fmla="*/ 175022 h 264"/>
                <a:gd name="T62" fmla="*/ 28024 w 262"/>
                <a:gd name="T63" fmla="*/ 182599 h 264"/>
                <a:gd name="T64" fmla="*/ 19692 w 262"/>
                <a:gd name="T65" fmla="*/ 186387 h 264"/>
                <a:gd name="T66" fmla="*/ 12118 w 262"/>
                <a:gd name="T67" fmla="*/ 190175 h 264"/>
                <a:gd name="T68" fmla="*/ 3787 w 262"/>
                <a:gd name="T69" fmla="*/ 190933 h 264"/>
                <a:gd name="T70" fmla="*/ 3787 w 262"/>
                <a:gd name="T71" fmla="*/ 190933 h 264"/>
                <a:gd name="T72" fmla="*/ 3787 w 262"/>
                <a:gd name="T73" fmla="*/ 190933 h 264"/>
                <a:gd name="T74" fmla="*/ 757 w 262"/>
                <a:gd name="T75" fmla="*/ 192448 h 264"/>
                <a:gd name="T76" fmla="*/ 0 w 262"/>
                <a:gd name="T77" fmla="*/ 195479 h 264"/>
                <a:gd name="T78" fmla="*/ 757 w 262"/>
                <a:gd name="T79" fmla="*/ 198510 h 264"/>
                <a:gd name="T80" fmla="*/ 3787 w 262"/>
                <a:gd name="T81" fmla="*/ 200025 h 2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62" h="264">
                  <a:moveTo>
                    <a:pt x="5" y="264"/>
                  </a:moveTo>
                  <a:lnTo>
                    <a:pt x="5" y="264"/>
                  </a:lnTo>
                  <a:lnTo>
                    <a:pt x="18" y="263"/>
                  </a:lnTo>
                  <a:lnTo>
                    <a:pt x="31" y="258"/>
                  </a:lnTo>
                  <a:lnTo>
                    <a:pt x="45" y="251"/>
                  </a:lnTo>
                  <a:lnTo>
                    <a:pt x="57" y="241"/>
                  </a:lnTo>
                  <a:lnTo>
                    <a:pt x="70" y="229"/>
                  </a:lnTo>
                  <a:lnTo>
                    <a:pt x="85" y="214"/>
                  </a:lnTo>
                  <a:lnTo>
                    <a:pt x="98" y="199"/>
                  </a:lnTo>
                  <a:lnTo>
                    <a:pt x="112" y="182"/>
                  </a:lnTo>
                  <a:lnTo>
                    <a:pt x="127" y="164"/>
                  </a:lnTo>
                  <a:lnTo>
                    <a:pt x="143" y="144"/>
                  </a:lnTo>
                  <a:lnTo>
                    <a:pt x="161" y="123"/>
                  </a:lnTo>
                  <a:lnTo>
                    <a:pt x="178" y="101"/>
                  </a:lnTo>
                  <a:lnTo>
                    <a:pt x="197" y="78"/>
                  </a:lnTo>
                  <a:lnTo>
                    <a:pt x="217" y="56"/>
                  </a:lnTo>
                  <a:lnTo>
                    <a:pt x="239" y="32"/>
                  </a:lnTo>
                  <a:lnTo>
                    <a:pt x="262" y="10"/>
                  </a:lnTo>
                  <a:lnTo>
                    <a:pt x="252" y="0"/>
                  </a:lnTo>
                  <a:lnTo>
                    <a:pt x="229" y="25"/>
                  </a:lnTo>
                  <a:lnTo>
                    <a:pt x="207" y="48"/>
                  </a:lnTo>
                  <a:lnTo>
                    <a:pt x="187" y="71"/>
                  </a:lnTo>
                  <a:lnTo>
                    <a:pt x="168" y="93"/>
                  </a:lnTo>
                  <a:lnTo>
                    <a:pt x="151" y="116"/>
                  </a:lnTo>
                  <a:lnTo>
                    <a:pt x="133" y="137"/>
                  </a:lnTo>
                  <a:lnTo>
                    <a:pt x="117" y="157"/>
                  </a:lnTo>
                  <a:lnTo>
                    <a:pt x="102" y="174"/>
                  </a:lnTo>
                  <a:lnTo>
                    <a:pt x="88" y="192"/>
                  </a:lnTo>
                  <a:lnTo>
                    <a:pt x="75" y="207"/>
                  </a:lnTo>
                  <a:lnTo>
                    <a:pt x="62" y="219"/>
                  </a:lnTo>
                  <a:lnTo>
                    <a:pt x="50" y="231"/>
                  </a:lnTo>
                  <a:lnTo>
                    <a:pt x="37" y="241"/>
                  </a:lnTo>
                  <a:lnTo>
                    <a:pt x="26" y="246"/>
                  </a:lnTo>
                  <a:lnTo>
                    <a:pt x="16" y="251"/>
                  </a:lnTo>
                  <a:lnTo>
                    <a:pt x="5" y="252"/>
                  </a:lnTo>
                  <a:lnTo>
                    <a:pt x="1" y="254"/>
                  </a:lnTo>
                  <a:lnTo>
                    <a:pt x="0" y="258"/>
                  </a:lnTo>
                  <a:lnTo>
                    <a:pt x="1" y="262"/>
                  </a:lnTo>
                  <a:lnTo>
                    <a:pt x="5"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8" name="Freeform 201">
              <a:extLst>
                <a:ext uri="{FF2B5EF4-FFF2-40B4-BE49-F238E27FC236}">
                  <a16:creationId xmlns:a16="http://schemas.microsoft.com/office/drawing/2014/main" id="{50719C17-8910-AAB1-A5C3-01D4257A2E6D}"/>
                </a:ext>
              </a:extLst>
            </p:cNvPr>
            <p:cNvSpPr>
              <a:spLocks noChangeAspect="1"/>
            </p:cNvSpPr>
            <p:nvPr/>
          </p:nvSpPr>
          <p:spPr bwMode="auto">
            <a:xfrm>
              <a:off x="6799263" y="3922713"/>
              <a:ext cx="19050" cy="136525"/>
            </a:xfrm>
            <a:custGeom>
              <a:avLst/>
              <a:gdLst>
                <a:gd name="T0" fmla="*/ 762 w 25"/>
                <a:gd name="T1" fmla="*/ 8252 h 182"/>
                <a:gd name="T2" fmla="*/ 0 w 25"/>
                <a:gd name="T3" fmla="*/ 4501 h 182"/>
                <a:gd name="T4" fmla="*/ 9906 w 25"/>
                <a:gd name="T5" fmla="*/ 136525 h 182"/>
                <a:gd name="T6" fmla="*/ 19050 w 25"/>
                <a:gd name="T7" fmla="*/ 136525 h 182"/>
                <a:gd name="T8" fmla="*/ 9906 w 25"/>
                <a:gd name="T9" fmla="*/ 4501 h 182"/>
                <a:gd name="T10" fmla="*/ 8382 w 25"/>
                <a:gd name="T11" fmla="*/ 750 h 182"/>
                <a:gd name="T12" fmla="*/ 9906 w 25"/>
                <a:gd name="T13" fmla="*/ 4501 h 182"/>
                <a:gd name="T14" fmla="*/ 7620 w 25"/>
                <a:gd name="T15" fmla="*/ 1500 h 182"/>
                <a:gd name="T16" fmla="*/ 4572 w 25"/>
                <a:gd name="T17" fmla="*/ 0 h 182"/>
                <a:gd name="T18" fmla="*/ 2286 w 25"/>
                <a:gd name="T19" fmla="*/ 1500 h 182"/>
                <a:gd name="T20" fmla="*/ 0 w 25"/>
                <a:gd name="T21" fmla="*/ 4501 h 182"/>
                <a:gd name="T22" fmla="*/ 762 w 25"/>
                <a:gd name="T23" fmla="*/ 8252 h 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5" h="182">
                  <a:moveTo>
                    <a:pt x="1" y="11"/>
                  </a:moveTo>
                  <a:lnTo>
                    <a:pt x="0" y="6"/>
                  </a:lnTo>
                  <a:lnTo>
                    <a:pt x="13" y="182"/>
                  </a:lnTo>
                  <a:lnTo>
                    <a:pt x="25" y="182"/>
                  </a:lnTo>
                  <a:lnTo>
                    <a:pt x="13" y="6"/>
                  </a:lnTo>
                  <a:lnTo>
                    <a:pt x="11" y="1"/>
                  </a:lnTo>
                  <a:lnTo>
                    <a:pt x="13" y="6"/>
                  </a:lnTo>
                  <a:lnTo>
                    <a:pt x="10" y="2"/>
                  </a:lnTo>
                  <a:lnTo>
                    <a:pt x="6" y="0"/>
                  </a:lnTo>
                  <a:lnTo>
                    <a:pt x="3" y="2"/>
                  </a:lnTo>
                  <a:lnTo>
                    <a:pt x="0" y="6"/>
                  </a:lnTo>
                  <a:lnTo>
                    <a:pt x="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9" name="Freeform 202">
              <a:extLst>
                <a:ext uri="{FF2B5EF4-FFF2-40B4-BE49-F238E27FC236}">
                  <a16:creationId xmlns:a16="http://schemas.microsoft.com/office/drawing/2014/main" id="{F344B365-9C01-C73A-83F5-D754C34C04E3}"/>
                </a:ext>
              </a:extLst>
            </p:cNvPr>
            <p:cNvSpPr>
              <a:spLocks noChangeAspect="1"/>
            </p:cNvSpPr>
            <p:nvPr/>
          </p:nvSpPr>
          <p:spPr bwMode="auto">
            <a:xfrm>
              <a:off x="6659563" y="3783013"/>
              <a:ext cx="147637" cy="146050"/>
            </a:xfrm>
            <a:custGeom>
              <a:avLst/>
              <a:gdLst>
                <a:gd name="T0" fmla="*/ 1507 w 196"/>
                <a:gd name="T1" fmla="*/ 5992 h 195"/>
                <a:gd name="T2" fmla="*/ 2260 w 196"/>
                <a:gd name="T3" fmla="*/ 9737 h 195"/>
                <a:gd name="T4" fmla="*/ 140105 w 196"/>
                <a:gd name="T5" fmla="*/ 146050 h 195"/>
                <a:gd name="T6" fmla="*/ 147637 w 196"/>
                <a:gd name="T7" fmla="*/ 138560 h 195"/>
                <a:gd name="T8" fmla="*/ 9792 w 196"/>
                <a:gd name="T9" fmla="*/ 2247 h 195"/>
                <a:gd name="T10" fmla="*/ 10546 w 196"/>
                <a:gd name="T11" fmla="*/ 5992 h 195"/>
                <a:gd name="T12" fmla="*/ 9792 w 196"/>
                <a:gd name="T13" fmla="*/ 2247 h 195"/>
                <a:gd name="T14" fmla="*/ 6026 w 196"/>
                <a:gd name="T15" fmla="*/ 0 h 195"/>
                <a:gd name="T16" fmla="*/ 2260 w 196"/>
                <a:gd name="T17" fmla="*/ 2247 h 195"/>
                <a:gd name="T18" fmla="*/ 0 w 196"/>
                <a:gd name="T19" fmla="*/ 5992 h 195"/>
                <a:gd name="T20" fmla="*/ 2260 w 196"/>
                <a:gd name="T21" fmla="*/ 9737 h 195"/>
                <a:gd name="T22" fmla="*/ 1507 w 196"/>
                <a:gd name="T23" fmla="*/ 5992 h 19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6" h="195">
                  <a:moveTo>
                    <a:pt x="2" y="8"/>
                  </a:moveTo>
                  <a:lnTo>
                    <a:pt x="3" y="13"/>
                  </a:lnTo>
                  <a:lnTo>
                    <a:pt x="186" y="195"/>
                  </a:lnTo>
                  <a:lnTo>
                    <a:pt x="196" y="185"/>
                  </a:lnTo>
                  <a:lnTo>
                    <a:pt x="13" y="3"/>
                  </a:lnTo>
                  <a:lnTo>
                    <a:pt x="14" y="8"/>
                  </a:lnTo>
                  <a:lnTo>
                    <a:pt x="13" y="3"/>
                  </a:lnTo>
                  <a:lnTo>
                    <a:pt x="8" y="0"/>
                  </a:lnTo>
                  <a:lnTo>
                    <a:pt x="3" y="3"/>
                  </a:lnTo>
                  <a:lnTo>
                    <a:pt x="0" y="8"/>
                  </a:lnTo>
                  <a:lnTo>
                    <a:pt x="3" y="13"/>
                  </a:lnTo>
                  <a:lnTo>
                    <a:pt x="2"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0" name="Freeform 203">
              <a:extLst>
                <a:ext uri="{FF2B5EF4-FFF2-40B4-BE49-F238E27FC236}">
                  <a16:creationId xmlns:a16="http://schemas.microsoft.com/office/drawing/2014/main" id="{B052DAFD-0175-8E25-1E02-0F28D5E4A36B}"/>
                </a:ext>
              </a:extLst>
            </p:cNvPr>
            <p:cNvSpPr>
              <a:spLocks noChangeAspect="1"/>
            </p:cNvSpPr>
            <p:nvPr/>
          </p:nvSpPr>
          <p:spPr bwMode="auto">
            <a:xfrm>
              <a:off x="6659563" y="3617913"/>
              <a:ext cx="11112" cy="171450"/>
            </a:xfrm>
            <a:custGeom>
              <a:avLst/>
              <a:gdLst>
                <a:gd name="T0" fmla="*/ 926 w 12"/>
                <a:gd name="T1" fmla="*/ 7553 h 227"/>
                <a:gd name="T2" fmla="*/ 0 w 12"/>
                <a:gd name="T3" fmla="*/ 4532 h 227"/>
                <a:gd name="T4" fmla="*/ 0 w 12"/>
                <a:gd name="T5" fmla="*/ 171450 h 227"/>
                <a:gd name="T6" fmla="*/ 11112 w 12"/>
                <a:gd name="T7" fmla="*/ 171450 h 227"/>
                <a:gd name="T8" fmla="*/ 11112 w 12"/>
                <a:gd name="T9" fmla="*/ 4532 h 227"/>
                <a:gd name="T10" fmla="*/ 10186 w 12"/>
                <a:gd name="T11" fmla="*/ 1511 h 227"/>
                <a:gd name="T12" fmla="*/ 11112 w 12"/>
                <a:gd name="T13" fmla="*/ 4532 h 227"/>
                <a:gd name="T14" fmla="*/ 9260 w 12"/>
                <a:gd name="T15" fmla="*/ 1511 h 227"/>
                <a:gd name="T16" fmla="*/ 5556 w 12"/>
                <a:gd name="T17" fmla="*/ 0 h 227"/>
                <a:gd name="T18" fmla="*/ 1852 w 12"/>
                <a:gd name="T19" fmla="*/ 1511 h 227"/>
                <a:gd name="T20" fmla="*/ 0 w 12"/>
                <a:gd name="T21" fmla="*/ 4532 h 227"/>
                <a:gd name="T22" fmla="*/ 926 w 12"/>
                <a:gd name="T23" fmla="*/ 7553 h 2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227">
                  <a:moveTo>
                    <a:pt x="1" y="10"/>
                  </a:moveTo>
                  <a:lnTo>
                    <a:pt x="0" y="6"/>
                  </a:lnTo>
                  <a:lnTo>
                    <a:pt x="0" y="227"/>
                  </a:lnTo>
                  <a:lnTo>
                    <a:pt x="12" y="227"/>
                  </a:lnTo>
                  <a:lnTo>
                    <a:pt x="12" y="6"/>
                  </a:lnTo>
                  <a:lnTo>
                    <a:pt x="11" y="2"/>
                  </a:lnTo>
                  <a:lnTo>
                    <a:pt x="12" y="6"/>
                  </a:lnTo>
                  <a:lnTo>
                    <a:pt x="10" y="2"/>
                  </a:lnTo>
                  <a:lnTo>
                    <a:pt x="6" y="0"/>
                  </a:lnTo>
                  <a:lnTo>
                    <a:pt x="2" y="2"/>
                  </a:lnTo>
                  <a:lnTo>
                    <a:pt x="0" y="6"/>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1" name="Freeform 204">
              <a:extLst>
                <a:ext uri="{FF2B5EF4-FFF2-40B4-BE49-F238E27FC236}">
                  <a16:creationId xmlns:a16="http://schemas.microsoft.com/office/drawing/2014/main" id="{4E079C6D-3302-1579-94FC-0FFC5E644FCD}"/>
                </a:ext>
              </a:extLst>
            </p:cNvPr>
            <p:cNvSpPr>
              <a:spLocks noChangeAspect="1"/>
            </p:cNvSpPr>
            <p:nvPr/>
          </p:nvSpPr>
          <p:spPr bwMode="auto">
            <a:xfrm>
              <a:off x="6605588" y="3506788"/>
              <a:ext cx="63500" cy="117475"/>
            </a:xfrm>
            <a:custGeom>
              <a:avLst/>
              <a:gdLst>
                <a:gd name="T0" fmla="*/ 9071 w 84"/>
                <a:gd name="T1" fmla="*/ 2231 h 158"/>
                <a:gd name="T2" fmla="*/ 0 w 84"/>
                <a:gd name="T3" fmla="*/ 5205 h 158"/>
                <a:gd name="T4" fmla="*/ 1512 w 84"/>
                <a:gd name="T5" fmla="*/ 25279 h 158"/>
                <a:gd name="T6" fmla="*/ 5292 w 84"/>
                <a:gd name="T7" fmla="*/ 42380 h 158"/>
                <a:gd name="T8" fmla="*/ 10583 w 84"/>
                <a:gd name="T9" fmla="*/ 58738 h 158"/>
                <a:gd name="T10" fmla="*/ 18899 w 84"/>
                <a:gd name="T11" fmla="*/ 72864 h 158"/>
                <a:gd name="T12" fmla="*/ 26458 w 84"/>
                <a:gd name="T13" fmla="*/ 84760 h 158"/>
                <a:gd name="T14" fmla="*/ 36286 w 84"/>
                <a:gd name="T15" fmla="*/ 96657 h 158"/>
                <a:gd name="T16" fmla="*/ 45357 w 84"/>
                <a:gd name="T17" fmla="*/ 107066 h 158"/>
                <a:gd name="T18" fmla="*/ 55940 w 84"/>
                <a:gd name="T19" fmla="*/ 117475 h 158"/>
                <a:gd name="T20" fmla="*/ 63500 w 84"/>
                <a:gd name="T21" fmla="*/ 111527 h 158"/>
                <a:gd name="T22" fmla="*/ 52917 w 84"/>
                <a:gd name="T23" fmla="*/ 101118 h 158"/>
                <a:gd name="T24" fmla="*/ 43845 w 84"/>
                <a:gd name="T25" fmla="*/ 91452 h 158"/>
                <a:gd name="T26" fmla="*/ 34018 w 84"/>
                <a:gd name="T27" fmla="*/ 78812 h 158"/>
                <a:gd name="T28" fmla="*/ 26458 w 84"/>
                <a:gd name="T29" fmla="*/ 66916 h 158"/>
                <a:gd name="T30" fmla="*/ 20411 w 84"/>
                <a:gd name="T31" fmla="*/ 55020 h 158"/>
                <a:gd name="T32" fmla="*/ 14363 w 84"/>
                <a:gd name="T33" fmla="*/ 40150 h 158"/>
                <a:gd name="T34" fmla="*/ 10583 w 84"/>
                <a:gd name="T35" fmla="*/ 23792 h 158"/>
                <a:gd name="T36" fmla="*/ 9827 w 84"/>
                <a:gd name="T37" fmla="*/ 5205 h 158"/>
                <a:gd name="T38" fmla="*/ 1512 w 84"/>
                <a:gd name="T39" fmla="*/ 7435 h 158"/>
                <a:gd name="T40" fmla="*/ 9827 w 84"/>
                <a:gd name="T41" fmla="*/ 5205 h 158"/>
                <a:gd name="T42" fmla="*/ 7560 w 84"/>
                <a:gd name="T43" fmla="*/ 2231 h 158"/>
                <a:gd name="T44" fmla="*/ 5292 w 84"/>
                <a:gd name="T45" fmla="*/ 0 h 158"/>
                <a:gd name="T46" fmla="*/ 2268 w 84"/>
                <a:gd name="T47" fmla="*/ 2231 h 158"/>
                <a:gd name="T48" fmla="*/ 0 w 84"/>
                <a:gd name="T49" fmla="*/ 5205 h 158"/>
                <a:gd name="T50" fmla="*/ 9071 w 84"/>
                <a:gd name="T51" fmla="*/ 2231 h 1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4" h="158">
                  <a:moveTo>
                    <a:pt x="12" y="3"/>
                  </a:moveTo>
                  <a:lnTo>
                    <a:pt x="0" y="7"/>
                  </a:lnTo>
                  <a:lnTo>
                    <a:pt x="2" y="34"/>
                  </a:lnTo>
                  <a:lnTo>
                    <a:pt x="7" y="57"/>
                  </a:lnTo>
                  <a:lnTo>
                    <a:pt x="14" y="79"/>
                  </a:lnTo>
                  <a:lnTo>
                    <a:pt x="25" y="98"/>
                  </a:lnTo>
                  <a:lnTo>
                    <a:pt x="35" y="114"/>
                  </a:lnTo>
                  <a:lnTo>
                    <a:pt x="48" y="130"/>
                  </a:lnTo>
                  <a:lnTo>
                    <a:pt x="60" y="144"/>
                  </a:lnTo>
                  <a:lnTo>
                    <a:pt x="74" y="158"/>
                  </a:lnTo>
                  <a:lnTo>
                    <a:pt x="84" y="150"/>
                  </a:lnTo>
                  <a:lnTo>
                    <a:pt x="70" y="136"/>
                  </a:lnTo>
                  <a:lnTo>
                    <a:pt x="58" y="123"/>
                  </a:lnTo>
                  <a:lnTo>
                    <a:pt x="45" y="106"/>
                  </a:lnTo>
                  <a:lnTo>
                    <a:pt x="35" y="90"/>
                  </a:lnTo>
                  <a:lnTo>
                    <a:pt x="27" y="74"/>
                  </a:lnTo>
                  <a:lnTo>
                    <a:pt x="19" y="54"/>
                  </a:lnTo>
                  <a:lnTo>
                    <a:pt x="14" y="32"/>
                  </a:lnTo>
                  <a:lnTo>
                    <a:pt x="13" y="7"/>
                  </a:lnTo>
                  <a:lnTo>
                    <a:pt x="2" y="10"/>
                  </a:lnTo>
                  <a:lnTo>
                    <a:pt x="13" y="7"/>
                  </a:lnTo>
                  <a:lnTo>
                    <a:pt x="10" y="3"/>
                  </a:lnTo>
                  <a:lnTo>
                    <a:pt x="7" y="0"/>
                  </a:lnTo>
                  <a:lnTo>
                    <a:pt x="3" y="3"/>
                  </a:lnTo>
                  <a:lnTo>
                    <a:pt x="0" y="7"/>
                  </a:lnTo>
                  <a:lnTo>
                    <a:pt x="1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2" name="Freeform 205">
              <a:extLst>
                <a:ext uri="{FF2B5EF4-FFF2-40B4-BE49-F238E27FC236}">
                  <a16:creationId xmlns:a16="http://schemas.microsoft.com/office/drawing/2014/main" id="{8F8455D4-350A-1CF8-9AC1-831782D0245C}"/>
                </a:ext>
              </a:extLst>
            </p:cNvPr>
            <p:cNvSpPr>
              <a:spLocks noChangeAspect="1"/>
            </p:cNvSpPr>
            <p:nvPr/>
          </p:nvSpPr>
          <p:spPr bwMode="auto">
            <a:xfrm>
              <a:off x="6607175" y="3508375"/>
              <a:ext cx="173038" cy="117475"/>
            </a:xfrm>
            <a:custGeom>
              <a:avLst/>
              <a:gdLst>
                <a:gd name="T0" fmla="*/ 173038 w 230"/>
                <a:gd name="T1" fmla="*/ 113710 h 156"/>
                <a:gd name="T2" fmla="*/ 170781 w 230"/>
                <a:gd name="T3" fmla="*/ 109945 h 156"/>
                <a:gd name="T4" fmla="*/ 160248 w 230"/>
                <a:gd name="T5" fmla="*/ 105426 h 156"/>
                <a:gd name="T6" fmla="*/ 149715 w 230"/>
                <a:gd name="T7" fmla="*/ 99402 h 156"/>
                <a:gd name="T8" fmla="*/ 139183 w 230"/>
                <a:gd name="T9" fmla="*/ 94131 h 156"/>
                <a:gd name="T10" fmla="*/ 129402 w 230"/>
                <a:gd name="T11" fmla="*/ 88859 h 156"/>
                <a:gd name="T12" fmla="*/ 119622 w 230"/>
                <a:gd name="T13" fmla="*/ 83588 h 156"/>
                <a:gd name="T14" fmla="*/ 109842 w 230"/>
                <a:gd name="T15" fmla="*/ 76811 h 156"/>
                <a:gd name="T16" fmla="*/ 99309 w 230"/>
                <a:gd name="T17" fmla="*/ 71539 h 156"/>
                <a:gd name="T18" fmla="*/ 88776 w 230"/>
                <a:gd name="T19" fmla="*/ 64762 h 156"/>
                <a:gd name="T20" fmla="*/ 78243 w 230"/>
                <a:gd name="T21" fmla="*/ 57984 h 156"/>
                <a:gd name="T22" fmla="*/ 68463 w 230"/>
                <a:gd name="T23" fmla="*/ 51960 h 156"/>
                <a:gd name="T24" fmla="*/ 57930 w 230"/>
                <a:gd name="T25" fmla="*/ 44430 h 156"/>
                <a:gd name="T26" fmla="*/ 47397 w 230"/>
                <a:gd name="T27" fmla="*/ 35393 h 156"/>
                <a:gd name="T28" fmla="*/ 37617 w 230"/>
                <a:gd name="T29" fmla="*/ 27110 h 156"/>
                <a:gd name="T30" fmla="*/ 27084 w 230"/>
                <a:gd name="T31" fmla="*/ 18826 h 156"/>
                <a:gd name="T32" fmla="*/ 16551 w 230"/>
                <a:gd name="T33" fmla="*/ 9037 h 156"/>
                <a:gd name="T34" fmla="*/ 7523 w 230"/>
                <a:gd name="T35" fmla="*/ 0 h 156"/>
                <a:gd name="T36" fmla="*/ 0 w 230"/>
                <a:gd name="T37" fmla="*/ 5271 h 156"/>
                <a:gd name="T38" fmla="*/ 11285 w 230"/>
                <a:gd name="T39" fmla="*/ 16567 h 156"/>
                <a:gd name="T40" fmla="*/ 21065 w 230"/>
                <a:gd name="T41" fmla="*/ 26357 h 156"/>
                <a:gd name="T42" fmla="*/ 31598 w 230"/>
                <a:gd name="T43" fmla="*/ 34640 h 156"/>
                <a:gd name="T44" fmla="*/ 42131 w 230"/>
                <a:gd name="T45" fmla="*/ 42924 h 156"/>
                <a:gd name="T46" fmla="*/ 51911 w 230"/>
                <a:gd name="T47" fmla="*/ 51960 h 156"/>
                <a:gd name="T48" fmla="*/ 62444 w 230"/>
                <a:gd name="T49" fmla="*/ 59491 h 156"/>
                <a:gd name="T50" fmla="*/ 72977 w 230"/>
                <a:gd name="T51" fmla="*/ 65515 h 156"/>
                <a:gd name="T52" fmla="*/ 83510 w 230"/>
                <a:gd name="T53" fmla="*/ 72292 h 156"/>
                <a:gd name="T54" fmla="*/ 93290 w 230"/>
                <a:gd name="T55" fmla="*/ 79070 h 156"/>
                <a:gd name="T56" fmla="*/ 103823 w 230"/>
                <a:gd name="T57" fmla="*/ 84341 h 156"/>
                <a:gd name="T58" fmla="*/ 114356 w 230"/>
                <a:gd name="T59" fmla="*/ 91118 h 156"/>
                <a:gd name="T60" fmla="*/ 125641 w 230"/>
                <a:gd name="T61" fmla="*/ 96390 h 156"/>
                <a:gd name="T62" fmla="*/ 135421 w 230"/>
                <a:gd name="T63" fmla="*/ 101661 h 156"/>
                <a:gd name="T64" fmla="*/ 145954 w 230"/>
                <a:gd name="T65" fmla="*/ 106932 h 156"/>
                <a:gd name="T66" fmla="*/ 156487 w 230"/>
                <a:gd name="T67" fmla="*/ 112957 h 156"/>
                <a:gd name="T68" fmla="*/ 167019 w 230"/>
                <a:gd name="T69" fmla="*/ 117475 h 156"/>
                <a:gd name="T70" fmla="*/ 164010 w 230"/>
                <a:gd name="T71" fmla="*/ 113710 h 156"/>
                <a:gd name="T72" fmla="*/ 167019 w 230"/>
                <a:gd name="T73" fmla="*/ 117475 h 156"/>
                <a:gd name="T74" fmla="*/ 169276 w 230"/>
                <a:gd name="T75" fmla="*/ 117475 h 156"/>
                <a:gd name="T76" fmla="*/ 172286 w 230"/>
                <a:gd name="T77" fmla="*/ 114463 h 156"/>
                <a:gd name="T78" fmla="*/ 172286 w 230"/>
                <a:gd name="T79" fmla="*/ 111451 h 156"/>
                <a:gd name="T80" fmla="*/ 170781 w 230"/>
                <a:gd name="T81" fmla="*/ 109945 h 156"/>
                <a:gd name="T82" fmla="*/ 173038 w 230"/>
                <a:gd name="T83" fmla="*/ 113710 h 1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0" h="156">
                  <a:moveTo>
                    <a:pt x="230" y="151"/>
                  </a:moveTo>
                  <a:lnTo>
                    <a:pt x="227" y="146"/>
                  </a:lnTo>
                  <a:lnTo>
                    <a:pt x="213" y="140"/>
                  </a:lnTo>
                  <a:lnTo>
                    <a:pt x="199" y="132"/>
                  </a:lnTo>
                  <a:lnTo>
                    <a:pt x="185" y="125"/>
                  </a:lnTo>
                  <a:lnTo>
                    <a:pt x="172" y="118"/>
                  </a:lnTo>
                  <a:lnTo>
                    <a:pt x="159" y="111"/>
                  </a:lnTo>
                  <a:lnTo>
                    <a:pt x="146" y="102"/>
                  </a:lnTo>
                  <a:lnTo>
                    <a:pt x="132" y="95"/>
                  </a:lnTo>
                  <a:lnTo>
                    <a:pt x="118" y="86"/>
                  </a:lnTo>
                  <a:lnTo>
                    <a:pt x="104" y="77"/>
                  </a:lnTo>
                  <a:lnTo>
                    <a:pt x="91" y="69"/>
                  </a:lnTo>
                  <a:lnTo>
                    <a:pt x="77" y="59"/>
                  </a:lnTo>
                  <a:lnTo>
                    <a:pt x="63" y="47"/>
                  </a:lnTo>
                  <a:lnTo>
                    <a:pt x="50" y="36"/>
                  </a:lnTo>
                  <a:lnTo>
                    <a:pt x="36" y="25"/>
                  </a:lnTo>
                  <a:lnTo>
                    <a:pt x="22" y="12"/>
                  </a:lnTo>
                  <a:lnTo>
                    <a:pt x="10" y="0"/>
                  </a:lnTo>
                  <a:lnTo>
                    <a:pt x="0" y="7"/>
                  </a:lnTo>
                  <a:lnTo>
                    <a:pt x="15" y="22"/>
                  </a:lnTo>
                  <a:lnTo>
                    <a:pt x="28" y="35"/>
                  </a:lnTo>
                  <a:lnTo>
                    <a:pt x="42" y="46"/>
                  </a:lnTo>
                  <a:lnTo>
                    <a:pt x="56" y="57"/>
                  </a:lnTo>
                  <a:lnTo>
                    <a:pt x="69" y="69"/>
                  </a:lnTo>
                  <a:lnTo>
                    <a:pt x="83" y="79"/>
                  </a:lnTo>
                  <a:lnTo>
                    <a:pt x="97" y="87"/>
                  </a:lnTo>
                  <a:lnTo>
                    <a:pt x="111" y="96"/>
                  </a:lnTo>
                  <a:lnTo>
                    <a:pt x="124" y="105"/>
                  </a:lnTo>
                  <a:lnTo>
                    <a:pt x="138" y="112"/>
                  </a:lnTo>
                  <a:lnTo>
                    <a:pt x="152" y="121"/>
                  </a:lnTo>
                  <a:lnTo>
                    <a:pt x="167" y="128"/>
                  </a:lnTo>
                  <a:lnTo>
                    <a:pt x="180" y="135"/>
                  </a:lnTo>
                  <a:lnTo>
                    <a:pt x="194" y="142"/>
                  </a:lnTo>
                  <a:lnTo>
                    <a:pt x="208" y="150"/>
                  </a:lnTo>
                  <a:lnTo>
                    <a:pt x="222" y="156"/>
                  </a:lnTo>
                  <a:lnTo>
                    <a:pt x="218" y="151"/>
                  </a:lnTo>
                  <a:lnTo>
                    <a:pt x="222" y="156"/>
                  </a:lnTo>
                  <a:lnTo>
                    <a:pt x="225" y="156"/>
                  </a:lnTo>
                  <a:lnTo>
                    <a:pt x="229" y="152"/>
                  </a:lnTo>
                  <a:lnTo>
                    <a:pt x="229" y="148"/>
                  </a:lnTo>
                  <a:lnTo>
                    <a:pt x="227" y="146"/>
                  </a:lnTo>
                  <a:lnTo>
                    <a:pt x="23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3" name="Freeform 206">
              <a:extLst>
                <a:ext uri="{FF2B5EF4-FFF2-40B4-BE49-F238E27FC236}">
                  <a16:creationId xmlns:a16="http://schemas.microsoft.com/office/drawing/2014/main" id="{A54041BA-168C-3B63-4BEE-2EED0FE5FF8A}"/>
                </a:ext>
              </a:extLst>
            </p:cNvPr>
            <p:cNvSpPr>
              <a:spLocks noChangeAspect="1"/>
            </p:cNvSpPr>
            <p:nvPr/>
          </p:nvSpPr>
          <p:spPr bwMode="auto">
            <a:xfrm>
              <a:off x="6770688" y="3621088"/>
              <a:ext cx="9525" cy="117475"/>
            </a:xfrm>
            <a:custGeom>
              <a:avLst/>
              <a:gdLst>
                <a:gd name="T0" fmla="*/ 7938 w 12"/>
                <a:gd name="T1" fmla="*/ 109746 h 152"/>
                <a:gd name="T2" fmla="*/ 9525 w 12"/>
                <a:gd name="T3" fmla="*/ 113611 h 152"/>
                <a:gd name="T4" fmla="*/ 9525 w 12"/>
                <a:gd name="T5" fmla="*/ 0 h 152"/>
                <a:gd name="T6" fmla="*/ 0 w 12"/>
                <a:gd name="T7" fmla="*/ 0 h 152"/>
                <a:gd name="T8" fmla="*/ 0 w 12"/>
                <a:gd name="T9" fmla="*/ 113611 h 152"/>
                <a:gd name="T10" fmla="*/ 1588 w 12"/>
                <a:gd name="T11" fmla="*/ 117475 h 152"/>
                <a:gd name="T12" fmla="*/ 0 w 12"/>
                <a:gd name="T13" fmla="*/ 113611 h 152"/>
                <a:gd name="T14" fmla="*/ 1588 w 12"/>
                <a:gd name="T15" fmla="*/ 116702 h 152"/>
                <a:gd name="T16" fmla="*/ 4763 w 12"/>
                <a:gd name="T17" fmla="*/ 117475 h 152"/>
                <a:gd name="T18" fmla="*/ 7938 w 12"/>
                <a:gd name="T19" fmla="*/ 116702 h 152"/>
                <a:gd name="T20" fmla="*/ 9525 w 12"/>
                <a:gd name="T21" fmla="*/ 113611 h 152"/>
                <a:gd name="T22" fmla="*/ 7938 w 12"/>
                <a:gd name="T23" fmla="*/ 109746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2">
                  <a:moveTo>
                    <a:pt x="10" y="142"/>
                  </a:moveTo>
                  <a:lnTo>
                    <a:pt x="12" y="147"/>
                  </a:lnTo>
                  <a:lnTo>
                    <a:pt x="12" y="0"/>
                  </a:lnTo>
                  <a:lnTo>
                    <a:pt x="0" y="0"/>
                  </a:lnTo>
                  <a:lnTo>
                    <a:pt x="0" y="147"/>
                  </a:lnTo>
                  <a:lnTo>
                    <a:pt x="2" y="152"/>
                  </a:lnTo>
                  <a:lnTo>
                    <a:pt x="0" y="147"/>
                  </a:lnTo>
                  <a:lnTo>
                    <a:pt x="2" y="151"/>
                  </a:lnTo>
                  <a:lnTo>
                    <a:pt x="6" y="152"/>
                  </a:lnTo>
                  <a:lnTo>
                    <a:pt x="10" y="151"/>
                  </a:lnTo>
                  <a:lnTo>
                    <a:pt x="12" y="147"/>
                  </a:lnTo>
                  <a:lnTo>
                    <a:pt x="1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4" name="Freeform 207">
              <a:extLst>
                <a:ext uri="{FF2B5EF4-FFF2-40B4-BE49-F238E27FC236}">
                  <a16:creationId xmlns:a16="http://schemas.microsoft.com/office/drawing/2014/main" id="{1DA1B3A7-D665-2F3D-E0A2-7E559BFE7CD6}"/>
                </a:ext>
              </a:extLst>
            </p:cNvPr>
            <p:cNvSpPr>
              <a:spLocks noChangeAspect="1"/>
            </p:cNvSpPr>
            <p:nvPr/>
          </p:nvSpPr>
          <p:spPr bwMode="auto">
            <a:xfrm>
              <a:off x="6773863" y="3730625"/>
              <a:ext cx="74612" cy="63500"/>
            </a:xfrm>
            <a:custGeom>
              <a:avLst/>
              <a:gdLst>
                <a:gd name="T0" fmla="*/ 74612 w 100"/>
                <a:gd name="T1" fmla="*/ 59018 h 85"/>
                <a:gd name="T2" fmla="*/ 73120 w 100"/>
                <a:gd name="T3" fmla="*/ 55282 h 85"/>
                <a:gd name="T4" fmla="*/ 5969 w 100"/>
                <a:gd name="T5" fmla="*/ 0 h 85"/>
                <a:gd name="T6" fmla="*/ 0 w 100"/>
                <a:gd name="T7" fmla="*/ 7471 h 85"/>
                <a:gd name="T8" fmla="*/ 67151 w 100"/>
                <a:gd name="T9" fmla="*/ 62753 h 85"/>
                <a:gd name="T10" fmla="*/ 65659 w 100"/>
                <a:gd name="T11" fmla="*/ 59018 h 85"/>
                <a:gd name="T12" fmla="*/ 67151 w 100"/>
                <a:gd name="T13" fmla="*/ 62753 h 85"/>
                <a:gd name="T14" fmla="*/ 70881 w 100"/>
                <a:gd name="T15" fmla="*/ 63500 h 85"/>
                <a:gd name="T16" fmla="*/ 73866 w 100"/>
                <a:gd name="T17" fmla="*/ 61259 h 85"/>
                <a:gd name="T18" fmla="*/ 74612 w 100"/>
                <a:gd name="T19" fmla="*/ 57524 h 85"/>
                <a:gd name="T20" fmla="*/ 73120 w 100"/>
                <a:gd name="T21" fmla="*/ 55282 h 85"/>
                <a:gd name="T22" fmla="*/ 74612 w 100"/>
                <a:gd name="T23" fmla="*/ 59018 h 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0" h="85">
                  <a:moveTo>
                    <a:pt x="100" y="79"/>
                  </a:moveTo>
                  <a:lnTo>
                    <a:pt x="98" y="74"/>
                  </a:lnTo>
                  <a:lnTo>
                    <a:pt x="8" y="0"/>
                  </a:lnTo>
                  <a:lnTo>
                    <a:pt x="0" y="10"/>
                  </a:lnTo>
                  <a:lnTo>
                    <a:pt x="90" y="84"/>
                  </a:lnTo>
                  <a:lnTo>
                    <a:pt x="88" y="79"/>
                  </a:lnTo>
                  <a:lnTo>
                    <a:pt x="90" y="84"/>
                  </a:lnTo>
                  <a:lnTo>
                    <a:pt x="95" y="85"/>
                  </a:lnTo>
                  <a:lnTo>
                    <a:pt x="99" y="82"/>
                  </a:lnTo>
                  <a:lnTo>
                    <a:pt x="100" y="77"/>
                  </a:lnTo>
                  <a:lnTo>
                    <a:pt x="98" y="74"/>
                  </a:lnTo>
                  <a:lnTo>
                    <a:pt x="100" y="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5" name="Freeform 208">
              <a:extLst>
                <a:ext uri="{FF2B5EF4-FFF2-40B4-BE49-F238E27FC236}">
                  <a16:creationId xmlns:a16="http://schemas.microsoft.com/office/drawing/2014/main" id="{4B7C49F4-359A-3894-A8EB-225F8EDD4456}"/>
                </a:ext>
              </a:extLst>
            </p:cNvPr>
            <p:cNvSpPr>
              <a:spLocks noChangeAspect="1"/>
            </p:cNvSpPr>
            <p:nvPr/>
          </p:nvSpPr>
          <p:spPr bwMode="auto">
            <a:xfrm>
              <a:off x="6808788" y="3789363"/>
              <a:ext cx="39687" cy="273050"/>
            </a:xfrm>
            <a:custGeom>
              <a:avLst/>
              <a:gdLst>
                <a:gd name="T0" fmla="*/ 0 w 53"/>
                <a:gd name="T1" fmla="*/ 269289 h 363"/>
                <a:gd name="T2" fmla="*/ 8986 w 53"/>
                <a:gd name="T3" fmla="*/ 270041 h 363"/>
                <a:gd name="T4" fmla="*/ 11981 w 53"/>
                <a:gd name="T5" fmla="*/ 250484 h 363"/>
                <a:gd name="T6" fmla="*/ 14976 w 53"/>
                <a:gd name="T7" fmla="*/ 231679 h 363"/>
                <a:gd name="T8" fmla="*/ 17223 w 53"/>
                <a:gd name="T9" fmla="*/ 212874 h 363"/>
                <a:gd name="T10" fmla="*/ 20218 w 53"/>
                <a:gd name="T11" fmla="*/ 194069 h 363"/>
                <a:gd name="T12" fmla="*/ 23213 w 53"/>
                <a:gd name="T13" fmla="*/ 176016 h 363"/>
                <a:gd name="T14" fmla="*/ 26208 w 53"/>
                <a:gd name="T15" fmla="*/ 158715 h 363"/>
                <a:gd name="T16" fmla="*/ 28455 w 53"/>
                <a:gd name="T17" fmla="*/ 140662 h 363"/>
                <a:gd name="T18" fmla="*/ 30701 w 53"/>
                <a:gd name="T19" fmla="*/ 123361 h 363"/>
                <a:gd name="T20" fmla="*/ 32948 w 53"/>
                <a:gd name="T21" fmla="*/ 106813 h 363"/>
                <a:gd name="T22" fmla="*/ 35194 w 53"/>
                <a:gd name="T23" fmla="*/ 91017 h 363"/>
                <a:gd name="T24" fmla="*/ 36692 w 53"/>
                <a:gd name="T25" fmla="*/ 73716 h 363"/>
                <a:gd name="T26" fmla="*/ 38189 w 53"/>
                <a:gd name="T27" fmla="*/ 57920 h 363"/>
                <a:gd name="T28" fmla="*/ 38938 w 53"/>
                <a:gd name="T29" fmla="*/ 42876 h 363"/>
                <a:gd name="T30" fmla="*/ 39687 w 53"/>
                <a:gd name="T31" fmla="*/ 27832 h 363"/>
                <a:gd name="T32" fmla="*/ 39687 w 53"/>
                <a:gd name="T33" fmla="*/ 13540 h 363"/>
                <a:gd name="T34" fmla="*/ 39687 w 53"/>
                <a:gd name="T35" fmla="*/ 0 h 363"/>
                <a:gd name="T36" fmla="*/ 30701 w 53"/>
                <a:gd name="T37" fmla="*/ 0 h 363"/>
                <a:gd name="T38" fmla="*/ 30701 w 53"/>
                <a:gd name="T39" fmla="*/ 13540 h 363"/>
                <a:gd name="T40" fmla="*/ 30701 w 53"/>
                <a:gd name="T41" fmla="*/ 27832 h 363"/>
                <a:gd name="T42" fmla="*/ 29204 w 53"/>
                <a:gd name="T43" fmla="*/ 42876 h 363"/>
                <a:gd name="T44" fmla="*/ 28455 w 53"/>
                <a:gd name="T45" fmla="*/ 57920 h 363"/>
                <a:gd name="T46" fmla="*/ 27706 w 53"/>
                <a:gd name="T47" fmla="*/ 73716 h 363"/>
                <a:gd name="T48" fmla="*/ 26208 w 53"/>
                <a:gd name="T49" fmla="*/ 88760 h 363"/>
                <a:gd name="T50" fmla="*/ 23962 w 53"/>
                <a:gd name="T51" fmla="*/ 104556 h 363"/>
                <a:gd name="T52" fmla="*/ 20967 w 53"/>
                <a:gd name="T53" fmla="*/ 121857 h 363"/>
                <a:gd name="T54" fmla="*/ 19469 w 53"/>
                <a:gd name="T55" fmla="*/ 138406 h 363"/>
                <a:gd name="T56" fmla="*/ 16474 w 53"/>
                <a:gd name="T57" fmla="*/ 156458 h 363"/>
                <a:gd name="T58" fmla="*/ 13479 w 53"/>
                <a:gd name="T59" fmla="*/ 174511 h 363"/>
                <a:gd name="T60" fmla="*/ 11232 w 53"/>
                <a:gd name="T61" fmla="*/ 192564 h 363"/>
                <a:gd name="T62" fmla="*/ 8237 w 53"/>
                <a:gd name="T63" fmla="*/ 210617 h 363"/>
                <a:gd name="T64" fmla="*/ 5242 w 53"/>
                <a:gd name="T65" fmla="*/ 229422 h 363"/>
                <a:gd name="T66" fmla="*/ 2246 w 53"/>
                <a:gd name="T67" fmla="*/ 248227 h 363"/>
                <a:gd name="T68" fmla="*/ 0 w 53"/>
                <a:gd name="T69" fmla="*/ 268537 h 363"/>
                <a:gd name="T70" fmla="*/ 8986 w 53"/>
                <a:gd name="T71" fmla="*/ 269289 h 363"/>
                <a:gd name="T72" fmla="*/ 0 w 53"/>
                <a:gd name="T73" fmla="*/ 268537 h 363"/>
                <a:gd name="T74" fmla="*/ 749 w 53"/>
                <a:gd name="T75" fmla="*/ 272298 h 363"/>
                <a:gd name="T76" fmla="*/ 3744 w 53"/>
                <a:gd name="T77" fmla="*/ 273050 h 363"/>
                <a:gd name="T78" fmla="*/ 7488 w 53"/>
                <a:gd name="T79" fmla="*/ 273050 h 363"/>
                <a:gd name="T80" fmla="*/ 8986 w 53"/>
                <a:gd name="T81" fmla="*/ 270041 h 363"/>
                <a:gd name="T82" fmla="*/ 0 w 53"/>
                <a:gd name="T83" fmla="*/ 269289 h 36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3" h="363">
                  <a:moveTo>
                    <a:pt x="0" y="358"/>
                  </a:moveTo>
                  <a:lnTo>
                    <a:pt x="12" y="359"/>
                  </a:lnTo>
                  <a:lnTo>
                    <a:pt x="16" y="333"/>
                  </a:lnTo>
                  <a:lnTo>
                    <a:pt x="20" y="308"/>
                  </a:lnTo>
                  <a:lnTo>
                    <a:pt x="23" y="283"/>
                  </a:lnTo>
                  <a:lnTo>
                    <a:pt x="27" y="258"/>
                  </a:lnTo>
                  <a:lnTo>
                    <a:pt x="31" y="234"/>
                  </a:lnTo>
                  <a:lnTo>
                    <a:pt x="35" y="211"/>
                  </a:lnTo>
                  <a:lnTo>
                    <a:pt x="38" y="187"/>
                  </a:lnTo>
                  <a:lnTo>
                    <a:pt x="41" y="164"/>
                  </a:lnTo>
                  <a:lnTo>
                    <a:pt x="44" y="142"/>
                  </a:lnTo>
                  <a:lnTo>
                    <a:pt x="47" y="121"/>
                  </a:lnTo>
                  <a:lnTo>
                    <a:pt x="49" y="98"/>
                  </a:lnTo>
                  <a:lnTo>
                    <a:pt x="51" y="77"/>
                  </a:lnTo>
                  <a:lnTo>
                    <a:pt x="52" y="57"/>
                  </a:lnTo>
                  <a:lnTo>
                    <a:pt x="53" y="37"/>
                  </a:lnTo>
                  <a:lnTo>
                    <a:pt x="53" y="18"/>
                  </a:lnTo>
                  <a:lnTo>
                    <a:pt x="53" y="0"/>
                  </a:lnTo>
                  <a:lnTo>
                    <a:pt x="41" y="0"/>
                  </a:lnTo>
                  <a:lnTo>
                    <a:pt x="41" y="18"/>
                  </a:lnTo>
                  <a:lnTo>
                    <a:pt x="41" y="37"/>
                  </a:lnTo>
                  <a:lnTo>
                    <a:pt x="39" y="57"/>
                  </a:lnTo>
                  <a:lnTo>
                    <a:pt x="38" y="77"/>
                  </a:lnTo>
                  <a:lnTo>
                    <a:pt x="37" y="98"/>
                  </a:lnTo>
                  <a:lnTo>
                    <a:pt x="35" y="118"/>
                  </a:lnTo>
                  <a:lnTo>
                    <a:pt x="32" y="139"/>
                  </a:lnTo>
                  <a:lnTo>
                    <a:pt x="28" y="162"/>
                  </a:lnTo>
                  <a:lnTo>
                    <a:pt x="26" y="184"/>
                  </a:lnTo>
                  <a:lnTo>
                    <a:pt x="22" y="208"/>
                  </a:lnTo>
                  <a:lnTo>
                    <a:pt x="18" y="232"/>
                  </a:lnTo>
                  <a:lnTo>
                    <a:pt x="15" y="256"/>
                  </a:lnTo>
                  <a:lnTo>
                    <a:pt x="11" y="280"/>
                  </a:lnTo>
                  <a:lnTo>
                    <a:pt x="7" y="305"/>
                  </a:lnTo>
                  <a:lnTo>
                    <a:pt x="3" y="330"/>
                  </a:lnTo>
                  <a:lnTo>
                    <a:pt x="0" y="357"/>
                  </a:lnTo>
                  <a:lnTo>
                    <a:pt x="12" y="358"/>
                  </a:lnTo>
                  <a:lnTo>
                    <a:pt x="0" y="357"/>
                  </a:lnTo>
                  <a:lnTo>
                    <a:pt x="1" y="362"/>
                  </a:lnTo>
                  <a:lnTo>
                    <a:pt x="5" y="363"/>
                  </a:lnTo>
                  <a:lnTo>
                    <a:pt x="10" y="363"/>
                  </a:lnTo>
                  <a:lnTo>
                    <a:pt x="12" y="359"/>
                  </a:lnTo>
                  <a:lnTo>
                    <a:pt x="0" y="358"/>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6" name="Freeform 209">
              <a:extLst>
                <a:ext uri="{FF2B5EF4-FFF2-40B4-BE49-F238E27FC236}">
                  <a16:creationId xmlns:a16="http://schemas.microsoft.com/office/drawing/2014/main" id="{A1E63ED2-D8DE-53AB-F1A2-CBA8A5B87CC6}"/>
                </a:ext>
              </a:extLst>
            </p:cNvPr>
            <p:cNvSpPr>
              <a:spLocks noChangeAspect="1"/>
            </p:cNvSpPr>
            <p:nvPr/>
          </p:nvSpPr>
          <p:spPr bwMode="auto">
            <a:xfrm>
              <a:off x="1903413" y="3082925"/>
              <a:ext cx="4551362" cy="1516063"/>
            </a:xfrm>
            <a:custGeom>
              <a:avLst/>
              <a:gdLst>
                <a:gd name="T0" fmla="*/ 4258844 w 6037"/>
                <a:gd name="T1" fmla="*/ 347368 h 2012"/>
                <a:gd name="T2" fmla="*/ 4018347 w 6037"/>
                <a:gd name="T3" fmla="*/ 418952 h 2012"/>
                <a:gd name="T4" fmla="*/ 3761263 w 6037"/>
                <a:gd name="T5" fmla="*/ 476219 h 2012"/>
                <a:gd name="T6" fmla="*/ 3489101 w 6037"/>
                <a:gd name="T7" fmla="*/ 519169 h 2012"/>
                <a:gd name="T8" fmla="*/ 3204877 w 6037"/>
                <a:gd name="T9" fmla="*/ 548556 h 2012"/>
                <a:gd name="T10" fmla="*/ 2912359 w 6037"/>
                <a:gd name="T11" fmla="*/ 563626 h 2012"/>
                <a:gd name="T12" fmla="*/ 2614564 w 6037"/>
                <a:gd name="T13" fmla="*/ 566640 h 2012"/>
                <a:gd name="T14" fmla="*/ 2313754 w 6037"/>
                <a:gd name="T15" fmla="*/ 556091 h 2012"/>
                <a:gd name="T16" fmla="*/ 2012189 w 6037"/>
                <a:gd name="T17" fmla="*/ 533485 h 2012"/>
                <a:gd name="T18" fmla="*/ 1715148 w 6037"/>
                <a:gd name="T19" fmla="*/ 498824 h 2012"/>
                <a:gd name="T20" fmla="*/ 1424892 w 6037"/>
                <a:gd name="T21" fmla="*/ 452106 h 2012"/>
                <a:gd name="T22" fmla="*/ 1143683 w 6037"/>
                <a:gd name="T23" fmla="*/ 393332 h 2012"/>
                <a:gd name="T24" fmla="*/ 873783 w 6037"/>
                <a:gd name="T25" fmla="*/ 324009 h 2012"/>
                <a:gd name="T26" fmla="*/ 619715 w 6037"/>
                <a:gd name="T27" fmla="*/ 244137 h 2012"/>
                <a:gd name="T28" fmla="*/ 383741 w 6037"/>
                <a:gd name="T29" fmla="*/ 153716 h 2012"/>
                <a:gd name="T30" fmla="*/ 168876 w 6037"/>
                <a:gd name="T31" fmla="*/ 53499 h 2012"/>
                <a:gd name="T32" fmla="*/ 64082 w 6037"/>
                <a:gd name="T33" fmla="*/ 28633 h 2012"/>
                <a:gd name="T34" fmla="*/ 50512 w 6037"/>
                <a:gd name="T35" fmla="*/ 87407 h 2012"/>
                <a:gd name="T36" fmla="*/ 39203 w 6037"/>
                <a:gd name="T37" fmla="*/ 145428 h 2012"/>
                <a:gd name="T38" fmla="*/ 30156 w 6037"/>
                <a:gd name="T39" fmla="*/ 204201 h 2012"/>
                <a:gd name="T40" fmla="*/ 20356 w 6037"/>
                <a:gd name="T41" fmla="*/ 262975 h 2012"/>
                <a:gd name="T42" fmla="*/ 14324 w 6037"/>
                <a:gd name="T43" fmla="*/ 320995 h 2012"/>
                <a:gd name="T44" fmla="*/ 8293 w 6037"/>
                <a:gd name="T45" fmla="*/ 380523 h 2012"/>
                <a:gd name="T46" fmla="*/ 3770 w 6037"/>
                <a:gd name="T47" fmla="*/ 438543 h 2012"/>
                <a:gd name="T48" fmla="*/ 754 w 6037"/>
                <a:gd name="T49" fmla="*/ 498070 h 2012"/>
                <a:gd name="T50" fmla="*/ 0 w 6037"/>
                <a:gd name="T51" fmla="*/ 556091 h 2012"/>
                <a:gd name="T52" fmla="*/ 0 w 6037"/>
                <a:gd name="T53" fmla="*/ 615618 h 2012"/>
                <a:gd name="T54" fmla="*/ 3016 w 6037"/>
                <a:gd name="T55" fmla="*/ 674392 h 2012"/>
                <a:gd name="T56" fmla="*/ 6785 w 6037"/>
                <a:gd name="T57" fmla="*/ 733166 h 2012"/>
                <a:gd name="T58" fmla="*/ 11309 w 6037"/>
                <a:gd name="T59" fmla="*/ 791939 h 2012"/>
                <a:gd name="T60" fmla="*/ 18848 w 6037"/>
                <a:gd name="T61" fmla="*/ 851467 h 2012"/>
                <a:gd name="T62" fmla="*/ 27895 w 6037"/>
                <a:gd name="T63" fmla="*/ 910241 h 2012"/>
                <a:gd name="T64" fmla="*/ 131181 w 6037"/>
                <a:gd name="T65" fmla="*/ 994634 h 2012"/>
                <a:gd name="T66" fmla="*/ 347553 w 6037"/>
                <a:gd name="T67" fmla="*/ 1095604 h 2012"/>
                <a:gd name="T68" fmla="*/ 586543 w 6037"/>
                <a:gd name="T69" fmla="*/ 1186779 h 2012"/>
                <a:gd name="T70" fmla="*/ 844381 w 6037"/>
                <a:gd name="T71" fmla="*/ 1268158 h 2012"/>
                <a:gd name="T72" fmla="*/ 1118050 w 6037"/>
                <a:gd name="T73" fmla="*/ 1338235 h 2012"/>
                <a:gd name="T74" fmla="*/ 1406044 w 6037"/>
                <a:gd name="T75" fmla="*/ 1397762 h 2012"/>
                <a:gd name="T76" fmla="*/ 1702332 w 6037"/>
                <a:gd name="T77" fmla="*/ 1445233 h 2012"/>
                <a:gd name="T78" fmla="*/ 2006158 w 6037"/>
                <a:gd name="T79" fmla="*/ 1481402 h 2012"/>
                <a:gd name="T80" fmla="*/ 2313754 w 6037"/>
                <a:gd name="T81" fmla="*/ 1504760 h 2012"/>
                <a:gd name="T82" fmla="*/ 2621349 w 6037"/>
                <a:gd name="T83" fmla="*/ 1515309 h 2012"/>
                <a:gd name="T84" fmla="*/ 2925929 w 6037"/>
                <a:gd name="T85" fmla="*/ 1513049 h 2012"/>
                <a:gd name="T86" fmla="*/ 3225232 w 6037"/>
                <a:gd name="T87" fmla="*/ 1497979 h 2012"/>
                <a:gd name="T88" fmla="*/ 3514734 w 6037"/>
                <a:gd name="T89" fmla="*/ 1469345 h 2012"/>
                <a:gd name="T90" fmla="*/ 3792173 w 6037"/>
                <a:gd name="T91" fmla="*/ 1425642 h 2012"/>
                <a:gd name="T92" fmla="*/ 4054535 w 6037"/>
                <a:gd name="T93" fmla="*/ 1367621 h 2012"/>
                <a:gd name="T94" fmla="*/ 4298802 w 6037"/>
                <a:gd name="T95" fmla="*/ 1295284 h 2012"/>
                <a:gd name="T96" fmla="*/ 4551362 w 6037"/>
                <a:gd name="T97" fmla="*/ 779130 h 201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037" h="2012">
                  <a:moveTo>
                    <a:pt x="5798" y="406"/>
                  </a:moveTo>
                  <a:lnTo>
                    <a:pt x="5649" y="461"/>
                  </a:lnTo>
                  <a:lnTo>
                    <a:pt x="5493" y="511"/>
                  </a:lnTo>
                  <a:lnTo>
                    <a:pt x="5330" y="556"/>
                  </a:lnTo>
                  <a:lnTo>
                    <a:pt x="5162" y="597"/>
                  </a:lnTo>
                  <a:lnTo>
                    <a:pt x="4989" y="632"/>
                  </a:lnTo>
                  <a:lnTo>
                    <a:pt x="4810" y="663"/>
                  </a:lnTo>
                  <a:lnTo>
                    <a:pt x="4628" y="689"/>
                  </a:lnTo>
                  <a:lnTo>
                    <a:pt x="4441" y="711"/>
                  </a:lnTo>
                  <a:lnTo>
                    <a:pt x="4251" y="728"/>
                  </a:lnTo>
                  <a:lnTo>
                    <a:pt x="4058" y="741"/>
                  </a:lnTo>
                  <a:lnTo>
                    <a:pt x="3863" y="748"/>
                  </a:lnTo>
                  <a:lnTo>
                    <a:pt x="3666" y="752"/>
                  </a:lnTo>
                  <a:lnTo>
                    <a:pt x="3468" y="752"/>
                  </a:lnTo>
                  <a:lnTo>
                    <a:pt x="3268" y="747"/>
                  </a:lnTo>
                  <a:lnTo>
                    <a:pt x="3069" y="738"/>
                  </a:lnTo>
                  <a:lnTo>
                    <a:pt x="2869" y="724"/>
                  </a:lnTo>
                  <a:lnTo>
                    <a:pt x="2669" y="708"/>
                  </a:lnTo>
                  <a:lnTo>
                    <a:pt x="2472" y="687"/>
                  </a:lnTo>
                  <a:lnTo>
                    <a:pt x="2275" y="662"/>
                  </a:lnTo>
                  <a:lnTo>
                    <a:pt x="2082" y="632"/>
                  </a:lnTo>
                  <a:lnTo>
                    <a:pt x="1890" y="600"/>
                  </a:lnTo>
                  <a:lnTo>
                    <a:pt x="1701" y="562"/>
                  </a:lnTo>
                  <a:lnTo>
                    <a:pt x="1517" y="522"/>
                  </a:lnTo>
                  <a:lnTo>
                    <a:pt x="1336" y="479"/>
                  </a:lnTo>
                  <a:lnTo>
                    <a:pt x="1159" y="430"/>
                  </a:lnTo>
                  <a:lnTo>
                    <a:pt x="988" y="379"/>
                  </a:lnTo>
                  <a:lnTo>
                    <a:pt x="822" y="324"/>
                  </a:lnTo>
                  <a:lnTo>
                    <a:pt x="662" y="267"/>
                  </a:lnTo>
                  <a:lnTo>
                    <a:pt x="509" y="204"/>
                  </a:lnTo>
                  <a:lnTo>
                    <a:pt x="363" y="139"/>
                  </a:lnTo>
                  <a:lnTo>
                    <a:pt x="224" y="71"/>
                  </a:lnTo>
                  <a:lnTo>
                    <a:pt x="93" y="0"/>
                  </a:lnTo>
                  <a:lnTo>
                    <a:pt x="85" y="38"/>
                  </a:lnTo>
                  <a:lnTo>
                    <a:pt x="76" y="77"/>
                  </a:lnTo>
                  <a:lnTo>
                    <a:pt x="67" y="116"/>
                  </a:lnTo>
                  <a:lnTo>
                    <a:pt x="60" y="154"/>
                  </a:lnTo>
                  <a:lnTo>
                    <a:pt x="52" y="193"/>
                  </a:lnTo>
                  <a:lnTo>
                    <a:pt x="46" y="232"/>
                  </a:lnTo>
                  <a:lnTo>
                    <a:pt x="40" y="271"/>
                  </a:lnTo>
                  <a:lnTo>
                    <a:pt x="33" y="310"/>
                  </a:lnTo>
                  <a:lnTo>
                    <a:pt x="27" y="349"/>
                  </a:lnTo>
                  <a:lnTo>
                    <a:pt x="22" y="388"/>
                  </a:lnTo>
                  <a:lnTo>
                    <a:pt x="19" y="426"/>
                  </a:lnTo>
                  <a:lnTo>
                    <a:pt x="15" y="466"/>
                  </a:lnTo>
                  <a:lnTo>
                    <a:pt x="11" y="505"/>
                  </a:lnTo>
                  <a:lnTo>
                    <a:pt x="7" y="543"/>
                  </a:lnTo>
                  <a:lnTo>
                    <a:pt x="5" y="582"/>
                  </a:lnTo>
                  <a:lnTo>
                    <a:pt x="4" y="621"/>
                  </a:lnTo>
                  <a:lnTo>
                    <a:pt x="1" y="661"/>
                  </a:lnTo>
                  <a:lnTo>
                    <a:pt x="0" y="699"/>
                  </a:lnTo>
                  <a:lnTo>
                    <a:pt x="0" y="738"/>
                  </a:lnTo>
                  <a:lnTo>
                    <a:pt x="0" y="778"/>
                  </a:lnTo>
                  <a:lnTo>
                    <a:pt x="0" y="817"/>
                  </a:lnTo>
                  <a:lnTo>
                    <a:pt x="1" y="855"/>
                  </a:lnTo>
                  <a:lnTo>
                    <a:pt x="4" y="895"/>
                  </a:lnTo>
                  <a:lnTo>
                    <a:pt x="5" y="934"/>
                  </a:lnTo>
                  <a:lnTo>
                    <a:pt x="9" y="973"/>
                  </a:lnTo>
                  <a:lnTo>
                    <a:pt x="11" y="1013"/>
                  </a:lnTo>
                  <a:lnTo>
                    <a:pt x="15" y="1051"/>
                  </a:lnTo>
                  <a:lnTo>
                    <a:pt x="20" y="1090"/>
                  </a:lnTo>
                  <a:lnTo>
                    <a:pt x="25" y="1130"/>
                  </a:lnTo>
                  <a:lnTo>
                    <a:pt x="31" y="1169"/>
                  </a:lnTo>
                  <a:lnTo>
                    <a:pt x="37" y="1208"/>
                  </a:lnTo>
                  <a:lnTo>
                    <a:pt x="43" y="1247"/>
                  </a:lnTo>
                  <a:lnTo>
                    <a:pt x="174" y="1320"/>
                  </a:lnTo>
                  <a:lnTo>
                    <a:pt x="314" y="1388"/>
                  </a:lnTo>
                  <a:lnTo>
                    <a:pt x="461" y="1454"/>
                  </a:lnTo>
                  <a:lnTo>
                    <a:pt x="616" y="1517"/>
                  </a:lnTo>
                  <a:lnTo>
                    <a:pt x="778" y="1575"/>
                  </a:lnTo>
                  <a:lnTo>
                    <a:pt x="945" y="1630"/>
                  </a:lnTo>
                  <a:lnTo>
                    <a:pt x="1120" y="1683"/>
                  </a:lnTo>
                  <a:lnTo>
                    <a:pt x="1300" y="1731"/>
                  </a:lnTo>
                  <a:lnTo>
                    <a:pt x="1483" y="1776"/>
                  </a:lnTo>
                  <a:lnTo>
                    <a:pt x="1671" y="1817"/>
                  </a:lnTo>
                  <a:lnTo>
                    <a:pt x="1865" y="1855"/>
                  </a:lnTo>
                  <a:lnTo>
                    <a:pt x="2059" y="1888"/>
                  </a:lnTo>
                  <a:lnTo>
                    <a:pt x="2258" y="1918"/>
                  </a:lnTo>
                  <a:lnTo>
                    <a:pt x="2459" y="1943"/>
                  </a:lnTo>
                  <a:lnTo>
                    <a:pt x="2661" y="1966"/>
                  </a:lnTo>
                  <a:lnTo>
                    <a:pt x="2864" y="1983"/>
                  </a:lnTo>
                  <a:lnTo>
                    <a:pt x="3069" y="1997"/>
                  </a:lnTo>
                  <a:lnTo>
                    <a:pt x="3272" y="2006"/>
                  </a:lnTo>
                  <a:lnTo>
                    <a:pt x="3477" y="2011"/>
                  </a:lnTo>
                  <a:lnTo>
                    <a:pt x="3679" y="2012"/>
                  </a:lnTo>
                  <a:lnTo>
                    <a:pt x="3881" y="2008"/>
                  </a:lnTo>
                  <a:lnTo>
                    <a:pt x="4080" y="2001"/>
                  </a:lnTo>
                  <a:lnTo>
                    <a:pt x="4278" y="1988"/>
                  </a:lnTo>
                  <a:lnTo>
                    <a:pt x="4471" y="1971"/>
                  </a:lnTo>
                  <a:lnTo>
                    <a:pt x="4662" y="1950"/>
                  </a:lnTo>
                  <a:lnTo>
                    <a:pt x="4848" y="1923"/>
                  </a:lnTo>
                  <a:lnTo>
                    <a:pt x="5030" y="1892"/>
                  </a:lnTo>
                  <a:lnTo>
                    <a:pt x="5207" y="1856"/>
                  </a:lnTo>
                  <a:lnTo>
                    <a:pt x="5378" y="1815"/>
                  </a:lnTo>
                  <a:lnTo>
                    <a:pt x="5544" y="1769"/>
                  </a:lnTo>
                  <a:lnTo>
                    <a:pt x="5702" y="1719"/>
                  </a:lnTo>
                  <a:lnTo>
                    <a:pt x="5853" y="1663"/>
                  </a:lnTo>
                  <a:lnTo>
                    <a:pt x="6037" y="1034"/>
                  </a:lnTo>
                  <a:lnTo>
                    <a:pt x="5798" y="4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7" name="Freeform 210">
              <a:extLst>
                <a:ext uri="{FF2B5EF4-FFF2-40B4-BE49-F238E27FC236}">
                  <a16:creationId xmlns:a16="http://schemas.microsoft.com/office/drawing/2014/main" id="{2DB50186-A73B-5207-FCC1-3AB3E2A36EC6}"/>
                </a:ext>
              </a:extLst>
            </p:cNvPr>
            <p:cNvSpPr>
              <a:spLocks noChangeAspect="1"/>
            </p:cNvSpPr>
            <p:nvPr/>
          </p:nvSpPr>
          <p:spPr bwMode="auto">
            <a:xfrm>
              <a:off x="1968500" y="3071813"/>
              <a:ext cx="4308475" cy="584200"/>
            </a:xfrm>
            <a:custGeom>
              <a:avLst/>
              <a:gdLst>
                <a:gd name="T0" fmla="*/ 2261 w 5717"/>
                <a:gd name="T1" fmla="*/ 15830 h 775"/>
                <a:gd name="T2" fmla="*/ 206493 w 5717"/>
                <a:gd name="T3" fmla="*/ 121363 h 775"/>
                <a:gd name="T4" fmla="*/ 433334 w 5717"/>
                <a:gd name="T5" fmla="*/ 217850 h 775"/>
                <a:gd name="T6" fmla="*/ 678263 w 5717"/>
                <a:gd name="T7" fmla="*/ 303030 h 775"/>
                <a:gd name="T8" fmla="*/ 940524 w 5717"/>
                <a:gd name="T9" fmla="*/ 377657 h 775"/>
                <a:gd name="T10" fmla="*/ 1217105 w 5717"/>
                <a:gd name="T11" fmla="*/ 440977 h 775"/>
                <a:gd name="T12" fmla="*/ 1504236 w 5717"/>
                <a:gd name="T13" fmla="*/ 493743 h 775"/>
                <a:gd name="T14" fmla="*/ 1798150 w 5717"/>
                <a:gd name="T15" fmla="*/ 535203 h 775"/>
                <a:gd name="T16" fmla="*/ 2097339 w 5717"/>
                <a:gd name="T17" fmla="*/ 563093 h 775"/>
                <a:gd name="T18" fmla="*/ 2398789 w 5717"/>
                <a:gd name="T19" fmla="*/ 580431 h 775"/>
                <a:gd name="T20" fmla="*/ 2698732 w 5717"/>
                <a:gd name="T21" fmla="*/ 584200 h 775"/>
                <a:gd name="T22" fmla="*/ 2994153 w 5717"/>
                <a:gd name="T23" fmla="*/ 575154 h 775"/>
                <a:gd name="T24" fmla="*/ 3283545 w 5717"/>
                <a:gd name="T25" fmla="*/ 552540 h 775"/>
                <a:gd name="T26" fmla="*/ 3561632 w 5717"/>
                <a:gd name="T27" fmla="*/ 517111 h 775"/>
                <a:gd name="T28" fmla="*/ 3828416 w 5717"/>
                <a:gd name="T29" fmla="*/ 467360 h 775"/>
                <a:gd name="T30" fmla="*/ 4077112 w 5717"/>
                <a:gd name="T31" fmla="*/ 402533 h 775"/>
                <a:gd name="T32" fmla="*/ 4308475 w 5717"/>
                <a:gd name="T33" fmla="*/ 323383 h 775"/>
                <a:gd name="T34" fmla="*/ 4190909 w 5717"/>
                <a:gd name="T35" fmla="*/ 351274 h 775"/>
                <a:gd name="T36" fmla="*/ 3951257 w 5717"/>
                <a:gd name="T37" fmla="*/ 422885 h 775"/>
                <a:gd name="T38" fmla="*/ 3694271 w 5717"/>
                <a:gd name="T39" fmla="*/ 480175 h 775"/>
                <a:gd name="T40" fmla="*/ 3422965 w 5717"/>
                <a:gd name="T41" fmla="*/ 523895 h 775"/>
                <a:gd name="T42" fmla="*/ 3138849 w 5717"/>
                <a:gd name="T43" fmla="*/ 552540 h 775"/>
                <a:gd name="T44" fmla="*/ 2847196 w 5717"/>
                <a:gd name="T45" fmla="*/ 567616 h 775"/>
                <a:gd name="T46" fmla="*/ 2549514 w 5717"/>
                <a:gd name="T47" fmla="*/ 570631 h 775"/>
                <a:gd name="T48" fmla="*/ 2248817 w 5717"/>
                <a:gd name="T49" fmla="*/ 560078 h 775"/>
                <a:gd name="T50" fmla="*/ 1948875 w 5717"/>
                <a:gd name="T51" fmla="*/ 537464 h 775"/>
                <a:gd name="T52" fmla="*/ 1651946 w 5717"/>
                <a:gd name="T53" fmla="*/ 502789 h 775"/>
                <a:gd name="T54" fmla="*/ 1361047 w 5717"/>
                <a:gd name="T55" fmla="*/ 456053 h 775"/>
                <a:gd name="T56" fmla="*/ 1080698 w 5717"/>
                <a:gd name="T57" fmla="*/ 398010 h 775"/>
                <a:gd name="T58" fmla="*/ 810901 w 5717"/>
                <a:gd name="T59" fmla="*/ 327906 h 775"/>
                <a:gd name="T60" fmla="*/ 556929 w 5717"/>
                <a:gd name="T61" fmla="*/ 248002 h 775"/>
                <a:gd name="T62" fmla="*/ 322552 w 5717"/>
                <a:gd name="T63" fmla="*/ 159053 h 775"/>
                <a:gd name="T64" fmla="*/ 107768 w 5717"/>
                <a:gd name="T65" fmla="*/ 58043 h 775"/>
                <a:gd name="T66" fmla="*/ 0 w 5717"/>
                <a:gd name="T67" fmla="*/ 8292 h 775"/>
                <a:gd name="T68" fmla="*/ 1507 w 5717"/>
                <a:gd name="T69" fmla="*/ 0 h 775"/>
                <a:gd name="T70" fmla="*/ 12812 w 5717"/>
                <a:gd name="T71" fmla="*/ 12061 h 77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717" h="775">
                  <a:moveTo>
                    <a:pt x="17" y="16"/>
                  </a:moveTo>
                  <a:lnTo>
                    <a:pt x="3" y="21"/>
                  </a:lnTo>
                  <a:lnTo>
                    <a:pt x="136" y="92"/>
                  </a:lnTo>
                  <a:lnTo>
                    <a:pt x="274" y="161"/>
                  </a:lnTo>
                  <a:lnTo>
                    <a:pt x="420" y="226"/>
                  </a:lnTo>
                  <a:lnTo>
                    <a:pt x="575" y="289"/>
                  </a:lnTo>
                  <a:lnTo>
                    <a:pt x="734" y="347"/>
                  </a:lnTo>
                  <a:lnTo>
                    <a:pt x="900" y="402"/>
                  </a:lnTo>
                  <a:lnTo>
                    <a:pt x="1071" y="453"/>
                  </a:lnTo>
                  <a:lnTo>
                    <a:pt x="1248" y="501"/>
                  </a:lnTo>
                  <a:lnTo>
                    <a:pt x="1429" y="545"/>
                  </a:lnTo>
                  <a:lnTo>
                    <a:pt x="1615" y="585"/>
                  </a:lnTo>
                  <a:lnTo>
                    <a:pt x="1804" y="622"/>
                  </a:lnTo>
                  <a:lnTo>
                    <a:pt x="1996" y="655"/>
                  </a:lnTo>
                  <a:lnTo>
                    <a:pt x="2189" y="685"/>
                  </a:lnTo>
                  <a:lnTo>
                    <a:pt x="2386" y="710"/>
                  </a:lnTo>
                  <a:lnTo>
                    <a:pt x="2583" y="731"/>
                  </a:lnTo>
                  <a:lnTo>
                    <a:pt x="2783" y="747"/>
                  </a:lnTo>
                  <a:lnTo>
                    <a:pt x="2984" y="761"/>
                  </a:lnTo>
                  <a:lnTo>
                    <a:pt x="3183" y="770"/>
                  </a:lnTo>
                  <a:lnTo>
                    <a:pt x="3383" y="775"/>
                  </a:lnTo>
                  <a:lnTo>
                    <a:pt x="3581" y="775"/>
                  </a:lnTo>
                  <a:lnTo>
                    <a:pt x="3778" y="771"/>
                  </a:lnTo>
                  <a:lnTo>
                    <a:pt x="3973" y="763"/>
                  </a:lnTo>
                  <a:lnTo>
                    <a:pt x="4168" y="751"/>
                  </a:lnTo>
                  <a:lnTo>
                    <a:pt x="4357" y="733"/>
                  </a:lnTo>
                  <a:lnTo>
                    <a:pt x="4544" y="712"/>
                  </a:lnTo>
                  <a:lnTo>
                    <a:pt x="4726" y="686"/>
                  </a:lnTo>
                  <a:lnTo>
                    <a:pt x="4905" y="655"/>
                  </a:lnTo>
                  <a:lnTo>
                    <a:pt x="5080" y="620"/>
                  </a:lnTo>
                  <a:lnTo>
                    <a:pt x="5248" y="579"/>
                  </a:lnTo>
                  <a:lnTo>
                    <a:pt x="5410" y="534"/>
                  </a:lnTo>
                  <a:lnTo>
                    <a:pt x="5566" y="484"/>
                  </a:lnTo>
                  <a:lnTo>
                    <a:pt x="5717" y="429"/>
                  </a:lnTo>
                  <a:lnTo>
                    <a:pt x="5709" y="412"/>
                  </a:lnTo>
                  <a:lnTo>
                    <a:pt x="5561" y="466"/>
                  </a:lnTo>
                  <a:lnTo>
                    <a:pt x="5405" y="516"/>
                  </a:lnTo>
                  <a:lnTo>
                    <a:pt x="5243" y="561"/>
                  </a:lnTo>
                  <a:lnTo>
                    <a:pt x="5075" y="602"/>
                  </a:lnTo>
                  <a:lnTo>
                    <a:pt x="4902" y="637"/>
                  </a:lnTo>
                  <a:lnTo>
                    <a:pt x="4724" y="669"/>
                  </a:lnTo>
                  <a:lnTo>
                    <a:pt x="4542" y="695"/>
                  </a:lnTo>
                  <a:lnTo>
                    <a:pt x="4355" y="716"/>
                  </a:lnTo>
                  <a:lnTo>
                    <a:pt x="4165" y="733"/>
                  </a:lnTo>
                  <a:lnTo>
                    <a:pt x="3973" y="746"/>
                  </a:lnTo>
                  <a:lnTo>
                    <a:pt x="3778" y="753"/>
                  </a:lnTo>
                  <a:lnTo>
                    <a:pt x="3581" y="757"/>
                  </a:lnTo>
                  <a:lnTo>
                    <a:pt x="3383" y="757"/>
                  </a:lnTo>
                  <a:lnTo>
                    <a:pt x="3183" y="752"/>
                  </a:lnTo>
                  <a:lnTo>
                    <a:pt x="2984" y="743"/>
                  </a:lnTo>
                  <a:lnTo>
                    <a:pt x="2785" y="730"/>
                  </a:lnTo>
                  <a:lnTo>
                    <a:pt x="2586" y="713"/>
                  </a:lnTo>
                  <a:lnTo>
                    <a:pt x="2389" y="692"/>
                  </a:lnTo>
                  <a:lnTo>
                    <a:pt x="2192" y="667"/>
                  </a:lnTo>
                  <a:lnTo>
                    <a:pt x="1998" y="637"/>
                  </a:lnTo>
                  <a:lnTo>
                    <a:pt x="1806" y="605"/>
                  </a:lnTo>
                  <a:lnTo>
                    <a:pt x="1618" y="567"/>
                  </a:lnTo>
                  <a:lnTo>
                    <a:pt x="1434" y="528"/>
                  </a:lnTo>
                  <a:lnTo>
                    <a:pt x="1253" y="484"/>
                  </a:lnTo>
                  <a:lnTo>
                    <a:pt x="1076" y="435"/>
                  </a:lnTo>
                  <a:lnTo>
                    <a:pt x="905" y="384"/>
                  </a:lnTo>
                  <a:lnTo>
                    <a:pt x="739" y="329"/>
                  </a:lnTo>
                  <a:lnTo>
                    <a:pt x="580" y="272"/>
                  </a:lnTo>
                  <a:lnTo>
                    <a:pt x="428" y="211"/>
                  </a:lnTo>
                  <a:lnTo>
                    <a:pt x="282" y="146"/>
                  </a:lnTo>
                  <a:lnTo>
                    <a:pt x="143" y="77"/>
                  </a:lnTo>
                  <a:lnTo>
                    <a:pt x="13" y="6"/>
                  </a:lnTo>
                  <a:lnTo>
                    <a:pt x="0" y="11"/>
                  </a:lnTo>
                  <a:lnTo>
                    <a:pt x="13" y="6"/>
                  </a:lnTo>
                  <a:lnTo>
                    <a:pt x="2" y="0"/>
                  </a:lnTo>
                  <a:lnTo>
                    <a:pt x="0" y="11"/>
                  </a:lnTo>
                  <a:lnTo>
                    <a:pt x="1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8" name="Freeform 211">
              <a:extLst>
                <a:ext uri="{FF2B5EF4-FFF2-40B4-BE49-F238E27FC236}">
                  <a16:creationId xmlns:a16="http://schemas.microsoft.com/office/drawing/2014/main" id="{51984A60-EB88-C2FB-C5BC-E96A72F56463}"/>
                </a:ext>
              </a:extLst>
            </p:cNvPr>
            <p:cNvSpPr>
              <a:spLocks noChangeAspect="1"/>
            </p:cNvSpPr>
            <p:nvPr/>
          </p:nvSpPr>
          <p:spPr bwMode="auto">
            <a:xfrm>
              <a:off x="1898650" y="3081338"/>
              <a:ext cx="84138" cy="946150"/>
            </a:xfrm>
            <a:custGeom>
              <a:avLst/>
              <a:gdLst>
                <a:gd name="T0" fmla="*/ 46238 w 111"/>
                <a:gd name="T1" fmla="*/ 939381 h 1258"/>
                <a:gd name="T2" fmla="*/ 37142 w 111"/>
                <a:gd name="T3" fmla="*/ 879965 h 1258"/>
                <a:gd name="T4" fmla="*/ 28804 w 111"/>
                <a:gd name="T5" fmla="*/ 821300 h 1258"/>
                <a:gd name="T6" fmla="*/ 21982 w 111"/>
                <a:gd name="T7" fmla="*/ 762636 h 1258"/>
                <a:gd name="T8" fmla="*/ 17434 w 111"/>
                <a:gd name="T9" fmla="*/ 704724 h 1258"/>
                <a:gd name="T10" fmla="*/ 14402 w 111"/>
                <a:gd name="T11" fmla="*/ 645307 h 1258"/>
                <a:gd name="T12" fmla="*/ 13644 w 111"/>
                <a:gd name="T13" fmla="*/ 587395 h 1258"/>
                <a:gd name="T14" fmla="*/ 13644 w 111"/>
                <a:gd name="T15" fmla="*/ 527979 h 1258"/>
                <a:gd name="T16" fmla="*/ 15918 w 111"/>
                <a:gd name="T17" fmla="*/ 469314 h 1258"/>
                <a:gd name="T18" fmla="*/ 18950 w 111"/>
                <a:gd name="T19" fmla="*/ 412154 h 1258"/>
                <a:gd name="T20" fmla="*/ 25014 w 111"/>
                <a:gd name="T21" fmla="*/ 353490 h 1258"/>
                <a:gd name="T22" fmla="*/ 30320 w 111"/>
                <a:gd name="T23" fmla="*/ 294826 h 1258"/>
                <a:gd name="T24" fmla="*/ 38658 w 111"/>
                <a:gd name="T25" fmla="*/ 236161 h 1258"/>
                <a:gd name="T26" fmla="*/ 48512 w 111"/>
                <a:gd name="T27" fmla="*/ 177497 h 1258"/>
                <a:gd name="T28" fmla="*/ 58366 w 111"/>
                <a:gd name="T29" fmla="*/ 118833 h 1258"/>
                <a:gd name="T30" fmla="*/ 71252 w 111"/>
                <a:gd name="T31" fmla="*/ 61673 h 1258"/>
                <a:gd name="T32" fmla="*/ 84138 w 111"/>
                <a:gd name="T33" fmla="*/ 3761 h 1258"/>
                <a:gd name="T34" fmla="*/ 64430 w 111"/>
                <a:gd name="T35" fmla="*/ 29332 h 1258"/>
                <a:gd name="T36" fmla="*/ 50786 w 111"/>
                <a:gd name="T37" fmla="*/ 87996 h 1258"/>
                <a:gd name="T38" fmla="*/ 39416 w 111"/>
                <a:gd name="T39" fmla="*/ 146661 h 1258"/>
                <a:gd name="T40" fmla="*/ 30320 w 111"/>
                <a:gd name="T41" fmla="*/ 205325 h 1258"/>
                <a:gd name="T42" fmla="*/ 21224 w 111"/>
                <a:gd name="T43" fmla="*/ 263989 h 1258"/>
                <a:gd name="T44" fmla="*/ 14402 w 111"/>
                <a:gd name="T45" fmla="*/ 321902 h 1258"/>
                <a:gd name="T46" fmla="*/ 8338 w 111"/>
                <a:gd name="T47" fmla="*/ 381318 h 1258"/>
                <a:gd name="T48" fmla="*/ 3790 w 111"/>
                <a:gd name="T49" fmla="*/ 439982 h 1258"/>
                <a:gd name="T50" fmla="*/ 758 w 111"/>
                <a:gd name="T51" fmla="*/ 499399 h 1258"/>
                <a:gd name="T52" fmla="*/ 0 w 111"/>
                <a:gd name="T53" fmla="*/ 557311 h 1258"/>
                <a:gd name="T54" fmla="*/ 0 w 111"/>
                <a:gd name="T55" fmla="*/ 616727 h 1258"/>
                <a:gd name="T56" fmla="*/ 3032 w 111"/>
                <a:gd name="T57" fmla="*/ 675392 h 1258"/>
                <a:gd name="T58" fmla="*/ 6822 w 111"/>
                <a:gd name="T59" fmla="*/ 734808 h 1258"/>
                <a:gd name="T60" fmla="*/ 11370 w 111"/>
                <a:gd name="T61" fmla="*/ 794224 h 1258"/>
                <a:gd name="T62" fmla="*/ 18950 w 111"/>
                <a:gd name="T63" fmla="*/ 852889 h 1258"/>
                <a:gd name="T64" fmla="*/ 28804 w 111"/>
                <a:gd name="T65" fmla="*/ 912305 h 1258"/>
                <a:gd name="T66" fmla="*/ 37142 w 111"/>
                <a:gd name="T67" fmla="*/ 946150 h 1258"/>
                <a:gd name="T68" fmla="*/ 34110 w 111"/>
                <a:gd name="T69" fmla="*/ 943894 h 1258"/>
                <a:gd name="T70" fmla="*/ 42448 w 111"/>
                <a:gd name="T71" fmla="*/ 934868 h 12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1" h="1258">
                  <a:moveTo>
                    <a:pt x="56" y="1243"/>
                  </a:moveTo>
                  <a:lnTo>
                    <a:pt x="61" y="1249"/>
                  </a:lnTo>
                  <a:lnTo>
                    <a:pt x="55" y="1210"/>
                  </a:lnTo>
                  <a:lnTo>
                    <a:pt x="49" y="1170"/>
                  </a:lnTo>
                  <a:lnTo>
                    <a:pt x="42" y="1132"/>
                  </a:lnTo>
                  <a:lnTo>
                    <a:pt x="38" y="1092"/>
                  </a:lnTo>
                  <a:lnTo>
                    <a:pt x="33" y="1053"/>
                  </a:lnTo>
                  <a:lnTo>
                    <a:pt x="29" y="1014"/>
                  </a:lnTo>
                  <a:lnTo>
                    <a:pt x="26" y="974"/>
                  </a:lnTo>
                  <a:lnTo>
                    <a:pt x="23" y="937"/>
                  </a:lnTo>
                  <a:lnTo>
                    <a:pt x="21" y="898"/>
                  </a:lnTo>
                  <a:lnTo>
                    <a:pt x="19" y="858"/>
                  </a:lnTo>
                  <a:lnTo>
                    <a:pt x="18" y="820"/>
                  </a:lnTo>
                  <a:lnTo>
                    <a:pt x="18" y="781"/>
                  </a:lnTo>
                  <a:lnTo>
                    <a:pt x="18" y="741"/>
                  </a:lnTo>
                  <a:lnTo>
                    <a:pt x="18" y="702"/>
                  </a:lnTo>
                  <a:lnTo>
                    <a:pt x="19" y="664"/>
                  </a:lnTo>
                  <a:lnTo>
                    <a:pt x="21" y="624"/>
                  </a:lnTo>
                  <a:lnTo>
                    <a:pt x="23" y="585"/>
                  </a:lnTo>
                  <a:lnTo>
                    <a:pt x="25" y="548"/>
                  </a:lnTo>
                  <a:lnTo>
                    <a:pt x="29" y="509"/>
                  </a:lnTo>
                  <a:lnTo>
                    <a:pt x="33" y="470"/>
                  </a:lnTo>
                  <a:lnTo>
                    <a:pt x="36" y="430"/>
                  </a:lnTo>
                  <a:lnTo>
                    <a:pt x="40" y="392"/>
                  </a:lnTo>
                  <a:lnTo>
                    <a:pt x="45" y="353"/>
                  </a:lnTo>
                  <a:lnTo>
                    <a:pt x="51" y="314"/>
                  </a:lnTo>
                  <a:lnTo>
                    <a:pt x="57" y="276"/>
                  </a:lnTo>
                  <a:lnTo>
                    <a:pt x="64" y="236"/>
                  </a:lnTo>
                  <a:lnTo>
                    <a:pt x="70" y="197"/>
                  </a:lnTo>
                  <a:lnTo>
                    <a:pt x="77" y="158"/>
                  </a:lnTo>
                  <a:lnTo>
                    <a:pt x="85" y="120"/>
                  </a:lnTo>
                  <a:lnTo>
                    <a:pt x="94" y="82"/>
                  </a:lnTo>
                  <a:lnTo>
                    <a:pt x="102" y="44"/>
                  </a:lnTo>
                  <a:lnTo>
                    <a:pt x="111" y="5"/>
                  </a:lnTo>
                  <a:lnTo>
                    <a:pt x="94" y="0"/>
                  </a:lnTo>
                  <a:lnTo>
                    <a:pt x="85" y="39"/>
                  </a:lnTo>
                  <a:lnTo>
                    <a:pt x="76" y="77"/>
                  </a:lnTo>
                  <a:lnTo>
                    <a:pt x="67" y="117"/>
                  </a:lnTo>
                  <a:lnTo>
                    <a:pt x="60" y="156"/>
                  </a:lnTo>
                  <a:lnTo>
                    <a:pt x="52" y="195"/>
                  </a:lnTo>
                  <a:lnTo>
                    <a:pt x="46" y="233"/>
                  </a:lnTo>
                  <a:lnTo>
                    <a:pt x="40" y="273"/>
                  </a:lnTo>
                  <a:lnTo>
                    <a:pt x="34" y="312"/>
                  </a:lnTo>
                  <a:lnTo>
                    <a:pt x="28" y="351"/>
                  </a:lnTo>
                  <a:lnTo>
                    <a:pt x="23" y="389"/>
                  </a:lnTo>
                  <a:lnTo>
                    <a:pt x="19" y="428"/>
                  </a:lnTo>
                  <a:lnTo>
                    <a:pt x="15" y="468"/>
                  </a:lnTo>
                  <a:lnTo>
                    <a:pt x="11" y="507"/>
                  </a:lnTo>
                  <a:lnTo>
                    <a:pt x="8" y="545"/>
                  </a:lnTo>
                  <a:lnTo>
                    <a:pt x="5" y="585"/>
                  </a:lnTo>
                  <a:lnTo>
                    <a:pt x="4" y="624"/>
                  </a:lnTo>
                  <a:lnTo>
                    <a:pt x="1" y="664"/>
                  </a:lnTo>
                  <a:lnTo>
                    <a:pt x="0" y="702"/>
                  </a:lnTo>
                  <a:lnTo>
                    <a:pt x="0" y="741"/>
                  </a:lnTo>
                  <a:lnTo>
                    <a:pt x="0" y="781"/>
                  </a:lnTo>
                  <a:lnTo>
                    <a:pt x="0" y="820"/>
                  </a:lnTo>
                  <a:lnTo>
                    <a:pt x="1" y="858"/>
                  </a:lnTo>
                  <a:lnTo>
                    <a:pt x="4" y="898"/>
                  </a:lnTo>
                  <a:lnTo>
                    <a:pt x="5" y="937"/>
                  </a:lnTo>
                  <a:lnTo>
                    <a:pt x="9" y="977"/>
                  </a:lnTo>
                  <a:lnTo>
                    <a:pt x="11" y="1017"/>
                  </a:lnTo>
                  <a:lnTo>
                    <a:pt x="15" y="1056"/>
                  </a:lnTo>
                  <a:lnTo>
                    <a:pt x="20" y="1094"/>
                  </a:lnTo>
                  <a:lnTo>
                    <a:pt x="25" y="1134"/>
                  </a:lnTo>
                  <a:lnTo>
                    <a:pt x="31" y="1173"/>
                  </a:lnTo>
                  <a:lnTo>
                    <a:pt x="38" y="1213"/>
                  </a:lnTo>
                  <a:lnTo>
                    <a:pt x="44" y="1251"/>
                  </a:lnTo>
                  <a:lnTo>
                    <a:pt x="49" y="1258"/>
                  </a:lnTo>
                  <a:lnTo>
                    <a:pt x="44" y="1251"/>
                  </a:lnTo>
                  <a:lnTo>
                    <a:pt x="45" y="1255"/>
                  </a:lnTo>
                  <a:lnTo>
                    <a:pt x="49" y="1258"/>
                  </a:lnTo>
                  <a:lnTo>
                    <a:pt x="56" y="12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9" name="Freeform 212">
              <a:extLst>
                <a:ext uri="{FF2B5EF4-FFF2-40B4-BE49-F238E27FC236}">
                  <a16:creationId xmlns:a16="http://schemas.microsoft.com/office/drawing/2014/main" id="{24031FF6-96D4-0065-EE1F-131517296D83}"/>
                </a:ext>
              </a:extLst>
            </p:cNvPr>
            <p:cNvSpPr>
              <a:spLocks noChangeAspect="1"/>
            </p:cNvSpPr>
            <p:nvPr/>
          </p:nvSpPr>
          <p:spPr bwMode="auto">
            <a:xfrm>
              <a:off x="1933575" y="4016375"/>
              <a:ext cx="4389438" cy="588963"/>
            </a:xfrm>
            <a:custGeom>
              <a:avLst/>
              <a:gdLst>
                <a:gd name="T0" fmla="*/ 4379637 w 5822"/>
                <a:gd name="T1" fmla="*/ 312203 h 781"/>
                <a:gd name="T2" fmla="*/ 4147423 w 5822"/>
                <a:gd name="T3" fmla="*/ 392139 h 781"/>
                <a:gd name="T4" fmla="*/ 3893346 w 5822"/>
                <a:gd name="T5" fmla="*/ 457747 h 781"/>
                <a:gd name="T6" fmla="*/ 3623435 w 5822"/>
                <a:gd name="T7" fmla="*/ 509027 h 781"/>
                <a:gd name="T8" fmla="*/ 3339954 w 5822"/>
                <a:gd name="T9" fmla="*/ 544470 h 781"/>
                <a:gd name="T10" fmla="*/ 3045917 w 5822"/>
                <a:gd name="T11" fmla="*/ 567094 h 781"/>
                <a:gd name="T12" fmla="*/ 2743587 w 5822"/>
                <a:gd name="T13" fmla="*/ 575389 h 781"/>
                <a:gd name="T14" fmla="*/ 2436734 w 5822"/>
                <a:gd name="T15" fmla="*/ 570864 h 781"/>
                <a:gd name="T16" fmla="*/ 2129880 w 5822"/>
                <a:gd name="T17" fmla="*/ 554274 h 781"/>
                <a:gd name="T18" fmla="*/ 1824535 w 5822"/>
                <a:gd name="T19" fmla="*/ 524109 h 781"/>
                <a:gd name="T20" fmla="*/ 1523713 w 5822"/>
                <a:gd name="T21" fmla="*/ 482633 h 781"/>
                <a:gd name="T22" fmla="*/ 1231184 w 5822"/>
                <a:gd name="T23" fmla="*/ 429091 h 781"/>
                <a:gd name="T24" fmla="*/ 951472 w 5822"/>
                <a:gd name="T25" fmla="*/ 364237 h 781"/>
                <a:gd name="T26" fmla="*/ 684577 w 5822"/>
                <a:gd name="T27" fmla="*/ 287317 h 781"/>
                <a:gd name="T28" fmla="*/ 436531 w 5822"/>
                <a:gd name="T29" fmla="*/ 202103 h 781"/>
                <a:gd name="T30" fmla="*/ 209595 w 5822"/>
                <a:gd name="T31" fmla="*/ 106330 h 781"/>
                <a:gd name="T32" fmla="*/ 5278 w 5822"/>
                <a:gd name="T33" fmla="*/ 0 h 781"/>
                <a:gd name="T34" fmla="*/ 98766 w 5822"/>
                <a:gd name="T35" fmla="*/ 65608 h 781"/>
                <a:gd name="T36" fmla="*/ 315147 w 5822"/>
                <a:gd name="T37" fmla="*/ 167413 h 781"/>
                <a:gd name="T38" fmla="*/ 554900 w 5822"/>
                <a:gd name="T39" fmla="*/ 259415 h 781"/>
                <a:gd name="T40" fmla="*/ 812747 w 5822"/>
                <a:gd name="T41" fmla="*/ 340105 h 781"/>
                <a:gd name="T42" fmla="*/ 1086427 w 5822"/>
                <a:gd name="T43" fmla="*/ 410992 h 781"/>
                <a:gd name="T44" fmla="*/ 1375186 w 5822"/>
                <a:gd name="T45" fmla="*/ 469813 h 781"/>
                <a:gd name="T46" fmla="*/ 1671485 w 5822"/>
                <a:gd name="T47" fmla="*/ 518076 h 781"/>
                <a:gd name="T48" fmla="*/ 1975322 w 5822"/>
                <a:gd name="T49" fmla="*/ 554274 h 781"/>
                <a:gd name="T50" fmla="*/ 2283684 w 5822"/>
                <a:gd name="T51" fmla="*/ 577651 h 781"/>
                <a:gd name="T52" fmla="*/ 2591291 w 5822"/>
                <a:gd name="T53" fmla="*/ 587455 h 781"/>
                <a:gd name="T54" fmla="*/ 2895883 w 5822"/>
                <a:gd name="T55" fmla="*/ 585947 h 781"/>
                <a:gd name="T56" fmla="*/ 3195951 w 5822"/>
                <a:gd name="T57" fmla="*/ 570864 h 781"/>
                <a:gd name="T58" fmla="*/ 3485464 w 5822"/>
                <a:gd name="T59" fmla="*/ 541454 h 781"/>
                <a:gd name="T60" fmla="*/ 3762914 w 5822"/>
                <a:gd name="T61" fmla="*/ 498469 h 781"/>
                <a:gd name="T62" fmla="*/ 4026039 w 5822"/>
                <a:gd name="T63" fmla="*/ 440403 h 781"/>
                <a:gd name="T64" fmla="*/ 4271069 w 5822"/>
                <a:gd name="T65" fmla="*/ 368008 h 781"/>
                <a:gd name="T66" fmla="*/ 4389438 w 5822"/>
                <a:gd name="T67" fmla="*/ 320498 h 781"/>
                <a:gd name="T68" fmla="*/ 4388684 w 5822"/>
                <a:gd name="T69" fmla="*/ 323515 h 781"/>
                <a:gd name="T70" fmla="*/ 4375867 w 5822"/>
                <a:gd name="T71" fmla="*/ 316728 h 78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822" h="781">
                  <a:moveTo>
                    <a:pt x="5804" y="420"/>
                  </a:moveTo>
                  <a:lnTo>
                    <a:pt x="5809" y="414"/>
                  </a:lnTo>
                  <a:lnTo>
                    <a:pt x="5660" y="470"/>
                  </a:lnTo>
                  <a:lnTo>
                    <a:pt x="5501" y="520"/>
                  </a:lnTo>
                  <a:lnTo>
                    <a:pt x="5335" y="566"/>
                  </a:lnTo>
                  <a:lnTo>
                    <a:pt x="5164" y="607"/>
                  </a:lnTo>
                  <a:lnTo>
                    <a:pt x="4989" y="643"/>
                  </a:lnTo>
                  <a:lnTo>
                    <a:pt x="4806" y="675"/>
                  </a:lnTo>
                  <a:lnTo>
                    <a:pt x="4621" y="701"/>
                  </a:lnTo>
                  <a:lnTo>
                    <a:pt x="4430" y="722"/>
                  </a:lnTo>
                  <a:lnTo>
                    <a:pt x="4236" y="740"/>
                  </a:lnTo>
                  <a:lnTo>
                    <a:pt x="4040" y="752"/>
                  </a:lnTo>
                  <a:lnTo>
                    <a:pt x="3841" y="759"/>
                  </a:lnTo>
                  <a:lnTo>
                    <a:pt x="3639" y="763"/>
                  </a:lnTo>
                  <a:lnTo>
                    <a:pt x="3437" y="762"/>
                  </a:lnTo>
                  <a:lnTo>
                    <a:pt x="3232" y="757"/>
                  </a:lnTo>
                  <a:lnTo>
                    <a:pt x="3029" y="748"/>
                  </a:lnTo>
                  <a:lnTo>
                    <a:pt x="2825" y="735"/>
                  </a:lnTo>
                  <a:lnTo>
                    <a:pt x="2622" y="717"/>
                  </a:lnTo>
                  <a:lnTo>
                    <a:pt x="2420" y="695"/>
                  </a:lnTo>
                  <a:lnTo>
                    <a:pt x="2219" y="670"/>
                  </a:lnTo>
                  <a:lnTo>
                    <a:pt x="2021" y="640"/>
                  </a:lnTo>
                  <a:lnTo>
                    <a:pt x="1826" y="606"/>
                  </a:lnTo>
                  <a:lnTo>
                    <a:pt x="1633" y="569"/>
                  </a:lnTo>
                  <a:lnTo>
                    <a:pt x="1446" y="527"/>
                  </a:lnTo>
                  <a:lnTo>
                    <a:pt x="1262" y="483"/>
                  </a:lnTo>
                  <a:lnTo>
                    <a:pt x="1083" y="434"/>
                  </a:lnTo>
                  <a:lnTo>
                    <a:pt x="908" y="381"/>
                  </a:lnTo>
                  <a:lnTo>
                    <a:pt x="741" y="327"/>
                  </a:lnTo>
                  <a:lnTo>
                    <a:pt x="579" y="268"/>
                  </a:lnTo>
                  <a:lnTo>
                    <a:pt x="425" y="207"/>
                  </a:lnTo>
                  <a:lnTo>
                    <a:pt x="278" y="141"/>
                  </a:lnTo>
                  <a:lnTo>
                    <a:pt x="138" y="72"/>
                  </a:lnTo>
                  <a:lnTo>
                    <a:pt x="7" y="0"/>
                  </a:lnTo>
                  <a:lnTo>
                    <a:pt x="0" y="15"/>
                  </a:lnTo>
                  <a:lnTo>
                    <a:pt x="131" y="87"/>
                  </a:lnTo>
                  <a:lnTo>
                    <a:pt x="270" y="156"/>
                  </a:lnTo>
                  <a:lnTo>
                    <a:pt x="418" y="222"/>
                  </a:lnTo>
                  <a:lnTo>
                    <a:pt x="574" y="285"/>
                  </a:lnTo>
                  <a:lnTo>
                    <a:pt x="736" y="344"/>
                  </a:lnTo>
                  <a:lnTo>
                    <a:pt x="903" y="399"/>
                  </a:lnTo>
                  <a:lnTo>
                    <a:pt x="1078" y="451"/>
                  </a:lnTo>
                  <a:lnTo>
                    <a:pt x="1257" y="500"/>
                  </a:lnTo>
                  <a:lnTo>
                    <a:pt x="1441" y="545"/>
                  </a:lnTo>
                  <a:lnTo>
                    <a:pt x="1630" y="586"/>
                  </a:lnTo>
                  <a:lnTo>
                    <a:pt x="1824" y="623"/>
                  </a:lnTo>
                  <a:lnTo>
                    <a:pt x="2018" y="657"/>
                  </a:lnTo>
                  <a:lnTo>
                    <a:pt x="2217" y="687"/>
                  </a:lnTo>
                  <a:lnTo>
                    <a:pt x="2417" y="712"/>
                  </a:lnTo>
                  <a:lnTo>
                    <a:pt x="2620" y="735"/>
                  </a:lnTo>
                  <a:lnTo>
                    <a:pt x="2823" y="752"/>
                  </a:lnTo>
                  <a:lnTo>
                    <a:pt x="3029" y="766"/>
                  </a:lnTo>
                  <a:lnTo>
                    <a:pt x="3232" y="774"/>
                  </a:lnTo>
                  <a:lnTo>
                    <a:pt x="3437" y="779"/>
                  </a:lnTo>
                  <a:lnTo>
                    <a:pt x="3639" y="781"/>
                  </a:lnTo>
                  <a:lnTo>
                    <a:pt x="3841" y="777"/>
                  </a:lnTo>
                  <a:lnTo>
                    <a:pt x="4040" y="769"/>
                  </a:lnTo>
                  <a:lnTo>
                    <a:pt x="4239" y="757"/>
                  </a:lnTo>
                  <a:lnTo>
                    <a:pt x="4432" y="740"/>
                  </a:lnTo>
                  <a:lnTo>
                    <a:pt x="4623" y="718"/>
                  </a:lnTo>
                  <a:lnTo>
                    <a:pt x="4809" y="692"/>
                  </a:lnTo>
                  <a:lnTo>
                    <a:pt x="4991" y="661"/>
                  </a:lnTo>
                  <a:lnTo>
                    <a:pt x="5169" y="625"/>
                  </a:lnTo>
                  <a:lnTo>
                    <a:pt x="5340" y="584"/>
                  </a:lnTo>
                  <a:lnTo>
                    <a:pt x="5506" y="537"/>
                  </a:lnTo>
                  <a:lnTo>
                    <a:pt x="5665" y="488"/>
                  </a:lnTo>
                  <a:lnTo>
                    <a:pt x="5817" y="431"/>
                  </a:lnTo>
                  <a:lnTo>
                    <a:pt x="5822" y="425"/>
                  </a:lnTo>
                  <a:lnTo>
                    <a:pt x="5817" y="431"/>
                  </a:lnTo>
                  <a:lnTo>
                    <a:pt x="5821" y="429"/>
                  </a:lnTo>
                  <a:lnTo>
                    <a:pt x="5822" y="425"/>
                  </a:lnTo>
                  <a:lnTo>
                    <a:pt x="5804" y="4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0" name="Freeform 213">
              <a:extLst>
                <a:ext uri="{FF2B5EF4-FFF2-40B4-BE49-F238E27FC236}">
                  <a16:creationId xmlns:a16="http://schemas.microsoft.com/office/drawing/2014/main" id="{734E0C88-F976-5A4B-AA0A-2B4FA35351E6}"/>
                </a:ext>
              </a:extLst>
            </p:cNvPr>
            <p:cNvSpPr>
              <a:spLocks noChangeAspect="1"/>
            </p:cNvSpPr>
            <p:nvPr/>
          </p:nvSpPr>
          <p:spPr bwMode="auto">
            <a:xfrm>
              <a:off x="6310313" y="3860800"/>
              <a:ext cx="150812" cy="477838"/>
            </a:xfrm>
            <a:custGeom>
              <a:avLst/>
              <a:gdLst>
                <a:gd name="T0" fmla="*/ 138057 w 201"/>
                <a:gd name="T1" fmla="*/ 3768 h 634"/>
                <a:gd name="T2" fmla="*/ 138057 w 201"/>
                <a:gd name="T3" fmla="*/ 0 h 634"/>
                <a:gd name="T4" fmla="*/ 0 w 201"/>
                <a:gd name="T5" fmla="*/ 474070 h 634"/>
                <a:gd name="T6" fmla="*/ 13506 w 201"/>
                <a:gd name="T7" fmla="*/ 477838 h 634"/>
                <a:gd name="T8" fmla="*/ 150812 w 201"/>
                <a:gd name="T9" fmla="*/ 3768 h 634"/>
                <a:gd name="T10" fmla="*/ 150812 w 201"/>
                <a:gd name="T11" fmla="*/ 0 h 634"/>
                <a:gd name="T12" fmla="*/ 150812 w 201"/>
                <a:gd name="T13" fmla="*/ 3768 h 634"/>
                <a:gd name="T14" fmla="*/ 150812 w 201"/>
                <a:gd name="T15" fmla="*/ 2261 h 634"/>
                <a:gd name="T16" fmla="*/ 150812 w 201"/>
                <a:gd name="T17" fmla="*/ 0 h 634"/>
                <a:gd name="T18" fmla="*/ 138057 w 201"/>
                <a:gd name="T19" fmla="*/ 3768 h 6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1" h="634">
                  <a:moveTo>
                    <a:pt x="184" y="5"/>
                  </a:moveTo>
                  <a:lnTo>
                    <a:pt x="184" y="0"/>
                  </a:lnTo>
                  <a:lnTo>
                    <a:pt x="0" y="629"/>
                  </a:lnTo>
                  <a:lnTo>
                    <a:pt x="18" y="634"/>
                  </a:lnTo>
                  <a:lnTo>
                    <a:pt x="201" y="5"/>
                  </a:lnTo>
                  <a:lnTo>
                    <a:pt x="201" y="0"/>
                  </a:lnTo>
                  <a:lnTo>
                    <a:pt x="201" y="5"/>
                  </a:lnTo>
                  <a:lnTo>
                    <a:pt x="201" y="3"/>
                  </a:lnTo>
                  <a:lnTo>
                    <a:pt x="201" y="0"/>
                  </a:lnTo>
                  <a:lnTo>
                    <a:pt x="184"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1" name="Freeform 214">
              <a:extLst>
                <a:ext uri="{FF2B5EF4-FFF2-40B4-BE49-F238E27FC236}">
                  <a16:creationId xmlns:a16="http://schemas.microsoft.com/office/drawing/2014/main" id="{79B25E67-9E5C-74C9-ADB6-0794A21B8648}"/>
                </a:ext>
              </a:extLst>
            </p:cNvPr>
            <p:cNvSpPr>
              <a:spLocks noChangeAspect="1"/>
            </p:cNvSpPr>
            <p:nvPr/>
          </p:nvSpPr>
          <p:spPr bwMode="auto">
            <a:xfrm>
              <a:off x="6269038" y="3381375"/>
              <a:ext cx="192087" cy="482600"/>
            </a:xfrm>
            <a:custGeom>
              <a:avLst/>
              <a:gdLst>
                <a:gd name="T0" fmla="*/ 9039 w 255"/>
                <a:gd name="T1" fmla="*/ 15058 h 641"/>
                <a:gd name="T2" fmla="*/ 0 w 255"/>
                <a:gd name="T3" fmla="*/ 10540 h 641"/>
                <a:gd name="T4" fmla="*/ 179281 w 255"/>
                <a:gd name="T5" fmla="*/ 482600 h 641"/>
                <a:gd name="T6" fmla="*/ 192087 w 255"/>
                <a:gd name="T7" fmla="*/ 478836 h 641"/>
                <a:gd name="T8" fmla="*/ 12806 w 255"/>
                <a:gd name="T9" fmla="*/ 6776 h 641"/>
                <a:gd name="T10" fmla="*/ 3013 w 255"/>
                <a:gd name="T11" fmla="*/ 2259 h 641"/>
                <a:gd name="T12" fmla="*/ 12806 w 255"/>
                <a:gd name="T13" fmla="*/ 6776 h 641"/>
                <a:gd name="T14" fmla="*/ 9793 w 255"/>
                <a:gd name="T15" fmla="*/ 0 h 641"/>
                <a:gd name="T16" fmla="*/ 3013 w 255"/>
                <a:gd name="T17" fmla="*/ 2259 h 641"/>
                <a:gd name="T18" fmla="*/ 9039 w 255"/>
                <a:gd name="T19" fmla="*/ 15058 h 6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55" h="641">
                  <a:moveTo>
                    <a:pt x="12" y="20"/>
                  </a:moveTo>
                  <a:lnTo>
                    <a:pt x="0" y="14"/>
                  </a:lnTo>
                  <a:lnTo>
                    <a:pt x="238" y="641"/>
                  </a:lnTo>
                  <a:lnTo>
                    <a:pt x="255" y="636"/>
                  </a:lnTo>
                  <a:lnTo>
                    <a:pt x="17" y="9"/>
                  </a:lnTo>
                  <a:lnTo>
                    <a:pt x="4" y="3"/>
                  </a:lnTo>
                  <a:lnTo>
                    <a:pt x="17" y="9"/>
                  </a:lnTo>
                  <a:lnTo>
                    <a:pt x="13" y="0"/>
                  </a:lnTo>
                  <a:lnTo>
                    <a:pt x="4" y="3"/>
                  </a:lnTo>
                  <a:lnTo>
                    <a:pt x="1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2" name="Freeform 215">
              <a:extLst>
                <a:ext uri="{FF2B5EF4-FFF2-40B4-BE49-F238E27FC236}">
                  <a16:creationId xmlns:a16="http://schemas.microsoft.com/office/drawing/2014/main" id="{97BEE8AB-1149-DF89-F08B-762AAD98FFF1}"/>
                </a:ext>
              </a:extLst>
            </p:cNvPr>
            <p:cNvSpPr>
              <a:spLocks noChangeAspect="1"/>
            </p:cNvSpPr>
            <p:nvPr/>
          </p:nvSpPr>
          <p:spPr bwMode="auto">
            <a:xfrm>
              <a:off x="6307138" y="3090863"/>
              <a:ext cx="558800" cy="1220787"/>
            </a:xfrm>
            <a:custGeom>
              <a:avLst/>
              <a:gdLst>
                <a:gd name="T0" fmla="*/ 187021 w 741"/>
                <a:gd name="T1" fmla="*/ 759031 h 1618"/>
                <a:gd name="T2" fmla="*/ 33935 w 741"/>
                <a:gd name="T3" fmla="*/ 270112 h 1618"/>
                <a:gd name="T4" fmla="*/ 100297 w 741"/>
                <a:gd name="T5" fmla="*/ 239932 h 1618"/>
                <a:gd name="T6" fmla="*/ 165906 w 741"/>
                <a:gd name="T7" fmla="*/ 206734 h 1618"/>
                <a:gd name="T8" fmla="*/ 231514 w 741"/>
                <a:gd name="T9" fmla="*/ 172027 h 1618"/>
                <a:gd name="T10" fmla="*/ 294105 w 741"/>
                <a:gd name="T11" fmla="*/ 136565 h 1618"/>
                <a:gd name="T12" fmla="*/ 355189 w 741"/>
                <a:gd name="T13" fmla="*/ 98840 h 1618"/>
                <a:gd name="T14" fmla="*/ 412501 w 741"/>
                <a:gd name="T15" fmla="*/ 60360 h 1618"/>
                <a:gd name="T16" fmla="*/ 468306 w 741"/>
                <a:gd name="T17" fmla="*/ 20372 h 1618"/>
                <a:gd name="T18" fmla="*/ 501487 w 741"/>
                <a:gd name="T19" fmla="*/ 30180 h 1618"/>
                <a:gd name="T20" fmla="*/ 513553 w 741"/>
                <a:gd name="T21" fmla="*/ 89786 h 1618"/>
                <a:gd name="T22" fmla="*/ 524111 w 741"/>
                <a:gd name="T23" fmla="*/ 148637 h 1618"/>
                <a:gd name="T24" fmla="*/ 533160 w 741"/>
                <a:gd name="T25" fmla="*/ 208243 h 1618"/>
                <a:gd name="T26" fmla="*/ 540701 w 741"/>
                <a:gd name="T27" fmla="*/ 268603 h 1618"/>
                <a:gd name="T28" fmla="*/ 547488 w 741"/>
                <a:gd name="T29" fmla="*/ 327455 h 1618"/>
                <a:gd name="T30" fmla="*/ 552013 w 741"/>
                <a:gd name="T31" fmla="*/ 387060 h 1618"/>
                <a:gd name="T32" fmla="*/ 555784 w 741"/>
                <a:gd name="T33" fmla="*/ 445912 h 1618"/>
                <a:gd name="T34" fmla="*/ 557292 w 741"/>
                <a:gd name="T35" fmla="*/ 506272 h 1618"/>
                <a:gd name="T36" fmla="*/ 558800 w 741"/>
                <a:gd name="T37" fmla="*/ 565878 h 1618"/>
                <a:gd name="T38" fmla="*/ 557292 w 741"/>
                <a:gd name="T39" fmla="*/ 624729 h 1618"/>
                <a:gd name="T40" fmla="*/ 555784 w 741"/>
                <a:gd name="T41" fmla="*/ 684335 h 1618"/>
                <a:gd name="T42" fmla="*/ 552013 w 741"/>
                <a:gd name="T43" fmla="*/ 744695 h 1618"/>
                <a:gd name="T44" fmla="*/ 547488 w 741"/>
                <a:gd name="T45" fmla="*/ 803546 h 1618"/>
                <a:gd name="T46" fmla="*/ 540701 w 741"/>
                <a:gd name="T47" fmla="*/ 863152 h 1618"/>
                <a:gd name="T48" fmla="*/ 533160 w 741"/>
                <a:gd name="T49" fmla="*/ 922758 h 1618"/>
                <a:gd name="T50" fmla="*/ 494700 w 741"/>
                <a:gd name="T51" fmla="*/ 976328 h 1618"/>
                <a:gd name="T52" fmla="*/ 429846 w 741"/>
                <a:gd name="T53" fmla="*/ 1021598 h 1618"/>
                <a:gd name="T54" fmla="*/ 366500 w 741"/>
                <a:gd name="T55" fmla="*/ 1061587 h 1618"/>
                <a:gd name="T56" fmla="*/ 306171 w 741"/>
                <a:gd name="T57" fmla="*/ 1098557 h 1618"/>
                <a:gd name="T58" fmla="*/ 248858 w 741"/>
                <a:gd name="T59" fmla="*/ 1131756 h 1618"/>
                <a:gd name="T60" fmla="*/ 192300 w 741"/>
                <a:gd name="T61" fmla="*/ 1160427 h 1618"/>
                <a:gd name="T62" fmla="*/ 138757 w 741"/>
                <a:gd name="T63" fmla="*/ 1186834 h 1618"/>
                <a:gd name="T64" fmla="*/ 87477 w 741"/>
                <a:gd name="T65" fmla="*/ 1210224 h 161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41" h="1618">
                  <a:moveTo>
                    <a:pt x="82" y="1618"/>
                  </a:moveTo>
                  <a:lnTo>
                    <a:pt x="248" y="1006"/>
                  </a:lnTo>
                  <a:lnTo>
                    <a:pt x="0" y="378"/>
                  </a:lnTo>
                  <a:lnTo>
                    <a:pt x="45" y="358"/>
                  </a:lnTo>
                  <a:lnTo>
                    <a:pt x="89" y="338"/>
                  </a:lnTo>
                  <a:lnTo>
                    <a:pt x="133" y="318"/>
                  </a:lnTo>
                  <a:lnTo>
                    <a:pt x="178" y="296"/>
                  </a:lnTo>
                  <a:lnTo>
                    <a:pt x="220" y="274"/>
                  </a:lnTo>
                  <a:lnTo>
                    <a:pt x="264" y="252"/>
                  </a:lnTo>
                  <a:lnTo>
                    <a:pt x="307" y="228"/>
                  </a:lnTo>
                  <a:lnTo>
                    <a:pt x="349" y="205"/>
                  </a:lnTo>
                  <a:lnTo>
                    <a:pt x="390" y="181"/>
                  </a:lnTo>
                  <a:lnTo>
                    <a:pt x="431" y="156"/>
                  </a:lnTo>
                  <a:lnTo>
                    <a:pt x="471" y="131"/>
                  </a:lnTo>
                  <a:lnTo>
                    <a:pt x="510" y="106"/>
                  </a:lnTo>
                  <a:lnTo>
                    <a:pt x="547" y="80"/>
                  </a:lnTo>
                  <a:lnTo>
                    <a:pt x="585" y="54"/>
                  </a:lnTo>
                  <a:lnTo>
                    <a:pt x="621" y="27"/>
                  </a:lnTo>
                  <a:lnTo>
                    <a:pt x="656" y="0"/>
                  </a:lnTo>
                  <a:lnTo>
                    <a:pt x="665" y="40"/>
                  </a:lnTo>
                  <a:lnTo>
                    <a:pt x="673" y="79"/>
                  </a:lnTo>
                  <a:lnTo>
                    <a:pt x="681" y="119"/>
                  </a:lnTo>
                  <a:lnTo>
                    <a:pt x="688" y="157"/>
                  </a:lnTo>
                  <a:lnTo>
                    <a:pt x="695" y="197"/>
                  </a:lnTo>
                  <a:lnTo>
                    <a:pt x="701" y="237"/>
                  </a:lnTo>
                  <a:lnTo>
                    <a:pt x="707" y="276"/>
                  </a:lnTo>
                  <a:lnTo>
                    <a:pt x="712" y="316"/>
                  </a:lnTo>
                  <a:lnTo>
                    <a:pt x="717" y="356"/>
                  </a:lnTo>
                  <a:lnTo>
                    <a:pt x="722" y="394"/>
                  </a:lnTo>
                  <a:lnTo>
                    <a:pt x="726" y="434"/>
                  </a:lnTo>
                  <a:lnTo>
                    <a:pt x="729" y="473"/>
                  </a:lnTo>
                  <a:lnTo>
                    <a:pt x="732" y="513"/>
                  </a:lnTo>
                  <a:lnTo>
                    <a:pt x="734" y="553"/>
                  </a:lnTo>
                  <a:lnTo>
                    <a:pt x="737" y="591"/>
                  </a:lnTo>
                  <a:lnTo>
                    <a:pt x="738" y="631"/>
                  </a:lnTo>
                  <a:lnTo>
                    <a:pt x="739" y="671"/>
                  </a:lnTo>
                  <a:lnTo>
                    <a:pt x="741" y="710"/>
                  </a:lnTo>
                  <a:lnTo>
                    <a:pt x="741" y="750"/>
                  </a:lnTo>
                  <a:lnTo>
                    <a:pt x="741" y="790"/>
                  </a:lnTo>
                  <a:lnTo>
                    <a:pt x="739" y="828"/>
                  </a:lnTo>
                  <a:lnTo>
                    <a:pt x="738" y="868"/>
                  </a:lnTo>
                  <a:lnTo>
                    <a:pt x="737" y="907"/>
                  </a:lnTo>
                  <a:lnTo>
                    <a:pt x="734" y="947"/>
                  </a:lnTo>
                  <a:lnTo>
                    <a:pt x="732" y="987"/>
                  </a:lnTo>
                  <a:lnTo>
                    <a:pt x="729" y="1026"/>
                  </a:lnTo>
                  <a:lnTo>
                    <a:pt x="726" y="1065"/>
                  </a:lnTo>
                  <a:lnTo>
                    <a:pt x="722" y="1105"/>
                  </a:lnTo>
                  <a:lnTo>
                    <a:pt x="717" y="1144"/>
                  </a:lnTo>
                  <a:lnTo>
                    <a:pt x="712" y="1184"/>
                  </a:lnTo>
                  <a:lnTo>
                    <a:pt x="707" y="1223"/>
                  </a:lnTo>
                  <a:lnTo>
                    <a:pt x="701" y="1263"/>
                  </a:lnTo>
                  <a:lnTo>
                    <a:pt x="656" y="1294"/>
                  </a:lnTo>
                  <a:lnTo>
                    <a:pt x="612" y="1325"/>
                  </a:lnTo>
                  <a:lnTo>
                    <a:pt x="570" y="1354"/>
                  </a:lnTo>
                  <a:lnTo>
                    <a:pt x="527" y="1381"/>
                  </a:lnTo>
                  <a:lnTo>
                    <a:pt x="486" y="1407"/>
                  </a:lnTo>
                  <a:lnTo>
                    <a:pt x="446" y="1432"/>
                  </a:lnTo>
                  <a:lnTo>
                    <a:pt x="406" y="1456"/>
                  </a:lnTo>
                  <a:lnTo>
                    <a:pt x="368" y="1478"/>
                  </a:lnTo>
                  <a:lnTo>
                    <a:pt x="330" y="1500"/>
                  </a:lnTo>
                  <a:lnTo>
                    <a:pt x="293" y="1520"/>
                  </a:lnTo>
                  <a:lnTo>
                    <a:pt x="255" y="1538"/>
                  </a:lnTo>
                  <a:lnTo>
                    <a:pt x="219" y="1557"/>
                  </a:lnTo>
                  <a:lnTo>
                    <a:pt x="184" y="1573"/>
                  </a:lnTo>
                  <a:lnTo>
                    <a:pt x="149" y="1589"/>
                  </a:lnTo>
                  <a:lnTo>
                    <a:pt x="116" y="1604"/>
                  </a:lnTo>
                  <a:lnTo>
                    <a:pt x="82" y="16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3" name="Freeform 216">
              <a:extLst>
                <a:ext uri="{FF2B5EF4-FFF2-40B4-BE49-F238E27FC236}">
                  <a16:creationId xmlns:a16="http://schemas.microsoft.com/office/drawing/2014/main" id="{94379EAF-C7EF-0488-4F2E-939E600D424A}"/>
                </a:ext>
              </a:extLst>
            </p:cNvPr>
            <p:cNvSpPr>
              <a:spLocks noChangeAspect="1"/>
            </p:cNvSpPr>
            <p:nvPr/>
          </p:nvSpPr>
          <p:spPr bwMode="auto">
            <a:xfrm>
              <a:off x="6362700" y="3846513"/>
              <a:ext cx="138113" cy="466725"/>
            </a:xfrm>
            <a:custGeom>
              <a:avLst/>
              <a:gdLst>
                <a:gd name="T0" fmla="*/ 124602 w 184"/>
                <a:gd name="T1" fmla="*/ 5278 h 619"/>
                <a:gd name="T2" fmla="*/ 124602 w 184"/>
                <a:gd name="T3" fmla="*/ 754 h 619"/>
                <a:gd name="T4" fmla="*/ 0 w 184"/>
                <a:gd name="T5" fmla="*/ 462955 h 619"/>
                <a:gd name="T6" fmla="*/ 13511 w 184"/>
                <a:gd name="T7" fmla="*/ 466725 h 619"/>
                <a:gd name="T8" fmla="*/ 138113 w 184"/>
                <a:gd name="T9" fmla="*/ 4524 h 619"/>
                <a:gd name="T10" fmla="*/ 138113 w 184"/>
                <a:gd name="T11" fmla="*/ 0 h 619"/>
                <a:gd name="T12" fmla="*/ 138113 w 184"/>
                <a:gd name="T13" fmla="*/ 4524 h 619"/>
                <a:gd name="T14" fmla="*/ 138113 w 184"/>
                <a:gd name="T15" fmla="*/ 3016 h 619"/>
                <a:gd name="T16" fmla="*/ 138113 w 184"/>
                <a:gd name="T17" fmla="*/ 0 h 619"/>
                <a:gd name="T18" fmla="*/ 124602 w 184"/>
                <a:gd name="T19" fmla="*/ 5278 h 6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4" h="619">
                  <a:moveTo>
                    <a:pt x="166" y="7"/>
                  </a:moveTo>
                  <a:lnTo>
                    <a:pt x="166" y="1"/>
                  </a:lnTo>
                  <a:lnTo>
                    <a:pt x="0" y="614"/>
                  </a:lnTo>
                  <a:lnTo>
                    <a:pt x="18" y="619"/>
                  </a:lnTo>
                  <a:lnTo>
                    <a:pt x="184" y="6"/>
                  </a:lnTo>
                  <a:lnTo>
                    <a:pt x="184" y="0"/>
                  </a:lnTo>
                  <a:lnTo>
                    <a:pt x="184" y="6"/>
                  </a:lnTo>
                  <a:lnTo>
                    <a:pt x="184" y="4"/>
                  </a:lnTo>
                  <a:lnTo>
                    <a:pt x="184" y="0"/>
                  </a:lnTo>
                  <a:lnTo>
                    <a:pt x="166"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4" name="Freeform 217">
              <a:extLst>
                <a:ext uri="{FF2B5EF4-FFF2-40B4-BE49-F238E27FC236}">
                  <a16:creationId xmlns:a16="http://schemas.microsoft.com/office/drawing/2014/main" id="{35CD66B7-AA42-F11B-BF00-2A59D59DF6EE}"/>
                </a:ext>
              </a:extLst>
            </p:cNvPr>
            <p:cNvSpPr>
              <a:spLocks noChangeAspect="1"/>
            </p:cNvSpPr>
            <p:nvPr/>
          </p:nvSpPr>
          <p:spPr bwMode="auto">
            <a:xfrm>
              <a:off x="6299200" y="3370263"/>
              <a:ext cx="201613" cy="482600"/>
            </a:xfrm>
            <a:custGeom>
              <a:avLst/>
              <a:gdLst>
                <a:gd name="T0" fmla="*/ 5996 w 269"/>
                <a:gd name="T1" fmla="*/ 0 h 638"/>
                <a:gd name="T2" fmla="*/ 2248 w 269"/>
                <a:gd name="T3" fmla="*/ 8321 h 638"/>
                <a:gd name="T4" fmla="*/ 188122 w 269"/>
                <a:gd name="T5" fmla="*/ 482600 h 638"/>
                <a:gd name="T6" fmla="*/ 201613 w 269"/>
                <a:gd name="T7" fmla="*/ 477305 h 638"/>
                <a:gd name="T8" fmla="*/ 14990 w 269"/>
                <a:gd name="T9" fmla="*/ 2269 h 638"/>
                <a:gd name="T10" fmla="*/ 11242 w 269"/>
                <a:gd name="T11" fmla="*/ 11346 h 638"/>
                <a:gd name="T12" fmla="*/ 5996 w 269"/>
                <a:gd name="T13" fmla="*/ 0 h 638"/>
                <a:gd name="T14" fmla="*/ 0 w 269"/>
                <a:gd name="T15" fmla="*/ 1513 h 638"/>
                <a:gd name="T16" fmla="*/ 2248 w 269"/>
                <a:gd name="T17" fmla="*/ 8321 h 638"/>
                <a:gd name="T18" fmla="*/ 5996 w 269"/>
                <a:gd name="T19" fmla="*/ 0 h 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69" h="638">
                  <a:moveTo>
                    <a:pt x="8" y="0"/>
                  </a:moveTo>
                  <a:lnTo>
                    <a:pt x="3" y="11"/>
                  </a:lnTo>
                  <a:lnTo>
                    <a:pt x="251" y="638"/>
                  </a:lnTo>
                  <a:lnTo>
                    <a:pt x="269" y="631"/>
                  </a:lnTo>
                  <a:lnTo>
                    <a:pt x="20" y="3"/>
                  </a:lnTo>
                  <a:lnTo>
                    <a:pt x="15" y="15"/>
                  </a:lnTo>
                  <a:lnTo>
                    <a:pt x="8" y="0"/>
                  </a:lnTo>
                  <a:lnTo>
                    <a:pt x="0" y="2"/>
                  </a:lnTo>
                  <a:lnTo>
                    <a:pt x="3" y="11"/>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5" name="Freeform 218">
              <a:extLst>
                <a:ext uri="{FF2B5EF4-FFF2-40B4-BE49-F238E27FC236}">
                  <a16:creationId xmlns:a16="http://schemas.microsoft.com/office/drawing/2014/main" id="{84AA1FA8-6272-688A-975F-D378F27EAC8E}"/>
                </a:ext>
              </a:extLst>
            </p:cNvPr>
            <p:cNvSpPr>
              <a:spLocks noChangeAspect="1"/>
            </p:cNvSpPr>
            <p:nvPr/>
          </p:nvSpPr>
          <p:spPr bwMode="auto">
            <a:xfrm>
              <a:off x="6303963" y="3081338"/>
              <a:ext cx="504825" cy="301625"/>
            </a:xfrm>
            <a:custGeom>
              <a:avLst/>
              <a:gdLst>
                <a:gd name="T0" fmla="*/ 504825 w 669"/>
                <a:gd name="T1" fmla="*/ 9026 h 401"/>
                <a:gd name="T2" fmla="*/ 494261 w 669"/>
                <a:gd name="T3" fmla="*/ 6770 h 401"/>
                <a:gd name="T4" fmla="*/ 467850 w 669"/>
                <a:gd name="T5" fmla="*/ 26326 h 401"/>
                <a:gd name="T6" fmla="*/ 440684 w 669"/>
                <a:gd name="T7" fmla="*/ 45883 h 401"/>
                <a:gd name="T8" fmla="*/ 412010 w 669"/>
                <a:gd name="T9" fmla="*/ 65440 h 401"/>
                <a:gd name="T10" fmla="*/ 384090 w 669"/>
                <a:gd name="T11" fmla="*/ 85749 h 401"/>
                <a:gd name="T12" fmla="*/ 354660 w 669"/>
                <a:gd name="T13" fmla="*/ 104553 h 401"/>
                <a:gd name="T14" fmla="*/ 324476 w 669"/>
                <a:gd name="T15" fmla="*/ 122606 h 401"/>
                <a:gd name="T16" fmla="*/ 293538 w 669"/>
                <a:gd name="T17" fmla="*/ 141410 h 401"/>
                <a:gd name="T18" fmla="*/ 263354 w 669"/>
                <a:gd name="T19" fmla="*/ 159463 h 401"/>
                <a:gd name="T20" fmla="*/ 231661 w 669"/>
                <a:gd name="T21" fmla="*/ 177515 h 401"/>
                <a:gd name="T22" fmla="*/ 199213 w 669"/>
                <a:gd name="T23" fmla="*/ 195567 h 401"/>
                <a:gd name="T24" fmla="*/ 166766 w 669"/>
                <a:gd name="T25" fmla="*/ 212115 h 401"/>
                <a:gd name="T26" fmla="*/ 134318 w 669"/>
                <a:gd name="T27" fmla="*/ 227911 h 401"/>
                <a:gd name="T28" fmla="*/ 100361 w 669"/>
                <a:gd name="T29" fmla="*/ 245211 h 401"/>
                <a:gd name="T30" fmla="*/ 67914 w 669"/>
                <a:gd name="T31" fmla="*/ 260255 h 401"/>
                <a:gd name="T32" fmla="*/ 33957 w 669"/>
                <a:gd name="T33" fmla="*/ 275299 h 401"/>
                <a:gd name="T34" fmla="*/ 0 w 669"/>
                <a:gd name="T35" fmla="*/ 290342 h 401"/>
                <a:gd name="T36" fmla="*/ 5282 w 669"/>
                <a:gd name="T37" fmla="*/ 301625 h 401"/>
                <a:gd name="T38" fmla="*/ 39239 w 669"/>
                <a:gd name="T39" fmla="*/ 286581 h 401"/>
                <a:gd name="T40" fmla="*/ 73196 w 669"/>
                <a:gd name="T41" fmla="*/ 271538 h 401"/>
                <a:gd name="T42" fmla="*/ 106398 w 669"/>
                <a:gd name="T43" fmla="*/ 256494 h 401"/>
                <a:gd name="T44" fmla="*/ 140355 w 669"/>
                <a:gd name="T45" fmla="*/ 239194 h 401"/>
                <a:gd name="T46" fmla="*/ 172048 w 669"/>
                <a:gd name="T47" fmla="*/ 223398 h 401"/>
                <a:gd name="T48" fmla="*/ 205250 w 669"/>
                <a:gd name="T49" fmla="*/ 206098 h 401"/>
                <a:gd name="T50" fmla="*/ 236943 w 669"/>
                <a:gd name="T51" fmla="*/ 188798 h 401"/>
                <a:gd name="T52" fmla="*/ 269391 w 669"/>
                <a:gd name="T53" fmla="*/ 170745 h 401"/>
                <a:gd name="T54" fmla="*/ 301084 w 669"/>
                <a:gd name="T55" fmla="*/ 152693 h 401"/>
                <a:gd name="T56" fmla="*/ 332022 w 669"/>
                <a:gd name="T57" fmla="*/ 133888 h 401"/>
                <a:gd name="T58" fmla="*/ 362206 w 669"/>
                <a:gd name="T59" fmla="*/ 115084 h 401"/>
                <a:gd name="T60" fmla="*/ 391636 w 669"/>
                <a:gd name="T61" fmla="*/ 97031 h 401"/>
                <a:gd name="T62" fmla="*/ 419556 w 669"/>
                <a:gd name="T63" fmla="*/ 76723 h 401"/>
                <a:gd name="T64" fmla="*/ 448230 w 669"/>
                <a:gd name="T65" fmla="*/ 57166 h 401"/>
                <a:gd name="T66" fmla="*/ 475396 w 669"/>
                <a:gd name="T67" fmla="*/ 37609 h 401"/>
                <a:gd name="T68" fmla="*/ 501807 w 669"/>
                <a:gd name="T69" fmla="*/ 15796 h 401"/>
                <a:gd name="T70" fmla="*/ 491242 w 669"/>
                <a:gd name="T71" fmla="*/ 12787 h 401"/>
                <a:gd name="T72" fmla="*/ 504825 w 669"/>
                <a:gd name="T73" fmla="*/ 9026 h 401"/>
                <a:gd name="T74" fmla="*/ 501807 w 669"/>
                <a:gd name="T75" fmla="*/ 0 h 401"/>
                <a:gd name="T76" fmla="*/ 494261 w 669"/>
                <a:gd name="T77" fmla="*/ 6770 h 401"/>
                <a:gd name="T78" fmla="*/ 504825 w 669"/>
                <a:gd name="T79" fmla="*/ 9026 h 40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69" h="401">
                  <a:moveTo>
                    <a:pt x="669" y="12"/>
                  </a:moveTo>
                  <a:lnTo>
                    <a:pt x="655" y="9"/>
                  </a:lnTo>
                  <a:lnTo>
                    <a:pt x="620" y="35"/>
                  </a:lnTo>
                  <a:lnTo>
                    <a:pt x="584" y="61"/>
                  </a:lnTo>
                  <a:lnTo>
                    <a:pt x="546" y="87"/>
                  </a:lnTo>
                  <a:lnTo>
                    <a:pt x="509" y="114"/>
                  </a:lnTo>
                  <a:lnTo>
                    <a:pt x="470" y="139"/>
                  </a:lnTo>
                  <a:lnTo>
                    <a:pt x="430" y="163"/>
                  </a:lnTo>
                  <a:lnTo>
                    <a:pt x="389" y="188"/>
                  </a:lnTo>
                  <a:lnTo>
                    <a:pt x="349" y="212"/>
                  </a:lnTo>
                  <a:lnTo>
                    <a:pt x="307" y="236"/>
                  </a:lnTo>
                  <a:lnTo>
                    <a:pt x="264" y="260"/>
                  </a:lnTo>
                  <a:lnTo>
                    <a:pt x="221" y="282"/>
                  </a:lnTo>
                  <a:lnTo>
                    <a:pt x="178" y="303"/>
                  </a:lnTo>
                  <a:lnTo>
                    <a:pt x="133" y="326"/>
                  </a:lnTo>
                  <a:lnTo>
                    <a:pt x="90" y="346"/>
                  </a:lnTo>
                  <a:lnTo>
                    <a:pt x="45" y="366"/>
                  </a:lnTo>
                  <a:lnTo>
                    <a:pt x="0" y="386"/>
                  </a:lnTo>
                  <a:lnTo>
                    <a:pt x="7" y="401"/>
                  </a:lnTo>
                  <a:lnTo>
                    <a:pt x="52" y="381"/>
                  </a:lnTo>
                  <a:lnTo>
                    <a:pt x="97" y="361"/>
                  </a:lnTo>
                  <a:lnTo>
                    <a:pt x="141" y="341"/>
                  </a:lnTo>
                  <a:lnTo>
                    <a:pt x="186" y="318"/>
                  </a:lnTo>
                  <a:lnTo>
                    <a:pt x="228" y="297"/>
                  </a:lnTo>
                  <a:lnTo>
                    <a:pt x="272" y="274"/>
                  </a:lnTo>
                  <a:lnTo>
                    <a:pt x="314" y="251"/>
                  </a:lnTo>
                  <a:lnTo>
                    <a:pt x="357" y="227"/>
                  </a:lnTo>
                  <a:lnTo>
                    <a:pt x="399" y="203"/>
                  </a:lnTo>
                  <a:lnTo>
                    <a:pt x="440" y="178"/>
                  </a:lnTo>
                  <a:lnTo>
                    <a:pt x="480" y="153"/>
                  </a:lnTo>
                  <a:lnTo>
                    <a:pt x="519" y="129"/>
                  </a:lnTo>
                  <a:lnTo>
                    <a:pt x="556" y="102"/>
                  </a:lnTo>
                  <a:lnTo>
                    <a:pt x="594" y="76"/>
                  </a:lnTo>
                  <a:lnTo>
                    <a:pt x="630" y="50"/>
                  </a:lnTo>
                  <a:lnTo>
                    <a:pt x="665" y="21"/>
                  </a:lnTo>
                  <a:lnTo>
                    <a:pt x="651" y="17"/>
                  </a:lnTo>
                  <a:lnTo>
                    <a:pt x="669" y="12"/>
                  </a:lnTo>
                  <a:lnTo>
                    <a:pt x="665" y="0"/>
                  </a:lnTo>
                  <a:lnTo>
                    <a:pt x="655" y="9"/>
                  </a:lnTo>
                  <a:lnTo>
                    <a:pt x="669"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6" name="Freeform 219">
              <a:extLst>
                <a:ext uri="{FF2B5EF4-FFF2-40B4-BE49-F238E27FC236}">
                  <a16:creationId xmlns:a16="http://schemas.microsoft.com/office/drawing/2014/main" id="{07A692F2-BFC4-0205-96DD-3C876E525E54}"/>
                </a:ext>
              </a:extLst>
            </p:cNvPr>
            <p:cNvSpPr>
              <a:spLocks noChangeAspect="1"/>
            </p:cNvSpPr>
            <p:nvPr/>
          </p:nvSpPr>
          <p:spPr bwMode="auto">
            <a:xfrm>
              <a:off x="6796088" y="3089275"/>
              <a:ext cx="76200" cy="958850"/>
            </a:xfrm>
            <a:custGeom>
              <a:avLst/>
              <a:gdLst>
                <a:gd name="T0" fmla="*/ 46318 w 102"/>
                <a:gd name="T1" fmla="*/ 954331 h 1273"/>
                <a:gd name="T2" fmla="*/ 55282 w 102"/>
                <a:gd name="T3" fmla="*/ 894826 h 1273"/>
                <a:gd name="T4" fmla="*/ 62753 w 102"/>
                <a:gd name="T5" fmla="*/ 836075 h 1273"/>
                <a:gd name="T6" fmla="*/ 67982 w 102"/>
                <a:gd name="T7" fmla="*/ 775817 h 1273"/>
                <a:gd name="T8" fmla="*/ 71718 w 102"/>
                <a:gd name="T9" fmla="*/ 715560 h 1273"/>
                <a:gd name="T10" fmla="*/ 74706 w 102"/>
                <a:gd name="T11" fmla="*/ 656055 h 1273"/>
                <a:gd name="T12" fmla="*/ 76200 w 102"/>
                <a:gd name="T13" fmla="*/ 597304 h 1273"/>
                <a:gd name="T14" fmla="*/ 76200 w 102"/>
                <a:gd name="T15" fmla="*/ 537046 h 1273"/>
                <a:gd name="T16" fmla="*/ 74706 w 102"/>
                <a:gd name="T17" fmla="*/ 477542 h 1273"/>
                <a:gd name="T18" fmla="*/ 71718 w 102"/>
                <a:gd name="T19" fmla="*/ 418791 h 1273"/>
                <a:gd name="T20" fmla="*/ 67982 w 102"/>
                <a:gd name="T21" fmla="*/ 357780 h 1273"/>
                <a:gd name="T22" fmla="*/ 62753 w 102"/>
                <a:gd name="T23" fmla="*/ 298275 h 1273"/>
                <a:gd name="T24" fmla="*/ 55282 w 102"/>
                <a:gd name="T25" fmla="*/ 238771 h 1273"/>
                <a:gd name="T26" fmla="*/ 46318 w 102"/>
                <a:gd name="T27" fmla="*/ 180020 h 1273"/>
                <a:gd name="T28" fmla="*/ 37353 w 102"/>
                <a:gd name="T29" fmla="*/ 119762 h 1273"/>
                <a:gd name="T30" fmla="*/ 26147 w 102"/>
                <a:gd name="T31" fmla="*/ 60258 h 1273"/>
                <a:gd name="T32" fmla="*/ 13447 w 102"/>
                <a:gd name="T33" fmla="*/ 0 h 1273"/>
                <a:gd name="T34" fmla="*/ 6724 w 102"/>
                <a:gd name="T35" fmla="*/ 33895 h 1273"/>
                <a:gd name="T36" fmla="*/ 18676 w 102"/>
                <a:gd name="T37" fmla="*/ 92646 h 1273"/>
                <a:gd name="T38" fmla="*/ 29135 w 102"/>
                <a:gd name="T39" fmla="*/ 151397 h 1273"/>
                <a:gd name="T40" fmla="*/ 38100 w 102"/>
                <a:gd name="T41" fmla="*/ 210902 h 1273"/>
                <a:gd name="T42" fmla="*/ 45571 w 102"/>
                <a:gd name="T43" fmla="*/ 271159 h 1273"/>
                <a:gd name="T44" fmla="*/ 52294 w 102"/>
                <a:gd name="T45" fmla="*/ 329911 h 1273"/>
                <a:gd name="T46" fmla="*/ 56776 w 102"/>
                <a:gd name="T47" fmla="*/ 388662 h 1273"/>
                <a:gd name="T48" fmla="*/ 60512 w 102"/>
                <a:gd name="T49" fmla="*/ 447413 h 1273"/>
                <a:gd name="T50" fmla="*/ 62753 w 102"/>
                <a:gd name="T51" fmla="*/ 507671 h 1273"/>
                <a:gd name="T52" fmla="*/ 63500 w 102"/>
                <a:gd name="T53" fmla="*/ 567175 h 1273"/>
                <a:gd name="T54" fmla="*/ 62753 w 102"/>
                <a:gd name="T55" fmla="*/ 625926 h 1273"/>
                <a:gd name="T56" fmla="*/ 60512 w 102"/>
                <a:gd name="T57" fmla="*/ 685431 h 1273"/>
                <a:gd name="T58" fmla="*/ 56776 w 102"/>
                <a:gd name="T59" fmla="*/ 745689 h 1273"/>
                <a:gd name="T60" fmla="*/ 52294 w 102"/>
                <a:gd name="T61" fmla="*/ 803687 h 1273"/>
                <a:gd name="T62" fmla="*/ 45571 w 102"/>
                <a:gd name="T63" fmla="*/ 863191 h 1273"/>
                <a:gd name="T64" fmla="*/ 38100 w 102"/>
                <a:gd name="T65" fmla="*/ 921942 h 1273"/>
                <a:gd name="T66" fmla="*/ 36606 w 102"/>
                <a:gd name="T67" fmla="*/ 947552 h 1273"/>
                <a:gd name="T68" fmla="*/ 45571 w 102"/>
                <a:gd name="T69" fmla="*/ 957344 h 1273"/>
                <a:gd name="T70" fmla="*/ 44076 w 102"/>
                <a:gd name="T71" fmla="*/ 958850 h 12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2" h="1273">
                  <a:moveTo>
                    <a:pt x="59" y="1273"/>
                  </a:moveTo>
                  <a:lnTo>
                    <a:pt x="62" y="1267"/>
                  </a:lnTo>
                  <a:lnTo>
                    <a:pt x="69" y="1227"/>
                  </a:lnTo>
                  <a:lnTo>
                    <a:pt x="74" y="1188"/>
                  </a:lnTo>
                  <a:lnTo>
                    <a:pt x="79" y="1148"/>
                  </a:lnTo>
                  <a:lnTo>
                    <a:pt x="84" y="1110"/>
                  </a:lnTo>
                  <a:lnTo>
                    <a:pt x="87" y="1070"/>
                  </a:lnTo>
                  <a:lnTo>
                    <a:pt x="91" y="1030"/>
                  </a:lnTo>
                  <a:lnTo>
                    <a:pt x="94" y="990"/>
                  </a:lnTo>
                  <a:lnTo>
                    <a:pt x="96" y="950"/>
                  </a:lnTo>
                  <a:lnTo>
                    <a:pt x="99" y="910"/>
                  </a:lnTo>
                  <a:lnTo>
                    <a:pt x="100" y="871"/>
                  </a:lnTo>
                  <a:lnTo>
                    <a:pt x="101" y="831"/>
                  </a:lnTo>
                  <a:lnTo>
                    <a:pt x="102" y="793"/>
                  </a:lnTo>
                  <a:lnTo>
                    <a:pt x="102" y="753"/>
                  </a:lnTo>
                  <a:lnTo>
                    <a:pt x="102" y="713"/>
                  </a:lnTo>
                  <a:lnTo>
                    <a:pt x="101" y="674"/>
                  </a:lnTo>
                  <a:lnTo>
                    <a:pt x="100" y="634"/>
                  </a:lnTo>
                  <a:lnTo>
                    <a:pt x="99" y="594"/>
                  </a:lnTo>
                  <a:lnTo>
                    <a:pt x="96" y="556"/>
                  </a:lnTo>
                  <a:lnTo>
                    <a:pt x="94" y="516"/>
                  </a:lnTo>
                  <a:lnTo>
                    <a:pt x="91" y="475"/>
                  </a:lnTo>
                  <a:lnTo>
                    <a:pt x="87" y="436"/>
                  </a:lnTo>
                  <a:lnTo>
                    <a:pt x="84" y="396"/>
                  </a:lnTo>
                  <a:lnTo>
                    <a:pt x="79" y="357"/>
                  </a:lnTo>
                  <a:lnTo>
                    <a:pt x="74" y="317"/>
                  </a:lnTo>
                  <a:lnTo>
                    <a:pt x="69" y="277"/>
                  </a:lnTo>
                  <a:lnTo>
                    <a:pt x="62" y="239"/>
                  </a:lnTo>
                  <a:lnTo>
                    <a:pt x="56" y="199"/>
                  </a:lnTo>
                  <a:lnTo>
                    <a:pt x="50" y="159"/>
                  </a:lnTo>
                  <a:lnTo>
                    <a:pt x="43" y="120"/>
                  </a:lnTo>
                  <a:lnTo>
                    <a:pt x="35" y="80"/>
                  </a:lnTo>
                  <a:lnTo>
                    <a:pt x="26" y="40"/>
                  </a:lnTo>
                  <a:lnTo>
                    <a:pt x="18" y="0"/>
                  </a:lnTo>
                  <a:lnTo>
                    <a:pt x="0" y="5"/>
                  </a:lnTo>
                  <a:lnTo>
                    <a:pt x="9" y="45"/>
                  </a:lnTo>
                  <a:lnTo>
                    <a:pt x="18" y="83"/>
                  </a:lnTo>
                  <a:lnTo>
                    <a:pt x="25" y="123"/>
                  </a:lnTo>
                  <a:lnTo>
                    <a:pt x="33" y="161"/>
                  </a:lnTo>
                  <a:lnTo>
                    <a:pt x="39" y="201"/>
                  </a:lnTo>
                  <a:lnTo>
                    <a:pt x="45" y="241"/>
                  </a:lnTo>
                  <a:lnTo>
                    <a:pt x="51" y="280"/>
                  </a:lnTo>
                  <a:lnTo>
                    <a:pt x="56" y="320"/>
                  </a:lnTo>
                  <a:lnTo>
                    <a:pt x="61" y="360"/>
                  </a:lnTo>
                  <a:lnTo>
                    <a:pt x="66" y="398"/>
                  </a:lnTo>
                  <a:lnTo>
                    <a:pt x="70" y="438"/>
                  </a:lnTo>
                  <a:lnTo>
                    <a:pt x="74" y="477"/>
                  </a:lnTo>
                  <a:lnTo>
                    <a:pt x="76" y="516"/>
                  </a:lnTo>
                  <a:lnTo>
                    <a:pt x="79" y="556"/>
                  </a:lnTo>
                  <a:lnTo>
                    <a:pt x="81" y="594"/>
                  </a:lnTo>
                  <a:lnTo>
                    <a:pt x="82" y="634"/>
                  </a:lnTo>
                  <a:lnTo>
                    <a:pt x="84" y="674"/>
                  </a:lnTo>
                  <a:lnTo>
                    <a:pt x="85" y="713"/>
                  </a:lnTo>
                  <a:lnTo>
                    <a:pt x="85" y="753"/>
                  </a:lnTo>
                  <a:lnTo>
                    <a:pt x="85" y="793"/>
                  </a:lnTo>
                  <a:lnTo>
                    <a:pt x="84" y="831"/>
                  </a:lnTo>
                  <a:lnTo>
                    <a:pt x="82" y="871"/>
                  </a:lnTo>
                  <a:lnTo>
                    <a:pt x="81" y="910"/>
                  </a:lnTo>
                  <a:lnTo>
                    <a:pt x="79" y="950"/>
                  </a:lnTo>
                  <a:lnTo>
                    <a:pt x="76" y="990"/>
                  </a:lnTo>
                  <a:lnTo>
                    <a:pt x="74" y="1027"/>
                  </a:lnTo>
                  <a:lnTo>
                    <a:pt x="70" y="1067"/>
                  </a:lnTo>
                  <a:lnTo>
                    <a:pt x="66" y="1107"/>
                  </a:lnTo>
                  <a:lnTo>
                    <a:pt x="61" y="1146"/>
                  </a:lnTo>
                  <a:lnTo>
                    <a:pt x="56" y="1186"/>
                  </a:lnTo>
                  <a:lnTo>
                    <a:pt x="51" y="1224"/>
                  </a:lnTo>
                  <a:lnTo>
                    <a:pt x="45" y="1264"/>
                  </a:lnTo>
                  <a:lnTo>
                    <a:pt x="49" y="1258"/>
                  </a:lnTo>
                  <a:lnTo>
                    <a:pt x="59" y="1273"/>
                  </a:lnTo>
                  <a:lnTo>
                    <a:pt x="61" y="1271"/>
                  </a:lnTo>
                  <a:lnTo>
                    <a:pt x="62" y="1267"/>
                  </a:lnTo>
                  <a:lnTo>
                    <a:pt x="59" y="12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7" name="Freeform 220">
              <a:extLst>
                <a:ext uri="{FF2B5EF4-FFF2-40B4-BE49-F238E27FC236}">
                  <a16:creationId xmlns:a16="http://schemas.microsoft.com/office/drawing/2014/main" id="{F7DFCB9A-5D9D-20BE-C5A8-72F187031588}"/>
                </a:ext>
              </a:extLst>
            </p:cNvPr>
            <p:cNvSpPr>
              <a:spLocks noChangeAspect="1"/>
            </p:cNvSpPr>
            <p:nvPr/>
          </p:nvSpPr>
          <p:spPr bwMode="auto">
            <a:xfrm>
              <a:off x="6361113" y="4038600"/>
              <a:ext cx="479425" cy="284163"/>
            </a:xfrm>
            <a:custGeom>
              <a:avLst/>
              <a:gdLst>
                <a:gd name="T0" fmla="*/ 2261 w 636"/>
                <a:gd name="T1" fmla="*/ 271383 h 378"/>
                <a:gd name="T2" fmla="*/ 12061 w 636"/>
                <a:gd name="T3" fmla="*/ 278901 h 378"/>
                <a:gd name="T4" fmla="*/ 36937 w 636"/>
                <a:gd name="T5" fmla="*/ 268376 h 378"/>
                <a:gd name="T6" fmla="*/ 62566 w 636"/>
                <a:gd name="T7" fmla="*/ 257100 h 378"/>
                <a:gd name="T8" fmla="*/ 88950 w 636"/>
                <a:gd name="T9" fmla="*/ 245072 h 378"/>
                <a:gd name="T10" fmla="*/ 115333 w 636"/>
                <a:gd name="T11" fmla="*/ 233044 h 378"/>
                <a:gd name="T12" fmla="*/ 142471 w 636"/>
                <a:gd name="T13" fmla="*/ 218760 h 378"/>
                <a:gd name="T14" fmla="*/ 171116 w 636"/>
                <a:gd name="T15" fmla="*/ 204477 h 378"/>
                <a:gd name="T16" fmla="*/ 199007 w 636"/>
                <a:gd name="T17" fmla="*/ 189442 h 378"/>
                <a:gd name="T18" fmla="*/ 226898 w 636"/>
                <a:gd name="T19" fmla="*/ 173655 h 378"/>
                <a:gd name="T20" fmla="*/ 257050 w 636"/>
                <a:gd name="T21" fmla="*/ 156365 h 378"/>
                <a:gd name="T22" fmla="*/ 287203 w 636"/>
                <a:gd name="T23" fmla="*/ 139074 h 378"/>
                <a:gd name="T24" fmla="*/ 317355 w 636"/>
                <a:gd name="T25" fmla="*/ 120281 h 378"/>
                <a:gd name="T26" fmla="*/ 348262 w 636"/>
                <a:gd name="T27" fmla="*/ 100735 h 378"/>
                <a:gd name="T28" fmla="*/ 380676 w 636"/>
                <a:gd name="T29" fmla="*/ 79686 h 378"/>
                <a:gd name="T30" fmla="*/ 412336 w 636"/>
                <a:gd name="T31" fmla="*/ 57885 h 378"/>
                <a:gd name="T32" fmla="*/ 445503 w 636"/>
                <a:gd name="T33" fmla="*/ 34581 h 378"/>
                <a:gd name="T34" fmla="*/ 479425 w 636"/>
                <a:gd name="T35" fmla="*/ 11276 h 378"/>
                <a:gd name="T36" fmla="*/ 471887 w 636"/>
                <a:gd name="T37" fmla="*/ 0 h 378"/>
                <a:gd name="T38" fmla="*/ 437965 w 636"/>
                <a:gd name="T39" fmla="*/ 23304 h 378"/>
                <a:gd name="T40" fmla="*/ 404798 w 636"/>
                <a:gd name="T41" fmla="*/ 47361 h 378"/>
                <a:gd name="T42" fmla="*/ 373137 w 636"/>
                <a:gd name="T43" fmla="*/ 68410 h 378"/>
                <a:gd name="T44" fmla="*/ 340723 w 636"/>
                <a:gd name="T45" fmla="*/ 89459 h 378"/>
                <a:gd name="T46" fmla="*/ 309817 w 636"/>
                <a:gd name="T47" fmla="*/ 109004 h 378"/>
                <a:gd name="T48" fmla="*/ 279665 w 636"/>
                <a:gd name="T49" fmla="*/ 127798 h 378"/>
                <a:gd name="T50" fmla="*/ 249512 w 636"/>
                <a:gd name="T51" fmla="*/ 145840 h 378"/>
                <a:gd name="T52" fmla="*/ 221621 w 636"/>
                <a:gd name="T53" fmla="*/ 162379 h 378"/>
                <a:gd name="T54" fmla="*/ 193730 w 636"/>
                <a:gd name="T55" fmla="*/ 178166 h 378"/>
                <a:gd name="T56" fmla="*/ 165085 w 636"/>
                <a:gd name="T57" fmla="*/ 193201 h 378"/>
                <a:gd name="T58" fmla="*/ 137194 w 636"/>
                <a:gd name="T59" fmla="*/ 207484 h 378"/>
                <a:gd name="T60" fmla="*/ 109303 w 636"/>
                <a:gd name="T61" fmla="*/ 221767 h 378"/>
                <a:gd name="T62" fmla="*/ 83673 w 636"/>
                <a:gd name="T63" fmla="*/ 233795 h 378"/>
                <a:gd name="T64" fmla="*/ 57290 w 636"/>
                <a:gd name="T65" fmla="*/ 245824 h 378"/>
                <a:gd name="T66" fmla="*/ 31660 w 636"/>
                <a:gd name="T67" fmla="*/ 257100 h 378"/>
                <a:gd name="T68" fmla="*/ 6031 w 636"/>
                <a:gd name="T69" fmla="*/ 267624 h 378"/>
                <a:gd name="T70" fmla="*/ 15830 w 636"/>
                <a:gd name="T71" fmla="*/ 275142 h 378"/>
                <a:gd name="T72" fmla="*/ 2261 w 636"/>
                <a:gd name="T73" fmla="*/ 271383 h 378"/>
                <a:gd name="T74" fmla="*/ 0 w 636"/>
                <a:gd name="T75" fmla="*/ 284163 h 378"/>
                <a:gd name="T76" fmla="*/ 12061 w 636"/>
                <a:gd name="T77" fmla="*/ 278901 h 378"/>
                <a:gd name="T78" fmla="*/ 2261 w 636"/>
                <a:gd name="T79" fmla="*/ 271383 h 37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6" h="378">
                  <a:moveTo>
                    <a:pt x="3" y="361"/>
                  </a:moveTo>
                  <a:lnTo>
                    <a:pt x="16" y="371"/>
                  </a:lnTo>
                  <a:lnTo>
                    <a:pt x="49" y="357"/>
                  </a:lnTo>
                  <a:lnTo>
                    <a:pt x="83" y="342"/>
                  </a:lnTo>
                  <a:lnTo>
                    <a:pt x="118" y="326"/>
                  </a:lnTo>
                  <a:lnTo>
                    <a:pt x="153" y="310"/>
                  </a:lnTo>
                  <a:lnTo>
                    <a:pt x="189" y="291"/>
                  </a:lnTo>
                  <a:lnTo>
                    <a:pt x="227" y="272"/>
                  </a:lnTo>
                  <a:lnTo>
                    <a:pt x="264" y="252"/>
                  </a:lnTo>
                  <a:lnTo>
                    <a:pt x="301" y="231"/>
                  </a:lnTo>
                  <a:lnTo>
                    <a:pt x="341" y="208"/>
                  </a:lnTo>
                  <a:lnTo>
                    <a:pt x="381" y="185"/>
                  </a:lnTo>
                  <a:lnTo>
                    <a:pt x="421" y="160"/>
                  </a:lnTo>
                  <a:lnTo>
                    <a:pt x="462" y="134"/>
                  </a:lnTo>
                  <a:lnTo>
                    <a:pt x="505" y="106"/>
                  </a:lnTo>
                  <a:lnTo>
                    <a:pt x="547" y="77"/>
                  </a:lnTo>
                  <a:lnTo>
                    <a:pt x="591" y="46"/>
                  </a:lnTo>
                  <a:lnTo>
                    <a:pt x="636" y="15"/>
                  </a:lnTo>
                  <a:lnTo>
                    <a:pt x="626" y="0"/>
                  </a:lnTo>
                  <a:lnTo>
                    <a:pt x="581" y="31"/>
                  </a:lnTo>
                  <a:lnTo>
                    <a:pt x="537" y="63"/>
                  </a:lnTo>
                  <a:lnTo>
                    <a:pt x="495" y="91"/>
                  </a:lnTo>
                  <a:lnTo>
                    <a:pt x="452" y="119"/>
                  </a:lnTo>
                  <a:lnTo>
                    <a:pt x="411" y="145"/>
                  </a:lnTo>
                  <a:lnTo>
                    <a:pt x="371" y="170"/>
                  </a:lnTo>
                  <a:lnTo>
                    <a:pt x="331" y="194"/>
                  </a:lnTo>
                  <a:lnTo>
                    <a:pt x="294" y="216"/>
                  </a:lnTo>
                  <a:lnTo>
                    <a:pt x="257" y="237"/>
                  </a:lnTo>
                  <a:lnTo>
                    <a:pt x="219" y="257"/>
                  </a:lnTo>
                  <a:lnTo>
                    <a:pt x="182" y="276"/>
                  </a:lnTo>
                  <a:lnTo>
                    <a:pt x="145" y="295"/>
                  </a:lnTo>
                  <a:lnTo>
                    <a:pt x="111" y="311"/>
                  </a:lnTo>
                  <a:lnTo>
                    <a:pt x="76" y="327"/>
                  </a:lnTo>
                  <a:lnTo>
                    <a:pt x="42" y="342"/>
                  </a:lnTo>
                  <a:lnTo>
                    <a:pt x="8" y="356"/>
                  </a:lnTo>
                  <a:lnTo>
                    <a:pt x="21" y="366"/>
                  </a:lnTo>
                  <a:lnTo>
                    <a:pt x="3" y="361"/>
                  </a:lnTo>
                  <a:lnTo>
                    <a:pt x="0" y="378"/>
                  </a:lnTo>
                  <a:lnTo>
                    <a:pt x="16" y="371"/>
                  </a:lnTo>
                  <a:lnTo>
                    <a:pt x="3" y="3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8" name="Freeform 221">
              <a:extLst>
                <a:ext uri="{FF2B5EF4-FFF2-40B4-BE49-F238E27FC236}">
                  <a16:creationId xmlns:a16="http://schemas.microsoft.com/office/drawing/2014/main" id="{7F435E5F-6104-2BB2-0F34-53CCA6D64E26}"/>
                </a:ext>
              </a:extLst>
            </p:cNvPr>
            <p:cNvSpPr>
              <a:spLocks noChangeAspect="1"/>
            </p:cNvSpPr>
            <p:nvPr/>
          </p:nvSpPr>
          <p:spPr bwMode="auto">
            <a:xfrm>
              <a:off x="1895475" y="1158875"/>
              <a:ext cx="2489200" cy="2492375"/>
            </a:xfrm>
            <a:custGeom>
              <a:avLst/>
              <a:gdLst>
                <a:gd name="T0" fmla="*/ 18846 w 3302"/>
                <a:gd name="T1" fmla="*/ 2492375 h 3305"/>
                <a:gd name="T2" fmla="*/ 32415 w 3302"/>
                <a:gd name="T3" fmla="*/ 2240498 h 3305"/>
                <a:gd name="T4" fmla="*/ 70108 w 3302"/>
                <a:gd name="T5" fmla="*/ 1994654 h 3305"/>
                <a:gd name="T6" fmla="*/ 129662 w 3302"/>
                <a:gd name="T7" fmla="*/ 1758614 h 3305"/>
                <a:gd name="T8" fmla="*/ 214092 w 3302"/>
                <a:gd name="T9" fmla="*/ 1530869 h 3305"/>
                <a:gd name="T10" fmla="*/ 318123 w 3302"/>
                <a:gd name="T11" fmla="*/ 1315190 h 3305"/>
                <a:gd name="T12" fmla="*/ 441000 w 3302"/>
                <a:gd name="T13" fmla="*/ 1110068 h 3305"/>
                <a:gd name="T14" fmla="*/ 584231 w 3302"/>
                <a:gd name="T15" fmla="*/ 920030 h 3305"/>
                <a:gd name="T16" fmla="*/ 744046 w 3302"/>
                <a:gd name="T17" fmla="*/ 744319 h 3305"/>
                <a:gd name="T18" fmla="*/ 918938 w 3302"/>
                <a:gd name="T19" fmla="*/ 585199 h 3305"/>
                <a:gd name="T20" fmla="*/ 1108908 w 3302"/>
                <a:gd name="T21" fmla="*/ 441916 h 3305"/>
                <a:gd name="T22" fmla="*/ 1313954 w 3302"/>
                <a:gd name="T23" fmla="*/ 318240 h 3305"/>
                <a:gd name="T24" fmla="*/ 1529554 w 3302"/>
                <a:gd name="T25" fmla="*/ 213417 h 3305"/>
                <a:gd name="T26" fmla="*/ 1755708 w 3302"/>
                <a:gd name="T27" fmla="*/ 129709 h 3305"/>
                <a:gd name="T28" fmla="*/ 1993169 w 3302"/>
                <a:gd name="T29" fmla="*/ 69379 h 3305"/>
                <a:gd name="T30" fmla="*/ 2237415 w 3302"/>
                <a:gd name="T31" fmla="*/ 31673 h 3305"/>
                <a:gd name="T32" fmla="*/ 2489200 w 3302"/>
                <a:gd name="T33" fmla="*/ 18853 h 3305"/>
                <a:gd name="T34" fmla="*/ 2362554 w 3302"/>
                <a:gd name="T35" fmla="*/ 3016 h 3305"/>
                <a:gd name="T36" fmla="*/ 2111523 w 3302"/>
                <a:gd name="T37" fmla="*/ 27903 h 3305"/>
                <a:gd name="T38" fmla="*/ 1868785 w 3302"/>
                <a:gd name="T39" fmla="*/ 79183 h 3305"/>
                <a:gd name="T40" fmla="*/ 1635846 w 3302"/>
                <a:gd name="T41" fmla="*/ 152333 h 3305"/>
                <a:gd name="T42" fmla="*/ 1411954 w 3302"/>
                <a:gd name="T43" fmla="*/ 246598 h 3305"/>
                <a:gd name="T44" fmla="*/ 1200123 w 3302"/>
                <a:gd name="T45" fmla="*/ 361979 h 3305"/>
                <a:gd name="T46" fmla="*/ 1001862 w 3302"/>
                <a:gd name="T47" fmla="*/ 496213 h 3305"/>
                <a:gd name="T48" fmla="*/ 816415 w 3302"/>
                <a:gd name="T49" fmla="*/ 649300 h 3305"/>
                <a:gd name="T50" fmla="*/ 648308 w 3302"/>
                <a:gd name="T51" fmla="*/ 817469 h 3305"/>
                <a:gd name="T52" fmla="*/ 496031 w 3302"/>
                <a:gd name="T53" fmla="*/ 1002983 h 3305"/>
                <a:gd name="T54" fmla="*/ 362600 w 3302"/>
                <a:gd name="T55" fmla="*/ 1201317 h 3305"/>
                <a:gd name="T56" fmla="*/ 246508 w 3302"/>
                <a:gd name="T57" fmla="*/ 1413226 h 3305"/>
                <a:gd name="T58" fmla="*/ 151523 w 3302"/>
                <a:gd name="T59" fmla="*/ 1637200 h 3305"/>
                <a:gd name="T60" fmla="*/ 79154 w 3302"/>
                <a:gd name="T61" fmla="*/ 1871732 h 3305"/>
                <a:gd name="T62" fmla="*/ 28646 w 3302"/>
                <a:gd name="T63" fmla="*/ 2114560 h 3305"/>
                <a:gd name="T64" fmla="*/ 3015 w 3302"/>
                <a:gd name="T65" fmla="*/ 2365682 h 3305"/>
                <a:gd name="T66" fmla="*/ 0 w 3302"/>
                <a:gd name="T67" fmla="*/ 2492375 h 33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2" h="3305">
                  <a:moveTo>
                    <a:pt x="25" y="3305"/>
                  </a:moveTo>
                  <a:lnTo>
                    <a:pt x="25" y="3305"/>
                  </a:lnTo>
                  <a:lnTo>
                    <a:pt x="29" y="3137"/>
                  </a:lnTo>
                  <a:lnTo>
                    <a:pt x="43" y="2971"/>
                  </a:lnTo>
                  <a:lnTo>
                    <a:pt x="63" y="2806"/>
                  </a:lnTo>
                  <a:lnTo>
                    <a:pt x="93" y="2645"/>
                  </a:lnTo>
                  <a:lnTo>
                    <a:pt x="128" y="2487"/>
                  </a:lnTo>
                  <a:lnTo>
                    <a:pt x="172" y="2332"/>
                  </a:lnTo>
                  <a:lnTo>
                    <a:pt x="224" y="2178"/>
                  </a:lnTo>
                  <a:lnTo>
                    <a:pt x="284" y="2030"/>
                  </a:lnTo>
                  <a:lnTo>
                    <a:pt x="350" y="1884"/>
                  </a:lnTo>
                  <a:lnTo>
                    <a:pt x="422" y="1744"/>
                  </a:lnTo>
                  <a:lnTo>
                    <a:pt x="501" y="1606"/>
                  </a:lnTo>
                  <a:lnTo>
                    <a:pt x="585" y="1472"/>
                  </a:lnTo>
                  <a:lnTo>
                    <a:pt x="678" y="1345"/>
                  </a:lnTo>
                  <a:lnTo>
                    <a:pt x="775" y="1220"/>
                  </a:lnTo>
                  <a:lnTo>
                    <a:pt x="877" y="1102"/>
                  </a:lnTo>
                  <a:lnTo>
                    <a:pt x="987" y="987"/>
                  </a:lnTo>
                  <a:lnTo>
                    <a:pt x="1101" y="878"/>
                  </a:lnTo>
                  <a:lnTo>
                    <a:pt x="1219" y="776"/>
                  </a:lnTo>
                  <a:lnTo>
                    <a:pt x="1344" y="678"/>
                  </a:lnTo>
                  <a:lnTo>
                    <a:pt x="1471" y="586"/>
                  </a:lnTo>
                  <a:lnTo>
                    <a:pt x="1605" y="500"/>
                  </a:lnTo>
                  <a:lnTo>
                    <a:pt x="1743" y="422"/>
                  </a:lnTo>
                  <a:lnTo>
                    <a:pt x="1883" y="349"/>
                  </a:lnTo>
                  <a:lnTo>
                    <a:pt x="2029" y="283"/>
                  </a:lnTo>
                  <a:lnTo>
                    <a:pt x="2177" y="225"/>
                  </a:lnTo>
                  <a:lnTo>
                    <a:pt x="2329" y="172"/>
                  </a:lnTo>
                  <a:lnTo>
                    <a:pt x="2484" y="127"/>
                  </a:lnTo>
                  <a:lnTo>
                    <a:pt x="2644" y="92"/>
                  </a:lnTo>
                  <a:lnTo>
                    <a:pt x="2803" y="62"/>
                  </a:lnTo>
                  <a:lnTo>
                    <a:pt x="2968" y="42"/>
                  </a:lnTo>
                  <a:lnTo>
                    <a:pt x="3134" y="29"/>
                  </a:lnTo>
                  <a:lnTo>
                    <a:pt x="3302" y="25"/>
                  </a:lnTo>
                  <a:lnTo>
                    <a:pt x="3302" y="0"/>
                  </a:lnTo>
                  <a:lnTo>
                    <a:pt x="3134" y="4"/>
                  </a:lnTo>
                  <a:lnTo>
                    <a:pt x="2966" y="18"/>
                  </a:lnTo>
                  <a:lnTo>
                    <a:pt x="2801" y="37"/>
                  </a:lnTo>
                  <a:lnTo>
                    <a:pt x="2639" y="67"/>
                  </a:lnTo>
                  <a:lnTo>
                    <a:pt x="2479" y="105"/>
                  </a:lnTo>
                  <a:lnTo>
                    <a:pt x="2322" y="150"/>
                  </a:lnTo>
                  <a:lnTo>
                    <a:pt x="2170" y="202"/>
                  </a:lnTo>
                  <a:lnTo>
                    <a:pt x="2019" y="261"/>
                  </a:lnTo>
                  <a:lnTo>
                    <a:pt x="1873" y="327"/>
                  </a:lnTo>
                  <a:lnTo>
                    <a:pt x="1731" y="399"/>
                  </a:lnTo>
                  <a:lnTo>
                    <a:pt x="1592" y="480"/>
                  </a:lnTo>
                  <a:lnTo>
                    <a:pt x="1459" y="567"/>
                  </a:lnTo>
                  <a:lnTo>
                    <a:pt x="1329" y="658"/>
                  </a:lnTo>
                  <a:lnTo>
                    <a:pt x="1204" y="756"/>
                  </a:lnTo>
                  <a:lnTo>
                    <a:pt x="1083" y="861"/>
                  </a:lnTo>
                  <a:lnTo>
                    <a:pt x="970" y="969"/>
                  </a:lnTo>
                  <a:lnTo>
                    <a:pt x="860" y="1084"/>
                  </a:lnTo>
                  <a:lnTo>
                    <a:pt x="755" y="1205"/>
                  </a:lnTo>
                  <a:lnTo>
                    <a:pt x="658" y="1330"/>
                  </a:lnTo>
                  <a:lnTo>
                    <a:pt x="565" y="1460"/>
                  </a:lnTo>
                  <a:lnTo>
                    <a:pt x="481" y="1593"/>
                  </a:lnTo>
                  <a:lnTo>
                    <a:pt x="400" y="1732"/>
                  </a:lnTo>
                  <a:lnTo>
                    <a:pt x="327" y="1874"/>
                  </a:lnTo>
                  <a:lnTo>
                    <a:pt x="261" y="2020"/>
                  </a:lnTo>
                  <a:lnTo>
                    <a:pt x="201" y="2171"/>
                  </a:lnTo>
                  <a:lnTo>
                    <a:pt x="150" y="2324"/>
                  </a:lnTo>
                  <a:lnTo>
                    <a:pt x="105" y="2482"/>
                  </a:lnTo>
                  <a:lnTo>
                    <a:pt x="68" y="2640"/>
                  </a:lnTo>
                  <a:lnTo>
                    <a:pt x="38" y="2804"/>
                  </a:lnTo>
                  <a:lnTo>
                    <a:pt x="18" y="2968"/>
                  </a:lnTo>
                  <a:lnTo>
                    <a:pt x="4" y="3137"/>
                  </a:lnTo>
                  <a:lnTo>
                    <a:pt x="0" y="3305"/>
                  </a:lnTo>
                  <a:lnTo>
                    <a:pt x="25" y="33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9" name="Freeform 222">
              <a:extLst>
                <a:ext uri="{FF2B5EF4-FFF2-40B4-BE49-F238E27FC236}">
                  <a16:creationId xmlns:a16="http://schemas.microsoft.com/office/drawing/2014/main" id="{FE9108AF-DA58-49E7-32D5-02ADAD222D6E}"/>
                </a:ext>
              </a:extLst>
            </p:cNvPr>
            <p:cNvSpPr>
              <a:spLocks noChangeAspect="1"/>
            </p:cNvSpPr>
            <p:nvPr/>
          </p:nvSpPr>
          <p:spPr bwMode="auto">
            <a:xfrm>
              <a:off x="1895475" y="3651250"/>
              <a:ext cx="2489200" cy="2489200"/>
            </a:xfrm>
            <a:custGeom>
              <a:avLst/>
              <a:gdLst>
                <a:gd name="T0" fmla="*/ 2489200 w 3302"/>
                <a:gd name="T1" fmla="*/ 2470360 h 3303"/>
                <a:gd name="T2" fmla="*/ 2237415 w 3302"/>
                <a:gd name="T3" fmla="*/ 2456794 h 3303"/>
                <a:gd name="T4" fmla="*/ 1993169 w 3302"/>
                <a:gd name="T5" fmla="*/ 2419114 h 3303"/>
                <a:gd name="T6" fmla="*/ 1755708 w 3302"/>
                <a:gd name="T7" fmla="*/ 2358824 h 3303"/>
                <a:gd name="T8" fmla="*/ 1529554 w 3302"/>
                <a:gd name="T9" fmla="*/ 2275173 h 3303"/>
                <a:gd name="T10" fmla="*/ 1313954 w 3302"/>
                <a:gd name="T11" fmla="*/ 2171173 h 3303"/>
                <a:gd name="T12" fmla="*/ 1108908 w 3302"/>
                <a:gd name="T13" fmla="*/ 2047580 h 3303"/>
                <a:gd name="T14" fmla="*/ 918938 w 3302"/>
                <a:gd name="T15" fmla="*/ 1905146 h 3303"/>
                <a:gd name="T16" fmla="*/ 744046 w 3302"/>
                <a:gd name="T17" fmla="*/ 1745379 h 3303"/>
                <a:gd name="T18" fmla="*/ 584231 w 3302"/>
                <a:gd name="T19" fmla="*/ 1570540 h 3303"/>
                <a:gd name="T20" fmla="*/ 441000 w 3302"/>
                <a:gd name="T21" fmla="*/ 1380628 h 3303"/>
                <a:gd name="T22" fmla="*/ 318123 w 3302"/>
                <a:gd name="T23" fmla="*/ 1175644 h 3303"/>
                <a:gd name="T24" fmla="*/ 214092 w 3302"/>
                <a:gd name="T25" fmla="*/ 960109 h 3303"/>
                <a:gd name="T26" fmla="*/ 129662 w 3302"/>
                <a:gd name="T27" fmla="*/ 733270 h 3303"/>
                <a:gd name="T28" fmla="*/ 70108 w 3302"/>
                <a:gd name="T29" fmla="*/ 496634 h 3303"/>
                <a:gd name="T30" fmla="*/ 32415 w 3302"/>
                <a:gd name="T31" fmla="*/ 251708 h 3303"/>
                <a:gd name="T32" fmla="*/ 18846 w 3302"/>
                <a:gd name="T33" fmla="*/ 0 h 3303"/>
                <a:gd name="T34" fmla="*/ 3015 w 3302"/>
                <a:gd name="T35" fmla="*/ 127361 h 3303"/>
                <a:gd name="T36" fmla="*/ 28646 w 3302"/>
                <a:gd name="T37" fmla="*/ 378316 h 3303"/>
                <a:gd name="T38" fmla="*/ 79154 w 3302"/>
                <a:gd name="T39" fmla="*/ 620981 h 3303"/>
                <a:gd name="T40" fmla="*/ 151523 w 3302"/>
                <a:gd name="T41" fmla="*/ 853849 h 3303"/>
                <a:gd name="T42" fmla="*/ 246508 w 3302"/>
                <a:gd name="T43" fmla="*/ 1077674 h 3303"/>
                <a:gd name="T44" fmla="*/ 362600 w 3302"/>
                <a:gd name="T45" fmla="*/ 1289440 h 3303"/>
                <a:gd name="T46" fmla="*/ 496031 w 3302"/>
                <a:gd name="T47" fmla="*/ 1487642 h 3303"/>
                <a:gd name="T48" fmla="*/ 648308 w 3302"/>
                <a:gd name="T49" fmla="*/ 1673032 h 3303"/>
                <a:gd name="T50" fmla="*/ 816415 w 3302"/>
                <a:gd name="T51" fmla="*/ 1841089 h 3303"/>
                <a:gd name="T52" fmla="*/ 1001862 w 3302"/>
                <a:gd name="T53" fmla="*/ 1993319 h 3303"/>
                <a:gd name="T54" fmla="*/ 1200123 w 3302"/>
                <a:gd name="T55" fmla="*/ 2126710 h 3303"/>
                <a:gd name="T56" fmla="*/ 1411954 w 3302"/>
                <a:gd name="T57" fmla="*/ 2242767 h 3303"/>
                <a:gd name="T58" fmla="*/ 1635846 w 3302"/>
                <a:gd name="T59" fmla="*/ 2337723 h 3303"/>
                <a:gd name="T60" fmla="*/ 1868785 w 3302"/>
                <a:gd name="T61" fmla="*/ 2410070 h 3303"/>
                <a:gd name="T62" fmla="*/ 2111523 w 3302"/>
                <a:gd name="T63" fmla="*/ 2460563 h 3303"/>
                <a:gd name="T64" fmla="*/ 2362554 w 3302"/>
                <a:gd name="T65" fmla="*/ 2486186 h 3303"/>
                <a:gd name="T66" fmla="*/ 2489200 w 3302"/>
                <a:gd name="T67" fmla="*/ 2489200 h 3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2" h="3303">
                  <a:moveTo>
                    <a:pt x="3302" y="3278"/>
                  </a:moveTo>
                  <a:lnTo>
                    <a:pt x="3302" y="3278"/>
                  </a:lnTo>
                  <a:lnTo>
                    <a:pt x="3134" y="3274"/>
                  </a:lnTo>
                  <a:lnTo>
                    <a:pt x="2968" y="3260"/>
                  </a:lnTo>
                  <a:lnTo>
                    <a:pt x="2803" y="3240"/>
                  </a:lnTo>
                  <a:lnTo>
                    <a:pt x="2644" y="3210"/>
                  </a:lnTo>
                  <a:lnTo>
                    <a:pt x="2484" y="3175"/>
                  </a:lnTo>
                  <a:lnTo>
                    <a:pt x="2329" y="3130"/>
                  </a:lnTo>
                  <a:lnTo>
                    <a:pt x="2177" y="3079"/>
                  </a:lnTo>
                  <a:lnTo>
                    <a:pt x="2029" y="3019"/>
                  </a:lnTo>
                  <a:lnTo>
                    <a:pt x="1883" y="2953"/>
                  </a:lnTo>
                  <a:lnTo>
                    <a:pt x="1743" y="2881"/>
                  </a:lnTo>
                  <a:lnTo>
                    <a:pt x="1605" y="2802"/>
                  </a:lnTo>
                  <a:lnTo>
                    <a:pt x="1471" y="2717"/>
                  </a:lnTo>
                  <a:lnTo>
                    <a:pt x="1344" y="2625"/>
                  </a:lnTo>
                  <a:lnTo>
                    <a:pt x="1219" y="2528"/>
                  </a:lnTo>
                  <a:lnTo>
                    <a:pt x="1101" y="2426"/>
                  </a:lnTo>
                  <a:lnTo>
                    <a:pt x="987" y="2316"/>
                  </a:lnTo>
                  <a:lnTo>
                    <a:pt x="877" y="2202"/>
                  </a:lnTo>
                  <a:lnTo>
                    <a:pt x="775" y="2084"/>
                  </a:lnTo>
                  <a:lnTo>
                    <a:pt x="678" y="1959"/>
                  </a:lnTo>
                  <a:lnTo>
                    <a:pt x="585" y="1832"/>
                  </a:lnTo>
                  <a:lnTo>
                    <a:pt x="501" y="1698"/>
                  </a:lnTo>
                  <a:lnTo>
                    <a:pt x="422" y="1560"/>
                  </a:lnTo>
                  <a:lnTo>
                    <a:pt x="350" y="1420"/>
                  </a:lnTo>
                  <a:lnTo>
                    <a:pt x="284" y="1274"/>
                  </a:lnTo>
                  <a:lnTo>
                    <a:pt x="224" y="1125"/>
                  </a:lnTo>
                  <a:lnTo>
                    <a:pt x="172" y="973"/>
                  </a:lnTo>
                  <a:lnTo>
                    <a:pt x="128" y="819"/>
                  </a:lnTo>
                  <a:lnTo>
                    <a:pt x="93" y="659"/>
                  </a:lnTo>
                  <a:lnTo>
                    <a:pt x="63" y="499"/>
                  </a:lnTo>
                  <a:lnTo>
                    <a:pt x="43" y="334"/>
                  </a:lnTo>
                  <a:lnTo>
                    <a:pt x="29" y="169"/>
                  </a:lnTo>
                  <a:lnTo>
                    <a:pt x="25" y="0"/>
                  </a:lnTo>
                  <a:lnTo>
                    <a:pt x="0" y="0"/>
                  </a:lnTo>
                  <a:lnTo>
                    <a:pt x="4" y="169"/>
                  </a:lnTo>
                  <a:lnTo>
                    <a:pt x="18" y="337"/>
                  </a:lnTo>
                  <a:lnTo>
                    <a:pt x="38" y="502"/>
                  </a:lnTo>
                  <a:lnTo>
                    <a:pt x="68" y="664"/>
                  </a:lnTo>
                  <a:lnTo>
                    <a:pt x="105" y="824"/>
                  </a:lnTo>
                  <a:lnTo>
                    <a:pt x="150" y="981"/>
                  </a:lnTo>
                  <a:lnTo>
                    <a:pt x="201" y="1133"/>
                  </a:lnTo>
                  <a:lnTo>
                    <a:pt x="261" y="1284"/>
                  </a:lnTo>
                  <a:lnTo>
                    <a:pt x="327" y="1430"/>
                  </a:lnTo>
                  <a:lnTo>
                    <a:pt x="400" y="1572"/>
                  </a:lnTo>
                  <a:lnTo>
                    <a:pt x="481" y="1711"/>
                  </a:lnTo>
                  <a:lnTo>
                    <a:pt x="565" y="1844"/>
                  </a:lnTo>
                  <a:lnTo>
                    <a:pt x="658" y="1974"/>
                  </a:lnTo>
                  <a:lnTo>
                    <a:pt x="755" y="2099"/>
                  </a:lnTo>
                  <a:lnTo>
                    <a:pt x="860" y="2220"/>
                  </a:lnTo>
                  <a:lnTo>
                    <a:pt x="970" y="2333"/>
                  </a:lnTo>
                  <a:lnTo>
                    <a:pt x="1083" y="2443"/>
                  </a:lnTo>
                  <a:lnTo>
                    <a:pt x="1204" y="2548"/>
                  </a:lnTo>
                  <a:lnTo>
                    <a:pt x="1329" y="2645"/>
                  </a:lnTo>
                  <a:lnTo>
                    <a:pt x="1459" y="2737"/>
                  </a:lnTo>
                  <a:lnTo>
                    <a:pt x="1592" y="2822"/>
                  </a:lnTo>
                  <a:lnTo>
                    <a:pt x="1731" y="2903"/>
                  </a:lnTo>
                  <a:lnTo>
                    <a:pt x="1873" y="2976"/>
                  </a:lnTo>
                  <a:lnTo>
                    <a:pt x="2019" y="3042"/>
                  </a:lnTo>
                  <a:lnTo>
                    <a:pt x="2170" y="3102"/>
                  </a:lnTo>
                  <a:lnTo>
                    <a:pt x="2322" y="3153"/>
                  </a:lnTo>
                  <a:lnTo>
                    <a:pt x="2479" y="3198"/>
                  </a:lnTo>
                  <a:lnTo>
                    <a:pt x="2639" y="3235"/>
                  </a:lnTo>
                  <a:lnTo>
                    <a:pt x="2801" y="3265"/>
                  </a:lnTo>
                  <a:lnTo>
                    <a:pt x="2966" y="3285"/>
                  </a:lnTo>
                  <a:lnTo>
                    <a:pt x="3134" y="3299"/>
                  </a:lnTo>
                  <a:lnTo>
                    <a:pt x="3302" y="3303"/>
                  </a:lnTo>
                  <a:lnTo>
                    <a:pt x="3302" y="32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0" name="Freeform 223">
              <a:extLst>
                <a:ext uri="{FF2B5EF4-FFF2-40B4-BE49-F238E27FC236}">
                  <a16:creationId xmlns:a16="http://schemas.microsoft.com/office/drawing/2014/main" id="{2C586C3E-6973-D3F7-A8EA-1F71135E5F87}"/>
                </a:ext>
              </a:extLst>
            </p:cNvPr>
            <p:cNvSpPr>
              <a:spLocks noChangeAspect="1"/>
            </p:cNvSpPr>
            <p:nvPr/>
          </p:nvSpPr>
          <p:spPr bwMode="auto">
            <a:xfrm>
              <a:off x="4384675" y="3651250"/>
              <a:ext cx="2490788" cy="2489200"/>
            </a:xfrm>
            <a:custGeom>
              <a:avLst/>
              <a:gdLst>
                <a:gd name="T0" fmla="*/ 2471947 w 3305"/>
                <a:gd name="T1" fmla="*/ 0 h 3303"/>
                <a:gd name="T2" fmla="*/ 2459135 w 3305"/>
                <a:gd name="T3" fmla="*/ 251708 h 3303"/>
                <a:gd name="T4" fmla="*/ 2421453 w 3305"/>
                <a:gd name="T5" fmla="*/ 496634 h 3303"/>
                <a:gd name="T6" fmla="*/ 2361162 w 3305"/>
                <a:gd name="T7" fmla="*/ 733270 h 3303"/>
                <a:gd name="T8" fmla="*/ 2277507 w 3305"/>
                <a:gd name="T9" fmla="*/ 960109 h 3303"/>
                <a:gd name="T10" fmla="*/ 2172751 w 3305"/>
                <a:gd name="T11" fmla="*/ 1175644 h 3303"/>
                <a:gd name="T12" fmla="*/ 2049154 w 3305"/>
                <a:gd name="T13" fmla="*/ 1380628 h 3303"/>
                <a:gd name="T14" fmla="*/ 1905962 w 3305"/>
                <a:gd name="T15" fmla="*/ 1570540 h 3303"/>
                <a:gd name="T16" fmla="*/ 1746943 w 3305"/>
                <a:gd name="T17" fmla="*/ 1745379 h 3303"/>
                <a:gd name="T18" fmla="*/ 1571344 w 3305"/>
                <a:gd name="T19" fmla="*/ 1905146 h 3303"/>
                <a:gd name="T20" fmla="*/ 1381426 w 3305"/>
                <a:gd name="T21" fmla="*/ 2047580 h 3303"/>
                <a:gd name="T22" fmla="*/ 1176436 w 3305"/>
                <a:gd name="T23" fmla="*/ 2171173 h 3303"/>
                <a:gd name="T24" fmla="*/ 960894 w 3305"/>
                <a:gd name="T25" fmla="*/ 2275173 h 3303"/>
                <a:gd name="T26" fmla="*/ 734048 w 3305"/>
                <a:gd name="T27" fmla="*/ 2358824 h 3303"/>
                <a:gd name="T28" fmla="*/ 497404 w 3305"/>
                <a:gd name="T29" fmla="*/ 2419114 h 3303"/>
                <a:gd name="T30" fmla="*/ 252470 w 3305"/>
                <a:gd name="T31" fmla="*/ 2456794 h 3303"/>
                <a:gd name="T32" fmla="*/ 0 w 3305"/>
                <a:gd name="T33" fmla="*/ 2470360 h 3303"/>
                <a:gd name="T34" fmla="*/ 127366 w 3305"/>
                <a:gd name="T35" fmla="*/ 2486186 h 3303"/>
                <a:gd name="T36" fmla="*/ 378328 w 3305"/>
                <a:gd name="T37" fmla="*/ 2460563 h 3303"/>
                <a:gd name="T38" fmla="*/ 621001 w 3305"/>
                <a:gd name="T39" fmla="*/ 2410070 h 3303"/>
                <a:gd name="T40" fmla="*/ 854630 w 3305"/>
                <a:gd name="T41" fmla="*/ 2337723 h 3303"/>
                <a:gd name="T42" fmla="*/ 1078462 w 3305"/>
                <a:gd name="T43" fmla="*/ 2242767 h 3303"/>
                <a:gd name="T44" fmla="*/ 1290236 w 3305"/>
                <a:gd name="T45" fmla="*/ 2126710 h 3303"/>
                <a:gd name="T46" fmla="*/ 1488444 w 3305"/>
                <a:gd name="T47" fmla="*/ 1993319 h 3303"/>
                <a:gd name="T48" fmla="*/ 1673840 w 3305"/>
                <a:gd name="T49" fmla="*/ 1841089 h 3303"/>
                <a:gd name="T50" fmla="*/ 1841902 w 3305"/>
                <a:gd name="T51" fmla="*/ 1673032 h 3303"/>
                <a:gd name="T52" fmla="*/ 1995645 w 3305"/>
                <a:gd name="T53" fmla="*/ 1487642 h 3303"/>
                <a:gd name="T54" fmla="*/ 2129040 w 3305"/>
                <a:gd name="T55" fmla="*/ 1289440 h 3303"/>
                <a:gd name="T56" fmla="*/ 2244347 w 3305"/>
                <a:gd name="T57" fmla="*/ 1077674 h 3303"/>
                <a:gd name="T58" fmla="*/ 2338552 w 3305"/>
                <a:gd name="T59" fmla="*/ 853849 h 3303"/>
                <a:gd name="T60" fmla="*/ 2411656 w 3305"/>
                <a:gd name="T61" fmla="*/ 620981 h 3303"/>
                <a:gd name="T62" fmla="*/ 2462903 w 3305"/>
                <a:gd name="T63" fmla="*/ 378316 h 3303"/>
                <a:gd name="T64" fmla="*/ 2487773 w 3305"/>
                <a:gd name="T65" fmla="*/ 127361 h 3303"/>
                <a:gd name="T66" fmla="*/ 2490788 w 3305"/>
                <a:gd name="T67" fmla="*/ 0 h 3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5" h="3303">
                  <a:moveTo>
                    <a:pt x="3280" y="0"/>
                  </a:moveTo>
                  <a:lnTo>
                    <a:pt x="3280" y="0"/>
                  </a:lnTo>
                  <a:lnTo>
                    <a:pt x="3276" y="169"/>
                  </a:lnTo>
                  <a:lnTo>
                    <a:pt x="3263" y="334"/>
                  </a:lnTo>
                  <a:lnTo>
                    <a:pt x="3243" y="499"/>
                  </a:lnTo>
                  <a:lnTo>
                    <a:pt x="3213" y="659"/>
                  </a:lnTo>
                  <a:lnTo>
                    <a:pt x="3178" y="819"/>
                  </a:lnTo>
                  <a:lnTo>
                    <a:pt x="3133" y="973"/>
                  </a:lnTo>
                  <a:lnTo>
                    <a:pt x="3081" y="1125"/>
                  </a:lnTo>
                  <a:lnTo>
                    <a:pt x="3022" y="1274"/>
                  </a:lnTo>
                  <a:lnTo>
                    <a:pt x="2956" y="1420"/>
                  </a:lnTo>
                  <a:lnTo>
                    <a:pt x="2883" y="1560"/>
                  </a:lnTo>
                  <a:lnTo>
                    <a:pt x="2805" y="1698"/>
                  </a:lnTo>
                  <a:lnTo>
                    <a:pt x="2719" y="1832"/>
                  </a:lnTo>
                  <a:lnTo>
                    <a:pt x="2628" y="1959"/>
                  </a:lnTo>
                  <a:lnTo>
                    <a:pt x="2529" y="2084"/>
                  </a:lnTo>
                  <a:lnTo>
                    <a:pt x="2427" y="2202"/>
                  </a:lnTo>
                  <a:lnTo>
                    <a:pt x="2318" y="2316"/>
                  </a:lnTo>
                  <a:lnTo>
                    <a:pt x="2204" y="2426"/>
                  </a:lnTo>
                  <a:lnTo>
                    <a:pt x="2085" y="2528"/>
                  </a:lnTo>
                  <a:lnTo>
                    <a:pt x="1960" y="2625"/>
                  </a:lnTo>
                  <a:lnTo>
                    <a:pt x="1833" y="2717"/>
                  </a:lnTo>
                  <a:lnTo>
                    <a:pt x="1700" y="2802"/>
                  </a:lnTo>
                  <a:lnTo>
                    <a:pt x="1561" y="2881"/>
                  </a:lnTo>
                  <a:lnTo>
                    <a:pt x="1421" y="2953"/>
                  </a:lnTo>
                  <a:lnTo>
                    <a:pt x="1275" y="3019"/>
                  </a:lnTo>
                  <a:lnTo>
                    <a:pt x="1127" y="3079"/>
                  </a:lnTo>
                  <a:lnTo>
                    <a:pt x="974" y="3130"/>
                  </a:lnTo>
                  <a:lnTo>
                    <a:pt x="819" y="3175"/>
                  </a:lnTo>
                  <a:lnTo>
                    <a:pt x="660" y="3210"/>
                  </a:lnTo>
                  <a:lnTo>
                    <a:pt x="499" y="3240"/>
                  </a:lnTo>
                  <a:lnTo>
                    <a:pt x="335" y="3260"/>
                  </a:lnTo>
                  <a:lnTo>
                    <a:pt x="169" y="3274"/>
                  </a:lnTo>
                  <a:lnTo>
                    <a:pt x="0" y="3278"/>
                  </a:lnTo>
                  <a:lnTo>
                    <a:pt x="0" y="3303"/>
                  </a:lnTo>
                  <a:lnTo>
                    <a:pt x="169" y="3299"/>
                  </a:lnTo>
                  <a:lnTo>
                    <a:pt x="337" y="3285"/>
                  </a:lnTo>
                  <a:lnTo>
                    <a:pt x="502" y="3265"/>
                  </a:lnTo>
                  <a:lnTo>
                    <a:pt x="665" y="3235"/>
                  </a:lnTo>
                  <a:lnTo>
                    <a:pt x="824" y="3198"/>
                  </a:lnTo>
                  <a:lnTo>
                    <a:pt x="981" y="3153"/>
                  </a:lnTo>
                  <a:lnTo>
                    <a:pt x="1134" y="3102"/>
                  </a:lnTo>
                  <a:lnTo>
                    <a:pt x="1285" y="3042"/>
                  </a:lnTo>
                  <a:lnTo>
                    <a:pt x="1431" y="2976"/>
                  </a:lnTo>
                  <a:lnTo>
                    <a:pt x="1574" y="2903"/>
                  </a:lnTo>
                  <a:lnTo>
                    <a:pt x="1712" y="2822"/>
                  </a:lnTo>
                  <a:lnTo>
                    <a:pt x="1846" y="2737"/>
                  </a:lnTo>
                  <a:lnTo>
                    <a:pt x="1975" y="2645"/>
                  </a:lnTo>
                  <a:lnTo>
                    <a:pt x="2100" y="2548"/>
                  </a:lnTo>
                  <a:lnTo>
                    <a:pt x="2221" y="2443"/>
                  </a:lnTo>
                  <a:lnTo>
                    <a:pt x="2336" y="2333"/>
                  </a:lnTo>
                  <a:lnTo>
                    <a:pt x="2444" y="2220"/>
                  </a:lnTo>
                  <a:lnTo>
                    <a:pt x="2549" y="2099"/>
                  </a:lnTo>
                  <a:lnTo>
                    <a:pt x="2648" y="1974"/>
                  </a:lnTo>
                  <a:lnTo>
                    <a:pt x="2739" y="1844"/>
                  </a:lnTo>
                  <a:lnTo>
                    <a:pt x="2825" y="1711"/>
                  </a:lnTo>
                  <a:lnTo>
                    <a:pt x="2906" y="1572"/>
                  </a:lnTo>
                  <a:lnTo>
                    <a:pt x="2978" y="1430"/>
                  </a:lnTo>
                  <a:lnTo>
                    <a:pt x="3044" y="1284"/>
                  </a:lnTo>
                  <a:lnTo>
                    <a:pt x="3103" y="1133"/>
                  </a:lnTo>
                  <a:lnTo>
                    <a:pt x="3155" y="981"/>
                  </a:lnTo>
                  <a:lnTo>
                    <a:pt x="3200" y="824"/>
                  </a:lnTo>
                  <a:lnTo>
                    <a:pt x="3238" y="664"/>
                  </a:lnTo>
                  <a:lnTo>
                    <a:pt x="3268" y="502"/>
                  </a:lnTo>
                  <a:lnTo>
                    <a:pt x="3288" y="337"/>
                  </a:lnTo>
                  <a:lnTo>
                    <a:pt x="3301" y="169"/>
                  </a:lnTo>
                  <a:lnTo>
                    <a:pt x="3305" y="0"/>
                  </a:lnTo>
                  <a:lnTo>
                    <a:pt x="32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1" name="Freeform 224">
              <a:extLst>
                <a:ext uri="{FF2B5EF4-FFF2-40B4-BE49-F238E27FC236}">
                  <a16:creationId xmlns:a16="http://schemas.microsoft.com/office/drawing/2014/main" id="{E9AD30A3-67FB-8572-7523-5B3E20C57ADC}"/>
                </a:ext>
              </a:extLst>
            </p:cNvPr>
            <p:cNvSpPr>
              <a:spLocks noChangeAspect="1"/>
            </p:cNvSpPr>
            <p:nvPr/>
          </p:nvSpPr>
          <p:spPr bwMode="auto">
            <a:xfrm>
              <a:off x="4384675" y="1158875"/>
              <a:ext cx="2490788" cy="2492375"/>
            </a:xfrm>
            <a:custGeom>
              <a:avLst/>
              <a:gdLst>
                <a:gd name="T0" fmla="*/ 0 w 3305"/>
                <a:gd name="T1" fmla="*/ 18853 h 3305"/>
                <a:gd name="T2" fmla="*/ 252470 w 3305"/>
                <a:gd name="T3" fmla="*/ 31673 h 3305"/>
                <a:gd name="T4" fmla="*/ 497404 w 3305"/>
                <a:gd name="T5" fmla="*/ 69379 h 3305"/>
                <a:gd name="T6" fmla="*/ 734048 w 3305"/>
                <a:gd name="T7" fmla="*/ 129709 h 3305"/>
                <a:gd name="T8" fmla="*/ 960894 w 3305"/>
                <a:gd name="T9" fmla="*/ 213417 h 3305"/>
                <a:gd name="T10" fmla="*/ 1176436 w 3305"/>
                <a:gd name="T11" fmla="*/ 318240 h 3305"/>
                <a:gd name="T12" fmla="*/ 1381426 w 3305"/>
                <a:gd name="T13" fmla="*/ 441916 h 3305"/>
                <a:gd name="T14" fmla="*/ 1571344 w 3305"/>
                <a:gd name="T15" fmla="*/ 585199 h 3305"/>
                <a:gd name="T16" fmla="*/ 1746943 w 3305"/>
                <a:gd name="T17" fmla="*/ 744319 h 3305"/>
                <a:gd name="T18" fmla="*/ 1905962 w 3305"/>
                <a:gd name="T19" fmla="*/ 920030 h 3305"/>
                <a:gd name="T20" fmla="*/ 2049154 w 3305"/>
                <a:gd name="T21" fmla="*/ 1110068 h 3305"/>
                <a:gd name="T22" fmla="*/ 2172751 w 3305"/>
                <a:gd name="T23" fmla="*/ 1315190 h 3305"/>
                <a:gd name="T24" fmla="*/ 2277507 w 3305"/>
                <a:gd name="T25" fmla="*/ 1530869 h 3305"/>
                <a:gd name="T26" fmla="*/ 2361162 w 3305"/>
                <a:gd name="T27" fmla="*/ 1758614 h 3305"/>
                <a:gd name="T28" fmla="*/ 2421453 w 3305"/>
                <a:gd name="T29" fmla="*/ 1994654 h 3305"/>
                <a:gd name="T30" fmla="*/ 2459135 w 3305"/>
                <a:gd name="T31" fmla="*/ 2240498 h 3305"/>
                <a:gd name="T32" fmla="*/ 2471947 w 3305"/>
                <a:gd name="T33" fmla="*/ 2492375 h 3305"/>
                <a:gd name="T34" fmla="*/ 2487773 w 3305"/>
                <a:gd name="T35" fmla="*/ 2365682 h 3305"/>
                <a:gd name="T36" fmla="*/ 2462903 w 3305"/>
                <a:gd name="T37" fmla="*/ 2114560 h 3305"/>
                <a:gd name="T38" fmla="*/ 2411656 w 3305"/>
                <a:gd name="T39" fmla="*/ 1871732 h 3305"/>
                <a:gd name="T40" fmla="*/ 2338552 w 3305"/>
                <a:gd name="T41" fmla="*/ 1637200 h 3305"/>
                <a:gd name="T42" fmla="*/ 2244347 w 3305"/>
                <a:gd name="T43" fmla="*/ 1413226 h 3305"/>
                <a:gd name="T44" fmla="*/ 2129040 w 3305"/>
                <a:gd name="T45" fmla="*/ 1201317 h 3305"/>
                <a:gd name="T46" fmla="*/ 1995645 w 3305"/>
                <a:gd name="T47" fmla="*/ 1002983 h 3305"/>
                <a:gd name="T48" fmla="*/ 1841902 w 3305"/>
                <a:gd name="T49" fmla="*/ 817469 h 3305"/>
                <a:gd name="T50" fmla="*/ 1673840 w 3305"/>
                <a:gd name="T51" fmla="*/ 649300 h 3305"/>
                <a:gd name="T52" fmla="*/ 1488444 w 3305"/>
                <a:gd name="T53" fmla="*/ 496213 h 3305"/>
                <a:gd name="T54" fmla="*/ 1290236 w 3305"/>
                <a:gd name="T55" fmla="*/ 361979 h 3305"/>
                <a:gd name="T56" fmla="*/ 1078462 w 3305"/>
                <a:gd name="T57" fmla="*/ 246598 h 3305"/>
                <a:gd name="T58" fmla="*/ 854630 w 3305"/>
                <a:gd name="T59" fmla="*/ 152333 h 3305"/>
                <a:gd name="T60" fmla="*/ 621001 w 3305"/>
                <a:gd name="T61" fmla="*/ 79183 h 3305"/>
                <a:gd name="T62" fmla="*/ 378328 w 3305"/>
                <a:gd name="T63" fmla="*/ 27903 h 3305"/>
                <a:gd name="T64" fmla="*/ 127366 w 3305"/>
                <a:gd name="T65" fmla="*/ 3016 h 3305"/>
                <a:gd name="T66" fmla="*/ 0 w 3305"/>
                <a:gd name="T67" fmla="*/ 0 h 33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5" h="3305">
                  <a:moveTo>
                    <a:pt x="0" y="25"/>
                  </a:moveTo>
                  <a:lnTo>
                    <a:pt x="0" y="25"/>
                  </a:lnTo>
                  <a:lnTo>
                    <a:pt x="169" y="29"/>
                  </a:lnTo>
                  <a:lnTo>
                    <a:pt x="335" y="42"/>
                  </a:lnTo>
                  <a:lnTo>
                    <a:pt x="499" y="62"/>
                  </a:lnTo>
                  <a:lnTo>
                    <a:pt x="660" y="92"/>
                  </a:lnTo>
                  <a:lnTo>
                    <a:pt x="819" y="127"/>
                  </a:lnTo>
                  <a:lnTo>
                    <a:pt x="974" y="172"/>
                  </a:lnTo>
                  <a:lnTo>
                    <a:pt x="1127" y="225"/>
                  </a:lnTo>
                  <a:lnTo>
                    <a:pt x="1275" y="283"/>
                  </a:lnTo>
                  <a:lnTo>
                    <a:pt x="1421" y="349"/>
                  </a:lnTo>
                  <a:lnTo>
                    <a:pt x="1561" y="422"/>
                  </a:lnTo>
                  <a:lnTo>
                    <a:pt x="1700" y="500"/>
                  </a:lnTo>
                  <a:lnTo>
                    <a:pt x="1833" y="586"/>
                  </a:lnTo>
                  <a:lnTo>
                    <a:pt x="1960" y="678"/>
                  </a:lnTo>
                  <a:lnTo>
                    <a:pt x="2085" y="776"/>
                  </a:lnTo>
                  <a:lnTo>
                    <a:pt x="2204" y="878"/>
                  </a:lnTo>
                  <a:lnTo>
                    <a:pt x="2318" y="987"/>
                  </a:lnTo>
                  <a:lnTo>
                    <a:pt x="2427" y="1102"/>
                  </a:lnTo>
                  <a:lnTo>
                    <a:pt x="2529" y="1220"/>
                  </a:lnTo>
                  <a:lnTo>
                    <a:pt x="2628" y="1345"/>
                  </a:lnTo>
                  <a:lnTo>
                    <a:pt x="2719" y="1472"/>
                  </a:lnTo>
                  <a:lnTo>
                    <a:pt x="2805" y="1606"/>
                  </a:lnTo>
                  <a:lnTo>
                    <a:pt x="2883" y="1744"/>
                  </a:lnTo>
                  <a:lnTo>
                    <a:pt x="2956" y="1884"/>
                  </a:lnTo>
                  <a:lnTo>
                    <a:pt x="3022" y="2030"/>
                  </a:lnTo>
                  <a:lnTo>
                    <a:pt x="3081" y="2178"/>
                  </a:lnTo>
                  <a:lnTo>
                    <a:pt x="3133" y="2332"/>
                  </a:lnTo>
                  <a:lnTo>
                    <a:pt x="3178" y="2487"/>
                  </a:lnTo>
                  <a:lnTo>
                    <a:pt x="3213" y="2645"/>
                  </a:lnTo>
                  <a:lnTo>
                    <a:pt x="3243" y="2806"/>
                  </a:lnTo>
                  <a:lnTo>
                    <a:pt x="3263" y="2971"/>
                  </a:lnTo>
                  <a:lnTo>
                    <a:pt x="3276" y="3137"/>
                  </a:lnTo>
                  <a:lnTo>
                    <a:pt x="3280" y="3305"/>
                  </a:lnTo>
                  <a:lnTo>
                    <a:pt x="3305" y="3305"/>
                  </a:lnTo>
                  <a:lnTo>
                    <a:pt x="3301" y="3137"/>
                  </a:lnTo>
                  <a:lnTo>
                    <a:pt x="3288" y="2968"/>
                  </a:lnTo>
                  <a:lnTo>
                    <a:pt x="3268" y="2804"/>
                  </a:lnTo>
                  <a:lnTo>
                    <a:pt x="3238" y="2640"/>
                  </a:lnTo>
                  <a:lnTo>
                    <a:pt x="3200" y="2482"/>
                  </a:lnTo>
                  <a:lnTo>
                    <a:pt x="3155" y="2324"/>
                  </a:lnTo>
                  <a:lnTo>
                    <a:pt x="3103" y="2171"/>
                  </a:lnTo>
                  <a:lnTo>
                    <a:pt x="3044" y="2020"/>
                  </a:lnTo>
                  <a:lnTo>
                    <a:pt x="2978" y="1874"/>
                  </a:lnTo>
                  <a:lnTo>
                    <a:pt x="2906" y="1732"/>
                  </a:lnTo>
                  <a:lnTo>
                    <a:pt x="2825" y="1593"/>
                  </a:lnTo>
                  <a:lnTo>
                    <a:pt x="2739" y="1460"/>
                  </a:lnTo>
                  <a:lnTo>
                    <a:pt x="2648" y="1330"/>
                  </a:lnTo>
                  <a:lnTo>
                    <a:pt x="2549" y="1205"/>
                  </a:lnTo>
                  <a:lnTo>
                    <a:pt x="2444" y="1084"/>
                  </a:lnTo>
                  <a:lnTo>
                    <a:pt x="2336" y="969"/>
                  </a:lnTo>
                  <a:lnTo>
                    <a:pt x="2221" y="861"/>
                  </a:lnTo>
                  <a:lnTo>
                    <a:pt x="2100" y="756"/>
                  </a:lnTo>
                  <a:lnTo>
                    <a:pt x="1975" y="658"/>
                  </a:lnTo>
                  <a:lnTo>
                    <a:pt x="1846" y="567"/>
                  </a:lnTo>
                  <a:lnTo>
                    <a:pt x="1712" y="480"/>
                  </a:lnTo>
                  <a:lnTo>
                    <a:pt x="1574" y="399"/>
                  </a:lnTo>
                  <a:lnTo>
                    <a:pt x="1431" y="327"/>
                  </a:lnTo>
                  <a:lnTo>
                    <a:pt x="1285" y="261"/>
                  </a:lnTo>
                  <a:lnTo>
                    <a:pt x="1134" y="202"/>
                  </a:lnTo>
                  <a:lnTo>
                    <a:pt x="981" y="150"/>
                  </a:lnTo>
                  <a:lnTo>
                    <a:pt x="824" y="105"/>
                  </a:lnTo>
                  <a:lnTo>
                    <a:pt x="665" y="67"/>
                  </a:lnTo>
                  <a:lnTo>
                    <a:pt x="502" y="37"/>
                  </a:lnTo>
                  <a:lnTo>
                    <a:pt x="337" y="18"/>
                  </a:lnTo>
                  <a:lnTo>
                    <a:pt x="169" y="4"/>
                  </a:lnTo>
                  <a:lnTo>
                    <a:pt x="0"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2" name="Freeform 225">
              <a:extLst>
                <a:ext uri="{FF2B5EF4-FFF2-40B4-BE49-F238E27FC236}">
                  <a16:creationId xmlns:a16="http://schemas.microsoft.com/office/drawing/2014/main" id="{37166E4E-3D43-6537-8794-3F675D325FCF}"/>
                </a:ext>
              </a:extLst>
            </p:cNvPr>
            <p:cNvSpPr>
              <a:spLocks noChangeAspect="1"/>
            </p:cNvSpPr>
            <p:nvPr/>
          </p:nvSpPr>
          <p:spPr bwMode="auto">
            <a:xfrm>
              <a:off x="2514600" y="3327400"/>
              <a:ext cx="84138" cy="560388"/>
            </a:xfrm>
            <a:custGeom>
              <a:avLst/>
              <a:gdLst>
                <a:gd name="T0" fmla="*/ 82649 w 113"/>
                <a:gd name="T1" fmla="*/ 560388 h 743"/>
                <a:gd name="T2" fmla="*/ 84138 w 113"/>
                <a:gd name="T3" fmla="*/ 557371 h 743"/>
                <a:gd name="T4" fmla="*/ 13403 w 113"/>
                <a:gd name="T5" fmla="*/ 0 h 743"/>
                <a:gd name="T6" fmla="*/ 0 w 113"/>
                <a:gd name="T7" fmla="*/ 1508 h 743"/>
                <a:gd name="T8" fmla="*/ 70735 w 113"/>
                <a:gd name="T9" fmla="*/ 558880 h 743"/>
                <a:gd name="T10" fmla="*/ 72225 w 113"/>
                <a:gd name="T11" fmla="*/ 555108 h 743"/>
                <a:gd name="T12" fmla="*/ 82649 w 113"/>
                <a:gd name="T13" fmla="*/ 560388 h 743"/>
                <a:gd name="T14" fmla="*/ 84138 w 113"/>
                <a:gd name="T15" fmla="*/ 558880 h 743"/>
                <a:gd name="T16" fmla="*/ 84138 w 113"/>
                <a:gd name="T17" fmla="*/ 557371 h 743"/>
                <a:gd name="T18" fmla="*/ 82649 w 113"/>
                <a:gd name="T19" fmla="*/ 560388 h 7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 h="743">
                  <a:moveTo>
                    <a:pt x="111" y="743"/>
                  </a:moveTo>
                  <a:lnTo>
                    <a:pt x="113" y="739"/>
                  </a:lnTo>
                  <a:lnTo>
                    <a:pt x="18" y="0"/>
                  </a:lnTo>
                  <a:lnTo>
                    <a:pt x="0" y="2"/>
                  </a:lnTo>
                  <a:lnTo>
                    <a:pt x="95" y="741"/>
                  </a:lnTo>
                  <a:lnTo>
                    <a:pt x="97" y="736"/>
                  </a:lnTo>
                  <a:lnTo>
                    <a:pt x="111" y="743"/>
                  </a:lnTo>
                  <a:lnTo>
                    <a:pt x="113" y="741"/>
                  </a:lnTo>
                  <a:lnTo>
                    <a:pt x="113" y="739"/>
                  </a:lnTo>
                  <a:lnTo>
                    <a:pt x="111" y="7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3" name="Freeform 226">
              <a:extLst>
                <a:ext uri="{FF2B5EF4-FFF2-40B4-BE49-F238E27FC236}">
                  <a16:creationId xmlns:a16="http://schemas.microsoft.com/office/drawing/2014/main" id="{171F446A-A168-921B-2FDB-8C36521F4D0A}"/>
                </a:ext>
              </a:extLst>
            </p:cNvPr>
            <p:cNvSpPr>
              <a:spLocks noChangeAspect="1"/>
            </p:cNvSpPr>
            <p:nvPr/>
          </p:nvSpPr>
          <p:spPr bwMode="auto">
            <a:xfrm>
              <a:off x="2397125" y="3881438"/>
              <a:ext cx="201613" cy="352425"/>
            </a:xfrm>
            <a:custGeom>
              <a:avLst/>
              <a:gdLst>
                <a:gd name="T0" fmla="*/ 5306 w 266"/>
                <a:gd name="T1" fmla="*/ 349413 h 468"/>
                <a:gd name="T2" fmla="*/ 10611 w 266"/>
                <a:gd name="T3" fmla="*/ 352425 h 468"/>
                <a:gd name="T4" fmla="*/ 201613 w 266"/>
                <a:gd name="T5" fmla="*/ 5271 h 468"/>
                <a:gd name="T6" fmla="*/ 191002 w 266"/>
                <a:gd name="T7" fmla="*/ 0 h 468"/>
                <a:gd name="T8" fmla="*/ 0 w 266"/>
                <a:gd name="T9" fmla="*/ 346401 h 468"/>
                <a:gd name="T10" fmla="*/ 5306 w 266"/>
                <a:gd name="T11" fmla="*/ 349413 h 4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6" h="468">
                  <a:moveTo>
                    <a:pt x="7" y="464"/>
                  </a:moveTo>
                  <a:lnTo>
                    <a:pt x="14" y="468"/>
                  </a:lnTo>
                  <a:lnTo>
                    <a:pt x="266" y="7"/>
                  </a:lnTo>
                  <a:lnTo>
                    <a:pt x="252" y="0"/>
                  </a:lnTo>
                  <a:lnTo>
                    <a:pt x="0" y="460"/>
                  </a:lnTo>
                  <a:lnTo>
                    <a:pt x="7" y="4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4" name="Freeform 227">
              <a:extLst>
                <a:ext uri="{FF2B5EF4-FFF2-40B4-BE49-F238E27FC236}">
                  <a16:creationId xmlns:a16="http://schemas.microsoft.com/office/drawing/2014/main" id="{931E68E0-B813-3855-F339-927F86ED1C2B}"/>
                </a:ext>
              </a:extLst>
            </p:cNvPr>
            <p:cNvSpPr>
              <a:spLocks noChangeAspect="1"/>
            </p:cNvSpPr>
            <p:nvPr/>
          </p:nvSpPr>
          <p:spPr bwMode="auto">
            <a:xfrm>
              <a:off x="3201988" y="3535363"/>
              <a:ext cx="1096962" cy="1041400"/>
            </a:xfrm>
            <a:custGeom>
              <a:avLst/>
              <a:gdLst>
                <a:gd name="T0" fmla="*/ 822722 w 1456"/>
                <a:gd name="T1" fmla="*/ 1040646 h 1381"/>
                <a:gd name="T2" fmla="*/ 770736 w 1456"/>
                <a:gd name="T3" fmla="*/ 1036875 h 1381"/>
                <a:gd name="T4" fmla="*/ 719505 w 1456"/>
                <a:gd name="T5" fmla="*/ 1033105 h 1381"/>
                <a:gd name="T6" fmla="*/ 667519 w 1456"/>
                <a:gd name="T7" fmla="*/ 1028580 h 1381"/>
                <a:gd name="T8" fmla="*/ 614781 w 1456"/>
                <a:gd name="T9" fmla="*/ 1022548 h 1381"/>
                <a:gd name="T10" fmla="*/ 562042 w 1456"/>
                <a:gd name="T11" fmla="*/ 1017269 h 1381"/>
                <a:gd name="T12" fmla="*/ 510057 w 1456"/>
                <a:gd name="T13" fmla="*/ 1010482 h 1381"/>
                <a:gd name="T14" fmla="*/ 457319 w 1456"/>
                <a:gd name="T15" fmla="*/ 1003695 h 1381"/>
                <a:gd name="T16" fmla="*/ 404580 w 1456"/>
                <a:gd name="T17" fmla="*/ 996155 h 1381"/>
                <a:gd name="T18" fmla="*/ 351088 w 1456"/>
                <a:gd name="T19" fmla="*/ 987860 h 1381"/>
                <a:gd name="T20" fmla="*/ 297596 w 1456"/>
                <a:gd name="T21" fmla="*/ 979565 h 1381"/>
                <a:gd name="T22" fmla="*/ 243351 w 1456"/>
                <a:gd name="T23" fmla="*/ 969761 h 1381"/>
                <a:gd name="T24" fmla="*/ 189859 w 1456"/>
                <a:gd name="T25" fmla="*/ 960712 h 1381"/>
                <a:gd name="T26" fmla="*/ 136367 w 1456"/>
                <a:gd name="T27" fmla="*/ 950909 h 1381"/>
                <a:gd name="T28" fmla="*/ 82121 w 1456"/>
                <a:gd name="T29" fmla="*/ 941106 h 1381"/>
                <a:gd name="T30" fmla="*/ 27876 w 1456"/>
                <a:gd name="T31" fmla="*/ 929794 h 1381"/>
                <a:gd name="T32" fmla="*/ 198900 w 1456"/>
                <a:gd name="T33" fmla="*/ 536913 h 1381"/>
                <a:gd name="T34" fmla="*/ 134107 w 1456"/>
                <a:gd name="T35" fmla="*/ 4525 h 1381"/>
                <a:gd name="T36" fmla="*/ 186092 w 1456"/>
                <a:gd name="T37" fmla="*/ 12820 h 1381"/>
                <a:gd name="T38" fmla="*/ 238830 w 1456"/>
                <a:gd name="T39" fmla="*/ 21869 h 1381"/>
                <a:gd name="T40" fmla="*/ 291569 w 1456"/>
                <a:gd name="T41" fmla="*/ 29410 h 1381"/>
                <a:gd name="T42" fmla="*/ 343554 w 1456"/>
                <a:gd name="T43" fmla="*/ 36950 h 1381"/>
                <a:gd name="T44" fmla="*/ 396293 w 1456"/>
                <a:gd name="T45" fmla="*/ 44491 h 1381"/>
                <a:gd name="T46" fmla="*/ 448278 w 1456"/>
                <a:gd name="T47" fmla="*/ 51278 h 1381"/>
                <a:gd name="T48" fmla="*/ 501016 w 1456"/>
                <a:gd name="T49" fmla="*/ 58065 h 1381"/>
                <a:gd name="T50" fmla="*/ 553001 w 1456"/>
                <a:gd name="T51" fmla="*/ 64852 h 1381"/>
                <a:gd name="T52" fmla="*/ 605740 w 1456"/>
                <a:gd name="T53" fmla="*/ 70130 h 1381"/>
                <a:gd name="T54" fmla="*/ 658479 w 1456"/>
                <a:gd name="T55" fmla="*/ 76163 h 1381"/>
                <a:gd name="T56" fmla="*/ 709710 w 1456"/>
                <a:gd name="T57" fmla="*/ 80688 h 1381"/>
                <a:gd name="T58" fmla="*/ 762449 w 1456"/>
                <a:gd name="T59" fmla="*/ 85212 h 1381"/>
                <a:gd name="T60" fmla="*/ 814434 w 1456"/>
                <a:gd name="T61" fmla="*/ 90491 h 1381"/>
                <a:gd name="T62" fmla="*/ 865666 w 1456"/>
                <a:gd name="T63" fmla="*/ 92753 h 1381"/>
                <a:gd name="T64" fmla="*/ 917651 w 1456"/>
                <a:gd name="T65" fmla="*/ 96524 h 1381"/>
                <a:gd name="T66" fmla="*/ 1096962 w 1456"/>
                <a:gd name="T67" fmla="*/ 605535 h 138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456" h="1381">
                  <a:moveTo>
                    <a:pt x="1126" y="1381"/>
                  </a:moveTo>
                  <a:lnTo>
                    <a:pt x="1092" y="1380"/>
                  </a:lnTo>
                  <a:lnTo>
                    <a:pt x="1057" y="1377"/>
                  </a:lnTo>
                  <a:lnTo>
                    <a:pt x="1023" y="1375"/>
                  </a:lnTo>
                  <a:lnTo>
                    <a:pt x="988" y="1372"/>
                  </a:lnTo>
                  <a:lnTo>
                    <a:pt x="955" y="1370"/>
                  </a:lnTo>
                  <a:lnTo>
                    <a:pt x="920" y="1366"/>
                  </a:lnTo>
                  <a:lnTo>
                    <a:pt x="886" y="1364"/>
                  </a:lnTo>
                  <a:lnTo>
                    <a:pt x="851" y="1360"/>
                  </a:lnTo>
                  <a:lnTo>
                    <a:pt x="816" y="1356"/>
                  </a:lnTo>
                  <a:lnTo>
                    <a:pt x="781" y="1352"/>
                  </a:lnTo>
                  <a:lnTo>
                    <a:pt x="746" y="1349"/>
                  </a:lnTo>
                  <a:lnTo>
                    <a:pt x="711" y="1345"/>
                  </a:lnTo>
                  <a:lnTo>
                    <a:pt x="677" y="1340"/>
                  </a:lnTo>
                  <a:lnTo>
                    <a:pt x="642" y="1336"/>
                  </a:lnTo>
                  <a:lnTo>
                    <a:pt x="607" y="1331"/>
                  </a:lnTo>
                  <a:lnTo>
                    <a:pt x="572" y="1326"/>
                  </a:lnTo>
                  <a:lnTo>
                    <a:pt x="537" y="1321"/>
                  </a:lnTo>
                  <a:lnTo>
                    <a:pt x="502" y="1316"/>
                  </a:lnTo>
                  <a:lnTo>
                    <a:pt x="466" y="1310"/>
                  </a:lnTo>
                  <a:lnTo>
                    <a:pt x="431" y="1305"/>
                  </a:lnTo>
                  <a:lnTo>
                    <a:pt x="395" y="1299"/>
                  </a:lnTo>
                  <a:lnTo>
                    <a:pt x="360" y="1292"/>
                  </a:lnTo>
                  <a:lnTo>
                    <a:pt x="323" y="1286"/>
                  </a:lnTo>
                  <a:lnTo>
                    <a:pt x="289" y="1280"/>
                  </a:lnTo>
                  <a:lnTo>
                    <a:pt x="252" y="1274"/>
                  </a:lnTo>
                  <a:lnTo>
                    <a:pt x="216" y="1267"/>
                  </a:lnTo>
                  <a:lnTo>
                    <a:pt x="181" y="1261"/>
                  </a:lnTo>
                  <a:lnTo>
                    <a:pt x="145" y="1254"/>
                  </a:lnTo>
                  <a:lnTo>
                    <a:pt x="109" y="1248"/>
                  </a:lnTo>
                  <a:lnTo>
                    <a:pt x="73" y="1240"/>
                  </a:lnTo>
                  <a:lnTo>
                    <a:pt x="37" y="1233"/>
                  </a:lnTo>
                  <a:lnTo>
                    <a:pt x="0" y="1225"/>
                  </a:lnTo>
                  <a:lnTo>
                    <a:pt x="264" y="712"/>
                  </a:lnTo>
                  <a:lnTo>
                    <a:pt x="143" y="0"/>
                  </a:lnTo>
                  <a:lnTo>
                    <a:pt x="178" y="6"/>
                  </a:lnTo>
                  <a:lnTo>
                    <a:pt x="212" y="11"/>
                  </a:lnTo>
                  <a:lnTo>
                    <a:pt x="247" y="17"/>
                  </a:lnTo>
                  <a:lnTo>
                    <a:pt x="282" y="22"/>
                  </a:lnTo>
                  <a:lnTo>
                    <a:pt x="317" y="29"/>
                  </a:lnTo>
                  <a:lnTo>
                    <a:pt x="352" y="34"/>
                  </a:lnTo>
                  <a:lnTo>
                    <a:pt x="387" y="39"/>
                  </a:lnTo>
                  <a:lnTo>
                    <a:pt x="421" y="44"/>
                  </a:lnTo>
                  <a:lnTo>
                    <a:pt x="456" y="49"/>
                  </a:lnTo>
                  <a:lnTo>
                    <a:pt x="491" y="54"/>
                  </a:lnTo>
                  <a:lnTo>
                    <a:pt x="526" y="59"/>
                  </a:lnTo>
                  <a:lnTo>
                    <a:pt x="561" y="64"/>
                  </a:lnTo>
                  <a:lnTo>
                    <a:pt x="595" y="68"/>
                  </a:lnTo>
                  <a:lnTo>
                    <a:pt x="630" y="73"/>
                  </a:lnTo>
                  <a:lnTo>
                    <a:pt x="665" y="77"/>
                  </a:lnTo>
                  <a:lnTo>
                    <a:pt x="700" y="81"/>
                  </a:lnTo>
                  <a:lnTo>
                    <a:pt x="734" y="86"/>
                  </a:lnTo>
                  <a:lnTo>
                    <a:pt x="769" y="90"/>
                  </a:lnTo>
                  <a:lnTo>
                    <a:pt x="804" y="93"/>
                  </a:lnTo>
                  <a:lnTo>
                    <a:pt x="839" y="97"/>
                  </a:lnTo>
                  <a:lnTo>
                    <a:pt x="874" y="101"/>
                  </a:lnTo>
                  <a:lnTo>
                    <a:pt x="907" y="105"/>
                  </a:lnTo>
                  <a:lnTo>
                    <a:pt x="942" y="107"/>
                  </a:lnTo>
                  <a:lnTo>
                    <a:pt x="977" y="111"/>
                  </a:lnTo>
                  <a:lnTo>
                    <a:pt x="1012" y="113"/>
                  </a:lnTo>
                  <a:lnTo>
                    <a:pt x="1046" y="116"/>
                  </a:lnTo>
                  <a:lnTo>
                    <a:pt x="1081" y="120"/>
                  </a:lnTo>
                  <a:lnTo>
                    <a:pt x="1116" y="122"/>
                  </a:lnTo>
                  <a:lnTo>
                    <a:pt x="1149" y="123"/>
                  </a:lnTo>
                  <a:lnTo>
                    <a:pt x="1184" y="126"/>
                  </a:lnTo>
                  <a:lnTo>
                    <a:pt x="1218" y="128"/>
                  </a:lnTo>
                  <a:lnTo>
                    <a:pt x="1253" y="130"/>
                  </a:lnTo>
                  <a:lnTo>
                    <a:pt x="1456" y="803"/>
                  </a:lnTo>
                  <a:lnTo>
                    <a:pt x="1126" y="138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5" name="Freeform 228">
              <a:extLst>
                <a:ext uri="{FF2B5EF4-FFF2-40B4-BE49-F238E27FC236}">
                  <a16:creationId xmlns:a16="http://schemas.microsoft.com/office/drawing/2014/main" id="{C4065A29-90AD-8C0C-3430-A4F03AE05A95}"/>
                </a:ext>
              </a:extLst>
            </p:cNvPr>
            <p:cNvSpPr>
              <a:spLocks noChangeAspect="1"/>
            </p:cNvSpPr>
            <p:nvPr/>
          </p:nvSpPr>
          <p:spPr bwMode="auto">
            <a:xfrm>
              <a:off x="3192463" y="4452938"/>
              <a:ext cx="858837" cy="130175"/>
            </a:xfrm>
            <a:custGeom>
              <a:avLst/>
              <a:gdLst>
                <a:gd name="T0" fmla="*/ 8302 w 1138"/>
                <a:gd name="T1" fmla="*/ 13466 h 174"/>
                <a:gd name="T2" fmla="*/ 62639 w 1138"/>
                <a:gd name="T3" fmla="*/ 24688 h 174"/>
                <a:gd name="T4" fmla="*/ 117732 w 1138"/>
                <a:gd name="T5" fmla="*/ 34414 h 174"/>
                <a:gd name="T6" fmla="*/ 171315 w 1138"/>
                <a:gd name="T7" fmla="*/ 44888 h 174"/>
                <a:gd name="T8" fmla="*/ 225652 w 1138"/>
                <a:gd name="T9" fmla="*/ 54614 h 174"/>
                <a:gd name="T10" fmla="*/ 279235 w 1138"/>
                <a:gd name="T11" fmla="*/ 63591 h 174"/>
                <a:gd name="T12" fmla="*/ 333573 w 1138"/>
                <a:gd name="T13" fmla="*/ 73317 h 174"/>
                <a:gd name="T14" fmla="*/ 387156 w 1138"/>
                <a:gd name="T15" fmla="*/ 81546 h 174"/>
                <a:gd name="T16" fmla="*/ 439229 w 1138"/>
                <a:gd name="T17" fmla="*/ 89028 h 174"/>
                <a:gd name="T18" fmla="*/ 492058 w 1138"/>
                <a:gd name="T19" fmla="*/ 96509 h 174"/>
                <a:gd name="T20" fmla="*/ 544886 w 1138"/>
                <a:gd name="T21" fmla="*/ 103242 h 174"/>
                <a:gd name="T22" fmla="*/ 597714 w 1138"/>
                <a:gd name="T23" fmla="*/ 108479 h 174"/>
                <a:gd name="T24" fmla="*/ 650543 w 1138"/>
                <a:gd name="T25" fmla="*/ 114464 h 174"/>
                <a:gd name="T26" fmla="*/ 702616 w 1138"/>
                <a:gd name="T27" fmla="*/ 118953 h 174"/>
                <a:gd name="T28" fmla="*/ 754690 w 1138"/>
                <a:gd name="T29" fmla="*/ 123442 h 174"/>
                <a:gd name="T30" fmla="*/ 806763 w 1138"/>
                <a:gd name="T31" fmla="*/ 127182 h 174"/>
                <a:gd name="T32" fmla="*/ 858837 w 1138"/>
                <a:gd name="T33" fmla="*/ 130175 h 174"/>
                <a:gd name="T34" fmla="*/ 833178 w 1138"/>
                <a:gd name="T35" fmla="*/ 115960 h 174"/>
                <a:gd name="T36" fmla="*/ 781104 w 1138"/>
                <a:gd name="T37" fmla="*/ 112220 h 174"/>
                <a:gd name="T38" fmla="*/ 730540 w 1138"/>
                <a:gd name="T39" fmla="*/ 108479 h 174"/>
                <a:gd name="T40" fmla="*/ 678466 w 1138"/>
                <a:gd name="T41" fmla="*/ 103990 h 174"/>
                <a:gd name="T42" fmla="*/ 625638 w 1138"/>
                <a:gd name="T43" fmla="*/ 98005 h 174"/>
                <a:gd name="T44" fmla="*/ 573564 w 1138"/>
                <a:gd name="T45" fmla="*/ 92768 h 174"/>
                <a:gd name="T46" fmla="*/ 520736 w 1138"/>
                <a:gd name="T47" fmla="*/ 86035 h 174"/>
                <a:gd name="T48" fmla="*/ 467908 w 1138"/>
                <a:gd name="T49" fmla="*/ 79302 h 174"/>
                <a:gd name="T50" fmla="*/ 415079 w 1138"/>
                <a:gd name="T51" fmla="*/ 71821 h 174"/>
                <a:gd name="T52" fmla="*/ 361496 w 1138"/>
                <a:gd name="T53" fmla="*/ 63591 h 174"/>
                <a:gd name="T54" fmla="*/ 307913 w 1138"/>
                <a:gd name="T55" fmla="*/ 55362 h 174"/>
                <a:gd name="T56" fmla="*/ 254330 w 1138"/>
                <a:gd name="T57" fmla="*/ 45636 h 174"/>
                <a:gd name="T58" fmla="*/ 200747 w 1138"/>
                <a:gd name="T59" fmla="*/ 36658 h 174"/>
                <a:gd name="T60" fmla="*/ 147165 w 1138"/>
                <a:gd name="T61" fmla="*/ 27681 h 174"/>
                <a:gd name="T62" fmla="*/ 92072 w 1138"/>
                <a:gd name="T63" fmla="*/ 17207 h 174"/>
                <a:gd name="T64" fmla="*/ 37734 w 1138"/>
                <a:gd name="T65" fmla="*/ 5985 h 174"/>
                <a:gd name="T66" fmla="*/ 15094 w 1138"/>
                <a:gd name="T67" fmla="*/ 9726 h 174"/>
                <a:gd name="T68" fmla="*/ 0 w 1138"/>
                <a:gd name="T69" fmla="*/ 11222 h 174"/>
                <a:gd name="T70" fmla="*/ 3773 w 1138"/>
                <a:gd name="T71" fmla="*/ 3741 h 1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38" h="174">
                  <a:moveTo>
                    <a:pt x="5" y="5"/>
                  </a:moveTo>
                  <a:lnTo>
                    <a:pt x="11" y="18"/>
                  </a:lnTo>
                  <a:lnTo>
                    <a:pt x="47" y="25"/>
                  </a:lnTo>
                  <a:lnTo>
                    <a:pt x="83" y="33"/>
                  </a:lnTo>
                  <a:lnTo>
                    <a:pt x="120" y="40"/>
                  </a:lnTo>
                  <a:lnTo>
                    <a:pt x="156" y="46"/>
                  </a:lnTo>
                  <a:lnTo>
                    <a:pt x="192" y="54"/>
                  </a:lnTo>
                  <a:lnTo>
                    <a:pt x="227" y="60"/>
                  </a:lnTo>
                  <a:lnTo>
                    <a:pt x="263" y="66"/>
                  </a:lnTo>
                  <a:lnTo>
                    <a:pt x="299" y="73"/>
                  </a:lnTo>
                  <a:lnTo>
                    <a:pt x="334" y="79"/>
                  </a:lnTo>
                  <a:lnTo>
                    <a:pt x="370" y="85"/>
                  </a:lnTo>
                  <a:lnTo>
                    <a:pt x="405" y="91"/>
                  </a:lnTo>
                  <a:lnTo>
                    <a:pt x="442" y="98"/>
                  </a:lnTo>
                  <a:lnTo>
                    <a:pt x="476" y="103"/>
                  </a:lnTo>
                  <a:lnTo>
                    <a:pt x="513" y="109"/>
                  </a:lnTo>
                  <a:lnTo>
                    <a:pt x="548" y="114"/>
                  </a:lnTo>
                  <a:lnTo>
                    <a:pt x="582" y="119"/>
                  </a:lnTo>
                  <a:lnTo>
                    <a:pt x="617" y="124"/>
                  </a:lnTo>
                  <a:lnTo>
                    <a:pt x="652" y="129"/>
                  </a:lnTo>
                  <a:lnTo>
                    <a:pt x="687" y="133"/>
                  </a:lnTo>
                  <a:lnTo>
                    <a:pt x="722" y="138"/>
                  </a:lnTo>
                  <a:lnTo>
                    <a:pt x="757" y="141"/>
                  </a:lnTo>
                  <a:lnTo>
                    <a:pt x="792" y="145"/>
                  </a:lnTo>
                  <a:lnTo>
                    <a:pt x="827" y="149"/>
                  </a:lnTo>
                  <a:lnTo>
                    <a:pt x="862" y="153"/>
                  </a:lnTo>
                  <a:lnTo>
                    <a:pt x="897" y="156"/>
                  </a:lnTo>
                  <a:lnTo>
                    <a:pt x="931" y="159"/>
                  </a:lnTo>
                  <a:lnTo>
                    <a:pt x="965" y="163"/>
                  </a:lnTo>
                  <a:lnTo>
                    <a:pt x="1000" y="165"/>
                  </a:lnTo>
                  <a:lnTo>
                    <a:pt x="1035" y="168"/>
                  </a:lnTo>
                  <a:lnTo>
                    <a:pt x="1069" y="170"/>
                  </a:lnTo>
                  <a:lnTo>
                    <a:pt x="1104" y="173"/>
                  </a:lnTo>
                  <a:lnTo>
                    <a:pt x="1138" y="174"/>
                  </a:lnTo>
                  <a:lnTo>
                    <a:pt x="1138" y="156"/>
                  </a:lnTo>
                  <a:lnTo>
                    <a:pt x="1104" y="155"/>
                  </a:lnTo>
                  <a:lnTo>
                    <a:pt x="1069" y="153"/>
                  </a:lnTo>
                  <a:lnTo>
                    <a:pt x="1035" y="150"/>
                  </a:lnTo>
                  <a:lnTo>
                    <a:pt x="1000" y="148"/>
                  </a:lnTo>
                  <a:lnTo>
                    <a:pt x="968" y="145"/>
                  </a:lnTo>
                  <a:lnTo>
                    <a:pt x="933" y="141"/>
                  </a:lnTo>
                  <a:lnTo>
                    <a:pt x="899" y="139"/>
                  </a:lnTo>
                  <a:lnTo>
                    <a:pt x="864" y="135"/>
                  </a:lnTo>
                  <a:lnTo>
                    <a:pt x="829" y="131"/>
                  </a:lnTo>
                  <a:lnTo>
                    <a:pt x="795" y="128"/>
                  </a:lnTo>
                  <a:lnTo>
                    <a:pt x="760" y="124"/>
                  </a:lnTo>
                  <a:lnTo>
                    <a:pt x="725" y="120"/>
                  </a:lnTo>
                  <a:lnTo>
                    <a:pt x="690" y="115"/>
                  </a:lnTo>
                  <a:lnTo>
                    <a:pt x="655" y="111"/>
                  </a:lnTo>
                  <a:lnTo>
                    <a:pt x="620" y="106"/>
                  </a:lnTo>
                  <a:lnTo>
                    <a:pt x="585" y="101"/>
                  </a:lnTo>
                  <a:lnTo>
                    <a:pt x="550" y="96"/>
                  </a:lnTo>
                  <a:lnTo>
                    <a:pt x="515" y="91"/>
                  </a:lnTo>
                  <a:lnTo>
                    <a:pt x="479" y="85"/>
                  </a:lnTo>
                  <a:lnTo>
                    <a:pt x="444" y="80"/>
                  </a:lnTo>
                  <a:lnTo>
                    <a:pt x="408" y="74"/>
                  </a:lnTo>
                  <a:lnTo>
                    <a:pt x="373" y="68"/>
                  </a:lnTo>
                  <a:lnTo>
                    <a:pt x="337" y="61"/>
                  </a:lnTo>
                  <a:lnTo>
                    <a:pt x="302" y="55"/>
                  </a:lnTo>
                  <a:lnTo>
                    <a:pt x="266" y="49"/>
                  </a:lnTo>
                  <a:lnTo>
                    <a:pt x="229" y="43"/>
                  </a:lnTo>
                  <a:lnTo>
                    <a:pt x="195" y="37"/>
                  </a:lnTo>
                  <a:lnTo>
                    <a:pt x="158" y="29"/>
                  </a:lnTo>
                  <a:lnTo>
                    <a:pt x="122" y="23"/>
                  </a:lnTo>
                  <a:lnTo>
                    <a:pt x="86" y="15"/>
                  </a:lnTo>
                  <a:lnTo>
                    <a:pt x="50" y="8"/>
                  </a:lnTo>
                  <a:lnTo>
                    <a:pt x="14" y="0"/>
                  </a:lnTo>
                  <a:lnTo>
                    <a:pt x="20" y="13"/>
                  </a:lnTo>
                  <a:lnTo>
                    <a:pt x="5" y="5"/>
                  </a:lnTo>
                  <a:lnTo>
                    <a:pt x="0" y="15"/>
                  </a:lnTo>
                  <a:lnTo>
                    <a:pt x="11" y="18"/>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6" name="Freeform 229">
              <a:extLst>
                <a:ext uri="{FF2B5EF4-FFF2-40B4-BE49-F238E27FC236}">
                  <a16:creationId xmlns:a16="http://schemas.microsoft.com/office/drawing/2014/main" id="{26D110B4-3ADE-ADF4-F141-A3753555D074}"/>
                </a:ext>
              </a:extLst>
            </p:cNvPr>
            <p:cNvSpPr>
              <a:spLocks noChangeAspect="1"/>
            </p:cNvSpPr>
            <p:nvPr/>
          </p:nvSpPr>
          <p:spPr bwMode="auto">
            <a:xfrm>
              <a:off x="3195638" y="4070350"/>
              <a:ext cx="211137" cy="392113"/>
            </a:xfrm>
            <a:custGeom>
              <a:avLst/>
              <a:gdLst>
                <a:gd name="T0" fmla="*/ 198272 w 279"/>
                <a:gd name="T1" fmla="*/ 3770 h 520"/>
                <a:gd name="T2" fmla="*/ 199029 w 279"/>
                <a:gd name="T3" fmla="*/ 0 h 520"/>
                <a:gd name="T4" fmla="*/ 0 w 279"/>
                <a:gd name="T5" fmla="*/ 386080 h 520"/>
                <a:gd name="T6" fmla="*/ 11351 w 279"/>
                <a:gd name="T7" fmla="*/ 392113 h 520"/>
                <a:gd name="T8" fmla="*/ 210380 w 279"/>
                <a:gd name="T9" fmla="*/ 5278 h 520"/>
                <a:gd name="T10" fmla="*/ 211137 w 279"/>
                <a:gd name="T11" fmla="*/ 1508 h 520"/>
                <a:gd name="T12" fmla="*/ 210380 w 279"/>
                <a:gd name="T13" fmla="*/ 5278 h 520"/>
                <a:gd name="T14" fmla="*/ 211137 w 279"/>
                <a:gd name="T15" fmla="*/ 3770 h 520"/>
                <a:gd name="T16" fmla="*/ 211137 w 279"/>
                <a:gd name="T17" fmla="*/ 1508 h 520"/>
                <a:gd name="T18" fmla="*/ 198272 w 279"/>
                <a:gd name="T19" fmla="*/ 3770 h 5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9" h="520">
                  <a:moveTo>
                    <a:pt x="262" y="5"/>
                  </a:moveTo>
                  <a:lnTo>
                    <a:pt x="263" y="0"/>
                  </a:lnTo>
                  <a:lnTo>
                    <a:pt x="0" y="512"/>
                  </a:lnTo>
                  <a:lnTo>
                    <a:pt x="15" y="520"/>
                  </a:lnTo>
                  <a:lnTo>
                    <a:pt x="278" y="7"/>
                  </a:lnTo>
                  <a:lnTo>
                    <a:pt x="279" y="2"/>
                  </a:lnTo>
                  <a:lnTo>
                    <a:pt x="278" y="7"/>
                  </a:lnTo>
                  <a:lnTo>
                    <a:pt x="279" y="5"/>
                  </a:lnTo>
                  <a:lnTo>
                    <a:pt x="279" y="2"/>
                  </a:lnTo>
                  <a:lnTo>
                    <a:pt x="26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7" name="Freeform 230">
              <a:extLst>
                <a:ext uri="{FF2B5EF4-FFF2-40B4-BE49-F238E27FC236}">
                  <a16:creationId xmlns:a16="http://schemas.microsoft.com/office/drawing/2014/main" id="{D4AB0F43-C4B0-BF58-526D-F6F8748D4822}"/>
                </a:ext>
              </a:extLst>
            </p:cNvPr>
            <p:cNvSpPr>
              <a:spLocks noChangeAspect="1"/>
            </p:cNvSpPr>
            <p:nvPr/>
          </p:nvSpPr>
          <p:spPr bwMode="auto">
            <a:xfrm>
              <a:off x="3302000" y="3527425"/>
              <a:ext cx="104775" cy="546100"/>
            </a:xfrm>
            <a:custGeom>
              <a:avLst/>
              <a:gdLst>
                <a:gd name="T0" fmla="*/ 8292 w 139"/>
                <a:gd name="T1" fmla="*/ 754 h 724"/>
                <a:gd name="T2" fmla="*/ 754 w 139"/>
                <a:gd name="T3" fmla="*/ 8297 h 724"/>
                <a:gd name="T4" fmla="*/ 91961 w 139"/>
                <a:gd name="T5" fmla="*/ 546100 h 724"/>
                <a:gd name="T6" fmla="*/ 104775 w 139"/>
                <a:gd name="T7" fmla="*/ 543837 h 724"/>
                <a:gd name="T8" fmla="*/ 13568 w 139"/>
                <a:gd name="T9" fmla="*/ 6789 h 724"/>
                <a:gd name="T10" fmla="*/ 6030 w 139"/>
                <a:gd name="T11" fmla="*/ 14331 h 724"/>
                <a:gd name="T12" fmla="*/ 8292 w 139"/>
                <a:gd name="T13" fmla="*/ 754 h 724"/>
                <a:gd name="T14" fmla="*/ 0 w 139"/>
                <a:gd name="T15" fmla="*/ 0 h 724"/>
                <a:gd name="T16" fmla="*/ 754 w 139"/>
                <a:gd name="T17" fmla="*/ 8297 h 724"/>
                <a:gd name="T18" fmla="*/ 8292 w 139"/>
                <a:gd name="T19" fmla="*/ 754 h 7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9" h="724">
                  <a:moveTo>
                    <a:pt x="11" y="1"/>
                  </a:moveTo>
                  <a:lnTo>
                    <a:pt x="1" y="11"/>
                  </a:lnTo>
                  <a:lnTo>
                    <a:pt x="122" y="724"/>
                  </a:lnTo>
                  <a:lnTo>
                    <a:pt x="139" y="721"/>
                  </a:lnTo>
                  <a:lnTo>
                    <a:pt x="18" y="9"/>
                  </a:lnTo>
                  <a:lnTo>
                    <a:pt x="8" y="19"/>
                  </a:lnTo>
                  <a:lnTo>
                    <a:pt x="11" y="1"/>
                  </a:lnTo>
                  <a:lnTo>
                    <a:pt x="0" y="0"/>
                  </a:lnTo>
                  <a:lnTo>
                    <a:pt x="1" y="11"/>
                  </a:lnTo>
                  <a:lnTo>
                    <a:pt x="1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8" name="Freeform 231">
              <a:extLst>
                <a:ext uri="{FF2B5EF4-FFF2-40B4-BE49-F238E27FC236}">
                  <a16:creationId xmlns:a16="http://schemas.microsoft.com/office/drawing/2014/main" id="{E158C9B4-4BFC-D452-B020-7E072CC2AD25}"/>
                </a:ext>
              </a:extLst>
            </p:cNvPr>
            <p:cNvSpPr>
              <a:spLocks noChangeAspect="1"/>
            </p:cNvSpPr>
            <p:nvPr/>
          </p:nvSpPr>
          <p:spPr bwMode="auto">
            <a:xfrm>
              <a:off x="3308350" y="3529013"/>
              <a:ext cx="844550" cy="111125"/>
            </a:xfrm>
            <a:custGeom>
              <a:avLst/>
              <a:gdLst>
                <a:gd name="T0" fmla="*/ 837769 w 1121"/>
                <a:gd name="T1" fmla="*/ 98274 h 147"/>
                <a:gd name="T2" fmla="*/ 785786 w 1121"/>
                <a:gd name="T3" fmla="*/ 95250 h 147"/>
                <a:gd name="T4" fmla="*/ 734555 w 1121"/>
                <a:gd name="T5" fmla="*/ 92226 h 147"/>
                <a:gd name="T6" fmla="*/ 682571 w 1121"/>
                <a:gd name="T7" fmla="*/ 87690 h 147"/>
                <a:gd name="T8" fmla="*/ 630587 w 1121"/>
                <a:gd name="T9" fmla="*/ 83911 h 147"/>
                <a:gd name="T10" fmla="*/ 578603 w 1121"/>
                <a:gd name="T11" fmla="*/ 79375 h 147"/>
                <a:gd name="T12" fmla="*/ 526619 w 1121"/>
                <a:gd name="T13" fmla="*/ 73327 h 147"/>
                <a:gd name="T14" fmla="*/ 473882 w 1121"/>
                <a:gd name="T15" fmla="*/ 68036 h 147"/>
                <a:gd name="T16" fmla="*/ 421898 w 1121"/>
                <a:gd name="T17" fmla="*/ 61232 h 147"/>
                <a:gd name="T18" fmla="*/ 369914 w 1121"/>
                <a:gd name="T19" fmla="*/ 55940 h 147"/>
                <a:gd name="T20" fmla="*/ 317177 w 1121"/>
                <a:gd name="T21" fmla="*/ 48381 h 147"/>
                <a:gd name="T22" fmla="*/ 264440 w 1121"/>
                <a:gd name="T23" fmla="*/ 40821 h 147"/>
                <a:gd name="T24" fmla="*/ 211703 w 1121"/>
                <a:gd name="T25" fmla="*/ 33262 h 147"/>
                <a:gd name="T26" fmla="*/ 159719 w 1121"/>
                <a:gd name="T27" fmla="*/ 25702 h 147"/>
                <a:gd name="T28" fmla="*/ 107735 w 1121"/>
                <a:gd name="T29" fmla="*/ 17387 h 147"/>
                <a:gd name="T30" fmla="*/ 54997 w 1121"/>
                <a:gd name="T31" fmla="*/ 8315 h 147"/>
                <a:gd name="T32" fmla="*/ 2260 w 1121"/>
                <a:gd name="T33" fmla="*/ 0 h 147"/>
                <a:gd name="T34" fmla="*/ 26369 w 1121"/>
                <a:gd name="T35" fmla="*/ 18143 h 147"/>
                <a:gd name="T36" fmla="*/ 79106 w 1121"/>
                <a:gd name="T37" fmla="*/ 26458 h 147"/>
                <a:gd name="T38" fmla="*/ 131843 w 1121"/>
                <a:gd name="T39" fmla="*/ 34774 h 147"/>
                <a:gd name="T40" fmla="*/ 184581 w 1121"/>
                <a:gd name="T41" fmla="*/ 42333 h 147"/>
                <a:gd name="T42" fmla="*/ 235811 w 1121"/>
                <a:gd name="T43" fmla="*/ 49893 h 147"/>
                <a:gd name="T44" fmla="*/ 288548 w 1121"/>
                <a:gd name="T45" fmla="*/ 57452 h 147"/>
                <a:gd name="T46" fmla="*/ 341286 w 1121"/>
                <a:gd name="T47" fmla="*/ 65012 h 147"/>
                <a:gd name="T48" fmla="*/ 394023 w 1121"/>
                <a:gd name="T49" fmla="*/ 71815 h 147"/>
                <a:gd name="T50" fmla="*/ 446007 w 1121"/>
                <a:gd name="T51" fmla="*/ 78619 h 147"/>
                <a:gd name="T52" fmla="*/ 498744 w 1121"/>
                <a:gd name="T53" fmla="*/ 83911 h 147"/>
                <a:gd name="T54" fmla="*/ 550728 w 1121"/>
                <a:gd name="T55" fmla="*/ 89958 h 147"/>
                <a:gd name="T56" fmla="*/ 602712 w 1121"/>
                <a:gd name="T57" fmla="*/ 94494 h 147"/>
                <a:gd name="T58" fmla="*/ 656203 w 1121"/>
                <a:gd name="T59" fmla="*/ 99030 h 147"/>
                <a:gd name="T60" fmla="*/ 706680 w 1121"/>
                <a:gd name="T61" fmla="*/ 103565 h 147"/>
                <a:gd name="T62" fmla="*/ 759417 w 1121"/>
                <a:gd name="T63" fmla="*/ 106589 h 147"/>
                <a:gd name="T64" fmla="*/ 811401 w 1121"/>
                <a:gd name="T65" fmla="*/ 110369 h 147"/>
                <a:gd name="T66" fmla="*/ 830989 w 1121"/>
                <a:gd name="T67" fmla="*/ 106589 h 147"/>
                <a:gd name="T68" fmla="*/ 842290 w 1121"/>
                <a:gd name="T69" fmla="*/ 98274 h 147"/>
                <a:gd name="T70" fmla="*/ 844550 w 1121"/>
                <a:gd name="T71" fmla="*/ 102810 h 14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21" h="147">
                  <a:moveTo>
                    <a:pt x="1121" y="136"/>
                  </a:moveTo>
                  <a:lnTo>
                    <a:pt x="1112" y="130"/>
                  </a:lnTo>
                  <a:lnTo>
                    <a:pt x="1077" y="129"/>
                  </a:lnTo>
                  <a:lnTo>
                    <a:pt x="1043" y="126"/>
                  </a:lnTo>
                  <a:lnTo>
                    <a:pt x="1008" y="124"/>
                  </a:lnTo>
                  <a:lnTo>
                    <a:pt x="975" y="122"/>
                  </a:lnTo>
                  <a:lnTo>
                    <a:pt x="941" y="120"/>
                  </a:lnTo>
                  <a:lnTo>
                    <a:pt x="906" y="116"/>
                  </a:lnTo>
                  <a:lnTo>
                    <a:pt x="871" y="114"/>
                  </a:lnTo>
                  <a:lnTo>
                    <a:pt x="837" y="111"/>
                  </a:lnTo>
                  <a:lnTo>
                    <a:pt x="802" y="107"/>
                  </a:lnTo>
                  <a:lnTo>
                    <a:pt x="768" y="105"/>
                  </a:lnTo>
                  <a:lnTo>
                    <a:pt x="734" y="101"/>
                  </a:lnTo>
                  <a:lnTo>
                    <a:pt x="699" y="97"/>
                  </a:lnTo>
                  <a:lnTo>
                    <a:pt x="664" y="94"/>
                  </a:lnTo>
                  <a:lnTo>
                    <a:pt x="629" y="90"/>
                  </a:lnTo>
                  <a:lnTo>
                    <a:pt x="594" y="86"/>
                  </a:lnTo>
                  <a:lnTo>
                    <a:pt x="560" y="81"/>
                  </a:lnTo>
                  <a:lnTo>
                    <a:pt x="526" y="77"/>
                  </a:lnTo>
                  <a:lnTo>
                    <a:pt x="491" y="74"/>
                  </a:lnTo>
                  <a:lnTo>
                    <a:pt x="456" y="69"/>
                  </a:lnTo>
                  <a:lnTo>
                    <a:pt x="421" y="64"/>
                  </a:lnTo>
                  <a:lnTo>
                    <a:pt x="386" y="59"/>
                  </a:lnTo>
                  <a:lnTo>
                    <a:pt x="351" y="54"/>
                  </a:lnTo>
                  <a:lnTo>
                    <a:pt x="316" y="49"/>
                  </a:lnTo>
                  <a:lnTo>
                    <a:pt x="281" y="44"/>
                  </a:lnTo>
                  <a:lnTo>
                    <a:pt x="247" y="39"/>
                  </a:lnTo>
                  <a:lnTo>
                    <a:pt x="212" y="34"/>
                  </a:lnTo>
                  <a:lnTo>
                    <a:pt x="177" y="29"/>
                  </a:lnTo>
                  <a:lnTo>
                    <a:pt x="143" y="23"/>
                  </a:lnTo>
                  <a:lnTo>
                    <a:pt x="108" y="18"/>
                  </a:lnTo>
                  <a:lnTo>
                    <a:pt x="73" y="11"/>
                  </a:lnTo>
                  <a:lnTo>
                    <a:pt x="38" y="6"/>
                  </a:lnTo>
                  <a:lnTo>
                    <a:pt x="3" y="0"/>
                  </a:lnTo>
                  <a:lnTo>
                    <a:pt x="0" y="18"/>
                  </a:lnTo>
                  <a:lnTo>
                    <a:pt x="35" y="24"/>
                  </a:lnTo>
                  <a:lnTo>
                    <a:pt x="70" y="29"/>
                  </a:lnTo>
                  <a:lnTo>
                    <a:pt x="105" y="35"/>
                  </a:lnTo>
                  <a:lnTo>
                    <a:pt x="140" y="40"/>
                  </a:lnTo>
                  <a:lnTo>
                    <a:pt x="175" y="46"/>
                  </a:lnTo>
                  <a:lnTo>
                    <a:pt x="210" y="51"/>
                  </a:lnTo>
                  <a:lnTo>
                    <a:pt x="245" y="56"/>
                  </a:lnTo>
                  <a:lnTo>
                    <a:pt x="279" y="61"/>
                  </a:lnTo>
                  <a:lnTo>
                    <a:pt x="313" y="66"/>
                  </a:lnTo>
                  <a:lnTo>
                    <a:pt x="348" y="71"/>
                  </a:lnTo>
                  <a:lnTo>
                    <a:pt x="383" y="76"/>
                  </a:lnTo>
                  <a:lnTo>
                    <a:pt x="418" y="81"/>
                  </a:lnTo>
                  <a:lnTo>
                    <a:pt x="453" y="86"/>
                  </a:lnTo>
                  <a:lnTo>
                    <a:pt x="488" y="91"/>
                  </a:lnTo>
                  <a:lnTo>
                    <a:pt x="523" y="95"/>
                  </a:lnTo>
                  <a:lnTo>
                    <a:pt x="558" y="99"/>
                  </a:lnTo>
                  <a:lnTo>
                    <a:pt x="592" y="104"/>
                  </a:lnTo>
                  <a:lnTo>
                    <a:pt x="627" y="107"/>
                  </a:lnTo>
                  <a:lnTo>
                    <a:pt x="662" y="111"/>
                  </a:lnTo>
                  <a:lnTo>
                    <a:pt x="696" y="115"/>
                  </a:lnTo>
                  <a:lnTo>
                    <a:pt x="731" y="119"/>
                  </a:lnTo>
                  <a:lnTo>
                    <a:pt x="765" y="122"/>
                  </a:lnTo>
                  <a:lnTo>
                    <a:pt x="800" y="125"/>
                  </a:lnTo>
                  <a:lnTo>
                    <a:pt x="835" y="129"/>
                  </a:lnTo>
                  <a:lnTo>
                    <a:pt x="871" y="131"/>
                  </a:lnTo>
                  <a:lnTo>
                    <a:pt x="904" y="134"/>
                  </a:lnTo>
                  <a:lnTo>
                    <a:pt x="938" y="137"/>
                  </a:lnTo>
                  <a:lnTo>
                    <a:pt x="975" y="140"/>
                  </a:lnTo>
                  <a:lnTo>
                    <a:pt x="1008" y="141"/>
                  </a:lnTo>
                  <a:lnTo>
                    <a:pt x="1043" y="144"/>
                  </a:lnTo>
                  <a:lnTo>
                    <a:pt x="1077" y="146"/>
                  </a:lnTo>
                  <a:lnTo>
                    <a:pt x="1112" y="147"/>
                  </a:lnTo>
                  <a:lnTo>
                    <a:pt x="1103" y="141"/>
                  </a:lnTo>
                  <a:lnTo>
                    <a:pt x="1121" y="136"/>
                  </a:lnTo>
                  <a:lnTo>
                    <a:pt x="1118" y="130"/>
                  </a:lnTo>
                  <a:lnTo>
                    <a:pt x="1112" y="130"/>
                  </a:lnTo>
                  <a:lnTo>
                    <a:pt x="1121" y="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9" name="Freeform 232">
              <a:extLst>
                <a:ext uri="{FF2B5EF4-FFF2-40B4-BE49-F238E27FC236}">
                  <a16:creationId xmlns:a16="http://schemas.microsoft.com/office/drawing/2014/main" id="{53F59784-8311-0A14-35B7-034ECEEA0D78}"/>
                </a:ext>
              </a:extLst>
            </p:cNvPr>
            <p:cNvSpPr>
              <a:spLocks noChangeAspect="1"/>
            </p:cNvSpPr>
            <p:nvPr/>
          </p:nvSpPr>
          <p:spPr bwMode="auto">
            <a:xfrm>
              <a:off x="4140200" y="3630613"/>
              <a:ext cx="166688" cy="512762"/>
            </a:xfrm>
            <a:custGeom>
              <a:avLst/>
              <a:gdLst>
                <a:gd name="T0" fmla="*/ 165186 w 222"/>
                <a:gd name="T1" fmla="*/ 512762 h 680"/>
                <a:gd name="T2" fmla="*/ 165937 w 222"/>
                <a:gd name="T3" fmla="*/ 508238 h 680"/>
                <a:gd name="T4" fmla="*/ 13515 w 222"/>
                <a:gd name="T5" fmla="*/ 0 h 680"/>
                <a:gd name="T6" fmla="*/ 0 w 222"/>
                <a:gd name="T7" fmla="*/ 3770 h 680"/>
                <a:gd name="T8" fmla="*/ 152422 w 222"/>
                <a:gd name="T9" fmla="*/ 512008 h 680"/>
                <a:gd name="T10" fmla="*/ 153924 w 222"/>
                <a:gd name="T11" fmla="*/ 507484 h 680"/>
                <a:gd name="T12" fmla="*/ 165186 w 222"/>
                <a:gd name="T13" fmla="*/ 512762 h 680"/>
                <a:gd name="T14" fmla="*/ 166688 w 222"/>
                <a:gd name="T15" fmla="*/ 511254 h 680"/>
                <a:gd name="T16" fmla="*/ 165937 w 222"/>
                <a:gd name="T17" fmla="*/ 508238 h 680"/>
                <a:gd name="T18" fmla="*/ 165186 w 222"/>
                <a:gd name="T19" fmla="*/ 512762 h 6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2" h="680">
                  <a:moveTo>
                    <a:pt x="220" y="680"/>
                  </a:moveTo>
                  <a:lnTo>
                    <a:pt x="221" y="674"/>
                  </a:lnTo>
                  <a:lnTo>
                    <a:pt x="18" y="0"/>
                  </a:lnTo>
                  <a:lnTo>
                    <a:pt x="0" y="5"/>
                  </a:lnTo>
                  <a:lnTo>
                    <a:pt x="203" y="679"/>
                  </a:lnTo>
                  <a:lnTo>
                    <a:pt x="205" y="673"/>
                  </a:lnTo>
                  <a:lnTo>
                    <a:pt x="220" y="680"/>
                  </a:lnTo>
                  <a:lnTo>
                    <a:pt x="222" y="678"/>
                  </a:lnTo>
                  <a:lnTo>
                    <a:pt x="221" y="674"/>
                  </a:lnTo>
                  <a:lnTo>
                    <a:pt x="220" y="6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0" name="Freeform 233">
              <a:extLst>
                <a:ext uri="{FF2B5EF4-FFF2-40B4-BE49-F238E27FC236}">
                  <a16:creationId xmlns:a16="http://schemas.microsoft.com/office/drawing/2014/main" id="{7845F4A2-7925-5106-BCF4-AD3D0BE385FE}"/>
                </a:ext>
              </a:extLst>
            </p:cNvPr>
            <p:cNvSpPr>
              <a:spLocks noChangeAspect="1"/>
            </p:cNvSpPr>
            <p:nvPr/>
          </p:nvSpPr>
          <p:spPr bwMode="auto">
            <a:xfrm>
              <a:off x="4044950" y="4137025"/>
              <a:ext cx="260350" cy="446088"/>
            </a:xfrm>
            <a:custGeom>
              <a:avLst/>
              <a:gdLst>
                <a:gd name="T0" fmla="*/ 6020 w 346"/>
                <a:gd name="T1" fmla="*/ 446088 h 590"/>
                <a:gd name="T2" fmla="*/ 11287 w 346"/>
                <a:gd name="T3" fmla="*/ 442308 h 590"/>
                <a:gd name="T4" fmla="*/ 260350 w 346"/>
                <a:gd name="T5" fmla="*/ 5293 h 590"/>
                <a:gd name="T6" fmla="*/ 249063 w 346"/>
                <a:gd name="T7" fmla="*/ 0 h 590"/>
                <a:gd name="T8" fmla="*/ 0 w 346"/>
                <a:gd name="T9" fmla="*/ 436259 h 590"/>
                <a:gd name="T10" fmla="*/ 6020 w 346"/>
                <a:gd name="T11" fmla="*/ 432479 h 590"/>
                <a:gd name="T12" fmla="*/ 6020 w 346"/>
                <a:gd name="T13" fmla="*/ 446088 h 590"/>
                <a:gd name="T14" fmla="*/ 9782 w 346"/>
                <a:gd name="T15" fmla="*/ 446088 h 590"/>
                <a:gd name="T16" fmla="*/ 11287 w 346"/>
                <a:gd name="T17" fmla="*/ 442308 h 590"/>
                <a:gd name="T18" fmla="*/ 6020 w 346"/>
                <a:gd name="T19" fmla="*/ 446088 h 5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6" h="590">
                  <a:moveTo>
                    <a:pt x="8" y="590"/>
                  </a:moveTo>
                  <a:lnTo>
                    <a:pt x="15" y="585"/>
                  </a:lnTo>
                  <a:lnTo>
                    <a:pt x="346" y="7"/>
                  </a:lnTo>
                  <a:lnTo>
                    <a:pt x="331" y="0"/>
                  </a:lnTo>
                  <a:lnTo>
                    <a:pt x="0" y="577"/>
                  </a:lnTo>
                  <a:lnTo>
                    <a:pt x="8" y="572"/>
                  </a:lnTo>
                  <a:lnTo>
                    <a:pt x="8" y="590"/>
                  </a:lnTo>
                  <a:lnTo>
                    <a:pt x="13" y="590"/>
                  </a:lnTo>
                  <a:lnTo>
                    <a:pt x="15" y="585"/>
                  </a:lnTo>
                  <a:lnTo>
                    <a:pt x="8" y="5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1" name="Freeform 234">
              <a:extLst>
                <a:ext uri="{FF2B5EF4-FFF2-40B4-BE49-F238E27FC236}">
                  <a16:creationId xmlns:a16="http://schemas.microsoft.com/office/drawing/2014/main" id="{E238D9AC-115B-7FE7-0315-107BE2BB5804}"/>
                </a:ext>
              </a:extLst>
            </p:cNvPr>
            <p:cNvSpPr>
              <a:spLocks noChangeAspect="1"/>
            </p:cNvSpPr>
            <p:nvPr/>
          </p:nvSpPr>
          <p:spPr bwMode="auto">
            <a:xfrm>
              <a:off x="4856163" y="3565525"/>
              <a:ext cx="1001712" cy="1023938"/>
            </a:xfrm>
            <a:custGeom>
              <a:avLst/>
              <a:gdLst>
                <a:gd name="T0" fmla="*/ 26321 w 1332"/>
                <a:gd name="T1" fmla="*/ 1023938 h 1361"/>
                <a:gd name="T2" fmla="*/ 78212 w 1332"/>
                <a:gd name="T3" fmla="*/ 1023938 h 1361"/>
                <a:gd name="T4" fmla="*/ 130854 w 1332"/>
                <a:gd name="T5" fmla="*/ 1021681 h 1361"/>
                <a:gd name="T6" fmla="*/ 182745 w 1332"/>
                <a:gd name="T7" fmla="*/ 1020176 h 1361"/>
                <a:gd name="T8" fmla="*/ 234635 w 1332"/>
                <a:gd name="T9" fmla="*/ 1017167 h 1361"/>
                <a:gd name="T10" fmla="*/ 287278 w 1332"/>
                <a:gd name="T11" fmla="*/ 1014158 h 1361"/>
                <a:gd name="T12" fmla="*/ 339168 w 1332"/>
                <a:gd name="T13" fmla="*/ 1009643 h 1361"/>
                <a:gd name="T14" fmla="*/ 391811 w 1332"/>
                <a:gd name="T15" fmla="*/ 1005129 h 1361"/>
                <a:gd name="T16" fmla="*/ 444453 w 1332"/>
                <a:gd name="T17" fmla="*/ 999111 h 1361"/>
                <a:gd name="T18" fmla="*/ 495592 w 1332"/>
                <a:gd name="T19" fmla="*/ 993092 h 1361"/>
                <a:gd name="T20" fmla="*/ 548234 w 1332"/>
                <a:gd name="T21" fmla="*/ 986321 h 1361"/>
                <a:gd name="T22" fmla="*/ 600877 w 1332"/>
                <a:gd name="T23" fmla="*/ 978797 h 1361"/>
                <a:gd name="T24" fmla="*/ 653519 w 1332"/>
                <a:gd name="T25" fmla="*/ 971274 h 1361"/>
                <a:gd name="T26" fmla="*/ 704658 w 1332"/>
                <a:gd name="T27" fmla="*/ 961494 h 1361"/>
                <a:gd name="T28" fmla="*/ 757300 w 1332"/>
                <a:gd name="T29" fmla="*/ 953218 h 1361"/>
                <a:gd name="T30" fmla="*/ 809943 w 1332"/>
                <a:gd name="T31" fmla="*/ 942685 h 1361"/>
                <a:gd name="T32" fmla="*/ 1001712 w 1332"/>
                <a:gd name="T33" fmla="*/ 478490 h 1361"/>
                <a:gd name="T34" fmla="*/ 782870 w 1332"/>
                <a:gd name="T35" fmla="*/ 3762 h 1361"/>
                <a:gd name="T36" fmla="*/ 744516 w 1332"/>
                <a:gd name="T37" fmla="*/ 11285 h 1361"/>
                <a:gd name="T38" fmla="*/ 706162 w 1332"/>
                <a:gd name="T39" fmla="*/ 17304 h 1361"/>
                <a:gd name="T40" fmla="*/ 665552 w 1332"/>
                <a:gd name="T41" fmla="*/ 24075 h 1361"/>
                <a:gd name="T42" fmla="*/ 624942 w 1332"/>
                <a:gd name="T43" fmla="*/ 30846 h 1361"/>
                <a:gd name="T44" fmla="*/ 583580 w 1332"/>
                <a:gd name="T45" fmla="*/ 36112 h 1361"/>
                <a:gd name="T46" fmla="*/ 541466 w 1332"/>
                <a:gd name="T47" fmla="*/ 42131 h 1361"/>
                <a:gd name="T48" fmla="*/ 498600 w 1332"/>
                <a:gd name="T49" fmla="*/ 46645 h 1361"/>
                <a:gd name="T50" fmla="*/ 454230 w 1332"/>
                <a:gd name="T51" fmla="*/ 51912 h 1361"/>
                <a:gd name="T52" fmla="*/ 409108 w 1332"/>
                <a:gd name="T53" fmla="*/ 55673 h 1361"/>
                <a:gd name="T54" fmla="*/ 362481 w 1332"/>
                <a:gd name="T55" fmla="*/ 60940 h 1361"/>
                <a:gd name="T56" fmla="*/ 315855 w 1332"/>
                <a:gd name="T57" fmla="*/ 63197 h 1361"/>
                <a:gd name="T58" fmla="*/ 266973 w 1332"/>
                <a:gd name="T59" fmla="*/ 66958 h 1361"/>
                <a:gd name="T60" fmla="*/ 217338 w 1332"/>
                <a:gd name="T61" fmla="*/ 69216 h 1361"/>
                <a:gd name="T62" fmla="*/ 166200 w 1332"/>
                <a:gd name="T63" fmla="*/ 72225 h 1361"/>
                <a:gd name="T64" fmla="*/ 113557 w 1332"/>
                <a:gd name="T65" fmla="*/ 72977 h 1361"/>
                <a:gd name="T66" fmla="*/ 245916 w 1332"/>
                <a:gd name="T67" fmla="*/ 574790 h 136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32" h="1361">
                  <a:moveTo>
                    <a:pt x="0" y="1361"/>
                  </a:moveTo>
                  <a:lnTo>
                    <a:pt x="35" y="1361"/>
                  </a:lnTo>
                  <a:lnTo>
                    <a:pt x="70" y="1361"/>
                  </a:lnTo>
                  <a:lnTo>
                    <a:pt x="104" y="1361"/>
                  </a:lnTo>
                  <a:lnTo>
                    <a:pt x="139" y="1359"/>
                  </a:lnTo>
                  <a:lnTo>
                    <a:pt x="174" y="1358"/>
                  </a:lnTo>
                  <a:lnTo>
                    <a:pt x="209" y="1357"/>
                  </a:lnTo>
                  <a:lnTo>
                    <a:pt x="243" y="1356"/>
                  </a:lnTo>
                  <a:lnTo>
                    <a:pt x="277" y="1355"/>
                  </a:lnTo>
                  <a:lnTo>
                    <a:pt x="312" y="1352"/>
                  </a:lnTo>
                  <a:lnTo>
                    <a:pt x="347" y="1350"/>
                  </a:lnTo>
                  <a:lnTo>
                    <a:pt x="382" y="1348"/>
                  </a:lnTo>
                  <a:lnTo>
                    <a:pt x="416" y="1345"/>
                  </a:lnTo>
                  <a:lnTo>
                    <a:pt x="451" y="1342"/>
                  </a:lnTo>
                  <a:lnTo>
                    <a:pt x="486" y="1340"/>
                  </a:lnTo>
                  <a:lnTo>
                    <a:pt x="521" y="1336"/>
                  </a:lnTo>
                  <a:lnTo>
                    <a:pt x="556" y="1332"/>
                  </a:lnTo>
                  <a:lnTo>
                    <a:pt x="591" y="1328"/>
                  </a:lnTo>
                  <a:lnTo>
                    <a:pt x="624" y="1325"/>
                  </a:lnTo>
                  <a:lnTo>
                    <a:pt x="659" y="1320"/>
                  </a:lnTo>
                  <a:lnTo>
                    <a:pt x="694" y="1316"/>
                  </a:lnTo>
                  <a:lnTo>
                    <a:pt x="729" y="1311"/>
                  </a:lnTo>
                  <a:lnTo>
                    <a:pt x="764" y="1306"/>
                  </a:lnTo>
                  <a:lnTo>
                    <a:pt x="799" y="1301"/>
                  </a:lnTo>
                  <a:lnTo>
                    <a:pt x="834" y="1296"/>
                  </a:lnTo>
                  <a:lnTo>
                    <a:pt x="869" y="1291"/>
                  </a:lnTo>
                  <a:lnTo>
                    <a:pt x="902" y="1285"/>
                  </a:lnTo>
                  <a:lnTo>
                    <a:pt x="937" y="1278"/>
                  </a:lnTo>
                  <a:lnTo>
                    <a:pt x="972" y="1273"/>
                  </a:lnTo>
                  <a:lnTo>
                    <a:pt x="1007" y="1267"/>
                  </a:lnTo>
                  <a:lnTo>
                    <a:pt x="1042" y="1261"/>
                  </a:lnTo>
                  <a:lnTo>
                    <a:pt x="1077" y="1253"/>
                  </a:lnTo>
                  <a:lnTo>
                    <a:pt x="1112" y="1247"/>
                  </a:lnTo>
                  <a:lnTo>
                    <a:pt x="1332" y="636"/>
                  </a:lnTo>
                  <a:lnTo>
                    <a:pt x="1066" y="0"/>
                  </a:lnTo>
                  <a:lnTo>
                    <a:pt x="1041" y="5"/>
                  </a:lnTo>
                  <a:lnTo>
                    <a:pt x="1016" y="10"/>
                  </a:lnTo>
                  <a:lnTo>
                    <a:pt x="990" y="15"/>
                  </a:lnTo>
                  <a:lnTo>
                    <a:pt x="965" y="18"/>
                  </a:lnTo>
                  <a:lnTo>
                    <a:pt x="939" y="23"/>
                  </a:lnTo>
                  <a:lnTo>
                    <a:pt x="912" y="27"/>
                  </a:lnTo>
                  <a:lnTo>
                    <a:pt x="885" y="32"/>
                  </a:lnTo>
                  <a:lnTo>
                    <a:pt x="859" y="36"/>
                  </a:lnTo>
                  <a:lnTo>
                    <a:pt x="831" y="41"/>
                  </a:lnTo>
                  <a:lnTo>
                    <a:pt x="804" y="44"/>
                  </a:lnTo>
                  <a:lnTo>
                    <a:pt x="776" y="48"/>
                  </a:lnTo>
                  <a:lnTo>
                    <a:pt x="749" y="52"/>
                  </a:lnTo>
                  <a:lnTo>
                    <a:pt x="720" y="56"/>
                  </a:lnTo>
                  <a:lnTo>
                    <a:pt x="692" y="59"/>
                  </a:lnTo>
                  <a:lnTo>
                    <a:pt x="663" y="62"/>
                  </a:lnTo>
                  <a:lnTo>
                    <a:pt x="634" y="66"/>
                  </a:lnTo>
                  <a:lnTo>
                    <a:pt x="604" y="69"/>
                  </a:lnTo>
                  <a:lnTo>
                    <a:pt x="574" y="72"/>
                  </a:lnTo>
                  <a:lnTo>
                    <a:pt x="544" y="74"/>
                  </a:lnTo>
                  <a:lnTo>
                    <a:pt x="513" y="77"/>
                  </a:lnTo>
                  <a:lnTo>
                    <a:pt x="482" y="81"/>
                  </a:lnTo>
                  <a:lnTo>
                    <a:pt x="451" y="82"/>
                  </a:lnTo>
                  <a:lnTo>
                    <a:pt x="420" y="84"/>
                  </a:lnTo>
                  <a:lnTo>
                    <a:pt x="387" y="87"/>
                  </a:lnTo>
                  <a:lnTo>
                    <a:pt x="355" y="89"/>
                  </a:lnTo>
                  <a:lnTo>
                    <a:pt x="322" y="91"/>
                  </a:lnTo>
                  <a:lnTo>
                    <a:pt x="289" y="92"/>
                  </a:lnTo>
                  <a:lnTo>
                    <a:pt x="255" y="94"/>
                  </a:lnTo>
                  <a:lnTo>
                    <a:pt x="221" y="96"/>
                  </a:lnTo>
                  <a:lnTo>
                    <a:pt x="186" y="97"/>
                  </a:lnTo>
                  <a:lnTo>
                    <a:pt x="151" y="97"/>
                  </a:lnTo>
                  <a:lnTo>
                    <a:pt x="117" y="98"/>
                  </a:lnTo>
                  <a:lnTo>
                    <a:pt x="327" y="764"/>
                  </a:lnTo>
                  <a:lnTo>
                    <a:pt x="0" y="136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2" name="Freeform 235">
              <a:extLst>
                <a:ext uri="{FF2B5EF4-FFF2-40B4-BE49-F238E27FC236}">
                  <a16:creationId xmlns:a16="http://schemas.microsoft.com/office/drawing/2014/main" id="{E068F4FC-7838-C800-504E-D90345FBDF44}"/>
                </a:ext>
              </a:extLst>
            </p:cNvPr>
            <p:cNvSpPr>
              <a:spLocks noChangeAspect="1"/>
            </p:cNvSpPr>
            <p:nvPr/>
          </p:nvSpPr>
          <p:spPr bwMode="auto">
            <a:xfrm>
              <a:off x="4856163" y="4497388"/>
              <a:ext cx="844550" cy="100012"/>
            </a:xfrm>
            <a:custGeom>
              <a:avLst/>
              <a:gdLst>
                <a:gd name="T0" fmla="*/ 837016 w 1121"/>
                <a:gd name="T1" fmla="*/ 0 h 131"/>
                <a:gd name="T2" fmla="*/ 784279 w 1121"/>
                <a:gd name="T3" fmla="*/ 10688 h 131"/>
                <a:gd name="T4" fmla="*/ 731542 w 1121"/>
                <a:gd name="T5" fmla="*/ 20613 h 131"/>
                <a:gd name="T6" fmla="*/ 678804 w 1121"/>
                <a:gd name="T7" fmla="*/ 29011 h 131"/>
                <a:gd name="T8" fmla="*/ 627574 w 1121"/>
                <a:gd name="T9" fmla="*/ 37409 h 131"/>
                <a:gd name="T10" fmla="*/ 574836 w 1121"/>
                <a:gd name="T11" fmla="*/ 45044 h 131"/>
                <a:gd name="T12" fmla="*/ 522099 w 1121"/>
                <a:gd name="T13" fmla="*/ 52678 h 131"/>
                <a:gd name="T14" fmla="*/ 469362 w 1121"/>
                <a:gd name="T15" fmla="*/ 59549 h 131"/>
                <a:gd name="T16" fmla="*/ 417378 w 1121"/>
                <a:gd name="T17" fmla="*/ 64893 h 131"/>
                <a:gd name="T18" fmla="*/ 365394 w 1121"/>
                <a:gd name="T19" fmla="*/ 71001 h 131"/>
                <a:gd name="T20" fmla="*/ 312657 w 1121"/>
                <a:gd name="T21" fmla="*/ 74818 h 131"/>
                <a:gd name="T22" fmla="*/ 261426 w 1121"/>
                <a:gd name="T23" fmla="*/ 78635 h 131"/>
                <a:gd name="T24" fmla="*/ 208689 w 1121"/>
                <a:gd name="T25" fmla="*/ 82453 h 131"/>
                <a:gd name="T26" fmla="*/ 157458 w 1121"/>
                <a:gd name="T27" fmla="*/ 83980 h 131"/>
                <a:gd name="T28" fmla="*/ 104721 w 1121"/>
                <a:gd name="T29" fmla="*/ 86270 h 131"/>
                <a:gd name="T30" fmla="*/ 52737 w 1121"/>
                <a:gd name="T31" fmla="*/ 87033 h 131"/>
                <a:gd name="T32" fmla="*/ 0 w 1121"/>
                <a:gd name="T33" fmla="*/ 87033 h 131"/>
                <a:gd name="T34" fmla="*/ 26369 w 1121"/>
                <a:gd name="T35" fmla="*/ 100012 h 131"/>
                <a:gd name="T36" fmla="*/ 78353 w 1121"/>
                <a:gd name="T37" fmla="*/ 100012 h 131"/>
                <a:gd name="T38" fmla="*/ 131090 w 1121"/>
                <a:gd name="T39" fmla="*/ 98485 h 131"/>
                <a:gd name="T40" fmla="*/ 183074 w 1121"/>
                <a:gd name="T41" fmla="*/ 96195 h 131"/>
                <a:gd name="T42" fmla="*/ 235058 w 1121"/>
                <a:gd name="T43" fmla="*/ 93904 h 131"/>
                <a:gd name="T44" fmla="*/ 287795 w 1121"/>
                <a:gd name="T45" fmla="*/ 90851 h 131"/>
                <a:gd name="T46" fmla="*/ 339779 w 1121"/>
                <a:gd name="T47" fmla="*/ 86270 h 131"/>
                <a:gd name="T48" fmla="*/ 393269 w 1121"/>
                <a:gd name="T49" fmla="*/ 81689 h 131"/>
                <a:gd name="T50" fmla="*/ 446007 w 1121"/>
                <a:gd name="T51" fmla="*/ 75582 h 131"/>
                <a:gd name="T52" fmla="*/ 497237 w 1121"/>
                <a:gd name="T53" fmla="*/ 68711 h 131"/>
                <a:gd name="T54" fmla="*/ 549975 w 1121"/>
                <a:gd name="T55" fmla="*/ 62603 h 131"/>
                <a:gd name="T56" fmla="*/ 602712 w 1121"/>
                <a:gd name="T57" fmla="*/ 54968 h 131"/>
                <a:gd name="T58" fmla="*/ 655449 w 1121"/>
                <a:gd name="T59" fmla="*/ 47334 h 131"/>
                <a:gd name="T60" fmla="*/ 707433 w 1121"/>
                <a:gd name="T61" fmla="*/ 37409 h 131"/>
                <a:gd name="T62" fmla="*/ 759417 w 1121"/>
                <a:gd name="T63" fmla="*/ 29011 h 131"/>
                <a:gd name="T64" fmla="*/ 812154 w 1121"/>
                <a:gd name="T65" fmla="*/ 18323 h 131"/>
                <a:gd name="T66" fmla="*/ 844550 w 1121"/>
                <a:gd name="T67" fmla="*/ 9161 h 131"/>
                <a:gd name="T68" fmla="*/ 842290 w 1121"/>
                <a:gd name="T69" fmla="*/ 12979 h 131"/>
                <a:gd name="T70" fmla="*/ 830989 w 1121"/>
                <a:gd name="T71" fmla="*/ 5344 h 13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21" h="131">
                  <a:moveTo>
                    <a:pt x="1103" y="7"/>
                  </a:moveTo>
                  <a:lnTo>
                    <a:pt x="1111" y="0"/>
                  </a:lnTo>
                  <a:lnTo>
                    <a:pt x="1076" y="7"/>
                  </a:lnTo>
                  <a:lnTo>
                    <a:pt x="1041" y="14"/>
                  </a:lnTo>
                  <a:lnTo>
                    <a:pt x="1006" y="20"/>
                  </a:lnTo>
                  <a:lnTo>
                    <a:pt x="971" y="27"/>
                  </a:lnTo>
                  <a:lnTo>
                    <a:pt x="936" y="32"/>
                  </a:lnTo>
                  <a:lnTo>
                    <a:pt x="901" y="38"/>
                  </a:lnTo>
                  <a:lnTo>
                    <a:pt x="868" y="44"/>
                  </a:lnTo>
                  <a:lnTo>
                    <a:pt x="833" y="49"/>
                  </a:lnTo>
                  <a:lnTo>
                    <a:pt x="798" y="54"/>
                  </a:lnTo>
                  <a:lnTo>
                    <a:pt x="763" y="59"/>
                  </a:lnTo>
                  <a:lnTo>
                    <a:pt x="728" y="64"/>
                  </a:lnTo>
                  <a:lnTo>
                    <a:pt x="693" y="69"/>
                  </a:lnTo>
                  <a:lnTo>
                    <a:pt x="658" y="73"/>
                  </a:lnTo>
                  <a:lnTo>
                    <a:pt x="623" y="78"/>
                  </a:lnTo>
                  <a:lnTo>
                    <a:pt x="589" y="82"/>
                  </a:lnTo>
                  <a:lnTo>
                    <a:pt x="554" y="85"/>
                  </a:lnTo>
                  <a:lnTo>
                    <a:pt x="519" y="89"/>
                  </a:lnTo>
                  <a:lnTo>
                    <a:pt x="485" y="93"/>
                  </a:lnTo>
                  <a:lnTo>
                    <a:pt x="451" y="95"/>
                  </a:lnTo>
                  <a:lnTo>
                    <a:pt x="415" y="98"/>
                  </a:lnTo>
                  <a:lnTo>
                    <a:pt x="382" y="102"/>
                  </a:lnTo>
                  <a:lnTo>
                    <a:pt x="347" y="103"/>
                  </a:lnTo>
                  <a:lnTo>
                    <a:pt x="312" y="105"/>
                  </a:lnTo>
                  <a:lnTo>
                    <a:pt x="277" y="108"/>
                  </a:lnTo>
                  <a:lnTo>
                    <a:pt x="243" y="109"/>
                  </a:lnTo>
                  <a:lnTo>
                    <a:pt x="209" y="110"/>
                  </a:lnTo>
                  <a:lnTo>
                    <a:pt x="174" y="112"/>
                  </a:lnTo>
                  <a:lnTo>
                    <a:pt x="139" y="113"/>
                  </a:lnTo>
                  <a:lnTo>
                    <a:pt x="104" y="114"/>
                  </a:lnTo>
                  <a:lnTo>
                    <a:pt x="70" y="114"/>
                  </a:lnTo>
                  <a:lnTo>
                    <a:pt x="35" y="114"/>
                  </a:lnTo>
                  <a:lnTo>
                    <a:pt x="0" y="114"/>
                  </a:lnTo>
                  <a:lnTo>
                    <a:pt x="0" y="131"/>
                  </a:lnTo>
                  <a:lnTo>
                    <a:pt x="35" y="131"/>
                  </a:lnTo>
                  <a:lnTo>
                    <a:pt x="70" y="131"/>
                  </a:lnTo>
                  <a:lnTo>
                    <a:pt x="104" y="131"/>
                  </a:lnTo>
                  <a:lnTo>
                    <a:pt x="139" y="130"/>
                  </a:lnTo>
                  <a:lnTo>
                    <a:pt x="174" y="129"/>
                  </a:lnTo>
                  <a:lnTo>
                    <a:pt x="209" y="128"/>
                  </a:lnTo>
                  <a:lnTo>
                    <a:pt x="243" y="126"/>
                  </a:lnTo>
                  <a:lnTo>
                    <a:pt x="277" y="125"/>
                  </a:lnTo>
                  <a:lnTo>
                    <a:pt x="312" y="123"/>
                  </a:lnTo>
                  <a:lnTo>
                    <a:pt x="347" y="120"/>
                  </a:lnTo>
                  <a:lnTo>
                    <a:pt x="382" y="119"/>
                  </a:lnTo>
                  <a:lnTo>
                    <a:pt x="417" y="115"/>
                  </a:lnTo>
                  <a:lnTo>
                    <a:pt x="451" y="113"/>
                  </a:lnTo>
                  <a:lnTo>
                    <a:pt x="487" y="110"/>
                  </a:lnTo>
                  <a:lnTo>
                    <a:pt x="522" y="107"/>
                  </a:lnTo>
                  <a:lnTo>
                    <a:pt x="557" y="103"/>
                  </a:lnTo>
                  <a:lnTo>
                    <a:pt x="592" y="99"/>
                  </a:lnTo>
                  <a:lnTo>
                    <a:pt x="626" y="95"/>
                  </a:lnTo>
                  <a:lnTo>
                    <a:pt x="660" y="90"/>
                  </a:lnTo>
                  <a:lnTo>
                    <a:pt x="695" y="87"/>
                  </a:lnTo>
                  <a:lnTo>
                    <a:pt x="730" y="82"/>
                  </a:lnTo>
                  <a:lnTo>
                    <a:pt x="765" y="77"/>
                  </a:lnTo>
                  <a:lnTo>
                    <a:pt x="800" y="72"/>
                  </a:lnTo>
                  <a:lnTo>
                    <a:pt x="835" y="67"/>
                  </a:lnTo>
                  <a:lnTo>
                    <a:pt x="870" y="62"/>
                  </a:lnTo>
                  <a:lnTo>
                    <a:pt x="904" y="55"/>
                  </a:lnTo>
                  <a:lnTo>
                    <a:pt x="939" y="49"/>
                  </a:lnTo>
                  <a:lnTo>
                    <a:pt x="974" y="44"/>
                  </a:lnTo>
                  <a:lnTo>
                    <a:pt x="1008" y="38"/>
                  </a:lnTo>
                  <a:lnTo>
                    <a:pt x="1043" y="32"/>
                  </a:lnTo>
                  <a:lnTo>
                    <a:pt x="1078" y="24"/>
                  </a:lnTo>
                  <a:lnTo>
                    <a:pt x="1113" y="18"/>
                  </a:lnTo>
                  <a:lnTo>
                    <a:pt x="1121" y="12"/>
                  </a:lnTo>
                  <a:lnTo>
                    <a:pt x="1113" y="18"/>
                  </a:lnTo>
                  <a:lnTo>
                    <a:pt x="1118" y="17"/>
                  </a:lnTo>
                  <a:lnTo>
                    <a:pt x="1121" y="12"/>
                  </a:lnTo>
                  <a:lnTo>
                    <a:pt x="110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3" name="Freeform 236">
              <a:extLst>
                <a:ext uri="{FF2B5EF4-FFF2-40B4-BE49-F238E27FC236}">
                  <a16:creationId xmlns:a16="http://schemas.microsoft.com/office/drawing/2014/main" id="{0BD0813B-3187-87CD-0D73-C47C77CA7E2E}"/>
                </a:ext>
              </a:extLst>
            </p:cNvPr>
            <p:cNvSpPr>
              <a:spLocks noChangeAspect="1"/>
            </p:cNvSpPr>
            <p:nvPr/>
          </p:nvSpPr>
          <p:spPr bwMode="auto">
            <a:xfrm>
              <a:off x="5686425" y="4041775"/>
              <a:ext cx="179388" cy="465138"/>
            </a:xfrm>
            <a:custGeom>
              <a:avLst/>
              <a:gdLst>
                <a:gd name="T0" fmla="*/ 167277 w 237"/>
                <a:gd name="T1" fmla="*/ 6021 h 618"/>
                <a:gd name="T2" fmla="*/ 166521 w 237"/>
                <a:gd name="T3" fmla="*/ 753 h 618"/>
                <a:gd name="T4" fmla="*/ 0 w 237"/>
                <a:gd name="T5" fmla="*/ 461375 h 618"/>
                <a:gd name="T6" fmla="*/ 13624 w 237"/>
                <a:gd name="T7" fmla="*/ 465138 h 618"/>
                <a:gd name="T8" fmla="*/ 179388 w 237"/>
                <a:gd name="T9" fmla="*/ 4516 h 618"/>
                <a:gd name="T10" fmla="*/ 178631 w 237"/>
                <a:gd name="T11" fmla="*/ 0 h 618"/>
                <a:gd name="T12" fmla="*/ 179388 w 237"/>
                <a:gd name="T13" fmla="*/ 4516 h 618"/>
                <a:gd name="T14" fmla="*/ 179388 w 237"/>
                <a:gd name="T15" fmla="*/ 3011 h 618"/>
                <a:gd name="T16" fmla="*/ 178631 w 237"/>
                <a:gd name="T17" fmla="*/ 0 h 618"/>
                <a:gd name="T18" fmla="*/ 167277 w 237"/>
                <a:gd name="T19" fmla="*/ 6021 h 6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7" h="618">
                  <a:moveTo>
                    <a:pt x="221" y="8"/>
                  </a:moveTo>
                  <a:lnTo>
                    <a:pt x="220" y="1"/>
                  </a:lnTo>
                  <a:lnTo>
                    <a:pt x="0" y="613"/>
                  </a:lnTo>
                  <a:lnTo>
                    <a:pt x="18" y="618"/>
                  </a:lnTo>
                  <a:lnTo>
                    <a:pt x="237" y="6"/>
                  </a:lnTo>
                  <a:lnTo>
                    <a:pt x="236" y="0"/>
                  </a:lnTo>
                  <a:lnTo>
                    <a:pt x="237" y="6"/>
                  </a:lnTo>
                  <a:lnTo>
                    <a:pt x="237" y="4"/>
                  </a:lnTo>
                  <a:lnTo>
                    <a:pt x="236" y="0"/>
                  </a:lnTo>
                  <a:lnTo>
                    <a:pt x="221"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4" name="Freeform 237">
              <a:extLst>
                <a:ext uri="{FF2B5EF4-FFF2-40B4-BE49-F238E27FC236}">
                  <a16:creationId xmlns:a16="http://schemas.microsoft.com/office/drawing/2014/main" id="{95FD53CA-2066-5B0B-4F13-112285F01C30}"/>
                </a:ext>
              </a:extLst>
            </p:cNvPr>
            <p:cNvSpPr>
              <a:spLocks noChangeAspect="1"/>
            </p:cNvSpPr>
            <p:nvPr/>
          </p:nvSpPr>
          <p:spPr bwMode="auto">
            <a:xfrm>
              <a:off x="5653088" y="3557588"/>
              <a:ext cx="211137" cy="488950"/>
            </a:xfrm>
            <a:custGeom>
              <a:avLst/>
              <a:gdLst>
                <a:gd name="T0" fmla="*/ 6762 w 281"/>
                <a:gd name="T1" fmla="*/ 13540 h 650"/>
                <a:gd name="T2" fmla="*/ 0 w 281"/>
                <a:gd name="T3" fmla="*/ 9779 h 650"/>
                <a:gd name="T4" fmla="*/ 199866 w 281"/>
                <a:gd name="T5" fmla="*/ 488950 h 650"/>
                <a:gd name="T6" fmla="*/ 211137 w 281"/>
                <a:gd name="T7" fmla="*/ 482932 h 650"/>
                <a:gd name="T8" fmla="*/ 11271 w 281"/>
                <a:gd name="T9" fmla="*/ 4513 h 650"/>
                <a:gd name="T10" fmla="*/ 5260 w 281"/>
                <a:gd name="T11" fmla="*/ 752 h 650"/>
                <a:gd name="T12" fmla="*/ 11271 w 281"/>
                <a:gd name="T13" fmla="*/ 4513 h 650"/>
                <a:gd name="T14" fmla="*/ 9768 w 281"/>
                <a:gd name="T15" fmla="*/ 0 h 650"/>
                <a:gd name="T16" fmla="*/ 5260 w 281"/>
                <a:gd name="T17" fmla="*/ 752 h 650"/>
                <a:gd name="T18" fmla="*/ 6762 w 281"/>
                <a:gd name="T19" fmla="*/ 13540 h 6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81" h="650">
                  <a:moveTo>
                    <a:pt x="9" y="18"/>
                  </a:moveTo>
                  <a:lnTo>
                    <a:pt x="0" y="13"/>
                  </a:lnTo>
                  <a:lnTo>
                    <a:pt x="266" y="650"/>
                  </a:lnTo>
                  <a:lnTo>
                    <a:pt x="281" y="642"/>
                  </a:lnTo>
                  <a:lnTo>
                    <a:pt x="15" y="6"/>
                  </a:lnTo>
                  <a:lnTo>
                    <a:pt x="7" y="1"/>
                  </a:lnTo>
                  <a:lnTo>
                    <a:pt x="15" y="6"/>
                  </a:lnTo>
                  <a:lnTo>
                    <a:pt x="13" y="0"/>
                  </a:lnTo>
                  <a:lnTo>
                    <a:pt x="7" y="1"/>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5" name="Freeform 238">
              <a:extLst>
                <a:ext uri="{FF2B5EF4-FFF2-40B4-BE49-F238E27FC236}">
                  <a16:creationId xmlns:a16="http://schemas.microsoft.com/office/drawing/2014/main" id="{752BB0AF-677B-1704-E65D-4B7C93057C08}"/>
                </a:ext>
              </a:extLst>
            </p:cNvPr>
            <p:cNvSpPr>
              <a:spLocks noChangeAspect="1"/>
            </p:cNvSpPr>
            <p:nvPr/>
          </p:nvSpPr>
          <p:spPr bwMode="auto">
            <a:xfrm>
              <a:off x="4933950" y="3557588"/>
              <a:ext cx="725488" cy="87312"/>
            </a:xfrm>
            <a:custGeom>
              <a:avLst/>
              <a:gdLst>
                <a:gd name="T0" fmla="*/ 9050 w 962"/>
                <a:gd name="T1" fmla="*/ 87312 h 116"/>
                <a:gd name="T2" fmla="*/ 61086 w 962"/>
                <a:gd name="T3" fmla="*/ 86559 h 116"/>
                <a:gd name="T4" fmla="*/ 113122 w 962"/>
                <a:gd name="T5" fmla="*/ 84301 h 116"/>
                <a:gd name="T6" fmla="*/ 163650 w 962"/>
                <a:gd name="T7" fmla="*/ 81290 h 116"/>
                <a:gd name="T8" fmla="*/ 213423 w 962"/>
                <a:gd name="T9" fmla="*/ 79032 h 116"/>
                <a:gd name="T10" fmla="*/ 260934 w 962"/>
                <a:gd name="T11" fmla="*/ 75269 h 116"/>
                <a:gd name="T12" fmla="*/ 308446 w 962"/>
                <a:gd name="T13" fmla="*/ 71506 h 116"/>
                <a:gd name="T14" fmla="*/ 355203 w 962"/>
                <a:gd name="T15" fmla="*/ 67742 h 116"/>
                <a:gd name="T16" fmla="*/ 399697 w 962"/>
                <a:gd name="T17" fmla="*/ 62473 h 116"/>
                <a:gd name="T18" fmla="*/ 443438 w 962"/>
                <a:gd name="T19" fmla="*/ 57957 h 116"/>
                <a:gd name="T20" fmla="*/ 486424 w 962"/>
                <a:gd name="T21" fmla="*/ 52688 h 116"/>
                <a:gd name="T22" fmla="*/ 527902 w 962"/>
                <a:gd name="T23" fmla="*/ 46667 h 116"/>
                <a:gd name="T24" fmla="*/ 569380 w 962"/>
                <a:gd name="T25" fmla="*/ 39893 h 116"/>
                <a:gd name="T26" fmla="*/ 610104 w 962"/>
                <a:gd name="T27" fmla="*/ 33871 h 116"/>
                <a:gd name="T28" fmla="*/ 649319 w 962"/>
                <a:gd name="T29" fmla="*/ 27097 h 116"/>
                <a:gd name="T30" fmla="*/ 687781 w 962"/>
                <a:gd name="T31" fmla="*/ 20323 h 116"/>
                <a:gd name="T32" fmla="*/ 725488 w 962"/>
                <a:gd name="T33" fmla="*/ 12796 h 116"/>
                <a:gd name="T34" fmla="*/ 705126 w 962"/>
                <a:gd name="T35" fmla="*/ 3763 h 116"/>
                <a:gd name="T36" fmla="*/ 666665 w 962"/>
                <a:gd name="T37" fmla="*/ 11290 h 116"/>
                <a:gd name="T38" fmla="*/ 627449 w 962"/>
                <a:gd name="T39" fmla="*/ 18065 h 116"/>
                <a:gd name="T40" fmla="*/ 587479 w 962"/>
                <a:gd name="T41" fmla="*/ 24086 h 116"/>
                <a:gd name="T42" fmla="*/ 546756 w 962"/>
                <a:gd name="T43" fmla="*/ 30860 h 116"/>
                <a:gd name="T44" fmla="*/ 505278 w 962"/>
                <a:gd name="T45" fmla="*/ 36129 h 116"/>
                <a:gd name="T46" fmla="*/ 463045 w 962"/>
                <a:gd name="T47" fmla="*/ 42151 h 116"/>
                <a:gd name="T48" fmla="*/ 420059 w 962"/>
                <a:gd name="T49" fmla="*/ 46667 h 116"/>
                <a:gd name="T50" fmla="*/ 375564 w 962"/>
                <a:gd name="T51" fmla="*/ 52688 h 116"/>
                <a:gd name="T52" fmla="*/ 330316 w 962"/>
                <a:gd name="T53" fmla="*/ 56452 h 116"/>
                <a:gd name="T54" fmla="*/ 283559 w 962"/>
                <a:gd name="T55" fmla="*/ 60968 h 116"/>
                <a:gd name="T56" fmla="*/ 236048 w 962"/>
                <a:gd name="T57" fmla="*/ 63979 h 116"/>
                <a:gd name="T58" fmla="*/ 188536 w 962"/>
                <a:gd name="T59" fmla="*/ 67742 h 116"/>
                <a:gd name="T60" fmla="*/ 138763 w 962"/>
                <a:gd name="T61" fmla="*/ 69247 h 116"/>
                <a:gd name="T62" fmla="*/ 87481 w 962"/>
                <a:gd name="T63" fmla="*/ 72258 h 116"/>
                <a:gd name="T64" fmla="*/ 34691 w 962"/>
                <a:gd name="T65" fmla="*/ 73011 h 116"/>
                <a:gd name="T66" fmla="*/ 2262 w 962"/>
                <a:gd name="T67" fmla="*/ 82796 h 116"/>
                <a:gd name="T68" fmla="*/ 0 w 962"/>
                <a:gd name="T69" fmla="*/ 73764 h 116"/>
                <a:gd name="T70" fmla="*/ 15083 w 962"/>
                <a:gd name="T71" fmla="*/ 79032 h 11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962" h="116">
                  <a:moveTo>
                    <a:pt x="20" y="105"/>
                  </a:moveTo>
                  <a:lnTo>
                    <a:pt x="12" y="116"/>
                  </a:lnTo>
                  <a:lnTo>
                    <a:pt x="46" y="115"/>
                  </a:lnTo>
                  <a:lnTo>
                    <a:pt x="81" y="115"/>
                  </a:lnTo>
                  <a:lnTo>
                    <a:pt x="116" y="113"/>
                  </a:lnTo>
                  <a:lnTo>
                    <a:pt x="150" y="112"/>
                  </a:lnTo>
                  <a:lnTo>
                    <a:pt x="184" y="110"/>
                  </a:lnTo>
                  <a:lnTo>
                    <a:pt x="217" y="108"/>
                  </a:lnTo>
                  <a:lnTo>
                    <a:pt x="250" y="107"/>
                  </a:lnTo>
                  <a:lnTo>
                    <a:pt x="283" y="105"/>
                  </a:lnTo>
                  <a:lnTo>
                    <a:pt x="316" y="102"/>
                  </a:lnTo>
                  <a:lnTo>
                    <a:pt x="346" y="100"/>
                  </a:lnTo>
                  <a:lnTo>
                    <a:pt x="378" y="98"/>
                  </a:lnTo>
                  <a:lnTo>
                    <a:pt x="409" y="95"/>
                  </a:lnTo>
                  <a:lnTo>
                    <a:pt x="441" y="92"/>
                  </a:lnTo>
                  <a:lnTo>
                    <a:pt x="471" y="90"/>
                  </a:lnTo>
                  <a:lnTo>
                    <a:pt x="501" y="87"/>
                  </a:lnTo>
                  <a:lnTo>
                    <a:pt x="530" y="83"/>
                  </a:lnTo>
                  <a:lnTo>
                    <a:pt x="559" y="80"/>
                  </a:lnTo>
                  <a:lnTo>
                    <a:pt x="588" y="77"/>
                  </a:lnTo>
                  <a:lnTo>
                    <a:pt x="617" y="73"/>
                  </a:lnTo>
                  <a:lnTo>
                    <a:pt x="645" y="70"/>
                  </a:lnTo>
                  <a:lnTo>
                    <a:pt x="673" y="66"/>
                  </a:lnTo>
                  <a:lnTo>
                    <a:pt x="700" y="62"/>
                  </a:lnTo>
                  <a:lnTo>
                    <a:pt x="728" y="58"/>
                  </a:lnTo>
                  <a:lnTo>
                    <a:pt x="755" y="53"/>
                  </a:lnTo>
                  <a:lnTo>
                    <a:pt x="781" y="50"/>
                  </a:lnTo>
                  <a:lnTo>
                    <a:pt x="809" y="45"/>
                  </a:lnTo>
                  <a:lnTo>
                    <a:pt x="835" y="41"/>
                  </a:lnTo>
                  <a:lnTo>
                    <a:pt x="861" y="36"/>
                  </a:lnTo>
                  <a:lnTo>
                    <a:pt x="886" y="32"/>
                  </a:lnTo>
                  <a:lnTo>
                    <a:pt x="912" y="27"/>
                  </a:lnTo>
                  <a:lnTo>
                    <a:pt x="937" y="22"/>
                  </a:lnTo>
                  <a:lnTo>
                    <a:pt x="962" y="17"/>
                  </a:lnTo>
                  <a:lnTo>
                    <a:pt x="960" y="0"/>
                  </a:lnTo>
                  <a:lnTo>
                    <a:pt x="935" y="5"/>
                  </a:lnTo>
                  <a:lnTo>
                    <a:pt x="910" y="10"/>
                  </a:lnTo>
                  <a:lnTo>
                    <a:pt x="884" y="15"/>
                  </a:lnTo>
                  <a:lnTo>
                    <a:pt x="859" y="19"/>
                  </a:lnTo>
                  <a:lnTo>
                    <a:pt x="832" y="24"/>
                  </a:lnTo>
                  <a:lnTo>
                    <a:pt x="806" y="27"/>
                  </a:lnTo>
                  <a:lnTo>
                    <a:pt x="779" y="32"/>
                  </a:lnTo>
                  <a:lnTo>
                    <a:pt x="753" y="36"/>
                  </a:lnTo>
                  <a:lnTo>
                    <a:pt x="725" y="41"/>
                  </a:lnTo>
                  <a:lnTo>
                    <a:pt x="698" y="45"/>
                  </a:lnTo>
                  <a:lnTo>
                    <a:pt x="670" y="48"/>
                  </a:lnTo>
                  <a:lnTo>
                    <a:pt x="643" y="52"/>
                  </a:lnTo>
                  <a:lnTo>
                    <a:pt x="614" y="56"/>
                  </a:lnTo>
                  <a:lnTo>
                    <a:pt x="585" y="60"/>
                  </a:lnTo>
                  <a:lnTo>
                    <a:pt x="557" y="62"/>
                  </a:lnTo>
                  <a:lnTo>
                    <a:pt x="528" y="66"/>
                  </a:lnTo>
                  <a:lnTo>
                    <a:pt x="498" y="70"/>
                  </a:lnTo>
                  <a:lnTo>
                    <a:pt x="468" y="72"/>
                  </a:lnTo>
                  <a:lnTo>
                    <a:pt x="438" y="75"/>
                  </a:lnTo>
                  <a:lnTo>
                    <a:pt x="407" y="77"/>
                  </a:lnTo>
                  <a:lnTo>
                    <a:pt x="376" y="81"/>
                  </a:lnTo>
                  <a:lnTo>
                    <a:pt x="346" y="82"/>
                  </a:lnTo>
                  <a:lnTo>
                    <a:pt x="313" y="85"/>
                  </a:lnTo>
                  <a:lnTo>
                    <a:pt x="281" y="87"/>
                  </a:lnTo>
                  <a:lnTo>
                    <a:pt x="250" y="90"/>
                  </a:lnTo>
                  <a:lnTo>
                    <a:pt x="217" y="91"/>
                  </a:lnTo>
                  <a:lnTo>
                    <a:pt x="184" y="92"/>
                  </a:lnTo>
                  <a:lnTo>
                    <a:pt x="150" y="95"/>
                  </a:lnTo>
                  <a:lnTo>
                    <a:pt x="116" y="96"/>
                  </a:lnTo>
                  <a:lnTo>
                    <a:pt x="81" y="97"/>
                  </a:lnTo>
                  <a:lnTo>
                    <a:pt x="46" y="97"/>
                  </a:lnTo>
                  <a:lnTo>
                    <a:pt x="12" y="98"/>
                  </a:lnTo>
                  <a:lnTo>
                    <a:pt x="3" y="110"/>
                  </a:lnTo>
                  <a:lnTo>
                    <a:pt x="12" y="98"/>
                  </a:lnTo>
                  <a:lnTo>
                    <a:pt x="0" y="98"/>
                  </a:lnTo>
                  <a:lnTo>
                    <a:pt x="3" y="110"/>
                  </a:lnTo>
                  <a:lnTo>
                    <a:pt x="20" y="1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6" name="Freeform 239">
              <a:extLst>
                <a:ext uri="{FF2B5EF4-FFF2-40B4-BE49-F238E27FC236}">
                  <a16:creationId xmlns:a16="http://schemas.microsoft.com/office/drawing/2014/main" id="{B2CD295F-F170-D2B6-7A24-73F106E42FE3}"/>
                </a:ext>
              </a:extLst>
            </p:cNvPr>
            <p:cNvSpPr>
              <a:spLocks noChangeAspect="1"/>
            </p:cNvSpPr>
            <p:nvPr/>
          </p:nvSpPr>
          <p:spPr bwMode="auto">
            <a:xfrm>
              <a:off x="4935538" y="3636963"/>
              <a:ext cx="173037" cy="506412"/>
            </a:xfrm>
            <a:custGeom>
              <a:avLst/>
              <a:gdLst>
                <a:gd name="T0" fmla="*/ 171526 w 229"/>
                <a:gd name="T1" fmla="*/ 506412 h 672"/>
                <a:gd name="T2" fmla="*/ 172281 w 229"/>
                <a:gd name="T3" fmla="*/ 501890 h 672"/>
                <a:gd name="T4" fmla="*/ 12846 w 229"/>
                <a:gd name="T5" fmla="*/ 0 h 672"/>
                <a:gd name="T6" fmla="*/ 0 w 229"/>
                <a:gd name="T7" fmla="*/ 3768 h 672"/>
                <a:gd name="T8" fmla="*/ 159436 w 229"/>
                <a:gd name="T9" fmla="*/ 505658 h 672"/>
                <a:gd name="T10" fmla="*/ 160191 w 229"/>
                <a:gd name="T11" fmla="*/ 501137 h 672"/>
                <a:gd name="T12" fmla="*/ 171526 w 229"/>
                <a:gd name="T13" fmla="*/ 506412 h 672"/>
                <a:gd name="T14" fmla="*/ 173037 w 229"/>
                <a:gd name="T15" fmla="*/ 504905 h 672"/>
                <a:gd name="T16" fmla="*/ 172281 w 229"/>
                <a:gd name="T17" fmla="*/ 501890 h 672"/>
                <a:gd name="T18" fmla="*/ 171526 w 229"/>
                <a:gd name="T19" fmla="*/ 506412 h 6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672">
                  <a:moveTo>
                    <a:pt x="227" y="672"/>
                  </a:moveTo>
                  <a:lnTo>
                    <a:pt x="228" y="666"/>
                  </a:lnTo>
                  <a:lnTo>
                    <a:pt x="17" y="0"/>
                  </a:lnTo>
                  <a:lnTo>
                    <a:pt x="0" y="5"/>
                  </a:lnTo>
                  <a:lnTo>
                    <a:pt x="211" y="671"/>
                  </a:lnTo>
                  <a:lnTo>
                    <a:pt x="212" y="665"/>
                  </a:lnTo>
                  <a:lnTo>
                    <a:pt x="227" y="672"/>
                  </a:lnTo>
                  <a:lnTo>
                    <a:pt x="229" y="670"/>
                  </a:lnTo>
                  <a:lnTo>
                    <a:pt x="228" y="666"/>
                  </a:lnTo>
                  <a:lnTo>
                    <a:pt x="227" y="6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7" name="Freeform 240">
              <a:extLst>
                <a:ext uri="{FF2B5EF4-FFF2-40B4-BE49-F238E27FC236}">
                  <a16:creationId xmlns:a16="http://schemas.microsoft.com/office/drawing/2014/main" id="{4B83ABFA-C97F-E3D0-D7EE-718CE7563246}"/>
                </a:ext>
              </a:extLst>
            </p:cNvPr>
            <p:cNvSpPr>
              <a:spLocks noChangeAspect="1"/>
            </p:cNvSpPr>
            <p:nvPr/>
          </p:nvSpPr>
          <p:spPr bwMode="auto">
            <a:xfrm>
              <a:off x="4843463" y="4137025"/>
              <a:ext cx="263525" cy="460375"/>
            </a:xfrm>
            <a:custGeom>
              <a:avLst/>
              <a:gdLst>
                <a:gd name="T0" fmla="*/ 10571 w 349"/>
                <a:gd name="T1" fmla="*/ 447503 h 608"/>
                <a:gd name="T2" fmla="*/ 16612 w 349"/>
                <a:gd name="T3" fmla="*/ 456589 h 608"/>
                <a:gd name="T4" fmla="*/ 263525 w 349"/>
                <a:gd name="T5" fmla="*/ 5300 h 608"/>
                <a:gd name="T6" fmla="*/ 252199 w 349"/>
                <a:gd name="T7" fmla="*/ 0 h 608"/>
                <a:gd name="T8" fmla="*/ 5286 w 349"/>
                <a:gd name="T9" fmla="*/ 451289 h 608"/>
                <a:gd name="T10" fmla="*/ 10571 w 349"/>
                <a:gd name="T11" fmla="*/ 460375 h 608"/>
                <a:gd name="T12" fmla="*/ 5286 w 349"/>
                <a:gd name="T13" fmla="*/ 451289 h 608"/>
                <a:gd name="T14" fmla="*/ 0 w 349"/>
                <a:gd name="T15" fmla="*/ 460375 h 608"/>
                <a:gd name="T16" fmla="*/ 10571 w 349"/>
                <a:gd name="T17" fmla="*/ 460375 h 608"/>
                <a:gd name="T18" fmla="*/ 10571 w 349"/>
                <a:gd name="T19" fmla="*/ 447503 h 6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9" h="608">
                  <a:moveTo>
                    <a:pt x="14" y="591"/>
                  </a:moveTo>
                  <a:lnTo>
                    <a:pt x="22" y="603"/>
                  </a:lnTo>
                  <a:lnTo>
                    <a:pt x="349" y="7"/>
                  </a:lnTo>
                  <a:lnTo>
                    <a:pt x="334" y="0"/>
                  </a:lnTo>
                  <a:lnTo>
                    <a:pt x="7" y="596"/>
                  </a:lnTo>
                  <a:lnTo>
                    <a:pt x="14" y="608"/>
                  </a:lnTo>
                  <a:lnTo>
                    <a:pt x="7" y="596"/>
                  </a:lnTo>
                  <a:lnTo>
                    <a:pt x="0" y="608"/>
                  </a:lnTo>
                  <a:lnTo>
                    <a:pt x="14" y="608"/>
                  </a:lnTo>
                  <a:lnTo>
                    <a:pt x="14" y="5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8" name="Freeform 241">
              <a:extLst>
                <a:ext uri="{FF2B5EF4-FFF2-40B4-BE49-F238E27FC236}">
                  <a16:creationId xmlns:a16="http://schemas.microsoft.com/office/drawing/2014/main" id="{D452F89F-7194-CDA7-2925-BD4A2E2BE5E4}"/>
                </a:ext>
              </a:extLst>
            </p:cNvPr>
            <p:cNvSpPr>
              <a:spLocks noChangeAspect="1"/>
            </p:cNvSpPr>
            <p:nvPr/>
          </p:nvSpPr>
          <p:spPr bwMode="auto">
            <a:xfrm>
              <a:off x="1927225" y="3079750"/>
              <a:ext cx="4413250" cy="771525"/>
            </a:xfrm>
            <a:custGeom>
              <a:avLst/>
              <a:gdLst>
                <a:gd name="T0" fmla="*/ 0 w 5856"/>
                <a:gd name="T1" fmla="*/ 210964 h 1024"/>
                <a:gd name="T2" fmla="*/ 275074 w 5856"/>
                <a:gd name="T3" fmla="*/ 337542 h 1024"/>
                <a:gd name="T4" fmla="*/ 566729 w 5856"/>
                <a:gd name="T5" fmla="*/ 446038 h 1024"/>
                <a:gd name="T6" fmla="*/ 870441 w 5856"/>
                <a:gd name="T7" fmla="*/ 538711 h 1024"/>
                <a:gd name="T8" fmla="*/ 1184704 w 5856"/>
                <a:gd name="T9" fmla="*/ 613302 h 1024"/>
                <a:gd name="T10" fmla="*/ 1504243 w 5856"/>
                <a:gd name="T11" fmla="*/ 675084 h 1024"/>
                <a:gd name="T12" fmla="*/ 1826796 w 5856"/>
                <a:gd name="T13" fmla="*/ 719537 h 1024"/>
                <a:gd name="T14" fmla="*/ 2147842 w 5856"/>
                <a:gd name="T15" fmla="*/ 749675 h 1024"/>
                <a:gd name="T16" fmla="*/ 2465120 w 5856"/>
                <a:gd name="T17" fmla="*/ 767758 h 1024"/>
                <a:gd name="T18" fmla="*/ 2773354 w 5856"/>
                <a:gd name="T19" fmla="*/ 771525 h 1024"/>
                <a:gd name="T20" fmla="*/ 3070284 w 5856"/>
                <a:gd name="T21" fmla="*/ 762484 h 1024"/>
                <a:gd name="T22" fmla="*/ 3351387 w 5856"/>
                <a:gd name="T23" fmla="*/ 741387 h 1024"/>
                <a:gd name="T24" fmla="*/ 3615911 w 5856"/>
                <a:gd name="T25" fmla="*/ 709743 h 1024"/>
                <a:gd name="T26" fmla="*/ 3856318 w 5856"/>
                <a:gd name="T27" fmla="*/ 666043 h 1024"/>
                <a:gd name="T28" fmla="*/ 4072610 w 5856"/>
                <a:gd name="T29" fmla="*/ 613302 h 1024"/>
                <a:gd name="T30" fmla="*/ 4258756 w 5856"/>
                <a:gd name="T31" fmla="*/ 550766 h 1024"/>
                <a:gd name="T32" fmla="*/ 4413250 w 5856"/>
                <a:gd name="T33" fmla="*/ 478436 h 1024"/>
                <a:gd name="T34" fmla="*/ 4242930 w 5856"/>
                <a:gd name="T35" fmla="*/ 346583 h 1024"/>
                <a:gd name="T36" fmla="*/ 4030407 w 5856"/>
                <a:gd name="T37" fmla="*/ 415900 h 1024"/>
                <a:gd name="T38" fmla="*/ 3793014 w 5856"/>
                <a:gd name="T39" fmla="*/ 472408 h 1024"/>
                <a:gd name="T40" fmla="*/ 3536026 w 5856"/>
                <a:gd name="T41" fmla="*/ 516108 h 1024"/>
                <a:gd name="T42" fmla="*/ 3260198 w 5856"/>
                <a:gd name="T43" fmla="*/ 546999 h 1024"/>
                <a:gd name="T44" fmla="*/ 2971558 w 5856"/>
                <a:gd name="T45" fmla="*/ 565835 h 1024"/>
                <a:gd name="T46" fmla="*/ 2673875 w 5856"/>
                <a:gd name="T47" fmla="*/ 571109 h 1024"/>
                <a:gd name="T48" fmla="*/ 2367902 w 5856"/>
                <a:gd name="T49" fmla="*/ 565082 h 1024"/>
                <a:gd name="T50" fmla="*/ 2060421 w 5856"/>
                <a:gd name="T51" fmla="*/ 546246 h 1024"/>
                <a:gd name="T52" fmla="*/ 1755201 w 5856"/>
                <a:gd name="T53" fmla="*/ 513094 h 1024"/>
                <a:gd name="T54" fmla="*/ 1452996 w 5856"/>
                <a:gd name="T55" fmla="*/ 468641 h 1024"/>
                <a:gd name="T56" fmla="*/ 1159835 w 5856"/>
                <a:gd name="T57" fmla="*/ 411380 h 1024"/>
                <a:gd name="T58" fmla="*/ 878731 w 5856"/>
                <a:gd name="T59" fmla="*/ 342063 h 1024"/>
                <a:gd name="T60" fmla="*/ 613454 w 5856"/>
                <a:gd name="T61" fmla="*/ 259938 h 1024"/>
                <a:gd name="T62" fmla="*/ 368524 w 5856"/>
                <a:gd name="T63" fmla="*/ 165004 h 1024"/>
                <a:gd name="T64" fmla="*/ 146204 w 5856"/>
                <a:gd name="T65" fmla="*/ 58015 h 102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856" h="1024">
                  <a:moveTo>
                    <a:pt x="60" y="0"/>
                  </a:moveTo>
                  <a:lnTo>
                    <a:pt x="0" y="280"/>
                  </a:lnTo>
                  <a:lnTo>
                    <a:pt x="179" y="367"/>
                  </a:lnTo>
                  <a:lnTo>
                    <a:pt x="365" y="448"/>
                  </a:lnTo>
                  <a:lnTo>
                    <a:pt x="556" y="523"/>
                  </a:lnTo>
                  <a:lnTo>
                    <a:pt x="752" y="592"/>
                  </a:lnTo>
                  <a:lnTo>
                    <a:pt x="952" y="656"/>
                  </a:lnTo>
                  <a:lnTo>
                    <a:pt x="1155" y="715"/>
                  </a:lnTo>
                  <a:lnTo>
                    <a:pt x="1362" y="767"/>
                  </a:lnTo>
                  <a:lnTo>
                    <a:pt x="1572" y="814"/>
                  </a:lnTo>
                  <a:lnTo>
                    <a:pt x="1784" y="857"/>
                  </a:lnTo>
                  <a:lnTo>
                    <a:pt x="1996" y="896"/>
                  </a:lnTo>
                  <a:lnTo>
                    <a:pt x="2210" y="928"/>
                  </a:lnTo>
                  <a:lnTo>
                    <a:pt x="2424" y="955"/>
                  </a:lnTo>
                  <a:lnTo>
                    <a:pt x="2637" y="978"/>
                  </a:lnTo>
                  <a:lnTo>
                    <a:pt x="2850" y="995"/>
                  </a:lnTo>
                  <a:lnTo>
                    <a:pt x="3061" y="1009"/>
                  </a:lnTo>
                  <a:lnTo>
                    <a:pt x="3271" y="1019"/>
                  </a:lnTo>
                  <a:lnTo>
                    <a:pt x="3477" y="1023"/>
                  </a:lnTo>
                  <a:lnTo>
                    <a:pt x="3680" y="1024"/>
                  </a:lnTo>
                  <a:lnTo>
                    <a:pt x="3878" y="1020"/>
                  </a:lnTo>
                  <a:lnTo>
                    <a:pt x="4074" y="1012"/>
                  </a:lnTo>
                  <a:lnTo>
                    <a:pt x="4264" y="1000"/>
                  </a:lnTo>
                  <a:lnTo>
                    <a:pt x="4447" y="984"/>
                  </a:lnTo>
                  <a:lnTo>
                    <a:pt x="4626" y="965"/>
                  </a:lnTo>
                  <a:lnTo>
                    <a:pt x="4798" y="942"/>
                  </a:lnTo>
                  <a:lnTo>
                    <a:pt x="4961" y="916"/>
                  </a:lnTo>
                  <a:lnTo>
                    <a:pt x="5117" y="884"/>
                  </a:lnTo>
                  <a:lnTo>
                    <a:pt x="5265" y="851"/>
                  </a:lnTo>
                  <a:lnTo>
                    <a:pt x="5404" y="814"/>
                  </a:lnTo>
                  <a:lnTo>
                    <a:pt x="5532" y="773"/>
                  </a:lnTo>
                  <a:lnTo>
                    <a:pt x="5651" y="731"/>
                  </a:lnTo>
                  <a:lnTo>
                    <a:pt x="5760" y="683"/>
                  </a:lnTo>
                  <a:lnTo>
                    <a:pt x="5856" y="635"/>
                  </a:lnTo>
                  <a:lnTo>
                    <a:pt x="5757" y="408"/>
                  </a:lnTo>
                  <a:lnTo>
                    <a:pt x="5630" y="460"/>
                  </a:lnTo>
                  <a:lnTo>
                    <a:pt x="5494" y="508"/>
                  </a:lnTo>
                  <a:lnTo>
                    <a:pt x="5348" y="552"/>
                  </a:lnTo>
                  <a:lnTo>
                    <a:pt x="5194" y="591"/>
                  </a:lnTo>
                  <a:lnTo>
                    <a:pt x="5033" y="627"/>
                  </a:lnTo>
                  <a:lnTo>
                    <a:pt x="4866" y="659"/>
                  </a:lnTo>
                  <a:lnTo>
                    <a:pt x="4692" y="685"/>
                  </a:lnTo>
                  <a:lnTo>
                    <a:pt x="4512" y="708"/>
                  </a:lnTo>
                  <a:lnTo>
                    <a:pt x="4326" y="726"/>
                  </a:lnTo>
                  <a:lnTo>
                    <a:pt x="4136" y="741"/>
                  </a:lnTo>
                  <a:lnTo>
                    <a:pt x="3943" y="751"/>
                  </a:lnTo>
                  <a:lnTo>
                    <a:pt x="3746" y="757"/>
                  </a:lnTo>
                  <a:lnTo>
                    <a:pt x="3548" y="758"/>
                  </a:lnTo>
                  <a:lnTo>
                    <a:pt x="3346" y="756"/>
                  </a:lnTo>
                  <a:lnTo>
                    <a:pt x="3142" y="750"/>
                  </a:lnTo>
                  <a:lnTo>
                    <a:pt x="2939" y="738"/>
                  </a:lnTo>
                  <a:lnTo>
                    <a:pt x="2734" y="725"/>
                  </a:lnTo>
                  <a:lnTo>
                    <a:pt x="2531" y="705"/>
                  </a:lnTo>
                  <a:lnTo>
                    <a:pt x="2329" y="681"/>
                  </a:lnTo>
                  <a:lnTo>
                    <a:pt x="2127" y="654"/>
                  </a:lnTo>
                  <a:lnTo>
                    <a:pt x="1928" y="622"/>
                  </a:lnTo>
                  <a:lnTo>
                    <a:pt x="1733" y="586"/>
                  </a:lnTo>
                  <a:lnTo>
                    <a:pt x="1539" y="546"/>
                  </a:lnTo>
                  <a:lnTo>
                    <a:pt x="1351" y="503"/>
                  </a:lnTo>
                  <a:lnTo>
                    <a:pt x="1166" y="454"/>
                  </a:lnTo>
                  <a:lnTo>
                    <a:pt x="988" y="402"/>
                  </a:lnTo>
                  <a:lnTo>
                    <a:pt x="814" y="345"/>
                  </a:lnTo>
                  <a:lnTo>
                    <a:pt x="648" y="284"/>
                  </a:lnTo>
                  <a:lnTo>
                    <a:pt x="489" y="219"/>
                  </a:lnTo>
                  <a:lnTo>
                    <a:pt x="338" y="151"/>
                  </a:lnTo>
                  <a:lnTo>
                    <a:pt x="194" y="77"/>
                  </a:lnTo>
                  <a:lnTo>
                    <a:pt x="6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9" name="Freeform 242">
              <a:extLst>
                <a:ext uri="{FF2B5EF4-FFF2-40B4-BE49-F238E27FC236}">
                  <a16:creationId xmlns:a16="http://schemas.microsoft.com/office/drawing/2014/main" id="{E71AF318-E0DF-7BEB-FCCF-A90E65D89054}"/>
                </a:ext>
              </a:extLst>
            </p:cNvPr>
            <p:cNvSpPr>
              <a:spLocks noChangeAspect="1"/>
            </p:cNvSpPr>
            <p:nvPr/>
          </p:nvSpPr>
          <p:spPr bwMode="auto">
            <a:xfrm>
              <a:off x="1919288" y="3078163"/>
              <a:ext cx="60325" cy="219075"/>
            </a:xfrm>
            <a:custGeom>
              <a:avLst/>
              <a:gdLst>
                <a:gd name="T0" fmla="*/ 10054 w 78"/>
                <a:gd name="T1" fmla="*/ 207704 h 289"/>
                <a:gd name="T2" fmla="*/ 13921 w 78"/>
                <a:gd name="T3" fmla="*/ 214527 h 289"/>
                <a:gd name="T4" fmla="*/ 60325 w 78"/>
                <a:gd name="T5" fmla="*/ 1516 h 289"/>
                <a:gd name="T6" fmla="*/ 47177 w 78"/>
                <a:gd name="T7" fmla="*/ 0 h 289"/>
                <a:gd name="T8" fmla="*/ 773 w 78"/>
                <a:gd name="T9" fmla="*/ 212253 h 289"/>
                <a:gd name="T10" fmla="*/ 4640 w 78"/>
                <a:gd name="T11" fmla="*/ 219075 h 289"/>
                <a:gd name="T12" fmla="*/ 773 w 78"/>
                <a:gd name="T13" fmla="*/ 212253 h 289"/>
                <a:gd name="T14" fmla="*/ 0 w 78"/>
                <a:gd name="T15" fmla="*/ 216801 h 289"/>
                <a:gd name="T16" fmla="*/ 4640 w 78"/>
                <a:gd name="T17" fmla="*/ 219075 h 289"/>
                <a:gd name="T18" fmla="*/ 10054 w 78"/>
                <a:gd name="T19" fmla="*/ 207704 h 2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8" h="289">
                  <a:moveTo>
                    <a:pt x="13" y="274"/>
                  </a:moveTo>
                  <a:lnTo>
                    <a:pt x="18" y="283"/>
                  </a:lnTo>
                  <a:lnTo>
                    <a:pt x="78" y="2"/>
                  </a:lnTo>
                  <a:lnTo>
                    <a:pt x="61" y="0"/>
                  </a:lnTo>
                  <a:lnTo>
                    <a:pt x="1" y="280"/>
                  </a:lnTo>
                  <a:lnTo>
                    <a:pt x="6" y="289"/>
                  </a:lnTo>
                  <a:lnTo>
                    <a:pt x="1" y="280"/>
                  </a:lnTo>
                  <a:lnTo>
                    <a:pt x="0" y="286"/>
                  </a:lnTo>
                  <a:lnTo>
                    <a:pt x="6" y="289"/>
                  </a:lnTo>
                  <a:lnTo>
                    <a:pt x="13" y="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0" name="Freeform 243">
              <a:extLst>
                <a:ext uri="{FF2B5EF4-FFF2-40B4-BE49-F238E27FC236}">
                  <a16:creationId xmlns:a16="http://schemas.microsoft.com/office/drawing/2014/main" id="{2653E742-9639-5E61-D4DE-B99B5B3220F4}"/>
                </a:ext>
              </a:extLst>
            </p:cNvPr>
            <p:cNvSpPr>
              <a:spLocks noChangeAspect="1"/>
            </p:cNvSpPr>
            <p:nvPr/>
          </p:nvSpPr>
          <p:spPr bwMode="auto">
            <a:xfrm>
              <a:off x="1925638" y="3286125"/>
              <a:ext cx="4424362" cy="571500"/>
            </a:xfrm>
            <a:custGeom>
              <a:avLst/>
              <a:gdLst>
                <a:gd name="T0" fmla="*/ 4413058 w 5871"/>
                <a:gd name="T1" fmla="*/ 266199 h 760"/>
                <a:gd name="T2" fmla="*/ 4258571 w 5871"/>
                <a:gd name="T3" fmla="*/ 337636 h 760"/>
                <a:gd name="T4" fmla="*/ 4073186 w 5871"/>
                <a:gd name="T5" fmla="*/ 400802 h 760"/>
                <a:gd name="T6" fmla="*/ 3858411 w 5871"/>
                <a:gd name="T7" fmla="*/ 453440 h 760"/>
                <a:gd name="T8" fmla="*/ 3617261 w 5871"/>
                <a:gd name="T9" fmla="*/ 496303 h 760"/>
                <a:gd name="T10" fmla="*/ 3353502 w 5871"/>
                <a:gd name="T11" fmla="*/ 527886 h 760"/>
                <a:gd name="T12" fmla="*/ 3073164 w 5871"/>
                <a:gd name="T13" fmla="*/ 548941 h 760"/>
                <a:gd name="T14" fmla="*/ 2776248 w 5871"/>
                <a:gd name="T15" fmla="*/ 557964 h 760"/>
                <a:gd name="T16" fmla="*/ 2468027 w 5871"/>
                <a:gd name="T17" fmla="*/ 554205 h 760"/>
                <a:gd name="T18" fmla="*/ 2150763 w 5871"/>
                <a:gd name="T19" fmla="*/ 536909 h 760"/>
                <a:gd name="T20" fmla="*/ 1830485 w 5871"/>
                <a:gd name="T21" fmla="*/ 506830 h 760"/>
                <a:gd name="T22" fmla="*/ 1507946 w 5871"/>
                <a:gd name="T23" fmla="*/ 461712 h 760"/>
                <a:gd name="T24" fmla="*/ 1188421 w 5871"/>
                <a:gd name="T25" fmla="*/ 400802 h 760"/>
                <a:gd name="T26" fmla="*/ 874925 w 5871"/>
                <a:gd name="T27" fmla="*/ 325605 h 760"/>
                <a:gd name="T28" fmla="*/ 571226 w 5871"/>
                <a:gd name="T29" fmla="*/ 233864 h 760"/>
                <a:gd name="T30" fmla="*/ 281091 w 5871"/>
                <a:gd name="T31" fmla="*/ 125580 h 760"/>
                <a:gd name="T32" fmla="*/ 5275 w 5871"/>
                <a:gd name="T33" fmla="*/ 0 h 760"/>
                <a:gd name="T34" fmla="*/ 135647 w 5871"/>
                <a:gd name="T35" fmla="*/ 75949 h 760"/>
                <a:gd name="T36" fmla="*/ 420507 w 5871"/>
                <a:gd name="T37" fmla="*/ 194009 h 760"/>
                <a:gd name="T38" fmla="*/ 718177 w 5871"/>
                <a:gd name="T39" fmla="*/ 294774 h 760"/>
                <a:gd name="T40" fmla="*/ 1027905 w 5871"/>
                <a:gd name="T41" fmla="*/ 378243 h 760"/>
                <a:gd name="T42" fmla="*/ 1345922 w 5871"/>
                <a:gd name="T43" fmla="*/ 445920 h 760"/>
                <a:gd name="T44" fmla="*/ 1667708 w 5871"/>
                <a:gd name="T45" fmla="*/ 499311 h 760"/>
                <a:gd name="T46" fmla="*/ 1989493 w 5871"/>
                <a:gd name="T47" fmla="*/ 536909 h 760"/>
                <a:gd name="T48" fmla="*/ 2309772 w 5871"/>
                <a:gd name="T49" fmla="*/ 560220 h 760"/>
                <a:gd name="T50" fmla="*/ 2623268 w 5871"/>
                <a:gd name="T51" fmla="*/ 570748 h 760"/>
                <a:gd name="T52" fmla="*/ 2925460 w 5871"/>
                <a:gd name="T53" fmla="*/ 568492 h 760"/>
                <a:gd name="T54" fmla="*/ 3216348 w 5871"/>
                <a:gd name="T55" fmla="*/ 553453 h 760"/>
                <a:gd name="T56" fmla="*/ 3489903 w 5871"/>
                <a:gd name="T57" fmla="*/ 527134 h 760"/>
                <a:gd name="T58" fmla="*/ 3742358 w 5871"/>
                <a:gd name="T59" fmla="*/ 489535 h 760"/>
                <a:gd name="T60" fmla="*/ 3972958 w 5871"/>
                <a:gd name="T61" fmla="*/ 440657 h 760"/>
                <a:gd name="T62" fmla="*/ 4174168 w 5871"/>
                <a:gd name="T63" fmla="*/ 382755 h 760"/>
                <a:gd name="T64" fmla="*/ 4345988 w 5871"/>
                <a:gd name="T65" fmla="*/ 314325 h 760"/>
                <a:gd name="T66" fmla="*/ 4421348 w 5871"/>
                <a:gd name="T67" fmla="*/ 269207 h 760"/>
                <a:gd name="T68" fmla="*/ 4424362 w 5871"/>
                <a:gd name="T69" fmla="*/ 275222 h 760"/>
                <a:gd name="T70" fmla="*/ 4410044 w 5871"/>
                <a:gd name="T71" fmla="*/ 275222 h 76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871" h="760">
                  <a:moveTo>
                    <a:pt x="5852" y="366"/>
                  </a:moveTo>
                  <a:lnTo>
                    <a:pt x="5856" y="354"/>
                  </a:lnTo>
                  <a:lnTo>
                    <a:pt x="5760" y="403"/>
                  </a:lnTo>
                  <a:lnTo>
                    <a:pt x="5651" y="449"/>
                  </a:lnTo>
                  <a:lnTo>
                    <a:pt x="5534" y="492"/>
                  </a:lnTo>
                  <a:lnTo>
                    <a:pt x="5405" y="533"/>
                  </a:lnTo>
                  <a:lnTo>
                    <a:pt x="5267" y="569"/>
                  </a:lnTo>
                  <a:lnTo>
                    <a:pt x="5120" y="603"/>
                  </a:lnTo>
                  <a:lnTo>
                    <a:pt x="4964" y="634"/>
                  </a:lnTo>
                  <a:lnTo>
                    <a:pt x="4800" y="660"/>
                  </a:lnTo>
                  <a:lnTo>
                    <a:pt x="4628" y="684"/>
                  </a:lnTo>
                  <a:lnTo>
                    <a:pt x="4450" y="702"/>
                  </a:lnTo>
                  <a:lnTo>
                    <a:pt x="4268" y="719"/>
                  </a:lnTo>
                  <a:lnTo>
                    <a:pt x="4078" y="730"/>
                  </a:lnTo>
                  <a:lnTo>
                    <a:pt x="3882" y="739"/>
                  </a:lnTo>
                  <a:lnTo>
                    <a:pt x="3684" y="742"/>
                  </a:lnTo>
                  <a:lnTo>
                    <a:pt x="3481" y="741"/>
                  </a:lnTo>
                  <a:lnTo>
                    <a:pt x="3275" y="737"/>
                  </a:lnTo>
                  <a:lnTo>
                    <a:pt x="3065" y="727"/>
                  </a:lnTo>
                  <a:lnTo>
                    <a:pt x="2854" y="714"/>
                  </a:lnTo>
                  <a:lnTo>
                    <a:pt x="2642" y="696"/>
                  </a:lnTo>
                  <a:lnTo>
                    <a:pt x="2429" y="674"/>
                  </a:lnTo>
                  <a:lnTo>
                    <a:pt x="2216" y="646"/>
                  </a:lnTo>
                  <a:lnTo>
                    <a:pt x="2001" y="614"/>
                  </a:lnTo>
                  <a:lnTo>
                    <a:pt x="1789" y="575"/>
                  </a:lnTo>
                  <a:lnTo>
                    <a:pt x="1577" y="533"/>
                  </a:lnTo>
                  <a:lnTo>
                    <a:pt x="1369" y="485"/>
                  </a:lnTo>
                  <a:lnTo>
                    <a:pt x="1161" y="433"/>
                  </a:lnTo>
                  <a:lnTo>
                    <a:pt x="958" y="374"/>
                  </a:lnTo>
                  <a:lnTo>
                    <a:pt x="758" y="311"/>
                  </a:lnTo>
                  <a:lnTo>
                    <a:pt x="563" y="241"/>
                  </a:lnTo>
                  <a:lnTo>
                    <a:pt x="373" y="167"/>
                  </a:lnTo>
                  <a:lnTo>
                    <a:pt x="187" y="86"/>
                  </a:lnTo>
                  <a:lnTo>
                    <a:pt x="7" y="0"/>
                  </a:lnTo>
                  <a:lnTo>
                    <a:pt x="0" y="15"/>
                  </a:lnTo>
                  <a:lnTo>
                    <a:pt x="180" y="101"/>
                  </a:lnTo>
                  <a:lnTo>
                    <a:pt x="366" y="182"/>
                  </a:lnTo>
                  <a:lnTo>
                    <a:pt x="558" y="258"/>
                  </a:lnTo>
                  <a:lnTo>
                    <a:pt x="754" y="328"/>
                  </a:lnTo>
                  <a:lnTo>
                    <a:pt x="953" y="392"/>
                  </a:lnTo>
                  <a:lnTo>
                    <a:pt x="1156" y="450"/>
                  </a:lnTo>
                  <a:lnTo>
                    <a:pt x="1364" y="503"/>
                  </a:lnTo>
                  <a:lnTo>
                    <a:pt x="1574" y="550"/>
                  </a:lnTo>
                  <a:lnTo>
                    <a:pt x="1786" y="593"/>
                  </a:lnTo>
                  <a:lnTo>
                    <a:pt x="1999" y="631"/>
                  </a:lnTo>
                  <a:lnTo>
                    <a:pt x="2213" y="664"/>
                  </a:lnTo>
                  <a:lnTo>
                    <a:pt x="2426" y="691"/>
                  </a:lnTo>
                  <a:lnTo>
                    <a:pt x="2640" y="714"/>
                  </a:lnTo>
                  <a:lnTo>
                    <a:pt x="2854" y="731"/>
                  </a:lnTo>
                  <a:lnTo>
                    <a:pt x="3065" y="745"/>
                  </a:lnTo>
                  <a:lnTo>
                    <a:pt x="3275" y="755"/>
                  </a:lnTo>
                  <a:lnTo>
                    <a:pt x="3481" y="759"/>
                  </a:lnTo>
                  <a:lnTo>
                    <a:pt x="3684" y="760"/>
                  </a:lnTo>
                  <a:lnTo>
                    <a:pt x="3882" y="756"/>
                  </a:lnTo>
                  <a:lnTo>
                    <a:pt x="4078" y="747"/>
                  </a:lnTo>
                  <a:lnTo>
                    <a:pt x="4268" y="736"/>
                  </a:lnTo>
                  <a:lnTo>
                    <a:pt x="4452" y="720"/>
                  </a:lnTo>
                  <a:lnTo>
                    <a:pt x="4631" y="701"/>
                  </a:lnTo>
                  <a:lnTo>
                    <a:pt x="4803" y="677"/>
                  </a:lnTo>
                  <a:lnTo>
                    <a:pt x="4966" y="651"/>
                  </a:lnTo>
                  <a:lnTo>
                    <a:pt x="5122" y="620"/>
                  </a:lnTo>
                  <a:lnTo>
                    <a:pt x="5272" y="586"/>
                  </a:lnTo>
                  <a:lnTo>
                    <a:pt x="5410" y="550"/>
                  </a:lnTo>
                  <a:lnTo>
                    <a:pt x="5539" y="509"/>
                  </a:lnTo>
                  <a:lnTo>
                    <a:pt x="5659" y="467"/>
                  </a:lnTo>
                  <a:lnTo>
                    <a:pt x="5767" y="418"/>
                  </a:lnTo>
                  <a:lnTo>
                    <a:pt x="5863" y="369"/>
                  </a:lnTo>
                  <a:lnTo>
                    <a:pt x="5867" y="358"/>
                  </a:lnTo>
                  <a:lnTo>
                    <a:pt x="5863" y="369"/>
                  </a:lnTo>
                  <a:lnTo>
                    <a:pt x="5871" y="366"/>
                  </a:lnTo>
                  <a:lnTo>
                    <a:pt x="5867" y="358"/>
                  </a:lnTo>
                  <a:lnTo>
                    <a:pt x="5852" y="3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1" name="Freeform 244">
              <a:extLst>
                <a:ext uri="{FF2B5EF4-FFF2-40B4-BE49-F238E27FC236}">
                  <a16:creationId xmlns:a16="http://schemas.microsoft.com/office/drawing/2014/main" id="{3BEA97CF-C4D3-DF69-B3FE-27EF4F6409D8}"/>
                </a:ext>
              </a:extLst>
            </p:cNvPr>
            <p:cNvSpPr>
              <a:spLocks noChangeAspect="1"/>
            </p:cNvSpPr>
            <p:nvPr/>
          </p:nvSpPr>
          <p:spPr bwMode="auto">
            <a:xfrm>
              <a:off x="6261100" y="3378200"/>
              <a:ext cx="85725" cy="182563"/>
            </a:xfrm>
            <a:custGeom>
              <a:avLst/>
              <a:gdLst>
                <a:gd name="T0" fmla="*/ 8345 w 113"/>
                <a:gd name="T1" fmla="*/ 13579 h 242"/>
                <a:gd name="T2" fmla="*/ 0 w 113"/>
                <a:gd name="T3" fmla="*/ 10561 h 242"/>
                <a:gd name="T4" fmla="*/ 74346 w 113"/>
                <a:gd name="T5" fmla="*/ 182563 h 242"/>
                <a:gd name="T6" fmla="*/ 85725 w 113"/>
                <a:gd name="T7" fmla="*/ 176528 h 242"/>
                <a:gd name="T8" fmla="*/ 10621 w 113"/>
                <a:gd name="T9" fmla="*/ 5281 h 242"/>
                <a:gd name="T10" fmla="*/ 2276 w 113"/>
                <a:gd name="T11" fmla="*/ 2263 h 242"/>
                <a:gd name="T12" fmla="*/ 10621 w 113"/>
                <a:gd name="T13" fmla="*/ 5281 h 242"/>
                <a:gd name="T14" fmla="*/ 9104 w 113"/>
                <a:gd name="T15" fmla="*/ 0 h 242"/>
                <a:gd name="T16" fmla="*/ 2276 w 113"/>
                <a:gd name="T17" fmla="*/ 2263 h 242"/>
                <a:gd name="T18" fmla="*/ 8345 w 113"/>
                <a:gd name="T19" fmla="*/ 13579 h 2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 h="242">
                  <a:moveTo>
                    <a:pt x="11" y="18"/>
                  </a:moveTo>
                  <a:lnTo>
                    <a:pt x="0" y="14"/>
                  </a:lnTo>
                  <a:lnTo>
                    <a:pt x="98" y="242"/>
                  </a:lnTo>
                  <a:lnTo>
                    <a:pt x="113" y="234"/>
                  </a:lnTo>
                  <a:lnTo>
                    <a:pt x="14" y="7"/>
                  </a:lnTo>
                  <a:lnTo>
                    <a:pt x="3" y="3"/>
                  </a:lnTo>
                  <a:lnTo>
                    <a:pt x="14" y="7"/>
                  </a:lnTo>
                  <a:lnTo>
                    <a:pt x="12" y="0"/>
                  </a:lnTo>
                  <a:lnTo>
                    <a:pt x="3" y="3"/>
                  </a:lnTo>
                  <a:lnTo>
                    <a:pt x="11"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2" name="Freeform 245">
              <a:extLst>
                <a:ext uri="{FF2B5EF4-FFF2-40B4-BE49-F238E27FC236}">
                  <a16:creationId xmlns:a16="http://schemas.microsoft.com/office/drawing/2014/main" id="{9E215568-BE19-7F3A-8424-80B805C100F0}"/>
                </a:ext>
              </a:extLst>
            </p:cNvPr>
            <p:cNvSpPr>
              <a:spLocks noChangeAspect="1"/>
            </p:cNvSpPr>
            <p:nvPr/>
          </p:nvSpPr>
          <p:spPr bwMode="auto">
            <a:xfrm>
              <a:off x="1965325" y="3068638"/>
              <a:ext cx="4305300" cy="588962"/>
            </a:xfrm>
            <a:custGeom>
              <a:avLst/>
              <a:gdLst>
                <a:gd name="T0" fmla="*/ 3016 w 5710"/>
                <a:gd name="T1" fmla="*/ 15836 h 781"/>
                <a:gd name="T2" fmla="*/ 213380 w 5710"/>
                <a:gd name="T3" fmla="*/ 129707 h 781"/>
                <a:gd name="T4" fmla="*/ 447872 w 5710"/>
                <a:gd name="T5" fmla="*/ 231513 h 781"/>
                <a:gd name="T6" fmla="*/ 704229 w 5710"/>
                <a:gd name="T7" fmla="*/ 319744 h 781"/>
                <a:gd name="T8" fmla="*/ 977929 w 5710"/>
                <a:gd name="T9" fmla="*/ 395909 h 781"/>
                <a:gd name="T10" fmla="*/ 1266708 w 5710"/>
                <a:gd name="T11" fmla="*/ 459255 h 781"/>
                <a:gd name="T12" fmla="*/ 1564535 w 5710"/>
                <a:gd name="T13" fmla="*/ 509780 h 781"/>
                <a:gd name="T14" fmla="*/ 1869149 w 5710"/>
                <a:gd name="T15" fmla="*/ 548240 h 781"/>
                <a:gd name="T16" fmla="*/ 2177532 w 5710"/>
                <a:gd name="T17" fmla="*/ 573880 h 781"/>
                <a:gd name="T18" fmla="*/ 2484407 w 5710"/>
                <a:gd name="T19" fmla="*/ 587454 h 781"/>
                <a:gd name="T20" fmla="*/ 2786004 w 5710"/>
                <a:gd name="T21" fmla="*/ 588208 h 781"/>
                <a:gd name="T22" fmla="*/ 3080061 w 5710"/>
                <a:gd name="T23" fmla="*/ 576142 h 781"/>
                <a:gd name="T24" fmla="*/ 3364317 w 5710"/>
                <a:gd name="T25" fmla="*/ 551256 h 781"/>
                <a:gd name="T26" fmla="*/ 3631984 w 5710"/>
                <a:gd name="T27" fmla="*/ 513551 h 781"/>
                <a:gd name="T28" fmla="*/ 3880048 w 5710"/>
                <a:gd name="T29" fmla="*/ 463025 h 781"/>
                <a:gd name="T30" fmla="*/ 4105492 w 5710"/>
                <a:gd name="T31" fmla="*/ 399680 h 781"/>
                <a:gd name="T32" fmla="*/ 4305300 w 5710"/>
                <a:gd name="T33" fmla="*/ 323514 h 781"/>
                <a:gd name="T34" fmla="*/ 4204265 w 5710"/>
                <a:gd name="T35" fmla="*/ 350662 h 781"/>
                <a:gd name="T36" fmla="*/ 3991639 w 5710"/>
                <a:gd name="T37" fmla="*/ 420795 h 781"/>
                <a:gd name="T38" fmla="*/ 3755639 w 5710"/>
                <a:gd name="T39" fmla="*/ 477353 h 781"/>
                <a:gd name="T40" fmla="*/ 3497774 w 5710"/>
                <a:gd name="T41" fmla="*/ 520338 h 781"/>
                <a:gd name="T42" fmla="*/ 3222566 w 5710"/>
                <a:gd name="T43" fmla="*/ 551256 h 781"/>
                <a:gd name="T44" fmla="*/ 2934541 w 5710"/>
                <a:gd name="T45" fmla="*/ 570109 h 781"/>
                <a:gd name="T46" fmla="*/ 2636714 w 5710"/>
                <a:gd name="T47" fmla="*/ 576142 h 781"/>
                <a:gd name="T48" fmla="*/ 2330592 w 5710"/>
                <a:gd name="T49" fmla="*/ 569355 h 781"/>
                <a:gd name="T50" fmla="*/ 2024471 w 5710"/>
                <a:gd name="T51" fmla="*/ 550502 h 781"/>
                <a:gd name="T52" fmla="*/ 1718350 w 5710"/>
                <a:gd name="T53" fmla="*/ 517321 h 781"/>
                <a:gd name="T54" fmla="*/ 1416753 w 5710"/>
                <a:gd name="T55" fmla="*/ 473583 h 781"/>
                <a:gd name="T56" fmla="*/ 1122696 w 5710"/>
                <a:gd name="T57" fmla="*/ 416270 h 781"/>
                <a:gd name="T58" fmla="*/ 842964 w 5710"/>
                <a:gd name="T59" fmla="*/ 346138 h 781"/>
                <a:gd name="T60" fmla="*/ 577559 w 5710"/>
                <a:gd name="T61" fmla="*/ 264694 h 781"/>
                <a:gd name="T62" fmla="*/ 333265 w 5710"/>
                <a:gd name="T63" fmla="*/ 170429 h 781"/>
                <a:gd name="T64" fmla="*/ 110837 w 5710"/>
                <a:gd name="T65" fmla="*/ 63345 h 781"/>
                <a:gd name="T66" fmla="*/ 0 w 5710"/>
                <a:gd name="T67" fmla="*/ 9803 h 781"/>
                <a:gd name="T68" fmla="*/ 1508 w 5710"/>
                <a:gd name="T69" fmla="*/ 0 h 781"/>
                <a:gd name="T70" fmla="*/ 12818 w 5710"/>
                <a:gd name="T71" fmla="*/ 11312 h 78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710" h="781">
                  <a:moveTo>
                    <a:pt x="17" y="15"/>
                  </a:moveTo>
                  <a:lnTo>
                    <a:pt x="4" y="21"/>
                  </a:lnTo>
                  <a:lnTo>
                    <a:pt x="140" y="99"/>
                  </a:lnTo>
                  <a:lnTo>
                    <a:pt x="283" y="172"/>
                  </a:lnTo>
                  <a:lnTo>
                    <a:pt x="434" y="241"/>
                  </a:lnTo>
                  <a:lnTo>
                    <a:pt x="594" y="307"/>
                  </a:lnTo>
                  <a:lnTo>
                    <a:pt x="761" y="368"/>
                  </a:lnTo>
                  <a:lnTo>
                    <a:pt x="934" y="424"/>
                  </a:lnTo>
                  <a:lnTo>
                    <a:pt x="1113" y="477"/>
                  </a:lnTo>
                  <a:lnTo>
                    <a:pt x="1297" y="525"/>
                  </a:lnTo>
                  <a:lnTo>
                    <a:pt x="1487" y="569"/>
                  </a:lnTo>
                  <a:lnTo>
                    <a:pt x="1680" y="609"/>
                  </a:lnTo>
                  <a:lnTo>
                    <a:pt x="1876" y="645"/>
                  </a:lnTo>
                  <a:lnTo>
                    <a:pt x="2075" y="676"/>
                  </a:lnTo>
                  <a:lnTo>
                    <a:pt x="2277" y="704"/>
                  </a:lnTo>
                  <a:lnTo>
                    <a:pt x="2479" y="727"/>
                  </a:lnTo>
                  <a:lnTo>
                    <a:pt x="2682" y="747"/>
                  </a:lnTo>
                  <a:lnTo>
                    <a:pt x="2888" y="761"/>
                  </a:lnTo>
                  <a:lnTo>
                    <a:pt x="3091" y="772"/>
                  </a:lnTo>
                  <a:lnTo>
                    <a:pt x="3295" y="779"/>
                  </a:lnTo>
                  <a:lnTo>
                    <a:pt x="3497" y="781"/>
                  </a:lnTo>
                  <a:lnTo>
                    <a:pt x="3695" y="780"/>
                  </a:lnTo>
                  <a:lnTo>
                    <a:pt x="3892" y="774"/>
                  </a:lnTo>
                  <a:lnTo>
                    <a:pt x="4085" y="764"/>
                  </a:lnTo>
                  <a:lnTo>
                    <a:pt x="4276" y="749"/>
                  </a:lnTo>
                  <a:lnTo>
                    <a:pt x="4462" y="731"/>
                  </a:lnTo>
                  <a:lnTo>
                    <a:pt x="4642" y="707"/>
                  </a:lnTo>
                  <a:lnTo>
                    <a:pt x="4817" y="681"/>
                  </a:lnTo>
                  <a:lnTo>
                    <a:pt x="4984" y="650"/>
                  </a:lnTo>
                  <a:lnTo>
                    <a:pt x="5146" y="614"/>
                  </a:lnTo>
                  <a:lnTo>
                    <a:pt x="5299" y="575"/>
                  </a:lnTo>
                  <a:lnTo>
                    <a:pt x="5445" y="530"/>
                  </a:lnTo>
                  <a:lnTo>
                    <a:pt x="5581" y="483"/>
                  </a:lnTo>
                  <a:lnTo>
                    <a:pt x="5710" y="429"/>
                  </a:lnTo>
                  <a:lnTo>
                    <a:pt x="5702" y="414"/>
                  </a:lnTo>
                  <a:lnTo>
                    <a:pt x="5576" y="465"/>
                  </a:lnTo>
                  <a:lnTo>
                    <a:pt x="5440" y="513"/>
                  </a:lnTo>
                  <a:lnTo>
                    <a:pt x="5294" y="558"/>
                  </a:lnTo>
                  <a:lnTo>
                    <a:pt x="5141" y="596"/>
                  </a:lnTo>
                  <a:lnTo>
                    <a:pt x="4981" y="633"/>
                  </a:lnTo>
                  <a:lnTo>
                    <a:pt x="4814" y="664"/>
                  </a:lnTo>
                  <a:lnTo>
                    <a:pt x="4639" y="690"/>
                  </a:lnTo>
                  <a:lnTo>
                    <a:pt x="4460" y="714"/>
                  </a:lnTo>
                  <a:lnTo>
                    <a:pt x="4274" y="731"/>
                  </a:lnTo>
                  <a:lnTo>
                    <a:pt x="4085" y="746"/>
                  </a:lnTo>
                  <a:lnTo>
                    <a:pt x="3892" y="756"/>
                  </a:lnTo>
                  <a:lnTo>
                    <a:pt x="3695" y="762"/>
                  </a:lnTo>
                  <a:lnTo>
                    <a:pt x="3497" y="764"/>
                  </a:lnTo>
                  <a:lnTo>
                    <a:pt x="3295" y="761"/>
                  </a:lnTo>
                  <a:lnTo>
                    <a:pt x="3091" y="755"/>
                  </a:lnTo>
                  <a:lnTo>
                    <a:pt x="2888" y="744"/>
                  </a:lnTo>
                  <a:lnTo>
                    <a:pt x="2685" y="730"/>
                  </a:lnTo>
                  <a:lnTo>
                    <a:pt x="2481" y="710"/>
                  </a:lnTo>
                  <a:lnTo>
                    <a:pt x="2279" y="686"/>
                  </a:lnTo>
                  <a:lnTo>
                    <a:pt x="2077" y="659"/>
                  </a:lnTo>
                  <a:lnTo>
                    <a:pt x="1879" y="628"/>
                  </a:lnTo>
                  <a:lnTo>
                    <a:pt x="1683" y="591"/>
                  </a:lnTo>
                  <a:lnTo>
                    <a:pt x="1489" y="552"/>
                  </a:lnTo>
                  <a:lnTo>
                    <a:pt x="1302" y="508"/>
                  </a:lnTo>
                  <a:lnTo>
                    <a:pt x="1118" y="459"/>
                  </a:lnTo>
                  <a:lnTo>
                    <a:pt x="939" y="407"/>
                  </a:lnTo>
                  <a:lnTo>
                    <a:pt x="766" y="351"/>
                  </a:lnTo>
                  <a:lnTo>
                    <a:pt x="601" y="289"/>
                  </a:lnTo>
                  <a:lnTo>
                    <a:pt x="442" y="226"/>
                  </a:lnTo>
                  <a:lnTo>
                    <a:pt x="291" y="157"/>
                  </a:lnTo>
                  <a:lnTo>
                    <a:pt x="147" y="84"/>
                  </a:lnTo>
                  <a:lnTo>
                    <a:pt x="14" y="6"/>
                  </a:lnTo>
                  <a:lnTo>
                    <a:pt x="0" y="13"/>
                  </a:lnTo>
                  <a:lnTo>
                    <a:pt x="14" y="6"/>
                  </a:lnTo>
                  <a:lnTo>
                    <a:pt x="2" y="0"/>
                  </a:lnTo>
                  <a:lnTo>
                    <a:pt x="0" y="13"/>
                  </a:lnTo>
                  <a:lnTo>
                    <a:pt x="17"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3" name="Freeform 246">
              <a:extLst>
                <a:ext uri="{FF2B5EF4-FFF2-40B4-BE49-F238E27FC236}">
                  <a16:creationId xmlns:a16="http://schemas.microsoft.com/office/drawing/2014/main" id="{FDCD20EF-8D72-0BF6-FDE4-031E28AA9404}"/>
                </a:ext>
              </a:extLst>
            </p:cNvPr>
            <p:cNvSpPr>
              <a:spLocks noChangeAspect="1"/>
            </p:cNvSpPr>
            <p:nvPr/>
          </p:nvSpPr>
          <p:spPr bwMode="auto">
            <a:xfrm>
              <a:off x="3195638" y="4070350"/>
              <a:ext cx="211137" cy="387350"/>
            </a:xfrm>
            <a:custGeom>
              <a:avLst/>
              <a:gdLst>
                <a:gd name="T0" fmla="*/ 198318 w 280"/>
                <a:gd name="T1" fmla="*/ 3768 h 514"/>
                <a:gd name="T2" fmla="*/ 199072 w 280"/>
                <a:gd name="T3" fmla="*/ 0 h 514"/>
                <a:gd name="T4" fmla="*/ 0 w 280"/>
                <a:gd name="T5" fmla="*/ 381321 h 514"/>
                <a:gd name="T6" fmla="*/ 11311 w 280"/>
                <a:gd name="T7" fmla="*/ 387350 h 514"/>
                <a:gd name="T8" fmla="*/ 210383 w 280"/>
                <a:gd name="T9" fmla="*/ 5275 h 514"/>
                <a:gd name="T10" fmla="*/ 211137 w 280"/>
                <a:gd name="T11" fmla="*/ 1507 h 514"/>
                <a:gd name="T12" fmla="*/ 210383 w 280"/>
                <a:gd name="T13" fmla="*/ 5275 h 514"/>
                <a:gd name="T14" fmla="*/ 211137 w 280"/>
                <a:gd name="T15" fmla="*/ 3768 h 514"/>
                <a:gd name="T16" fmla="*/ 211137 w 280"/>
                <a:gd name="T17" fmla="*/ 1507 h 514"/>
                <a:gd name="T18" fmla="*/ 198318 w 280"/>
                <a:gd name="T19" fmla="*/ 3768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80" h="514">
                  <a:moveTo>
                    <a:pt x="263" y="5"/>
                  </a:moveTo>
                  <a:lnTo>
                    <a:pt x="264" y="0"/>
                  </a:lnTo>
                  <a:lnTo>
                    <a:pt x="0" y="506"/>
                  </a:lnTo>
                  <a:lnTo>
                    <a:pt x="15" y="514"/>
                  </a:lnTo>
                  <a:lnTo>
                    <a:pt x="279" y="7"/>
                  </a:lnTo>
                  <a:lnTo>
                    <a:pt x="280" y="2"/>
                  </a:lnTo>
                  <a:lnTo>
                    <a:pt x="279" y="7"/>
                  </a:lnTo>
                  <a:lnTo>
                    <a:pt x="280" y="5"/>
                  </a:lnTo>
                  <a:lnTo>
                    <a:pt x="280" y="2"/>
                  </a:lnTo>
                  <a:lnTo>
                    <a:pt x="26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4" name="Freeform 247">
              <a:extLst>
                <a:ext uri="{FF2B5EF4-FFF2-40B4-BE49-F238E27FC236}">
                  <a16:creationId xmlns:a16="http://schemas.microsoft.com/office/drawing/2014/main" id="{69CBAFAF-C599-4238-F730-E06AA5F16B9B}"/>
                </a:ext>
              </a:extLst>
            </p:cNvPr>
            <p:cNvSpPr>
              <a:spLocks noChangeAspect="1"/>
            </p:cNvSpPr>
            <p:nvPr/>
          </p:nvSpPr>
          <p:spPr bwMode="auto">
            <a:xfrm>
              <a:off x="3297238" y="3527425"/>
              <a:ext cx="109537" cy="546100"/>
            </a:xfrm>
            <a:custGeom>
              <a:avLst/>
              <a:gdLst>
                <a:gd name="T0" fmla="*/ 6752 w 146"/>
                <a:gd name="T1" fmla="*/ 753 h 725"/>
                <a:gd name="T2" fmla="*/ 0 w 146"/>
                <a:gd name="T3" fmla="*/ 1506 h 725"/>
                <a:gd name="T4" fmla="*/ 96783 w 146"/>
                <a:gd name="T5" fmla="*/ 546100 h 725"/>
                <a:gd name="T6" fmla="*/ 109537 w 146"/>
                <a:gd name="T7" fmla="*/ 543840 h 725"/>
                <a:gd name="T8" fmla="*/ 13505 w 146"/>
                <a:gd name="T9" fmla="*/ 0 h 725"/>
                <a:gd name="T10" fmla="*/ 6752 w 146"/>
                <a:gd name="T11" fmla="*/ 753 h 7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 h="725">
                  <a:moveTo>
                    <a:pt x="9" y="1"/>
                  </a:moveTo>
                  <a:lnTo>
                    <a:pt x="0" y="2"/>
                  </a:lnTo>
                  <a:lnTo>
                    <a:pt x="129" y="725"/>
                  </a:lnTo>
                  <a:lnTo>
                    <a:pt x="146" y="722"/>
                  </a:lnTo>
                  <a:lnTo>
                    <a:pt x="18" y="0"/>
                  </a:lnTo>
                  <a:lnTo>
                    <a:pt x="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5" name="Freeform 248">
              <a:extLst>
                <a:ext uri="{FF2B5EF4-FFF2-40B4-BE49-F238E27FC236}">
                  <a16:creationId xmlns:a16="http://schemas.microsoft.com/office/drawing/2014/main" id="{B599B56C-1533-4DBF-48D2-BDDED250B6C4}"/>
                </a:ext>
              </a:extLst>
            </p:cNvPr>
            <p:cNvSpPr>
              <a:spLocks noChangeAspect="1"/>
            </p:cNvSpPr>
            <p:nvPr/>
          </p:nvSpPr>
          <p:spPr bwMode="auto">
            <a:xfrm>
              <a:off x="4043363" y="4135438"/>
              <a:ext cx="261937" cy="442912"/>
            </a:xfrm>
            <a:custGeom>
              <a:avLst/>
              <a:gdLst>
                <a:gd name="T0" fmla="*/ 247677 w 349"/>
                <a:gd name="T1" fmla="*/ 4535 h 586"/>
                <a:gd name="T2" fmla="*/ 248427 w 349"/>
                <a:gd name="T3" fmla="*/ 0 h 586"/>
                <a:gd name="T4" fmla="*/ 0 w 349"/>
                <a:gd name="T5" fmla="*/ 437621 h 586"/>
                <a:gd name="T6" fmla="*/ 11258 w 349"/>
                <a:gd name="T7" fmla="*/ 442912 h 586"/>
                <a:gd name="T8" fmla="*/ 259685 w 349"/>
                <a:gd name="T9" fmla="*/ 5291 h 586"/>
                <a:gd name="T10" fmla="*/ 261186 w 349"/>
                <a:gd name="T11" fmla="*/ 756 h 586"/>
                <a:gd name="T12" fmla="*/ 259685 w 349"/>
                <a:gd name="T13" fmla="*/ 5291 h 586"/>
                <a:gd name="T14" fmla="*/ 261937 w 349"/>
                <a:gd name="T15" fmla="*/ 3779 h 586"/>
                <a:gd name="T16" fmla="*/ 261186 w 349"/>
                <a:gd name="T17" fmla="*/ 756 h 586"/>
                <a:gd name="T18" fmla="*/ 247677 w 349"/>
                <a:gd name="T19" fmla="*/ 4535 h 5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9" h="586">
                  <a:moveTo>
                    <a:pt x="330" y="6"/>
                  </a:moveTo>
                  <a:lnTo>
                    <a:pt x="331" y="0"/>
                  </a:lnTo>
                  <a:lnTo>
                    <a:pt x="0" y="579"/>
                  </a:lnTo>
                  <a:lnTo>
                    <a:pt x="15" y="586"/>
                  </a:lnTo>
                  <a:lnTo>
                    <a:pt x="346" y="7"/>
                  </a:lnTo>
                  <a:lnTo>
                    <a:pt x="348" y="1"/>
                  </a:lnTo>
                  <a:lnTo>
                    <a:pt x="346" y="7"/>
                  </a:lnTo>
                  <a:lnTo>
                    <a:pt x="349" y="5"/>
                  </a:lnTo>
                  <a:lnTo>
                    <a:pt x="348" y="1"/>
                  </a:lnTo>
                  <a:lnTo>
                    <a:pt x="33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6" name="Freeform 249">
              <a:extLst>
                <a:ext uri="{FF2B5EF4-FFF2-40B4-BE49-F238E27FC236}">
                  <a16:creationId xmlns:a16="http://schemas.microsoft.com/office/drawing/2014/main" id="{8F74AEB5-B436-806B-F0F6-E9FF59E16C98}"/>
                </a:ext>
              </a:extLst>
            </p:cNvPr>
            <p:cNvSpPr>
              <a:spLocks noChangeAspect="1"/>
            </p:cNvSpPr>
            <p:nvPr/>
          </p:nvSpPr>
          <p:spPr bwMode="auto">
            <a:xfrm>
              <a:off x="4141788" y="3627438"/>
              <a:ext cx="163512" cy="512762"/>
            </a:xfrm>
            <a:custGeom>
              <a:avLst/>
              <a:gdLst>
                <a:gd name="T0" fmla="*/ 6028 w 217"/>
                <a:gd name="T1" fmla="*/ 2266 h 679"/>
                <a:gd name="T2" fmla="*/ 0 w 217"/>
                <a:gd name="T3" fmla="*/ 3776 h 679"/>
                <a:gd name="T4" fmla="*/ 149949 w 217"/>
                <a:gd name="T5" fmla="*/ 512762 h 679"/>
                <a:gd name="T6" fmla="*/ 163512 w 217"/>
                <a:gd name="T7" fmla="*/ 508986 h 679"/>
                <a:gd name="T8" fmla="*/ 12810 w 217"/>
                <a:gd name="T9" fmla="*/ 0 h 679"/>
                <a:gd name="T10" fmla="*/ 6028 w 217"/>
                <a:gd name="T11" fmla="*/ 2266 h 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7" h="679">
                  <a:moveTo>
                    <a:pt x="8" y="3"/>
                  </a:moveTo>
                  <a:lnTo>
                    <a:pt x="0" y="5"/>
                  </a:lnTo>
                  <a:lnTo>
                    <a:pt x="199" y="679"/>
                  </a:lnTo>
                  <a:lnTo>
                    <a:pt x="217" y="674"/>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7" name="Freeform 250">
              <a:extLst>
                <a:ext uri="{FF2B5EF4-FFF2-40B4-BE49-F238E27FC236}">
                  <a16:creationId xmlns:a16="http://schemas.microsoft.com/office/drawing/2014/main" id="{64D7485C-21A6-8207-777F-899F887BD683}"/>
                </a:ext>
              </a:extLst>
            </p:cNvPr>
            <p:cNvSpPr>
              <a:spLocks noChangeAspect="1"/>
            </p:cNvSpPr>
            <p:nvPr/>
          </p:nvSpPr>
          <p:spPr bwMode="auto">
            <a:xfrm>
              <a:off x="4848225" y="4135438"/>
              <a:ext cx="260350" cy="461962"/>
            </a:xfrm>
            <a:custGeom>
              <a:avLst/>
              <a:gdLst>
                <a:gd name="T0" fmla="*/ 246012 w 345"/>
                <a:gd name="T1" fmla="*/ 4529 h 612"/>
                <a:gd name="T2" fmla="*/ 247521 w 345"/>
                <a:gd name="T3" fmla="*/ 0 h 612"/>
                <a:gd name="T4" fmla="*/ 0 w 345"/>
                <a:gd name="T5" fmla="*/ 456678 h 612"/>
                <a:gd name="T6" fmla="*/ 10565 w 345"/>
                <a:gd name="T7" fmla="*/ 461962 h 612"/>
                <a:gd name="T8" fmla="*/ 258841 w 345"/>
                <a:gd name="T9" fmla="*/ 5284 h 612"/>
                <a:gd name="T10" fmla="*/ 259595 w 345"/>
                <a:gd name="T11" fmla="*/ 755 h 612"/>
                <a:gd name="T12" fmla="*/ 258841 w 345"/>
                <a:gd name="T13" fmla="*/ 5284 h 612"/>
                <a:gd name="T14" fmla="*/ 260350 w 345"/>
                <a:gd name="T15" fmla="*/ 3774 h 612"/>
                <a:gd name="T16" fmla="*/ 259595 w 345"/>
                <a:gd name="T17" fmla="*/ 755 h 612"/>
                <a:gd name="T18" fmla="*/ 246012 w 345"/>
                <a:gd name="T19" fmla="*/ 4529 h 6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5" h="612">
                  <a:moveTo>
                    <a:pt x="326" y="6"/>
                  </a:moveTo>
                  <a:lnTo>
                    <a:pt x="328" y="0"/>
                  </a:lnTo>
                  <a:lnTo>
                    <a:pt x="0" y="605"/>
                  </a:lnTo>
                  <a:lnTo>
                    <a:pt x="14" y="612"/>
                  </a:lnTo>
                  <a:lnTo>
                    <a:pt x="343" y="7"/>
                  </a:lnTo>
                  <a:lnTo>
                    <a:pt x="344" y="1"/>
                  </a:lnTo>
                  <a:lnTo>
                    <a:pt x="343" y="7"/>
                  </a:lnTo>
                  <a:lnTo>
                    <a:pt x="345" y="5"/>
                  </a:lnTo>
                  <a:lnTo>
                    <a:pt x="344" y="1"/>
                  </a:lnTo>
                  <a:lnTo>
                    <a:pt x="32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8" name="Freeform 251">
              <a:extLst>
                <a:ext uri="{FF2B5EF4-FFF2-40B4-BE49-F238E27FC236}">
                  <a16:creationId xmlns:a16="http://schemas.microsoft.com/office/drawing/2014/main" id="{75C9C8B7-4870-6F38-F03F-E0D37FD31EEF}"/>
                </a:ext>
              </a:extLst>
            </p:cNvPr>
            <p:cNvSpPr>
              <a:spLocks noChangeAspect="1"/>
            </p:cNvSpPr>
            <p:nvPr/>
          </p:nvSpPr>
          <p:spPr bwMode="auto">
            <a:xfrm>
              <a:off x="4935538" y="3643313"/>
              <a:ext cx="171450" cy="496887"/>
            </a:xfrm>
            <a:custGeom>
              <a:avLst/>
              <a:gdLst>
                <a:gd name="T0" fmla="*/ 6016 w 228"/>
                <a:gd name="T1" fmla="*/ 2259 h 660"/>
                <a:gd name="T2" fmla="*/ 0 w 228"/>
                <a:gd name="T3" fmla="*/ 3764 h 660"/>
                <a:gd name="T4" fmla="*/ 157914 w 228"/>
                <a:gd name="T5" fmla="*/ 496887 h 660"/>
                <a:gd name="T6" fmla="*/ 171450 w 228"/>
                <a:gd name="T7" fmla="*/ 493123 h 660"/>
                <a:gd name="T8" fmla="*/ 12784 w 228"/>
                <a:gd name="T9" fmla="*/ 0 h 660"/>
                <a:gd name="T10" fmla="*/ 6016 w 228"/>
                <a:gd name="T11" fmla="*/ 2259 h 6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8" h="660">
                  <a:moveTo>
                    <a:pt x="8" y="3"/>
                  </a:moveTo>
                  <a:lnTo>
                    <a:pt x="0" y="5"/>
                  </a:lnTo>
                  <a:lnTo>
                    <a:pt x="210" y="660"/>
                  </a:lnTo>
                  <a:lnTo>
                    <a:pt x="228" y="655"/>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9" name="Freeform 252">
              <a:extLst>
                <a:ext uri="{FF2B5EF4-FFF2-40B4-BE49-F238E27FC236}">
                  <a16:creationId xmlns:a16="http://schemas.microsoft.com/office/drawing/2014/main" id="{55647D5A-19B8-6587-6A9A-C74726E9AE71}"/>
                </a:ext>
              </a:extLst>
            </p:cNvPr>
            <p:cNvSpPr>
              <a:spLocks noChangeAspect="1"/>
            </p:cNvSpPr>
            <p:nvPr/>
          </p:nvSpPr>
          <p:spPr bwMode="auto">
            <a:xfrm>
              <a:off x="5683250" y="4035425"/>
              <a:ext cx="182563" cy="474663"/>
            </a:xfrm>
            <a:custGeom>
              <a:avLst/>
              <a:gdLst>
                <a:gd name="T0" fmla="*/ 169843 w 244"/>
                <a:gd name="T1" fmla="*/ 5274 h 630"/>
                <a:gd name="T2" fmla="*/ 169095 w 244"/>
                <a:gd name="T3" fmla="*/ 753 h 630"/>
                <a:gd name="T4" fmla="*/ 0 w 244"/>
                <a:gd name="T5" fmla="*/ 470896 h 630"/>
                <a:gd name="T6" fmla="*/ 13468 w 244"/>
                <a:gd name="T7" fmla="*/ 474663 h 630"/>
                <a:gd name="T8" fmla="*/ 182563 w 244"/>
                <a:gd name="T9" fmla="*/ 4521 h 630"/>
                <a:gd name="T10" fmla="*/ 181067 w 244"/>
                <a:gd name="T11" fmla="*/ 0 h 630"/>
                <a:gd name="T12" fmla="*/ 182563 w 244"/>
                <a:gd name="T13" fmla="*/ 4521 h 630"/>
                <a:gd name="T14" fmla="*/ 182563 w 244"/>
                <a:gd name="T15" fmla="*/ 2260 h 630"/>
                <a:gd name="T16" fmla="*/ 181067 w 244"/>
                <a:gd name="T17" fmla="*/ 0 h 630"/>
                <a:gd name="T18" fmla="*/ 169843 w 244"/>
                <a:gd name="T19" fmla="*/ 5274 h 6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4" h="630">
                  <a:moveTo>
                    <a:pt x="227" y="7"/>
                  </a:moveTo>
                  <a:lnTo>
                    <a:pt x="226" y="1"/>
                  </a:lnTo>
                  <a:lnTo>
                    <a:pt x="0" y="625"/>
                  </a:lnTo>
                  <a:lnTo>
                    <a:pt x="18" y="630"/>
                  </a:lnTo>
                  <a:lnTo>
                    <a:pt x="244" y="6"/>
                  </a:lnTo>
                  <a:lnTo>
                    <a:pt x="242" y="0"/>
                  </a:lnTo>
                  <a:lnTo>
                    <a:pt x="244" y="6"/>
                  </a:lnTo>
                  <a:lnTo>
                    <a:pt x="244" y="3"/>
                  </a:lnTo>
                  <a:lnTo>
                    <a:pt x="242" y="0"/>
                  </a:lnTo>
                  <a:lnTo>
                    <a:pt x="22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0" name="Freeform 253">
              <a:extLst>
                <a:ext uri="{FF2B5EF4-FFF2-40B4-BE49-F238E27FC236}">
                  <a16:creationId xmlns:a16="http://schemas.microsoft.com/office/drawing/2014/main" id="{17B4A13C-992A-5A5E-7621-9D092E303281}"/>
                </a:ext>
              </a:extLst>
            </p:cNvPr>
            <p:cNvSpPr>
              <a:spLocks noChangeAspect="1"/>
            </p:cNvSpPr>
            <p:nvPr/>
          </p:nvSpPr>
          <p:spPr bwMode="auto">
            <a:xfrm>
              <a:off x="5649913" y="3559175"/>
              <a:ext cx="215900" cy="482600"/>
            </a:xfrm>
            <a:custGeom>
              <a:avLst/>
              <a:gdLst>
                <a:gd name="T0" fmla="*/ 5321 w 284"/>
                <a:gd name="T1" fmla="*/ 3016 h 640"/>
                <a:gd name="T2" fmla="*/ 0 w 284"/>
                <a:gd name="T3" fmla="*/ 6033 h 640"/>
                <a:gd name="T4" fmla="*/ 204497 w 284"/>
                <a:gd name="T5" fmla="*/ 482600 h 640"/>
                <a:gd name="T6" fmla="*/ 215900 w 284"/>
                <a:gd name="T7" fmla="*/ 477322 h 640"/>
                <a:gd name="T8" fmla="*/ 11403 w 284"/>
                <a:gd name="T9" fmla="*/ 0 h 640"/>
                <a:gd name="T10" fmla="*/ 5321 w 284"/>
                <a:gd name="T11" fmla="*/ 3016 h 6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4" h="640">
                  <a:moveTo>
                    <a:pt x="7" y="4"/>
                  </a:moveTo>
                  <a:lnTo>
                    <a:pt x="0" y="8"/>
                  </a:lnTo>
                  <a:lnTo>
                    <a:pt x="269" y="640"/>
                  </a:lnTo>
                  <a:lnTo>
                    <a:pt x="284" y="633"/>
                  </a:lnTo>
                  <a:lnTo>
                    <a:pt x="15" y="0"/>
                  </a:lnTo>
                  <a:lnTo>
                    <a:pt x="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1" name="Arc 256">
              <a:extLst>
                <a:ext uri="{FF2B5EF4-FFF2-40B4-BE49-F238E27FC236}">
                  <a16:creationId xmlns:a16="http://schemas.microsoft.com/office/drawing/2014/main" id="{81FF4D10-2FD4-F1AA-FAA1-B44F7AC41154}"/>
                </a:ext>
              </a:extLst>
            </p:cNvPr>
            <p:cNvSpPr>
              <a:spLocks noChangeAspect="1"/>
            </p:cNvSpPr>
            <p:nvPr/>
          </p:nvSpPr>
          <p:spPr bwMode="auto">
            <a:xfrm rot="11280000">
              <a:off x="2146300" y="2525713"/>
              <a:ext cx="676275" cy="663575"/>
            </a:xfrm>
            <a:custGeom>
              <a:avLst/>
              <a:gdLst>
                <a:gd name="T0" fmla="*/ 0 w 15020"/>
                <a:gd name="T1" fmla="*/ 0 h 21600"/>
                <a:gd name="T2" fmla="*/ 676275 w 15020"/>
                <a:gd name="T3" fmla="*/ 185709 h 21600"/>
                <a:gd name="T4" fmla="*/ 1531 w 15020"/>
                <a:gd name="T5" fmla="*/ 663575 h 21600"/>
                <a:gd name="T6" fmla="*/ 0 60000 65536"/>
                <a:gd name="T7" fmla="*/ 0 60000 65536"/>
                <a:gd name="T8" fmla="*/ 0 60000 65536"/>
              </a:gdLst>
              <a:ahLst/>
              <a:cxnLst>
                <a:cxn ang="T6">
                  <a:pos x="T0" y="T1"/>
                </a:cxn>
                <a:cxn ang="T7">
                  <a:pos x="T2" y="T3"/>
                </a:cxn>
                <a:cxn ang="T8">
                  <a:pos x="T4" y="T5"/>
                </a:cxn>
              </a:cxnLst>
              <a:rect l="0" t="0" r="r" b="b"/>
              <a:pathLst>
                <a:path w="15020" h="21600" fill="none" extrusionOk="0">
                  <a:moveTo>
                    <a:pt x="0" y="0"/>
                  </a:moveTo>
                  <a:cubicBezTo>
                    <a:pt x="11" y="0"/>
                    <a:pt x="22" y="0"/>
                    <a:pt x="34" y="0"/>
                  </a:cubicBezTo>
                  <a:cubicBezTo>
                    <a:pt x="5623" y="0"/>
                    <a:pt x="10995" y="2166"/>
                    <a:pt x="15020" y="6044"/>
                  </a:cubicBezTo>
                </a:path>
                <a:path w="15020" h="21600" stroke="0" extrusionOk="0">
                  <a:moveTo>
                    <a:pt x="0" y="0"/>
                  </a:moveTo>
                  <a:cubicBezTo>
                    <a:pt x="11" y="0"/>
                    <a:pt x="22" y="0"/>
                    <a:pt x="34" y="0"/>
                  </a:cubicBezTo>
                  <a:cubicBezTo>
                    <a:pt x="5623" y="0"/>
                    <a:pt x="10995" y="2166"/>
                    <a:pt x="15020" y="6044"/>
                  </a:cubicBezTo>
                  <a:lnTo>
                    <a:pt x="34" y="21600"/>
                  </a:lnTo>
                  <a:lnTo>
                    <a:pt x="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2" name="Arc 257">
              <a:extLst>
                <a:ext uri="{FF2B5EF4-FFF2-40B4-BE49-F238E27FC236}">
                  <a16:creationId xmlns:a16="http://schemas.microsoft.com/office/drawing/2014/main" id="{A8BAC50B-467C-A783-EB36-21D4CB4D3BDF}"/>
                </a:ext>
              </a:extLst>
            </p:cNvPr>
            <p:cNvSpPr>
              <a:spLocks noChangeAspect="1"/>
            </p:cNvSpPr>
            <p:nvPr/>
          </p:nvSpPr>
          <p:spPr bwMode="auto">
            <a:xfrm rot="10320000">
              <a:off x="5975350" y="2609850"/>
              <a:ext cx="674688" cy="661988"/>
            </a:xfrm>
            <a:custGeom>
              <a:avLst/>
              <a:gdLst>
                <a:gd name="T0" fmla="*/ 0 w 15004"/>
                <a:gd name="T1" fmla="*/ 185755 h 21600"/>
                <a:gd name="T2" fmla="*/ 673159 w 15004"/>
                <a:gd name="T3" fmla="*/ 0 h 21600"/>
                <a:gd name="T4" fmla="*/ 674688 w 15004"/>
                <a:gd name="T5" fmla="*/ 661988 h 21600"/>
                <a:gd name="T6" fmla="*/ 0 60000 65536"/>
                <a:gd name="T7" fmla="*/ 0 60000 65536"/>
                <a:gd name="T8" fmla="*/ 0 60000 65536"/>
              </a:gdLst>
              <a:ahLst/>
              <a:cxnLst>
                <a:cxn ang="T6">
                  <a:pos x="T0" y="T1"/>
                </a:cxn>
                <a:cxn ang="T7">
                  <a:pos x="T2" y="T3"/>
                </a:cxn>
                <a:cxn ang="T8">
                  <a:pos x="T4" y="T5"/>
                </a:cxn>
              </a:cxnLst>
              <a:rect l="0" t="0" r="r" b="b"/>
              <a:pathLst>
                <a:path w="15004" h="21600" fill="none" extrusionOk="0">
                  <a:moveTo>
                    <a:pt x="0" y="6061"/>
                  </a:moveTo>
                  <a:cubicBezTo>
                    <a:pt x="4018" y="2181"/>
                    <a:pt x="9384" y="8"/>
                    <a:pt x="14970" y="0"/>
                  </a:cubicBezTo>
                </a:path>
                <a:path w="15004" h="21600" stroke="0" extrusionOk="0">
                  <a:moveTo>
                    <a:pt x="0" y="6061"/>
                  </a:moveTo>
                  <a:cubicBezTo>
                    <a:pt x="4018" y="2181"/>
                    <a:pt x="9384" y="8"/>
                    <a:pt x="14970" y="0"/>
                  </a:cubicBezTo>
                  <a:lnTo>
                    <a:pt x="15004" y="21600"/>
                  </a:lnTo>
                  <a:lnTo>
                    <a:pt x="0" y="6061"/>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nvGrpSpPr>
            <p:cNvPr id="263" name="Group 258">
              <a:extLst>
                <a:ext uri="{FF2B5EF4-FFF2-40B4-BE49-F238E27FC236}">
                  <a16:creationId xmlns:a16="http://schemas.microsoft.com/office/drawing/2014/main" id="{032F1AF9-CDCA-AAF3-34BA-AB1807656CF0}"/>
                </a:ext>
              </a:extLst>
            </p:cNvPr>
            <p:cNvGrpSpPr>
              <a:grpSpLocks noChangeAspect="1"/>
            </p:cNvGrpSpPr>
            <p:nvPr/>
          </p:nvGrpSpPr>
          <p:grpSpPr bwMode="auto">
            <a:xfrm>
              <a:off x="3833813" y="3382963"/>
              <a:ext cx="1306512" cy="103187"/>
              <a:chOff x="2530" y="2265"/>
              <a:chExt cx="867" cy="69"/>
            </a:xfrm>
          </p:grpSpPr>
          <p:sp>
            <p:nvSpPr>
              <p:cNvPr id="264" name="Arc 259">
                <a:extLst>
                  <a:ext uri="{FF2B5EF4-FFF2-40B4-BE49-F238E27FC236}">
                    <a16:creationId xmlns:a16="http://schemas.microsoft.com/office/drawing/2014/main" id="{995F2EC7-81EF-5CD3-FD60-69117E4B21F3}"/>
                  </a:ext>
                </a:extLst>
              </p:cNvPr>
              <p:cNvSpPr>
                <a:spLocks noChangeAspect="1"/>
              </p:cNvSpPr>
              <p:nvPr/>
            </p:nvSpPr>
            <p:spPr bwMode="auto">
              <a:xfrm>
                <a:off x="2530" y="2265"/>
                <a:ext cx="449" cy="69"/>
              </a:xfrm>
              <a:custGeom>
                <a:avLst/>
                <a:gdLst>
                  <a:gd name="T0" fmla="*/ 449 w 21600"/>
                  <a:gd name="T1" fmla="*/ 69 h 21600"/>
                  <a:gd name="T2" fmla="*/ 0 w 21600"/>
                  <a:gd name="T3" fmla="*/ 0 h 21600"/>
                  <a:gd name="T4" fmla="*/ 449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5" name="Arc 260">
                <a:extLst>
                  <a:ext uri="{FF2B5EF4-FFF2-40B4-BE49-F238E27FC236}">
                    <a16:creationId xmlns:a16="http://schemas.microsoft.com/office/drawing/2014/main" id="{6DF3F356-1FDA-8877-46AF-B05E3F703794}"/>
                  </a:ext>
                </a:extLst>
              </p:cNvPr>
              <p:cNvSpPr>
                <a:spLocks noChangeAspect="1"/>
              </p:cNvSpPr>
              <p:nvPr/>
            </p:nvSpPr>
            <p:spPr bwMode="auto">
              <a:xfrm>
                <a:off x="2948" y="2265"/>
                <a:ext cx="449" cy="69"/>
              </a:xfrm>
              <a:custGeom>
                <a:avLst/>
                <a:gdLst>
                  <a:gd name="T0" fmla="*/ 449 w 21600"/>
                  <a:gd name="T1" fmla="*/ 0 h 21600"/>
                  <a:gd name="T2" fmla="*/ 0 w 21600"/>
                  <a:gd name="T3" fmla="*/ 69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600"/>
                      <a:pt x="0" y="21600"/>
                    </a:cubicBezTo>
                  </a:path>
                  <a:path w="21600" h="21600" stroke="0" extrusionOk="0">
                    <a:moveTo>
                      <a:pt x="21600" y="0"/>
                    </a:moveTo>
                    <a:cubicBezTo>
                      <a:pt x="21600" y="11929"/>
                      <a:pt x="11929" y="21600"/>
                      <a:pt x="0" y="21600"/>
                    </a:cubicBezTo>
                    <a:lnTo>
                      <a:pt x="0" y="0"/>
                    </a:lnTo>
                    <a:lnTo>
                      <a:pt x="2160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66" name="Rectangle 261">
              <a:extLst>
                <a:ext uri="{FF2B5EF4-FFF2-40B4-BE49-F238E27FC236}">
                  <a16:creationId xmlns:a16="http://schemas.microsoft.com/office/drawing/2014/main" id="{4D30EF66-234E-4EB0-CBC3-E5E4BD95B5E1}"/>
                </a:ext>
              </a:extLst>
            </p:cNvPr>
            <p:cNvSpPr>
              <a:spLocks noChangeAspect="1" noChangeArrowheads="1"/>
            </p:cNvSpPr>
            <p:nvPr/>
          </p:nvSpPr>
          <p:spPr bwMode="auto">
            <a:xfrm>
              <a:off x="3741738" y="2719388"/>
              <a:ext cx="1595437" cy="71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2000" b="1">
                  <a:latin typeface="Arial Narrow" panose="020B0606020202030204" pitchFamily="34" charset="0"/>
                </a:rPr>
                <a:t>PRODUCTION</a:t>
              </a:r>
            </a:p>
            <a:p>
              <a:pPr algn="ctr">
                <a:spcBef>
                  <a:spcPct val="0"/>
                </a:spcBef>
                <a:buClrTx/>
                <a:buFontTx/>
                <a:buNone/>
              </a:pPr>
              <a:r>
                <a:rPr lang="en-GB" altLang="ar-EG" sz="2000" b="1">
                  <a:latin typeface="Arial Narrow" panose="020B0606020202030204" pitchFamily="34" charset="0"/>
                </a:rPr>
                <a:t>DISPERSION</a:t>
              </a:r>
            </a:p>
          </p:txBody>
        </p:sp>
        <p:sp>
          <p:nvSpPr>
            <p:cNvPr id="267" name="Rectangle 262">
              <a:extLst>
                <a:ext uri="{FF2B5EF4-FFF2-40B4-BE49-F238E27FC236}">
                  <a16:creationId xmlns:a16="http://schemas.microsoft.com/office/drawing/2014/main" id="{EF479C10-9E24-F1D8-1C3E-6F44180E704E}"/>
                </a:ext>
              </a:extLst>
            </p:cNvPr>
            <p:cNvSpPr>
              <a:spLocks noChangeAspect="1" noChangeArrowheads="1"/>
            </p:cNvSpPr>
            <p:nvPr/>
          </p:nvSpPr>
          <p:spPr bwMode="auto">
            <a:xfrm>
              <a:off x="298450" y="2344738"/>
              <a:ext cx="1814513"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0"/>
                </a:spcBef>
                <a:buClrTx/>
                <a:buFontTx/>
                <a:buNone/>
              </a:pPr>
              <a:r>
                <a:rPr lang="en-GB" altLang="ar-EG" sz="2000" b="1">
                  <a:latin typeface="Arial Narrow" panose="020B0606020202030204" pitchFamily="34" charset="0"/>
                </a:rPr>
                <a:t>PRODUCT</a:t>
              </a:r>
            </a:p>
            <a:p>
              <a:pPr algn="r">
                <a:spcBef>
                  <a:spcPct val="0"/>
                </a:spcBef>
                <a:buClrTx/>
                <a:buFontTx/>
                <a:buNone/>
              </a:pPr>
              <a:r>
                <a:rPr lang="en-GB" altLang="ar-EG" sz="2000" b="1">
                  <a:latin typeface="Arial Narrow" panose="020B0606020202030204" pitchFamily="34" charset="0"/>
                </a:rPr>
                <a:t>LINE DIVERSITY</a:t>
              </a:r>
            </a:p>
          </p:txBody>
        </p:sp>
        <p:sp>
          <p:nvSpPr>
            <p:cNvPr id="268" name="Rectangle 263">
              <a:extLst>
                <a:ext uri="{FF2B5EF4-FFF2-40B4-BE49-F238E27FC236}">
                  <a16:creationId xmlns:a16="http://schemas.microsoft.com/office/drawing/2014/main" id="{E77F40F2-D332-6EC0-056F-087DDF2301D6}"/>
                </a:ext>
              </a:extLst>
            </p:cNvPr>
            <p:cNvSpPr>
              <a:spLocks noChangeAspect="1" noChangeArrowheads="1"/>
            </p:cNvSpPr>
            <p:nvPr/>
          </p:nvSpPr>
          <p:spPr bwMode="auto">
            <a:xfrm>
              <a:off x="6700838" y="2352675"/>
              <a:ext cx="2011362"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2000" b="1">
                  <a:latin typeface="Arial Narrow" panose="020B0606020202030204" pitchFamily="34" charset="0"/>
                </a:rPr>
                <a:t>MARKET</a:t>
              </a:r>
            </a:p>
            <a:p>
              <a:pPr>
                <a:spcBef>
                  <a:spcPct val="0"/>
                </a:spcBef>
                <a:buClrTx/>
                <a:buFontTx/>
                <a:buNone/>
              </a:pPr>
              <a:r>
                <a:rPr lang="en-GB" altLang="ar-EG" sz="2000" b="1">
                  <a:latin typeface="Arial Narrow" panose="020B0606020202030204" pitchFamily="34" charset="0"/>
                </a:rPr>
                <a:t>CONCENTRATION</a:t>
              </a:r>
            </a:p>
          </p:txBody>
        </p:sp>
        <p:sp>
          <p:nvSpPr>
            <p:cNvPr id="269" name="Line 264">
              <a:extLst>
                <a:ext uri="{FF2B5EF4-FFF2-40B4-BE49-F238E27FC236}">
                  <a16:creationId xmlns:a16="http://schemas.microsoft.com/office/drawing/2014/main" id="{0C9C43C4-55CA-B604-7C65-261EDC12628B}"/>
                </a:ext>
              </a:extLst>
            </p:cNvPr>
            <p:cNvSpPr>
              <a:spLocks noChangeAspect="1" noChangeShapeType="1"/>
            </p:cNvSpPr>
            <p:nvPr/>
          </p:nvSpPr>
          <p:spPr bwMode="auto">
            <a:xfrm>
              <a:off x="2171700" y="4157663"/>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0" name="Line 265">
              <a:extLst>
                <a:ext uri="{FF2B5EF4-FFF2-40B4-BE49-F238E27FC236}">
                  <a16:creationId xmlns:a16="http://schemas.microsoft.com/office/drawing/2014/main" id="{CDB4A5CA-6EFE-0F5B-77CF-74D8322B7F21}"/>
                </a:ext>
              </a:extLst>
            </p:cNvPr>
            <p:cNvSpPr>
              <a:spLocks noChangeAspect="1" noChangeShapeType="1"/>
            </p:cNvSpPr>
            <p:nvPr/>
          </p:nvSpPr>
          <p:spPr bwMode="auto">
            <a:xfrm>
              <a:off x="2792413" y="4378325"/>
              <a:ext cx="0" cy="223838"/>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1" name="Line 266">
              <a:extLst>
                <a:ext uri="{FF2B5EF4-FFF2-40B4-BE49-F238E27FC236}">
                  <a16:creationId xmlns:a16="http://schemas.microsoft.com/office/drawing/2014/main" id="{E9952151-E5EC-763D-E694-C3FE20D8901C}"/>
                </a:ext>
              </a:extLst>
            </p:cNvPr>
            <p:cNvSpPr>
              <a:spLocks noChangeAspect="1" noChangeShapeType="1"/>
            </p:cNvSpPr>
            <p:nvPr/>
          </p:nvSpPr>
          <p:spPr bwMode="auto">
            <a:xfrm>
              <a:off x="3640138" y="4554538"/>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2" name="Line 267">
              <a:extLst>
                <a:ext uri="{FF2B5EF4-FFF2-40B4-BE49-F238E27FC236}">
                  <a16:creationId xmlns:a16="http://schemas.microsoft.com/office/drawing/2014/main" id="{785C4FCA-A8D5-D3C6-CD70-6C3D14D0F168}"/>
                </a:ext>
              </a:extLst>
            </p:cNvPr>
            <p:cNvSpPr>
              <a:spLocks noChangeAspect="1" noChangeShapeType="1"/>
            </p:cNvSpPr>
            <p:nvPr/>
          </p:nvSpPr>
          <p:spPr bwMode="auto">
            <a:xfrm>
              <a:off x="4497388" y="4610100"/>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3" name="Line 268">
              <a:extLst>
                <a:ext uri="{FF2B5EF4-FFF2-40B4-BE49-F238E27FC236}">
                  <a16:creationId xmlns:a16="http://schemas.microsoft.com/office/drawing/2014/main" id="{2C8A15F6-EB6C-6253-B5DE-7F3DBA3A13EC}"/>
                </a:ext>
              </a:extLst>
            </p:cNvPr>
            <p:cNvSpPr>
              <a:spLocks noChangeAspect="1" noChangeShapeType="1"/>
            </p:cNvSpPr>
            <p:nvPr/>
          </p:nvSpPr>
          <p:spPr bwMode="auto">
            <a:xfrm>
              <a:off x="5324475" y="4581525"/>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4" name="Line 269">
              <a:extLst>
                <a:ext uri="{FF2B5EF4-FFF2-40B4-BE49-F238E27FC236}">
                  <a16:creationId xmlns:a16="http://schemas.microsoft.com/office/drawing/2014/main" id="{85B154BE-5331-4C47-6EF2-95C119FA6B82}"/>
                </a:ext>
              </a:extLst>
            </p:cNvPr>
            <p:cNvSpPr>
              <a:spLocks noChangeAspect="1" noChangeShapeType="1"/>
            </p:cNvSpPr>
            <p:nvPr/>
          </p:nvSpPr>
          <p:spPr bwMode="auto">
            <a:xfrm>
              <a:off x="6075363" y="4435475"/>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5" name="Rectangle 270">
              <a:extLst>
                <a:ext uri="{FF2B5EF4-FFF2-40B4-BE49-F238E27FC236}">
                  <a16:creationId xmlns:a16="http://schemas.microsoft.com/office/drawing/2014/main" id="{0AB080C4-7BEE-CB83-9B11-306D92B32F68}"/>
                </a:ext>
              </a:extLst>
            </p:cNvPr>
            <p:cNvSpPr>
              <a:spLocks noChangeAspect="1" noChangeArrowheads="1"/>
            </p:cNvSpPr>
            <p:nvPr/>
          </p:nvSpPr>
          <p:spPr bwMode="auto">
            <a:xfrm>
              <a:off x="1863725" y="3452813"/>
              <a:ext cx="757238" cy="63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Techno-</a:t>
              </a:r>
            </a:p>
            <a:p>
              <a:pPr algn="ctr">
                <a:spcBef>
                  <a:spcPct val="0"/>
                </a:spcBef>
                <a:buClrTx/>
                <a:buFontTx/>
                <a:buNone/>
              </a:pPr>
              <a:r>
                <a:rPr lang="en-GB" altLang="ar-EG" sz="1200">
                  <a:latin typeface="Arial Narrow" panose="020B0606020202030204" pitchFamily="34" charset="0"/>
                </a:rPr>
                <a:t>logy / dev-</a:t>
              </a:r>
            </a:p>
            <a:p>
              <a:pPr algn="ctr">
                <a:spcBef>
                  <a:spcPct val="0"/>
                </a:spcBef>
                <a:buClrTx/>
                <a:buFontTx/>
                <a:buNone/>
              </a:pPr>
              <a:r>
                <a:rPr lang="en-GB" altLang="ar-EG" sz="1200">
                  <a:latin typeface="Arial Narrow" panose="020B0606020202030204" pitchFamily="34" charset="0"/>
                </a:rPr>
                <a:t>elopment</a:t>
              </a:r>
              <a:endParaRPr lang="en-GB" altLang="ar-EG" sz="1300">
                <a:latin typeface="Arial Narrow" panose="020B0606020202030204" pitchFamily="34" charset="0"/>
              </a:endParaRPr>
            </a:p>
          </p:txBody>
        </p:sp>
        <p:sp>
          <p:nvSpPr>
            <p:cNvPr id="276" name="Rectangle 271">
              <a:extLst>
                <a:ext uri="{FF2B5EF4-FFF2-40B4-BE49-F238E27FC236}">
                  <a16:creationId xmlns:a16="http://schemas.microsoft.com/office/drawing/2014/main" id="{251118F0-6AF7-818C-B5BA-ED35863E5E1C}"/>
                </a:ext>
              </a:extLst>
            </p:cNvPr>
            <p:cNvSpPr>
              <a:spLocks noChangeAspect="1" noChangeArrowheads="1"/>
            </p:cNvSpPr>
            <p:nvPr/>
          </p:nvSpPr>
          <p:spPr bwMode="auto">
            <a:xfrm>
              <a:off x="2517775" y="3759200"/>
              <a:ext cx="892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Parts /</a:t>
              </a:r>
            </a:p>
            <a:p>
              <a:pPr algn="ctr">
                <a:spcBef>
                  <a:spcPct val="0"/>
                </a:spcBef>
                <a:buClrTx/>
                <a:buFontTx/>
                <a:buNone/>
              </a:pPr>
              <a:r>
                <a:rPr lang="en-GB" altLang="ar-EG" sz="1200">
                  <a:latin typeface="Arial Narrow" panose="020B0606020202030204" pitchFamily="34" charset="0"/>
                </a:rPr>
                <a:t>Components</a:t>
              </a:r>
              <a:endParaRPr lang="en-GB" altLang="ar-EG" sz="1300">
                <a:latin typeface="Arial Narrow" panose="020B0606020202030204" pitchFamily="34" charset="0"/>
              </a:endParaRPr>
            </a:p>
          </p:txBody>
        </p:sp>
        <p:sp>
          <p:nvSpPr>
            <p:cNvPr id="277" name="Rectangle 272">
              <a:extLst>
                <a:ext uri="{FF2B5EF4-FFF2-40B4-BE49-F238E27FC236}">
                  <a16:creationId xmlns:a16="http://schemas.microsoft.com/office/drawing/2014/main" id="{C439E208-DC17-A1D9-3CB8-A0D53895849C}"/>
                </a:ext>
              </a:extLst>
            </p:cNvPr>
            <p:cNvSpPr>
              <a:spLocks noChangeAspect="1" noChangeArrowheads="1"/>
            </p:cNvSpPr>
            <p:nvPr/>
          </p:nvSpPr>
          <p:spPr bwMode="auto">
            <a:xfrm>
              <a:off x="3475038" y="3913188"/>
              <a:ext cx="635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Inbound</a:t>
              </a:r>
            </a:p>
            <a:p>
              <a:pPr algn="ctr">
                <a:spcBef>
                  <a:spcPct val="0"/>
                </a:spcBef>
                <a:buClrTx/>
                <a:buFontTx/>
                <a:buNone/>
              </a:pPr>
              <a:r>
                <a:rPr lang="en-GB" altLang="ar-EG" sz="1200">
                  <a:latin typeface="Arial Narrow" panose="020B0606020202030204" pitchFamily="34" charset="0"/>
                </a:rPr>
                <a:t>supply</a:t>
              </a:r>
            </a:p>
          </p:txBody>
        </p:sp>
        <p:sp>
          <p:nvSpPr>
            <p:cNvPr id="278" name="Rectangle 273">
              <a:extLst>
                <a:ext uri="{FF2B5EF4-FFF2-40B4-BE49-F238E27FC236}">
                  <a16:creationId xmlns:a16="http://schemas.microsoft.com/office/drawing/2014/main" id="{8474E3F9-B844-D1C2-E48E-4EF94BB69856}"/>
                </a:ext>
              </a:extLst>
            </p:cNvPr>
            <p:cNvSpPr>
              <a:spLocks noChangeAspect="1" noChangeArrowheads="1"/>
            </p:cNvSpPr>
            <p:nvPr/>
          </p:nvSpPr>
          <p:spPr bwMode="auto">
            <a:xfrm>
              <a:off x="4287838" y="4065588"/>
              <a:ext cx="72231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Assembly</a:t>
              </a:r>
              <a:endParaRPr lang="en-GB" altLang="ar-EG" sz="1300">
                <a:latin typeface="Arial Narrow" panose="020B0606020202030204" pitchFamily="34" charset="0"/>
              </a:endParaRPr>
            </a:p>
          </p:txBody>
        </p:sp>
        <p:sp>
          <p:nvSpPr>
            <p:cNvPr id="279" name="Rectangle 274">
              <a:extLst>
                <a:ext uri="{FF2B5EF4-FFF2-40B4-BE49-F238E27FC236}">
                  <a16:creationId xmlns:a16="http://schemas.microsoft.com/office/drawing/2014/main" id="{FF4371CB-B8A7-0C0F-6C0F-10BCA331CE2D}"/>
                </a:ext>
              </a:extLst>
            </p:cNvPr>
            <p:cNvSpPr>
              <a:spLocks noChangeAspect="1" noChangeArrowheads="1"/>
            </p:cNvSpPr>
            <p:nvPr/>
          </p:nvSpPr>
          <p:spPr bwMode="auto">
            <a:xfrm>
              <a:off x="5019675" y="3921125"/>
              <a:ext cx="78422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Physical</a:t>
              </a:r>
            </a:p>
            <a:p>
              <a:pPr algn="ctr">
                <a:spcBef>
                  <a:spcPct val="0"/>
                </a:spcBef>
                <a:buClrTx/>
                <a:buFontTx/>
                <a:buNone/>
              </a:pPr>
              <a:r>
                <a:rPr lang="en-GB" altLang="ar-EG" sz="1200">
                  <a:latin typeface="Arial Narrow" panose="020B0606020202030204" pitchFamily="34" charset="0"/>
                </a:rPr>
                <a:t>distribution</a:t>
              </a:r>
              <a:endParaRPr lang="en-GB" altLang="ar-EG" sz="1300">
                <a:latin typeface="Arial Narrow" panose="020B0606020202030204" pitchFamily="34" charset="0"/>
              </a:endParaRPr>
            </a:p>
          </p:txBody>
        </p:sp>
        <p:sp>
          <p:nvSpPr>
            <p:cNvPr id="280" name="Rectangle 275">
              <a:extLst>
                <a:ext uri="{FF2B5EF4-FFF2-40B4-BE49-F238E27FC236}">
                  <a16:creationId xmlns:a16="http://schemas.microsoft.com/office/drawing/2014/main" id="{7B3FECD6-59CD-5D54-55A7-7FA1675DB351}"/>
                </a:ext>
              </a:extLst>
            </p:cNvPr>
            <p:cNvSpPr>
              <a:spLocks noChangeAspect="1" noChangeArrowheads="1"/>
            </p:cNvSpPr>
            <p:nvPr/>
          </p:nvSpPr>
          <p:spPr bwMode="auto">
            <a:xfrm>
              <a:off x="5741988" y="3795713"/>
              <a:ext cx="74771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Marketing</a:t>
              </a:r>
            </a:p>
            <a:p>
              <a:pPr algn="ctr">
                <a:spcBef>
                  <a:spcPct val="0"/>
                </a:spcBef>
                <a:buClrTx/>
                <a:buFontTx/>
                <a:buNone/>
              </a:pPr>
              <a:r>
                <a:rPr lang="en-GB" altLang="ar-EG" sz="1200">
                  <a:latin typeface="Arial Narrow" panose="020B0606020202030204" pitchFamily="34" charset="0"/>
                </a:rPr>
                <a:t>/retailing</a:t>
              </a:r>
              <a:endParaRPr lang="en-GB" altLang="ar-EG" sz="1300">
                <a:latin typeface="Arial Narrow" panose="020B0606020202030204" pitchFamily="34" charset="0"/>
              </a:endParaRPr>
            </a:p>
          </p:txBody>
        </p:sp>
        <p:sp>
          <p:nvSpPr>
            <p:cNvPr id="281" name="Rectangle 276">
              <a:extLst>
                <a:ext uri="{FF2B5EF4-FFF2-40B4-BE49-F238E27FC236}">
                  <a16:creationId xmlns:a16="http://schemas.microsoft.com/office/drawing/2014/main" id="{411588C3-20FA-0462-E0F8-AAC082FA8FD0}"/>
                </a:ext>
              </a:extLst>
            </p:cNvPr>
            <p:cNvSpPr>
              <a:spLocks noChangeAspect="1" noChangeArrowheads="1"/>
            </p:cNvSpPr>
            <p:nvPr/>
          </p:nvSpPr>
          <p:spPr bwMode="auto">
            <a:xfrm>
              <a:off x="6369050" y="3522663"/>
              <a:ext cx="5492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Custo-</a:t>
              </a:r>
            </a:p>
            <a:p>
              <a:pPr algn="ctr">
                <a:spcBef>
                  <a:spcPct val="0"/>
                </a:spcBef>
                <a:buClrTx/>
                <a:buFontTx/>
                <a:buNone/>
              </a:pPr>
              <a:r>
                <a:rPr lang="en-GB" altLang="ar-EG" sz="1200">
                  <a:latin typeface="Arial Narrow" panose="020B0606020202030204" pitchFamily="34" charset="0"/>
                </a:rPr>
                <a:t>mer</a:t>
              </a:r>
            </a:p>
          </p:txBody>
        </p:sp>
        <p:sp>
          <p:nvSpPr>
            <p:cNvPr id="282" name="Rectangle 277">
              <a:extLst>
                <a:ext uri="{FF2B5EF4-FFF2-40B4-BE49-F238E27FC236}">
                  <a16:creationId xmlns:a16="http://schemas.microsoft.com/office/drawing/2014/main" id="{687B40FF-3C71-4BF7-24E2-AAB487260E60}"/>
                </a:ext>
              </a:extLst>
            </p:cNvPr>
            <p:cNvSpPr>
              <a:spLocks noChangeAspect="1" noChangeArrowheads="1"/>
            </p:cNvSpPr>
            <p:nvPr/>
          </p:nvSpPr>
          <p:spPr bwMode="auto">
            <a:xfrm>
              <a:off x="2255838" y="4614863"/>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Shorter product</a:t>
              </a:r>
              <a:br>
                <a:rPr lang="en-GB" altLang="ar-EG" sz="1200" b="1">
                  <a:latin typeface="Arial Narrow" panose="020B0606020202030204" pitchFamily="34" charset="0"/>
                </a:rPr>
              </a:br>
              <a:r>
                <a:rPr lang="en-GB" altLang="ar-EG" sz="1200" b="1">
                  <a:latin typeface="Arial Narrow" panose="020B0606020202030204" pitchFamily="34" charset="0"/>
                </a:rPr>
                <a:t>   life cycles</a:t>
              </a:r>
              <a:endParaRPr lang="en-GB" altLang="ar-EG" sz="1300">
                <a:latin typeface="Arial Narrow" panose="020B0606020202030204" pitchFamily="34" charset="0"/>
              </a:endParaRPr>
            </a:p>
          </p:txBody>
        </p:sp>
        <p:sp>
          <p:nvSpPr>
            <p:cNvPr id="283" name="Rectangle 278">
              <a:extLst>
                <a:ext uri="{FF2B5EF4-FFF2-40B4-BE49-F238E27FC236}">
                  <a16:creationId xmlns:a16="http://schemas.microsoft.com/office/drawing/2014/main" id="{7F7167E8-1AD8-5D0B-01AA-1C55F8E36247}"/>
                </a:ext>
              </a:extLst>
            </p:cNvPr>
            <p:cNvSpPr>
              <a:spLocks noChangeAspect="1" noChangeArrowheads="1"/>
            </p:cNvSpPr>
            <p:nvPr/>
          </p:nvSpPr>
          <p:spPr bwMode="auto">
            <a:xfrm>
              <a:off x="2624138" y="5026025"/>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Product / model</a:t>
              </a:r>
              <a:br>
                <a:rPr lang="en-GB" altLang="ar-EG" sz="1200" b="1">
                  <a:latin typeface="Arial Narrow" panose="020B0606020202030204" pitchFamily="34" charset="0"/>
                </a:rPr>
              </a:br>
              <a:r>
                <a:rPr lang="en-GB" altLang="ar-EG" sz="1200" b="1">
                  <a:latin typeface="Arial Narrow" panose="020B0606020202030204" pitchFamily="34" charset="0"/>
                </a:rPr>
                <a:t>   proliferation</a:t>
              </a:r>
              <a:endParaRPr lang="en-GB" altLang="ar-EG" sz="1300">
                <a:latin typeface="Arial Narrow" panose="020B0606020202030204" pitchFamily="34" charset="0"/>
              </a:endParaRPr>
            </a:p>
          </p:txBody>
        </p:sp>
        <p:sp>
          <p:nvSpPr>
            <p:cNvPr id="284" name="Rectangle 279">
              <a:extLst>
                <a:ext uri="{FF2B5EF4-FFF2-40B4-BE49-F238E27FC236}">
                  <a16:creationId xmlns:a16="http://schemas.microsoft.com/office/drawing/2014/main" id="{55CA9AB2-6469-6AB1-F20E-A69BC385F534}"/>
                </a:ext>
              </a:extLst>
            </p:cNvPr>
            <p:cNvSpPr>
              <a:spLocks noChangeAspect="1" noChangeArrowheads="1"/>
            </p:cNvSpPr>
            <p:nvPr/>
          </p:nvSpPr>
          <p:spPr bwMode="auto">
            <a:xfrm>
              <a:off x="3870325" y="5489575"/>
              <a:ext cx="13319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Global sourcing</a:t>
              </a:r>
            </a:p>
            <a:p>
              <a:pPr>
                <a:spcBef>
                  <a:spcPct val="0"/>
                </a:spcBef>
                <a:buClr>
                  <a:schemeClr val="accent2"/>
                </a:buClr>
              </a:pPr>
              <a:r>
                <a:rPr lang="en-GB" altLang="ar-EG" sz="1200" b="1">
                  <a:latin typeface="Arial Narrow" panose="020B0606020202030204" pitchFamily="34" charset="0"/>
                </a:rPr>
                <a:t> Focused factories</a:t>
              </a:r>
              <a:endParaRPr lang="en-GB" altLang="ar-EG" sz="1300">
                <a:latin typeface="Arial Narrow" panose="020B0606020202030204" pitchFamily="34" charset="0"/>
              </a:endParaRPr>
            </a:p>
          </p:txBody>
        </p:sp>
        <p:sp>
          <p:nvSpPr>
            <p:cNvPr id="285" name="Rectangle 280">
              <a:extLst>
                <a:ext uri="{FF2B5EF4-FFF2-40B4-BE49-F238E27FC236}">
                  <a16:creationId xmlns:a16="http://schemas.microsoft.com/office/drawing/2014/main" id="{01524947-EF6F-0B25-FDD1-9CE855BB4DBA}"/>
                </a:ext>
              </a:extLst>
            </p:cNvPr>
            <p:cNvSpPr>
              <a:spLocks noChangeAspect="1" noChangeArrowheads="1"/>
            </p:cNvSpPr>
            <p:nvPr/>
          </p:nvSpPr>
          <p:spPr bwMode="auto">
            <a:xfrm>
              <a:off x="5345113" y="4675188"/>
              <a:ext cx="107315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Concentrated</a:t>
              </a:r>
              <a:br>
                <a:rPr lang="en-GB" altLang="ar-EG" sz="1200" b="1">
                  <a:latin typeface="Arial Narrow" panose="020B0606020202030204" pitchFamily="34" charset="0"/>
                </a:rPr>
              </a:br>
              <a:r>
                <a:rPr lang="en-GB" altLang="ar-EG" sz="1200" b="1">
                  <a:latin typeface="Arial Narrow" panose="020B0606020202030204" pitchFamily="34" charset="0"/>
                </a:rPr>
                <a:t>   demand</a:t>
              </a:r>
            </a:p>
            <a:p>
              <a:pPr>
                <a:spcBef>
                  <a:spcPct val="0"/>
                </a:spcBef>
                <a:buClr>
                  <a:schemeClr val="accent2"/>
                </a:buClr>
              </a:pPr>
              <a:r>
                <a:rPr lang="en-GB" altLang="ar-EG" sz="1200" b="1">
                  <a:latin typeface="Arial Narrow" panose="020B0606020202030204" pitchFamily="34" charset="0"/>
                </a:rPr>
                <a:t> Price erosion</a:t>
              </a:r>
              <a:endParaRPr lang="en-GB" altLang="ar-EG" sz="1300">
                <a:latin typeface="Arial Narrow" panose="020B0606020202030204" pitchFamily="34" charset="0"/>
              </a:endParaRPr>
            </a:p>
          </p:txBody>
        </p:sp>
        <p:sp>
          <p:nvSpPr>
            <p:cNvPr id="286" name="Line 282">
              <a:extLst>
                <a:ext uri="{FF2B5EF4-FFF2-40B4-BE49-F238E27FC236}">
                  <a16:creationId xmlns:a16="http://schemas.microsoft.com/office/drawing/2014/main" id="{9481D7B1-D79B-F164-B739-9E6DB395AAE9}"/>
                </a:ext>
              </a:extLst>
            </p:cNvPr>
            <p:cNvSpPr>
              <a:spLocks noChangeAspect="1" noChangeShapeType="1"/>
            </p:cNvSpPr>
            <p:nvPr/>
          </p:nvSpPr>
          <p:spPr bwMode="auto">
            <a:xfrm>
              <a:off x="4318000" y="4608513"/>
              <a:ext cx="0" cy="917575"/>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Tree>
    <p:custDataLst>
      <p:tags r:id="rId1"/>
    </p:custDataLst>
    <p:extLst>
      <p:ext uri="{BB962C8B-B14F-4D97-AF65-F5344CB8AC3E}">
        <p14:creationId xmlns:p14="http://schemas.microsoft.com/office/powerpoint/2010/main" val="3295637037"/>
      </p:ext>
    </p:extLst>
  </p:cSld>
  <p:clrMapOvr>
    <a:masterClrMapping/>
  </p:clrMapOvr>
  <mc:AlternateContent xmlns:mc="http://schemas.openxmlformats.org/markup-compatibility/2006" xmlns:p14="http://schemas.microsoft.com/office/powerpoint/2010/main">
    <mc:Choice Requires="p14">
      <p:transition spd="slow" p14:dur="2000" advTm="142674"/>
    </mc:Choice>
    <mc:Fallback xmlns="">
      <p:transition spd="slow" advTm="14267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8788478" cy="646331"/>
          </a:xfrm>
          <a:prstGeom prst="rect">
            <a:avLst/>
          </a:prstGeom>
          <a:noFill/>
        </p:spPr>
        <p:txBody>
          <a:bodyPr wrap="square">
            <a:spAutoFit/>
          </a:bodyPr>
          <a:lstStyle/>
          <a:p>
            <a:pPr>
              <a:spcBef>
                <a:spcPct val="0"/>
              </a:spcBef>
              <a:buClrTx/>
              <a:buFontTx/>
              <a:buNone/>
            </a:pPr>
            <a:r>
              <a:rPr lang="en-US" altLang="ar-EG" sz="3600" b="1" dirty="0">
                <a:solidFill>
                  <a:srgbClr val="FFC000"/>
                </a:solidFill>
              </a:rPr>
              <a:t>Global business : Singer Sewing Machines</a:t>
            </a:r>
          </a:p>
        </p:txBody>
      </p:sp>
      <p:sp>
        <p:nvSpPr>
          <p:cNvPr id="287" name="Rectangle 5">
            <a:extLst>
              <a:ext uri="{FF2B5EF4-FFF2-40B4-BE49-F238E27FC236}">
                <a16:creationId xmlns:a16="http://schemas.microsoft.com/office/drawing/2014/main" id="{A191C891-E2F8-1E6A-9308-E5EB7C67AFEF}"/>
              </a:ext>
            </a:extLst>
          </p:cNvPr>
          <p:cNvSpPr>
            <a:spLocks noChangeArrowheads="1"/>
          </p:cNvSpPr>
          <p:nvPr/>
        </p:nvSpPr>
        <p:spPr bwMode="auto">
          <a:xfrm>
            <a:off x="2870490" y="1190831"/>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buClr>
                <a:srgbClr val="FF6600"/>
              </a:buClr>
              <a:buFont typeface="Marlett" pitchFamily="2" charset="2"/>
              <a:buChar char="h"/>
            </a:pPr>
            <a:endParaRPr lang="en-US" altLang="ar-EG" sz="2200" dirty="0"/>
          </a:p>
          <a:p>
            <a:pPr>
              <a:buClr>
                <a:srgbClr val="FF6600"/>
              </a:buClr>
              <a:buFont typeface="Marlett" pitchFamily="2" charset="2"/>
              <a:buChar char="h"/>
            </a:pPr>
            <a:endParaRPr lang="en-US" altLang="ar-EG" sz="2200" dirty="0"/>
          </a:p>
          <a:p>
            <a:pPr>
              <a:buClr>
                <a:srgbClr val="FF6600"/>
              </a:buClr>
              <a:buFont typeface="Marlett" pitchFamily="2" charset="2"/>
              <a:buChar char="h"/>
            </a:pPr>
            <a:r>
              <a:rPr lang="en-US" altLang="ar-EG" sz="2200" dirty="0"/>
              <a:t>Body shells from USA</a:t>
            </a:r>
            <a:br>
              <a:rPr lang="en-US" altLang="ar-EG" sz="2200" dirty="0"/>
            </a:br>
            <a:endParaRPr lang="en-US" altLang="ar-EG" sz="2200" dirty="0"/>
          </a:p>
          <a:p>
            <a:pPr>
              <a:buClr>
                <a:srgbClr val="FF6600"/>
              </a:buClr>
              <a:buFont typeface="Marlett" pitchFamily="2" charset="2"/>
              <a:buChar char="h"/>
            </a:pPr>
            <a:r>
              <a:rPr lang="en-US" altLang="ar-EG" sz="2200" dirty="0"/>
              <a:t>Motors from Brazil</a:t>
            </a:r>
            <a:br>
              <a:rPr lang="en-US" altLang="ar-EG" sz="2200" dirty="0"/>
            </a:br>
            <a:endParaRPr lang="en-US" altLang="ar-EG" sz="2200" dirty="0"/>
          </a:p>
          <a:p>
            <a:pPr>
              <a:buClr>
                <a:srgbClr val="FF6600"/>
              </a:buClr>
              <a:buFont typeface="Marlett" pitchFamily="2" charset="2"/>
              <a:buChar char="h"/>
            </a:pPr>
            <a:r>
              <a:rPr lang="en-US" altLang="ar-EG" sz="2200" dirty="0"/>
              <a:t>Drive Shafts from Italy</a:t>
            </a:r>
            <a:br>
              <a:rPr lang="en-US" altLang="ar-EG" sz="2200" dirty="0"/>
            </a:br>
            <a:endParaRPr lang="en-US" altLang="ar-EG" sz="2200" dirty="0"/>
          </a:p>
          <a:p>
            <a:pPr>
              <a:buClr>
                <a:srgbClr val="FF6600"/>
              </a:buClr>
              <a:buFont typeface="Marlett" pitchFamily="2" charset="2"/>
              <a:buChar char="h"/>
            </a:pPr>
            <a:r>
              <a:rPr lang="en-US" altLang="ar-EG" sz="2200" dirty="0"/>
              <a:t>Assembled in Taiwan</a:t>
            </a:r>
            <a:br>
              <a:rPr lang="en-US" altLang="ar-EG" sz="2200" dirty="0"/>
            </a:br>
            <a:endParaRPr lang="en-US" altLang="ar-EG" sz="2200" dirty="0"/>
          </a:p>
          <a:p>
            <a:pPr>
              <a:buClr>
                <a:srgbClr val="FF6600"/>
              </a:buClr>
              <a:buFont typeface="Marlett" pitchFamily="2" charset="2"/>
              <a:buChar char="h"/>
            </a:pPr>
            <a:r>
              <a:rPr lang="en-US" altLang="ar-EG" sz="2200" dirty="0"/>
              <a:t>Sold around the world</a:t>
            </a:r>
          </a:p>
        </p:txBody>
      </p:sp>
    </p:spTree>
    <p:custDataLst>
      <p:tags r:id="rId1"/>
    </p:custDataLst>
    <p:extLst>
      <p:ext uri="{BB962C8B-B14F-4D97-AF65-F5344CB8AC3E}">
        <p14:creationId xmlns:p14="http://schemas.microsoft.com/office/powerpoint/2010/main" val="463231626"/>
      </p:ext>
    </p:extLst>
  </p:cSld>
  <p:clrMapOvr>
    <a:masterClrMapping/>
  </p:clrMapOvr>
  <mc:AlternateContent xmlns:mc="http://schemas.openxmlformats.org/markup-compatibility/2006" xmlns:p14="http://schemas.microsoft.com/office/powerpoint/2010/main">
    <mc:Choice Requires="p14">
      <p:transition spd="slow" p14:dur="2000" advTm="86504"/>
    </mc:Choice>
    <mc:Fallback xmlns="">
      <p:transition spd="slow" advTm="8650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979564"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9452124" cy="646331"/>
          </a:xfrm>
          <a:prstGeom prst="rect">
            <a:avLst/>
          </a:prstGeom>
          <a:noFill/>
        </p:spPr>
        <p:txBody>
          <a:bodyPr wrap="square">
            <a:spAutoFit/>
          </a:bodyPr>
          <a:lstStyle/>
          <a:p>
            <a:pPr eaLnBrk="1" hangingPunct="1">
              <a:spcBef>
                <a:spcPct val="0"/>
              </a:spcBef>
              <a:buClrTx/>
              <a:buFontTx/>
              <a:buNone/>
            </a:pPr>
            <a:r>
              <a:rPr lang="en-US" altLang="ar-EG" sz="3600" b="1" dirty="0">
                <a:solidFill>
                  <a:srgbClr val="FFC000"/>
                </a:solidFill>
              </a:rPr>
              <a:t>How many countries does it take to make a coat</a:t>
            </a:r>
          </a:p>
        </p:txBody>
      </p:sp>
      <p:grpSp>
        <p:nvGrpSpPr>
          <p:cNvPr id="7" name="Group 6">
            <a:extLst>
              <a:ext uri="{FF2B5EF4-FFF2-40B4-BE49-F238E27FC236}">
                <a16:creationId xmlns:a16="http://schemas.microsoft.com/office/drawing/2014/main" id="{8AD3D768-BD2E-F0C1-2DFC-21BC123E18A7}"/>
              </a:ext>
            </a:extLst>
          </p:cNvPr>
          <p:cNvGrpSpPr/>
          <p:nvPr/>
        </p:nvGrpSpPr>
        <p:grpSpPr>
          <a:xfrm>
            <a:off x="2189307" y="1214563"/>
            <a:ext cx="9125239" cy="4708525"/>
            <a:chOff x="517525" y="1341438"/>
            <a:chExt cx="8140700" cy="4708525"/>
          </a:xfrm>
        </p:grpSpPr>
        <p:pic>
          <p:nvPicPr>
            <p:cNvPr id="11" name="Picture 5">
              <a:extLst>
                <a:ext uri="{FF2B5EF4-FFF2-40B4-BE49-F238E27FC236}">
                  <a16:creationId xmlns:a16="http://schemas.microsoft.com/office/drawing/2014/main" id="{9A29F150-C1F0-E474-AA6F-E6E9D5C3D8A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38400" y="2011363"/>
              <a:ext cx="3932238"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6">
              <a:extLst>
                <a:ext uri="{FF2B5EF4-FFF2-40B4-BE49-F238E27FC236}">
                  <a16:creationId xmlns:a16="http://schemas.microsoft.com/office/drawing/2014/main" id="{B7F14032-076C-B3D0-BB70-FE323C813BD5}"/>
                </a:ext>
              </a:extLst>
            </p:cNvPr>
            <p:cNvSpPr txBox="1">
              <a:spLocks noChangeArrowheads="1"/>
            </p:cNvSpPr>
            <p:nvPr/>
          </p:nvSpPr>
          <p:spPr bwMode="auto">
            <a:xfrm>
              <a:off x="517525" y="1341438"/>
              <a:ext cx="8140700"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dirty="0">
                  <a:latin typeface="Arial" panose="020B0604020202020204" pitchFamily="34" charset="0"/>
                </a:rPr>
                <a:t>To make this jacket for the UK market, Hong Kong garment producer Li &amp; Fung ordered materials from factories in five</a:t>
              </a:r>
            </a:p>
            <a:p>
              <a:pPr>
                <a:spcBef>
                  <a:spcPct val="0"/>
                </a:spcBef>
                <a:buClrTx/>
                <a:buFontTx/>
                <a:buNone/>
              </a:pPr>
              <a:r>
                <a:rPr lang="en-GB" altLang="ar-EG" sz="1200" dirty="0">
                  <a:latin typeface="Arial" panose="020B0604020202020204" pitchFamily="34" charset="0"/>
                </a:rPr>
                <a:t>Countries and had them delivered to Thailand, where the jacket was stitched together.  Using a network of web-sites,</a:t>
              </a:r>
            </a:p>
            <a:p>
              <a:pPr>
                <a:spcBef>
                  <a:spcPct val="0"/>
                </a:spcBef>
                <a:buClrTx/>
                <a:buFontTx/>
                <a:buNone/>
              </a:pPr>
              <a:r>
                <a:rPr lang="en-GB" altLang="ar-EG" sz="1200" dirty="0">
                  <a:latin typeface="Arial" panose="020B0604020202020204" pitchFamily="34" charset="0"/>
                </a:rPr>
                <a:t>Li &amp; Fung stays in touch with its worldwide suppliers and can compress the time it takes to get items into stores.</a:t>
              </a:r>
            </a:p>
          </p:txBody>
        </p:sp>
        <p:sp>
          <p:nvSpPr>
            <p:cNvPr id="14" name="Text Box 7">
              <a:extLst>
                <a:ext uri="{FF2B5EF4-FFF2-40B4-BE49-F238E27FC236}">
                  <a16:creationId xmlns:a16="http://schemas.microsoft.com/office/drawing/2014/main" id="{90F4FEB6-F432-D886-12AC-CD5CCFA41CAE}"/>
                </a:ext>
              </a:extLst>
            </p:cNvPr>
            <p:cNvSpPr txBox="1">
              <a:spLocks noChangeArrowheads="1"/>
            </p:cNvSpPr>
            <p:nvPr/>
          </p:nvSpPr>
          <p:spPr bwMode="auto">
            <a:xfrm>
              <a:off x="1928813" y="2286000"/>
              <a:ext cx="24145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China</a:t>
              </a:r>
              <a:r>
                <a:rPr lang="en-GB" altLang="ar-EG" sz="1200" dirty="0">
                  <a:latin typeface="Arial" panose="020B0604020202020204" pitchFamily="34" charset="0"/>
                </a:rPr>
                <a:t>, the world’s largest</a:t>
              </a:r>
            </a:p>
            <a:p>
              <a:pPr>
                <a:spcBef>
                  <a:spcPct val="0"/>
                </a:spcBef>
                <a:buClrTx/>
                <a:buFontTx/>
                <a:buNone/>
              </a:pPr>
              <a:r>
                <a:rPr lang="en-GB" altLang="ar-EG" sz="1200" dirty="0">
                  <a:latin typeface="Arial" panose="020B0604020202020204" pitchFamily="34" charset="0"/>
                </a:rPr>
                <a:t>producer of cotton made the liner</a:t>
              </a:r>
            </a:p>
          </p:txBody>
        </p:sp>
        <p:sp>
          <p:nvSpPr>
            <p:cNvPr id="15" name="Text Box 8">
              <a:extLst>
                <a:ext uri="{FF2B5EF4-FFF2-40B4-BE49-F238E27FC236}">
                  <a16:creationId xmlns:a16="http://schemas.microsoft.com/office/drawing/2014/main" id="{214D9BC2-A22D-15B6-C2B6-D975F1E2199C}"/>
                </a:ext>
              </a:extLst>
            </p:cNvPr>
            <p:cNvSpPr txBox="1">
              <a:spLocks noChangeArrowheads="1"/>
            </p:cNvSpPr>
            <p:nvPr/>
          </p:nvSpPr>
          <p:spPr bwMode="auto">
            <a:xfrm>
              <a:off x="5943600" y="2819400"/>
              <a:ext cx="228282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Thailand</a:t>
              </a:r>
              <a:r>
                <a:rPr lang="en-GB" altLang="ar-EG" sz="1200" dirty="0">
                  <a:latin typeface="Arial" panose="020B0604020202020204" pitchFamily="34" charset="0"/>
                </a:rPr>
                <a:t>, a leading exporter of</a:t>
              </a:r>
            </a:p>
            <a:p>
              <a:pPr>
                <a:spcBef>
                  <a:spcPct val="0"/>
                </a:spcBef>
                <a:buClrTx/>
                <a:buFontTx/>
                <a:buNone/>
              </a:pPr>
              <a:r>
                <a:rPr lang="en-GB" altLang="ar-EG" sz="1200" dirty="0">
                  <a:latin typeface="Arial" panose="020B0604020202020204" pitchFamily="34" charset="0"/>
                </a:rPr>
                <a:t>imitation fur, ringed the hood</a:t>
              </a:r>
            </a:p>
          </p:txBody>
        </p:sp>
        <p:sp>
          <p:nvSpPr>
            <p:cNvPr id="16" name="Text Box 10">
              <a:extLst>
                <a:ext uri="{FF2B5EF4-FFF2-40B4-BE49-F238E27FC236}">
                  <a16:creationId xmlns:a16="http://schemas.microsoft.com/office/drawing/2014/main" id="{736BD11E-4628-4E51-B419-7C445A0F9DC5}"/>
                </a:ext>
              </a:extLst>
            </p:cNvPr>
            <p:cNvSpPr txBox="1">
              <a:spLocks noChangeArrowheads="1"/>
            </p:cNvSpPr>
            <p:nvPr/>
          </p:nvSpPr>
          <p:spPr bwMode="auto">
            <a:xfrm>
              <a:off x="1295400" y="5410200"/>
              <a:ext cx="26162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Japan</a:t>
              </a:r>
              <a:r>
                <a:rPr lang="en-GB" altLang="ar-EG" sz="1200" dirty="0">
                  <a:latin typeface="Arial" panose="020B0604020202020204" pitchFamily="34" charset="0"/>
                </a:rPr>
                <a:t>, the globe’s biggest producer</a:t>
              </a:r>
            </a:p>
            <a:p>
              <a:pPr>
                <a:spcBef>
                  <a:spcPct val="0"/>
                </a:spcBef>
                <a:buClrTx/>
                <a:buFontTx/>
                <a:buNone/>
              </a:pPr>
              <a:r>
                <a:rPr lang="en-GB" altLang="ar-EG" sz="1200" dirty="0">
                  <a:latin typeface="Arial" panose="020B0604020202020204" pitchFamily="34" charset="0"/>
                </a:rPr>
                <a:t>of stainless steel for zippers, put its</a:t>
              </a:r>
            </a:p>
            <a:p>
              <a:pPr>
                <a:spcBef>
                  <a:spcPct val="0"/>
                </a:spcBef>
                <a:buClrTx/>
                <a:buFontTx/>
                <a:buNone/>
              </a:pPr>
              <a:r>
                <a:rPr lang="en-GB" altLang="ar-EG" sz="1200" dirty="0">
                  <a:latin typeface="Arial" panose="020B0604020202020204" pitchFamily="34" charset="0"/>
                </a:rPr>
                <a:t>teeth in this zipper</a:t>
              </a:r>
            </a:p>
          </p:txBody>
        </p:sp>
        <p:sp>
          <p:nvSpPr>
            <p:cNvPr id="17" name="Text Box 11">
              <a:extLst>
                <a:ext uri="{FF2B5EF4-FFF2-40B4-BE49-F238E27FC236}">
                  <a16:creationId xmlns:a16="http://schemas.microsoft.com/office/drawing/2014/main" id="{1C1A4CE9-F098-C961-752B-12BEA70C4D4A}"/>
                </a:ext>
              </a:extLst>
            </p:cNvPr>
            <p:cNvSpPr txBox="1">
              <a:spLocks noChangeArrowheads="1"/>
            </p:cNvSpPr>
            <p:nvPr/>
          </p:nvSpPr>
          <p:spPr bwMode="auto">
            <a:xfrm>
              <a:off x="1692276" y="4008438"/>
              <a:ext cx="23463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Germany</a:t>
              </a:r>
              <a:r>
                <a:rPr lang="en-GB" altLang="ar-EG" sz="1200" dirty="0">
                  <a:latin typeface="Arial" panose="020B0604020202020204" pitchFamily="34" charset="0"/>
                </a:rPr>
                <a:t>, which gave the world</a:t>
              </a:r>
            </a:p>
            <a:p>
              <a:pPr>
                <a:spcBef>
                  <a:spcPct val="0"/>
                </a:spcBef>
                <a:buClrTx/>
                <a:buFontTx/>
                <a:buNone/>
              </a:pPr>
              <a:r>
                <a:rPr lang="en-GB" altLang="ar-EG" sz="1200" dirty="0">
                  <a:latin typeface="Arial" panose="020B0604020202020204" pitchFamily="34" charset="0"/>
                </a:rPr>
                <a:t>the snap fastener in the 1880s,</a:t>
              </a:r>
            </a:p>
            <a:p>
              <a:pPr>
                <a:spcBef>
                  <a:spcPct val="0"/>
                </a:spcBef>
                <a:buClrTx/>
                <a:buFontTx/>
                <a:buNone/>
              </a:pPr>
              <a:r>
                <a:rPr lang="en-GB" altLang="ar-EG" sz="1200" dirty="0">
                  <a:latin typeface="Arial" panose="020B0604020202020204" pitchFamily="34" charset="0"/>
                </a:rPr>
                <a:t>sent the snaps</a:t>
              </a:r>
            </a:p>
          </p:txBody>
        </p:sp>
        <p:sp>
          <p:nvSpPr>
            <p:cNvPr id="18" name="Line 12">
              <a:extLst>
                <a:ext uri="{FF2B5EF4-FFF2-40B4-BE49-F238E27FC236}">
                  <a16:creationId xmlns:a16="http://schemas.microsoft.com/office/drawing/2014/main" id="{26420AAD-DA30-CA14-9A96-9FB73587C318}"/>
                </a:ext>
              </a:extLst>
            </p:cNvPr>
            <p:cNvSpPr>
              <a:spLocks noChangeShapeType="1"/>
            </p:cNvSpPr>
            <p:nvPr/>
          </p:nvSpPr>
          <p:spPr bwMode="auto">
            <a:xfrm>
              <a:off x="4343400" y="2590800"/>
              <a:ext cx="838200" cy="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19" name="Line 13">
              <a:extLst>
                <a:ext uri="{FF2B5EF4-FFF2-40B4-BE49-F238E27FC236}">
                  <a16:creationId xmlns:a16="http://schemas.microsoft.com/office/drawing/2014/main" id="{AFD084AD-022A-7737-B0C8-3B56E7A112E0}"/>
                </a:ext>
              </a:extLst>
            </p:cNvPr>
            <p:cNvSpPr>
              <a:spLocks noChangeShapeType="1"/>
            </p:cNvSpPr>
            <p:nvPr/>
          </p:nvSpPr>
          <p:spPr bwMode="auto">
            <a:xfrm flipH="1" flipV="1">
              <a:off x="5410200" y="2743200"/>
              <a:ext cx="533400" cy="228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0" name="Line 14">
              <a:extLst>
                <a:ext uri="{FF2B5EF4-FFF2-40B4-BE49-F238E27FC236}">
                  <a16:creationId xmlns:a16="http://schemas.microsoft.com/office/drawing/2014/main" id="{B487C00D-EB2B-84F0-56FB-53A0D1613996}"/>
                </a:ext>
              </a:extLst>
            </p:cNvPr>
            <p:cNvSpPr>
              <a:spLocks noChangeShapeType="1"/>
            </p:cNvSpPr>
            <p:nvPr/>
          </p:nvSpPr>
          <p:spPr bwMode="auto">
            <a:xfrm flipV="1">
              <a:off x="2743201" y="3124200"/>
              <a:ext cx="1676400" cy="8382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1" name="Line 15">
              <a:extLst>
                <a:ext uri="{FF2B5EF4-FFF2-40B4-BE49-F238E27FC236}">
                  <a16:creationId xmlns:a16="http://schemas.microsoft.com/office/drawing/2014/main" id="{26475C14-6A6D-2446-6987-3AEAA9536EBB}"/>
                </a:ext>
              </a:extLst>
            </p:cNvPr>
            <p:cNvSpPr>
              <a:spLocks noChangeShapeType="1"/>
            </p:cNvSpPr>
            <p:nvPr/>
          </p:nvSpPr>
          <p:spPr bwMode="auto">
            <a:xfrm flipV="1">
              <a:off x="2133600" y="4419600"/>
              <a:ext cx="2362200" cy="990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2" name="Line 16">
              <a:extLst>
                <a:ext uri="{FF2B5EF4-FFF2-40B4-BE49-F238E27FC236}">
                  <a16:creationId xmlns:a16="http://schemas.microsoft.com/office/drawing/2014/main" id="{39C47291-BD2F-EDCF-C231-3D7A03A63A4B}"/>
                </a:ext>
              </a:extLst>
            </p:cNvPr>
            <p:cNvSpPr>
              <a:spLocks noChangeShapeType="1"/>
            </p:cNvSpPr>
            <p:nvPr/>
          </p:nvSpPr>
          <p:spPr bwMode="auto">
            <a:xfrm flipH="1" flipV="1">
              <a:off x="5029200" y="4114800"/>
              <a:ext cx="1524000" cy="228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spTree>
    <p:custDataLst>
      <p:tags r:id="rId1"/>
    </p:custDataLst>
    <p:extLst>
      <p:ext uri="{BB962C8B-B14F-4D97-AF65-F5344CB8AC3E}">
        <p14:creationId xmlns:p14="http://schemas.microsoft.com/office/powerpoint/2010/main" val="1258695917"/>
      </p:ext>
    </p:extLst>
  </p:cSld>
  <p:clrMapOvr>
    <a:masterClrMapping/>
  </p:clrMapOvr>
  <mc:AlternateContent xmlns:mc="http://schemas.openxmlformats.org/markup-compatibility/2006" xmlns:p14="http://schemas.microsoft.com/office/powerpoint/2010/main">
    <mc:Choice Requires="p14">
      <p:transition spd="slow" p14:dur="2000" advTm="108461"/>
    </mc:Choice>
    <mc:Fallback xmlns="">
      <p:transition spd="slow" advTm="10846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8788478" cy="646331"/>
          </a:xfrm>
          <a:prstGeom prst="rect">
            <a:avLst/>
          </a:prstGeom>
          <a:noFill/>
        </p:spPr>
        <p:txBody>
          <a:bodyPr wrap="square">
            <a:spAutoFit/>
          </a:bodyPr>
          <a:lstStyle/>
          <a:p>
            <a:pPr algn="ctr" eaLnBrk="1" hangingPunct="1">
              <a:spcBef>
                <a:spcPct val="0"/>
              </a:spcBef>
              <a:buClrTx/>
              <a:buFontTx/>
              <a:buNone/>
            </a:pPr>
            <a:r>
              <a:rPr lang="en-US" altLang="ar-EG" sz="3600" b="1" dirty="0">
                <a:solidFill>
                  <a:srgbClr val="FFC000"/>
                </a:solidFill>
              </a:rPr>
              <a:t>The challenge of </a:t>
            </a:r>
            <a:r>
              <a:rPr lang="en-US" altLang="ar-EG" sz="3600" b="1" dirty="0" err="1">
                <a:solidFill>
                  <a:srgbClr val="FFC000"/>
                </a:solidFill>
              </a:rPr>
              <a:t>globalisation</a:t>
            </a:r>
            <a:endParaRPr lang="en-US" altLang="ar-EG" sz="3600" b="1" dirty="0">
              <a:solidFill>
                <a:srgbClr val="FFC000"/>
              </a:solidFill>
            </a:endParaRPr>
          </a:p>
        </p:txBody>
      </p:sp>
      <p:sp>
        <p:nvSpPr>
          <p:cNvPr id="10" name="Rectangle 18">
            <a:extLst>
              <a:ext uri="{FF2B5EF4-FFF2-40B4-BE49-F238E27FC236}">
                <a16:creationId xmlns:a16="http://schemas.microsoft.com/office/drawing/2014/main" id="{949FD08E-4817-734F-AE64-C72FB5867F38}"/>
              </a:ext>
            </a:extLst>
          </p:cNvPr>
          <p:cNvSpPr>
            <a:spLocks noChangeArrowheads="1"/>
          </p:cNvSpPr>
          <p:nvPr/>
        </p:nvSpPr>
        <p:spPr bwMode="auto">
          <a:xfrm>
            <a:off x="1634836" y="1891864"/>
            <a:ext cx="9363363"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ar-EG" sz="2000" b="1" dirty="0"/>
              <a:t>	Continued trends to off-shore sourcing and focused factories bring reduced costs to purchase/manufacture but …………</a:t>
            </a:r>
            <a:br>
              <a:rPr lang="en-US" altLang="ar-EG" sz="2000" b="1" dirty="0"/>
            </a:br>
            <a:endParaRPr lang="en-US" altLang="ar-EG" sz="2000" b="1" dirty="0"/>
          </a:p>
          <a:p>
            <a:pPr eaLnBrk="1" hangingPunct="1">
              <a:buFontTx/>
              <a:buNone/>
            </a:pPr>
            <a:r>
              <a:rPr lang="en-US" altLang="ar-EG" sz="2000" b="1" dirty="0"/>
              <a:t>	………… have the potential to increase total supply chain costs and to reduce agility.</a:t>
            </a:r>
          </a:p>
        </p:txBody>
      </p:sp>
    </p:spTree>
    <p:custDataLst>
      <p:tags r:id="rId1"/>
    </p:custDataLst>
    <p:extLst>
      <p:ext uri="{BB962C8B-B14F-4D97-AF65-F5344CB8AC3E}">
        <p14:creationId xmlns:p14="http://schemas.microsoft.com/office/powerpoint/2010/main" val="792144441"/>
      </p:ext>
    </p:extLst>
  </p:cSld>
  <p:clrMapOvr>
    <a:masterClrMapping/>
  </p:clrMapOvr>
  <mc:AlternateContent xmlns:mc="http://schemas.openxmlformats.org/markup-compatibility/2006" xmlns:p14="http://schemas.microsoft.com/office/powerpoint/2010/main">
    <mc:Choice Requires="p14">
      <p:transition spd="slow" p14:dur="2000" advTm="87590"/>
    </mc:Choice>
    <mc:Fallback xmlns="">
      <p:transition spd="slow" advTm="875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878847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Understanding the total costs of ownership</a:t>
            </a:r>
          </a:p>
        </p:txBody>
      </p:sp>
      <p:sp>
        <p:nvSpPr>
          <p:cNvPr id="287" name="Rectangle 5">
            <a:extLst>
              <a:ext uri="{FF2B5EF4-FFF2-40B4-BE49-F238E27FC236}">
                <a16:creationId xmlns:a16="http://schemas.microsoft.com/office/drawing/2014/main" id="{A191C891-E2F8-1E6A-9308-E5EB7C67AFEF}"/>
              </a:ext>
            </a:extLst>
          </p:cNvPr>
          <p:cNvSpPr>
            <a:spLocks noChangeArrowheads="1"/>
          </p:cNvSpPr>
          <p:nvPr/>
        </p:nvSpPr>
        <p:spPr bwMode="auto">
          <a:xfrm>
            <a:off x="2275417" y="1511426"/>
            <a:ext cx="9430327"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GB" altLang="ar-EG" dirty="0"/>
              <a:t>Not just the purchase price, but …..</a:t>
            </a:r>
          </a:p>
          <a:p>
            <a:pPr eaLnBrk="1" hangingPunct="1">
              <a:buFontTx/>
              <a:buNone/>
            </a:pPr>
            <a:endParaRPr lang="en-GB" altLang="ar-EG" sz="1600" dirty="0"/>
          </a:p>
          <a:p>
            <a:pPr eaLnBrk="1" hangingPunct="1"/>
            <a:r>
              <a:rPr lang="en-GB" altLang="ar-EG" sz="2000" dirty="0"/>
              <a:t>Increased transport costs</a:t>
            </a:r>
          </a:p>
          <a:p>
            <a:pPr eaLnBrk="1" hangingPunct="1"/>
            <a:r>
              <a:rPr lang="en-GB" altLang="ar-EG" sz="2000" dirty="0"/>
              <a:t>Increased inventory financing costs</a:t>
            </a:r>
          </a:p>
          <a:p>
            <a:pPr eaLnBrk="1" hangingPunct="1"/>
            <a:r>
              <a:rPr lang="en-GB" altLang="ar-EG" sz="2000" dirty="0"/>
              <a:t>Increased uncertainty of supply</a:t>
            </a:r>
          </a:p>
          <a:p>
            <a:pPr eaLnBrk="1" hangingPunct="1"/>
            <a:r>
              <a:rPr lang="en-GB" altLang="ar-EG" sz="2000" dirty="0"/>
              <a:t>Longer lead-times</a:t>
            </a:r>
          </a:p>
          <a:p>
            <a:pPr eaLnBrk="1" hangingPunct="1"/>
            <a:r>
              <a:rPr lang="en-GB" altLang="ar-EG" sz="2000" dirty="0"/>
              <a:t>Less visibility and increased likelihood of “bullwhip” effect</a:t>
            </a:r>
          </a:p>
          <a:p>
            <a:pPr eaLnBrk="1" hangingPunct="1"/>
            <a:r>
              <a:rPr lang="en-GB" altLang="ar-EG" sz="2000" dirty="0"/>
              <a:t>Loss of control in quality</a:t>
            </a:r>
          </a:p>
          <a:p>
            <a:pPr eaLnBrk="1" hangingPunct="1"/>
            <a:r>
              <a:rPr lang="en-GB" altLang="ar-EG" sz="2000" dirty="0"/>
              <a:t>Longer development cycles for new products</a:t>
            </a:r>
          </a:p>
          <a:p>
            <a:pPr eaLnBrk="1" hangingPunct="1"/>
            <a:r>
              <a:rPr lang="en-GB" altLang="ar-EG" sz="2000" dirty="0"/>
              <a:t>Increased exposure to security risks</a:t>
            </a:r>
          </a:p>
          <a:p>
            <a:pPr eaLnBrk="1" hangingPunct="1">
              <a:buFontTx/>
              <a:buNone/>
            </a:pPr>
            <a:r>
              <a:rPr lang="en-GB" altLang="ar-EG" sz="1800" dirty="0"/>
              <a:t>					</a:t>
            </a:r>
            <a:r>
              <a:rPr lang="en-GB" altLang="ar-EG" dirty="0"/>
              <a:t>……………….. etc</a:t>
            </a:r>
          </a:p>
          <a:p>
            <a:pPr eaLnBrk="1" hangingPunct="1"/>
            <a:endParaRPr lang="en-GB" altLang="ar-EG" dirty="0"/>
          </a:p>
          <a:p>
            <a:pPr eaLnBrk="1" hangingPunct="1"/>
            <a:endParaRPr lang="en-GB" altLang="ar-EG" sz="1800" dirty="0"/>
          </a:p>
        </p:txBody>
      </p:sp>
    </p:spTree>
    <p:custDataLst>
      <p:tags r:id="rId1"/>
    </p:custDataLst>
    <p:extLst>
      <p:ext uri="{BB962C8B-B14F-4D97-AF65-F5344CB8AC3E}">
        <p14:creationId xmlns:p14="http://schemas.microsoft.com/office/powerpoint/2010/main" val="3179582388"/>
      </p:ext>
    </p:extLst>
  </p:cSld>
  <p:clrMapOvr>
    <a:masterClrMapping/>
  </p:clrMapOvr>
  <mc:AlternateContent xmlns:mc="http://schemas.openxmlformats.org/markup-compatibility/2006" xmlns:p14="http://schemas.microsoft.com/office/powerpoint/2010/main">
    <mc:Choice Requires="p14">
      <p:transition spd="slow" p14:dur="2000" advTm="181706"/>
    </mc:Choice>
    <mc:Fallback xmlns="">
      <p:transition spd="slow" advTm="1817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55860"/>
            <a:ext cx="1222425" cy="1020543"/>
          </a:xfrm>
          <a:prstGeom prst="rect">
            <a:avLst/>
          </a:prstGeom>
        </p:spPr>
      </p:pic>
      <p:pic>
        <p:nvPicPr>
          <p:cNvPr id="3" name="Picture 2"/>
          <p:cNvPicPr>
            <a:picLocks noChangeAspect="1"/>
          </p:cNvPicPr>
          <p:nvPr/>
        </p:nvPicPr>
        <p:blipFill>
          <a:blip r:embed="rId4"/>
          <a:stretch>
            <a:fillRect/>
          </a:stretch>
        </p:blipFill>
        <p:spPr>
          <a:xfrm>
            <a:off x="2440788" y="5934601"/>
            <a:ext cx="9902229" cy="190699"/>
          </a:xfrm>
          <a:prstGeom prst="rect">
            <a:avLst/>
          </a:prstGeom>
        </p:spPr>
      </p:pic>
      <p:pic>
        <p:nvPicPr>
          <p:cNvPr id="4" name="Picture 3"/>
          <p:cNvPicPr>
            <a:picLocks noChangeAspect="1"/>
          </p:cNvPicPr>
          <p:nvPr/>
        </p:nvPicPr>
        <p:blipFill>
          <a:blip r:embed="rId5"/>
          <a:stretch>
            <a:fillRect/>
          </a:stretch>
        </p:blipFill>
        <p:spPr>
          <a:xfrm>
            <a:off x="-108036" y="2372298"/>
            <a:ext cx="238650" cy="2522514"/>
          </a:xfrm>
          <a:prstGeom prst="rect">
            <a:avLst/>
          </a:prstGeom>
        </p:spPr>
      </p:pic>
      <p:pic>
        <p:nvPicPr>
          <p:cNvPr id="5" name="Picture 4"/>
          <p:cNvPicPr>
            <a:picLocks noChangeAspect="1"/>
          </p:cNvPicPr>
          <p:nvPr/>
        </p:nvPicPr>
        <p:blipFill>
          <a:blip r:embed="rId5"/>
          <a:stretch>
            <a:fillRect/>
          </a:stretch>
        </p:blipFill>
        <p:spPr>
          <a:xfrm>
            <a:off x="12072675" y="2363061"/>
            <a:ext cx="238650" cy="2522514"/>
          </a:xfrm>
          <a:prstGeom prst="rect">
            <a:avLst/>
          </a:prstGeom>
        </p:spPr>
      </p:pic>
      <p:pic>
        <p:nvPicPr>
          <p:cNvPr id="6" name="Picture 5"/>
          <p:cNvPicPr>
            <a:picLocks noChangeAspect="1"/>
          </p:cNvPicPr>
          <p:nvPr/>
        </p:nvPicPr>
        <p:blipFill>
          <a:blip r:embed="rId6"/>
          <a:stretch>
            <a:fillRect/>
          </a:stretch>
        </p:blipFill>
        <p:spPr>
          <a:xfrm>
            <a:off x="0" y="-18823"/>
            <a:ext cx="11314545" cy="1499059"/>
          </a:xfrm>
          <a:prstGeom prst="rect">
            <a:avLst/>
          </a:prstGeom>
        </p:spPr>
      </p:pic>
      <p:sp>
        <p:nvSpPr>
          <p:cNvPr id="8" name="TextBox 7"/>
          <p:cNvSpPr txBox="1"/>
          <p:nvPr/>
        </p:nvSpPr>
        <p:spPr>
          <a:xfrm>
            <a:off x="281632" y="20794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0" name="Group 4">
            <a:extLst>
              <a:ext uri="{FF2B5EF4-FFF2-40B4-BE49-F238E27FC236}">
                <a16:creationId xmlns:a16="http://schemas.microsoft.com/office/drawing/2014/main" id="{33E3E6F1-9793-86E1-C730-F40368BFD347}"/>
              </a:ext>
            </a:extLst>
          </p:cNvPr>
          <p:cNvGrpSpPr>
            <a:grpSpLocks/>
          </p:cNvGrpSpPr>
          <p:nvPr/>
        </p:nvGrpSpPr>
        <p:grpSpPr bwMode="auto">
          <a:xfrm>
            <a:off x="2607475" y="4646494"/>
            <a:ext cx="7958138" cy="747831"/>
            <a:chOff x="441" y="2880"/>
            <a:chExt cx="5013" cy="506"/>
          </a:xfrm>
        </p:grpSpPr>
        <p:grpSp>
          <p:nvGrpSpPr>
            <p:cNvPr id="11" name="Group 5">
              <a:extLst>
                <a:ext uri="{FF2B5EF4-FFF2-40B4-BE49-F238E27FC236}">
                  <a16:creationId xmlns:a16="http://schemas.microsoft.com/office/drawing/2014/main" id="{6CCD96B3-3C88-432B-27C0-BF1ED049E146}"/>
                </a:ext>
              </a:extLst>
            </p:cNvPr>
            <p:cNvGrpSpPr>
              <a:grpSpLocks/>
            </p:cNvGrpSpPr>
            <p:nvPr/>
          </p:nvGrpSpPr>
          <p:grpSpPr bwMode="auto">
            <a:xfrm>
              <a:off x="2731" y="2880"/>
              <a:ext cx="2723" cy="506"/>
              <a:chOff x="2731" y="2880"/>
              <a:chExt cx="2723" cy="506"/>
            </a:xfrm>
          </p:grpSpPr>
          <p:grpSp>
            <p:nvGrpSpPr>
              <p:cNvPr id="102" name="Group 6">
                <a:extLst>
                  <a:ext uri="{FF2B5EF4-FFF2-40B4-BE49-F238E27FC236}">
                    <a16:creationId xmlns:a16="http://schemas.microsoft.com/office/drawing/2014/main" id="{80409400-0090-C947-DBBC-746A96AF60D0}"/>
                  </a:ext>
                </a:extLst>
              </p:cNvPr>
              <p:cNvGrpSpPr>
                <a:grpSpLocks/>
              </p:cNvGrpSpPr>
              <p:nvPr/>
            </p:nvGrpSpPr>
            <p:grpSpPr bwMode="auto">
              <a:xfrm>
                <a:off x="5060" y="2880"/>
                <a:ext cx="394" cy="502"/>
                <a:chOff x="5060" y="2880"/>
                <a:chExt cx="394" cy="502"/>
              </a:xfrm>
            </p:grpSpPr>
            <p:sp>
              <p:nvSpPr>
                <p:cNvPr id="182" name="Freeform 7">
                  <a:extLst>
                    <a:ext uri="{FF2B5EF4-FFF2-40B4-BE49-F238E27FC236}">
                      <a16:creationId xmlns:a16="http://schemas.microsoft.com/office/drawing/2014/main" id="{2BF710BC-46D7-2FEE-C19E-BD8B1B4C44D0}"/>
                    </a:ext>
                  </a:extLst>
                </p:cNvPr>
                <p:cNvSpPr>
                  <a:spLocks/>
                </p:cNvSpPr>
                <p:nvPr/>
              </p:nvSpPr>
              <p:spPr bwMode="auto">
                <a:xfrm>
                  <a:off x="5060"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12 w 312"/>
                    <a:gd name="T43" fmla="*/ 485 h 502"/>
                    <a:gd name="T44" fmla="*/ 233 w 312"/>
                    <a:gd name="T45" fmla="*/ 468 h 502"/>
                    <a:gd name="T46" fmla="*/ 254 w 312"/>
                    <a:gd name="T47" fmla="*/ 444 h 502"/>
                    <a:gd name="T48" fmla="*/ 272 w 312"/>
                    <a:gd name="T49" fmla="*/ 416 h 502"/>
                    <a:gd name="T50" fmla="*/ 287 w 312"/>
                    <a:gd name="T51" fmla="*/ 385 h 502"/>
                    <a:gd name="T52" fmla="*/ 298 w 312"/>
                    <a:gd name="T53" fmla="*/ 348 h 502"/>
                    <a:gd name="T54" fmla="*/ 306 w 312"/>
                    <a:gd name="T55" fmla="*/ 311 h 502"/>
                    <a:gd name="T56" fmla="*/ 311 w 312"/>
                    <a:gd name="T57" fmla="*/ 271 h 502"/>
                    <a:gd name="T58" fmla="*/ 311 w 312"/>
                    <a:gd name="T59" fmla="*/ 230 h 502"/>
                    <a:gd name="T60" fmla="*/ 306 w 312"/>
                    <a:gd name="T61" fmla="*/ 191 h 502"/>
                    <a:gd name="T62" fmla="*/ 298 w 312"/>
                    <a:gd name="T63" fmla="*/ 153 h 502"/>
                    <a:gd name="T64" fmla="*/ 287 w 312"/>
                    <a:gd name="T65" fmla="*/ 116 h 502"/>
                    <a:gd name="T66" fmla="*/ 272 w 312"/>
                    <a:gd name="T67" fmla="*/ 85 h 502"/>
                    <a:gd name="T68" fmla="*/ 254 w 312"/>
                    <a:gd name="T69" fmla="*/ 57 h 502"/>
                    <a:gd name="T70" fmla="*/ 233 w 312"/>
                    <a:gd name="T71" fmla="*/ 35 h 502"/>
                    <a:gd name="T72" fmla="*/ 212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5"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5" y="496"/>
                      </a:lnTo>
                      <a:lnTo>
                        <a:pt x="136" y="499"/>
                      </a:lnTo>
                      <a:lnTo>
                        <a:pt x="149" y="501"/>
                      </a:lnTo>
                      <a:lnTo>
                        <a:pt x="162" y="501"/>
                      </a:lnTo>
                      <a:lnTo>
                        <a:pt x="175" y="499"/>
                      </a:lnTo>
                      <a:lnTo>
                        <a:pt x="186" y="496"/>
                      </a:lnTo>
                      <a:lnTo>
                        <a:pt x="199" y="491"/>
                      </a:lnTo>
                      <a:lnTo>
                        <a:pt x="212" y="485"/>
                      </a:lnTo>
                      <a:lnTo>
                        <a:pt x="222" y="477"/>
                      </a:lnTo>
                      <a:lnTo>
                        <a:pt x="233" y="468"/>
                      </a:lnTo>
                      <a:lnTo>
                        <a:pt x="243" y="456"/>
                      </a:lnTo>
                      <a:lnTo>
                        <a:pt x="254" y="444"/>
                      </a:lnTo>
                      <a:lnTo>
                        <a:pt x="261" y="431"/>
                      </a:lnTo>
                      <a:lnTo>
                        <a:pt x="272" y="416"/>
                      </a:lnTo>
                      <a:lnTo>
                        <a:pt x="280" y="400"/>
                      </a:lnTo>
                      <a:lnTo>
                        <a:pt x="287" y="385"/>
                      </a:lnTo>
                      <a:lnTo>
                        <a:pt x="293" y="367"/>
                      </a:lnTo>
                      <a:lnTo>
                        <a:pt x="298" y="348"/>
                      </a:lnTo>
                      <a:lnTo>
                        <a:pt x="303" y="331"/>
                      </a:lnTo>
                      <a:lnTo>
                        <a:pt x="306" y="311"/>
                      </a:lnTo>
                      <a:lnTo>
                        <a:pt x="308" y="291"/>
                      </a:lnTo>
                      <a:lnTo>
                        <a:pt x="311" y="271"/>
                      </a:lnTo>
                      <a:lnTo>
                        <a:pt x="311" y="251"/>
                      </a:lnTo>
                      <a:lnTo>
                        <a:pt x="311" y="230"/>
                      </a:lnTo>
                      <a:lnTo>
                        <a:pt x="308" y="210"/>
                      </a:lnTo>
                      <a:lnTo>
                        <a:pt x="306" y="191"/>
                      </a:lnTo>
                      <a:lnTo>
                        <a:pt x="303" y="172"/>
                      </a:lnTo>
                      <a:lnTo>
                        <a:pt x="298" y="153"/>
                      </a:lnTo>
                      <a:lnTo>
                        <a:pt x="293" y="134"/>
                      </a:lnTo>
                      <a:lnTo>
                        <a:pt x="287" y="116"/>
                      </a:lnTo>
                      <a:lnTo>
                        <a:pt x="280" y="101"/>
                      </a:lnTo>
                      <a:lnTo>
                        <a:pt x="272" y="85"/>
                      </a:lnTo>
                      <a:lnTo>
                        <a:pt x="264" y="70"/>
                      </a:lnTo>
                      <a:lnTo>
                        <a:pt x="254" y="57"/>
                      </a:lnTo>
                      <a:lnTo>
                        <a:pt x="243" y="45"/>
                      </a:lnTo>
                      <a:lnTo>
                        <a:pt x="233" y="35"/>
                      </a:lnTo>
                      <a:lnTo>
                        <a:pt x="222" y="24"/>
                      </a:lnTo>
                      <a:lnTo>
                        <a:pt x="212" y="17"/>
                      </a:lnTo>
                      <a:lnTo>
                        <a:pt x="199" y="10"/>
                      </a:lnTo>
                      <a:lnTo>
                        <a:pt x="186" y="5"/>
                      </a:lnTo>
                      <a:lnTo>
                        <a:pt x="175"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83" name="Freeform 8">
                  <a:extLst>
                    <a:ext uri="{FF2B5EF4-FFF2-40B4-BE49-F238E27FC236}">
                      <a16:creationId xmlns:a16="http://schemas.microsoft.com/office/drawing/2014/main" id="{C2C3E982-BB10-99F3-C4DA-8C0C16DF0D32}"/>
                    </a:ext>
                  </a:extLst>
                </p:cNvPr>
                <p:cNvSpPr>
                  <a:spLocks/>
                </p:cNvSpPr>
                <p:nvPr/>
              </p:nvSpPr>
              <p:spPr bwMode="auto">
                <a:xfrm>
                  <a:off x="5224"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84" name="Oval 9">
                  <a:extLst>
                    <a:ext uri="{FF2B5EF4-FFF2-40B4-BE49-F238E27FC236}">
                      <a16:creationId xmlns:a16="http://schemas.microsoft.com/office/drawing/2014/main" id="{8A582A8C-E01D-B10F-8F04-8242044789A5}"/>
                    </a:ext>
                  </a:extLst>
                </p:cNvPr>
                <p:cNvSpPr>
                  <a:spLocks noChangeArrowheads="1"/>
                </p:cNvSpPr>
                <p:nvPr/>
              </p:nvSpPr>
              <p:spPr bwMode="auto">
                <a:xfrm>
                  <a:off x="5206"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5" name="Oval 10">
                  <a:extLst>
                    <a:ext uri="{FF2B5EF4-FFF2-40B4-BE49-F238E27FC236}">
                      <a16:creationId xmlns:a16="http://schemas.microsoft.com/office/drawing/2014/main" id="{C6B9B34A-C270-1A16-E6A0-377C2632E854}"/>
                    </a:ext>
                  </a:extLst>
                </p:cNvPr>
                <p:cNvSpPr>
                  <a:spLocks noChangeArrowheads="1"/>
                </p:cNvSpPr>
                <p:nvPr/>
              </p:nvSpPr>
              <p:spPr bwMode="auto">
                <a:xfrm>
                  <a:off x="5297"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6" name="Oval 11">
                  <a:extLst>
                    <a:ext uri="{FF2B5EF4-FFF2-40B4-BE49-F238E27FC236}">
                      <a16:creationId xmlns:a16="http://schemas.microsoft.com/office/drawing/2014/main" id="{86477040-BA34-FA99-CF90-82A7D2696ABC}"/>
                    </a:ext>
                  </a:extLst>
                </p:cNvPr>
                <p:cNvSpPr>
                  <a:spLocks noChangeArrowheads="1"/>
                </p:cNvSpPr>
                <p:nvPr/>
              </p:nvSpPr>
              <p:spPr bwMode="auto">
                <a:xfrm>
                  <a:off x="5337"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7" name="Oval 12">
                  <a:extLst>
                    <a:ext uri="{FF2B5EF4-FFF2-40B4-BE49-F238E27FC236}">
                      <a16:creationId xmlns:a16="http://schemas.microsoft.com/office/drawing/2014/main" id="{140461D9-4C06-3734-13EE-2C1D63DE370E}"/>
                    </a:ext>
                  </a:extLst>
                </p:cNvPr>
                <p:cNvSpPr>
                  <a:spLocks noChangeArrowheads="1"/>
                </p:cNvSpPr>
                <p:nvPr/>
              </p:nvSpPr>
              <p:spPr bwMode="auto">
                <a:xfrm>
                  <a:off x="5337"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8" name="Oval 13">
                  <a:extLst>
                    <a:ext uri="{FF2B5EF4-FFF2-40B4-BE49-F238E27FC236}">
                      <a16:creationId xmlns:a16="http://schemas.microsoft.com/office/drawing/2014/main" id="{A2D11751-AE3C-2A28-3350-FEF299D7FB36}"/>
                    </a:ext>
                  </a:extLst>
                </p:cNvPr>
                <p:cNvSpPr>
                  <a:spLocks noChangeArrowheads="1"/>
                </p:cNvSpPr>
                <p:nvPr/>
              </p:nvSpPr>
              <p:spPr bwMode="auto">
                <a:xfrm>
                  <a:off x="5297"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9" name="Oval 14">
                  <a:extLst>
                    <a:ext uri="{FF2B5EF4-FFF2-40B4-BE49-F238E27FC236}">
                      <a16:creationId xmlns:a16="http://schemas.microsoft.com/office/drawing/2014/main" id="{3BC97FAE-A977-E5F3-B460-ED2E862DB1E3}"/>
                    </a:ext>
                  </a:extLst>
                </p:cNvPr>
                <p:cNvSpPr>
                  <a:spLocks noChangeArrowheads="1"/>
                </p:cNvSpPr>
                <p:nvPr/>
              </p:nvSpPr>
              <p:spPr bwMode="auto">
                <a:xfrm>
                  <a:off x="5206"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03" name="Group 15">
                <a:extLst>
                  <a:ext uri="{FF2B5EF4-FFF2-40B4-BE49-F238E27FC236}">
                    <a16:creationId xmlns:a16="http://schemas.microsoft.com/office/drawing/2014/main" id="{F62838F4-BE8A-141D-69F8-81DA1559BEA1}"/>
                  </a:ext>
                </a:extLst>
              </p:cNvPr>
              <p:cNvGrpSpPr>
                <a:grpSpLocks/>
              </p:cNvGrpSpPr>
              <p:nvPr/>
            </p:nvGrpSpPr>
            <p:grpSpPr bwMode="auto">
              <a:xfrm>
                <a:off x="3314" y="2880"/>
                <a:ext cx="2010" cy="506"/>
                <a:chOff x="3314" y="2880"/>
                <a:chExt cx="2010" cy="506"/>
              </a:xfrm>
            </p:grpSpPr>
            <p:sp>
              <p:nvSpPr>
                <p:cNvPr id="148" name="Freeform 16">
                  <a:extLst>
                    <a:ext uri="{FF2B5EF4-FFF2-40B4-BE49-F238E27FC236}">
                      <a16:creationId xmlns:a16="http://schemas.microsoft.com/office/drawing/2014/main" id="{1FE90A68-1EB1-EACB-4D89-9C13110707FF}"/>
                    </a:ext>
                  </a:extLst>
                </p:cNvPr>
                <p:cNvSpPr>
                  <a:spLocks/>
                </p:cNvSpPr>
                <p:nvPr/>
              </p:nvSpPr>
              <p:spPr bwMode="auto">
                <a:xfrm>
                  <a:off x="4474"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49" name="Group 17">
                  <a:extLst>
                    <a:ext uri="{FF2B5EF4-FFF2-40B4-BE49-F238E27FC236}">
                      <a16:creationId xmlns:a16="http://schemas.microsoft.com/office/drawing/2014/main" id="{CCB707EA-E2B2-2DB0-3215-C42B8D4842CB}"/>
                    </a:ext>
                  </a:extLst>
                </p:cNvPr>
                <p:cNvGrpSpPr>
                  <a:grpSpLocks/>
                </p:cNvGrpSpPr>
                <p:nvPr/>
              </p:nvGrpSpPr>
              <p:grpSpPr bwMode="auto">
                <a:xfrm>
                  <a:off x="4477" y="2884"/>
                  <a:ext cx="395" cy="502"/>
                  <a:chOff x="4477" y="2884"/>
                  <a:chExt cx="395" cy="502"/>
                </a:xfrm>
              </p:grpSpPr>
              <p:sp>
                <p:nvSpPr>
                  <p:cNvPr id="174" name="Freeform 18">
                    <a:extLst>
                      <a:ext uri="{FF2B5EF4-FFF2-40B4-BE49-F238E27FC236}">
                        <a16:creationId xmlns:a16="http://schemas.microsoft.com/office/drawing/2014/main" id="{DFDFCC92-D447-91D2-2425-C730236F82AA}"/>
                      </a:ext>
                    </a:extLst>
                  </p:cNvPr>
                  <p:cNvSpPr>
                    <a:spLocks/>
                  </p:cNvSpPr>
                  <p:nvPr/>
                </p:nvSpPr>
                <p:spPr bwMode="auto">
                  <a:xfrm>
                    <a:off x="4641"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75" name="Freeform 19">
                    <a:extLst>
                      <a:ext uri="{FF2B5EF4-FFF2-40B4-BE49-F238E27FC236}">
                        <a16:creationId xmlns:a16="http://schemas.microsoft.com/office/drawing/2014/main" id="{209A7E61-9D8C-F48F-378F-394A624A5FA2}"/>
                      </a:ext>
                    </a:extLst>
                  </p:cNvPr>
                  <p:cNvSpPr>
                    <a:spLocks/>
                  </p:cNvSpPr>
                  <p:nvPr/>
                </p:nvSpPr>
                <p:spPr bwMode="auto">
                  <a:xfrm>
                    <a:off x="4477" y="2884"/>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76" name="Oval 20">
                    <a:extLst>
                      <a:ext uri="{FF2B5EF4-FFF2-40B4-BE49-F238E27FC236}">
                        <a16:creationId xmlns:a16="http://schemas.microsoft.com/office/drawing/2014/main" id="{81DDC09F-3BEA-9A41-123A-31C3C04DF722}"/>
                      </a:ext>
                    </a:extLst>
                  </p:cNvPr>
                  <p:cNvSpPr>
                    <a:spLocks noChangeArrowheads="1"/>
                  </p:cNvSpPr>
                  <p:nvPr/>
                </p:nvSpPr>
                <p:spPr bwMode="auto">
                  <a:xfrm>
                    <a:off x="4623"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7" name="Oval 21">
                    <a:extLst>
                      <a:ext uri="{FF2B5EF4-FFF2-40B4-BE49-F238E27FC236}">
                        <a16:creationId xmlns:a16="http://schemas.microsoft.com/office/drawing/2014/main" id="{01251720-363B-ED38-A14A-9133C0A41BE6}"/>
                      </a:ext>
                    </a:extLst>
                  </p:cNvPr>
                  <p:cNvSpPr>
                    <a:spLocks noChangeArrowheads="1"/>
                  </p:cNvSpPr>
                  <p:nvPr/>
                </p:nvSpPr>
                <p:spPr bwMode="auto">
                  <a:xfrm>
                    <a:off x="4719"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8" name="Oval 22">
                    <a:extLst>
                      <a:ext uri="{FF2B5EF4-FFF2-40B4-BE49-F238E27FC236}">
                        <a16:creationId xmlns:a16="http://schemas.microsoft.com/office/drawing/2014/main" id="{0903B8DF-872D-0EE9-4271-AFA203CF8488}"/>
                      </a:ext>
                    </a:extLst>
                  </p:cNvPr>
                  <p:cNvSpPr>
                    <a:spLocks noChangeArrowheads="1"/>
                  </p:cNvSpPr>
                  <p:nvPr/>
                </p:nvSpPr>
                <p:spPr bwMode="auto">
                  <a:xfrm>
                    <a:off x="4758"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9" name="Oval 23">
                    <a:extLst>
                      <a:ext uri="{FF2B5EF4-FFF2-40B4-BE49-F238E27FC236}">
                        <a16:creationId xmlns:a16="http://schemas.microsoft.com/office/drawing/2014/main" id="{AF91232D-E495-277F-5F01-320432CE2734}"/>
                      </a:ext>
                    </a:extLst>
                  </p:cNvPr>
                  <p:cNvSpPr>
                    <a:spLocks noChangeArrowheads="1"/>
                  </p:cNvSpPr>
                  <p:nvPr/>
                </p:nvSpPr>
                <p:spPr bwMode="auto">
                  <a:xfrm>
                    <a:off x="4758"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0" name="Oval 24">
                    <a:extLst>
                      <a:ext uri="{FF2B5EF4-FFF2-40B4-BE49-F238E27FC236}">
                        <a16:creationId xmlns:a16="http://schemas.microsoft.com/office/drawing/2014/main" id="{AA1EDA2C-F043-E076-F467-4D0850DEBAE3}"/>
                      </a:ext>
                    </a:extLst>
                  </p:cNvPr>
                  <p:cNvSpPr>
                    <a:spLocks noChangeArrowheads="1"/>
                  </p:cNvSpPr>
                  <p:nvPr/>
                </p:nvSpPr>
                <p:spPr bwMode="auto">
                  <a:xfrm>
                    <a:off x="4719"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1" name="Oval 25">
                    <a:extLst>
                      <a:ext uri="{FF2B5EF4-FFF2-40B4-BE49-F238E27FC236}">
                        <a16:creationId xmlns:a16="http://schemas.microsoft.com/office/drawing/2014/main" id="{C46D80F1-A17D-C86C-5530-10A40DD29652}"/>
                      </a:ext>
                    </a:extLst>
                  </p:cNvPr>
                  <p:cNvSpPr>
                    <a:spLocks noChangeArrowheads="1"/>
                  </p:cNvSpPr>
                  <p:nvPr/>
                </p:nvSpPr>
                <p:spPr bwMode="auto">
                  <a:xfrm>
                    <a:off x="4623"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50" name="Freeform 26">
                  <a:extLst>
                    <a:ext uri="{FF2B5EF4-FFF2-40B4-BE49-F238E27FC236}">
                      <a16:creationId xmlns:a16="http://schemas.microsoft.com/office/drawing/2014/main" id="{CF445163-878E-23E7-A2D9-25D8FC8119DF}"/>
                    </a:ext>
                  </a:extLst>
                </p:cNvPr>
                <p:cNvSpPr>
                  <a:spLocks/>
                </p:cNvSpPr>
                <p:nvPr/>
              </p:nvSpPr>
              <p:spPr bwMode="auto">
                <a:xfrm>
                  <a:off x="4149"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51" name="Group 27">
                  <a:extLst>
                    <a:ext uri="{FF2B5EF4-FFF2-40B4-BE49-F238E27FC236}">
                      <a16:creationId xmlns:a16="http://schemas.microsoft.com/office/drawing/2014/main" id="{A9C000FB-962D-C3FE-79DC-959ED11F2195}"/>
                    </a:ext>
                  </a:extLst>
                </p:cNvPr>
                <p:cNvGrpSpPr>
                  <a:grpSpLocks/>
                </p:cNvGrpSpPr>
                <p:nvPr/>
              </p:nvGrpSpPr>
              <p:grpSpPr bwMode="auto">
                <a:xfrm>
                  <a:off x="3889" y="2880"/>
                  <a:ext cx="393" cy="502"/>
                  <a:chOff x="3889" y="2880"/>
                  <a:chExt cx="393" cy="502"/>
                </a:xfrm>
              </p:grpSpPr>
              <p:sp>
                <p:nvSpPr>
                  <p:cNvPr id="166" name="Freeform 28">
                    <a:extLst>
                      <a:ext uri="{FF2B5EF4-FFF2-40B4-BE49-F238E27FC236}">
                        <a16:creationId xmlns:a16="http://schemas.microsoft.com/office/drawing/2014/main" id="{F5781042-67E3-2557-B2B0-2161BA0C9213}"/>
                      </a:ext>
                    </a:extLst>
                  </p:cNvPr>
                  <p:cNvSpPr>
                    <a:spLocks/>
                  </p:cNvSpPr>
                  <p:nvPr/>
                </p:nvSpPr>
                <p:spPr bwMode="auto">
                  <a:xfrm>
                    <a:off x="4052" y="2880"/>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0"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99" y="70"/>
                        </a:lnTo>
                        <a:lnTo>
                          <a:pt x="91" y="57"/>
                        </a:lnTo>
                        <a:lnTo>
                          <a:pt x="81" y="45"/>
                        </a:lnTo>
                        <a:lnTo>
                          <a:pt x="70" y="35"/>
                        </a:lnTo>
                        <a:lnTo>
                          <a:pt x="60" y="24"/>
                        </a:lnTo>
                        <a:lnTo>
                          <a:pt x="47" y="17"/>
                        </a:lnTo>
                        <a:lnTo>
                          <a:pt x="36" y="10"/>
                        </a:lnTo>
                        <a:lnTo>
                          <a:pt x="23"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67" name="Freeform 29">
                    <a:extLst>
                      <a:ext uri="{FF2B5EF4-FFF2-40B4-BE49-F238E27FC236}">
                        <a16:creationId xmlns:a16="http://schemas.microsoft.com/office/drawing/2014/main" id="{EFB7FF04-6E73-4315-3C17-CCFDBE1FAD33}"/>
                      </a:ext>
                    </a:extLst>
                  </p:cNvPr>
                  <p:cNvSpPr>
                    <a:spLocks/>
                  </p:cNvSpPr>
                  <p:nvPr/>
                </p:nvSpPr>
                <p:spPr bwMode="auto">
                  <a:xfrm>
                    <a:off x="3889"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68" name="Oval 30">
                    <a:extLst>
                      <a:ext uri="{FF2B5EF4-FFF2-40B4-BE49-F238E27FC236}">
                        <a16:creationId xmlns:a16="http://schemas.microsoft.com/office/drawing/2014/main" id="{617FFFC8-D64F-8F5D-4593-96528DC682B6}"/>
                      </a:ext>
                    </a:extLst>
                  </p:cNvPr>
                  <p:cNvSpPr>
                    <a:spLocks noChangeArrowheads="1"/>
                  </p:cNvSpPr>
                  <p:nvPr/>
                </p:nvSpPr>
                <p:spPr bwMode="auto">
                  <a:xfrm>
                    <a:off x="403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9" name="Oval 31">
                    <a:extLst>
                      <a:ext uri="{FF2B5EF4-FFF2-40B4-BE49-F238E27FC236}">
                        <a16:creationId xmlns:a16="http://schemas.microsoft.com/office/drawing/2014/main" id="{8AF70D26-E55E-DE03-52B8-E4CE089F786D}"/>
                      </a:ext>
                    </a:extLst>
                  </p:cNvPr>
                  <p:cNvSpPr>
                    <a:spLocks noChangeArrowheads="1"/>
                  </p:cNvSpPr>
                  <p:nvPr/>
                </p:nvSpPr>
                <p:spPr bwMode="auto">
                  <a:xfrm>
                    <a:off x="4128" y="29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0" name="Oval 32">
                    <a:extLst>
                      <a:ext uri="{FF2B5EF4-FFF2-40B4-BE49-F238E27FC236}">
                        <a16:creationId xmlns:a16="http://schemas.microsoft.com/office/drawing/2014/main" id="{B252F14B-12E9-38F1-0638-546591711208}"/>
                      </a:ext>
                    </a:extLst>
                  </p:cNvPr>
                  <p:cNvSpPr>
                    <a:spLocks noChangeArrowheads="1"/>
                  </p:cNvSpPr>
                  <p:nvPr/>
                </p:nvSpPr>
                <p:spPr bwMode="auto">
                  <a:xfrm>
                    <a:off x="4168"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1" name="Oval 33">
                    <a:extLst>
                      <a:ext uri="{FF2B5EF4-FFF2-40B4-BE49-F238E27FC236}">
                        <a16:creationId xmlns:a16="http://schemas.microsoft.com/office/drawing/2014/main" id="{89943FD4-E3A5-F662-AA4A-550C982C4790}"/>
                      </a:ext>
                    </a:extLst>
                  </p:cNvPr>
                  <p:cNvSpPr>
                    <a:spLocks noChangeArrowheads="1"/>
                  </p:cNvSpPr>
                  <p:nvPr/>
                </p:nvSpPr>
                <p:spPr bwMode="auto">
                  <a:xfrm>
                    <a:off x="4168"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2" name="Oval 34">
                    <a:extLst>
                      <a:ext uri="{FF2B5EF4-FFF2-40B4-BE49-F238E27FC236}">
                        <a16:creationId xmlns:a16="http://schemas.microsoft.com/office/drawing/2014/main" id="{31E290C8-D994-EC3B-636B-97C557A80270}"/>
                      </a:ext>
                    </a:extLst>
                  </p:cNvPr>
                  <p:cNvSpPr>
                    <a:spLocks noChangeArrowheads="1"/>
                  </p:cNvSpPr>
                  <p:nvPr/>
                </p:nvSpPr>
                <p:spPr bwMode="auto">
                  <a:xfrm>
                    <a:off x="4128" y="327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3" name="Oval 35">
                    <a:extLst>
                      <a:ext uri="{FF2B5EF4-FFF2-40B4-BE49-F238E27FC236}">
                        <a16:creationId xmlns:a16="http://schemas.microsoft.com/office/drawing/2014/main" id="{DE997487-7002-FC88-B54F-AE0E0DFA1F7F}"/>
                      </a:ext>
                    </a:extLst>
                  </p:cNvPr>
                  <p:cNvSpPr>
                    <a:spLocks noChangeArrowheads="1"/>
                  </p:cNvSpPr>
                  <p:nvPr/>
                </p:nvSpPr>
                <p:spPr bwMode="auto">
                  <a:xfrm>
                    <a:off x="4034"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52" name="Freeform 36">
                  <a:extLst>
                    <a:ext uri="{FF2B5EF4-FFF2-40B4-BE49-F238E27FC236}">
                      <a16:creationId xmlns:a16="http://schemas.microsoft.com/office/drawing/2014/main" id="{C55EC30A-3177-14F2-88A4-57A6B7B54053}"/>
                    </a:ext>
                  </a:extLst>
                </p:cNvPr>
                <p:cNvSpPr>
                  <a:spLocks/>
                </p:cNvSpPr>
                <p:nvPr/>
              </p:nvSpPr>
              <p:spPr bwMode="auto">
                <a:xfrm>
                  <a:off x="3550"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53" name="Group 37">
                  <a:extLst>
                    <a:ext uri="{FF2B5EF4-FFF2-40B4-BE49-F238E27FC236}">
                      <a16:creationId xmlns:a16="http://schemas.microsoft.com/office/drawing/2014/main" id="{4942305C-9F0E-45F7-C291-B0BAE474AEB6}"/>
                    </a:ext>
                  </a:extLst>
                </p:cNvPr>
                <p:cNvGrpSpPr>
                  <a:grpSpLocks/>
                </p:cNvGrpSpPr>
                <p:nvPr/>
              </p:nvGrpSpPr>
              <p:grpSpPr bwMode="auto">
                <a:xfrm>
                  <a:off x="3314" y="2880"/>
                  <a:ext cx="395" cy="502"/>
                  <a:chOff x="3314" y="2880"/>
                  <a:chExt cx="395" cy="502"/>
                </a:xfrm>
              </p:grpSpPr>
              <p:sp>
                <p:nvSpPr>
                  <p:cNvPr id="154" name="Freeform 38">
                    <a:extLst>
                      <a:ext uri="{FF2B5EF4-FFF2-40B4-BE49-F238E27FC236}">
                        <a16:creationId xmlns:a16="http://schemas.microsoft.com/office/drawing/2014/main" id="{5B6BA3B5-8BC7-1CE8-5D97-A2CF6AFD7EDB}"/>
                      </a:ext>
                    </a:extLst>
                  </p:cNvPr>
                  <p:cNvSpPr>
                    <a:spLocks/>
                  </p:cNvSpPr>
                  <p:nvPr/>
                </p:nvSpPr>
                <p:spPr bwMode="auto">
                  <a:xfrm>
                    <a:off x="347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5" name="Freeform 39">
                    <a:extLst>
                      <a:ext uri="{FF2B5EF4-FFF2-40B4-BE49-F238E27FC236}">
                        <a16:creationId xmlns:a16="http://schemas.microsoft.com/office/drawing/2014/main" id="{32F8ED80-3E3A-F5E3-3487-46671819A6EE}"/>
                      </a:ext>
                    </a:extLst>
                  </p:cNvPr>
                  <p:cNvSpPr>
                    <a:spLocks/>
                  </p:cNvSpPr>
                  <p:nvPr/>
                </p:nvSpPr>
                <p:spPr bwMode="auto">
                  <a:xfrm>
                    <a:off x="3314"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5 w 312"/>
                      <a:gd name="T41" fmla="*/ 496 h 502"/>
                      <a:gd name="T42" fmla="*/ 209 w 312"/>
                      <a:gd name="T43" fmla="*/ 485 h 502"/>
                      <a:gd name="T44" fmla="*/ 233 w 312"/>
                      <a:gd name="T45" fmla="*/ 468 h 502"/>
                      <a:gd name="T46" fmla="*/ 253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3 w 312"/>
                      <a:gd name="T69" fmla="*/ 57 h 502"/>
                      <a:gd name="T70" fmla="*/ 233 w 312"/>
                      <a:gd name="T71" fmla="*/ 35 h 502"/>
                      <a:gd name="T72" fmla="*/ 209 w 312"/>
                      <a:gd name="T73" fmla="*/ 17 h 502"/>
                      <a:gd name="T74" fmla="*/ 185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5" y="5"/>
                        </a:lnTo>
                        <a:lnTo>
                          <a:pt x="112" y="10"/>
                        </a:lnTo>
                        <a:lnTo>
                          <a:pt x="99" y="17"/>
                        </a:lnTo>
                        <a:lnTo>
                          <a:pt x="89" y="24"/>
                        </a:lnTo>
                        <a:lnTo>
                          <a:pt x="78"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8" y="468"/>
                        </a:lnTo>
                        <a:lnTo>
                          <a:pt x="89" y="477"/>
                        </a:lnTo>
                        <a:lnTo>
                          <a:pt x="99" y="484"/>
                        </a:lnTo>
                        <a:lnTo>
                          <a:pt x="112" y="491"/>
                        </a:lnTo>
                        <a:lnTo>
                          <a:pt x="125" y="496"/>
                        </a:lnTo>
                        <a:lnTo>
                          <a:pt x="136" y="499"/>
                        </a:lnTo>
                        <a:lnTo>
                          <a:pt x="149" y="501"/>
                        </a:lnTo>
                        <a:lnTo>
                          <a:pt x="162" y="501"/>
                        </a:lnTo>
                        <a:lnTo>
                          <a:pt x="175" y="499"/>
                        </a:lnTo>
                        <a:lnTo>
                          <a:pt x="185" y="496"/>
                        </a:lnTo>
                        <a:lnTo>
                          <a:pt x="199" y="491"/>
                        </a:lnTo>
                        <a:lnTo>
                          <a:pt x="209" y="485"/>
                        </a:lnTo>
                        <a:lnTo>
                          <a:pt x="222" y="477"/>
                        </a:lnTo>
                        <a:lnTo>
                          <a:pt x="233" y="468"/>
                        </a:lnTo>
                        <a:lnTo>
                          <a:pt x="243" y="456"/>
                        </a:lnTo>
                        <a:lnTo>
                          <a:pt x="253"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4" y="70"/>
                        </a:lnTo>
                        <a:lnTo>
                          <a:pt x="253" y="57"/>
                        </a:lnTo>
                        <a:lnTo>
                          <a:pt x="243" y="45"/>
                        </a:lnTo>
                        <a:lnTo>
                          <a:pt x="233" y="35"/>
                        </a:lnTo>
                        <a:lnTo>
                          <a:pt x="222" y="24"/>
                        </a:lnTo>
                        <a:lnTo>
                          <a:pt x="209" y="17"/>
                        </a:lnTo>
                        <a:lnTo>
                          <a:pt x="199" y="10"/>
                        </a:lnTo>
                        <a:lnTo>
                          <a:pt x="185" y="5"/>
                        </a:lnTo>
                        <a:lnTo>
                          <a:pt x="175"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6" name="Freeform 40">
                    <a:extLst>
                      <a:ext uri="{FF2B5EF4-FFF2-40B4-BE49-F238E27FC236}">
                        <a16:creationId xmlns:a16="http://schemas.microsoft.com/office/drawing/2014/main" id="{EF326E32-9FCD-D7A5-2177-1B537857CE3D}"/>
                      </a:ext>
                    </a:extLst>
                  </p:cNvPr>
                  <p:cNvSpPr>
                    <a:spLocks/>
                  </p:cNvSpPr>
                  <p:nvPr/>
                </p:nvSpPr>
                <p:spPr bwMode="auto">
                  <a:xfrm>
                    <a:off x="3359" y="2932"/>
                    <a:ext cx="219" cy="397"/>
                  </a:xfrm>
                  <a:custGeom>
                    <a:avLst/>
                    <a:gdLst>
                      <a:gd name="T0" fmla="*/ 122 w 219"/>
                      <a:gd name="T1" fmla="*/ 2 h 397"/>
                      <a:gd name="T2" fmla="*/ 140 w 219"/>
                      <a:gd name="T3" fmla="*/ 9 h 397"/>
                      <a:gd name="T4" fmla="*/ 156 w 219"/>
                      <a:gd name="T5" fmla="*/ 19 h 397"/>
                      <a:gd name="T6" fmla="*/ 171 w 219"/>
                      <a:gd name="T7" fmla="*/ 35 h 397"/>
                      <a:gd name="T8" fmla="*/ 184 w 219"/>
                      <a:gd name="T9" fmla="*/ 55 h 397"/>
                      <a:gd name="T10" fmla="*/ 197 w 219"/>
                      <a:gd name="T11" fmla="*/ 80 h 397"/>
                      <a:gd name="T12" fmla="*/ 205 w 219"/>
                      <a:gd name="T13" fmla="*/ 106 h 397"/>
                      <a:gd name="T14" fmla="*/ 213 w 219"/>
                      <a:gd name="T15" fmla="*/ 135 h 397"/>
                      <a:gd name="T16" fmla="*/ 218 w 219"/>
                      <a:gd name="T17" fmla="*/ 167 h 397"/>
                      <a:gd name="T18" fmla="*/ 218 w 219"/>
                      <a:gd name="T19" fmla="*/ 198 h 397"/>
                      <a:gd name="T20" fmla="*/ 218 w 219"/>
                      <a:gd name="T21" fmla="*/ 229 h 397"/>
                      <a:gd name="T22" fmla="*/ 213 w 219"/>
                      <a:gd name="T23" fmla="*/ 261 h 397"/>
                      <a:gd name="T24" fmla="*/ 205 w 219"/>
                      <a:gd name="T25" fmla="*/ 290 h 397"/>
                      <a:gd name="T26" fmla="*/ 197 w 219"/>
                      <a:gd name="T27" fmla="*/ 318 h 397"/>
                      <a:gd name="T28" fmla="*/ 184 w 219"/>
                      <a:gd name="T29" fmla="*/ 341 h 397"/>
                      <a:gd name="T30" fmla="*/ 171 w 219"/>
                      <a:gd name="T31" fmla="*/ 361 h 397"/>
                      <a:gd name="T32" fmla="*/ 156 w 219"/>
                      <a:gd name="T33" fmla="*/ 377 h 397"/>
                      <a:gd name="T34" fmla="*/ 140 w 219"/>
                      <a:gd name="T35" fmla="*/ 387 h 397"/>
                      <a:gd name="T36" fmla="*/ 122 w 219"/>
                      <a:gd name="T37" fmla="*/ 394 h 397"/>
                      <a:gd name="T38" fmla="*/ 106 w 219"/>
                      <a:gd name="T39" fmla="*/ 396 h 397"/>
                      <a:gd name="T40" fmla="*/ 88 w 219"/>
                      <a:gd name="T41" fmla="*/ 393 h 397"/>
                      <a:gd name="T42" fmla="*/ 70 w 219"/>
                      <a:gd name="T43" fmla="*/ 384 h 397"/>
                      <a:gd name="T44" fmla="*/ 54 w 219"/>
                      <a:gd name="T45" fmla="*/ 370 h 397"/>
                      <a:gd name="T46" fmla="*/ 41 w 219"/>
                      <a:gd name="T47" fmla="*/ 351 h 397"/>
                      <a:gd name="T48" fmla="*/ 28 w 219"/>
                      <a:gd name="T49" fmla="*/ 330 h 397"/>
                      <a:gd name="T50" fmla="*/ 18 w 219"/>
                      <a:gd name="T51" fmla="*/ 304 h 397"/>
                      <a:gd name="T52" fmla="*/ 10 w 219"/>
                      <a:gd name="T53" fmla="*/ 276 h 397"/>
                      <a:gd name="T54" fmla="*/ 5 w 219"/>
                      <a:gd name="T55" fmla="*/ 245 h 397"/>
                      <a:gd name="T56" fmla="*/ 3 w 219"/>
                      <a:gd name="T57" fmla="*/ 214 h 397"/>
                      <a:gd name="T58" fmla="*/ 3 w 219"/>
                      <a:gd name="T59" fmla="*/ 182 h 397"/>
                      <a:gd name="T60" fmla="*/ 5 w 219"/>
                      <a:gd name="T61" fmla="*/ 151 h 397"/>
                      <a:gd name="T62" fmla="*/ 10 w 219"/>
                      <a:gd name="T63" fmla="*/ 121 h 397"/>
                      <a:gd name="T64" fmla="*/ 18 w 219"/>
                      <a:gd name="T65" fmla="*/ 92 h 397"/>
                      <a:gd name="T66" fmla="*/ 28 w 219"/>
                      <a:gd name="T67" fmla="*/ 68 h 397"/>
                      <a:gd name="T68" fmla="*/ 41 w 219"/>
                      <a:gd name="T69" fmla="*/ 45 h 397"/>
                      <a:gd name="T70" fmla="*/ 54 w 219"/>
                      <a:gd name="T71" fmla="*/ 28 h 397"/>
                      <a:gd name="T72" fmla="*/ 70 w 219"/>
                      <a:gd name="T73" fmla="*/ 14 h 397"/>
                      <a:gd name="T74" fmla="*/ 88 w 219"/>
                      <a:gd name="T75" fmla="*/ 5 h 397"/>
                      <a:gd name="T76" fmla="*/ 106 w 219"/>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9" h="397">
                        <a:moveTo>
                          <a:pt x="114" y="0"/>
                        </a:moveTo>
                        <a:lnTo>
                          <a:pt x="122" y="2"/>
                        </a:lnTo>
                        <a:lnTo>
                          <a:pt x="132" y="5"/>
                        </a:lnTo>
                        <a:lnTo>
                          <a:pt x="140" y="9"/>
                        </a:lnTo>
                        <a:lnTo>
                          <a:pt x="148" y="14"/>
                        </a:lnTo>
                        <a:lnTo>
                          <a:pt x="156" y="19"/>
                        </a:lnTo>
                        <a:lnTo>
                          <a:pt x="163" y="26"/>
                        </a:lnTo>
                        <a:lnTo>
                          <a:pt x="171" y="35"/>
                        </a:lnTo>
                        <a:lnTo>
                          <a:pt x="179" y="45"/>
                        </a:lnTo>
                        <a:lnTo>
                          <a:pt x="184" y="55"/>
                        </a:lnTo>
                        <a:lnTo>
                          <a:pt x="192" y="68"/>
                        </a:lnTo>
                        <a:lnTo>
                          <a:pt x="197" y="80"/>
                        </a:lnTo>
                        <a:lnTo>
                          <a:pt x="202" y="92"/>
                        </a:lnTo>
                        <a:lnTo>
                          <a:pt x="205" y="106"/>
                        </a:lnTo>
                        <a:lnTo>
                          <a:pt x="210" y="120"/>
                        </a:lnTo>
                        <a:lnTo>
                          <a:pt x="213" y="135"/>
                        </a:lnTo>
                        <a:lnTo>
                          <a:pt x="215" y="151"/>
                        </a:lnTo>
                        <a:lnTo>
                          <a:pt x="218" y="167"/>
                        </a:lnTo>
                        <a:lnTo>
                          <a:pt x="218" y="182"/>
                        </a:lnTo>
                        <a:lnTo>
                          <a:pt x="218" y="198"/>
                        </a:lnTo>
                        <a:lnTo>
                          <a:pt x="218" y="214"/>
                        </a:lnTo>
                        <a:lnTo>
                          <a:pt x="218" y="229"/>
                        </a:lnTo>
                        <a:lnTo>
                          <a:pt x="215" y="245"/>
                        </a:lnTo>
                        <a:lnTo>
                          <a:pt x="213" y="261"/>
                        </a:lnTo>
                        <a:lnTo>
                          <a:pt x="210" y="276"/>
                        </a:lnTo>
                        <a:lnTo>
                          <a:pt x="205" y="290"/>
                        </a:lnTo>
                        <a:lnTo>
                          <a:pt x="202" y="304"/>
                        </a:lnTo>
                        <a:lnTo>
                          <a:pt x="197" y="318"/>
                        </a:lnTo>
                        <a:lnTo>
                          <a:pt x="192" y="330"/>
                        </a:lnTo>
                        <a:lnTo>
                          <a:pt x="184" y="341"/>
                        </a:lnTo>
                        <a:lnTo>
                          <a:pt x="179" y="351"/>
                        </a:lnTo>
                        <a:lnTo>
                          <a:pt x="171" y="361"/>
                        </a:lnTo>
                        <a:lnTo>
                          <a:pt x="163" y="370"/>
                        </a:lnTo>
                        <a:lnTo>
                          <a:pt x="156" y="377"/>
                        </a:lnTo>
                        <a:lnTo>
                          <a:pt x="148" y="384"/>
                        </a:lnTo>
                        <a:lnTo>
                          <a:pt x="140" y="387"/>
                        </a:lnTo>
                        <a:lnTo>
                          <a:pt x="132" y="393"/>
                        </a:lnTo>
                        <a:lnTo>
                          <a:pt x="122" y="394"/>
                        </a:lnTo>
                        <a:lnTo>
                          <a:pt x="114" y="396"/>
                        </a:lnTo>
                        <a:lnTo>
                          <a:pt x="106" y="396"/>
                        </a:lnTo>
                        <a:lnTo>
                          <a:pt x="96" y="394"/>
                        </a:lnTo>
                        <a:lnTo>
                          <a:pt x="88" y="393"/>
                        </a:lnTo>
                        <a:lnTo>
                          <a:pt x="80" y="387"/>
                        </a:lnTo>
                        <a:lnTo>
                          <a:pt x="70" y="384"/>
                        </a:lnTo>
                        <a:lnTo>
                          <a:pt x="62" y="377"/>
                        </a:lnTo>
                        <a:lnTo>
                          <a:pt x="54" y="370"/>
                        </a:lnTo>
                        <a:lnTo>
                          <a:pt x="46" y="361"/>
                        </a:lnTo>
                        <a:lnTo>
                          <a:pt x="41" y="351"/>
                        </a:lnTo>
                        <a:lnTo>
                          <a:pt x="33"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3" y="55"/>
                        </a:lnTo>
                        <a:lnTo>
                          <a:pt x="41" y="45"/>
                        </a:lnTo>
                        <a:lnTo>
                          <a:pt x="46" y="35"/>
                        </a:lnTo>
                        <a:lnTo>
                          <a:pt x="54" y="28"/>
                        </a:lnTo>
                        <a:lnTo>
                          <a:pt x="62" y="19"/>
                        </a:lnTo>
                        <a:lnTo>
                          <a:pt x="70" y="14"/>
                        </a:lnTo>
                        <a:lnTo>
                          <a:pt x="80" y="9"/>
                        </a:lnTo>
                        <a:lnTo>
                          <a:pt x="88" y="5"/>
                        </a:lnTo>
                        <a:lnTo>
                          <a:pt x="96" y="2"/>
                        </a:lnTo>
                        <a:lnTo>
                          <a:pt x="106" y="0"/>
                        </a:lnTo>
                        <a:lnTo>
                          <a:pt x="114"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7" name="Oval 41">
                    <a:extLst>
                      <a:ext uri="{FF2B5EF4-FFF2-40B4-BE49-F238E27FC236}">
                        <a16:creationId xmlns:a16="http://schemas.microsoft.com/office/drawing/2014/main" id="{5088E2C2-D928-ECEF-7027-480B528E7826}"/>
                      </a:ext>
                    </a:extLst>
                  </p:cNvPr>
                  <p:cNvSpPr>
                    <a:spLocks noChangeArrowheads="1"/>
                  </p:cNvSpPr>
                  <p:nvPr/>
                </p:nvSpPr>
                <p:spPr bwMode="auto">
                  <a:xfrm>
                    <a:off x="3463"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58" name="Oval 42">
                    <a:extLst>
                      <a:ext uri="{FF2B5EF4-FFF2-40B4-BE49-F238E27FC236}">
                        <a16:creationId xmlns:a16="http://schemas.microsoft.com/office/drawing/2014/main" id="{1AC506D6-1940-9739-690D-A7A8D11ACB21}"/>
                      </a:ext>
                    </a:extLst>
                  </p:cNvPr>
                  <p:cNvSpPr>
                    <a:spLocks noChangeArrowheads="1"/>
                  </p:cNvSpPr>
                  <p:nvPr/>
                </p:nvSpPr>
                <p:spPr bwMode="auto">
                  <a:xfrm>
                    <a:off x="3550"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59" name="Oval 43">
                    <a:extLst>
                      <a:ext uri="{FF2B5EF4-FFF2-40B4-BE49-F238E27FC236}">
                        <a16:creationId xmlns:a16="http://schemas.microsoft.com/office/drawing/2014/main" id="{7D670ADD-9BB3-980E-BC14-D703587C02AB}"/>
                      </a:ext>
                    </a:extLst>
                  </p:cNvPr>
                  <p:cNvSpPr>
                    <a:spLocks noChangeArrowheads="1"/>
                  </p:cNvSpPr>
                  <p:nvPr/>
                </p:nvSpPr>
                <p:spPr bwMode="auto">
                  <a:xfrm>
                    <a:off x="3590"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0" name="Oval 44">
                    <a:extLst>
                      <a:ext uri="{FF2B5EF4-FFF2-40B4-BE49-F238E27FC236}">
                        <a16:creationId xmlns:a16="http://schemas.microsoft.com/office/drawing/2014/main" id="{3536C456-BF2F-EE55-8B1E-9890A24877C4}"/>
                      </a:ext>
                    </a:extLst>
                  </p:cNvPr>
                  <p:cNvSpPr>
                    <a:spLocks noChangeArrowheads="1"/>
                  </p:cNvSpPr>
                  <p:nvPr/>
                </p:nvSpPr>
                <p:spPr bwMode="auto">
                  <a:xfrm>
                    <a:off x="3550"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1" name="Oval 45">
                    <a:extLst>
                      <a:ext uri="{FF2B5EF4-FFF2-40B4-BE49-F238E27FC236}">
                        <a16:creationId xmlns:a16="http://schemas.microsoft.com/office/drawing/2014/main" id="{1B7D7732-D246-3C53-0EE2-1587F54CDE1E}"/>
                      </a:ext>
                    </a:extLst>
                  </p:cNvPr>
                  <p:cNvSpPr>
                    <a:spLocks noChangeArrowheads="1"/>
                  </p:cNvSpPr>
                  <p:nvPr/>
                </p:nvSpPr>
                <p:spPr bwMode="auto">
                  <a:xfrm>
                    <a:off x="3374"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2" name="Oval 46">
                    <a:extLst>
                      <a:ext uri="{FF2B5EF4-FFF2-40B4-BE49-F238E27FC236}">
                        <a16:creationId xmlns:a16="http://schemas.microsoft.com/office/drawing/2014/main" id="{F382FA9C-3D6E-F188-4FED-DE345F0805D4}"/>
                      </a:ext>
                    </a:extLst>
                  </p:cNvPr>
                  <p:cNvSpPr>
                    <a:spLocks noChangeArrowheads="1"/>
                  </p:cNvSpPr>
                  <p:nvPr/>
                </p:nvSpPr>
                <p:spPr bwMode="auto">
                  <a:xfrm>
                    <a:off x="333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3" name="Oval 47">
                    <a:extLst>
                      <a:ext uri="{FF2B5EF4-FFF2-40B4-BE49-F238E27FC236}">
                        <a16:creationId xmlns:a16="http://schemas.microsoft.com/office/drawing/2014/main" id="{1C10A00B-D107-8D77-269D-83005C9D4C89}"/>
                      </a:ext>
                    </a:extLst>
                  </p:cNvPr>
                  <p:cNvSpPr>
                    <a:spLocks noChangeArrowheads="1"/>
                  </p:cNvSpPr>
                  <p:nvPr/>
                </p:nvSpPr>
                <p:spPr bwMode="auto">
                  <a:xfrm>
                    <a:off x="333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4" name="Oval 48">
                    <a:extLst>
                      <a:ext uri="{FF2B5EF4-FFF2-40B4-BE49-F238E27FC236}">
                        <a16:creationId xmlns:a16="http://schemas.microsoft.com/office/drawing/2014/main" id="{CFB6972C-E199-3639-FC03-613ED800B0CE}"/>
                      </a:ext>
                    </a:extLst>
                  </p:cNvPr>
                  <p:cNvSpPr>
                    <a:spLocks noChangeArrowheads="1"/>
                  </p:cNvSpPr>
                  <p:nvPr/>
                </p:nvSpPr>
                <p:spPr bwMode="auto">
                  <a:xfrm>
                    <a:off x="3374"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5" name="Oval 49">
                    <a:extLst>
                      <a:ext uri="{FF2B5EF4-FFF2-40B4-BE49-F238E27FC236}">
                        <a16:creationId xmlns:a16="http://schemas.microsoft.com/office/drawing/2014/main" id="{F0F68C54-5D86-C7F7-2358-5342907CF7CC}"/>
                      </a:ext>
                    </a:extLst>
                  </p:cNvPr>
                  <p:cNvSpPr>
                    <a:spLocks noChangeArrowheads="1"/>
                  </p:cNvSpPr>
                  <p:nvPr/>
                </p:nvSpPr>
                <p:spPr bwMode="auto">
                  <a:xfrm>
                    <a:off x="3596"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04" name="Group 50">
                <a:extLst>
                  <a:ext uri="{FF2B5EF4-FFF2-40B4-BE49-F238E27FC236}">
                    <a16:creationId xmlns:a16="http://schemas.microsoft.com/office/drawing/2014/main" id="{19EEFAEB-B288-0B71-7001-C69B1F8E26D2}"/>
                  </a:ext>
                </a:extLst>
              </p:cNvPr>
              <p:cNvGrpSpPr>
                <a:grpSpLocks/>
              </p:cNvGrpSpPr>
              <p:nvPr/>
            </p:nvGrpSpPr>
            <p:grpSpPr bwMode="auto">
              <a:xfrm>
                <a:off x="4476" y="2880"/>
                <a:ext cx="395" cy="502"/>
                <a:chOff x="4476" y="2880"/>
                <a:chExt cx="395" cy="502"/>
              </a:xfrm>
            </p:grpSpPr>
            <p:sp>
              <p:nvSpPr>
                <p:cNvPr id="140" name="Freeform 51">
                  <a:extLst>
                    <a:ext uri="{FF2B5EF4-FFF2-40B4-BE49-F238E27FC236}">
                      <a16:creationId xmlns:a16="http://schemas.microsoft.com/office/drawing/2014/main" id="{A42B220A-67B3-E3CD-78A3-8538E68FDA19}"/>
                    </a:ext>
                  </a:extLst>
                </p:cNvPr>
                <p:cNvSpPr>
                  <a:spLocks/>
                </p:cNvSpPr>
                <p:nvPr/>
              </p:nvSpPr>
              <p:spPr bwMode="auto">
                <a:xfrm>
                  <a:off x="4476"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41" name="Freeform 52">
                  <a:extLst>
                    <a:ext uri="{FF2B5EF4-FFF2-40B4-BE49-F238E27FC236}">
                      <a16:creationId xmlns:a16="http://schemas.microsoft.com/office/drawing/2014/main" id="{C4370CD5-D9B8-9AF4-9FCA-49117D4BA9B7}"/>
                    </a:ext>
                  </a:extLst>
                </p:cNvPr>
                <p:cNvSpPr>
                  <a:spLocks/>
                </p:cNvSpPr>
                <p:nvPr/>
              </p:nvSpPr>
              <p:spPr bwMode="auto">
                <a:xfrm>
                  <a:off x="4640" y="2880"/>
                  <a:ext cx="231" cy="502"/>
                </a:xfrm>
                <a:custGeom>
                  <a:avLst/>
                  <a:gdLst>
                    <a:gd name="T0" fmla="*/ 94 w 231"/>
                    <a:gd name="T1" fmla="*/ 3 h 502"/>
                    <a:gd name="T2" fmla="*/ 118 w 231"/>
                    <a:gd name="T3" fmla="*/ 10 h 502"/>
                    <a:gd name="T4" fmla="*/ 141 w 231"/>
                    <a:gd name="T5" fmla="*/ 24 h 502"/>
                    <a:gd name="T6" fmla="*/ 165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5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50 w 231"/>
                    <a:gd name="T43" fmla="*/ 485 h 502"/>
                    <a:gd name="T44" fmla="*/ 71 w 231"/>
                    <a:gd name="T45" fmla="*/ 468 h 502"/>
                    <a:gd name="T46" fmla="*/ 92 w 231"/>
                    <a:gd name="T47" fmla="*/ 444 h 502"/>
                    <a:gd name="T48" fmla="*/ 110 w 231"/>
                    <a:gd name="T49" fmla="*/ 416 h 502"/>
                    <a:gd name="T50" fmla="*/ 126 w 231"/>
                    <a:gd name="T51" fmla="*/ 385 h 502"/>
                    <a:gd name="T52" fmla="*/ 136 w 231"/>
                    <a:gd name="T53" fmla="*/ 348 h 502"/>
                    <a:gd name="T54" fmla="*/ 144 w 231"/>
                    <a:gd name="T55" fmla="*/ 311 h 502"/>
                    <a:gd name="T56" fmla="*/ 149 w 231"/>
                    <a:gd name="T57" fmla="*/ 271 h 502"/>
                    <a:gd name="T58" fmla="*/ 149 w 231"/>
                    <a:gd name="T59" fmla="*/ 230 h 502"/>
                    <a:gd name="T60" fmla="*/ 144 w 231"/>
                    <a:gd name="T61" fmla="*/ 191 h 502"/>
                    <a:gd name="T62" fmla="*/ 136 w 231"/>
                    <a:gd name="T63" fmla="*/ 153 h 502"/>
                    <a:gd name="T64" fmla="*/ 126 w 231"/>
                    <a:gd name="T65" fmla="*/ 116 h 502"/>
                    <a:gd name="T66" fmla="*/ 110 w 231"/>
                    <a:gd name="T67" fmla="*/ 85 h 502"/>
                    <a:gd name="T68" fmla="*/ 92 w 231"/>
                    <a:gd name="T69" fmla="*/ 57 h 502"/>
                    <a:gd name="T70" fmla="*/ 71 w 231"/>
                    <a:gd name="T71" fmla="*/ 35 h 502"/>
                    <a:gd name="T72" fmla="*/ 50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4" y="35"/>
                      </a:lnTo>
                      <a:lnTo>
                        <a:pt x="165" y="45"/>
                      </a:lnTo>
                      <a:lnTo>
                        <a:pt x="173" y="57"/>
                      </a:lnTo>
                      <a:lnTo>
                        <a:pt x="183" y="70"/>
                      </a:lnTo>
                      <a:lnTo>
                        <a:pt x="191" y="85"/>
                      </a:lnTo>
                      <a:lnTo>
                        <a:pt x="199" y="101"/>
                      </a:lnTo>
                      <a:lnTo>
                        <a:pt x="206" y="116"/>
                      </a:lnTo>
                      <a:lnTo>
                        <a:pt x="212" y="134"/>
                      </a:lnTo>
                      <a:lnTo>
                        <a:pt x="220" y="153"/>
                      </a:lnTo>
                      <a:lnTo>
                        <a:pt x="222" y="172"/>
                      </a:lnTo>
                      <a:lnTo>
                        <a:pt x="225" y="191"/>
                      </a:lnTo>
                      <a:lnTo>
                        <a:pt x="227" y="210"/>
                      </a:lnTo>
                      <a:lnTo>
                        <a:pt x="230" y="230"/>
                      </a:lnTo>
                      <a:lnTo>
                        <a:pt x="230" y="251"/>
                      </a:lnTo>
                      <a:lnTo>
                        <a:pt x="230" y="271"/>
                      </a:lnTo>
                      <a:lnTo>
                        <a:pt x="227" y="291"/>
                      </a:lnTo>
                      <a:lnTo>
                        <a:pt x="225" y="311"/>
                      </a:lnTo>
                      <a:lnTo>
                        <a:pt x="222" y="331"/>
                      </a:lnTo>
                      <a:lnTo>
                        <a:pt x="220" y="348"/>
                      </a:lnTo>
                      <a:lnTo>
                        <a:pt x="212" y="367"/>
                      </a:lnTo>
                      <a:lnTo>
                        <a:pt x="206" y="385"/>
                      </a:lnTo>
                      <a:lnTo>
                        <a:pt x="199" y="400"/>
                      </a:lnTo>
                      <a:lnTo>
                        <a:pt x="191" y="416"/>
                      </a:lnTo>
                      <a:lnTo>
                        <a:pt x="183" y="431"/>
                      </a:lnTo>
                      <a:lnTo>
                        <a:pt x="173" y="444"/>
                      </a:lnTo>
                      <a:lnTo>
                        <a:pt x="165" y="456"/>
                      </a:lnTo>
                      <a:lnTo>
                        <a:pt x="154" y="468"/>
                      </a:lnTo>
                      <a:lnTo>
                        <a:pt x="141" y="477"/>
                      </a:lnTo>
                      <a:lnTo>
                        <a:pt x="131" y="485"/>
                      </a:lnTo>
                      <a:lnTo>
                        <a:pt x="118" y="491"/>
                      </a:lnTo>
                      <a:lnTo>
                        <a:pt x="107" y="496"/>
                      </a:lnTo>
                      <a:lnTo>
                        <a:pt x="94" y="499"/>
                      </a:lnTo>
                      <a:lnTo>
                        <a:pt x="81" y="501"/>
                      </a:lnTo>
                      <a:lnTo>
                        <a:pt x="0" y="501"/>
                      </a:lnTo>
                      <a:lnTo>
                        <a:pt x="13" y="499"/>
                      </a:lnTo>
                      <a:lnTo>
                        <a:pt x="24" y="496"/>
                      </a:lnTo>
                      <a:lnTo>
                        <a:pt x="37" y="491"/>
                      </a:lnTo>
                      <a:lnTo>
                        <a:pt x="50" y="485"/>
                      </a:lnTo>
                      <a:lnTo>
                        <a:pt x="60" y="477"/>
                      </a:lnTo>
                      <a:lnTo>
                        <a:pt x="71" y="468"/>
                      </a:lnTo>
                      <a:lnTo>
                        <a:pt x="81" y="456"/>
                      </a:lnTo>
                      <a:lnTo>
                        <a:pt x="92" y="444"/>
                      </a:lnTo>
                      <a:lnTo>
                        <a:pt x="99" y="431"/>
                      </a:lnTo>
                      <a:lnTo>
                        <a:pt x="110" y="416"/>
                      </a:lnTo>
                      <a:lnTo>
                        <a:pt x="118" y="400"/>
                      </a:lnTo>
                      <a:lnTo>
                        <a:pt x="126" y="385"/>
                      </a:lnTo>
                      <a:lnTo>
                        <a:pt x="131" y="367"/>
                      </a:lnTo>
                      <a:lnTo>
                        <a:pt x="136" y="348"/>
                      </a:lnTo>
                      <a:lnTo>
                        <a:pt x="141" y="331"/>
                      </a:lnTo>
                      <a:lnTo>
                        <a:pt x="144" y="311"/>
                      </a:lnTo>
                      <a:lnTo>
                        <a:pt x="147" y="291"/>
                      </a:lnTo>
                      <a:lnTo>
                        <a:pt x="149" y="271"/>
                      </a:lnTo>
                      <a:lnTo>
                        <a:pt x="149" y="251"/>
                      </a:lnTo>
                      <a:lnTo>
                        <a:pt x="149" y="230"/>
                      </a:lnTo>
                      <a:lnTo>
                        <a:pt x="147" y="210"/>
                      </a:lnTo>
                      <a:lnTo>
                        <a:pt x="144" y="191"/>
                      </a:lnTo>
                      <a:lnTo>
                        <a:pt x="141" y="172"/>
                      </a:lnTo>
                      <a:lnTo>
                        <a:pt x="136" y="153"/>
                      </a:lnTo>
                      <a:lnTo>
                        <a:pt x="131" y="134"/>
                      </a:lnTo>
                      <a:lnTo>
                        <a:pt x="126" y="116"/>
                      </a:lnTo>
                      <a:lnTo>
                        <a:pt x="118" y="101"/>
                      </a:lnTo>
                      <a:lnTo>
                        <a:pt x="110" y="85"/>
                      </a:lnTo>
                      <a:lnTo>
                        <a:pt x="102" y="70"/>
                      </a:lnTo>
                      <a:lnTo>
                        <a:pt x="92" y="57"/>
                      </a:lnTo>
                      <a:lnTo>
                        <a:pt x="81" y="45"/>
                      </a:lnTo>
                      <a:lnTo>
                        <a:pt x="71" y="35"/>
                      </a:lnTo>
                      <a:lnTo>
                        <a:pt x="60" y="24"/>
                      </a:lnTo>
                      <a:lnTo>
                        <a:pt x="50"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42" name="Oval 53">
                  <a:extLst>
                    <a:ext uri="{FF2B5EF4-FFF2-40B4-BE49-F238E27FC236}">
                      <a16:creationId xmlns:a16="http://schemas.microsoft.com/office/drawing/2014/main" id="{5ADF76D2-3C3E-571C-5A58-A029E0A009AF}"/>
                    </a:ext>
                  </a:extLst>
                </p:cNvPr>
                <p:cNvSpPr>
                  <a:spLocks noChangeArrowheads="1"/>
                </p:cNvSpPr>
                <p:nvPr/>
              </p:nvSpPr>
              <p:spPr bwMode="auto">
                <a:xfrm>
                  <a:off x="4621"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3" name="Oval 54">
                  <a:extLst>
                    <a:ext uri="{FF2B5EF4-FFF2-40B4-BE49-F238E27FC236}">
                      <a16:creationId xmlns:a16="http://schemas.microsoft.com/office/drawing/2014/main" id="{923269BE-3B43-6DB9-3DCB-9A4DAD8B9FF5}"/>
                    </a:ext>
                  </a:extLst>
                </p:cNvPr>
                <p:cNvSpPr>
                  <a:spLocks noChangeArrowheads="1"/>
                </p:cNvSpPr>
                <p:nvPr/>
              </p:nvSpPr>
              <p:spPr bwMode="auto">
                <a:xfrm>
                  <a:off x="4714"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4" name="Oval 55">
                  <a:extLst>
                    <a:ext uri="{FF2B5EF4-FFF2-40B4-BE49-F238E27FC236}">
                      <a16:creationId xmlns:a16="http://schemas.microsoft.com/office/drawing/2014/main" id="{24B55967-3D05-6F89-F486-C8B266E85832}"/>
                    </a:ext>
                  </a:extLst>
                </p:cNvPr>
                <p:cNvSpPr>
                  <a:spLocks noChangeArrowheads="1"/>
                </p:cNvSpPr>
                <p:nvPr/>
              </p:nvSpPr>
              <p:spPr bwMode="auto">
                <a:xfrm>
                  <a:off x="475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5" name="Oval 56">
                  <a:extLst>
                    <a:ext uri="{FF2B5EF4-FFF2-40B4-BE49-F238E27FC236}">
                      <a16:creationId xmlns:a16="http://schemas.microsoft.com/office/drawing/2014/main" id="{9A6332A9-F6ED-9F9F-D9BC-EB0D189E4730}"/>
                    </a:ext>
                  </a:extLst>
                </p:cNvPr>
                <p:cNvSpPr>
                  <a:spLocks noChangeArrowheads="1"/>
                </p:cNvSpPr>
                <p:nvPr/>
              </p:nvSpPr>
              <p:spPr bwMode="auto">
                <a:xfrm>
                  <a:off x="475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6" name="Oval 57">
                  <a:extLst>
                    <a:ext uri="{FF2B5EF4-FFF2-40B4-BE49-F238E27FC236}">
                      <a16:creationId xmlns:a16="http://schemas.microsoft.com/office/drawing/2014/main" id="{90C04F40-F81D-1F92-B568-D9A3D8EC824B}"/>
                    </a:ext>
                  </a:extLst>
                </p:cNvPr>
                <p:cNvSpPr>
                  <a:spLocks noChangeArrowheads="1"/>
                </p:cNvSpPr>
                <p:nvPr/>
              </p:nvSpPr>
              <p:spPr bwMode="auto">
                <a:xfrm>
                  <a:off x="4714"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7" name="Oval 58">
                  <a:extLst>
                    <a:ext uri="{FF2B5EF4-FFF2-40B4-BE49-F238E27FC236}">
                      <a16:creationId xmlns:a16="http://schemas.microsoft.com/office/drawing/2014/main" id="{32976766-9B85-BD9C-9FF1-02C2026784EE}"/>
                    </a:ext>
                  </a:extLst>
                </p:cNvPr>
                <p:cNvSpPr>
                  <a:spLocks noChangeArrowheads="1"/>
                </p:cNvSpPr>
                <p:nvPr/>
              </p:nvSpPr>
              <p:spPr bwMode="auto">
                <a:xfrm>
                  <a:off x="4621"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05" name="Group 59">
                <a:extLst>
                  <a:ext uri="{FF2B5EF4-FFF2-40B4-BE49-F238E27FC236}">
                    <a16:creationId xmlns:a16="http://schemas.microsoft.com/office/drawing/2014/main" id="{2017B376-17D2-C871-FAB0-A379E97D5E5A}"/>
                  </a:ext>
                </a:extLst>
              </p:cNvPr>
              <p:cNvGrpSpPr>
                <a:grpSpLocks/>
              </p:cNvGrpSpPr>
              <p:nvPr/>
            </p:nvGrpSpPr>
            <p:grpSpPr bwMode="auto">
              <a:xfrm>
                <a:off x="2731" y="2880"/>
                <a:ext cx="2008" cy="506"/>
                <a:chOff x="2731" y="2880"/>
                <a:chExt cx="2008" cy="506"/>
              </a:xfrm>
            </p:grpSpPr>
            <p:sp>
              <p:nvSpPr>
                <p:cNvPr id="106" name="Freeform 60">
                  <a:extLst>
                    <a:ext uri="{FF2B5EF4-FFF2-40B4-BE49-F238E27FC236}">
                      <a16:creationId xmlns:a16="http://schemas.microsoft.com/office/drawing/2014/main" id="{C9D1C837-DBC0-87C1-C7E0-0AA9265D97E8}"/>
                    </a:ext>
                  </a:extLst>
                </p:cNvPr>
                <p:cNvSpPr>
                  <a:spLocks/>
                </p:cNvSpPr>
                <p:nvPr/>
              </p:nvSpPr>
              <p:spPr bwMode="auto">
                <a:xfrm>
                  <a:off x="3890" y="2929"/>
                  <a:ext cx="849" cy="404"/>
                </a:xfrm>
                <a:custGeom>
                  <a:avLst/>
                  <a:gdLst>
                    <a:gd name="T0" fmla="*/ 0 w 849"/>
                    <a:gd name="T1" fmla="*/ 0 h 404"/>
                    <a:gd name="T2" fmla="*/ 732 w 849"/>
                    <a:gd name="T3" fmla="*/ 0 h 404"/>
                    <a:gd name="T4" fmla="*/ 740 w 849"/>
                    <a:gd name="T5" fmla="*/ 0 h 404"/>
                    <a:gd name="T6" fmla="*/ 751 w 849"/>
                    <a:gd name="T7" fmla="*/ 2 h 404"/>
                    <a:gd name="T8" fmla="*/ 758 w 849"/>
                    <a:gd name="T9" fmla="*/ 5 h 404"/>
                    <a:gd name="T10" fmla="*/ 766 w 849"/>
                    <a:gd name="T11" fmla="*/ 9 h 404"/>
                    <a:gd name="T12" fmla="*/ 777 w 849"/>
                    <a:gd name="T13" fmla="*/ 14 h 404"/>
                    <a:gd name="T14" fmla="*/ 785 w 849"/>
                    <a:gd name="T15" fmla="*/ 21 h 404"/>
                    <a:gd name="T16" fmla="*/ 793 w 849"/>
                    <a:gd name="T17" fmla="*/ 28 h 404"/>
                    <a:gd name="T18" fmla="*/ 801 w 849"/>
                    <a:gd name="T19" fmla="*/ 37 h 404"/>
                    <a:gd name="T20" fmla="*/ 808 w 849"/>
                    <a:gd name="T21" fmla="*/ 45 h 404"/>
                    <a:gd name="T22" fmla="*/ 814 w 849"/>
                    <a:gd name="T23" fmla="*/ 57 h 404"/>
                    <a:gd name="T24" fmla="*/ 819 w 849"/>
                    <a:gd name="T25" fmla="*/ 68 h 404"/>
                    <a:gd name="T26" fmla="*/ 827 w 849"/>
                    <a:gd name="T27" fmla="*/ 82 h 404"/>
                    <a:gd name="T28" fmla="*/ 832 w 849"/>
                    <a:gd name="T29" fmla="*/ 94 h 404"/>
                    <a:gd name="T30" fmla="*/ 835 w 849"/>
                    <a:gd name="T31" fmla="*/ 108 h 404"/>
                    <a:gd name="T32" fmla="*/ 840 w 849"/>
                    <a:gd name="T33" fmla="*/ 123 h 404"/>
                    <a:gd name="T34" fmla="*/ 843 w 849"/>
                    <a:gd name="T35" fmla="*/ 137 h 404"/>
                    <a:gd name="T36" fmla="*/ 845 w 849"/>
                    <a:gd name="T37" fmla="*/ 153 h 404"/>
                    <a:gd name="T38" fmla="*/ 848 w 849"/>
                    <a:gd name="T39" fmla="*/ 170 h 404"/>
                    <a:gd name="T40" fmla="*/ 848 w 849"/>
                    <a:gd name="T41" fmla="*/ 186 h 404"/>
                    <a:gd name="T42" fmla="*/ 848 w 849"/>
                    <a:gd name="T43" fmla="*/ 202 h 404"/>
                    <a:gd name="T44" fmla="*/ 848 w 849"/>
                    <a:gd name="T45" fmla="*/ 217 h 404"/>
                    <a:gd name="T46" fmla="*/ 848 w 849"/>
                    <a:gd name="T47" fmla="*/ 235 h 404"/>
                    <a:gd name="T48" fmla="*/ 845 w 849"/>
                    <a:gd name="T49" fmla="*/ 250 h 404"/>
                    <a:gd name="T50" fmla="*/ 843 w 849"/>
                    <a:gd name="T51" fmla="*/ 266 h 404"/>
                    <a:gd name="T52" fmla="*/ 840 w 849"/>
                    <a:gd name="T53" fmla="*/ 280 h 404"/>
                    <a:gd name="T54" fmla="*/ 835 w 849"/>
                    <a:gd name="T55" fmla="*/ 295 h 404"/>
                    <a:gd name="T56" fmla="*/ 830 w 849"/>
                    <a:gd name="T57" fmla="*/ 309 h 404"/>
                    <a:gd name="T58" fmla="*/ 827 w 849"/>
                    <a:gd name="T59" fmla="*/ 323 h 404"/>
                    <a:gd name="T60" fmla="*/ 819 w 849"/>
                    <a:gd name="T61" fmla="*/ 335 h 404"/>
                    <a:gd name="T62" fmla="*/ 814 w 849"/>
                    <a:gd name="T63" fmla="*/ 348 h 404"/>
                    <a:gd name="T64" fmla="*/ 806 w 849"/>
                    <a:gd name="T65" fmla="*/ 358 h 404"/>
                    <a:gd name="T66" fmla="*/ 801 w 849"/>
                    <a:gd name="T67" fmla="*/ 366 h 404"/>
                    <a:gd name="T68" fmla="*/ 793 w 849"/>
                    <a:gd name="T69" fmla="*/ 375 h 404"/>
                    <a:gd name="T70" fmla="*/ 785 w 849"/>
                    <a:gd name="T71" fmla="*/ 384 h 404"/>
                    <a:gd name="T72" fmla="*/ 777 w 849"/>
                    <a:gd name="T73" fmla="*/ 389 h 404"/>
                    <a:gd name="T74" fmla="*/ 766 w 849"/>
                    <a:gd name="T75" fmla="*/ 394 h 404"/>
                    <a:gd name="T76" fmla="*/ 758 w 849"/>
                    <a:gd name="T77" fmla="*/ 398 h 404"/>
                    <a:gd name="T78" fmla="*/ 751 w 849"/>
                    <a:gd name="T79" fmla="*/ 401 h 404"/>
                    <a:gd name="T80" fmla="*/ 740 w 849"/>
                    <a:gd name="T81" fmla="*/ 403 h 404"/>
                    <a:gd name="T82" fmla="*/ 0 w 849"/>
                    <a:gd name="T83" fmla="*/ 403 h 404"/>
                    <a:gd name="T84" fmla="*/ 0 w 849"/>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49" h="404">
                      <a:moveTo>
                        <a:pt x="0" y="0"/>
                      </a:moveTo>
                      <a:lnTo>
                        <a:pt x="732" y="0"/>
                      </a:lnTo>
                      <a:lnTo>
                        <a:pt x="740" y="0"/>
                      </a:lnTo>
                      <a:lnTo>
                        <a:pt x="751" y="2"/>
                      </a:lnTo>
                      <a:lnTo>
                        <a:pt x="758" y="5"/>
                      </a:lnTo>
                      <a:lnTo>
                        <a:pt x="766" y="9"/>
                      </a:lnTo>
                      <a:lnTo>
                        <a:pt x="777" y="14"/>
                      </a:lnTo>
                      <a:lnTo>
                        <a:pt x="785" y="21"/>
                      </a:lnTo>
                      <a:lnTo>
                        <a:pt x="793" y="28"/>
                      </a:lnTo>
                      <a:lnTo>
                        <a:pt x="801" y="37"/>
                      </a:lnTo>
                      <a:lnTo>
                        <a:pt x="808" y="45"/>
                      </a:lnTo>
                      <a:lnTo>
                        <a:pt x="814" y="57"/>
                      </a:lnTo>
                      <a:lnTo>
                        <a:pt x="819" y="68"/>
                      </a:lnTo>
                      <a:lnTo>
                        <a:pt x="827" y="82"/>
                      </a:lnTo>
                      <a:lnTo>
                        <a:pt x="832" y="94"/>
                      </a:lnTo>
                      <a:lnTo>
                        <a:pt x="835" y="108"/>
                      </a:lnTo>
                      <a:lnTo>
                        <a:pt x="840" y="123"/>
                      </a:lnTo>
                      <a:lnTo>
                        <a:pt x="843" y="137"/>
                      </a:lnTo>
                      <a:lnTo>
                        <a:pt x="845" y="153"/>
                      </a:lnTo>
                      <a:lnTo>
                        <a:pt x="848" y="170"/>
                      </a:lnTo>
                      <a:lnTo>
                        <a:pt x="848" y="186"/>
                      </a:lnTo>
                      <a:lnTo>
                        <a:pt x="848" y="202"/>
                      </a:lnTo>
                      <a:lnTo>
                        <a:pt x="848" y="217"/>
                      </a:lnTo>
                      <a:lnTo>
                        <a:pt x="848" y="235"/>
                      </a:lnTo>
                      <a:lnTo>
                        <a:pt x="845" y="250"/>
                      </a:lnTo>
                      <a:lnTo>
                        <a:pt x="843" y="266"/>
                      </a:lnTo>
                      <a:lnTo>
                        <a:pt x="840" y="280"/>
                      </a:lnTo>
                      <a:lnTo>
                        <a:pt x="835" y="295"/>
                      </a:lnTo>
                      <a:lnTo>
                        <a:pt x="830" y="309"/>
                      </a:lnTo>
                      <a:lnTo>
                        <a:pt x="827" y="323"/>
                      </a:lnTo>
                      <a:lnTo>
                        <a:pt x="819" y="335"/>
                      </a:lnTo>
                      <a:lnTo>
                        <a:pt x="814" y="348"/>
                      </a:lnTo>
                      <a:lnTo>
                        <a:pt x="806" y="358"/>
                      </a:lnTo>
                      <a:lnTo>
                        <a:pt x="801" y="366"/>
                      </a:lnTo>
                      <a:lnTo>
                        <a:pt x="793" y="375"/>
                      </a:lnTo>
                      <a:lnTo>
                        <a:pt x="785" y="384"/>
                      </a:lnTo>
                      <a:lnTo>
                        <a:pt x="777" y="389"/>
                      </a:lnTo>
                      <a:lnTo>
                        <a:pt x="766" y="394"/>
                      </a:lnTo>
                      <a:lnTo>
                        <a:pt x="758" y="398"/>
                      </a:lnTo>
                      <a:lnTo>
                        <a:pt x="751" y="401"/>
                      </a:lnTo>
                      <a:lnTo>
                        <a:pt x="740"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07" name="Group 61">
                  <a:extLst>
                    <a:ext uri="{FF2B5EF4-FFF2-40B4-BE49-F238E27FC236}">
                      <a16:creationId xmlns:a16="http://schemas.microsoft.com/office/drawing/2014/main" id="{E2FE4681-D397-0BFC-97B9-F7DF9685F67D}"/>
                    </a:ext>
                  </a:extLst>
                </p:cNvPr>
                <p:cNvGrpSpPr>
                  <a:grpSpLocks/>
                </p:cNvGrpSpPr>
                <p:nvPr/>
              </p:nvGrpSpPr>
              <p:grpSpPr bwMode="auto">
                <a:xfrm>
                  <a:off x="3894" y="2884"/>
                  <a:ext cx="395" cy="502"/>
                  <a:chOff x="3894" y="2884"/>
                  <a:chExt cx="395" cy="502"/>
                </a:xfrm>
              </p:grpSpPr>
              <p:sp>
                <p:nvSpPr>
                  <p:cNvPr id="132" name="Freeform 62">
                    <a:extLst>
                      <a:ext uri="{FF2B5EF4-FFF2-40B4-BE49-F238E27FC236}">
                        <a16:creationId xmlns:a16="http://schemas.microsoft.com/office/drawing/2014/main" id="{8A39E690-7817-C743-67E8-18AB06311155}"/>
                      </a:ext>
                    </a:extLst>
                  </p:cNvPr>
                  <p:cNvSpPr>
                    <a:spLocks/>
                  </p:cNvSpPr>
                  <p:nvPr/>
                </p:nvSpPr>
                <p:spPr bwMode="auto">
                  <a:xfrm>
                    <a:off x="4058"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33" name="Freeform 63">
                    <a:extLst>
                      <a:ext uri="{FF2B5EF4-FFF2-40B4-BE49-F238E27FC236}">
                        <a16:creationId xmlns:a16="http://schemas.microsoft.com/office/drawing/2014/main" id="{4EE6E82A-0BFD-516E-C6AF-7F1F166F88C4}"/>
                      </a:ext>
                    </a:extLst>
                  </p:cNvPr>
                  <p:cNvSpPr>
                    <a:spLocks/>
                  </p:cNvSpPr>
                  <p:nvPr/>
                </p:nvSpPr>
                <p:spPr bwMode="auto">
                  <a:xfrm>
                    <a:off x="3894" y="2884"/>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34" name="Oval 64">
                    <a:extLst>
                      <a:ext uri="{FF2B5EF4-FFF2-40B4-BE49-F238E27FC236}">
                        <a16:creationId xmlns:a16="http://schemas.microsoft.com/office/drawing/2014/main" id="{5395ACF9-827C-4CF6-2EB9-5D43265691EA}"/>
                      </a:ext>
                    </a:extLst>
                  </p:cNvPr>
                  <p:cNvSpPr>
                    <a:spLocks noChangeArrowheads="1"/>
                  </p:cNvSpPr>
                  <p:nvPr/>
                </p:nvSpPr>
                <p:spPr bwMode="auto">
                  <a:xfrm>
                    <a:off x="4040"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5" name="Oval 65">
                    <a:extLst>
                      <a:ext uri="{FF2B5EF4-FFF2-40B4-BE49-F238E27FC236}">
                        <a16:creationId xmlns:a16="http://schemas.microsoft.com/office/drawing/2014/main" id="{D1249D91-6190-B1B5-1695-36B0F35A2524}"/>
                      </a:ext>
                    </a:extLst>
                  </p:cNvPr>
                  <p:cNvSpPr>
                    <a:spLocks noChangeArrowheads="1"/>
                  </p:cNvSpPr>
                  <p:nvPr/>
                </p:nvSpPr>
                <p:spPr bwMode="auto">
                  <a:xfrm>
                    <a:off x="4135"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6" name="Oval 66">
                    <a:extLst>
                      <a:ext uri="{FF2B5EF4-FFF2-40B4-BE49-F238E27FC236}">
                        <a16:creationId xmlns:a16="http://schemas.microsoft.com/office/drawing/2014/main" id="{FB745EA5-CDC4-297F-4540-F14A0D1C9B30}"/>
                      </a:ext>
                    </a:extLst>
                  </p:cNvPr>
                  <p:cNvSpPr>
                    <a:spLocks noChangeArrowheads="1"/>
                  </p:cNvSpPr>
                  <p:nvPr/>
                </p:nvSpPr>
                <p:spPr bwMode="auto">
                  <a:xfrm>
                    <a:off x="4175"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7" name="Oval 67">
                    <a:extLst>
                      <a:ext uri="{FF2B5EF4-FFF2-40B4-BE49-F238E27FC236}">
                        <a16:creationId xmlns:a16="http://schemas.microsoft.com/office/drawing/2014/main" id="{32DE83D7-C628-6A1D-0D75-ED88A02D0D00}"/>
                      </a:ext>
                    </a:extLst>
                  </p:cNvPr>
                  <p:cNvSpPr>
                    <a:spLocks noChangeArrowheads="1"/>
                  </p:cNvSpPr>
                  <p:nvPr/>
                </p:nvSpPr>
                <p:spPr bwMode="auto">
                  <a:xfrm>
                    <a:off x="4175"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8" name="Oval 68">
                    <a:extLst>
                      <a:ext uri="{FF2B5EF4-FFF2-40B4-BE49-F238E27FC236}">
                        <a16:creationId xmlns:a16="http://schemas.microsoft.com/office/drawing/2014/main" id="{744CAA6D-8CE9-BD42-9704-69B2660B3655}"/>
                      </a:ext>
                    </a:extLst>
                  </p:cNvPr>
                  <p:cNvSpPr>
                    <a:spLocks noChangeArrowheads="1"/>
                  </p:cNvSpPr>
                  <p:nvPr/>
                </p:nvSpPr>
                <p:spPr bwMode="auto">
                  <a:xfrm>
                    <a:off x="4135"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9" name="Oval 69">
                    <a:extLst>
                      <a:ext uri="{FF2B5EF4-FFF2-40B4-BE49-F238E27FC236}">
                        <a16:creationId xmlns:a16="http://schemas.microsoft.com/office/drawing/2014/main" id="{EDD1AEDF-AE97-056B-B6F6-03C4CFCACC75}"/>
                      </a:ext>
                    </a:extLst>
                  </p:cNvPr>
                  <p:cNvSpPr>
                    <a:spLocks noChangeArrowheads="1"/>
                  </p:cNvSpPr>
                  <p:nvPr/>
                </p:nvSpPr>
                <p:spPr bwMode="auto">
                  <a:xfrm>
                    <a:off x="4040"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08" name="Freeform 70">
                  <a:extLst>
                    <a:ext uri="{FF2B5EF4-FFF2-40B4-BE49-F238E27FC236}">
                      <a16:creationId xmlns:a16="http://schemas.microsoft.com/office/drawing/2014/main" id="{E6D3F167-6B0E-EE53-FFF0-7EB142339515}"/>
                    </a:ext>
                  </a:extLst>
                </p:cNvPr>
                <p:cNvSpPr>
                  <a:spLocks/>
                </p:cNvSpPr>
                <p:nvPr/>
              </p:nvSpPr>
              <p:spPr bwMode="auto">
                <a:xfrm>
                  <a:off x="3565"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09" name="Group 71">
                  <a:extLst>
                    <a:ext uri="{FF2B5EF4-FFF2-40B4-BE49-F238E27FC236}">
                      <a16:creationId xmlns:a16="http://schemas.microsoft.com/office/drawing/2014/main" id="{0467C2E4-C4E9-CB97-DB26-5EB9A2C5A4CA}"/>
                    </a:ext>
                  </a:extLst>
                </p:cNvPr>
                <p:cNvGrpSpPr>
                  <a:grpSpLocks/>
                </p:cNvGrpSpPr>
                <p:nvPr/>
              </p:nvGrpSpPr>
              <p:grpSpPr bwMode="auto">
                <a:xfrm>
                  <a:off x="3305" y="2880"/>
                  <a:ext cx="394" cy="502"/>
                  <a:chOff x="3305" y="2880"/>
                  <a:chExt cx="394" cy="502"/>
                </a:xfrm>
              </p:grpSpPr>
              <p:sp>
                <p:nvSpPr>
                  <p:cNvPr id="124" name="Freeform 72">
                    <a:extLst>
                      <a:ext uri="{FF2B5EF4-FFF2-40B4-BE49-F238E27FC236}">
                        <a16:creationId xmlns:a16="http://schemas.microsoft.com/office/drawing/2014/main" id="{5995CD4E-F45B-39D8-BE79-AD9292FED42C}"/>
                      </a:ext>
                    </a:extLst>
                  </p:cNvPr>
                  <p:cNvSpPr>
                    <a:spLocks/>
                  </p:cNvSpPr>
                  <p:nvPr/>
                </p:nvSpPr>
                <p:spPr bwMode="auto">
                  <a:xfrm>
                    <a:off x="346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25" name="Freeform 73">
                    <a:extLst>
                      <a:ext uri="{FF2B5EF4-FFF2-40B4-BE49-F238E27FC236}">
                        <a16:creationId xmlns:a16="http://schemas.microsoft.com/office/drawing/2014/main" id="{F146C324-5E79-6115-9F35-0727C62B860D}"/>
                      </a:ext>
                    </a:extLst>
                  </p:cNvPr>
                  <p:cNvSpPr>
                    <a:spLocks/>
                  </p:cNvSpPr>
                  <p:nvPr/>
                </p:nvSpPr>
                <p:spPr bwMode="auto">
                  <a:xfrm>
                    <a:off x="3305"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26" name="Oval 74">
                    <a:extLst>
                      <a:ext uri="{FF2B5EF4-FFF2-40B4-BE49-F238E27FC236}">
                        <a16:creationId xmlns:a16="http://schemas.microsoft.com/office/drawing/2014/main" id="{E9DD4BAA-6892-CCA0-D63D-1AD009F3D3BC}"/>
                      </a:ext>
                    </a:extLst>
                  </p:cNvPr>
                  <p:cNvSpPr>
                    <a:spLocks noChangeArrowheads="1"/>
                  </p:cNvSpPr>
                  <p:nvPr/>
                </p:nvSpPr>
                <p:spPr bwMode="auto">
                  <a:xfrm>
                    <a:off x="345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7" name="Oval 75">
                    <a:extLst>
                      <a:ext uri="{FF2B5EF4-FFF2-40B4-BE49-F238E27FC236}">
                        <a16:creationId xmlns:a16="http://schemas.microsoft.com/office/drawing/2014/main" id="{6DB517A5-DF63-4850-4030-8839744109F8}"/>
                      </a:ext>
                    </a:extLst>
                  </p:cNvPr>
                  <p:cNvSpPr>
                    <a:spLocks noChangeArrowheads="1"/>
                  </p:cNvSpPr>
                  <p:nvPr/>
                </p:nvSpPr>
                <p:spPr bwMode="auto">
                  <a:xfrm>
                    <a:off x="354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8" name="Oval 76">
                    <a:extLst>
                      <a:ext uri="{FF2B5EF4-FFF2-40B4-BE49-F238E27FC236}">
                        <a16:creationId xmlns:a16="http://schemas.microsoft.com/office/drawing/2014/main" id="{05A409E9-8FBC-BBDB-78EC-1ADFBE847359}"/>
                      </a:ext>
                    </a:extLst>
                  </p:cNvPr>
                  <p:cNvSpPr>
                    <a:spLocks noChangeArrowheads="1"/>
                  </p:cNvSpPr>
                  <p:nvPr/>
                </p:nvSpPr>
                <p:spPr bwMode="auto">
                  <a:xfrm>
                    <a:off x="3585"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9" name="Oval 77">
                    <a:extLst>
                      <a:ext uri="{FF2B5EF4-FFF2-40B4-BE49-F238E27FC236}">
                        <a16:creationId xmlns:a16="http://schemas.microsoft.com/office/drawing/2014/main" id="{388D35DD-C764-B883-F189-4A6EE5DD50AA}"/>
                      </a:ext>
                    </a:extLst>
                  </p:cNvPr>
                  <p:cNvSpPr>
                    <a:spLocks noChangeArrowheads="1"/>
                  </p:cNvSpPr>
                  <p:nvPr/>
                </p:nvSpPr>
                <p:spPr bwMode="auto">
                  <a:xfrm>
                    <a:off x="3585"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0" name="Oval 78">
                    <a:extLst>
                      <a:ext uri="{FF2B5EF4-FFF2-40B4-BE49-F238E27FC236}">
                        <a16:creationId xmlns:a16="http://schemas.microsoft.com/office/drawing/2014/main" id="{AA5722FC-1C6E-B59A-6B23-3FE300142003}"/>
                      </a:ext>
                    </a:extLst>
                  </p:cNvPr>
                  <p:cNvSpPr>
                    <a:spLocks noChangeArrowheads="1"/>
                  </p:cNvSpPr>
                  <p:nvPr/>
                </p:nvSpPr>
                <p:spPr bwMode="auto">
                  <a:xfrm>
                    <a:off x="354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1" name="Oval 79">
                    <a:extLst>
                      <a:ext uri="{FF2B5EF4-FFF2-40B4-BE49-F238E27FC236}">
                        <a16:creationId xmlns:a16="http://schemas.microsoft.com/office/drawing/2014/main" id="{EB01E72F-6CDB-1EAE-08D2-98789BAEC970}"/>
                      </a:ext>
                    </a:extLst>
                  </p:cNvPr>
                  <p:cNvSpPr>
                    <a:spLocks noChangeArrowheads="1"/>
                  </p:cNvSpPr>
                  <p:nvPr/>
                </p:nvSpPr>
                <p:spPr bwMode="auto">
                  <a:xfrm>
                    <a:off x="3450"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10" name="Freeform 80">
                  <a:extLst>
                    <a:ext uri="{FF2B5EF4-FFF2-40B4-BE49-F238E27FC236}">
                      <a16:creationId xmlns:a16="http://schemas.microsoft.com/office/drawing/2014/main" id="{4C6012B3-189C-ED22-AEC0-FFCFF8EC3324}"/>
                    </a:ext>
                  </a:extLst>
                </p:cNvPr>
                <p:cNvSpPr>
                  <a:spLocks/>
                </p:cNvSpPr>
                <p:nvPr/>
              </p:nvSpPr>
              <p:spPr bwMode="auto">
                <a:xfrm>
                  <a:off x="2966"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11" name="Group 81">
                  <a:extLst>
                    <a:ext uri="{FF2B5EF4-FFF2-40B4-BE49-F238E27FC236}">
                      <a16:creationId xmlns:a16="http://schemas.microsoft.com/office/drawing/2014/main" id="{F008BB04-87C7-076E-F9C8-0CF1289056DA}"/>
                    </a:ext>
                  </a:extLst>
                </p:cNvPr>
                <p:cNvGrpSpPr>
                  <a:grpSpLocks/>
                </p:cNvGrpSpPr>
                <p:nvPr/>
              </p:nvGrpSpPr>
              <p:grpSpPr bwMode="auto">
                <a:xfrm>
                  <a:off x="2731" y="2880"/>
                  <a:ext cx="394" cy="502"/>
                  <a:chOff x="2731" y="2880"/>
                  <a:chExt cx="394" cy="502"/>
                </a:xfrm>
              </p:grpSpPr>
              <p:sp>
                <p:nvSpPr>
                  <p:cNvPr id="112" name="Freeform 82">
                    <a:extLst>
                      <a:ext uri="{FF2B5EF4-FFF2-40B4-BE49-F238E27FC236}">
                        <a16:creationId xmlns:a16="http://schemas.microsoft.com/office/drawing/2014/main" id="{BCEAC1B3-F554-04D2-042C-679C73676083}"/>
                      </a:ext>
                    </a:extLst>
                  </p:cNvPr>
                  <p:cNvSpPr>
                    <a:spLocks/>
                  </p:cNvSpPr>
                  <p:nvPr/>
                </p:nvSpPr>
                <p:spPr bwMode="auto">
                  <a:xfrm>
                    <a:off x="2894"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3" name="Freeform 83">
                    <a:extLst>
                      <a:ext uri="{FF2B5EF4-FFF2-40B4-BE49-F238E27FC236}">
                        <a16:creationId xmlns:a16="http://schemas.microsoft.com/office/drawing/2014/main" id="{C3F75A8E-9955-8C74-EB45-00225C676754}"/>
                      </a:ext>
                    </a:extLst>
                  </p:cNvPr>
                  <p:cNvSpPr>
                    <a:spLocks/>
                  </p:cNvSpPr>
                  <p:nvPr/>
                </p:nvSpPr>
                <p:spPr bwMode="auto">
                  <a:xfrm>
                    <a:off x="2731" y="2880"/>
                    <a:ext cx="311" cy="502"/>
                  </a:xfrm>
                  <a:custGeom>
                    <a:avLst/>
                    <a:gdLst>
                      <a:gd name="T0" fmla="*/ 135 w 311"/>
                      <a:gd name="T1" fmla="*/ 3 h 502"/>
                      <a:gd name="T2" fmla="*/ 112 w 311"/>
                      <a:gd name="T3" fmla="*/ 10 h 502"/>
                      <a:gd name="T4" fmla="*/ 88 w 311"/>
                      <a:gd name="T5" fmla="*/ 24 h 502"/>
                      <a:gd name="T6" fmla="*/ 68 w 311"/>
                      <a:gd name="T7" fmla="*/ 45 h 502"/>
                      <a:gd name="T8" fmla="*/ 47 w 311"/>
                      <a:gd name="T9" fmla="*/ 70 h 502"/>
                      <a:gd name="T10" fmla="*/ 31 w 311"/>
                      <a:gd name="T11" fmla="*/ 101 h 502"/>
                      <a:gd name="T12" fmla="*/ 18 w 311"/>
                      <a:gd name="T13" fmla="*/ 134 h 502"/>
                      <a:gd name="T14" fmla="*/ 8 w 311"/>
                      <a:gd name="T15" fmla="*/ 172 h 502"/>
                      <a:gd name="T16" fmla="*/ 3 w 311"/>
                      <a:gd name="T17" fmla="*/ 210 h 502"/>
                      <a:gd name="T18" fmla="*/ 0 w 311"/>
                      <a:gd name="T19" fmla="*/ 251 h 502"/>
                      <a:gd name="T20" fmla="*/ 3 w 311"/>
                      <a:gd name="T21" fmla="*/ 291 h 502"/>
                      <a:gd name="T22" fmla="*/ 8 w 311"/>
                      <a:gd name="T23" fmla="*/ 331 h 502"/>
                      <a:gd name="T24" fmla="*/ 18 w 311"/>
                      <a:gd name="T25" fmla="*/ 367 h 502"/>
                      <a:gd name="T26" fmla="*/ 31 w 311"/>
                      <a:gd name="T27" fmla="*/ 400 h 502"/>
                      <a:gd name="T28" fmla="*/ 47 w 311"/>
                      <a:gd name="T29" fmla="*/ 431 h 502"/>
                      <a:gd name="T30" fmla="*/ 68 w 311"/>
                      <a:gd name="T31" fmla="*/ 456 h 502"/>
                      <a:gd name="T32" fmla="*/ 88 w 311"/>
                      <a:gd name="T33" fmla="*/ 477 h 502"/>
                      <a:gd name="T34" fmla="*/ 112 w 311"/>
                      <a:gd name="T35" fmla="*/ 491 h 502"/>
                      <a:gd name="T36" fmla="*/ 135 w 311"/>
                      <a:gd name="T37" fmla="*/ 499 h 502"/>
                      <a:gd name="T38" fmla="*/ 161 w 311"/>
                      <a:gd name="T39" fmla="*/ 501 h 502"/>
                      <a:gd name="T40" fmla="*/ 185 w 311"/>
                      <a:gd name="T41" fmla="*/ 496 h 502"/>
                      <a:gd name="T42" fmla="*/ 208 w 311"/>
                      <a:gd name="T43" fmla="*/ 485 h 502"/>
                      <a:gd name="T44" fmla="*/ 232 w 311"/>
                      <a:gd name="T45" fmla="*/ 468 h 502"/>
                      <a:gd name="T46" fmla="*/ 253 w 311"/>
                      <a:gd name="T47" fmla="*/ 444 h 502"/>
                      <a:gd name="T48" fmla="*/ 271 w 311"/>
                      <a:gd name="T49" fmla="*/ 416 h 502"/>
                      <a:gd name="T50" fmla="*/ 284 w 311"/>
                      <a:gd name="T51" fmla="*/ 385 h 502"/>
                      <a:gd name="T52" fmla="*/ 297 w 311"/>
                      <a:gd name="T53" fmla="*/ 348 h 502"/>
                      <a:gd name="T54" fmla="*/ 305 w 311"/>
                      <a:gd name="T55" fmla="*/ 311 h 502"/>
                      <a:gd name="T56" fmla="*/ 307 w 311"/>
                      <a:gd name="T57" fmla="*/ 271 h 502"/>
                      <a:gd name="T58" fmla="*/ 307 w 311"/>
                      <a:gd name="T59" fmla="*/ 230 h 502"/>
                      <a:gd name="T60" fmla="*/ 305 w 311"/>
                      <a:gd name="T61" fmla="*/ 191 h 502"/>
                      <a:gd name="T62" fmla="*/ 297 w 311"/>
                      <a:gd name="T63" fmla="*/ 153 h 502"/>
                      <a:gd name="T64" fmla="*/ 284 w 311"/>
                      <a:gd name="T65" fmla="*/ 116 h 502"/>
                      <a:gd name="T66" fmla="*/ 271 w 311"/>
                      <a:gd name="T67" fmla="*/ 85 h 502"/>
                      <a:gd name="T68" fmla="*/ 253 w 311"/>
                      <a:gd name="T69" fmla="*/ 57 h 502"/>
                      <a:gd name="T70" fmla="*/ 232 w 311"/>
                      <a:gd name="T71" fmla="*/ 35 h 502"/>
                      <a:gd name="T72" fmla="*/ 208 w 311"/>
                      <a:gd name="T73" fmla="*/ 17 h 502"/>
                      <a:gd name="T74" fmla="*/ 185 w 311"/>
                      <a:gd name="T75" fmla="*/ 5 h 502"/>
                      <a:gd name="T76" fmla="*/ 161 w 31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1" h="502">
                        <a:moveTo>
                          <a:pt x="148" y="0"/>
                        </a:moveTo>
                        <a:lnTo>
                          <a:pt x="135" y="3"/>
                        </a:lnTo>
                        <a:lnTo>
                          <a:pt x="125" y="5"/>
                        </a:lnTo>
                        <a:lnTo>
                          <a:pt x="112" y="10"/>
                        </a:lnTo>
                        <a:lnTo>
                          <a:pt x="99" y="17"/>
                        </a:lnTo>
                        <a:lnTo>
                          <a:pt x="88" y="24"/>
                        </a:lnTo>
                        <a:lnTo>
                          <a:pt x="78" y="35"/>
                        </a:lnTo>
                        <a:lnTo>
                          <a:pt x="68" y="45"/>
                        </a:lnTo>
                        <a:lnTo>
                          <a:pt x="57" y="57"/>
                        </a:lnTo>
                        <a:lnTo>
                          <a:pt x="47" y="70"/>
                        </a:lnTo>
                        <a:lnTo>
                          <a:pt x="39" y="85"/>
                        </a:lnTo>
                        <a:lnTo>
                          <a:pt x="31" y="101"/>
                        </a:lnTo>
                        <a:lnTo>
                          <a:pt x="23"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3" y="385"/>
                        </a:lnTo>
                        <a:lnTo>
                          <a:pt x="31" y="400"/>
                        </a:lnTo>
                        <a:lnTo>
                          <a:pt x="39" y="416"/>
                        </a:lnTo>
                        <a:lnTo>
                          <a:pt x="47" y="431"/>
                        </a:lnTo>
                        <a:lnTo>
                          <a:pt x="57" y="444"/>
                        </a:lnTo>
                        <a:lnTo>
                          <a:pt x="68" y="456"/>
                        </a:lnTo>
                        <a:lnTo>
                          <a:pt x="78" y="468"/>
                        </a:lnTo>
                        <a:lnTo>
                          <a:pt x="88" y="477"/>
                        </a:lnTo>
                        <a:lnTo>
                          <a:pt x="99" y="484"/>
                        </a:lnTo>
                        <a:lnTo>
                          <a:pt x="112" y="491"/>
                        </a:lnTo>
                        <a:lnTo>
                          <a:pt x="125" y="496"/>
                        </a:lnTo>
                        <a:lnTo>
                          <a:pt x="135" y="499"/>
                        </a:lnTo>
                        <a:lnTo>
                          <a:pt x="148" y="501"/>
                        </a:lnTo>
                        <a:lnTo>
                          <a:pt x="161" y="501"/>
                        </a:lnTo>
                        <a:lnTo>
                          <a:pt x="174" y="499"/>
                        </a:lnTo>
                        <a:lnTo>
                          <a:pt x="185" y="496"/>
                        </a:lnTo>
                        <a:lnTo>
                          <a:pt x="198" y="491"/>
                        </a:lnTo>
                        <a:lnTo>
                          <a:pt x="208" y="485"/>
                        </a:lnTo>
                        <a:lnTo>
                          <a:pt x="221" y="477"/>
                        </a:lnTo>
                        <a:lnTo>
                          <a:pt x="232" y="468"/>
                        </a:lnTo>
                        <a:lnTo>
                          <a:pt x="242" y="456"/>
                        </a:lnTo>
                        <a:lnTo>
                          <a:pt x="253" y="444"/>
                        </a:lnTo>
                        <a:lnTo>
                          <a:pt x="260" y="431"/>
                        </a:lnTo>
                        <a:lnTo>
                          <a:pt x="271" y="416"/>
                        </a:lnTo>
                        <a:lnTo>
                          <a:pt x="279" y="400"/>
                        </a:lnTo>
                        <a:lnTo>
                          <a:pt x="284" y="385"/>
                        </a:lnTo>
                        <a:lnTo>
                          <a:pt x="292" y="367"/>
                        </a:lnTo>
                        <a:lnTo>
                          <a:pt x="297" y="348"/>
                        </a:lnTo>
                        <a:lnTo>
                          <a:pt x="302" y="331"/>
                        </a:lnTo>
                        <a:lnTo>
                          <a:pt x="305" y="311"/>
                        </a:lnTo>
                        <a:lnTo>
                          <a:pt x="307" y="291"/>
                        </a:lnTo>
                        <a:lnTo>
                          <a:pt x="307" y="271"/>
                        </a:lnTo>
                        <a:lnTo>
                          <a:pt x="310" y="251"/>
                        </a:lnTo>
                        <a:lnTo>
                          <a:pt x="307" y="230"/>
                        </a:lnTo>
                        <a:lnTo>
                          <a:pt x="307" y="210"/>
                        </a:lnTo>
                        <a:lnTo>
                          <a:pt x="305" y="191"/>
                        </a:lnTo>
                        <a:lnTo>
                          <a:pt x="302" y="172"/>
                        </a:lnTo>
                        <a:lnTo>
                          <a:pt x="297" y="153"/>
                        </a:lnTo>
                        <a:lnTo>
                          <a:pt x="292" y="134"/>
                        </a:lnTo>
                        <a:lnTo>
                          <a:pt x="284" y="116"/>
                        </a:lnTo>
                        <a:lnTo>
                          <a:pt x="279" y="101"/>
                        </a:lnTo>
                        <a:lnTo>
                          <a:pt x="271" y="85"/>
                        </a:lnTo>
                        <a:lnTo>
                          <a:pt x="263" y="70"/>
                        </a:lnTo>
                        <a:lnTo>
                          <a:pt x="253" y="57"/>
                        </a:lnTo>
                        <a:lnTo>
                          <a:pt x="242" y="45"/>
                        </a:lnTo>
                        <a:lnTo>
                          <a:pt x="232" y="35"/>
                        </a:lnTo>
                        <a:lnTo>
                          <a:pt x="221" y="24"/>
                        </a:lnTo>
                        <a:lnTo>
                          <a:pt x="208" y="17"/>
                        </a:lnTo>
                        <a:lnTo>
                          <a:pt x="198" y="10"/>
                        </a:lnTo>
                        <a:lnTo>
                          <a:pt x="185" y="5"/>
                        </a:lnTo>
                        <a:lnTo>
                          <a:pt x="174" y="3"/>
                        </a:lnTo>
                        <a:lnTo>
                          <a:pt x="161" y="0"/>
                        </a:lnTo>
                        <a:lnTo>
                          <a:pt x="148"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4" name="Freeform 84">
                    <a:extLst>
                      <a:ext uri="{FF2B5EF4-FFF2-40B4-BE49-F238E27FC236}">
                        <a16:creationId xmlns:a16="http://schemas.microsoft.com/office/drawing/2014/main" id="{2B4AD393-AE5D-50C6-3963-C0E8B1252060}"/>
                      </a:ext>
                    </a:extLst>
                  </p:cNvPr>
                  <p:cNvSpPr>
                    <a:spLocks/>
                  </p:cNvSpPr>
                  <p:nvPr/>
                </p:nvSpPr>
                <p:spPr bwMode="auto">
                  <a:xfrm>
                    <a:off x="2776" y="2932"/>
                    <a:ext cx="219" cy="397"/>
                  </a:xfrm>
                  <a:custGeom>
                    <a:avLst/>
                    <a:gdLst>
                      <a:gd name="T0" fmla="*/ 122 w 219"/>
                      <a:gd name="T1" fmla="*/ 2 h 397"/>
                      <a:gd name="T2" fmla="*/ 140 w 219"/>
                      <a:gd name="T3" fmla="*/ 9 h 397"/>
                      <a:gd name="T4" fmla="*/ 156 w 219"/>
                      <a:gd name="T5" fmla="*/ 19 h 397"/>
                      <a:gd name="T6" fmla="*/ 171 w 219"/>
                      <a:gd name="T7" fmla="*/ 35 h 397"/>
                      <a:gd name="T8" fmla="*/ 184 w 219"/>
                      <a:gd name="T9" fmla="*/ 55 h 397"/>
                      <a:gd name="T10" fmla="*/ 197 w 219"/>
                      <a:gd name="T11" fmla="*/ 80 h 397"/>
                      <a:gd name="T12" fmla="*/ 205 w 219"/>
                      <a:gd name="T13" fmla="*/ 106 h 397"/>
                      <a:gd name="T14" fmla="*/ 213 w 219"/>
                      <a:gd name="T15" fmla="*/ 135 h 397"/>
                      <a:gd name="T16" fmla="*/ 218 w 219"/>
                      <a:gd name="T17" fmla="*/ 167 h 397"/>
                      <a:gd name="T18" fmla="*/ 218 w 219"/>
                      <a:gd name="T19" fmla="*/ 198 h 397"/>
                      <a:gd name="T20" fmla="*/ 218 w 219"/>
                      <a:gd name="T21" fmla="*/ 229 h 397"/>
                      <a:gd name="T22" fmla="*/ 213 w 219"/>
                      <a:gd name="T23" fmla="*/ 261 h 397"/>
                      <a:gd name="T24" fmla="*/ 205 w 219"/>
                      <a:gd name="T25" fmla="*/ 290 h 397"/>
                      <a:gd name="T26" fmla="*/ 197 w 219"/>
                      <a:gd name="T27" fmla="*/ 318 h 397"/>
                      <a:gd name="T28" fmla="*/ 184 w 219"/>
                      <a:gd name="T29" fmla="*/ 341 h 397"/>
                      <a:gd name="T30" fmla="*/ 171 w 219"/>
                      <a:gd name="T31" fmla="*/ 361 h 397"/>
                      <a:gd name="T32" fmla="*/ 156 w 219"/>
                      <a:gd name="T33" fmla="*/ 377 h 397"/>
                      <a:gd name="T34" fmla="*/ 140 w 219"/>
                      <a:gd name="T35" fmla="*/ 387 h 397"/>
                      <a:gd name="T36" fmla="*/ 122 w 219"/>
                      <a:gd name="T37" fmla="*/ 394 h 397"/>
                      <a:gd name="T38" fmla="*/ 106 w 219"/>
                      <a:gd name="T39" fmla="*/ 396 h 397"/>
                      <a:gd name="T40" fmla="*/ 88 w 219"/>
                      <a:gd name="T41" fmla="*/ 393 h 397"/>
                      <a:gd name="T42" fmla="*/ 70 w 219"/>
                      <a:gd name="T43" fmla="*/ 384 h 397"/>
                      <a:gd name="T44" fmla="*/ 54 w 219"/>
                      <a:gd name="T45" fmla="*/ 370 h 397"/>
                      <a:gd name="T46" fmla="*/ 41 w 219"/>
                      <a:gd name="T47" fmla="*/ 351 h 397"/>
                      <a:gd name="T48" fmla="*/ 28 w 219"/>
                      <a:gd name="T49" fmla="*/ 330 h 397"/>
                      <a:gd name="T50" fmla="*/ 18 w 219"/>
                      <a:gd name="T51" fmla="*/ 304 h 397"/>
                      <a:gd name="T52" fmla="*/ 10 w 219"/>
                      <a:gd name="T53" fmla="*/ 276 h 397"/>
                      <a:gd name="T54" fmla="*/ 5 w 219"/>
                      <a:gd name="T55" fmla="*/ 245 h 397"/>
                      <a:gd name="T56" fmla="*/ 3 w 219"/>
                      <a:gd name="T57" fmla="*/ 214 h 397"/>
                      <a:gd name="T58" fmla="*/ 3 w 219"/>
                      <a:gd name="T59" fmla="*/ 182 h 397"/>
                      <a:gd name="T60" fmla="*/ 5 w 219"/>
                      <a:gd name="T61" fmla="*/ 151 h 397"/>
                      <a:gd name="T62" fmla="*/ 10 w 219"/>
                      <a:gd name="T63" fmla="*/ 121 h 397"/>
                      <a:gd name="T64" fmla="*/ 18 w 219"/>
                      <a:gd name="T65" fmla="*/ 92 h 397"/>
                      <a:gd name="T66" fmla="*/ 28 w 219"/>
                      <a:gd name="T67" fmla="*/ 68 h 397"/>
                      <a:gd name="T68" fmla="*/ 41 w 219"/>
                      <a:gd name="T69" fmla="*/ 45 h 397"/>
                      <a:gd name="T70" fmla="*/ 54 w 219"/>
                      <a:gd name="T71" fmla="*/ 28 h 397"/>
                      <a:gd name="T72" fmla="*/ 70 w 219"/>
                      <a:gd name="T73" fmla="*/ 14 h 397"/>
                      <a:gd name="T74" fmla="*/ 88 w 219"/>
                      <a:gd name="T75" fmla="*/ 5 h 397"/>
                      <a:gd name="T76" fmla="*/ 106 w 219"/>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9" h="397">
                        <a:moveTo>
                          <a:pt x="114" y="0"/>
                        </a:moveTo>
                        <a:lnTo>
                          <a:pt x="122" y="2"/>
                        </a:lnTo>
                        <a:lnTo>
                          <a:pt x="132" y="5"/>
                        </a:lnTo>
                        <a:lnTo>
                          <a:pt x="140" y="9"/>
                        </a:lnTo>
                        <a:lnTo>
                          <a:pt x="148" y="14"/>
                        </a:lnTo>
                        <a:lnTo>
                          <a:pt x="156" y="19"/>
                        </a:lnTo>
                        <a:lnTo>
                          <a:pt x="163" y="26"/>
                        </a:lnTo>
                        <a:lnTo>
                          <a:pt x="171" y="35"/>
                        </a:lnTo>
                        <a:lnTo>
                          <a:pt x="179" y="45"/>
                        </a:lnTo>
                        <a:lnTo>
                          <a:pt x="184" y="55"/>
                        </a:lnTo>
                        <a:lnTo>
                          <a:pt x="192" y="68"/>
                        </a:lnTo>
                        <a:lnTo>
                          <a:pt x="197" y="80"/>
                        </a:lnTo>
                        <a:lnTo>
                          <a:pt x="202" y="92"/>
                        </a:lnTo>
                        <a:lnTo>
                          <a:pt x="205" y="106"/>
                        </a:lnTo>
                        <a:lnTo>
                          <a:pt x="210" y="120"/>
                        </a:lnTo>
                        <a:lnTo>
                          <a:pt x="213" y="135"/>
                        </a:lnTo>
                        <a:lnTo>
                          <a:pt x="215" y="151"/>
                        </a:lnTo>
                        <a:lnTo>
                          <a:pt x="218" y="167"/>
                        </a:lnTo>
                        <a:lnTo>
                          <a:pt x="218" y="182"/>
                        </a:lnTo>
                        <a:lnTo>
                          <a:pt x="218" y="198"/>
                        </a:lnTo>
                        <a:lnTo>
                          <a:pt x="218" y="214"/>
                        </a:lnTo>
                        <a:lnTo>
                          <a:pt x="218" y="229"/>
                        </a:lnTo>
                        <a:lnTo>
                          <a:pt x="215" y="245"/>
                        </a:lnTo>
                        <a:lnTo>
                          <a:pt x="213" y="261"/>
                        </a:lnTo>
                        <a:lnTo>
                          <a:pt x="210" y="276"/>
                        </a:lnTo>
                        <a:lnTo>
                          <a:pt x="205" y="290"/>
                        </a:lnTo>
                        <a:lnTo>
                          <a:pt x="202" y="304"/>
                        </a:lnTo>
                        <a:lnTo>
                          <a:pt x="197" y="318"/>
                        </a:lnTo>
                        <a:lnTo>
                          <a:pt x="192" y="330"/>
                        </a:lnTo>
                        <a:lnTo>
                          <a:pt x="184" y="341"/>
                        </a:lnTo>
                        <a:lnTo>
                          <a:pt x="179" y="351"/>
                        </a:lnTo>
                        <a:lnTo>
                          <a:pt x="171" y="361"/>
                        </a:lnTo>
                        <a:lnTo>
                          <a:pt x="163" y="370"/>
                        </a:lnTo>
                        <a:lnTo>
                          <a:pt x="156" y="377"/>
                        </a:lnTo>
                        <a:lnTo>
                          <a:pt x="148" y="384"/>
                        </a:lnTo>
                        <a:lnTo>
                          <a:pt x="140" y="387"/>
                        </a:lnTo>
                        <a:lnTo>
                          <a:pt x="132" y="393"/>
                        </a:lnTo>
                        <a:lnTo>
                          <a:pt x="122" y="394"/>
                        </a:lnTo>
                        <a:lnTo>
                          <a:pt x="114" y="396"/>
                        </a:lnTo>
                        <a:lnTo>
                          <a:pt x="106" y="396"/>
                        </a:lnTo>
                        <a:lnTo>
                          <a:pt x="96" y="394"/>
                        </a:lnTo>
                        <a:lnTo>
                          <a:pt x="88" y="393"/>
                        </a:lnTo>
                        <a:lnTo>
                          <a:pt x="80" y="387"/>
                        </a:lnTo>
                        <a:lnTo>
                          <a:pt x="70" y="384"/>
                        </a:lnTo>
                        <a:lnTo>
                          <a:pt x="62" y="377"/>
                        </a:lnTo>
                        <a:lnTo>
                          <a:pt x="54" y="370"/>
                        </a:lnTo>
                        <a:lnTo>
                          <a:pt x="46" y="361"/>
                        </a:lnTo>
                        <a:lnTo>
                          <a:pt x="41" y="351"/>
                        </a:lnTo>
                        <a:lnTo>
                          <a:pt x="33"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3" y="55"/>
                        </a:lnTo>
                        <a:lnTo>
                          <a:pt x="41" y="45"/>
                        </a:lnTo>
                        <a:lnTo>
                          <a:pt x="46" y="35"/>
                        </a:lnTo>
                        <a:lnTo>
                          <a:pt x="54" y="28"/>
                        </a:lnTo>
                        <a:lnTo>
                          <a:pt x="62" y="19"/>
                        </a:lnTo>
                        <a:lnTo>
                          <a:pt x="70" y="14"/>
                        </a:lnTo>
                        <a:lnTo>
                          <a:pt x="80" y="9"/>
                        </a:lnTo>
                        <a:lnTo>
                          <a:pt x="88" y="5"/>
                        </a:lnTo>
                        <a:lnTo>
                          <a:pt x="96" y="2"/>
                        </a:lnTo>
                        <a:lnTo>
                          <a:pt x="106" y="0"/>
                        </a:lnTo>
                        <a:lnTo>
                          <a:pt x="114"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5" name="Oval 85">
                    <a:extLst>
                      <a:ext uri="{FF2B5EF4-FFF2-40B4-BE49-F238E27FC236}">
                        <a16:creationId xmlns:a16="http://schemas.microsoft.com/office/drawing/2014/main" id="{534469CF-323D-E1A0-CCE2-82E650EF08DF}"/>
                      </a:ext>
                    </a:extLst>
                  </p:cNvPr>
                  <p:cNvSpPr>
                    <a:spLocks noChangeArrowheads="1"/>
                  </p:cNvSpPr>
                  <p:nvPr/>
                </p:nvSpPr>
                <p:spPr bwMode="auto">
                  <a:xfrm>
                    <a:off x="288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6" name="Oval 86">
                    <a:extLst>
                      <a:ext uri="{FF2B5EF4-FFF2-40B4-BE49-F238E27FC236}">
                        <a16:creationId xmlns:a16="http://schemas.microsoft.com/office/drawing/2014/main" id="{A26E1237-DA03-E9DB-ADAE-7A5A25ACA954}"/>
                      </a:ext>
                    </a:extLst>
                  </p:cNvPr>
                  <p:cNvSpPr>
                    <a:spLocks noChangeArrowheads="1"/>
                  </p:cNvSpPr>
                  <p:nvPr/>
                </p:nvSpPr>
                <p:spPr bwMode="auto">
                  <a:xfrm>
                    <a:off x="2966"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7" name="Oval 87">
                    <a:extLst>
                      <a:ext uri="{FF2B5EF4-FFF2-40B4-BE49-F238E27FC236}">
                        <a16:creationId xmlns:a16="http://schemas.microsoft.com/office/drawing/2014/main" id="{0E4B7AA4-6D2A-986A-B097-E8E009414748}"/>
                      </a:ext>
                    </a:extLst>
                  </p:cNvPr>
                  <p:cNvSpPr>
                    <a:spLocks noChangeArrowheads="1"/>
                  </p:cNvSpPr>
                  <p:nvPr/>
                </p:nvSpPr>
                <p:spPr bwMode="auto">
                  <a:xfrm>
                    <a:off x="3007" y="3067"/>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8" name="Oval 88">
                    <a:extLst>
                      <a:ext uri="{FF2B5EF4-FFF2-40B4-BE49-F238E27FC236}">
                        <a16:creationId xmlns:a16="http://schemas.microsoft.com/office/drawing/2014/main" id="{C39CD555-4C73-4C3B-AE83-8230DE9E0144}"/>
                      </a:ext>
                    </a:extLst>
                  </p:cNvPr>
                  <p:cNvSpPr>
                    <a:spLocks noChangeArrowheads="1"/>
                  </p:cNvSpPr>
                  <p:nvPr/>
                </p:nvSpPr>
                <p:spPr bwMode="auto">
                  <a:xfrm>
                    <a:off x="2966"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9" name="Oval 89">
                    <a:extLst>
                      <a:ext uri="{FF2B5EF4-FFF2-40B4-BE49-F238E27FC236}">
                        <a16:creationId xmlns:a16="http://schemas.microsoft.com/office/drawing/2014/main" id="{418E11F2-8E80-8C57-16C3-9B885784D9A7}"/>
                      </a:ext>
                    </a:extLst>
                  </p:cNvPr>
                  <p:cNvSpPr>
                    <a:spLocks noChangeArrowheads="1"/>
                  </p:cNvSpPr>
                  <p:nvPr/>
                </p:nvSpPr>
                <p:spPr bwMode="auto">
                  <a:xfrm>
                    <a:off x="2791" y="3278"/>
                    <a:ext cx="16"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0" name="Oval 90">
                    <a:extLst>
                      <a:ext uri="{FF2B5EF4-FFF2-40B4-BE49-F238E27FC236}">
                        <a16:creationId xmlns:a16="http://schemas.microsoft.com/office/drawing/2014/main" id="{EB155909-232A-7317-3A13-F9DAE9BFB35B}"/>
                      </a:ext>
                    </a:extLst>
                  </p:cNvPr>
                  <p:cNvSpPr>
                    <a:spLocks noChangeArrowheads="1"/>
                  </p:cNvSpPr>
                  <p:nvPr/>
                </p:nvSpPr>
                <p:spPr bwMode="auto">
                  <a:xfrm>
                    <a:off x="2750"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1" name="Oval 91">
                    <a:extLst>
                      <a:ext uri="{FF2B5EF4-FFF2-40B4-BE49-F238E27FC236}">
                        <a16:creationId xmlns:a16="http://schemas.microsoft.com/office/drawing/2014/main" id="{C935AED1-4294-32D3-0B42-F46B30AF5A77}"/>
                      </a:ext>
                    </a:extLst>
                  </p:cNvPr>
                  <p:cNvSpPr>
                    <a:spLocks noChangeArrowheads="1"/>
                  </p:cNvSpPr>
                  <p:nvPr/>
                </p:nvSpPr>
                <p:spPr bwMode="auto">
                  <a:xfrm>
                    <a:off x="2750"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2" name="Oval 92">
                    <a:extLst>
                      <a:ext uri="{FF2B5EF4-FFF2-40B4-BE49-F238E27FC236}">
                        <a16:creationId xmlns:a16="http://schemas.microsoft.com/office/drawing/2014/main" id="{CD9BF6FC-70A4-F775-20DF-A5A8ACC366E8}"/>
                      </a:ext>
                    </a:extLst>
                  </p:cNvPr>
                  <p:cNvSpPr>
                    <a:spLocks noChangeArrowheads="1"/>
                  </p:cNvSpPr>
                  <p:nvPr/>
                </p:nvSpPr>
                <p:spPr bwMode="auto">
                  <a:xfrm>
                    <a:off x="2791" y="2963"/>
                    <a:ext cx="16"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3" name="Oval 93">
                    <a:extLst>
                      <a:ext uri="{FF2B5EF4-FFF2-40B4-BE49-F238E27FC236}">
                        <a16:creationId xmlns:a16="http://schemas.microsoft.com/office/drawing/2014/main" id="{7986EC79-E5A1-BE54-2788-62A2025587B4}"/>
                      </a:ext>
                    </a:extLst>
                  </p:cNvPr>
                  <p:cNvSpPr>
                    <a:spLocks noChangeArrowheads="1"/>
                  </p:cNvSpPr>
                  <p:nvPr/>
                </p:nvSpPr>
                <p:spPr bwMode="auto">
                  <a:xfrm>
                    <a:off x="3013"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grpSp>
          <p:nvGrpSpPr>
            <p:cNvPr id="13" name="Group 94">
              <a:extLst>
                <a:ext uri="{FF2B5EF4-FFF2-40B4-BE49-F238E27FC236}">
                  <a16:creationId xmlns:a16="http://schemas.microsoft.com/office/drawing/2014/main" id="{BC47BEBE-F103-85AD-E737-BD35A83D28D2}"/>
                </a:ext>
              </a:extLst>
            </p:cNvPr>
            <p:cNvGrpSpPr>
              <a:grpSpLocks/>
            </p:cNvGrpSpPr>
            <p:nvPr/>
          </p:nvGrpSpPr>
          <p:grpSpPr bwMode="auto">
            <a:xfrm>
              <a:off x="441" y="2880"/>
              <a:ext cx="2723" cy="506"/>
              <a:chOff x="441" y="2880"/>
              <a:chExt cx="2723" cy="506"/>
            </a:xfrm>
          </p:grpSpPr>
          <p:grpSp>
            <p:nvGrpSpPr>
              <p:cNvPr id="14" name="Group 95">
                <a:extLst>
                  <a:ext uri="{FF2B5EF4-FFF2-40B4-BE49-F238E27FC236}">
                    <a16:creationId xmlns:a16="http://schemas.microsoft.com/office/drawing/2014/main" id="{9EEA1D1F-AC06-58CB-8C68-E1B201C6A4B6}"/>
                  </a:ext>
                </a:extLst>
              </p:cNvPr>
              <p:cNvGrpSpPr>
                <a:grpSpLocks/>
              </p:cNvGrpSpPr>
              <p:nvPr/>
            </p:nvGrpSpPr>
            <p:grpSpPr bwMode="auto">
              <a:xfrm>
                <a:off x="2770" y="2880"/>
                <a:ext cx="394" cy="502"/>
                <a:chOff x="2770" y="2880"/>
                <a:chExt cx="394" cy="502"/>
              </a:xfrm>
            </p:grpSpPr>
            <p:sp>
              <p:nvSpPr>
                <p:cNvPr id="94" name="Freeform 96">
                  <a:extLst>
                    <a:ext uri="{FF2B5EF4-FFF2-40B4-BE49-F238E27FC236}">
                      <a16:creationId xmlns:a16="http://schemas.microsoft.com/office/drawing/2014/main" id="{B4FFE799-6470-CF90-19A8-AE5F1372FBC5}"/>
                    </a:ext>
                  </a:extLst>
                </p:cNvPr>
                <p:cNvSpPr>
                  <a:spLocks/>
                </p:cNvSpPr>
                <p:nvPr/>
              </p:nvSpPr>
              <p:spPr bwMode="auto">
                <a:xfrm>
                  <a:off x="2770"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95" name="Freeform 97">
                  <a:extLst>
                    <a:ext uri="{FF2B5EF4-FFF2-40B4-BE49-F238E27FC236}">
                      <a16:creationId xmlns:a16="http://schemas.microsoft.com/office/drawing/2014/main" id="{15FEE321-8CC6-BB42-7167-4243B102A52F}"/>
                    </a:ext>
                  </a:extLst>
                </p:cNvPr>
                <p:cNvSpPr>
                  <a:spLocks/>
                </p:cNvSpPr>
                <p:nvPr/>
              </p:nvSpPr>
              <p:spPr bwMode="auto">
                <a:xfrm>
                  <a:off x="2934"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96" name="Oval 98">
                  <a:extLst>
                    <a:ext uri="{FF2B5EF4-FFF2-40B4-BE49-F238E27FC236}">
                      <a16:creationId xmlns:a16="http://schemas.microsoft.com/office/drawing/2014/main" id="{BA2BD288-F49C-2785-9AFF-61684A2C4A3A}"/>
                    </a:ext>
                  </a:extLst>
                </p:cNvPr>
                <p:cNvSpPr>
                  <a:spLocks noChangeArrowheads="1"/>
                </p:cNvSpPr>
                <p:nvPr/>
              </p:nvSpPr>
              <p:spPr bwMode="auto">
                <a:xfrm>
                  <a:off x="2916"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7" name="Oval 99">
                  <a:extLst>
                    <a:ext uri="{FF2B5EF4-FFF2-40B4-BE49-F238E27FC236}">
                      <a16:creationId xmlns:a16="http://schemas.microsoft.com/office/drawing/2014/main" id="{8620791C-0A53-436C-40D1-13D840FE159D}"/>
                    </a:ext>
                  </a:extLst>
                </p:cNvPr>
                <p:cNvSpPr>
                  <a:spLocks noChangeArrowheads="1"/>
                </p:cNvSpPr>
                <p:nvPr/>
              </p:nvSpPr>
              <p:spPr bwMode="auto">
                <a:xfrm>
                  <a:off x="3008"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8" name="Oval 100">
                  <a:extLst>
                    <a:ext uri="{FF2B5EF4-FFF2-40B4-BE49-F238E27FC236}">
                      <a16:creationId xmlns:a16="http://schemas.microsoft.com/office/drawing/2014/main" id="{2A61B275-2ED3-0790-1CD0-88D8F09C0A9D}"/>
                    </a:ext>
                  </a:extLst>
                </p:cNvPr>
                <p:cNvSpPr>
                  <a:spLocks noChangeArrowheads="1"/>
                </p:cNvSpPr>
                <p:nvPr/>
              </p:nvSpPr>
              <p:spPr bwMode="auto">
                <a:xfrm>
                  <a:off x="3047"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9" name="Oval 101">
                  <a:extLst>
                    <a:ext uri="{FF2B5EF4-FFF2-40B4-BE49-F238E27FC236}">
                      <a16:creationId xmlns:a16="http://schemas.microsoft.com/office/drawing/2014/main" id="{B240BA32-35B7-B532-895C-DE713A02EB44}"/>
                    </a:ext>
                  </a:extLst>
                </p:cNvPr>
                <p:cNvSpPr>
                  <a:spLocks noChangeArrowheads="1"/>
                </p:cNvSpPr>
                <p:nvPr/>
              </p:nvSpPr>
              <p:spPr bwMode="auto">
                <a:xfrm>
                  <a:off x="3047"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00" name="Oval 102">
                  <a:extLst>
                    <a:ext uri="{FF2B5EF4-FFF2-40B4-BE49-F238E27FC236}">
                      <a16:creationId xmlns:a16="http://schemas.microsoft.com/office/drawing/2014/main" id="{B03B7E4A-933B-47B8-2A18-6BA89F85F3CC}"/>
                    </a:ext>
                  </a:extLst>
                </p:cNvPr>
                <p:cNvSpPr>
                  <a:spLocks noChangeArrowheads="1"/>
                </p:cNvSpPr>
                <p:nvPr/>
              </p:nvSpPr>
              <p:spPr bwMode="auto">
                <a:xfrm>
                  <a:off x="3008"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01" name="Oval 103">
                  <a:extLst>
                    <a:ext uri="{FF2B5EF4-FFF2-40B4-BE49-F238E27FC236}">
                      <a16:creationId xmlns:a16="http://schemas.microsoft.com/office/drawing/2014/main" id="{8FC0AB39-C0F3-1FFD-6F08-00A284EA0B65}"/>
                    </a:ext>
                  </a:extLst>
                </p:cNvPr>
                <p:cNvSpPr>
                  <a:spLocks noChangeArrowheads="1"/>
                </p:cNvSpPr>
                <p:nvPr/>
              </p:nvSpPr>
              <p:spPr bwMode="auto">
                <a:xfrm>
                  <a:off x="2916"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5" name="Group 104">
                <a:extLst>
                  <a:ext uri="{FF2B5EF4-FFF2-40B4-BE49-F238E27FC236}">
                    <a16:creationId xmlns:a16="http://schemas.microsoft.com/office/drawing/2014/main" id="{F4F49084-DE81-D3EF-EBB3-06EA3B919057}"/>
                  </a:ext>
                </a:extLst>
              </p:cNvPr>
              <p:cNvGrpSpPr>
                <a:grpSpLocks/>
              </p:cNvGrpSpPr>
              <p:nvPr/>
            </p:nvGrpSpPr>
            <p:grpSpPr bwMode="auto">
              <a:xfrm>
                <a:off x="1024" y="2880"/>
                <a:ext cx="2010" cy="506"/>
                <a:chOff x="1024" y="2880"/>
                <a:chExt cx="2010" cy="506"/>
              </a:xfrm>
            </p:grpSpPr>
            <p:sp>
              <p:nvSpPr>
                <p:cNvPr id="60" name="Freeform 105">
                  <a:extLst>
                    <a:ext uri="{FF2B5EF4-FFF2-40B4-BE49-F238E27FC236}">
                      <a16:creationId xmlns:a16="http://schemas.microsoft.com/office/drawing/2014/main" id="{7FCD07D6-5739-EAF4-15A1-DEC727AD223E}"/>
                    </a:ext>
                  </a:extLst>
                </p:cNvPr>
                <p:cNvSpPr>
                  <a:spLocks/>
                </p:cNvSpPr>
                <p:nvPr/>
              </p:nvSpPr>
              <p:spPr bwMode="auto">
                <a:xfrm>
                  <a:off x="2184"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1" name="Group 106">
                  <a:extLst>
                    <a:ext uri="{FF2B5EF4-FFF2-40B4-BE49-F238E27FC236}">
                      <a16:creationId xmlns:a16="http://schemas.microsoft.com/office/drawing/2014/main" id="{10BE89D2-88F0-425C-28FC-C78662EDAA9A}"/>
                    </a:ext>
                  </a:extLst>
                </p:cNvPr>
                <p:cNvGrpSpPr>
                  <a:grpSpLocks/>
                </p:cNvGrpSpPr>
                <p:nvPr/>
              </p:nvGrpSpPr>
              <p:grpSpPr bwMode="auto">
                <a:xfrm>
                  <a:off x="2188" y="2884"/>
                  <a:ext cx="394" cy="502"/>
                  <a:chOff x="2188" y="2884"/>
                  <a:chExt cx="394" cy="502"/>
                </a:xfrm>
              </p:grpSpPr>
              <p:sp>
                <p:nvSpPr>
                  <p:cNvPr id="86" name="Freeform 107">
                    <a:extLst>
                      <a:ext uri="{FF2B5EF4-FFF2-40B4-BE49-F238E27FC236}">
                        <a16:creationId xmlns:a16="http://schemas.microsoft.com/office/drawing/2014/main" id="{AF57FFA7-DA26-2EDA-6EF8-9C145C35F519}"/>
                      </a:ext>
                    </a:extLst>
                  </p:cNvPr>
                  <p:cNvSpPr>
                    <a:spLocks/>
                  </p:cNvSpPr>
                  <p:nvPr/>
                </p:nvSpPr>
                <p:spPr bwMode="auto">
                  <a:xfrm>
                    <a:off x="2352" y="2884"/>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0"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99" y="70"/>
                        </a:lnTo>
                        <a:lnTo>
                          <a:pt x="91" y="57"/>
                        </a:lnTo>
                        <a:lnTo>
                          <a:pt x="81" y="45"/>
                        </a:lnTo>
                        <a:lnTo>
                          <a:pt x="70" y="35"/>
                        </a:lnTo>
                        <a:lnTo>
                          <a:pt x="60" y="24"/>
                        </a:lnTo>
                        <a:lnTo>
                          <a:pt x="47" y="17"/>
                        </a:lnTo>
                        <a:lnTo>
                          <a:pt x="36" y="10"/>
                        </a:lnTo>
                        <a:lnTo>
                          <a:pt x="23"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7" name="Freeform 108">
                    <a:extLst>
                      <a:ext uri="{FF2B5EF4-FFF2-40B4-BE49-F238E27FC236}">
                        <a16:creationId xmlns:a16="http://schemas.microsoft.com/office/drawing/2014/main" id="{74CF3A70-CEC2-3385-BC06-CCAB84323827}"/>
                      </a:ext>
                    </a:extLst>
                  </p:cNvPr>
                  <p:cNvSpPr>
                    <a:spLocks/>
                  </p:cNvSpPr>
                  <p:nvPr/>
                </p:nvSpPr>
                <p:spPr bwMode="auto">
                  <a:xfrm>
                    <a:off x="2188" y="2884"/>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8" name="Oval 109">
                    <a:extLst>
                      <a:ext uri="{FF2B5EF4-FFF2-40B4-BE49-F238E27FC236}">
                        <a16:creationId xmlns:a16="http://schemas.microsoft.com/office/drawing/2014/main" id="{9559A3E7-A51B-7898-00D1-FFD9A750BBDF}"/>
                      </a:ext>
                    </a:extLst>
                  </p:cNvPr>
                  <p:cNvSpPr>
                    <a:spLocks noChangeArrowheads="1"/>
                  </p:cNvSpPr>
                  <p:nvPr/>
                </p:nvSpPr>
                <p:spPr bwMode="auto">
                  <a:xfrm>
                    <a:off x="2334"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9" name="Oval 110">
                    <a:extLst>
                      <a:ext uri="{FF2B5EF4-FFF2-40B4-BE49-F238E27FC236}">
                        <a16:creationId xmlns:a16="http://schemas.microsoft.com/office/drawing/2014/main" id="{A98D5729-B8AB-9243-264C-5378C3913C45}"/>
                      </a:ext>
                    </a:extLst>
                  </p:cNvPr>
                  <p:cNvSpPr>
                    <a:spLocks noChangeArrowheads="1"/>
                  </p:cNvSpPr>
                  <p:nvPr/>
                </p:nvSpPr>
                <p:spPr bwMode="auto">
                  <a:xfrm>
                    <a:off x="2429"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0" name="Oval 111">
                    <a:extLst>
                      <a:ext uri="{FF2B5EF4-FFF2-40B4-BE49-F238E27FC236}">
                        <a16:creationId xmlns:a16="http://schemas.microsoft.com/office/drawing/2014/main" id="{5346BCD9-05D2-0D82-F8C8-214CA65D3BCD}"/>
                      </a:ext>
                    </a:extLst>
                  </p:cNvPr>
                  <p:cNvSpPr>
                    <a:spLocks noChangeArrowheads="1"/>
                  </p:cNvSpPr>
                  <p:nvPr/>
                </p:nvSpPr>
                <p:spPr bwMode="auto">
                  <a:xfrm>
                    <a:off x="2469"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1" name="Oval 112">
                    <a:extLst>
                      <a:ext uri="{FF2B5EF4-FFF2-40B4-BE49-F238E27FC236}">
                        <a16:creationId xmlns:a16="http://schemas.microsoft.com/office/drawing/2014/main" id="{05D9F4B0-4E14-1AB2-7660-93874E3364AE}"/>
                      </a:ext>
                    </a:extLst>
                  </p:cNvPr>
                  <p:cNvSpPr>
                    <a:spLocks noChangeArrowheads="1"/>
                  </p:cNvSpPr>
                  <p:nvPr/>
                </p:nvSpPr>
                <p:spPr bwMode="auto">
                  <a:xfrm>
                    <a:off x="2469"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2" name="Oval 113">
                    <a:extLst>
                      <a:ext uri="{FF2B5EF4-FFF2-40B4-BE49-F238E27FC236}">
                        <a16:creationId xmlns:a16="http://schemas.microsoft.com/office/drawing/2014/main" id="{A85C9D27-1849-ECE2-F89A-DAD2D2C6A05D}"/>
                      </a:ext>
                    </a:extLst>
                  </p:cNvPr>
                  <p:cNvSpPr>
                    <a:spLocks noChangeArrowheads="1"/>
                  </p:cNvSpPr>
                  <p:nvPr/>
                </p:nvSpPr>
                <p:spPr bwMode="auto">
                  <a:xfrm>
                    <a:off x="2429"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3" name="Oval 114">
                    <a:extLst>
                      <a:ext uri="{FF2B5EF4-FFF2-40B4-BE49-F238E27FC236}">
                        <a16:creationId xmlns:a16="http://schemas.microsoft.com/office/drawing/2014/main" id="{2253C07A-A3D2-A611-58DD-B3272954DB4F}"/>
                      </a:ext>
                    </a:extLst>
                  </p:cNvPr>
                  <p:cNvSpPr>
                    <a:spLocks noChangeArrowheads="1"/>
                  </p:cNvSpPr>
                  <p:nvPr/>
                </p:nvSpPr>
                <p:spPr bwMode="auto">
                  <a:xfrm>
                    <a:off x="2334"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62" name="Freeform 115">
                  <a:extLst>
                    <a:ext uri="{FF2B5EF4-FFF2-40B4-BE49-F238E27FC236}">
                      <a16:creationId xmlns:a16="http://schemas.microsoft.com/office/drawing/2014/main" id="{BEB4C2AB-6850-ED25-99FB-D39C2661E829}"/>
                    </a:ext>
                  </a:extLst>
                </p:cNvPr>
                <p:cNvSpPr>
                  <a:spLocks/>
                </p:cNvSpPr>
                <p:nvPr/>
              </p:nvSpPr>
              <p:spPr bwMode="auto">
                <a:xfrm>
                  <a:off x="1859"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3" name="Group 116">
                  <a:extLst>
                    <a:ext uri="{FF2B5EF4-FFF2-40B4-BE49-F238E27FC236}">
                      <a16:creationId xmlns:a16="http://schemas.microsoft.com/office/drawing/2014/main" id="{B43C38D2-9FC3-620E-20B6-7D5865DE54B8}"/>
                    </a:ext>
                  </a:extLst>
                </p:cNvPr>
                <p:cNvGrpSpPr>
                  <a:grpSpLocks/>
                </p:cNvGrpSpPr>
                <p:nvPr/>
              </p:nvGrpSpPr>
              <p:grpSpPr bwMode="auto">
                <a:xfrm>
                  <a:off x="1599" y="2880"/>
                  <a:ext cx="394" cy="502"/>
                  <a:chOff x="1599" y="2880"/>
                  <a:chExt cx="394" cy="502"/>
                </a:xfrm>
              </p:grpSpPr>
              <p:sp>
                <p:nvSpPr>
                  <p:cNvPr id="78" name="Freeform 117">
                    <a:extLst>
                      <a:ext uri="{FF2B5EF4-FFF2-40B4-BE49-F238E27FC236}">
                        <a16:creationId xmlns:a16="http://schemas.microsoft.com/office/drawing/2014/main" id="{A5A5D840-AAF1-A1FF-F7B6-53F73F3ADE91}"/>
                      </a:ext>
                    </a:extLst>
                  </p:cNvPr>
                  <p:cNvSpPr>
                    <a:spLocks/>
                  </p:cNvSpPr>
                  <p:nvPr/>
                </p:nvSpPr>
                <p:spPr bwMode="auto">
                  <a:xfrm>
                    <a:off x="1762"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79" name="Freeform 118">
                    <a:extLst>
                      <a:ext uri="{FF2B5EF4-FFF2-40B4-BE49-F238E27FC236}">
                        <a16:creationId xmlns:a16="http://schemas.microsoft.com/office/drawing/2014/main" id="{7E5640E9-67B0-E754-F2F4-763F24D5B424}"/>
                      </a:ext>
                    </a:extLst>
                  </p:cNvPr>
                  <p:cNvSpPr>
                    <a:spLocks/>
                  </p:cNvSpPr>
                  <p:nvPr/>
                </p:nvSpPr>
                <p:spPr bwMode="auto">
                  <a:xfrm>
                    <a:off x="1599"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0" name="Oval 119">
                    <a:extLst>
                      <a:ext uri="{FF2B5EF4-FFF2-40B4-BE49-F238E27FC236}">
                        <a16:creationId xmlns:a16="http://schemas.microsoft.com/office/drawing/2014/main" id="{8395AD3D-3C16-5913-256F-A494DBEA9D34}"/>
                      </a:ext>
                    </a:extLst>
                  </p:cNvPr>
                  <p:cNvSpPr>
                    <a:spLocks noChangeArrowheads="1"/>
                  </p:cNvSpPr>
                  <p:nvPr/>
                </p:nvSpPr>
                <p:spPr bwMode="auto">
                  <a:xfrm>
                    <a:off x="174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1" name="Oval 120">
                    <a:extLst>
                      <a:ext uri="{FF2B5EF4-FFF2-40B4-BE49-F238E27FC236}">
                        <a16:creationId xmlns:a16="http://schemas.microsoft.com/office/drawing/2014/main" id="{BC2DACD5-E5FD-F42D-BD95-3613995B2104}"/>
                      </a:ext>
                    </a:extLst>
                  </p:cNvPr>
                  <p:cNvSpPr>
                    <a:spLocks noChangeArrowheads="1"/>
                  </p:cNvSpPr>
                  <p:nvPr/>
                </p:nvSpPr>
                <p:spPr bwMode="auto">
                  <a:xfrm>
                    <a:off x="1839" y="29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2" name="Oval 121">
                    <a:extLst>
                      <a:ext uri="{FF2B5EF4-FFF2-40B4-BE49-F238E27FC236}">
                        <a16:creationId xmlns:a16="http://schemas.microsoft.com/office/drawing/2014/main" id="{334310EC-D16C-E251-499C-FC03EE6FD73C}"/>
                      </a:ext>
                    </a:extLst>
                  </p:cNvPr>
                  <p:cNvSpPr>
                    <a:spLocks noChangeArrowheads="1"/>
                  </p:cNvSpPr>
                  <p:nvPr/>
                </p:nvSpPr>
                <p:spPr bwMode="auto">
                  <a:xfrm>
                    <a:off x="1878"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3" name="Oval 122">
                    <a:extLst>
                      <a:ext uri="{FF2B5EF4-FFF2-40B4-BE49-F238E27FC236}">
                        <a16:creationId xmlns:a16="http://schemas.microsoft.com/office/drawing/2014/main" id="{E3B4317D-F86B-309F-1685-88B9BBF76996}"/>
                      </a:ext>
                    </a:extLst>
                  </p:cNvPr>
                  <p:cNvSpPr>
                    <a:spLocks noChangeArrowheads="1"/>
                  </p:cNvSpPr>
                  <p:nvPr/>
                </p:nvSpPr>
                <p:spPr bwMode="auto">
                  <a:xfrm>
                    <a:off x="1878"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4" name="Oval 123">
                    <a:extLst>
                      <a:ext uri="{FF2B5EF4-FFF2-40B4-BE49-F238E27FC236}">
                        <a16:creationId xmlns:a16="http://schemas.microsoft.com/office/drawing/2014/main" id="{3E67C9A5-E439-8732-969F-2CCE49966507}"/>
                      </a:ext>
                    </a:extLst>
                  </p:cNvPr>
                  <p:cNvSpPr>
                    <a:spLocks noChangeArrowheads="1"/>
                  </p:cNvSpPr>
                  <p:nvPr/>
                </p:nvSpPr>
                <p:spPr bwMode="auto">
                  <a:xfrm>
                    <a:off x="1839" y="327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5" name="Oval 124">
                    <a:extLst>
                      <a:ext uri="{FF2B5EF4-FFF2-40B4-BE49-F238E27FC236}">
                        <a16:creationId xmlns:a16="http://schemas.microsoft.com/office/drawing/2014/main" id="{BB238AA2-3972-E3F5-92C9-6583ECCC8A81}"/>
                      </a:ext>
                    </a:extLst>
                  </p:cNvPr>
                  <p:cNvSpPr>
                    <a:spLocks noChangeArrowheads="1"/>
                  </p:cNvSpPr>
                  <p:nvPr/>
                </p:nvSpPr>
                <p:spPr bwMode="auto">
                  <a:xfrm>
                    <a:off x="1744"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64" name="Freeform 125">
                  <a:extLst>
                    <a:ext uri="{FF2B5EF4-FFF2-40B4-BE49-F238E27FC236}">
                      <a16:creationId xmlns:a16="http://schemas.microsoft.com/office/drawing/2014/main" id="{B89FDD4E-CAB3-B71C-FF25-586063BB2A7D}"/>
                    </a:ext>
                  </a:extLst>
                </p:cNvPr>
                <p:cNvSpPr>
                  <a:spLocks/>
                </p:cNvSpPr>
                <p:nvPr/>
              </p:nvSpPr>
              <p:spPr bwMode="auto">
                <a:xfrm>
                  <a:off x="1260"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5" name="Group 126">
                  <a:extLst>
                    <a:ext uri="{FF2B5EF4-FFF2-40B4-BE49-F238E27FC236}">
                      <a16:creationId xmlns:a16="http://schemas.microsoft.com/office/drawing/2014/main" id="{4CE4B033-EF98-C0BE-5AD8-3E8DEDC77641}"/>
                    </a:ext>
                  </a:extLst>
                </p:cNvPr>
                <p:cNvGrpSpPr>
                  <a:grpSpLocks/>
                </p:cNvGrpSpPr>
                <p:nvPr/>
              </p:nvGrpSpPr>
              <p:grpSpPr bwMode="auto">
                <a:xfrm>
                  <a:off x="1024" y="2880"/>
                  <a:ext cx="395" cy="502"/>
                  <a:chOff x="1024" y="2880"/>
                  <a:chExt cx="395" cy="502"/>
                </a:xfrm>
              </p:grpSpPr>
              <p:sp>
                <p:nvSpPr>
                  <p:cNvPr id="66" name="Freeform 127">
                    <a:extLst>
                      <a:ext uri="{FF2B5EF4-FFF2-40B4-BE49-F238E27FC236}">
                        <a16:creationId xmlns:a16="http://schemas.microsoft.com/office/drawing/2014/main" id="{A5D9BAD7-9EAA-FEC9-994C-5B12A8C0FEF7}"/>
                      </a:ext>
                    </a:extLst>
                  </p:cNvPr>
                  <p:cNvSpPr>
                    <a:spLocks/>
                  </p:cNvSpPr>
                  <p:nvPr/>
                </p:nvSpPr>
                <p:spPr bwMode="auto">
                  <a:xfrm>
                    <a:off x="118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7" name="Freeform 128">
                    <a:extLst>
                      <a:ext uri="{FF2B5EF4-FFF2-40B4-BE49-F238E27FC236}">
                        <a16:creationId xmlns:a16="http://schemas.microsoft.com/office/drawing/2014/main" id="{DCD6C641-D585-6AC5-D5AB-DCE7E611229B}"/>
                      </a:ext>
                    </a:extLst>
                  </p:cNvPr>
                  <p:cNvSpPr>
                    <a:spLocks/>
                  </p:cNvSpPr>
                  <p:nvPr/>
                </p:nvSpPr>
                <p:spPr bwMode="auto">
                  <a:xfrm>
                    <a:off x="1024"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2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2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99" y="17"/>
                        </a:lnTo>
                        <a:lnTo>
                          <a:pt x="89" y="24"/>
                        </a:lnTo>
                        <a:lnTo>
                          <a:pt x="78"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8" y="468"/>
                        </a:lnTo>
                        <a:lnTo>
                          <a:pt x="89" y="477"/>
                        </a:lnTo>
                        <a:lnTo>
                          <a:pt x="99" y="484"/>
                        </a:lnTo>
                        <a:lnTo>
                          <a:pt x="113" y="491"/>
                        </a:lnTo>
                        <a:lnTo>
                          <a:pt x="126" y="496"/>
                        </a:lnTo>
                        <a:lnTo>
                          <a:pt x="136" y="499"/>
                        </a:lnTo>
                        <a:lnTo>
                          <a:pt x="149" y="501"/>
                        </a:lnTo>
                        <a:lnTo>
                          <a:pt x="162" y="501"/>
                        </a:lnTo>
                        <a:lnTo>
                          <a:pt x="176"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5" y="70"/>
                        </a:lnTo>
                        <a:lnTo>
                          <a:pt x="254" y="57"/>
                        </a:lnTo>
                        <a:lnTo>
                          <a:pt x="244" y="45"/>
                        </a:lnTo>
                        <a:lnTo>
                          <a:pt x="233" y="35"/>
                        </a:lnTo>
                        <a:lnTo>
                          <a:pt x="223" y="24"/>
                        </a:lnTo>
                        <a:lnTo>
                          <a:pt x="210" y="17"/>
                        </a:lnTo>
                        <a:lnTo>
                          <a:pt x="199" y="10"/>
                        </a:lnTo>
                        <a:lnTo>
                          <a:pt x="186" y="5"/>
                        </a:lnTo>
                        <a:lnTo>
                          <a:pt x="176"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8" name="Freeform 129">
                    <a:extLst>
                      <a:ext uri="{FF2B5EF4-FFF2-40B4-BE49-F238E27FC236}">
                        <a16:creationId xmlns:a16="http://schemas.microsoft.com/office/drawing/2014/main" id="{F4C3D8DB-6DD5-E415-FD30-D0BF9A90C628}"/>
                      </a:ext>
                    </a:extLst>
                  </p:cNvPr>
                  <p:cNvSpPr>
                    <a:spLocks/>
                  </p:cNvSpPr>
                  <p:nvPr/>
                </p:nvSpPr>
                <p:spPr bwMode="auto">
                  <a:xfrm>
                    <a:off x="1069" y="2932"/>
                    <a:ext cx="220" cy="397"/>
                  </a:xfrm>
                  <a:custGeom>
                    <a:avLst/>
                    <a:gdLst>
                      <a:gd name="T0" fmla="*/ 122 w 220"/>
                      <a:gd name="T1" fmla="*/ 2 h 397"/>
                      <a:gd name="T2" fmla="*/ 141 w 220"/>
                      <a:gd name="T3" fmla="*/ 9 h 397"/>
                      <a:gd name="T4" fmla="*/ 156 w 220"/>
                      <a:gd name="T5" fmla="*/ 19 h 397"/>
                      <a:gd name="T6" fmla="*/ 172 w 220"/>
                      <a:gd name="T7" fmla="*/ 35 h 397"/>
                      <a:gd name="T8" fmla="*/ 185 w 220"/>
                      <a:gd name="T9" fmla="*/ 55 h 397"/>
                      <a:gd name="T10" fmla="*/ 198 w 220"/>
                      <a:gd name="T11" fmla="*/ 80 h 397"/>
                      <a:gd name="T12" fmla="*/ 206 w 220"/>
                      <a:gd name="T13" fmla="*/ 106 h 397"/>
                      <a:gd name="T14" fmla="*/ 214 w 220"/>
                      <a:gd name="T15" fmla="*/ 135 h 397"/>
                      <a:gd name="T16" fmla="*/ 219 w 220"/>
                      <a:gd name="T17" fmla="*/ 167 h 397"/>
                      <a:gd name="T18" fmla="*/ 219 w 220"/>
                      <a:gd name="T19" fmla="*/ 198 h 397"/>
                      <a:gd name="T20" fmla="*/ 219 w 220"/>
                      <a:gd name="T21" fmla="*/ 229 h 397"/>
                      <a:gd name="T22" fmla="*/ 214 w 220"/>
                      <a:gd name="T23" fmla="*/ 261 h 397"/>
                      <a:gd name="T24" fmla="*/ 206 w 220"/>
                      <a:gd name="T25" fmla="*/ 290 h 397"/>
                      <a:gd name="T26" fmla="*/ 198 w 220"/>
                      <a:gd name="T27" fmla="*/ 318 h 397"/>
                      <a:gd name="T28" fmla="*/ 185 w 220"/>
                      <a:gd name="T29" fmla="*/ 341 h 397"/>
                      <a:gd name="T30" fmla="*/ 172 w 220"/>
                      <a:gd name="T31" fmla="*/ 361 h 397"/>
                      <a:gd name="T32" fmla="*/ 156 w 220"/>
                      <a:gd name="T33" fmla="*/ 377 h 397"/>
                      <a:gd name="T34" fmla="*/ 141 w 220"/>
                      <a:gd name="T35" fmla="*/ 387 h 397"/>
                      <a:gd name="T36" fmla="*/ 122 w 220"/>
                      <a:gd name="T37" fmla="*/ 394 h 397"/>
                      <a:gd name="T38" fmla="*/ 107 w 220"/>
                      <a:gd name="T39" fmla="*/ 396 h 397"/>
                      <a:gd name="T40" fmla="*/ 88 w 220"/>
                      <a:gd name="T41" fmla="*/ 393 h 397"/>
                      <a:gd name="T42" fmla="*/ 70 w 220"/>
                      <a:gd name="T43" fmla="*/ 384 h 397"/>
                      <a:gd name="T44" fmla="*/ 55 w 220"/>
                      <a:gd name="T45" fmla="*/ 370 h 397"/>
                      <a:gd name="T46" fmla="*/ 41 w 220"/>
                      <a:gd name="T47" fmla="*/ 351 h 397"/>
                      <a:gd name="T48" fmla="*/ 28 w 220"/>
                      <a:gd name="T49" fmla="*/ 330 h 397"/>
                      <a:gd name="T50" fmla="*/ 18 w 220"/>
                      <a:gd name="T51" fmla="*/ 304 h 397"/>
                      <a:gd name="T52" fmla="*/ 10 w 220"/>
                      <a:gd name="T53" fmla="*/ 276 h 397"/>
                      <a:gd name="T54" fmla="*/ 5 w 220"/>
                      <a:gd name="T55" fmla="*/ 245 h 397"/>
                      <a:gd name="T56" fmla="*/ 3 w 220"/>
                      <a:gd name="T57" fmla="*/ 214 h 397"/>
                      <a:gd name="T58" fmla="*/ 3 w 220"/>
                      <a:gd name="T59" fmla="*/ 182 h 397"/>
                      <a:gd name="T60" fmla="*/ 5 w 220"/>
                      <a:gd name="T61" fmla="*/ 151 h 397"/>
                      <a:gd name="T62" fmla="*/ 10 w 220"/>
                      <a:gd name="T63" fmla="*/ 121 h 397"/>
                      <a:gd name="T64" fmla="*/ 18 w 220"/>
                      <a:gd name="T65" fmla="*/ 92 h 397"/>
                      <a:gd name="T66" fmla="*/ 28 w 220"/>
                      <a:gd name="T67" fmla="*/ 68 h 397"/>
                      <a:gd name="T68" fmla="*/ 41 w 220"/>
                      <a:gd name="T69" fmla="*/ 45 h 397"/>
                      <a:gd name="T70" fmla="*/ 55 w 220"/>
                      <a:gd name="T71" fmla="*/ 28 h 397"/>
                      <a:gd name="T72" fmla="*/ 70 w 220"/>
                      <a:gd name="T73" fmla="*/ 14 h 397"/>
                      <a:gd name="T74" fmla="*/ 88 w 220"/>
                      <a:gd name="T75" fmla="*/ 5 h 397"/>
                      <a:gd name="T76" fmla="*/ 107 w 220"/>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0" h="397">
                        <a:moveTo>
                          <a:pt x="115" y="0"/>
                        </a:moveTo>
                        <a:lnTo>
                          <a:pt x="122" y="2"/>
                        </a:lnTo>
                        <a:lnTo>
                          <a:pt x="133" y="5"/>
                        </a:lnTo>
                        <a:lnTo>
                          <a:pt x="141" y="9"/>
                        </a:lnTo>
                        <a:lnTo>
                          <a:pt x="149" y="14"/>
                        </a:lnTo>
                        <a:lnTo>
                          <a:pt x="156" y="19"/>
                        </a:lnTo>
                        <a:lnTo>
                          <a:pt x="164" y="26"/>
                        </a:lnTo>
                        <a:lnTo>
                          <a:pt x="172" y="35"/>
                        </a:lnTo>
                        <a:lnTo>
                          <a:pt x="180" y="45"/>
                        </a:lnTo>
                        <a:lnTo>
                          <a:pt x="185" y="55"/>
                        </a:lnTo>
                        <a:lnTo>
                          <a:pt x="193" y="68"/>
                        </a:lnTo>
                        <a:lnTo>
                          <a:pt x="198" y="80"/>
                        </a:lnTo>
                        <a:lnTo>
                          <a:pt x="203" y="92"/>
                        </a:lnTo>
                        <a:lnTo>
                          <a:pt x="206" y="106"/>
                        </a:lnTo>
                        <a:lnTo>
                          <a:pt x="211" y="120"/>
                        </a:lnTo>
                        <a:lnTo>
                          <a:pt x="214" y="135"/>
                        </a:lnTo>
                        <a:lnTo>
                          <a:pt x="216" y="151"/>
                        </a:lnTo>
                        <a:lnTo>
                          <a:pt x="219" y="167"/>
                        </a:lnTo>
                        <a:lnTo>
                          <a:pt x="219" y="182"/>
                        </a:lnTo>
                        <a:lnTo>
                          <a:pt x="219" y="198"/>
                        </a:lnTo>
                        <a:lnTo>
                          <a:pt x="219" y="214"/>
                        </a:lnTo>
                        <a:lnTo>
                          <a:pt x="219" y="229"/>
                        </a:lnTo>
                        <a:lnTo>
                          <a:pt x="216" y="245"/>
                        </a:lnTo>
                        <a:lnTo>
                          <a:pt x="214" y="261"/>
                        </a:lnTo>
                        <a:lnTo>
                          <a:pt x="211" y="276"/>
                        </a:lnTo>
                        <a:lnTo>
                          <a:pt x="206" y="290"/>
                        </a:lnTo>
                        <a:lnTo>
                          <a:pt x="203" y="304"/>
                        </a:lnTo>
                        <a:lnTo>
                          <a:pt x="198" y="318"/>
                        </a:lnTo>
                        <a:lnTo>
                          <a:pt x="193" y="330"/>
                        </a:lnTo>
                        <a:lnTo>
                          <a:pt x="185" y="341"/>
                        </a:lnTo>
                        <a:lnTo>
                          <a:pt x="180" y="351"/>
                        </a:lnTo>
                        <a:lnTo>
                          <a:pt x="172" y="361"/>
                        </a:lnTo>
                        <a:lnTo>
                          <a:pt x="164" y="370"/>
                        </a:lnTo>
                        <a:lnTo>
                          <a:pt x="156" y="377"/>
                        </a:lnTo>
                        <a:lnTo>
                          <a:pt x="149" y="384"/>
                        </a:lnTo>
                        <a:lnTo>
                          <a:pt x="141" y="387"/>
                        </a:lnTo>
                        <a:lnTo>
                          <a:pt x="133" y="393"/>
                        </a:lnTo>
                        <a:lnTo>
                          <a:pt x="122" y="394"/>
                        </a:lnTo>
                        <a:lnTo>
                          <a:pt x="115" y="396"/>
                        </a:lnTo>
                        <a:lnTo>
                          <a:pt x="107" y="396"/>
                        </a:lnTo>
                        <a:lnTo>
                          <a:pt x="96" y="394"/>
                        </a:lnTo>
                        <a:lnTo>
                          <a:pt x="88" y="393"/>
                        </a:lnTo>
                        <a:lnTo>
                          <a:pt x="81" y="387"/>
                        </a:lnTo>
                        <a:lnTo>
                          <a:pt x="70" y="384"/>
                        </a:lnTo>
                        <a:lnTo>
                          <a:pt x="62" y="377"/>
                        </a:lnTo>
                        <a:lnTo>
                          <a:pt x="55" y="370"/>
                        </a:lnTo>
                        <a:lnTo>
                          <a:pt x="47" y="361"/>
                        </a:lnTo>
                        <a:lnTo>
                          <a:pt x="41" y="351"/>
                        </a:lnTo>
                        <a:lnTo>
                          <a:pt x="34"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4" y="55"/>
                        </a:lnTo>
                        <a:lnTo>
                          <a:pt x="41" y="45"/>
                        </a:lnTo>
                        <a:lnTo>
                          <a:pt x="47" y="35"/>
                        </a:lnTo>
                        <a:lnTo>
                          <a:pt x="55" y="28"/>
                        </a:lnTo>
                        <a:lnTo>
                          <a:pt x="62" y="19"/>
                        </a:lnTo>
                        <a:lnTo>
                          <a:pt x="70" y="14"/>
                        </a:lnTo>
                        <a:lnTo>
                          <a:pt x="81" y="9"/>
                        </a:lnTo>
                        <a:lnTo>
                          <a:pt x="88" y="5"/>
                        </a:lnTo>
                        <a:lnTo>
                          <a:pt x="96" y="2"/>
                        </a:lnTo>
                        <a:lnTo>
                          <a:pt x="107" y="0"/>
                        </a:lnTo>
                        <a:lnTo>
                          <a:pt x="115"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9" name="Oval 130">
                    <a:extLst>
                      <a:ext uri="{FF2B5EF4-FFF2-40B4-BE49-F238E27FC236}">
                        <a16:creationId xmlns:a16="http://schemas.microsoft.com/office/drawing/2014/main" id="{BC0955D1-4F9D-BAA7-6B83-13B4558B3509}"/>
                      </a:ext>
                    </a:extLst>
                  </p:cNvPr>
                  <p:cNvSpPr>
                    <a:spLocks noChangeArrowheads="1"/>
                  </p:cNvSpPr>
                  <p:nvPr/>
                </p:nvSpPr>
                <p:spPr bwMode="auto">
                  <a:xfrm>
                    <a:off x="117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0" name="Oval 131">
                    <a:extLst>
                      <a:ext uri="{FF2B5EF4-FFF2-40B4-BE49-F238E27FC236}">
                        <a16:creationId xmlns:a16="http://schemas.microsoft.com/office/drawing/2014/main" id="{C4DC74ED-118C-35E4-1090-B12A080CD59F}"/>
                      </a:ext>
                    </a:extLst>
                  </p:cNvPr>
                  <p:cNvSpPr>
                    <a:spLocks noChangeArrowheads="1"/>
                  </p:cNvSpPr>
                  <p:nvPr/>
                </p:nvSpPr>
                <p:spPr bwMode="auto">
                  <a:xfrm>
                    <a:off x="1260"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1" name="Oval 132">
                    <a:extLst>
                      <a:ext uri="{FF2B5EF4-FFF2-40B4-BE49-F238E27FC236}">
                        <a16:creationId xmlns:a16="http://schemas.microsoft.com/office/drawing/2014/main" id="{E7308F81-DE18-7A55-DFEE-EDAA0F6A1F80}"/>
                      </a:ext>
                    </a:extLst>
                  </p:cNvPr>
                  <p:cNvSpPr>
                    <a:spLocks noChangeArrowheads="1"/>
                  </p:cNvSpPr>
                  <p:nvPr/>
                </p:nvSpPr>
                <p:spPr bwMode="auto">
                  <a:xfrm>
                    <a:off x="1300"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2" name="Oval 133">
                    <a:extLst>
                      <a:ext uri="{FF2B5EF4-FFF2-40B4-BE49-F238E27FC236}">
                        <a16:creationId xmlns:a16="http://schemas.microsoft.com/office/drawing/2014/main" id="{04EA0932-4F3F-E404-E005-4DE792C0ED52}"/>
                      </a:ext>
                    </a:extLst>
                  </p:cNvPr>
                  <p:cNvSpPr>
                    <a:spLocks noChangeArrowheads="1"/>
                  </p:cNvSpPr>
                  <p:nvPr/>
                </p:nvSpPr>
                <p:spPr bwMode="auto">
                  <a:xfrm>
                    <a:off x="1260"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3" name="Oval 134">
                    <a:extLst>
                      <a:ext uri="{FF2B5EF4-FFF2-40B4-BE49-F238E27FC236}">
                        <a16:creationId xmlns:a16="http://schemas.microsoft.com/office/drawing/2014/main" id="{3C7B2844-1A4C-478E-82B8-AE10CFDB8E90}"/>
                      </a:ext>
                    </a:extLst>
                  </p:cNvPr>
                  <p:cNvSpPr>
                    <a:spLocks noChangeArrowheads="1"/>
                  </p:cNvSpPr>
                  <p:nvPr/>
                </p:nvSpPr>
                <p:spPr bwMode="auto">
                  <a:xfrm>
                    <a:off x="1084"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4" name="Oval 135">
                    <a:extLst>
                      <a:ext uri="{FF2B5EF4-FFF2-40B4-BE49-F238E27FC236}">
                        <a16:creationId xmlns:a16="http://schemas.microsoft.com/office/drawing/2014/main" id="{0E790438-8C5E-2F2A-95E8-5C13AB415A93}"/>
                      </a:ext>
                    </a:extLst>
                  </p:cNvPr>
                  <p:cNvSpPr>
                    <a:spLocks noChangeArrowheads="1"/>
                  </p:cNvSpPr>
                  <p:nvPr/>
                </p:nvSpPr>
                <p:spPr bwMode="auto">
                  <a:xfrm>
                    <a:off x="1044"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5" name="Oval 136">
                    <a:extLst>
                      <a:ext uri="{FF2B5EF4-FFF2-40B4-BE49-F238E27FC236}">
                        <a16:creationId xmlns:a16="http://schemas.microsoft.com/office/drawing/2014/main" id="{C15DD756-7756-005F-450E-30C8D1DAF11F}"/>
                      </a:ext>
                    </a:extLst>
                  </p:cNvPr>
                  <p:cNvSpPr>
                    <a:spLocks noChangeArrowheads="1"/>
                  </p:cNvSpPr>
                  <p:nvPr/>
                </p:nvSpPr>
                <p:spPr bwMode="auto">
                  <a:xfrm>
                    <a:off x="1044"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6" name="Oval 137">
                    <a:extLst>
                      <a:ext uri="{FF2B5EF4-FFF2-40B4-BE49-F238E27FC236}">
                        <a16:creationId xmlns:a16="http://schemas.microsoft.com/office/drawing/2014/main" id="{3DC81BC2-CFB7-608E-5D61-BED1593674FD}"/>
                      </a:ext>
                    </a:extLst>
                  </p:cNvPr>
                  <p:cNvSpPr>
                    <a:spLocks noChangeArrowheads="1"/>
                  </p:cNvSpPr>
                  <p:nvPr/>
                </p:nvSpPr>
                <p:spPr bwMode="auto">
                  <a:xfrm>
                    <a:off x="1084"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7" name="Oval 138">
                    <a:extLst>
                      <a:ext uri="{FF2B5EF4-FFF2-40B4-BE49-F238E27FC236}">
                        <a16:creationId xmlns:a16="http://schemas.microsoft.com/office/drawing/2014/main" id="{FCE33235-9EA7-3435-7151-50F30741E675}"/>
                      </a:ext>
                    </a:extLst>
                  </p:cNvPr>
                  <p:cNvSpPr>
                    <a:spLocks noChangeArrowheads="1"/>
                  </p:cNvSpPr>
                  <p:nvPr/>
                </p:nvSpPr>
                <p:spPr bwMode="auto">
                  <a:xfrm>
                    <a:off x="1307"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6" name="Group 139">
                <a:extLst>
                  <a:ext uri="{FF2B5EF4-FFF2-40B4-BE49-F238E27FC236}">
                    <a16:creationId xmlns:a16="http://schemas.microsoft.com/office/drawing/2014/main" id="{68E555DB-21B6-CB65-6776-709F769DA466}"/>
                  </a:ext>
                </a:extLst>
              </p:cNvPr>
              <p:cNvGrpSpPr>
                <a:grpSpLocks/>
              </p:cNvGrpSpPr>
              <p:nvPr/>
            </p:nvGrpSpPr>
            <p:grpSpPr bwMode="auto">
              <a:xfrm>
                <a:off x="2186" y="2880"/>
                <a:ext cx="395" cy="502"/>
                <a:chOff x="2186" y="2880"/>
                <a:chExt cx="395" cy="502"/>
              </a:xfrm>
            </p:grpSpPr>
            <p:sp>
              <p:nvSpPr>
                <p:cNvPr id="52" name="Freeform 140">
                  <a:extLst>
                    <a:ext uri="{FF2B5EF4-FFF2-40B4-BE49-F238E27FC236}">
                      <a16:creationId xmlns:a16="http://schemas.microsoft.com/office/drawing/2014/main" id="{07DC1250-1F19-D08F-53C3-4A79140CFDF9}"/>
                    </a:ext>
                  </a:extLst>
                </p:cNvPr>
                <p:cNvSpPr>
                  <a:spLocks/>
                </p:cNvSpPr>
                <p:nvPr/>
              </p:nvSpPr>
              <p:spPr bwMode="auto">
                <a:xfrm>
                  <a:off x="2186"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53" name="Freeform 141">
                  <a:extLst>
                    <a:ext uri="{FF2B5EF4-FFF2-40B4-BE49-F238E27FC236}">
                      <a16:creationId xmlns:a16="http://schemas.microsoft.com/office/drawing/2014/main" id="{59CAB739-D9FA-B9D1-80E5-700A065B09DA}"/>
                    </a:ext>
                  </a:extLst>
                </p:cNvPr>
                <p:cNvSpPr>
                  <a:spLocks/>
                </p:cNvSpPr>
                <p:nvPr/>
              </p:nvSpPr>
              <p:spPr bwMode="auto">
                <a:xfrm>
                  <a:off x="2351"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54" name="Oval 142">
                  <a:extLst>
                    <a:ext uri="{FF2B5EF4-FFF2-40B4-BE49-F238E27FC236}">
                      <a16:creationId xmlns:a16="http://schemas.microsoft.com/office/drawing/2014/main" id="{C9263876-2C94-4936-4EF5-40B2FF142083}"/>
                    </a:ext>
                  </a:extLst>
                </p:cNvPr>
                <p:cNvSpPr>
                  <a:spLocks noChangeArrowheads="1"/>
                </p:cNvSpPr>
                <p:nvPr/>
              </p:nvSpPr>
              <p:spPr bwMode="auto">
                <a:xfrm>
                  <a:off x="2332"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5" name="Oval 143">
                  <a:extLst>
                    <a:ext uri="{FF2B5EF4-FFF2-40B4-BE49-F238E27FC236}">
                      <a16:creationId xmlns:a16="http://schemas.microsoft.com/office/drawing/2014/main" id="{A9371149-9C81-1050-930B-9B1788A36311}"/>
                    </a:ext>
                  </a:extLst>
                </p:cNvPr>
                <p:cNvSpPr>
                  <a:spLocks noChangeArrowheads="1"/>
                </p:cNvSpPr>
                <p:nvPr/>
              </p:nvSpPr>
              <p:spPr bwMode="auto">
                <a:xfrm>
                  <a:off x="242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6" name="Oval 144">
                  <a:extLst>
                    <a:ext uri="{FF2B5EF4-FFF2-40B4-BE49-F238E27FC236}">
                      <a16:creationId xmlns:a16="http://schemas.microsoft.com/office/drawing/2014/main" id="{FDC80E6E-EBCD-6E9B-1DEE-4C462BE9C78A}"/>
                    </a:ext>
                  </a:extLst>
                </p:cNvPr>
                <p:cNvSpPr>
                  <a:spLocks noChangeArrowheads="1"/>
                </p:cNvSpPr>
                <p:nvPr/>
              </p:nvSpPr>
              <p:spPr bwMode="auto">
                <a:xfrm>
                  <a:off x="246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7" name="Oval 145">
                  <a:extLst>
                    <a:ext uri="{FF2B5EF4-FFF2-40B4-BE49-F238E27FC236}">
                      <a16:creationId xmlns:a16="http://schemas.microsoft.com/office/drawing/2014/main" id="{80E17D0E-48E2-91B8-EEEE-2EABEC4BD4C2}"/>
                    </a:ext>
                  </a:extLst>
                </p:cNvPr>
                <p:cNvSpPr>
                  <a:spLocks noChangeArrowheads="1"/>
                </p:cNvSpPr>
                <p:nvPr/>
              </p:nvSpPr>
              <p:spPr bwMode="auto">
                <a:xfrm>
                  <a:off x="246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8" name="Oval 146">
                  <a:extLst>
                    <a:ext uri="{FF2B5EF4-FFF2-40B4-BE49-F238E27FC236}">
                      <a16:creationId xmlns:a16="http://schemas.microsoft.com/office/drawing/2014/main" id="{F739235B-237C-E993-B961-3A2A84619020}"/>
                    </a:ext>
                  </a:extLst>
                </p:cNvPr>
                <p:cNvSpPr>
                  <a:spLocks noChangeArrowheads="1"/>
                </p:cNvSpPr>
                <p:nvPr/>
              </p:nvSpPr>
              <p:spPr bwMode="auto">
                <a:xfrm>
                  <a:off x="242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9" name="Oval 147">
                  <a:extLst>
                    <a:ext uri="{FF2B5EF4-FFF2-40B4-BE49-F238E27FC236}">
                      <a16:creationId xmlns:a16="http://schemas.microsoft.com/office/drawing/2014/main" id="{D34E630B-2FAC-C69E-C882-DC8CE8391F49}"/>
                    </a:ext>
                  </a:extLst>
                </p:cNvPr>
                <p:cNvSpPr>
                  <a:spLocks noChangeArrowheads="1"/>
                </p:cNvSpPr>
                <p:nvPr/>
              </p:nvSpPr>
              <p:spPr bwMode="auto">
                <a:xfrm>
                  <a:off x="2332"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7" name="Group 148">
                <a:extLst>
                  <a:ext uri="{FF2B5EF4-FFF2-40B4-BE49-F238E27FC236}">
                    <a16:creationId xmlns:a16="http://schemas.microsoft.com/office/drawing/2014/main" id="{EAB2365C-ECDB-41B2-B9C3-4EAE4B77708D}"/>
                  </a:ext>
                </a:extLst>
              </p:cNvPr>
              <p:cNvGrpSpPr>
                <a:grpSpLocks/>
              </p:cNvGrpSpPr>
              <p:nvPr/>
            </p:nvGrpSpPr>
            <p:grpSpPr bwMode="auto">
              <a:xfrm>
                <a:off x="441" y="2880"/>
                <a:ext cx="2009" cy="506"/>
                <a:chOff x="441" y="2880"/>
                <a:chExt cx="2009" cy="506"/>
              </a:xfrm>
            </p:grpSpPr>
            <p:sp>
              <p:nvSpPr>
                <p:cNvPr id="18" name="Freeform 149">
                  <a:extLst>
                    <a:ext uri="{FF2B5EF4-FFF2-40B4-BE49-F238E27FC236}">
                      <a16:creationId xmlns:a16="http://schemas.microsoft.com/office/drawing/2014/main" id="{BF3356FB-4352-3269-8D51-C9F81C766BC9}"/>
                    </a:ext>
                  </a:extLst>
                </p:cNvPr>
                <p:cNvSpPr>
                  <a:spLocks/>
                </p:cNvSpPr>
                <p:nvPr/>
              </p:nvSpPr>
              <p:spPr bwMode="auto">
                <a:xfrm>
                  <a:off x="1600"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 name="Group 150">
                  <a:extLst>
                    <a:ext uri="{FF2B5EF4-FFF2-40B4-BE49-F238E27FC236}">
                      <a16:creationId xmlns:a16="http://schemas.microsoft.com/office/drawing/2014/main" id="{0939D7B8-03D9-61F4-9D0E-A580B8F47408}"/>
                    </a:ext>
                  </a:extLst>
                </p:cNvPr>
                <p:cNvGrpSpPr>
                  <a:grpSpLocks/>
                </p:cNvGrpSpPr>
                <p:nvPr/>
              </p:nvGrpSpPr>
              <p:grpSpPr bwMode="auto">
                <a:xfrm>
                  <a:off x="1605" y="2884"/>
                  <a:ext cx="394" cy="502"/>
                  <a:chOff x="1605" y="2884"/>
                  <a:chExt cx="394" cy="502"/>
                </a:xfrm>
              </p:grpSpPr>
              <p:sp>
                <p:nvSpPr>
                  <p:cNvPr id="44" name="Freeform 151">
                    <a:extLst>
                      <a:ext uri="{FF2B5EF4-FFF2-40B4-BE49-F238E27FC236}">
                        <a16:creationId xmlns:a16="http://schemas.microsoft.com/office/drawing/2014/main" id="{126018CD-7018-10BE-172D-4515197D1157}"/>
                      </a:ext>
                    </a:extLst>
                  </p:cNvPr>
                  <p:cNvSpPr>
                    <a:spLocks/>
                  </p:cNvSpPr>
                  <p:nvPr/>
                </p:nvSpPr>
                <p:spPr bwMode="auto">
                  <a:xfrm>
                    <a:off x="1768"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45" name="Freeform 152">
                    <a:extLst>
                      <a:ext uri="{FF2B5EF4-FFF2-40B4-BE49-F238E27FC236}">
                        <a16:creationId xmlns:a16="http://schemas.microsoft.com/office/drawing/2014/main" id="{3AED0D5E-390F-84CA-99D5-8BCCC9CE6056}"/>
                      </a:ext>
                    </a:extLst>
                  </p:cNvPr>
                  <p:cNvSpPr>
                    <a:spLocks/>
                  </p:cNvSpPr>
                  <p:nvPr/>
                </p:nvSpPr>
                <p:spPr bwMode="auto">
                  <a:xfrm>
                    <a:off x="1605" y="2884"/>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46" name="Oval 153">
                    <a:extLst>
                      <a:ext uri="{FF2B5EF4-FFF2-40B4-BE49-F238E27FC236}">
                        <a16:creationId xmlns:a16="http://schemas.microsoft.com/office/drawing/2014/main" id="{1A044599-C2C5-C183-D7D7-C61130920630}"/>
                      </a:ext>
                    </a:extLst>
                  </p:cNvPr>
                  <p:cNvSpPr>
                    <a:spLocks noChangeArrowheads="1"/>
                  </p:cNvSpPr>
                  <p:nvPr/>
                </p:nvSpPr>
                <p:spPr bwMode="auto">
                  <a:xfrm>
                    <a:off x="1750"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7" name="Oval 154">
                    <a:extLst>
                      <a:ext uri="{FF2B5EF4-FFF2-40B4-BE49-F238E27FC236}">
                        <a16:creationId xmlns:a16="http://schemas.microsoft.com/office/drawing/2014/main" id="{02257EFC-30E4-6DE1-968B-99090F49E7A0}"/>
                      </a:ext>
                    </a:extLst>
                  </p:cNvPr>
                  <p:cNvSpPr>
                    <a:spLocks noChangeArrowheads="1"/>
                  </p:cNvSpPr>
                  <p:nvPr/>
                </p:nvSpPr>
                <p:spPr bwMode="auto">
                  <a:xfrm>
                    <a:off x="1845" y="296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8" name="Oval 155">
                    <a:extLst>
                      <a:ext uri="{FF2B5EF4-FFF2-40B4-BE49-F238E27FC236}">
                        <a16:creationId xmlns:a16="http://schemas.microsoft.com/office/drawing/2014/main" id="{7F8220F1-3E7F-BEC6-BC88-560C1349A20D}"/>
                      </a:ext>
                    </a:extLst>
                  </p:cNvPr>
                  <p:cNvSpPr>
                    <a:spLocks noChangeArrowheads="1"/>
                  </p:cNvSpPr>
                  <p:nvPr/>
                </p:nvSpPr>
                <p:spPr bwMode="auto">
                  <a:xfrm>
                    <a:off x="1885" y="3072"/>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9" name="Oval 156">
                    <a:extLst>
                      <a:ext uri="{FF2B5EF4-FFF2-40B4-BE49-F238E27FC236}">
                        <a16:creationId xmlns:a16="http://schemas.microsoft.com/office/drawing/2014/main" id="{CEB226BD-305E-88BB-EFD3-70583BB442B1}"/>
                      </a:ext>
                    </a:extLst>
                  </p:cNvPr>
                  <p:cNvSpPr>
                    <a:spLocks noChangeArrowheads="1"/>
                  </p:cNvSpPr>
                  <p:nvPr/>
                </p:nvSpPr>
                <p:spPr bwMode="auto">
                  <a:xfrm>
                    <a:off x="1885" y="3179"/>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0" name="Oval 157">
                    <a:extLst>
                      <a:ext uri="{FF2B5EF4-FFF2-40B4-BE49-F238E27FC236}">
                        <a16:creationId xmlns:a16="http://schemas.microsoft.com/office/drawing/2014/main" id="{7A7D1B4A-6A06-1ED0-F8EF-25A711AF32F0}"/>
                      </a:ext>
                    </a:extLst>
                  </p:cNvPr>
                  <p:cNvSpPr>
                    <a:spLocks noChangeArrowheads="1"/>
                  </p:cNvSpPr>
                  <p:nvPr/>
                </p:nvSpPr>
                <p:spPr bwMode="auto">
                  <a:xfrm>
                    <a:off x="1845" y="328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1" name="Oval 158">
                    <a:extLst>
                      <a:ext uri="{FF2B5EF4-FFF2-40B4-BE49-F238E27FC236}">
                        <a16:creationId xmlns:a16="http://schemas.microsoft.com/office/drawing/2014/main" id="{C0D5A03C-8A89-642B-7D54-43CEB5922F62}"/>
                      </a:ext>
                    </a:extLst>
                  </p:cNvPr>
                  <p:cNvSpPr>
                    <a:spLocks noChangeArrowheads="1"/>
                  </p:cNvSpPr>
                  <p:nvPr/>
                </p:nvSpPr>
                <p:spPr bwMode="auto">
                  <a:xfrm>
                    <a:off x="1750"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0" name="Freeform 159">
                  <a:extLst>
                    <a:ext uri="{FF2B5EF4-FFF2-40B4-BE49-F238E27FC236}">
                      <a16:creationId xmlns:a16="http://schemas.microsoft.com/office/drawing/2014/main" id="{7AE8ECBF-BDE6-D937-F51E-BFCEF1C0DFC1}"/>
                    </a:ext>
                  </a:extLst>
                </p:cNvPr>
                <p:cNvSpPr>
                  <a:spLocks/>
                </p:cNvSpPr>
                <p:nvPr/>
              </p:nvSpPr>
              <p:spPr bwMode="auto">
                <a:xfrm>
                  <a:off x="1275" y="2929"/>
                  <a:ext cx="583" cy="404"/>
                </a:xfrm>
                <a:custGeom>
                  <a:avLst/>
                  <a:gdLst>
                    <a:gd name="T0" fmla="*/ 0 w 583"/>
                    <a:gd name="T1" fmla="*/ 0 h 404"/>
                    <a:gd name="T2" fmla="*/ 501 w 583"/>
                    <a:gd name="T3" fmla="*/ 0 h 404"/>
                    <a:gd name="T4" fmla="*/ 509 w 583"/>
                    <a:gd name="T5" fmla="*/ 0 h 404"/>
                    <a:gd name="T6" fmla="*/ 514 w 583"/>
                    <a:gd name="T7" fmla="*/ 2 h 404"/>
                    <a:gd name="T8" fmla="*/ 521 w 583"/>
                    <a:gd name="T9" fmla="*/ 5 h 404"/>
                    <a:gd name="T10" fmla="*/ 526 w 583"/>
                    <a:gd name="T11" fmla="*/ 9 h 404"/>
                    <a:gd name="T12" fmla="*/ 532 w 583"/>
                    <a:gd name="T13" fmla="*/ 14 h 404"/>
                    <a:gd name="T14" fmla="*/ 537 w 583"/>
                    <a:gd name="T15" fmla="*/ 21 h 404"/>
                    <a:gd name="T16" fmla="*/ 543 w 583"/>
                    <a:gd name="T17" fmla="*/ 28 h 404"/>
                    <a:gd name="T18" fmla="*/ 548 w 583"/>
                    <a:gd name="T19" fmla="*/ 37 h 404"/>
                    <a:gd name="T20" fmla="*/ 553 w 583"/>
                    <a:gd name="T21" fmla="*/ 45 h 404"/>
                    <a:gd name="T22" fmla="*/ 559 w 583"/>
                    <a:gd name="T23" fmla="*/ 57 h 404"/>
                    <a:gd name="T24" fmla="*/ 562 w 583"/>
                    <a:gd name="T25" fmla="*/ 68 h 404"/>
                    <a:gd name="T26" fmla="*/ 566 w 583"/>
                    <a:gd name="T27" fmla="*/ 82 h 404"/>
                    <a:gd name="T28" fmla="*/ 569 w 583"/>
                    <a:gd name="T29" fmla="*/ 94 h 404"/>
                    <a:gd name="T30" fmla="*/ 573 w 583"/>
                    <a:gd name="T31" fmla="*/ 108 h 404"/>
                    <a:gd name="T32" fmla="*/ 575 w 583"/>
                    <a:gd name="T33" fmla="*/ 123 h 404"/>
                    <a:gd name="T34" fmla="*/ 578 w 583"/>
                    <a:gd name="T35" fmla="*/ 137 h 404"/>
                    <a:gd name="T36" fmla="*/ 578 w 583"/>
                    <a:gd name="T37" fmla="*/ 153 h 404"/>
                    <a:gd name="T38" fmla="*/ 580 w 583"/>
                    <a:gd name="T39" fmla="*/ 170 h 404"/>
                    <a:gd name="T40" fmla="*/ 582 w 583"/>
                    <a:gd name="T41" fmla="*/ 186 h 404"/>
                    <a:gd name="T42" fmla="*/ 582 w 583"/>
                    <a:gd name="T43" fmla="*/ 202 h 404"/>
                    <a:gd name="T44" fmla="*/ 582 w 583"/>
                    <a:gd name="T45" fmla="*/ 217 h 404"/>
                    <a:gd name="T46" fmla="*/ 580 w 583"/>
                    <a:gd name="T47" fmla="*/ 235 h 404"/>
                    <a:gd name="T48" fmla="*/ 578 w 583"/>
                    <a:gd name="T49" fmla="*/ 250 h 404"/>
                    <a:gd name="T50" fmla="*/ 578 w 583"/>
                    <a:gd name="T51" fmla="*/ 266 h 404"/>
                    <a:gd name="T52" fmla="*/ 575 w 583"/>
                    <a:gd name="T53" fmla="*/ 280 h 404"/>
                    <a:gd name="T54" fmla="*/ 573 w 583"/>
                    <a:gd name="T55" fmla="*/ 295 h 404"/>
                    <a:gd name="T56" fmla="*/ 569 w 583"/>
                    <a:gd name="T57" fmla="*/ 309 h 404"/>
                    <a:gd name="T58" fmla="*/ 566 w 583"/>
                    <a:gd name="T59" fmla="*/ 323 h 404"/>
                    <a:gd name="T60" fmla="*/ 562 w 583"/>
                    <a:gd name="T61" fmla="*/ 335 h 404"/>
                    <a:gd name="T62" fmla="*/ 559 w 583"/>
                    <a:gd name="T63" fmla="*/ 348 h 404"/>
                    <a:gd name="T64" fmla="*/ 553 w 583"/>
                    <a:gd name="T65" fmla="*/ 358 h 404"/>
                    <a:gd name="T66" fmla="*/ 548 w 583"/>
                    <a:gd name="T67" fmla="*/ 366 h 404"/>
                    <a:gd name="T68" fmla="*/ 543 w 583"/>
                    <a:gd name="T69" fmla="*/ 375 h 404"/>
                    <a:gd name="T70" fmla="*/ 537 w 583"/>
                    <a:gd name="T71" fmla="*/ 384 h 404"/>
                    <a:gd name="T72" fmla="*/ 532 w 583"/>
                    <a:gd name="T73" fmla="*/ 389 h 404"/>
                    <a:gd name="T74" fmla="*/ 526 w 583"/>
                    <a:gd name="T75" fmla="*/ 394 h 404"/>
                    <a:gd name="T76" fmla="*/ 521 w 583"/>
                    <a:gd name="T77" fmla="*/ 398 h 404"/>
                    <a:gd name="T78" fmla="*/ 514 w 583"/>
                    <a:gd name="T79" fmla="*/ 401 h 404"/>
                    <a:gd name="T80" fmla="*/ 509 w 583"/>
                    <a:gd name="T81" fmla="*/ 403 h 404"/>
                    <a:gd name="T82" fmla="*/ 0 w 583"/>
                    <a:gd name="T83" fmla="*/ 403 h 404"/>
                    <a:gd name="T84" fmla="*/ 0 w 583"/>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3" h="404">
                      <a:moveTo>
                        <a:pt x="0" y="0"/>
                      </a:moveTo>
                      <a:lnTo>
                        <a:pt x="501" y="0"/>
                      </a:lnTo>
                      <a:lnTo>
                        <a:pt x="509" y="0"/>
                      </a:lnTo>
                      <a:lnTo>
                        <a:pt x="514" y="2"/>
                      </a:lnTo>
                      <a:lnTo>
                        <a:pt x="521" y="5"/>
                      </a:lnTo>
                      <a:lnTo>
                        <a:pt x="526" y="9"/>
                      </a:lnTo>
                      <a:lnTo>
                        <a:pt x="532" y="14"/>
                      </a:lnTo>
                      <a:lnTo>
                        <a:pt x="537" y="21"/>
                      </a:lnTo>
                      <a:lnTo>
                        <a:pt x="543" y="28"/>
                      </a:lnTo>
                      <a:lnTo>
                        <a:pt x="548" y="37"/>
                      </a:lnTo>
                      <a:lnTo>
                        <a:pt x="553" y="45"/>
                      </a:lnTo>
                      <a:lnTo>
                        <a:pt x="559" y="57"/>
                      </a:lnTo>
                      <a:lnTo>
                        <a:pt x="562" y="68"/>
                      </a:lnTo>
                      <a:lnTo>
                        <a:pt x="566" y="82"/>
                      </a:lnTo>
                      <a:lnTo>
                        <a:pt x="569" y="94"/>
                      </a:lnTo>
                      <a:lnTo>
                        <a:pt x="573" y="108"/>
                      </a:lnTo>
                      <a:lnTo>
                        <a:pt x="575" y="123"/>
                      </a:lnTo>
                      <a:lnTo>
                        <a:pt x="578" y="137"/>
                      </a:lnTo>
                      <a:lnTo>
                        <a:pt x="578" y="153"/>
                      </a:lnTo>
                      <a:lnTo>
                        <a:pt x="580" y="170"/>
                      </a:lnTo>
                      <a:lnTo>
                        <a:pt x="582" y="186"/>
                      </a:lnTo>
                      <a:lnTo>
                        <a:pt x="582" y="202"/>
                      </a:lnTo>
                      <a:lnTo>
                        <a:pt x="582" y="217"/>
                      </a:lnTo>
                      <a:lnTo>
                        <a:pt x="580" y="235"/>
                      </a:lnTo>
                      <a:lnTo>
                        <a:pt x="578" y="250"/>
                      </a:lnTo>
                      <a:lnTo>
                        <a:pt x="578" y="266"/>
                      </a:lnTo>
                      <a:lnTo>
                        <a:pt x="575" y="280"/>
                      </a:lnTo>
                      <a:lnTo>
                        <a:pt x="573" y="295"/>
                      </a:lnTo>
                      <a:lnTo>
                        <a:pt x="569" y="309"/>
                      </a:lnTo>
                      <a:lnTo>
                        <a:pt x="566" y="323"/>
                      </a:lnTo>
                      <a:lnTo>
                        <a:pt x="562" y="335"/>
                      </a:lnTo>
                      <a:lnTo>
                        <a:pt x="559" y="348"/>
                      </a:lnTo>
                      <a:lnTo>
                        <a:pt x="553" y="358"/>
                      </a:lnTo>
                      <a:lnTo>
                        <a:pt x="548" y="366"/>
                      </a:lnTo>
                      <a:lnTo>
                        <a:pt x="543" y="375"/>
                      </a:lnTo>
                      <a:lnTo>
                        <a:pt x="537" y="384"/>
                      </a:lnTo>
                      <a:lnTo>
                        <a:pt x="532" y="389"/>
                      </a:lnTo>
                      <a:lnTo>
                        <a:pt x="526" y="394"/>
                      </a:lnTo>
                      <a:lnTo>
                        <a:pt x="521" y="398"/>
                      </a:lnTo>
                      <a:lnTo>
                        <a:pt x="514" y="401"/>
                      </a:lnTo>
                      <a:lnTo>
                        <a:pt x="509"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1" name="Group 160">
                  <a:extLst>
                    <a:ext uri="{FF2B5EF4-FFF2-40B4-BE49-F238E27FC236}">
                      <a16:creationId xmlns:a16="http://schemas.microsoft.com/office/drawing/2014/main" id="{F40A9F60-D583-93FE-5BB0-E654CA8F4923}"/>
                    </a:ext>
                  </a:extLst>
                </p:cNvPr>
                <p:cNvGrpSpPr>
                  <a:grpSpLocks/>
                </p:cNvGrpSpPr>
                <p:nvPr/>
              </p:nvGrpSpPr>
              <p:grpSpPr bwMode="auto">
                <a:xfrm>
                  <a:off x="1015" y="2880"/>
                  <a:ext cx="394" cy="502"/>
                  <a:chOff x="1015" y="2880"/>
                  <a:chExt cx="394" cy="502"/>
                </a:xfrm>
              </p:grpSpPr>
              <p:sp>
                <p:nvSpPr>
                  <p:cNvPr id="36" name="Freeform 161">
                    <a:extLst>
                      <a:ext uri="{FF2B5EF4-FFF2-40B4-BE49-F238E27FC236}">
                        <a16:creationId xmlns:a16="http://schemas.microsoft.com/office/drawing/2014/main" id="{D77C4CD9-3A5E-67C3-E8C1-FA34BA7B84D4}"/>
                      </a:ext>
                    </a:extLst>
                  </p:cNvPr>
                  <p:cNvSpPr>
                    <a:spLocks/>
                  </p:cNvSpPr>
                  <p:nvPr/>
                </p:nvSpPr>
                <p:spPr bwMode="auto">
                  <a:xfrm>
                    <a:off x="117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37" name="Freeform 162">
                    <a:extLst>
                      <a:ext uri="{FF2B5EF4-FFF2-40B4-BE49-F238E27FC236}">
                        <a16:creationId xmlns:a16="http://schemas.microsoft.com/office/drawing/2014/main" id="{BC7B45B9-3D88-4174-2D97-AE86C5303710}"/>
                      </a:ext>
                    </a:extLst>
                  </p:cNvPr>
                  <p:cNvSpPr>
                    <a:spLocks/>
                  </p:cNvSpPr>
                  <p:nvPr/>
                </p:nvSpPr>
                <p:spPr bwMode="auto">
                  <a:xfrm>
                    <a:off x="1015"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38" name="Oval 163">
                    <a:extLst>
                      <a:ext uri="{FF2B5EF4-FFF2-40B4-BE49-F238E27FC236}">
                        <a16:creationId xmlns:a16="http://schemas.microsoft.com/office/drawing/2014/main" id="{ED4F9108-961F-E6E6-98CD-A1387FD92F4F}"/>
                      </a:ext>
                    </a:extLst>
                  </p:cNvPr>
                  <p:cNvSpPr>
                    <a:spLocks noChangeArrowheads="1"/>
                  </p:cNvSpPr>
                  <p:nvPr/>
                </p:nvSpPr>
                <p:spPr bwMode="auto">
                  <a:xfrm>
                    <a:off x="116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9" name="Oval 164">
                    <a:extLst>
                      <a:ext uri="{FF2B5EF4-FFF2-40B4-BE49-F238E27FC236}">
                        <a16:creationId xmlns:a16="http://schemas.microsoft.com/office/drawing/2014/main" id="{90387D96-CC76-D99E-7258-6640429F6434}"/>
                      </a:ext>
                    </a:extLst>
                  </p:cNvPr>
                  <p:cNvSpPr>
                    <a:spLocks noChangeArrowheads="1"/>
                  </p:cNvSpPr>
                  <p:nvPr/>
                </p:nvSpPr>
                <p:spPr bwMode="auto">
                  <a:xfrm>
                    <a:off x="125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0" name="Oval 165">
                    <a:extLst>
                      <a:ext uri="{FF2B5EF4-FFF2-40B4-BE49-F238E27FC236}">
                        <a16:creationId xmlns:a16="http://schemas.microsoft.com/office/drawing/2014/main" id="{4E99ECFF-0A31-3E99-45B5-221F96E090A4}"/>
                      </a:ext>
                    </a:extLst>
                  </p:cNvPr>
                  <p:cNvSpPr>
                    <a:spLocks noChangeArrowheads="1"/>
                  </p:cNvSpPr>
                  <p:nvPr/>
                </p:nvSpPr>
                <p:spPr bwMode="auto">
                  <a:xfrm>
                    <a:off x="1295"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1" name="Oval 166">
                    <a:extLst>
                      <a:ext uri="{FF2B5EF4-FFF2-40B4-BE49-F238E27FC236}">
                        <a16:creationId xmlns:a16="http://schemas.microsoft.com/office/drawing/2014/main" id="{11B52B0E-96A2-79DA-2ED0-579F6D724993}"/>
                      </a:ext>
                    </a:extLst>
                  </p:cNvPr>
                  <p:cNvSpPr>
                    <a:spLocks noChangeArrowheads="1"/>
                  </p:cNvSpPr>
                  <p:nvPr/>
                </p:nvSpPr>
                <p:spPr bwMode="auto">
                  <a:xfrm>
                    <a:off x="1295"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2" name="Oval 167">
                    <a:extLst>
                      <a:ext uri="{FF2B5EF4-FFF2-40B4-BE49-F238E27FC236}">
                        <a16:creationId xmlns:a16="http://schemas.microsoft.com/office/drawing/2014/main" id="{1E1045CC-A41E-0BA9-D8A5-5165186F5528}"/>
                      </a:ext>
                    </a:extLst>
                  </p:cNvPr>
                  <p:cNvSpPr>
                    <a:spLocks noChangeArrowheads="1"/>
                  </p:cNvSpPr>
                  <p:nvPr/>
                </p:nvSpPr>
                <p:spPr bwMode="auto">
                  <a:xfrm>
                    <a:off x="125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3" name="Oval 168">
                    <a:extLst>
                      <a:ext uri="{FF2B5EF4-FFF2-40B4-BE49-F238E27FC236}">
                        <a16:creationId xmlns:a16="http://schemas.microsoft.com/office/drawing/2014/main" id="{DE3458BD-DF6D-A8F2-EAC1-DEB40A24182B}"/>
                      </a:ext>
                    </a:extLst>
                  </p:cNvPr>
                  <p:cNvSpPr>
                    <a:spLocks noChangeArrowheads="1"/>
                  </p:cNvSpPr>
                  <p:nvPr/>
                </p:nvSpPr>
                <p:spPr bwMode="auto">
                  <a:xfrm>
                    <a:off x="1160"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2" name="Freeform 169">
                  <a:extLst>
                    <a:ext uri="{FF2B5EF4-FFF2-40B4-BE49-F238E27FC236}">
                      <a16:creationId xmlns:a16="http://schemas.microsoft.com/office/drawing/2014/main" id="{56841989-039C-1CB0-A0E1-648B8C517367}"/>
                    </a:ext>
                  </a:extLst>
                </p:cNvPr>
                <p:cNvSpPr>
                  <a:spLocks/>
                </p:cNvSpPr>
                <p:nvPr/>
              </p:nvSpPr>
              <p:spPr bwMode="auto">
                <a:xfrm>
                  <a:off x="677"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3" name="Group 170">
                  <a:extLst>
                    <a:ext uri="{FF2B5EF4-FFF2-40B4-BE49-F238E27FC236}">
                      <a16:creationId xmlns:a16="http://schemas.microsoft.com/office/drawing/2014/main" id="{337277A2-95B1-5CB1-CAD5-5B53FB4494B8}"/>
                    </a:ext>
                  </a:extLst>
                </p:cNvPr>
                <p:cNvGrpSpPr>
                  <a:grpSpLocks/>
                </p:cNvGrpSpPr>
                <p:nvPr/>
              </p:nvGrpSpPr>
              <p:grpSpPr bwMode="auto">
                <a:xfrm>
                  <a:off x="441" y="2880"/>
                  <a:ext cx="394" cy="502"/>
                  <a:chOff x="441" y="2880"/>
                  <a:chExt cx="394" cy="502"/>
                </a:xfrm>
              </p:grpSpPr>
              <p:sp>
                <p:nvSpPr>
                  <p:cNvPr id="24" name="Freeform 171">
                    <a:extLst>
                      <a:ext uri="{FF2B5EF4-FFF2-40B4-BE49-F238E27FC236}">
                        <a16:creationId xmlns:a16="http://schemas.microsoft.com/office/drawing/2014/main" id="{EE408D49-DDA6-D03D-8A47-0289B292A576}"/>
                      </a:ext>
                    </a:extLst>
                  </p:cNvPr>
                  <p:cNvSpPr>
                    <a:spLocks/>
                  </p:cNvSpPr>
                  <p:nvPr/>
                </p:nvSpPr>
                <p:spPr bwMode="auto">
                  <a:xfrm>
                    <a:off x="605" y="2880"/>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3"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101" y="70"/>
                        </a:lnTo>
                        <a:lnTo>
                          <a:pt x="91" y="57"/>
                        </a:lnTo>
                        <a:lnTo>
                          <a:pt x="81" y="45"/>
                        </a:lnTo>
                        <a:lnTo>
                          <a:pt x="70" y="35"/>
                        </a:lnTo>
                        <a:lnTo>
                          <a:pt x="60" y="24"/>
                        </a:lnTo>
                        <a:lnTo>
                          <a:pt x="47"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 name="Freeform 172">
                    <a:extLst>
                      <a:ext uri="{FF2B5EF4-FFF2-40B4-BE49-F238E27FC236}">
                        <a16:creationId xmlns:a16="http://schemas.microsoft.com/office/drawing/2014/main" id="{CAA30842-87C3-9685-68CF-EA5B6B51EADC}"/>
                      </a:ext>
                    </a:extLst>
                  </p:cNvPr>
                  <p:cNvSpPr>
                    <a:spLocks/>
                  </p:cNvSpPr>
                  <p:nvPr/>
                </p:nvSpPr>
                <p:spPr bwMode="auto">
                  <a:xfrm>
                    <a:off x="441" y="2880"/>
                    <a:ext cx="311" cy="502"/>
                  </a:xfrm>
                  <a:custGeom>
                    <a:avLst/>
                    <a:gdLst>
                      <a:gd name="T0" fmla="*/ 135 w 311"/>
                      <a:gd name="T1" fmla="*/ 3 h 502"/>
                      <a:gd name="T2" fmla="*/ 112 w 311"/>
                      <a:gd name="T3" fmla="*/ 10 h 502"/>
                      <a:gd name="T4" fmla="*/ 88 w 311"/>
                      <a:gd name="T5" fmla="*/ 24 h 502"/>
                      <a:gd name="T6" fmla="*/ 68 w 311"/>
                      <a:gd name="T7" fmla="*/ 45 h 502"/>
                      <a:gd name="T8" fmla="*/ 47 w 311"/>
                      <a:gd name="T9" fmla="*/ 70 h 502"/>
                      <a:gd name="T10" fmla="*/ 31 w 311"/>
                      <a:gd name="T11" fmla="*/ 101 h 502"/>
                      <a:gd name="T12" fmla="*/ 18 w 311"/>
                      <a:gd name="T13" fmla="*/ 134 h 502"/>
                      <a:gd name="T14" fmla="*/ 8 w 311"/>
                      <a:gd name="T15" fmla="*/ 172 h 502"/>
                      <a:gd name="T16" fmla="*/ 3 w 311"/>
                      <a:gd name="T17" fmla="*/ 210 h 502"/>
                      <a:gd name="T18" fmla="*/ 0 w 311"/>
                      <a:gd name="T19" fmla="*/ 251 h 502"/>
                      <a:gd name="T20" fmla="*/ 3 w 311"/>
                      <a:gd name="T21" fmla="*/ 291 h 502"/>
                      <a:gd name="T22" fmla="*/ 8 w 311"/>
                      <a:gd name="T23" fmla="*/ 331 h 502"/>
                      <a:gd name="T24" fmla="*/ 18 w 311"/>
                      <a:gd name="T25" fmla="*/ 367 h 502"/>
                      <a:gd name="T26" fmla="*/ 31 w 311"/>
                      <a:gd name="T27" fmla="*/ 400 h 502"/>
                      <a:gd name="T28" fmla="*/ 47 w 311"/>
                      <a:gd name="T29" fmla="*/ 431 h 502"/>
                      <a:gd name="T30" fmla="*/ 68 w 311"/>
                      <a:gd name="T31" fmla="*/ 456 h 502"/>
                      <a:gd name="T32" fmla="*/ 88 w 311"/>
                      <a:gd name="T33" fmla="*/ 477 h 502"/>
                      <a:gd name="T34" fmla="*/ 112 w 311"/>
                      <a:gd name="T35" fmla="*/ 491 h 502"/>
                      <a:gd name="T36" fmla="*/ 135 w 311"/>
                      <a:gd name="T37" fmla="*/ 499 h 502"/>
                      <a:gd name="T38" fmla="*/ 161 w 311"/>
                      <a:gd name="T39" fmla="*/ 501 h 502"/>
                      <a:gd name="T40" fmla="*/ 185 w 311"/>
                      <a:gd name="T41" fmla="*/ 496 h 502"/>
                      <a:gd name="T42" fmla="*/ 208 w 311"/>
                      <a:gd name="T43" fmla="*/ 485 h 502"/>
                      <a:gd name="T44" fmla="*/ 232 w 311"/>
                      <a:gd name="T45" fmla="*/ 468 h 502"/>
                      <a:gd name="T46" fmla="*/ 253 w 311"/>
                      <a:gd name="T47" fmla="*/ 444 h 502"/>
                      <a:gd name="T48" fmla="*/ 271 w 311"/>
                      <a:gd name="T49" fmla="*/ 416 h 502"/>
                      <a:gd name="T50" fmla="*/ 284 w 311"/>
                      <a:gd name="T51" fmla="*/ 385 h 502"/>
                      <a:gd name="T52" fmla="*/ 297 w 311"/>
                      <a:gd name="T53" fmla="*/ 348 h 502"/>
                      <a:gd name="T54" fmla="*/ 305 w 311"/>
                      <a:gd name="T55" fmla="*/ 311 h 502"/>
                      <a:gd name="T56" fmla="*/ 307 w 311"/>
                      <a:gd name="T57" fmla="*/ 271 h 502"/>
                      <a:gd name="T58" fmla="*/ 307 w 311"/>
                      <a:gd name="T59" fmla="*/ 230 h 502"/>
                      <a:gd name="T60" fmla="*/ 305 w 311"/>
                      <a:gd name="T61" fmla="*/ 191 h 502"/>
                      <a:gd name="T62" fmla="*/ 297 w 311"/>
                      <a:gd name="T63" fmla="*/ 153 h 502"/>
                      <a:gd name="T64" fmla="*/ 284 w 311"/>
                      <a:gd name="T65" fmla="*/ 116 h 502"/>
                      <a:gd name="T66" fmla="*/ 271 w 311"/>
                      <a:gd name="T67" fmla="*/ 85 h 502"/>
                      <a:gd name="T68" fmla="*/ 253 w 311"/>
                      <a:gd name="T69" fmla="*/ 57 h 502"/>
                      <a:gd name="T70" fmla="*/ 232 w 311"/>
                      <a:gd name="T71" fmla="*/ 35 h 502"/>
                      <a:gd name="T72" fmla="*/ 208 w 311"/>
                      <a:gd name="T73" fmla="*/ 17 h 502"/>
                      <a:gd name="T74" fmla="*/ 185 w 311"/>
                      <a:gd name="T75" fmla="*/ 5 h 502"/>
                      <a:gd name="T76" fmla="*/ 161 w 31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1" h="502">
                        <a:moveTo>
                          <a:pt x="148" y="0"/>
                        </a:moveTo>
                        <a:lnTo>
                          <a:pt x="135" y="3"/>
                        </a:lnTo>
                        <a:lnTo>
                          <a:pt x="125" y="5"/>
                        </a:lnTo>
                        <a:lnTo>
                          <a:pt x="112" y="10"/>
                        </a:lnTo>
                        <a:lnTo>
                          <a:pt x="99" y="17"/>
                        </a:lnTo>
                        <a:lnTo>
                          <a:pt x="88" y="24"/>
                        </a:lnTo>
                        <a:lnTo>
                          <a:pt x="78" y="35"/>
                        </a:lnTo>
                        <a:lnTo>
                          <a:pt x="68" y="45"/>
                        </a:lnTo>
                        <a:lnTo>
                          <a:pt x="57" y="57"/>
                        </a:lnTo>
                        <a:lnTo>
                          <a:pt x="47" y="70"/>
                        </a:lnTo>
                        <a:lnTo>
                          <a:pt x="39" y="85"/>
                        </a:lnTo>
                        <a:lnTo>
                          <a:pt x="31" y="101"/>
                        </a:lnTo>
                        <a:lnTo>
                          <a:pt x="23"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3" y="385"/>
                        </a:lnTo>
                        <a:lnTo>
                          <a:pt x="31" y="400"/>
                        </a:lnTo>
                        <a:lnTo>
                          <a:pt x="39" y="416"/>
                        </a:lnTo>
                        <a:lnTo>
                          <a:pt x="47" y="431"/>
                        </a:lnTo>
                        <a:lnTo>
                          <a:pt x="57" y="444"/>
                        </a:lnTo>
                        <a:lnTo>
                          <a:pt x="68" y="456"/>
                        </a:lnTo>
                        <a:lnTo>
                          <a:pt x="78" y="468"/>
                        </a:lnTo>
                        <a:lnTo>
                          <a:pt x="88" y="477"/>
                        </a:lnTo>
                        <a:lnTo>
                          <a:pt x="99" y="484"/>
                        </a:lnTo>
                        <a:lnTo>
                          <a:pt x="112" y="491"/>
                        </a:lnTo>
                        <a:lnTo>
                          <a:pt x="125" y="496"/>
                        </a:lnTo>
                        <a:lnTo>
                          <a:pt x="135" y="499"/>
                        </a:lnTo>
                        <a:lnTo>
                          <a:pt x="148" y="501"/>
                        </a:lnTo>
                        <a:lnTo>
                          <a:pt x="161" y="501"/>
                        </a:lnTo>
                        <a:lnTo>
                          <a:pt x="174" y="499"/>
                        </a:lnTo>
                        <a:lnTo>
                          <a:pt x="185" y="496"/>
                        </a:lnTo>
                        <a:lnTo>
                          <a:pt x="198" y="491"/>
                        </a:lnTo>
                        <a:lnTo>
                          <a:pt x="208" y="485"/>
                        </a:lnTo>
                        <a:lnTo>
                          <a:pt x="221" y="477"/>
                        </a:lnTo>
                        <a:lnTo>
                          <a:pt x="232" y="468"/>
                        </a:lnTo>
                        <a:lnTo>
                          <a:pt x="242" y="456"/>
                        </a:lnTo>
                        <a:lnTo>
                          <a:pt x="253" y="444"/>
                        </a:lnTo>
                        <a:lnTo>
                          <a:pt x="260" y="431"/>
                        </a:lnTo>
                        <a:lnTo>
                          <a:pt x="271" y="416"/>
                        </a:lnTo>
                        <a:lnTo>
                          <a:pt x="279" y="400"/>
                        </a:lnTo>
                        <a:lnTo>
                          <a:pt x="284" y="385"/>
                        </a:lnTo>
                        <a:lnTo>
                          <a:pt x="292" y="367"/>
                        </a:lnTo>
                        <a:lnTo>
                          <a:pt x="297" y="348"/>
                        </a:lnTo>
                        <a:lnTo>
                          <a:pt x="302" y="331"/>
                        </a:lnTo>
                        <a:lnTo>
                          <a:pt x="305" y="311"/>
                        </a:lnTo>
                        <a:lnTo>
                          <a:pt x="307" y="291"/>
                        </a:lnTo>
                        <a:lnTo>
                          <a:pt x="307" y="271"/>
                        </a:lnTo>
                        <a:lnTo>
                          <a:pt x="310" y="251"/>
                        </a:lnTo>
                        <a:lnTo>
                          <a:pt x="307" y="230"/>
                        </a:lnTo>
                        <a:lnTo>
                          <a:pt x="307" y="210"/>
                        </a:lnTo>
                        <a:lnTo>
                          <a:pt x="305" y="191"/>
                        </a:lnTo>
                        <a:lnTo>
                          <a:pt x="302" y="172"/>
                        </a:lnTo>
                        <a:lnTo>
                          <a:pt x="297" y="153"/>
                        </a:lnTo>
                        <a:lnTo>
                          <a:pt x="292" y="134"/>
                        </a:lnTo>
                        <a:lnTo>
                          <a:pt x="284" y="116"/>
                        </a:lnTo>
                        <a:lnTo>
                          <a:pt x="279" y="101"/>
                        </a:lnTo>
                        <a:lnTo>
                          <a:pt x="271" y="85"/>
                        </a:lnTo>
                        <a:lnTo>
                          <a:pt x="263" y="70"/>
                        </a:lnTo>
                        <a:lnTo>
                          <a:pt x="253" y="57"/>
                        </a:lnTo>
                        <a:lnTo>
                          <a:pt x="242" y="45"/>
                        </a:lnTo>
                        <a:lnTo>
                          <a:pt x="232" y="35"/>
                        </a:lnTo>
                        <a:lnTo>
                          <a:pt x="221" y="24"/>
                        </a:lnTo>
                        <a:lnTo>
                          <a:pt x="208" y="17"/>
                        </a:lnTo>
                        <a:lnTo>
                          <a:pt x="198" y="10"/>
                        </a:lnTo>
                        <a:lnTo>
                          <a:pt x="185" y="5"/>
                        </a:lnTo>
                        <a:lnTo>
                          <a:pt x="174" y="3"/>
                        </a:lnTo>
                        <a:lnTo>
                          <a:pt x="161" y="0"/>
                        </a:lnTo>
                        <a:lnTo>
                          <a:pt x="148"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 name="Freeform 173">
                    <a:extLst>
                      <a:ext uri="{FF2B5EF4-FFF2-40B4-BE49-F238E27FC236}">
                        <a16:creationId xmlns:a16="http://schemas.microsoft.com/office/drawing/2014/main" id="{9DC949E8-D937-C12C-9ADD-B7B59D82C457}"/>
                      </a:ext>
                    </a:extLst>
                  </p:cNvPr>
                  <p:cNvSpPr>
                    <a:spLocks/>
                  </p:cNvSpPr>
                  <p:nvPr/>
                </p:nvSpPr>
                <p:spPr bwMode="auto">
                  <a:xfrm>
                    <a:off x="486" y="2932"/>
                    <a:ext cx="220" cy="397"/>
                  </a:xfrm>
                  <a:custGeom>
                    <a:avLst/>
                    <a:gdLst>
                      <a:gd name="T0" fmla="*/ 122 w 220"/>
                      <a:gd name="T1" fmla="*/ 2 h 397"/>
                      <a:gd name="T2" fmla="*/ 141 w 220"/>
                      <a:gd name="T3" fmla="*/ 9 h 397"/>
                      <a:gd name="T4" fmla="*/ 156 w 220"/>
                      <a:gd name="T5" fmla="*/ 19 h 397"/>
                      <a:gd name="T6" fmla="*/ 172 w 220"/>
                      <a:gd name="T7" fmla="*/ 35 h 397"/>
                      <a:gd name="T8" fmla="*/ 185 w 220"/>
                      <a:gd name="T9" fmla="*/ 55 h 397"/>
                      <a:gd name="T10" fmla="*/ 198 w 220"/>
                      <a:gd name="T11" fmla="*/ 80 h 397"/>
                      <a:gd name="T12" fmla="*/ 206 w 220"/>
                      <a:gd name="T13" fmla="*/ 106 h 397"/>
                      <a:gd name="T14" fmla="*/ 214 w 220"/>
                      <a:gd name="T15" fmla="*/ 135 h 397"/>
                      <a:gd name="T16" fmla="*/ 219 w 220"/>
                      <a:gd name="T17" fmla="*/ 167 h 397"/>
                      <a:gd name="T18" fmla="*/ 219 w 220"/>
                      <a:gd name="T19" fmla="*/ 198 h 397"/>
                      <a:gd name="T20" fmla="*/ 219 w 220"/>
                      <a:gd name="T21" fmla="*/ 229 h 397"/>
                      <a:gd name="T22" fmla="*/ 214 w 220"/>
                      <a:gd name="T23" fmla="*/ 261 h 397"/>
                      <a:gd name="T24" fmla="*/ 206 w 220"/>
                      <a:gd name="T25" fmla="*/ 290 h 397"/>
                      <a:gd name="T26" fmla="*/ 198 w 220"/>
                      <a:gd name="T27" fmla="*/ 318 h 397"/>
                      <a:gd name="T28" fmla="*/ 185 w 220"/>
                      <a:gd name="T29" fmla="*/ 341 h 397"/>
                      <a:gd name="T30" fmla="*/ 172 w 220"/>
                      <a:gd name="T31" fmla="*/ 361 h 397"/>
                      <a:gd name="T32" fmla="*/ 156 w 220"/>
                      <a:gd name="T33" fmla="*/ 377 h 397"/>
                      <a:gd name="T34" fmla="*/ 141 w 220"/>
                      <a:gd name="T35" fmla="*/ 387 h 397"/>
                      <a:gd name="T36" fmla="*/ 122 w 220"/>
                      <a:gd name="T37" fmla="*/ 394 h 397"/>
                      <a:gd name="T38" fmla="*/ 107 w 220"/>
                      <a:gd name="T39" fmla="*/ 396 h 397"/>
                      <a:gd name="T40" fmla="*/ 88 w 220"/>
                      <a:gd name="T41" fmla="*/ 393 h 397"/>
                      <a:gd name="T42" fmla="*/ 70 w 220"/>
                      <a:gd name="T43" fmla="*/ 384 h 397"/>
                      <a:gd name="T44" fmla="*/ 55 w 220"/>
                      <a:gd name="T45" fmla="*/ 370 h 397"/>
                      <a:gd name="T46" fmla="*/ 41 w 220"/>
                      <a:gd name="T47" fmla="*/ 351 h 397"/>
                      <a:gd name="T48" fmla="*/ 28 w 220"/>
                      <a:gd name="T49" fmla="*/ 330 h 397"/>
                      <a:gd name="T50" fmla="*/ 18 w 220"/>
                      <a:gd name="T51" fmla="*/ 304 h 397"/>
                      <a:gd name="T52" fmla="*/ 10 w 220"/>
                      <a:gd name="T53" fmla="*/ 276 h 397"/>
                      <a:gd name="T54" fmla="*/ 5 w 220"/>
                      <a:gd name="T55" fmla="*/ 245 h 397"/>
                      <a:gd name="T56" fmla="*/ 3 w 220"/>
                      <a:gd name="T57" fmla="*/ 214 h 397"/>
                      <a:gd name="T58" fmla="*/ 3 w 220"/>
                      <a:gd name="T59" fmla="*/ 182 h 397"/>
                      <a:gd name="T60" fmla="*/ 5 w 220"/>
                      <a:gd name="T61" fmla="*/ 151 h 397"/>
                      <a:gd name="T62" fmla="*/ 10 w 220"/>
                      <a:gd name="T63" fmla="*/ 121 h 397"/>
                      <a:gd name="T64" fmla="*/ 18 w 220"/>
                      <a:gd name="T65" fmla="*/ 92 h 397"/>
                      <a:gd name="T66" fmla="*/ 28 w 220"/>
                      <a:gd name="T67" fmla="*/ 68 h 397"/>
                      <a:gd name="T68" fmla="*/ 41 w 220"/>
                      <a:gd name="T69" fmla="*/ 45 h 397"/>
                      <a:gd name="T70" fmla="*/ 55 w 220"/>
                      <a:gd name="T71" fmla="*/ 28 h 397"/>
                      <a:gd name="T72" fmla="*/ 70 w 220"/>
                      <a:gd name="T73" fmla="*/ 14 h 397"/>
                      <a:gd name="T74" fmla="*/ 88 w 220"/>
                      <a:gd name="T75" fmla="*/ 5 h 397"/>
                      <a:gd name="T76" fmla="*/ 107 w 220"/>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0" h="397">
                        <a:moveTo>
                          <a:pt x="115" y="0"/>
                        </a:moveTo>
                        <a:lnTo>
                          <a:pt x="122" y="2"/>
                        </a:lnTo>
                        <a:lnTo>
                          <a:pt x="133" y="5"/>
                        </a:lnTo>
                        <a:lnTo>
                          <a:pt x="141" y="9"/>
                        </a:lnTo>
                        <a:lnTo>
                          <a:pt x="149" y="14"/>
                        </a:lnTo>
                        <a:lnTo>
                          <a:pt x="156" y="19"/>
                        </a:lnTo>
                        <a:lnTo>
                          <a:pt x="164" y="26"/>
                        </a:lnTo>
                        <a:lnTo>
                          <a:pt x="172" y="35"/>
                        </a:lnTo>
                        <a:lnTo>
                          <a:pt x="180" y="45"/>
                        </a:lnTo>
                        <a:lnTo>
                          <a:pt x="185" y="55"/>
                        </a:lnTo>
                        <a:lnTo>
                          <a:pt x="193" y="68"/>
                        </a:lnTo>
                        <a:lnTo>
                          <a:pt x="198" y="80"/>
                        </a:lnTo>
                        <a:lnTo>
                          <a:pt x="203" y="92"/>
                        </a:lnTo>
                        <a:lnTo>
                          <a:pt x="206" y="106"/>
                        </a:lnTo>
                        <a:lnTo>
                          <a:pt x="211" y="120"/>
                        </a:lnTo>
                        <a:lnTo>
                          <a:pt x="214" y="135"/>
                        </a:lnTo>
                        <a:lnTo>
                          <a:pt x="216" y="151"/>
                        </a:lnTo>
                        <a:lnTo>
                          <a:pt x="219" y="167"/>
                        </a:lnTo>
                        <a:lnTo>
                          <a:pt x="219" y="182"/>
                        </a:lnTo>
                        <a:lnTo>
                          <a:pt x="219" y="198"/>
                        </a:lnTo>
                        <a:lnTo>
                          <a:pt x="219" y="214"/>
                        </a:lnTo>
                        <a:lnTo>
                          <a:pt x="219" y="229"/>
                        </a:lnTo>
                        <a:lnTo>
                          <a:pt x="216" y="245"/>
                        </a:lnTo>
                        <a:lnTo>
                          <a:pt x="214" y="261"/>
                        </a:lnTo>
                        <a:lnTo>
                          <a:pt x="211" y="276"/>
                        </a:lnTo>
                        <a:lnTo>
                          <a:pt x="206" y="290"/>
                        </a:lnTo>
                        <a:lnTo>
                          <a:pt x="203" y="304"/>
                        </a:lnTo>
                        <a:lnTo>
                          <a:pt x="198" y="318"/>
                        </a:lnTo>
                        <a:lnTo>
                          <a:pt x="193" y="330"/>
                        </a:lnTo>
                        <a:lnTo>
                          <a:pt x="185" y="341"/>
                        </a:lnTo>
                        <a:lnTo>
                          <a:pt x="180" y="351"/>
                        </a:lnTo>
                        <a:lnTo>
                          <a:pt x="172" y="361"/>
                        </a:lnTo>
                        <a:lnTo>
                          <a:pt x="164" y="370"/>
                        </a:lnTo>
                        <a:lnTo>
                          <a:pt x="156" y="377"/>
                        </a:lnTo>
                        <a:lnTo>
                          <a:pt x="149" y="384"/>
                        </a:lnTo>
                        <a:lnTo>
                          <a:pt x="141" y="387"/>
                        </a:lnTo>
                        <a:lnTo>
                          <a:pt x="133" y="393"/>
                        </a:lnTo>
                        <a:lnTo>
                          <a:pt x="122" y="394"/>
                        </a:lnTo>
                        <a:lnTo>
                          <a:pt x="115" y="396"/>
                        </a:lnTo>
                        <a:lnTo>
                          <a:pt x="107" y="396"/>
                        </a:lnTo>
                        <a:lnTo>
                          <a:pt x="96" y="394"/>
                        </a:lnTo>
                        <a:lnTo>
                          <a:pt x="88" y="393"/>
                        </a:lnTo>
                        <a:lnTo>
                          <a:pt x="81" y="387"/>
                        </a:lnTo>
                        <a:lnTo>
                          <a:pt x="70" y="384"/>
                        </a:lnTo>
                        <a:lnTo>
                          <a:pt x="62" y="377"/>
                        </a:lnTo>
                        <a:lnTo>
                          <a:pt x="55" y="370"/>
                        </a:lnTo>
                        <a:lnTo>
                          <a:pt x="47" y="361"/>
                        </a:lnTo>
                        <a:lnTo>
                          <a:pt x="41" y="351"/>
                        </a:lnTo>
                        <a:lnTo>
                          <a:pt x="34"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4" y="55"/>
                        </a:lnTo>
                        <a:lnTo>
                          <a:pt x="41" y="45"/>
                        </a:lnTo>
                        <a:lnTo>
                          <a:pt x="47" y="35"/>
                        </a:lnTo>
                        <a:lnTo>
                          <a:pt x="55" y="28"/>
                        </a:lnTo>
                        <a:lnTo>
                          <a:pt x="62" y="19"/>
                        </a:lnTo>
                        <a:lnTo>
                          <a:pt x="70" y="14"/>
                        </a:lnTo>
                        <a:lnTo>
                          <a:pt x="81" y="9"/>
                        </a:lnTo>
                        <a:lnTo>
                          <a:pt x="88" y="5"/>
                        </a:lnTo>
                        <a:lnTo>
                          <a:pt x="96" y="2"/>
                        </a:lnTo>
                        <a:lnTo>
                          <a:pt x="107" y="0"/>
                        </a:lnTo>
                        <a:lnTo>
                          <a:pt x="115"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 name="Oval 174">
                    <a:extLst>
                      <a:ext uri="{FF2B5EF4-FFF2-40B4-BE49-F238E27FC236}">
                        <a16:creationId xmlns:a16="http://schemas.microsoft.com/office/drawing/2014/main" id="{7BE88442-DB6F-9559-A8AA-2C304F11EE87}"/>
                      </a:ext>
                    </a:extLst>
                  </p:cNvPr>
                  <p:cNvSpPr>
                    <a:spLocks noChangeArrowheads="1"/>
                  </p:cNvSpPr>
                  <p:nvPr/>
                </p:nvSpPr>
                <p:spPr bwMode="auto">
                  <a:xfrm>
                    <a:off x="59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8" name="Oval 175">
                    <a:extLst>
                      <a:ext uri="{FF2B5EF4-FFF2-40B4-BE49-F238E27FC236}">
                        <a16:creationId xmlns:a16="http://schemas.microsoft.com/office/drawing/2014/main" id="{C7309365-83BC-9D0F-5424-D34F9CFD222D}"/>
                      </a:ext>
                    </a:extLst>
                  </p:cNvPr>
                  <p:cNvSpPr>
                    <a:spLocks noChangeArrowheads="1"/>
                  </p:cNvSpPr>
                  <p:nvPr/>
                </p:nvSpPr>
                <p:spPr bwMode="auto">
                  <a:xfrm>
                    <a:off x="677"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9" name="Oval 176">
                    <a:extLst>
                      <a:ext uri="{FF2B5EF4-FFF2-40B4-BE49-F238E27FC236}">
                        <a16:creationId xmlns:a16="http://schemas.microsoft.com/office/drawing/2014/main" id="{84CC2E80-D34C-48A6-BA84-97B5CC8200BF}"/>
                      </a:ext>
                    </a:extLst>
                  </p:cNvPr>
                  <p:cNvSpPr>
                    <a:spLocks noChangeArrowheads="1"/>
                  </p:cNvSpPr>
                  <p:nvPr/>
                </p:nvSpPr>
                <p:spPr bwMode="auto">
                  <a:xfrm>
                    <a:off x="717" y="3067"/>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0" name="Oval 177">
                    <a:extLst>
                      <a:ext uri="{FF2B5EF4-FFF2-40B4-BE49-F238E27FC236}">
                        <a16:creationId xmlns:a16="http://schemas.microsoft.com/office/drawing/2014/main" id="{C5B990A4-046C-6FB3-CC59-44F8C11FE850}"/>
                      </a:ext>
                    </a:extLst>
                  </p:cNvPr>
                  <p:cNvSpPr>
                    <a:spLocks noChangeArrowheads="1"/>
                  </p:cNvSpPr>
                  <p:nvPr/>
                </p:nvSpPr>
                <p:spPr bwMode="auto">
                  <a:xfrm>
                    <a:off x="677"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1" name="Oval 178">
                    <a:extLst>
                      <a:ext uri="{FF2B5EF4-FFF2-40B4-BE49-F238E27FC236}">
                        <a16:creationId xmlns:a16="http://schemas.microsoft.com/office/drawing/2014/main" id="{2CCF0839-8042-FBED-C48A-B335695AD5BD}"/>
                      </a:ext>
                    </a:extLst>
                  </p:cNvPr>
                  <p:cNvSpPr>
                    <a:spLocks noChangeArrowheads="1"/>
                  </p:cNvSpPr>
                  <p:nvPr/>
                </p:nvSpPr>
                <p:spPr bwMode="auto">
                  <a:xfrm>
                    <a:off x="501" y="3278"/>
                    <a:ext cx="16"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2" name="Oval 179">
                    <a:extLst>
                      <a:ext uri="{FF2B5EF4-FFF2-40B4-BE49-F238E27FC236}">
                        <a16:creationId xmlns:a16="http://schemas.microsoft.com/office/drawing/2014/main" id="{79C08C00-8D83-AA4C-4AF7-221A455540C0}"/>
                      </a:ext>
                    </a:extLst>
                  </p:cNvPr>
                  <p:cNvSpPr>
                    <a:spLocks noChangeArrowheads="1"/>
                  </p:cNvSpPr>
                  <p:nvPr/>
                </p:nvSpPr>
                <p:spPr bwMode="auto">
                  <a:xfrm>
                    <a:off x="461"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3" name="Oval 180">
                    <a:extLst>
                      <a:ext uri="{FF2B5EF4-FFF2-40B4-BE49-F238E27FC236}">
                        <a16:creationId xmlns:a16="http://schemas.microsoft.com/office/drawing/2014/main" id="{686612B9-E196-D984-4573-E284D0968A6C}"/>
                      </a:ext>
                    </a:extLst>
                  </p:cNvPr>
                  <p:cNvSpPr>
                    <a:spLocks noChangeArrowheads="1"/>
                  </p:cNvSpPr>
                  <p:nvPr/>
                </p:nvSpPr>
                <p:spPr bwMode="auto">
                  <a:xfrm>
                    <a:off x="461"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4" name="Oval 181">
                    <a:extLst>
                      <a:ext uri="{FF2B5EF4-FFF2-40B4-BE49-F238E27FC236}">
                        <a16:creationId xmlns:a16="http://schemas.microsoft.com/office/drawing/2014/main" id="{49D00225-F46A-1239-4624-84FDC9E3A685}"/>
                      </a:ext>
                    </a:extLst>
                  </p:cNvPr>
                  <p:cNvSpPr>
                    <a:spLocks noChangeArrowheads="1"/>
                  </p:cNvSpPr>
                  <p:nvPr/>
                </p:nvSpPr>
                <p:spPr bwMode="auto">
                  <a:xfrm>
                    <a:off x="501" y="2963"/>
                    <a:ext cx="16"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5" name="Oval 182">
                    <a:extLst>
                      <a:ext uri="{FF2B5EF4-FFF2-40B4-BE49-F238E27FC236}">
                        <a16:creationId xmlns:a16="http://schemas.microsoft.com/office/drawing/2014/main" id="{5F843784-ED18-F222-D6F9-C58BF5A97010}"/>
                      </a:ext>
                    </a:extLst>
                  </p:cNvPr>
                  <p:cNvSpPr>
                    <a:spLocks noChangeArrowheads="1"/>
                  </p:cNvSpPr>
                  <p:nvPr/>
                </p:nvSpPr>
                <p:spPr bwMode="auto">
                  <a:xfrm>
                    <a:off x="724"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grpSp>
      <p:grpSp>
        <p:nvGrpSpPr>
          <p:cNvPr id="190" name="Group 183">
            <a:extLst>
              <a:ext uri="{FF2B5EF4-FFF2-40B4-BE49-F238E27FC236}">
                <a16:creationId xmlns:a16="http://schemas.microsoft.com/office/drawing/2014/main" id="{89F9226D-0A1A-C5BE-87D4-B7F6588B2050}"/>
              </a:ext>
            </a:extLst>
          </p:cNvPr>
          <p:cNvGrpSpPr>
            <a:grpSpLocks/>
          </p:cNvGrpSpPr>
          <p:nvPr/>
        </p:nvGrpSpPr>
        <p:grpSpPr bwMode="auto">
          <a:xfrm>
            <a:off x="4071150" y="3092385"/>
            <a:ext cx="4803775" cy="727140"/>
            <a:chOff x="1363" y="1776"/>
            <a:chExt cx="3026" cy="492"/>
          </a:xfrm>
        </p:grpSpPr>
        <p:grpSp>
          <p:nvGrpSpPr>
            <p:cNvPr id="191" name="Group 184">
              <a:extLst>
                <a:ext uri="{FF2B5EF4-FFF2-40B4-BE49-F238E27FC236}">
                  <a16:creationId xmlns:a16="http://schemas.microsoft.com/office/drawing/2014/main" id="{5AC59C3E-232B-5EBB-0248-39DA11B57BBF}"/>
                </a:ext>
              </a:extLst>
            </p:cNvPr>
            <p:cNvGrpSpPr>
              <a:grpSpLocks/>
            </p:cNvGrpSpPr>
            <p:nvPr/>
          </p:nvGrpSpPr>
          <p:grpSpPr bwMode="auto">
            <a:xfrm>
              <a:off x="3951" y="1776"/>
              <a:ext cx="438" cy="488"/>
              <a:chOff x="3951" y="1776"/>
              <a:chExt cx="438" cy="488"/>
            </a:xfrm>
          </p:grpSpPr>
          <p:sp>
            <p:nvSpPr>
              <p:cNvPr id="271" name="Freeform 185">
                <a:extLst>
                  <a:ext uri="{FF2B5EF4-FFF2-40B4-BE49-F238E27FC236}">
                    <a16:creationId xmlns:a16="http://schemas.microsoft.com/office/drawing/2014/main" id="{D4405F08-C28D-7ABC-82E5-95183D085528}"/>
                  </a:ext>
                </a:extLst>
              </p:cNvPr>
              <p:cNvSpPr>
                <a:spLocks/>
              </p:cNvSpPr>
              <p:nvPr/>
            </p:nvSpPr>
            <p:spPr bwMode="auto">
              <a:xfrm>
                <a:off x="3951"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6 w 347"/>
                  <a:gd name="T43" fmla="*/ 472 h 488"/>
                  <a:gd name="T44" fmla="*/ 259 w 347"/>
                  <a:gd name="T45" fmla="*/ 455 h 488"/>
                  <a:gd name="T46" fmla="*/ 282 w 347"/>
                  <a:gd name="T47" fmla="*/ 431 h 488"/>
                  <a:gd name="T48" fmla="*/ 302 w 347"/>
                  <a:gd name="T49" fmla="*/ 404 h 488"/>
                  <a:gd name="T50" fmla="*/ 320 w 347"/>
                  <a:gd name="T51" fmla="*/ 374 h 488"/>
                  <a:gd name="T52" fmla="*/ 331 w 347"/>
                  <a:gd name="T53" fmla="*/ 338 h 488"/>
                  <a:gd name="T54" fmla="*/ 340 w 347"/>
                  <a:gd name="T55" fmla="*/ 303 h 488"/>
                  <a:gd name="T56" fmla="*/ 346 w 347"/>
                  <a:gd name="T57" fmla="*/ 264 h 488"/>
                  <a:gd name="T58" fmla="*/ 346 w 347"/>
                  <a:gd name="T59" fmla="*/ 223 h 488"/>
                  <a:gd name="T60" fmla="*/ 340 w 347"/>
                  <a:gd name="T61" fmla="*/ 186 h 488"/>
                  <a:gd name="T62" fmla="*/ 331 w 347"/>
                  <a:gd name="T63" fmla="*/ 149 h 488"/>
                  <a:gd name="T64" fmla="*/ 320 w 347"/>
                  <a:gd name="T65" fmla="*/ 113 h 488"/>
                  <a:gd name="T66" fmla="*/ 302 w 347"/>
                  <a:gd name="T67" fmla="*/ 83 h 488"/>
                  <a:gd name="T68" fmla="*/ 282 w 347"/>
                  <a:gd name="T69" fmla="*/ 56 h 488"/>
                  <a:gd name="T70" fmla="*/ 259 w 347"/>
                  <a:gd name="T71" fmla="*/ 34 h 488"/>
                  <a:gd name="T72" fmla="*/ 236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40"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40" y="482"/>
                    </a:lnTo>
                    <a:lnTo>
                      <a:pt x="151" y="485"/>
                    </a:lnTo>
                    <a:lnTo>
                      <a:pt x="166" y="487"/>
                    </a:lnTo>
                    <a:lnTo>
                      <a:pt x="180" y="487"/>
                    </a:lnTo>
                    <a:lnTo>
                      <a:pt x="195" y="485"/>
                    </a:lnTo>
                    <a:lnTo>
                      <a:pt x="206" y="482"/>
                    </a:lnTo>
                    <a:lnTo>
                      <a:pt x="221" y="477"/>
                    </a:lnTo>
                    <a:lnTo>
                      <a:pt x="236" y="472"/>
                    </a:lnTo>
                    <a:lnTo>
                      <a:pt x="247" y="463"/>
                    </a:lnTo>
                    <a:lnTo>
                      <a:pt x="259" y="455"/>
                    </a:lnTo>
                    <a:lnTo>
                      <a:pt x="270" y="443"/>
                    </a:lnTo>
                    <a:lnTo>
                      <a:pt x="282" y="431"/>
                    </a:lnTo>
                    <a:lnTo>
                      <a:pt x="291" y="419"/>
                    </a:lnTo>
                    <a:lnTo>
                      <a:pt x="302" y="404"/>
                    </a:lnTo>
                    <a:lnTo>
                      <a:pt x="311" y="389"/>
                    </a:lnTo>
                    <a:lnTo>
                      <a:pt x="320" y="374"/>
                    </a:lnTo>
                    <a:lnTo>
                      <a:pt x="326" y="357"/>
                    </a:lnTo>
                    <a:lnTo>
                      <a:pt x="331" y="338"/>
                    </a:lnTo>
                    <a:lnTo>
                      <a:pt x="337" y="321"/>
                    </a:lnTo>
                    <a:lnTo>
                      <a:pt x="340" y="303"/>
                    </a:lnTo>
                    <a:lnTo>
                      <a:pt x="343" y="282"/>
                    </a:lnTo>
                    <a:lnTo>
                      <a:pt x="346" y="264"/>
                    </a:lnTo>
                    <a:lnTo>
                      <a:pt x="346" y="244"/>
                    </a:lnTo>
                    <a:lnTo>
                      <a:pt x="346" y="223"/>
                    </a:lnTo>
                    <a:lnTo>
                      <a:pt x="343" y="205"/>
                    </a:lnTo>
                    <a:lnTo>
                      <a:pt x="340" y="186"/>
                    </a:lnTo>
                    <a:lnTo>
                      <a:pt x="337" y="167"/>
                    </a:lnTo>
                    <a:lnTo>
                      <a:pt x="331" y="149"/>
                    </a:lnTo>
                    <a:lnTo>
                      <a:pt x="326" y="130"/>
                    </a:lnTo>
                    <a:lnTo>
                      <a:pt x="320" y="113"/>
                    </a:lnTo>
                    <a:lnTo>
                      <a:pt x="311" y="98"/>
                    </a:lnTo>
                    <a:lnTo>
                      <a:pt x="302" y="83"/>
                    </a:lnTo>
                    <a:lnTo>
                      <a:pt x="294" y="68"/>
                    </a:lnTo>
                    <a:lnTo>
                      <a:pt x="282" y="56"/>
                    </a:lnTo>
                    <a:lnTo>
                      <a:pt x="270" y="44"/>
                    </a:lnTo>
                    <a:lnTo>
                      <a:pt x="259" y="34"/>
                    </a:lnTo>
                    <a:lnTo>
                      <a:pt x="247" y="24"/>
                    </a:lnTo>
                    <a:lnTo>
                      <a:pt x="236" y="17"/>
                    </a:lnTo>
                    <a:lnTo>
                      <a:pt x="221" y="10"/>
                    </a:lnTo>
                    <a:lnTo>
                      <a:pt x="206" y="5"/>
                    </a:lnTo>
                    <a:lnTo>
                      <a:pt x="195"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2" name="Freeform 186">
                <a:extLst>
                  <a:ext uri="{FF2B5EF4-FFF2-40B4-BE49-F238E27FC236}">
                    <a16:creationId xmlns:a16="http://schemas.microsoft.com/office/drawing/2014/main" id="{73D5C17B-B8C7-C27E-27C5-99D1D11EC352}"/>
                  </a:ext>
                </a:extLst>
              </p:cNvPr>
              <p:cNvSpPr>
                <a:spLocks/>
              </p:cNvSpPr>
              <p:nvPr/>
            </p:nvSpPr>
            <p:spPr bwMode="auto">
              <a:xfrm>
                <a:off x="4133" y="1776"/>
                <a:ext cx="256" cy="488"/>
              </a:xfrm>
              <a:custGeom>
                <a:avLst/>
                <a:gdLst>
                  <a:gd name="T0" fmla="*/ 104 w 256"/>
                  <a:gd name="T1" fmla="*/ 3 h 488"/>
                  <a:gd name="T2" fmla="*/ 131 w 256"/>
                  <a:gd name="T3" fmla="*/ 10 h 488"/>
                  <a:gd name="T4" fmla="*/ 157 w 256"/>
                  <a:gd name="T5" fmla="*/ 24 h 488"/>
                  <a:gd name="T6" fmla="*/ 183 w 256"/>
                  <a:gd name="T7" fmla="*/ 44 h 488"/>
                  <a:gd name="T8" fmla="*/ 203 w 256"/>
                  <a:gd name="T9" fmla="*/ 68 h 488"/>
                  <a:gd name="T10" fmla="*/ 221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1 w 256"/>
                  <a:gd name="T27" fmla="*/ 389 h 488"/>
                  <a:gd name="T28" fmla="*/ 203 w 256"/>
                  <a:gd name="T29" fmla="*/ 419 h 488"/>
                  <a:gd name="T30" fmla="*/ 183 w 256"/>
                  <a:gd name="T31" fmla="*/ 443 h 488"/>
                  <a:gd name="T32" fmla="*/ 157 w 256"/>
                  <a:gd name="T33" fmla="*/ 463 h 488"/>
                  <a:gd name="T34" fmla="*/ 131 w 256"/>
                  <a:gd name="T35" fmla="*/ 477 h 488"/>
                  <a:gd name="T36" fmla="*/ 104 w 256"/>
                  <a:gd name="T37" fmla="*/ 485 h 488"/>
                  <a:gd name="T38" fmla="*/ 0 w 256"/>
                  <a:gd name="T39" fmla="*/ 487 h 488"/>
                  <a:gd name="T40" fmla="*/ 26 w 256"/>
                  <a:gd name="T41" fmla="*/ 482 h 488"/>
                  <a:gd name="T42" fmla="*/ 55 w 256"/>
                  <a:gd name="T43" fmla="*/ 472 h 488"/>
                  <a:gd name="T44" fmla="*/ 78 w 256"/>
                  <a:gd name="T45" fmla="*/ 455 h 488"/>
                  <a:gd name="T46" fmla="*/ 102 w 256"/>
                  <a:gd name="T47" fmla="*/ 431 h 488"/>
                  <a:gd name="T48" fmla="*/ 122 w 256"/>
                  <a:gd name="T49" fmla="*/ 404 h 488"/>
                  <a:gd name="T50" fmla="*/ 139 w 256"/>
                  <a:gd name="T51" fmla="*/ 374 h 488"/>
                  <a:gd name="T52" fmla="*/ 151 w 256"/>
                  <a:gd name="T53" fmla="*/ 338 h 488"/>
                  <a:gd name="T54" fmla="*/ 160 w 256"/>
                  <a:gd name="T55" fmla="*/ 303 h 488"/>
                  <a:gd name="T56" fmla="*/ 165 w 256"/>
                  <a:gd name="T57" fmla="*/ 264 h 488"/>
                  <a:gd name="T58" fmla="*/ 165 w 256"/>
                  <a:gd name="T59" fmla="*/ 223 h 488"/>
                  <a:gd name="T60" fmla="*/ 160 w 256"/>
                  <a:gd name="T61" fmla="*/ 186 h 488"/>
                  <a:gd name="T62" fmla="*/ 151 w 256"/>
                  <a:gd name="T63" fmla="*/ 149 h 488"/>
                  <a:gd name="T64" fmla="*/ 139 w 256"/>
                  <a:gd name="T65" fmla="*/ 113 h 488"/>
                  <a:gd name="T66" fmla="*/ 122 w 256"/>
                  <a:gd name="T67" fmla="*/ 83 h 488"/>
                  <a:gd name="T68" fmla="*/ 102 w 256"/>
                  <a:gd name="T69" fmla="*/ 56 h 488"/>
                  <a:gd name="T70" fmla="*/ 78 w 256"/>
                  <a:gd name="T71" fmla="*/ 34 h 488"/>
                  <a:gd name="T72" fmla="*/ 55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1" y="10"/>
                    </a:lnTo>
                    <a:lnTo>
                      <a:pt x="145" y="17"/>
                    </a:lnTo>
                    <a:lnTo>
                      <a:pt x="157" y="24"/>
                    </a:lnTo>
                    <a:lnTo>
                      <a:pt x="171" y="34"/>
                    </a:lnTo>
                    <a:lnTo>
                      <a:pt x="183" y="44"/>
                    </a:lnTo>
                    <a:lnTo>
                      <a:pt x="192" y="56"/>
                    </a:lnTo>
                    <a:lnTo>
                      <a:pt x="203" y="68"/>
                    </a:lnTo>
                    <a:lnTo>
                      <a:pt x="212" y="83"/>
                    </a:lnTo>
                    <a:lnTo>
                      <a:pt x="221" y="98"/>
                    </a:lnTo>
                    <a:lnTo>
                      <a:pt x="229" y="113"/>
                    </a:lnTo>
                    <a:lnTo>
                      <a:pt x="235" y="130"/>
                    </a:lnTo>
                    <a:lnTo>
                      <a:pt x="243" y="149"/>
                    </a:lnTo>
                    <a:lnTo>
                      <a:pt x="246" y="167"/>
                    </a:lnTo>
                    <a:lnTo>
                      <a:pt x="249" y="186"/>
                    </a:lnTo>
                    <a:lnTo>
                      <a:pt x="252" y="205"/>
                    </a:lnTo>
                    <a:lnTo>
                      <a:pt x="255" y="223"/>
                    </a:lnTo>
                    <a:lnTo>
                      <a:pt x="255" y="244"/>
                    </a:lnTo>
                    <a:lnTo>
                      <a:pt x="255" y="264"/>
                    </a:lnTo>
                    <a:lnTo>
                      <a:pt x="252" y="282"/>
                    </a:lnTo>
                    <a:lnTo>
                      <a:pt x="249" y="303"/>
                    </a:lnTo>
                    <a:lnTo>
                      <a:pt x="246" y="321"/>
                    </a:lnTo>
                    <a:lnTo>
                      <a:pt x="243" y="338"/>
                    </a:lnTo>
                    <a:lnTo>
                      <a:pt x="235" y="357"/>
                    </a:lnTo>
                    <a:lnTo>
                      <a:pt x="229" y="374"/>
                    </a:lnTo>
                    <a:lnTo>
                      <a:pt x="221" y="389"/>
                    </a:lnTo>
                    <a:lnTo>
                      <a:pt x="212" y="404"/>
                    </a:lnTo>
                    <a:lnTo>
                      <a:pt x="203" y="419"/>
                    </a:lnTo>
                    <a:lnTo>
                      <a:pt x="192" y="431"/>
                    </a:lnTo>
                    <a:lnTo>
                      <a:pt x="183" y="443"/>
                    </a:lnTo>
                    <a:lnTo>
                      <a:pt x="171" y="455"/>
                    </a:lnTo>
                    <a:lnTo>
                      <a:pt x="157" y="463"/>
                    </a:lnTo>
                    <a:lnTo>
                      <a:pt x="145" y="472"/>
                    </a:lnTo>
                    <a:lnTo>
                      <a:pt x="131" y="477"/>
                    </a:lnTo>
                    <a:lnTo>
                      <a:pt x="119" y="482"/>
                    </a:lnTo>
                    <a:lnTo>
                      <a:pt x="104" y="485"/>
                    </a:lnTo>
                    <a:lnTo>
                      <a:pt x="90" y="487"/>
                    </a:lnTo>
                    <a:lnTo>
                      <a:pt x="0" y="487"/>
                    </a:lnTo>
                    <a:lnTo>
                      <a:pt x="15" y="485"/>
                    </a:lnTo>
                    <a:lnTo>
                      <a:pt x="26" y="482"/>
                    </a:lnTo>
                    <a:lnTo>
                      <a:pt x="41" y="477"/>
                    </a:lnTo>
                    <a:lnTo>
                      <a:pt x="55" y="472"/>
                    </a:lnTo>
                    <a:lnTo>
                      <a:pt x="67" y="463"/>
                    </a:lnTo>
                    <a:lnTo>
                      <a:pt x="78" y="455"/>
                    </a:lnTo>
                    <a:lnTo>
                      <a:pt x="90" y="443"/>
                    </a:lnTo>
                    <a:lnTo>
                      <a:pt x="102" y="431"/>
                    </a:lnTo>
                    <a:lnTo>
                      <a:pt x="110" y="419"/>
                    </a:lnTo>
                    <a:lnTo>
                      <a:pt x="122" y="404"/>
                    </a:lnTo>
                    <a:lnTo>
                      <a:pt x="131" y="389"/>
                    </a:lnTo>
                    <a:lnTo>
                      <a:pt x="139" y="374"/>
                    </a:lnTo>
                    <a:lnTo>
                      <a:pt x="145" y="357"/>
                    </a:lnTo>
                    <a:lnTo>
                      <a:pt x="151" y="338"/>
                    </a:lnTo>
                    <a:lnTo>
                      <a:pt x="157" y="321"/>
                    </a:lnTo>
                    <a:lnTo>
                      <a:pt x="160" y="303"/>
                    </a:lnTo>
                    <a:lnTo>
                      <a:pt x="163" y="282"/>
                    </a:lnTo>
                    <a:lnTo>
                      <a:pt x="165" y="264"/>
                    </a:lnTo>
                    <a:lnTo>
                      <a:pt x="165" y="244"/>
                    </a:lnTo>
                    <a:lnTo>
                      <a:pt x="165" y="223"/>
                    </a:lnTo>
                    <a:lnTo>
                      <a:pt x="163" y="205"/>
                    </a:lnTo>
                    <a:lnTo>
                      <a:pt x="160" y="186"/>
                    </a:lnTo>
                    <a:lnTo>
                      <a:pt x="157" y="167"/>
                    </a:lnTo>
                    <a:lnTo>
                      <a:pt x="151" y="149"/>
                    </a:lnTo>
                    <a:lnTo>
                      <a:pt x="145" y="130"/>
                    </a:lnTo>
                    <a:lnTo>
                      <a:pt x="139" y="113"/>
                    </a:lnTo>
                    <a:lnTo>
                      <a:pt x="131" y="98"/>
                    </a:lnTo>
                    <a:lnTo>
                      <a:pt x="122" y="83"/>
                    </a:lnTo>
                    <a:lnTo>
                      <a:pt x="113" y="68"/>
                    </a:lnTo>
                    <a:lnTo>
                      <a:pt x="102" y="56"/>
                    </a:lnTo>
                    <a:lnTo>
                      <a:pt x="90" y="44"/>
                    </a:lnTo>
                    <a:lnTo>
                      <a:pt x="78" y="34"/>
                    </a:lnTo>
                    <a:lnTo>
                      <a:pt x="67" y="24"/>
                    </a:lnTo>
                    <a:lnTo>
                      <a:pt x="55"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3" name="Oval 187">
                <a:extLst>
                  <a:ext uri="{FF2B5EF4-FFF2-40B4-BE49-F238E27FC236}">
                    <a16:creationId xmlns:a16="http://schemas.microsoft.com/office/drawing/2014/main" id="{D76B8934-3344-8026-2B7E-BEECAE6AA718}"/>
                  </a:ext>
                </a:extLst>
              </p:cNvPr>
              <p:cNvSpPr>
                <a:spLocks noChangeArrowheads="1"/>
              </p:cNvSpPr>
              <p:nvPr/>
            </p:nvSpPr>
            <p:spPr bwMode="auto">
              <a:xfrm>
                <a:off x="4113"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4" name="Oval 188">
                <a:extLst>
                  <a:ext uri="{FF2B5EF4-FFF2-40B4-BE49-F238E27FC236}">
                    <a16:creationId xmlns:a16="http://schemas.microsoft.com/office/drawing/2014/main" id="{EA978EC1-90DA-7D2D-4A28-15B8CAE607C9}"/>
                  </a:ext>
                </a:extLst>
              </p:cNvPr>
              <p:cNvSpPr>
                <a:spLocks noChangeArrowheads="1"/>
              </p:cNvSpPr>
              <p:nvPr/>
            </p:nvSpPr>
            <p:spPr bwMode="auto">
              <a:xfrm>
                <a:off x="4215"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5" name="Oval 189">
                <a:extLst>
                  <a:ext uri="{FF2B5EF4-FFF2-40B4-BE49-F238E27FC236}">
                    <a16:creationId xmlns:a16="http://schemas.microsoft.com/office/drawing/2014/main" id="{9326F0B3-6EA4-35CE-8A30-15E793534A03}"/>
                  </a:ext>
                </a:extLst>
              </p:cNvPr>
              <p:cNvSpPr>
                <a:spLocks noChangeArrowheads="1"/>
              </p:cNvSpPr>
              <p:nvPr/>
            </p:nvSpPr>
            <p:spPr bwMode="auto">
              <a:xfrm>
                <a:off x="4259"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6" name="Oval 190">
                <a:extLst>
                  <a:ext uri="{FF2B5EF4-FFF2-40B4-BE49-F238E27FC236}">
                    <a16:creationId xmlns:a16="http://schemas.microsoft.com/office/drawing/2014/main" id="{DD07089C-3CD9-82A5-1E3C-AC9169AD8BE5}"/>
                  </a:ext>
                </a:extLst>
              </p:cNvPr>
              <p:cNvSpPr>
                <a:spLocks noChangeArrowheads="1"/>
              </p:cNvSpPr>
              <p:nvPr/>
            </p:nvSpPr>
            <p:spPr bwMode="auto">
              <a:xfrm>
                <a:off x="4259"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7" name="Oval 191">
                <a:extLst>
                  <a:ext uri="{FF2B5EF4-FFF2-40B4-BE49-F238E27FC236}">
                    <a16:creationId xmlns:a16="http://schemas.microsoft.com/office/drawing/2014/main" id="{004B71A1-D244-AC91-4408-7587CC20D8C8}"/>
                  </a:ext>
                </a:extLst>
              </p:cNvPr>
              <p:cNvSpPr>
                <a:spLocks noChangeArrowheads="1"/>
              </p:cNvSpPr>
              <p:nvPr/>
            </p:nvSpPr>
            <p:spPr bwMode="auto">
              <a:xfrm>
                <a:off x="4215"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8" name="Oval 192">
                <a:extLst>
                  <a:ext uri="{FF2B5EF4-FFF2-40B4-BE49-F238E27FC236}">
                    <a16:creationId xmlns:a16="http://schemas.microsoft.com/office/drawing/2014/main" id="{CB054E17-6CBA-D40C-3B99-6E6636E2DDF2}"/>
                  </a:ext>
                </a:extLst>
              </p:cNvPr>
              <p:cNvSpPr>
                <a:spLocks noChangeArrowheads="1"/>
              </p:cNvSpPr>
              <p:nvPr/>
            </p:nvSpPr>
            <p:spPr bwMode="auto">
              <a:xfrm>
                <a:off x="4113"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92" name="Group 193">
              <a:extLst>
                <a:ext uri="{FF2B5EF4-FFF2-40B4-BE49-F238E27FC236}">
                  <a16:creationId xmlns:a16="http://schemas.microsoft.com/office/drawing/2014/main" id="{255877AE-3AE0-02E4-80CD-458F8CFC1E12}"/>
                </a:ext>
              </a:extLst>
            </p:cNvPr>
            <p:cNvGrpSpPr>
              <a:grpSpLocks/>
            </p:cNvGrpSpPr>
            <p:nvPr/>
          </p:nvGrpSpPr>
          <p:grpSpPr bwMode="auto">
            <a:xfrm>
              <a:off x="2011" y="1776"/>
              <a:ext cx="2233" cy="492"/>
              <a:chOff x="2011" y="1776"/>
              <a:chExt cx="2233" cy="492"/>
            </a:xfrm>
          </p:grpSpPr>
          <p:sp>
            <p:nvSpPr>
              <p:cNvPr id="237" name="Freeform 194">
                <a:extLst>
                  <a:ext uri="{FF2B5EF4-FFF2-40B4-BE49-F238E27FC236}">
                    <a16:creationId xmlns:a16="http://schemas.microsoft.com/office/drawing/2014/main" id="{91E8B994-939D-1D36-C406-3217BC2675BE}"/>
                  </a:ext>
                </a:extLst>
              </p:cNvPr>
              <p:cNvSpPr>
                <a:spLocks/>
              </p:cNvSpPr>
              <p:nvPr/>
            </p:nvSpPr>
            <p:spPr bwMode="auto">
              <a:xfrm>
                <a:off x="3300" y="1824"/>
                <a:ext cx="944" cy="392"/>
              </a:xfrm>
              <a:custGeom>
                <a:avLst/>
                <a:gdLst>
                  <a:gd name="T0" fmla="*/ 0 w 944"/>
                  <a:gd name="T1" fmla="*/ 0 h 392"/>
                  <a:gd name="T2" fmla="*/ 814 w 944"/>
                  <a:gd name="T3" fmla="*/ 0 h 392"/>
                  <a:gd name="T4" fmla="*/ 823 w 944"/>
                  <a:gd name="T5" fmla="*/ 0 h 392"/>
                  <a:gd name="T6" fmla="*/ 835 w 944"/>
                  <a:gd name="T7" fmla="*/ 2 h 392"/>
                  <a:gd name="T8" fmla="*/ 843 w 944"/>
                  <a:gd name="T9" fmla="*/ 5 h 392"/>
                  <a:gd name="T10" fmla="*/ 852 w 944"/>
                  <a:gd name="T11" fmla="*/ 8 h 392"/>
                  <a:gd name="T12" fmla="*/ 864 w 944"/>
                  <a:gd name="T13" fmla="*/ 13 h 392"/>
                  <a:gd name="T14" fmla="*/ 873 w 944"/>
                  <a:gd name="T15" fmla="*/ 20 h 392"/>
                  <a:gd name="T16" fmla="*/ 881 w 944"/>
                  <a:gd name="T17" fmla="*/ 27 h 392"/>
                  <a:gd name="T18" fmla="*/ 890 w 944"/>
                  <a:gd name="T19" fmla="*/ 35 h 392"/>
                  <a:gd name="T20" fmla="*/ 899 w 944"/>
                  <a:gd name="T21" fmla="*/ 44 h 392"/>
                  <a:gd name="T22" fmla="*/ 905 w 944"/>
                  <a:gd name="T23" fmla="*/ 55 h 392"/>
                  <a:gd name="T24" fmla="*/ 911 w 944"/>
                  <a:gd name="T25" fmla="*/ 66 h 392"/>
                  <a:gd name="T26" fmla="*/ 920 w 944"/>
                  <a:gd name="T27" fmla="*/ 79 h 392"/>
                  <a:gd name="T28" fmla="*/ 925 w 944"/>
                  <a:gd name="T29" fmla="*/ 91 h 392"/>
                  <a:gd name="T30" fmla="*/ 928 w 944"/>
                  <a:gd name="T31" fmla="*/ 104 h 392"/>
                  <a:gd name="T32" fmla="*/ 934 w 944"/>
                  <a:gd name="T33" fmla="*/ 120 h 392"/>
                  <a:gd name="T34" fmla="*/ 937 w 944"/>
                  <a:gd name="T35" fmla="*/ 133 h 392"/>
                  <a:gd name="T36" fmla="*/ 940 w 944"/>
                  <a:gd name="T37" fmla="*/ 148 h 392"/>
                  <a:gd name="T38" fmla="*/ 943 w 944"/>
                  <a:gd name="T39" fmla="*/ 165 h 392"/>
                  <a:gd name="T40" fmla="*/ 943 w 944"/>
                  <a:gd name="T41" fmla="*/ 180 h 392"/>
                  <a:gd name="T42" fmla="*/ 943 w 944"/>
                  <a:gd name="T43" fmla="*/ 196 h 392"/>
                  <a:gd name="T44" fmla="*/ 943 w 944"/>
                  <a:gd name="T45" fmla="*/ 211 h 392"/>
                  <a:gd name="T46" fmla="*/ 943 w 944"/>
                  <a:gd name="T47" fmla="*/ 228 h 392"/>
                  <a:gd name="T48" fmla="*/ 940 w 944"/>
                  <a:gd name="T49" fmla="*/ 243 h 392"/>
                  <a:gd name="T50" fmla="*/ 937 w 944"/>
                  <a:gd name="T51" fmla="*/ 258 h 392"/>
                  <a:gd name="T52" fmla="*/ 934 w 944"/>
                  <a:gd name="T53" fmla="*/ 271 h 392"/>
                  <a:gd name="T54" fmla="*/ 928 w 944"/>
                  <a:gd name="T55" fmla="*/ 287 h 392"/>
                  <a:gd name="T56" fmla="*/ 922 w 944"/>
                  <a:gd name="T57" fmla="*/ 300 h 392"/>
                  <a:gd name="T58" fmla="*/ 920 w 944"/>
                  <a:gd name="T59" fmla="*/ 314 h 392"/>
                  <a:gd name="T60" fmla="*/ 911 w 944"/>
                  <a:gd name="T61" fmla="*/ 325 h 392"/>
                  <a:gd name="T62" fmla="*/ 905 w 944"/>
                  <a:gd name="T63" fmla="*/ 337 h 392"/>
                  <a:gd name="T64" fmla="*/ 896 w 944"/>
                  <a:gd name="T65" fmla="*/ 347 h 392"/>
                  <a:gd name="T66" fmla="*/ 890 w 944"/>
                  <a:gd name="T67" fmla="*/ 356 h 392"/>
                  <a:gd name="T68" fmla="*/ 881 w 944"/>
                  <a:gd name="T69" fmla="*/ 364 h 392"/>
                  <a:gd name="T70" fmla="*/ 873 w 944"/>
                  <a:gd name="T71" fmla="*/ 372 h 392"/>
                  <a:gd name="T72" fmla="*/ 864 w 944"/>
                  <a:gd name="T73" fmla="*/ 378 h 392"/>
                  <a:gd name="T74" fmla="*/ 852 w 944"/>
                  <a:gd name="T75" fmla="*/ 383 h 392"/>
                  <a:gd name="T76" fmla="*/ 843 w 944"/>
                  <a:gd name="T77" fmla="*/ 386 h 392"/>
                  <a:gd name="T78" fmla="*/ 835 w 944"/>
                  <a:gd name="T79" fmla="*/ 389 h 392"/>
                  <a:gd name="T80" fmla="*/ 823 w 944"/>
                  <a:gd name="T81" fmla="*/ 391 h 392"/>
                  <a:gd name="T82" fmla="*/ 0 w 944"/>
                  <a:gd name="T83" fmla="*/ 391 h 392"/>
                  <a:gd name="T84" fmla="*/ 0 w 944"/>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44" h="392">
                    <a:moveTo>
                      <a:pt x="0" y="0"/>
                    </a:moveTo>
                    <a:lnTo>
                      <a:pt x="814" y="0"/>
                    </a:lnTo>
                    <a:lnTo>
                      <a:pt x="823" y="0"/>
                    </a:lnTo>
                    <a:lnTo>
                      <a:pt x="835" y="2"/>
                    </a:lnTo>
                    <a:lnTo>
                      <a:pt x="843" y="5"/>
                    </a:lnTo>
                    <a:lnTo>
                      <a:pt x="852" y="8"/>
                    </a:lnTo>
                    <a:lnTo>
                      <a:pt x="864" y="13"/>
                    </a:lnTo>
                    <a:lnTo>
                      <a:pt x="873" y="20"/>
                    </a:lnTo>
                    <a:lnTo>
                      <a:pt x="881" y="27"/>
                    </a:lnTo>
                    <a:lnTo>
                      <a:pt x="890" y="35"/>
                    </a:lnTo>
                    <a:lnTo>
                      <a:pt x="899" y="44"/>
                    </a:lnTo>
                    <a:lnTo>
                      <a:pt x="905" y="55"/>
                    </a:lnTo>
                    <a:lnTo>
                      <a:pt x="911" y="66"/>
                    </a:lnTo>
                    <a:lnTo>
                      <a:pt x="920" y="79"/>
                    </a:lnTo>
                    <a:lnTo>
                      <a:pt x="925" y="91"/>
                    </a:lnTo>
                    <a:lnTo>
                      <a:pt x="928" y="104"/>
                    </a:lnTo>
                    <a:lnTo>
                      <a:pt x="934" y="120"/>
                    </a:lnTo>
                    <a:lnTo>
                      <a:pt x="937" y="133"/>
                    </a:lnTo>
                    <a:lnTo>
                      <a:pt x="940" y="148"/>
                    </a:lnTo>
                    <a:lnTo>
                      <a:pt x="943" y="165"/>
                    </a:lnTo>
                    <a:lnTo>
                      <a:pt x="943" y="180"/>
                    </a:lnTo>
                    <a:lnTo>
                      <a:pt x="943" y="196"/>
                    </a:lnTo>
                    <a:lnTo>
                      <a:pt x="943" y="211"/>
                    </a:lnTo>
                    <a:lnTo>
                      <a:pt x="943" y="228"/>
                    </a:lnTo>
                    <a:lnTo>
                      <a:pt x="940" y="243"/>
                    </a:lnTo>
                    <a:lnTo>
                      <a:pt x="937" y="258"/>
                    </a:lnTo>
                    <a:lnTo>
                      <a:pt x="934" y="271"/>
                    </a:lnTo>
                    <a:lnTo>
                      <a:pt x="928" y="287"/>
                    </a:lnTo>
                    <a:lnTo>
                      <a:pt x="922" y="300"/>
                    </a:lnTo>
                    <a:lnTo>
                      <a:pt x="920" y="314"/>
                    </a:lnTo>
                    <a:lnTo>
                      <a:pt x="911" y="325"/>
                    </a:lnTo>
                    <a:lnTo>
                      <a:pt x="905" y="337"/>
                    </a:lnTo>
                    <a:lnTo>
                      <a:pt x="896" y="347"/>
                    </a:lnTo>
                    <a:lnTo>
                      <a:pt x="890" y="356"/>
                    </a:lnTo>
                    <a:lnTo>
                      <a:pt x="881" y="364"/>
                    </a:lnTo>
                    <a:lnTo>
                      <a:pt x="873" y="372"/>
                    </a:lnTo>
                    <a:lnTo>
                      <a:pt x="864" y="378"/>
                    </a:lnTo>
                    <a:lnTo>
                      <a:pt x="852" y="383"/>
                    </a:lnTo>
                    <a:lnTo>
                      <a:pt x="843" y="386"/>
                    </a:lnTo>
                    <a:lnTo>
                      <a:pt x="835" y="389"/>
                    </a:lnTo>
                    <a:lnTo>
                      <a:pt x="823"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38" name="Group 195">
                <a:extLst>
                  <a:ext uri="{FF2B5EF4-FFF2-40B4-BE49-F238E27FC236}">
                    <a16:creationId xmlns:a16="http://schemas.microsoft.com/office/drawing/2014/main" id="{DF4A354C-A836-EE3E-4E7C-F644089A0F83}"/>
                  </a:ext>
                </a:extLst>
              </p:cNvPr>
              <p:cNvGrpSpPr>
                <a:grpSpLocks/>
              </p:cNvGrpSpPr>
              <p:nvPr/>
            </p:nvGrpSpPr>
            <p:grpSpPr bwMode="auto">
              <a:xfrm>
                <a:off x="3304" y="1780"/>
                <a:ext cx="438" cy="488"/>
                <a:chOff x="3304" y="1780"/>
                <a:chExt cx="438" cy="488"/>
              </a:xfrm>
            </p:grpSpPr>
            <p:sp>
              <p:nvSpPr>
                <p:cNvPr id="263" name="Freeform 196">
                  <a:extLst>
                    <a:ext uri="{FF2B5EF4-FFF2-40B4-BE49-F238E27FC236}">
                      <a16:creationId xmlns:a16="http://schemas.microsoft.com/office/drawing/2014/main" id="{112D2093-DF39-F578-FA24-DA13F041DA70}"/>
                    </a:ext>
                  </a:extLst>
                </p:cNvPr>
                <p:cNvSpPr>
                  <a:spLocks/>
                </p:cNvSpPr>
                <p:nvPr/>
              </p:nvSpPr>
              <p:spPr bwMode="auto">
                <a:xfrm>
                  <a:off x="3486" y="1780"/>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4" name="Freeform 197">
                  <a:extLst>
                    <a:ext uri="{FF2B5EF4-FFF2-40B4-BE49-F238E27FC236}">
                      <a16:creationId xmlns:a16="http://schemas.microsoft.com/office/drawing/2014/main" id="{35BB031D-C8F6-74B4-7F7A-98501C00B001}"/>
                    </a:ext>
                  </a:extLst>
                </p:cNvPr>
                <p:cNvSpPr>
                  <a:spLocks/>
                </p:cNvSpPr>
                <p:nvPr/>
              </p:nvSpPr>
              <p:spPr bwMode="auto">
                <a:xfrm>
                  <a:off x="3304" y="1780"/>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5" name="Oval 198">
                  <a:extLst>
                    <a:ext uri="{FF2B5EF4-FFF2-40B4-BE49-F238E27FC236}">
                      <a16:creationId xmlns:a16="http://schemas.microsoft.com/office/drawing/2014/main" id="{024B1499-D759-1FCF-32C0-072D689EEB00}"/>
                    </a:ext>
                  </a:extLst>
                </p:cNvPr>
                <p:cNvSpPr>
                  <a:spLocks noChangeArrowheads="1"/>
                </p:cNvSpPr>
                <p:nvPr/>
              </p:nvSpPr>
              <p:spPr bwMode="auto">
                <a:xfrm>
                  <a:off x="3466" y="1796"/>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6" name="Oval 199">
                  <a:extLst>
                    <a:ext uri="{FF2B5EF4-FFF2-40B4-BE49-F238E27FC236}">
                      <a16:creationId xmlns:a16="http://schemas.microsoft.com/office/drawing/2014/main" id="{F8009644-C779-7115-1487-AC8FEE11BCD5}"/>
                    </a:ext>
                  </a:extLst>
                </p:cNvPr>
                <p:cNvSpPr>
                  <a:spLocks noChangeArrowheads="1"/>
                </p:cNvSpPr>
                <p:nvPr/>
              </p:nvSpPr>
              <p:spPr bwMode="auto">
                <a:xfrm>
                  <a:off x="3572" y="1861"/>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7" name="Oval 200">
                  <a:extLst>
                    <a:ext uri="{FF2B5EF4-FFF2-40B4-BE49-F238E27FC236}">
                      <a16:creationId xmlns:a16="http://schemas.microsoft.com/office/drawing/2014/main" id="{A3EC0430-449E-4227-3113-684CE22113D6}"/>
                    </a:ext>
                  </a:extLst>
                </p:cNvPr>
                <p:cNvSpPr>
                  <a:spLocks noChangeArrowheads="1"/>
                </p:cNvSpPr>
                <p:nvPr/>
              </p:nvSpPr>
              <p:spPr bwMode="auto">
                <a:xfrm>
                  <a:off x="3616" y="1962"/>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8" name="Oval 201">
                  <a:extLst>
                    <a:ext uri="{FF2B5EF4-FFF2-40B4-BE49-F238E27FC236}">
                      <a16:creationId xmlns:a16="http://schemas.microsoft.com/office/drawing/2014/main" id="{BCA62D17-98E1-6B16-B669-8459559ECF20}"/>
                    </a:ext>
                  </a:extLst>
                </p:cNvPr>
                <p:cNvSpPr>
                  <a:spLocks noChangeArrowheads="1"/>
                </p:cNvSpPr>
                <p:nvPr/>
              </p:nvSpPr>
              <p:spPr bwMode="auto">
                <a:xfrm>
                  <a:off x="3616" y="206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9" name="Oval 202">
                  <a:extLst>
                    <a:ext uri="{FF2B5EF4-FFF2-40B4-BE49-F238E27FC236}">
                      <a16:creationId xmlns:a16="http://schemas.microsoft.com/office/drawing/2014/main" id="{1F40CDA1-A443-5408-85A0-93611B8BD510}"/>
                    </a:ext>
                  </a:extLst>
                </p:cNvPr>
                <p:cNvSpPr>
                  <a:spLocks noChangeArrowheads="1"/>
                </p:cNvSpPr>
                <p:nvPr/>
              </p:nvSpPr>
              <p:spPr bwMode="auto">
                <a:xfrm>
                  <a:off x="3572" y="216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0" name="Oval 203">
                  <a:extLst>
                    <a:ext uri="{FF2B5EF4-FFF2-40B4-BE49-F238E27FC236}">
                      <a16:creationId xmlns:a16="http://schemas.microsoft.com/office/drawing/2014/main" id="{BA624CF0-595D-D705-54AB-4880BC8D63E6}"/>
                    </a:ext>
                  </a:extLst>
                </p:cNvPr>
                <p:cNvSpPr>
                  <a:spLocks noChangeArrowheads="1"/>
                </p:cNvSpPr>
                <p:nvPr/>
              </p:nvSpPr>
              <p:spPr bwMode="auto">
                <a:xfrm>
                  <a:off x="3466" y="223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39" name="Freeform 204">
                <a:extLst>
                  <a:ext uri="{FF2B5EF4-FFF2-40B4-BE49-F238E27FC236}">
                    <a16:creationId xmlns:a16="http://schemas.microsoft.com/office/drawing/2014/main" id="{0FAAB840-3B30-CDFA-749C-C8C4A244165F}"/>
                  </a:ext>
                </a:extLst>
              </p:cNvPr>
              <p:cNvSpPr>
                <a:spLocks/>
              </p:cNvSpPr>
              <p:nvPr/>
            </p:nvSpPr>
            <p:spPr bwMode="auto">
              <a:xfrm>
                <a:off x="2939"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40" name="Group 205">
                <a:extLst>
                  <a:ext uri="{FF2B5EF4-FFF2-40B4-BE49-F238E27FC236}">
                    <a16:creationId xmlns:a16="http://schemas.microsoft.com/office/drawing/2014/main" id="{69A68FA0-4D19-656C-5E1C-B464FFFFA224}"/>
                  </a:ext>
                </a:extLst>
              </p:cNvPr>
              <p:cNvGrpSpPr>
                <a:grpSpLocks/>
              </p:cNvGrpSpPr>
              <p:nvPr/>
            </p:nvGrpSpPr>
            <p:grpSpPr bwMode="auto">
              <a:xfrm>
                <a:off x="2650" y="1776"/>
                <a:ext cx="437" cy="488"/>
                <a:chOff x="2650" y="1776"/>
                <a:chExt cx="437" cy="488"/>
              </a:xfrm>
            </p:grpSpPr>
            <p:sp>
              <p:nvSpPr>
                <p:cNvPr id="255" name="Freeform 206">
                  <a:extLst>
                    <a:ext uri="{FF2B5EF4-FFF2-40B4-BE49-F238E27FC236}">
                      <a16:creationId xmlns:a16="http://schemas.microsoft.com/office/drawing/2014/main" id="{B245CCF9-B340-E481-4C4D-00FD7CD2988B}"/>
                    </a:ext>
                  </a:extLst>
                </p:cNvPr>
                <p:cNvSpPr>
                  <a:spLocks/>
                </p:cNvSpPr>
                <p:nvPr/>
              </p:nvSpPr>
              <p:spPr bwMode="auto">
                <a:xfrm>
                  <a:off x="2831" y="1776"/>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6" name="Freeform 207">
                  <a:extLst>
                    <a:ext uri="{FF2B5EF4-FFF2-40B4-BE49-F238E27FC236}">
                      <a16:creationId xmlns:a16="http://schemas.microsoft.com/office/drawing/2014/main" id="{3D4C5169-34D7-ED5D-66D9-69C131669D78}"/>
                    </a:ext>
                  </a:extLst>
                </p:cNvPr>
                <p:cNvSpPr>
                  <a:spLocks/>
                </p:cNvSpPr>
                <p:nvPr/>
              </p:nvSpPr>
              <p:spPr bwMode="auto">
                <a:xfrm>
                  <a:off x="2650"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7" name="Oval 208">
                  <a:extLst>
                    <a:ext uri="{FF2B5EF4-FFF2-40B4-BE49-F238E27FC236}">
                      <a16:creationId xmlns:a16="http://schemas.microsoft.com/office/drawing/2014/main" id="{9AE87FB9-685C-A1A8-DB63-9DB92449BD36}"/>
                    </a:ext>
                  </a:extLst>
                </p:cNvPr>
                <p:cNvSpPr>
                  <a:spLocks noChangeArrowheads="1"/>
                </p:cNvSpPr>
                <p:nvPr/>
              </p:nvSpPr>
              <p:spPr bwMode="auto">
                <a:xfrm>
                  <a:off x="2811"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8" name="Oval 209">
                  <a:extLst>
                    <a:ext uri="{FF2B5EF4-FFF2-40B4-BE49-F238E27FC236}">
                      <a16:creationId xmlns:a16="http://schemas.microsoft.com/office/drawing/2014/main" id="{79EA6924-0928-2756-DFAA-278B9533DCB1}"/>
                    </a:ext>
                  </a:extLst>
                </p:cNvPr>
                <p:cNvSpPr>
                  <a:spLocks noChangeArrowheads="1"/>
                </p:cNvSpPr>
                <p:nvPr/>
              </p:nvSpPr>
              <p:spPr bwMode="auto">
                <a:xfrm>
                  <a:off x="2916" y="1857"/>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9" name="Oval 210">
                  <a:extLst>
                    <a:ext uri="{FF2B5EF4-FFF2-40B4-BE49-F238E27FC236}">
                      <a16:creationId xmlns:a16="http://schemas.microsoft.com/office/drawing/2014/main" id="{474FDBE7-6E9D-EB28-E0FD-93E40E4E72A3}"/>
                    </a:ext>
                  </a:extLst>
                </p:cNvPr>
                <p:cNvSpPr>
                  <a:spLocks noChangeArrowheads="1"/>
                </p:cNvSpPr>
                <p:nvPr/>
              </p:nvSpPr>
              <p:spPr bwMode="auto">
                <a:xfrm>
                  <a:off x="2960"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0" name="Oval 211">
                  <a:extLst>
                    <a:ext uri="{FF2B5EF4-FFF2-40B4-BE49-F238E27FC236}">
                      <a16:creationId xmlns:a16="http://schemas.microsoft.com/office/drawing/2014/main" id="{C9A9D550-8F0E-511A-F2D1-0A609A93DE6C}"/>
                    </a:ext>
                  </a:extLst>
                </p:cNvPr>
                <p:cNvSpPr>
                  <a:spLocks noChangeArrowheads="1"/>
                </p:cNvSpPr>
                <p:nvPr/>
              </p:nvSpPr>
              <p:spPr bwMode="auto">
                <a:xfrm>
                  <a:off x="2960"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1" name="Oval 212">
                  <a:extLst>
                    <a:ext uri="{FF2B5EF4-FFF2-40B4-BE49-F238E27FC236}">
                      <a16:creationId xmlns:a16="http://schemas.microsoft.com/office/drawing/2014/main" id="{F1ACCB13-7443-E03C-502A-A824C9E1A60B}"/>
                    </a:ext>
                  </a:extLst>
                </p:cNvPr>
                <p:cNvSpPr>
                  <a:spLocks noChangeArrowheads="1"/>
                </p:cNvSpPr>
                <p:nvPr/>
              </p:nvSpPr>
              <p:spPr bwMode="auto">
                <a:xfrm>
                  <a:off x="2916" y="2163"/>
                  <a:ext cx="21"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2" name="Oval 213">
                  <a:extLst>
                    <a:ext uri="{FF2B5EF4-FFF2-40B4-BE49-F238E27FC236}">
                      <a16:creationId xmlns:a16="http://schemas.microsoft.com/office/drawing/2014/main" id="{BAFF6AFD-6521-2015-D9F4-F8F0D1C46567}"/>
                    </a:ext>
                  </a:extLst>
                </p:cNvPr>
                <p:cNvSpPr>
                  <a:spLocks noChangeArrowheads="1"/>
                </p:cNvSpPr>
                <p:nvPr/>
              </p:nvSpPr>
              <p:spPr bwMode="auto">
                <a:xfrm>
                  <a:off x="2811"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41" name="Freeform 214">
                <a:extLst>
                  <a:ext uri="{FF2B5EF4-FFF2-40B4-BE49-F238E27FC236}">
                    <a16:creationId xmlns:a16="http://schemas.microsoft.com/office/drawing/2014/main" id="{61C39307-9A76-2D44-170D-810B7D87B541}"/>
                  </a:ext>
                </a:extLst>
              </p:cNvPr>
              <p:cNvSpPr>
                <a:spLocks/>
              </p:cNvSpPr>
              <p:nvPr/>
            </p:nvSpPr>
            <p:spPr bwMode="auto">
              <a:xfrm>
                <a:off x="2273"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42" name="Group 215">
                <a:extLst>
                  <a:ext uri="{FF2B5EF4-FFF2-40B4-BE49-F238E27FC236}">
                    <a16:creationId xmlns:a16="http://schemas.microsoft.com/office/drawing/2014/main" id="{CF51D1D5-5E69-D69F-01F4-054021B745E2}"/>
                  </a:ext>
                </a:extLst>
              </p:cNvPr>
              <p:cNvGrpSpPr>
                <a:grpSpLocks/>
              </p:cNvGrpSpPr>
              <p:nvPr/>
            </p:nvGrpSpPr>
            <p:grpSpPr bwMode="auto">
              <a:xfrm>
                <a:off x="2011" y="1776"/>
                <a:ext cx="439" cy="488"/>
                <a:chOff x="2011" y="1776"/>
                <a:chExt cx="439" cy="488"/>
              </a:xfrm>
            </p:grpSpPr>
            <p:sp>
              <p:nvSpPr>
                <p:cNvPr id="243" name="Freeform 216">
                  <a:extLst>
                    <a:ext uri="{FF2B5EF4-FFF2-40B4-BE49-F238E27FC236}">
                      <a16:creationId xmlns:a16="http://schemas.microsoft.com/office/drawing/2014/main" id="{73F1824F-5202-6AF8-49CC-E83442BFF325}"/>
                    </a:ext>
                  </a:extLst>
                </p:cNvPr>
                <p:cNvSpPr>
                  <a:spLocks/>
                </p:cNvSpPr>
                <p:nvPr/>
              </p:nvSpPr>
              <p:spPr bwMode="auto">
                <a:xfrm>
                  <a:off x="2193" y="1776"/>
                  <a:ext cx="257" cy="488"/>
                </a:xfrm>
                <a:custGeom>
                  <a:avLst/>
                  <a:gdLst>
                    <a:gd name="T0" fmla="*/ 105 w 257"/>
                    <a:gd name="T1" fmla="*/ 3 h 488"/>
                    <a:gd name="T2" fmla="*/ 131 w 257"/>
                    <a:gd name="T3" fmla="*/ 10 h 488"/>
                    <a:gd name="T4" fmla="*/ 157 w 257"/>
                    <a:gd name="T5" fmla="*/ 24 h 488"/>
                    <a:gd name="T6" fmla="*/ 180 w 257"/>
                    <a:gd name="T7" fmla="*/ 44 h 488"/>
                    <a:gd name="T8" fmla="*/ 204 w 257"/>
                    <a:gd name="T9" fmla="*/ 68 h 488"/>
                    <a:gd name="T10" fmla="*/ 221 w 257"/>
                    <a:gd name="T11" fmla="*/ 98 h 488"/>
                    <a:gd name="T12" fmla="*/ 236 w 257"/>
                    <a:gd name="T13" fmla="*/ 130 h 488"/>
                    <a:gd name="T14" fmla="*/ 247 w 257"/>
                    <a:gd name="T15" fmla="*/ 167 h 488"/>
                    <a:gd name="T16" fmla="*/ 253 w 257"/>
                    <a:gd name="T17" fmla="*/ 205 h 488"/>
                    <a:gd name="T18" fmla="*/ 256 w 257"/>
                    <a:gd name="T19" fmla="*/ 244 h 488"/>
                    <a:gd name="T20" fmla="*/ 253 w 257"/>
                    <a:gd name="T21" fmla="*/ 282 h 488"/>
                    <a:gd name="T22" fmla="*/ 247 w 257"/>
                    <a:gd name="T23" fmla="*/ 321 h 488"/>
                    <a:gd name="T24" fmla="*/ 236 w 257"/>
                    <a:gd name="T25" fmla="*/ 357 h 488"/>
                    <a:gd name="T26" fmla="*/ 221 w 257"/>
                    <a:gd name="T27" fmla="*/ 389 h 488"/>
                    <a:gd name="T28" fmla="*/ 204 w 257"/>
                    <a:gd name="T29" fmla="*/ 419 h 488"/>
                    <a:gd name="T30" fmla="*/ 180 w 257"/>
                    <a:gd name="T31" fmla="*/ 443 h 488"/>
                    <a:gd name="T32" fmla="*/ 157 w 257"/>
                    <a:gd name="T33" fmla="*/ 463 h 488"/>
                    <a:gd name="T34" fmla="*/ 131 w 257"/>
                    <a:gd name="T35" fmla="*/ 477 h 488"/>
                    <a:gd name="T36" fmla="*/ 105 w 257"/>
                    <a:gd name="T37" fmla="*/ 485 h 488"/>
                    <a:gd name="T38" fmla="*/ 0 w 257"/>
                    <a:gd name="T39" fmla="*/ 487 h 488"/>
                    <a:gd name="T40" fmla="*/ 26 w 257"/>
                    <a:gd name="T41" fmla="*/ 482 h 488"/>
                    <a:gd name="T42" fmla="*/ 52 w 257"/>
                    <a:gd name="T43" fmla="*/ 472 h 488"/>
                    <a:gd name="T44" fmla="*/ 79 w 257"/>
                    <a:gd name="T45" fmla="*/ 455 h 488"/>
                    <a:gd name="T46" fmla="*/ 102 w 257"/>
                    <a:gd name="T47" fmla="*/ 431 h 488"/>
                    <a:gd name="T48" fmla="*/ 122 w 257"/>
                    <a:gd name="T49" fmla="*/ 404 h 488"/>
                    <a:gd name="T50" fmla="*/ 137 w 257"/>
                    <a:gd name="T51" fmla="*/ 374 h 488"/>
                    <a:gd name="T52" fmla="*/ 151 w 257"/>
                    <a:gd name="T53" fmla="*/ 338 h 488"/>
                    <a:gd name="T54" fmla="*/ 160 w 257"/>
                    <a:gd name="T55" fmla="*/ 303 h 488"/>
                    <a:gd name="T56" fmla="*/ 163 w 257"/>
                    <a:gd name="T57" fmla="*/ 264 h 488"/>
                    <a:gd name="T58" fmla="*/ 163 w 257"/>
                    <a:gd name="T59" fmla="*/ 223 h 488"/>
                    <a:gd name="T60" fmla="*/ 160 w 257"/>
                    <a:gd name="T61" fmla="*/ 186 h 488"/>
                    <a:gd name="T62" fmla="*/ 151 w 257"/>
                    <a:gd name="T63" fmla="*/ 149 h 488"/>
                    <a:gd name="T64" fmla="*/ 137 w 257"/>
                    <a:gd name="T65" fmla="*/ 113 h 488"/>
                    <a:gd name="T66" fmla="*/ 122 w 257"/>
                    <a:gd name="T67" fmla="*/ 83 h 488"/>
                    <a:gd name="T68" fmla="*/ 102 w 257"/>
                    <a:gd name="T69" fmla="*/ 56 h 488"/>
                    <a:gd name="T70" fmla="*/ 79 w 257"/>
                    <a:gd name="T71" fmla="*/ 34 h 488"/>
                    <a:gd name="T72" fmla="*/ 52 w 257"/>
                    <a:gd name="T73" fmla="*/ 17 h 488"/>
                    <a:gd name="T74" fmla="*/ 26 w 257"/>
                    <a:gd name="T75" fmla="*/ 5 h 488"/>
                    <a:gd name="T76" fmla="*/ 0 w 25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7" h="488">
                      <a:moveTo>
                        <a:pt x="90" y="0"/>
                      </a:moveTo>
                      <a:lnTo>
                        <a:pt x="105" y="3"/>
                      </a:lnTo>
                      <a:lnTo>
                        <a:pt x="119" y="5"/>
                      </a:lnTo>
                      <a:lnTo>
                        <a:pt x="131" y="10"/>
                      </a:lnTo>
                      <a:lnTo>
                        <a:pt x="145" y="17"/>
                      </a:lnTo>
                      <a:lnTo>
                        <a:pt x="157" y="24"/>
                      </a:lnTo>
                      <a:lnTo>
                        <a:pt x="169" y="34"/>
                      </a:lnTo>
                      <a:lnTo>
                        <a:pt x="180" y="44"/>
                      </a:lnTo>
                      <a:lnTo>
                        <a:pt x="192" y="56"/>
                      </a:lnTo>
                      <a:lnTo>
                        <a:pt x="204" y="68"/>
                      </a:lnTo>
                      <a:lnTo>
                        <a:pt x="212" y="83"/>
                      </a:lnTo>
                      <a:lnTo>
                        <a:pt x="221" y="98"/>
                      </a:lnTo>
                      <a:lnTo>
                        <a:pt x="230" y="113"/>
                      </a:lnTo>
                      <a:lnTo>
                        <a:pt x="236" y="130"/>
                      </a:lnTo>
                      <a:lnTo>
                        <a:pt x="241" y="149"/>
                      </a:lnTo>
                      <a:lnTo>
                        <a:pt x="247" y="167"/>
                      </a:lnTo>
                      <a:lnTo>
                        <a:pt x="250" y="186"/>
                      </a:lnTo>
                      <a:lnTo>
                        <a:pt x="253" y="205"/>
                      </a:lnTo>
                      <a:lnTo>
                        <a:pt x="256" y="223"/>
                      </a:lnTo>
                      <a:lnTo>
                        <a:pt x="256" y="244"/>
                      </a:lnTo>
                      <a:lnTo>
                        <a:pt x="256" y="264"/>
                      </a:lnTo>
                      <a:lnTo>
                        <a:pt x="253" y="282"/>
                      </a:lnTo>
                      <a:lnTo>
                        <a:pt x="250" y="303"/>
                      </a:lnTo>
                      <a:lnTo>
                        <a:pt x="247" y="321"/>
                      </a:lnTo>
                      <a:lnTo>
                        <a:pt x="241" y="338"/>
                      </a:lnTo>
                      <a:lnTo>
                        <a:pt x="236" y="357"/>
                      </a:lnTo>
                      <a:lnTo>
                        <a:pt x="230" y="374"/>
                      </a:lnTo>
                      <a:lnTo>
                        <a:pt x="221" y="389"/>
                      </a:lnTo>
                      <a:lnTo>
                        <a:pt x="212" y="404"/>
                      </a:lnTo>
                      <a:lnTo>
                        <a:pt x="204" y="419"/>
                      </a:lnTo>
                      <a:lnTo>
                        <a:pt x="192" y="431"/>
                      </a:lnTo>
                      <a:lnTo>
                        <a:pt x="180" y="443"/>
                      </a:lnTo>
                      <a:lnTo>
                        <a:pt x="169" y="455"/>
                      </a:lnTo>
                      <a:lnTo>
                        <a:pt x="157" y="463"/>
                      </a:lnTo>
                      <a:lnTo>
                        <a:pt x="145" y="472"/>
                      </a:lnTo>
                      <a:lnTo>
                        <a:pt x="131" y="477"/>
                      </a:lnTo>
                      <a:lnTo>
                        <a:pt x="119" y="482"/>
                      </a:lnTo>
                      <a:lnTo>
                        <a:pt x="105" y="485"/>
                      </a:lnTo>
                      <a:lnTo>
                        <a:pt x="90" y="487"/>
                      </a:lnTo>
                      <a:lnTo>
                        <a:pt x="0" y="487"/>
                      </a:lnTo>
                      <a:lnTo>
                        <a:pt x="15" y="485"/>
                      </a:lnTo>
                      <a:lnTo>
                        <a:pt x="26" y="482"/>
                      </a:lnTo>
                      <a:lnTo>
                        <a:pt x="41" y="477"/>
                      </a:lnTo>
                      <a:lnTo>
                        <a:pt x="52" y="472"/>
                      </a:lnTo>
                      <a:lnTo>
                        <a:pt x="67" y="463"/>
                      </a:lnTo>
                      <a:lnTo>
                        <a:pt x="79" y="455"/>
                      </a:lnTo>
                      <a:lnTo>
                        <a:pt x="90" y="443"/>
                      </a:lnTo>
                      <a:lnTo>
                        <a:pt x="102" y="431"/>
                      </a:lnTo>
                      <a:lnTo>
                        <a:pt x="111" y="419"/>
                      </a:lnTo>
                      <a:lnTo>
                        <a:pt x="122" y="404"/>
                      </a:lnTo>
                      <a:lnTo>
                        <a:pt x="131" y="389"/>
                      </a:lnTo>
                      <a:lnTo>
                        <a:pt x="137" y="374"/>
                      </a:lnTo>
                      <a:lnTo>
                        <a:pt x="145" y="357"/>
                      </a:lnTo>
                      <a:lnTo>
                        <a:pt x="151" y="338"/>
                      </a:lnTo>
                      <a:lnTo>
                        <a:pt x="157" y="321"/>
                      </a:lnTo>
                      <a:lnTo>
                        <a:pt x="160" y="303"/>
                      </a:lnTo>
                      <a:lnTo>
                        <a:pt x="163" y="282"/>
                      </a:lnTo>
                      <a:lnTo>
                        <a:pt x="163" y="264"/>
                      </a:lnTo>
                      <a:lnTo>
                        <a:pt x="166" y="244"/>
                      </a:lnTo>
                      <a:lnTo>
                        <a:pt x="163" y="223"/>
                      </a:lnTo>
                      <a:lnTo>
                        <a:pt x="163" y="205"/>
                      </a:lnTo>
                      <a:lnTo>
                        <a:pt x="160" y="186"/>
                      </a:lnTo>
                      <a:lnTo>
                        <a:pt x="157" y="167"/>
                      </a:lnTo>
                      <a:lnTo>
                        <a:pt x="151" y="149"/>
                      </a:lnTo>
                      <a:lnTo>
                        <a:pt x="145" y="130"/>
                      </a:lnTo>
                      <a:lnTo>
                        <a:pt x="137" y="113"/>
                      </a:lnTo>
                      <a:lnTo>
                        <a:pt x="131" y="98"/>
                      </a:lnTo>
                      <a:lnTo>
                        <a:pt x="122" y="83"/>
                      </a:lnTo>
                      <a:lnTo>
                        <a:pt x="113" y="68"/>
                      </a:lnTo>
                      <a:lnTo>
                        <a:pt x="102" y="56"/>
                      </a:lnTo>
                      <a:lnTo>
                        <a:pt x="90" y="44"/>
                      </a:lnTo>
                      <a:lnTo>
                        <a:pt x="79" y="34"/>
                      </a:lnTo>
                      <a:lnTo>
                        <a:pt x="67" y="24"/>
                      </a:lnTo>
                      <a:lnTo>
                        <a:pt x="52"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4" name="Freeform 217">
                  <a:extLst>
                    <a:ext uri="{FF2B5EF4-FFF2-40B4-BE49-F238E27FC236}">
                      <a16:creationId xmlns:a16="http://schemas.microsoft.com/office/drawing/2014/main" id="{4200FF68-84DD-2B68-1053-A098F718A98B}"/>
                    </a:ext>
                  </a:extLst>
                </p:cNvPr>
                <p:cNvSpPr>
                  <a:spLocks/>
                </p:cNvSpPr>
                <p:nvPr/>
              </p:nvSpPr>
              <p:spPr bwMode="auto">
                <a:xfrm>
                  <a:off x="2011"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2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2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9"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9" y="482"/>
                      </a:lnTo>
                      <a:lnTo>
                        <a:pt x="151" y="485"/>
                      </a:lnTo>
                      <a:lnTo>
                        <a:pt x="166" y="487"/>
                      </a:lnTo>
                      <a:lnTo>
                        <a:pt x="180" y="487"/>
                      </a:lnTo>
                      <a:lnTo>
                        <a:pt x="195" y="485"/>
                      </a:lnTo>
                      <a:lnTo>
                        <a:pt x="206" y="482"/>
                      </a:lnTo>
                      <a:lnTo>
                        <a:pt x="221" y="477"/>
                      </a:lnTo>
                      <a:lnTo>
                        <a:pt x="232"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4" y="68"/>
                      </a:lnTo>
                      <a:lnTo>
                        <a:pt x="282" y="56"/>
                      </a:lnTo>
                      <a:lnTo>
                        <a:pt x="270" y="44"/>
                      </a:lnTo>
                      <a:lnTo>
                        <a:pt x="259" y="34"/>
                      </a:lnTo>
                      <a:lnTo>
                        <a:pt x="247" y="24"/>
                      </a:lnTo>
                      <a:lnTo>
                        <a:pt x="232" y="17"/>
                      </a:lnTo>
                      <a:lnTo>
                        <a:pt x="221" y="10"/>
                      </a:lnTo>
                      <a:lnTo>
                        <a:pt x="206" y="5"/>
                      </a:lnTo>
                      <a:lnTo>
                        <a:pt x="195"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5" name="Freeform 218">
                  <a:extLst>
                    <a:ext uri="{FF2B5EF4-FFF2-40B4-BE49-F238E27FC236}">
                      <a16:creationId xmlns:a16="http://schemas.microsoft.com/office/drawing/2014/main" id="{D2A239D4-40AF-BCCC-3B21-35CC4D4DCF31}"/>
                    </a:ext>
                  </a:extLst>
                </p:cNvPr>
                <p:cNvSpPr>
                  <a:spLocks/>
                </p:cNvSpPr>
                <p:nvPr/>
              </p:nvSpPr>
              <p:spPr bwMode="auto">
                <a:xfrm>
                  <a:off x="2061" y="1826"/>
                  <a:ext cx="244" cy="387"/>
                </a:xfrm>
                <a:custGeom>
                  <a:avLst/>
                  <a:gdLst>
                    <a:gd name="T0" fmla="*/ 136 w 244"/>
                    <a:gd name="T1" fmla="*/ 2 h 387"/>
                    <a:gd name="T2" fmla="*/ 156 w 244"/>
                    <a:gd name="T3" fmla="*/ 8 h 387"/>
                    <a:gd name="T4" fmla="*/ 173 w 244"/>
                    <a:gd name="T5" fmla="*/ 19 h 387"/>
                    <a:gd name="T6" fmla="*/ 191 w 244"/>
                    <a:gd name="T7" fmla="*/ 34 h 387"/>
                    <a:gd name="T8" fmla="*/ 205 w 244"/>
                    <a:gd name="T9" fmla="*/ 54 h 387"/>
                    <a:gd name="T10" fmla="*/ 220 w 244"/>
                    <a:gd name="T11" fmla="*/ 78 h 387"/>
                    <a:gd name="T12" fmla="*/ 229 w 244"/>
                    <a:gd name="T13" fmla="*/ 103 h 387"/>
                    <a:gd name="T14" fmla="*/ 237 w 244"/>
                    <a:gd name="T15" fmla="*/ 132 h 387"/>
                    <a:gd name="T16" fmla="*/ 243 w 244"/>
                    <a:gd name="T17" fmla="*/ 162 h 387"/>
                    <a:gd name="T18" fmla="*/ 243 w 244"/>
                    <a:gd name="T19" fmla="*/ 193 h 387"/>
                    <a:gd name="T20" fmla="*/ 243 w 244"/>
                    <a:gd name="T21" fmla="*/ 224 h 387"/>
                    <a:gd name="T22" fmla="*/ 237 w 244"/>
                    <a:gd name="T23" fmla="*/ 254 h 387"/>
                    <a:gd name="T24" fmla="*/ 229 w 244"/>
                    <a:gd name="T25" fmla="*/ 283 h 387"/>
                    <a:gd name="T26" fmla="*/ 220 w 244"/>
                    <a:gd name="T27" fmla="*/ 310 h 387"/>
                    <a:gd name="T28" fmla="*/ 205 w 244"/>
                    <a:gd name="T29" fmla="*/ 332 h 387"/>
                    <a:gd name="T30" fmla="*/ 191 w 244"/>
                    <a:gd name="T31" fmla="*/ 352 h 387"/>
                    <a:gd name="T32" fmla="*/ 173 w 244"/>
                    <a:gd name="T33" fmla="*/ 367 h 387"/>
                    <a:gd name="T34" fmla="*/ 156 w 244"/>
                    <a:gd name="T35" fmla="*/ 378 h 387"/>
                    <a:gd name="T36" fmla="*/ 136 w 244"/>
                    <a:gd name="T37" fmla="*/ 384 h 387"/>
                    <a:gd name="T38" fmla="*/ 118 w 244"/>
                    <a:gd name="T39" fmla="*/ 386 h 387"/>
                    <a:gd name="T40" fmla="*/ 98 w 244"/>
                    <a:gd name="T41" fmla="*/ 383 h 387"/>
                    <a:gd name="T42" fmla="*/ 78 w 244"/>
                    <a:gd name="T43" fmla="*/ 374 h 387"/>
                    <a:gd name="T44" fmla="*/ 60 w 244"/>
                    <a:gd name="T45" fmla="*/ 361 h 387"/>
                    <a:gd name="T46" fmla="*/ 46 w 244"/>
                    <a:gd name="T47" fmla="*/ 342 h 387"/>
                    <a:gd name="T48" fmla="*/ 32 w 244"/>
                    <a:gd name="T49" fmla="*/ 322 h 387"/>
                    <a:gd name="T50" fmla="*/ 20 w 244"/>
                    <a:gd name="T51" fmla="*/ 296 h 387"/>
                    <a:gd name="T52" fmla="*/ 12 w 244"/>
                    <a:gd name="T53" fmla="*/ 269 h 387"/>
                    <a:gd name="T54" fmla="*/ 6 w 244"/>
                    <a:gd name="T55" fmla="*/ 239 h 387"/>
                    <a:gd name="T56" fmla="*/ 3 w 244"/>
                    <a:gd name="T57" fmla="*/ 208 h 387"/>
                    <a:gd name="T58" fmla="*/ 3 w 244"/>
                    <a:gd name="T59" fmla="*/ 178 h 387"/>
                    <a:gd name="T60" fmla="*/ 6 w 244"/>
                    <a:gd name="T61" fmla="*/ 147 h 387"/>
                    <a:gd name="T62" fmla="*/ 12 w 244"/>
                    <a:gd name="T63" fmla="*/ 118 h 387"/>
                    <a:gd name="T64" fmla="*/ 20 w 244"/>
                    <a:gd name="T65" fmla="*/ 90 h 387"/>
                    <a:gd name="T66" fmla="*/ 32 w 244"/>
                    <a:gd name="T67" fmla="*/ 66 h 387"/>
                    <a:gd name="T68" fmla="*/ 46 w 244"/>
                    <a:gd name="T69" fmla="*/ 44 h 387"/>
                    <a:gd name="T70" fmla="*/ 60 w 244"/>
                    <a:gd name="T71" fmla="*/ 27 h 387"/>
                    <a:gd name="T72" fmla="*/ 78 w 244"/>
                    <a:gd name="T73" fmla="*/ 14 h 387"/>
                    <a:gd name="T74" fmla="*/ 98 w 244"/>
                    <a:gd name="T75" fmla="*/ 5 h 387"/>
                    <a:gd name="T76" fmla="*/ 118 w 244"/>
                    <a:gd name="T77" fmla="*/ 0 h 38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44" h="387">
                      <a:moveTo>
                        <a:pt x="127" y="0"/>
                      </a:moveTo>
                      <a:lnTo>
                        <a:pt x="136" y="2"/>
                      </a:lnTo>
                      <a:lnTo>
                        <a:pt x="147" y="5"/>
                      </a:lnTo>
                      <a:lnTo>
                        <a:pt x="156" y="8"/>
                      </a:lnTo>
                      <a:lnTo>
                        <a:pt x="165" y="14"/>
                      </a:lnTo>
                      <a:lnTo>
                        <a:pt x="173" y="19"/>
                      </a:lnTo>
                      <a:lnTo>
                        <a:pt x="182" y="25"/>
                      </a:lnTo>
                      <a:lnTo>
                        <a:pt x="191" y="34"/>
                      </a:lnTo>
                      <a:lnTo>
                        <a:pt x="200" y="44"/>
                      </a:lnTo>
                      <a:lnTo>
                        <a:pt x="205" y="54"/>
                      </a:lnTo>
                      <a:lnTo>
                        <a:pt x="214" y="66"/>
                      </a:lnTo>
                      <a:lnTo>
                        <a:pt x="220" y="78"/>
                      </a:lnTo>
                      <a:lnTo>
                        <a:pt x="226" y="90"/>
                      </a:lnTo>
                      <a:lnTo>
                        <a:pt x="229" y="103"/>
                      </a:lnTo>
                      <a:lnTo>
                        <a:pt x="234" y="117"/>
                      </a:lnTo>
                      <a:lnTo>
                        <a:pt x="237" y="132"/>
                      </a:lnTo>
                      <a:lnTo>
                        <a:pt x="240" y="147"/>
                      </a:lnTo>
                      <a:lnTo>
                        <a:pt x="243" y="162"/>
                      </a:lnTo>
                      <a:lnTo>
                        <a:pt x="243" y="178"/>
                      </a:lnTo>
                      <a:lnTo>
                        <a:pt x="243" y="193"/>
                      </a:lnTo>
                      <a:lnTo>
                        <a:pt x="243" y="208"/>
                      </a:lnTo>
                      <a:lnTo>
                        <a:pt x="243" y="224"/>
                      </a:lnTo>
                      <a:lnTo>
                        <a:pt x="240" y="239"/>
                      </a:lnTo>
                      <a:lnTo>
                        <a:pt x="237" y="254"/>
                      </a:lnTo>
                      <a:lnTo>
                        <a:pt x="234" y="269"/>
                      </a:lnTo>
                      <a:lnTo>
                        <a:pt x="229" y="283"/>
                      </a:lnTo>
                      <a:lnTo>
                        <a:pt x="226" y="296"/>
                      </a:lnTo>
                      <a:lnTo>
                        <a:pt x="220" y="310"/>
                      </a:lnTo>
                      <a:lnTo>
                        <a:pt x="214" y="322"/>
                      </a:lnTo>
                      <a:lnTo>
                        <a:pt x="205" y="332"/>
                      </a:lnTo>
                      <a:lnTo>
                        <a:pt x="200" y="342"/>
                      </a:lnTo>
                      <a:lnTo>
                        <a:pt x="191" y="352"/>
                      </a:lnTo>
                      <a:lnTo>
                        <a:pt x="182" y="361"/>
                      </a:lnTo>
                      <a:lnTo>
                        <a:pt x="173" y="367"/>
                      </a:lnTo>
                      <a:lnTo>
                        <a:pt x="165" y="374"/>
                      </a:lnTo>
                      <a:lnTo>
                        <a:pt x="156" y="378"/>
                      </a:lnTo>
                      <a:lnTo>
                        <a:pt x="147" y="383"/>
                      </a:lnTo>
                      <a:lnTo>
                        <a:pt x="136" y="384"/>
                      </a:lnTo>
                      <a:lnTo>
                        <a:pt x="127" y="386"/>
                      </a:lnTo>
                      <a:lnTo>
                        <a:pt x="118" y="386"/>
                      </a:lnTo>
                      <a:lnTo>
                        <a:pt x="107" y="384"/>
                      </a:lnTo>
                      <a:lnTo>
                        <a:pt x="98" y="383"/>
                      </a:lnTo>
                      <a:lnTo>
                        <a:pt x="89" y="378"/>
                      </a:lnTo>
                      <a:lnTo>
                        <a:pt x="78" y="374"/>
                      </a:lnTo>
                      <a:lnTo>
                        <a:pt x="69" y="367"/>
                      </a:lnTo>
                      <a:lnTo>
                        <a:pt x="60" y="361"/>
                      </a:lnTo>
                      <a:lnTo>
                        <a:pt x="52" y="352"/>
                      </a:lnTo>
                      <a:lnTo>
                        <a:pt x="46" y="342"/>
                      </a:lnTo>
                      <a:lnTo>
                        <a:pt x="37" y="332"/>
                      </a:lnTo>
                      <a:lnTo>
                        <a:pt x="32" y="322"/>
                      </a:lnTo>
                      <a:lnTo>
                        <a:pt x="26" y="310"/>
                      </a:lnTo>
                      <a:lnTo>
                        <a:pt x="20" y="296"/>
                      </a:lnTo>
                      <a:lnTo>
                        <a:pt x="14" y="283"/>
                      </a:lnTo>
                      <a:lnTo>
                        <a:pt x="12" y="269"/>
                      </a:lnTo>
                      <a:lnTo>
                        <a:pt x="9" y="254"/>
                      </a:lnTo>
                      <a:lnTo>
                        <a:pt x="6" y="239"/>
                      </a:lnTo>
                      <a:lnTo>
                        <a:pt x="3" y="224"/>
                      </a:lnTo>
                      <a:lnTo>
                        <a:pt x="3" y="208"/>
                      </a:lnTo>
                      <a:lnTo>
                        <a:pt x="0" y="193"/>
                      </a:lnTo>
                      <a:lnTo>
                        <a:pt x="3" y="178"/>
                      </a:lnTo>
                      <a:lnTo>
                        <a:pt x="3" y="162"/>
                      </a:lnTo>
                      <a:lnTo>
                        <a:pt x="6" y="147"/>
                      </a:lnTo>
                      <a:lnTo>
                        <a:pt x="9" y="132"/>
                      </a:lnTo>
                      <a:lnTo>
                        <a:pt x="12" y="118"/>
                      </a:lnTo>
                      <a:lnTo>
                        <a:pt x="14" y="103"/>
                      </a:lnTo>
                      <a:lnTo>
                        <a:pt x="20" y="90"/>
                      </a:lnTo>
                      <a:lnTo>
                        <a:pt x="26" y="78"/>
                      </a:lnTo>
                      <a:lnTo>
                        <a:pt x="32" y="66"/>
                      </a:lnTo>
                      <a:lnTo>
                        <a:pt x="37" y="54"/>
                      </a:lnTo>
                      <a:lnTo>
                        <a:pt x="46" y="44"/>
                      </a:lnTo>
                      <a:lnTo>
                        <a:pt x="52" y="34"/>
                      </a:lnTo>
                      <a:lnTo>
                        <a:pt x="60" y="27"/>
                      </a:lnTo>
                      <a:lnTo>
                        <a:pt x="69" y="19"/>
                      </a:lnTo>
                      <a:lnTo>
                        <a:pt x="78" y="14"/>
                      </a:lnTo>
                      <a:lnTo>
                        <a:pt x="89" y="8"/>
                      </a:lnTo>
                      <a:lnTo>
                        <a:pt x="98" y="5"/>
                      </a:lnTo>
                      <a:lnTo>
                        <a:pt x="107" y="2"/>
                      </a:lnTo>
                      <a:lnTo>
                        <a:pt x="118" y="0"/>
                      </a:lnTo>
                      <a:lnTo>
                        <a:pt x="127"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6" name="Oval 219">
                  <a:extLst>
                    <a:ext uri="{FF2B5EF4-FFF2-40B4-BE49-F238E27FC236}">
                      <a16:creationId xmlns:a16="http://schemas.microsoft.com/office/drawing/2014/main" id="{2B09B8B2-4D08-D12E-9D0B-DCC3850F4A00}"/>
                    </a:ext>
                  </a:extLst>
                </p:cNvPr>
                <p:cNvSpPr>
                  <a:spLocks noChangeArrowheads="1"/>
                </p:cNvSpPr>
                <p:nvPr/>
              </p:nvSpPr>
              <p:spPr bwMode="auto">
                <a:xfrm>
                  <a:off x="2177"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7" name="Oval 220">
                  <a:extLst>
                    <a:ext uri="{FF2B5EF4-FFF2-40B4-BE49-F238E27FC236}">
                      <a16:creationId xmlns:a16="http://schemas.microsoft.com/office/drawing/2014/main" id="{7A058A4E-A8AD-AFE8-F046-96B30AFC9CC4}"/>
                    </a:ext>
                  </a:extLst>
                </p:cNvPr>
                <p:cNvSpPr>
                  <a:spLocks noChangeArrowheads="1"/>
                </p:cNvSpPr>
                <p:nvPr/>
              </p:nvSpPr>
              <p:spPr bwMode="auto">
                <a:xfrm>
                  <a:off x="2273"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8" name="Oval 221">
                  <a:extLst>
                    <a:ext uri="{FF2B5EF4-FFF2-40B4-BE49-F238E27FC236}">
                      <a16:creationId xmlns:a16="http://schemas.microsoft.com/office/drawing/2014/main" id="{F86835C8-EA55-804E-18C2-ED468E131D20}"/>
                    </a:ext>
                  </a:extLst>
                </p:cNvPr>
                <p:cNvSpPr>
                  <a:spLocks noChangeArrowheads="1"/>
                </p:cNvSpPr>
                <p:nvPr/>
              </p:nvSpPr>
              <p:spPr bwMode="auto">
                <a:xfrm>
                  <a:off x="2318"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9" name="Oval 222">
                  <a:extLst>
                    <a:ext uri="{FF2B5EF4-FFF2-40B4-BE49-F238E27FC236}">
                      <a16:creationId xmlns:a16="http://schemas.microsoft.com/office/drawing/2014/main" id="{D8BE40B1-3956-B8D0-0FF1-E7C727BB99B5}"/>
                    </a:ext>
                  </a:extLst>
                </p:cNvPr>
                <p:cNvSpPr>
                  <a:spLocks noChangeArrowheads="1"/>
                </p:cNvSpPr>
                <p:nvPr/>
              </p:nvSpPr>
              <p:spPr bwMode="auto">
                <a:xfrm>
                  <a:off x="2273"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0" name="Oval 223">
                  <a:extLst>
                    <a:ext uri="{FF2B5EF4-FFF2-40B4-BE49-F238E27FC236}">
                      <a16:creationId xmlns:a16="http://schemas.microsoft.com/office/drawing/2014/main" id="{840F234C-412B-E253-AF92-4BA838CFEF99}"/>
                    </a:ext>
                  </a:extLst>
                </p:cNvPr>
                <p:cNvSpPr>
                  <a:spLocks noChangeArrowheads="1"/>
                </p:cNvSpPr>
                <p:nvPr/>
              </p:nvSpPr>
              <p:spPr bwMode="auto">
                <a:xfrm>
                  <a:off x="2078" y="21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1" name="Oval 224">
                  <a:extLst>
                    <a:ext uri="{FF2B5EF4-FFF2-40B4-BE49-F238E27FC236}">
                      <a16:creationId xmlns:a16="http://schemas.microsoft.com/office/drawing/2014/main" id="{093AC34B-C650-D85A-E249-AFB0D92392BD}"/>
                    </a:ext>
                  </a:extLst>
                </p:cNvPr>
                <p:cNvSpPr>
                  <a:spLocks noChangeArrowheads="1"/>
                </p:cNvSpPr>
                <p:nvPr/>
              </p:nvSpPr>
              <p:spPr bwMode="auto">
                <a:xfrm>
                  <a:off x="2033"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2" name="Oval 225">
                  <a:extLst>
                    <a:ext uri="{FF2B5EF4-FFF2-40B4-BE49-F238E27FC236}">
                      <a16:creationId xmlns:a16="http://schemas.microsoft.com/office/drawing/2014/main" id="{CA344C14-2503-D1A9-61BC-2A1CE7C562CE}"/>
                    </a:ext>
                  </a:extLst>
                </p:cNvPr>
                <p:cNvSpPr>
                  <a:spLocks noChangeArrowheads="1"/>
                </p:cNvSpPr>
                <p:nvPr/>
              </p:nvSpPr>
              <p:spPr bwMode="auto">
                <a:xfrm>
                  <a:off x="2033"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3" name="Oval 226">
                  <a:extLst>
                    <a:ext uri="{FF2B5EF4-FFF2-40B4-BE49-F238E27FC236}">
                      <a16:creationId xmlns:a16="http://schemas.microsoft.com/office/drawing/2014/main" id="{79F22980-A02E-4042-E2F2-44B818C1E493}"/>
                    </a:ext>
                  </a:extLst>
                </p:cNvPr>
                <p:cNvSpPr>
                  <a:spLocks noChangeArrowheads="1"/>
                </p:cNvSpPr>
                <p:nvPr/>
              </p:nvSpPr>
              <p:spPr bwMode="auto">
                <a:xfrm>
                  <a:off x="2078" y="185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4" name="Oval 227">
                  <a:extLst>
                    <a:ext uri="{FF2B5EF4-FFF2-40B4-BE49-F238E27FC236}">
                      <a16:creationId xmlns:a16="http://schemas.microsoft.com/office/drawing/2014/main" id="{089928CE-94AD-FB18-FA4C-4B6A88D2708E}"/>
                    </a:ext>
                  </a:extLst>
                </p:cNvPr>
                <p:cNvSpPr>
                  <a:spLocks noChangeArrowheads="1"/>
                </p:cNvSpPr>
                <p:nvPr/>
              </p:nvSpPr>
              <p:spPr bwMode="auto">
                <a:xfrm>
                  <a:off x="2325" y="2063"/>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93" name="Group 228">
              <a:extLst>
                <a:ext uri="{FF2B5EF4-FFF2-40B4-BE49-F238E27FC236}">
                  <a16:creationId xmlns:a16="http://schemas.microsoft.com/office/drawing/2014/main" id="{CA6DE42B-652E-8A66-CD61-8B13DD0C47BC}"/>
                </a:ext>
              </a:extLst>
            </p:cNvPr>
            <p:cNvGrpSpPr>
              <a:grpSpLocks/>
            </p:cNvGrpSpPr>
            <p:nvPr/>
          </p:nvGrpSpPr>
          <p:grpSpPr bwMode="auto">
            <a:xfrm>
              <a:off x="3302" y="1776"/>
              <a:ext cx="439" cy="488"/>
              <a:chOff x="3302" y="1776"/>
              <a:chExt cx="439" cy="488"/>
            </a:xfrm>
          </p:grpSpPr>
          <p:sp>
            <p:nvSpPr>
              <p:cNvPr id="229" name="Freeform 229">
                <a:extLst>
                  <a:ext uri="{FF2B5EF4-FFF2-40B4-BE49-F238E27FC236}">
                    <a16:creationId xmlns:a16="http://schemas.microsoft.com/office/drawing/2014/main" id="{7DB56D17-A868-2E9B-0335-64E24CA47D11}"/>
                  </a:ext>
                </a:extLst>
              </p:cNvPr>
              <p:cNvSpPr>
                <a:spLocks/>
              </p:cNvSpPr>
              <p:nvPr/>
            </p:nvSpPr>
            <p:spPr bwMode="auto">
              <a:xfrm>
                <a:off x="3302" y="1776"/>
                <a:ext cx="348" cy="488"/>
              </a:xfrm>
              <a:custGeom>
                <a:avLst/>
                <a:gdLst>
                  <a:gd name="T0" fmla="*/ 152 w 348"/>
                  <a:gd name="T1" fmla="*/ 3 h 488"/>
                  <a:gd name="T2" fmla="*/ 125 w 348"/>
                  <a:gd name="T3" fmla="*/ 10 h 488"/>
                  <a:gd name="T4" fmla="*/ 99 w 348"/>
                  <a:gd name="T5" fmla="*/ 24 h 488"/>
                  <a:gd name="T6" fmla="*/ 76 w 348"/>
                  <a:gd name="T7" fmla="*/ 44 h 488"/>
                  <a:gd name="T8" fmla="*/ 52 w 348"/>
                  <a:gd name="T9" fmla="*/ 68 h 488"/>
                  <a:gd name="T10" fmla="*/ 35 w 348"/>
                  <a:gd name="T11" fmla="*/ 98 h 488"/>
                  <a:gd name="T12" fmla="*/ 20 w 348"/>
                  <a:gd name="T13" fmla="*/ 130 h 488"/>
                  <a:gd name="T14" fmla="*/ 9 w 348"/>
                  <a:gd name="T15" fmla="*/ 167 h 488"/>
                  <a:gd name="T16" fmla="*/ 3 w 348"/>
                  <a:gd name="T17" fmla="*/ 205 h 488"/>
                  <a:gd name="T18" fmla="*/ 0 w 348"/>
                  <a:gd name="T19" fmla="*/ 244 h 488"/>
                  <a:gd name="T20" fmla="*/ 3 w 348"/>
                  <a:gd name="T21" fmla="*/ 282 h 488"/>
                  <a:gd name="T22" fmla="*/ 9 w 348"/>
                  <a:gd name="T23" fmla="*/ 321 h 488"/>
                  <a:gd name="T24" fmla="*/ 20 w 348"/>
                  <a:gd name="T25" fmla="*/ 357 h 488"/>
                  <a:gd name="T26" fmla="*/ 35 w 348"/>
                  <a:gd name="T27" fmla="*/ 389 h 488"/>
                  <a:gd name="T28" fmla="*/ 52 w 348"/>
                  <a:gd name="T29" fmla="*/ 419 h 488"/>
                  <a:gd name="T30" fmla="*/ 76 w 348"/>
                  <a:gd name="T31" fmla="*/ 443 h 488"/>
                  <a:gd name="T32" fmla="*/ 99 w 348"/>
                  <a:gd name="T33" fmla="*/ 463 h 488"/>
                  <a:gd name="T34" fmla="*/ 125 w 348"/>
                  <a:gd name="T35" fmla="*/ 477 h 488"/>
                  <a:gd name="T36" fmla="*/ 152 w 348"/>
                  <a:gd name="T37" fmla="*/ 485 h 488"/>
                  <a:gd name="T38" fmla="*/ 181 w 348"/>
                  <a:gd name="T39" fmla="*/ 487 h 488"/>
                  <a:gd name="T40" fmla="*/ 207 w 348"/>
                  <a:gd name="T41" fmla="*/ 482 h 488"/>
                  <a:gd name="T42" fmla="*/ 236 w 348"/>
                  <a:gd name="T43" fmla="*/ 472 h 488"/>
                  <a:gd name="T44" fmla="*/ 260 w 348"/>
                  <a:gd name="T45" fmla="*/ 455 h 488"/>
                  <a:gd name="T46" fmla="*/ 283 w 348"/>
                  <a:gd name="T47" fmla="*/ 431 h 488"/>
                  <a:gd name="T48" fmla="*/ 303 w 348"/>
                  <a:gd name="T49" fmla="*/ 404 h 488"/>
                  <a:gd name="T50" fmla="*/ 321 w 348"/>
                  <a:gd name="T51" fmla="*/ 374 h 488"/>
                  <a:gd name="T52" fmla="*/ 332 w 348"/>
                  <a:gd name="T53" fmla="*/ 338 h 488"/>
                  <a:gd name="T54" fmla="*/ 341 w 348"/>
                  <a:gd name="T55" fmla="*/ 303 h 488"/>
                  <a:gd name="T56" fmla="*/ 347 w 348"/>
                  <a:gd name="T57" fmla="*/ 264 h 488"/>
                  <a:gd name="T58" fmla="*/ 347 w 348"/>
                  <a:gd name="T59" fmla="*/ 223 h 488"/>
                  <a:gd name="T60" fmla="*/ 341 w 348"/>
                  <a:gd name="T61" fmla="*/ 186 h 488"/>
                  <a:gd name="T62" fmla="*/ 332 w 348"/>
                  <a:gd name="T63" fmla="*/ 149 h 488"/>
                  <a:gd name="T64" fmla="*/ 321 w 348"/>
                  <a:gd name="T65" fmla="*/ 113 h 488"/>
                  <a:gd name="T66" fmla="*/ 303 w 348"/>
                  <a:gd name="T67" fmla="*/ 83 h 488"/>
                  <a:gd name="T68" fmla="*/ 283 w 348"/>
                  <a:gd name="T69" fmla="*/ 56 h 488"/>
                  <a:gd name="T70" fmla="*/ 260 w 348"/>
                  <a:gd name="T71" fmla="*/ 34 h 488"/>
                  <a:gd name="T72" fmla="*/ 236 w 348"/>
                  <a:gd name="T73" fmla="*/ 17 h 488"/>
                  <a:gd name="T74" fmla="*/ 207 w 348"/>
                  <a:gd name="T75" fmla="*/ 5 h 488"/>
                  <a:gd name="T76" fmla="*/ 181 w 348"/>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8" h="488">
                    <a:moveTo>
                      <a:pt x="166" y="0"/>
                    </a:moveTo>
                    <a:lnTo>
                      <a:pt x="152" y="3"/>
                    </a:lnTo>
                    <a:lnTo>
                      <a:pt x="140" y="5"/>
                    </a:lnTo>
                    <a:lnTo>
                      <a:pt x="125" y="10"/>
                    </a:lnTo>
                    <a:lnTo>
                      <a:pt x="111"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1" y="470"/>
                    </a:lnTo>
                    <a:lnTo>
                      <a:pt x="125" y="477"/>
                    </a:lnTo>
                    <a:lnTo>
                      <a:pt x="140" y="482"/>
                    </a:lnTo>
                    <a:lnTo>
                      <a:pt x="152" y="485"/>
                    </a:lnTo>
                    <a:lnTo>
                      <a:pt x="166" y="487"/>
                    </a:lnTo>
                    <a:lnTo>
                      <a:pt x="181" y="487"/>
                    </a:lnTo>
                    <a:lnTo>
                      <a:pt x="195" y="485"/>
                    </a:lnTo>
                    <a:lnTo>
                      <a:pt x="207" y="482"/>
                    </a:lnTo>
                    <a:lnTo>
                      <a:pt x="222" y="477"/>
                    </a:lnTo>
                    <a:lnTo>
                      <a:pt x="236" y="472"/>
                    </a:lnTo>
                    <a:lnTo>
                      <a:pt x="248" y="463"/>
                    </a:lnTo>
                    <a:lnTo>
                      <a:pt x="260" y="455"/>
                    </a:lnTo>
                    <a:lnTo>
                      <a:pt x="271" y="443"/>
                    </a:lnTo>
                    <a:lnTo>
                      <a:pt x="283" y="431"/>
                    </a:lnTo>
                    <a:lnTo>
                      <a:pt x="292" y="419"/>
                    </a:lnTo>
                    <a:lnTo>
                      <a:pt x="303" y="404"/>
                    </a:lnTo>
                    <a:lnTo>
                      <a:pt x="312" y="389"/>
                    </a:lnTo>
                    <a:lnTo>
                      <a:pt x="321" y="374"/>
                    </a:lnTo>
                    <a:lnTo>
                      <a:pt x="327" y="357"/>
                    </a:lnTo>
                    <a:lnTo>
                      <a:pt x="332" y="338"/>
                    </a:lnTo>
                    <a:lnTo>
                      <a:pt x="338" y="321"/>
                    </a:lnTo>
                    <a:lnTo>
                      <a:pt x="341" y="303"/>
                    </a:lnTo>
                    <a:lnTo>
                      <a:pt x="344" y="282"/>
                    </a:lnTo>
                    <a:lnTo>
                      <a:pt x="347" y="264"/>
                    </a:lnTo>
                    <a:lnTo>
                      <a:pt x="347" y="244"/>
                    </a:lnTo>
                    <a:lnTo>
                      <a:pt x="347" y="223"/>
                    </a:lnTo>
                    <a:lnTo>
                      <a:pt x="344" y="205"/>
                    </a:lnTo>
                    <a:lnTo>
                      <a:pt x="341" y="186"/>
                    </a:lnTo>
                    <a:lnTo>
                      <a:pt x="338" y="167"/>
                    </a:lnTo>
                    <a:lnTo>
                      <a:pt x="332" y="149"/>
                    </a:lnTo>
                    <a:lnTo>
                      <a:pt x="327" y="130"/>
                    </a:lnTo>
                    <a:lnTo>
                      <a:pt x="321" y="113"/>
                    </a:lnTo>
                    <a:lnTo>
                      <a:pt x="312" y="98"/>
                    </a:lnTo>
                    <a:lnTo>
                      <a:pt x="303" y="83"/>
                    </a:lnTo>
                    <a:lnTo>
                      <a:pt x="295" y="68"/>
                    </a:lnTo>
                    <a:lnTo>
                      <a:pt x="283" y="56"/>
                    </a:lnTo>
                    <a:lnTo>
                      <a:pt x="271" y="44"/>
                    </a:lnTo>
                    <a:lnTo>
                      <a:pt x="260" y="34"/>
                    </a:lnTo>
                    <a:lnTo>
                      <a:pt x="248" y="24"/>
                    </a:lnTo>
                    <a:lnTo>
                      <a:pt x="236" y="17"/>
                    </a:lnTo>
                    <a:lnTo>
                      <a:pt x="222" y="10"/>
                    </a:lnTo>
                    <a:lnTo>
                      <a:pt x="207" y="5"/>
                    </a:lnTo>
                    <a:lnTo>
                      <a:pt x="195" y="3"/>
                    </a:lnTo>
                    <a:lnTo>
                      <a:pt x="181"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30" name="Freeform 230">
                <a:extLst>
                  <a:ext uri="{FF2B5EF4-FFF2-40B4-BE49-F238E27FC236}">
                    <a16:creationId xmlns:a16="http://schemas.microsoft.com/office/drawing/2014/main" id="{7264036C-EE6F-6B89-340A-BD5C7E9C2A3A}"/>
                  </a:ext>
                </a:extLst>
              </p:cNvPr>
              <p:cNvSpPr>
                <a:spLocks/>
              </p:cNvSpPr>
              <p:nvPr/>
            </p:nvSpPr>
            <p:spPr bwMode="auto">
              <a:xfrm>
                <a:off x="3485" y="1776"/>
                <a:ext cx="256" cy="488"/>
              </a:xfrm>
              <a:custGeom>
                <a:avLst/>
                <a:gdLst>
                  <a:gd name="T0" fmla="*/ 104 w 256"/>
                  <a:gd name="T1" fmla="*/ 3 h 488"/>
                  <a:gd name="T2" fmla="*/ 131 w 256"/>
                  <a:gd name="T3" fmla="*/ 10 h 488"/>
                  <a:gd name="T4" fmla="*/ 157 w 256"/>
                  <a:gd name="T5" fmla="*/ 24 h 488"/>
                  <a:gd name="T6" fmla="*/ 183 w 256"/>
                  <a:gd name="T7" fmla="*/ 44 h 488"/>
                  <a:gd name="T8" fmla="*/ 203 w 256"/>
                  <a:gd name="T9" fmla="*/ 68 h 488"/>
                  <a:gd name="T10" fmla="*/ 221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1 w 256"/>
                  <a:gd name="T27" fmla="*/ 389 h 488"/>
                  <a:gd name="T28" fmla="*/ 203 w 256"/>
                  <a:gd name="T29" fmla="*/ 419 h 488"/>
                  <a:gd name="T30" fmla="*/ 183 w 256"/>
                  <a:gd name="T31" fmla="*/ 443 h 488"/>
                  <a:gd name="T32" fmla="*/ 157 w 256"/>
                  <a:gd name="T33" fmla="*/ 463 h 488"/>
                  <a:gd name="T34" fmla="*/ 131 w 256"/>
                  <a:gd name="T35" fmla="*/ 477 h 488"/>
                  <a:gd name="T36" fmla="*/ 104 w 256"/>
                  <a:gd name="T37" fmla="*/ 485 h 488"/>
                  <a:gd name="T38" fmla="*/ 0 w 256"/>
                  <a:gd name="T39" fmla="*/ 487 h 488"/>
                  <a:gd name="T40" fmla="*/ 26 w 256"/>
                  <a:gd name="T41" fmla="*/ 482 h 488"/>
                  <a:gd name="T42" fmla="*/ 55 w 256"/>
                  <a:gd name="T43" fmla="*/ 472 h 488"/>
                  <a:gd name="T44" fmla="*/ 78 w 256"/>
                  <a:gd name="T45" fmla="*/ 455 h 488"/>
                  <a:gd name="T46" fmla="*/ 102 w 256"/>
                  <a:gd name="T47" fmla="*/ 431 h 488"/>
                  <a:gd name="T48" fmla="*/ 122 w 256"/>
                  <a:gd name="T49" fmla="*/ 404 h 488"/>
                  <a:gd name="T50" fmla="*/ 139 w 256"/>
                  <a:gd name="T51" fmla="*/ 374 h 488"/>
                  <a:gd name="T52" fmla="*/ 151 w 256"/>
                  <a:gd name="T53" fmla="*/ 338 h 488"/>
                  <a:gd name="T54" fmla="*/ 160 w 256"/>
                  <a:gd name="T55" fmla="*/ 303 h 488"/>
                  <a:gd name="T56" fmla="*/ 165 w 256"/>
                  <a:gd name="T57" fmla="*/ 264 h 488"/>
                  <a:gd name="T58" fmla="*/ 165 w 256"/>
                  <a:gd name="T59" fmla="*/ 223 h 488"/>
                  <a:gd name="T60" fmla="*/ 160 w 256"/>
                  <a:gd name="T61" fmla="*/ 186 h 488"/>
                  <a:gd name="T62" fmla="*/ 151 w 256"/>
                  <a:gd name="T63" fmla="*/ 149 h 488"/>
                  <a:gd name="T64" fmla="*/ 139 w 256"/>
                  <a:gd name="T65" fmla="*/ 113 h 488"/>
                  <a:gd name="T66" fmla="*/ 122 w 256"/>
                  <a:gd name="T67" fmla="*/ 83 h 488"/>
                  <a:gd name="T68" fmla="*/ 102 w 256"/>
                  <a:gd name="T69" fmla="*/ 56 h 488"/>
                  <a:gd name="T70" fmla="*/ 78 w 256"/>
                  <a:gd name="T71" fmla="*/ 34 h 488"/>
                  <a:gd name="T72" fmla="*/ 55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1" y="10"/>
                    </a:lnTo>
                    <a:lnTo>
                      <a:pt x="145" y="17"/>
                    </a:lnTo>
                    <a:lnTo>
                      <a:pt x="157" y="24"/>
                    </a:lnTo>
                    <a:lnTo>
                      <a:pt x="171" y="34"/>
                    </a:lnTo>
                    <a:lnTo>
                      <a:pt x="183" y="44"/>
                    </a:lnTo>
                    <a:lnTo>
                      <a:pt x="192" y="56"/>
                    </a:lnTo>
                    <a:lnTo>
                      <a:pt x="203" y="68"/>
                    </a:lnTo>
                    <a:lnTo>
                      <a:pt x="212" y="83"/>
                    </a:lnTo>
                    <a:lnTo>
                      <a:pt x="221" y="98"/>
                    </a:lnTo>
                    <a:lnTo>
                      <a:pt x="229" y="113"/>
                    </a:lnTo>
                    <a:lnTo>
                      <a:pt x="235" y="130"/>
                    </a:lnTo>
                    <a:lnTo>
                      <a:pt x="243" y="149"/>
                    </a:lnTo>
                    <a:lnTo>
                      <a:pt x="246" y="167"/>
                    </a:lnTo>
                    <a:lnTo>
                      <a:pt x="249" y="186"/>
                    </a:lnTo>
                    <a:lnTo>
                      <a:pt x="252" y="205"/>
                    </a:lnTo>
                    <a:lnTo>
                      <a:pt x="255" y="223"/>
                    </a:lnTo>
                    <a:lnTo>
                      <a:pt x="255" y="244"/>
                    </a:lnTo>
                    <a:lnTo>
                      <a:pt x="255" y="264"/>
                    </a:lnTo>
                    <a:lnTo>
                      <a:pt x="252" y="282"/>
                    </a:lnTo>
                    <a:lnTo>
                      <a:pt x="249" y="303"/>
                    </a:lnTo>
                    <a:lnTo>
                      <a:pt x="246" y="321"/>
                    </a:lnTo>
                    <a:lnTo>
                      <a:pt x="243" y="338"/>
                    </a:lnTo>
                    <a:lnTo>
                      <a:pt x="235" y="357"/>
                    </a:lnTo>
                    <a:lnTo>
                      <a:pt x="229" y="374"/>
                    </a:lnTo>
                    <a:lnTo>
                      <a:pt x="221" y="389"/>
                    </a:lnTo>
                    <a:lnTo>
                      <a:pt x="212" y="404"/>
                    </a:lnTo>
                    <a:lnTo>
                      <a:pt x="203" y="419"/>
                    </a:lnTo>
                    <a:lnTo>
                      <a:pt x="192" y="431"/>
                    </a:lnTo>
                    <a:lnTo>
                      <a:pt x="183" y="443"/>
                    </a:lnTo>
                    <a:lnTo>
                      <a:pt x="171" y="455"/>
                    </a:lnTo>
                    <a:lnTo>
                      <a:pt x="157" y="463"/>
                    </a:lnTo>
                    <a:lnTo>
                      <a:pt x="145" y="472"/>
                    </a:lnTo>
                    <a:lnTo>
                      <a:pt x="131" y="477"/>
                    </a:lnTo>
                    <a:lnTo>
                      <a:pt x="119" y="482"/>
                    </a:lnTo>
                    <a:lnTo>
                      <a:pt x="104" y="485"/>
                    </a:lnTo>
                    <a:lnTo>
                      <a:pt x="90" y="487"/>
                    </a:lnTo>
                    <a:lnTo>
                      <a:pt x="0" y="487"/>
                    </a:lnTo>
                    <a:lnTo>
                      <a:pt x="15" y="485"/>
                    </a:lnTo>
                    <a:lnTo>
                      <a:pt x="26" y="482"/>
                    </a:lnTo>
                    <a:lnTo>
                      <a:pt x="41" y="477"/>
                    </a:lnTo>
                    <a:lnTo>
                      <a:pt x="55" y="472"/>
                    </a:lnTo>
                    <a:lnTo>
                      <a:pt x="67" y="463"/>
                    </a:lnTo>
                    <a:lnTo>
                      <a:pt x="78" y="455"/>
                    </a:lnTo>
                    <a:lnTo>
                      <a:pt x="90" y="443"/>
                    </a:lnTo>
                    <a:lnTo>
                      <a:pt x="102" y="431"/>
                    </a:lnTo>
                    <a:lnTo>
                      <a:pt x="110" y="419"/>
                    </a:lnTo>
                    <a:lnTo>
                      <a:pt x="122" y="404"/>
                    </a:lnTo>
                    <a:lnTo>
                      <a:pt x="131" y="389"/>
                    </a:lnTo>
                    <a:lnTo>
                      <a:pt x="139" y="374"/>
                    </a:lnTo>
                    <a:lnTo>
                      <a:pt x="145" y="357"/>
                    </a:lnTo>
                    <a:lnTo>
                      <a:pt x="151" y="338"/>
                    </a:lnTo>
                    <a:lnTo>
                      <a:pt x="157" y="321"/>
                    </a:lnTo>
                    <a:lnTo>
                      <a:pt x="160" y="303"/>
                    </a:lnTo>
                    <a:lnTo>
                      <a:pt x="163" y="282"/>
                    </a:lnTo>
                    <a:lnTo>
                      <a:pt x="165" y="264"/>
                    </a:lnTo>
                    <a:lnTo>
                      <a:pt x="165" y="244"/>
                    </a:lnTo>
                    <a:lnTo>
                      <a:pt x="165" y="223"/>
                    </a:lnTo>
                    <a:lnTo>
                      <a:pt x="163" y="205"/>
                    </a:lnTo>
                    <a:lnTo>
                      <a:pt x="160" y="186"/>
                    </a:lnTo>
                    <a:lnTo>
                      <a:pt x="157" y="167"/>
                    </a:lnTo>
                    <a:lnTo>
                      <a:pt x="151" y="149"/>
                    </a:lnTo>
                    <a:lnTo>
                      <a:pt x="145" y="130"/>
                    </a:lnTo>
                    <a:lnTo>
                      <a:pt x="139" y="113"/>
                    </a:lnTo>
                    <a:lnTo>
                      <a:pt x="131" y="98"/>
                    </a:lnTo>
                    <a:lnTo>
                      <a:pt x="122" y="83"/>
                    </a:lnTo>
                    <a:lnTo>
                      <a:pt x="113" y="68"/>
                    </a:lnTo>
                    <a:lnTo>
                      <a:pt x="102" y="56"/>
                    </a:lnTo>
                    <a:lnTo>
                      <a:pt x="90" y="44"/>
                    </a:lnTo>
                    <a:lnTo>
                      <a:pt x="78" y="34"/>
                    </a:lnTo>
                    <a:lnTo>
                      <a:pt x="67" y="24"/>
                    </a:lnTo>
                    <a:lnTo>
                      <a:pt x="55"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31" name="Oval 231">
                <a:extLst>
                  <a:ext uri="{FF2B5EF4-FFF2-40B4-BE49-F238E27FC236}">
                    <a16:creationId xmlns:a16="http://schemas.microsoft.com/office/drawing/2014/main" id="{7ACA05FE-CC5E-00F4-36CA-6132BB3726DB}"/>
                  </a:ext>
                </a:extLst>
              </p:cNvPr>
              <p:cNvSpPr>
                <a:spLocks noChangeArrowheads="1"/>
              </p:cNvSpPr>
              <p:nvPr/>
            </p:nvSpPr>
            <p:spPr bwMode="auto">
              <a:xfrm>
                <a:off x="3464"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2" name="Oval 232">
                <a:extLst>
                  <a:ext uri="{FF2B5EF4-FFF2-40B4-BE49-F238E27FC236}">
                    <a16:creationId xmlns:a16="http://schemas.microsoft.com/office/drawing/2014/main" id="{679BD7E8-E89F-E6E1-5EC2-82E710243048}"/>
                  </a:ext>
                </a:extLst>
              </p:cNvPr>
              <p:cNvSpPr>
                <a:spLocks noChangeArrowheads="1"/>
              </p:cNvSpPr>
              <p:nvPr/>
            </p:nvSpPr>
            <p:spPr bwMode="auto">
              <a:xfrm>
                <a:off x="3567"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3" name="Oval 233">
                <a:extLst>
                  <a:ext uri="{FF2B5EF4-FFF2-40B4-BE49-F238E27FC236}">
                    <a16:creationId xmlns:a16="http://schemas.microsoft.com/office/drawing/2014/main" id="{427F7734-2EE0-A2A5-BDCF-2FDB8C837CC9}"/>
                  </a:ext>
                </a:extLst>
              </p:cNvPr>
              <p:cNvSpPr>
                <a:spLocks noChangeArrowheads="1"/>
              </p:cNvSpPr>
              <p:nvPr/>
            </p:nvSpPr>
            <p:spPr bwMode="auto">
              <a:xfrm>
                <a:off x="3611"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4" name="Oval 234">
                <a:extLst>
                  <a:ext uri="{FF2B5EF4-FFF2-40B4-BE49-F238E27FC236}">
                    <a16:creationId xmlns:a16="http://schemas.microsoft.com/office/drawing/2014/main" id="{C9BECF5F-9EA9-CDD1-463C-C775C320E7C9}"/>
                  </a:ext>
                </a:extLst>
              </p:cNvPr>
              <p:cNvSpPr>
                <a:spLocks noChangeArrowheads="1"/>
              </p:cNvSpPr>
              <p:nvPr/>
            </p:nvSpPr>
            <p:spPr bwMode="auto">
              <a:xfrm>
                <a:off x="3611"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5" name="Oval 235">
                <a:extLst>
                  <a:ext uri="{FF2B5EF4-FFF2-40B4-BE49-F238E27FC236}">
                    <a16:creationId xmlns:a16="http://schemas.microsoft.com/office/drawing/2014/main" id="{4B8AF876-A83F-3824-C4FA-76F0FE589DF1}"/>
                  </a:ext>
                </a:extLst>
              </p:cNvPr>
              <p:cNvSpPr>
                <a:spLocks noChangeArrowheads="1"/>
              </p:cNvSpPr>
              <p:nvPr/>
            </p:nvSpPr>
            <p:spPr bwMode="auto">
              <a:xfrm>
                <a:off x="3567"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6" name="Oval 236">
                <a:extLst>
                  <a:ext uri="{FF2B5EF4-FFF2-40B4-BE49-F238E27FC236}">
                    <a16:creationId xmlns:a16="http://schemas.microsoft.com/office/drawing/2014/main" id="{DE110348-E2BF-26D2-CB67-5BE7B8600268}"/>
                  </a:ext>
                </a:extLst>
              </p:cNvPr>
              <p:cNvSpPr>
                <a:spLocks noChangeArrowheads="1"/>
              </p:cNvSpPr>
              <p:nvPr/>
            </p:nvSpPr>
            <p:spPr bwMode="auto">
              <a:xfrm>
                <a:off x="3464"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94" name="Group 237">
              <a:extLst>
                <a:ext uri="{FF2B5EF4-FFF2-40B4-BE49-F238E27FC236}">
                  <a16:creationId xmlns:a16="http://schemas.microsoft.com/office/drawing/2014/main" id="{B5417629-D8FD-1BDA-2AAD-075926E0087C}"/>
                </a:ext>
              </a:extLst>
            </p:cNvPr>
            <p:cNvGrpSpPr>
              <a:grpSpLocks/>
            </p:cNvGrpSpPr>
            <p:nvPr/>
          </p:nvGrpSpPr>
          <p:grpSpPr bwMode="auto">
            <a:xfrm>
              <a:off x="1363" y="1776"/>
              <a:ext cx="2232" cy="492"/>
              <a:chOff x="1363" y="1776"/>
              <a:chExt cx="2232" cy="492"/>
            </a:xfrm>
          </p:grpSpPr>
          <p:sp>
            <p:nvSpPr>
              <p:cNvPr id="195" name="Freeform 238">
                <a:extLst>
                  <a:ext uri="{FF2B5EF4-FFF2-40B4-BE49-F238E27FC236}">
                    <a16:creationId xmlns:a16="http://schemas.microsoft.com/office/drawing/2014/main" id="{BFA4863A-A74C-9E71-289C-8A65F3FE1CB0}"/>
                  </a:ext>
                </a:extLst>
              </p:cNvPr>
              <p:cNvSpPr>
                <a:spLocks/>
              </p:cNvSpPr>
              <p:nvPr/>
            </p:nvSpPr>
            <p:spPr bwMode="auto">
              <a:xfrm>
                <a:off x="2651" y="1824"/>
                <a:ext cx="944" cy="392"/>
              </a:xfrm>
              <a:custGeom>
                <a:avLst/>
                <a:gdLst>
                  <a:gd name="T0" fmla="*/ 0 w 944"/>
                  <a:gd name="T1" fmla="*/ 0 h 392"/>
                  <a:gd name="T2" fmla="*/ 814 w 944"/>
                  <a:gd name="T3" fmla="*/ 0 h 392"/>
                  <a:gd name="T4" fmla="*/ 823 w 944"/>
                  <a:gd name="T5" fmla="*/ 0 h 392"/>
                  <a:gd name="T6" fmla="*/ 835 w 944"/>
                  <a:gd name="T7" fmla="*/ 2 h 392"/>
                  <a:gd name="T8" fmla="*/ 843 w 944"/>
                  <a:gd name="T9" fmla="*/ 5 h 392"/>
                  <a:gd name="T10" fmla="*/ 852 w 944"/>
                  <a:gd name="T11" fmla="*/ 8 h 392"/>
                  <a:gd name="T12" fmla="*/ 864 w 944"/>
                  <a:gd name="T13" fmla="*/ 13 h 392"/>
                  <a:gd name="T14" fmla="*/ 873 w 944"/>
                  <a:gd name="T15" fmla="*/ 20 h 392"/>
                  <a:gd name="T16" fmla="*/ 881 w 944"/>
                  <a:gd name="T17" fmla="*/ 27 h 392"/>
                  <a:gd name="T18" fmla="*/ 890 w 944"/>
                  <a:gd name="T19" fmla="*/ 35 h 392"/>
                  <a:gd name="T20" fmla="*/ 899 w 944"/>
                  <a:gd name="T21" fmla="*/ 44 h 392"/>
                  <a:gd name="T22" fmla="*/ 905 w 944"/>
                  <a:gd name="T23" fmla="*/ 55 h 392"/>
                  <a:gd name="T24" fmla="*/ 911 w 944"/>
                  <a:gd name="T25" fmla="*/ 66 h 392"/>
                  <a:gd name="T26" fmla="*/ 920 w 944"/>
                  <a:gd name="T27" fmla="*/ 79 h 392"/>
                  <a:gd name="T28" fmla="*/ 925 w 944"/>
                  <a:gd name="T29" fmla="*/ 91 h 392"/>
                  <a:gd name="T30" fmla="*/ 928 w 944"/>
                  <a:gd name="T31" fmla="*/ 104 h 392"/>
                  <a:gd name="T32" fmla="*/ 934 w 944"/>
                  <a:gd name="T33" fmla="*/ 120 h 392"/>
                  <a:gd name="T34" fmla="*/ 937 w 944"/>
                  <a:gd name="T35" fmla="*/ 133 h 392"/>
                  <a:gd name="T36" fmla="*/ 940 w 944"/>
                  <a:gd name="T37" fmla="*/ 148 h 392"/>
                  <a:gd name="T38" fmla="*/ 943 w 944"/>
                  <a:gd name="T39" fmla="*/ 165 h 392"/>
                  <a:gd name="T40" fmla="*/ 943 w 944"/>
                  <a:gd name="T41" fmla="*/ 180 h 392"/>
                  <a:gd name="T42" fmla="*/ 943 w 944"/>
                  <a:gd name="T43" fmla="*/ 196 h 392"/>
                  <a:gd name="T44" fmla="*/ 943 w 944"/>
                  <a:gd name="T45" fmla="*/ 211 h 392"/>
                  <a:gd name="T46" fmla="*/ 943 w 944"/>
                  <a:gd name="T47" fmla="*/ 228 h 392"/>
                  <a:gd name="T48" fmla="*/ 940 w 944"/>
                  <a:gd name="T49" fmla="*/ 243 h 392"/>
                  <a:gd name="T50" fmla="*/ 937 w 944"/>
                  <a:gd name="T51" fmla="*/ 258 h 392"/>
                  <a:gd name="T52" fmla="*/ 934 w 944"/>
                  <a:gd name="T53" fmla="*/ 271 h 392"/>
                  <a:gd name="T54" fmla="*/ 928 w 944"/>
                  <a:gd name="T55" fmla="*/ 287 h 392"/>
                  <a:gd name="T56" fmla="*/ 922 w 944"/>
                  <a:gd name="T57" fmla="*/ 300 h 392"/>
                  <a:gd name="T58" fmla="*/ 920 w 944"/>
                  <a:gd name="T59" fmla="*/ 314 h 392"/>
                  <a:gd name="T60" fmla="*/ 911 w 944"/>
                  <a:gd name="T61" fmla="*/ 325 h 392"/>
                  <a:gd name="T62" fmla="*/ 905 w 944"/>
                  <a:gd name="T63" fmla="*/ 337 h 392"/>
                  <a:gd name="T64" fmla="*/ 896 w 944"/>
                  <a:gd name="T65" fmla="*/ 347 h 392"/>
                  <a:gd name="T66" fmla="*/ 890 w 944"/>
                  <a:gd name="T67" fmla="*/ 356 h 392"/>
                  <a:gd name="T68" fmla="*/ 881 w 944"/>
                  <a:gd name="T69" fmla="*/ 364 h 392"/>
                  <a:gd name="T70" fmla="*/ 873 w 944"/>
                  <a:gd name="T71" fmla="*/ 372 h 392"/>
                  <a:gd name="T72" fmla="*/ 864 w 944"/>
                  <a:gd name="T73" fmla="*/ 378 h 392"/>
                  <a:gd name="T74" fmla="*/ 852 w 944"/>
                  <a:gd name="T75" fmla="*/ 383 h 392"/>
                  <a:gd name="T76" fmla="*/ 843 w 944"/>
                  <a:gd name="T77" fmla="*/ 386 h 392"/>
                  <a:gd name="T78" fmla="*/ 835 w 944"/>
                  <a:gd name="T79" fmla="*/ 389 h 392"/>
                  <a:gd name="T80" fmla="*/ 823 w 944"/>
                  <a:gd name="T81" fmla="*/ 391 h 392"/>
                  <a:gd name="T82" fmla="*/ 0 w 944"/>
                  <a:gd name="T83" fmla="*/ 391 h 392"/>
                  <a:gd name="T84" fmla="*/ 0 w 944"/>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44" h="392">
                    <a:moveTo>
                      <a:pt x="0" y="0"/>
                    </a:moveTo>
                    <a:lnTo>
                      <a:pt x="814" y="0"/>
                    </a:lnTo>
                    <a:lnTo>
                      <a:pt x="823" y="0"/>
                    </a:lnTo>
                    <a:lnTo>
                      <a:pt x="835" y="2"/>
                    </a:lnTo>
                    <a:lnTo>
                      <a:pt x="843" y="5"/>
                    </a:lnTo>
                    <a:lnTo>
                      <a:pt x="852" y="8"/>
                    </a:lnTo>
                    <a:lnTo>
                      <a:pt x="864" y="13"/>
                    </a:lnTo>
                    <a:lnTo>
                      <a:pt x="873" y="20"/>
                    </a:lnTo>
                    <a:lnTo>
                      <a:pt x="881" y="27"/>
                    </a:lnTo>
                    <a:lnTo>
                      <a:pt x="890" y="35"/>
                    </a:lnTo>
                    <a:lnTo>
                      <a:pt x="899" y="44"/>
                    </a:lnTo>
                    <a:lnTo>
                      <a:pt x="905" y="55"/>
                    </a:lnTo>
                    <a:lnTo>
                      <a:pt x="911" y="66"/>
                    </a:lnTo>
                    <a:lnTo>
                      <a:pt x="920" y="79"/>
                    </a:lnTo>
                    <a:lnTo>
                      <a:pt x="925" y="91"/>
                    </a:lnTo>
                    <a:lnTo>
                      <a:pt x="928" y="104"/>
                    </a:lnTo>
                    <a:lnTo>
                      <a:pt x="934" y="120"/>
                    </a:lnTo>
                    <a:lnTo>
                      <a:pt x="937" y="133"/>
                    </a:lnTo>
                    <a:lnTo>
                      <a:pt x="940" y="148"/>
                    </a:lnTo>
                    <a:lnTo>
                      <a:pt x="943" y="165"/>
                    </a:lnTo>
                    <a:lnTo>
                      <a:pt x="943" y="180"/>
                    </a:lnTo>
                    <a:lnTo>
                      <a:pt x="943" y="196"/>
                    </a:lnTo>
                    <a:lnTo>
                      <a:pt x="943" y="211"/>
                    </a:lnTo>
                    <a:lnTo>
                      <a:pt x="943" y="228"/>
                    </a:lnTo>
                    <a:lnTo>
                      <a:pt x="940" y="243"/>
                    </a:lnTo>
                    <a:lnTo>
                      <a:pt x="937" y="258"/>
                    </a:lnTo>
                    <a:lnTo>
                      <a:pt x="934" y="271"/>
                    </a:lnTo>
                    <a:lnTo>
                      <a:pt x="928" y="287"/>
                    </a:lnTo>
                    <a:lnTo>
                      <a:pt x="922" y="300"/>
                    </a:lnTo>
                    <a:lnTo>
                      <a:pt x="920" y="314"/>
                    </a:lnTo>
                    <a:lnTo>
                      <a:pt x="911" y="325"/>
                    </a:lnTo>
                    <a:lnTo>
                      <a:pt x="905" y="337"/>
                    </a:lnTo>
                    <a:lnTo>
                      <a:pt x="896" y="347"/>
                    </a:lnTo>
                    <a:lnTo>
                      <a:pt x="890" y="356"/>
                    </a:lnTo>
                    <a:lnTo>
                      <a:pt x="881" y="364"/>
                    </a:lnTo>
                    <a:lnTo>
                      <a:pt x="873" y="372"/>
                    </a:lnTo>
                    <a:lnTo>
                      <a:pt x="864" y="378"/>
                    </a:lnTo>
                    <a:lnTo>
                      <a:pt x="852" y="383"/>
                    </a:lnTo>
                    <a:lnTo>
                      <a:pt x="843" y="386"/>
                    </a:lnTo>
                    <a:lnTo>
                      <a:pt x="835" y="389"/>
                    </a:lnTo>
                    <a:lnTo>
                      <a:pt x="823"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6" name="Group 239">
                <a:extLst>
                  <a:ext uri="{FF2B5EF4-FFF2-40B4-BE49-F238E27FC236}">
                    <a16:creationId xmlns:a16="http://schemas.microsoft.com/office/drawing/2014/main" id="{5C45800B-5845-6036-AD7F-1DC6DEBC5714}"/>
                  </a:ext>
                </a:extLst>
              </p:cNvPr>
              <p:cNvGrpSpPr>
                <a:grpSpLocks/>
              </p:cNvGrpSpPr>
              <p:nvPr/>
            </p:nvGrpSpPr>
            <p:grpSpPr bwMode="auto">
              <a:xfrm>
                <a:off x="2656" y="1780"/>
                <a:ext cx="438" cy="488"/>
                <a:chOff x="2656" y="1780"/>
                <a:chExt cx="438" cy="488"/>
              </a:xfrm>
            </p:grpSpPr>
            <p:sp>
              <p:nvSpPr>
                <p:cNvPr id="221" name="Freeform 240">
                  <a:extLst>
                    <a:ext uri="{FF2B5EF4-FFF2-40B4-BE49-F238E27FC236}">
                      <a16:creationId xmlns:a16="http://schemas.microsoft.com/office/drawing/2014/main" id="{92E16B69-89FE-2F30-734D-7CDBAA81E0A4}"/>
                    </a:ext>
                  </a:extLst>
                </p:cNvPr>
                <p:cNvSpPr>
                  <a:spLocks/>
                </p:cNvSpPr>
                <p:nvPr/>
              </p:nvSpPr>
              <p:spPr bwMode="auto">
                <a:xfrm>
                  <a:off x="2838" y="1780"/>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22" name="Freeform 241">
                  <a:extLst>
                    <a:ext uri="{FF2B5EF4-FFF2-40B4-BE49-F238E27FC236}">
                      <a16:creationId xmlns:a16="http://schemas.microsoft.com/office/drawing/2014/main" id="{B37D56F0-40EF-D8B4-0CEC-49CB78DE9A40}"/>
                    </a:ext>
                  </a:extLst>
                </p:cNvPr>
                <p:cNvSpPr>
                  <a:spLocks/>
                </p:cNvSpPr>
                <p:nvPr/>
              </p:nvSpPr>
              <p:spPr bwMode="auto">
                <a:xfrm>
                  <a:off x="2656" y="1780"/>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23" name="Oval 242">
                  <a:extLst>
                    <a:ext uri="{FF2B5EF4-FFF2-40B4-BE49-F238E27FC236}">
                      <a16:creationId xmlns:a16="http://schemas.microsoft.com/office/drawing/2014/main" id="{6DFA70ED-E337-BDA1-1CDC-2E657BFB60A3}"/>
                    </a:ext>
                  </a:extLst>
                </p:cNvPr>
                <p:cNvSpPr>
                  <a:spLocks noChangeArrowheads="1"/>
                </p:cNvSpPr>
                <p:nvPr/>
              </p:nvSpPr>
              <p:spPr bwMode="auto">
                <a:xfrm>
                  <a:off x="2818" y="1796"/>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4" name="Oval 243">
                  <a:extLst>
                    <a:ext uri="{FF2B5EF4-FFF2-40B4-BE49-F238E27FC236}">
                      <a16:creationId xmlns:a16="http://schemas.microsoft.com/office/drawing/2014/main" id="{00BB971D-A2AE-84EF-598C-6CD90F4E34E7}"/>
                    </a:ext>
                  </a:extLst>
                </p:cNvPr>
                <p:cNvSpPr>
                  <a:spLocks noChangeArrowheads="1"/>
                </p:cNvSpPr>
                <p:nvPr/>
              </p:nvSpPr>
              <p:spPr bwMode="auto">
                <a:xfrm>
                  <a:off x="2923" y="1861"/>
                  <a:ext cx="21"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5" name="Oval 244">
                  <a:extLst>
                    <a:ext uri="{FF2B5EF4-FFF2-40B4-BE49-F238E27FC236}">
                      <a16:creationId xmlns:a16="http://schemas.microsoft.com/office/drawing/2014/main" id="{3FC459B1-96EE-D3F7-7F46-A9725C64B08A}"/>
                    </a:ext>
                  </a:extLst>
                </p:cNvPr>
                <p:cNvSpPr>
                  <a:spLocks noChangeArrowheads="1"/>
                </p:cNvSpPr>
                <p:nvPr/>
              </p:nvSpPr>
              <p:spPr bwMode="auto">
                <a:xfrm>
                  <a:off x="2968" y="1962"/>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6" name="Oval 245">
                  <a:extLst>
                    <a:ext uri="{FF2B5EF4-FFF2-40B4-BE49-F238E27FC236}">
                      <a16:creationId xmlns:a16="http://schemas.microsoft.com/office/drawing/2014/main" id="{D53B02EF-2010-C1A2-FACE-E4C16A31ED16}"/>
                    </a:ext>
                  </a:extLst>
                </p:cNvPr>
                <p:cNvSpPr>
                  <a:spLocks noChangeArrowheads="1"/>
                </p:cNvSpPr>
                <p:nvPr/>
              </p:nvSpPr>
              <p:spPr bwMode="auto">
                <a:xfrm>
                  <a:off x="2968" y="206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7" name="Oval 246">
                  <a:extLst>
                    <a:ext uri="{FF2B5EF4-FFF2-40B4-BE49-F238E27FC236}">
                      <a16:creationId xmlns:a16="http://schemas.microsoft.com/office/drawing/2014/main" id="{7AFD9E51-D5C8-9D70-3EB5-74BCFF10BFED}"/>
                    </a:ext>
                  </a:extLst>
                </p:cNvPr>
                <p:cNvSpPr>
                  <a:spLocks noChangeArrowheads="1"/>
                </p:cNvSpPr>
                <p:nvPr/>
              </p:nvSpPr>
              <p:spPr bwMode="auto">
                <a:xfrm>
                  <a:off x="2923" y="216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8" name="Oval 247">
                  <a:extLst>
                    <a:ext uri="{FF2B5EF4-FFF2-40B4-BE49-F238E27FC236}">
                      <a16:creationId xmlns:a16="http://schemas.microsoft.com/office/drawing/2014/main" id="{DADB30AC-E67A-55C6-897B-354AD6C73ED4}"/>
                    </a:ext>
                  </a:extLst>
                </p:cNvPr>
                <p:cNvSpPr>
                  <a:spLocks noChangeArrowheads="1"/>
                </p:cNvSpPr>
                <p:nvPr/>
              </p:nvSpPr>
              <p:spPr bwMode="auto">
                <a:xfrm>
                  <a:off x="2818" y="223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97" name="Freeform 248">
                <a:extLst>
                  <a:ext uri="{FF2B5EF4-FFF2-40B4-BE49-F238E27FC236}">
                    <a16:creationId xmlns:a16="http://schemas.microsoft.com/office/drawing/2014/main" id="{24699D26-294E-87EA-4003-360397D51F8E}"/>
                  </a:ext>
                </a:extLst>
              </p:cNvPr>
              <p:cNvSpPr>
                <a:spLocks/>
              </p:cNvSpPr>
              <p:nvPr/>
            </p:nvSpPr>
            <p:spPr bwMode="auto">
              <a:xfrm>
                <a:off x="2290" y="1824"/>
                <a:ext cx="647" cy="392"/>
              </a:xfrm>
              <a:custGeom>
                <a:avLst/>
                <a:gdLst>
                  <a:gd name="T0" fmla="*/ 0 w 647"/>
                  <a:gd name="T1" fmla="*/ 0 h 392"/>
                  <a:gd name="T2" fmla="*/ 557 w 647"/>
                  <a:gd name="T3" fmla="*/ 0 h 392"/>
                  <a:gd name="T4" fmla="*/ 564 w 647"/>
                  <a:gd name="T5" fmla="*/ 0 h 392"/>
                  <a:gd name="T6" fmla="*/ 570 w 647"/>
                  <a:gd name="T7" fmla="*/ 2 h 392"/>
                  <a:gd name="T8" fmla="*/ 578 w 647"/>
                  <a:gd name="T9" fmla="*/ 5 h 392"/>
                  <a:gd name="T10" fmla="*/ 584 w 647"/>
                  <a:gd name="T11" fmla="*/ 8 h 392"/>
                  <a:gd name="T12" fmla="*/ 590 w 647"/>
                  <a:gd name="T13" fmla="*/ 13 h 392"/>
                  <a:gd name="T14" fmla="*/ 596 w 647"/>
                  <a:gd name="T15" fmla="*/ 20 h 392"/>
                  <a:gd name="T16" fmla="*/ 602 w 647"/>
                  <a:gd name="T17" fmla="*/ 27 h 392"/>
                  <a:gd name="T18" fmla="*/ 608 w 647"/>
                  <a:gd name="T19" fmla="*/ 35 h 392"/>
                  <a:gd name="T20" fmla="*/ 614 w 647"/>
                  <a:gd name="T21" fmla="*/ 44 h 392"/>
                  <a:gd name="T22" fmla="*/ 620 w 647"/>
                  <a:gd name="T23" fmla="*/ 55 h 392"/>
                  <a:gd name="T24" fmla="*/ 624 w 647"/>
                  <a:gd name="T25" fmla="*/ 66 h 392"/>
                  <a:gd name="T26" fmla="*/ 628 w 647"/>
                  <a:gd name="T27" fmla="*/ 79 h 392"/>
                  <a:gd name="T28" fmla="*/ 632 w 647"/>
                  <a:gd name="T29" fmla="*/ 91 h 392"/>
                  <a:gd name="T30" fmla="*/ 636 w 647"/>
                  <a:gd name="T31" fmla="*/ 104 h 392"/>
                  <a:gd name="T32" fmla="*/ 638 w 647"/>
                  <a:gd name="T33" fmla="*/ 120 h 392"/>
                  <a:gd name="T34" fmla="*/ 642 w 647"/>
                  <a:gd name="T35" fmla="*/ 133 h 392"/>
                  <a:gd name="T36" fmla="*/ 642 w 647"/>
                  <a:gd name="T37" fmla="*/ 148 h 392"/>
                  <a:gd name="T38" fmla="*/ 644 w 647"/>
                  <a:gd name="T39" fmla="*/ 165 h 392"/>
                  <a:gd name="T40" fmla="*/ 646 w 647"/>
                  <a:gd name="T41" fmla="*/ 180 h 392"/>
                  <a:gd name="T42" fmla="*/ 646 w 647"/>
                  <a:gd name="T43" fmla="*/ 196 h 392"/>
                  <a:gd name="T44" fmla="*/ 646 w 647"/>
                  <a:gd name="T45" fmla="*/ 211 h 392"/>
                  <a:gd name="T46" fmla="*/ 644 w 647"/>
                  <a:gd name="T47" fmla="*/ 228 h 392"/>
                  <a:gd name="T48" fmla="*/ 642 w 647"/>
                  <a:gd name="T49" fmla="*/ 243 h 392"/>
                  <a:gd name="T50" fmla="*/ 642 w 647"/>
                  <a:gd name="T51" fmla="*/ 258 h 392"/>
                  <a:gd name="T52" fmla="*/ 638 w 647"/>
                  <a:gd name="T53" fmla="*/ 271 h 392"/>
                  <a:gd name="T54" fmla="*/ 636 w 647"/>
                  <a:gd name="T55" fmla="*/ 287 h 392"/>
                  <a:gd name="T56" fmla="*/ 632 w 647"/>
                  <a:gd name="T57" fmla="*/ 300 h 392"/>
                  <a:gd name="T58" fmla="*/ 628 w 647"/>
                  <a:gd name="T59" fmla="*/ 314 h 392"/>
                  <a:gd name="T60" fmla="*/ 624 w 647"/>
                  <a:gd name="T61" fmla="*/ 325 h 392"/>
                  <a:gd name="T62" fmla="*/ 620 w 647"/>
                  <a:gd name="T63" fmla="*/ 337 h 392"/>
                  <a:gd name="T64" fmla="*/ 614 w 647"/>
                  <a:gd name="T65" fmla="*/ 347 h 392"/>
                  <a:gd name="T66" fmla="*/ 608 w 647"/>
                  <a:gd name="T67" fmla="*/ 356 h 392"/>
                  <a:gd name="T68" fmla="*/ 602 w 647"/>
                  <a:gd name="T69" fmla="*/ 364 h 392"/>
                  <a:gd name="T70" fmla="*/ 596 w 647"/>
                  <a:gd name="T71" fmla="*/ 372 h 392"/>
                  <a:gd name="T72" fmla="*/ 590 w 647"/>
                  <a:gd name="T73" fmla="*/ 378 h 392"/>
                  <a:gd name="T74" fmla="*/ 584 w 647"/>
                  <a:gd name="T75" fmla="*/ 383 h 392"/>
                  <a:gd name="T76" fmla="*/ 578 w 647"/>
                  <a:gd name="T77" fmla="*/ 386 h 392"/>
                  <a:gd name="T78" fmla="*/ 570 w 647"/>
                  <a:gd name="T79" fmla="*/ 389 h 392"/>
                  <a:gd name="T80" fmla="*/ 564 w 647"/>
                  <a:gd name="T81" fmla="*/ 391 h 392"/>
                  <a:gd name="T82" fmla="*/ 0 w 647"/>
                  <a:gd name="T83" fmla="*/ 391 h 392"/>
                  <a:gd name="T84" fmla="*/ 0 w 647"/>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7" h="392">
                    <a:moveTo>
                      <a:pt x="0" y="0"/>
                    </a:moveTo>
                    <a:lnTo>
                      <a:pt x="557" y="0"/>
                    </a:lnTo>
                    <a:lnTo>
                      <a:pt x="564" y="0"/>
                    </a:lnTo>
                    <a:lnTo>
                      <a:pt x="570" y="2"/>
                    </a:lnTo>
                    <a:lnTo>
                      <a:pt x="578" y="5"/>
                    </a:lnTo>
                    <a:lnTo>
                      <a:pt x="584" y="8"/>
                    </a:lnTo>
                    <a:lnTo>
                      <a:pt x="590" y="13"/>
                    </a:lnTo>
                    <a:lnTo>
                      <a:pt x="596" y="20"/>
                    </a:lnTo>
                    <a:lnTo>
                      <a:pt x="602" y="27"/>
                    </a:lnTo>
                    <a:lnTo>
                      <a:pt x="608" y="35"/>
                    </a:lnTo>
                    <a:lnTo>
                      <a:pt x="614" y="44"/>
                    </a:lnTo>
                    <a:lnTo>
                      <a:pt x="620" y="55"/>
                    </a:lnTo>
                    <a:lnTo>
                      <a:pt x="624" y="66"/>
                    </a:lnTo>
                    <a:lnTo>
                      <a:pt x="628" y="79"/>
                    </a:lnTo>
                    <a:lnTo>
                      <a:pt x="632" y="91"/>
                    </a:lnTo>
                    <a:lnTo>
                      <a:pt x="636" y="104"/>
                    </a:lnTo>
                    <a:lnTo>
                      <a:pt x="638" y="120"/>
                    </a:lnTo>
                    <a:lnTo>
                      <a:pt x="642" y="133"/>
                    </a:lnTo>
                    <a:lnTo>
                      <a:pt x="642" y="148"/>
                    </a:lnTo>
                    <a:lnTo>
                      <a:pt x="644" y="165"/>
                    </a:lnTo>
                    <a:lnTo>
                      <a:pt x="646" y="180"/>
                    </a:lnTo>
                    <a:lnTo>
                      <a:pt x="646" y="196"/>
                    </a:lnTo>
                    <a:lnTo>
                      <a:pt x="646" y="211"/>
                    </a:lnTo>
                    <a:lnTo>
                      <a:pt x="644" y="228"/>
                    </a:lnTo>
                    <a:lnTo>
                      <a:pt x="642" y="243"/>
                    </a:lnTo>
                    <a:lnTo>
                      <a:pt x="642" y="258"/>
                    </a:lnTo>
                    <a:lnTo>
                      <a:pt x="638" y="271"/>
                    </a:lnTo>
                    <a:lnTo>
                      <a:pt x="636" y="287"/>
                    </a:lnTo>
                    <a:lnTo>
                      <a:pt x="632" y="300"/>
                    </a:lnTo>
                    <a:lnTo>
                      <a:pt x="628" y="314"/>
                    </a:lnTo>
                    <a:lnTo>
                      <a:pt x="624" y="325"/>
                    </a:lnTo>
                    <a:lnTo>
                      <a:pt x="620" y="337"/>
                    </a:lnTo>
                    <a:lnTo>
                      <a:pt x="614" y="347"/>
                    </a:lnTo>
                    <a:lnTo>
                      <a:pt x="608" y="356"/>
                    </a:lnTo>
                    <a:lnTo>
                      <a:pt x="602" y="364"/>
                    </a:lnTo>
                    <a:lnTo>
                      <a:pt x="596" y="372"/>
                    </a:lnTo>
                    <a:lnTo>
                      <a:pt x="590" y="378"/>
                    </a:lnTo>
                    <a:lnTo>
                      <a:pt x="584" y="383"/>
                    </a:lnTo>
                    <a:lnTo>
                      <a:pt x="578"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8" name="Group 249">
                <a:extLst>
                  <a:ext uri="{FF2B5EF4-FFF2-40B4-BE49-F238E27FC236}">
                    <a16:creationId xmlns:a16="http://schemas.microsoft.com/office/drawing/2014/main" id="{72064220-216A-799B-499D-71BEE7023B81}"/>
                  </a:ext>
                </a:extLst>
              </p:cNvPr>
              <p:cNvGrpSpPr>
                <a:grpSpLocks/>
              </p:cNvGrpSpPr>
              <p:nvPr/>
            </p:nvGrpSpPr>
            <p:grpSpPr bwMode="auto">
              <a:xfrm>
                <a:off x="2001" y="1776"/>
                <a:ext cx="438" cy="488"/>
                <a:chOff x="2001" y="1776"/>
                <a:chExt cx="438" cy="488"/>
              </a:xfrm>
            </p:grpSpPr>
            <p:sp>
              <p:nvSpPr>
                <p:cNvPr id="213" name="Freeform 250">
                  <a:extLst>
                    <a:ext uri="{FF2B5EF4-FFF2-40B4-BE49-F238E27FC236}">
                      <a16:creationId xmlns:a16="http://schemas.microsoft.com/office/drawing/2014/main" id="{F3AE6317-DAB5-ECCF-00A4-EC0DE01C5314}"/>
                    </a:ext>
                  </a:extLst>
                </p:cNvPr>
                <p:cNvSpPr>
                  <a:spLocks/>
                </p:cNvSpPr>
                <p:nvPr/>
              </p:nvSpPr>
              <p:spPr bwMode="auto">
                <a:xfrm>
                  <a:off x="2182" y="1776"/>
                  <a:ext cx="257" cy="488"/>
                </a:xfrm>
                <a:custGeom>
                  <a:avLst/>
                  <a:gdLst>
                    <a:gd name="T0" fmla="*/ 105 w 257"/>
                    <a:gd name="T1" fmla="*/ 3 h 488"/>
                    <a:gd name="T2" fmla="*/ 131 w 257"/>
                    <a:gd name="T3" fmla="*/ 10 h 488"/>
                    <a:gd name="T4" fmla="*/ 157 w 257"/>
                    <a:gd name="T5" fmla="*/ 24 h 488"/>
                    <a:gd name="T6" fmla="*/ 180 w 257"/>
                    <a:gd name="T7" fmla="*/ 44 h 488"/>
                    <a:gd name="T8" fmla="*/ 204 w 257"/>
                    <a:gd name="T9" fmla="*/ 68 h 488"/>
                    <a:gd name="T10" fmla="*/ 221 w 257"/>
                    <a:gd name="T11" fmla="*/ 98 h 488"/>
                    <a:gd name="T12" fmla="*/ 236 w 257"/>
                    <a:gd name="T13" fmla="*/ 130 h 488"/>
                    <a:gd name="T14" fmla="*/ 247 w 257"/>
                    <a:gd name="T15" fmla="*/ 167 h 488"/>
                    <a:gd name="T16" fmla="*/ 253 w 257"/>
                    <a:gd name="T17" fmla="*/ 205 h 488"/>
                    <a:gd name="T18" fmla="*/ 256 w 257"/>
                    <a:gd name="T19" fmla="*/ 244 h 488"/>
                    <a:gd name="T20" fmla="*/ 253 w 257"/>
                    <a:gd name="T21" fmla="*/ 282 h 488"/>
                    <a:gd name="T22" fmla="*/ 247 w 257"/>
                    <a:gd name="T23" fmla="*/ 321 h 488"/>
                    <a:gd name="T24" fmla="*/ 236 w 257"/>
                    <a:gd name="T25" fmla="*/ 357 h 488"/>
                    <a:gd name="T26" fmla="*/ 221 w 257"/>
                    <a:gd name="T27" fmla="*/ 389 h 488"/>
                    <a:gd name="T28" fmla="*/ 204 w 257"/>
                    <a:gd name="T29" fmla="*/ 419 h 488"/>
                    <a:gd name="T30" fmla="*/ 180 w 257"/>
                    <a:gd name="T31" fmla="*/ 443 h 488"/>
                    <a:gd name="T32" fmla="*/ 157 w 257"/>
                    <a:gd name="T33" fmla="*/ 463 h 488"/>
                    <a:gd name="T34" fmla="*/ 131 w 257"/>
                    <a:gd name="T35" fmla="*/ 477 h 488"/>
                    <a:gd name="T36" fmla="*/ 105 w 257"/>
                    <a:gd name="T37" fmla="*/ 485 h 488"/>
                    <a:gd name="T38" fmla="*/ 0 w 257"/>
                    <a:gd name="T39" fmla="*/ 487 h 488"/>
                    <a:gd name="T40" fmla="*/ 26 w 257"/>
                    <a:gd name="T41" fmla="*/ 482 h 488"/>
                    <a:gd name="T42" fmla="*/ 52 w 257"/>
                    <a:gd name="T43" fmla="*/ 472 h 488"/>
                    <a:gd name="T44" fmla="*/ 79 w 257"/>
                    <a:gd name="T45" fmla="*/ 455 h 488"/>
                    <a:gd name="T46" fmla="*/ 102 w 257"/>
                    <a:gd name="T47" fmla="*/ 431 h 488"/>
                    <a:gd name="T48" fmla="*/ 122 w 257"/>
                    <a:gd name="T49" fmla="*/ 404 h 488"/>
                    <a:gd name="T50" fmla="*/ 137 w 257"/>
                    <a:gd name="T51" fmla="*/ 374 h 488"/>
                    <a:gd name="T52" fmla="*/ 151 w 257"/>
                    <a:gd name="T53" fmla="*/ 338 h 488"/>
                    <a:gd name="T54" fmla="*/ 160 w 257"/>
                    <a:gd name="T55" fmla="*/ 303 h 488"/>
                    <a:gd name="T56" fmla="*/ 163 w 257"/>
                    <a:gd name="T57" fmla="*/ 264 h 488"/>
                    <a:gd name="T58" fmla="*/ 163 w 257"/>
                    <a:gd name="T59" fmla="*/ 223 h 488"/>
                    <a:gd name="T60" fmla="*/ 160 w 257"/>
                    <a:gd name="T61" fmla="*/ 186 h 488"/>
                    <a:gd name="T62" fmla="*/ 151 w 257"/>
                    <a:gd name="T63" fmla="*/ 149 h 488"/>
                    <a:gd name="T64" fmla="*/ 137 w 257"/>
                    <a:gd name="T65" fmla="*/ 113 h 488"/>
                    <a:gd name="T66" fmla="*/ 122 w 257"/>
                    <a:gd name="T67" fmla="*/ 83 h 488"/>
                    <a:gd name="T68" fmla="*/ 102 w 257"/>
                    <a:gd name="T69" fmla="*/ 56 h 488"/>
                    <a:gd name="T70" fmla="*/ 79 w 257"/>
                    <a:gd name="T71" fmla="*/ 34 h 488"/>
                    <a:gd name="T72" fmla="*/ 52 w 257"/>
                    <a:gd name="T73" fmla="*/ 17 h 488"/>
                    <a:gd name="T74" fmla="*/ 26 w 257"/>
                    <a:gd name="T75" fmla="*/ 5 h 488"/>
                    <a:gd name="T76" fmla="*/ 0 w 25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7" h="488">
                      <a:moveTo>
                        <a:pt x="90" y="0"/>
                      </a:moveTo>
                      <a:lnTo>
                        <a:pt x="105" y="3"/>
                      </a:lnTo>
                      <a:lnTo>
                        <a:pt x="119" y="5"/>
                      </a:lnTo>
                      <a:lnTo>
                        <a:pt x="131" y="10"/>
                      </a:lnTo>
                      <a:lnTo>
                        <a:pt x="145" y="17"/>
                      </a:lnTo>
                      <a:lnTo>
                        <a:pt x="157" y="24"/>
                      </a:lnTo>
                      <a:lnTo>
                        <a:pt x="169" y="34"/>
                      </a:lnTo>
                      <a:lnTo>
                        <a:pt x="180" y="44"/>
                      </a:lnTo>
                      <a:lnTo>
                        <a:pt x="192" y="56"/>
                      </a:lnTo>
                      <a:lnTo>
                        <a:pt x="204" y="68"/>
                      </a:lnTo>
                      <a:lnTo>
                        <a:pt x="212" y="83"/>
                      </a:lnTo>
                      <a:lnTo>
                        <a:pt x="221" y="98"/>
                      </a:lnTo>
                      <a:lnTo>
                        <a:pt x="230" y="113"/>
                      </a:lnTo>
                      <a:lnTo>
                        <a:pt x="236" y="130"/>
                      </a:lnTo>
                      <a:lnTo>
                        <a:pt x="241" y="149"/>
                      </a:lnTo>
                      <a:lnTo>
                        <a:pt x="247" y="167"/>
                      </a:lnTo>
                      <a:lnTo>
                        <a:pt x="250" y="186"/>
                      </a:lnTo>
                      <a:lnTo>
                        <a:pt x="253" y="205"/>
                      </a:lnTo>
                      <a:lnTo>
                        <a:pt x="256" y="223"/>
                      </a:lnTo>
                      <a:lnTo>
                        <a:pt x="256" y="244"/>
                      </a:lnTo>
                      <a:lnTo>
                        <a:pt x="256" y="264"/>
                      </a:lnTo>
                      <a:lnTo>
                        <a:pt x="253" y="282"/>
                      </a:lnTo>
                      <a:lnTo>
                        <a:pt x="250" y="303"/>
                      </a:lnTo>
                      <a:lnTo>
                        <a:pt x="247" y="321"/>
                      </a:lnTo>
                      <a:lnTo>
                        <a:pt x="241" y="338"/>
                      </a:lnTo>
                      <a:lnTo>
                        <a:pt x="236" y="357"/>
                      </a:lnTo>
                      <a:lnTo>
                        <a:pt x="230" y="374"/>
                      </a:lnTo>
                      <a:lnTo>
                        <a:pt x="221" y="389"/>
                      </a:lnTo>
                      <a:lnTo>
                        <a:pt x="212" y="404"/>
                      </a:lnTo>
                      <a:lnTo>
                        <a:pt x="204" y="419"/>
                      </a:lnTo>
                      <a:lnTo>
                        <a:pt x="192" y="431"/>
                      </a:lnTo>
                      <a:lnTo>
                        <a:pt x="180" y="443"/>
                      </a:lnTo>
                      <a:lnTo>
                        <a:pt x="169" y="455"/>
                      </a:lnTo>
                      <a:lnTo>
                        <a:pt x="157" y="463"/>
                      </a:lnTo>
                      <a:lnTo>
                        <a:pt x="145" y="472"/>
                      </a:lnTo>
                      <a:lnTo>
                        <a:pt x="131" y="477"/>
                      </a:lnTo>
                      <a:lnTo>
                        <a:pt x="119" y="482"/>
                      </a:lnTo>
                      <a:lnTo>
                        <a:pt x="105" y="485"/>
                      </a:lnTo>
                      <a:lnTo>
                        <a:pt x="90" y="487"/>
                      </a:lnTo>
                      <a:lnTo>
                        <a:pt x="0" y="487"/>
                      </a:lnTo>
                      <a:lnTo>
                        <a:pt x="12" y="485"/>
                      </a:lnTo>
                      <a:lnTo>
                        <a:pt x="26" y="482"/>
                      </a:lnTo>
                      <a:lnTo>
                        <a:pt x="41" y="477"/>
                      </a:lnTo>
                      <a:lnTo>
                        <a:pt x="52" y="472"/>
                      </a:lnTo>
                      <a:lnTo>
                        <a:pt x="67" y="463"/>
                      </a:lnTo>
                      <a:lnTo>
                        <a:pt x="79" y="455"/>
                      </a:lnTo>
                      <a:lnTo>
                        <a:pt x="90" y="443"/>
                      </a:lnTo>
                      <a:lnTo>
                        <a:pt x="102" y="431"/>
                      </a:lnTo>
                      <a:lnTo>
                        <a:pt x="111" y="419"/>
                      </a:lnTo>
                      <a:lnTo>
                        <a:pt x="122" y="404"/>
                      </a:lnTo>
                      <a:lnTo>
                        <a:pt x="131" y="389"/>
                      </a:lnTo>
                      <a:lnTo>
                        <a:pt x="137" y="374"/>
                      </a:lnTo>
                      <a:lnTo>
                        <a:pt x="145" y="357"/>
                      </a:lnTo>
                      <a:lnTo>
                        <a:pt x="151" y="338"/>
                      </a:lnTo>
                      <a:lnTo>
                        <a:pt x="157" y="321"/>
                      </a:lnTo>
                      <a:lnTo>
                        <a:pt x="160" y="303"/>
                      </a:lnTo>
                      <a:lnTo>
                        <a:pt x="163" y="282"/>
                      </a:lnTo>
                      <a:lnTo>
                        <a:pt x="163" y="264"/>
                      </a:lnTo>
                      <a:lnTo>
                        <a:pt x="166" y="244"/>
                      </a:lnTo>
                      <a:lnTo>
                        <a:pt x="163" y="223"/>
                      </a:lnTo>
                      <a:lnTo>
                        <a:pt x="163" y="205"/>
                      </a:lnTo>
                      <a:lnTo>
                        <a:pt x="160" y="186"/>
                      </a:lnTo>
                      <a:lnTo>
                        <a:pt x="157" y="167"/>
                      </a:lnTo>
                      <a:lnTo>
                        <a:pt x="151" y="149"/>
                      </a:lnTo>
                      <a:lnTo>
                        <a:pt x="145" y="130"/>
                      </a:lnTo>
                      <a:lnTo>
                        <a:pt x="137" y="113"/>
                      </a:lnTo>
                      <a:lnTo>
                        <a:pt x="131" y="98"/>
                      </a:lnTo>
                      <a:lnTo>
                        <a:pt x="122" y="83"/>
                      </a:lnTo>
                      <a:lnTo>
                        <a:pt x="111" y="68"/>
                      </a:lnTo>
                      <a:lnTo>
                        <a:pt x="102" y="56"/>
                      </a:lnTo>
                      <a:lnTo>
                        <a:pt x="90" y="44"/>
                      </a:lnTo>
                      <a:lnTo>
                        <a:pt x="79"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14" name="Freeform 251">
                  <a:extLst>
                    <a:ext uri="{FF2B5EF4-FFF2-40B4-BE49-F238E27FC236}">
                      <a16:creationId xmlns:a16="http://schemas.microsoft.com/office/drawing/2014/main" id="{4B5910AA-DD1B-CFB4-C0DD-A75773597429}"/>
                    </a:ext>
                  </a:extLst>
                </p:cNvPr>
                <p:cNvSpPr>
                  <a:spLocks/>
                </p:cNvSpPr>
                <p:nvPr/>
              </p:nvSpPr>
              <p:spPr bwMode="auto">
                <a:xfrm>
                  <a:off x="2001" y="1776"/>
                  <a:ext cx="348" cy="488"/>
                </a:xfrm>
                <a:custGeom>
                  <a:avLst/>
                  <a:gdLst>
                    <a:gd name="T0" fmla="*/ 152 w 348"/>
                    <a:gd name="T1" fmla="*/ 3 h 488"/>
                    <a:gd name="T2" fmla="*/ 125 w 348"/>
                    <a:gd name="T3" fmla="*/ 10 h 488"/>
                    <a:gd name="T4" fmla="*/ 99 w 348"/>
                    <a:gd name="T5" fmla="*/ 24 h 488"/>
                    <a:gd name="T6" fmla="*/ 76 w 348"/>
                    <a:gd name="T7" fmla="*/ 44 h 488"/>
                    <a:gd name="T8" fmla="*/ 52 w 348"/>
                    <a:gd name="T9" fmla="*/ 68 h 488"/>
                    <a:gd name="T10" fmla="*/ 35 w 348"/>
                    <a:gd name="T11" fmla="*/ 98 h 488"/>
                    <a:gd name="T12" fmla="*/ 20 w 348"/>
                    <a:gd name="T13" fmla="*/ 130 h 488"/>
                    <a:gd name="T14" fmla="*/ 9 w 348"/>
                    <a:gd name="T15" fmla="*/ 167 h 488"/>
                    <a:gd name="T16" fmla="*/ 3 w 348"/>
                    <a:gd name="T17" fmla="*/ 205 h 488"/>
                    <a:gd name="T18" fmla="*/ 0 w 348"/>
                    <a:gd name="T19" fmla="*/ 244 h 488"/>
                    <a:gd name="T20" fmla="*/ 3 w 348"/>
                    <a:gd name="T21" fmla="*/ 282 h 488"/>
                    <a:gd name="T22" fmla="*/ 9 w 348"/>
                    <a:gd name="T23" fmla="*/ 321 h 488"/>
                    <a:gd name="T24" fmla="*/ 20 w 348"/>
                    <a:gd name="T25" fmla="*/ 357 h 488"/>
                    <a:gd name="T26" fmla="*/ 35 w 348"/>
                    <a:gd name="T27" fmla="*/ 389 h 488"/>
                    <a:gd name="T28" fmla="*/ 52 w 348"/>
                    <a:gd name="T29" fmla="*/ 419 h 488"/>
                    <a:gd name="T30" fmla="*/ 76 w 348"/>
                    <a:gd name="T31" fmla="*/ 443 h 488"/>
                    <a:gd name="T32" fmla="*/ 99 w 348"/>
                    <a:gd name="T33" fmla="*/ 463 h 488"/>
                    <a:gd name="T34" fmla="*/ 125 w 348"/>
                    <a:gd name="T35" fmla="*/ 477 h 488"/>
                    <a:gd name="T36" fmla="*/ 152 w 348"/>
                    <a:gd name="T37" fmla="*/ 485 h 488"/>
                    <a:gd name="T38" fmla="*/ 181 w 348"/>
                    <a:gd name="T39" fmla="*/ 487 h 488"/>
                    <a:gd name="T40" fmla="*/ 207 w 348"/>
                    <a:gd name="T41" fmla="*/ 482 h 488"/>
                    <a:gd name="T42" fmla="*/ 233 w 348"/>
                    <a:gd name="T43" fmla="*/ 472 h 488"/>
                    <a:gd name="T44" fmla="*/ 260 w 348"/>
                    <a:gd name="T45" fmla="*/ 455 h 488"/>
                    <a:gd name="T46" fmla="*/ 283 w 348"/>
                    <a:gd name="T47" fmla="*/ 431 h 488"/>
                    <a:gd name="T48" fmla="*/ 303 w 348"/>
                    <a:gd name="T49" fmla="*/ 404 h 488"/>
                    <a:gd name="T50" fmla="*/ 318 w 348"/>
                    <a:gd name="T51" fmla="*/ 374 h 488"/>
                    <a:gd name="T52" fmla="*/ 332 w 348"/>
                    <a:gd name="T53" fmla="*/ 338 h 488"/>
                    <a:gd name="T54" fmla="*/ 341 w 348"/>
                    <a:gd name="T55" fmla="*/ 303 h 488"/>
                    <a:gd name="T56" fmla="*/ 344 w 348"/>
                    <a:gd name="T57" fmla="*/ 264 h 488"/>
                    <a:gd name="T58" fmla="*/ 344 w 348"/>
                    <a:gd name="T59" fmla="*/ 223 h 488"/>
                    <a:gd name="T60" fmla="*/ 341 w 348"/>
                    <a:gd name="T61" fmla="*/ 186 h 488"/>
                    <a:gd name="T62" fmla="*/ 332 w 348"/>
                    <a:gd name="T63" fmla="*/ 149 h 488"/>
                    <a:gd name="T64" fmla="*/ 318 w 348"/>
                    <a:gd name="T65" fmla="*/ 113 h 488"/>
                    <a:gd name="T66" fmla="*/ 303 w 348"/>
                    <a:gd name="T67" fmla="*/ 83 h 488"/>
                    <a:gd name="T68" fmla="*/ 283 w 348"/>
                    <a:gd name="T69" fmla="*/ 56 h 488"/>
                    <a:gd name="T70" fmla="*/ 260 w 348"/>
                    <a:gd name="T71" fmla="*/ 34 h 488"/>
                    <a:gd name="T72" fmla="*/ 233 w 348"/>
                    <a:gd name="T73" fmla="*/ 17 h 488"/>
                    <a:gd name="T74" fmla="*/ 207 w 348"/>
                    <a:gd name="T75" fmla="*/ 5 h 488"/>
                    <a:gd name="T76" fmla="*/ 181 w 348"/>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8" h="488">
                      <a:moveTo>
                        <a:pt x="166" y="0"/>
                      </a:moveTo>
                      <a:lnTo>
                        <a:pt x="152" y="3"/>
                      </a:lnTo>
                      <a:lnTo>
                        <a:pt x="137" y="5"/>
                      </a:lnTo>
                      <a:lnTo>
                        <a:pt x="125" y="10"/>
                      </a:lnTo>
                      <a:lnTo>
                        <a:pt x="111"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1" y="470"/>
                      </a:lnTo>
                      <a:lnTo>
                        <a:pt x="125" y="477"/>
                      </a:lnTo>
                      <a:lnTo>
                        <a:pt x="137" y="482"/>
                      </a:lnTo>
                      <a:lnTo>
                        <a:pt x="152" y="485"/>
                      </a:lnTo>
                      <a:lnTo>
                        <a:pt x="166" y="487"/>
                      </a:lnTo>
                      <a:lnTo>
                        <a:pt x="181" y="487"/>
                      </a:lnTo>
                      <a:lnTo>
                        <a:pt x="192" y="485"/>
                      </a:lnTo>
                      <a:lnTo>
                        <a:pt x="207" y="482"/>
                      </a:lnTo>
                      <a:lnTo>
                        <a:pt x="222" y="477"/>
                      </a:lnTo>
                      <a:lnTo>
                        <a:pt x="233" y="472"/>
                      </a:lnTo>
                      <a:lnTo>
                        <a:pt x="248" y="463"/>
                      </a:lnTo>
                      <a:lnTo>
                        <a:pt x="260" y="455"/>
                      </a:lnTo>
                      <a:lnTo>
                        <a:pt x="271" y="443"/>
                      </a:lnTo>
                      <a:lnTo>
                        <a:pt x="283" y="431"/>
                      </a:lnTo>
                      <a:lnTo>
                        <a:pt x="292" y="419"/>
                      </a:lnTo>
                      <a:lnTo>
                        <a:pt x="303" y="404"/>
                      </a:lnTo>
                      <a:lnTo>
                        <a:pt x="312" y="389"/>
                      </a:lnTo>
                      <a:lnTo>
                        <a:pt x="318" y="374"/>
                      </a:lnTo>
                      <a:lnTo>
                        <a:pt x="327" y="357"/>
                      </a:lnTo>
                      <a:lnTo>
                        <a:pt x="332" y="338"/>
                      </a:lnTo>
                      <a:lnTo>
                        <a:pt x="338" y="321"/>
                      </a:lnTo>
                      <a:lnTo>
                        <a:pt x="341" y="303"/>
                      </a:lnTo>
                      <a:lnTo>
                        <a:pt x="344" y="282"/>
                      </a:lnTo>
                      <a:lnTo>
                        <a:pt x="344" y="264"/>
                      </a:lnTo>
                      <a:lnTo>
                        <a:pt x="347" y="244"/>
                      </a:lnTo>
                      <a:lnTo>
                        <a:pt x="344" y="223"/>
                      </a:lnTo>
                      <a:lnTo>
                        <a:pt x="344" y="205"/>
                      </a:lnTo>
                      <a:lnTo>
                        <a:pt x="341" y="186"/>
                      </a:lnTo>
                      <a:lnTo>
                        <a:pt x="338" y="167"/>
                      </a:lnTo>
                      <a:lnTo>
                        <a:pt x="332" y="149"/>
                      </a:lnTo>
                      <a:lnTo>
                        <a:pt x="327" y="130"/>
                      </a:lnTo>
                      <a:lnTo>
                        <a:pt x="318" y="113"/>
                      </a:lnTo>
                      <a:lnTo>
                        <a:pt x="312" y="98"/>
                      </a:lnTo>
                      <a:lnTo>
                        <a:pt x="303" y="83"/>
                      </a:lnTo>
                      <a:lnTo>
                        <a:pt x="292" y="68"/>
                      </a:lnTo>
                      <a:lnTo>
                        <a:pt x="283" y="56"/>
                      </a:lnTo>
                      <a:lnTo>
                        <a:pt x="271" y="44"/>
                      </a:lnTo>
                      <a:lnTo>
                        <a:pt x="260" y="34"/>
                      </a:lnTo>
                      <a:lnTo>
                        <a:pt x="248" y="24"/>
                      </a:lnTo>
                      <a:lnTo>
                        <a:pt x="233" y="17"/>
                      </a:lnTo>
                      <a:lnTo>
                        <a:pt x="222" y="10"/>
                      </a:lnTo>
                      <a:lnTo>
                        <a:pt x="207" y="5"/>
                      </a:lnTo>
                      <a:lnTo>
                        <a:pt x="192" y="3"/>
                      </a:lnTo>
                      <a:lnTo>
                        <a:pt x="181"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15" name="Oval 252">
                  <a:extLst>
                    <a:ext uri="{FF2B5EF4-FFF2-40B4-BE49-F238E27FC236}">
                      <a16:creationId xmlns:a16="http://schemas.microsoft.com/office/drawing/2014/main" id="{2ECD6314-BF4B-42FC-A43F-BC088FD84745}"/>
                    </a:ext>
                  </a:extLst>
                </p:cNvPr>
                <p:cNvSpPr>
                  <a:spLocks noChangeArrowheads="1"/>
                </p:cNvSpPr>
                <p:nvPr/>
              </p:nvSpPr>
              <p:spPr bwMode="auto">
                <a:xfrm>
                  <a:off x="2162"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6" name="Oval 253">
                  <a:extLst>
                    <a:ext uri="{FF2B5EF4-FFF2-40B4-BE49-F238E27FC236}">
                      <a16:creationId xmlns:a16="http://schemas.microsoft.com/office/drawing/2014/main" id="{1F1E5B15-2B48-0B30-2CF0-63443DD48694}"/>
                    </a:ext>
                  </a:extLst>
                </p:cNvPr>
                <p:cNvSpPr>
                  <a:spLocks noChangeArrowheads="1"/>
                </p:cNvSpPr>
                <p:nvPr/>
              </p:nvSpPr>
              <p:spPr bwMode="auto">
                <a:xfrm>
                  <a:off x="2268"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7" name="Oval 254">
                  <a:extLst>
                    <a:ext uri="{FF2B5EF4-FFF2-40B4-BE49-F238E27FC236}">
                      <a16:creationId xmlns:a16="http://schemas.microsoft.com/office/drawing/2014/main" id="{784986B5-7C0A-6FEB-B83A-54FD535A239B}"/>
                    </a:ext>
                  </a:extLst>
                </p:cNvPr>
                <p:cNvSpPr>
                  <a:spLocks noChangeArrowheads="1"/>
                </p:cNvSpPr>
                <p:nvPr/>
              </p:nvSpPr>
              <p:spPr bwMode="auto">
                <a:xfrm>
                  <a:off x="2312"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8" name="Oval 255">
                  <a:extLst>
                    <a:ext uri="{FF2B5EF4-FFF2-40B4-BE49-F238E27FC236}">
                      <a16:creationId xmlns:a16="http://schemas.microsoft.com/office/drawing/2014/main" id="{AC892021-7108-C399-B19A-5002A9A09AEE}"/>
                    </a:ext>
                  </a:extLst>
                </p:cNvPr>
                <p:cNvSpPr>
                  <a:spLocks noChangeArrowheads="1"/>
                </p:cNvSpPr>
                <p:nvPr/>
              </p:nvSpPr>
              <p:spPr bwMode="auto">
                <a:xfrm>
                  <a:off x="2312"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9" name="Oval 256">
                  <a:extLst>
                    <a:ext uri="{FF2B5EF4-FFF2-40B4-BE49-F238E27FC236}">
                      <a16:creationId xmlns:a16="http://schemas.microsoft.com/office/drawing/2014/main" id="{15DF9A94-F524-0E0F-A4B6-FB294EA1511F}"/>
                    </a:ext>
                  </a:extLst>
                </p:cNvPr>
                <p:cNvSpPr>
                  <a:spLocks noChangeArrowheads="1"/>
                </p:cNvSpPr>
                <p:nvPr/>
              </p:nvSpPr>
              <p:spPr bwMode="auto">
                <a:xfrm>
                  <a:off x="2268"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0" name="Oval 257">
                  <a:extLst>
                    <a:ext uri="{FF2B5EF4-FFF2-40B4-BE49-F238E27FC236}">
                      <a16:creationId xmlns:a16="http://schemas.microsoft.com/office/drawing/2014/main" id="{1392F4B2-51A9-F148-2115-1A7CD4860441}"/>
                    </a:ext>
                  </a:extLst>
                </p:cNvPr>
                <p:cNvSpPr>
                  <a:spLocks noChangeArrowheads="1"/>
                </p:cNvSpPr>
                <p:nvPr/>
              </p:nvSpPr>
              <p:spPr bwMode="auto">
                <a:xfrm>
                  <a:off x="2162"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99" name="Freeform 258">
                <a:extLst>
                  <a:ext uri="{FF2B5EF4-FFF2-40B4-BE49-F238E27FC236}">
                    <a16:creationId xmlns:a16="http://schemas.microsoft.com/office/drawing/2014/main" id="{833372D0-03A9-5424-3159-9C9185FBD18F}"/>
                  </a:ext>
                </a:extLst>
              </p:cNvPr>
              <p:cNvSpPr>
                <a:spLocks/>
              </p:cNvSpPr>
              <p:nvPr/>
            </p:nvSpPr>
            <p:spPr bwMode="auto">
              <a:xfrm>
                <a:off x="1625"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00" name="Group 259">
                <a:extLst>
                  <a:ext uri="{FF2B5EF4-FFF2-40B4-BE49-F238E27FC236}">
                    <a16:creationId xmlns:a16="http://schemas.microsoft.com/office/drawing/2014/main" id="{3F8B771F-E6A4-A2E5-8306-CAC3975E4C5B}"/>
                  </a:ext>
                </a:extLst>
              </p:cNvPr>
              <p:cNvGrpSpPr>
                <a:grpSpLocks/>
              </p:cNvGrpSpPr>
              <p:nvPr/>
            </p:nvGrpSpPr>
            <p:grpSpPr bwMode="auto">
              <a:xfrm>
                <a:off x="1363" y="1776"/>
                <a:ext cx="438" cy="488"/>
                <a:chOff x="1363" y="1776"/>
                <a:chExt cx="438" cy="488"/>
              </a:xfrm>
            </p:grpSpPr>
            <p:sp>
              <p:nvSpPr>
                <p:cNvPr id="201" name="Freeform 260">
                  <a:extLst>
                    <a:ext uri="{FF2B5EF4-FFF2-40B4-BE49-F238E27FC236}">
                      <a16:creationId xmlns:a16="http://schemas.microsoft.com/office/drawing/2014/main" id="{3A199F00-2A49-AF97-43A7-F131D0DF4E4F}"/>
                    </a:ext>
                  </a:extLst>
                </p:cNvPr>
                <p:cNvSpPr>
                  <a:spLocks/>
                </p:cNvSpPr>
                <p:nvPr/>
              </p:nvSpPr>
              <p:spPr bwMode="auto">
                <a:xfrm>
                  <a:off x="1545" y="1776"/>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4"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3" y="68"/>
                      </a:lnTo>
                      <a:lnTo>
                        <a:pt x="101" y="56"/>
                      </a:lnTo>
                      <a:lnTo>
                        <a:pt x="90" y="44"/>
                      </a:lnTo>
                      <a:lnTo>
                        <a:pt x="78" y="34"/>
                      </a:lnTo>
                      <a:lnTo>
                        <a:pt x="67" y="24"/>
                      </a:lnTo>
                      <a:lnTo>
                        <a:pt x="52" y="17"/>
                      </a:lnTo>
                      <a:lnTo>
                        <a:pt x="41" y="10"/>
                      </a:lnTo>
                      <a:lnTo>
                        <a:pt x="26" y="5"/>
                      </a:lnTo>
                      <a:lnTo>
                        <a:pt x="14"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2" name="Freeform 261">
                  <a:extLst>
                    <a:ext uri="{FF2B5EF4-FFF2-40B4-BE49-F238E27FC236}">
                      <a16:creationId xmlns:a16="http://schemas.microsoft.com/office/drawing/2014/main" id="{AD8D6DA8-9059-01B6-511F-4A0B17B1B59B}"/>
                    </a:ext>
                  </a:extLst>
                </p:cNvPr>
                <p:cNvSpPr>
                  <a:spLocks/>
                </p:cNvSpPr>
                <p:nvPr/>
              </p:nvSpPr>
              <p:spPr bwMode="auto">
                <a:xfrm>
                  <a:off x="1363" y="1776"/>
                  <a:ext cx="346" cy="488"/>
                </a:xfrm>
                <a:custGeom>
                  <a:avLst/>
                  <a:gdLst>
                    <a:gd name="T0" fmla="*/ 151 w 346"/>
                    <a:gd name="T1" fmla="*/ 3 h 488"/>
                    <a:gd name="T2" fmla="*/ 124 w 346"/>
                    <a:gd name="T3" fmla="*/ 10 h 488"/>
                    <a:gd name="T4" fmla="*/ 98 w 346"/>
                    <a:gd name="T5" fmla="*/ 24 h 488"/>
                    <a:gd name="T6" fmla="*/ 75 w 346"/>
                    <a:gd name="T7" fmla="*/ 44 h 488"/>
                    <a:gd name="T8" fmla="*/ 52 w 346"/>
                    <a:gd name="T9" fmla="*/ 68 h 488"/>
                    <a:gd name="T10" fmla="*/ 35 w 346"/>
                    <a:gd name="T11" fmla="*/ 98 h 488"/>
                    <a:gd name="T12" fmla="*/ 20 w 346"/>
                    <a:gd name="T13" fmla="*/ 130 h 488"/>
                    <a:gd name="T14" fmla="*/ 9 w 346"/>
                    <a:gd name="T15" fmla="*/ 167 h 488"/>
                    <a:gd name="T16" fmla="*/ 3 w 346"/>
                    <a:gd name="T17" fmla="*/ 205 h 488"/>
                    <a:gd name="T18" fmla="*/ 0 w 346"/>
                    <a:gd name="T19" fmla="*/ 244 h 488"/>
                    <a:gd name="T20" fmla="*/ 3 w 346"/>
                    <a:gd name="T21" fmla="*/ 282 h 488"/>
                    <a:gd name="T22" fmla="*/ 9 w 346"/>
                    <a:gd name="T23" fmla="*/ 321 h 488"/>
                    <a:gd name="T24" fmla="*/ 20 w 346"/>
                    <a:gd name="T25" fmla="*/ 357 h 488"/>
                    <a:gd name="T26" fmla="*/ 35 w 346"/>
                    <a:gd name="T27" fmla="*/ 389 h 488"/>
                    <a:gd name="T28" fmla="*/ 52 w 346"/>
                    <a:gd name="T29" fmla="*/ 419 h 488"/>
                    <a:gd name="T30" fmla="*/ 75 w 346"/>
                    <a:gd name="T31" fmla="*/ 443 h 488"/>
                    <a:gd name="T32" fmla="*/ 98 w 346"/>
                    <a:gd name="T33" fmla="*/ 463 h 488"/>
                    <a:gd name="T34" fmla="*/ 124 w 346"/>
                    <a:gd name="T35" fmla="*/ 477 h 488"/>
                    <a:gd name="T36" fmla="*/ 151 w 346"/>
                    <a:gd name="T37" fmla="*/ 485 h 488"/>
                    <a:gd name="T38" fmla="*/ 180 w 346"/>
                    <a:gd name="T39" fmla="*/ 487 h 488"/>
                    <a:gd name="T40" fmla="*/ 206 w 346"/>
                    <a:gd name="T41" fmla="*/ 482 h 488"/>
                    <a:gd name="T42" fmla="*/ 232 w 346"/>
                    <a:gd name="T43" fmla="*/ 472 h 488"/>
                    <a:gd name="T44" fmla="*/ 258 w 346"/>
                    <a:gd name="T45" fmla="*/ 455 h 488"/>
                    <a:gd name="T46" fmla="*/ 281 w 346"/>
                    <a:gd name="T47" fmla="*/ 431 h 488"/>
                    <a:gd name="T48" fmla="*/ 301 w 346"/>
                    <a:gd name="T49" fmla="*/ 404 h 488"/>
                    <a:gd name="T50" fmla="*/ 316 w 346"/>
                    <a:gd name="T51" fmla="*/ 374 h 488"/>
                    <a:gd name="T52" fmla="*/ 330 w 346"/>
                    <a:gd name="T53" fmla="*/ 338 h 488"/>
                    <a:gd name="T54" fmla="*/ 339 w 346"/>
                    <a:gd name="T55" fmla="*/ 303 h 488"/>
                    <a:gd name="T56" fmla="*/ 342 w 346"/>
                    <a:gd name="T57" fmla="*/ 264 h 488"/>
                    <a:gd name="T58" fmla="*/ 342 w 346"/>
                    <a:gd name="T59" fmla="*/ 223 h 488"/>
                    <a:gd name="T60" fmla="*/ 339 w 346"/>
                    <a:gd name="T61" fmla="*/ 186 h 488"/>
                    <a:gd name="T62" fmla="*/ 330 w 346"/>
                    <a:gd name="T63" fmla="*/ 149 h 488"/>
                    <a:gd name="T64" fmla="*/ 316 w 346"/>
                    <a:gd name="T65" fmla="*/ 113 h 488"/>
                    <a:gd name="T66" fmla="*/ 301 w 346"/>
                    <a:gd name="T67" fmla="*/ 83 h 488"/>
                    <a:gd name="T68" fmla="*/ 281 w 346"/>
                    <a:gd name="T69" fmla="*/ 56 h 488"/>
                    <a:gd name="T70" fmla="*/ 258 w 346"/>
                    <a:gd name="T71" fmla="*/ 34 h 488"/>
                    <a:gd name="T72" fmla="*/ 232 w 346"/>
                    <a:gd name="T73" fmla="*/ 17 h 488"/>
                    <a:gd name="T74" fmla="*/ 206 w 346"/>
                    <a:gd name="T75" fmla="*/ 5 h 488"/>
                    <a:gd name="T76" fmla="*/ 180 w 34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6" h="488">
                      <a:moveTo>
                        <a:pt x="165" y="0"/>
                      </a:moveTo>
                      <a:lnTo>
                        <a:pt x="151" y="3"/>
                      </a:lnTo>
                      <a:lnTo>
                        <a:pt x="139" y="5"/>
                      </a:lnTo>
                      <a:lnTo>
                        <a:pt x="124" y="10"/>
                      </a:lnTo>
                      <a:lnTo>
                        <a:pt x="110" y="17"/>
                      </a:lnTo>
                      <a:lnTo>
                        <a:pt x="98" y="24"/>
                      </a:lnTo>
                      <a:lnTo>
                        <a:pt x="87" y="34"/>
                      </a:lnTo>
                      <a:lnTo>
                        <a:pt x="75"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5" y="443"/>
                      </a:lnTo>
                      <a:lnTo>
                        <a:pt x="87" y="455"/>
                      </a:lnTo>
                      <a:lnTo>
                        <a:pt x="98" y="463"/>
                      </a:lnTo>
                      <a:lnTo>
                        <a:pt x="110" y="470"/>
                      </a:lnTo>
                      <a:lnTo>
                        <a:pt x="124" y="477"/>
                      </a:lnTo>
                      <a:lnTo>
                        <a:pt x="139" y="482"/>
                      </a:lnTo>
                      <a:lnTo>
                        <a:pt x="151" y="485"/>
                      </a:lnTo>
                      <a:lnTo>
                        <a:pt x="165" y="487"/>
                      </a:lnTo>
                      <a:lnTo>
                        <a:pt x="180" y="487"/>
                      </a:lnTo>
                      <a:lnTo>
                        <a:pt x="194" y="485"/>
                      </a:lnTo>
                      <a:lnTo>
                        <a:pt x="206" y="482"/>
                      </a:lnTo>
                      <a:lnTo>
                        <a:pt x="220" y="477"/>
                      </a:lnTo>
                      <a:lnTo>
                        <a:pt x="232" y="472"/>
                      </a:lnTo>
                      <a:lnTo>
                        <a:pt x="246" y="463"/>
                      </a:lnTo>
                      <a:lnTo>
                        <a:pt x="258" y="455"/>
                      </a:lnTo>
                      <a:lnTo>
                        <a:pt x="270" y="443"/>
                      </a:lnTo>
                      <a:lnTo>
                        <a:pt x="281" y="431"/>
                      </a:lnTo>
                      <a:lnTo>
                        <a:pt x="290" y="419"/>
                      </a:lnTo>
                      <a:lnTo>
                        <a:pt x="301" y="404"/>
                      </a:lnTo>
                      <a:lnTo>
                        <a:pt x="310" y="389"/>
                      </a:lnTo>
                      <a:lnTo>
                        <a:pt x="316" y="374"/>
                      </a:lnTo>
                      <a:lnTo>
                        <a:pt x="325" y="357"/>
                      </a:lnTo>
                      <a:lnTo>
                        <a:pt x="330" y="338"/>
                      </a:lnTo>
                      <a:lnTo>
                        <a:pt x="336" y="321"/>
                      </a:lnTo>
                      <a:lnTo>
                        <a:pt x="339" y="303"/>
                      </a:lnTo>
                      <a:lnTo>
                        <a:pt x="342" y="282"/>
                      </a:lnTo>
                      <a:lnTo>
                        <a:pt x="342" y="264"/>
                      </a:lnTo>
                      <a:lnTo>
                        <a:pt x="345" y="244"/>
                      </a:lnTo>
                      <a:lnTo>
                        <a:pt x="342" y="223"/>
                      </a:lnTo>
                      <a:lnTo>
                        <a:pt x="342" y="205"/>
                      </a:lnTo>
                      <a:lnTo>
                        <a:pt x="339" y="186"/>
                      </a:lnTo>
                      <a:lnTo>
                        <a:pt x="336" y="167"/>
                      </a:lnTo>
                      <a:lnTo>
                        <a:pt x="330" y="149"/>
                      </a:lnTo>
                      <a:lnTo>
                        <a:pt x="325" y="130"/>
                      </a:lnTo>
                      <a:lnTo>
                        <a:pt x="316" y="113"/>
                      </a:lnTo>
                      <a:lnTo>
                        <a:pt x="310" y="98"/>
                      </a:lnTo>
                      <a:lnTo>
                        <a:pt x="301" y="83"/>
                      </a:lnTo>
                      <a:lnTo>
                        <a:pt x="293" y="68"/>
                      </a:lnTo>
                      <a:lnTo>
                        <a:pt x="281" y="56"/>
                      </a:lnTo>
                      <a:lnTo>
                        <a:pt x="270" y="44"/>
                      </a:lnTo>
                      <a:lnTo>
                        <a:pt x="258" y="34"/>
                      </a:lnTo>
                      <a:lnTo>
                        <a:pt x="246" y="24"/>
                      </a:lnTo>
                      <a:lnTo>
                        <a:pt x="232" y="17"/>
                      </a:lnTo>
                      <a:lnTo>
                        <a:pt x="220" y="10"/>
                      </a:lnTo>
                      <a:lnTo>
                        <a:pt x="206" y="5"/>
                      </a:lnTo>
                      <a:lnTo>
                        <a:pt x="194" y="3"/>
                      </a:lnTo>
                      <a:lnTo>
                        <a:pt x="180" y="0"/>
                      </a:lnTo>
                      <a:lnTo>
                        <a:pt x="165"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3" name="Freeform 262">
                  <a:extLst>
                    <a:ext uri="{FF2B5EF4-FFF2-40B4-BE49-F238E27FC236}">
                      <a16:creationId xmlns:a16="http://schemas.microsoft.com/office/drawing/2014/main" id="{3B3EE1CD-A621-EC5C-B008-C64D51BA058B}"/>
                    </a:ext>
                  </a:extLst>
                </p:cNvPr>
                <p:cNvSpPr>
                  <a:spLocks/>
                </p:cNvSpPr>
                <p:nvPr/>
              </p:nvSpPr>
              <p:spPr bwMode="auto">
                <a:xfrm>
                  <a:off x="1413" y="1826"/>
                  <a:ext cx="244" cy="387"/>
                </a:xfrm>
                <a:custGeom>
                  <a:avLst/>
                  <a:gdLst>
                    <a:gd name="T0" fmla="*/ 136 w 244"/>
                    <a:gd name="T1" fmla="*/ 2 h 387"/>
                    <a:gd name="T2" fmla="*/ 156 w 244"/>
                    <a:gd name="T3" fmla="*/ 8 h 387"/>
                    <a:gd name="T4" fmla="*/ 173 w 244"/>
                    <a:gd name="T5" fmla="*/ 19 h 387"/>
                    <a:gd name="T6" fmla="*/ 191 w 244"/>
                    <a:gd name="T7" fmla="*/ 34 h 387"/>
                    <a:gd name="T8" fmla="*/ 205 w 244"/>
                    <a:gd name="T9" fmla="*/ 54 h 387"/>
                    <a:gd name="T10" fmla="*/ 220 w 244"/>
                    <a:gd name="T11" fmla="*/ 78 h 387"/>
                    <a:gd name="T12" fmla="*/ 229 w 244"/>
                    <a:gd name="T13" fmla="*/ 103 h 387"/>
                    <a:gd name="T14" fmla="*/ 237 w 244"/>
                    <a:gd name="T15" fmla="*/ 132 h 387"/>
                    <a:gd name="T16" fmla="*/ 243 w 244"/>
                    <a:gd name="T17" fmla="*/ 162 h 387"/>
                    <a:gd name="T18" fmla="*/ 243 w 244"/>
                    <a:gd name="T19" fmla="*/ 193 h 387"/>
                    <a:gd name="T20" fmla="*/ 243 w 244"/>
                    <a:gd name="T21" fmla="*/ 224 h 387"/>
                    <a:gd name="T22" fmla="*/ 237 w 244"/>
                    <a:gd name="T23" fmla="*/ 254 h 387"/>
                    <a:gd name="T24" fmla="*/ 229 w 244"/>
                    <a:gd name="T25" fmla="*/ 283 h 387"/>
                    <a:gd name="T26" fmla="*/ 220 w 244"/>
                    <a:gd name="T27" fmla="*/ 310 h 387"/>
                    <a:gd name="T28" fmla="*/ 205 w 244"/>
                    <a:gd name="T29" fmla="*/ 332 h 387"/>
                    <a:gd name="T30" fmla="*/ 191 w 244"/>
                    <a:gd name="T31" fmla="*/ 352 h 387"/>
                    <a:gd name="T32" fmla="*/ 173 w 244"/>
                    <a:gd name="T33" fmla="*/ 367 h 387"/>
                    <a:gd name="T34" fmla="*/ 156 w 244"/>
                    <a:gd name="T35" fmla="*/ 378 h 387"/>
                    <a:gd name="T36" fmla="*/ 136 w 244"/>
                    <a:gd name="T37" fmla="*/ 384 h 387"/>
                    <a:gd name="T38" fmla="*/ 118 w 244"/>
                    <a:gd name="T39" fmla="*/ 386 h 387"/>
                    <a:gd name="T40" fmla="*/ 98 w 244"/>
                    <a:gd name="T41" fmla="*/ 383 h 387"/>
                    <a:gd name="T42" fmla="*/ 78 w 244"/>
                    <a:gd name="T43" fmla="*/ 374 h 387"/>
                    <a:gd name="T44" fmla="*/ 60 w 244"/>
                    <a:gd name="T45" fmla="*/ 361 h 387"/>
                    <a:gd name="T46" fmla="*/ 46 w 244"/>
                    <a:gd name="T47" fmla="*/ 342 h 387"/>
                    <a:gd name="T48" fmla="*/ 32 w 244"/>
                    <a:gd name="T49" fmla="*/ 322 h 387"/>
                    <a:gd name="T50" fmla="*/ 20 w 244"/>
                    <a:gd name="T51" fmla="*/ 296 h 387"/>
                    <a:gd name="T52" fmla="*/ 12 w 244"/>
                    <a:gd name="T53" fmla="*/ 269 h 387"/>
                    <a:gd name="T54" fmla="*/ 6 w 244"/>
                    <a:gd name="T55" fmla="*/ 239 h 387"/>
                    <a:gd name="T56" fmla="*/ 3 w 244"/>
                    <a:gd name="T57" fmla="*/ 208 h 387"/>
                    <a:gd name="T58" fmla="*/ 3 w 244"/>
                    <a:gd name="T59" fmla="*/ 178 h 387"/>
                    <a:gd name="T60" fmla="*/ 6 w 244"/>
                    <a:gd name="T61" fmla="*/ 147 h 387"/>
                    <a:gd name="T62" fmla="*/ 12 w 244"/>
                    <a:gd name="T63" fmla="*/ 118 h 387"/>
                    <a:gd name="T64" fmla="*/ 20 w 244"/>
                    <a:gd name="T65" fmla="*/ 90 h 387"/>
                    <a:gd name="T66" fmla="*/ 32 w 244"/>
                    <a:gd name="T67" fmla="*/ 66 h 387"/>
                    <a:gd name="T68" fmla="*/ 46 w 244"/>
                    <a:gd name="T69" fmla="*/ 44 h 387"/>
                    <a:gd name="T70" fmla="*/ 60 w 244"/>
                    <a:gd name="T71" fmla="*/ 27 h 387"/>
                    <a:gd name="T72" fmla="*/ 78 w 244"/>
                    <a:gd name="T73" fmla="*/ 14 h 387"/>
                    <a:gd name="T74" fmla="*/ 98 w 244"/>
                    <a:gd name="T75" fmla="*/ 5 h 387"/>
                    <a:gd name="T76" fmla="*/ 118 w 244"/>
                    <a:gd name="T77" fmla="*/ 0 h 38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44" h="387">
                      <a:moveTo>
                        <a:pt x="127" y="0"/>
                      </a:moveTo>
                      <a:lnTo>
                        <a:pt x="136" y="2"/>
                      </a:lnTo>
                      <a:lnTo>
                        <a:pt x="147" y="5"/>
                      </a:lnTo>
                      <a:lnTo>
                        <a:pt x="156" y="8"/>
                      </a:lnTo>
                      <a:lnTo>
                        <a:pt x="165" y="14"/>
                      </a:lnTo>
                      <a:lnTo>
                        <a:pt x="173" y="19"/>
                      </a:lnTo>
                      <a:lnTo>
                        <a:pt x="182" y="25"/>
                      </a:lnTo>
                      <a:lnTo>
                        <a:pt x="191" y="34"/>
                      </a:lnTo>
                      <a:lnTo>
                        <a:pt x="200" y="44"/>
                      </a:lnTo>
                      <a:lnTo>
                        <a:pt x="205" y="54"/>
                      </a:lnTo>
                      <a:lnTo>
                        <a:pt x="214" y="66"/>
                      </a:lnTo>
                      <a:lnTo>
                        <a:pt x="220" y="78"/>
                      </a:lnTo>
                      <a:lnTo>
                        <a:pt x="226" y="90"/>
                      </a:lnTo>
                      <a:lnTo>
                        <a:pt x="229" y="103"/>
                      </a:lnTo>
                      <a:lnTo>
                        <a:pt x="234" y="117"/>
                      </a:lnTo>
                      <a:lnTo>
                        <a:pt x="237" y="132"/>
                      </a:lnTo>
                      <a:lnTo>
                        <a:pt x="240" y="147"/>
                      </a:lnTo>
                      <a:lnTo>
                        <a:pt x="243" y="162"/>
                      </a:lnTo>
                      <a:lnTo>
                        <a:pt x="243" y="178"/>
                      </a:lnTo>
                      <a:lnTo>
                        <a:pt x="243" y="193"/>
                      </a:lnTo>
                      <a:lnTo>
                        <a:pt x="243" y="208"/>
                      </a:lnTo>
                      <a:lnTo>
                        <a:pt x="243" y="224"/>
                      </a:lnTo>
                      <a:lnTo>
                        <a:pt x="240" y="239"/>
                      </a:lnTo>
                      <a:lnTo>
                        <a:pt x="237" y="254"/>
                      </a:lnTo>
                      <a:lnTo>
                        <a:pt x="234" y="269"/>
                      </a:lnTo>
                      <a:lnTo>
                        <a:pt x="229" y="283"/>
                      </a:lnTo>
                      <a:lnTo>
                        <a:pt x="226" y="296"/>
                      </a:lnTo>
                      <a:lnTo>
                        <a:pt x="220" y="310"/>
                      </a:lnTo>
                      <a:lnTo>
                        <a:pt x="214" y="322"/>
                      </a:lnTo>
                      <a:lnTo>
                        <a:pt x="205" y="332"/>
                      </a:lnTo>
                      <a:lnTo>
                        <a:pt x="200" y="342"/>
                      </a:lnTo>
                      <a:lnTo>
                        <a:pt x="191" y="352"/>
                      </a:lnTo>
                      <a:lnTo>
                        <a:pt x="182" y="361"/>
                      </a:lnTo>
                      <a:lnTo>
                        <a:pt x="173" y="367"/>
                      </a:lnTo>
                      <a:lnTo>
                        <a:pt x="165" y="374"/>
                      </a:lnTo>
                      <a:lnTo>
                        <a:pt x="156" y="378"/>
                      </a:lnTo>
                      <a:lnTo>
                        <a:pt x="147" y="383"/>
                      </a:lnTo>
                      <a:lnTo>
                        <a:pt x="136" y="384"/>
                      </a:lnTo>
                      <a:lnTo>
                        <a:pt x="127" y="386"/>
                      </a:lnTo>
                      <a:lnTo>
                        <a:pt x="118" y="386"/>
                      </a:lnTo>
                      <a:lnTo>
                        <a:pt x="107" y="384"/>
                      </a:lnTo>
                      <a:lnTo>
                        <a:pt x="98" y="383"/>
                      </a:lnTo>
                      <a:lnTo>
                        <a:pt x="89" y="378"/>
                      </a:lnTo>
                      <a:lnTo>
                        <a:pt x="78" y="374"/>
                      </a:lnTo>
                      <a:lnTo>
                        <a:pt x="69" y="367"/>
                      </a:lnTo>
                      <a:lnTo>
                        <a:pt x="60" y="361"/>
                      </a:lnTo>
                      <a:lnTo>
                        <a:pt x="52" y="352"/>
                      </a:lnTo>
                      <a:lnTo>
                        <a:pt x="46" y="342"/>
                      </a:lnTo>
                      <a:lnTo>
                        <a:pt x="37" y="332"/>
                      </a:lnTo>
                      <a:lnTo>
                        <a:pt x="32" y="322"/>
                      </a:lnTo>
                      <a:lnTo>
                        <a:pt x="26" y="310"/>
                      </a:lnTo>
                      <a:lnTo>
                        <a:pt x="20" y="296"/>
                      </a:lnTo>
                      <a:lnTo>
                        <a:pt x="14" y="283"/>
                      </a:lnTo>
                      <a:lnTo>
                        <a:pt x="12" y="269"/>
                      </a:lnTo>
                      <a:lnTo>
                        <a:pt x="9" y="254"/>
                      </a:lnTo>
                      <a:lnTo>
                        <a:pt x="6" y="239"/>
                      </a:lnTo>
                      <a:lnTo>
                        <a:pt x="3" y="224"/>
                      </a:lnTo>
                      <a:lnTo>
                        <a:pt x="3" y="208"/>
                      </a:lnTo>
                      <a:lnTo>
                        <a:pt x="0" y="193"/>
                      </a:lnTo>
                      <a:lnTo>
                        <a:pt x="3" y="178"/>
                      </a:lnTo>
                      <a:lnTo>
                        <a:pt x="3" y="162"/>
                      </a:lnTo>
                      <a:lnTo>
                        <a:pt x="6" y="147"/>
                      </a:lnTo>
                      <a:lnTo>
                        <a:pt x="9" y="132"/>
                      </a:lnTo>
                      <a:lnTo>
                        <a:pt x="12" y="118"/>
                      </a:lnTo>
                      <a:lnTo>
                        <a:pt x="14" y="103"/>
                      </a:lnTo>
                      <a:lnTo>
                        <a:pt x="20" y="90"/>
                      </a:lnTo>
                      <a:lnTo>
                        <a:pt x="26" y="78"/>
                      </a:lnTo>
                      <a:lnTo>
                        <a:pt x="32" y="66"/>
                      </a:lnTo>
                      <a:lnTo>
                        <a:pt x="37" y="54"/>
                      </a:lnTo>
                      <a:lnTo>
                        <a:pt x="46" y="44"/>
                      </a:lnTo>
                      <a:lnTo>
                        <a:pt x="52" y="34"/>
                      </a:lnTo>
                      <a:lnTo>
                        <a:pt x="60" y="27"/>
                      </a:lnTo>
                      <a:lnTo>
                        <a:pt x="69" y="19"/>
                      </a:lnTo>
                      <a:lnTo>
                        <a:pt x="78" y="14"/>
                      </a:lnTo>
                      <a:lnTo>
                        <a:pt x="89" y="8"/>
                      </a:lnTo>
                      <a:lnTo>
                        <a:pt x="98" y="5"/>
                      </a:lnTo>
                      <a:lnTo>
                        <a:pt x="107" y="2"/>
                      </a:lnTo>
                      <a:lnTo>
                        <a:pt x="118" y="0"/>
                      </a:lnTo>
                      <a:lnTo>
                        <a:pt x="127"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4" name="Oval 263">
                  <a:extLst>
                    <a:ext uri="{FF2B5EF4-FFF2-40B4-BE49-F238E27FC236}">
                      <a16:creationId xmlns:a16="http://schemas.microsoft.com/office/drawing/2014/main" id="{7C1E7C64-9879-9C0D-BC9E-F3B45BEAA0EC}"/>
                    </a:ext>
                  </a:extLst>
                </p:cNvPr>
                <p:cNvSpPr>
                  <a:spLocks noChangeArrowheads="1"/>
                </p:cNvSpPr>
                <p:nvPr/>
              </p:nvSpPr>
              <p:spPr bwMode="auto">
                <a:xfrm>
                  <a:off x="1529"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5" name="Oval 264">
                  <a:extLst>
                    <a:ext uri="{FF2B5EF4-FFF2-40B4-BE49-F238E27FC236}">
                      <a16:creationId xmlns:a16="http://schemas.microsoft.com/office/drawing/2014/main" id="{2B482F2D-726D-1648-F35B-AB76E425609A}"/>
                    </a:ext>
                  </a:extLst>
                </p:cNvPr>
                <p:cNvSpPr>
                  <a:spLocks noChangeArrowheads="1"/>
                </p:cNvSpPr>
                <p:nvPr/>
              </p:nvSpPr>
              <p:spPr bwMode="auto">
                <a:xfrm>
                  <a:off x="1625" y="185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6" name="Oval 265">
                  <a:extLst>
                    <a:ext uri="{FF2B5EF4-FFF2-40B4-BE49-F238E27FC236}">
                      <a16:creationId xmlns:a16="http://schemas.microsoft.com/office/drawing/2014/main" id="{DAAD1EF4-BA56-EEE0-8C55-11535ACC554B}"/>
                    </a:ext>
                  </a:extLst>
                </p:cNvPr>
                <p:cNvSpPr>
                  <a:spLocks noChangeArrowheads="1"/>
                </p:cNvSpPr>
                <p:nvPr/>
              </p:nvSpPr>
              <p:spPr bwMode="auto">
                <a:xfrm>
                  <a:off x="1670" y="1958"/>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7" name="Oval 266">
                  <a:extLst>
                    <a:ext uri="{FF2B5EF4-FFF2-40B4-BE49-F238E27FC236}">
                      <a16:creationId xmlns:a16="http://schemas.microsoft.com/office/drawing/2014/main" id="{96D85633-7E01-45FC-6C53-154F031A800D}"/>
                    </a:ext>
                  </a:extLst>
                </p:cNvPr>
                <p:cNvSpPr>
                  <a:spLocks noChangeArrowheads="1"/>
                </p:cNvSpPr>
                <p:nvPr/>
              </p:nvSpPr>
              <p:spPr bwMode="auto">
                <a:xfrm>
                  <a:off x="1625" y="21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8" name="Oval 267">
                  <a:extLst>
                    <a:ext uri="{FF2B5EF4-FFF2-40B4-BE49-F238E27FC236}">
                      <a16:creationId xmlns:a16="http://schemas.microsoft.com/office/drawing/2014/main" id="{06A617E2-3444-0934-FF3E-0C44F35B3C99}"/>
                    </a:ext>
                  </a:extLst>
                </p:cNvPr>
                <p:cNvSpPr>
                  <a:spLocks noChangeArrowheads="1"/>
                </p:cNvSpPr>
                <p:nvPr/>
              </p:nvSpPr>
              <p:spPr bwMode="auto">
                <a:xfrm>
                  <a:off x="1430" y="21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9" name="Oval 268">
                  <a:extLst>
                    <a:ext uri="{FF2B5EF4-FFF2-40B4-BE49-F238E27FC236}">
                      <a16:creationId xmlns:a16="http://schemas.microsoft.com/office/drawing/2014/main" id="{994AB823-E9E1-FCA6-5BB1-1013ABF1E29B}"/>
                    </a:ext>
                  </a:extLst>
                </p:cNvPr>
                <p:cNvSpPr>
                  <a:spLocks noChangeArrowheads="1"/>
                </p:cNvSpPr>
                <p:nvPr/>
              </p:nvSpPr>
              <p:spPr bwMode="auto">
                <a:xfrm>
                  <a:off x="1385"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0" name="Oval 269">
                  <a:extLst>
                    <a:ext uri="{FF2B5EF4-FFF2-40B4-BE49-F238E27FC236}">
                      <a16:creationId xmlns:a16="http://schemas.microsoft.com/office/drawing/2014/main" id="{AD98E081-B515-E7EC-3710-31D1A43CE839}"/>
                    </a:ext>
                  </a:extLst>
                </p:cNvPr>
                <p:cNvSpPr>
                  <a:spLocks noChangeArrowheads="1"/>
                </p:cNvSpPr>
                <p:nvPr/>
              </p:nvSpPr>
              <p:spPr bwMode="auto">
                <a:xfrm>
                  <a:off x="1385"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1" name="Oval 270">
                  <a:extLst>
                    <a:ext uri="{FF2B5EF4-FFF2-40B4-BE49-F238E27FC236}">
                      <a16:creationId xmlns:a16="http://schemas.microsoft.com/office/drawing/2014/main" id="{E351A348-C437-4792-B767-1E7FE033A65A}"/>
                    </a:ext>
                  </a:extLst>
                </p:cNvPr>
                <p:cNvSpPr>
                  <a:spLocks noChangeArrowheads="1"/>
                </p:cNvSpPr>
                <p:nvPr/>
              </p:nvSpPr>
              <p:spPr bwMode="auto">
                <a:xfrm>
                  <a:off x="1430" y="1857"/>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2" name="Oval 271">
                  <a:extLst>
                    <a:ext uri="{FF2B5EF4-FFF2-40B4-BE49-F238E27FC236}">
                      <a16:creationId xmlns:a16="http://schemas.microsoft.com/office/drawing/2014/main" id="{FC63C28D-29A0-32F8-8671-6B2C25CE599D}"/>
                    </a:ext>
                  </a:extLst>
                </p:cNvPr>
                <p:cNvSpPr>
                  <a:spLocks noChangeArrowheads="1"/>
                </p:cNvSpPr>
                <p:nvPr/>
              </p:nvSpPr>
              <p:spPr bwMode="auto">
                <a:xfrm>
                  <a:off x="1677" y="2063"/>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sp>
        <p:nvSpPr>
          <p:cNvPr id="279" name="Rectangle 273">
            <a:extLst>
              <a:ext uri="{FF2B5EF4-FFF2-40B4-BE49-F238E27FC236}">
                <a16:creationId xmlns:a16="http://schemas.microsoft.com/office/drawing/2014/main" id="{75D56B2E-322D-16F9-6466-864F19B77F58}"/>
              </a:ext>
            </a:extLst>
          </p:cNvPr>
          <p:cNvSpPr>
            <a:spLocks noChangeArrowheads="1"/>
          </p:cNvSpPr>
          <p:nvPr/>
        </p:nvSpPr>
        <p:spPr bwMode="auto">
          <a:xfrm>
            <a:off x="6619088" y="5397500"/>
            <a:ext cx="957262" cy="598488"/>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Destination</a:t>
            </a:r>
          </a:p>
          <a:p>
            <a:pPr algn="ctr">
              <a:defRPr/>
            </a:pPr>
            <a:r>
              <a:rPr lang="en-GB" altLang="ar-EG" sz="1200" b="1">
                <a:effectLst>
                  <a:outerShdw blurRad="38100" dist="38100" dir="2700000" algn="tl">
                    <a:srgbClr val="C0C0C0"/>
                  </a:outerShdw>
                </a:effectLst>
                <a:latin typeface="Arial" panose="020B0604020202020204" pitchFamily="34" charset="0"/>
              </a:rPr>
              <a:t>Forwarder</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0" name="Rectangle 274">
            <a:extLst>
              <a:ext uri="{FF2B5EF4-FFF2-40B4-BE49-F238E27FC236}">
                <a16:creationId xmlns:a16="http://schemas.microsoft.com/office/drawing/2014/main" id="{13490123-BA00-76B6-2F70-8C9667306D31}"/>
              </a:ext>
            </a:extLst>
          </p:cNvPr>
          <p:cNvSpPr>
            <a:spLocks noChangeArrowheads="1"/>
          </p:cNvSpPr>
          <p:nvPr/>
        </p:nvSpPr>
        <p:spPr bwMode="auto">
          <a:xfrm>
            <a:off x="4723613" y="3760788"/>
            <a:ext cx="500062"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Plant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81" name="Rectangle 275">
            <a:extLst>
              <a:ext uri="{FF2B5EF4-FFF2-40B4-BE49-F238E27FC236}">
                <a16:creationId xmlns:a16="http://schemas.microsoft.com/office/drawing/2014/main" id="{8220B31B-A787-D95E-943F-13D3473BB698}"/>
              </a:ext>
            </a:extLst>
          </p:cNvPr>
          <p:cNvSpPr>
            <a:spLocks noChangeArrowheads="1"/>
          </p:cNvSpPr>
          <p:nvPr/>
        </p:nvSpPr>
        <p:spPr bwMode="auto">
          <a:xfrm>
            <a:off x="7617625" y="5397500"/>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2" name="Rectangle 276">
            <a:extLst>
              <a:ext uri="{FF2B5EF4-FFF2-40B4-BE49-F238E27FC236}">
                <a16:creationId xmlns:a16="http://schemas.microsoft.com/office/drawing/2014/main" id="{4D117302-B8B2-E61C-2D1F-2DA4019D6C28}"/>
              </a:ext>
            </a:extLst>
          </p:cNvPr>
          <p:cNvSpPr>
            <a:spLocks noChangeArrowheads="1"/>
          </p:cNvSpPr>
          <p:nvPr/>
        </p:nvSpPr>
        <p:spPr bwMode="auto">
          <a:xfrm>
            <a:off x="6784188" y="3760788"/>
            <a:ext cx="346075"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DC</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3" name="Rectangle 277">
            <a:extLst>
              <a:ext uri="{FF2B5EF4-FFF2-40B4-BE49-F238E27FC236}">
                <a16:creationId xmlns:a16="http://schemas.microsoft.com/office/drawing/2014/main" id="{7A0197A7-222D-FC29-D682-ED4C91194101}"/>
              </a:ext>
            </a:extLst>
          </p:cNvPr>
          <p:cNvSpPr>
            <a:spLocks noChangeArrowheads="1"/>
          </p:cNvSpPr>
          <p:nvPr/>
        </p:nvSpPr>
        <p:spPr bwMode="auto">
          <a:xfrm>
            <a:off x="7670013" y="3760788"/>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10</a:t>
            </a:r>
          </a:p>
        </p:txBody>
      </p:sp>
      <p:sp>
        <p:nvSpPr>
          <p:cNvPr id="284" name="Rectangle 278">
            <a:extLst>
              <a:ext uri="{FF2B5EF4-FFF2-40B4-BE49-F238E27FC236}">
                <a16:creationId xmlns:a16="http://schemas.microsoft.com/office/drawing/2014/main" id="{A3555205-4C82-87BD-1FE8-F154A3289B88}"/>
              </a:ext>
            </a:extLst>
          </p:cNvPr>
          <p:cNvSpPr>
            <a:spLocks noChangeArrowheads="1"/>
          </p:cNvSpPr>
          <p:nvPr/>
        </p:nvSpPr>
        <p:spPr bwMode="auto">
          <a:xfrm>
            <a:off x="9525800" y="5397500"/>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10</a:t>
            </a:r>
          </a:p>
        </p:txBody>
      </p:sp>
      <p:sp>
        <p:nvSpPr>
          <p:cNvPr id="285" name="Rectangle 279">
            <a:extLst>
              <a:ext uri="{FF2B5EF4-FFF2-40B4-BE49-F238E27FC236}">
                <a16:creationId xmlns:a16="http://schemas.microsoft.com/office/drawing/2014/main" id="{6F480667-8507-1931-1749-835D77A78B84}"/>
              </a:ext>
            </a:extLst>
          </p:cNvPr>
          <p:cNvSpPr>
            <a:spLocks noChangeArrowheads="1"/>
          </p:cNvSpPr>
          <p:nvPr/>
        </p:nvSpPr>
        <p:spPr bwMode="auto">
          <a:xfrm>
            <a:off x="8690775" y="5397500"/>
            <a:ext cx="346075"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DC</a:t>
            </a:r>
          </a:p>
          <a:p>
            <a:pPr algn="ctr">
              <a:defRPr/>
            </a:pPr>
            <a:r>
              <a:rPr lang="en-GB" altLang="ar-EG" sz="1200" b="1">
                <a:effectLst>
                  <a:outerShdw blurRad="38100" dist="38100" dir="2700000" algn="tl">
                    <a:srgbClr val="C0C0C0"/>
                  </a:outerShdw>
                </a:effectLst>
                <a:latin typeface="Arial" panose="020B0604020202020204" pitchFamily="34" charset="0"/>
              </a:rPr>
              <a:t>30</a:t>
            </a:r>
          </a:p>
        </p:txBody>
      </p:sp>
      <p:sp>
        <p:nvSpPr>
          <p:cNvPr id="286" name="Rectangle 280">
            <a:extLst>
              <a:ext uri="{FF2B5EF4-FFF2-40B4-BE49-F238E27FC236}">
                <a16:creationId xmlns:a16="http://schemas.microsoft.com/office/drawing/2014/main" id="{0EA914E1-A80A-ADEA-A867-F57CECF6BBD8}"/>
              </a:ext>
            </a:extLst>
          </p:cNvPr>
          <p:cNvSpPr>
            <a:spLocks noChangeArrowheads="1"/>
          </p:cNvSpPr>
          <p:nvPr/>
        </p:nvSpPr>
        <p:spPr bwMode="auto">
          <a:xfrm>
            <a:off x="5609438" y="3760788"/>
            <a:ext cx="635000"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88" name="Rectangle 281">
            <a:extLst>
              <a:ext uri="{FF2B5EF4-FFF2-40B4-BE49-F238E27FC236}">
                <a16:creationId xmlns:a16="http://schemas.microsoft.com/office/drawing/2014/main" id="{8017A685-5EB9-81ED-B9D9-A0FB2D9BC139}"/>
              </a:ext>
            </a:extLst>
          </p:cNvPr>
          <p:cNvSpPr>
            <a:spLocks noChangeArrowheads="1"/>
          </p:cNvSpPr>
          <p:nvPr/>
        </p:nvSpPr>
        <p:spPr bwMode="auto">
          <a:xfrm>
            <a:off x="4834738" y="2738438"/>
            <a:ext cx="3370262" cy="257175"/>
          </a:xfrm>
          <a:prstGeom prst="rect">
            <a:avLst/>
          </a:prstGeom>
          <a:noFill/>
          <a:ln>
            <a:noFill/>
          </a:ln>
          <a:effectLst/>
        </p:spPr>
        <p:txBody>
          <a:bodyPr wrap="none" lIns="63500" tIns="25400" rIns="63500" bIns="25400">
            <a:spAutoFit/>
          </a:bodyPr>
          <a:lstStyle/>
          <a:p>
            <a:pPr>
              <a:lnSpc>
                <a:spcPct val="97000"/>
              </a:lnSpc>
              <a:defRPr/>
            </a:pPr>
            <a:r>
              <a:rPr lang="en-GB" altLang="ar-EG" sz="1400" b="1">
                <a:effectLst>
                  <a:outerShdw blurRad="38100" dist="38100" dir="2700000" algn="tl">
                    <a:srgbClr val="C0C0C0"/>
                  </a:outerShdw>
                </a:effectLst>
                <a:latin typeface="Arial" panose="020B0604020202020204" pitchFamily="34" charset="0"/>
              </a:rPr>
              <a:t>Domestic Pipeline = 70 units inventory</a:t>
            </a:r>
          </a:p>
        </p:txBody>
      </p:sp>
      <p:sp>
        <p:nvSpPr>
          <p:cNvPr id="289" name="Rectangle 282">
            <a:extLst>
              <a:ext uri="{FF2B5EF4-FFF2-40B4-BE49-F238E27FC236}">
                <a16:creationId xmlns:a16="http://schemas.microsoft.com/office/drawing/2014/main" id="{EC59D108-32C5-383C-E499-88E8E37CD876}"/>
              </a:ext>
            </a:extLst>
          </p:cNvPr>
          <p:cNvSpPr>
            <a:spLocks noChangeArrowheads="1"/>
          </p:cNvSpPr>
          <p:nvPr/>
        </p:nvSpPr>
        <p:spPr bwMode="auto">
          <a:xfrm>
            <a:off x="3132938" y="5397500"/>
            <a:ext cx="500062"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Plant</a:t>
            </a:r>
          </a:p>
          <a:p>
            <a:pPr algn="ctr">
              <a:defRPr/>
            </a:pPr>
            <a:r>
              <a:rPr lang="en-GB" altLang="ar-EG" sz="1200" b="1" dirty="0">
                <a:effectLst>
                  <a:outerShdw blurRad="38100" dist="38100" dir="2700000" algn="tl">
                    <a:srgbClr val="C0C0C0"/>
                  </a:outerShdw>
                </a:effectLst>
                <a:latin typeface="Arial" panose="020B0604020202020204" pitchFamily="34" charset="0"/>
              </a:rPr>
              <a:t>30</a:t>
            </a:r>
          </a:p>
        </p:txBody>
      </p:sp>
      <p:sp>
        <p:nvSpPr>
          <p:cNvPr id="290" name="Rectangle 283">
            <a:extLst>
              <a:ext uri="{FF2B5EF4-FFF2-40B4-BE49-F238E27FC236}">
                <a16:creationId xmlns:a16="http://schemas.microsoft.com/office/drawing/2014/main" id="{CB31BA63-17C3-7EDD-7C5F-51B86DFC19DE}"/>
              </a:ext>
            </a:extLst>
          </p:cNvPr>
          <p:cNvSpPr>
            <a:spLocks noChangeArrowheads="1"/>
          </p:cNvSpPr>
          <p:nvPr/>
        </p:nvSpPr>
        <p:spPr bwMode="auto">
          <a:xfrm>
            <a:off x="4856963" y="5397500"/>
            <a:ext cx="871537" cy="598488"/>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Origin</a:t>
            </a:r>
          </a:p>
          <a:p>
            <a:pPr algn="ctr">
              <a:defRPr/>
            </a:pPr>
            <a:r>
              <a:rPr lang="en-GB" altLang="ar-EG" sz="1200" b="1" dirty="0">
                <a:effectLst>
                  <a:outerShdw blurRad="38100" dist="38100" dir="2700000" algn="tl">
                    <a:srgbClr val="C0C0C0"/>
                  </a:outerShdw>
                </a:effectLst>
                <a:latin typeface="Arial" panose="020B0604020202020204" pitchFamily="34" charset="0"/>
              </a:rPr>
              <a:t>Forwarder</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1" name="Rectangle 284">
            <a:extLst>
              <a:ext uri="{FF2B5EF4-FFF2-40B4-BE49-F238E27FC236}">
                <a16:creationId xmlns:a16="http://schemas.microsoft.com/office/drawing/2014/main" id="{33EB03D6-4A3E-4F8D-45B1-A883551DAF71}"/>
              </a:ext>
            </a:extLst>
          </p:cNvPr>
          <p:cNvSpPr>
            <a:spLocks noChangeArrowheads="1"/>
          </p:cNvSpPr>
          <p:nvPr/>
        </p:nvSpPr>
        <p:spPr bwMode="auto">
          <a:xfrm>
            <a:off x="5863438" y="5397500"/>
            <a:ext cx="635000" cy="598488"/>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Ocean</a:t>
            </a:r>
          </a:p>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2" name="Rectangle 285">
            <a:extLst>
              <a:ext uri="{FF2B5EF4-FFF2-40B4-BE49-F238E27FC236}">
                <a16:creationId xmlns:a16="http://schemas.microsoft.com/office/drawing/2014/main" id="{0679FA6B-697B-F6C4-791F-572302D87CFE}"/>
              </a:ext>
            </a:extLst>
          </p:cNvPr>
          <p:cNvSpPr>
            <a:spLocks noChangeArrowheads="1"/>
          </p:cNvSpPr>
          <p:nvPr/>
        </p:nvSpPr>
        <p:spPr bwMode="auto">
          <a:xfrm>
            <a:off x="4031463" y="5397500"/>
            <a:ext cx="635000"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3" name="Rectangle 286">
            <a:extLst>
              <a:ext uri="{FF2B5EF4-FFF2-40B4-BE49-F238E27FC236}">
                <a16:creationId xmlns:a16="http://schemas.microsoft.com/office/drawing/2014/main" id="{BB786B91-EC41-412C-711A-B9D9613B9C33}"/>
              </a:ext>
            </a:extLst>
          </p:cNvPr>
          <p:cNvSpPr>
            <a:spLocks noChangeArrowheads="1"/>
          </p:cNvSpPr>
          <p:nvPr/>
        </p:nvSpPr>
        <p:spPr bwMode="auto">
          <a:xfrm>
            <a:off x="4899825" y="4240213"/>
            <a:ext cx="3221037" cy="257175"/>
          </a:xfrm>
          <a:prstGeom prst="rect">
            <a:avLst/>
          </a:prstGeom>
          <a:noFill/>
          <a:ln>
            <a:noFill/>
          </a:ln>
          <a:effectLst/>
        </p:spPr>
        <p:txBody>
          <a:bodyPr wrap="none" lIns="63500" tIns="25400" rIns="63500" bIns="25400">
            <a:spAutoFit/>
          </a:bodyPr>
          <a:lstStyle/>
          <a:p>
            <a:pPr>
              <a:lnSpc>
                <a:spcPct val="97000"/>
              </a:lnSpc>
              <a:defRPr/>
            </a:pPr>
            <a:r>
              <a:rPr lang="en-GB" altLang="ar-EG" sz="1400" b="1" dirty="0">
                <a:effectLst>
                  <a:outerShdw blurRad="38100" dist="38100" dir="2700000" algn="tl">
                    <a:srgbClr val="C0C0C0"/>
                  </a:outerShdw>
                </a:effectLst>
                <a:latin typeface="Arial" panose="020B0604020202020204" pitchFamily="34" charset="0"/>
              </a:rPr>
              <a:t>Global Pipeline = 170 units inventory</a:t>
            </a:r>
          </a:p>
        </p:txBody>
      </p:sp>
      <p:sp>
        <p:nvSpPr>
          <p:cNvPr id="294" name="Rectangle 287">
            <a:extLst>
              <a:ext uri="{FF2B5EF4-FFF2-40B4-BE49-F238E27FC236}">
                <a16:creationId xmlns:a16="http://schemas.microsoft.com/office/drawing/2014/main" id="{4FD0248F-C55F-32E4-C98D-119A0578C6EE}"/>
              </a:ext>
            </a:extLst>
          </p:cNvPr>
          <p:cNvSpPr>
            <a:spLocks noChangeArrowheads="1"/>
          </p:cNvSpPr>
          <p:nvPr/>
        </p:nvSpPr>
        <p:spPr bwMode="auto">
          <a:xfrm>
            <a:off x="3847313" y="1835150"/>
            <a:ext cx="5264150" cy="812800"/>
          </a:xfrm>
          <a:prstGeom prst="rect">
            <a:avLst/>
          </a:prstGeom>
          <a:noFill/>
          <a:ln>
            <a:noFill/>
          </a:ln>
          <a:effectLst/>
        </p:spPr>
        <p:txBody>
          <a:bodyPr lIns="63500" tIns="25400" rIns="63500" bIns="25400">
            <a:spAutoFit/>
          </a:bodyPr>
          <a:lstStyle>
            <a:lvl1pPr algn="l">
              <a:spcBef>
                <a:spcPct val="0"/>
              </a:spcBef>
              <a:defRPr sz="2400">
                <a:solidFill>
                  <a:schemeClr val="tx1"/>
                </a:solidFill>
                <a:latin typeface="Times New Roman" panose="02020603050405020304" pitchFamily="18" charset="0"/>
              </a:defRPr>
            </a:lvl1pPr>
            <a:lvl2pPr marL="800100" indent="-342900" algn="l">
              <a:spcBef>
                <a:spcPct val="0"/>
              </a:spcBef>
              <a:defRPr sz="2400">
                <a:solidFill>
                  <a:schemeClr val="tx1"/>
                </a:solidFill>
                <a:latin typeface="Times New Roman" panose="02020603050405020304" pitchFamily="18" charset="0"/>
              </a:defRPr>
            </a:lvl2pPr>
            <a:lvl3pPr marL="1257300" indent="-342900" algn="l">
              <a:spcBef>
                <a:spcPct val="0"/>
              </a:spcBef>
              <a:defRPr sz="2400">
                <a:solidFill>
                  <a:schemeClr val="tx1"/>
                </a:solidFill>
                <a:latin typeface="Times New Roman" panose="02020603050405020304" pitchFamily="18" charset="0"/>
              </a:defRPr>
            </a:lvl3pPr>
            <a:lvl4pPr marL="1714500" indent="-342900" algn="l">
              <a:spcBef>
                <a:spcPct val="0"/>
              </a:spcBef>
              <a:defRPr sz="2400">
                <a:solidFill>
                  <a:schemeClr val="tx1"/>
                </a:solidFill>
                <a:latin typeface="Times New Roman" panose="02020603050405020304" pitchFamily="18" charset="0"/>
              </a:defRPr>
            </a:lvl4pPr>
            <a:lvl5pPr marL="2171700" indent="-342900" algn="l">
              <a:spcBef>
                <a:spcPct val="0"/>
              </a:spcBef>
              <a:defRPr sz="2400">
                <a:solidFill>
                  <a:schemeClr val="tx1"/>
                </a:solidFill>
                <a:latin typeface="Times New Roman" panose="02020603050405020304" pitchFamily="18" charset="0"/>
              </a:defRPr>
            </a:lvl5pPr>
            <a:lvl6pPr marL="2628900" indent="-342900" fontAlgn="base">
              <a:spcBef>
                <a:spcPct val="0"/>
              </a:spcBef>
              <a:spcAft>
                <a:spcPct val="0"/>
              </a:spcAft>
              <a:defRPr sz="2400">
                <a:solidFill>
                  <a:schemeClr val="tx1"/>
                </a:solidFill>
                <a:latin typeface="Times New Roman" panose="02020603050405020304" pitchFamily="18" charset="0"/>
              </a:defRPr>
            </a:lvl6pPr>
            <a:lvl7pPr marL="3086100" indent="-342900" fontAlgn="base">
              <a:spcBef>
                <a:spcPct val="0"/>
              </a:spcBef>
              <a:spcAft>
                <a:spcPct val="0"/>
              </a:spcAft>
              <a:defRPr sz="2400">
                <a:solidFill>
                  <a:schemeClr val="tx1"/>
                </a:solidFill>
                <a:latin typeface="Times New Roman" panose="02020603050405020304" pitchFamily="18" charset="0"/>
              </a:defRPr>
            </a:lvl7pPr>
            <a:lvl8pPr marL="3543300" indent="-342900" fontAlgn="base">
              <a:spcBef>
                <a:spcPct val="0"/>
              </a:spcBef>
              <a:spcAft>
                <a:spcPct val="0"/>
              </a:spcAft>
              <a:defRPr sz="2400">
                <a:solidFill>
                  <a:schemeClr val="tx1"/>
                </a:solidFill>
                <a:latin typeface="Times New Roman" panose="02020603050405020304" pitchFamily="18" charset="0"/>
              </a:defRPr>
            </a:lvl8pPr>
            <a:lvl9pPr marL="4000500" indent="-342900" fontAlgn="base">
              <a:spcBef>
                <a:spcPct val="0"/>
              </a:spcBef>
              <a:spcAft>
                <a:spcPct val="0"/>
              </a:spcAft>
              <a:defRPr sz="2400">
                <a:solidFill>
                  <a:schemeClr val="tx1"/>
                </a:solidFill>
                <a:latin typeface="Times New Roman" panose="02020603050405020304" pitchFamily="18" charset="0"/>
              </a:defRPr>
            </a:lvl9pPr>
          </a:lstStyle>
          <a:p>
            <a:pPr algn="ctr">
              <a:lnSpc>
                <a:spcPct val="104000"/>
              </a:lnSpc>
              <a:spcBef>
                <a:spcPct val="52000"/>
              </a:spcBef>
              <a:defRPr/>
            </a:pPr>
            <a:r>
              <a:rPr lang="en-GB" altLang="ar-EG" sz="1600" b="1" i="1">
                <a:effectLst>
                  <a:outerShdw blurRad="38100" dist="38100" dir="2700000" algn="tl">
                    <a:srgbClr val="C0C0C0"/>
                  </a:outerShdw>
                </a:effectLst>
                <a:latin typeface="Arial" panose="020B0604020202020204" pitchFamily="34" charset="0"/>
              </a:rPr>
              <a:t>Illustrative inventory comparison: domestic vs. global product pipelines each with customer demand of 10 per week</a:t>
            </a:r>
            <a:endParaRPr lang="en-GB" altLang="ar-EG" sz="1400" b="1" i="1">
              <a:effectLst>
                <a:outerShdw blurRad="38100" dist="38100" dir="2700000" algn="tl">
                  <a:srgbClr val="C0C0C0"/>
                </a:outerShdw>
              </a:effectLst>
              <a:latin typeface="Arial" panose="020B0604020202020204" pitchFamily="34" charset="0"/>
            </a:endParaRPr>
          </a:p>
        </p:txBody>
      </p:sp>
      <p:sp>
        <p:nvSpPr>
          <p:cNvPr id="295" name="Rectangle 288">
            <a:extLst>
              <a:ext uri="{FF2B5EF4-FFF2-40B4-BE49-F238E27FC236}">
                <a16:creationId xmlns:a16="http://schemas.microsoft.com/office/drawing/2014/main" id="{C62CE1EA-55B0-453F-623C-9292CEE22840}"/>
              </a:ext>
            </a:extLst>
          </p:cNvPr>
          <p:cNvSpPr>
            <a:spLocks noChangeArrowheads="1"/>
          </p:cNvSpPr>
          <p:nvPr/>
        </p:nvSpPr>
        <p:spPr bwMode="auto">
          <a:xfrm>
            <a:off x="2440788" y="1162050"/>
            <a:ext cx="81994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10000"/>
              </a:spcBef>
            </a:pPr>
            <a:r>
              <a:rPr lang="en-GB" altLang="ar-EG" sz="1600" dirty="0"/>
              <a:t>Due to the length and increased uncertainty of global product pipelines, both planned and unplanned inventories may be higher than optimal</a:t>
            </a:r>
            <a:endParaRPr lang="en-GB" altLang="ar-EG" dirty="0"/>
          </a:p>
        </p:txBody>
      </p:sp>
      <p:sp>
        <p:nvSpPr>
          <p:cNvPr id="296" name="TextBox 295">
            <a:extLst>
              <a:ext uri="{FF2B5EF4-FFF2-40B4-BE49-F238E27FC236}">
                <a16:creationId xmlns:a16="http://schemas.microsoft.com/office/drawing/2014/main" id="{BA2685D4-5B5D-5F09-8978-98EECE5FE989}"/>
              </a:ext>
            </a:extLst>
          </p:cNvPr>
          <p:cNvSpPr txBox="1"/>
          <p:nvPr/>
        </p:nvSpPr>
        <p:spPr>
          <a:xfrm>
            <a:off x="3656813" y="391390"/>
            <a:ext cx="6225308" cy="584775"/>
          </a:xfrm>
          <a:prstGeom prst="rect">
            <a:avLst/>
          </a:prstGeom>
          <a:noFill/>
        </p:spPr>
        <p:txBody>
          <a:bodyPr wrap="square">
            <a:spAutoFit/>
          </a:bodyPr>
          <a:lstStyle/>
          <a:p>
            <a:pPr eaLnBrk="1" hangingPunct="1">
              <a:spcBef>
                <a:spcPct val="0"/>
              </a:spcBef>
              <a:buClrTx/>
              <a:buFontTx/>
              <a:buNone/>
            </a:pPr>
            <a:r>
              <a:rPr lang="en-GB" altLang="ar-EG" sz="3200" b="1" dirty="0">
                <a:solidFill>
                  <a:srgbClr val="FFC000"/>
                </a:solidFill>
              </a:rPr>
              <a:t>Pipeline Inventories</a:t>
            </a:r>
          </a:p>
        </p:txBody>
      </p:sp>
    </p:spTree>
    <p:custDataLst>
      <p:tags r:id="rId1"/>
    </p:custDataLst>
    <p:extLst>
      <p:ext uri="{BB962C8B-B14F-4D97-AF65-F5344CB8AC3E}">
        <p14:creationId xmlns:p14="http://schemas.microsoft.com/office/powerpoint/2010/main" val="1899039756"/>
      </p:ext>
    </p:extLst>
  </p:cSld>
  <p:clrMapOvr>
    <a:masterClrMapping/>
  </p:clrMapOvr>
  <mc:AlternateContent xmlns:mc="http://schemas.openxmlformats.org/markup-compatibility/2006" xmlns:p14="http://schemas.microsoft.com/office/powerpoint/2010/main">
    <mc:Choice Requires="p14">
      <p:transition spd="slow" p14:dur="2000" advTm="143753"/>
    </mc:Choice>
    <mc:Fallback xmlns="">
      <p:transition spd="slow" advTm="14375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5">
            <a:extLst>
              <a:ext uri="{FF2B5EF4-FFF2-40B4-BE49-F238E27FC236}">
                <a16:creationId xmlns:a16="http://schemas.microsoft.com/office/drawing/2014/main" id="{A4F0F5A6-A72E-D899-C46D-ADAB25CE727F}"/>
              </a:ext>
            </a:extLst>
          </p:cNvPr>
          <p:cNvSpPr>
            <a:spLocks noChangeArrowheads="1"/>
          </p:cNvSpPr>
          <p:nvPr/>
        </p:nvSpPr>
        <p:spPr bwMode="auto">
          <a:xfrm>
            <a:off x="2198255" y="1834444"/>
            <a:ext cx="911629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130000"/>
              </a:lnSpc>
              <a:buFont typeface="Verdana" panose="020B0604030504040204" pitchFamily="34" charset="0"/>
              <a:buChar char="●"/>
            </a:pPr>
            <a:r>
              <a:rPr lang="en-GB" altLang="ar-EG" dirty="0"/>
              <a:t>Map the supply chain</a:t>
            </a:r>
          </a:p>
        </p:txBody>
      </p:sp>
      <p:sp>
        <p:nvSpPr>
          <p:cNvPr id="10" name="TextBox 9">
            <a:extLst>
              <a:ext uri="{FF2B5EF4-FFF2-40B4-BE49-F238E27FC236}">
                <a16:creationId xmlns:a16="http://schemas.microsoft.com/office/drawing/2014/main" id="{57FC154D-AE20-033D-35D2-42E126367E13}"/>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spTree>
    <p:custDataLst>
      <p:tags r:id="rId1"/>
    </p:custDataLst>
    <p:extLst>
      <p:ext uri="{BB962C8B-B14F-4D97-AF65-F5344CB8AC3E}">
        <p14:creationId xmlns:p14="http://schemas.microsoft.com/office/powerpoint/2010/main" val="2962372614"/>
      </p:ext>
    </p:extLst>
  </p:cSld>
  <p:clrMapOvr>
    <a:masterClrMapping/>
  </p:clrMapOvr>
  <mc:AlternateContent xmlns:mc="http://schemas.openxmlformats.org/markup-compatibility/2006" xmlns:p14="http://schemas.microsoft.com/office/powerpoint/2010/main">
    <mc:Choice Requires="p14">
      <p:transition spd="slow" p14:dur="2000" advTm="307259"/>
    </mc:Choice>
    <mc:Fallback xmlns="">
      <p:transition spd="slow" advTm="307259"/>
    </mc:Fallback>
  </mc:AlternateContent>
  <p:extLst>
    <p:ext uri="{E180D4A7-C9FB-4DFB-919C-405C955672EB}">
      <p14:showEvtLst xmlns:p14="http://schemas.microsoft.com/office/powerpoint/2010/main">
        <p14:playEvt time="36386" objId="11"/>
        <p14:triggerEvt type="onClick" time="36386" objId="11"/>
        <p14:stopEvt time="216515" objId="11"/>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5">
            <a:extLst>
              <a:ext uri="{FF2B5EF4-FFF2-40B4-BE49-F238E27FC236}">
                <a16:creationId xmlns:a16="http://schemas.microsoft.com/office/drawing/2014/main" id="{A4F0F5A6-A72E-D899-C46D-ADAB25CE727F}"/>
              </a:ext>
            </a:extLst>
          </p:cNvPr>
          <p:cNvSpPr>
            <a:spLocks noChangeArrowheads="1"/>
          </p:cNvSpPr>
          <p:nvPr/>
        </p:nvSpPr>
        <p:spPr bwMode="auto">
          <a:xfrm>
            <a:off x="2679629" y="1317000"/>
            <a:ext cx="911629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130000"/>
              </a:lnSpc>
              <a:buFont typeface="Verdana" panose="020B0604030504040204" pitchFamily="34" charset="0"/>
              <a:buChar char="●"/>
            </a:pPr>
            <a:r>
              <a:rPr lang="en-GB" altLang="ar-EG" dirty="0"/>
              <a:t>Identify the critical paths</a:t>
            </a:r>
          </a:p>
        </p:txBody>
      </p:sp>
      <p:sp>
        <p:nvSpPr>
          <p:cNvPr id="10" name="TextBox 9">
            <a:extLst>
              <a:ext uri="{FF2B5EF4-FFF2-40B4-BE49-F238E27FC236}">
                <a16:creationId xmlns:a16="http://schemas.microsoft.com/office/drawing/2014/main" id="{57FC154D-AE20-033D-35D2-42E126367E13}"/>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pic>
        <p:nvPicPr>
          <p:cNvPr id="1026" name="Picture 2" descr="Critical Chain in Project Management: A Quick Guide">
            <a:extLst>
              <a:ext uri="{FF2B5EF4-FFF2-40B4-BE49-F238E27FC236}">
                <a16:creationId xmlns:a16="http://schemas.microsoft.com/office/drawing/2014/main" id="{8A996CCF-2449-5AF6-1EDC-C43D6C5AFF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74165" y="1782768"/>
            <a:ext cx="10165435" cy="410232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35713478"/>
      </p:ext>
    </p:extLst>
  </p:cSld>
  <p:clrMapOvr>
    <a:masterClrMapping/>
  </p:clrMapOvr>
  <mc:AlternateContent xmlns:mc="http://schemas.openxmlformats.org/markup-compatibility/2006" xmlns:p14="http://schemas.microsoft.com/office/powerpoint/2010/main">
    <mc:Choice Requires="p14">
      <p:transition spd="slow" p14:dur="2000" advTm="52300"/>
    </mc:Choice>
    <mc:Fallback xmlns="">
      <p:transition spd="slow" advTm="523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604E53-5A61-9B7E-583A-44992BF4E8BD}"/>
              </a:ext>
            </a:extLst>
          </p:cNvPr>
          <p:cNvSpPr txBox="1"/>
          <p:nvPr/>
        </p:nvSpPr>
        <p:spPr>
          <a:xfrm>
            <a:off x="2743199" y="1957704"/>
            <a:ext cx="7821039" cy="2287678"/>
          </a:xfrm>
          <a:prstGeom prst="rect">
            <a:avLst/>
          </a:prstGeom>
          <a:noFill/>
        </p:spPr>
        <p:txBody>
          <a:bodyPr wrap="square">
            <a:spAutoFit/>
          </a:bodyPr>
          <a:lstStyle/>
          <a:p>
            <a:pPr eaLnBrk="1" hangingPunct="1">
              <a:lnSpc>
                <a:spcPct val="130000"/>
              </a:lnSpc>
              <a:buFont typeface="Verdana" panose="020B0604030504040204" pitchFamily="34" charset="0"/>
              <a:buChar char="●"/>
            </a:pPr>
            <a:r>
              <a:rPr lang="en-GB" altLang="ar-EG" sz="2800" dirty="0"/>
              <a:t>Utilise cause and effect analysis (TQM tools)</a:t>
            </a:r>
          </a:p>
          <a:p>
            <a:pPr eaLnBrk="1" hangingPunct="1">
              <a:lnSpc>
                <a:spcPct val="130000"/>
              </a:lnSpc>
              <a:buFont typeface="Verdana" panose="020B0604030504040204" pitchFamily="34" charset="0"/>
              <a:buChar char="●"/>
            </a:pPr>
            <a:r>
              <a:rPr lang="en-GB" altLang="ar-EG" sz="2800" dirty="0"/>
              <a:t>Implement supply chain event management</a:t>
            </a:r>
          </a:p>
          <a:p>
            <a:pPr eaLnBrk="1" hangingPunct="1">
              <a:lnSpc>
                <a:spcPct val="130000"/>
              </a:lnSpc>
              <a:buFont typeface="Verdana" panose="020B0604030504040204" pitchFamily="34" charset="0"/>
              <a:buChar char="●"/>
            </a:pPr>
            <a:r>
              <a:rPr lang="en-GB" altLang="ar-EG" sz="2800" dirty="0"/>
              <a:t>Adopt agile practices</a:t>
            </a:r>
          </a:p>
          <a:p>
            <a:pPr eaLnBrk="1" hangingPunct="1">
              <a:lnSpc>
                <a:spcPct val="130000"/>
              </a:lnSpc>
              <a:buFont typeface="Verdana" panose="020B0604030504040204" pitchFamily="34" charset="0"/>
              <a:buChar char="●"/>
            </a:pPr>
            <a:r>
              <a:rPr lang="en-GB" altLang="ar-EG" sz="2800" dirty="0"/>
              <a:t>Formalise supply chain risk management</a:t>
            </a:r>
          </a:p>
        </p:txBody>
      </p:sp>
      <p:pic>
        <p:nvPicPr>
          <p:cNvPr id="4" name="Picture 3">
            <a:extLst>
              <a:ext uri="{FF2B5EF4-FFF2-40B4-BE49-F238E27FC236}">
                <a16:creationId xmlns:a16="http://schemas.microsoft.com/office/drawing/2014/main" id="{AFE193E3-2DDD-0603-F6AB-A07C5F09E2C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5C1A9304-1CE7-C090-E8E6-E055C229803C}"/>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62C1487A-A224-B53E-5C86-349179312BEE}"/>
              </a:ext>
            </a:extLst>
          </p:cNvPr>
          <p:cNvPicPr>
            <a:picLocks noChangeAspect="1"/>
          </p:cNvPicPr>
          <p:nvPr/>
        </p:nvPicPr>
        <p:blipFill>
          <a:blip r:embed="rId4"/>
          <a:stretch>
            <a:fillRect/>
          </a:stretch>
        </p:blipFill>
        <p:spPr>
          <a:xfrm>
            <a:off x="0" y="-101182"/>
            <a:ext cx="11314545" cy="1610200"/>
          </a:xfrm>
          <a:prstGeom prst="rect">
            <a:avLst/>
          </a:prstGeom>
        </p:spPr>
      </p:pic>
      <p:sp>
        <p:nvSpPr>
          <p:cNvPr id="7" name="TextBox 6">
            <a:extLst>
              <a:ext uri="{FF2B5EF4-FFF2-40B4-BE49-F238E27FC236}">
                <a16:creationId xmlns:a16="http://schemas.microsoft.com/office/drawing/2014/main" id="{C69E388F-3F69-A026-9564-33A7419A97BE}"/>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spTree>
    <p:extLst>
      <p:ext uri="{BB962C8B-B14F-4D97-AF65-F5344CB8AC3E}">
        <p14:creationId xmlns:p14="http://schemas.microsoft.com/office/powerpoint/2010/main" val="480144848"/>
      </p:ext>
    </p:extLst>
  </p:cSld>
  <p:clrMapOvr>
    <a:masterClrMapping/>
  </p:clrMapOvr>
  <mc:AlternateContent xmlns:mc="http://schemas.openxmlformats.org/markup-compatibility/2006" xmlns:p14="http://schemas.microsoft.com/office/powerpoint/2010/main">
    <mc:Choice Requires="p14">
      <p:transition spd="slow" p14:dur="2000" advTm="139724"/>
    </mc:Choice>
    <mc:Fallback xmlns="">
      <p:transition spd="slow" advTm="1397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D113C27F-623A-1CC0-C35C-4AD12FAC870F}"/>
              </a:ext>
            </a:extLst>
          </p:cNvPr>
          <p:cNvSpPr>
            <a:spLocks noChangeArrowheads="1"/>
          </p:cNvSpPr>
          <p:nvPr/>
        </p:nvSpPr>
        <p:spPr bwMode="auto">
          <a:xfrm>
            <a:off x="3154795" y="236724"/>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Identify the critical path(s)</a:t>
            </a:r>
          </a:p>
        </p:txBody>
      </p:sp>
      <p:sp>
        <p:nvSpPr>
          <p:cNvPr id="10" name="Rectangle 5">
            <a:extLst>
              <a:ext uri="{FF2B5EF4-FFF2-40B4-BE49-F238E27FC236}">
                <a16:creationId xmlns:a16="http://schemas.microsoft.com/office/drawing/2014/main" id="{FD393DE4-6D8C-F3E6-E5D2-F557E6C9FCDC}"/>
              </a:ext>
            </a:extLst>
          </p:cNvPr>
          <p:cNvSpPr>
            <a:spLocks noChangeArrowheads="1"/>
          </p:cNvSpPr>
          <p:nvPr/>
        </p:nvSpPr>
        <p:spPr bwMode="auto">
          <a:xfrm>
            <a:off x="2627103" y="1770288"/>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GB" altLang="ar-EG" dirty="0"/>
              <a:t>Critical paths are characterised by:-</a:t>
            </a:r>
            <a:br>
              <a:rPr lang="en-GB" altLang="ar-EG" dirty="0"/>
            </a:br>
            <a:endParaRPr lang="en-GB" altLang="ar-EG" dirty="0"/>
          </a:p>
          <a:p>
            <a:pPr eaLnBrk="1" hangingPunct="1"/>
            <a:r>
              <a:rPr lang="en-GB" altLang="ar-EG" dirty="0"/>
              <a:t>long lead-times</a:t>
            </a:r>
          </a:p>
          <a:p>
            <a:pPr eaLnBrk="1" hangingPunct="1"/>
            <a:r>
              <a:rPr lang="en-GB" altLang="ar-EG" dirty="0"/>
              <a:t>no short-term alternative source of supply</a:t>
            </a:r>
          </a:p>
          <a:p>
            <a:pPr eaLnBrk="1" hangingPunct="1"/>
            <a:r>
              <a:rPr lang="en-GB" altLang="ar-EG" dirty="0"/>
              <a:t>bottlenecks</a:t>
            </a:r>
          </a:p>
          <a:p>
            <a:pPr eaLnBrk="1" hangingPunct="1"/>
            <a:r>
              <a:rPr lang="en-GB" altLang="ar-EG" dirty="0"/>
              <a:t>high levels of identifiable risk (i.e. supply, demand, process, control and environmental risk)</a:t>
            </a:r>
          </a:p>
          <a:p>
            <a:pPr eaLnBrk="1" hangingPunct="1"/>
            <a:endParaRPr lang="en-GB" altLang="ar-EG" dirty="0"/>
          </a:p>
        </p:txBody>
      </p:sp>
    </p:spTree>
    <p:custDataLst>
      <p:tags r:id="rId1"/>
    </p:custDataLst>
    <p:extLst>
      <p:ext uri="{BB962C8B-B14F-4D97-AF65-F5344CB8AC3E}">
        <p14:creationId xmlns:p14="http://schemas.microsoft.com/office/powerpoint/2010/main" val="2664736369"/>
      </p:ext>
    </p:extLst>
  </p:cSld>
  <p:clrMapOvr>
    <a:masterClrMapping/>
  </p:clrMapOvr>
  <mc:AlternateContent xmlns:mc="http://schemas.openxmlformats.org/markup-compatibility/2006" xmlns:p14="http://schemas.microsoft.com/office/powerpoint/2010/main">
    <mc:Choice Requires="p14">
      <p:transition spd="slow" p14:dur="2000" advTm="219417"/>
    </mc:Choice>
    <mc:Fallback xmlns="">
      <p:transition spd="slow" advTm="21941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4">
            <a:extLst>
              <a:ext uri="{FF2B5EF4-FFF2-40B4-BE49-F238E27FC236}">
                <a16:creationId xmlns:a16="http://schemas.microsoft.com/office/drawing/2014/main" id="{303B6F28-8028-6009-6354-0C2411376317}"/>
              </a:ext>
            </a:extLst>
          </p:cNvPr>
          <p:cNvSpPr>
            <a:spLocks noChangeArrowheads="1"/>
          </p:cNvSpPr>
          <p:nvPr/>
        </p:nvSpPr>
        <p:spPr bwMode="auto">
          <a:xfrm>
            <a:off x="3267220" y="236724"/>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Use cause and effect analysis</a:t>
            </a:r>
          </a:p>
        </p:txBody>
      </p:sp>
      <p:sp>
        <p:nvSpPr>
          <p:cNvPr id="11" name="Rectangle 5">
            <a:extLst>
              <a:ext uri="{FF2B5EF4-FFF2-40B4-BE49-F238E27FC236}">
                <a16:creationId xmlns:a16="http://schemas.microsoft.com/office/drawing/2014/main" id="{14917958-08E2-FF12-F2EE-8F4EB413DEE3}"/>
              </a:ext>
            </a:extLst>
          </p:cNvPr>
          <p:cNvSpPr>
            <a:spLocks noChangeArrowheads="1"/>
          </p:cNvSpPr>
          <p:nvPr/>
        </p:nvSpPr>
        <p:spPr bwMode="auto">
          <a:xfrm>
            <a:off x="2927927" y="1705150"/>
            <a:ext cx="7407564"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br>
              <a:rPr lang="en-GB" altLang="ar-EG" sz="2800" dirty="0"/>
            </a:br>
            <a:endParaRPr lang="en-GB" altLang="ar-EG" sz="2800" dirty="0"/>
          </a:p>
          <a:p>
            <a:pPr eaLnBrk="1" hangingPunct="1">
              <a:buFont typeface="Verdana" panose="020B0604030504040204" pitchFamily="34" charset="0"/>
              <a:buChar char="●"/>
            </a:pPr>
            <a:r>
              <a:rPr lang="en-GB" altLang="ar-EG" sz="2800" dirty="0"/>
              <a:t>pareto analysis</a:t>
            </a:r>
          </a:p>
          <a:p>
            <a:pPr eaLnBrk="1" hangingPunct="1">
              <a:buFont typeface="Verdana" panose="020B0604030504040204" pitchFamily="34" charset="0"/>
              <a:buChar char="●"/>
            </a:pPr>
            <a:r>
              <a:rPr lang="en-GB" altLang="ar-EG" sz="2800" dirty="0"/>
              <a:t>asking ‘why?’ five times</a:t>
            </a:r>
          </a:p>
          <a:p>
            <a:pPr eaLnBrk="1" hangingPunct="1">
              <a:buFont typeface="Verdana" panose="020B0604030504040204" pitchFamily="34" charset="0"/>
              <a:buChar char="●"/>
            </a:pPr>
            <a:r>
              <a:rPr lang="en-GB" altLang="ar-EG" sz="2800" dirty="0"/>
              <a:t>fishbone charts</a:t>
            </a:r>
          </a:p>
          <a:p>
            <a:pPr eaLnBrk="1" hangingPunct="1">
              <a:buFont typeface="Verdana" panose="020B0604030504040204" pitchFamily="34" charset="0"/>
              <a:buChar char="●"/>
            </a:pPr>
            <a:r>
              <a:rPr lang="en-GB" altLang="ar-EG" sz="2800" dirty="0"/>
              <a:t>failure mode and effects analysis</a:t>
            </a:r>
          </a:p>
        </p:txBody>
      </p:sp>
    </p:spTree>
    <p:custDataLst>
      <p:tags r:id="rId1"/>
    </p:custDataLst>
    <p:extLst>
      <p:ext uri="{BB962C8B-B14F-4D97-AF65-F5344CB8AC3E}">
        <p14:creationId xmlns:p14="http://schemas.microsoft.com/office/powerpoint/2010/main" val="2244917203"/>
      </p:ext>
    </p:extLst>
  </p:cSld>
  <p:clrMapOvr>
    <a:masterClrMapping/>
  </p:clrMapOvr>
  <mc:AlternateContent xmlns:mc="http://schemas.openxmlformats.org/markup-compatibility/2006" xmlns:p14="http://schemas.microsoft.com/office/powerpoint/2010/main">
    <mc:Choice Requires="p14">
      <p:transition spd="slow" p14:dur="2000" advTm="90343"/>
    </mc:Choice>
    <mc:Fallback xmlns="">
      <p:transition spd="slow" advTm="903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 calcmode="lin" valueType="num">
                                      <p:cBhvr additive="base">
                                        <p:cTn id="1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 calcmode="lin" valueType="num">
                                      <p:cBhvr additive="base">
                                        <p:cTn id="2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814F6CB7-8025-68D0-1CCD-3130C1541AE6}"/>
              </a:ext>
            </a:extLst>
          </p:cNvPr>
          <p:cNvSpPr>
            <a:spLocks noChangeArrowheads="1"/>
          </p:cNvSpPr>
          <p:nvPr/>
        </p:nvSpPr>
        <p:spPr bwMode="auto">
          <a:xfrm>
            <a:off x="3068350" y="13272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Pareto analysis</a:t>
            </a:r>
          </a:p>
        </p:txBody>
      </p:sp>
      <p:sp>
        <p:nvSpPr>
          <p:cNvPr id="10" name="Rectangle 5">
            <a:extLst>
              <a:ext uri="{FF2B5EF4-FFF2-40B4-BE49-F238E27FC236}">
                <a16:creationId xmlns:a16="http://schemas.microsoft.com/office/drawing/2014/main" id="{41D7CE90-0DD4-5736-DA63-FA683F261B78}"/>
              </a:ext>
            </a:extLst>
          </p:cNvPr>
          <p:cNvSpPr>
            <a:spLocks noChangeArrowheads="1"/>
          </p:cNvSpPr>
          <p:nvPr/>
        </p:nvSpPr>
        <p:spPr bwMode="auto">
          <a:xfrm>
            <a:off x="2440788" y="497746"/>
            <a:ext cx="8823325" cy="225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endParaRPr lang="en-GB" altLang="ar-EG" sz="2600" dirty="0"/>
          </a:p>
          <a:p>
            <a:pPr algn="ctr" eaLnBrk="1" hangingPunct="1">
              <a:buFontTx/>
              <a:buNone/>
            </a:pPr>
            <a:endParaRPr lang="en-GB" altLang="ar-EG" sz="2600" dirty="0"/>
          </a:p>
          <a:p>
            <a:pPr algn="ctr" eaLnBrk="1" hangingPunct="1">
              <a:buFontTx/>
              <a:buNone/>
            </a:pPr>
            <a:r>
              <a:rPr lang="en-GB" altLang="ar-EG" sz="2600" dirty="0"/>
              <a:t>80% of disruptions will share 20% of the causes</a:t>
            </a:r>
          </a:p>
        </p:txBody>
      </p:sp>
      <p:pic>
        <p:nvPicPr>
          <p:cNvPr id="4098" name="Picture 2" descr="Pareto Analysis Explained With Pareto Chart And Examples">
            <a:extLst>
              <a:ext uri="{FF2B5EF4-FFF2-40B4-BE49-F238E27FC236}">
                <a16:creationId xmlns:a16="http://schemas.microsoft.com/office/drawing/2014/main" id="{BE99E2CC-4844-2B81-940C-068E2D8436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20800" y="1993119"/>
            <a:ext cx="6667500" cy="3752850"/>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Oval 6">
            <a:extLst>
              <a:ext uri="{FF2B5EF4-FFF2-40B4-BE49-F238E27FC236}">
                <a16:creationId xmlns:a16="http://schemas.microsoft.com/office/drawing/2014/main" id="{16E82055-41C5-FC2E-C498-2A68A74F4318}"/>
              </a:ext>
            </a:extLst>
          </p:cNvPr>
          <p:cNvSpPr/>
          <p:nvPr/>
        </p:nvSpPr>
        <p:spPr>
          <a:xfrm>
            <a:off x="130614" y="2480895"/>
            <a:ext cx="3254613" cy="1896210"/>
          </a:xfrm>
          <a:prstGeom prst="wedgeEllipseCallout">
            <a:avLst>
              <a:gd name="adj1" fmla="val 38845"/>
              <a:gd name="adj2" fmla="val -81397"/>
            </a:avLst>
          </a:prstGeom>
        </p:spPr>
        <p:style>
          <a:lnRef idx="2">
            <a:schemeClr val="accent3"/>
          </a:lnRef>
          <a:fillRef idx="1">
            <a:schemeClr val="lt1"/>
          </a:fillRef>
          <a:effectRef idx="0">
            <a:schemeClr val="accent3"/>
          </a:effectRef>
          <a:fontRef idx="minor">
            <a:schemeClr val="dk1"/>
          </a:fontRef>
        </p:style>
        <p:txBody>
          <a:bodyPr rtlCol="1" anchor="ctr"/>
          <a:lstStyle/>
          <a:p>
            <a:pPr algn="ctr"/>
            <a:r>
              <a:rPr lang="ar-EG" sz="2000" b="1" i="0" dirty="0">
                <a:solidFill>
                  <a:srgbClr val="202122"/>
                </a:solidFill>
                <a:effectLst/>
                <a:latin typeface="Arial" panose="020B0604020202020204" pitchFamily="34" charset="0"/>
              </a:rPr>
              <a:t> أنّ الغالبية العظمى من المشاكل (80%) تنتج عن أسباب رئيسة معدودة (20%)</a:t>
            </a:r>
            <a:endParaRPr lang="ar-EG" sz="2000" b="1" dirty="0"/>
          </a:p>
        </p:txBody>
      </p:sp>
    </p:spTree>
    <p:custDataLst>
      <p:tags r:id="rId1"/>
    </p:custDataLst>
    <p:extLst>
      <p:ext uri="{BB962C8B-B14F-4D97-AF65-F5344CB8AC3E}">
        <p14:creationId xmlns:p14="http://schemas.microsoft.com/office/powerpoint/2010/main" val="3007914571"/>
      </p:ext>
    </p:extLst>
  </p:cSld>
  <p:clrMapOvr>
    <a:masterClrMapping/>
  </p:clrMapOvr>
  <mc:AlternateContent xmlns:mc="http://schemas.openxmlformats.org/markup-compatibility/2006" xmlns:p14="http://schemas.microsoft.com/office/powerpoint/2010/main">
    <mc:Choice Requires="p14">
      <p:transition spd="slow" p14:dur="2000" advTm="131713"/>
    </mc:Choice>
    <mc:Fallback xmlns="">
      <p:transition spd="slow" advTm="1317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additive="base">
                                        <p:cTn id="13" dur="500" fill="hold"/>
                                        <p:tgtEl>
                                          <p:spTgt spid="4098"/>
                                        </p:tgtEl>
                                        <p:attrNameLst>
                                          <p:attrName>ppt_x</p:attrName>
                                        </p:attrNameLst>
                                      </p:cBhvr>
                                      <p:tavLst>
                                        <p:tav tm="0">
                                          <p:val>
                                            <p:strVal val="#ppt_x"/>
                                          </p:val>
                                        </p:tav>
                                        <p:tav tm="100000">
                                          <p:val>
                                            <p:strVal val="#ppt_x"/>
                                          </p:val>
                                        </p:tav>
                                      </p:tavLst>
                                    </p:anim>
                                    <p:anim calcmode="lin" valueType="num">
                                      <p:cBhvr additive="base">
                                        <p:cTn id="1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DB7980FF-0CDE-0EE0-6EC0-9B5488D014C2}"/>
              </a:ext>
            </a:extLst>
          </p:cNvPr>
          <p:cNvSpPr>
            <a:spLocks noChangeArrowheads="1"/>
          </p:cNvSpPr>
          <p:nvPr/>
        </p:nvSpPr>
        <p:spPr bwMode="auto">
          <a:xfrm>
            <a:off x="3333360" y="171707"/>
            <a:ext cx="782771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Asking “why?” five times</a:t>
            </a:r>
          </a:p>
        </p:txBody>
      </p:sp>
      <p:sp>
        <p:nvSpPr>
          <p:cNvPr id="10" name="Rectangle 5">
            <a:extLst>
              <a:ext uri="{FF2B5EF4-FFF2-40B4-BE49-F238E27FC236}">
                <a16:creationId xmlns:a16="http://schemas.microsoft.com/office/drawing/2014/main" id="{915A0679-6A8C-7B0F-E4BB-A86AF443B055}"/>
              </a:ext>
            </a:extLst>
          </p:cNvPr>
          <p:cNvSpPr>
            <a:spLocks noChangeArrowheads="1"/>
          </p:cNvSpPr>
          <p:nvPr/>
        </p:nvSpPr>
        <p:spPr bwMode="auto">
          <a:xfrm>
            <a:off x="651740" y="1597328"/>
            <a:ext cx="6295964" cy="4023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ar-EG" sz="1500" dirty="0"/>
              <a:t>1.	Q.	</a:t>
            </a:r>
            <a:r>
              <a:rPr lang="en-US" altLang="ar-EG" sz="1500" u="sng" dirty="0"/>
              <a:t>Why</a:t>
            </a:r>
            <a:r>
              <a:rPr lang="en-US" altLang="ar-EG" sz="1500" dirty="0"/>
              <a:t> did the machine stop?</a:t>
            </a:r>
          </a:p>
          <a:p>
            <a:pPr eaLnBrk="1" hangingPunct="1">
              <a:buFontTx/>
              <a:buNone/>
            </a:pPr>
            <a:r>
              <a:rPr lang="en-US" altLang="ar-EG" sz="1500" dirty="0"/>
              <a:t>	A.	There was an overload and the fuse blew.</a:t>
            </a:r>
          </a:p>
          <a:p>
            <a:pPr eaLnBrk="1" hangingPunct="1">
              <a:buFontTx/>
              <a:buNone/>
            </a:pPr>
            <a:endParaRPr lang="en-US" altLang="ar-EG" sz="1500" dirty="0"/>
          </a:p>
          <a:p>
            <a:pPr eaLnBrk="1" hangingPunct="1">
              <a:buFontTx/>
              <a:buNone/>
            </a:pPr>
            <a:r>
              <a:rPr lang="en-US" altLang="ar-EG" sz="1500" dirty="0"/>
              <a:t>2.	Q.	</a:t>
            </a:r>
            <a:r>
              <a:rPr lang="en-US" altLang="ar-EG" sz="1500" u="sng" dirty="0"/>
              <a:t>Why</a:t>
            </a:r>
            <a:r>
              <a:rPr lang="en-US" altLang="ar-EG" sz="1500" dirty="0"/>
              <a:t> was there an overload?</a:t>
            </a:r>
          </a:p>
          <a:p>
            <a:pPr eaLnBrk="1" hangingPunct="1">
              <a:buFontTx/>
              <a:buNone/>
            </a:pPr>
            <a:r>
              <a:rPr lang="en-US" altLang="ar-EG" sz="1500" dirty="0"/>
              <a:t>	A.	The bearing was not sufficiently lubricated.</a:t>
            </a:r>
          </a:p>
          <a:p>
            <a:pPr eaLnBrk="1" hangingPunct="1">
              <a:buFontTx/>
              <a:buNone/>
            </a:pPr>
            <a:endParaRPr lang="en-US" altLang="ar-EG" sz="1500" dirty="0"/>
          </a:p>
          <a:p>
            <a:pPr eaLnBrk="1" hangingPunct="1">
              <a:buFontTx/>
              <a:buNone/>
            </a:pPr>
            <a:r>
              <a:rPr lang="en-US" altLang="ar-EG" sz="1500" dirty="0"/>
              <a:t>3.	Q.	</a:t>
            </a:r>
            <a:r>
              <a:rPr lang="en-US" altLang="ar-EG" sz="1500" u="sng" dirty="0"/>
              <a:t>Why</a:t>
            </a:r>
            <a:r>
              <a:rPr lang="en-US" altLang="ar-EG" sz="1500" dirty="0"/>
              <a:t> was it not sufficiently lubricated?</a:t>
            </a:r>
          </a:p>
          <a:p>
            <a:pPr eaLnBrk="1" hangingPunct="1">
              <a:buFontTx/>
              <a:buNone/>
            </a:pPr>
            <a:r>
              <a:rPr lang="en-US" altLang="ar-EG" sz="1500" dirty="0"/>
              <a:t>	A.	The lubrication pump was not pumping sufficiently.</a:t>
            </a:r>
          </a:p>
          <a:p>
            <a:pPr eaLnBrk="1" hangingPunct="1">
              <a:buFontTx/>
              <a:buNone/>
            </a:pPr>
            <a:endParaRPr lang="en-US" altLang="ar-EG" sz="1500" dirty="0"/>
          </a:p>
          <a:p>
            <a:pPr eaLnBrk="1" hangingPunct="1">
              <a:buFontTx/>
              <a:buNone/>
            </a:pPr>
            <a:r>
              <a:rPr lang="en-US" altLang="ar-EG" sz="1500" dirty="0"/>
              <a:t>4.	Q.	</a:t>
            </a:r>
            <a:r>
              <a:rPr lang="en-US" altLang="ar-EG" sz="1500" u="sng" dirty="0"/>
              <a:t>Why</a:t>
            </a:r>
            <a:r>
              <a:rPr lang="en-US" altLang="ar-EG" sz="1500" dirty="0"/>
              <a:t> was it not pumping sufficiently?</a:t>
            </a:r>
          </a:p>
          <a:p>
            <a:pPr eaLnBrk="1" hangingPunct="1">
              <a:buFontTx/>
              <a:buNone/>
            </a:pPr>
            <a:r>
              <a:rPr lang="en-US" altLang="ar-EG" sz="1500" dirty="0"/>
              <a:t>	A.	The shaft of the pump was worn and rattling.</a:t>
            </a:r>
          </a:p>
          <a:p>
            <a:pPr eaLnBrk="1" hangingPunct="1">
              <a:buFontTx/>
              <a:buNone/>
            </a:pPr>
            <a:endParaRPr lang="en-US" altLang="ar-EG" sz="1500" dirty="0"/>
          </a:p>
          <a:p>
            <a:pPr eaLnBrk="1" hangingPunct="1">
              <a:buFontTx/>
              <a:buNone/>
            </a:pPr>
            <a:r>
              <a:rPr lang="en-US" altLang="ar-EG" sz="1500" dirty="0"/>
              <a:t>5.	Q.	</a:t>
            </a:r>
            <a:r>
              <a:rPr lang="en-US" altLang="ar-EG" sz="1500" u="sng" dirty="0"/>
              <a:t>Why</a:t>
            </a:r>
            <a:r>
              <a:rPr lang="en-US" altLang="ar-EG" sz="1500" dirty="0"/>
              <a:t> was the shaft worn?</a:t>
            </a:r>
          </a:p>
          <a:p>
            <a:pPr eaLnBrk="1" hangingPunct="1">
              <a:buFontTx/>
              <a:buNone/>
            </a:pPr>
            <a:r>
              <a:rPr lang="en-US" altLang="ar-EG" sz="1500" dirty="0"/>
              <a:t>	A.	There was no strainer and metal scrap got in.</a:t>
            </a:r>
          </a:p>
          <a:p>
            <a:pPr eaLnBrk="1" hangingPunct="1">
              <a:buFontTx/>
              <a:buNone/>
            </a:pPr>
            <a:endParaRPr lang="en-US" altLang="ar-EG" sz="1500" dirty="0"/>
          </a:p>
        </p:txBody>
      </p:sp>
      <p:sp>
        <p:nvSpPr>
          <p:cNvPr id="11" name="TextBox 10">
            <a:extLst>
              <a:ext uri="{FF2B5EF4-FFF2-40B4-BE49-F238E27FC236}">
                <a16:creationId xmlns:a16="http://schemas.microsoft.com/office/drawing/2014/main" id="{165D3D24-269F-77B3-8DA2-62B275BE0C79}"/>
              </a:ext>
            </a:extLst>
          </p:cNvPr>
          <p:cNvSpPr txBox="1"/>
          <p:nvPr/>
        </p:nvSpPr>
        <p:spPr>
          <a:xfrm>
            <a:off x="6700236" y="3559589"/>
            <a:ext cx="5223910" cy="2308324"/>
          </a:xfrm>
          <a:prstGeom prst="rect">
            <a:avLst/>
          </a:prstGeom>
          <a:noFill/>
        </p:spPr>
        <p:txBody>
          <a:bodyPr wrap="square">
            <a:spAutoFit/>
          </a:bodyPr>
          <a:lstStyle/>
          <a:p>
            <a:pPr eaLnBrk="1" hangingPunct="1">
              <a:spcBef>
                <a:spcPct val="0"/>
              </a:spcBef>
              <a:buFontTx/>
              <a:buNone/>
            </a:pPr>
            <a:r>
              <a:rPr lang="en-US" altLang="ar-EG" sz="1800" dirty="0">
                <a:solidFill>
                  <a:srgbClr val="002060"/>
                </a:solidFill>
              </a:rPr>
              <a:t>Repeating </a:t>
            </a:r>
            <a:r>
              <a:rPr lang="en-US" altLang="ar-EG" sz="1800" u="sng" dirty="0">
                <a:solidFill>
                  <a:srgbClr val="002060"/>
                </a:solidFill>
              </a:rPr>
              <a:t>why</a:t>
            </a:r>
            <a:r>
              <a:rPr lang="en-US" altLang="ar-EG" sz="1800" dirty="0">
                <a:solidFill>
                  <a:srgbClr val="002060"/>
                </a:solidFill>
              </a:rPr>
              <a:t> five times like this can help uncover the root problem and correct it.  If this procedure were not carried through, one might simply replace the fuse or the pump shaft.  In that case the problem would reoccur in a few months.</a:t>
            </a:r>
          </a:p>
          <a:p>
            <a:pPr eaLnBrk="1" hangingPunct="1">
              <a:spcBef>
                <a:spcPct val="0"/>
              </a:spcBef>
              <a:buFontTx/>
              <a:buNone/>
            </a:pPr>
            <a:endParaRPr lang="en-US" altLang="ar-EG" sz="1800" dirty="0">
              <a:solidFill>
                <a:srgbClr val="002060"/>
              </a:solidFill>
            </a:endParaRPr>
          </a:p>
          <a:p>
            <a:pPr eaLnBrk="1" hangingPunct="1">
              <a:spcBef>
                <a:spcPct val="0"/>
              </a:spcBef>
              <a:buFontTx/>
              <a:buNone/>
            </a:pPr>
            <a:r>
              <a:rPr lang="en-US" altLang="ar-EG" sz="1800" dirty="0">
                <a:solidFill>
                  <a:srgbClr val="002060"/>
                </a:solidFill>
              </a:rPr>
              <a:t>Taiichi Ohno</a:t>
            </a:r>
          </a:p>
          <a:p>
            <a:pPr eaLnBrk="1" hangingPunct="1">
              <a:spcBef>
                <a:spcPct val="0"/>
              </a:spcBef>
              <a:buFontTx/>
              <a:buNone/>
            </a:pPr>
            <a:r>
              <a:rPr lang="en-US" altLang="ar-EG" sz="1800" dirty="0">
                <a:solidFill>
                  <a:srgbClr val="002060"/>
                </a:solidFill>
              </a:rPr>
              <a:t>Toyota Production System</a:t>
            </a:r>
            <a:endParaRPr lang="ar-EG" dirty="0">
              <a:solidFill>
                <a:srgbClr val="002060"/>
              </a:solidFill>
            </a:endParaRPr>
          </a:p>
        </p:txBody>
      </p:sp>
    </p:spTree>
    <p:custDataLst>
      <p:tags r:id="rId1"/>
    </p:custDataLst>
    <p:extLst>
      <p:ext uri="{BB962C8B-B14F-4D97-AF65-F5344CB8AC3E}">
        <p14:creationId xmlns:p14="http://schemas.microsoft.com/office/powerpoint/2010/main" val="112921592"/>
      </p:ext>
    </p:extLst>
  </p:cSld>
  <p:clrMapOvr>
    <a:masterClrMapping/>
  </p:clrMapOvr>
  <mc:AlternateContent xmlns:mc="http://schemas.openxmlformats.org/markup-compatibility/2006" xmlns:p14="http://schemas.microsoft.com/office/powerpoint/2010/main">
    <mc:Choice Requires="p14">
      <p:transition spd="slow" p14:dur="2000" advTm="230607"/>
    </mc:Choice>
    <mc:Fallback xmlns="">
      <p:transition spd="slow" advTm="2306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 calcmode="lin" valueType="num">
                                      <p:cBhvr additive="base">
                                        <p:cTn id="1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 calcmode="lin" valueType="num">
                                      <p:cBhvr additive="base">
                                        <p:cTn id="2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0">
                                            <p:txEl>
                                              <p:pRg st="6" end="6"/>
                                            </p:txEl>
                                          </p:spTgt>
                                        </p:tgtEl>
                                        <p:attrNameLst>
                                          <p:attrName>style.visibility</p:attrName>
                                        </p:attrNameLst>
                                      </p:cBhvr>
                                      <p:to>
                                        <p:strVal val="visible"/>
                                      </p:to>
                                    </p:set>
                                    <p:anim calcmode="lin" valueType="num">
                                      <p:cBhvr additive="base">
                                        <p:cTn id="27"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anim calcmode="lin" valueType="num">
                                      <p:cBhvr additive="base">
                                        <p:cTn id="31"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9" end="9"/>
                                            </p:txEl>
                                          </p:spTgt>
                                        </p:tgtEl>
                                        <p:attrNameLst>
                                          <p:attrName>style.visibility</p:attrName>
                                        </p:attrNameLst>
                                      </p:cBhvr>
                                      <p:to>
                                        <p:strVal val="visible"/>
                                      </p:to>
                                    </p:set>
                                    <p:anim calcmode="lin" valueType="num">
                                      <p:cBhvr additive="base">
                                        <p:cTn id="37"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0">
                                            <p:txEl>
                                              <p:pRg st="10" end="10"/>
                                            </p:txEl>
                                          </p:spTgt>
                                        </p:tgtEl>
                                        <p:attrNameLst>
                                          <p:attrName>style.visibility</p:attrName>
                                        </p:attrNameLst>
                                      </p:cBhvr>
                                      <p:to>
                                        <p:strVal val="visible"/>
                                      </p:to>
                                    </p:set>
                                    <p:anim calcmode="lin" valueType="num">
                                      <p:cBhvr additive="base">
                                        <p:cTn id="41" dur="500" fill="hold"/>
                                        <p:tgtEl>
                                          <p:spTgt spid="10">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0">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12" end="12"/>
                                            </p:txEl>
                                          </p:spTgt>
                                        </p:tgtEl>
                                        <p:attrNameLst>
                                          <p:attrName>style.visibility</p:attrName>
                                        </p:attrNameLst>
                                      </p:cBhvr>
                                      <p:to>
                                        <p:strVal val="visible"/>
                                      </p:to>
                                    </p:set>
                                    <p:anim calcmode="lin" valueType="num">
                                      <p:cBhvr additive="base">
                                        <p:cTn id="47" dur="500" fill="hold"/>
                                        <p:tgtEl>
                                          <p:spTgt spid="10">
                                            <p:txEl>
                                              <p:pRg st="12" end="1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12" end="12"/>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0">
                                            <p:txEl>
                                              <p:pRg st="13" end="13"/>
                                            </p:txEl>
                                          </p:spTgt>
                                        </p:tgtEl>
                                        <p:attrNameLst>
                                          <p:attrName>style.visibility</p:attrName>
                                        </p:attrNameLst>
                                      </p:cBhvr>
                                      <p:to>
                                        <p:strVal val="visible"/>
                                      </p:to>
                                    </p:set>
                                    <p:anim calcmode="lin" valueType="num">
                                      <p:cBhvr additive="base">
                                        <p:cTn id="51" dur="500" fill="hold"/>
                                        <p:tgtEl>
                                          <p:spTgt spid="10">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0">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fill="hold"/>
                                        <p:tgtEl>
                                          <p:spTgt spid="11"/>
                                        </p:tgtEl>
                                        <p:attrNameLst>
                                          <p:attrName>ppt_x</p:attrName>
                                        </p:attrNameLst>
                                      </p:cBhvr>
                                      <p:tavLst>
                                        <p:tav tm="0">
                                          <p:val>
                                            <p:strVal val="#ppt_x"/>
                                          </p:val>
                                        </p:tav>
                                        <p:tav tm="100000">
                                          <p:val>
                                            <p:strVal val="#ppt_x"/>
                                          </p:val>
                                        </p:tav>
                                      </p:tavLst>
                                    </p:anim>
                                    <p:anim calcmode="lin" valueType="num">
                                      <p:cBhvr additive="base">
                                        <p:cTn id="5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40403BA-73EB-CF64-3DDB-C60927EC6FBB}"/>
              </a:ext>
            </a:extLst>
          </p:cNvPr>
          <p:cNvSpPr txBox="1"/>
          <p:nvPr/>
        </p:nvSpPr>
        <p:spPr>
          <a:xfrm>
            <a:off x="3364149" y="489588"/>
            <a:ext cx="6225308" cy="646331"/>
          </a:xfrm>
          <a:prstGeom prst="rect">
            <a:avLst/>
          </a:prstGeom>
          <a:noFill/>
        </p:spPr>
        <p:txBody>
          <a:bodyPr wrap="square">
            <a:spAutoFit/>
          </a:bodyPr>
          <a:lstStyle/>
          <a:p>
            <a:pPr eaLnBrk="1" hangingPunct="1">
              <a:spcBef>
                <a:spcPct val="0"/>
              </a:spcBef>
              <a:buClrTx/>
              <a:buFontTx/>
              <a:buNone/>
            </a:pPr>
            <a:r>
              <a:rPr lang="en-US" altLang="ar-EG" sz="3600" b="1" dirty="0">
                <a:solidFill>
                  <a:srgbClr val="FFC000"/>
                </a:solidFill>
              </a:rPr>
              <a:t>Cause and effect analysis</a:t>
            </a:r>
          </a:p>
        </p:txBody>
      </p:sp>
      <p:grpSp>
        <p:nvGrpSpPr>
          <p:cNvPr id="10" name="Group 5">
            <a:extLst>
              <a:ext uri="{FF2B5EF4-FFF2-40B4-BE49-F238E27FC236}">
                <a16:creationId xmlns:a16="http://schemas.microsoft.com/office/drawing/2014/main" id="{25BB8E32-10B1-3B49-3D08-41C6D7F7FED5}"/>
              </a:ext>
            </a:extLst>
          </p:cNvPr>
          <p:cNvGrpSpPr>
            <a:grpSpLocks/>
          </p:cNvGrpSpPr>
          <p:nvPr/>
        </p:nvGrpSpPr>
        <p:grpSpPr bwMode="auto">
          <a:xfrm>
            <a:off x="1874165" y="1287575"/>
            <a:ext cx="8737600" cy="4764088"/>
            <a:chOff x="256" y="946"/>
            <a:chExt cx="5504" cy="3001"/>
          </a:xfrm>
        </p:grpSpPr>
        <p:sp>
          <p:nvSpPr>
            <p:cNvPr id="11" name="Line 6">
              <a:extLst>
                <a:ext uri="{FF2B5EF4-FFF2-40B4-BE49-F238E27FC236}">
                  <a16:creationId xmlns:a16="http://schemas.microsoft.com/office/drawing/2014/main" id="{D7274C20-4154-9BDE-9148-9096B031AA38}"/>
                </a:ext>
              </a:extLst>
            </p:cNvPr>
            <p:cNvSpPr>
              <a:spLocks noChangeShapeType="1"/>
            </p:cNvSpPr>
            <p:nvPr/>
          </p:nvSpPr>
          <p:spPr bwMode="auto">
            <a:xfrm flipV="1">
              <a:off x="1443" y="1123"/>
              <a:ext cx="995" cy="13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2" name="Line 7">
              <a:extLst>
                <a:ext uri="{FF2B5EF4-FFF2-40B4-BE49-F238E27FC236}">
                  <a16:creationId xmlns:a16="http://schemas.microsoft.com/office/drawing/2014/main" id="{A35F4B30-AB6A-11BB-8A9B-7D34139E00F3}"/>
                </a:ext>
              </a:extLst>
            </p:cNvPr>
            <p:cNvSpPr>
              <a:spLocks noChangeShapeType="1"/>
            </p:cNvSpPr>
            <p:nvPr/>
          </p:nvSpPr>
          <p:spPr bwMode="auto">
            <a:xfrm>
              <a:off x="1443" y="2459"/>
              <a:ext cx="995" cy="1304"/>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3" name="Line 8">
              <a:extLst>
                <a:ext uri="{FF2B5EF4-FFF2-40B4-BE49-F238E27FC236}">
                  <a16:creationId xmlns:a16="http://schemas.microsoft.com/office/drawing/2014/main" id="{ABE941E8-B135-B607-E120-3973EAAA49A5}"/>
                </a:ext>
              </a:extLst>
            </p:cNvPr>
            <p:cNvSpPr>
              <a:spLocks noChangeShapeType="1"/>
            </p:cNvSpPr>
            <p:nvPr/>
          </p:nvSpPr>
          <p:spPr bwMode="auto">
            <a:xfrm flipV="1">
              <a:off x="3818" y="1123"/>
              <a:ext cx="995" cy="13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4" name="Line 9">
              <a:extLst>
                <a:ext uri="{FF2B5EF4-FFF2-40B4-BE49-F238E27FC236}">
                  <a16:creationId xmlns:a16="http://schemas.microsoft.com/office/drawing/2014/main" id="{ACFCF1C0-0F48-439E-1F2D-22F36218A931}"/>
                </a:ext>
              </a:extLst>
            </p:cNvPr>
            <p:cNvSpPr>
              <a:spLocks noChangeShapeType="1"/>
            </p:cNvSpPr>
            <p:nvPr/>
          </p:nvSpPr>
          <p:spPr bwMode="auto">
            <a:xfrm>
              <a:off x="3818" y="2459"/>
              <a:ext cx="995" cy="1304"/>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5" name="Rectangle 10">
              <a:extLst>
                <a:ext uri="{FF2B5EF4-FFF2-40B4-BE49-F238E27FC236}">
                  <a16:creationId xmlns:a16="http://schemas.microsoft.com/office/drawing/2014/main" id="{355E788A-3892-7A40-BF0B-A11C7ED28624}"/>
                </a:ext>
              </a:extLst>
            </p:cNvPr>
            <p:cNvSpPr>
              <a:spLocks noChangeArrowheads="1"/>
            </p:cNvSpPr>
            <p:nvPr/>
          </p:nvSpPr>
          <p:spPr bwMode="auto">
            <a:xfrm>
              <a:off x="256" y="2154"/>
              <a:ext cx="920" cy="584"/>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Failure to </a:t>
              </a:r>
            </a:p>
            <a:p>
              <a:pPr algn="ctr">
                <a:spcBef>
                  <a:spcPct val="0"/>
                </a:spcBef>
                <a:buClrTx/>
                <a:buFontTx/>
                <a:buNone/>
              </a:pPr>
              <a:r>
                <a:rPr lang="en-US" altLang="ar-EG" sz="1800">
                  <a:latin typeface="Arial" panose="020B0604020202020204" pitchFamily="34" charset="0"/>
                </a:rPr>
                <a:t>Deliver on </a:t>
              </a:r>
            </a:p>
            <a:p>
              <a:pPr algn="ctr">
                <a:spcBef>
                  <a:spcPct val="0"/>
                </a:spcBef>
                <a:buClrTx/>
                <a:buFontTx/>
                <a:buNone/>
              </a:pPr>
              <a:r>
                <a:rPr lang="en-US" altLang="ar-EG" sz="1800">
                  <a:latin typeface="Arial" panose="020B0604020202020204" pitchFamily="34" charset="0"/>
                </a:rPr>
                <a:t>Time</a:t>
              </a:r>
            </a:p>
          </p:txBody>
        </p:sp>
        <p:sp>
          <p:nvSpPr>
            <p:cNvPr id="16" name="Line 11">
              <a:extLst>
                <a:ext uri="{FF2B5EF4-FFF2-40B4-BE49-F238E27FC236}">
                  <a16:creationId xmlns:a16="http://schemas.microsoft.com/office/drawing/2014/main" id="{958CA3FB-2733-938B-2E9C-DBC624C3E109}"/>
                </a:ext>
              </a:extLst>
            </p:cNvPr>
            <p:cNvSpPr>
              <a:spLocks noChangeShapeType="1"/>
            </p:cNvSpPr>
            <p:nvPr/>
          </p:nvSpPr>
          <p:spPr bwMode="auto">
            <a:xfrm>
              <a:off x="1187" y="2451"/>
              <a:ext cx="385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7" name="Rectangle 12">
              <a:extLst>
                <a:ext uri="{FF2B5EF4-FFF2-40B4-BE49-F238E27FC236}">
                  <a16:creationId xmlns:a16="http://schemas.microsoft.com/office/drawing/2014/main" id="{EB63117E-F0CF-1F8B-6CB7-2B62717544C4}"/>
                </a:ext>
              </a:extLst>
            </p:cNvPr>
            <p:cNvSpPr>
              <a:spLocks noChangeArrowheads="1"/>
            </p:cNvSpPr>
            <p:nvPr/>
          </p:nvSpPr>
          <p:spPr bwMode="auto">
            <a:xfrm>
              <a:off x="2458" y="946"/>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No Stock</a:t>
              </a:r>
            </a:p>
            <a:p>
              <a:pPr algn="ctr">
                <a:spcBef>
                  <a:spcPct val="0"/>
                </a:spcBef>
                <a:buClrTx/>
                <a:buFontTx/>
                <a:buNone/>
              </a:pPr>
              <a:r>
                <a:rPr lang="en-US" altLang="ar-EG" sz="1800">
                  <a:latin typeface="Arial" panose="020B0604020202020204" pitchFamily="34" charset="0"/>
                </a:rPr>
                <a:t>Available</a:t>
              </a:r>
            </a:p>
          </p:txBody>
        </p:sp>
        <p:sp>
          <p:nvSpPr>
            <p:cNvPr id="18" name="Rectangle 13">
              <a:extLst>
                <a:ext uri="{FF2B5EF4-FFF2-40B4-BE49-F238E27FC236}">
                  <a16:creationId xmlns:a16="http://schemas.microsoft.com/office/drawing/2014/main" id="{DF84D3D1-6D87-BAD7-20AC-B620072E560B}"/>
                </a:ext>
              </a:extLst>
            </p:cNvPr>
            <p:cNvSpPr>
              <a:spLocks noChangeArrowheads="1"/>
            </p:cNvSpPr>
            <p:nvPr/>
          </p:nvSpPr>
          <p:spPr bwMode="auto">
            <a:xfrm>
              <a:off x="4840" y="946"/>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Lead-Time</a:t>
              </a:r>
            </a:p>
            <a:p>
              <a:pPr algn="ctr">
                <a:spcBef>
                  <a:spcPct val="0"/>
                </a:spcBef>
                <a:buClrTx/>
                <a:buFontTx/>
                <a:buNone/>
              </a:pPr>
              <a:r>
                <a:rPr lang="en-US" altLang="ar-EG" sz="1800">
                  <a:latin typeface="Arial" panose="020B0604020202020204" pitchFamily="34" charset="0"/>
                </a:rPr>
                <a:t>Too Short</a:t>
              </a:r>
            </a:p>
          </p:txBody>
        </p:sp>
        <p:sp>
          <p:nvSpPr>
            <p:cNvPr id="19" name="Rectangle 14">
              <a:extLst>
                <a:ext uri="{FF2B5EF4-FFF2-40B4-BE49-F238E27FC236}">
                  <a16:creationId xmlns:a16="http://schemas.microsoft.com/office/drawing/2014/main" id="{02E88776-7EEA-7B27-817F-72E41D333555}"/>
                </a:ext>
              </a:extLst>
            </p:cNvPr>
            <p:cNvSpPr>
              <a:spLocks noChangeArrowheads="1"/>
            </p:cNvSpPr>
            <p:nvPr/>
          </p:nvSpPr>
          <p:spPr bwMode="auto">
            <a:xfrm>
              <a:off x="2458" y="3568"/>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Carrier</a:t>
              </a:r>
            </a:p>
            <a:p>
              <a:pPr algn="ctr">
                <a:spcBef>
                  <a:spcPct val="0"/>
                </a:spcBef>
                <a:buClrTx/>
                <a:buFontTx/>
                <a:buNone/>
              </a:pPr>
              <a:r>
                <a:rPr lang="en-US" altLang="ar-EG" sz="1800">
                  <a:latin typeface="Arial" panose="020B0604020202020204" pitchFamily="34" charset="0"/>
                </a:rPr>
                <a:t>Performance</a:t>
              </a:r>
            </a:p>
          </p:txBody>
        </p:sp>
        <p:sp>
          <p:nvSpPr>
            <p:cNvPr id="20" name="Rectangle 15">
              <a:extLst>
                <a:ext uri="{FF2B5EF4-FFF2-40B4-BE49-F238E27FC236}">
                  <a16:creationId xmlns:a16="http://schemas.microsoft.com/office/drawing/2014/main" id="{B0072D25-272F-771B-3E80-93537402916E}"/>
                </a:ext>
              </a:extLst>
            </p:cNvPr>
            <p:cNvSpPr>
              <a:spLocks noChangeArrowheads="1"/>
            </p:cNvSpPr>
            <p:nvPr/>
          </p:nvSpPr>
          <p:spPr bwMode="auto">
            <a:xfrm>
              <a:off x="4840" y="3568"/>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Quality</a:t>
              </a:r>
            </a:p>
            <a:p>
              <a:pPr algn="ctr">
                <a:spcBef>
                  <a:spcPct val="0"/>
                </a:spcBef>
                <a:buClrTx/>
                <a:buFontTx/>
                <a:buNone/>
              </a:pPr>
              <a:r>
                <a:rPr lang="en-US" altLang="ar-EG" sz="1800">
                  <a:latin typeface="Arial" panose="020B0604020202020204" pitchFamily="34" charset="0"/>
                </a:rPr>
                <a:t>Problems</a:t>
              </a:r>
            </a:p>
          </p:txBody>
        </p:sp>
        <p:sp>
          <p:nvSpPr>
            <p:cNvPr id="21" name="Rectangle 16">
              <a:extLst>
                <a:ext uri="{FF2B5EF4-FFF2-40B4-BE49-F238E27FC236}">
                  <a16:creationId xmlns:a16="http://schemas.microsoft.com/office/drawing/2014/main" id="{69AD9198-328C-58DF-2746-CE0BCAE00C71}"/>
                </a:ext>
              </a:extLst>
            </p:cNvPr>
            <p:cNvSpPr>
              <a:spLocks noChangeArrowheads="1"/>
            </p:cNvSpPr>
            <p:nvPr/>
          </p:nvSpPr>
          <p:spPr bwMode="auto">
            <a:xfrm>
              <a:off x="1945" y="1983"/>
              <a:ext cx="679"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Capacity</a:t>
              </a:r>
            </a:p>
            <a:p>
              <a:pPr algn="ctr">
                <a:spcBef>
                  <a:spcPct val="0"/>
                </a:spcBef>
                <a:buClrTx/>
                <a:buFontTx/>
                <a:buNone/>
              </a:pPr>
              <a:r>
                <a:rPr lang="en-US" altLang="ar-EG" sz="1600">
                  <a:latin typeface="Arial" panose="020B0604020202020204" pitchFamily="34" charset="0"/>
                </a:rPr>
                <a:t>Constraint</a:t>
              </a:r>
            </a:p>
          </p:txBody>
        </p:sp>
        <p:sp>
          <p:nvSpPr>
            <p:cNvPr id="22" name="Rectangle 17">
              <a:extLst>
                <a:ext uri="{FF2B5EF4-FFF2-40B4-BE49-F238E27FC236}">
                  <a16:creationId xmlns:a16="http://schemas.microsoft.com/office/drawing/2014/main" id="{2794671A-FA58-FE73-7608-AC3191EC881B}"/>
                </a:ext>
              </a:extLst>
            </p:cNvPr>
            <p:cNvSpPr>
              <a:spLocks noChangeArrowheads="1"/>
            </p:cNvSpPr>
            <p:nvPr/>
          </p:nvSpPr>
          <p:spPr bwMode="auto">
            <a:xfrm>
              <a:off x="3463" y="1486"/>
              <a:ext cx="652"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Inflexible</a:t>
              </a:r>
            </a:p>
            <a:p>
              <a:pPr algn="ctr">
                <a:spcBef>
                  <a:spcPct val="0"/>
                </a:spcBef>
                <a:buClrTx/>
                <a:buFontTx/>
                <a:buNone/>
              </a:pPr>
              <a:r>
                <a:rPr lang="en-US" altLang="ar-EG" sz="1600">
                  <a:latin typeface="Arial" panose="020B0604020202020204" pitchFamily="34" charset="0"/>
                </a:rPr>
                <a:t>Systems</a:t>
              </a:r>
            </a:p>
          </p:txBody>
        </p:sp>
        <p:sp>
          <p:nvSpPr>
            <p:cNvPr id="23" name="Rectangle 18">
              <a:extLst>
                <a:ext uri="{FF2B5EF4-FFF2-40B4-BE49-F238E27FC236}">
                  <a16:creationId xmlns:a16="http://schemas.microsoft.com/office/drawing/2014/main" id="{759042C1-0063-6CE9-EF68-4B973906866A}"/>
                </a:ext>
              </a:extLst>
            </p:cNvPr>
            <p:cNvSpPr>
              <a:spLocks noChangeArrowheads="1"/>
            </p:cNvSpPr>
            <p:nvPr/>
          </p:nvSpPr>
          <p:spPr bwMode="auto">
            <a:xfrm>
              <a:off x="1936" y="2530"/>
              <a:ext cx="1031"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Inadequate</a:t>
              </a:r>
            </a:p>
            <a:p>
              <a:pPr algn="ctr">
                <a:spcBef>
                  <a:spcPct val="0"/>
                </a:spcBef>
                <a:buClrTx/>
                <a:buFontTx/>
                <a:buNone/>
              </a:pPr>
              <a:r>
                <a:rPr lang="en-US" altLang="ar-EG" sz="1600">
                  <a:latin typeface="Arial" panose="020B0604020202020204" pitchFamily="34" charset="0"/>
                </a:rPr>
                <a:t>Communications</a:t>
              </a:r>
            </a:p>
          </p:txBody>
        </p:sp>
        <p:sp>
          <p:nvSpPr>
            <p:cNvPr id="24" name="Rectangle 19">
              <a:extLst>
                <a:ext uri="{FF2B5EF4-FFF2-40B4-BE49-F238E27FC236}">
                  <a16:creationId xmlns:a16="http://schemas.microsoft.com/office/drawing/2014/main" id="{0E3838BC-9F3B-D8F2-389B-703A746C8660}"/>
                </a:ext>
              </a:extLst>
            </p:cNvPr>
            <p:cNvSpPr>
              <a:spLocks noChangeArrowheads="1"/>
            </p:cNvSpPr>
            <p:nvPr/>
          </p:nvSpPr>
          <p:spPr bwMode="auto">
            <a:xfrm>
              <a:off x="1087" y="3157"/>
              <a:ext cx="679"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Poor</a:t>
              </a:r>
            </a:p>
            <a:p>
              <a:pPr algn="ctr">
                <a:spcBef>
                  <a:spcPct val="0"/>
                </a:spcBef>
                <a:buClrTx/>
                <a:buFontTx/>
                <a:buNone/>
              </a:pPr>
              <a:r>
                <a:rPr lang="en-US" altLang="ar-EG" sz="1600">
                  <a:latin typeface="Arial" panose="020B0604020202020204" pitchFamily="34" charset="0"/>
                </a:rPr>
                <a:t>Scheduling</a:t>
              </a:r>
            </a:p>
          </p:txBody>
        </p:sp>
        <p:sp>
          <p:nvSpPr>
            <p:cNvPr id="25" name="Rectangle 20">
              <a:extLst>
                <a:ext uri="{FF2B5EF4-FFF2-40B4-BE49-F238E27FC236}">
                  <a16:creationId xmlns:a16="http://schemas.microsoft.com/office/drawing/2014/main" id="{7D298206-7C39-50BC-906B-74B47110F4D0}"/>
                </a:ext>
              </a:extLst>
            </p:cNvPr>
            <p:cNvSpPr>
              <a:spLocks noChangeArrowheads="1"/>
            </p:cNvSpPr>
            <p:nvPr/>
          </p:nvSpPr>
          <p:spPr bwMode="auto">
            <a:xfrm>
              <a:off x="3291" y="2950"/>
              <a:ext cx="824" cy="47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Inadequate</a:t>
              </a:r>
            </a:p>
            <a:p>
              <a:pPr algn="ctr">
                <a:spcBef>
                  <a:spcPct val="0"/>
                </a:spcBef>
                <a:buClrTx/>
                <a:buFontTx/>
                <a:buNone/>
              </a:pPr>
              <a:r>
                <a:rPr lang="en-US" altLang="ar-EG" sz="1600">
                  <a:latin typeface="Arial" panose="020B0604020202020204" pitchFamily="34" charset="0"/>
                </a:rPr>
                <a:t>Supplier</a:t>
              </a:r>
            </a:p>
            <a:p>
              <a:pPr algn="ctr">
                <a:spcBef>
                  <a:spcPct val="0"/>
                </a:spcBef>
                <a:buClrTx/>
                <a:buFontTx/>
                <a:buNone/>
              </a:pPr>
              <a:r>
                <a:rPr lang="en-US" altLang="ar-EG" sz="1600">
                  <a:latin typeface="Arial" panose="020B0604020202020204" pitchFamily="34" charset="0"/>
                </a:rPr>
                <a:t>Management</a:t>
              </a:r>
            </a:p>
          </p:txBody>
        </p:sp>
        <p:sp>
          <p:nvSpPr>
            <p:cNvPr id="26" name="Line 21">
              <a:extLst>
                <a:ext uri="{FF2B5EF4-FFF2-40B4-BE49-F238E27FC236}">
                  <a16:creationId xmlns:a16="http://schemas.microsoft.com/office/drawing/2014/main" id="{1A2B2EC7-5321-03E1-D4BF-8F045D9AA5E7}"/>
                </a:ext>
              </a:extLst>
            </p:cNvPr>
            <p:cNvSpPr>
              <a:spLocks noChangeShapeType="1"/>
            </p:cNvSpPr>
            <p:nvPr/>
          </p:nvSpPr>
          <p:spPr bwMode="auto">
            <a:xfrm>
              <a:off x="1751" y="1496"/>
              <a:ext cx="4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 name="Line 22">
              <a:extLst>
                <a:ext uri="{FF2B5EF4-FFF2-40B4-BE49-F238E27FC236}">
                  <a16:creationId xmlns:a16="http://schemas.microsoft.com/office/drawing/2014/main" id="{4285FADB-B569-27B1-250D-9DE9EA193AC7}"/>
                </a:ext>
              </a:extLst>
            </p:cNvPr>
            <p:cNvSpPr>
              <a:spLocks noChangeShapeType="1"/>
            </p:cNvSpPr>
            <p:nvPr/>
          </p:nvSpPr>
          <p:spPr bwMode="auto">
            <a:xfrm flipH="1">
              <a:off x="2015" y="1680"/>
              <a:ext cx="4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 name="Line 23">
              <a:extLst>
                <a:ext uri="{FF2B5EF4-FFF2-40B4-BE49-F238E27FC236}">
                  <a16:creationId xmlns:a16="http://schemas.microsoft.com/office/drawing/2014/main" id="{588BA884-4B14-3495-9BC7-846293DA2825}"/>
                </a:ext>
              </a:extLst>
            </p:cNvPr>
            <p:cNvSpPr>
              <a:spLocks noChangeShapeType="1"/>
            </p:cNvSpPr>
            <p:nvPr/>
          </p:nvSpPr>
          <p:spPr bwMode="auto">
            <a:xfrm>
              <a:off x="2263" y="1680"/>
              <a:ext cx="0" cy="296"/>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9" name="Line 24">
              <a:extLst>
                <a:ext uri="{FF2B5EF4-FFF2-40B4-BE49-F238E27FC236}">
                  <a16:creationId xmlns:a16="http://schemas.microsoft.com/office/drawing/2014/main" id="{BA3BA473-25D2-CE6E-A3A1-8F57A7E63233}"/>
                </a:ext>
              </a:extLst>
            </p:cNvPr>
            <p:cNvSpPr>
              <a:spLocks noChangeShapeType="1"/>
            </p:cNvSpPr>
            <p:nvPr/>
          </p:nvSpPr>
          <p:spPr bwMode="auto">
            <a:xfrm>
              <a:off x="4123" y="1672"/>
              <a:ext cx="28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0" name="Line 25">
              <a:extLst>
                <a:ext uri="{FF2B5EF4-FFF2-40B4-BE49-F238E27FC236}">
                  <a16:creationId xmlns:a16="http://schemas.microsoft.com/office/drawing/2014/main" id="{0D46EE96-D9D4-9C94-0658-9835993A8906}"/>
                </a:ext>
              </a:extLst>
            </p:cNvPr>
            <p:cNvSpPr>
              <a:spLocks noChangeShapeType="1"/>
            </p:cNvSpPr>
            <p:nvPr/>
          </p:nvSpPr>
          <p:spPr bwMode="auto">
            <a:xfrm flipH="1">
              <a:off x="4079" y="2084"/>
              <a:ext cx="37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1" name="Line 26">
              <a:extLst>
                <a:ext uri="{FF2B5EF4-FFF2-40B4-BE49-F238E27FC236}">
                  <a16:creationId xmlns:a16="http://schemas.microsoft.com/office/drawing/2014/main" id="{436EF1F0-21FA-381A-053E-B2C4203E99AC}"/>
                </a:ext>
              </a:extLst>
            </p:cNvPr>
            <p:cNvSpPr>
              <a:spLocks noChangeShapeType="1"/>
            </p:cNvSpPr>
            <p:nvPr/>
          </p:nvSpPr>
          <p:spPr bwMode="auto">
            <a:xfrm flipH="1">
              <a:off x="4087" y="2824"/>
              <a:ext cx="35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2" name="Line 27">
              <a:extLst>
                <a:ext uri="{FF2B5EF4-FFF2-40B4-BE49-F238E27FC236}">
                  <a16:creationId xmlns:a16="http://schemas.microsoft.com/office/drawing/2014/main" id="{B3941EF8-D357-F294-CC19-CF73E784D2BC}"/>
                </a:ext>
              </a:extLst>
            </p:cNvPr>
            <p:cNvSpPr>
              <a:spLocks noChangeShapeType="1"/>
            </p:cNvSpPr>
            <p:nvPr/>
          </p:nvSpPr>
          <p:spPr bwMode="auto">
            <a:xfrm>
              <a:off x="4119" y="3196"/>
              <a:ext cx="25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3" name="Line 28">
              <a:extLst>
                <a:ext uri="{FF2B5EF4-FFF2-40B4-BE49-F238E27FC236}">
                  <a16:creationId xmlns:a16="http://schemas.microsoft.com/office/drawing/2014/main" id="{1D099798-07C4-B7E9-3B71-CBD7BCD127C5}"/>
                </a:ext>
              </a:extLst>
            </p:cNvPr>
            <p:cNvSpPr>
              <a:spLocks noChangeShapeType="1"/>
            </p:cNvSpPr>
            <p:nvPr/>
          </p:nvSpPr>
          <p:spPr bwMode="auto">
            <a:xfrm>
              <a:off x="1771" y="3356"/>
              <a:ext cx="35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4" name="Line 29">
              <a:extLst>
                <a:ext uri="{FF2B5EF4-FFF2-40B4-BE49-F238E27FC236}">
                  <a16:creationId xmlns:a16="http://schemas.microsoft.com/office/drawing/2014/main" id="{C3FFB123-D9DF-5CD0-4197-1FFD0B91CD89}"/>
                </a:ext>
              </a:extLst>
            </p:cNvPr>
            <p:cNvSpPr>
              <a:spLocks noChangeShapeType="1"/>
            </p:cNvSpPr>
            <p:nvPr/>
          </p:nvSpPr>
          <p:spPr bwMode="auto">
            <a:xfrm flipH="1">
              <a:off x="1639" y="2724"/>
              <a:ext cx="29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5" name="Rectangle 30">
              <a:extLst>
                <a:ext uri="{FF2B5EF4-FFF2-40B4-BE49-F238E27FC236}">
                  <a16:creationId xmlns:a16="http://schemas.microsoft.com/office/drawing/2014/main" id="{2C72FFD2-7294-4F46-424F-99D3837EE61C}"/>
                </a:ext>
              </a:extLst>
            </p:cNvPr>
            <p:cNvSpPr>
              <a:spLocks noChangeArrowheads="1"/>
            </p:cNvSpPr>
            <p:nvPr/>
          </p:nvSpPr>
          <p:spPr bwMode="auto">
            <a:xfrm>
              <a:off x="772" y="1298"/>
              <a:ext cx="97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dirty="0">
                  <a:latin typeface="Arial" panose="020B0604020202020204" pitchFamily="34" charset="0"/>
                </a:rPr>
                <a:t>Materials </a:t>
              </a:r>
            </a:p>
            <a:p>
              <a:pPr algn="ctr">
                <a:spcBef>
                  <a:spcPct val="0"/>
                </a:spcBef>
                <a:buClrTx/>
                <a:buFontTx/>
                <a:buNone/>
              </a:pPr>
              <a:r>
                <a:rPr lang="en-US" altLang="ar-EG" sz="1600" dirty="0">
                  <a:latin typeface="Arial" panose="020B0604020202020204" pitchFamily="34" charset="0"/>
                </a:rPr>
                <a:t>Supply Problem</a:t>
              </a:r>
            </a:p>
          </p:txBody>
        </p:sp>
        <p:sp>
          <p:nvSpPr>
            <p:cNvPr id="36" name="Rectangle 31">
              <a:extLst>
                <a:ext uri="{FF2B5EF4-FFF2-40B4-BE49-F238E27FC236}">
                  <a16:creationId xmlns:a16="http://schemas.microsoft.com/office/drawing/2014/main" id="{4311899C-5977-25DF-1DC4-D0D36D7B9230}"/>
                </a:ext>
              </a:extLst>
            </p:cNvPr>
            <p:cNvSpPr>
              <a:spLocks noChangeArrowheads="1"/>
            </p:cNvSpPr>
            <p:nvPr/>
          </p:nvSpPr>
          <p:spPr bwMode="auto">
            <a:xfrm>
              <a:off x="2418" y="1478"/>
              <a:ext cx="79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Failure to</a:t>
              </a:r>
            </a:p>
            <a:p>
              <a:pPr algn="ctr">
                <a:spcBef>
                  <a:spcPct val="0"/>
                </a:spcBef>
                <a:buClrTx/>
                <a:buFontTx/>
                <a:buNone/>
              </a:pPr>
              <a:r>
                <a:rPr lang="en-US" altLang="ar-EG" sz="1600">
                  <a:latin typeface="Arial" panose="020B0604020202020204" pitchFamily="34" charset="0"/>
                </a:rPr>
                <a:t>Achieve Plan</a:t>
              </a:r>
            </a:p>
          </p:txBody>
        </p:sp>
        <p:sp>
          <p:nvSpPr>
            <p:cNvPr id="37" name="Rectangle 32">
              <a:extLst>
                <a:ext uri="{FF2B5EF4-FFF2-40B4-BE49-F238E27FC236}">
                  <a16:creationId xmlns:a16="http://schemas.microsoft.com/office/drawing/2014/main" id="{9BC800B7-71D9-DB56-84D8-ADF50FEC0F66}"/>
                </a:ext>
              </a:extLst>
            </p:cNvPr>
            <p:cNvSpPr>
              <a:spLocks noChangeArrowheads="1"/>
            </p:cNvSpPr>
            <p:nvPr/>
          </p:nvSpPr>
          <p:spPr bwMode="auto">
            <a:xfrm>
              <a:off x="4449" y="1880"/>
              <a:ext cx="79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Forecasting</a:t>
              </a:r>
            </a:p>
            <a:p>
              <a:pPr algn="ctr">
                <a:spcBef>
                  <a:spcPct val="0"/>
                </a:spcBef>
                <a:buClrTx/>
                <a:buFontTx/>
                <a:buNone/>
              </a:pPr>
              <a:r>
                <a:rPr lang="en-US" altLang="ar-EG" sz="1600">
                  <a:latin typeface="Arial" panose="020B0604020202020204" pitchFamily="34" charset="0"/>
                </a:rPr>
                <a:t>Problems</a:t>
              </a:r>
            </a:p>
          </p:txBody>
        </p:sp>
        <p:sp>
          <p:nvSpPr>
            <p:cNvPr id="38" name="Rectangle 33">
              <a:extLst>
                <a:ext uri="{FF2B5EF4-FFF2-40B4-BE49-F238E27FC236}">
                  <a16:creationId xmlns:a16="http://schemas.microsoft.com/office/drawing/2014/main" id="{C4DE8C28-469F-D206-D8DE-1C45E89E7582}"/>
                </a:ext>
              </a:extLst>
            </p:cNvPr>
            <p:cNvSpPr>
              <a:spLocks noChangeArrowheads="1"/>
            </p:cNvSpPr>
            <p:nvPr/>
          </p:nvSpPr>
          <p:spPr bwMode="auto">
            <a:xfrm>
              <a:off x="4430" y="2625"/>
              <a:ext cx="825"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Poor Process</a:t>
              </a:r>
            </a:p>
            <a:p>
              <a:pPr algn="ctr">
                <a:spcBef>
                  <a:spcPct val="0"/>
                </a:spcBef>
                <a:buClrTx/>
                <a:buFontTx/>
                <a:buNone/>
              </a:pPr>
              <a:r>
                <a:rPr lang="en-US" altLang="ar-EG" sz="1600">
                  <a:latin typeface="Arial" panose="020B0604020202020204" pitchFamily="34" charset="0"/>
                </a:rPr>
                <a:t>Control</a:t>
              </a:r>
            </a:p>
          </p:txBody>
        </p:sp>
      </p:grpSp>
      <p:sp>
        <p:nvSpPr>
          <p:cNvPr id="39" name="Speech Bubble: Rectangle with Corners Rounded 38">
            <a:extLst>
              <a:ext uri="{FF2B5EF4-FFF2-40B4-BE49-F238E27FC236}">
                <a16:creationId xmlns:a16="http://schemas.microsoft.com/office/drawing/2014/main" id="{3FC723DE-BF14-BC5E-4D7C-816900FAC857}"/>
              </a:ext>
            </a:extLst>
          </p:cNvPr>
          <p:cNvSpPr/>
          <p:nvPr/>
        </p:nvSpPr>
        <p:spPr>
          <a:xfrm>
            <a:off x="216091" y="1846375"/>
            <a:ext cx="1688962" cy="1358900"/>
          </a:xfrm>
          <a:prstGeom prst="wedgeRoundRectCallout">
            <a:avLst>
              <a:gd name="adj1" fmla="val 42082"/>
              <a:gd name="adj2" fmla="val 68943"/>
              <a:gd name="adj3" fmla="val 16667"/>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en-GB" altLang="ar-EG" sz="2800" b="1" dirty="0">
                <a:solidFill>
                  <a:srgbClr val="FF0000"/>
                </a:solidFill>
              </a:rPr>
              <a:t>fishbone charts</a:t>
            </a:r>
          </a:p>
        </p:txBody>
      </p:sp>
    </p:spTree>
    <p:custDataLst>
      <p:tags r:id="rId1"/>
    </p:custDataLst>
    <p:extLst>
      <p:ext uri="{BB962C8B-B14F-4D97-AF65-F5344CB8AC3E}">
        <p14:creationId xmlns:p14="http://schemas.microsoft.com/office/powerpoint/2010/main" val="1941152396"/>
      </p:ext>
    </p:extLst>
  </p:cSld>
  <p:clrMapOvr>
    <a:masterClrMapping/>
  </p:clrMapOvr>
  <mc:AlternateContent xmlns:mc="http://schemas.openxmlformats.org/markup-compatibility/2006" xmlns:p14="http://schemas.microsoft.com/office/powerpoint/2010/main">
    <mc:Choice Requires="p14">
      <p:transition spd="slow" p14:dur="2000" advTm="194291"/>
    </mc:Choice>
    <mc:Fallback xmlns="">
      <p:transition spd="slow" advTm="1942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BA06ED92-FC9B-F7B4-089F-406E28F95478}"/>
              </a:ext>
            </a:extLst>
          </p:cNvPr>
          <p:cNvSpPr>
            <a:spLocks noChangeArrowheads="1"/>
          </p:cNvSpPr>
          <p:nvPr/>
        </p:nvSpPr>
        <p:spPr bwMode="auto">
          <a:xfrm>
            <a:off x="2864796" y="132418"/>
            <a:ext cx="882231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Failure mode and effects analysis (FMEA)</a:t>
            </a:r>
          </a:p>
        </p:txBody>
      </p:sp>
      <p:sp>
        <p:nvSpPr>
          <p:cNvPr id="10" name="Rectangle 5">
            <a:extLst>
              <a:ext uri="{FF2B5EF4-FFF2-40B4-BE49-F238E27FC236}">
                <a16:creationId xmlns:a16="http://schemas.microsoft.com/office/drawing/2014/main" id="{2F59623C-69FA-FEE1-7473-5FE62A17FCCB}"/>
              </a:ext>
            </a:extLst>
          </p:cNvPr>
          <p:cNvSpPr>
            <a:spLocks noChangeArrowheads="1"/>
          </p:cNvSpPr>
          <p:nvPr/>
        </p:nvSpPr>
        <p:spPr bwMode="auto">
          <a:xfrm>
            <a:off x="3092161" y="1451599"/>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r>
              <a:rPr lang="en-GB" altLang="ar-EG" dirty="0"/>
              <a:t>Asks three questions:</a:t>
            </a:r>
            <a:br>
              <a:rPr lang="en-GB" altLang="ar-EG" dirty="0"/>
            </a:br>
            <a:r>
              <a:rPr lang="en-GB" altLang="ar-EG" dirty="0"/>
              <a:t>-	What could go wrong?</a:t>
            </a:r>
            <a:br>
              <a:rPr lang="en-GB" altLang="ar-EG" dirty="0"/>
            </a:br>
            <a:r>
              <a:rPr lang="en-GB" altLang="ar-EG" dirty="0"/>
              <a:t>-	What effect would this failure have?</a:t>
            </a:r>
            <a:br>
              <a:rPr lang="en-GB" altLang="ar-EG" dirty="0"/>
            </a:br>
            <a:r>
              <a:rPr lang="en-GB" altLang="ar-EG" dirty="0"/>
              <a:t>-	What are the key causes of this failure?</a:t>
            </a:r>
            <a:br>
              <a:rPr lang="en-GB" altLang="ar-EG" dirty="0"/>
            </a:br>
            <a:endParaRPr lang="en-GB" altLang="ar-EG" dirty="0"/>
          </a:p>
          <a:p>
            <a:pPr eaLnBrk="1" hangingPunct="1"/>
            <a:r>
              <a:rPr lang="en-GB" altLang="ar-EG" dirty="0"/>
              <a:t>Provides an assessment of risk for each possible failure:</a:t>
            </a:r>
            <a:br>
              <a:rPr lang="en-GB" altLang="ar-EG" dirty="0"/>
            </a:br>
            <a:r>
              <a:rPr lang="en-GB" altLang="ar-EG" dirty="0"/>
              <a:t>S	=	severity of effect</a:t>
            </a:r>
            <a:br>
              <a:rPr lang="en-GB" altLang="ar-EG" dirty="0"/>
            </a:br>
            <a:r>
              <a:rPr lang="en-GB" altLang="ar-EG" dirty="0"/>
              <a:t>O	=	likelihood of occurrence</a:t>
            </a:r>
            <a:br>
              <a:rPr lang="en-GB" altLang="ar-EG" dirty="0"/>
            </a:br>
            <a:r>
              <a:rPr lang="en-GB" altLang="ar-EG" dirty="0"/>
              <a:t>D	=	likelihood of detection</a:t>
            </a:r>
          </a:p>
        </p:txBody>
      </p:sp>
    </p:spTree>
    <p:custDataLst>
      <p:tags r:id="rId1"/>
    </p:custDataLst>
    <p:extLst>
      <p:ext uri="{BB962C8B-B14F-4D97-AF65-F5344CB8AC3E}">
        <p14:creationId xmlns:p14="http://schemas.microsoft.com/office/powerpoint/2010/main" val="3401911327"/>
      </p:ext>
    </p:extLst>
  </p:cSld>
  <p:clrMapOvr>
    <a:masterClrMapping/>
  </p:clrMapOvr>
  <mc:AlternateContent xmlns:mc="http://schemas.openxmlformats.org/markup-compatibility/2006" xmlns:p14="http://schemas.microsoft.com/office/powerpoint/2010/main">
    <mc:Choice Requires="p14">
      <p:transition spd="slow" p14:dur="2000" advTm="64445"/>
    </mc:Choice>
    <mc:Fallback xmlns="">
      <p:transition spd="slow" advTm="6444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97981"/>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440B757B-CA34-EEF3-7308-B9FE5539D65F}"/>
              </a:ext>
            </a:extLst>
          </p:cNvPr>
          <p:cNvSpPr>
            <a:spLocks noChangeArrowheads="1"/>
          </p:cNvSpPr>
          <p:nvPr/>
        </p:nvSpPr>
        <p:spPr bwMode="auto">
          <a:xfrm>
            <a:off x="3505702" y="-624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Risk analysis scoring system</a:t>
            </a:r>
          </a:p>
        </p:txBody>
      </p:sp>
      <p:grpSp>
        <p:nvGrpSpPr>
          <p:cNvPr id="10" name="Group 5">
            <a:extLst>
              <a:ext uri="{FF2B5EF4-FFF2-40B4-BE49-F238E27FC236}">
                <a16:creationId xmlns:a16="http://schemas.microsoft.com/office/drawing/2014/main" id="{95FA3C22-126F-9EF2-7B43-DB4F437D90D3}"/>
              </a:ext>
            </a:extLst>
          </p:cNvPr>
          <p:cNvGrpSpPr>
            <a:grpSpLocks/>
          </p:cNvGrpSpPr>
          <p:nvPr/>
        </p:nvGrpSpPr>
        <p:grpSpPr bwMode="auto">
          <a:xfrm>
            <a:off x="2440788" y="1216181"/>
            <a:ext cx="9099472" cy="4937901"/>
            <a:chOff x="-3" y="-3"/>
            <a:chExt cx="5449" cy="3478"/>
          </a:xfrm>
        </p:grpSpPr>
        <p:grpSp>
          <p:nvGrpSpPr>
            <p:cNvPr id="11" name="Group 6">
              <a:extLst>
                <a:ext uri="{FF2B5EF4-FFF2-40B4-BE49-F238E27FC236}">
                  <a16:creationId xmlns:a16="http://schemas.microsoft.com/office/drawing/2014/main" id="{FB2DC49E-04F5-E2D7-F2A3-465CA74F8B0B}"/>
                </a:ext>
              </a:extLst>
            </p:cNvPr>
            <p:cNvGrpSpPr>
              <a:grpSpLocks/>
            </p:cNvGrpSpPr>
            <p:nvPr/>
          </p:nvGrpSpPr>
          <p:grpSpPr bwMode="auto">
            <a:xfrm>
              <a:off x="0" y="0"/>
              <a:ext cx="5443" cy="3472"/>
              <a:chOff x="0" y="0"/>
              <a:chExt cx="5443" cy="3472"/>
            </a:xfrm>
          </p:grpSpPr>
          <p:grpSp>
            <p:nvGrpSpPr>
              <p:cNvPr id="13" name="Group 7">
                <a:extLst>
                  <a:ext uri="{FF2B5EF4-FFF2-40B4-BE49-F238E27FC236}">
                    <a16:creationId xmlns:a16="http://schemas.microsoft.com/office/drawing/2014/main" id="{13AF8666-D9DB-9966-E99C-131E2050CCD0}"/>
                  </a:ext>
                </a:extLst>
              </p:cNvPr>
              <p:cNvGrpSpPr>
                <a:grpSpLocks/>
              </p:cNvGrpSpPr>
              <p:nvPr/>
            </p:nvGrpSpPr>
            <p:grpSpPr bwMode="auto">
              <a:xfrm>
                <a:off x="0" y="0"/>
                <a:ext cx="1944" cy="1103"/>
                <a:chOff x="0" y="0"/>
                <a:chExt cx="1944" cy="1103"/>
              </a:xfrm>
            </p:grpSpPr>
            <p:sp>
              <p:nvSpPr>
                <p:cNvPr id="29" name="Rectangle 8">
                  <a:extLst>
                    <a:ext uri="{FF2B5EF4-FFF2-40B4-BE49-F238E27FC236}">
                      <a16:creationId xmlns:a16="http://schemas.microsoft.com/office/drawing/2014/main" id="{1B86D889-3CD4-01A1-4D49-1344D6563C87}"/>
                    </a:ext>
                  </a:extLst>
                </p:cNvPr>
                <p:cNvSpPr>
                  <a:spLocks noChangeArrowheads="1"/>
                </p:cNvSpPr>
                <p:nvPr/>
              </p:nvSpPr>
              <p:spPr bwMode="auto">
                <a:xfrm>
                  <a:off x="43" y="0"/>
                  <a:ext cx="1858"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S = Severity</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30" name="Rectangle 9">
                  <a:extLst>
                    <a:ext uri="{FF2B5EF4-FFF2-40B4-BE49-F238E27FC236}">
                      <a16:creationId xmlns:a16="http://schemas.microsoft.com/office/drawing/2014/main" id="{996830B6-6D93-6F33-9F04-03701DB702E8}"/>
                    </a:ext>
                  </a:extLst>
                </p:cNvPr>
                <p:cNvSpPr>
                  <a:spLocks noChangeArrowheads="1"/>
                </p:cNvSpPr>
                <p:nvPr/>
              </p:nvSpPr>
              <p:spPr bwMode="auto">
                <a:xfrm>
                  <a:off x="0" y="0"/>
                  <a:ext cx="1944"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4" name="Group 10">
                <a:extLst>
                  <a:ext uri="{FF2B5EF4-FFF2-40B4-BE49-F238E27FC236}">
                    <a16:creationId xmlns:a16="http://schemas.microsoft.com/office/drawing/2014/main" id="{58FDF4A3-9682-3DA6-161B-09F797D7BDFF}"/>
                  </a:ext>
                </a:extLst>
              </p:cNvPr>
              <p:cNvGrpSpPr>
                <a:grpSpLocks/>
              </p:cNvGrpSpPr>
              <p:nvPr/>
            </p:nvGrpSpPr>
            <p:grpSpPr bwMode="auto">
              <a:xfrm>
                <a:off x="1944" y="0"/>
                <a:ext cx="3499" cy="1103"/>
                <a:chOff x="1944" y="0"/>
                <a:chExt cx="3499" cy="1103"/>
              </a:xfrm>
            </p:grpSpPr>
            <p:sp>
              <p:nvSpPr>
                <p:cNvPr id="27" name="Rectangle 11">
                  <a:extLst>
                    <a:ext uri="{FF2B5EF4-FFF2-40B4-BE49-F238E27FC236}">
                      <a16:creationId xmlns:a16="http://schemas.microsoft.com/office/drawing/2014/main" id="{D238BEDF-F2E3-B863-AF2F-E28BFDBB6F4A}"/>
                    </a:ext>
                  </a:extLst>
                </p:cNvPr>
                <p:cNvSpPr>
                  <a:spLocks noChangeArrowheads="1"/>
                </p:cNvSpPr>
                <p:nvPr/>
              </p:nvSpPr>
              <p:spPr bwMode="auto">
                <a:xfrm>
                  <a:off x="1987" y="0"/>
                  <a:ext cx="3413"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no direct effect on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minor deterioration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definite reduction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serious deterioration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operating service level approaches zero</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8" name="Rectangle 12">
                  <a:extLst>
                    <a:ext uri="{FF2B5EF4-FFF2-40B4-BE49-F238E27FC236}">
                      <a16:creationId xmlns:a16="http://schemas.microsoft.com/office/drawing/2014/main" id="{ED997253-00F4-1862-E393-8FEF89EA23B2}"/>
                    </a:ext>
                  </a:extLst>
                </p:cNvPr>
                <p:cNvSpPr>
                  <a:spLocks noChangeArrowheads="1"/>
                </p:cNvSpPr>
                <p:nvPr/>
              </p:nvSpPr>
              <p:spPr bwMode="auto">
                <a:xfrm>
                  <a:off x="1944" y="0"/>
                  <a:ext cx="3499"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5" name="Group 13">
                <a:extLst>
                  <a:ext uri="{FF2B5EF4-FFF2-40B4-BE49-F238E27FC236}">
                    <a16:creationId xmlns:a16="http://schemas.microsoft.com/office/drawing/2014/main" id="{42ED9D87-B311-86FB-DAE7-F599511D653A}"/>
                  </a:ext>
                </a:extLst>
              </p:cNvPr>
              <p:cNvGrpSpPr>
                <a:grpSpLocks/>
              </p:cNvGrpSpPr>
              <p:nvPr/>
            </p:nvGrpSpPr>
            <p:grpSpPr bwMode="auto">
              <a:xfrm>
                <a:off x="0" y="1103"/>
                <a:ext cx="1944" cy="1103"/>
                <a:chOff x="0" y="1103"/>
                <a:chExt cx="1944" cy="1103"/>
              </a:xfrm>
            </p:grpSpPr>
            <p:sp>
              <p:nvSpPr>
                <p:cNvPr id="25" name="Rectangle 14">
                  <a:extLst>
                    <a:ext uri="{FF2B5EF4-FFF2-40B4-BE49-F238E27FC236}">
                      <a16:creationId xmlns:a16="http://schemas.microsoft.com/office/drawing/2014/main" id="{E18A1795-A0B6-3855-7AC2-B2B7BA65CF60}"/>
                    </a:ext>
                  </a:extLst>
                </p:cNvPr>
                <p:cNvSpPr>
                  <a:spLocks noChangeArrowheads="1"/>
                </p:cNvSpPr>
                <p:nvPr/>
              </p:nvSpPr>
              <p:spPr bwMode="auto">
                <a:xfrm>
                  <a:off x="43" y="1103"/>
                  <a:ext cx="1858"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a:latin typeface="Arial" panose="020B0604020202020204" pitchFamily="34" charset="0"/>
                      <a:cs typeface="Arial" panose="020B0604020202020204" pitchFamily="34" charset="0"/>
                    </a:rPr>
                    <a:t>O = Likelihood of occurrence</a:t>
                  </a:r>
                  <a:endParaRPr lang="en-GB" altLang="ar-EG" sz="1000">
                    <a:latin typeface="Arial" panose="020B0604020202020204" pitchFamily="34" charset="0"/>
                    <a:cs typeface="Times New Roman" panose="02020603050405020304" pitchFamily="18" charset="0"/>
                  </a:endParaRPr>
                </a:p>
                <a:p>
                  <a:pPr>
                    <a:spcBef>
                      <a:spcPct val="0"/>
                    </a:spcBef>
                    <a:buClrTx/>
                    <a:buFontTx/>
                    <a:buNone/>
                  </a:pPr>
                  <a:endParaRPr lang="en-GB" altLang="ar-EG">
                    <a:latin typeface="Arial" panose="020B0604020202020204" pitchFamily="34" charset="0"/>
                  </a:endParaRPr>
                </a:p>
              </p:txBody>
            </p:sp>
            <p:sp>
              <p:nvSpPr>
                <p:cNvPr id="26" name="Rectangle 15">
                  <a:extLst>
                    <a:ext uri="{FF2B5EF4-FFF2-40B4-BE49-F238E27FC236}">
                      <a16:creationId xmlns:a16="http://schemas.microsoft.com/office/drawing/2014/main" id="{12A03D34-EFF7-C653-0D6B-A113694460E8}"/>
                    </a:ext>
                  </a:extLst>
                </p:cNvPr>
                <p:cNvSpPr>
                  <a:spLocks noChangeArrowheads="1"/>
                </p:cNvSpPr>
                <p:nvPr/>
              </p:nvSpPr>
              <p:spPr bwMode="auto">
                <a:xfrm>
                  <a:off x="0" y="1103"/>
                  <a:ext cx="1944"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6" name="Group 16">
                <a:extLst>
                  <a:ext uri="{FF2B5EF4-FFF2-40B4-BE49-F238E27FC236}">
                    <a16:creationId xmlns:a16="http://schemas.microsoft.com/office/drawing/2014/main" id="{6C249F99-D759-62AD-56AB-F7D22528FC78}"/>
                  </a:ext>
                </a:extLst>
              </p:cNvPr>
              <p:cNvGrpSpPr>
                <a:grpSpLocks/>
              </p:cNvGrpSpPr>
              <p:nvPr/>
            </p:nvGrpSpPr>
            <p:grpSpPr bwMode="auto">
              <a:xfrm>
                <a:off x="1944" y="1103"/>
                <a:ext cx="3499" cy="1103"/>
                <a:chOff x="1944" y="1103"/>
                <a:chExt cx="3499" cy="1103"/>
              </a:xfrm>
            </p:grpSpPr>
            <p:sp>
              <p:nvSpPr>
                <p:cNvPr id="23" name="Rectangle 17">
                  <a:extLst>
                    <a:ext uri="{FF2B5EF4-FFF2-40B4-BE49-F238E27FC236}">
                      <a16:creationId xmlns:a16="http://schemas.microsoft.com/office/drawing/2014/main" id="{86F480A2-79CA-1CD2-4DE9-FBD7EF254983}"/>
                    </a:ext>
                  </a:extLst>
                </p:cNvPr>
                <p:cNvSpPr>
                  <a:spLocks noChangeArrowheads="1"/>
                </p:cNvSpPr>
                <p:nvPr/>
              </p:nvSpPr>
              <p:spPr bwMode="auto">
                <a:xfrm>
                  <a:off x="1987" y="1103"/>
                  <a:ext cx="3413"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probability of once in many years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probability of once in many operating months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probability of once in some operating weeks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probability of weekly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probability of daily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4" name="Rectangle 18">
                  <a:extLst>
                    <a:ext uri="{FF2B5EF4-FFF2-40B4-BE49-F238E27FC236}">
                      <a16:creationId xmlns:a16="http://schemas.microsoft.com/office/drawing/2014/main" id="{6D97A270-0203-82B2-D7A7-B7D312A29915}"/>
                    </a:ext>
                  </a:extLst>
                </p:cNvPr>
                <p:cNvSpPr>
                  <a:spLocks noChangeArrowheads="1"/>
                </p:cNvSpPr>
                <p:nvPr/>
              </p:nvSpPr>
              <p:spPr bwMode="auto">
                <a:xfrm>
                  <a:off x="1944" y="1103"/>
                  <a:ext cx="3499"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7" name="Group 19">
                <a:extLst>
                  <a:ext uri="{FF2B5EF4-FFF2-40B4-BE49-F238E27FC236}">
                    <a16:creationId xmlns:a16="http://schemas.microsoft.com/office/drawing/2014/main" id="{0D3EE6CE-85FD-36D0-25AF-C1A6AAC447DA}"/>
                  </a:ext>
                </a:extLst>
              </p:cNvPr>
              <p:cNvGrpSpPr>
                <a:grpSpLocks/>
              </p:cNvGrpSpPr>
              <p:nvPr/>
            </p:nvGrpSpPr>
            <p:grpSpPr bwMode="auto">
              <a:xfrm>
                <a:off x="0" y="2206"/>
                <a:ext cx="1944" cy="1266"/>
                <a:chOff x="0" y="2206"/>
                <a:chExt cx="1944" cy="1266"/>
              </a:xfrm>
            </p:grpSpPr>
            <p:sp>
              <p:nvSpPr>
                <p:cNvPr id="21" name="Rectangle 20">
                  <a:extLst>
                    <a:ext uri="{FF2B5EF4-FFF2-40B4-BE49-F238E27FC236}">
                      <a16:creationId xmlns:a16="http://schemas.microsoft.com/office/drawing/2014/main" id="{05EAAD59-B908-0C15-096E-839456F06197}"/>
                    </a:ext>
                  </a:extLst>
                </p:cNvPr>
                <p:cNvSpPr>
                  <a:spLocks noChangeArrowheads="1"/>
                </p:cNvSpPr>
                <p:nvPr/>
              </p:nvSpPr>
              <p:spPr bwMode="auto">
                <a:xfrm>
                  <a:off x="43" y="2206"/>
                  <a:ext cx="1858" cy="1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D = Likelihood of detection</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2" name="Rectangle 21">
                  <a:extLst>
                    <a:ext uri="{FF2B5EF4-FFF2-40B4-BE49-F238E27FC236}">
                      <a16:creationId xmlns:a16="http://schemas.microsoft.com/office/drawing/2014/main" id="{EEE73C65-6AD9-F292-BB8B-99A544FDB87B}"/>
                    </a:ext>
                  </a:extLst>
                </p:cNvPr>
                <p:cNvSpPr>
                  <a:spLocks noChangeArrowheads="1"/>
                </p:cNvSpPr>
                <p:nvPr/>
              </p:nvSpPr>
              <p:spPr bwMode="auto">
                <a:xfrm>
                  <a:off x="0" y="2206"/>
                  <a:ext cx="1944" cy="1266"/>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8" name="Group 22">
                <a:extLst>
                  <a:ext uri="{FF2B5EF4-FFF2-40B4-BE49-F238E27FC236}">
                    <a16:creationId xmlns:a16="http://schemas.microsoft.com/office/drawing/2014/main" id="{4D93D6F1-B824-F020-E384-A3E7B09648F6}"/>
                  </a:ext>
                </a:extLst>
              </p:cNvPr>
              <p:cNvGrpSpPr>
                <a:grpSpLocks/>
              </p:cNvGrpSpPr>
              <p:nvPr/>
            </p:nvGrpSpPr>
            <p:grpSpPr bwMode="auto">
              <a:xfrm>
                <a:off x="1944" y="2206"/>
                <a:ext cx="3499" cy="1266"/>
                <a:chOff x="1944" y="2206"/>
                <a:chExt cx="3499" cy="1266"/>
              </a:xfrm>
            </p:grpSpPr>
            <p:sp>
              <p:nvSpPr>
                <p:cNvPr id="19" name="Rectangle 23">
                  <a:extLst>
                    <a:ext uri="{FF2B5EF4-FFF2-40B4-BE49-F238E27FC236}">
                      <a16:creationId xmlns:a16="http://schemas.microsoft.com/office/drawing/2014/main" id="{DAF6B973-13AE-E563-0AF2-9B721123B6F9}"/>
                    </a:ext>
                  </a:extLst>
                </p:cNvPr>
                <p:cNvSpPr>
                  <a:spLocks noChangeArrowheads="1"/>
                </p:cNvSpPr>
                <p:nvPr/>
              </p:nvSpPr>
              <p:spPr bwMode="auto">
                <a:xfrm>
                  <a:off x="1987" y="2206"/>
                  <a:ext cx="3413" cy="1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detectability is very high</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a:t>
                  </a:r>
                  <a:r>
                    <a:rPr lang="en-GB" altLang="ar-EG" sz="1600" dirty="0">
                      <a:latin typeface="Arial" panose="020B0604020202020204" pitchFamily="34" charset="0"/>
                      <a:cs typeface="Arial" panose="020B0604020202020204" pitchFamily="34" charset="0"/>
                    </a:rPr>
                    <a:t>considerable warning of failure before occurrence</a:t>
                  </a:r>
                  <a:endParaRPr lang="en-GB" altLang="ar-EG" sz="16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some warning of failure before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little warning of failure before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detectability is effectively zero</a:t>
                  </a:r>
                  <a:endParaRPr lang="en-GB" altLang="ar-EG" dirty="0">
                    <a:latin typeface="Arial" panose="020B0604020202020204" pitchFamily="34" charset="0"/>
                  </a:endParaRPr>
                </a:p>
              </p:txBody>
            </p:sp>
            <p:sp>
              <p:nvSpPr>
                <p:cNvPr id="20" name="Rectangle 24">
                  <a:extLst>
                    <a:ext uri="{FF2B5EF4-FFF2-40B4-BE49-F238E27FC236}">
                      <a16:creationId xmlns:a16="http://schemas.microsoft.com/office/drawing/2014/main" id="{6EA52502-D315-8526-66D3-05EA6A7E51FE}"/>
                    </a:ext>
                  </a:extLst>
                </p:cNvPr>
                <p:cNvSpPr>
                  <a:spLocks noChangeArrowheads="1"/>
                </p:cNvSpPr>
                <p:nvPr/>
              </p:nvSpPr>
              <p:spPr bwMode="auto">
                <a:xfrm>
                  <a:off x="1944" y="2206"/>
                  <a:ext cx="3499" cy="1266"/>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sp>
          <p:nvSpPr>
            <p:cNvPr id="12" name="Rectangle 25">
              <a:extLst>
                <a:ext uri="{FF2B5EF4-FFF2-40B4-BE49-F238E27FC236}">
                  <a16:creationId xmlns:a16="http://schemas.microsoft.com/office/drawing/2014/main" id="{B0072600-699C-C811-109A-F03877E05FEF}"/>
                </a:ext>
              </a:extLst>
            </p:cNvPr>
            <p:cNvSpPr>
              <a:spLocks noChangeArrowheads="1"/>
            </p:cNvSpPr>
            <p:nvPr/>
          </p:nvSpPr>
          <p:spPr bwMode="auto">
            <a:xfrm>
              <a:off x="-3" y="-3"/>
              <a:ext cx="5449" cy="3478"/>
            </a:xfrm>
            <a:prstGeom prst="rect">
              <a:avLst/>
            </a:prstGeom>
            <a:noFill/>
            <a:ln w="11112">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Tree>
    <p:custDataLst>
      <p:tags r:id="rId1"/>
    </p:custDataLst>
    <p:extLst>
      <p:ext uri="{BB962C8B-B14F-4D97-AF65-F5344CB8AC3E}">
        <p14:creationId xmlns:p14="http://schemas.microsoft.com/office/powerpoint/2010/main" val="3229364765"/>
      </p:ext>
    </p:extLst>
  </p:cSld>
  <p:clrMapOvr>
    <a:masterClrMapping/>
  </p:clrMapOvr>
  <mc:AlternateContent xmlns:mc="http://schemas.openxmlformats.org/markup-compatibility/2006" xmlns:p14="http://schemas.microsoft.com/office/powerpoint/2010/main">
    <mc:Choice Requires="p14">
      <p:transition spd="slow" p14:dur="2000" advTm="291072"/>
    </mc:Choice>
    <mc:Fallback xmlns="">
      <p:transition spd="slow" advTm="2910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028">
            <a:extLst>
              <a:ext uri="{FF2B5EF4-FFF2-40B4-BE49-F238E27FC236}">
                <a16:creationId xmlns:a16="http://schemas.microsoft.com/office/drawing/2014/main" id="{E2E49489-5887-AF71-0D67-C1CDFBD3B022}"/>
              </a:ext>
            </a:extLst>
          </p:cNvPr>
          <p:cNvSpPr>
            <a:spLocks noChangeArrowheads="1"/>
          </p:cNvSpPr>
          <p:nvPr/>
        </p:nvSpPr>
        <p:spPr bwMode="auto">
          <a:xfrm>
            <a:off x="3333679" y="147039"/>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Agility holds the key</a:t>
            </a:r>
          </a:p>
        </p:txBody>
      </p:sp>
      <p:sp>
        <p:nvSpPr>
          <p:cNvPr id="10" name="Rectangle 1029">
            <a:extLst>
              <a:ext uri="{FF2B5EF4-FFF2-40B4-BE49-F238E27FC236}">
                <a16:creationId xmlns:a16="http://schemas.microsoft.com/office/drawing/2014/main" id="{6892538D-6D91-D335-F21B-B5EF266E37F5}"/>
              </a:ext>
            </a:extLst>
          </p:cNvPr>
          <p:cNvSpPr>
            <a:spLocks noChangeArrowheads="1"/>
          </p:cNvSpPr>
          <p:nvPr/>
        </p:nvSpPr>
        <p:spPr bwMode="auto">
          <a:xfrm>
            <a:off x="2115128" y="2046702"/>
            <a:ext cx="9415896" cy="2924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spcBef>
                <a:spcPct val="20000"/>
              </a:spcBef>
              <a:buClr>
                <a:srgbClr val="FF3300"/>
              </a:buClr>
              <a:buChar char="•"/>
              <a:defRPr sz="2400">
                <a:solidFill>
                  <a:schemeClr val="tx1"/>
                </a:solidFill>
                <a:latin typeface="Verdana" panose="020B0604030504040204" pitchFamily="34" charset="0"/>
              </a:defRPr>
            </a:lvl1pPr>
            <a:lvl2pPr marL="830263" indent="-285750">
              <a:spcBef>
                <a:spcPct val="20000"/>
              </a:spcBef>
              <a:buClr>
                <a:srgbClr val="FF3300"/>
              </a:buClr>
              <a:buChar char="–"/>
              <a:defRPr sz="2000">
                <a:solidFill>
                  <a:schemeClr val="tx1"/>
                </a:solidFill>
                <a:latin typeface="Verdana" panose="020B0604030504040204" pitchFamily="34" charset="0"/>
              </a:defRPr>
            </a:lvl2pPr>
            <a:lvl3pPr marL="1238250" indent="-228600">
              <a:spcBef>
                <a:spcPct val="20000"/>
              </a:spcBef>
              <a:buClr>
                <a:srgbClr val="FF3300"/>
              </a:buClr>
              <a:buChar char="•"/>
              <a:defRPr sz="1600" b="1">
                <a:solidFill>
                  <a:schemeClr val="tx1"/>
                </a:solidFill>
                <a:latin typeface="Verdana" panose="020B0604030504040204" pitchFamily="34" charset="0"/>
              </a:defRPr>
            </a:lvl3pPr>
            <a:lvl4pPr marL="1646238"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buFontTx/>
              <a:buNone/>
            </a:pPr>
            <a:r>
              <a:rPr lang="en-GB" altLang="ar-EG" dirty="0"/>
              <a:t>Agile supply chains are designed to respond rapidly to unpredictable change.  They are based upon a number of principles:-</a:t>
            </a:r>
          </a:p>
          <a:p>
            <a:pPr eaLnBrk="1" hangingPunct="1">
              <a:lnSpc>
                <a:spcPct val="90000"/>
              </a:lnSpc>
              <a:spcBef>
                <a:spcPct val="0"/>
              </a:spcBef>
              <a:buFontTx/>
              <a:buNone/>
            </a:pPr>
            <a:endParaRPr lang="en-GB" altLang="ar-EG" dirty="0"/>
          </a:p>
          <a:p>
            <a:pPr eaLnBrk="1" hangingPunct="1">
              <a:lnSpc>
                <a:spcPct val="90000"/>
              </a:lnSpc>
              <a:spcBef>
                <a:spcPct val="0"/>
              </a:spcBef>
            </a:pPr>
            <a:r>
              <a:rPr lang="en-GB" altLang="ar-EG" dirty="0"/>
              <a:t>   Very close connection to final marketplace</a:t>
            </a:r>
          </a:p>
          <a:p>
            <a:pPr eaLnBrk="1" hangingPunct="1">
              <a:lnSpc>
                <a:spcPct val="90000"/>
              </a:lnSpc>
            </a:pPr>
            <a:r>
              <a:rPr lang="en-GB" altLang="ar-EG" dirty="0"/>
              <a:t>   Visibility of real demand</a:t>
            </a:r>
          </a:p>
          <a:p>
            <a:pPr eaLnBrk="1" hangingPunct="1">
              <a:lnSpc>
                <a:spcPct val="90000"/>
              </a:lnSpc>
            </a:pPr>
            <a:r>
              <a:rPr lang="en-GB" altLang="ar-EG" dirty="0"/>
              <a:t>   High levels of synchronicity upstream and</a:t>
            </a:r>
            <a:br>
              <a:rPr lang="en-GB" altLang="ar-EG" dirty="0"/>
            </a:br>
            <a:r>
              <a:rPr lang="en-GB" altLang="ar-EG" dirty="0"/>
              <a:t>     downstream</a:t>
            </a:r>
          </a:p>
        </p:txBody>
      </p:sp>
    </p:spTree>
    <p:custDataLst>
      <p:tags r:id="rId1"/>
    </p:custDataLst>
    <p:extLst>
      <p:ext uri="{BB962C8B-B14F-4D97-AF65-F5344CB8AC3E}">
        <p14:creationId xmlns:p14="http://schemas.microsoft.com/office/powerpoint/2010/main" val="3119857365"/>
      </p:ext>
    </p:extLst>
  </p:cSld>
  <p:clrMapOvr>
    <a:masterClrMapping/>
  </p:clrMapOvr>
  <mc:AlternateContent xmlns:mc="http://schemas.openxmlformats.org/markup-compatibility/2006" xmlns:p14="http://schemas.microsoft.com/office/powerpoint/2010/main">
    <mc:Choice Requires="p14">
      <p:transition spd="slow" p14:dur="2000" advTm="247439"/>
    </mc:Choice>
    <mc:Fallback xmlns="">
      <p:transition spd="slow" advTm="24743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028">
            <a:extLst>
              <a:ext uri="{FF2B5EF4-FFF2-40B4-BE49-F238E27FC236}">
                <a16:creationId xmlns:a16="http://schemas.microsoft.com/office/drawing/2014/main" id="{E2E49489-5887-AF71-0D67-C1CDFBD3B022}"/>
              </a:ext>
            </a:extLst>
          </p:cNvPr>
          <p:cNvSpPr>
            <a:spLocks noChangeArrowheads="1"/>
          </p:cNvSpPr>
          <p:nvPr/>
        </p:nvSpPr>
        <p:spPr bwMode="auto">
          <a:xfrm>
            <a:off x="3333679" y="147039"/>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Agility holds the key</a:t>
            </a:r>
          </a:p>
        </p:txBody>
      </p:sp>
      <p:sp>
        <p:nvSpPr>
          <p:cNvPr id="10" name="Rectangle 1029">
            <a:extLst>
              <a:ext uri="{FF2B5EF4-FFF2-40B4-BE49-F238E27FC236}">
                <a16:creationId xmlns:a16="http://schemas.microsoft.com/office/drawing/2014/main" id="{6892538D-6D91-D335-F21B-B5EF266E37F5}"/>
              </a:ext>
            </a:extLst>
          </p:cNvPr>
          <p:cNvSpPr>
            <a:spLocks noChangeArrowheads="1"/>
          </p:cNvSpPr>
          <p:nvPr/>
        </p:nvSpPr>
        <p:spPr bwMode="auto">
          <a:xfrm>
            <a:off x="2115128" y="2046702"/>
            <a:ext cx="9415896" cy="2924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spcBef>
                <a:spcPct val="20000"/>
              </a:spcBef>
              <a:buClr>
                <a:srgbClr val="FF3300"/>
              </a:buClr>
              <a:buChar char="•"/>
              <a:defRPr sz="2400">
                <a:solidFill>
                  <a:schemeClr val="tx1"/>
                </a:solidFill>
                <a:latin typeface="Verdana" panose="020B0604030504040204" pitchFamily="34" charset="0"/>
              </a:defRPr>
            </a:lvl1pPr>
            <a:lvl2pPr marL="830263" indent="-285750">
              <a:spcBef>
                <a:spcPct val="20000"/>
              </a:spcBef>
              <a:buClr>
                <a:srgbClr val="FF3300"/>
              </a:buClr>
              <a:buChar char="–"/>
              <a:defRPr sz="2000">
                <a:solidFill>
                  <a:schemeClr val="tx1"/>
                </a:solidFill>
                <a:latin typeface="Verdana" panose="020B0604030504040204" pitchFamily="34" charset="0"/>
              </a:defRPr>
            </a:lvl2pPr>
            <a:lvl3pPr marL="1238250" indent="-228600">
              <a:spcBef>
                <a:spcPct val="20000"/>
              </a:spcBef>
              <a:buClr>
                <a:srgbClr val="FF3300"/>
              </a:buClr>
              <a:buChar char="•"/>
              <a:defRPr sz="1600" b="1">
                <a:solidFill>
                  <a:schemeClr val="tx1"/>
                </a:solidFill>
                <a:latin typeface="Verdana" panose="020B0604030504040204" pitchFamily="34" charset="0"/>
              </a:defRPr>
            </a:lvl3pPr>
            <a:lvl4pPr marL="1646238"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buFontTx/>
              <a:buNone/>
            </a:pPr>
            <a:endParaRPr lang="en-GB" altLang="ar-EG" dirty="0"/>
          </a:p>
          <a:p>
            <a:pPr eaLnBrk="1" hangingPunct="1">
              <a:lnSpc>
                <a:spcPct val="90000"/>
              </a:lnSpc>
              <a:spcBef>
                <a:spcPct val="0"/>
              </a:spcBef>
              <a:buNone/>
            </a:pPr>
            <a:r>
              <a:rPr lang="en-GB" altLang="ar-EG" dirty="0"/>
              <a:t>   </a:t>
            </a:r>
          </a:p>
        </p:txBody>
      </p:sp>
      <p:sp>
        <p:nvSpPr>
          <p:cNvPr id="11" name="TextBox 10">
            <a:extLst>
              <a:ext uri="{FF2B5EF4-FFF2-40B4-BE49-F238E27FC236}">
                <a16:creationId xmlns:a16="http://schemas.microsoft.com/office/drawing/2014/main" id="{B0CC4DDA-A088-5276-D755-C9E9D1C5ECC0}"/>
              </a:ext>
            </a:extLst>
          </p:cNvPr>
          <p:cNvSpPr txBox="1"/>
          <p:nvPr/>
        </p:nvSpPr>
        <p:spPr>
          <a:xfrm>
            <a:off x="2115127" y="2465635"/>
            <a:ext cx="8990951" cy="2086725"/>
          </a:xfrm>
          <a:prstGeom prst="rect">
            <a:avLst/>
          </a:prstGeom>
          <a:noFill/>
        </p:spPr>
        <p:txBody>
          <a:bodyPr wrap="square">
            <a:spAutoFit/>
          </a:bodyPr>
          <a:lstStyle/>
          <a:p>
            <a:pPr indent="-457200">
              <a:lnSpc>
                <a:spcPct val="90000"/>
              </a:lnSpc>
              <a:buClr>
                <a:srgbClr val="FF3300"/>
              </a:buClr>
              <a:buChar char="•"/>
            </a:pPr>
            <a:r>
              <a:rPr lang="en-GB" altLang="ar-EG" sz="2400" dirty="0">
                <a:latin typeface="Verdana" panose="020B0604030504040204" pitchFamily="34" charset="0"/>
              </a:rPr>
              <a:t>Organisational focus on processes rather than </a:t>
            </a:r>
            <a:br>
              <a:rPr lang="en-GB" altLang="ar-EG" sz="2400" dirty="0">
                <a:latin typeface="Verdana" panose="020B0604030504040204" pitchFamily="34" charset="0"/>
              </a:rPr>
            </a:br>
            <a:r>
              <a:rPr lang="en-GB" altLang="ar-EG" sz="2400" dirty="0">
                <a:latin typeface="Verdana" panose="020B0604030504040204" pitchFamily="34" charset="0"/>
              </a:rPr>
              <a:t>     functions</a:t>
            </a:r>
          </a:p>
          <a:p>
            <a:pPr indent="-457200">
              <a:lnSpc>
                <a:spcPct val="90000"/>
              </a:lnSpc>
              <a:buClr>
                <a:srgbClr val="FF3300"/>
              </a:buClr>
              <a:buChar char="•"/>
            </a:pPr>
            <a:r>
              <a:rPr lang="en-GB" altLang="ar-EG" sz="2400" dirty="0">
                <a:latin typeface="Verdana" panose="020B0604030504040204" pitchFamily="34" charset="0"/>
              </a:rPr>
              <a:t>   Advanced level of collaborative planning with  </a:t>
            </a:r>
            <a:br>
              <a:rPr lang="en-GB" altLang="ar-EG" sz="2400" dirty="0">
                <a:latin typeface="Verdana" panose="020B0604030504040204" pitchFamily="34" charset="0"/>
              </a:rPr>
            </a:br>
            <a:r>
              <a:rPr lang="en-GB" altLang="ar-EG" sz="2400" dirty="0">
                <a:latin typeface="Verdana" panose="020B0604030504040204" pitchFamily="34" charset="0"/>
              </a:rPr>
              <a:t>     supply chain partners</a:t>
            </a:r>
          </a:p>
          <a:p>
            <a:pPr indent="-457200">
              <a:lnSpc>
                <a:spcPct val="90000"/>
              </a:lnSpc>
              <a:buClr>
                <a:srgbClr val="FF3300"/>
              </a:buClr>
              <a:buChar char="•"/>
            </a:pPr>
            <a:r>
              <a:rPr lang="en-GB" altLang="ar-EG" sz="2400" dirty="0">
                <a:latin typeface="Verdana" panose="020B0604030504040204" pitchFamily="34" charset="0"/>
              </a:rPr>
              <a:t>   Continuous search for time compression </a:t>
            </a:r>
            <a:br>
              <a:rPr lang="en-GB" altLang="ar-EG" sz="2400" dirty="0">
                <a:latin typeface="Verdana" panose="020B0604030504040204" pitchFamily="34" charset="0"/>
              </a:rPr>
            </a:br>
            <a:r>
              <a:rPr lang="en-GB" altLang="ar-EG" sz="2400" dirty="0">
                <a:latin typeface="Verdana" panose="020B0604030504040204" pitchFamily="34" charset="0"/>
              </a:rPr>
              <a:t>     opportunities</a:t>
            </a:r>
          </a:p>
        </p:txBody>
      </p:sp>
    </p:spTree>
    <p:custDataLst>
      <p:tags r:id="rId1"/>
    </p:custDataLst>
    <p:extLst>
      <p:ext uri="{BB962C8B-B14F-4D97-AF65-F5344CB8AC3E}">
        <p14:creationId xmlns:p14="http://schemas.microsoft.com/office/powerpoint/2010/main" val="3834006010"/>
      </p:ext>
    </p:extLst>
  </p:cSld>
  <p:clrMapOvr>
    <a:masterClrMapping/>
  </p:clrMapOvr>
  <mc:AlternateContent xmlns:mc="http://schemas.openxmlformats.org/markup-compatibility/2006" xmlns:p14="http://schemas.microsoft.com/office/powerpoint/2010/main">
    <mc:Choice Requires="p14">
      <p:transition spd="slow" p14:dur="2000" advTm="149662"/>
    </mc:Choice>
    <mc:Fallback xmlns="">
      <p:transition spd="slow" advTm="14966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3"/>
            <a:ext cx="12194503" cy="1735429"/>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2">
            <a:extLst>
              <a:ext uri="{FF2B5EF4-FFF2-40B4-BE49-F238E27FC236}">
                <a16:creationId xmlns:a16="http://schemas.microsoft.com/office/drawing/2014/main" id="{E30A5A2D-8F8D-3116-5C93-A7D89901B860}"/>
              </a:ext>
            </a:extLst>
          </p:cNvPr>
          <p:cNvSpPr txBox="1">
            <a:spLocks noChangeArrowheads="1"/>
          </p:cNvSpPr>
          <p:nvPr/>
        </p:nvSpPr>
        <p:spPr>
          <a:xfrm>
            <a:off x="2703944" y="417945"/>
            <a:ext cx="9206424"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EG" sz="3200" dirty="0">
                <a:solidFill>
                  <a:srgbClr val="FFC000"/>
                </a:solidFill>
              </a:rPr>
              <a:t>What Does it Take to Become More Agile?</a:t>
            </a:r>
            <a:br>
              <a:rPr lang="en-GB" altLang="ar-EG" sz="3200" dirty="0">
                <a:solidFill>
                  <a:srgbClr val="FFC000"/>
                </a:solidFill>
              </a:rPr>
            </a:br>
            <a:r>
              <a:rPr lang="en-GB" altLang="ar-EG" sz="3200" b="1" dirty="0">
                <a:solidFill>
                  <a:srgbClr val="FFC000"/>
                </a:solidFill>
              </a:rPr>
              <a:t>Zara</a:t>
            </a:r>
          </a:p>
        </p:txBody>
      </p:sp>
      <p:sp>
        <p:nvSpPr>
          <p:cNvPr id="10" name="Rectangle 3">
            <a:extLst>
              <a:ext uri="{FF2B5EF4-FFF2-40B4-BE49-F238E27FC236}">
                <a16:creationId xmlns:a16="http://schemas.microsoft.com/office/drawing/2014/main" id="{61272D73-998B-AF15-066B-948BF0EC490B}"/>
              </a:ext>
            </a:extLst>
          </p:cNvPr>
          <p:cNvSpPr txBox="1">
            <a:spLocks noChangeArrowheads="1"/>
          </p:cNvSpPr>
          <p:nvPr/>
        </p:nvSpPr>
        <p:spPr>
          <a:xfrm>
            <a:off x="1486308" y="1774695"/>
            <a:ext cx="10132290" cy="30283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GB" altLang="ar-EG" dirty="0"/>
              <a:t>Changed structure of network to working directly with more raw material suppliers that have the capability to produce the garments, hence considerably reducing manufacturing time and the risk of miss-communicating design briefs</a:t>
            </a:r>
          </a:p>
          <a:p>
            <a:pPr algn="justLow"/>
            <a:r>
              <a:rPr lang="en-GB" altLang="ar-EG" dirty="0"/>
              <a:t>Advance technical improvements in raw material supply base and garment manufacturers in QR to meet market demands</a:t>
            </a:r>
          </a:p>
          <a:p>
            <a:pPr algn="justLow"/>
            <a:r>
              <a:rPr lang="en-GB" altLang="ar-EG" dirty="0"/>
              <a:t>Direct sourcing means that companies have become more agile because the procurement process is much quicker and cost effective</a:t>
            </a:r>
          </a:p>
          <a:p>
            <a:pPr algn="justLow"/>
            <a:endParaRPr lang="en-GB" altLang="ar-EG" dirty="0"/>
          </a:p>
          <a:p>
            <a:pPr algn="justLow"/>
            <a:endParaRPr lang="en-GB" altLang="ar-EG" dirty="0"/>
          </a:p>
        </p:txBody>
      </p:sp>
    </p:spTree>
    <p:custDataLst>
      <p:tags r:id="rId1"/>
    </p:custDataLst>
    <p:extLst>
      <p:ext uri="{BB962C8B-B14F-4D97-AF65-F5344CB8AC3E}">
        <p14:creationId xmlns:p14="http://schemas.microsoft.com/office/powerpoint/2010/main" val="2854470398"/>
      </p:ext>
    </p:extLst>
  </p:cSld>
  <p:clrMapOvr>
    <a:masterClrMapping/>
  </p:clrMapOvr>
  <mc:AlternateContent xmlns:mc="http://schemas.openxmlformats.org/markup-compatibility/2006" xmlns:p14="http://schemas.microsoft.com/office/powerpoint/2010/main">
    <mc:Choice Requires="p14">
      <p:transition spd="slow" p14:dur="2000" advTm="202237"/>
    </mc:Choice>
    <mc:Fallback xmlns="">
      <p:transition spd="slow" advTm="2022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2">
            <a:extLst>
              <a:ext uri="{FF2B5EF4-FFF2-40B4-BE49-F238E27FC236}">
                <a16:creationId xmlns:a16="http://schemas.microsoft.com/office/drawing/2014/main" id="{E30A5A2D-8F8D-3116-5C93-A7D89901B860}"/>
              </a:ext>
            </a:extLst>
          </p:cNvPr>
          <p:cNvSpPr txBox="1">
            <a:spLocks noChangeArrowheads="1"/>
          </p:cNvSpPr>
          <p:nvPr/>
        </p:nvSpPr>
        <p:spPr>
          <a:xfrm>
            <a:off x="2703944" y="417945"/>
            <a:ext cx="9206424"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EG" sz="2800" b="1" dirty="0">
                <a:solidFill>
                  <a:srgbClr val="FFC000"/>
                </a:solidFill>
              </a:rPr>
              <a:t>What Does it Take to Become More Agile?</a:t>
            </a:r>
            <a:br>
              <a:rPr lang="en-GB" altLang="ar-EG" sz="2800" b="1" dirty="0">
                <a:solidFill>
                  <a:srgbClr val="FFC000"/>
                </a:solidFill>
              </a:rPr>
            </a:br>
            <a:r>
              <a:rPr lang="en-GB" altLang="ar-EG" sz="2800" b="1" dirty="0">
                <a:solidFill>
                  <a:srgbClr val="FFC000"/>
                </a:solidFill>
              </a:rPr>
              <a:t>Zara</a:t>
            </a:r>
          </a:p>
        </p:txBody>
      </p:sp>
      <p:sp>
        <p:nvSpPr>
          <p:cNvPr id="10" name="Rectangle 3">
            <a:extLst>
              <a:ext uri="{FF2B5EF4-FFF2-40B4-BE49-F238E27FC236}">
                <a16:creationId xmlns:a16="http://schemas.microsoft.com/office/drawing/2014/main" id="{61272D73-998B-AF15-066B-948BF0EC490B}"/>
              </a:ext>
            </a:extLst>
          </p:cNvPr>
          <p:cNvSpPr txBox="1">
            <a:spLocks noChangeArrowheads="1"/>
          </p:cNvSpPr>
          <p:nvPr/>
        </p:nvSpPr>
        <p:spPr>
          <a:xfrm>
            <a:off x="1643255" y="1995106"/>
            <a:ext cx="10132290" cy="1726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ar-EG" sz="3200" dirty="0"/>
              <a:t>Sourcing a mixture of suppliers with various skills &amp; with close proximity to market for QR and to enable late configuration of products</a:t>
            </a:r>
          </a:p>
          <a:p>
            <a:r>
              <a:rPr lang="en-GB" altLang="ar-EG" sz="3200" dirty="0"/>
              <a:t>Manage SC risk by avoiding a narrow supply base &amp; enables them to switch product to avoid supply chain disruption caused by political or economic events, or natural disasters</a:t>
            </a:r>
          </a:p>
          <a:p>
            <a:endParaRPr lang="en-GB" altLang="ar-EG" sz="3200" dirty="0"/>
          </a:p>
          <a:p>
            <a:endParaRPr lang="en-GB" altLang="ar-EG" sz="3200" dirty="0"/>
          </a:p>
        </p:txBody>
      </p:sp>
    </p:spTree>
    <p:custDataLst>
      <p:tags r:id="rId1"/>
    </p:custDataLst>
    <p:extLst>
      <p:ext uri="{BB962C8B-B14F-4D97-AF65-F5344CB8AC3E}">
        <p14:creationId xmlns:p14="http://schemas.microsoft.com/office/powerpoint/2010/main" val="3801881086"/>
      </p:ext>
    </p:extLst>
  </p:cSld>
  <p:clrMapOvr>
    <a:masterClrMapping/>
  </p:clrMapOvr>
  <mc:AlternateContent xmlns:mc="http://schemas.openxmlformats.org/markup-compatibility/2006" xmlns:p14="http://schemas.microsoft.com/office/powerpoint/2010/main">
    <mc:Choice Requires="p14">
      <p:transition spd="slow" p14:dur="2000" advTm="128347"/>
    </mc:Choice>
    <mc:Fallback xmlns="">
      <p:transition spd="slow" advTm="1283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2">
            <a:extLst>
              <a:ext uri="{FF2B5EF4-FFF2-40B4-BE49-F238E27FC236}">
                <a16:creationId xmlns:a16="http://schemas.microsoft.com/office/drawing/2014/main" id="{0681C08F-9F11-C427-99D0-6A9E1B9ED66B}"/>
              </a:ext>
            </a:extLst>
          </p:cNvPr>
          <p:cNvSpPr txBox="1">
            <a:spLocks noChangeArrowheads="1"/>
          </p:cNvSpPr>
          <p:nvPr/>
        </p:nvSpPr>
        <p:spPr>
          <a:xfrm>
            <a:off x="2929660" y="533400"/>
            <a:ext cx="70866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200" b="1" dirty="0">
                <a:solidFill>
                  <a:srgbClr val="FFC000"/>
                </a:solidFill>
              </a:rPr>
              <a:t>Zara : Design-Led Supply Chains</a:t>
            </a:r>
            <a:endParaRPr lang="en-GB" altLang="ar-EG" sz="3200" b="1" dirty="0">
              <a:solidFill>
                <a:srgbClr val="FFC000"/>
              </a:solidFill>
            </a:endParaRPr>
          </a:p>
        </p:txBody>
      </p:sp>
      <p:sp>
        <p:nvSpPr>
          <p:cNvPr id="10" name="Rectangle 3">
            <a:extLst>
              <a:ext uri="{FF2B5EF4-FFF2-40B4-BE49-F238E27FC236}">
                <a16:creationId xmlns:a16="http://schemas.microsoft.com/office/drawing/2014/main" id="{5CC9AEEC-4DC4-083B-D793-D03C9982E2A1}"/>
              </a:ext>
            </a:extLst>
          </p:cNvPr>
          <p:cNvSpPr txBox="1">
            <a:spLocks noChangeArrowheads="1"/>
          </p:cNvSpPr>
          <p:nvPr/>
        </p:nvSpPr>
        <p:spPr>
          <a:xfrm>
            <a:off x="1634836" y="1509018"/>
            <a:ext cx="9979316" cy="38838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GB" altLang="ar-EG" dirty="0"/>
              <a:t>Both </a:t>
            </a:r>
            <a:r>
              <a:rPr lang="en-GB" altLang="ar-EG" dirty="0">
                <a:solidFill>
                  <a:schemeClr val="accent2"/>
                </a:solidFill>
              </a:rPr>
              <a:t>fashion retailers</a:t>
            </a:r>
            <a:r>
              <a:rPr lang="en-GB" altLang="ar-EG" dirty="0"/>
              <a:t> have integrated design into their supply chains in recognition that this mitigates risk and enhances supply chain agility</a:t>
            </a:r>
          </a:p>
          <a:p>
            <a:pPr lvl="1" algn="justLow">
              <a:buFontTx/>
              <a:buChar char="•"/>
            </a:pPr>
            <a:r>
              <a:rPr lang="en-GB" altLang="ar-EG" dirty="0"/>
              <a:t>Starting design procurement process as close to each selling season</a:t>
            </a:r>
          </a:p>
          <a:p>
            <a:pPr lvl="1" algn="justLow">
              <a:buFontTx/>
              <a:buChar char="•"/>
            </a:pPr>
            <a:r>
              <a:rPr lang="en-GB" altLang="ar-EG" dirty="0"/>
              <a:t>Avoid costs of storing finished products</a:t>
            </a:r>
          </a:p>
          <a:p>
            <a:pPr lvl="1" algn="justLow">
              <a:buFontTx/>
              <a:buChar char="•"/>
            </a:pPr>
            <a:r>
              <a:rPr lang="en-GB" altLang="ar-EG" dirty="0"/>
              <a:t>Make last minute changes (late customisation) as receive trend information &amp; utilise sales information from the current season – hence reducing time-to-market</a:t>
            </a:r>
          </a:p>
          <a:p>
            <a:pPr lvl="1" algn="justLow">
              <a:buFontTx/>
              <a:buChar char="•"/>
            </a:pPr>
            <a:r>
              <a:rPr lang="en-GB" altLang="ar-EG" dirty="0"/>
              <a:t>Design-led procurement prevents the build up inventory &amp; enables companies to be more responsive</a:t>
            </a:r>
          </a:p>
          <a:p>
            <a:pPr lvl="1" algn="justLow">
              <a:buFontTx/>
              <a:buNone/>
            </a:pPr>
            <a:endParaRPr lang="en-GB" altLang="ar-EG" sz="2800" dirty="0"/>
          </a:p>
        </p:txBody>
      </p:sp>
    </p:spTree>
    <p:custDataLst>
      <p:tags r:id="rId1"/>
    </p:custDataLst>
    <p:extLst>
      <p:ext uri="{BB962C8B-B14F-4D97-AF65-F5344CB8AC3E}">
        <p14:creationId xmlns:p14="http://schemas.microsoft.com/office/powerpoint/2010/main" val="2409591047"/>
      </p:ext>
    </p:extLst>
  </p:cSld>
  <p:clrMapOvr>
    <a:masterClrMapping/>
  </p:clrMapOvr>
  <mc:AlternateContent xmlns:mc="http://schemas.openxmlformats.org/markup-compatibility/2006" xmlns:p14="http://schemas.microsoft.com/office/powerpoint/2010/main">
    <mc:Choice Requires="p14">
      <p:transition spd="slow" p14:dur="2000" advTm="201882"/>
    </mc:Choice>
    <mc:Fallback xmlns="">
      <p:transition spd="slow" advTm="2018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2">
            <a:extLst>
              <a:ext uri="{FF2B5EF4-FFF2-40B4-BE49-F238E27FC236}">
                <a16:creationId xmlns:a16="http://schemas.microsoft.com/office/drawing/2014/main" id="{0681C08F-9F11-C427-99D0-6A9E1B9ED66B}"/>
              </a:ext>
            </a:extLst>
          </p:cNvPr>
          <p:cNvSpPr txBox="1">
            <a:spLocks noChangeArrowheads="1"/>
          </p:cNvSpPr>
          <p:nvPr/>
        </p:nvSpPr>
        <p:spPr>
          <a:xfrm>
            <a:off x="2929660" y="533400"/>
            <a:ext cx="70866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200" b="1" dirty="0">
                <a:solidFill>
                  <a:srgbClr val="FFC000"/>
                </a:solidFill>
              </a:rPr>
              <a:t>Zara : Design-Led Supply Chains</a:t>
            </a:r>
            <a:endParaRPr lang="en-GB" altLang="ar-EG" sz="3200" b="1" dirty="0">
              <a:solidFill>
                <a:srgbClr val="FFC000"/>
              </a:solidFill>
            </a:endParaRPr>
          </a:p>
        </p:txBody>
      </p:sp>
      <p:sp>
        <p:nvSpPr>
          <p:cNvPr id="10" name="Rectangle 3">
            <a:extLst>
              <a:ext uri="{FF2B5EF4-FFF2-40B4-BE49-F238E27FC236}">
                <a16:creationId xmlns:a16="http://schemas.microsoft.com/office/drawing/2014/main" id="{5CC9AEEC-4DC4-083B-D793-D03C9982E2A1}"/>
              </a:ext>
            </a:extLst>
          </p:cNvPr>
          <p:cNvSpPr txBox="1">
            <a:spLocks noChangeArrowheads="1"/>
          </p:cNvSpPr>
          <p:nvPr/>
        </p:nvSpPr>
        <p:spPr>
          <a:xfrm>
            <a:off x="1634836" y="1509018"/>
            <a:ext cx="9979316" cy="38838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a:buFontTx/>
              <a:buChar char="•"/>
            </a:pPr>
            <a:r>
              <a:rPr lang="en-GB" altLang="ar-EG" sz="3600" dirty="0"/>
              <a:t>Designers are linked to the buying process and in control of design decisions</a:t>
            </a:r>
          </a:p>
          <a:p>
            <a:pPr lvl="1" algn="justLow">
              <a:buFontTx/>
              <a:buChar char="•"/>
            </a:pPr>
            <a:r>
              <a:rPr lang="en-GB" altLang="ar-EG" sz="4000" dirty="0"/>
              <a:t>By aligning design with the supply chain in this way, the companies have reduced their exposure to supply chain failure &amp; ensured that suppliers are able to produce exactly what they require</a:t>
            </a:r>
          </a:p>
          <a:p>
            <a:pPr lvl="1" algn="justLow">
              <a:buFontTx/>
              <a:buNone/>
            </a:pPr>
            <a:endParaRPr lang="en-GB" altLang="ar-EG" sz="4000" dirty="0"/>
          </a:p>
        </p:txBody>
      </p:sp>
    </p:spTree>
    <p:custDataLst>
      <p:tags r:id="rId1"/>
    </p:custDataLst>
    <p:extLst>
      <p:ext uri="{BB962C8B-B14F-4D97-AF65-F5344CB8AC3E}">
        <p14:creationId xmlns:p14="http://schemas.microsoft.com/office/powerpoint/2010/main" val="1555250196"/>
      </p:ext>
    </p:extLst>
  </p:cSld>
  <p:clrMapOvr>
    <a:masterClrMapping/>
  </p:clrMapOvr>
  <mc:AlternateContent xmlns:mc="http://schemas.openxmlformats.org/markup-compatibility/2006" xmlns:p14="http://schemas.microsoft.com/office/powerpoint/2010/main">
    <mc:Choice Requires="p14">
      <p:transition spd="slow" p14:dur="2000" advTm="64815"/>
    </mc:Choice>
    <mc:Fallback xmlns="">
      <p:transition spd="slow" advTm="648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2">
            <a:extLst>
              <a:ext uri="{FF2B5EF4-FFF2-40B4-BE49-F238E27FC236}">
                <a16:creationId xmlns:a16="http://schemas.microsoft.com/office/drawing/2014/main" id="{58C973A7-AC76-CBE0-ED93-AFFAAF7A4C52}"/>
              </a:ext>
            </a:extLst>
          </p:cNvPr>
          <p:cNvSpPr txBox="1">
            <a:spLocks noChangeArrowheads="1"/>
          </p:cNvSpPr>
          <p:nvPr/>
        </p:nvSpPr>
        <p:spPr>
          <a:xfrm>
            <a:off x="2943658" y="466221"/>
            <a:ext cx="8370887" cy="1143000"/>
          </a:xfrm>
          <a:prstGeom prst="rect">
            <a:avLst/>
          </a:prstGeom>
          <a:noFill/>
          <a:extLst>
            <a:ext uri="{909E8E84-426E-40DD-AFC4-6F175D3DCCD1}">
              <a14:hiddenFill xmlns:a14="http://schemas.microsoft.com/office/drawing/2010/main">
                <a:solidFill>
                  <a:srgbClr val="002E7A"/>
                </a:solidFill>
              </a14:hiddenFill>
            </a:ext>
          </a:extLst>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600" b="1" dirty="0">
                <a:solidFill>
                  <a:srgbClr val="FFC000"/>
                </a:solidFill>
              </a:rPr>
              <a:t>Achieving Agility in The SC Through Design</a:t>
            </a:r>
          </a:p>
        </p:txBody>
      </p:sp>
      <p:sp>
        <p:nvSpPr>
          <p:cNvPr id="10" name="Rectangle 3">
            <a:extLst>
              <a:ext uri="{FF2B5EF4-FFF2-40B4-BE49-F238E27FC236}">
                <a16:creationId xmlns:a16="http://schemas.microsoft.com/office/drawing/2014/main" id="{6E279EEF-0F74-C48D-3405-05CA270C73D4}"/>
              </a:ext>
            </a:extLst>
          </p:cNvPr>
          <p:cNvSpPr txBox="1">
            <a:spLocks noChangeArrowheads="1"/>
          </p:cNvSpPr>
          <p:nvPr/>
        </p:nvSpPr>
        <p:spPr>
          <a:xfrm>
            <a:off x="2943658" y="1317000"/>
            <a:ext cx="8135937"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Verdana" panose="020B0604030504040204" pitchFamily="34" charset="0"/>
              <a:buChar char="●"/>
            </a:pPr>
            <a:r>
              <a:rPr lang="en-GB" altLang="ar-EG" sz="2000" dirty="0"/>
              <a:t>There are a number of critical principles underpinning design-led supply chains</a:t>
            </a:r>
            <a:br>
              <a:rPr lang="en-GB" altLang="ar-EG" sz="2000" dirty="0"/>
            </a:br>
            <a:endParaRPr lang="en-GB" altLang="ar-EG" sz="2000" dirty="0"/>
          </a:p>
          <a:p>
            <a:pPr lvl="1">
              <a:lnSpc>
                <a:spcPct val="130000"/>
              </a:lnSpc>
              <a:buClr>
                <a:schemeClr val="tx1"/>
              </a:buClr>
            </a:pPr>
            <a:r>
              <a:rPr lang="en-GB" altLang="ar-EG" sz="2000" dirty="0"/>
              <a:t>The Supply chain ‘begins on the drawing board’ </a:t>
            </a:r>
          </a:p>
          <a:p>
            <a:pPr lvl="1">
              <a:lnSpc>
                <a:spcPct val="130000"/>
              </a:lnSpc>
              <a:buClr>
                <a:schemeClr val="tx1"/>
              </a:buClr>
            </a:pPr>
            <a:r>
              <a:rPr lang="en-GB" altLang="ar-EG" sz="2000" dirty="0"/>
              <a:t>Design is the start of the supply chain, not the end</a:t>
            </a:r>
          </a:p>
          <a:p>
            <a:pPr lvl="1">
              <a:lnSpc>
                <a:spcPct val="130000"/>
              </a:lnSpc>
              <a:buClr>
                <a:schemeClr val="tx1"/>
              </a:buClr>
            </a:pPr>
            <a:r>
              <a:rPr lang="en-GB" altLang="ar-EG" sz="2000" dirty="0"/>
              <a:t>Design must be integrative rather than functional orientation (silo)</a:t>
            </a:r>
          </a:p>
          <a:p>
            <a:pPr lvl="1">
              <a:lnSpc>
                <a:spcPct val="130000"/>
              </a:lnSpc>
              <a:buClr>
                <a:schemeClr val="tx1"/>
              </a:buClr>
            </a:pPr>
            <a:r>
              <a:rPr lang="en-GB" altLang="ar-EG" sz="2000" dirty="0"/>
              <a:t>Supplier integrated approach - (share product knowledge)</a:t>
            </a:r>
          </a:p>
          <a:p>
            <a:pPr lvl="1">
              <a:lnSpc>
                <a:spcPct val="130000"/>
              </a:lnSpc>
              <a:buClr>
                <a:schemeClr val="tx1"/>
              </a:buClr>
            </a:pPr>
            <a:r>
              <a:rPr lang="en-GB" altLang="ar-EG" sz="2000" dirty="0"/>
              <a:t>Multi-functional teams</a:t>
            </a:r>
          </a:p>
          <a:p>
            <a:pPr lvl="1">
              <a:lnSpc>
                <a:spcPct val="130000"/>
              </a:lnSpc>
              <a:buClr>
                <a:schemeClr val="tx1"/>
              </a:buClr>
            </a:pPr>
            <a:r>
              <a:rPr lang="en-GB" altLang="ar-EG" sz="2000" dirty="0"/>
              <a:t>Postponement &amp; Planning</a:t>
            </a:r>
          </a:p>
          <a:p>
            <a:pPr lvl="1">
              <a:lnSpc>
                <a:spcPct val="130000"/>
              </a:lnSpc>
              <a:buClr>
                <a:schemeClr val="tx1"/>
              </a:buClr>
            </a:pPr>
            <a:r>
              <a:rPr lang="en-GB" altLang="ar-EG" sz="2000" dirty="0"/>
              <a:t>De-Coupling</a:t>
            </a:r>
          </a:p>
          <a:p>
            <a:pPr lvl="1">
              <a:lnSpc>
                <a:spcPct val="130000"/>
              </a:lnSpc>
              <a:buClr>
                <a:schemeClr val="tx1"/>
              </a:buClr>
            </a:pPr>
            <a:r>
              <a:rPr lang="en-GB" altLang="ar-EG" sz="2000" dirty="0"/>
              <a:t>Flexible</a:t>
            </a:r>
          </a:p>
          <a:p>
            <a:pPr lvl="1">
              <a:lnSpc>
                <a:spcPct val="130000"/>
              </a:lnSpc>
              <a:buClr>
                <a:schemeClr val="tx1"/>
              </a:buClr>
              <a:buFontTx/>
              <a:buNone/>
            </a:pPr>
            <a:endParaRPr lang="en-GB" altLang="ar-EG" sz="2000" dirty="0"/>
          </a:p>
          <a:p>
            <a:pPr lvl="1">
              <a:lnSpc>
                <a:spcPct val="130000"/>
              </a:lnSpc>
              <a:buClr>
                <a:schemeClr val="tx1"/>
              </a:buClr>
              <a:buFontTx/>
              <a:buNone/>
            </a:pPr>
            <a:endParaRPr lang="en-GB" altLang="ar-EG" sz="2000" dirty="0"/>
          </a:p>
        </p:txBody>
      </p:sp>
    </p:spTree>
    <p:custDataLst>
      <p:tags r:id="rId1"/>
    </p:custDataLst>
    <p:extLst>
      <p:ext uri="{BB962C8B-B14F-4D97-AF65-F5344CB8AC3E}">
        <p14:creationId xmlns:p14="http://schemas.microsoft.com/office/powerpoint/2010/main" val="1438224045"/>
      </p:ext>
    </p:extLst>
  </p:cSld>
  <p:clrMapOvr>
    <a:masterClrMapping/>
  </p:clrMapOvr>
  <mc:AlternateContent xmlns:mc="http://schemas.openxmlformats.org/markup-compatibility/2006" xmlns:p14="http://schemas.microsoft.com/office/powerpoint/2010/main">
    <mc:Choice Requires="p14">
      <p:transition spd="slow" p14:dur="2000" advTm="169724"/>
    </mc:Choice>
    <mc:Fallback xmlns="">
      <p:transition spd="slow" advTm="1697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028">
            <a:extLst>
              <a:ext uri="{FF2B5EF4-FFF2-40B4-BE49-F238E27FC236}">
                <a16:creationId xmlns:a16="http://schemas.microsoft.com/office/drawing/2014/main" id="{56968B91-8526-01A9-218A-6E66C6A908DF}"/>
              </a:ext>
            </a:extLst>
          </p:cNvPr>
          <p:cNvSpPr>
            <a:spLocks noChangeArrowheads="1"/>
          </p:cNvSpPr>
          <p:nvPr/>
        </p:nvSpPr>
        <p:spPr bwMode="auto">
          <a:xfrm>
            <a:off x="3061421" y="203885"/>
            <a:ext cx="825312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ClrTx/>
              <a:buFontTx/>
              <a:buNone/>
            </a:pPr>
            <a:r>
              <a:rPr lang="en-GB" altLang="ar-EG" sz="2800" b="1" dirty="0">
                <a:solidFill>
                  <a:srgbClr val="FFC000"/>
                </a:solidFill>
              </a:rPr>
              <a:t>The importance of supply chain event management</a:t>
            </a:r>
          </a:p>
        </p:txBody>
      </p:sp>
      <p:sp>
        <p:nvSpPr>
          <p:cNvPr id="10" name="Rectangle 1029">
            <a:extLst>
              <a:ext uri="{FF2B5EF4-FFF2-40B4-BE49-F238E27FC236}">
                <a16:creationId xmlns:a16="http://schemas.microsoft.com/office/drawing/2014/main" id="{98C06C87-EAAA-36EE-0B52-AECEC6B0B41F}"/>
              </a:ext>
            </a:extLst>
          </p:cNvPr>
          <p:cNvSpPr>
            <a:spLocks noChangeArrowheads="1"/>
          </p:cNvSpPr>
          <p:nvPr/>
        </p:nvSpPr>
        <p:spPr bwMode="auto">
          <a:xfrm>
            <a:off x="2632365" y="1509018"/>
            <a:ext cx="8907896" cy="4381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buFont typeface="Verdana" panose="020B0604030504040204" pitchFamily="34" charset="0"/>
              <a:buChar char="●"/>
            </a:pPr>
            <a:r>
              <a:rPr lang="en-GB" altLang="ar-EG" dirty="0"/>
              <a:t>Supply chain visibility to enable potentially disruptive events to be identified as they happen – or even before they happen.</a:t>
            </a:r>
            <a:br>
              <a:rPr lang="en-GB" altLang="ar-EG" dirty="0"/>
            </a:br>
            <a:endParaRPr lang="en-GB" altLang="ar-EG" dirty="0"/>
          </a:p>
          <a:p>
            <a:pPr eaLnBrk="1" hangingPunct="1">
              <a:lnSpc>
                <a:spcPct val="90000"/>
              </a:lnSpc>
              <a:buFont typeface="Verdana" panose="020B0604030504040204" pitchFamily="34" charset="0"/>
              <a:buChar char="●"/>
            </a:pPr>
            <a:r>
              <a:rPr lang="en-GB" altLang="ar-EG" dirty="0"/>
              <a:t>Work as a supply chain community to define the business rules and exceptions that need to be monitored.</a:t>
            </a:r>
            <a:br>
              <a:rPr lang="en-GB" altLang="ar-EG" dirty="0"/>
            </a:br>
            <a:endParaRPr lang="en-GB" altLang="ar-EG" dirty="0"/>
          </a:p>
          <a:p>
            <a:pPr eaLnBrk="1" hangingPunct="1">
              <a:lnSpc>
                <a:spcPct val="90000"/>
              </a:lnSpc>
              <a:buFont typeface="Verdana" panose="020B0604030504040204" pitchFamily="34" charset="0"/>
              <a:buChar char="●"/>
            </a:pPr>
            <a:r>
              <a:rPr lang="en-GB" altLang="ar-EG" dirty="0"/>
              <a:t>Use shared information across the extended supply chain in as close to real time as possible to create supply chain intelligence.</a:t>
            </a:r>
          </a:p>
        </p:txBody>
      </p:sp>
    </p:spTree>
    <p:custDataLst>
      <p:tags r:id="rId1"/>
    </p:custDataLst>
    <p:extLst>
      <p:ext uri="{BB962C8B-B14F-4D97-AF65-F5344CB8AC3E}">
        <p14:creationId xmlns:p14="http://schemas.microsoft.com/office/powerpoint/2010/main" val="3714413900"/>
      </p:ext>
    </p:extLst>
  </p:cSld>
  <p:clrMapOvr>
    <a:masterClrMapping/>
  </p:clrMapOvr>
  <mc:AlternateContent xmlns:mc="http://schemas.openxmlformats.org/markup-compatibility/2006" xmlns:p14="http://schemas.microsoft.com/office/powerpoint/2010/main">
    <mc:Choice Requires="p14">
      <p:transition spd="slow" p14:dur="2000" advTm="94289"/>
    </mc:Choice>
    <mc:Fallback xmlns="">
      <p:transition spd="slow" advTm="9428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96206" y="6650325"/>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6491" y="-151699"/>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9" name="Oval 5">
            <a:extLst>
              <a:ext uri="{FF2B5EF4-FFF2-40B4-BE49-F238E27FC236}">
                <a16:creationId xmlns:a16="http://schemas.microsoft.com/office/drawing/2014/main" id="{5F6E0A5E-8B23-5D2C-B55D-C7A18436FB24}"/>
              </a:ext>
            </a:extLst>
          </p:cNvPr>
          <p:cNvSpPr>
            <a:spLocks noChangeArrowheads="1"/>
          </p:cNvSpPr>
          <p:nvPr/>
        </p:nvSpPr>
        <p:spPr bwMode="auto">
          <a:xfrm>
            <a:off x="5230527" y="3219788"/>
            <a:ext cx="2663825" cy="863600"/>
          </a:xfrm>
          <a:prstGeom prst="ellipse">
            <a:avLst/>
          </a:prstGeom>
          <a:solidFill>
            <a:srgbClr val="00008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The Resilient Supply Chain</a:t>
            </a:r>
          </a:p>
        </p:txBody>
      </p:sp>
      <p:sp>
        <p:nvSpPr>
          <p:cNvPr id="40" name="AutoShape 6">
            <a:extLst>
              <a:ext uri="{FF2B5EF4-FFF2-40B4-BE49-F238E27FC236}">
                <a16:creationId xmlns:a16="http://schemas.microsoft.com/office/drawing/2014/main" id="{C647EEAC-D941-8CDF-489E-85752D32D09B}"/>
              </a:ext>
            </a:extLst>
          </p:cNvPr>
          <p:cNvSpPr>
            <a:spLocks noChangeArrowheads="1"/>
          </p:cNvSpPr>
          <p:nvPr/>
        </p:nvSpPr>
        <p:spPr bwMode="auto">
          <a:xfrm>
            <a:off x="5446427" y="1995825"/>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1. Supply Chain (re)engineering</a:t>
            </a:r>
          </a:p>
        </p:txBody>
      </p:sp>
      <p:sp>
        <p:nvSpPr>
          <p:cNvPr id="41" name="AutoShape 7">
            <a:extLst>
              <a:ext uri="{FF2B5EF4-FFF2-40B4-BE49-F238E27FC236}">
                <a16:creationId xmlns:a16="http://schemas.microsoft.com/office/drawing/2014/main" id="{7E9B4B99-F4BB-0A74-C796-904591197650}"/>
              </a:ext>
            </a:extLst>
          </p:cNvPr>
          <p:cNvSpPr>
            <a:spLocks noChangeArrowheads="1"/>
          </p:cNvSpPr>
          <p:nvPr/>
        </p:nvSpPr>
        <p:spPr bwMode="auto">
          <a:xfrm>
            <a:off x="3466814" y="127510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Supply Chain Design</a:t>
            </a:r>
          </a:p>
        </p:txBody>
      </p:sp>
      <p:sp>
        <p:nvSpPr>
          <p:cNvPr id="42" name="AutoShape 8">
            <a:extLst>
              <a:ext uri="{FF2B5EF4-FFF2-40B4-BE49-F238E27FC236}">
                <a16:creationId xmlns:a16="http://schemas.microsoft.com/office/drawing/2014/main" id="{F98C0927-94E8-02EF-3DF3-D9CB9801EEFB}"/>
              </a:ext>
            </a:extLst>
          </p:cNvPr>
          <p:cNvSpPr>
            <a:spLocks noChangeArrowheads="1"/>
          </p:cNvSpPr>
          <p:nvPr/>
        </p:nvSpPr>
        <p:spPr bwMode="auto">
          <a:xfrm>
            <a:off x="5833130" y="1181801"/>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Supply Chain Understanding</a:t>
            </a:r>
          </a:p>
        </p:txBody>
      </p:sp>
      <p:sp>
        <p:nvSpPr>
          <p:cNvPr id="43" name="AutoShape 9">
            <a:extLst>
              <a:ext uri="{FF2B5EF4-FFF2-40B4-BE49-F238E27FC236}">
                <a16:creationId xmlns:a16="http://schemas.microsoft.com/office/drawing/2014/main" id="{3F490793-D2F5-567D-3209-3D5BD5AE8E19}"/>
              </a:ext>
            </a:extLst>
          </p:cNvPr>
          <p:cNvSpPr>
            <a:spLocks noChangeArrowheads="1"/>
          </p:cNvSpPr>
          <p:nvPr/>
        </p:nvSpPr>
        <p:spPr bwMode="auto">
          <a:xfrm>
            <a:off x="8002302" y="127510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Base Strategy</a:t>
            </a:r>
          </a:p>
        </p:txBody>
      </p:sp>
      <p:sp>
        <p:nvSpPr>
          <p:cNvPr id="44" name="AutoShape 10">
            <a:extLst>
              <a:ext uri="{FF2B5EF4-FFF2-40B4-BE49-F238E27FC236}">
                <a16:creationId xmlns:a16="http://schemas.microsoft.com/office/drawing/2014/main" id="{FD18C52B-9077-BDCD-03A6-3352819EBC38}"/>
              </a:ext>
            </a:extLst>
          </p:cNvPr>
          <p:cNvSpPr>
            <a:spLocks noChangeArrowheads="1"/>
          </p:cNvSpPr>
          <p:nvPr/>
        </p:nvSpPr>
        <p:spPr bwMode="auto">
          <a:xfrm>
            <a:off x="8542051" y="3254713"/>
            <a:ext cx="2232025" cy="792162"/>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a:solidFill>
                  <a:schemeClr val="bg1"/>
                </a:solidFill>
                <a:latin typeface="Arial" panose="020B0604020202020204" pitchFamily="34" charset="0"/>
              </a:rPr>
              <a:t>2. Supply Chain Collaboration</a:t>
            </a:r>
          </a:p>
        </p:txBody>
      </p:sp>
      <p:sp>
        <p:nvSpPr>
          <p:cNvPr id="45" name="AutoShape 11">
            <a:extLst>
              <a:ext uri="{FF2B5EF4-FFF2-40B4-BE49-F238E27FC236}">
                <a16:creationId xmlns:a16="http://schemas.microsoft.com/office/drawing/2014/main" id="{AA037925-3C79-FC24-6539-8D152CF3A3BD}"/>
              </a:ext>
            </a:extLst>
          </p:cNvPr>
          <p:cNvSpPr>
            <a:spLocks noChangeArrowheads="1"/>
          </p:cNvSpPr>
          <p:nvPr/>
        </p:nvSpPr>
        <p:spPr bwMode="auto">
          <a:xfrm>
            <a:off x="8865901" y="2283163"/>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Collaborative Planning</a:t>
            </a:r>
          </a:p>
        </p:txBody>
      </p:sp>
      <p:sp>
        <p:nvSpPr>
          <p:cNvPr id="46" name="AutoShape 12">
            <a:extLst>
              <a:ext uri="{FF2B5EF4-FFF2-40B4-BE49-F238E27FC236}">
                <a16:creationId xmlns:a16="http://schemas.microsoft.com/office/drawing/2014/main" id="{FA48E4E7-1E8D-8A79-5E1E-700019A36FDC}"/>
              </a:ext>
            </a:extLst>
          </p:cNvPr>
          <p:cNvSpPr>
            <a:spLocks noChangeArrowheads="1"/>
          </p:cNvSpPr>
          <p:nvPr/>
        </p:nvSpPr>
        <p:spPr bwMode="auto">
          <a:xfrm>
            <a:off x="8865901" y="429928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Chain Intelligence</a:t>
            </a:r>
          </a:p>
        </p:txBody>
      </p:sp>
      <p:sp>
        <p:nvSpPr>
          <p:cNvPr id="47" name="AutoShape 13">
            <a:extLst>
              <a:ext uri="{FF2B5EF4-FFF2-40B4-BE49-F238E27FC236}">
                <a16:creationId xmlns:a16="http://schemas.microsoft.com/office/drawing/2014/main" id="{D9D3162E-6780-AD36-3B79-EBBB7EBC7CC7}"/>
              </a:ext>
            </a:extLst>
          </p:cNvPr>
          <p:cNvSpPr>
            <a:spLocks noChangeArrowheads="1"/>
          </p:cNvSpPr>
          <p:nvPr/>
        </p:nvSpPr>
        <p:spPr bwMode="auto">
          <a:xfrm>
            <a:off x="5446427" y="4659650"/>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3. Supply Chain Risk Management Culture</a:t>
            </a:r>
          </a:p>
        </p:txBody>
      </p:sp>
      <p:sp>
        <p:nvSpPr>
          <p:cNvPr id="48" name="AutoShape 14">
            <a:extLst>
              <a:ext uri="{FF2B5EF4-FFF2-40B4-BE49-F238E27FC236}">
                <a16:creationId xmlns:a16="http://schemas.microsoft.com/office/drawing/2014/main" id="{A7E15DC2-2DE8-8F12-0D91-202C61C8F5E7}"/>
              </a:ext>
            </a:extLst>
          </p:cNvPr>
          <p:cNvSpPr>
            <a:spLocks noChangeArrowheads="1"/>
          </p:cNvSpPr>
          <p:nvPr/>
        </p:nvSpPr>
        <p:spPr bwMode="auto">
          <a:xfrm>
            <a:off x="2385727" y="3256300"/>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a:solidFill>
                  <a:schemeClr val="bg1"/>
                </a:solidFill>
                <a:latin typeface="Arial" panose="020B0604020202020204" pitchFamily="34" charset="0"/>
              </a:rPr>
              <a:t>4. Agility</a:t>
            </a:r>
          </a:p>
        </p:txBody>
      </p:sp>
      <p:sp>
        <p:nvSpPr>
          <p:cNvPr id="49" name="AutoShape 15">
            <a:extLst>
              <a:ext uri="{FF2B5EF4-FFF2-40B4-BE49-F238E27FC236}">
                <a16:creationId xmlns:a16="http://schemas.microsoft.com/office/drawing/2014/main" id="{249B2C8D-4934-D66F-C77C-AC9443573544}"/>
              </a:ext>
            </a:extLst>
          </p:cNvPr>
          <p:cNvSpPr>
            <a:spLocks noChangeArrowheads="1"/>
          </p:cNvSpPr>
          <p:nvPr/>
        </p:nvSpPr>
        <p:spPr bwMode="auto">
          <a:xfrm>
            <a:off x="2709577" y="235618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Visibility</a:t>
            </a:r>
          </a:p>
        </p:txBody>
      </p:sp>
      <p:sp>
        <p:nvSpPr>
          <p:cNvPr id="50" name="AutoShape 16">
            <a:extLst>
              <a:ext uri="{FF2B5EF4-FFF2-40B4-BE49-F238E27FC236}">
                <a16:creationId xmlns:a16="http://schemas.microsoft.com/office/drawing/2014/main" id="{123A5234-7E75-3A4C-A832-FE75F716B9AF}"/>
              </a:ext>
            </a:extLst>
          </p:cNvPr>
          <p:cNvSpPr>
            <a:spLocks noChangeArrowheads="1"/>
          </p:cNvSpPr>
          <p:nvPr/>
        </p:nvSpPr>
        <p:spPr bwMode="auto">
          <a:xfrm>
            <a:off x="2709577" y="4372313"/>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Velocity</a:t>
            </a:r>
          </a:p>
        </p:txBody>
      </p:sp>
      <p:sp>
        <p:nvSpPr>
          <p:cNvPr id="51" name="AutoShape 17">
            <a:extLst>
              <a:ext uri="{FF2B5EF4-FFF2-40B4-BE49-F238E27FC236}">
                <a16:creationId xmlns:a16="http://schemas.microsoft.com/office/drawing/2014/main" id="{188C39DA-614D-5C1A-7E16-5325F9E4B1DB}"/>
              </a:ext>
            </a:extLst>
          </p:cNvPr>
          <p:cNvSpPr>
            <a:spLocks noChangeArrowheads="1"/>
          </p:cNvSpPr>
          <p:nvPr/>
        </p:nvSpPr>
        <p:spPr bwMode="auto">
          <a:xfrm>
            <a:off x="3465227" y="530735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Chain Continuity Teams</a:t>
            </a:r>
          </a:p>
        </p:txBody>
      </p:sp>
      <p:sp>
        <p:nvSpPr>
          <p:cNvPr id="52" name="AutoShape 18">
            <a:extLst>
              <a:ext uri="{FF2B5EF4-FFF2-40B4-BE49-F238E27FC236}">
                <a16:creationId xmlns:a16="http://schemas.microsoft.com/office/drawing/2014/main" id="{313B42B5-F74F-5920-A888-8B99D807D0D4}"/>
              </a:ext>
            </a:extLst>
          </p:cNvPr>
          <p:cNvSpPr>
            <a:spLocks noChangeArrowheads="1"/>
          </p:cNvSpPr>
          <p:nvPr/>
        </p:nvSpPr>
        <p:spPr bwMode="auto">
          <a:xfrm>
            <a:off x="5733764" y="595663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Board level responsibility &amp; leadership</a:t>
            </a:r>
          </a:p>
        </p:txBody>
      </p:sp>
      <p:sp>
        <p:nvSpPr>
          <p:cNvPr id="53" name="AutoShape 19">
            <a:extLst>
              <a:ext uri="{FF2B5EF4-FFF2-40B4-BE49-F238E27FC236}">
                <a16:creationId xmlns:a16="http://schemas.microsoft.com/office/drawing/2014/main" id="{12F0EAC6-5D64-F948-390F-B5ADC78349DF}"/>
              </a:ext>
            </a:extLst>
          </p:cNvPr>
          <p:cNvSpPr>
            <a:spLocks noChangeArrowheads="1"/>
          </p:cNvSpPr>
          <p:nvPr/>
        </p:nvSpPr>
        <p:spPr bwMode="auto">
          <a:xfrm>
            <a:off x="8002302" y="530735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Consider risk in decision making</a:t>
            </a:r>
          </a:p>
        </p:txBody>
      </p:sp>
      <p:cxnSp>
        <p:nvCxnSpPr>
          <p:cNvPr id="54" name="AutoShape 20">
            <a:extLst>
              <a:ext uri="{FF2B5EF4-FFF2-40B4-BE49-F238E27FC236}">
                <a16:creationId xmlns:a16="http://schemas.microsoft.com/office/drawing/2014/main" id="{C271743E-144F-6683-400C-9D6208A55872}"/>
              </a:ext>
            </a:extLst>
          </p:cNvPr>
          <p:cNvCxnSpPr>
            <a:cxnSpLocks noChangeShapeType="1"/>
            <a:stCxn id="41" idx="3"/>
            <a:endCxn id="40" idx="1"/>
          </p:cNvCxnSpPr>
          <p:nvPr/>
        </p:nvCxnSpPr>
        <p:spPr bwMode="auto">
          <a:xfrm>
            <a:off x="5051139" y="1598950"/>
            <a:ext cx="395288" cy="7937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AutoShape 21">
            <a:extLst>
              <a:ext uri="{FF2B5EF4-FFF2-40B4-BE49-F238E27FC236}">
                <a16:creationId xmlns:a16="http://schemas.microsoft.com/office/drawing/2014/main" id="{C5CD3B03-D9FF-FA00-47A5-BC0097BFDE51}"/>
              </a:ext>
            </a:extLst>
          </p:cNvPr>
          <p:cNvCxnSpPr>
            <a:cxnSpLocks noChangeShapeType="1"/>
            <a:endCxn id="40" idx="0"/>
          </p:cNvCxnSpPr>
          <p:nvPr/>
        </p:nvCxnSpPr>
        <p:spPr bwMode="auto">
          <a:xfrm>
            <a:off x="6562439" y="1801091"/>
            <a:ext cx="1" cy="194734"/>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6" name="AutoShape 22">
            <a:extLst>
              <a:ext uri="{FF2B5EF4-FFF2-40B4-BE49-F238E27FC236}">
                <a16:creationId xmlns:a16="http://schemas.microsoft.com/office/drawing/2014/main" id="{6558B5D3-29B8-5A3B-DE3A-B12242704A45}"/>
              </a:ext>
            </a:extLst>
          </p:cNvPr>
          <p:cNvCxnSpPr>
            <a:cxnSpLocks noChangeShapeType="1"/>
            <a:stCxn id="43" idx="2"/>
            <a:endCxn id="40" idx="3"/>
          </p:cNvCxnSpPr>
          <p:nvPr/>
        </p:nvCxnSpPr>
        <p:spPr bwMode="auto">
          <a:xfrm flipH="1">
            <a:off x="7678452" y="1922800"/>
            <a:ext cx="1116012" cy="46990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7" name="AutoShape 23">
            <a:extLst>
              <a:ext uri="{FF2B5EF4-FFF2-40B4-BE49-F238E27FC236}">
                <a16:creationId xmlns:a16="http://schemas.microsoft.com/office/drawing/2014/main" id="{B8814580-6E31-0FEF-8B0C-E2E445A12820}"/>
              </a:ext>
            </a:extLst>
          </p:cNvPr>
          <p:cNvCxnSpPr>
            <a:cxnSpLocks noChangeShapeType="1"/>
            <a:stCxn id="49" idx="2"/>
            <a:endCxn id="48" idx="0"/>
          </p:cNvCxnSpPr>
          <p:nvPr/>
        </p:nvCxnSpPr>
        <p:spPr bwMode="auto">
          <a:xfrm>
            <a:off x="3501739" y="3003888"/>
            <a:ext cx="0" cy="252412"/>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AutoShape 24">
            <a:extLst>
              <a:ext uri="{FF2B5EF4-FFF2-40B4-BE49-F238E27FC236}">
                <a16:creationId xmlns:a16="http://schemas.microsoft.com/office/drawing/2014/main" id="{F40D8B34-424E-D782-F2D9-7076302CC1A2}"/>
              </a:ext>
            </a:extLst>
          </p:cNvPr>
          <p:cNvCxnSpPr>
            <a:cxnSpLocks noChangeShapeType="1"/>
            <a:stCxn id="50" idx="0"/>
            <a:endCxn id="48" idx="2"/>
          </p:cNvCxnSpPr>
          <p:nvPr/>
        </p:nvCxnSpPr>
        <p:spPr bwMode="auto">
          <a:xfrm flipV="1">
            <a:off x="3501739" y="4048463"/>
            <a:ext cx="0" cy="3238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9" name="AutoShape 25">
            <a:extLst>
              <a:ext uri="{FF2B5EF4-FFF2-40B4-BE49-F238E27FC236}">
                <a16:creationId xmlns:a16="http://schemas.microsoft.com/office/drawing/2014/main" id="{7C2C94DD-0143-8076-E375-16121B4F7CFF}"/>
              </a:ext>
            </a:extLst>
          </p:cNvPr>
          <p:cNvCxnSpPr>
            <a:cxnSpLocks noChangeShapeType="1"/>
            <a:stCxn id="48" idx="3"/>
            <a:endCxn id="39" idx="2"/>
          </p:cNvCxnSpPr>
          <p:nvPr/>
        </p:nvCxnSpPr>
        <p:spPr bwMode="auto">
          <a:xfrm flipV="1">
            <a:off x="4617752" y="3651588"/>
            <a:ext cx="612775" cy="1587"/>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 name="AutoShape 26">
            <a:extLst>
              <a:ext uri="{FF2B5EF4-FFF2-40B4-BE49-F238E27FC236}">
                <a16:creationId xmlns:a16="http://schemas.microsoft.com/office/drawing/2014/main" id="{DACEC645-AAB8-324A-BD80-86ECD58BDE1F}"/>
              </a:ext>
            </a:extLst>
          </p:cNvPr>
          <p:cNvCxnSpPr>
            <a:cxnSpLocks noChangeShapeType="1"/>
            <a:stCxn id="39" idx="6"/>
          </p:cNvCxnSpPr>
          <p:nvPr/>
        </p:nvCxnSpPr>
        <p:spPr bwMode="auto">
          <a:xfrm>
            <a:off x="7894352" y="3651588"/>
            <a:ext cx="684212" cy="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 name="AutoShape 27">
            <a:extLst>
              <a:ext uri="{FF2B5EF4-FFF2-40B4-BE49-F238E27FC236}">
                <a16:creationId xmlns:a16="http://schemas.microsoft.com/office/drawing/2014/main" id="{A39DBB3E-E6B8-EC74-1839-237F94124DEE}"/>
              </a:ext>
            </a:extLst>
          </p:cNvPr>
          <p:cNvCxnSpPr>
            <a:cxnSpLocks noChangeShapeType="1"/>
          </p:cNvCxnSpPr>
          <p:nvPr/>
        </p:nvCxnSpPr>
        <p:spPr bwMode="auto">
          <a:xfrm flipV="1">
            <a:off x="9694577" y="2930863"/>
            <a:ext cx="0" cy="3238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 name="AutoShape 28">
            <a:extLst>
              <a:ext uri="{FF2B5EF4-FFF2-40B4-BE49-F238E27FC236}">
                <a16:creationId xmlns:a16="http://schemas.microsoft.com/office/drawing/2014/main" id="{0392DDC6-176F-0625-7962-604FF77F7FE9}"/>
              </a:ext>
            </a:extLst>
          </p:cNvPr>
          <p:cNvCxnSpPr>
            <a:cxnSpLocks noChangeShapeType="1"/>
          </p:cNvCxnSpPr>
          <p:nvPr/>
        </p:nvCxnSpPr>
        <p:spPr bwMode="auto">
          <a:xfrm flipV="1">
            <a:off x="9694577" y="4046875"/>
            <a:ext cx="0" cy="252413"/>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3" name="AutoShape 29">
            <a:extLst>
              <a:ext uri="{FF2B5EF4-FFF2-40B4-BE49-F238E27FC236}">
                <a16:creationId xmlns:a16="http://schemas.microsoft.com/office/drawing/2014/main" id="{4EBE1A68-277B-1B24-5737-46CEFDDE0DA4}"/>
              </a:ext>
            </a:extLst>
          </p:cNvPr>
          <p:cNvCxnSpPr>
            <a:cxnSpLocks noChangeShapeType="1"/>
            <a:stCxn id="51" idx="3"/>
            <a:endCxn id="47" idx="1"/>
          </p:cNvCxnSpPr>
          <p:nvPr/>
        </p:nvCxnSpPr>
        <p:spPr bwMode="auto">
          <a:xfrm flipV="1">
            <a:off x="5049552" y="5056525"/>
            <a:ext cx="396875" cy="57467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 name="AutoShape 30">
            <a:extLst>
              <a:ext uri="{FF2B5EF4-FFF2-40B4-BE49-F238E27FC236}">
                <a16:creationId xmlns:a16="http://schemas.microsoft.com/office/drawing/2014/main" id="{211E3380-2A62-E415-718D-5AF52692B67E}"/>
              </a:ext>
            </a:extLst>
          </p:cNvPr>
          <p:cNvCxnSpPr>
            <a:cxnSpLocks noChangeShapeType="1"/>
            <a:endCxn id="47" idx="2"/>
          </p:cNvCxnSpPr>
          <p:nvPr/>
        </p:nvCxnSpPr>
        <p:spPr bwMode="auto">
          <a:xfrm flipV="1">
            <a:off x="6562439" y="5451813"/>
            <a:ext cx="0" cy="50482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 name="AutoShape 31">
            <a:extLst>
              <a:ext uri="{FF2B5EF4-FFF2-40B4-BE49-F238E27FC236}">
                <a16:creationId xmlns:a16="http://schemas.microsoft.com/office/drawing/2014/main" id="{33691225-6C26-8144-0812-95E0F959B5FC}"/>
              </a:ext>
            </a:extLst>
          </p:cNvPr>
          <p:cNvCxnSpPr>
            <a:cxnSpLocks noChangeShapeType="1"/>
            <a:stCxn id="53" idx="1"/>
            <a:endCxn id="47" idx="3"/>
          </p:cNvCxnSpPr>
          <p:nvPr/>
        </p:nvCxnSpPr>
        <p:spPr bwMode="auto">
          <a:xfrm flipH="1" flipV="1">
            <a:off x="7678452" y="5056525"/>
            <a:ext cx="323850" cy="57467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6" name="AutoShape 32">
            <a:extLst>
              <a:ext uri="{FF2B5EF4-FFF2-40B4-BE49-F238E27FC236}">
                <a16:creationId xmlns:a16="http://schemas.microsoft.com/office/drawing/2014/main" id="{56A5151F-E85D-81F0-EA19-0DCD2D14D650}"/>
              </a:ext>
            </a:extLst>
          </p:cNvPr>
          <p:cNvCxnSpPr>
            <a:cxnSpLocks noChangeShapeType="1"/>
            <a:stCxn id="39" idx="0"/>
            <a:endCxn id="40" idx="2"/>
          </p:cNvCxnSpPr>
          <p:nvPr/>
        </p:nvCxnSpPr>
        <p:spPr bwMode="auto">
          <a:xfrm flipV="1">
            <a:off x="6562439" y="2787988"/>
            <a:ext cx="0" cy="43180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7" name="AutoShape 33">
            <a:extLst>
              <a:ext uri="{FF2B5EF4-FFF2-40B4-BE49-F238E27FC236}">
                <a16:creationId xmlns:a16="http://schemas.microsoft.com/office/drawing/2014/main" id="{EB5A1CF9-1D15-8BE9-3B94-D9BAD646DD8D}"/>
              </a:ext>
            </a:extLst>
          </p:cNvPr>
          <p:cNvCxnSpPr>
            <a:cxnSpLocks noChangeShapeType="1"/>
            <a:stCxn id="47" idx="0"/>
            <a:endCxn id="39" idx="4"/>
          </p:cNvCxnSpPr>
          <p:nvPr/>
        </p:nvCxnSpPr>
        <p:spPr bwMode="auto">
          <a:xfrm flipV="1">
            <a:off x="6562439" y="4083388"/>
            <a:ext cx="0" cy="576262"/>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0" name="TextBox 69">
            <a:extLst>
              <a:ext uri="{FF2B5EF4-FFF2-40B4-BE49-F238E27FC236}">
                <a16:creationId xmlns:a16="http://schemas.microsoft.com/office/drawing/2014/main" id="{73833E35-E430-DB2D-77D0-578552BA2AD2}"/>
              </a:ext>
            </a:extLst>
          </p:cNvPr>
          <p:cNvSpPr txBox="1"/>
          <p:nvPr/>
        </p:nvSpPr>
        <p:spPr>
          <a:xfrm>
            <a:off x="3192230" y="236724"/>
            <a:ext cx="8061959" cy="954107"/>
          </a:xfrm>
          <a:prstGeom prst="rect">
            <a:avLst/>
          </a:prstGeom>
          <a:noFill/>
        </p:spPr>
        <p:txBody>
          <a:bodyPr wrap="square">
            <a:spAutoFit/>
          </a:bodyPr>
          <a:lstStyle/>
          <a:p>
            <a:pPr algn="ctr" eaLnBrk="1" hangingPunct="1">
              <a:spcBef>
                <a:spcPct val="0"/>
              </a:spcBef>
              <a:buClrTx/>
              <a:buFontTx/>
              <a:buNone/>
            </a:pPr>
            <a:r>
              <a:rPr lang="en-GB" altLang="ar-EG" sz="2800" b="1" dirty="0">
                <a:solidFill>
                  <a:srgbClr val="FFC000"/>
                </a:solidFill>
              </a:rPr>
              <a:t>Creating a Resilient Supply Chain:</a:t>
            </a:r>
            <a:br>
              <a:rPr lang="en-GB" altLang="ar-EG" sz="2800" b="1" dirty="0">
                <a:solidFill>
                  <a:srgbClr val="FFC000"/>
                </a:solidFill>
              </a:rPr>
            </a:br>
            <a:r>
              <a:rPr lang="en-GB" altLang="ar-EG" sz="2800" b="1" dirty="0">
                <a:solidFill>
                  <a:srgbClr val="FFC000"/>
                </a:solidFill>
              </a:rPr>
              <a:t>Strategic Approaches</a:t>
            </a:r>
          </a:p>
        </p:txBody>
      </p:sp>
    </p:spTree>
    <p:custDataLst>
      <p:tags r:id="rId1"/>
    </p:custDataLst>
    <p:extLst>
      <p:ext uri="{BB962C8B-B14F-4D97-AF65-F5344CB8AC3E}">
        <p14:creationId xmlns:p14="http://schemas.microsoft.com/office/powerpoint/2010/main" val="1989310931"/>
      </p:ext>
    </p:extLst>
  </p:cSld>
  <p:clrMapOvr>
    <a:masterClrMapping/>
  </p:clrMapOvr>
  <mc:AlternateContent xmlns:mc="http://schemas.openxmlformats.org/markup-compatibility/2006" xmlns:p14="http://schemas.microsoft.com/office/powerpoint/2010/main">
    <mc:Choice Requires="p14">
      <p:transition spd="slow" p14:dur="2000" advTm="87398"/>
    </mc:Choice>
    <mc:Fallback xmlns="">
      <p:transition spd="slow" advTm="8739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028">
            <a:extLst>
              <a:ext uri="{FF2B5EF4-FFF2-40B4-BE49-F238E27FC236}">
                <a16:creationId xmlns:a16="http://schemas.microsoft.com/office/drawing/2014/main" id="{56968B91-8526-01A9-218A-6E66C6A908DF}"/>
              </a:ext>
            </a:extLst>
          </p:cNvPr>
          <p:cNvSpPr>
            <a:spLocks noChangeArrowheads="1"/>
          </p:cNvSpPr>
          <p:nvPr/>
        </p:nvSpPr>
        <p:spPr bwMode="auto">
          <a:xfrm>
            <a:off x="3061421" y="203885"/>
            <a:ext cx="825312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ClrTx/>
              <a:buFontTx/>
              <a:buNone/>
            </a:pPr>
            <a:endParaRPr lang="en-GB" altLang="ar-EG" sz="2800" b="1" dirty="0">
              <a:solidFill>
                <a:srgbClr val="FFC000"/>
              </a:solidFill>
            </a:endParaRPr>
          </a:p>
        </p:txBody>
      </p:sp>
      <p:sp>
        <p:nvSpPr>
          <p:cNvPr id="11" name="TextBox 10">
            <a:extLst>
              <a:ext uri="{FF2B5EF4-FFF2-40B4-BE49-F238E27FC236}">
                <a16:creationId xmlns:a16="http://schemas.microsoft.com/office/drawing/2014/main" id="{CE9D278E-E9EF-52FC-7732-76202DEB8BFB}"/>
              </a:ext>
            </a:extLst>
          </p:cNvPr>
          <p:cNvSpPr txBox="1"/>
          <p:nvPr/>
        </p:nvSpPr>
        <p:spPr>
          <a:xfrm>
            <a:off x="2440788" y="1897517"/>
            <a:ext cx="8239026" cy="2586414"/>
          </a:xfrm>
          <a:prstGeom prst="rect">
            <a:avLst/>
          </a:prstGeom>
          <a:noFill/>
        </p:spPr>
        <p:txBody>
          <a:bodyPr wrap="square">
            <a:spAutoFit/>
          </a:bodyPr>
          <a:lstStyle/>
          <a:p>
            <a:pPr algn="ctr">
              <a:lnSpc>
                <a:spcPct val="130000"/>
              </a:lnSpc>
              <a:spcBef>
                <a:spcPct val="0"/>
              </a:spcBef>
              <a:buClrTx/>
              <a:buFontTx/>
              <a:buNone/>
            </a:pPr>
            <a:r>
              <a:rPr lang="en-GB" altLang="ar-EG" sz="3200" i="1" dirty="0">
                <a:latin typeface="Arial" panose="020B0604020202020204" pitchFamily="34" charset="0"/>
              </a:rPr>
              <a:t>“It is not the strongest of the species that survive </a:t>
            </a:r>
            <a:br>
              <a:rPr lang="en-GB" altLang="ar-EG" sz="3200" i="1" dirty="0">
                <a:latin typeface="Arial" panose="020B0604020202020204" pitchFamily="34" charset="0"/>
              </a:rPr>
            </a:br>
            <a:r>
              <a:rPr lang="en-GB" altLang="ar-EG" sz="3200" i="1" dirty="0">
                <a:latin typeface="Arial" panose="020B0604020202020204" pitchFamily="34" charset="0"/>
              </a:rPr>
              <a:t>nor the most intelligent, but the one most</a:t>
            </a:r>
            <a:br>
              <a:rPr lang="en-GB" altLang="ar-EG" sz="3200" i="1" dirty="0">
                <a:latin typeface="Arial" panose="020B0604020202020204" pitchFamily="34" charset="0"/>
              </a:rPr>
            </a:br>
            <a:r>
              <a:rPr lang="en-GB" altLang="ar-EG" sz="3200" i="1" dirty="0">
                <a:latin typeface="Arial" panose="020B0604020202020204" pitchFamily="34" charset="0"/>
              </a:rPr>
              <a:t>responsive to change”.</a:t>
            </a:r>
            <a:endParaRPr lang="en-US" altLang="ar-EG" sz="3200" i="1" dirty="0">
              <a:latin typeface="Arial" panose="020B0604020202020204" pitchFamily="34" charset="0"/>
            </a:endParaRPr>
          </a:p>
        </p:txBody>
      </p:sp>
      <p:sp>
        <p:nvSpPr>
          <p:cNvPr id="12" name="TextBox 11">
            <a:extLst>
              <a:ext uri="{FF2B5EF4-FFF2-40B4-BE49-F238E27FC236}">
                <a16:creationId xmlns:a16="http://schemas.microsoft.com/office/drawing/2014/main" id="{FBF5B35D-11DE-A87B-9713-33C7CB9C46E9}"/>
              </a:ext>
            </a:extLst>
          </p:cNvPr>
          <p:cNvSpPr txBox="1"/>
          <p:nvPr/>
        </p:nvSpPr>
        <p:spPr>
          <a:xfrm>
            <a:off x="3192230" y="236724"/>
            <a:ext cx="8061959" cy="954107"/>
          </a:xfrm>
          <a:prstGeom prst="rect">
            <a:avLst/>
          </a:prstGeom>
          <a:noFill/>
        </p:spPr>
        <p:txBody>
          <a:bodyPr wrap="square">
            <a:spAutoFit/>
          </a:bodyPr>
          <a:lstStyle/>
          <a:p>
            <a:pPr algn="ctr" eaLnBrk="1" hangingPunct="1">
              <a:spcBef>
                <a:spcPct val="0"/>
              </a:spcBef>
              <a:buClrTx/>
              <a:buFontTx/>
              <a:buNone/>
            </a:pPr>
            <a:r>
              <a:rPr lang="en-GB" altLang="ar-EG" sz="2800" b="1" dirty="0">
                <a:solidFill>
                  <a:srgbClr val="FFC000"/>
                </a:solidFill>
              </a:rPr>
              <a:t>Creating a Resilient Supply Chain:</a:t>
            </a:r>
            <a:br>
              <a:rPr lang="en-GB" altLang="ar-EG" sz="2800" b="1" dirty="0">
                <a:solidFill>
                  <a:srgbClr val="FFC000"/>
                </a:solidFill>
              </a:rPr>
            </a:br>
            <a:r>
              <a:rPr lang="en-GB" altLang="ar-EG" sz="2800" b="1" dirty="0">
                <a:solidFill>
                  <a:srgbClr val="FFC000"/>
                </a:solidFill>
              </a:rPr>
              <a:t>Strategic Approaches</a:t>
            </a:r>
          </a:p>
        </p:txBody>
      </p:sp>
    </p:spTree>
    <p:custDataLst>
      <p:tags r:id="rId1"/>
    </p:custDataLst>
    <p:extLst>
      <p:ext uri="{BB962C8B-B14F-4D97-AF65-F5344CB8AC3E}">
        <p14:creationId xmlns:p14="http://schemas.microsoft.com/office/powerpoint/2010/main" val="263427592"/>
      </p:ext>
    </p:extLst>
  </p:cSld>
  <p:clrMapOvr>
    <a:masterClrMapping/>
  </p:clrMapOvr>
  <mc:AlternateContent xmlns:mc="http://schemas.openxmlformats.org/markup-compatibility/2006" xmlns:p14="http://schemas.microsoft.com/office/powerpoint/2010/main">
    <mc:Choice Requires="p14">
      <p:transition spd="slow" p14:dur="2000" advTm="88750"/>
    </mc:Choice>
    <mc:Fallback xmlns="">
      <p:transition spd="slow" advTm="8875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3121891" y="482945"/>
            <a:ext cx="6262254" cy="707886"/>
          </a:xfrm>
          <a:prstGeom prst="rect">
            <a:avLst/>
          </a:prstGeom>
          <a:noFill/>
        </p:spPr>
        <p:txBody>
          <a:bodyPr wrap="square">
            <a:spAutoFit/>
          </a:bodyPr>
          <a:lstStyle/>
          <a:p>
            <a:r>
              <a:rPr lang="en-US" altLang="ar-EG" sz="4000" dirty="0">
                <a:solidFill>
                  <a:srgbClr val="FFC000"/>
                </a:solidFill>
              </a:rPr>
              <a:t>Supply-Chain Management</a:t>
            </a:r>
            <a:endParaRPr lang="ar-EG" sz="4000" dirty="0">
              <a:solidFill>
                <a:srgbClr val="FFC000"/>
              </a:solidFill>
            </a:endParaRPr>
          </a:p>
        </p:txBody>
      </p:sp>
      <p:sp>
        <p:nvSpPr>
          <p:cNvPr id="13" name="Rectangle 2">
            <a:extLst>
              <a:ext uri="{FF2B5EF4-FFF2-40B4-BE49-F238E27FC236}">
                <a16:creationId xmlns:a16="http://schemas.microsoft.com/office/drawing/2014/main" id="{5E51A78A-99FC-C545-7238-CCBBEA419356}"/>
              </a:ext>
            </a:extLst>
          </p:cNvPr>
          <p:cNvSpPr txBox="1">
            <a:spLocks noChangeArrowheads="1"/>
          </p:cNvSpPr>
          <p:nvPr/>
        </p:nvSpPr>
        <p:spPr>
          <a:xfrm>
            <a:off x="2004291" y="1606119"/>
            <a:ext cx="9199417" cy="4225925"/>
          </a:xfrm>
          <a:prstGeom prst="rect">
            <a:avLst/>
          </a:prstGeom>
          <a:ln/>
          <a:extLst>
            <a:ext uri="{91240B29-F687-4F45-9708-019B960494DF}">
              <a14:hiddenLine xmlns:a14="http://schemas.microsoft.com/office/drawing/2010/main" w="12700">
                <a:solidFill>
                  <a:srgbClr val="000000"/>
                </a:solidFill>
                <a:miter lim="800000"/>
                <a:headEnd/>
                <a:tailEnd/>
              </a14:hiddenLine>
            </a:ext>
          </a:extLst>
        </p:spPr>
        <p:txBody>
          <a:bodyPr lIns="82724" tIns="40636" rIns="82724" bIns="40636"/>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altLang="ar-EG" dirty="0"/>
              <a:t>Planning, organizing, directing, &amp; controlling flows of materials </a:t>
            </a:r>
          </a:p>
          <a:p>
            <a:pPr marL="742950" lvl="1" indent="-285750"/>
            <a:r>
              <a:rPr lang="en-US" altLang="ar-EG" sz="2200" dirty="0"/>
              <a:t>Begins with raw materials</a:t>
            </a:r>
          </a:p>
          <a:p>
            <a:pPr marL="742950" lvl="1" indent="-285750"/>
            <a:r>
              <a:rPr lang="en-US" altLang="ar-EG" sz="2200" dirty="0"/>
              <a:t>Continues through internal operations </a:t>
            </a:r>
          </a:p>
          <a:p>
            <a:pPr marL="742950" lvl="1" indent="-285750"/>
            <a:r>
              <a:rPr lang="en-US" altLang="ar-EG" sz="2200" dirty="0"/>
              <a:t>Ends with distribution of finished goods</a:t>
            </a:r>
            <a:endParaRPr lang="en-US" altLang="ar-EG" dirty="0"/>
          </a:p>
          <a:p>
            <a:pPr marL="342900" indent="-342900"/>
            <a:r>
              <a:rPr lang="en-US" altLang="ar-EG" dirty="0"/>
              <a:t>Involves everyone in supply-chain</a:t>
            </a:r>
          </a:p>
          <a:p>
            <a:pPr marL="742950" lvl="1" indent="-285750"/>
            <a:r>
              <a:rPr lang="en-US" altLang="ar-EG" sz="2200" dirty="0"/>
              <a:t>Example: Your supplier’s supplier</a:t>
            </a:r>
            <a:endParaRPr lang="en-US" altLang="ar-EG" dirty="0"/>
          </a:p>
          <a:p>
            <a:pPr marL="342900" indent="-342900"/>
            <a:r>
              <a:rPr lang="en-US" altLang="ar-EG" dirty="0"/>
              <a:t>Objective: Maximize value &amp; lower waste</a:t>
            </a:r>
          </a:p>
        </p:txBody>
      </p:sp>
    </p:spTree>
    <p:custDataLst>
      <p:tags r:id="rId1"/>
    </p:custDataLst>
    <p:extLst>
      <p:ext uri="{BB962C8B-B14F-4D97-AF65-F5344CB8AC3E}">
        <p14:creationId xmlns:p14="http://schemas.microsoft.com/office/powerpoint/2010/main" val="2840702138"/>
      </p:ext>
    </p:extLst>
  </p:cSld>
  <p:clrMapOvr>
    <a:masterClrMapping/>
  </p:clrMapOvr>
  <mc:AlternateContent xmlns:mc="http://schemas.openxmlformats.org/markup-compatibility/2006" xmlns:p14="http://schemas.microsoft.com/office/powerpoint/2010/main">
    <mc:Choice Requires="p14">
      <p:transition spd="slow" p14:dur="2000" advTm="112696"/>
    </mc:Choice>
    <mc:Fallback xmlns="">
      <p:transition spd="slow" advTm="1126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 calcmode="lin" valueType="num">
                                      <p:cBhvr additive="base">
                                        <p:cTn id="31"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xEl>
                                              <p:pRg st="5" end="5"/>
                                            </p:txEl>
                                          </p:spTgt>
                                        </p:tgtEl>
                                        <p:attrNameLst>
                                          <p:attrName>style.visibility</p:attrName>
                                        </p:attrNameLst>
                                      </p:cBhvr>
                                      <p:to>
                                        <p:strVal val="visible"/>
                                      </p:to>
                                    </p:set>
                                    <p:anim calcmode="lin" valueType="num">
                                      <p:cBhvr additive="base">
                                        <p:cTn id="35"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xEl>
                                              <p:pRg st="6" end="6"/>
                                            </p:txEl>
                                          </p:spTgt>
                                        </p:tgtEl>
                                        <p:attrNameLst>
                                          <p:attrName>style.visibility</p:attrName>
                                        </p:attrNameLst>
                                      </p:cBhvr>
                                      <p:to>
                                        <p:strVal val="visible"/>
                                      </p:to>
                                    </p:set>
                                    <p:anim calcmode="lin" valueType="num">
                                      <p:cBhvr additive="base">
                                        <p:cTn id="39"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Slide Number Placeholder 4">
            <a:extLst>
              <a:ext uri="{FF2B5EF4-FFF2-40B4-BE49-F238E27FC236}">
                <a16:creationId xmlns:a16="http://schemas.microsoft.com/office/drawing/2014/main" id="{ECE46746-A211-AEF4-405B-8422BBD226C3}"/>
              </a:ext>
            </a:extLst>
          </p:cNvPr>
          <p:cNvSpPr>
            <a:spLocks noGrp="1"/>
          </p:cNvSpPr>
          <p:nvPr>
            <p:ph type="sldNum" sz="quarter" idx="11"/>
          </p:nvPr>
        </p:nvSpPr>
        <p:spPr/>
        <p:txBody>
          <a:bodyPr/>
          <a:lstStyle/>
          <a:p>
            <a:fld id="{EA76254B-853D-499B-B096-A200F1B8ECF5}" type="slidenum">
              <a:rPr lang="en-US" altLang="ar-EG"/>
              <a:pPr/>
              <a:t>29</a:t>
            </a:fld>
            <a:endParaRPr lang="en-US" altLang="ar-EG"/>
          </a:p>
        </p:txBody>
      </p:sp>
      <p:sp>
        <p:nvSpPr>
          <p:cNvPr id="13314" name="Rectangle 2">
            <a:extLst>
              <a:ext uri="{FF2B5EF4-FFF2-40B4-BE49-F238E27FC236}">
                <a16:creationId xmlns:a16="http://schemas.microsoft.com/office/drawing/2014/main" id="{7EE77A3E-312F-B5E4-6509-C8E82415230E}"/>
              </a:ext>
            </a:extLst>
          </p:cNvPr>
          <p:cNvSpPr>
            <a:spLocks noChangeArrowheads="1"/>
          </p:cNvSpPr>
          <p:nvPr/>
        </p:nvSpPr>
        <p:spPr bwMode="auto">
          <a:xfrm>
            <a:off x="2056379" y="1345868"/>
            <a:ext cx="8164286" cy="4816929"/>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lstStyle/>
          <a:p>
            <a:endParaRPr lang="ar-EG" sz="1929"/>
          </a:p>
        </p:txBody>
      </p:sp>
      <p:sp>
        <p:nvSpPr>
          <p:cNvPr id="13315" name="Rectangle 3">
            <a:extLst>
              <a:ext uri="{FF2B5EF4-FFF2-40B4-BE49-F238E27FC236}">
                <a16:creationId xmlns:a16="http://schemas.microsoft.com/office/drawing/2014/main" id="{A938E275-9437-129A-B613-86C6ABCCADCC}"/>
              </a:ext>
            </a:extLst>
          </p:cNvPr>
          <p:cNvSpPr>
            <a:spLocks noChangeArrowheads="1"/>
          </p:cNvSpPr>
          <p:nvPr/>
        </p:nvSpPr>
        <p:spPr bwMode="auto">
          <a:xfrm>
            <a:off x="2207759" y="5322095"/>
            <a:ext cx="7795193" cy="818129"/>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6" name="Rectangle 4">
            <a:extLst>
              <a:ext uri="{FF2B5EF4-FFF2-40B4-BE49-F238E27FC236}">
                <a16:creationId xmlns:a16="http://schemas.microsoft.com/office/drawing/2014/main" id="{CAB83D14-B7A8-74E3-037F-9BDEF86A50BC}"/>
              </a:ext>
            </a:extLst>
          </p:cNvPr>
          <p:cNvSpPr>
            <a:spLocks noChangeArrowheads="1"/>
          </p:cNvSpPr>
          <p:nvPr/>
        </p:nvSpPr>
        <p:spPr bwMode="auto">
          <a:xfrm>
            <a:off x="2229870" y="1554088"/>
            <a:ext cx="7732259" cy="978014"/>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7" name="Freeform 5">
            <a:extLst>
              <a:ext uri="{FF2B5EF4-FFF2-40B4-BE49-F238E27FC236}">
                <a16:creationId xmlns:a16="http://schemas.microsoft.com/office/drawing/2014/main" id="{45CC595D-1F7B-A2A6-164F-2BE2AC95320A}"/>
              </a:ext>
            </a:extLst>
          </p:cNvPr>
          <p:cNvSpPr>
            <a:spLocks noChangeArrowheads="1"/>
          </p:cNvSpPr>
          <p:nvPr/>
        </p:nvSpPr>
        <p:spPr bwMode="auto">
          <a:xfrm>
            <a:off x="8426223" y="3223193"/>
            <a:ext cx="1185523" cy="450736"/>
          </a:xfrm>
          <a:custGeom>
            <a:avLst/>
            <a:gdLst>
              <a:gd name="T0" fmla="*/ 1510 w 1742"/>
              <a:gd name="T1" fmla="*/ 662 h 662"/>
              <a:gd name="T2" fmla="*/ 1742 w 1742"/>
              <a:gd name="T3" fmla="*/ 662 h 662"/>
              <a:gd name="T4" fmla="*/ 1742 w 1742"/>
              <a:gd name="T5" fmla="*/ 567 h 662"/>
              <a:gd name="T6" fmla="*/ 1510 w 1742"/>
              <a:gd name="T7" fmla="*/ 567 h 662"/>
              <a:gd name="T8" fmla="*/ 1510 w 1742"/>
              <a:gd name="T9" fmla="*/ 662 h 662"/>
              <a:gd name="T10" fmla="*/ 0 w 1742"/>
              <a:gd name="T11" fmla="*/ 284 h 662"/>
              <a:gd name="T12" fmla="*/ 1625 w 1742"/>
              <a:gd name="T13" fmla="*/ 284 h 662"/>
              <a:gd name="T14" fmla="*/ 1625 w 1742"/>
              <a:gd name="T15" fmla="*/ 0 h 662"/>
              <a:gd name="T16" fmla="*/ 0 w 1742"/>
              <a:gd name="T17" fmla="*/ 0 h 662"/>
              <a:gd name="T18" fmla="*/ 0 w 1742"/>
              <a:gd name="T19" fmla="*/ 284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2" h="662">
                <a:moveTo>
                  <a:pt x="1510" y="662"/>
                </a:moveTo>
                <a:lnTo>
                  <a:pt x="1742" y="662"/>
                </a:lnTo>
                <a:lnTo>
                  <a:pt x="1742" y="567"/>
                </a:lnTo>
                <a:lnTo>
                  <a:pt x="1510" y="567"/>
                </a:lnTo>
                <a:lnTo>
                  <a:pt x="1510" y="662"/>
                </a:lnTo>
                <a:moveTo>
                  <a:pt x="0" y="284"/>
                </a:moveTo>
                <a:lnTo>
                  <a:pt x="1625" y="284"/>
                </a:lnTo>
                <a:lnTo>
                  <a:pt x="1625" y="0"/>
                </a:lnTo>
                <a:lnTo>
                  <a:pt x="0" y="0"/>
                </a:lnTo>
                <a:lnTo>
                  <a:pt x="0" y="284"/>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8" name="Rectangle 6">
            <a:extLst>
              <a:ext uri="{FF2B5EF4-FFF2-40B4-BE49-F238E27FC236}">
                <a16:creationId xmlns:a16="http://schemas.microsoft.com/office/drawing/2014/main" id="{92727641-3AB2-BF14-5BF2-EF03B591876A}"/>
              </a:ext>
            </a:extLst>
          </p:cNvPr>
          <p:cNvSpPr>
            <a:spLocks noChangeArrowheads="1"/>
          </p:cNvSpPr>
          <p:nvPr/>
        </p:nvSpPr>
        <p:spPr bwMode="auto">
          <a:xfrm>
            <a:off x="8504465" y="3417094"/>
            <a:ext cx="949098" cy="25683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9" name="Rectangle 7">
            <a:extLst>
              <a:ext uri="{FF2B5EF4-FFF2-40B4-BE49-F238E27FC236}">
                <a16:creationId xmlns:a16="http://schemas.microsoft.com/office/drawing/2014/main" id="{2F96DE07-5204-5A05-E96A-2CFD4B9B1DBF}"/>
              </a:ext>
            </a:extLst>
          </p:cNvPr>
          <p:cNvSpPr>
            <a:spLocks noChangeArrowheads="1"/>
          </p:cNvSpPr>
          <p:nvPr/>
        </p:nvSpPr>
        <p:spPr bwMode="auto">
          <a:xfrm>
            <a:off x="8584407" y="3155157"/>
            <a:ext cx="78241" cy="132670"/>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0" name="Freeform 8">
            <a:extLst>
              <a:ext uri="{FF2B5EF4-FFF2-40B4-BE49-F238E27FC236}">
                <a16:creationId xmlns:a16="http://schemas.microsoft.com/office/drawing/2014/main" id="{F468A40B-21F4-F0B5-FEF1-A36C67AFA94B}"/>
              </a:ext>
            </a:extLst>
          </p:cNvPr>
          <p:cNvSpPr>
            <a:spLocks noChangeArrowheads="1"/>
          </p:cNvSpPr>
          <p:nvPr/>
        </p:nvSpPr>
        <p:spPr bwMode="auto">
          <a:xfrm>
            <a:off x="8584407" y="3481728"/>
            <a:ext cx="710973" cy="127566"/>
          </a:xfrm>
          <a:custGeom>
            <a:avLst/>
            <a:gdLst>
              <a:gd name="T0" fmla="*/ 0 w 1044"/>
              <a:gd name="T1" fmla="*/ 187 h 187"/>
              <a:gd name="T2" fmla="*/ 347 w 1044"/>
              <a:gd name="T3" fmla="*/ 187 h 187"/>
              <a:gd name="T4" fmla="*/ 347 w 1044"/>
              <a:gd name="T5" fmla="*/ 0 h 187"/>
              <a:gd name="T6" fmla="*/ 0 w 1044"/>
              <a:gd name="T7" fmla="*/ 0 h 187"/>
              <a:gd name="T8" fmla="*/ 0 w 1044"/>
              <a:gd name="T9" fmla="*/ 187 h 187"/>
              <a:gd name="T10" fmla="*/ 579 w 1044"/>
              <a:gd name="T11" fmla="*/ 92 h 187"/>
              <a:gd name="T12" fmla="*/ 812 w 1044"/>
              <a:gd name="T13" fmla="*/ 92 h 187"/>
              <a:gd name="T14" fmla="*/ 812 w 1044"/>
              <a:gd name="T15" fmla="*/ 0 h 187"/>
              <a:gd name="T16" fmla="*/ 579 w 1044"/>
              <a:gd name="T17" fmla="*/ 0 h 187"/>
              <a:gd name="T18" fmla="*/ 579 w 1044"/>
              <a:gd name="T19" fmla="*/ 92 h 187"/>
              <a:gd name="T20" fmla="*/ 812 w 1044"/>
              <a:gd name="T21" fmla="*/ 92 h 187"/>
              <a:gd name="T22" fmla="*/ 1044 w 1044"/>
              <a:gd name="T23" fmla="*/ 92 h 187"/>
              <a:gd name="T24" fmla="*/ 1044 w 1044"/>
              <a:gd name="T25" fmla="*/ 0 h 187"/>
              <a:gd name="T26" fmla="*/ 812 w 1044"/>
              <a:gd name="T27" fmla="*/ 0 h 187"/>
              <a:gd name="T28" fmla="*/ 812 w 1044"/>
              <a:gd name="T29" fmla="*/ 9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4" h="187">
                <a:moveTo>
                  <a:pt x="0" y="187"/>
                </a:moveTo>
                <a:lnTo>
                  <a:pt x="347" y="187"/>
                </a:lnTo>
                <a:lnTo>
                  <a:pt x="347" y="0"/>
                </a:lnTo>
                <a:lnTo>
                  <a:pt x="0" y="0"/>
                </a:lnTo>
                <a:lnTo>
                  <a:pt x="0" y="187"/>
                </a:lnTo>
                <a:moveTo>
                  <a:pt x="579" y="92"/>
                </a:moveTo>
                <a:lnTo>
                  <a:pt x="812" y="92"/>
                </a:lnTo>
                <a:lnTo>
                  <a:pt x="812" y="0"/>
                </a:lnTo>
                <a:lnTo>
                  <a:pt x="579" y="0"/>
                </a:lnTo>
                <a:lnTo>
                  <a:pt x="579" y="92"/>
                </a:lnTo>
                <a:moveTo>
                  <a:pt x="812" y="92"/>
                </a:moveTo>
                <a:lnTo>
                  <a:pt x="1044" y="92"/>
                </a:lnTo>
                <a:lnTo>
                  <a:pt x="1044" y="0"/>
                </a:lnTo>
                <a:lnTo>
                  <a:pt x="812" y="0"/>
                </a:lnTo>
                <a:lnTo>
                  <a:pt x="812" y="9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1" name="Line 9">
            <a:extLst>
              <a:ext uri="{FF2B5EF4-FFF2-40B4-BE49-F238E27FC236}">
                <a16:creationId xmlns:a16="http://schemas.microsoft.com/office/drawing/2014/main" id="{FF3D5FFB-190C-BE38-E70B-D9FF984D9772}"/>
              </a:ext>
            </a:extLst>
          </p:cNvPr>
          <p:cNvSpPr>
            <a:spLocks noChangeShapeType="1"/>
          </p:cNvSpPr>
          <p:nvPr/>
        </p:nvSpPr>
        <p:spPr bwMode="auto">
          <a:xfrm>
            <a:off x="9295381" y="3092224"/>
            <a:ext cx="1700" cy="195603"/>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2" name="Line 10">
            <a:extLst>
              <a:ext uri="{FF2B5EF4-FFF2-40B4-BE49-F238E27FC236}">
                <a16:creationId xmlns:a16="http://schemas.microsoft.com/office/drawing/2014/main" id="{AD69217E-1536-2378-1AA3-8562225DA26A}"/>
              </a:ext>
            </a:extLst>
          </p:cNvPr>
          <p:cNvSpPr>
            <a:spLocks noChangeShapeType="1"/>
          </p:cNvSpPr>
          <p:nvPr/>
        </p:nvSpPr>
        <p:spPr bwMode="auto">
          <a:xfrm>
            <a:off x="9217139" y="3155158"/>
            <a:ext cx="158183" cy="1700"/>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3" name="Line 11">
            <a:extLst>
              <a:ext uri="{FF2B5EF4-FFF2-40B4-BE49-F238E27FC236}">
                <a16:creationId xmlns:a16="http://schemas.microsoft.com/office/drawing/2014/main" id="{56390C99-88CB-C822-8A2B-3DCB2A916CD2}"/>
              </a:ext>
            </a:extLst>
          </p:cNvPr>
          <p:cNvSpPr>
            <a:spLocks noChangeShapeType="1"/>
          </p:cNvSpPr>
          <p:nvPr/>
        </p:nvSpPr>
        <p:spPr bwMode="auto">
          <a:xfrm>
            <a:off x="9217139" y="3092223"/>
            <a:ext cx="158183" cy="1701"/>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4" name="Rectangle 12">
            <a:extLst>
              <a:ext uri="{FF2B5EF4-FFF2-40B4-BE49-F238E27FC236}">
                <a16:creationId xmlns:a16="http://schemas.microsoft.com/office/drawing/2014/main" id="{1EB0C574-DD55-04FA-2EEF-1C74EE7191A9}"/>
              </a:ext>
            </a:extLst>
          </p:cNvPr>
          <p:cNvSpPr>
            <a:spLocks noChangeArrowheads="1"/>
          </p:cNvSpPr>
          <p:nvPr/>
        </p:nvSpPr>
        <p:spPr bwMode="auto">
          <a:xfrm>
            <a:off x="8293553" y="3713050"/>
            <a:ext cx="122309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Consumer</a:t>
            </a:r>
            <a:endParaRPr lang="en-US" altLang="ar-EG" sz="2571" b="1"/>
          </a:p>
        </p:txBody>
      </p:sp>
      <p:sp>
        <p:nvSpPr>
          <p:cNvPr id="13325" name="Rectangle 13">
            <a:extLst>
              <a:ext uri="{FF2B5EF4-FFF2-40B4-BE49-F238E27FC236}">
                <a16:creationId xmlns:a16="http://schemas.microsoft.com/office/drawing/2014/main" id="{41059E6F-629C-402C-9CC0-A4D2C16FD6A2}"/>
              </a:ext>
            </a:extLst>
          </p:cNvPr>
          <p:cNvSpPr>
            <a:spLocks noChangeArrowheads="1"/>
          </p:cNvSpPr>
          <p:nvPr/>
        </p:nvSpPr>
        <p:spPr bwMode="auto">
          <a:xfrm>
            <a:off x="8455139" y="4420622"/>
            <a:ext cx="1127691" cy="328272"/>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6" name="Freeform 14">
            <a:extLst>
              <a:ext uri="{FF2B5EF4-FFF2-40B4-BE49-F238E27FC236}">
                <a16:creationId xmlns:a16="http://schemas.microsoft.com/office/drawing/2014/main" id="{F1C9BD84-0F91-1CC4-311F-4AD2EA5389E3}"/>
              </a:ext>
            </a:extLst>
          </p:cNvPr>
          <p:cNvSpPr>
            <a:spLocks noChangeArrowheads="1"/>
          </p:cNvSpPr>
          <p:nvPr/>
        </p:nvSpPr>
        <p:spPr bwMode="auto">
          <a:xfrm>
            <a:off x="8426223" y="4310062"/>
            <a:ext cx="1185523" cy="110559"/>
          </a:xfrm>
          <a:custGeom>
            <a:avLst/>
            <a:gdLst>
              <a:gd name="T0" fmla="*/ 1742 w 1742"/>
              <a:gd name="T1" fmla="*/ 107 h 162"/>
              <a:gd name="T2" fmla="*/ 1742 w 1742"/>
              <a:gd name="T3" fmla="*/ 162 h 162"/>
              <a:gd name="T4" fmla="*/ 0 w 1742"/>
              <a:gd name="T5" fmla="*/ 162 h 162"/>
              <a:gd name="T6" fmla="*/ 0 w 1742"/>
              <a:gd name="T7" fmla="*/ 107 h 162"/>
              <a:gd name="T8" fmla="*/ 867 w 1742"/>
              <a:gd name="T9" fmla="*/ 0 h 162"/>
              <a:gd name="T10" fmla="*/ 1742 w 1742"/>
              <a:gd name="T11" fmla="*/ 107 h 162"/>
              <a:gd name="T12" fmla="*/ 1742 w 1742"/>
              <a:gd name="T13" fmla="*/ 107 h 162"/>
            </a:gdLst>
            <a:ahLst/>
            <a:cxnLst>
              <a:cxn ang="0">
                <a:pos x="T0" y="T1"/>
              </a:cxn>
              <a:cxn ang="0">
                <a:pos x="T2" y="T3"/>
              </a:cxn>
              <a:cxn ang="0">
                <a:pos x="T4" y="T5"/>
              </a:cxn>
              <a:cxn ang="0">
                <a:pos x="T6" y="T7"/>
              </a:cxn>
              <a:cxn ang="0">
                <a:pos x="T8" y="T9"/>
              </a:cxn>
              <a:cxn ang="0">
                <a:pos x="T10" y="T11"/>
              </a:cxn>
              <a:cxn ang="0">
                <a:pos x="T12" y="T13"/>
              </a:cxn>
            </a:cxnLst>
            <a:rect l="0" t="0" r="r" b="b"/>
            <a:pathLst>
              <a:path w="1742" h="162">
                <a:moveTo>
                  <a:pt x="1742" y="107"/>
                </a:moveTo>
                <a:lnTo>
                  <a:pt x="1742" y="162"/>
                </a:lnTo>
                <a:lnTo>
                  <a:pt x="0" y="162"/>
                </a:lnTo>
                <a:lnTo>
                  <a:pt x="0" y="107"/>
                </a:lnTo>
                <a:lnTo>
                  <a:pt x="867"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7" name="Rectangle 15">
            <a:extLst>
              <a:ext uri="{FF2B5EF4-FFF2-40B4-BE49-F238E27FC236}">
                <a16:creationId xmlns:a16="http://schemas.microsoft.com/office/drawing/2014/main" id="{0FF984D7-7CDD-CD75-5E7C-FE8FEB014F60}"/>
              </a:ext>
            </a:extLst>
          </p:cNvPr>
          <p:cNvSpPr>
            <a:spLocks noChangeArrowheads="1"/>
          </p:cNvSpPr>
          <p:nvPr/>
        </p:nvSpPr>
        <p:spPr bwMode="auto">
          <a:xfrm>
            <a:off x="9375322" y="4566898"/>
            <a:ext cx="867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8" name="Rectangle 16">
            <a:extLst>
              <a:ext uri="{FF2B5EF4-FFF2-40B4-BE49-F238E27FC236}">
                <a16:creationId xmlns:a16="http://schemas.microsoft.com/office/drawing/2014/main" id="{D8D777C0-CA60-AF9E-1146-D4B277DFCF5D}"/>
              </a:ext>
            </a:extLst>
          </p:cNvPr>
          <p:cNvSpPr>
            <a:spLocks noChangeArrowheads="1"/>
          </p:cNvSpPr>
          <p:nvPr/>
        </p:nvSpPr>
        <p:spPr bwMode="auto">
          <a:xfrm>
            <a:off x="9462068" y="4566898"/>
            <a:ext cx="884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9" name="Freeform 17">
            <a:extLst>
              <a:ext uri="{FF2B5EF4-FFF2-40B4-BE49-F238E27FC236}">
                <a16:creationId xmlns:a16="http://schemas.microsoft.com/office/drawing/2014/main" id="{91217DB8-EEE8-C270-75C9-7AF82483A0EC}"/>
              </a:ext>
            </a:extLst>
          </p:cNvPr>
          <p:cNvSpPr>
            <a:spLocks noChangeArrowheads="1"/>
          </p:cNvSpPr>
          <p:nvPr/>
        </p:nvSpPr>
        <p:spPr bwMode="auto">
          <a:xfrm>
            <a:off x="9205233" y="4488657"/>
            <a:ext cx="139473" cy="171790"/>
          </a:xfrm>
          <a:custGeom>
            <a:avLst/>
            <a:gdLst>
              <a:gd name="T0" fmla="*/ 0 w 204"/>
              <a:gd name="T1" fmla="*/ 125 h 252"/>
              <a:gd name="T2" fmla="*/ 2 w 204"/>
              <a:gd name="T3" fmla="*/ 82 h 252"/>
              <a:gd name="T4" fmla="*/ 20 w 204"/>
              <a:gd name="T5" fmla="*/ 42 h 252"/>
              <a:gd name="T6" fmla="*/ 49 w 204"/>
              <a:gd name="T7" fmla="*/ 12 h 252"/>
              <a:gd name="T8" fmla="*/ 84 w 204"/>
              <a:gd name="T9" fmla="*/ 0 h 252"/>
              <a:gd name="T10" fmla="*/ 120 w 204"/>
              <a:gd name="T11" fmla="*/ 0 h 252"/>
              <a:gd name="T12" fmla="*/ 155 w 204"/>
              <a:gd name="T13" fmla="*/ 12 h 252"/>
              <a:gd name="T14" fmla="*/ 184 w 204"/>
              <a:gd name="T15" fmla="*/ 42 h 252"/>
              <a:gd name="T16" fmla="*/ 202 w 204"/>
              <a:gd name="T17" fmla="*/ 82 h 252"/>
              <a:gd name="T18" fmla="*/ 204 w 204"/>
              <a:gd name="T19" fmla="*/ 125 h 252"/>
              <a:gd name="T20" fmla="*/ 202 w 204"/>
              <a:gd name="T21" fmla="*/ 167 h 252"/>
              <a:gd name="T22" fmla="*/ 184 w 204"/>
              <a:gd name="T23" fmla="*/ 204 h 252"/>
              <a:gd name="T24" fmla="*/ 155 w 204"/>
              <a:gd name="T25" fmla="*/ 237 h 252"/>
              <a:gd name="T26" fmla="*/ 120 w 204"/>
              <a:gd name="T27" fmla="*/ 252 h 252"/>
              <a:gd name="T28" fmla="*/ 84 w 204"/>
              <a:gd name="T29" fmla="*/ 252 h 252"/>
              <a:gd name="T30" fmla="*/ 49 w 204"/>
              <a:gd name="T31" fmla="*/ 237 h 252"/>
              <a:gd name="T32" fmla="*/ 20 w 204"/>
              <a:gd name="T33" fmla="*/ 204 h 252"/>
              <a:gd name="T34" fmla="*/ 2 w 204"/>
              <a:gd name="T35" fmla="*/ 167 h 252"/>
              <a:gd name="T36" fmla="*/ 0 w 204"/>
              <a:gd name="T37" fmla="*/ 125 h 252"/>
              <a:gd name="T38" fmla="*/ 0 w 204"/>
              <a:gd name="T39" fmla="*/ 12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2">
                <a:moveTo>
                  <a:pt x="0" y="125"/>
                </a:moveTo>
                <a:lnTo>
                  <a:pt x="2" y="82"/>
                </a:lnTo>
                <a:lnTo>
                  <a:pt x="20" y="42"/>
                </a:lnTo>
                <a:lnTo>
                  <a:pt x="49" y="12"/>
                </a:lnTo>
                <a:lnTo>
                  <a:pt x="84" y="0"/>
                </a:lnTo>
                <a:lnTo>
                  <a:pt x="120" y="0"/>
                </a:lnTo>
                <a:lnTo>
                  <a:pt x="155" y="12"/>
                </a:lnTo>
                <a:lnTo>
                  <a:pt x="184" y="42"/>
                </a:lnTo>
                <a:lnTo>
                  <a:pt x="202" y="82"/>
                </a:lnTo>
                <a:lnTo>
                  <a:pt x="204" y="125"/>
                </a:lnTo>
                <a:lnTo>
                  <a:pt x="202" y="167"/>
                </a:lnTo>
                <a:lnTo>
                  <a:pt x="184" y="204"/>
                </a:lnTo>
                <a:lnTo>
                  <a:pt x="155" y="237"/>
                </a:lnTo>
                <a:lnTo>
                  <a:pt x="120" y="252"/>
                </a:lnTo>
                <a:lnTo>
                  <a:pt x="84" y="252"/>
                </a:lnTo>
                <a:lnTo>
                  <a:pt x="49" y="237"/>
                </a:lnTo>
                <a:lnTo>
                  <a:pt x="20" y="204"/>
                </a:lnTo>
                <a:lnTo>
                  <a:pt x="2" y="167"/>
                </a:lnTo>
                <a:lnTo>
                  <a:pt x="0" y="125"/>
                </a:lnTo>
                <a:lnTo>
                  <a:pt x="0" y="125"/>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0" name="Freeform 18">
            <a:extLst>
              <a:ext uri="{FF2B5EF4-FFF2-40B4-BE49-F238E27FC236}">
                <a16:creationId xmlns:a16="http://schemas.microsoft.com/office/drawing/2014/main" id="{B65D249C-C3F6-F4F7-C6F5-3884949C2BB0}"/>
              </a:ext>
            </a:extLst>
          </p:cNvPr>
          <p:cNvSpPr>
            <a:spLocks noChangeArrowheads="1"/>
          </p:cNvSpPr>
          <p:nvPr/>
        </p:nvSpPr>
        <p:spPr bwMode="auto">
          <a:xfrm>
            <a:off x="8484054" y="4456339"/>
            <a:ext cx="1066460" cy="219416"/>
          </a:xfrm>
          <a:custGeom>
            <a:avLst/>
            <a:gdLst>
              <a:gd name="T0" fmla="*/ 0 w 1567"/>
              <a:gd name="T1" fmla="*/ 322 h 322"/>
              <a:gd name="T2" fmla="*/ 304 w 1567"/>
              <a:gd name="T3" fmla="*/ 322 h 322"/>
              <a:gd name="T4" fmla="*/ 304 w 1567"/>
              <a:gd name="T5" fmla="*/ 0 h 322"/>
              <a:gd name="T6" fmla="*/ 0 w 1567"/>
              <a:gd name="T7" fmla="*/ 0 h 322"/>
              <a:gd name="T8" fmla="*/ 0 w 1567"/>
              <a:gd name="T9" fmla="*/ 322 h 322"/>
              <a:gd name="T10" fmla="*/ 349 w 1567"/>
              <a:gd name="T11" fmla="*/ 322 h 322"/>
              <a:gd name="T12" fmla="*/ 655 w 1567"/>
              <a:gd name="T13" fmla="*/ 322 h 322"/>
              <a:gd name="T14" fmla="*/ 655 w 1567"/>
              <a:gd name="T15" fmla="*/ 0 h 322"/>
              <a:gd name="T16" fmla="*/ 349 w 1567"/>
              <a:gd name="T17" fmla="*/ 0 h 322"/>
              <a:gd name="T18" fmla="*/ 349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09 w 1567"/>
              <a:gd name="T31" fmla="*/ 107 h 322"/>
              <a:gd name="T32" fmla="*/ 1567 w 1567"/>
              <a:gd name="T33" fmla="*/ 107 h 322"/>
              <a:gd name="T34" fmla="*/ 1567 w 1567"/>
              <a:gd name="T35" fmla="*/ 0 h 322"/>
              <a:gd name="T36" fmla="*/ 1309 w 1567"/>
              <a:gd name="T37" fmla="*/ 0 h 322"/>
              <a:gd name="T38" fmla="*/ 1309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4" y="322"/>
                </a:lnTo>
                <a:lnTo>
                  <a:pt x="304" y="0"/>
                </a:lnTo>
                <a:lnTo>
                  <a:pt x="0" y="0"/>
                </a:lnTo>
                <a:lnTo>
                  <a:pt x="0" y="322"/>
                </a:lnTo>
                <a:moveTo>
                  <a:pt x="349" y="322"/>
                </a:moveTo>
                <a:lnTo>
                  <a:pt x="655" y="322"/>
                </a:lnTo>
                <a:lnTo>
                  <a:pt x="655" y="0"/>
                </a:lnTo>
                <a:lnTo>
                  <a:pt x="349" y="0"/>
                </a:lnTo>
                <a:lnTo>
                  <a:pt x="349" y="322"/>
                </a:lnTo>
                <a:moveTo>
                  <a:pt x="697" y="322"/>
                </a:moveTo>
                <a:lnTo>
                  <a:pt x="1002" y="322"/>
                </a:lnTo>
                <a:lnTo>
                  <a:pt x="1002" y="0"/>
                </a:lnTo>
                <a:lnTo>
                  <a:pt x="697" y="0"/>
                </a:lnTo>
                <a:lnTo>
                  <a:pt x="697" y="322"/>
                </a:lnTo>
                <a:moveTo>
                  <a:pt x="1309" y="107"/>
                </a:moveTo>
                <a:lnTo>
                  <a:pt x="1567" y="107"/>
                </a:lnTo>
                <a:lnTo>
                  <a:pt x="1567" y="0"/>
                </a:lnTo>
                <a:lnTo>
                  <a:pt x="1309" y="0"/>
                </a:lnTo>
                <a:lnTo>
                  <a:pt x="1309"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1" name="Rectangle 19">
            <a:extLst>
              <a:ext uri="{FF2B5EF4-FFF2-40B4-BE49-F238E27FC236}">
                <a16:creationId xmlns:a16="http://schemas.microsoft.com/office/drawing/2014/main" id="{148CABA4-CCAA-D67F-A6D6-B85945B11D8F}"/>
              </a:ext>
            </a:extLst>
          </p:cNvPr>
          <p:cNvSpPr>
            <a:spLocks noChangeArrowheads="1"/>
          </p:cNvSpPr>
          <p:nvPr/>
        </p:nvSpPr>
        <p:spPr bwMode="auto">
          <a:xfrm>
            <a:off x="8478952" y="4789714"/>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Retailer</a:t>
            </a:r>
            <a:endParaRPr lang="en-US" altLang="ar-EG" sz="2571" b="1"/>
          </a:p>
        </p:txBody>
      </p:sp>
      <p:sp>
        <p:nvSpPr>
          <p:cNvPr id="13332" name="Freeform 20">
            <a:extLst>
              <a:ext uri="{FF2B5EF4-FFF2-40B4-BE49-F238E27FC236}">
                <a16:creationId xmlns:a16="http://schemas.microsoft.com/office/drawing/2014/main" id="{37E380D8-4C19-7610-C4D3-30BF97EF2366}"/>
              </a:ext>
            </a:extLst>
          </p:cNvPr>
          <p:cNvSpPr>
            <a:spLocks noChangeArrowheads="1"/>
          </p:cNvSpPr>
          <p:nvPr/>
        </p:nvSpPr>
        <p:spPr bwMode="auto">
          <a:xfrm>
            <a:off x="4503964" y="3377974"/>
            <a:ext cx="1054554" cy="295955"/>
          </a:xfrm>
          <a:custGeom>
            <a:avLst/>
            <a:gdLst>
              <a:gd name="T0" fmla="*/ 0 w 1549"/>
              <a:gd name="T1" fmla="*/ 47 h 434"/>
              <a:gd name="T2" fmla="*/ 1549 w 1549"/>
              <a:gd name="T3" fmla="*/ 47 h 434"/>
              <a:gd name="T4" fmla="*/ 1549 w 1549"/>
              <a:gd name="T5" fmla="*/ 0 h 434"/>
              <a:gd name="T6" fmla="*/ 0 w 1549"/>
              <a:gd name="T7" fmla="*/ 0 h 434"/>
              <a:gd name="T8" fmla="*/ 0 w 1549"/>
              <a:gd name="T9" fmla="*/ 47 h 434"/>
              <a:gd name="T10" fmla="*/ 47 w 1549"/>
              <a:gd name="T11" fmla="*/ 434 h 434"/>
              <a:gd name="T12" fmla="*/ 1502 w 1549"/>
              <a:gd name="T13" fmla="*/ 434 h 434"/>
              <a:gd name="T14" fmla="*/ 1502 w 1549"/>
              <a:gd name="T15" fmla="*/ 47 h 434"/>
              <a:gd name="T16" fmla="*/ 47 w 1549"/>
              <a:gd name="T17" fmla="*/ 47 h 434"/>
              <a:gd name="T18" fmla="*/ 47 w 1549"/>
              <a:gd name="T19" fmla="*/ 43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9" h="434">
                <a:moveTo>
                  <a:pt x="0" y="47"/>
                </a:moveTo>
                <a:lnTo>
                  <a:pt x="1549" y="47"/>
                </a:lnTo>
                <a:lnTo>
                  <a:pt x="1549" y="0"/>
                </a:lnTo>
                <a:lnTo>
                  <a:pt x="0" y="0"/>
                </a:lnTo>
                <a:lnTo>
                  <a:pt x="0" y="47"/>
                </a:lnTo>
                <a:moveTo>
                  <a:pt x="47" y="434"/>
                </a:moveTo>
                <a:lnTo>
                  <a:pt x="1502" y="434"/>
                </a:lnTo>
                <a:lnTo>
                  <a:pt x="1502" y="47"/>
                </a:lnTo>
                <a:lnTo>
                  <a:pt x="47" y="47"/>
                </a:lnTo>
                <a:lnTo>
                  <a:pt x="47" y="434"/>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3" name="Freeform 21">
            <a:extLst>
              <a:ext uri="{FF2B5EF4-FFF2-40B4-BE49-F238E27FC236}">
                <a16:creationId xmlns:a16="http://schemas.microsoft.com/office/drawing/2014/main" id="{467F8E44-4E89-9084-C733-744AFA846E20}"/>
              </a:ext>
            </a:extLst>
          </p:cNvPr>
          <p:cNvSpPr>
            <a:spLocks noChangeArrowheads="1"/>
          </p:cNvSpPr>
          <p:nvPr/>
        </p:nvSpPr>
        <p:spPr bwMode="auto">
          <a:xfrm>
            <a:off x="4925786" y="2663599"/>
            <a:ext cx="501764" cy="181996"/>
          </a:xfrm>
          <a:custGeom>
            <a:avLst/>
            <a:gdLst>
              <a:gd name="T0" fmla="*/ 405 w 737"/>
              <a:gd name="T1" fmla="*/ 12 h 267"/>
              <a:gd name="T2" fmla="*/ 409 w 737"/>
              <a:gd name="T3" fmla="*/ 42 h 267"/>
              <a:gd name="T4" fmla="*/ 375 w 737"/>
              <a:gd name="T5" fmla="*/ 52 h 267"/>
              <a:gd name="T6" fmla="*/ 340 w 737"/>
              <a:gd name="T7" fmla="*/ 52 h 267"/>
              <a:gd name="T8" fmla="*/ 305 w 737"/>
              <a:gd name="T9" fmla="*/ 47 h 267"/>
              <a:gd name="T10" fmla="*/ 257 w 737"/>
              <a:gd name="T11" fmla="*/ 60 h 267"/>
              <a:gd name="T12" fmla="*/ 212 w 737"/>
              <a:gd name="T13" fmla="*/ 70 h 267"/>
              <a:gd name="T14" fmla="*/ 165 w 737"/>
              <a:gd name="T15" fmla="*/ 65 h 267"/>
              <a:gd name="T16" fmla="*/ 117 w 737"/>
              <a:gd name="T17" fmla="*/ 60 h 267"/>
              <a:gd name="T18" fmla="*/ 70 w 737"/>
              <a:gd name="T19" fmla="*/ 65 h 267"/>
              <a:gd name="T20" fmla="*/ 35 w 737"/>
              <a:gd name="T21" fmla="*/ 74 h 267"/>
              <a:gd name="T22" fmla="*/ 12 w 737"/>
              <a:gd name="T23" fmla="*/ 95 h 267"/>
              <a:gd name="T24" fmla="*/ 0 w 737"/>
              <a:gd name="T25" fmla="*/ 117 h 267"/>
              <a:gd name="T26" fmla="*/ 5 w 737"/>
              <a:gd name="T27" fmla="*/ 150 h 267"/>
              <a:gd name="T28" fmla="*/ 17 w 737"/>
              <a:gd name="T29" fmla="*/ 184 h 267"/>
              <a:gd name="T30" fmla="*/ 22 w 737"/>
              <a:gd name="T31" fmla="*/ 224 h 267"/>
              <a:gd name="T32" fmla="*/ 17 w 737"/>
              <a:gd name="T33" fmla="*/ 254 h 267"/>
              <a:gd name="T34" fmla="*/ 52 w 737"/>
              <a:gd name="T35" fmla="*/ 267 h 267"/>
              <a:gd name="T36" fmla="*/ 90 w 737"/>
              <a:gd name="T37" fmla="*/ 267 h 267"/>
              <a:gd name="T38" fmla="*/ 125 w 737"/>
              <a:gd name="T39" fmla="*/ 259 h 267"/>
              <a:gd name="T40" fmla="*/ 125 w 737"/>
              <a:gd name="T41" fmla="*/ 237 h 267"/>
              <a:gd name="T42" fmla="*/ 135 w 737"/>
              <a:gd name="T43" fmla="*/ 212 h 267"/>
              <a:gd name="T44" fmla="*/ 155 w 737"/>
              <a:gd name="T45" fmla="*/ 189 h 267"/>
              <a:gd name="T46" fmla="*/ 185 w 737"/>
              <a:gd name="T47" fmla="*/ 172 h 267"/>
              <a:gd name="T48" fmla="*/ 220 w 737"/>
              <a:gd name="T49" fmla="*/ 159 h 267"/>
              <a:gd name="T50" fmla="*/ 257 w 737"/>
              <a:gd name="T51" fmla="*/ 159 h 267"/>
              <a:gd name="T52" fmla="*/ 305 w 737"/>
              <a:gd name="T53" fmla="*/ 159 h 267"/>
              <a:gd name="T54" fmla="*/ 352 w 737"/>
              <a:gd name="T55" fmla="*/ 150 h 267"/>
              <a:gd name="T56" fmla="*/ 397 w 737"/>
              <a:gd name="T57" fmla="*/ 134 h 267"/>
              <a:gd name="T58" fmla="*/ 430 w 737"/>
              <a:gd name="T59" fmla="*/ 107 h 267"/>
              <a:gd name="T60" fmla="*/ 482 w 737"/>
              <a:gd name="T61" fmla="*/ 82 h 267"/>
              <a:gd name="T62" fmla="*/ 537 w 737"/>
              <a:gd name="T63" fmla="*/ 60 h 267"/>
              <a:gd name="T64" fmla="*/ 597 w 737"/>
              <a:gd name="T65" fmla="*/ 42 h 267"/>
              <a:gd name="T66" fmla="*/ 667 w 737"/>
              <a:gd name="T67" fmla="*/ 40 h 267"/>
              <a:gd name="T68" fmla="*/ 737 w 737"/>
              <a:gd name="T69" fmla="*/ 40 h 267"/>
              <a:gd name="T70" fmla="*/ 675 w 737"/>
              <a:gd name="T71" fmla="*/ 17 h 267"/>
              <a:gd name="T72" fmla="*/ 612 w 737"/>
              <a:gd name="T73" fmla="*/ 5 h 267"/>
              <a:gd name="T74" fmla="*/ 542 w 737"/>
              <a:gd name="T75" fmla="*/ 0 h 267"/>
              <a:gd name="T76" fmla="*/ 474 w 737"/>
              <a:gd name="T77" fmla="*/ 0 h 267"/>
              <a:gd name="T78" fmla="*/ 405 w 737"/>
              <a:gd name="T79" fmla="*/ 12 h 267"/>
              <a:gd name="T80" fmla="*/ 405 w 737"/>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7" h="267">
                <a:moveTo>
                  <a:pt x="405" y="12"/>
                </a:moveTo>
                <a:lnTo>
                  <a:pt x="409" y="42"/>
                </a:lnTo>
                <a:lnTo>
                  <a:pt x="375" y="52"/>
                </a:lnTo>
                <a:lnTo>
                  <a:pt x="340" y="52"/>
                </a:lnTo>
                <a:lnTo>
                  <a:pt x="305" y="47"/>
                </a:lnTo>
                <a:lnTo>
                  <a:pt x="257" y="60"/>
                </a:lnTo>
                <a:lnTo>
                  <a:pt x="212" y="70"/>
                </a:lnTo>
                <a:lnTo>
                  <a:pt x="165" y="65"/>
                </a:lnTo>
                <a:lnTo>
                  <a:pt x="117" y="60"/>
                </a:lnTo>
                <a:lnTo>
                  <a:pt x="70" y="65"/>
                </a:lnTo>
                <a:lnTo>
                  <a:pt x="35" y="74"/>
                </a:lnTo>
                <a:lnTo>
                  <a:pt x="12" y="95"/>
                </a:lnTo>
                <a:lnTo>
                  <a:pt x="0" y="117"/>
                </a:lnTo>
                <a:lnTo>
                  <a:pt x="5" y="150"/>
                </a:lnTo>
                <a:lnTo>
                  <a:pt x="17" y="184"/>
                </a:lnTo>
                <a:lnTo>
                  <a:pt x="22" y="224"/>
                </a:lnTo>
                <a:lnTo>
                  <a:pt x="17" y="254"/>
                </a:lnTo>
                <a:lnTo>
                  <a:pt x="52" y="267"/>
                </a:lnTo>
                <a:lnTo>
                  <a:pt x="90" y="267"/>
                </a:lnTo>
                <a:lnTo>
                  <a:pt x="125" y="259"/>
                </a:lnTo>
                <a:lnTo>
                  <a:pt x="125" y="237"/>
                </a:lnTo>
                <a:lnTo>
                  <a:pt x="135" y="212"/>
                </a:lnTo>
                <a:lnTo>
                  <a:pt x="155" y="189"/>
                </a:lnTo>
                <a:lnTo>
                  <a:pt x="185" y="172"/>
                </a:lnTo>
                <a:lnTo>
                  <a:pt x="220" y="159"/>
                </a:lnTo>
                <a:lnTo>
                  <a:pt x="257" y="159"/>
                </a:lnTo>
                <a:lnTo>
                  <a:pt x="305" y="159"/>
                </a:lnTo>
                <a:lnTo>
                  <a:pt x="352" y="150"/>
                </a:lnTo>
                <a:lnTo>
                  <a:pt x="397" y="134"/>
                </a:lnTo>
                <a:lnTo>
                  <a:pt x="430" y="107"/>
                </a:lnTo>
                <a:lnTo>
                  <a:pt x="482" y="82"/>
                </a:lnTo>
                <a:lnTo>
                  <a:pt x="537" y="60"/>
                </a:lnTo>
                <a:lnTo>
                  <a:pt x="597" y="42"/>
                </a:lnTo>
                <a:lnTo>
                  <a:pt x="667" y="40"/>
                </a:lnTo>
                <a:lnTo>
                  <a:pt x="737" y="40"/>
                </a:lnTo>
                <a:lnTo>
                  <a:pt x="675" y="17"/>
                </a:lnTo>
                <a:lnTo>
                  <a:pt x="612" y="5"/>
                </a:lnTo>
                <a:lnTo>
                  <a:pt x="542" y="0"/>
                </a:lnTo>
                <a:lnTo>
                  <a:pt x="474" y="0"/>
                </a:lnTo>
                <a:lnTo>
                  <a:pt x="405" y="12"/>
                </a:lnTo>
                <a:lnTo>
                  <a:pt x="405"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4" name="Freeform 22">
            <a:extLst>
              <a:ext uri="{FF2B5EF4-FFF2-40B4-BE49-F238E27FC236}">
                <a16:creationId xmlns:a16="http://schemas.microsoft.com/office/drawing/2014/main" id="{0B5A85A7-656C-B886-A152-439E71676DB1}"/>
              </a:ext>
            </a:extLst>
          </p:cNvPr>
          <p:cNvSpPr>
            <a:spLocks noChangeArrowheads="1"/>
          </p:cNvSpPr>
          <p:nvPr/>
        </p:nvSpPr>
        <p:spPr bwMode="auto">
          <a:xfrm>
            <a:off x="5124791" y="2663599"/>
            <a:ext cx="498361" cy="181996"/>
          </a:xfrm>
          <a:custGeom>
            <a:avLst/>
            <a:gdLst>
              <a:gd name="T0" fmla="*/ 404 w 732"/>
              <a:gd name="T1" fmla="*/ 12 h 267"/>
              <a:gd name="T2" fmla="*/ 409 w 732"/>
              <a:gd name="T3" fmla="*/ 42 h 267"/>
              <a:gd name="T4" fmla="*/ 374 w 732"/>
              <a:gd name="T5" fmla="*/ 52 h 267"/>
              <a:gd name="T6" fmla="*/ 340 w 732"/>
              <a:gd name="T7" fmla="*/ 52 h 267"/>
              <a:gd name="T8" fmla="*/ 302 w 732"/>
              <a:gd name="T9" fmla="*/ 47 h 267"/>
              <a:gd name="T10" fmla="*/ 259 w 732"/>
              <a:gd name="T11" fmla="*/ 60 h 267"/>
              <a:gd name="T12" fmla="*/ 212 w 732"/>
              <a:gd name="T13" fmla="*/ 70 h 267"/>
              <a:gd name="T14" fmla="*/ 160 w 732"/>
              <a:gd name="T15" fmla="*/ 65 h 267"/>
              <a:gd name="T16" fmla="*/ 112 w 732"/>
              <a:gd name="T17" fmla="*/ 60 h 267"/>
              <a:gd name="T18" fmla="*/ 70 w 732"/>
              <a:gd name="T19" fmla="*/ 65 h 267"/>
              <a:gd name="T20" fmla="*/ 35 w 732"/>
              <a:gd name="T21" fmla="*/ 74 h 267"/>
              <a:gd name="T22" fmla="*/ 10 w 732"/>
              <a:gd name="T23" fmla="*/ 95 h 267"/>
              <a:gd name="T24" fmla="*/ 0 w 732"/>
              <a:gd name="T25" fmla="*/ 117 h 267"/>
              <a:gd name="T26" fmla="*/ 0 w 732"/>
              <a:gd name="T27" fmla="*/ 150 h 267"/>
              <a:gd name="T28" fmla="*/ 17 w 732"/>
              <a:gd name="T29" fmla="*/ 184 h 267"/>
              <a:gd name="T30" fmla="*/ 22 w 732"/>
              <a:gd name="T31" fmla="*/ 224 h 267"/>
              <a:gd name="T32" fmla="*/ 17 w 732"/>
              <a:gd name="T33" fmla="*/ 254 h 267"/>
              <a:gd name="T34" fmla="*/ 52 w 732"/>
              <a:gd name="T35" fmla="*/ 267 h 267"/>
              <a:gd name="T36" fmla="*/ 90 w 732"/>
              <a:gd name="T37" fmla="*/ 267 h 267"/>
              <a:gd name="T38" fmla="*/ 125 w 732"/>
              <a:gd name="T39" fmla="*/ 259 h 267"/>
              <a:gd name="T40" fmla="*/ 120 w 732"/>
              <a:gd name="T41" fmla="*/ 237 h 267"/>
              <a:gd name="T42" fmla="*/ 130 w 732"/>
              <a:gd name="T43" fmla="*/ 212 h 267"/>
              <a:gd name="T44" fmla="*/ 150 w 732"/>
              <a:gd name="T45" fmla="*/ 189 h 267"/>
              <a:gd name="T46" fmla="*/ 182 w 732"/>
              <a:gd name="T47" fmla="*/ 172 h 267"/>
              <a:gd name="T48" fmla="*/ 220 w 732"/>
              <a:gd name="T49" fmla="*/ 159 h 267"/>
              <a:gd name="T50" fmla="*/ 259 w 732"/>
              <a:gd name="T51" fmla="*/ 159 h 267"/>
              <a:gd name="T52" fmla="*/ 305 w 732"/>
              <a:gd name="T53" fmla="*/ 159 h 267"/>
              <a:gd name="T54" fmla="*/ 352 w 732"/>
              <a:gd name="T55" fmla="*/ 150 h 267"/>
              <a:gd name="T56" fmla="*/ 397 w 732"/>
              <a:gd name="T57" fmla="*/ 134 h 267"/>
              <a:gd name="T58" fmla="*/ 430 w 732"/>
              <a:gd name="T59" fmla="*/ 107 h 267"/>
              <a:gd name="T60" fmla="*/ 477 w 732"/>
              <a:gd name="T61" fmla="*/ 82 h 267"/>
              <a:gd name="T62" fmla="*/ 534 w 732"/>
              <a:gd name="T63" fmla="*/ 60 h 267"/>
              <a:gd name="T64" fmla="*/ 600 w 732"/>
              <a:gd name="T65" fmla="*/ 42 h 267"/>
              <a:gd name="T66" fmla="*/ 662 w 732"/>
              <a:gd name="T67" fmla="*/ 40 h 267"/>
              <a:gd name="T68" fmla="*/ 732 w 732"/>
              <a:gd name="T69" fmla="*/ 40 h 267"/>
              <a:gd name="T70" fmla="*/ 672 w 732"/>
              <a:gd name="T71" fmla="*/ 17 h 267"/>
              <a:gd name="T72" fmla="*/ 607 w 732"/>
              <a:gd name="T73" fmla="*/ 5 h 267"/>
              <a:gd name="T74" fmla="*/ 542 w 732"/>
              <a:gd name="T75" fmla="*/ 0 h 267"/>
              <a:gd name="T76" fmla="*/ 474 w 732"/>
              <a:gd name="T77" fmla="*/ 0 h 267"/>
              <a:gd name="T78" fmla="*/ 404 w 732"/>
              <a:gd name="T79" fmla="*/ 12 h 267"/>
              <a:gd name="T80" fmla="*/ 404 w 732"/>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2" h="267">
                <a:moveTo>
                  <a:pt x="404" y="12"/>
                </a:moveTo>
                <a:lnTo>
                  <a:pt x="409" y="42"/>
                </a:lnTo>
                <a:lnTo>
                  <a:pt x="374" y="52"/>
                </a:lnTo>
                <a:lnTo>
                  <a:pt x="340" y="52"/>
                </a:lnTo>
                <a:lnTo>
                  <a:pt x="302" y="47"/>
                </a:lnTo>
                <a:lnTo>
                  <a:pt x="259" y="60"/>
                </a:lnTo>
                <a:lnTo>
                  <a:pt x="212" y="70"/>
                </a:lnTo>
                <a:lnTo>
                  <a:pt x="160" y="65"/>
                </a:lnTo>
                <a:lnTo>
                  <a:pt x="112" y="60"/>
                </a:lnTo>
                <a:lnTo>
                  <a:pt x="70" y="65"/>
                </a:lnTo>
                <a:lnTo>
                  <a:pt x="35" y="74"/>
                </a:lnTo>
                <a:lnTo>
                  <a:pt x="10" y="95"/>
                </a:lnTo>
                <a:lnTo>
                  <a:pt x="0" y="117"/>
                </a:lnTo>
                <a:lnTo>
                  <a:pt x="0" y="150"/>
                </a:lnTo>
                <a:lnTo>
                  <a:pt x="17" y="184"/>
                </a:lnTo>
                <a:lnTo>
                  <a:pt x="22" y="224"/>
                </a:lnTo>
                <a:lnTo>
                  <a:pt x="17" y="254"/>
                </a:lnTo>
                <a:lnTo>
                  <a:pt x="52" y="267"/>
                </a:lnTo>
                <a:lnTo>
                  <a:pt x="90" y="267"/>
                </a:lnTo>
                <a:lnTo>
                  <a:pt x="125" y="259"/>
                </a:lnTo>
                <a:lnTo>
                  <a:pt x="120" y="237"/>
                </a:lnTo>
                <a:lnTo>
                  <a:pt x="130" y="212"/>
                </a:lnTo>
                <a:lnTo>
                  <a:pt x="150" y="189"/>
                </a:lnTo>
                <a:lnTo>
                  <a:pt x="182" y="172"/>
                </a:lnTo>
                <a:lnTo>
                  <a:pt x="220" y="159"/>
                </a:lnTo>
                <a:lnTo>
                  <a:pt x="259" y="159"/>
                </a:lnTo>
                <a:lnTo>
                  <a:pt x="305" y="159"/>
                </a:lnTo>
                <a:lnTo>
                  <a:pt x="352" y="150"/>
                </a:lnTo>
                <a:lnTo>
                  <a:pt x="397" y="134"/>
                </a:lnTo>
                <a:lnTo>
                  <a:pt x="430" y="107"/>
                </a:lnTo>
                <a:lnTo>
                  <a:pt x="477" y="82"/>
                </a:lnTo>
                <a:lnTo>
                  <a:pt x="534" y="60"/>
                </a:lnTo>
                <a:lnTo>
                  <a:pt x="600" y="42"/>
                </a:lnTo>
                <a:lnTo>
                  <a:pt x="662" y="40"/>
                </a:lnTo>
                <a:lnTo>
                  <a:pt x="732" y="40"/>
                </a:lnTo>
                <a:lnTo>
                  <a:pt x="672" y="17"/>
                </a:lnTo>
                <a:lnTo>
                  <a:pt x="607" y="5"/>
                </a:lnTo>
                <a:lnTo>
                  <a:pt x="542" y="0"/>
                </a:lnTo>
                <a:lnTo>
                  <a:pt x="474" y="0"/>
                </a:lnTo>
                <a:lnTo>
                  <a:pt x="404" y="12"/>
                </a:lnTo>
                <a:lnTo>
                  <a:pt x="404"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5" name="Freeform 23">
            <a:extLst>
              <a:ext uri="{FF2B5EF4-FFF2-40B4-BE49-F238E27FC236}">
                <a16:creationId xmlns:a16="http://schemas.microsoft.com/office/drawing/2014/main" id="{E5BA7E14-D463-4075-8232-F367B90FEAC9}"/>
              </a:ext>
            </a:extLst>
          </p:cNvPr>
          <p:cNvSpPr>
            <a:spLocks noChangeArrowheads="1"/>
          </p:cNvSpPr>
          <p:nvPr/>
        </p:nvSpPr>
        <p:spPr bwMode="auto">
          <a:xfrm>
            <a:off x="5322095" y="2663599"/>
            <a:ext cx="500063" cy="181996"/>
          </a:xfrm>
          <a:custGeom>
            <a:avLst/>
            <a:gdLst>
              <a:gd name="T0" fmla="*/ 402 w 735"/>
              <a:gd name="T1" fmla="*/ 12 h 267"/>
              <a:gd name="T2" fmla="*/ 407 w 735"/>
              <a:gd name="T3" fmla="*/ 42 h 267"/>
              <a:gd name="T4" fmla="*/ 372 w 735"/>
              <a:gd name="T5" fmla="*/ 52 h 267"/>
              <a:gd name="T6" fmla="*/ 340 w 735"/>
              <a:gd name="T7" fmla="*/ 52 h 267"/>
              <a:gd name="T8" fmla="*/ 305 w 735"/>
              <a:gd name="T9" fmla="*/ 47 h 267"/>
              <a:gd name="T10" fmla="*/ 257 w 735"/>
              <a:gd name="T11" fmla="*/ 60 h 267"/>
              <a:gd name="T12" fmla="*/ 210 w 735"/>
              <a:gd name="T13" fmla="*/ 70 h 267"/>
              <a:gd name="T14" fmla="*/ 162 w 735"/>
              <a:gd name="T15" fmla="*/ 65 h 267"/>
              <a:gd name="T16" fmla="*/ 114 w 735"/>
              <a:gd name="T17" fmla="*/ 60 h 267"/>
              <a:gd name="T18" fmla="*/ 67 w 735"/>
              <a:gd name="T19" fmla="*/ 65 h 267"/>
              <a:gd name="T20" fmla="*/ 32 w 735"/>
              <a:gd name="T21" fmla="*/ 74 h 267"/>
              <a:gd name="T22" fmla="*/ 12 w 735"/>
              <a:gd name="T23" fmla="*/ 95 h 267"/>
              <a:gd name="T24" fmla="*/ 0 w 735"/>
              <a:gd name="T25" fmla="*/ 117 h 267"/>
              <a:gd name="T26" fmla="*/ 2 w 735"/>
              <a:gd name="T27" fmla="*/ 150 h 267"/>
              <a:gd name="T28" fmla="*/ 15 w 735"/>
              <a:gd name="T29" fmla="*/ 184 h 267"/>
              <a:gd name="T30" fmla="*/ 19 w 735"/>
              <a:gd name="T31" fmla="*/ 224 h 267"/>
              <a:gd name="T32" fmla="*/ 15 w 735"/>
              <a:gd name="T33" fmla="*/ 254 h 267"/>
              <a:gd name="T34" fmla="*/ 49 w 735"/>
              <a:gd name="T35" fmla="*/ 267 h 267"/>
              <a:gd name="T36" fmla="*/ 90 w 735"/>
              <a:gd name="T37" fmla="*/ 267 h 267"/>
              <a:gd name="T38" fmla="*/ 125 w 735"/>
              <a:gd name="T39" fmla="*/ 259 h 267"/>
              <a:gd name="T40" fmla="*/ 125 w 735"/>
              <a:gd name="T41" fmla="*/ 237 h 267"/>
              <a:gd name="T42" fmla="*/ 132 w 735"/>
              <a:gd name="T43" fmla="*/ 212 h 267"/>
              <a:gd name="T44" fmla="*/ 155 w 735"/>
              <a:gd name="T45" fmla="*/ 189 h 267"/>
              <a:gd name="T46" fmla="*/ 185 w 735"/>
              <a:gd name="T47" fmla="*/ 172 h 267"/>
              <a:gd name="T48" fmla="*/ 217 w 735"/>
              <a:gd name="T49" fmla="*/ 159 h 267"/>
              <a:gd name="T50" fmla="*/ 257 w 735"/>
              <a:gd name="T51" fmla="*/ 159 h 267"/>
              <a:gd name="T52" fmla="*/ 305 w 735"/>
              <a:gd name="T53" fmla="*/ 159 h 267"/>
              <a:gd name="T54" fmla="*/ 352 w 735"/>
              <a:gd name="T55" fmla="*/ 150 h 267"/>
              <a:gd name="T56" fmla="*/ 395 w 735"/>
              <a:gd name="T57" fmla="*/ 134 h 267"/>
              <a:gd name="T58" fmla="*/ 430 w 735"/>
              <a:gd name="T59" fmla="*/ 107 h 267"/>
              <a:gd name="T60" fmla="*/ 480 w 735"/>
              <a:gd name="T61" fmla="*/ 82 h 267"/>
              <a:gd name="T62" fmla="*/ 537 w 735"/>
              <a:gd name="T63" fmla="*/ 60 h 267"/>
              <a:gd name="T64" fmla="*/ 597 w 735"/>
              <a:gd name="T65" fmla="*/ 42 h 267"/>
              <a:gd name="T66" fmla="*/ 665 w 735"/>
              <a:gd name="T67" fmla="*/ 40 h 267"/>
              <a:gd name="T68" fmla="*/ 735 w 735"/>
              <a:gd name="T69" fmla="*/ 40 h 267"/>
              <a:gd name="T70" fmla="*/ 675 w 735"/>
              <a:gd name="T71" fmla="*/ 17 h 267"/>
              <a:gd name="T72" fmla="*/ 610 w 735"/>
              <a:gd name="T73" fmla="*/ 5 h 267"/>
              <a:gd name="T74" fmla="*/ 542 w 735"/>
              <a:gd name="T75" fmla="*/ 0 h 267"/>
              <a:gd name="T76" fmla="*/ 472 w 735"/>
              <a:gd name="T77" fmla="*/ 0 h 267"/>
              <a:gd name="T78" fmla="*/ 402 w 735"/>
              <a:gd name="T79" fmla="*/ 12 h 267"/>
              <a:gd name="T80" fmla="*/ 402 w 735"/>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5" h="267">
                <a:moveTo>
                  <a:pt x="402" y="12"/>
                </a:moveTo>
                <a:lnTo>
                  <a:pt x="407" y="42"/>
                </a:lnTo>
                <a:lnTo>
                  <a:pt x="372" y="52"/>
                </a:lnTo>
                <a:lnTo>
                  <a:pt x="340" y="52"/>
                </a:lnTo>
                <a:lnTo>
                  <a:pt x="305" y="47"/>
                </a:lnTo>
                <a:lnTo>
                  <a:pt x="257" y="60"/>
                </a:lnTo>
                <a:lnTo>
                  <a:pt x="210" y="70"/>
                </a:lnTo>
                <a:lnTo>
                  <a:pt x="162" y="65"/>
                </a:lnTo>
                <a:lnTo>
                  <a:pt x="114" y="60"/>
                </a:lnTo>
                <a:lnTo>
                  <a:pt x="67" y="65"/>
                </a:lnTo>
                <a:lnTo>
                  <a:pt x="32" y="74"/>
                </a:lnTo>
                <a:lnTo>
                  <a:pt x="12" y="95"/>
                </a:lnTo>
                <a:lnTo>
                  <a:pt x="0" y="117"/>
                </a:lnTo>
                <a:lnTo>
                  <a:pt x="2" y="150"/>
                </a:lnTo>
                <a:lnTo>
                  <a:pt x="15" y="184"/>
                </a:lnTo>
                <a:lnTo>
                  <a:pt x="19" y="224"/>
                </a:lnTo>
                <a:lnTo>
                  <a:pt x="15" y="254"/>
                </a:lnTo>
                <a:lnTo>
                  <a:pt x="49" y="267"/>
                </a:lnTo>
                <a:lnTo>
                  <a:pt x="90" y="267"/>
                </a:lnTo>
                <a:lnTo>
                  <a:pt x="125" y="259"/>
                </a:lnTo>
                <a:lnTo>
                  <a:pt x="125" y="237"/>
                </a:lnTo>
                <a:lnTo>
                  <a:pt x="132" y="212"/>
                </a:lnTo>
                <a:lnTo>
                  <a:pt x="155" y="189"/>
                </a:lnTo>
                <a:lnTo>
                  <a:pt x="185" y="172"/>
                </a:lnTo>
                <a:lnTo>
                  <a:pt x="217" y="159"/>
                </a:lnTo>
                <a:lnTo>
                  <a:pt x="257" y="159"/>
                </a:lnTo>
                <a:lnTo>
                  <a:pt x="305" y="159"/>
                </a:lnTo>
                <a:lnTo>
                  <a:pt x="352" y="150"/>
                </a:lnTo>
                <a:lnTo>
                  <a:pt x="395" y="134"/>
                </a:lnTo>
                <a:lnTo>
                  <a:pt x="430" y="107"/>
                </a:lnTo>
                <a:lnTo>
                  <a:pt x="480" y="82"/>
                </a:lnTo>
                <a:lnTo>
                  <a:pt x="537" y="60"/>
                </a:lnTo>
                <a:lnTo>
                  <a:pt x="597" y="42"/>
                </a:lnTo>
                <a:lnTo>
                  <a:pt x="665" y="40"/>
                </a:lnTo>
                <a:lnTo>
                  <a:pt x="735" y="40"/>
                </a:lnTo>
                <a:lnTo>
                  <a:pt x="675" y="17"/>
                </a:lnTo>
                <a:lnTo>
                  <a:pt x="610" y="5"/>
                </a:lnTo>
                <a:lnTo>
                  <a:pt x="542" y="0"/>
                </a:lnTo>
                <a:lnTo>
                  <a:pt x="472" y="0"/>
                </a:lnTo>
                <a:lnTo>
                  <a:pt x="402" y="12"/>
                </a:lnTo>
                <a:lnTo>
                  <a:pt x="402"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6" name="Freeform 24">
            <a:extLst>
              <a:ext uri="{FF2B5EF4-FFF2-40B4-BE49-F238E27FC236}">
                <a16:creationId xmlns:a16="http://schemas.microsoft.com/office/drawing/2014/main" id="{3E411D6C-7307-30CF-352E-A78943ACAC4D}"/>
              </a:ext>
            </a:extLst>
          </p:cNvPr>
          <p:cNvSpPr>
            <a:spLocks noChangeArrowheads="1"/>
          </p:cNvSpPr>
          <p:nvPr/>
        </p:nvSpPr>
        <p:spPr bwMode="auto">
          <a:xfrm>
            <a:off x="4900273" y="2833687"/>
            <a:ext cx="544286" cy="544286"/>
          </a:xfrm>
          <a:custGeom>
            <a:avLst/>
            <a:gdLst>
              <a:gd name="T0" fmla="*/ 24 w 799"/>
              <a:gd name="T1" fmla="*/ 0 h 800"/>
              <a:gd name="T2" fmla="*/ 30 w 799"/>
              <a:gd name="T3" fmla="*/ 10 h 800"/>
              <a:gd name="T4" fmla="*/ 47 w 799"/>
              <a:gd name="T5" fmla="*/ 12 h 800"/>
              <a:gd name="T6" fmla="*/ 67 w 799"/>
              <a:gd name="T7" fmla="*/ 22 h 800"/>
              <a:gd name="T8" fmla="*/ 95 w 799"/>
              <a:gd name="T9" fmla="*/ 22 h 800"/>
              <a:gd name="T10" fmla="*/ 125 w 799"/>
              <a:gd name="T11" fmla="*/ 17 h 800"/>
              <a:gd name="T12" fmla="*/ 144 w 799"/>
              <a:gd name="T13" fmla="*/ 12 h 800"/>
              <a:gd name="T14" fmla="*/ 162 w 799"/>
              <a:gd name="T15" fmla="*/ 10 h 800"/>
              <a:gd name="T16" fmla="*/ 167 w 799"/>
              <a:gd name="T17" fmla="*/ 0 h 800"/>
              <a:gd name="T18" fmla="*/ 192 w 799"/>
              <a:gd name="T19" fmla="*/ 800 h 800"/>
              <a:gd name="T20" fmla="*/ 0 w 799"/>
              <a:gd name="T21" fmla="*/ 800 h 800"/>
              <a:gd name="T22" fmla="*/ 24 w 799"/>
              <a:gd name="T23" fmla="*/ 0 h 800"/>
              <a:gd name="T24" fmla="*/ 312 w 799"/>
              <a:gd name="T25" fmla="*/ 0 h 800"/>
              <a:gd name="T26" fmla="*/ 317 w 799"/>
              <a:gd name="T27" fmla="*/ 10 h 800"/>
              <a:gd name="T28" fmla="*/ 335 w 799"/>
              <a:gd name="T29" fmla="*/ 12 h 800"/>
              <a:gd name="T30" fmla="*/ 357 w 799"/>
              <a:gd name="T31" fmla="*/ 22 h 800"/>
              <a:gd name="T32" fmla="*/ 387 w 799"/>
              <a:gd name="T33" fmla="*/ 22 h 800"/>
              <a:gd name="T34" fmla="*/ 412 w 799"/>
              <a:gd name="T35" fmla="*/ 17 h 800"/>
              <a:gd name="T36" fmla="*/ 437 w 799"/>
              <a:gd name="T37" fmla="*/ 12 h 800"/>
              <a:gd name="T38" fmla="*/ 455 w 799"/>
              <a:gd name="T39" fmla="*/ 10 h 800"/>
              <a:gd name="T40" fmla="*/ 459 w 799"/>
              <a:gd name="T41" fmla="*/ 0 h 800"/>
              <a:gd name="T42" fmla="*/ 480 w 799"/>
              <a:gd name="T43" fmla="*/ 800 h 800"/>
              <a:gd name="T44" fmla="*/ 287 w 799"/>
              <a:gd name="T45" fmla="*/ 800 h 800"/>
              <a:gd name="T46" fmla="*/ 312 w 799"/>
              <a:gd name="T47" fmla="*/ 0 h 800"/>
              <a:gd name="T48" fmla="*/ 627 w 799"/>
              <a:gd name="T49" fmla="*/ 0 h 800"/>
              <a:gd name="T50" fmla="*/ 632 w 799"/>
              <a:gd name="T51" fmla="*/ 10 h 800"/>
              <a:gd name="T52" fmla="*/ 649 w 799"/>
              <a:gd name="T53" fmla="*/ 12 h 800"/>
              <a:gd name="T54" fmla="*/ 674 w 799"/>
              <a:gd name="T55" fmla="*/ 22 h 800"/>
              <a:gd name="T56" fmla="*/ 699 w 799"/>
              <a:gd name="T57" fmla="*/ 22 h 800"/>
              <a:gd name="T58" fmla="*/ 729 w 799"/>
              <a:gd name="T59" fmla="*/ 17 h 800"/>
              <a:gd name="T60" fmla="*/ 752 w 799"/>
              <a:gd name="T61" fmla="*/ 12 h 800"/>
              <a:gd name="T62" fmla="*/ 769 w 799"/>
              <a:gd name="T63" fmla="*/ 10 h 800"/>
              <a:gd name="T64" fmla="*/ 774 w 799"/>
              <a:gd name="T65" fmla="*/ 0 h 800"/>
              <a:gd name="T66" fmla="*/ 799 w 799"/>
              <a:gd name="T67" fmla="*/ 800 h 800"/>
              <a:gd name="T68" fmla="*/ 605 w 799"/>
              <a:gd name="T69" fmla="*/ 800 h 800"/>
              <a:gd name="T70" fmla="*/ 627 w 799"/>
              <a:gd name="T7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9" h="800">
                <a:moveTo>
                  <a:pt x="24" y="0"/>
                </a:moveTo>
                <a:lnTo>
                  <a:pt x="30" y="10"/>
                </a:lnTo>
                <a:lnTo>
                  <a:pt x="47" y="12"/>
                </a:lnTo>
                <a:lnTo>
                  <a:pt x="67" y="22"/>
                </a:lnTo>
                <a:lnTo>
                  <a:pt x="95" y="22"/>
                </a:lnTo>
                <a:lnTo>
                  <a:pt x="125" y="17"/>
                </a:lnTo>
                <a:lnTo>
                  <a:pt x="144" y="12"/>
                </a:lnTo>
                <a:lnTo>
                  <a:pt x="162" y="10"/>
                </a:lnTo>
                <a:lnTo>
                  <a:pt x="167" y="0"/>
                </a:lnTo>
                <a:lnTo>
                  <a:pt x="192" y="800"/>
                </a:lnTo>
                <a:lnTo>
                  <a:pt x="0" y="800"/>
                </a:lnTo>
                <a:lnTo>
                  <a:pt x="24" y="0"/>
                </a:lnTo>
                <a:moveTo>
                  <a:pt x="312" y="0"/>
                </a:moveTo>
                <a:lnTo>
                  <a:pt x="317" y="10"/>
                </a:lnTo>
                <a:lnTo>
                  <a:pt x="335" y="12"/>
                </a:lnTo>
                <a:lnTo>
                  <a:pt x="357" y="22"/>
                </a:lnTo>
                <a:lnTo>
                  <a:pt x="387" y="22"/>
                </a:lnTo>
                <a:lnTo>
                  <a:pt x="412" y="17"/>
                </a:lnTo>
                <a:lnTo>
                  <a:pt x="437" y="12"/>
                </a:lnTo>
                <a:lnTo>
                  <a:pt x="455" y="10"/>
                </a:lnTo>
                <a:lnTo>
                  <a:pt x="459" y="0"/>
                </a:lnTo>
                <a:lnTo>
                  <a:pt x="480" y="800"/>
                </a:lnTo>
                <a:lnTo>
                  <a:pt x="287" y="800"/>
                </a:lnTo>
                <a:lnTo>
                  <a:pt x="312" y="0"/>
                </a:lnTo>
                <a:moveTo>
                  <a:pt x="627" y="0"/>
                </a:moveTo>
                <a:lnTo>
                  <a:pt x="632" y="10"/>
                </a:lnTo>
                <a:lnTo>
                  <a:pt x="649" y="12"/>
                </a:lnTo>
                <a:lnTo>
                  <a:pt x="674" y="22"/>
                </a:lnTo>
                <a:lnTo>
                  <a:pt x="699" y="22"/>
                </a:lnTo>
                <a:lnTo>
                  <a:pt x="729" y="17"/>
                </a:lnTo>
                <a:lnTo>
                  <a:pt x="752" y="12"/>
                </a:lnTo>
                <a:lnTo>
                  <a:pt x="769" y="10"/>
                </a:lnTo>
                <a:lnTo>
                  <a:pt x="774" y="0"/>
                </a:lnTo>
                <a:lnTo>
                  <a:pt x="799" y="800"/>
                </a:lnTo>
                <a:lnTo>
                  <a:pt x="605" y="800"/>
                </a:lnTo>
                <a:lnTo>
                  <a:pt x="627" y="0"/>
                </a:lnTo>
                <a:close/>
              </a:path>
            </a:pathLst>
          </a:custGeom>
          <a:solidFill>
            <a:srgbClr val="E6E6E6"/>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7" name="Freeform 25">
            <a:extLst>
              <a:ext uri="{FF2B5EF4-FFF2-40B4-BE49-F238E27FC236}">
                <a16:creationId xmlns:a16="http://schemas.microsoft.com/office/drawing/2014/main" id="{4AB174EC-5D35-43C9-A9F4-52EF4EB93C4F}"/>
              </a:ext>
            </a:extLst>
          </p:cNvPr>
          <p:cNvSpPr>
            <a:spLocks noChangeArrowheads="1"/>
          </p:cNvSpPr>
          <p:nvPr/>
        </p:nvSpPr>
        <p:spPr bwMode="auto">
          <a:xfrm>
            <a:off x="4568599" y="3474925"/>
            <a:ext cx="908277" cy="35718"/>
          </a:xfrm>
          <a:custGeom>
            <a:avLst/>
            <a:gdLst>
              <a:gd name="T0" fmla="*/ 1187 w 1334"/>
              <a:gd name="T1" fmla="*/ 52 h 52"/>
              <a:gd name="T2" fmla="*/ 1334 w 1334"/>
              <a:gd name="T3" fmla="*/ 52 h 52"/>
              <a:gd name="T4" fmla="*/ 1334 w 1334"/>
              <a:gd name="T5" fmla="*/ 0 h 52"/>
              <a:gd name="T6" fmla="*/ 1187 w 1334"/>
              <a:gd name="T7" fmla="*/ 0 h 52"/>
              <a:gd name="T8" fmla="*/ 1187 w 1334"/>
              <a:gd name="T9" fmla="*/ 52 h 52"/>
              <a:gd name="T10" fmla="*/ 994 w 1334"/>
              <a:gd name="T11" fmla="*/ 52 h 52"/>
              <a:gd name="T12" fmla="*/ 1139 w 1334"/>
              <a:gd name="T13" fmla="*/ 52 h 52"/>
              <a:gd name="T14" fmla="*/ 1139 w 1334"/>
              <a:gd name="T15" fmla="*/ 0 h 52"/>
              <a:gd name="T16" fmla="*/ 994 w 1334"/>
              <a:gd name="T17" fmla="*/ 0 h 52"/>
              <a:gd name="T18" fmla="*/ 994 w 1334"/>
              <a:gd name="T19" fmla="*/ 52 h 52"/>
              <a:gd name="T20" fmla="*/ 799 w 1334"/>
              <a:gd name="T21" fmla="*/ 52 h 52"/>
              <a:gd name="T22" fmla="*/ 947 w 1334"/>
              <a:gd name="T23" fmla="*/ 52 h 52"/>
              <a:gd name="T24" fmla="*/ 947 w 1334"/>
              <a:gd name="T25" fmla="*/ 0 h 52"/>
              <a:gd name="T26" fmla="*/ 799 w 1334"/>
              <a:gd name="T27" fmla="*/ 0 h 52"/>
              <a:gd name="T28" fmla="*/ 799 w 1334"/>
              <a:gd name="T29" fmla="*/ 52 h 52"/>
              <a:gd name="T30" fmla="*/ 607 w 1334"/>
              <a:gd name="T31" fmla="*/ 52 h 52"/>
              <a:gd name="T32" fmla="*/ 752 w 1334"/>
              <a:gd name="T33" fmla="*/ 52 h 52"/>
              <a:gd name="T34" fmla="*/ 752 w 1334"/>
              <a:gd name="T35" fmla="*/ 0 h 52"/>
              <a:gd name="T36" fmla="*/ 607 w 1334"/>
              <a:gd name="T37" fmla="*/ 0 h 52"/>
              <a:gd name="T38" fmla="*/ 607 w 1334"/>
              <a:gd name="T39" fmla="*/ 52 h 52"/>
              <a:gd name="T40" fmla="*/ 412 w 1334"/>
              <a:gd name="T41" fmla="*/ 52 h 52"/>
              <a:gd name="T42" fmla="*/ 559 w 1334"/>
              <a:gd name="T43" fmla="*/ 52 h 52"/>
              <a:gd name="T44" fmla="*/ 559 w 1334"/>
              <a:gd name="T45" fmla="*/ 0 h 52"/>
              <a:gd name="T46" fmla="*/ 412 w 1334"/>
              <a:gd name="T47" fmla="*/ 0 h 52"/>
              <a:gd name="T48" fmla="*/ 412 w 1334"/>
              <a:gd name="T49" fmla="*/ 52 h 52"/>
              <a:gd name="T50" fmla="*/ 220 w 1334"/>
              <a:gd name="T51" fmla="*/ 52 h 52"/>
              <a:gd name="T52" fmla="*/ 365 w 1334"/>
              <a:gd name="T53" fmla="*/ 52 h 52"/>
              <a:gd name="T54" fmla="*/ 365 w 1334"/>
              <a:gd name="T55" fmla="*/ 0 h 52"/>
              <a:gd name="T56" fmla="*/ 220 w 1334"/>
              <a:gd name="T57" fmla="*/ 0 h 52"/>
              <a:gd name="T58" fmla="*/ 220 w 1334"/>
              <a:gd name="T59" fmla="*/ 52 h 52"/>
              <a:gd name="T60" fmla="*/ 0 w 1334"/>
              <a:gd name="T61" fmla="*/ 52 h 52"/>
              <a:gd name="T62" fmla="*/ 147 w 1334"/>
              <a:gd name="T63" fmla="*/ 52 h 52"/>
              <a:gd name="T64" fmla="*/ 147 w 1334"/>
              <a:gd name="T65" fmla="*/ 0 h 52"/>
              <a:gd name="T66" fmla="*/ 0 w 1334"/>
              <a:gd name="T67" fmla="*/ 0 h 52"/>
              <a:gd name="T68" fmla="*/ 0 w 1334"/>
              <a:gd name="T6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4" h="52">
                <a:moveTo>
                  <a:pt x="1187" y="52"/>
                </a:moveTo>
                <a:lnTo>
                  <a:pt x="1334" y="52"/>
                </a:lnTo>
                <a:lnTo>
                  <a:pt x="1334" y="0"/>
                </a:lnTo>
                <a:lnTo>
                  <a:pt x="1187" y="0"/>
                </a:lnTo>
                <a:lnTo>
                  <a:pt x="1187" y="52"/>
                </a:lnTo>
                <a:moveTo>
                  <a:pt x="994" y="52"/>
                </a:moveTo>
                <a:lnTo>
                  <a:pt x="1139" y="52"/>
                </a:lnTo>
                <a:lnTo>
                  <a:pt x="1139" y="0"/>
                </a:lnTo>
                <a:lnTo>
                  <a:pt x="994" y="0"/>
                </a:lnTo>
                <a:lnTo>
                  <a:pt x="994" y="52"/>
                </a:lnTo>
                <a:moveTo>
                  <a:pt x="799" y="52"/>
                </a:moveTo>
                <a:lnTo>
                  <a:pt x="947" y="52"/>
                </a:lnTo>
                <a:lnTo>
                  <a:pt x="947" y="0"/>
                </a:lnTo>
                <a:lnTo>
                  <a:pt x="799" y="0"/>
                </a:lnTo>
                <a:lnTo>
                  <a:pt x="799" y="52"/>
                </a:lnTo>
                <a:moveTo>
                  <a:pt x="607" y="52"/>
                </a:moveTo>
                <a:lnTo>
                  <a:pt x="752" y="52"/>
                </a:lnTo>
                <a:lnTo>
                  <a:pt x="752" y="0"/>
                </a:lnTo>
                <a:lnTo>
                  <a:pt x="607" y="0"/>
                </a:lnTo>
                <a:lnTo>
                  <a:pt x="607" y="52"/>
                </a:lnTo>
                <a:moveTo>
                  <a:pt x="412" y="52"/>
                </a:moveTo>
                <a:lnTo>
                  <a:pt x="559" y="52"/>
                </a:lnTo>
                <a:lnTo>
                  <a:pt x="559" y="0"/>
                </a:lnTo>
                <a:lnTo>
                  <a:pt x="412" y="0"/>
                </a:lnTo>
                <a:lnTo>
                  <a:pt x="412" y="52"/>
                </a:lnTo>
                <a:moveTo>
                  <a:pt x="220" y="52"/>
                </a:moveTo>
                <a:lnTo>
                  <a:pt x="365" y="52"/>
                </a:lnTo>
                <a:lnTo>
                  <a:pt x="365" y="0"/>
                </a:lnTo>
                <a:lnTo>
                  <a:pt x="220" y="0"/>
                </a:lnTo>
                <a:lnTo>
                  <a:pt x="220" y="52"/>
                </a:lnTo>
                <a:moveTo>
                  <a:pt x="0" y="52"/>
                </a:moveTo>
                <a:lnTo>
                  <a:pt x="147" y="52"/>
                </a:lnTo>
                <a:lnTo>
                  <a:pt x="147" y="0"/>
                </a:lnTo>
                <a:lnTo>
                  <a:pt x="0" y="0"/>
                </a:lnTo>
                <a:lnTo>
                  <a:pt x="0" y="52"/>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8" name="Rectangle 26">
            <a:extLst>
              <a:ext uri="{FF2B5EF4-FFF2-40B4-BE49-F238E27FC236}">
                <a16:creationId xmlns:a16="http://schemas.microsoft.com/office/drawing/2014/main" id="{34113A8D-9E4C-17E4-3E67-4FD2A6FC2DCA}"/>
              </a:ext>
            </a:extLst>
          </p:cNvPr>
          <p:cNvSpPr>
            <a:spLocks noChangeArrowheads="1"/>
          </p:cNvSpPr>
          <p:nvPr/>
        </p:nvSpPr>
        <p:spPr bwMode="auto">
          <a:xfrm>
            <a:off x="4066836" y="3710103"/>
            <a:ext cx="1702389"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Manufacturing</a:t>
            </a:r>
            <a:endParaRPr lang="en-US" altLang="ar-EG" sz="2571" b="1"/>
          </a:p>
        </p:txBody>
      </p:sp>
      <p:sp>
        <p:nvSpPr>
          <p:cNvPr id="13339" name="Freeform 27">
            <a:extLst>
              <a:ext uri="{FF2B5EF4-FFF2-40B4-BE49-F238E27FC236}">
                <a16:creationId xmlns:a16="http://schemas.microsoft.com/office/drawing/2014/main" id="{24ADAE8B-AA30-1759-3D39-E97A4EB6FB68}"/>
              </a:ext>
            </a:extLst>
          </p:cNvPr>
          <p:cNvSpPr>
            <a:spLocks noChangeArrowheads="1"/>
          </p:cNvSpPr>
          <p:nvPr/>
        </p:nvSpPr>
        <p:spPr bwMode="auto">
          <a:xfrm>
            <a:off x="8785113" y="5267666"/>
            <a:ext cx="607218" cy="687161"/>
          </a:xfrm>
          <a:custGeom>
            <a:avLst/>
            <a:gdLst>
              <a:gd name="T0" fmla="*/ 660 w 892"/>
              <a:gd name="T1" fmla="*/ 42 h 1009"/>
              <a:gd name="T2" fmla="*/ 602 w 892"/>
              <a:gd name="T3" fmla="*/ 124 h 1009"/>
              <a:gd name="T4" fmla="*/ 600 w 892"/>
              <a:gd name="T5" fmla="*/ 222 h 1009"/>
              <a:gd name="T6" fmla="*/ 510 w 892"/>
              <a:gd name="T7" fmla="*/ 227 h 1009"/>
              <a:gd name="T8" fmla="*/ 432 w 892"/>
              <a:gd name="T9" fmla="*/ 269 h 1009"/>
              <a:gd name="T10" fmla="*/ 510 w 892"/>
              <a:gd name="T11" fmla="*/ 227 h 1009"/>
              <a:gd name="T12" fmla="*/ 600 w 892"/>
              <a:gd name="T13" fmla="*/ 227 h 1009"/>
              <a:gd name="T14" fmla="*/ 680 w 892"/>
              <a:gd name="T15" fmla="*/ 269 h 1009"/>
              <a:gd name="T16" fmla="*/ 757 w 892"/>
              <a:gd name="T17" fmla="*/ 357 h 1009"/>
              <a:gd name="T18" fmla="*/ 790 w 892"/>
              <a:gd name="T19" fmla="*/ 465 h 1009"/>
              <a:gd name="T20" fmla="*/ 810 w 892"/>
              <a:gd name="T21" fmla="*/ 567 h 1009"/>
              <a:gd name="T22" fmla="*/ 835 w 892"/>
              <a:gd name="T23" fmla="*/ 674 h 1009"/>
              <a:gd name="T24" fmla="*/ 862 w 892"/>
              <a:gd name="T25" fmla="*/ 769 h 1009"/>
              <a:gd name="T26" fmla="*/ 892 w 892"/>
              <a:gd name="T27" fmla="*/ 864 h 1009"/>
              <a:gd name="T28" fmla="*/ 862 w 892"/>
              <a:gd name="T29" fmla="*/ 962 h 1009"/>
              <a:gd name="T30" fmla="*/ 727 w 892"/>
              <a:gd name="T31" fmla="*/ 1009 h 1009"/>
              <a:gd name="T32" fmla="*/ 529 w 892"/>
              <a:gd name="T33" fmla="*/ 1002 h 1009"/>
              <a:gd name="T34" fmla="*/ 262 w 892"/>
              <a:gd name="T35" fmla="*/ 995 h 1009"/>
              <a:gd name="T36" fmla="*/ 82 w 892"/>
              <a:gd name="T37" fmla="*/ 977 h 1009"/>
              <a:gd name="T38" fmla="*/ 14 w 892"/>
              <a:gd name="T39" fmla="*/ 885 h 1009"/>
              <a:gd name="T40" fmla="*/ 10 w 892"/>
              <a:gd name="T41" fmla="*/ 777 h 1009"/>
              <a:gd name="T42" fmla="*/ 35 w 892"/>
              <a:gd name="T43" fmla="*/ 667 h 1009"/>
              <a:gd name="T44" fmla="*/ 87 w 892"/>
              <a:gd name="T45" fmla="*/ 560 h 1009"/>
              <a:gd name="T46" fmla="*/ 122 w 892"/>
              <a:gd name="T47" fmla="*/ 467 h 1009"/>
              <a:gd name="T48" fmla="*/ 142 w 892"/>
              <a:gd name="T49" fmla="*/ 382 h 1009"/>
              <a:gd name="T50" fmla="*/ 165 w 892"/>
              <a:gd name="T51" fmla="*/ 312 h 1009"/>
              <a:gd name="T52" fmla="*/ 184 w 892"/>
              <a:gd name="T53" fmla="*/ 252 h 1009"/>
              <a:gd name="T54" fmla="*/ 247 w 892"/>
              <a:gd name="T55" fmla="*/ 222 h 1009"/>
              <a:gd name="T56" fmla="*/ 337 w 892"/>
              <a:gd name="T57" fmla="*/ 232 h 1009"/>
              <a:gd name="T58" fmla="*/ 357 w 892"/>
              <a:gd name="T59" fmla="*/ 227 h 1009"/>
              <a:gd name="T60" fmla="*/ 279 w 892"/>
              <a:gd name="T61" fmla="*/ 222 h 1009"/>
              <a:gd name="T62" fmla="*/ 327 w 892"/>
              <a:gd name="T63" fmla="*/ 167 h 1009"/>
              <a:gd name="T64" fmla="*/ 324 w 892"/>
              <a:gd name="T65" fmla="*/ 97 h 1009"/>
              <a:gd name="T66" fmla="*/ 267 w 892"/>
              <a:gd name="T67" fmla="*/ 47 h 1009"/>
              <a:gd name="T68" fmla="*/ 289 w 892"/>
              <a:gd name="T69" fmla="*/ 12 h 1009"/>
              <a:gd name="T70" fmla="*/ 417 w 892"/>
              <a:gd name="T71" fmla="*/ 4 h 1009"/>
              <a:gd name="T72" fmla="*/ 480 w 892"/>
              <a:gd name="T73" fmla="*/ 49 h 1009"/>
              <a:gd name="T74" fmla="*/ 440 w 892"/>
              <a:gd name="T75" fmla="*/ 112 h 1009"/>
              <a:gd name="T76" fmla="*/ 452 w 892"/>
              <a:gd name="T77" fmla="*/ 97 h 1009"/>
              <a:gd name="T78" fmla="*/ 504 w 892"/>
              <a:gd name="T79" fmla="*/ 12 h 1009"/>
              <a:gd name="T80" fmla="*/ 637 w 892"/>
              <a:gd name="T81" fmla="*/ 20 h 1009"/>
              <a:gd name="T82" fmla="*/ 702 w 892"/>
              <a:gd name="T83" fmla="*/ 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92" h="1009">
                <a:moveTo>
                  <a:pt x="702" y="12"/>
                </a:moveTo>
                <a:lnTo>
                  <a:pt x="660" y="42"/>
                </a:lnTo>
                <a:lnTo>
                  <a:pt x="624" y="77"/>
                </a:lnTo>
                <a:lnTo>
                  <a:pt x="602" y="124"/>
                </a:lnTo>
                <a:lnTo>
                  <a:pt x="589" y="172"/>
                </a:lnTo>
                <a:lnTo>
                  <a:pt x="600" y="222"/>
                </a:lnTo>
                <a:lnTo>
                  <a:pt x="552" y="219"/>
                </a:lnTo>
                <a:lnTo>
                  <a:pt x="510" y="227"/>
                </a:lnTo>
                <a:lnTo>
                  <a:pt x="465" y="244"/>
                </a:lnTo>
                <a:lnTo>
                  <a:pt x="432" y="269"/>
                </a:lnTo>
                <a:lnTo>
                  <a:pt x="465" y="244"/>
                </a:lnTo>
                <a:lnTo>
                  <a:pt x="510" y="227"/>
                </a:lnTo>
                <a:lnTo>
                  <a:pt x="557" y="219"/>
                </a:lnTo>
                <a:lnTo>
                  <a:pt x="600" y="227"/>
                </a:lnTo>
                <a:lnTo>
                  <a:pt x="642" y="244"/>
                </a:lnTo>
                <a:lnTo>
                  <a:pt x="680" y="269"/>
                </a:lnTo>
                <a:lnTo>
                  <a:pt x="725" y="310"/>
                </a:lnTo>
                <a:lnTo>
                  <a:pt x="757" y="357"/>
                </a:lnTo>
                <a:lnTo>
                  <a:pt x="780" y="407"/>
                </a:lnTo>
                <a:lnTo>
                  <a:pt x="790" y="465"/>
                </a:lnTo>
                <a:lnTo>
                  <a:pt x="780" y="519"/>
                </a:lnTo>
                <a:lnTo>
                  <a:pt x="810" y="567"/>
                </a:lnTo>
                <a:lnTo>
                  <a:pt x="832" y="620"/>
                </a:lnTo>
                <a:lnTo>
                  <a:pt x="835" y="674"/>
                </a:lnTo>
                <a:lnTo>
                  <a:pt x="827" y="727"/>
                </a:lnTo>
                <a:lnTo>
                  <a:pt x="862" y="769"/>
                </a:lnTo>
                <a:lnTo>
                  <a:pt x="882" y="817"/>
                </a:lnTo>
                <a:lnTo>
                  <a:pt x="892" y="864"/>
                </a:lnTo>
                <a:lnTo>
                  <a:pt x="882" y="917"/>
                </a:lnTo>
                <a:lnTo>
                  <a:pt x="862" y="962"/>
                </a:lnTo>
                <a:lnTo>
                  <a:pt x="827" y="1002"/>
                </a:lnTo>
                <a:lnTo>
                  <a:pt x="727" y="1009"/>
                </a:lnTo>
                <a:lnTo>
                  <a:pt x="630" y="1009"/>
                </a:lnTo>
                <a:lnTo>
                  <a:pt x="529" y="1002"/>
                </a:lnTo>
                <a:lnTo>
                  <a:pt x="397" y="995"/>
                </a:lnTo>
                <a:lnTo>
                  <a:pt x="262" y="995"/>
                </a:lnTo>
                <a:lnTo>
                  <a:pt x="130" y="1002"/>
                </a:lnTo>
                <a:lnTo>
                  <a:pt x="82" y="977"/>
                </a:lnTo>
                <a:lnTo>
                  <a:pt x="39" y="932"/>
                </a:lnTo>
                <a:lnTo>
                  <a:pt x="14" y="885"/>
                </a:lnTo>
                <a:lnTo>
                  <a:pt x="0" y="834"/>
                </a:lnTo>
                <a:lnTo>
                  <a:pt x="10" y="777"/>
                </a:lnTo>
                <a:lnTo>
                  <a:pt x="30" y="727"/>
                </a:lnTo>
                <a:lnTo>
                  <a:pt x="35" y="667"/>
                </a:lnTo>
                <a:lnTo>
                  <a:pt x="52" y="610"/>
                </a:lnTo>
                <a:lnTo>
                  <a:pt x="87" y="560"/>
                </a:lnTo>
                <a:lnTo>
                  <a:pt x="130" y="515"/>
                </a:lnTo>
                <a:lnTo>
                  <a:pt x="122" y="467"/>
                </a:lnTo>
                <a:lnTo>
                  <a:pt x="124" y="424"/>
                </a:lnTo>
                <a:lnTo>
                  <a:pt x="142" y="382"/>
                </a:lnTo>
                <a:lnTo>
                  <a:pt x="172" y="345"/>
                </a:lnTo>
                <a:lnTo>
                  <a:pt x="165" y="312"/>
                </a:lnTo>
                <a:lnTo>
                  <a:pt x="169" y="279"/>
                </a:lnTo>
                <a:lnTo>
                  <a:pt x="184" y="252"/>
                </a:lnTo>
                <a:lnTo>
                  <a:pt x="212" y="232"/>
                </a:lnTo>
                <a:lnTo>
                  <a:pt x="247" y="222"/>
                </a:lnTo>
                <a:lnTo>
                  <a:pt x="279" y="222"/>
                </a:lnTo>
                <a:lnTo>
                  <a:pt x="337" y="232"/>
                </a:lnTo>
                <a:lnTo>
                  <a:pt x="387" y="250"/>
                </a:lnTo>
                <a:lnTo>
                  <a:pt x="357" y="227"/>
                </a:lnTo>
                <a:lnTo>
                  <a:pt x="320" y="219"/>
                </a:lnTo>
                <a:lnTo>
                  <a:pt x="279" y="222"/>
                </a:lnTo>
                <a:lnTo>
                  <a:pt x="310" y="197"/>
                </a:lnTo>
                <a:lnTo>
                  <a:pt x="327" y="167"/>
                </a:lnTo>
                <a:lnTo>
                  <a:pt x="332" y="132"/>
                </a:lnTo>
                <a:lnTo>
                  <a:pt x="324" y="97"/>
                </a:lnTo>
                <a:lnTo>
                  <a:pt x="297" y="67"/>
                </a:lnTo>
                <a:lnTo>
                  <a:pt x="267" y="47"/>
                </a:lnTo>
                <a:lnTo>
                  <a:pt x="232" y="37"/>
                </a:lnTo>
                <a:lnTo>
                  <a:pt x="289" y="12"/>
                </a:lnTo>
                <a:lnTo>
                  <a:pt x="355" y="0"/>
                </a:lnTo>
                <a:lnTo>
                  <a:pt x="417" y="4"/>
                </a:lnTo>
                <a:lnTo>
                  <a:pt x="480" y="17"/>
                </a:lnTo>
                <a:lnTo>
                  <a:pt x="480" y="49"/>
                </a:lnTo>
                <a:lnTo>
                  <a:pt x="465" y="84"/>
                </a:lnTo>
                <a:lnTo>
                  <a:pt x="440" y="112"/>
                </a:lnTo>
                <a:lnTo>
                  <a:pt x="409" y="132"/>
                </a:lnTo>
                <a:lnTo>
                  <a:pt x="452" y="97"/>
                </a:lnTo>
                <a:lnTo>
                  <a:pt x="482" y="60"/>
                </a:lnTo>
                <a:lnTo>
                  <a:pt x="504" y="12"/>
                </a:lnTo>
                <a:lnTo>
                  <a:pt x="570" y="20"/>
                </a:lnTo>
                <a:lnTo>
                  <a:pt x="637" y="20"/>
                </a:lnTo>
                <a:lnTo>
                  <a:pt x="702" y="12"/>
                </a:lnTo>
                <a:lnTo>
                  <a:pt x="702" y="12"/>
                </a:lnTo>
                <a:close/>
              </a:path>
            </a:pathLst>
          </a:custGeom>
          <a:solidFill>
            <a:srgbClr val="00FF0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0" name="Freeform 28">
            <a:extLst>
              <a:ext uri="{FF2B5EF4-FFF2-40B4-BE49-F238E27FC236}">
                <a16:creationId xmlns:a16="http://schemas.microsoft.com/office/drawing/2014/main" id="{9922919A-7357-2243-BC9A-1AA4EA82353A}"/>
              </a:ext>
            </a:extLst>
          </p:cNvPr>
          <p:cNvSpPr>
            <a:spLocks noChangeArrowheads="1"/>
          </p:cNvSpPr>
          <p:nvPr/>
        </p:nvSpPr>
        <p:spPr bwMode="auto">
          <a:xfrm>
            <a:off x="9011331" y="5556818"/>
            <a:ext cx="146277" cy="217714"/>
          </a:xfrm>
          <a:custGeom>
            <a:avLst/>
            <a:gdLst>
              <a:gd name="T0" fmla="*/ 167 w 215"/>
              <a:gd name="T1" fmla="*/ 74 h 320"/>
              <a:gd name="T2" fmla="*/ 155 w 215"/>
              <a:gd name="T3" fmla="*/ 52 h 320"/>
              <a:gd name="T4" fmla="*/ 137 w 215"/>
              <a:gd name="T5" fmla="*/ 35 h 320"/>
              <a:gd name="T6" fmla="*/ 107 w 215"/>
              <a:gd name="T7" fmla="*/ 27 h 320"/>
              <a:gd name="T8" fmla="*/ 82 w 215"/>
              <a:gd name="T9" fmla="*/ 35 h 320"/>
              <a:gd name="T10" fmla="*/ 60 w 215"/>
              <a:gd name="T11" fmla="*/ 57 h 320"/>
              <a:gd name="T12" fmla="*/ 47 w 215"/>
              <a:gd name="T13" fmla="*/ 82 h 320"/>
              <a:gd name="T14" fmla="*/ 55 w 215"/>
              <a:gd name="T15" fmla="*/ 105 h 320"/>
              <a:gd name="T16" fmla="*/ 70 w 215"/>
              <a:gd name="T17" fmla="*/ 120 h 320"/>
              <a:gd name="T18" fmla="*/ 90 w 215"/>
              <a:gd name="T19" fmla="*/ 130 h 320"/>
              <a:gd name="T20" fmla="*/ 155 w 215"/>
              <a:gd name="T21" fmla="*/ 152 h 320"/>
              <a:gd name="T22" fmla="*/ 190 w 215"/>
              <a:gd name="T23" fmla="*/ 167 h 320"/>
              <a:gd name="T24" fmla="*/ 210 w 215"/>
              <a:gd name="T25" fmla="*/ 197 h 320"/>
              <a:gd name="T26" fmla="*/ 215 w 215"/>
              <a:gd name="T27" fmla="*/ 232 h 320"/>
              <a:gd name="T28" fmla="*/ 207 w 215"/>
              <a:gd name="T29" fmla="*/ 267 h 320"/>
              <a:gd name="T30" fmla="*/ 184 w 215"/>
              <a:gd name="T31" fmla="*/ 297 h 320"/>
              <a:gd name="T32" fmla="*/ 150 w 215"/>
              <a:gd name="T33" fmla="*/ 315 h 320"/>
              <a:gd name="T34" fmla="*/ 107 w 215"/>
              <a:gd name="T35" fmla="*/ 320 h 320"/>
              <a:gd name="T36" fmla="*/ 70 w 215"/>
              <a:gd name="T37" fmla="*/ 315 h 320"/>
              <a:gd name="T38" fmla="*/ 35 w 215"/>
              <a:gd name="T39" fmla="*/ 297 h 320"/>
              <a:gd name="T40" fmla="*/ 7 w 215"/>
              <a:gd name="T41" fmla="*/ 267 h 320"/>
              <a:gd name="T42" fmla="*/ 0 w 215"/>
              <a:gd name="T43" fmla="*/ 232 h 320"/>
              <a:gd name="T44" fmla="*/ 39 w 215"/>
              <a:gd name="T45" fmla="*/ 225 h 320"/>
              <a:gd name="T46" fmla="*/ 42 w 215"/>
              <a:gd name="T47" fmla="*/ 250 h 320"/>
              <a:gd name="T48" fmla="*/ 60 w 215"/>
              <a:gd name="T49" fmla="*/ 272 h 320"/>
              <a:gd name="T50" fmla="*/ 82 w 215"/>
              <a:gd name="T51" fmla="*/ 285 h 320"/>
              <a:gd name="T52" fmla="*/ 112 w 215"/>
              <a:gd name="T53" fmla="*/ 289 h 320"/>
              <a:gd name="T54" fmla="*/ 137 w 215"/>
              <a:gd name="T55" fmla="*/ 285 h 320"/>
              <a:gd name="T56" fmla="*/ 159 w 215"/>
              <a:gd name="T57" fmla="*/ 272 h 320"/>
              <a:gd name="T58" fmla="*/ 172 w 215"/>
              <a:gd name="T59" fmla="*/ 255 h 320"/>
              <a:gd name="T60" fmla="*/ 180 w 215"/>
              <a:gd name="T61" fmla="*/ 232 h 320"/>
              <a:gd name="T62" fmla="*/ 172 w 215"/>
              <a:gd name="T63" fmla="*/ 207 h 320"/>
              <a:gd name="T64" fmla="*/ 155 w 215"/>
              <a:gd name="T65" fmla="*/ 190 h 320"/>
              <a:gd name="T66" fmla="*/ 132 w 215"/>
              <a:gd name="T67" fmla="*/ 177 h 320"/>
              <a:gd name="T68" fmla="*/ 60 w 215"/>
              <a:gd name="T69" fmla="*/ 152 h 320"/>
              <a:gd name="T70" fmla="*/ 30 w 215"/>
              <a:gd name="T71" fmla="*/ 134 h 320"/>
              <a:gd name="T72" fmla="*/ 12 w 215"/>
              <a:gd name="T73" fmla="*/ 112 h 320"/>
              <a:gd name="T74" fmla="*/ 4 w 215"/>
              <a:gd name="T75" fmla="*/ 82 h 320"/>
              <a:gd name="T76" fmla="*/ 12 w 215"/>
              <a:gd name="T77" fmla="*/ 52 h 320"/>
              <a:gd name="T78" fmla="*/ 30 w 215"/>
              <a:gd name="T79" fmla="*/ 30 h 320"/>
              <a:gd name="T80" fmla="*/ 52 w 215"/>
              <a:gd name="T81" fmla="*/ 12 h 320"/>
              <a:gd name="T82" fmla="*/ 82 w 215"/>
              <a:gd name="T83" fmla="*/ 0 h 320"/>
              <a:gd name="T84" fmla="*/ 124 w 215"/>
              <a:gd name="T85" fmla="*/ 0 h 320"/>
              <a:gd name="T86" fmla="*/ 162 w 215"/>
              <a:gd name="T87" fmla="*/ 10 h 320"/>
              <a:gd name="T88" fmla="*/ 192 w 215"/>
              <a:gd name="T89" fmla="*/ 35 h 320"/>
              <a:gd name="T90" fmla="*/ 210 w 215"/>
              <a:gd name="T91" fmla="*/ 70 h 320"/>
              <a:gd name="T92" fmla="*/ 167 w 215"/>
              <a:gd name="T93" fmla="*/ 74 h 320"/>
              <a:gd name="T94" fmla="*/ 167 w 215"/>
              <a:gd name="T95" fmla="*/ 7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320">
                <a:moveTo>
                  <a:pt x="167" y="74"/>
                </a:moveTo>
                <a:lnTo>
                  <a:pt x="155" y="52"/>
                </a:lnTo>
                <a:lnTo>
                  <a:pt x="137" y="35"/>
                </a:lnTo>
                <a:lnTo>
                  <a:pt x="107" y="27"/>
                </a:lnTo>
                <a:lnTo>
                  <a:pt x="82" y="35"/>
                </a:lnTo>
                <a:lnTo>
                  <a:pt x="60" y="57"/>
                </a:lnTo>
                <a:lnTo>
                  <a:pt x="47" y="82"/>
                </a:lnTo>
                <a:lnTo>
                  <a:pt x="55" y="105"/>
                </a:lnTo>
                <a:lnTo>
                  <a:pt x="70" y="120"/>
                </a:lnTo>
                <a:lnTo>
                  <a:pt x="90" y="130"/>
                </a:lnTo>
                <a:lnTo>
                  <a:pt x="155" y="152"/>
                </a:lnTo>
                <a:lnTo>
                  <a:pt x="190" y="167"/>
                </a:lnTo>
                <a:lnTo>
                  <a:pt x="210" y="197"/>
                </a:lnTo>
                <a:lnTo>
                  <a:pt x="215" y="232"/>
                </a:lnTo>
                <a:lnTo>
                  <a:pt x="207" y="267"/>
                </a:lnTo>
                <a:lnTo>
                  <a:pt x="184" y="297"/>
                </a:lnTo>
                <a:lnTo>
                  <a:pt x="150" y="315"/>
                </a:lnTo>
                <a:lnTo>
                  <a:pt x="107" y="320"/>
                </a:lnTo>
                <a:lnTo>
                  <a:pt x="70" y="315"/>
                </a:lnTo>
                <a:lnTo>
                  <a:pt x="35" y="297"/>
                </a:lnTo>
                <a:lnTo>
                  <a:pt x="7" y="267"/>
                </a:lnTo>
                <a:lnTo>
                  <a:pt x="0" y="232"/>
                </a:lnTo>
                <a:lnTo>
                  <a:pt x="39" y="225"/>
                </a:lnTo>
                <a:lnTo>
                  <a:pt x="42" y="250"/>
                </a:lnTo>
                <a:lnTo>
                  <a:pt x="60" y="272"/>
                </a:lnTo>
                <a:lnTo>
                  <a:pt x="82" y="285"/>
                </a:lnTo>
                <a:lnTo>
                  <a:pt x="112" y="289"/>
                </a:lnTo>
                <a:lnTo>
                  <a:pt x="137" y="285"/>
                </a:lnTo>
                <a:lnTo>
                  <a:pt x="159" y="272"/>
                </a:lnTo>
                <a:lnTo>
                  <a:pt x="172" y="255"/>
                </a:lnTo>
                <a:lnTo>
                  <a:pt x="180" y="232"/>
                </a:lnTo>
                <a:lnTo>
                  <a:pt x="172" y="207"/>
                </a:lnTo>
                <a:lnTo>
                  <a:pt x="155" y="190"/>
                </a:lnTo>
                <a:lnTo>
                  <a:pt x="132" y="177"/>
                </a:lnTo>
                <a:lnTo>
                  <a:pt x="60" y="152"/>
                </a:lnTo>
                <a:lnTo>
                  <a:pt x="30" y="134"/>
                </a:lnTo>
                <a:lnTo>
                  <a:pt x="12" y="112"/>
                </a:lnTo>
                <a:lnTo>
                  <a:pt x="4" y="82"/>
                </a:lnTo>
                <a:lnTo>
                  <a:pt x="12" y="52"/>
                </a:lnTo>
                <a:lnTo>
                  <a:pt x="30" y="30"/>
                </a:lnTo>
                <a:lnTo>
                  <a:pt x="52" y="12"/>
                </a:lnTo>
                <a:lnTo>
                  <a:pt x="82" y="0"/>
                </a:lnTo>
                <a:lnTo>
                  <a:pt x="124" y="0"/>
                </a:lnTo>
                <a:lnTo>
                  <a:pt x="162" y="10"/>
                </a:lnTo>
                <a:lnTo>
                  <a:pt x="192" y="35"/>
                </a:lnTo>
                <a:lnTo>
                  <a:pt x="210" y="70"/>
                </a:lnTo>
                <a:lnTo>
                  <a:pt x="167" y="74"/>
                </a:lnTo>
                <a:lnTo>
                  <a:pt x="167" y="74"/>
                </a:lnTo>
                <a:close/>
              </a:path>
            </a:pathLst>
          </a:custGeom>
          <a:solidFill>
            <a:srgbClr val="1A1A1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1" name="Rectangle 29">
            <a:extLst>
              <a:ext uri="{FF2B5EF4-FFF2-40B4-BE49-F238E27FC236}">
                <a16:creationId xmlns:a16="http://schemas.microsoft.com/office/drawing/2014/main" id="{9513C132-D112-FA02-07A4-6B9C640096D7}"/>
              </a:ext>
            </a:extLst>
          </p:cNvPr>
          <p:cNvSpPr>
            <a:spLocks noChangeArrowheads="1"/>
          </p:cNvSpPr>
          <p:nvPr/>
        </p:nvSpPr>
        <p:spPr bwMode="auto">
          <a:xfrm>
            <a:off x="9079366" y="5544911"/>
            <a:ext cx="13607" cy="250032"/>
          </a:xfrm>
          <a:prstGeom prst="rect">
            <a:avLst/>
          </a:prstGeom>
          <a:solidFill>
            <a:srgbClr val="1A1A1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2" name="Freeform 30">
            <a:extLst>
              <a:ext uri="{FF2B5EF4-FFF2-40B4-BE49-F238E27FC236}">
                <a16:creationId xmlns:a16="http://schemas.microsoft.com/office/drawing/2014/main" id="{F2A25D2B-EF95-5F46-9670-20C96F4CB953}"/>
              </a:ext>
            </a:extLst>
          </p:cNvPr>
          <p:cNvSpPr>
            <a:spLocks noChangeArrowheads="1"/>
          </p:cNvSpPr>
          <p:nvPr/>
        </p:nvSpPr>
        <p:spPr bwMode="auto">
          <a:xfrm>
            <a:off x="3090523" y="1745116"/>
            <a:ext cx="411616" cy="137773"/>
          </a:xfrm>
          <a:custGeom>
            <a:avLst/>
            <a:gdLst>
              <a:gd name="T0" fmla="*/ 0 w 604"/>
              <a:gd name="T1" fmla="*/ 202 h 202"/>
              <a:gd name="T2" fmla="*/ 202 w 604"/>
              <a:gd name="T3" fmla="*/ 0 h 202"/>
              <a:gd name="T4" fmla="*/ 604 w 604"/>
              <a:gd name="T5" fmla="*/ 0 h 202"/>
              <a:gd name="T6" fmla="*/ 402 w 604"/>
              <a:gd name="T7" fmla="*/ 202 h 202"/>
              <a:gd name="T8" fmla="*/ 0 w 604"/>
              <a:gd name="T9" fmla="*/ 202 h 202"/>
              <a:gd name="T10" fmla="*/ 0 w 604"/>
              <a:gd name="T11" fmla="*/ 202 h 202"/>
            </a:gdLst>
            <a:ahLst/>
            <a:cxnLst>
              <a:cxn ang="0">
                <a:pos x="T0" y="T1"/>
              </a:cxn>
              <a:cxn ang="0">
                <a:pos x="T2" y="T3"/>
              </a:cxn>
              <a:cxn ang="0">
                <a:pos x="T4" y="T5"/>
              </a:cxn>
              <a:cxn ang="0">
                <a:pos x="T6" y="T7"/>
              </a:cxn>
              <a:cxn ang="0">
                <a:pos x="T8" y="T9"/>
              </a:cxn>
              <a:cxn ang="0">
                <a:pos x="T10" y="T11"/>
              </a:cxn>
            </a:cxnLst>
            <a:rect l="0" t="0" r="r" b="b"/>
            <a:pathLst>
              <a:path w="604" h="202">
                <a:moveTo>
                  <a:pt x="0" y="202"/>
                </a:moveTo>
                <a:lnTo>
                  <a:pt x="202" y="0"/>
                </a:lnTo>
                <a:lnTo>
                  <a:pt x="604" y="0"/>
                </a:lnTo>
                <a:lnTo>
                  <a:pt x="402" y="202"/>
                </a:lnTo>
                <a:lnTo>
                  <a:pt x="0" y="202"/>
                </a:lnTo>
                <a:lnTo>
                  <a:pt x="0" y="202"/>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3" name="Freeform 31">
            <a:extLst>
              <a:ext uri="{FF2B5EF4-FFF2-40B4-BE49-F238E27FC236}">
                <a16:creationId xmlns:a16="http://schemas.microsoft.com/office/drawing/2014/main" id="{74265979-B688-9BAB-C393-7AC0D8A898D7}"/>
              </a:ext>
            </a:extLst>
          </p:cNvPr>
          <p:cNvSpPr>
            <a:spLocks noChangeArrowheads="1"/>
          </p:cNvSpPr>
          <p:nvPr/>
        </p:nvSpPr>
        <p:spPr bwMode="auto">
          <a:xfrm>
            <a:off x="3364366" y="1745116"/>
            <a:ext cx="137773" cy="409916"/>
          </a:xfrm>
          <a:custGeom>
            <a:avLst/>
            <a:gdLst>
              <a:gd name="T0" fmla="*/ 0 w 202"/>
              <a:gd name="T1" fmla="*/ 602 h 602"/>
              <a:gd name="T2" fmla="*/ 202 w 202"/>
              <a:gd name="T3" fmla="*/ 399 h 602"/>
              <a:gd name="T4" fmla="*/ 202 w 202"/>
              <a:gd name="T5" fmla="*/ 0 h 602"/>
              <a:gd name="T6" fmla="*/ 0 w 202"/>
              <a:gd name="T7" fmla="*/ 202 h 602"/>
              <a:gd name="T8" fmla="*/ 0 w 202"/>
              <a:gd name="T9" fmla="*/ 602 h 602"/>
              <a:gd name="T10" fmla="*/ 0 w 202"/>
              <a:gd name="T11" fmla="*/ 602 h 602"/>
            </a:gdLst>
            <a:ahLst/>
            <a:cxnLst>
              <a:cxn ang="0">
                <a:pos x="T0" y="T1"/>
              </a:cxn>
              <a:cxn ang="0">
                <a:pos x="T2" y="T3"/>
              </a:cxn>
              <a:cxn ang="0">
                <a:pos x="T4" y="T5"/>
              </a:cxn>
              <a:cxn ang="0">
                <a:pos x="T6" y="T7"/>
              </a:cxn>
              <a:cxn ang="0">
                <a:pos x="T8" y="T9"/>
              </a:cxn>
              <a:cxn ang="0">
                <a:pos x="T10" y="T11"/>
              </a:cxn>
            </a:cxnLst>
            <a:rect l="0" t="0" r="r" b="b"/>
            <a:pathLst>
              <a:path w="202" h="602">
                <a:moveTo>
                  <a:pt x="0" y="602"/>
                </a:moveTo>
                <a:lnTo>
                  <a:pt x="202" y="399"/>
                </a:lnTo>
                <a:lnTo>
                  <a:pt x="202" y="0"/>
                </a:lnTo>
                <a:lnTo>
                  <a:pt x="0" y="202"/>
                </a:lnTo>
                <a:lnTo>
                  <a:pt x="0" y="602"/>
                </a:lnTo>
                <a:lnTo>
                  <a:pt x="0" y="602"/>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4" name="Freeform 32">
            <a:extLst>
              <a:ext uri="{FF2B5EF4-FFF2-40B4-BE49-F238E27FC236}">
                <a16:creationId xmlns:a16="http://schemas.microsoft.com/office/drawing/2014/main" id="{6F0139BA-9F86-84FC-ADB3-64EB1B641DDB}"/>
              </a:ext>
            </a:extLst>
          </p:cNvPr>
          <p:cNvSpPr>
            <a:spLocks noChangeArrowheads="1"/>
          </p:cNvSpPr>
          <p:nvPr/>
        </p:nvSpPr>
        <p:spPr bwMode="auto">
          <a:xfrm>
            <a:off x="3364366" y="1709398"/>
            <a:ext cx="205809" cy="173491"/>
          </a:xfrm>
          <a:custGeom>
            <a:avLst/>
            <a:gdLst>
              <a:gd name="T0" fmla="*/ 0 w 302"/>
              <a:gd name="T1" fmla="*/ 255 h 254"/>
              <a:gd name="T2" fmla="*/ 140 w 302"/>
              <a:gd name="T3" fmla="*/ 177 h 254"/>
              <a:gd name="T4" fmla="*/ 302 w 302"/>
              <a:gd name="T5" fmla="*/ 0 h 254"/>
              <a:gd name="T6" fmla="*/ 202 w 302"/>
              <a:gd name="T7" fmla="*/ 52 h 254"/>
              <a:gd name="T8" fmla="*/ 0 w 302"/>
              <a:gd name="T9" fmla="*/ 255 h 254"/>
              <a:gd name="T10" fmla="*/ 0 w 302"/>
              <a:gd name="T11" fmla="*/ 255 h 254"/>
            </a:gdLst>
            <a:ahLst/>
            <a:cxnLst>
              <a:cxn ang="0">
                <a:pos x="T0" y="T1"/>
              </a:cxn>
              <a:cxn ang="0">
                <a:pos x="T2" y="T3"/>
              </a:cxn>
              <a:cxn ang="0">
                <a:pos x="T4" y="T5"/>
              </a:cxn>
              <a:cxn ang="0">
                <a:pos x="T6" y="T7"/>
              </a:cxn>
              <a:cxn ang="0">
                <a:pos x="T8" y="T9"/>
              </a:cxn>
              <a:cxn ang="0">
                <a:pos x="T10" y="T11"/>
              </a:cxn>
            </a:cxnLst>
            <a:rect l="0" t="0" r="r" b="b"/>
            <a:pathLst>
              <a:path w="302" h="254">
                <a:moveTo>
                  <a:pt x="0" y="255"/>
                </a:moveTo>
                <a:lnTo>
                  <a:pt x="140" y="177"/>
                </a:lnTo>
                <a:lnTo>
                  <a:pt x="302" y="0"/>
                </a:lnTo>
                <a:lnTo>
                  <a:pt x="202" y="52"/>
                </a:lnTo>
                <a:lnTo>
                  <a:pt x="0" y="255"/>
                </a:lnTo>
                <a:lnTo>
                  <a:pt x="0" y="25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5" name="Freeform 33">
            <a:extLst>
              <a:ext uri="{FF2B5EF4-FFF2-40B4-BE49-F238E27FC236}">
                <a16:creationId xmlns:a16="http://schemas.microsoft.com/office/drawing/2014/main" id="{442052D1-A708-D477-0E84-A95F8D1A5A54}"/>
              </a:ext>
            </a:extLst>
          </p:cNvPr>
          <p:cNvSpPr>
            <a:spLocks noChangeArrowheads="1"/>
          </p:cNvSpPr>
          <p:nvPr/>
        </p:nvSpPr>
        <p:spPr bwMode="auto">
          <a:xfrm>
            <a:off x="3022487" y="1709398"/>
            <a:ext cx="205808" cy="173491"/>
          </a:xfrm>
          <a:custGeom>
            <a:avLst/>
            <a:gdLst>
              <a:gd name="T0" fmla="*/ 302 w 302"/>
              <a:gd name="T1" fmla="*/ 52 h 254"/>
              <a:gd name="T2" fmla="*/ 202 w 302"/>
              <a:gd name="T3" fmla="*/ 0 h 254"/>
              <a:gd name="T4" fmla="*/ 0 w 302"/>
              <a:gd name="T5" fmla="*/ 202 h 254"/>
              <a:gd name="T6" fmla="*/ 99 w 302"/>
              <a:gd name="T7" fmla="*/ 255 h 254"/>
              <a:gd name="T8" fmla="*/ 302 w 302"/>
              <a:gd name="T9" fmla="*/ 52 h 254"/>
              <a:gd name="T10" fmla="*/ 302 w 302"/>
              <a:gd name="T11" fmla="*/ 52 h 254"/>
            </a:gdLst>
            <a:ahLst/>
            <a:cxnLst>
              <a:cxn ang="0">
                <a:pos x="T0" y="T1"/>
              </a:cxn>
              <a:cxn ang="0">
                <a:pos x="T2" y="T3"/>
              </a:cxn>
              <a:cxn ang="0">
                <a:pos x="T4" y="T5"/>
              </a:cxn>
              <a:cxn ang="0">
                <a:pos x="T6" y="T7"/>
              </a:cxn>
              <a:cxn ang="0">
                <a:pos x="T8" y="T9"/>
              </a:cxn>
              <a:cxn ang="0">
                <a:pos x="T10" y="T11"/>
              </a:cxn>
            </a:cxnLst>
            <a:rect l="0" t="0" r="r" b="b"/>
            <a:pathLst>
              <a:path w="302" h="254">
                <a:moveTo>
                  <a:pt x="302" y="52"/>
                </a:moveTo>
                <a:lnTo>
                  <a:pt x="202" y="0"/>
                </a:lnTo>
                <a:lnTo>
                  <a:pt x="0" y="202"/>
                </a:lnTo>
                <a:lnTo>
                  <a:pt x="99" y="255"/>
                </a:lnTo>
                <a:lnTo>
                  <a:pt x="302" y="52"/>
                </a:lnTo>
                <a:lnTo>
                  <a:pt x="302" y="52"/>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6" name="Freeform 34">
            <a:extLst>
              <a:ext uri="{FF2B5EF4-FFF2-40B4-BE49-F238E27FC236}">
                <a16:creationId xmlns:a16="http://schemas.microsoft.com/office/drawing/2014/main" id="{9059409B-B0ED-5172-DC84-F214D2EFAD32}"/>
              </a:ext>
            </a:extLst>
          </p:cNvPr>
          <p:cNvSpPr>
            <a:spLocks noChangeArrowheads="1"/>
          </p:cNvSpPr>
          <p:nvPr/>
        </p:nvSpPr>
        <p:spPr bwMode="auto">
          <a:xfrm>
            <a:off x="3228295" y="1673679"/>
            <a:ext cx="306161" cy="71438"/>
          </a:xfrm>
          <a:custGeom>
            <a:avLst/>
            <a:gdLst>
              <a:gd name="T0" fmla="*/ 402 w 449"/>
              <a:gd name="T1" fmla="*/ 105 h 104"/>
              <a:gd name="T2" fmla="*/ 450 w 449"/>
              <a:gd name="T3" fmla="*/ 0 h 104"/>
              <a:gd name="T4" fmla="*/ 50 w 449"/>
              <a:gd name="T5" fmla="*/ 0 h 104"/>
              <a:gd name="T6" fmla="*/ 0 w 449"/>
              <a:gd name="T7" fmla="*/ 105 h 104"/>
              <a:gd name="T8" fmla="*/ 402 w 449"/>
              <a:gd name="T9" fmla="*/ 105 h 104"/>
              <a:gd name="T10" fmla="*/ 402 w 449"/>
              <a:gd name="T11" fmla="*/ 105 h 104"/>
            </a:gdLst>
            <a:ahLst/>
            <a:cxnLst>
              <a:cxn ang="0">
                <a:pos x="T0" y="T1"/>
              </a:cxn>
              <a:cxn ang="0">
                <a:pos x="T2" y="T3"/>
              </a:cxn>
              <a:cxn ang="0">
                <a:pos x="T4" y="T5"/>
              </a:cxn>
              <a:cxn ang="0">
                <a:pos x="T6" y="T7"/>
              </a:cxn>
              <a:cxn ang="0">
                <a:pos x="T8" y="T9"/>
              </a:cxn>
              <a:cxn ang="0">
                <a:pos x="T10" y="T11"/>
              </a:cxn>
            </a:cxnLst>
            <a:rect l="0" t="0" r="r" b="b"/>
            <a:pathLst>
              <a:path w="449" h="104">
                <a:moveTo>
                  <a:pt x="402" y="105"/>
                </a:moveTo>
                <a:lnTo>
                  <a:pt x="450" y="0"/>
                </a:lnTo>
                <a:lnTo>
                  <a:pt x="50" y="0"/>
                </a:lnTo>
                <a:lnTo>
                  <a:pt x="0" y="105"/>
                </a:lnTo>
                <a:lnTo>
                  <a:pt x="402" y="105"/>
                </a:lnTo>
                <a:lnTo>
                  <a:pt x="402" y="10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7" name="Freeform 35">
            <a:extLst>
              <a:ext uri="{FF2B5EF4-FFF2-40B4-BE49-F238E27FC236}">
                <a16:creationId xmlns:a16="http://schemas.microsoft.com/office/drawing/2014/main" id="{60B54133-7DEC-F845-C099-8252B2B7ED39}"/>
              </a:ext>
            </a:extLst>
          </p:cNvPr>
          <p:cNvSpPr>
            <a:spLocks noChangeArrowheads="1"/>
          </p:cNvSpPr>
          <p:nvPr/>
        </p:nvSpPr>
        <p:spPr bwMode="auto">
          <a:xfrm>
            <a:off x="3192577" y="1753621"/>
            <a:ext cx="275545" cy="85045"/>
          </a:xfrm>
          <a:custGeom>
            <a:avLst/>
            <a:gdLst>
              <a:gd name="T0" fmla="*/ 262 w 404"/>
              <a:gd name="T1" fmla="*/ 102 h 125"/>
              <a:gd name="T2" fmla="*/ 297 w 404"/>
              <a:gd name="T3" fmla="*/ 102 h 125"/>
              <a:gd name="T4" fmla="*/ 297 w 404"/>
              <a:gd name="T5" fmla="*/ 120 h 125"/>
              <a:gd name="T6" fmla="*/ 262 w 404"/>
              <a:gd name="T7" fmla="*/ 120 h 125"/>
              <a:gd name="T8" fmla="*/ 174 w 404"/>
              <a:gd name="T9" fmla="*/ 112 h 125"/>
              <a:gd name="T10" fmla="*/ 202 w 404"/>
              <a:gd name="T11" fmla="*/ 97 h 125"/>
              <a:gd name="T12" fmla="*/ 227 w 404"/>
              <a:gd name="T13" fmla="*/ 112 h 125"/>
              <a:gd name="T14" fmla="*/ 202 w 404"/>
              <a:gd name="T15" fmla="*/ 125 h 125"/>
              <a:gd name="T16" fmla="*/ 174 w 404"/>
              <a:gd name="T17" fmla="*/ 112 h 125"/>
              <a:gd name="T18" fmla="*/ 309 w 404"/>
              <a:gd name="T19" fmla="*/ 50 h 125"/>
              <a:gd name="T20" fmla="*/ 347 w 404"/>
              <a:gd name="T21" fmla="*/ 50 h 125"/>
              <a:gd name="T22" fmla="*/ 347 w 404"/>
              <a:gd name="T23" fmla="*/ 67 h 125"/>
              <a:gd name="T24" fmla="*/ 309 w 404"/>
              <a:gd name="T25" fmla="*/ 67 h 125"/>
              <a:gd name="T26" fmla="*/ 227 w 404"/>
              <a:gd name="T27" fmla="*/ 60 h 125"/>
              <a:gd name="T28" fmla="*/ 252 w 404"/>
              <a:gd name="T29" fmla="*/ 47 h 125"/>
              <a:gd name="T30" fmla="*/ 279 w 404"/>
              <a:gd name="T31" fmla="*/ 60 h 125"/>
              <a:gd name="T32" fmla="*/ 252 w 404"/>
              <a:gd name="T33" fmla="*/ 72 h 125"/>
              <a:gd name="T34" fmla="*/ 227 w 404"/>
              <a:gd name="T35" fmla="*/ 60 h 125"/>
              <a:gd name="T36" fmla="*/ 159 w 404"/>
              <a:gd name="T37" fmla="*/ 50 h 125"/>
              <a:gd name="T38" fmla="*/ 192 w 404"/>
              <a:gd name="T39" fmla="*/ 50 h 125"/>
              <a:gd name="T40" fmla="*/ 192 w 404"/>
              <a:gd name="T41" fmla="*/ 67 h 125"/>
              <a:gd name="T42" fmla="*/ 159 w 404"/>
              <a:gd name="T43" fmla="*/ 67 h 125"/>
              <a:gd name="T44" fmla="*/ 77 w 404"/>
              <a:gd name="T45" fmla="*/ 60 h 125"/>
              <a:gd name="T46" fmla="*/ 102 w 404"/>
              <a:gd name="T47" fmla="*/ 47 h 125"/>
              <a:gd name="T48" fmla="*/ 129 w 404"/>
              <a:gd name="T49" fmla="*/ 60 h 125"/>
              <a:gd name="T50" fmla="*/ 102 w 404"/>
              <a:gd name="T51" fmla="*/ 72 h 125"/>
              <a:gd name="T52" fmla="*/ 77 w 404"/>
              <a:gd name="T53" fmla="*/ 60 h 125"/>
              <a:gd name="T54" fmla="*/ 7 w 404"/>
              <a:gd name="T55" fmla="*/ 50 h 125"/>
              <a:gd name="T56" fmla="*/ 42 w 404"/>
              <a:gd name="T57" fmla="*/ 50 h 125"/>
              <a:gd name="T58" fmla="*/ 42 w 404"/>
              <a:gd name="T59" fmla="*/ 67 h 125"/>
              <a:gd name="T60" fmla="*/ 7 w 404"/>
              <a:gd name="T61" fmla="*/ 67 h 125"/>
              <a:gd name="T62" fmla="*/ 352 w 404"/>
              <a:gd name="T63" fmla="*/ 7 h 125"/>
              <a:gd name="T64" fmla="*/ 377 w 404"/>
              <a:gd name="T65" fmla="*/ 0 h 125"/>
              <a:gd name="T66" fmla="*/ 405 w 404"/>
              <a:gd name="T67" fmla="*/ 7 h 125"/>
              <a:gd name="T68" fmla="*/ 377 w 404"/>
              <a:gd name="T69" fmla="*/ 20 h 125"/>
              <a:gd name="T70" fmla="*/ 352 w 404"/>
              <a:gd name="T71" fmla="*/ 7 h 125"/>
              <a:gd name="T72" fmla="*/ 285 w 404"/>
              <a:gd name="T73" fmla="*/ 0 h 125"/>
              <a:gd name="T74" fmla="*/ 322 w 404"/>
              <a:gd name="T75" fmla="*/ 0 h 125"/>
              <a:gd name="T76" fmla="*/ 322 w 404"/>
              <a:gd name="T77" fmla="*/ 20 h 125"/>
              <a:gd name="T78" fmla="*/ 285 w 404"/>
              <a:gd name="T79" fmla="*/ 20 h 125"/>
              <a:gd name="T80" fmla="*/ 202 w 404"/>
              <a:gd name="T81" fmla="*/ 7 h 125"/>
              <a:gd name="T82" fmla="*/ 227 w 404"/>
              <a:gd name="T83" fmla="*/ 0 h 125"/>
              <a:gd name="T84" fmla="*/ 252 w 404"/>
              <a:gd name="T85" fmla="*/ 7 h 125"/>
              <a:gd name="T86" fmla="*/ 227 w 404"/>
              <a:gd name="T87" fmla="*/ 20 h 125"/>
              <a:gd name="T88" fmla="*/ 202 w 404"/>
              <a:gd name="T89" fmla="*/ 7 h 125"/>
              <a:gd name="T90" fmla="*/ 132 w 404"/>
              <a:gd name="T91" fmla="*/ 0 h 125"/>
              <a:gd name="T92" fmla="*/ 172 w 404"/>
              <a:gd name="T93" fmla="*/ 0 h 125"/>
              <a:gd name="T94" fmla="*/ 172 w 404"/>
              <a:gd name="T95" fmla="*/ 20 h 125"/>
              <a:gd name="T96" fmla="*/ 132 w 404"/>
              <a:gd name="T97" fmla="*/ 20 h 125"/>
              <a:gd name="T98" fmla="*/ 52 w 404"/>
              <a:gd name="T99" fmla="*/ 7 h 125"/>
              <a:gd name="T100" fmla="*/ 77 w 404"/>
              <a:gd name="T101" fmla="*/ 0 h 125"/>
              <a:gd name="T102" fmla="*/ 102 w 404"/>
              <a:gd name="T103" fmla="*/ 7 h 125"/>
              <a:gd name="T104" fmla="*/ 77 w 404"/>
              <a:gd name="T105" fmla="*/ 20 h 125"/>
              <a:gd name="T106" fmla="*/ 52 w 404"/>
              <a:gd name="T107" fmla="*/ 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4" h="125">
                <a:moveTo>
                  <a:pt x="252" y="112"/>
                </a:moveTo>
                <a:lnTo>
                  <a:pt x="262" y="102"/>
                </a:lnTo>
                <a:lnTo>
                  <a:pt x="279" y="97"/>
                </a:lnTo>
                <a:lnTo>
                  <a:pt x="297" y="102"/>
                </a:lnTo>
                <a:lnTo>
                  <a:pt x="305" y="112"/>
                </a:lnTo>
                <a:lnTo>
                  <a:pt x="297" y="120"/>
                </a:lnTo>
                <a:lnTo>
                  <a:pt x="279" y="125"/>
                </a:lnTo>
                <a:lnTo>
                  <a:pt x="262" y="120"/>
                </a:lnTo>
                <a:lnTo>
                  <a:pt x="252" y="112"/>
                </a:lnTo>
                <a:moveTo>
                  <a:pt x="174" y="112"/>
                </a:moveTo>
                <a:lnTo>
                  <a:pt x="185" y="102"/>
                </a:lnTo>
                <a:lnTo>
                  <a:pt x="202" y="97"/>
                </a:lnTo>
                <a:lnTo>
                  <a:pt x="219" y="102"/>
                </a:lnTo>
                <a:lnTo>
                  <a:pt x="227" y="112"/>
                </a:lnTo>
                <a:lnTo>
                  <a:pt x="219" y="120"/>
                </a:lnTo>
                <a:lnTo>
                  <a:pt x="202" y="125"/>
                </a:lnTo>
                <a:lnTo>
                  <a:pt x="185" y="120"/>
                </a:lnTo>
                <a:lnTo>
                  <a:pt x="174" y="112"/>
                </a:lnTo>
                <a:moveTo>
                  <a:pt x="305" y="60"/>
                </a:moveTo>
                <a:lnTo>
                  <a:pt x="309" y="50"/>
                </a:lnTo>
                <a:lnTo>
                  <a:pt x="327" y="47"/>
                </a:lnTo>
                <a:lnTo>
                  <a:pt x="347" y="50"/>
                </a:lnTo>
                <a:lnTo>
                  <a:pt x="352" y="60"/>
                </a:lnTo>
                <a:lnTo>
                  <a:pt x="347" y="67"/>
                </a:lnTo>
                <a:lnTo>
                  <a:pt x="327" y="72"/>
                </a:lnTo>
                <a:lnTo>
                  <a:pt x="309" y="67"/>
                </a:lnTo>
                <a:lnTo>
                  <a:pt x="305" y="60"/>
                </a:lnTo>
                <a:moveTo>
                  <a:pt x="227" y="60"/>
                </a:moveTo>
                <a:lnTo>
                  <a:pt x="237" y="50"/>
                </a:lnTo>
                <a:lnTo>
                  <a:pt x="252" y="47"/>
                </a:lnTo>
                <a:lnTo>
                  <a:pt x="270" y="50"/>
                </a:lnTo>
                <a:lnTo>
                  <a:pt x="279" y="60"/>
                </a:lnTo>
                <a:lnTo>
                  <a:pt x="270" y="67"/>
                </a:lnTo>
                <a:lnTo>
                  <a:pt x="252" y="72"/>
                </a:lnTo>
                <a:lnTo>
                  <a:pt x="237" y="67"/>
                </a:lnTo>
                <a:lnTo>
                  <a:pt x="227" y="60"/>
                </a:lnTo>
                <a:moveTo>
                  <a:pt x="150" y="60"/>
                </a:moveTo>
                <a:lnTo>
                  <a:pt x="159" y="50"/>
                </a:lnTo>
                <a:lnTo>
                  <a:pt x="174" y="47"/>
                </a:lnTo>
                <a:lnTo>
                  <a:pt x="192" y="50"/>
                </a:lnTo>
                <a:lnTo>
                  <a:pt x="202" y="60"/>
                </a:lnTo>
                <a:lnTo>
                  <a:pt x="192" y="67"/>
                </a:lnTo>
                <a:lnTo>
                  <a:pt x="174" y="72"/>
                </a:lnTo>
                <a:lnTo>
                  <a:pt x="159" y="67"/>
                </a:lnTo>
                <a:lnTo>
                  <a:pt x="150" y="60"/>
                </a:lnTo>
                <a:moveTo>
                  <a:pt x="77" y="60"/>
                </a:moveTo>
                <a:lnTo>
                  <a:pt x="84" y="50"/>
                </a:lnTo>
                <a:lnTo>
                  <a:pt x="102" y="47"/>
                </a:lnTo>
                <a:lnTo>
                  <a:pt x="120" y="50"/>
                </a:lnTo>
                <a:lnTo>
                  <a:pt x="129" y="60"/>
                </a:lnTo>
                <a:lnTo>
                  <a:pt x="120" y="67"/>
                </a:lnTo>
                <a:lnTo>
                  <a:pt x="102" y="72"/>
                </a:lnTo>
                <a:lnTo>
                  <a:pt x="84" y="67"/>
                </a:lnTo>
                <a:lnTo>
                  <a:pt x="77" y="60"/>
                </a:lnTo>
                <a:moveTo>
                  <a:pt x="0" y="60"/>
                </a:moveTo>
                <a:lnTo>
                  <a:pt x="7" y="50"/>
                </a:lnTo>
                <a:lnTo>
                  <a:pt x="24" y="47"/>
                </a:lnTo>
                <a:lnTo>
                  <a:pt x="42" y="50"/>
                </a:lnTo>
                <a:lnTo>
                  <a:pt x="52" y="60"/>
                </a:lnTo>
                <a:lnTo>
                  <a:pt x="42" y="67"/>
                </a:lnTo>
                <a:lnTo>
                  <a:pt x="24" y="72"/>
                </a:lnTo>
                <a:lnTo>
                  <a:pt x="7" y="67"/>
                </a:lnTo>
                <a:lnTo>
                  <a:pt x="0" y="60"/>
                </a:lnTo>
                <a:moveTo>
                  <a:pt x="352" y="7"/>
                </a:moveTo>
                <a:lnTo>
                  <a:pt x="360" y="0"/>
                </a:lnTo>
                <a:lnTo>
                  <a:pt x="377" y="0"/>
                </a:lnTo>
                <a:lnTo>
                  <a:pt x="395" y="0"/>
                </a:lnTo>
                <a:lnTo>
                  <a:pt x="405" y="7"/>
                </a:lnTo>
                <a:lnTo>
                  <a:pt x="395" y="20"/>
                </a:lnTo>
                <a:lnTo>
                  <a:pt x="377" y="20"/>
                </a:lnTo>
                <a:lnTo>
                  <a:pt x="360" y="20"/>
                </a:lnTo>
                <a:lnTo>
                  <a:pt x="352" y="7"/>
                </a:lnTo>
                <a:moveTo>
                  <a:pt x="279" y="7"/>
                </a:moveTo>
                <a:lnTo>
                  <a:pt x="285" y="0"/>
                </a:lnTo>
                <a:lnTo>
                  <a:pt x="305" y="0"/>
                </a:lnTo>
                <a:lnTo>
                  <a:pt x="322" y="0"/>
                </a:lnTo>
                <a:lnTo>
                  <a:pt x="327" y="7"/>
                </a:lnTo>
                <a:lnTo>
                  <a:pt x="322" y="20"/>
                </a:lnTo>
                <a:lnTo>
                  <a:pt x="305" y="20"/>
                </a:lnTo>
                <a:lnTo>
                  <a:pt x="285" y="20"/>
                </a:lnTo>
                <a:lnTo>
                  <a:pt x="279" y="7"/>
                </a:lnTo>
                <a:moveTo>
                  <a:pt x="202" y="7"/>
                </a:moveTo>
                <a:lnTo>
                  <a:pt x="210" y="0"/>
                </a:lnTo>
                <a:lnTo>
                  <a:pt x="227" y="0"/>
                </a:lnTo>
                <a:lnTo>
                  <a:pt x="245" y="0"/>
                </a:lnTo>
                <a:lnTo>
                  <a:pt x="252" y="7"/>
                </a:lnTo>
                <a:lnTo>
                  <a:pt x="245" y="20"/>
                </a:lnTo>
                <a:lnTo>
                  <a:pt x="227" y="20"/>
                </a:lnTo>
                <a:lnTo>
                  <a:pt x="210" y="20"/>
                </a:lnTo>
                <a:lnTo>
                  <a:pt x="202" y="7"/>
                </a:lnTo>
                <a:moveTo>
                  <a:pt x="129" y="7"/>
                </a:moveTo>
                <a:lnTo>
                  <a:pt x="132" y="0"/>
                </a:lnTo>
                <a:lnTo>
                  <a:pt x="150" y="0"/>
                </a:lnTo>
                <a:lnTo>
                  <a:pt x="172" y="0"/>
                </a:lnTo>
                <a:lnTo>
                  <a:pt x="174" y="7"/>
                </a:lnTo>
                <a:lnTo>
                  <a:pt x="172" y="20"/>
                </a:lnTo>
                <a:lnTo>
                  <a:pt x="150" y="20"/>
                </a:lnTo>
                <a:lnTo>
                  <a:pt x="132" y="20"/>
                </a:lnTo>
                <a:lnTo>
                  <a:pt x="129" y="7"/>
                </a:lnTo>
                <a:moveTo>
                  <a:pt x="52" y="7"/>
                </a:moveTo>
                <a:lnTo>
                  <a:pt x="60" y="0"/>
                </a:lnTo>
                <a:lnTo>
                  <a:pt x="77" y="0"/>
                </a:lnTo>
                <a:lnTo>
                  <a:pt x="95" y="0"/>
                </a:lnTo>
                <a:lnTo>
                  <a:pt x="102" y="7"/>
                </a:lnTo>
                <a:lnTo>
                  <a:pt x="95" y="20"/>
                </a:lnTo>
                <a:lnTo>
                  <a:pt x="77" y="20"/>
                </a:lnTo>
                <a:lnTo>
                  <a:pt x="60" y="20"/>
                </a:lnTo>
                <a:lnTo>
                  <a:pt x="52" y="7"/>
                </a:ln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8" name="Freeform 36">
            <a:extLst>
              <a:ext uri="{FF2B5EF4-FFF2-40B4-BE49-F238E27FC236}">
                <a16:creationId xmlns:a16="http://schemas.microsoft.com/office/drawing/2014/main" id="{ABC75FD4-2A1A-9AEA-C528-412884F6B1D0}"/>
              </a:ext>
            </a:extLst>
          </p:cNvPr>
          <p:cNvSpPr>
            <a:spLocks noChangeArrowheads="1"/>
          </p:cNvSpPr>
          <p:nvPr/>
        </p:nvSpPr>
        <p:spPr bwMode="auto">
          <a:xfrm>
            <a:off x="3054804" y="1811452"/>
            <a:ext cx="309563" cy="71438"/>
          </a:xfrm>
          <a:custGeom>
            <a:avLst/>
            <a:gdLst>
              <a:gd name="T0" fmla="*/ 52 w 455"/>
              <a:gd name="T1" fmla="*/ 105 h 104"/>
              <a:gd name="T2" fmla="*/ 0 w 455"/>
              <a:gd name="T3" fmla="*/ 0 h 104"/>
              <a:gd name="T4" fmla="*/ 392 w 455"/>
              <a:gd name="T5" fmla="*/ 0 h 104"/>
              <a:gd name="T6" fmla="*/ 455 w 455"/>
              <a:gd name="T7" fmla="*/ 105 h 104"/>
              <a:gd name="T8" fmla="*/ 52 w 455"/>
              <a:gd name="T9" fmla="*/ 105 h 104"/>
              <a:gd name="T10" fmla="*/ 52 w 455"/>
              <a:gd name="T11" fmla="*/ 105 h 104"/>
            </a:gdLst>
            <a:ahLst/>
            <a:cxnLst>
              <a:cxn ang="0">
                <a:pos x="T0" y="T1"/>
              </a:cxn>
              <a:cxn ang="0">
                <a:pos x="T2" y="T3"/>
              </a:cxn>
              <a:cxn ang="0">
                <a:pos x="T4" y="T5"/>
              </a:cxn>
              <a:cxn ang="0">
                <a:pos x="T6" y="T7"/>
              </a:cxn>
              <a:cxn ang="0">
                <a:pos x="T8" y="T9"/>
              </a:cxn>
              <a:cxn ang="0">
                <a:pos x="T10" y="T11"/>
              </a:cxn>
            </a:cxnLst>
            <a:rect l="0" t="0" r="r" b="b"/>
            <a:pathLst>
              <a:path w="455" h="104">
                <a:moveTo>
                  <a:pt x="52" y="105"/>
                </a:moveTo>
                <a:lnTo>
                  <a:pt x="0" y="0"/>
                </a:lnTo>
                <a:lnTo>
                  <a:pt x="392" y="0"/>
                </a:lnTo>
                <a:lnTo>
                  <a:pt x="455" y="105"/>
                </a:lnTo>
                <a:lnTo>
                  <a:pt x="52" y="105"/>
                </a:lnTo>
                <a:lnTo>
                  <a:pt x="52" y="105"/>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9" name="Rectangle 37">
            <a:extLst>
              <a:ext uri="{FF2B5EF4-FFF2-40B4-BE49-F238E27FC236}">
                <a16:creationId xmlns:a16="http://schemas.microsoft.com/office/drawing/2014/main" id="{B2E5B2E5-2323-4238-101D-FBBCF9253985}"/>
              </a:ext>
            </a:extLst>
          </p:cNvPr>
          <p:cNvSpPr>
            <a:spLocks noChangeArrowheads="1"/>
          </p:cNvSpPr>
          <p:nvPr/>
        </p:nvSpPr>
        <p:spPr bwMode="auto">
          <a:xfrm>
            <a:off x="3077767" y="1882889"/>
            <a:ext cx="273843" cy="272143"/>
          </a:xfrm>
          <a:prstGeom prst="rect">
            <a:avLst/>
          </a:prstGeom>
          <a:solidFill>
            <a:srgbClr val="008080"/>
          </a:solidFill>
          <a:ln w="3175"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0" name="Rectangle 38">
            <a:extLst>
              <a:ext uri="{FF2B5EF4-FFF2-40B4-BE49-F238E27FC236}">
                <a16:creationId xmlns:a16="http://schemas.microsoft.com/office/drawing/2014/main" id="{2AF3BE26-015B-4D51-F097-08CF3FDD2374}"/>
              </a:ext>
            </a:extLst>
          </p:cNvPr>
          <p:cNvSpPr>
            <a:spLocks noChangeArrowheads="1"/>
          </p:cNvSpPr>
          <p:nvPr/>
        </p:nvSpPr>
        <p:spPr bwMode="auto">
          <a:xfrm>
            <a:off x="2246030" y="2197570"/>
            <a:ext cx="1567737"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dirty="0"/>
              <a:t>Material Flow</a:t>
            </a:r>
            <a:endParaRPr lang="en-US" altLang="ar-EG" sz="2571" b="1" dirty="0"/>
          </a:p>
        </p:txBody>
      </p:sp>
      <p:sp>
        <p:nvSpPr>
          <p:cNvPr id="13351" name="Rectangle 39">
            <a:extLst>
              <a:ext uri="{FF2B5EF4-FFF2-40B4-BE49-F238E27FC236}">
                <a16:creationId xmlns:a16="http://schemas.microsoft.com/office/drawing/2014/main" id="{66378CC8-00D8-41A4-4D1A-148D2E9F9CAF}"/>
              </a:ext>
            </a:extLst>
          </p:cNvPr>
          <p:cNvSpPr>
            <a:spLocks noChangeArrowheads="1"/>
          </p:cNvSpPr>
          <p:nvPr/>
        </p:nvSpPr>
        <p:spPr bwMode="auto">
          <a:xfrm>
            <a:off x="4840741" y="1673679"/>
            <a:ext cx="755196" cy="46604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2" name="Rectangle 40">
            <a:extLst>
              <a:ext uri="{FF2B5EF4-FFF2-40B4-BE49-F238E27FC236}">
                <a16:creationId xmlns:a16="http://schemas.microsoft.com/office/drawing/2014/main" id="{9E6BD429-96B0-9B79-0AB9-16BF3CBDF9FC}"/>
              </a:ext>
            </a:extLst>
          </p:cNvPr>
          <p:cNvSpPr>
            <a:spLocks noChangeArrowheads="1"/>
          </p:cNvSpPr>
          <p:nvPr/>
        </p:nvSpPr>
        <p:spPr bwMode="auto">
          <a:xfrm>
            <a:off x="5019335" y="1791041"/>
            <a:ext cx="360676"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500" i="1">
                <a:solidFill>
                  <a:srgbClr val="000000"/>
                </a:solidFill>
              </a:rPr>
              <a:t>VISA</a:t>
            </a:r>
            <a:endParaRPr lang="en-US" altLang="ar-EG" sz="2571" b="1"/>
          </a:p>
        </p:txBody>
      </p:sp>
      <p:sp>
        <p:nvSpPr>
          <p:cNvPr id="13353" name="Freeform 41">
            <a:extLst>
              <a:ext uri="{FF2B5EF4-FFF2-40B4-BE49-F238E27FC236}">
                <a16:creationId xmlns:a16="http://schemas.microsoft.com/office/drawing/2014/main" id="{C254A622-3BB9-626C-F314-BAA17DCC959E}"/>
              </a:ext>
            </a:extLst>
          </p:cNvPr>
          <p:cNvSpPr>
            <a:spLocks noChangeArrowheads="1"/>
          </p:cNvSpPr>
          <p:nvPr/>
        </p:nvSpPr>
        <p:spPr bwMode="auto">
          <a:xfrm>
            <a:off x="4856050" y="1688988"/>
            <a:ext cx="726281" cy="130968"/>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000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4" name="Freeform 42">
            <a:extLst>
              <a:ext uri="{FF2B5EF4-FFF2-40B4-BE49-F238E27FC236}">
                <a16:creationId xmlns:a16="http://schemas.microsoft.com/office/drawing/2014/main" id="{353692F2-0986-3062-F6C2-36F99D4110C6}"/>
              </a:ext>
            </a:extLst>
          </p:cNvPr>
          <p:cNvSpPr>
            <a:spLocks noChangeArrowheads="1"/>
          </p:cNvSpPr>
          <p:nvPr/>
        </p:nvSpPr>
        <p:spPr bwMode="auto">
          <a:xfrm>
            <a:off x="4856050" y="1993447"/>
            <a:ext cx="726281" cy="130969"/>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80800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5" name="Rectangle 43">
            <a:extLst>
              <a:ext uri="{FF2B5EF4-FFF2-40B4-BE49-F238E27FC236}">
                <a16:creationId xmlns:a16="http://schemas.microsoft.com/office/drawing/2014/main" id="{22D67639-7D83-F580-E8CC-B40D9984D93C}"/>
              </a:ext>
            </a:extLst>
          </p:cNvPr>
          <p:cNvSpPr>
            <a:spLocks noChangeArrowheads="1"/>
          </p:cNvSpPr>
          <p:nvPr/>
        </p:nvSpPr>
        <p:spPr bwMode="auto">
          <a:xfrm>
            <a:off x="5412241" y="1830161"/>
            <a:ext cx="16030" cy="329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
                <a:solidFill>
                  <a:srgbClr val="000000"/>
                </a:solidFill>
              </a:rPr>
              <a:t>®</a:t>
            </a:r>
            <a:endParaRPr lang="en-US" altLang="ar-EG" sz="2571" b="1"/>
          </a:p>
        </p:txBody>
      </p:sp>
      <p:sp>
        <p:nvSpPr>
          <p:cNvPr id="13356" name="Rectangle 44">
            <a:extLst>
              <a:ext uri="{FF2B5EF4-FFF2-40B4-BE49-F238E27FC236}">
                <a16:creationId xmlns:a16="http://schemas.microsoft.com/office/drawing/2014/main" id="{D6B2D566-A0EF-4295-BD2D-87AF65F31415}"/>
              </a:ext>
            </a:extLst>
          </p:cNvPr>
          <p:cNvSpPr>
            <a:spLocks noChangeArrowheads="1"/>
          </p:cNvSpPr>
          <p:nvPr/>
        </p:nvSpPr>
        <p:spPr bwMode="auto">
          <a:xfrm>
            <a:off x="4417219" y="2182262"/>
            <a:ext cx="134652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Credit Flow</a:t>
            </a:r>
            <a:endParaRPr lang="en-US" altLang="ar-EG" sz="2571" b="1"/>
          </a:p>
        </p:txBody>
      </p:sp>
      <p:sp>
        <p:nvSpPr>
          <p:cNvPr id="13357" name="Rectangle 45">
            <a:extLst>
              <a:ext uri="{FF2B5EF4-FFF2-40B4-BE49-F238E27FC236}">
                <a16:creationId xmlns:a16="http://schemas.microsoft.com/office/drawing/2014/main" id="{2E397E72-9F1C-F71B-BB1A-F1F7C5D4C5AF}"/>
              </a:ext>
            </a:extLst>
          </p:cNvPr>
          <p:cNvSpPr>
            <a:spLocks noChangeArrowheads="1"/>
          </p:cNvSpPr>
          <p:nvPr/>
        </p:nvSpPr>
        <p:spPr bwMode="auto">
          <a:xfrm>
            <a:off x="2583657" y="3235098"/>
            <a:ext cx="1173616" cy="47625"/>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8" name="Rectangle 46">
            <a:extLst>
              <a:ext uri="{FF2B5EF4-FFF2-40B4-BE49-F238E27FC236}">
                <a16:creationId xmlns:a16="http://schemas.microsoft.com/office/drawing/2014/main" id="{206B8535-CBA8-9530-9828-5E125B5CBA72}"/>
              </a:ext>
            </a:extLst>
          </p:cNvPr>
          <p:cNvSpPr>
            <a:spLocks noChangeArrowheads="1"/>
          </p:cNvSpPr>
          <p:nvPr/>
        </p:nvSpPr>
        <p:spPr bwMode="auto">
          <a:xfrm>
            <a:off x="2621077" y="3282724"/>
            <a:ext cx="1098777" cy="391205"/>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9" name="Freeform 47">
            <a:extLst>
              <a:ext uri="{FF2B5EF4-FFF2-40B4-BE49-F238E27FC236}">
                <a16:creationId xmlns:a16="http://schemas.microsoft.com/office/drawing/2014/main" id="{E2F50E6A-058D-FEB1-53A3-CA9113912CB5}"/>
              </a:ext>
            </a:extLst>
          </p:cNvPr>
          <p:cNvSpPr>
            <a:spLocks noChangeArrowheads="1"/>
          </p:cNvSpPr>
          <p:nvPr/>
        </p:nvSpPr>
        <p:spPr bwMode="auto">
          <a:xfrm>
            <a:off x="2660196" y="3332050"/>
            <a:ext cx="1020536" cy="341879"/>
          </a:xfrm>
          <a:custGeom>
            <a:avLst/>
            <a:gdLst>
              <a:gd name="T0" fmla="*/ 0 w 1499"/>
              <a:gd name="T1" fmla="*/ 250 h 502"/>
              <a:gd name="T2" fmla="*/ 574 w 1499"/>
              <a:gd name="T3" fmla="*/ 250 h 502"/>
              <a:gd name="T4" fmla="*/ 574 w 1499"/>
              <a:gd name="T5" fmla="*/ 0 h 502"/>
              <a:gd name="T6" fmla="*/ 0 w 1499"/>
              <a:gd name="T7" fmla="*/ 0 h 502"/>
              <a:gd name="T8" fmla="*/ 0 w 1499"/>
              <a:gd name="T9" fmla="*/ 250 h 502"/>
              <a:gd name="T10" fmla="*/ 864 w 1499"/>
              <a:gd name="T11" fmla="*/ 502 h 502"/>
              <a:gd name="T12" fmla="*/ 1499 w 1499"/>
              <a:gd name="T13" fmla="*/ 502 h 502"/>
              <a:gd name="T14" fmla="*/ 1499 w 1499"/>
              <a:gd name="T15" fmla="*/ 142 h 502"/>
              <a:gd name="T16" fmla="*/ 864 w 1499"/>
              <a:gd name="T17" fmla="*/ 142 h 502"/>
              <a:gd name="T18" fmla="*/ 864 w 1499"/>
              <a:gd name="T19"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502">
                <a:moveTo>
                  <a:pt x="0" y="250"/>
                </a:moveTo>
                <a:lnTo>
                  <a:pt x="574" y="250"/>
                </a:lnTo>
                <a:lnTo>
                  <a:pt x="574" y="0"/>
                </a:lnTo>
                <a:lnTo>
                  <a:pt x="0" y="0"/>
                </a:lnTo>
                <a:lnTo>
                  <a:pt x="0" y="250"/>
                </a:lnTo>
                <a:moveTo>
                  <a:pt x="864" y="502"/>
                </a:moveTo>
                <a:lnTo>
                  <a:pt x="1499" y="502"/>
                </a:lnTo>
                <a:lnTo>
                  <a:pt x="1499" y="142"/>
                </a:lnTo>
                <a:lnTo>
                  <a:pt x="864" y="142"/>
                </a:lnTo>
                <a:lnTo>
                  <a:pt x="864" y="50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0" name="Rectangle 48">
            <a:extLst>
              <a:ext uri="{FF2B5EF4-FFF2-40B4-BE49-F238E27FC236}">
                <a16:creationId xmlns:a16="http://schemas.microsoft.com/office/drawing/2014/main" id="{FAFC908D-FFB2-6427-4644-47727A433934}"/>
              </a:ext>
            </a:extLst>
          </p:cNvPr>
          <p:cNvSpPr>
            <a:spLocks noChangeArrowheads="1"/>
          </p:cNvSpPr>
          <p:nvPr/>
        </p:nvSpPr>
        <p:spPr bwMode="auto">
          <a:xfrm>
            <a:off x="2583657" y="3710103"/>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1" name="Rectangle 49">
            <a:extLst>
              <a:ext uri="{FF2B5EF4-FFF2-40B4-BE49-F238E27FC236}">
                <a16:creationId xmlns:a16="http://schemas.microsoft.com/office/drawing/2014/main" id="{A711B7D0-0DA3-FE70-2FEC-5755D709C20D}"/>
              </a:ext>
            </a:extLst>
          </p:cNvPr>
          <p:cNvSpPr>
            <a:spLocks noChangeArrowheads="1"/>
          </p:cNvSpPr>
          <p:nvPr/>
        </p:nvSpPr>
        <p:spPr bwMode="auto">
          <a:xfrm>
            <a:off x="2583657" y="4310063"/>
            <a:ext cx="11736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2" name="Rectangle 50">
            <a:extLst>
              <a:ext uri="{FF2B5EF4-FFF2-40B4-BE49-F238E27FC236}">
                <a16:creationId xmlns:a16="http://schemas.microsoft.com/office/drawing/2014/main" id="{62400B41-23E1-45AD-D6ED-1A9B45AC56EB}"/>
              </a:ext>
            </a:extLst>
          </p:cNvPr>
          <p:cNvSpPr>
            <a:spLocks noChangeArrowheads="1"/>
          </p:cNvSpPr>
          <p:nvPr/>
        </p:nvSpPr>
        <p:spPr bwMode="auto">
          <a:xfrm>
            <a:off x="2621077" y="4359389"/>
            <a:ext cx="1098777"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3" name="Freeform 51">
            <a:extLst>
              <a:ext uri="{FF2B5EF4-FFF2-40B4-BE49-F238E27FC236}">
                <a16:creationId xmlns:a16="http://schemas.microsoft.com/office/drawing/2014/main" id="{5604B926-09A5-C1B8-E10E-0FD2FE9C5124}"/>
              </a:ext>
            </a:extLst>
          </p:cNvPr>
          <p:cNvSpPr>
            <a:spLocks noChangeArrowheads="1"/>
          </p:cNvSpPr>
          <p:nvPr/>
        </p:nvSpPr>
        <p:spPr bwMode="auto">
          <a:xfrm>
            <a:off x="2660196" y="4408714"/>
            <a:ext cx="1020536" cy="340179"/>
          </a:xfrm>
          <a:custGeom>
            <a:avLst/>
            <a:gdLst>
              <a:gd name="T0" fmla="*/ 0 w 1499"/>
              <a:gd name="T1" fmla="*/ 250 h 499"/>
              <a:gd name="T2" fmla="*/ 574 w 1499"/>
              <a:gd name="T3" fmla="*/ 250 h 499"/>
              <a:gd name="T4" fmla="*/ 574 w 1499"/>
              <a:gd name="T5" fmla="*/ 0 h 499"/>
              <a:gd name="T6" fmla="*/ 0 w 1499"/>
              <a:gd name="T7" fmla="*/ 0 h 499"/>
              <a:gd name="T8" fmla="*/ 0 w 1499"/>
              <a:gd name="T9" fmla="*/ 250 h 499"/>
              <a:gd name="T10" fmla="*/ 864 w 1499"/>
              <a:gd name="T11" fmla="*/ 499 h 499"/>
              <a:gd name="T12" fmla="*/ 1499 w 1499"/>
              <a:gd name="T13" fmla="*/ 499 h 499"/>
              <a:gd name="T14" fmla="*/ 1499 w 1499"/>
              <a:gd name="T15" fmla="*/ 142 h 499"/>
              <a:gd name="T16" fmla="*/ 864 w 1499"/>
              <a:gd name="T17" fmla="*/ 142 h 499"/>
              <a:gd name="T18" fmla="*/ 864 w 1499"/>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499">
                <a:moveTo>
                  <a:pt x="0" y="250"/>
                </a:moveTo>
                <a:lnTo>
                  <a:pt x="574" y="250"/>
                </a:lnTo>
                <a:lnTo>
                  <a:pt x="574" y="0"/>
                </a:lnTo>
                <a:lnTo>
                  <a:pt x="0" y="0"/>
                </a:lnTo>
                <a:lnTo>
                  <a:pt x="0" y="250"/>
                </a:lnTo>
                <a:moveTo>
                  <a:pt x="864" y="499"/>
                </a:moveTo>
                <a:lnTo>
                  <a:pt x="1499" y="499"/>
                </a:lnTo>
                <a:lnTo>
                  <a:pt x="1499"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4" name="Rectangle 52">
            <a:extLst>
              <a:ext uri="{FF2B5EF4-FFF2-40B4-BE49-F238E27FC236}">
                <a16:creationId xmlns:a16="http://schemas.microsoft.com/office/drawing/2014/main" id="{23AAF94B-94C2-74E6-B26B-F142581F9A1C}"/>
              </a:ext>
            </a:extLst>
          </p:cNvPr>
          <p:cNvSpPr>
            <a:spLocks noChangeArrowheads="1"/>
          </p:cNvSpPr>
          <p:nvPr/>
        </p:nvSpPr>
        <p:spPr bwMode="auto">
          <a:xfrm>
            <a:off x="2583657" y="4786767"/>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5" name="Rectangle 53">
            <a:extLst>
              <a:ext uri="{FF2B5EF4-FFF2-40B4-BE49-F238E27FC236}">
                <a16:creationId xmlns:a16="http://schemas.microsoft.com/office/drawing/2014/main" id="{090B4336-AD7C-F8A4-80EC-0C77C3A43ECC}"/>
              </a:ext>
            </a:extLst>
          </p:cNvPr>
          <p:cNvSpPr>
            <a:spLocks noChangeArrowheads="1"/>
          </p:cNvSpPr>
          <p:nvPr/>
        </p:nvSpPr>
        <p:spPr bwMode="auto">
          <a:xfrm>
            <a:off x="6536532" y="4310063"/>
            <a:ext cx="11753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6" name="Rectangle 54">
            <a:extLst>
              <a:ext uri="{FF2B5EF4-FFF2-40B4-BE49-F238E27FC236}">
                <a16:creationId xmlns:a16="http://schemas.microsoft.com/office/drawing/2014/main" id="{7A2AB056-EEF4-ABB4-4FDF-51F30A34ABCA}"/>
              </a:ext>
            </a:extLst>
          </p:cNvPr>
          <p:cNvSpPr>
            <a:spLocks noChangeArrowheads="1"/>
          </p:cNvSpPr>
          <p:nvPr/>
        </p:nvSpPr>
        <p:spPr bwMode="auto">
          <a:xfrm>
            <a:off x="6575652" y="4359389"/>
            <a:ext cx="1097076"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7" name="Freeform 55">
            <a:extLst>
              <a:ext uri="{FF2B5EF4-FFF2-40B4-BE49-F238E27FC236}">
                <a16:creationId xmlns:a16="http://schemas.microsoft.com/office/drawing/2014/main" id="{BBEC51B5-34EC-9075-B26B-84328CF73905}"/>
              </a:ext>
            </a:extLst>
          </p:cNvPr>
          <p:cNvSpPr>
            <a:spLocks noChangeArrowheads="1"/>
          </p:cNvSpPr>
          <p:nvPr/>
        </p:nvSpPr>
        <p:spPr bwMode="auto">
          <a:xfrm>
            <a:off x="6613072" y="4408714"/>
            <a:ext cx="1022237" cy="340179"/>
          </a:xfrm>
          <a:custGeom>
            <a:avLst/>
            <a:gdLst>
              <a:gd name="T0" fmla="*/ 0 w 1502"/>
              <a:gd name="T1" fmla="*/ 250 h 499"/>
              <a:gd name="T2" fmla="*/ 577 w 1502"/>
              <a:gd name="T3" fmla="*/ 250 h 499"/>
              <a:gd name="T4" fmla="*/ 577 w 1502"/>
              <a:gd name="T5" fmla="*/ 0 h 499"/>
              <a:gd name="T6" fmla="*/ 0 w 1502"/>
              <a:gd name="T7" fmla="*/ 0 h 499"/>
              <a:gd name="T8" fmla="*/ 0 w 1502"/>
              <a:gd name="T9" fmla="*/ 250 h 499"/>
              <a:gd name="T10" fmla="*/ 864 w 1502"/>
              <a:gd name="T11" fmla="*/ 499 h 499"/>
              <a:gd name="T12" fmla="*/ 1502 w 1502"/>
              <a:gd name="T13" fmla="*/ 499 h 499"/>
              <a:gd name="T14" fmla="*/ 1502 w 1502"/>
              <a:gd name="T15" fmla="*/ 142 h 499"/>
              <a:gd name="T16" fmla="*/ 864 w 1502"/>
              <a:gd name="T17" fmla="*/ 142 h 499"/>
              <a:gd name="T18" fmla="*/ 864 w 1502"/>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02" h="499">
                <a:moveTo>
                  <a:pt x="0" y="250"/>
                </a:moveTo>
                <a:lnTo>
                  <a:pt x="577" y="250"/>
                </a:lnTo>
                <a:lnTo>
                  <a:pt x="577" y="0"/>
                </a:lnTo>
                <a:lnTo>
                  <a:pt x="0" y="0"/>
                </a:lnTo>
                <a:lnTo>
                  <a:pt x="0" y="250"/>
                </a:lnTo>
                <a:moveTo>
                  <a:pt x="864" y="499"/>
                </a:moveTo>
                <a:lnTo>
                  <a:pt x="1502" y="499"/>
                </a:lnTo>
                <a:lnTo>
                  <a:pt x="1502"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8" name="Rectangle 56">
            <a:extLst>
              <a:ext uri="{FF2B5EF4-FFF2-40B4-BE49-F238E27FC236}">
                <a16:creationId xmlns:a16="http://schemas.microsoft.com/office/drawing/2014/main" id="{F6738396-19CB-B027-D00D-E10E91658068}"/>
              </a:ext>
            </a:extLst>
          </p:cNvPr>
          <p:cNvSpPr>
            <a:spLocks noChangeArrowheads="1"/>
          </p:cNvSpPr>
          <p:nvPr/>
        </p:nvSpPr>
        <p:spPr bwMode="auto">
          <a:xfrm>
            <a:off x="6340929" y="4789714"/>
            <a:ext cx="1320874"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Wholesaler</a:t>
            </a:r>
            <a:endParaRPr lang="en-US" altLang="ar-EG" sz="2571" b="1"/>
          </a:p>
        </p:txBody>
      </p:sp>
      <p:sp>
        <p:nvSpPr>
          <p:cNvPr id="13369" name="Rectangle 57">
            <a:extLst>
              <a:ext uri="{FF2B5EF4-FFF2-40B4-BE49-F238E27FC236}">
                <a16:creationId xmlns:a16="http://schemas.microsoft.com/office/drawing/2014/main" id="{D658BE88-7D30-BDAB-A11D-A17A7D16F249}"/>
              </a:ext>
            </a:extLst>
          </p:cNvPr>
          <p:cNvSpPr>
            <a:spLocks noChangeArrowheads="1"/>
          </p:cNvSpPr>
          <p:nvPr/>
        </p:nvSpPr>
        <p:spPr bwMode="auto">
          <a:xfrm>
            <a:off x="6548437" y="3343956"/>
            <a:ext cx="1124291" cy="329973"/>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0" name="Freeform 58">
            <a:extLst>
              <a:ext uri="{FF2B5EF4-FFF2-40B4-BE49-F238E27FC236}">
                <a16:creationId xmlns:a16="http://schemas.microsoft.com/office/drawing/2014/main" id="{A7254089-7C73-BE06-D1A5-1D869FBD8AD5}"/>
              </a:ext>
            </a:extLst>
          </p:cNvPr>
          <p:cNvSpPr>
            <a:spLocks noChangeArrowheads="1"/>
          </p:cNvSpPr>
          <p:nvPr/>
        </p:nvSpPr>
        <p:spPr bwMode="auto">
          <a:xfrm>
            <a:off x="6519523" y="3235098"/>
            <a:ext cx="1185522" cy="108857"/>
          </a:xfrm>
          <a:custGeom>
            <a:avLst/>
            <a:gdLst>
              <a:gd name="T0" fmla="*/ 1742 w 1742"/>
              <a:gd name="T1" fmla="*/ 107 h 159"/>
              <a:gd name="T2" fmla="*/ 1742 w 1742"/>
              <a:gd name="T3" fmla="*/ 159 h 159"/>
              <a:gd name="T4" fmla="*/ 0 w 1742"/>
              <a:gd name="T5" fmla="*/ 159 h 159"/>
              <a:gd name="T6" fmla="*/ 0 w 1742"/>
              <a:gd name="T7" fmla="*/ 107 h 159"/>
              <a:gd name="T8" fmla="*/ 870 w 1742"/>
              <a:gd name="T9" fmla="*/ 0 h 159"/>
              <a:gd name="T10" fmla="*/ 1742 w 1742"/>
              <a:gd name="T11" fmla="*/ 107 h 159"/>
              <a:gd name="T12" fmla="*/ 1742 w 1742"/>
              <a:gd name="T13" fmla="*/ 107 h 159"/>
            </a:gdLst>
            <a:ahLst/>
            <a:cxnLst>
              <a:cxn ang="0">
                <a:pos x="T0" y="T1"/>
              </a:cxn>
              <a:cxn ang="0">
                <a:pos x="T2" y="T3"/>
              </a:cxn>
              <a:cxn ang="0">
                <a:pos x="T4" y="T5"/>
              </a:cxn>
              <a:cxn ang="0">
                <a:pos x="T6" y="T7"/>
              </a:cxn>
              <a:cxn ang="0">
                <a:pos x="T8" y="T9"/>
              </a:cxn>
              <a:cxn ang="0">
                <a:pos x="T10" y="T11"/>
              </a:cxn>
              <a:cxn ang="0">
                <a:pos x="T12" y="T13"/>
              </a:cxn>
            </a:cxnLst>
            <a:rect l="0" t="0" r="r" b="b"/>
            <a:pathLst>
              <a:path w="1742" h="159">
                <a:moveTo>
                  <a:pt x="1742" y="107"/>
                </a:moveTo>
                <a:lnTo>
                  <a:pt x="1742" y="159"/>
                </a:lnTo>
                <a:lnTo>
                  <a:pt x="0" y="159"/>
                </a:lnTo>
                <a:lnTo>
                  <a:pt x="0" y="107"/>
                </a:lnTo>
                <a:lnTo>
                  <a:pt x="870"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1" name="Rectangle 59">
            <a:extLst>
              <a:ext uri="{FF2B5EF4-FFF2-40B4-BE49-F238E27FC236}">
                <a16:creationId xmlns:a16="http://schemas.microsoft.com/office/drawing/2014/main" id="{A1123FC0-4A36-C759-3D22-066EA5960774}"/>
              </a:ext>
            </a:extLst>
          </p:cNvPr>
          <p:cNvSpPr>
            <a:spLocks noChangeArrowheads="1"/>
          </p:cNvSpPr>
          <p:nvPr/>
        </p:nvSpPr>
        <p:spPr bwMode="auto">
          <a:xfrm>
            <a:off x="7468621" y="3490232"/>
            <a:ext cx="86745"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2" name="Rectangle 60">
            <a:extLst>
              <a:ext uri="{FF2B5EF4-FFF2-40B4-BE49-F238E27FC236}">
                <a16:creationId xmlns:a16="http://schemas.microsoft.com/office/drawing/2014/main" id="{DD5679F6-096F-B3FB-BECE-5CB6B5D8D1EB}"/>
              </a:ext>
            </a:extLst>
          </p:cNvPr>
          <p:cNvSpPr>
            <a:spLocks noChangeArrowheads="1"/>
          </p:cNvSpPr>
          <p:nvPr/>
        </p:nvSpPr>
        <p:spPr bwMode="auto">
          <a:xfrm>
            <a:off x="7555366" y="3490232"/>
            <a:ext cx="88446"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3" name="Freeform 61">
            <a:extLst>
              <a:ext uri="{FF2B5EF4-FFF2-40B4-BE49-F238E27FC236}">
                <a16:creationId xmlns:a16="http://schemas.microsoft.com/office/drawing/2014/main" id="{2AA6CD2B-8CED-27FD-C0A2-644522D99CD7}"/>
              </a:ext>
            </a:extLst>
          </p:cNvPr>
          <p:cNvSpPr>
            <a:spLocks noChangeArrowheads="1"/>
          </p:cNvSpPr>
          <p:nvPr/>
        </p:nvSpPr>
        <p:spPr bwMode="auto">
          <a:xfrm>
            <a:off x="7298532" y="3410291"/>
            <a:ext cx="139473" cy="173491"/>
          </a:xfrm>
          <a:custGeom>
            <a:avLst/>
            <a:gdLst>
              <a:gd name="T0" fmla="*/ 0 w 204"/>
              <a:gd name="T1" fmla="*/ 130 h 255"/>
              <a:gd name="T2" fmla="*/ 4 w 204"/>
              <a:gd name="T3" fmla="*/ 82 h 255"/>
              <a:gd name="T4" fmla="*/ 20 w 204"/>
              <a:gd name="T5" fmla="*/ 42 h 255"/>
              <a:gd name="T6" fmla="*/ 49 w 204"/>
              <a:gd name="T7" fmla="*/ 17 h 255"/>
              <a:gd name="T8" fmla="*/ 84 w 204"/>
              <a:gd name="T9" fmla="*/ 0 h 255"/>
              <a:gd name="T10" fmla="*/ 120 w 204"/>
              <a:gd name="T11" fmla="*/ 0 h 255"/>
              <a:gd name="T12" fmla="*/ 155 w 204"/>
              <a:gd name="T13" fmla="*/ 17 h 255"/>
              <a:gd name="T14" fmla="*/ 184 w 204"/>
              <a:gd name="T15" fmla="*/ 42 h 255"/>
              <a:gd name="T16" fmla="*/ 202 w 204"/>
              <a:gd name="T17" fmla="*/ 82 h 255"/>
              <a:gd name="T18" fmla="*/ 204 w 204"/>
              <a:gd name="T19" fmla="*/ 130 h 255"/>
              <a:gd name="T20" fmla="*/ 202 w 204"/>
              <a:gd name="T21" fmla="*/ 172 h 255"/>
              <a:gd name="T22" fmla="*/ 184 w 204"/>
              <a:gd name="T23" fmla="*/ 212 h 255"/>
              <a:gd name="T24" fmla="*/ 155 w 204"/>
              <a:gd name="T25" fmla="*/ 242 h 255"/>
              <a:gd name="T26" fmla="*/ 120 w 204"/>
              <a:gd name="T27" fmla="*/ 255 h 255"/>
              <a:gd name="T28" fmla="*/ 84 w 204"/>
              <a:gd name="T29" fmla="*/ 255 h 255"/>
              <a:gd name="T30" fmla="*/ 49 w 204"/>
              <a:gd name="T31" fmla="*/ 242 h 255"/>
              <a:gd name="T32" fmla="*/ 20 w 204"/>
              <a:gd name="T33" fmla="*/ 212 h 255"/>
              <a:gd name="T34" fmla="*/ 4 w 204"/>
              <a:gd name="T35" fmla="*/ 172 h 255"/>
              <a:gd name="T36" fmla="*/ 0 w 204"/>
              <a:gd name="T37" fmla="*/ 130 h 255"/>
              <a:gd name="T38" fmla="*/ 0 w 204"/>
              <a:gd name="T39" fmla="*/ 13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5">
                <a:moveTo>
                  <a:pt x="0" y="130"/>
                </a:moveTo>
                <a:lnTo>
                  <a:pt x="4" y="82"/>
                </a:lnTo>
                <a:lnTo>
                  <a:pt x="20" y="42"/>
                </a:lnTo>
                <a:lnTo>
                  <a:pt x="49" y="17"/>
                </a:lnTo>
                <a:lnTo>
                  <a:pt x="84" y="0"/>
                </a:lnTo>
                <a:lnTo>
                  <a:pt x="120" y="0"/>
                </a:lnTo>
                <a:lnTo>
                  <a:pt x="155" y="17"/>
                </a:lnTo>
                <a:lnTo>
                  <a:pt x="184" y="42"/>
                </a:lnTo>
                <a:lnTo>
                  <a:pt x="202" y="82"/>
                </a:lnTo>
                <a:lnTo>
                  <a:pt x="204" y="130"/>
                </a:lnTo>
                <a:lnTo>
                  <a:pt x="202" y="172"/>
                </a:lnTo>
                <a:lnTo>
                  <a:pt x="184" y="212"/>
                </a:lnTo>
                <a:lnTo>
                  <a:pt x="155" y="242"/>
                </a:lnTo>
                <a:lnTo>
                  <a:pt x="120" y="255"/>
                </a:lnTo>
                <a:lnTo>
                  <a:pt x="84" y="255"/>
                </a:lnTo>
                <a:lnTo>
                  <a:pt x="49" y="242"/>
                </a:lnTo>
                <a:lnTo>
                  <a:pt x="20" y="212"/>
                </a:lnTo>
                <a:lnTo>
                  <a:pt x="4" y="172"/>
                </a:lnTo>
                <a:lnTo>
                  <a:pt x="0" y="130"/>
                </a:lnTo>
                <a:lnTo>
                  <a:pt x="0" y="130"/>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4" name="Freeform 62">
            <a:extLst>
              <a:ext uri="{FF2B5EF4-FFF2-40B4-BE49-F238E27FC236}">
                <a16:creationId xmlns:a16="http://schemas.microsoft.com/office/drawing/2014/main" id="{B01C8006-A479-6E69-9CB2-579661B085C9}"/>
              </a:ext>
            </a:extLst>
          </p:cNvPr>
          <p:cNvSpPr>
            <a:spLocks noChangeArrowheads="1"/>
          </p:cNvSpPr>
          <p:nvPr/>
        </p:nvSpPr>
        <p:spPr bwMode="auto">
          <a:xfrm>
            <a:off x="6577353" y="3381375"/>
            <a:ext cx="1066459" cy="219416"/>
          </a:xfrm>
          <a:custGeom>
            <a:avLst/>
            <a:gdLst>
              <a:gd name="T0" fmla="*/ 0 w 1567"/>
              <a:gd name="T1" fmla="*/ 322 h 322"/>
              <a:gd name="T2" fmla="*/ 305 w 1567"/>
              <a:gd name="T3" fmla="*/ 322 h 322"/>
              <a:gd name="T4" fmla="*/ 305 w 1567"/>
              <a:gd name="T5" fmla="*/ 0 h 322"/>
              <a:gd name="T6" fmla="*/ 0 w 1567"/>
              <a:gd name="T7" fmla="*/ 0 h 322"/>
              <a:gd name="T8" fmla="*/ 0 w 1567"/>
              <a:gd name="T9" fmla="*/ 322 h 322"/>
              <a:gd name="T10" fmla="*/ 350 w 1567"/>
              <a:gd name="T11" fmla="*/ 322 h 322"/>
              <a:gd name="T12" fmla="*/ 654 w 1567"/>
              <a:gd name="T13" fmla="*/ 322 h 322"/>
              <a:gd name="T14" fmla="*/ 654 w 1567"/>
              <a:gd name="T15" fmla="*/ 0 h 322"/>
              <a:gd name="T16" fmla="*/ 350 w 1567"/>
              <a:gd name="T17" fmla="*/ 0 h 322"/>
              <a:gd name="T18" fmla="*/ 350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10 w 1567"/>
              <a:gd name="T31" fmla="*/ 107 h 322"/>
              <a:gd name="T32" fmla="*/ 1567 w 1567"/>
              <a:gd name="T33" fmla="*/ 107 h 322"/>
              <a:gd name="T34" fmla="*/ 1567 w 1567"/>
              <a:gd name="T35" fmla="*/ 0 h 322"/>
              <a:gd name="T36" fmla="*/ 1310 w 1567"/>
              <a:gd name="T37" fmla="*/ 0 h 322"/>
              <a:gd name="T38" fmla="*/ 1310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5" y="322"/>
                </a:lnTo>
                <a:lnTo>
                  <a:pt x="305" y="0"/>
                </a:lnTo>
                <a:lnTo>
                  <a:pt x="0" y="0"/>
                </a:lnTo>
                <a:lnTo>
                  <a:pt x="0" y="322"/>
                </a:lnTo>
                <a:moveTo>
                  <a:pt x="350" y="322"/>
                </a:moveTo>
                <a:lnTo>
                  <a:pt x="654" y="322"/>
                </a:lnTo>
                <a:lnTo>
                  <a:pt x="654" y="0"/>
                </a:lnTo>
                <a:lnTo>
                  <a:pt x="350" y="0"/>
                </a:lnTo>
                <a:lnTo>
                  <a:pt x="350" y="322"/>
                </a:lnTo>
                <a:moveTo>
                  <a:pt x="697" y="322"/>
                </a:moveTo>
                <a:lnTo>
                  <a:pt x="1002" y="322"/>
                </a:lnTo>
                <a:lnTo>
                  <a:pt x="1002" y="0"/>
                </a:lnTo>
                <a:lnTo>
                  <a:pt x="697" y="0"/>
                </a:lnTo>
                <a:lnTo>
                  <a:pt x="697" y="322"/>
                </a:lnTo>
                <a:moveTo>
                  <a:pt x="1310" y="107"/>
                </a:moveTo>
                <a:lnTo>
                  <a:pt x="1567" y="107"/>
                </a:lnTo>
                <a:lnTo>
                  <a:pt x="1567" y="0"/>
                </a:lnTo>
                <a:lnTo>
                  <a:pt x="1310" y="0"/>
                </a:lnTo>
                <a:lnTo>
                  <a:pt x="1310"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5" name="Rectangle 63">
            <a:extLst>
              <a:ext uri="{FF2B5EF4-FFF2-40B4-BE49-F238E27FC236}">
                <a16:creationId xmlns:a16="http://schemas.microsoft.com/office/drawing/2014/main" id="{E253FAAB-BED7-26D8-2B2B-2A16E8659BBC}"/>
              </a:ext>
            </a:extLst>
          </p:cNvPr>
          <p:cNvSpPr>
            <a:spLocks noChangeArrowheads="1"/>
          </p:cNvSpPr>
          <p:nvPr/>
        </p:nvSpPr>
        <p:spPr bwMode="auto">
          <a:xfrm>
            <a:off x="6572250" y="3713050"/>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Retailer</a:t>
            </a:r>
            <a:endParaRPr lang="en-US" altLang="ar-EG" sz="2571" b="1"/>
          </a:p>
        </p:txBody>
      </p:sp>
      <p:sp>
        <p:nvSpPr>
          <p:cNvPr id="13376" name="Freeform 64">
            <a:extLst>
              <a:ext uri="{FF2B5EF4-FFF2-40B4-BE49-F238E27FC236}">
                <a16:creationId xmlns:a16="http://schemas.microsoft.com/office/drawing/2014/main" id="{E70A3A62-A0E1-3BCB-CBFA-D6205DD5C8E5}"/>
              </a:ext>
            </a:extLst>
          </p:cNvPr>
          <p:cNvSpPr>
            <a:spLocks/>
          </p:cNvSpPr>
          <p:nvPr/>
        </p:nvSpPr>
        <p:spPr bwMode="auto">
          <a:xfrm>
            <a:off x="3757273" y="3430702"/>
            <a:ext cx="556191" cy="1700"/>
          </a:xfrm>
          <a:custGeom>
            <a:avLst/>
            <a:gdLst>
              <a:gd name="T0" fmla="*/ 0 w 817"/>
              <a:gd name="T1" fmla="*/ 0 h 2"/>
              <a:gd name="T2" fmla="*/ 507 w 817"/>
              <a:gd name="T3" fmla="*/ 0 h 2"/>
              <a:gd name="T4" fmla="*/ 817 w 817"/>
              <a:gd name="T5" fmla="*/ 0 h 2"/>
            </a:gdLst>
            <a:ahLst/>
            <a:cxnLst>
              <a:cxn ang="0">
                <a:pos x="T0" y="T1"/>
              </a:cxn>
              <a:cxn ang="0">
                <a:pos x="T2" y="T3"/>
              </a:cxn>
              <a:cxn ang="0">
                <a:pos x="T4" y="T5"/>
              </a:cxn>
            </a:cxnLst>
            <a:rect l="0" t="0" r="r" b="b"/>
            <a:pathLst>
              <a:path w="817" h="2">
                <a:moveTo>
                  <a:pt x="0" y="0"/>
                </a:moveTo>
                <a:lnTo>
                  <a:pt x="507" y="0"/>
                </a:lnTo>
                <a:lnTo>
                  <a:pt x="81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7" name="Freeform 65">
            <a:extLst>
              <a:ext uri="{FF2B5EF4-FFF2-40B4-BE49-F238E27FC236}">
                <a16:creationId xmlns:a16="http://schemas.microsoft.com/office/drawing/2014/main" id="{D4BFFD2D-DCD8-B44A-A379-37E2E08DD7B4}"/>
              </a:ext>
            </a:extLst>
          </p:cNvPr>
          <p:cNvSpPr>
            <a:spLocks noChangeArrowheads="1"/>
          </p:cNvSpPr>
          <p:nvPr/>
        </p:nvSpPr>
        <p:spPr bwMode="auto">
          <a:xfrm>
            <a:off x="4293054" y="3355862"/>
            <a:ext cx="156482" cy="154781"/>
          </a:xfrm>
          <a:custGeom>
            <a:avLst/>
            <a:gdLst>
              <a:gd name="T0" fmla="*/ 0 w 230"/>
              <a:gd name="T1" fmla="*/ 0 h 227"/>
              <a:gd name="T2" fmla="*/ 230 w 230"/>
              <a:gd name="T3" fmla="*/ 109 h 227"/>
              <a:gd name="T4" fmla="*/ 0 w 230"/>
              <a:gd name="T5" fmla="*/ 227 h 227"/>
              <a:gd name="T6" fmla="*/ 0 w 230"/>
              <a:gd name="T7" fmla="*/ 0 h 227"/>
              <a:gd name="T8" fmla="*/ 0 w 230"/>
              <a:gd name="T9" fmla="*/ 0 h 227"/>
            </a:gdLst>
            <a:ahLst/>
            <a:cxnLst>
              <a:cxn ang="0">
                <a:pos x="T0" y="T1"/>
              </a:cxn>
              <a:cxn ang="0">
                <a:pos x="T2" y="T3"/>
              </a:cxn>
              <a:cxn ang="0">
                <a:pos x="T4" y="T5"/>
              </a:cxn>
              <a:cxn ang="0">
                <a:pos x="T6" y="T7"/>
              </a:cxn>
              <a:cxn ang="0">
                <a:pos x="T8" y="T9"/>
              </a:cxn>
            </a:cxnLst>
            <a:rect l="0" t="0" r="r" b="b"/>
            <a:pathLst>
              <a:path w="230" h="227">
                <a:moveTo>
                  <a:pt x="0" y="0"/>
                </a:moveTo>
                <a:lnTo>
                  <a:pt x="230"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8" name="Freeform 66">
            <a:extLst>
              <a:ext uri="{FF2B5EF4-FFF2-40B4-BE49-F238E27FC236}">
                <a16:creationId xmlns:a16="http://schemas.microsoft.com/office/drawing/2014/main" id="{8F67D383-B309-89FF-091C-AFD3878EC912}"/>
              </a:ext>
            </a:extLst>
          </p:cNvPr>
          <p:cNvSpPr>
            <a:spLocks/>
          </p:cNvSpPr>
          <p:nvPr/>
        </p:nvSpPr>
        <p:spPr bwMode="auto">
          <a:xfrm>
            <a:off x="5658872" y="3430702"/>
            <a:ext cx="722879" cy="1700"/>
          </a:xfrm>
          <a:custGeom>
            <a:avLst/>
            <a:gdLst>
              <a:gd name="T0" fmla="*/ 0 w 1062"/>
              <a:gd name="T1" fmla="*/ 0 h 2"/>
              <a:gd name="T2" fmla="*/ 632 w 1062"/>
              <a:gd name="T3" fmla="*/ 0 h 2"/>
              <a:gd name="T4" fmla="*/ 1062 w 1062"/>
              <a:gd name="T5" fmla="*/ 0 h 2"/>
            </a:gdLst>
            <a:ahLst/>
            <a:cxnLst>
              <a:cxn ang="0">
                <a:pos x="T0" y="T1"/>
              </a:cxn>
              <a:cxn ang="0">
                <a:pos x="T2" y="T3"/>
              </a:cxn>
              <a:cxn ang="0">
                <a:pos x="T4" y="T5"/>
              </a:cxn>
            </a:cxnLst>
            <a:rect l="0" t="0" r="r" b="b"/>
            <a:pathLst>
              <a:path w="1062" h="2">
                <a:moveTo>
                  <a:pt x="0" y="0"/>
                </a:moveTo>
                <a:lnTo>
                  <a:pt x="632" y="0"/>
                </a:lnTo>
                <a:lnTo>
                  <a:pt x="1062"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9" name="Freeform 67">
            <a:extLst>
              <a:ext uri="{FF2B5EF4-FFF2-40B4-BE49-F238E27FC236}">
                <a16:creationId xmlns:a16="http://schemas.microsoft.com/office/drawing/2014/main" id="{962F137D-3F33-8C3A-1090-2FB3E9B7E446}"/>
              </a:ext>
            </a:extLst>
          </p:cNvPr>
          <p:cNvSpPr>
            <a:spLocks noChangeArrowheads="1"/>
          </p:cNvSpPr>
          <p:nvPr/>
        </p:nvSpPr>
        <p:spPr bwMode="auto">
          <a:xfrm>
            <a:off x="6364742" y="3355862"/>
            <a:ext cx="154782" cy="154781"/>
          </a:xfrm>
          <a:custGeom>
            <a:avLst/>
            <a:gdLst>
              <a:gd name="T0" fmla="*/ 0 w 227"/>
              <a:gd name="T1" fmla="*/ 0 h 227"/>
              <a:gd name="T2" fmla="*/ 227 w 227"/>
              <a:gd name="T3" fmla="*/ 109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0" name="Freeform 68">
            <a:extLst>
              <a:ext uri="{FF2B5EF4-FFF2-40B4-BE49-F238E27FC236}">
                <a16:creationId xmlns:a16="http://schemas.microsoft.com/office/drawing/2014/main" id="{A19F19A2-45C9-FF6E-5887-D36F4C8512D3}"/>
              </a:ext>
            </a:extLst>
          </p:cNvPr>
          <p:cNvSpPr>
            <a:spLocks/>
          </p:cNvSpPr>
          <p:nvPr/>
        </p:nvSpPr>
        <p:spPr bwMode="auto">
          <a:xfrm>
            <a:off x="5766027" y="3430702"/>
            <a:ext cx="744991" cy="1098777"/>
          </a:xfrm>
          <a:custGeom>
            <a:avLst/>
            <a:gdLst>
              <a:gd name="T0" fmla="*/ 0 w 1095"/>
              <a:gd name="T1" fmla="*/ 0 h 1615"/>
              <a:gd name="T2" fmla="*/ 647 w 1095"/>
              <a:gd name="T3" fmla="*/ 0 h 1615"/>
              <a:gd name="T4" fmla="*/ 647 w 1095"/>
              <a:gd name="T5" fmla="*/ 1615 h 1615"/>
              <a:gd name="T6" fmla="*/ 1095 w 1095"/>
              <a:gd name="T7" fmla="*/ 1615 h 1615"/>
            </a:gdLst>
            <a:ahLst/>
            <a:cxnLst>
              <a:cxn ang="0">
                <a:pos x="T0" y="T1"/>
              </a:cxn>
              <a:cxn ang="0">
                <a:pos x="T2" y="T3"/>
              </a:cxn>
              <a:cxn ang="0">
                <a:pos x="T4" y="T5"/>
              </a:cxn>
              <a:cxn ang="0">
                <a:pos x="T6" y="T7"/>
              </a:cxn>
            </a:cxnLst>
            <a:rect l="0" t="0" r="r" b="b"/>
            <a:pathLst>
              <a:path w="1095" h="1615">
                <a:moveTo>
                  <a:pt x="0" y="0"/>
                </a:moveTo>
                <a:lnTo>
                  <a:pt x="647" y="0"/>
                </a:lnTo>
                <a:lnTo>
                  <a:pt x="647" y="1615"/>
                </a:lnTo>
                <a:lnTo>
                  <a:pt x="1095" y="1615"/>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1" name="Freeform 69">
            <a:extLst>
              <a:ext uri="{FF2B5EF4-FFF2-40B4-BE49-F238E27FC236}">
                <a16:creationId xmlns:a16="http://schemas.microsoft.com/office/drawing/2014/main" id="{CE811A93-BFDD-AE71-C26C-2D0843BFAFF3}"/>
              </a:ext>
            </a:extLst>
          </p:cNvPr>
          <p:cNvSpPr>
            <a:spLocks noChangeArrowheads="1"/>
          </p:cNvSpPr>
          <p:nvPr/>
        </p:nvSpPr>
        <p:spPr bwMode="auto">
          <a:xfrm>
            <a:off x="6490608" y="4452938"/>
            <a:ext cx="154782" cy="154782"/>
          </a:xfrm>
          <a:custGeom>
            <a:avLst/>
            <a:gdLst>
              <a:gd name="T0" fmla="*/ 0 w 227"/>
              <a:gd name="T1" fmla="*/ 0 h 227"/>
              <a:gd name="T2" fmla="*/ 227 w 227"/>
              <a:gd name="T3" fmla="*/ 112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2" name="Freeform 70">
            <a:extLst>
              <a:ext uri="{FF2B5EF4-FFF2-40B4-BE49-F238E27FC236}">
                <a16:creationId xmlns:a16="http://schemas.microsoft.com/office/drawing/2014/main" id="{59CDA8FE-0C23-21E1-A7CD-AEE2A9145789}"/>
              </a:ext>
            </a:extLst>
          </p:cNvPr>
          <p:cNvSpPr>
            <a:spLocks/>
          </p:cNvSpPr>
          <p:nvPr/>
        </p:nvSpPr>
        <p:spPr bwMode="auto">
          <a:xfrm>
            <a:off x="7711849" y="4529479"/>
            <a:ext cx="576603" cy="1700"/>
          </a:xfrm>
          <a:custGeom>
            <a:avLst/>
            <a:gdLst>
              <a:gd name="T0" fmla="*/ 0 w 847"/>
              <a:gd name="T1" fmla="*/ 0 h 2"/>
              <a:gd name="T2" fmla="*/ 525 w 847"/>
              <a:gd name="T3" fmla="*/ 0 h 2"/>
              <a:gd name="T4" fmla="*/ 847 w 847"/>
              <a:gd name="T5" fmla="*/ 0 h 2"/>
            </a:gdLst>
            <a:ahLst/>
            <a:cxnLst>
              <a:cxn ang="0">
                <a:pos x="T0" y="T1"/>
              </a:cxn>
              <a:cxn ang="0">
                <a:pos x="T2" y="T3"/>
              </a:cxn>
              <a:cxn ang="0">
                <a:pos x="T4" y="T5"/>
              </a:cxn>
            </a:cxnLst>
            <a:rect l="0" t="0" r="r" b="b"/>
            <a:pathLst>
              <a:path w="847" h="2">
                <a:moveTo>
                  <a:pt x="0" y="0"/>
                </a:moveTo>
                <a:lnTo>
                  <a:pt x="525" y="0"/>
                </a:lnTo>
                <a:lnTo>
                  <a:pt x="84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3" name="Freeform 71">
            <a:extLst>
              <a:ext uri="{FF2B5EF4-FFF2-40B4-BE49-F238E27FC236}">
                <a16:creationId xmlns:a16="http://schemas.microsoft.com/office/drawing/2014/main" id="{FD3598A3-EBB9-F152-E520-5C5D6BEEB354}"/>
              </a:ext>
            </a:extLst>
          </p:cNvPr>
          <p:cNvSpPr>
            <a:spLocks noChangeArrowheads="1"/>
          </p:cNvSpPr>
          <p:nvPr/>
        </p:nvSpPr>
        <p:spPr bwMode="auto">
          <a:xfrm>
            <a:off x="8269741" y="4452938"/>
            <a:ext cx="156482" cy="154782"/>
          </a:xfrm>
          <a:custGeom>
            <a:avLst/>
            <a:gdLst>
              <a:gd name="T0" fmla="*/ 0 w 229"/>
              <a:gd name="T1" fmla="*/ 0 h 227"/>
              <a:gd name="T2" fmla="*/ 229 w 229"/>
              <a:gd name="T3" fmla="*/ 112 h 227"/>
              <a:gd name="T4" fmla="*/ 0 w 229"/>
              <a:gd name="T5" fmla="*/ 227 h 227"/>
              <a:gd name="T6" fmla="*/ 0 w 229"/>
              <a:gd name="T7" fmla="*/ 0 h 227"/>
              <a:gd name="T8" fmla="*/ 0 w 229"/>
              <a:gd name="T9" fmla="*/ 0 h 227"/>
            </a:gdLst>
            <a:ahLst/>
            <a:cxnLst>
              <a:cxn ang="0">
                <a:pos x="T0" y="T1"/>
              </a:cxn>
              <a:cxn ang="0">
                <a:pos x="T2" y="T3"/>
              </a:cxn>
              <a:cxn ang="0">
                <a:pos x="T4" y="T5"/>
              </a:cxn>
              <a:cxn ang="0">
                <a:pos x="T6" y="T7"/>
              </a:cxn>
              <a:cxn ang="0">
                <a:pos x="T8" y="T9"/>
              </a:cxn>
            </a:cxnLst>
            <a:rect l="0" t="0" r="r" b="b"/>
            <a:pathLst>
              <a:path w="229" h="227">
                <a:moveTo>
                  <a:pt x="0" y="0"/>
                </a:moveTo>
                <a:lnTo>
                  <a:pt x="229"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4" name="Freeform 72">
            <a:extLst>
              <a:ext uri="{FF2B5EF4-FFF2-40B4-BE49-F238E27FC236}">
                <a16:creationId xmlns:a16="http://schemas.microsoft.com/office/drawing/2014/main" id="{399927B6-2B58-6220-51E4-A7A6CBD95AA9}"/>
              </a:ext>
            </a:extLst>
          </p:cNvPr>
          <p:cNvSpPr>
            <a:spLocks/>
          </p:cNvSpPr>
          <p:nvPr/>
        </p:nvSpPr>
        <p:spPr bwMode="auto">
          <a:xfrm>
            <a:off x="7705045" y="3454515"/>
            <a:ext cx="562996" cy="1700"/>
          </a:xfrm>
          <a:custGeom>
            <a:avLst/>
            <a:gdLst>
              <a:gd name="T0" fmla="*/ 0 w 827"/>
              <a:gd name="T1" fmla="*/ 0 h 2"/>
              <a:gd name="T2" fmla="*/ 512 w 827"/>
              <a:gd name="T3" fmla="*/ 0 h 2"/>
              <a:gd name="T4" fmla="*/ 827 w 827"/>
              <a:gd name="T5" fmla="*/ 0 h 2"/>
            </a:gdLst>
            <a:ahLst/>
            <a:cxnLst>
              <a:cxn ang="0">
                <a:pos x="T0" y="T1"/>
              </a:cxn>
              <a:cxn ang="0">
                <a:pos x="T2" y="T3"/>
              </a:cxn>
              <a:cxn ang="0">
                <a:pos x="T4" y="T5"/>
              </a:cxn>
            </a:cxnLst>
            <a:rect l="0" t="0" r="r" b="b"/>
            <a:pathLst>
              <a:path w="827" h="2">
                <a:moveTo>
                  <a:pt x="0" y="0"/>
                </a:moveTo>
                <a:lnTo>
                  <a:pt x="512" y="0"/>
                </a:lnTo>
                <a:lnTo>
                  <a:pt x="82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5" name="Freeform 73">
            <a:extLst>
              <a:ext uri="{FF2B5EF4-FFF2-40B4-BE49-F238E27FC236}">
                <a16:creationId xmlns:a16="http://schemas.microsoft.com/office/drawing/2014/main" id="{06B8C409-DB79-FB43-F4A8-65CACAE97D16}"/>
              </a:ext>
            </a:extLst>
          </p:cNvPr>
          <p:cNvSpPr>
            <a:spLocks noChangeArrowheads="1"/>
          </p:cNvSpPr>
          <p:nvPr/>
        </p:nvSpPr>
        <p:spPr bwMode="auto">
          <a:xfrm>
            <a:off x="8247630" y="3376273"/>
            <a:ext cx="154781" cy="154781"/>
          </a:xfrm>
          <a:custGeom>
            <a:avLst/>
            <a:gdLst>
              <a:gd name="T0" fmla="*/ 0 w 227"/>
              <a:gd name="T1" fmla="*/ 0 h 227"/>
              <a:gd name="T2" fmla="*/ 227 w 227"/>
              <a:gd name="T3" fmla="*/ 114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4"/>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6" name="Freeform 74">
            <a:extLst>
              <a:ext uri="{FF2B5EF4-FFF2-40B4-BE49-F238E27FC236}">
                <a16:creationId xmlns:a16="http://schemas.microsoft.com/office/drawing/2014/main" id="{BD0DE36A-6A15-9E9D-50F0-9B8E349619D9}"/>
              </a:ext>
            </a:extLst>
          </p:cNvPr>
          <p:cNvSpPr>
            <a:spLocks/>
          </p:cNvSpPr>
          <p:nvPr/>
        </p:nvSpPr>
        <p:spPr bwMode="auto">
          <a:xfrm>
            <a:off x="6206559" y="2663599"/>
            <a:ext cx="2809875" cy="767103"/>
          </a:xfrm>
          <a:custGeom>
            <a:avLst/>
            <a:gdLst>
              <a:gd name="T0" fmla="*/ 0 w 4129"/>
              <a:gd name="T1" fmla="*/ 1127 h 1127"/>
              <a:gd name="T2" fmla="*/ 0 w 4129"/>
              <a:gd name="T3" fmla="*/ 0 h 1127"/>
              <a:gd name="T4" fmla="*/ 4130 w 4129"/>
              <a:gd name="T5" fmla="*/ 0 h 1127"/>
              <a:gd name="T6" fmla="*/ 4130 w 4129"/>
              <a:gd name="T7" fmla="*/ 429 h 1127"/>
            </a:gdLst>
            <a:ahLst/>
            <a:cxnLst>
              <a:cxn ang="0">
                <a:pos x="T0" y="T1"/>
              </a:cxn>
              <a:cxn ang="0">
                <a:pos x="T2" y="T3"/>
              </a:cxn>
              <a:cxn ang="0">
                <a:pos x="T4" y="T5"/>
              </a:cxn>
              <a:cxn ang="0">
                <a:pos x="T6" y="T7"/>
              </a:cxn>
            </a:cxnLst>
            <a:rect l="0" t="0" r="r" b="b"/>
            <a:pathLst>
              <a:path w="4129" h="1127">
                <a:moveTo>
                  <a:pt x="0" y="1127"/>
                </a:moveTo>
                <a:lnTo>
                  <a:pt x="0" y="0"/>
                </a:lnTo>
                <a:lnTo>
                  <a:pt x="4130" y="0"/>
                </a:lnTo>
                <a:lnTo>
                  <a:pt x="4130" y="429"/>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7" name="Freeform 75">
            <a:extLst>
              <a:ext uri="{FF2B5EF4-FFF2-40B4-BE49-F238E27FC236}">
                <a16:creationId xmlns:a16="http://schemas.microsoft.com/office/drawing/2014/main" id="{57AE4A55-1BB6-7E9A-2D2E-68D828CB5B4B}"/>
              </a:ext>
            </a:extLst>
          </p:cNvPr>
          <p:cNvSpPr>
            <a:spLocks noChangeArrowheads="1"/>
          </p:cNvSpPr>
          <p:nvPr/>
        </p:nvSpPr>
        <p:spPr bwMode="auto">
          <a:xfrm>
            <a:off x="8941594" y="2935741"/>
            <a:ext cx="154781" cy="156482"/>
          </a:xfrm>
          <a:custGeom>
            <a:avLst/>
            <a:gdLst>
              <a:gd name="T0" fmla="*/ 227 w 227"/>
              <a:gd name="T1" fmla="*/ 0 h 230"/>
              <a:gd name="T2" fmla="*/ 109 w 227"/>
              <a:gd name="T3" fmla="*/ 230 h 230"/>
              <a:gd name="T4" fmla="*/ 0 w 227"/>
              <a:gd name="T5" fmla="*/ 0 h 230"/>
              <a:gd name="T6" fmla="*/ 227 w 227"/>
              <a:gd name="T7" fmla="*/ 0 h 230"/>
              <a:gd name="T8" fmla="*/ 227 w 227"/>
              <a:gd name="T9" fmla="*/ 0 h 230"/>
            </a:gdLst>
            <a:ahLst/>
            <a:cxnLst>
              <a:cxn ang="0">
                <a:pos x="T0" y="T1"/>
              </a:cxn>
              <a:cxn ang="0">
                <a:pos x="T2" y="T3"/>
              </a:cxn>
              <a:cxn ang="0">
                <a:pos x="T4" y="T5"/>
              </a:cxn>
              <a:cxn ang="0">
                <a:pos x="T6" y="T7"/>
              </a:cxn>
              <a:cxn ang="0">
                <a:pos x="T8" y="T9"/>
              </a:cxn>
            </a:cxnLst>
            <a:rect l="0" t="0" r="r" b="b"/>
            <a:pathLst>
              <a:path w="227" h="230">
                <a:moveTo>
                  <a:pt x="227" y="0"/>
                </a:moveTo>
                <a:lnTo>
                  <a:pt x="109" y="230"/>
                </a:lnTo>
                <a:lnTo>
                  <a:pt x="0" y="0"/>
                </a:lnTo>
                <a:lnTo>
                  <a:pt x="227" y="0"/>
                </a:lnTo>
                <a:lnTo>
                  <a:pt x="227"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8" name="Rectangle 76">
            <a:extLst>
              <a:ext uri="{FF2B5EF4-FFF2-40B4-BE49-F238E27FC236}">
                <a16:creationId xmlns:a16="http://schemas.microsoft.com/office/drawing/2014/main" id="{C082761E-3036-95CD-81E4-8E44BBAA97D5}"/>
              </a:ext>
            </a:extLst>
          </p:cNvPr>
          <p:cNvSpPr>
            <a:spLocks noChangeArrowheads="1"/>
          </p:cNvSpPr>
          <p:nvPr/>
        </p:nvSpPr>
        <p:spPr bwMode="auto">
          <a:xfrm>
            <a:off x="7854724" y="5282973"/>
            <a:ext cx="60593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Cash</a:t>
            </a:r>
            <a:endParaRPr lang="en-US" altLang="ar-EG" sz="2571" b="1"/>
          </a:p>
        </p:txBody>
      </p:sp>
      <p:sp>
        <p:nvSpPr>
          <p:cNvPr id="13389" name="Rectangle 77">
            <a:extLst>
              <a:ext uri="{FF2B5EF4-FFF2-40B4-BE49-F238E27FC236}">
                <a16:creationId xmlns:a16="http://schemas.microsoft.com/office/drawing/2014/main" id="{A440537A-01D6-00FC-397B-8F80745182AA}"/>
              </a:ext>
            </a:extLst>
          </p:cNvPr>
          <p:cNvSpPr>
            <a:spLocks noChangeArrowheads="1"/>
          </p:cNvSpPr>
          <p:nvPr/>
        </p:nvSpPr>
        <p:spPr bwMode="auto">
          <a:xfrm>
            <a:off x="7854724"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0" name="Rectangle 78">
            <a:extLst>
              <a:ext uri="{FF2B5EF4-FFF2-40B4-BE49-F238E27FC236}">
                <a16:creationId xmlns:a16="http://schemas.microsoft.com/office/drawing/2014/main" id="{055966CE-4E0A-79D7-D59B-7E5CA4573A4E}"/>
              </a:ext>
            </a:extLst>
          </p:cNvPr>
          <p:cNvSpPr>
            <a:spLocks noChangeArrowheads="1"/>
          </p:cNvSpPr>
          <p:nvPr/>
        </p:nvSpPr>
        <p:spPr bwMode="auto">
          <a:xfrm>
            <a:off x="5658872" y="5282973"/>
            <a:ext cx="673261"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Order</a:t>
            </a:r>
            <a:endParaRPr lang="en-US" altLang="ar-EG" sz="2571" b="1"/>
          </a:p>
        </p:txBody>
      </p:sp>
      <p:sp>
        <p:nvSpPr>
          <p:cNvPr id="13391" name="Rectangle 79">
            <a:extLst>
              <a:ext uri="{FF2B5EF4-FFF2-40B4-BE49-F238E27FC236}">
                <a16:creationId xmlns:a16="http://schemas.microsoft.com/office/drawing/2014/main" id="{7ADF0802-0E04-A9E5-199C-316535130A6D}"/>
              </a:ext>
            </a:extLst>
          </p:cNvPr>
          <p:cNvSpPr>
            <a:spLocks noChangeArrowheads="1"/>
          </p:cNvSpPr>
          <p:nvPr/>
        </p:nvSpPr>
        <p:spPr bwMode="auto">
          <a:xfrm>
            <a:off x="5658871"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2" name="Rectangle 80">
            <a:extLst>
              <a:ext uri="{FF2B5EF4-FFF2-40B4-BE49-F238E27FC236}">
                <a16:creationId xmlns:a16="http://schemas.microsoft.com/office/drawing/2014/main" id="{8C1ED610-47F4-B495-BABF-0BAB731BDF4D}"/>
              </a:ext>
            </a:extLst>
          </p:cNvPr>
          <p:cNvSpPr>
            <a:spLocks noChangeArrowheads="1"/>
          </p:cNvSpPr>
          <p:nvPr/>
        </p:nvSpPr>
        <p:spPr bwMode="auto">
          <a:xfrm>
            <a:off x="3988594" y="5426303"/>
            <a:ext cx="1237518"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Schedules</a:t>
            </a:r>
            <a:endParaRPr lang="en-US" altLang="ar-EG" sz="2571" b="1"/>
          </a:p>
        </p:txBody>
      </p:sp>
      <p:sp>
        <p:nvSpPr>
          <p:cNvPr id="13393" name="Freeform 81">
            <a:extLst>
              <a:ext uri="{FF2B5EF4-FFF2-40B4-BE49-F238E27FC236}">
                <a16:creationId xmlns:a16="http://schemas.microsoft.com/office/drawing/2014/main" id="{6749D891-5267-C348-335D-EF6643A9F6D4}"/>
              </a:ext>
            </a:extLst>
          </p:cNvPr>
          <p:cNvSpPr>
            <a:spLocks noChangeArrowheads="1"/>
          </p:cNvSpPr>
          <p:nvPr/>
        </p:nvSpPr>
        <p:spPr bwMode="auto">
          <a:xfrm>
            <a:off x="6645389" y="5299983"/>
            <a:ext cx="989920" cy="658246"/>
          </a:xfrm>
          <a:custGeom>
            <a:avLst/>
            <a:gdLst>
              <a:gd name="T0" fmla="*/ 0 w 1454"/>
              <a:gd name="T1" fmla="*/ 847 h 967"/>
              <a:gd name="T2" fmla="*/ 0 w 1454"/>
              <a:gd name="T3" fmla="*/ 0 h 967"/>
              <a:gd name="T4" fmla="*/ 1454 w 1454"/>
              <a:gd name="T5" fmla="*/ 0 h 967"/>
              <a:gd name="T6" fmla="*/ 1454 w 1454"/>
              <a:gd name="T7" fmla="*/ 847 h 967"/>
              <a:gd name="T8" fmla="*/ 1372 w 1454"/>
              <a:gd name="T9" fmla="*/ 792 h 967"/>
              <a:gd name="T10" fmla="*/ 1282 w 1454"/>
              <a:gd name="T11" fmla="*/ 757 h 967"/>
              <a:gd name="T12" fmla="*/ 1187 w 1454"/>
              <a:gd name="T13" fmla="*/ 730 h 967"/>
              <a:gd name="T14" fmla="*/ 1087 w 1454"/>
              <a:gd name="T15" fmla="*/ 722 h 967"/>
              <a:gd name="T16" fmla="*/ 995 w 1454"/>
              <a:gd name="T17" fmla="*/ 730 h 967"/>
              <a:gd name="T18" fmla="*/ 900 w 1454"/>
              <a:gd name="T19" fmla="*/ 757 h 967"/>
              <a:gd name="T20" fmla="*/ 809 w 1454"/>
              <a:gd name="T21" fmla="*/ 792 h 967"/>
              <a:gd name="T22" fmla="*/ 727 w 1454"/>
              <a:gd name="T23" fmla="*/ 847 h 967"/>
              <a:gd name="T24" fmla="*/ 645 w 1454"/>
              <a:gd name="T25" fmla="*/ 900 h 967"/>
              <a:gd name="T26" fmla="*/ 554 w 1454"/>
              <a:gd name="T27" fmla="*/ 932 h 967"/>
              <a:gd name="T28" fmla="*/ 459 w 1454"/>
              <a:gd name="T29" fmla="*/ 960 h 967"/>
              <a:gd name="T30" fmla="*/ 365 w 1454"/>
              <a:gd name="T31" fmla="*/ 967 h 967"/>
              <a:gd name="T32" fmla="*/ 267 w 1454"/>
              <a:gd name="T33" fmla="*/ 960 h 967"/>
              <a:gd name="T34" fmla="*/ 172 w 1454"/>
              <a:gd name="T35" fmla="*/ 932 h 967"/>
              <a:gd name="T36" fmla="*/ 82 w 1454"/>
              <a:gd name="T37" fmla="*/ 900 h 967"/>
              <a:gd name="T38" fmla="*/ 0 w 1454"/>
              <a:gd name="T39" fmla="*/ 847 h 967"/>
              <a:gd name="T40" fmla="*/ 0 w 1454"/>
              <a:gd name="T41" fmla="*/ 847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4" h="967">
                <a:moveTo>
                  <a:pt x="0" y="847"/>
                </a:moveTo>
                <a:lnTo>
                  <a:pt x="0" y="0"/>
                </a:lnTo>
                <a:lnTo>
                  <a:pt x="1454" y="0"/>
                </a:lnTo>
                <a:lnTo>
                  <a:pt x="1454" y="847"/>
                </a:lnTo>
                <a:lnTo>
                  <a:pt x="1372" y="792"/>
                </a:lnTo>
                <a:lnTo>
                  <a:pt x="1282" y="757"/>
                </a:lnTo>
                <a:lnTo>
                  <a:pt x="1187" y="730"/>
                </a:lnTo>
                <a:lnTo>
                  <a:pt x="1087" y="722"/>
                </a:lnTo>
                <a:lnTo>
                  <a:pt x="995" y="730"/>
                </a:lnTo>
                <a:lnTo>
                  <a:pt x="900" y="757"/>
                </a:lnTo>
                <a:lnTo>
                  <a:pt x="809" y="792"/>
                </a:lnTo>
                <a:lnTo>
                  <a:pt x="727" y="847"/>
                </a:lnTo>
                <a:lnTo>
                  <a:pt x="645" y="900"/>
                </a:lnTo>
                <a:lnTo>
                  <a:pt x="554" y="932"/>
                </a:lnTo>
                <a:lnTo>
                  <a:pt x="459" y="960"/>
                </a:lnTo>
                <a:lnTo>
                  <a:pt x="365" y="967"/>
                </a:lnTo>
                <a:lnTo>
                  <a:pt x="267" y="960"/>
                </a:lnTo>
                <a:lnTo>
                  <a:pt x="172" y="932"/>
                </a:lnTo>
                <a:lnTo>
                  <a:pt x="82" y="900"/>
                </a:lnTo>
                <a:lnTo>
                  <a:pt x="0" y="847"/>
                </a:lnTo>
                <a:lnTo>
                  <a:pt x="0" y="847"/>
                </a:lnTo>
                <a:close/>
              </a:path>
            </a:pathLst>
          </a:custGeom>
          <a:solidFill>
            <a:srgbClr val="FF00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4" name="Line 82">
            <a:extLst>
              <a:ext uri="{FF2B5EF4-FFF2-40B4-BE49-F238E27FC236}">
                <a16:creationId xmlns:a16="http://schemas.microsoft.com/office/drawing/2014/main" id="{7B6D2AA2-9252-C1F7-6FB3-F12E3FEB7F63}"/>
              </a:ext>
            </a:extLst>
          </p:cNvPr>
          <p:cNvSpPr>
            <a:spLocks noChangeShapeType="1"/>
          </p:cNvSpPr>
          <p:nvPr/>
        </p:nvSpPr>
        <p:spPr bwMode="auto">
          <a:xfrm flipV="1">
            <a:off x="3172166" y="4090648"/>
            <a:ext cx="1700" cy="219415"/>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5" name="Line 83">
            <a:extLst>
              <a:ext uri="{FF2B5EF4-FFF2-40B4-BE49-F238E27FC236}">
                <a16:creationId xmlns:a16="http://schemas.microsoft.com/office/drawing/2014/main" id="{498075EF-8157-C69F-1CDC-EE8131B22046}"/>
              </a:ext>
            </a:extLst>
          </p:cNvPr>
          <p:cNvSpPr>
            <a:spLocks noChangeShapeType="1"/>
          </p:cNvSpPr>
          <p:nvPr/>
        </p:nvSpPr>
        <p:spPr bwMode="auto">
          <a:xfrm flipV="1">
            <a:off x="3172166"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6" name="Freeform 84">
            <a:extLst>
              <a:ext uri="{FF2B5EF4-FFF2-40B4-BE49-F238E27FC236}">
                <a16:creationId xmlns:a16="http://schemas.microsoft.com/office/drawing/2014/main" id="{385CBBD4-A60E-8D33-F97F-2FC88EE3259E}"/>
              </a:ext>
            </a:extLst>
          </p:cNvPr>
          <p:cNvSpPr>
            <a:spLocks noChangeArrowheads="1"/>
          </p:cNvSpPr>
          <p:nvPr/>
        </p:nvSpPr>
        <p:spPr bwMode="auto">
          <a:xfrm>
            <a:off x="3092223" y="4090648"/>
            <a:ext cx="156482" cy="154781"/>
          </a:xfrm>
          <a:custGeom>
            <a:avLst/>
            <a:gdLst>
              <a:gd name="T0" fmla="*/ 0 w 230"/>
              <a:gd name="T1" fmla="*/ 227 h 227"/>
              <a:gd name="T2" fmla="*/ 117 w 230"/>
              <a:gd name="T3" fmla="*/ 0 h 227"/>
              <a:gd name="T4" fmla="*/ 230 w 230"/>
              <a:gd name="T5" fmla="*/ 227 h 227"/>
              <a:gd name="T6" fmla="*/ 0 w 230"/>
              <a:gd name="T7" fmla="*/ 227 h 227"/>
              <a:gd name="T8" fmla="*/ 0 w 230"/>
              <a:gd name="T9" fmla="*/ 227 h 227"/>
            </a:gdLst>
            <a:ahLst/>
            <a:cxnLst>
              <a:cxn ang="0">
                <a:pos x="T0" y="T1"/>
              </a:cxn>
              <a:cxn ang="0">
                <a:pos x="T2" y="T3"/>
              </a:cxn>
              <a:cxn ang="0">
                <a:pos x="T4" y="T5"/>
              </a:cxn>
              <a:cxn ang="0">
                <a:pos x="T6" y="T7"/>
              </a:cxn>
              <a:cxn ang="0">
                <a:pos x="T8" y="T9"/>
              </a:cxn>
            </a:cxnLst>
            <a:rect l="0" t="0" r="r" b="b"/>
            <a:pathLst>
              <a:path w="230" h="227">
                <a:moveTo>
                  <a:pt x="0" y="227"/>
                </a:moveTo>
                <a:lnTo>
                  <a:pt x="117" y="0"/>
                </a:lnTo>
                <a:lnTo>
                  <a:pt x="230"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7" name="Line 85">
            <a:extLst>
              <a:ext uri="{FF2B5EF4-FFF2-40B4-BE49-F238E27FC236}">
                <a16:creationId xmlns:a16="http://schemas.microsoft.com/office/drawing/2014/main" id="{64A0FC09-54A6-8361-42B4-1DC901329B34}"/>
              </a:ext>
            </a:extLst>
          </p:cNvPr>
          <p:cNvSpPr>
            <a:spLocks noChangeShapeType="1"/>
          </p:cNvSpPr>
          <p:nvPr/>
        </p:nvSpPr>
        <p:spPr bwMode="auto">
          <a:xfrm flipV="1">
            <a:off x="9016434"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8" name="Freeform 86">
            <a:extLst>
              <a:ext uri="{FF2B5EF4-FFF2-40B4-BE49-F238E27FC236}">
                <a16:creationId xmlns:a16="http://schemas.microsoft.com/office/drawing/2014/main" id="{6BF221A9-6659-CF71-87C4-AC24A52FB449}"/>
              </a:ext>
            </a:extLst>
          </p:cNvPr>
          <p:cNvSpPr>
            <a:spLocks noChangeArrowheads="1"/>
          </p:cNvSpPr>
          <p:nvPr/>
        </p:nvSpPr>
        <p:spPr bwMode="auto">
          <a:xfrm>
            <a:off x="8941594" y="4090648"/>
            <a:ext cx="154781" cy="154781"/>
          </a:xfrm>
          <a:custGeom>
            <a:avLst/>
            <a:gdLst>
              <a:gd name="T0" fmla="*/ 0 w 227"/>
              <a:gd name="T1" fmla="*/ 227 h 227"/>
              <a:gd name="T2" fmla="*/ 115 w 227"/>
              <a:gd name="T3" fmla="*/ 0 h 227"/>
              <a:gd name="T4" fmla="*/ 227 w 227"/>
              <a:gd name="T5" fmla="*/ 227 h 227"/>
              <a:gd name="T6" fmla="*/ 0 w 227"/>
              <a:gd name="T7" fmla="*/ 227 h 227"/>
              <a:gd name="T8" fmla="*/ 0 w 227"/>
              <a:gd name="T9" fmla="*/ 227 h 227"/>
            </a:gdLst>
            <a:ahLst/>
            <a:cxnLst>
              <a:cxn ang="0">
                <a:pos x="T0" y="T1"/>
              </a:cxn>
              <a:cxn ang="0">
                <a:pos x="T2" y="T3"/>
              </a:cxn>
              <a:cxn ang="0">
                <a:pos x="T4" y="T5"/>
              </a:cxn>
              <a:cxn ang="0">
                <a:pos x="T6" y="T7"/>
              </a:cxn>
              <a:cxn ang="0">
                <a:pos x="T8" y="T9"/>
              </a:cxn>
            </a:cxnLst>
            <a:rect l="0" t="0" r="r" b="b"/>
            <a:pathLst>
              <a:path w="227" h="227">
                <a:moveTo>
                  <a:pt x="0" y="227"/>
                </a:moveTo>
                <a:lnTo>
                  <a:pt x="115" y="0"/>
                </a:lnTo>
                <a:lnTo>
                  <a:pt x="227"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9" name="AutoShape 87">
            <a:extLst>
              <a:ext uri="{FF2B5EF4-FFF2-40B4-BE49-F238E27FC236}">
                <a16:creationId xmlns:a16="http://schemas.microsoft.com/office/drawing/2014/main" id="{E9F64E2E-F228-380A-A84A-07B97B415E67}"/>
              </a:ext>
            </a:extLst>
          </p:cNvPr>
          <p:cNvSpPr>
            <a:spLocks noChangeArrowheads="1"/>
          </p:cNvSpPr>
          <p:nvPr/>
        </p:nvSpPr>
        <p:spPr bwMode="auto">
          <a:xfrm flipH="1">
            <a:off x="2874510" y="5458166"/>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sp>
        <p:nvSpPr>
          <p:cNvPr id="13400" name="AutoShape 88">
            <a:extLst>
              <a:ext uri="{FF2B5EF4-FFF2-40B4-BE49-F238E27FC236}">
                <a16:creationId xmlns:a16="http://schemas.microsoft.com/office/drawing/2014/main" id="{B15E7279-74B3-4070-1848-EFC4B410AB47}"/>
              </a:ext>
            </a:extLst>
          </p:cNvPr>
          <p:cNvSpPr>
            <a:spLocks noChangeArrowheads="1"/>
          </p:cNvSpPr>
          <p:nvPr/>
        </p:nvSpPr>
        <p:spPr bwMode="auto">
          <a:xfrm>
            <a:off x="6357938" y="1760425"/>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pic>
        <p:nvPicPr>
          <p:cNvPr id="92" name="Picture 91">
            <a:extLst>
              <a:ext uri="{FF2B5EF4-FFF2-40B4-BE49-F238E27FC236}">
                <a16:creationId xmlns:a16="http://schemas.microsoft.com/office/drawing/2014/main" id="{312F62E1-44B1-D9DE-3C64-FAC50D6ED1A2}"/>
              </a:ext>
            </a:extLst>
          </p:cNvPr>
          <p:cNvPicPr>
            <a:picLocks noChangeAspect="1"/>
          </p:cNvPicPr>
          <p:nvPr/>
        </p:nvPicPr>
        <p:blipFill>
          <a:blip r:embed="rId3"/>
          <a:stretch>
            <a:fillRect/>
          </a:stretch>
        </p:blipFill>
        <p:spPr>
          <a:xfrm>
            <a:off x="0" y="-99161"/>
            <a:ext cx="10406581" cy="1610200"/>
          </a:xfrm>
          <a:prstGeom prst="rect">
            <a:avLst/>
          </a:prstGeom>
        </p:spPr>
      </p:pic>
      <p:sp>
        <p:nvSpPr>
          <p:cNvPr id="95" name="TextBox 94">
            <a:extLst>
              <a:ext uri="{FF2B5EF4-FFF2-40B4-BE49-F238E27FC236}">
                <a16:creationId xmlns:a16="http://schemas.microsoft.com/office/drawing/2014/main" id="{609022EB-4BC5-1734-FDF1-C8FF12C46B05}"/>
              </a:ext>
            </a:extLst>
          </p:cNvPr>
          <p:cNvSpPr txBox="1"/>
          <p:nvPr/>
        </p:nvSpPr>
        <p:spPr>
          <a:xfrm>
            <a:off x="3242131" y="362503"/>
            <a:ext cx="6132944" cy="830997"/>
          </a:xfrm>
          <a:prstGeom prst="rect">
            <a:avLst/>
          </a:prstGeom>
          <a:noFill/>
        </p:spPr>
        <p:txBody>
          <a:bodyPr wrap="square">
            <a:spAutoFit/>
          </a:bodyPr>
          <a:lstStyle/>
          <a:p>
            <a:r>
              <a:rPr lang="en-US" altLang="ar-EG" sz="4800" b="1" dirty="0">
                <a:solidFill>
                  <a:srgbClr val="FFC000"/>
                </a:solidFill>
              </a:rPr>
              <a:t>The Supply-Chain</a:t>
            </a:r>
            <a:endParaRPr lang="ar-EG" sz="4800" dirty="0">
              <a:solidFill>
                <a:srgbClr val="FFC000"/>
              </a:solidFill>
            </a:endParaRPr>
          </a:p>
        </p:txBody>
      </p:sp>
      <p:sp>
        <p:nvSpPr>
          <p:cNvPr id="98" name="TextBox 97">
            <a:extLst>
              <a:ext uri="{FF2B5EF4-FFF2-40B4-BE49-F238E27FC236}">
                <a16:creationId xmlns:a16="http://schemas.microsoft.com/office/drawing/2014/main" id="{3D2313C0-8979-0EA2-9B42-25F807D490FD}"/>
              </a:ext>
            </a:extLst>
          </p:cNvPr>
          <p:cNvSpPr txBox="1"/>
          <p:nvPr/>
        </p:nvSpPr>
        <p:spPr>
          <a:xfrm>
            <a:off x="281632" y="23756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9" name="Picture 98">
            <a:extLst>
              <a:ext uri="{FF2B5EF4-FFF2-40B4-BE49-F238E27FC236}">
                <a16:creationId xmlns:a16="http://schemas.microsoft.com/office/drawing/2014/main" id="{64167E40-1B3A-8378-73C4-08DF118459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577" y="5614694"/>
            <a:ext cx="1222425" cy="1096206"/>
          </a:xfrm>
          <a:prstGeom prst="rect">
            <a:avLst/>
          </a:prstGeom>
        </p:spPr>
      </p:pic>
      <p:pic>
        <p:nvPicPr>
          <p:cNvPr id="100" name="Picture 99">
            <a:extLst>
              <a:ext uri="{FF2B5EF4-FFF2-40B4-BE49-F238E27FC236}">
                <a16:creationId xmlns:a16="http://schemas.microsoft.com/office/drawing/2014/main" id="{3FDD56BE-CBF0-5C1A-94EE-4FB32BEEE8A8}"/>
              </a:ext>
            </a:extLst>
          </p:cNvPr>
          <p:cNvPicPr>
            <a:picLocks noChangeAspect="1"/>
          </p:cNvPicPr>
          <p:nvPr/>
        </p:nvPicPr>
        <p:blipFill>
          <a:blip r:embed="rId5"/>
          <a:stretch>
            <a:fillRect/>
          </a:stretch>
        </p:blipFill>
        <p:spPr>
          <a:xfrm>
            <a:off x="1881372" y="6401473"/>
            <a:ext cx="9902229" cy="204838"/>
          </a:xfrm>
          <a:prstGeom prst="rect">
            <a:avLst/>
          </a:prstGeom>
        </p:spPr>
      </p:pic>
    </p:spTree>
  </p:cSld>
  <p:clrMapOvr>
    <a:masterClrMapping/>
  </p:clrMapOvr>
  <p:transition advTm="172789">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Slide Number Placeholder 3">
            <a:extLst>
              <a:ext uri="{FF2B5EF4-FFF2-40B4-BE49-F238E27FC236}">
                <a16:creationId xmlns:a16="http://schemas.microsoft.com/office/drawing/2014/main" id="{A1F2F1EF-3043-2EEA-41CA-9286D6334670}"/>
              </a:ext>
            </a:extLst>
          </p:cNvPr>
          <p:cNvSpPr>
            <a:spLocks noGrp="1"/>
          </p:cNvSpPr>
          <p:nvPr>
            <p:ph type="sldNum" sz="quarter" idx="11"/>
          </p:nvPr>
        </p:nvSpPr>
        <p:spPr/>
        <p:txBody>
          <a:bodyPr/>
          <a:lstStyle/>
          <a:p>
            <a:fld id="{4B0BA647-048C-4E24-9C41-F85707D3067A}" type="slidenum">
              <a:rPr lang="en-US" altLang="ar-EG"/>
              <a:pPr/>
              <a:t>30</a:t>
            </a:fld>
            <a:endParaRPr lang="en-US" altLang="ar-EG"/>
          </a:p>
        </p:txBody>
      </p:sp>
      <p:grpSp>
        <p:nvGrpSpPr>
          <p:cNvPr id="14339" name="Group 3">
            <a:extLst>
              <a:ext uri="{FF2B5EF4-FFF2-40B4-BE49-F238E27FC236}">
                <a16:creationId xmlns:a16="http://schemas.microsoft.com/office/drawing/2014/main" id="{805965A9-1EDD-7AB7-C425-DDCBB2D2404C}"/>
              </a:ext>
            </a:extLst>
          </p:cNvPr>
          <p:cNvGrpSpPr>
            <a:grpSpLocks/>
          </p:cNvGrpSpPr>
          <p:nvPr/>
        </p:nvGrpSpPr>
        <p:grpSpPr bwMode="auto">
          <a:xfrm>
            <a:off x="2177142" y="1538870"/>
            <a:ext cx="9109693" cy="4854860"/>
            <a:chOff x="288" y="960"/>
            <a:chExt cx="4608" cy="2496"/>
          </a:xfrm>
        </p:grpSpPr>
        <p:sp>
          <p:nvSpPr>
            <p:cNvPr id="14340" name="Rectangle 4">
              <a:extLst>
                <a:ext uri="{FF2B5EF4-FFF2-40B4-BE49-F238E27FC236}">
                  <a16:creationId xmlns:a16="http://schemas.microsoft.com/office/drawing/2014/main" id="{09FD41CE-39E9-7DE8-A9AD-AF88D89DC3E2}"/>
                </a:ext>
              </a:extLst>
            </p:cNvPr>
            <p:cNvSpPr>
              <a:spLocks noChangeArrowheads="1"/>
            </p:cNvSpPr>
            <p:nvPr/>
          </p:nvSpPr>
          <p:spPr bwMode="auto">
            <a:xfrm>
              <a:off x="288" y="960"/>
              <a:ext cx="4608" cy="2496"/>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1" name="Oval 5">
              <a:extLst>
                <a:ext uri="{FF2B5EF4-FFF2-40B4-BE49-F238E27FC236}">
                  <a16:creationId xmlns:a16="http://schemas.microsoft.com/office/drawing/2014/main" id="{50AB7A64-4F9D-9D73-8BA9-603CD42456BA}"/>
                </a:ext>
              </a:extLst>
            </p:cNvPr>
            <p:cNvSpPr>
              <a:spLocks noChangeArrowheads="1"/>
            </p:cNvSpPr>
            <p:nvPr/>
          </p:nvSpPr>
          <p:spPr bwMode="auto">
            <a:xfrm>
              <a:off x="364" y="1392"/>
              <a:ext cx="528"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2" name="Text Box 6">
              <a:extLst>
                <a:ext uri="{FF2B5EF4-FFF2-40B4-BE49-F238E27FC236}">
                  <a16:creationId xmlns:a16="http://schemas.microsoft.com/office/drawing/2014/main" id="{4B0B121F-1670-1E71-2090-E3C43EB7DA3A}"/>
                </a:ext>
              </a:extLst>
            </p:cNvPr>
            <p:cNvSpPr txBox="1">
              <a:spLocks noChangeArrowheads="1"/>
            </p:cNvSpPr>
            <p:nvPr/>
          </p:nvSpPr>
          <p:spPr bwMode="auto">
            <a:xfrm>
              <a:off x="336" y="1405"/>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3" name="Oval 7">
              <a:extLst>
                <a:ext uri="{FF2B5EF4-FFF2-40B4-BE49-F238E27FC236}">
                  <a16:creationId xmlns:a16="http://schemas.microsoft.com/office/drawing/2014/main" id="{45314753-98AE-24A0-652C-8AA5A4A7CD02}"/>
                </a:ext>
              </a:extLst>
            </p:cNvPr>
            <p:cNvSpPr>
              <a:spLocks noChangeArrowheads="1"/>
            </p:cNvSpPr>
            <p:nvPr/>
          </p:nvSpPr>
          <p:spPr bwMode="auto">
            <a:xfrm>
              <a:off x="437" y="2700"/>
              <a:ext cx="551"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4" name="Text Box 8">
              <a:extLst>
                <a:ext uri="{FF2B5EF4-FFF2-40B4-BE49-F238E27FC236}">
                  <a16:creationId xmlns:a16="http://schemas.microsoft.com/office/drawing/2014/main" id="{16443D5F-ECA9-6614-E07C-1A9B1D415B08}"/>
                </a:ext>
              </a:extLst>
            </p:cNvPr>
            <p:cNvSpPr txBox="1">
              <a:spLocks noChangeArrowheads="1"/>
            </p:cNvSpPr>
            <p:nvPr/>
          </p:nvSpPr>
          <p:spPr bwMode="auto">
            <a:xfrm>
              <a:off x="432" y="2703"/>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5" name="Oval 9">
              <a:extLst>
                <a:ext uri="{FF2B5EF4-FFF2-40B4-BE49-F238E27FC236}">
                  <a16:creationId xmlns:a16="http://schemas.microsoft.com/office/drawing/2014/main" id="{38F15CD5-7479-610F-F8E7-724C2E8EF4C6}"/>
                </a:ext>
              </a:extLst>
            </p:cNvPr>
            <p:cNvSpPr>
              <a:spLocks noChangeArrowheads="1"/>
            </p:cNvSpPr>
            <p:nvPr/>
          </p:nvSpPr>
          <p:spPr bwMode="auto">
            <a:xfrm>
              <a:off x="829" y="2016"/>
              <a:ext cx="543"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6" name="Text Box 10">
              <a:extLst>
                <a:ext uri="{FF2B5EF4-FFF2-40B4-BE49-F238E27FC236}">
                  <a16:creationId xmlns:a16="http://schemas.microsoft.com/office/drawing/2014/main" id="{365D08B3-993F-A63C-8F5B-9EFF999C724E}"/>
                </a:ext>
              </a:extLst>
            </p:cNvPr>
            <p:cNvSpPr txBox="1">
              <a:spLocks noChangeArrowheads="1"/>
            </p:cNvSpPr>
            <p:nvPr/>
          </p:nvSpPr>
          <p:spPr bwMode="auto">
            <a:xfrm>
              <a:off x="816" y="2029"/>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7" name="Text Box 11">
              <a:extLst>
                <a:ext uri="{FF2B5EF4-FFF2-40B4-BE49-F238E27FC236}">
                  <a16:creationId xmlns:a16="http://schemas.microsoft.com/office/drawing/2014/main" id="{ECE4733B-8F24-F1D1-7471-409953EED86F}"/>
                </a:ext>
              </a:extLst>
            </p:cNvPr>
            <p:cNvSpPr txBox="1">
              <a:spLocks noChangeArrowheads="1"/>
            </p:cNvSpPr>
            <p:nvPr/>
          </p:nvSpPr>
          <p:spPr bwMode="auto">
            <a:xfrm>
              <a:off x="393" y="1872"/>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48" name="Oval 12">
              <a:extLst>
                <a:ext uri="{FF2B5EF4-FFF2-40B4-BE49-F238E27FC236}">
                  <a16:creationId xmlns:a16="http://schemas.microsoft.com/office/drawing/2014/main" id="{8404C6F0-92DF-3E50-7BE3-812B6AD174CD}"/>
                </a:ext>
              </a:extLst>
            </p:cNvPr>
            <p:cNvSpPr>
              <a:spLocks noChangeArrowheads="1"/>
            </p:cNvSpPr>
            <p:nvPr/>
          </p:nvSpPr>
          <p:spPr bwMode="auto">
            <a:xfrm>
              <a:off x="864" y="18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9" name="Line 13">
              <a:extLst>
                <a:ext uri="{FF2B5EF4-FFF2-40B4-BE49-F238E27FC236}">
                  <a16:creationId xmlns:a16="http://schemas.microsoft.com/office/drawing/2014/main" id="{66DFD5EF-35D8-5CD7-9DBC-1265D9643E13}"/>
                </a:ext>
              </a:extLst>
            </p:cNvPr>
            <p:cNvSpPr>
              <a:spLocks noChangeShapeType="1"/>
            </p:cNvSpPr>
            <p:nvPr/>
          </p:nvSpPr>
          <p:spPr bwMode="auto">
            <a:xfrm>
              <a:off x="1488" y="2304"/>
              <a:ext cx="288" cy="288"/>
            </a:xfrm>
            <a:prstGeom prst="line">
              <a:avLst/>
            </a:prstGeom>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0" name="Text Box 14">
              <a:extLst>
                <a:ext uri="{FF2B5EF4-FFF2-40B4-BE49-F238E27FC236}">
                  <a16:creationId xmlns:a16="http://schemas.microsoft.com/office/drawing/2014/main" id="{347CEB91-9398-7B17-2299-F17888B39005}"/>
                </a:ext>
              </a:extLst>
            </p:cNvPr>
            <p:cNvSpPr txBox="1">
              <a:spLocks noChangeArrowheads="1"/>
            </p:cNvSpPr>
            <p:nvPr/>
          </p:nvSpPr>
          <p:spPr bwMode="auto">
            <a:xfrm>
              <a:off x="2505" y="3216"/>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1" name="Text Box 15">
              <a:extLst>
                <a:ext uri="{FF2B5EF4-FFF2-40B4-BE49-F238E27FC236}">
                  <a16:creationId xmlns:a16="http://schemas.microsoft.com/office/drawing/2014/main" id="{FC298831-C53F-04FB-0C9C-E8EC98D0805A}"/>
                </a:ext>
              </a:extLst>
            </p:cNvPr>
            <p:cNvSpPr txBox="1">
              <a:spLocks noChangeArrowheads="1"/>
            </p:cNvSpPr>
            <p:nvPr/>
          </p:nvSpPr>
          <p:spPr bwMode="auto">
            <a:xfrm>
              <a:off x="3076" y="3039"/>
              <a:ext cx="650"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Distributor</a:t>
              </a:r>
              <a:endParaRPr lang="en-US" altLang="ar-EG" sz="1929" b="1"/>
            </a:p>
          </p:txBody>
        </p:sp>
        <p:sp>
          <p:nvSpPr>
            <p:cNvPr id="14352" name="Oval 16">
              <a:extLst>
                <a:ext uri="{FF2B5EF4-FFF2-40B4-BE49-F238E27FC236}">
                  <a16:creationId xmlns:a16="http://schemas.microsoft.com/office/drawing/2014/main" id="{3F4ABD51-8388-CED5-A306-64D51D011B95}"/>
                </a:ext>
              </a:extLst>
            </p:cNvPr>
            <p:cNvSpPr>
              <a:spLocks noChangeArrowheads="1"/>
            </p:cNvSpPr>
            <p:nvPr/>
          </p:nvSpPr>
          <p:spPr bwMode="auto">
            <a:xfrm>
              <a:off x="2880" y="3063"/>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3" name="Rectangle 17">
              <a:extLst>
                <a:ext uri="{FF2B5EF4-FFF2-40B4-BE49-F238E27FC236}">
                  <a16:creationId xmlns:a16="http://schemas.microsoft.com/office/drawing/2014/main" id="{5049A155-6B83-04EC-98FF-4B37BFE6F55F}"/>
                </a:ext>
              </a:extLst>
            </p:cNvPr>
            <p:cNvSpPr>
              <a:spLocks noChangeArrowheads="1"/>
            </p:cNvSpPr>
            <p:nvPr/>
          </p:nvSpPr>
          <p:spPr bwMode="auto">
            <a:xfrm>
              <a:off x="3102" y="3038"/>
              <a:ext cx="690"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4" name="Text Box 18">
              <a:extLst>
                <a:ext uri="{FF2B5EF4-FFF2-40B4-BE49-F238E27FC236}">
                  <a16:creationId xmlns:a16="http://schemas.microsoft.com/office/drawing/2014/main" id="{A35630E5-41A0-2885-8B75-84E6047234E7}"/>
                </a:ext>
              </a:extLst>
            </p:cNvPr>
            <p:cNvSpPr txBox="1">
              <a:spLocks noChangeArrowheads="1"/>
            </p:cNvSpPr>
            <p:nvPr/>
          </p:nvSpPr>
          <p:spPr bwMode="auto">
            <a:xfrm>
              <a:off x="1344" y="2591"/>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5" name="Text Box 19">
              <a:extLst>
                <a:ext uri="{FF2B5EF4-FFF2-40B4-BE49-F238E27FC236}">
                  <a16:creationId xmlns:a16="http://schemas.microsoft.com/office/drawing/2014/main" id="{99E16618-CDBC-E7D1-5CA6-36CE2CDD8E52}"/>
                </a:ext>
              </a:extLst>
            </p:cNvPr>
            <p:cNvSpPr txBox="1">
              <a:spLocks noChangeArrowheads="1"/>
            </p:cNvSpPr>
            <p:nvPr/>
          </p:nvSpPr>
          <p:spPr bwMode="auto">
            <a:xfrm>
              <a:off x="2304" y="2604"/>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6" name="Text Box 20">
              <a:extLst>
                <a:ext uri="{FF2B5EF4-FFF2-40B4-BE49-F238E27FC236}">
                  <a16:creationId xmlns:a16="http://schemas.microsoft.com/office/drawing/2014/main" id="{66DD019B-01F8-74B8-BA3D-E0736403FB92}"/>
                </a:ext>
              </a:extLst>
            </p:cNvPr>
            <p:cNvSpPr txBox="1">
              <a:spLocks noChangeArrowheads="1"/>
            </p:cNvSpPr>
            <p:nvPr/>
          </p:nvSpPr>
          <p:spPr bwMode="auto">
            <a:xfrm>
              <a:off x="1670" y="2370"/>
              <a:ext cx="782"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Manufacturer</a:t>
              </a:r>
              <a:endParaRPr lang="en-US" altLang="ar-EG" sz="1929" b="1"/>
            </a:p>
          </p:txBody>
        </p:sp>
        <p:sp>
          <p:nvSpPr>
            <p:cNvPr id="14357" name="Rectangle 21">
              <a:extLst>
                <a:ext uri="{FF2B5EF4-FFF2-40B4-BE49-F238E27FC236}">
                  <a16:creationId xmlns:a16="http://schemas.microsoft.com/office/drawing/2014/main" id="{68494D51-0747-902B-E6A5-E712A6315B3F}"/>
                </a:ext>
              </a:extLst>
            </p:cNvPr>
            <p:cNvSpPr>
              <a:spLocks noChangeArrowheads="1"/>
            </p:cNvSpPr>
            <p:nvPr/>
          </p:nvSpPr>
          <p:spPr bwMode="auto">
            <a:xfrm>
              <a:off x="1660" y="2355"/>
              <a:ext cx="912"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8" name="Oval 22">
              <a:extLst>
                <a:ext uri="{FF2B5EF4-FFF2-40B4-BE49-F238E27FC236}">
                  <a16:creationId xmlns:a16="http://schemas.microsoft.com/office/drawing/2014/main" id="{7F1C5804-FB6A-A9E3-820B-F63BB84F95F9}"/>
                </a:ext>
              </a:extLst>
            </p:cNvPr>
            <p:cNvSpPr>
              <a:spLocks noChangeArrowheads="1"/>
            </p:cNvSpPr>
            <p:nvPr/>
          </p:nvSpPr>
          <p:spPr bwMode="auto">
            <a:xfrm>
              <a:off x="1440" y="2377"/>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9" name="Oval 23">
              <a:extLst>
                <a:ext uri="{FF2B5EF4-FFF2-40B4-BE49-F238E27FC236}">
                  <a16:creationId xmlns:a16="http://schemas.microsoft.com/office/drawing/2014/main" id="{163D92D2-6914-ACE1-64C7-39F3AEBA3B37}"/>
                </a:ext>
              </a:extLst>
            </p:cNvPr>
            <p:cNvSpPr>
              <a:spLocks noChangeArrowheads="1"/>
            </p:cNvSpPr>
            <p:nvPr/>
          </p:nvSpPr>
          <p:spPr bwMode="auto">
            <a:xfrm>
              <a:off x="2603" y="238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0" name="Line 24">
              <a:extLst>
                <a:ext uri="{FF2B5EF4-FFF2-40B4-BE49-F238E27FC236}">
                  <a16:creationId xmlns:a16="http://schemas.microsoft.com/office/drawing/2014/main" id="{4C370470-DDE8-2E83-FC77-372969312E3E}"/>
                </a:ext>
              </a:extLst>
            </p:cNvPr>
            <p:cNvSpPr>
              <a:spLocks noChangeShapeType="1"/>
            </p:cNvSpPr>
            <p:nvPr/>
          </p:nvSpPr>
          <p:spPr bwMode="auto">
            <a:xfrm>
              <a:off x="672" y="1632"/>
              <a:ext cx="192"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1" name="Line 25">
              <a:extLst>
                <a:ext uri="{FF2B5EF4-FFF2-40B4-BE49-F238E27FC236}">
                  <a16:creationId xmlns:a16="http://schemas.microsoft.com/office/drawing/2014/main" id="{37103CD9-782B-2911-A982-898EFED755B0}"/>
                </a:ext>
              </a:extLst>
            </p:cNvPr>
            <p:cNvSpPr>
              <a:spLocks noChangeShapeType="1"/>
            </p:cNvSpPr>
            <p:nvPr/>
          </p:nvSpPr>
          <p:spPr bwMode="auto">
            <a:xfrm>
              <a:off x="1296" y="2256"/>
              <a:ext cx="144" cy="144"/>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2" name="Line 26">
              <a:extLst>
                <a:ext uri="{FF2B5EF4-FFF2-40B4-BE49-F238E27FC236}">
                  <a16:creationId xmlns:a16="http://schemas.microsoft.com/office/drawing/2014/main" id="{653FBDF4-0AE4-5CAC-038B-7A6C11EC65A3}"/>
                </a:ext>
              </a:extLst>
            </p:cNvPr>
            <p:cNvSpPr>
              <a:spLocks noChangeShapeType="1"/>
            </p:cNvSpPr>
            <p:nvPr/>
          </p:nvSpPr>
          <p:spPr bwMode="auto">
            <a:xfrm flipV="1">
              <a:off x="1056" y="2544"/>
              <a:ext cx="384"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3" name="Line 27">
              <a:extLst>
                <a:ext uri="{FF2B5EF4-FFF2-40B4-BE49-F238E27FC236}">
                  <a16:creationId xmlns:a16="http://schemas.microsoft.com/office/drawing/2014/main" id="{0DA7FC62-4BA8-E9CC-4B72-E6436E45DAD2}"/>
                </a:ext>
              </a:extLst>
            </p:cNvPr>
            <p:cNvSpPr>
              <a:spLocks noChangeShapeType="1"/>
            </p:cNvSpPr>
            <p:nvPr/>
          </p:nvSpPr>
          <p:spPr bwMode="auto">
            <a:xfrm>
              <a:off x="2736" y="2592"/>
              <a:ext cx="192" cy="43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4" name="Text Box 28">
              <a:extLst>
                <a:ext uri="{FF2B5EF4-FFF2-40B4-BE49-F238E27FC236}">
                  <a16:creationId xmlns:a16="http://schemas.microsoft.com/office/drawing/2014/main" id="{B329E880-BB0E-DA4D-237C-FE05A34DEBDB}"/>
                </a:ext>
              </a:extLst>
            </p:cNvPr>
            <p:cNvSpPr txBox="1">
              <a:spLocks noChangeArrowheads="1"/>
            </p:cNvSpPr>
            <p:nvPr/>
          </p:nvSpPr>
          <p:spPr bwMode="auto">
            <a:xfrm>
              <a:off x="3988" y="1430"/>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5" name="Text Box 29">
              <a:extLst>
                <a:ext uri="{FF2B5EF4-FFF2-40B4-BE49-F238E27FC236}">
                  <a16:creationId xmlns:a16="http://schemas.microsoft.com/office/drawing/2014/main" id="{294DE083-0098-7E3D-CAAC-8DA46B6302A6}"/>
                </a:ext>
              </a:extLst>
            </p:cNvPr>
            <p:cNvSpPr txBox="1">
              <a:spLocks noChangeArrowheads="1"/>
            </p:cNvSpPr>
            <p:nvPr/>
          </p:nvSpPr>
          <p:spPr bwMode="auto">
            <a:xfrm>
              <a:off x="3984" y="2342"/>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6" name="Text Box 30">
              <a:extLst>
                <a:ext uri="{FF2B5EF4-FFF2-40B4-BE49-F238E27FC236}">
                  <a16:creationId xmlns:a16="http://schemas.microsoft.com/office/drawing/2014/main" id="{C3C7ED69-3EFE-FBAA-0D64-821675D2C3E7}"/>
                </a:ext>
              </a:extLst>
            </p:cNvPr>
            <p:cNvSpPr txBox="1">
              <a:spLocks noChangeArrowheads="1"/>
            </p:cNvSpPr>
            <p:nvPr/>
          </p:nvSpPr>
          <p:spPr bwMode="auto">
            <a:xfrm>
              <a:off x="3984" y="3024"/>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7" name="Line 31">
              <a:extLst>
                <a:ext uri="{FF2B5EF4-FFF2-40B4-BE49-F238E27FC236}">
                  <a16:creationId xmlns:a16="http://schemas.microsoft.com/office/drawing/2014/main" id="{7E53CB11-165C-E64B-89DD-22D11B9291B9}"/>
                </a:ext>
              </a:extLst>
            </p:cNvPr>
            <p:cNvSpPr>
              <a:spLocks noChangeShapeType="1"/>
            </p:cNvSpPr>
            <p:nvPr/>
          </p:nvSpPr>
          <p:spPr bwMode="auto">
            <a:xfrm flipV="1">
              <a:off x="2832" y="1680"/>
              <a:ext cx="1152" cy="768"/>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8" name="Line 32">
              <a:extLst>
                <a:ext uri="{FF2B5EF4-FFF2-40B4-BE49-F238E27FC236}">
                  <a16:creationId xmlns:a16="http://schemas.microsoft.com/office/drawing/2014/main" id="{204DDB68-5FF5-3A73-A273-B20133B2FD56}"/>
                </a:ext>
              </a:extLst>
            </p:cNvPr>
            <p:cNvSpPr>
              <a:spLocks noChangeShapeType="1"/>
            </p:cNvSpPr>
            <p:nvPr/>
          </p:nvSpPr>
          <p:spPr bwMode="auto">
            <a:xfrm>
              <a:off x="2832" y="2448"/>
              <a:ext cx="110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9" name="Line 33">
              <a:extLst>
                <a:ext uri="{FF2B5EF4-FFF2-40B4-BE49-F238E27FC236}">
                  <a16:creationId xmlns:a16="http://schemas.microsoft.com/office/drawing/2014/main" id="{7246C715-B17B-568F-2427-975411B0179E}"/>
                </a:ext>
              </a:extLst>
            </p:cNvPr>
            <p:cNvSpPr>
              <a:spLocks noChangeShapeType="1"/>
            </p:cNvSpPr>
            <p:nvPr/>
          </p:nvSpPr>
          <p:spPr bwMode="auto">
            <a:xfrm>
              <a:off x="3792" y="3168"/>
              <a:ext cx="19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0" name="Text Box 34">
              <a:extLst>
                <a:ext uri="{FF2B5EF4-FFF2-40B4-BE49-F238E27FC236}">
                  <a16:creationId xmlns:a16="http://schemas.microsoft.com/office/drawing/2014/main" id="{2042BFC2-60BC-E877-BF67-8A9FB9E1A984}"/>
                </a:ext>
              </a:extLst>
            </p:cNvPr>
            <p:cNvSpPr txBox="1">
              <a:spLocks noChangeArrowheads="1"/>
            </p:cNvSpPr>
            <p:nvPr/>
          </p:nvSpPr>
          <p:spPr bwMode="auto">
            <a:xfrm>
              <a:off x="1445" y="1035"/>
              <a:ext cx="1375" cy="597"/>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Market research data</a:t>
              </a:r>
            </a:p>
            <a:p>
              <a:pPr algn="ctr"/>
              <a:r>
                <a:rPr lang="en-US" altLang="ar-EG" sz="1500" b="1" dirty="0"/>
                <a:t>Scheduling information</a:t>
              </a:r>
            </a:p>
            <a:p>
              <a:pPr algn="ctr"/>
              <a:r>
                <a:rPr lang="en-US" altLang="ar-EG" sz="1500" b="1" dirty="0"/>
                <a:t>Engineering and design data</a:t>
              </a:r>
            </a:p>
            <a:p>
              <a:pPr algn="ctr"/>
              <a:r>
                <a:rPr lang="en-US" altLang="ar-EG" sz="1500" b="1" dirty="0"/>
                <a:t>Order flow and cash flow</a:t>
              </a:r>
            </a:p>
          </p:txBody>
        </p:sp>
        <p:sp>
          <p:nvSpPr>
            <p:cNvPr id="14371" name="Text Box 35">
              <a:extLst>
                <a:ext uri="{FF2B5EF4-FFF2-40B4-BE49-F238E27FC236}">
                  <a16:creationId xmlns:a16="http://schemas.microsoft.com/office/drawing/2014/main" id="{D73230D5-121A-BFE6-B721-458CD21915E9}"/>
                </a:ext>
              </a:extLst>
            </p:cNvPr>
            <p:cNvSpPr txBox="1">
              <a:spLocks noChangeArrowheads="1"/>
            </p:cNvSpPr>
            <p:nvPr/>
          </p:nvSpPr>
          <p:spPr bwMode="auto">
            <a:xfrm>
              <a:off x="1574" y="1687"/>
              <a:ext cx="1114" cy="597"/>
            </a:xfrm>
            <a:prstGeom prst="rect">
              <a:avLst/>
            </a:prstGeom>
            <a:ln/>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Ideas and design to satisfy end customer</a:t>
              </a:r>
            </a:p>
            <a:p>
              <a:pPr algn="ctr"/>
              <a:r>
                <a:rPr lang="en-US" altLang="ar-EG" sz="1500" b="1" dirty="0"/>
                <a:t>Material flow</a:t>
              </a:r>
            </a:p>
            <a:p>
              <a:pPr algn="ctr"/>
              <a:r>
                <a:rPr lang="en-US" altLang="ar-EG" sz="1500" b="1" dirty="0"/>
                <a:t>Credit flow</a:t>
              </a:r>
            </a:p>
          </p:txBody>
        </p:sp>
        <p:sp>
          <p:nvSpPr>
            <p:cNvPr id="14372" name="Line 36">
              <a:extLst>
                <a:ext uri="{FF2B5EF4-FFF2-40B4-BE49-F238E27FC236}">
                  <a16:creationId xmlns:a16="http://schemas.microsoft.com/office/drawing/2014/main" id="{BAD2EC50-D95F-809F-FE88-3424C969E2D2}"/>
                </a:ext>
              </a:extLst>
            </p:cNvPr>
            <p:cNvSpPr>
              <a:spLocks noChangeShapeType="1"/>
            </p:cNvSpPr>
            <p:nvPr/>
          </p:nvSpPr>
          <p:spPr bwMode="auto">
            <a:xfrm>
              <a:off x="1584" y="2188"/>
              <a:ext cx="24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3" name="Line 37">
              <a:extLst>
                <a:ext uri="{FF2B5EF4-FFF2-40B4-BE49-F238E27FC236}">
                  <a16:creationId xmlns:a16="http://schemas.microsoft.com/office/drawing/2014/main" id="{50672580-D8E9-7D75-448E-3F72D24D8C91}"/>
                </a:ext>
              </a:extLst>
            </p:cNvPr>
            <p:cNvSpPr>
              <a:spLocks noChangeShapeType="1"/>
            </p:cNvSpPr>
            <p:nvPr/>
          </p:nvSpPr>
          <p:spPr bwMode="auto">
            <a:xfrm>
              <a:off x="2496" y="2188"/>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4" name="Line 38">
              <a:extLst>
                <a:ext uri="{FF2B5EF4-FFF2-40B4-BE49-F238E27FC236}">
                  <a16:creationId xmlns:a16="http://schemas.microsoft.com/office/drawing/2014/main" id="{9EE826A4-4191-A490-131F-C1D5BE6FF781}"/>
                </a:ext>
              </a:extLst>
            </p:cNvPr>
            <p:cNvSpPr>
              <a:spLocks noChangeShapeType="1"/>
            </p:cNvSpPr>
            <p:nvPr/>
          </p:nvSpPr>
          <p:spPr bwMode="auto">
            <a:xfrm>
              <a:off x="1440" y="2064"/>
              <a:ext cx="288"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5" name="Line 39">
              <a:extLst>
                <a:ext uri="{FF2B5EF4-FFF2-40B4-BE49-F238E27FC236}">
                  <a16:creationId xmlns:a16="http://schemas.microsoft.com/office/drawing/2014/main" id="{5DF37981-E3A1-C968-7B27-4F59AD0D87C0}"/>
                </a:ext>
              </a:extLst>
            </p:cNvPr>
            <p:cNvSpPr>
              <a:spLocks noChangeShapeType="1"/>
            </p:cNvSpPr>
            <p:nvPr/>
          </p:nvSpPr>
          <p:spPr bwMode="auto">
            <a:xfrm>
              <a:off x="2544" y="2064"/>
              <a:ext cx="62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6" name="Line 40">
              <a:extLst>
                <a:ext uri="{FF2B5EF4-FFF2-40B4-BE49-F238E27FC236}">
                  <a16:creationId xmlns:a16="http://schemas.microsoft.com/office/drawing/2014/main" id="{DADCFCC8-B542-717B-02D8-574788591DF1}"/>
                </a:ext>
              </a:extLst>
            </p:cNvPr>
            <p:cNvSpPr>
              <a:spLocks noChangeShapeType="1"/>
            </p:cNvSpPr>
            <p:nvPr/>
          </p:nvSpPr>
          <p:spPr bwMode="auto">
            <a:xfrm>
              <a:off x="1104" y="177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7" name="Line 41">
              <a:extLst>
                <a:ext uri="{FF2B5EF4-FFF2-40B4-BE49-F238E27FC236}">
                  <a16:creationId xmlns:a16="http://schemas.microsoft.com/office/drawing/2014/main" id="{FD4560CC-09D3-121B-E324-C99A80EF100D}"/>
                </a:ext>
              </a:extLst>
            </p:cNvPr>
            <p:cNvSpPr>
              <a:spLocks noChangeShapeType="1"/>
            </p:cNvSpPr>
            <p:nvPr/>
          </p:nvSpPr>
          <p:spPr bwMode="auto">
            <a:xfrm>
              <a:off x="2688" y="1776"/>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8" name="Line 42">
              <a:extLst>
                <a:ext uri="{FF2B5EF4-FFF2-40B4-BE49-F238E27FC236}">
                  <a16:creationId xmlns:a16="http://schemas.microsoft.com/office/drawing/2014/main" id="{56109FDB-C8E0-813C-4DB3-12A6B12CA6AE}"/>
                </a:ext>
              </a:extLst>
            </p:cNvPr>
            <p:cNvSpPr>
              <a:spLocks noChangeShapeType="1"/>
            </p:cNvSpPr>
            <p:nvPr/>
          </p:nvSpPr>
          <p:spPr bwMode="auto">
            <a:xfrm flipH="1">
              <a:off x="2832" y="1536"/>
              <a:ext cx="91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9" name="Line 43">
              <a:extLst>
                <a:ext uri="{FF2B5EF4-FFF2-40B4-BE49-F238E27FC236}">
                  <a16:creationId xmlns:a16="http://schemas.microsoft.com/office/drawing/2014/main" id="{09DB2F30-CE9A-9491-2D2D-355CA4D4840A}"/>
                </a:ext>
              </a:extLst>
            </p:cNvPr>
            <p:cNvSpPr>
              <a:spLocks noChangeShapeType="1"/>
            </p:cNvSpPr>
            <p:nvPr/>
          </p:nvSpPr>
          <p:spPr bwMode="auto">
            <a:xfrm flipH="1">
              <a:off x="960" y="153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0" name="Line 44">
              <a:extLst>
                <a:ext uri="{FF2B5EF4-FFF2-40B4-BE49-F238E27FC236}">
                  <a16:creationId xmlns:a16="http://schemas.microsoft.com/office/drawing/2014/main" id="{96665014-3EB2-0F12-0423-C9F8227861AE}"/>
                </a:ext>
              </a:extLst>
            </p:cNvPr>
            <p:cNvSpPr>
              <a:spLocks noChangeShapeType="1"/>
            </p:cNvSpPr>
            <p:nvPr/>
          </p:nvSpPr>
          <p:spPr bwMode="auto">
            <a:xfrm flipH="1">
              <a:off x="2880" y="1407"/>
              <a:ext cx="96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1" name="Line 45">
              <a:extLst>
                <a:ext uri="{FF2B5EF4-FFF2-40B4-BE49-F238E27FC236}">
                  <a16:creationId xmlns:a16="http://schemas.microsoft.com/office/drawing/2014/main" id="{01D0932D-6F2F-B91B-6FAF-94748ED10A87}"/>
                </a:ext>
              </a:extLst>
            </p:cNvPr>
            <p:cNvSpPr>
              <a:spLocks noChangeShapeType="1"/>
            </p:cNvSpPr>
            <p:nvPr/>
          </p:nvSpPr>
          <p:spPr bwMode="auto">
            <a:xfrm flipH="1">
              <a:off x="912" y="1407"/>
              <a:ext cx="43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2" name="Line 46">
              <a:extLst>
                <a:ext uri="{FF2B5EF4-FFF2-40B4-BE49-F238E27FC236}">
                  <a16:creationId xmlns:a16="http://schemas.microsoft.com/office/drawing/2014/main" id="{84730A6C-12A0-510E-E319-68E9EBA7A89B}"/>
                </a:ext>
              </a:extLst>
            </p:cNvPr>
            <p:cNvSpPr>
              <a:spLocks noChangeShapeType="1"/>
            </p:cNvSpPr>
            <p:nvPr/>
          </p:nvSpPr>
          <p:spPr bwMode="auto">
            <a:xfrm flipH="1">
              <a:off x="2784" y="1273"/>
              <a:ext cx="105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3" name="Line 47">
              <a:extLst>
                <a:ext uri="{FF2B5EF4-FFF2-40B4-BE49-F238E27FC236}">
                  <a16:creationId xmlns:a16="http://schemas.microsoft.com/office/drawing/2014/main" id="{1D36648F-59EF-4469-3217-A27BE02891BC}"/>
                </a:ext>
              </a:extLst>
            </p:cNvPr>
            <p:cNvSpPr>
              <a:spLocks noChangeShapeType="1"/>
            </p:cNvSpPr>
            <p:nvPr/>
          </p:nvSpPr>
          <p:spPr bwMode="auto">
            <a:xfrm flipH="1">
              <a:off x="768" y="1273"/>
              <a:ext cx="72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4" name="Line 48">
              <a:extLst>
                <a:ext uri="{FF2B5EF4-FFF2-40B4-BE49-F238E27FC236}">
                  <a16:creationId xmlns:a16="http://schemas.microsoft.com/office/drawing/2014/main" id="{29667FD9-5A84-8534-59C2-5373C1F82F10}"/>
                </a:ext>
              </a:extLst>
            </p:cNvPr>
            <p:cNvSpPr>
              <a:spLocks noChangeShapeType="1"/>
            </p:cNvSpPr>
            <p:nvPr/>
          </p:nvSpPr>
          <p:spPr bwMode="auto">
            <a:xfrm flipH="1">
              <a:off x="2736" y="1152"/>
              <a:ext cx="120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5" name="Line 49">
              <a:extLst>
                <a:ext uri="{FF2B5EF4-FFF2-40B4-BE49-F238E27FC236}">
                  <a16:creationId xmlns:a16="http://schemas.microsoft.com/office/drawing/2014/main" id="{866848CC-19FA-B24D-AFB8-BDA00C38629C}"/>
                </a:ext>
              </a:extLst>
            </p:cNvPr>
            <p:cNvSpPr>
              <a:spLocks noChangeShapeType="1"/>
            </p:cNvSpPr>
            <p:nvPr/>
          </p:nvSpPr>
          <p:spPr bwMode="auto">
            <a:xfrm flipH="1">
              <a:off x="672" y="1152"/>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dirty="0"/>
            </a:p>
          </p:txBody>
        </p:sp>
        <p:sp>
          <p:nvSpPr>
            <p:cNvPr id="14386" name="Oval 50">
              <a:extLst>
                <a:ext uri="{FF2B5EF4-FFF2-40B4-BE49-F238E27FC236}">
                  <a16:creationId xmlns:a16="http://schemas.microsoft.com/office/drawing/2014/main" id="{FA12E6B3-6557-FD84-5D8A-D4058BF4846E}"/>
                </a:ext>
              </a:extLst>
            </p:cNvPr>
            <p:cNvSpPr>
              <a:spLocks noChangeArrowheads="1"/>
            </p:cNvSpPr>
            <p:nvPr/>
          </p:nvSpPr>
          <p:spPr bwMode="auto">
            <a:xfrm>
              <a:off x="1380" y="23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7" name="Oval 51">
              <a:extLst>
                <a:ext uri="{FF2B5EF4-FFF2-40B4-BE49-F238E27FC236}">
                  <a16:creationId xmlns:a16="http://schemas.microsoft.com/office/drawing/2014/main" id="{70942E36-326F-81A7-5C85-55A6920B1241}"/>
                </a:ext>
              </a:extLst>
            </p:cNvPr>
            <p:cNvSpPr>
              <a:spLocks noChangeArrowheads="1"/>
            </p:cNvSpPr>
            <p:nvPr/>
          </p:nvSpPr>
          <p:spPr bwMode="auto">
            <a:xfrm>
              <a:off x="2640" y="240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8" name="Oval 52">
              <a:extLst>
                <a:ext uri="{FF2B5EF4-FFF2-40B4-BE49-F238E27FC236}">
                  <a16:creationId xmlns:a16="http://schemas.microsoft.com/office/drawing/2014/main" id="{E6E0555B-9F70-B86A-718C-878223DCD3F3}"/>
                </a:ext>
              </a:extLst>
            </p:cNvPr>
            <p:cNvSpPr>
              <a:spLocks noChangeArrowheads="1"/>
            </p:cNvSpPr>
            <p:nvPr/>
          </p:nvSpPr>
          <p:spPr bwMode="auto">
            <a:xfrm>
              <a:off x="2856" y="30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9" name="Oval 53">
              <a:extLst>
                <a:ext uri="{FF2B5EF4-FFF2-40B4-BE49-F238E27FC236}">
                  <a16:creationId xmlns:a16="http://schemas.microsoft.com/office/drawing/2014/main" id="{EA672AA9-ADA5-3F57-201E-7C6A5E04C545}"/>
                </a:ext>
              </a:extLst>
            </p:cNvPr>
            <p:cNvSpPr>
              <a:spLocks noChangeArrowheads="1"/>
            </p:cNvSpPr>
            <p:nvPr/>
          </p:nvSpPr>
          <p:spPr bwMode="auto">
            <a:xfrm>
              <a:off x="828" y="17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grpSp>
      <p:pic>
        <p:nvPicPr>
          <p:cNvPr id="56" name="Picture 55">
            <a:extLst>
              <a:ext uri="{FF2B5EF4-FFF2-40B4-BE49-F238E27FC236}">
                <a16:creationId xmlns:a16="http://schemas.microsoft.com/office/drawing/2014/main" id="{0A646380-4A52-50C0-F202-1F502039C557}"/>
              </a:ext>
            </a:extLst>
          </p:cNvPr>
          <p:cNvPicPr>
            <a:picLocks noChangeAspect="1"/>
          </p:cNvPicPr>
          <p:nvPr/>
        </p:nvPicPr>
        <p:blipFill>
          <a:blip r:embed="rId3"/>
          <a:stretch>
            <a:fillRect/>
          </a:stretch>
        </p:blipFill>
        <p:spPr>
          <a:xfrm>
            <a:off x="0" y="-100312"/>
            <a:ext cx="10406581" cy="1610200"/>
          </a:xfrm>
          <a:prstGeom prst="rect">
            <a:avLst/>
          </a:prstGeom>
        </p:spPr>
      </p:pic>
      <p:sp>
        <p:nvSpPr>
          <p:cNvPr id="57" name="TextBox 56">
            <a:extLst>
              <a:ext uri="{FF2B5EF4-FFF2-40B4-BE49-F238E27FC236}">
                <a16:creationId xmlns:a16="http://schemas.microsoft.com/office/drawing/2014/main" id="{5889F88F-0029-1D3A-4869-0FC71FAA34F2}"/>
              </a:ext>
            </a:extLst>
          </p:cNvPr>
          <p:cNvSpPr txBox="1"/>
          <p:nvPr/>
        </p:nvSpPr>
        <p:spPr>
          <a:xfrm>
            <a:off x="281632" y="23756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0" name="TextBox 59">
            <a:extLst>
              <a:ext uri="{FF2B5EF4-FFF2-40B4-BE49-F238E27FC236}">
                <a16:creationId xmlns:a16="http://schemas.microsoft.com/office/drawing/2014/main" id="{232F6E0B-146D-0DBB-029B-27A49E5D51D0}"/>
              </a:ext>
            </a:extLst>
          </p:cNvPr>
          <p:cNvSpPr txBox="1"/>
          <p:nvPr/>
        </p:nvSpPr>
        <p:spPr>
          <a:xfrm>
            <a:off x="3063957" y="211447"/>
            <a:ext cx="8055947" cy="1015663"/>
          </a:xfrm>
          <a:prstGeom prst="rect">
            <a:avLst/>
          </a:prstGeom>
          <a:noFill/>
        </p:spPr>
        <p:txBody>
          <a:bodyPr wrap="square">
            <a:spAutoFit/>
          </a:bodyPr>
          <a:lstStyle/>
          <a:p>
            <a:r>
              <a:rPr lang="en-US" altLang="ar-EG" sz="6000" dirty="0">
                <a:solidFill>
                  <a:srgbClr val="FFC000"/>
                </a:solidFill>
              </a:rPr>
              <a:t>The Supply Chain</a:t>
            </a:r>
            <a:endParaRPr lang="ar-EG" sz="6000" dirty="0">
              <a:solidFill>
                <a:srgbClr val="FFC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59299"/>
    </mc:Choice>
    <mc:Fallback xmlns="">
      <p:transition spd="slow" advTm="15929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3" name="Picture 2"/>
          <p:cNvPicPr>
            <a:picLocks noChangeAspect="1"/>
          </p:cNvPicPr>
          <p:nvPr/>
        </p:nvPicPr>
        <p:blipFill>
          <a:blip r:embed="rId4"/>
          <a:stretch>
            <a:fillRect/>
          </a:stretch>
        </p:blipFill>
        <p:spPr>
          <a:xfrm>
            <a:off x="1853108" y="6047443"/>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01182"/>
            <a:ext cx="10406581" cy="1610200"/>
          </a:xfrm>
          <a:prstGeom prst="rect">
            <a:avLst/>
          </a:prstGeom>
        </p:spPr>
      </p:pic>
      <p:sp>
        <p:nvSpPr>
          <p:cNvPr id="8" name="TextBox 7"/>
          <p:cNvSpPr txBox="1"/>
          <p:nvPr/>
        </p:nvSpPr>
        <p:spPr>
          <a:xfrm>
            <a:off x="308664" y="252815"/>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2641601" y="319197"/>
            <a:ext cx="9162472" cy="707886"/>
          </a:xfrm>
          <a:prstGeom prst="rect">
            <a:avLst/>
          </a:prstGeom>
          <a:noFill/>
        </p:spPr>
        <p:txBody>
          <a:bodyPr wrap="square">
            <a:spAutoFit/>
          </a:bodyPr>
          <a:lstStyle/>
          <a:p>
            <a:r>
              <a:rPr lang="en-US" altLang="ar-EG" sz="4000" b="1" dirty="0">
                <a:solidFill>
                  <a:srgbClr val="FFC000"/>
                </a:solidFill>
              </a:rPr>
              <a:t>Material Costs in  Supply-Chain</a:t>
            </a:r>
            <a:endParaRPr lang="ar-EG" sz="4000" b="1" dirty="0">
              <a:solidFill>
                <a:srgbClr val="FFC000"/>
              </a:solidFill>
            </a:endParaRPr>
          </a:p>
        </p:txBody>
      </p:sp>
      <p:grpSp>
        <p:nvGrpSpPr>
          <p:cNvPr id="14" name="Group 2">
            <a:extLst>
              <a:ext uri="{FF2B5EF4-FFF2-40B4-BE49-F238E27FC236}">
                <a16:creationId xmlns:a16="http://schemas.microsoft.com/office/drawing/2014/main" id="{3BEA51A7-2FE8-CF36-13DD-E14A136FF446}"/>
              </a:ext>
            </a:extLst>
          </p:cNvPr>
          <p:cNvGrpSpPr>
            <a:grpSpLocks/>
          </p:cNvGrpSpPr>
          <p:nvPr/>
        </p:nvGrpSpPr>
        <p:grpSpPr bwMode="auto">
          <a:xfrm>
            <a:off x="2318328" y="1389488"/>
            <a:ext cx="8358908" cy="4197350"/>
            <a:chOff x="384" y="909"/>
            <a:chExt cx="4425" cy="2644"/>
          </a:xfrm>
        </p:grpSpPr>
        <p:sp>
          <p:nvSpPr>
            <p:cNvPr id="15" name="Arc 3">
              <a:extLst>
                <a:ext uri="{FF2B5EF4-FFF2-40B4-BE49-F238E27FC236}">
                  <a16:creationId xmlns:a16="http://schemas.microsoft.com/office/drawing/2014/main" id="{FD5F59D1-1124-FD8F-EEDD-B231599B71E3}"/>
                </a:ext>
              </a:extLst>
            </p:cNvPr>
            <p:cNvSpPr>
              <a:spLocks/>
            </p:cNvSpPr>
            <p:nvPr/>
          </p:nvSpPr>
          <p:spPr bwMode="auto">
            <a:xfrm>
              <a:off x="493" y="1858"/>
              <a:ext cx="970" cy="810"/>
            </a:xfrm>
            <a:custGeom>
              <a:avLst/>
              <a:gdLst>
                <a:gd name="G0" fmla="+- 20853 0 0"/>
                <a:gd name="G1" fmla="+- 15274 0 0"/>
                <a:gd name="G2" fmla="+- 21600 0 0"/>
                <a:gd name="T0" fmla="*/ 35912 w 42453"/>
                <a:gd name="T1" fmla="*/ -174 h 36874"/>
                <a:gd name="T2" fmla="*/ -49 w 42453"/>
                <a:gd name="T3" fmla="*/ 21130 h 36874"/>
                <a:gd name="T4" fmla="*/ 20853 w 42453"/>
                <a:gd name="T5" fmla="*/ 15274 h 36874"/>
              </a:gdLst>
              <a:ahLst/>
              <a:cxnLst>
                <a:cxn ang="0">
                  <a:pos x="T0" y="T1"/>
                </a:cxn>
                <a:cxn ang="0">
                  <a:pos x="T2" y="T3"/>
                </a:cxn>
                <a:cxn ang="0">
                  <a:pos x="T4" y="T5"/>
                </a:cxn>
              </a:cxnLst>
              <a:rect l="0" t="0" r="r" b="b"/>
              <a:pathLst>
                <a:path w="42453" h="36874" fill="none" extrusionOk="0">
                  <a:moveTo>
                    <a:pt x="35930" y="-193"/>
                  </a:moveTo>
                  <a:cubicBezTo>
                    <a:pt x="40100" y="3872"/>
                    <a:pt x="42453" y="9450"/>
                    <a:pt x="42453" y="15274"/>
                  </a:cubicBezTo>
                  <a:cubicBezTo>
                    <a:pt x="42453" y="27203"/>
                    <a:pt x="32782" y="36874"/>
                    <a:pt x="20853" y="36874"/>
                  </a:cubicBezTo>
                  <a:cubicBezTo>
                    <a:pt x="11168" y="36874"/>
                    <a:pt x="2667" y="30427"/>
                    <a:pt x="54" y="21100"/>
                  </a:cubicBezTo>
                </a:path>
                <a:path w="42453" h="36874" stroke="0" extrusionOk="0">
                  <a:moveTo>
                    <a:pt x="35930" y="-193"/>
                  </a:moveTo>
                  <a:cubicBezTo>
                    <a:pt x="40100" y="3872"/>
                    <a:pt x="42453" y="9450"/>
                    <a:pt x="42453" y="15274"/>
                  </a:cubicBezTo>
                  <a:cubicBezTo>
                    <a:pt x="42453" y="27203"/>
                    <a:pt x="32782" y="36874"/>
                    <a:pt x="20853" y="36874"/>
                  </a:cubicBezTo>
                  <a:cubicBezTo>
                    <a:pt x="11168" y="36874"/>
                    <a:pt x="2667" y="30427"/>
                    <a:pt x="54" y="21100"/>
                  </a:cubicBezTo>
                  <a:lnTo>
                    <a:pt x="20853" y="15274"/>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6" name="Arc 4">
              <a:extLst>
                <a:ext uri="{FF2B5EF4-FFF2-40B4-BE49-F238E27FC236}">
                  <a16:creationId xmlns:a16="http://schemas.microsoft.com/office/drawing/2014/main" id="{96BD304C-1DA9-D676-4D89-87A3AC5EF837}"/>
                </a:ext>
              </a:extLst>
            </p:cNvPr>
            <p:cNvSpPr>
              <a:spLocks/>
            </p:cNvSpPr>
            <p:nvPr/>
          </p:nvSpPr>
          <p:spPr bwMode="auto">
            <a:xfrm>
              <a:off x="476" y="2006"/>
              <a:ext cx="494" cy="314"/>
            </a:xfrm>
            <a:custGeom>
              <a:avLst/>
              <a:gdLst>
                <a:gd name="G0" fmla="+- 21599 0 0"/>
                <a:gd name="G1" fmla="+- 8506 0 0"/>
                <a:gd name="G2" fmla="+- 21600 0 0"/>
                <a:gd name="T0" fmla="*/ 704 w 21599"/>
                <a:gd name="T1" fmla="*/ 14357 h 14261"/>
                <a:gd name="T2" fmla="*/ 1754 w 21599"/>
                <a:gd name="T3" fmla="*/ -107 h 14261"/>
                <a:gd name="T4" fmla="*/ 21599 w 21599"/>
                <a:gd name="T5" fmla="*/ 8506 h 14261"/>
              </a:gdLst>
              <a:ahLst/>
              <a:cxnLst>
                <a:cxn ang="0">
                  <a:pos x="T0" y="T1"/>
                </a:cxn>
                <a:cxn ang="0">
                  <a:pos x="T2" y="T3"/>
                </a:cxn>
                <a:cxn ang="0">
                  <a:pos x="T4" y="T5"/>
                </a:cxn>
              </a:cxnLst>
              <a:rect l="0" t="0" r="r" b="b"/>
              <a:pathLst>
                <a:path w="21599" h="14261" fill="none" extrusionOk="0">
                  <a:moveTo>
                    <a:pt x="799" y="14330"/>
                  </a:moveTo>
                  <a:cubicBezTo>
                    <a:pt x="269" y="12434"/>
                    <a:pt x="0" y="10475"/>
                    <a:pt x="0" y="8506"/>
                  </a:cubicBezTo>
                  <a:cubicBezTo>
                    <a:pt x="0" y="5547"/>
                    <a:pt x="607" y="2620"/>
                    <a:pt x="1785" y="-94"/>
                  </a:cubicBezTo>
                </a:path>
                <a:path w="21599" h="14261" stroke="0" extrusionOk="0">
                  <a:moveTo>
                    <a:pt x="799" y="14330"/>
                  </a:moveTo>
                  <a:cubicBezTo>
                    <a:pt x="269" y="12434"/>
                    <a:pt x="0" y="10475"/>
                    <a:pt x="0" y="8506"/>
                  </a:cubicBezTo>
                  <a:cubicBezTo>
                    <a:pt x="0" y="5547"/>
                    <a:pt x="607" y="2620"/>
                    <a:pt x="1785" y="-94"/>
                  </a:cubicBezTo>
                  <a:lnTo>
                    <a:pt x="21599" y="8506"/>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7" name="Arc 5">
              <a:extLst>
                <a:ext uri="{FF2B5EF4-FFF2-40B4-BE49-F238E27FC236}">
                  <a16:creationId xmlns:a16="http://schemas.microsoft.com/office/drawing/2014/main" id="{A3A5349C-C5A0-737E-4AD7-84B787450C5D}"/>
                </a:ext>
              </a:extLst>
            </p:cNvPr>
            <p:cNvSpPr>
              <a:spLocks/>
            </p:cNvSpPr>
            <p:nvPr/>
          </p:nvSpPr>
          <p:spPr bwMode="auto">
            <a:xfrm>
              <a:off x="516" y="1718"/>
              <a:ext cx="798" cy="475"/>
            </a:xfrm>
            <a:custGeom>
              <a:avLst/>
              <a:gdLst>
                <a:gd name="G0" fmla="+- 19835 0 0"/>
                <a:gd name="G1" fmla="+- 21600 0 0"/>
                <a:gd name="G2" fmla="+- 21600 0 0"/>
                <a:gd name="T0" fmla="*/ -4 w 34900"/>
                <a:gd name="T1" fmla="*/ 12986 h 21600"/>
                <a:gd name="T2" fmla="*/ 34883 w 34900"/>
                <a:gd name="T3" fmla="*/ 6163 h 21600"/>
                <a:gd name="T4" fmla="*/ 19835 w 34900"/>
                <a:gd name="T5" fmla="*/ 21600 h 21600"/>
              </a:gdLst>
              <a:ahLst/>
              <a:cxnLst>
                <a:cxn ang="0">
                  <a:pos x="T0" y="T1"/>
                </a:cxn>
                <a:cxn ang="0">
                  <a:pos x="T2" y="T3"/>
                </a:cxn>
                <a:cxn ang="0">
                  <a:pos x="T4" y="T5"/>
                </a:cxn>
              </a:cxnLst>
              <a:rect l="0" t="0" r="r" b="b"/>
              <a:pathLst>
                <a:path w="34900" h="21600" fill="none" extrusionOk="0">
                  <a:moveTo>
                    <a:pt x="22" y="12997"/>
                  </a:moveTo>
                  <a:cubicBezTo>
                    <a:pt x="3449" y="5105"/>
                    <a:pt x="11232" y="0"/>
                    <a:pt x="19835" y="0"/>
                  </a:cubicBezTo>
                  <a:cubicBezTo>
                    <a:pt x="25468" y="0"/>
                    <a:pt x="30878" y="2200"/>
                    <a:pt x="34912" y="6132"/>
                  </a:cubicBezTo>
                </a:path>
                <a:path w="34900" h="21600" stroke="0" extrusionOk="0">
                  <a:moveTo>
                    <a:pt x="22" y="12997"/>
                  </a:moveTo>
                  <a:cubicBezTo>
                    <a:pt x="3449" y="5105"/>
                    <a:pt x="11232" y="0"/>
                    <a:pt x="19835" y="0"/>
                  </a:cubicBezTo>
                  <a:cubicBezTo>
                    <a:pt x="25468" y="0"/>
                    <a:pt x="30878" y="2200"/>
                    <a:pt x="34912" y="6132"/>
                  </a:cubicBezTo>
                  <a:lnTo>
                    <a:pt x="19835" y="21600"/>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8" name="Rectangle 6">
              <a:extLst>
                <a:ext uri="{FF2B5EF4-FFF2-40B4-BE49-F238E27FC236}">
                  <a16:creationId xmlns:a16="http://schemas.microsoft.com/office/drawing/2014/main" id="{8FB15E66-8C66-C3D1-31A6-F5DB2D99C12C}"/>
                </a:ext>
              </a:extLst>
            </p:cNvPr>
            <p:cNvSpPr>
              <a:spLocks noChangeArrowheads="1"/>
            </p:cNvSpPr>
            <p:nvPr/>
          </p:nvSpPr>
          <p:spPr bwMode="auto">
            <a:xfrm>
              <a:off x="482" y="2100"/>
              <a:ext cx="326"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11%</a:t>
              </a:r>
              <a:endParaRPr lang="en-US" altLang="ar-EG" sz="2000" b="1"/>
            </a:p>
          </p:txBody>
        </p:sp>
        <p:sp>
          <p:nvSpPr>
            <p:cNvPr id="19" name="Rectangle 7">
              <a:extLst>
                <a:ext uri="{FF2B5EF4-FFF2-40B4-BE49-F238E27FC236}">
                  <a16:creationId xmlns:a16="http://schemas.microsoft.com/office/drawing/2014/main" id="{130FB8FF-9951-9DDF-5590-97334560DF46}"/>
                </a:ext>
              </a:extLst>
            </p:cNvPr>
            <p:cNvSpPr>
              <a:spLocks noChangeArrowheads="1"/>
            </p:cNvSpPr>
            <p:nvPr/>
          </p:nvSpPr>
          <p:spPr bwMode="auto">
            <a:xfrm>
              <a:off x="746" y="1864"/>
              <a:ext cx="326"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31%</a:t>
              </a:r>
              <a:endParaRPr lang="en-US" altLang="ar-EG" sz="2000" b="1"/>
            </a:p>
          </p:txBody>
        </p:sp>
        <p:sp>
          <p:nvSpPr>
            <p:cNvPr id="20" name="Rectangle 8">
              <a:extLst>
                <a:ext uri="{FF2B5EF4-FFF2-40B4-BE49-F238E27FC236}">
                  <a16:creationId xmlns:a16="http://schemas.microsoft.com/office/drawing/2014/main" id="{5BF8A98D-481A-4EBF-CE29-CB3B39FCC5F3}"/>
                </a:ext>
              </a:extLst>
            </p:cNvPr>
            <p:cNvSpPr>
              <a:spLocks noChangeArrowheads="1"/>
            </p:cNvSpPr>
            <p:nvPr/>
          </p:nvSpPr>
          <p:spPr bwMode="auto">
            <a:xfrm>
              <a:off x="820" y="2328"/>
              <a:ext cx="32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58%</a:t>
              </a:r>
              <a:endParaRPr lang="en-US" altLang="ar-EG" sz="2000" b="1"/>
            </a:p>
          </p:txBody>
        </p:sp>
        <p:sp>
          <p:nvSpPr>
            <p:cNvPr id="21" name="Rectangle 9">
              <a:extLst>
                <a:ext uri="{FF2B5EF4-FFF2-40B4-BE49-F238E27FC236}">
                  <a16:creationId xmlns:a16="http://schemas.microsoft.com/office/drawing/2014/main" id="{E5537E2F-68BD-DC38-205B-9BA65A22C6FB}"/>
                </a:ext>
              </a:extLst>
            </p:cNvPr>
            <p:cNvSpPr>
              <a:spLocks noChangeArrowheads="1"/>
            </p:cNvSpPr>
            <p:nvPr/>
          </p:nvSpPr>
          <p:spPr bwMode="auto">
            <a:xfrm>
              <a:off x="1568" y="1725"/>
              <a:ext cx="815" cy="940"/>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2" name="Rectangle 10">
              <a:extLst>
                <a:ext uri="{FF2B5EF4-FFF2-40B4-BE49-F238E27FC236}">
                  <a16:creationId xmlns:a16="http://schemas.microsoft.com/office/drawing/2014/main" id="{25CECBBB-4C36-D8E7-B4C4-980E54116EFA}"/>
                </a:ext>
              </a:extLst>
            </p:cNvPr>
            <p:cNvSpPr>
              <a:spLocks noChangeArrowheads="1"/>
            </p:cNvSpPr>
            <p:nvPr/>
          </p:nvSpPr>
          <p:spPr bwMode="auto">
            <a:xfrm>
              <a:off x="1613" y="1848"/>
              <a:ext cx="96"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3" name="Rectangle 11">
              <a:extLst>
                <a:ext uri="{FF2B5EF4-FFF2-40B4-BE49-F238E27FC236}">
                  <a16:creationId xmlns:a16="http://schemas.microsoft.com/office/drawing/2014/main" id="{32E5606E-E842-1FA0-6377-C86E78ADE449}"/>
                </a:ext>
              </a:extLst>
            </p:cNvPr>
            <p:cNvSpPr>
              <a:spLocks noChangeArrowheads="1"/>
            </p:cNvSpPr>
            <p:nvPr/>
          </p:nvSpPr>
          <p:spPr bwMode="auto">
            <a:xfrm>
              <a:off x="1750" y="1804"/>
              <a:ext cx="610"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Material</a:t>
              </a:r>
              <a:endParaRPr lang="en-US" altLang="ar-EG" b="1"/>
            </a:p>
          </p:txBody>
        </p:sp>
        <p:sp>
          <p:nvSpPr>
            <p:cNvPr id="24" name="Rectangle 12">
              <a:extLst>
                <a:ext uri="{FF2B5EF4-FFF2-40B4-BE49-F238E27FC236}">
                  <a16:creationId xmlns:a16="http://schemas.microsoft.com/office/drawing/2014/main" id="{AE87F277-77C9-EC56-79EF-A7C043D7B7A9}"/>
                </a:ext>
              </a:extLst>
            </p:cNvPr>
            <p:cNvSpPr>
              <a:spLocks noChangeArrowheads="1"/>
            </p:cNvSpPr>
            <p:nvPr/>
          </p:nvSpPr>
          <p:spPr bwMode="auto">
            <a:xfrm>
              <a:off x="1613" y="2154"/>
              <a:ext cx="96" cy="91"/>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5" name="Rectangle 13">
              <a:extLst>
                <a:ext uri="{FF2B5EF4-FFF2-40B4-BE49-F238E27FC236}">
                  <a16:creationId xmlns:a16="http://schemas.microsoft.com/office/drawing/2014/main" id="{2619EA8A-BC11-71D4-AAE7-5BC9DF792DB1}"/>
                </a:ext>
              </a:extLst>
            </p:cNvPr>
            <p:cNvSpPr>
              <a:spLocks noChangeArrowheads="1"/>
            </p:cNvSpPr>
            <p:nvPr/>
          </p:nvSpPr>
          <p:spPr bwMode="auto">
            <a:xfrm>
              <a:off x="1750" y="2138"/>
              <a:ext cx="626" cy="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600" b="1" dirty="0">
                  <a:solidFill>
                    <a:srgbClr val="000000"/>
                  </a:solidFill>
                </a:rPr>
                <a:t>Dir Wages</a:t>
              </a:r>
              <a:endParaRPr lang="en-US" altLang="ar-EG" b="1" dirty="0"/>
            </a:p>
          </p:txBody>
        </p:sp>
        <p:sp>
          <p:nvSpPr>
            <p:cNvPr id="26" name="Rectangle 14">
              <a:extLst>
                <a:ext uri="{FF2B5EF4-FFF2-40B4-BE49-F238E27FC236}">
                  <a16:creationId xmlns:a16="http://schemas.microsoft.com/office/drawing/2014/main" id="{858A4E06-CB87-23CC-A6E3-6F58EC08A506}"/>
                </a:ext>
              </a:extLst>
            </p:cNvPr>
            <p:cNvSpPr>
              <a:spLocks noChangeArrowheads="1"/>
            </p:cNvSpPr>
            <p:nvPr/>
          </p:nvSpPr>
          <p:spPr bwMode="auto">
            <a:xfrm>
              <a:off x="1613" y="2471"/>
              <a:ext cx="96" cy="92"/>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7" name="Rectangle 15">
              <a:extLst>
                <a:ext uri="{FF2B5EF4-FFF2-40B4-BE49-F238E27FC236}">
                  <a16:creationId xmlns:a16="http://schemas.microsoft.com/office/drawing/2014/main" id="{FD53CE36-6A20-9ADE-DB52-90E52AA2F22A}"/>
                </a:ext>
              </a:extLst>
            </p:cNvPr>
            <p:cNvSpPr>
              <a:spLocks noChangeArrowheads="1"/>
            </p:cNvSpPr>
            <p:nvPr/>
          </p:nvSpPr>
          <p:spPr bwMode="auto">
            <a:xfrm>
              <a:off x="1750" y="242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28" name="Arc 16">
              <a:extLst>
                <a:ext uri="{FF2B5EF4-FFF2-40B4-BE49-F238E27FC236}">
                  <a16:creationId xmlns:a16="http://schemas.microsoft.com/office/drawing/2014/main" id="{CF8B8BC9-C9F8-F66E-4ABA-E74F117F86B8}"/>
                </a:ext>
              </a:extLst>
            </p:cNvPr>
            <p:cNvSpPr>
              <a:spLocks/>
            </p:cNvSpPr>
            <p:nvPr/>
          </p:nvSpPr>
          <p:spPr bwMode="auto">
            <a:xfrm>
              <a:off x="2906" y="2743"/>
              <a:ext cx="986" cy="810"/>
            </a:xfrm>
            <a:custGeom>
              <a:avLst/>
              <a:gdLst>
                <a:gd name="G0" fmla="+- 21600 0 0"/>
                <a:gd name="G1" fmla="+- 15289 0 0"/>
                <a:gd name="G2" fmla="+- 21600 0 0"/>
                <a:gd name="T0" fmla="*/ 36713 w 43200"/>
                <a:gd name="T1" fmla="*/ -64 h 36889"/>
                <a:gd name="T2" fmla="*/ 3061 w 43200"/>
                <a:gd name="T3" fmla="*/ 4309 h 36889"/>
                <a:gd name="T4" fmla="*/ 21600 w 43200"/>
                <a:gd name="T5" fmla="*/ 15289 h 36889"/>
              </a:gdLst>
              <a:ahLst/>
              <a:cxnLst>
                <a:cxn ang="0">
                  <a:pos x="T0" y="T1"/>
                </a:cxn>
                <a:cxn ang="0">
                  <a:pos x="T2" y="T3"/>
                </a:cxn>
                <a:cxn ang="0">
                  <a:pos x="T4" y="T5"/>
                </a:cxn>
              </a:cxnLst>
              <a:rect l="0" t="0" r="r" b="b"/>
              <a:pathLst>
                <a:path w="43200" h="36889" fill="none" extrusionOk="0">
                  <a:moveTo>
                    <a:pt x="36752" y="-104"/>
                  </a:moveTo>
                  <a:cubicBezTo>
                    <a:pt x="40877" y="3956"/>
                    <a:pt x="43200" y="9501"/>
                    <a:pt x="43200" y="15289"/>
                  </a:cubicBezTo>
                  <a:cubicBezTo>
                    <a:pt x="43200" y="27218"/>
                    <a:pt x="33529" y="36889"/>
                    <a:pt x="21600" y="36889"/>
                  </a:cubicBezTo>
                  <a:cubicBezTo>
                    <a:pt x="9670" y="36889"/>
                    <a:pt x="0" y="27218"/>
                    <a:pt x="0" y="15289"/>
                  </a:cubicBezTo>
                  <a:cubicBezTo>
                    <a:pt x="0" y="11416"/>
                    <a:pt x="1041" y="7614"/>
                    <a:pt x="3015" y="4281"/>
                  </a:cubicBezTo>
                </a:path>
                <a:path w="43200" h="36889" stroke="0" extrusionOk="0">
                  <a:moveTo>
                    <a:pt x="36752" y="-104"/>
                  </a:moveTo>
                  <a:cubicBezTo>
                    <a:pt x="40877" y="3956"/>
                    <a:pt x="43200" y="9501"/>
                    <a:pt x="43200" y="15289"/>
                  </a:cubicBezTo>
                  <a:cubicBezTo>
                    <a:pt x="43200" y="27218"/>
                    <a:pt x="33529" y="36889"/>
                    <a:pt x="21600" y="36889"/>
                  </a:cubicBezTo>
                  <a:cubicBezTo>
                    <a:pt x="9670" y="36889"/>
                    <a:pt x="0" y="27218"/>
                    <a:pt x="0" y="15289"/>
                  </a:cubicBezTo>
                  <a:cubicBezTo>
                    <a:pt x="0" y="11416"/>
                    <a:pt x="1041" y="7614"/>
                    <a:pt x="3015" y="4281"/>
                  </a:cubicBezTo>
                  <a:lnTo>
                    <a:pt x="21600" y="15289"/>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9" name="Arc 17">
              <a:extLst>
                <a:ext uri="{FF2B5EF4-FFF2-40B4-BE49-F238E27FC236}">
                  <a16:creationId xmlns:a16="http://schemas.microsoft.com/office/drawing/2014/main" id="{53BF58A7-1000-6438-F891-8C2AC11A1A4A}"/>
                </a:ext>
              </a:extLst>
            </p:cNvPr>
            <p:cNvSpPr>
              <a:spLocks/>
            </p:cNvSpPr>
            <p:nvPr/>
          </p:nvSpPr>
          <p:spPr bwMode="auto">
            <a:xfrm>
              <a:off x="2974" y="2617"/>
              <a:ext cx="425" cy="462"/>
            </a:xfrm>
            <a:custGeom>
              <a:avLst/>
              <a:gdLst>
                <a:gd name="G0" fmla="+- 18642 0 0"/>
                <a:gd name="G1" fmla="+- 21056 0 0"/>
                <a:gd name="G2" fmla="+- 21600 0 0"/>
                <a:gd name="T0" fmla="*/ 83 w 18642"/>
                <a:gd name="T1" fmla="*/ 10075 h 21056"/>
                <a:gd name="T2" fmla="*/ 14032 w 18642"/>
                <a:gd name="T3" fmla="*/ -41 h 21056"/>
                <a:gd name="T4" fmla="*/ 18642 w 18642"/>
                <a:gd name="T5" fmla="*/ 21056 h 21056"/>
              </a:gdLst>
              <a:ahLst/>
              <a:cxnLst>
                <a:cxn ang="0">
                  <a:pos x="T0" y="T1"/>
                </a:cxn>
                <a:cxn ang="0">
                  <a:pos x="T2" y="T3"/>
                </a:cxn>
                <a:cxn ang="0">
                  <a:pos x="T4" y="T5"/>
                </a:cxn>
              </a:cxnLst>
              <a:rect l="0" t="0" r="r" b="b"/>
              <a:pathLst>
                <a:path w="18642" h="21056" fill="none" extrusionOk="0">
                  <a:moveTo>
                    <a:pt x="53" y="10057"/>
                  </a:moveTo>
                  <a:cubicBezTo>
                    <a:pt x="3107" y="4895"/>
                    <a:pt x="8171" y="1235"/>
                    <a:pt x="14031" y="-46"/>
                  </a:cubicBezTo>
                </a:path>
                <a:path w="18642" h="21056" stroke="0" extrusionOk="0">
                  <a:moveTo>
                    <a:pt x="53" y="10057"/>
                  </a:moveTo>
                  <a:cubicBezTo>
                    <a:pt x="3107" y="4895"/>
                    <a:pt x="8171" y="1235"/>
                    <a:pt x="14031" y="-46"/>
                  </a:cubicBezTo>
                  <a:lnTo>
                    <a:pt x="18642" y="21056"/>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0" name="Arc 18">
              <a:extLst>
                <a:ext uri="{FF2B5EF4-FFF2-40B4-BE49-F238E27FC236}">
                  <a16:creationId xmlns:a16="http://schemas.microsoft.com/office/drawing/2014/main" id="{12A6012A-0F96-7FD6-5321-FB017E245904}"/>
                </a:ext>
              </a:extLst>
            </p:cNvPr>
            <p:cNvSpPr>
              <a:spLocks/>
            </p:cNvSpPr>
            <p:nvPr/>
          </p:nvSpPr>
          <p:spPr bwMode="auto">
            <a:xfrm>
              <a:off x="3296" y="2605"/>
              <a:ext cx="453" cy="474"/>
            </a:xfrm>
            <a:custGeom>
              <a:avLst/>
              <a:gdLst>
                <a:gd name="G0" fmla="+- 4530 0 0"/>
                <a:gd name="G1" fmla="+- 21600 0 0"/>
                <a:gd name="G2" fmla="+- 21600 0 0"/>
                <a:gd name="T0" fmla="*/ -75 w 19883"/>
                <a:gd name="T1" fmla="*/ 501 h 21600"/>
                <a:gd name="T2" fmla="*/ 19909 w 19883"/>
                <a:gd name="T3" fmla="*/ 6244 h 21600"/>
                <a:gd name="T4" fmla="*/ 4530 w 19883"/>
                <a:gd name="T5" fmla="*/ 21600 h 21600"/>
              </a:gdLst>
              <a:ahLst/>
              <a:cxnLst>
                <a:cxn ang="0">
                  <a:pos x="T0" y="T1"/>
                </a:cxn>
                <a:cxn ang="0">
                  <a:pos x="T2" y="T3"/>
                </a:cxn>
                <a:cxn ang="0">
                  <a:pos x="T4" y="T5"/>
                </a:cxn>
              </a:cxnLst>
              <a:rect l="0" t="0" r="r" b="b"/>
              <a:pathLst>
                <a:path w="19883" h="21600" fill="none" extrusionOk="0">
                  <a:moveTo>
                    <a:pt x="-76" y="496"/>
                  </a:moveTo>
                  <a:cubicBezTo>
                    <a:pt x="1437" y="166"/>
                    <a:pt x="2981" y="0"/>
                    <a:pt x="4530" y="0"/>
                  </a:cubicBezTo>
                  <a:cubicBezTo>
                    <a:pt x="10264" y="0"/>
                    <a:pt x="15763" y="2280"/>
                    <a:pt x="19815" y="6337"/>
                  </a:cubicBezTo>
                </a:path>
                <a:path w="19883" h="21600" stroke="0" extrusionOk="0">
                  <a:moveTo>
                    <a:pt x="-76" y="496"/>
                  </a:moveTo>
                  <a:cubicBezTo>
                    <a:pt x="1437" y="166"/>
                    <a:pt x="2981" y="0"/>
                    <a:pt x="4530" y="0"/>
                  </a:cubicBezTo>
                  <a:cubicBezTo>
                    <a:pt x="10264" y="0"/>
                    <a:pt x="15763" y="2280"/>
                    <a:pt x="19815" y="6337"/>
                  </a:cubicBezTo>
                  <a:lnTo>
                    <a:pt x="4530" y="21600"/>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1" name="Rectangle 19">
              <a:extLst>
                <a:ext uri="{FF2B5EF4-FFF2-40B4-BE49-F238E27FC236}">
                  <a16:creationId xmlns:a16="http://schemas.microsoft.com/office/drawing/2014/main" id="{DA810908-ADF6-731A-F4E4-C5A8DAD0FE22}"/>
                </a:ext>
              </a:extLst>
            </p:cNvPr>
            <p:cNvSpPr>
              <a:spLocks noChangeArrowheads="1"/>
            </p:cNvSpPr>
            <p:nvPr/>
          </p:nvSpPr>
          <p:spPr bwMode="auto">
            <a:xfrm>
              <a:off x="3332" y="3183"/>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71%</a:t>
              </a:r>
              <a:endParaRPr lang="en-US" altLang="ar-EG" sz="1800" b="1"/>
            </a:p>
          </p:txBody>
        </p:sp>
        <p:sp>
          <p:nvSpPr>
            <p:cNvPr id="32" name="Rectangle 20">
              <a:extLst>
                <a:ext uri="{FF2B5EF4-FFF2-40B4-BE49-F238E27FC236}">
                  <a16:creationId xmlns:a16="http://schemas.microsoft.com/office/drawing/2014/main" id="{73B58EE1-0E5B-7148-4D82-49A4E324D432}"/>
                </a:ext>
              </a:extLst>
            </p:cNvPr>
            <p:cNvSpPr>
              <a:spLocks noChangeArrowheads="1"/>
            </p:cNvSpPr>
            <p:nvPr/>
          </p:nvSpPr>
          <p:spPr bwMode="auto">
            <a:xfrm>
              <a:off x="3376" y="2654"/>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16%</a:t>
              </a:r>
              <a:endParaRPr lang="en-US" altLang="ar-EG" sz="1800" b="1"/>
            </a:p>
          </p:txBody>
        </p:sp>
        <p:sp>
          <p:nvSpPr>
            <p:cNvPr id="33" name="Rectangle 21">
              <a:extLst>
                <a:ext uri="{FF2B5EF4-FFF2-40B4-BE49-F238E27FC236}">
                  <a16:creationId xmlns:a16="http://schemas.microsoft.com/office/drawing/2014/main" id="{63A0ECFF-C848-A471-9A7F-6F57FEE672C5}"/>
                </a:ext>
              </a:extLst>
            </p:cNvPr>
            <p:cNvSpPr>
              <a:spLocks noChangeArrowheads="1"/>
            </p:cNvSpPr>
            <p:nvPr/>
          </p:nvSpPr>
          <p:spPr bwMode="auto">
            <a:xfrm>
              <a:off x="3055" y="2760"/>
              <a:ext cx="295"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13%</a:t>
              </a:r>
              <a:endParaRPr lang="en-US" altLang="ar-EG" sz="1800" b="1"/>
            </a:p>
          </p:txBody>
        </p:sp>
        <p:sp>
          <p:nvSpPr>
            <p:cNvPr id="34" name="Rectangle 22">
              <a:extLst>
                <a:ext uri="{FF2B5EF4-FFF2-40B4-BE49-F238E27FC236}">
                  <a16:creationId xmlns:a16="http://schemas.microsoft.com/office/drawing/2014/main" id="{61FE91BF-EC62-1AA8-D448-1DB9381D982C}"/>
                </a:ext>
              </a:extLst>
            </p:cNvPr>
            <p:cNvSpPr>
              <a:spLocks noChangeArrowheads="1"/>
            </p:cNvSpPr>
            <p:nvPr/>
          </p:nvSpPr>
          <p:spPr bwMode="auto">
            <a:xfrm>
              <a:off x="3996" y="2612"/>
              <a:ext cx="813" cy="940"/>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5" name="Rectangle 23">
              <a:extLst>
                <a:ext uri="{FF2B5EF4-FFF2-40B4-BE49-F238E27FC236}">
                  <a16:creationId xmlns:a16="http://schemas.microsoft.com/office/drawing/2014/main" id="{444D0383-0786-120C-A955-DD11E138CDD3}"/>
                </a:ext>
              </a:extLst>
            </p:cNvPr>
            <p:cNvSpPr>
              <a:spLocks noChangeArrowheads="1"/>
            </p:cNvSpPr>
            <p:nvPr/>
          </p:nvSpPr>
          <p:spPr bwMode="auto">
            <a:xfrm>
              <a:off x="4095" y="2735"/>
              <a:ext cx="95"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6" name="Rectangle 24">
              <a:extLst>
                <a:ext uri="{FF2B5EF4-FFF2-40B4-BE49-F238E27FC236}">
                  <a16:creationId xmlns:a16="http://schemas.microsoft.com/office/drawing/2014/main" id="{B75E30FB-6332-4698-E13A-B1BB830FF6A9}"/>
                </a:ext>
              </a:extLst>
            </p:cNvPr>
            <p:cNvSpPr>
              <a:spLocks noChangeArrowheads="1"/>
            </p:cNvSpPr>
            <p:nvPr/>
          </p:nvSpPr>
          <p:spPr bwMode="auto">
            <a:xfrm>
              <a:off x="4231" y="2696"/>
              <a:ext cx="47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COGS</a:t>
              </a:r>
              <a:endParaRPr lang="en-US" altLang="ar-EG" b="1"/>
            </a:p>
          </p:txBody>
        </p:sp>
        <p:sp>
          <p:nvSpPr>
            <p:cNvPr id="37" name="Rectangle 25">
              <a:extLst>
                <a:ext uri="{FF2B5EF4-FFF2-40B4-BE49-F238E27FC236}">
                  <a16:creationId xmlns:a16="http://schemas.microsoft.com/office/drawing/2014/main" id="{7E27BE9E-DE10-C62A-A62D-96B74D4691CE}"/>
                </a:ext>
              </a:extLst>
            </p:cNvPr>
            <p:cNvSpPr>
              <a:spLocks noChangeArrowheads="1"/>
            </p:cNvSpPr>
            <p:nvPr/>
          </p:nvSpPr>
          <p:spPr bwMode="auto">
            <a:xfrm>
              <a:off x="4095" y="3044"/>
              <a:ext cx="95" cy="92"/>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8" name="Rectangle 26">
              <a:extLst>
                <a:ext uri="{FF2B5EF4-FFF2-40B4-BE49-F238E27FC236}">
                  <a16:creationId xmlns:a16="http://schemas.microsoft.com/office/drawing/2014/main" id="{E5EE22FB-6AEB-5F93-F9D6-CD696B6D6230}"/>
                </a:ext>
              </a:extLst>
            </p:cNvPr>
            <p:cNvSpPr>
              <a:spLocks noChangeArrowheads="1"/>
            </p:cNvSpPr>
            <p:nvPr/>
          </p:nvSpPr>
          <p:spPr bwMode="auto">
            <a:xfrm>
              <a:off x="4231" y="3005"/>
              <a:ext cx="539"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Payroll</a:t>
              </a:r>
              <a:endParaRPr lang="en-US" altLang="ar-EG" b="1"/>
            </a:p>
          </p:txBody>
        </p:sp>
        <p:sp>
          <p:nvSpPr>
            <p:cNvPr id="39" name="Rectangle 27">
              <a:extLst>
                <a:ext uri="{FF2B5EF4-FFF2-40B4-BE49-F238E27FC236}">
                  <a16:creationId xmlns:a16="http://schemas.microsoft.com/office/drawing/2014/main" id="{7E516D61-5412-2E68-EBD6-008E0051A56A}"/>
                </a:ext>
              </a:extLst>
            </p:cNvPr>
            <p:cNvSpPr>
              <a:spLocks noChangeArrowheads="1"/>
            </p:cNvSpPr>
            <p:nvPr/>
          </p:nvSpPr>
          <p:spPr bwMode="auto">
            <a:xfrm>
              <a:off x="4095" y="3358"/>
              <a:ext cx="95" cy="90"/>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0" name="Rectangle 28">
              <a:extLst>
                <a:ext uri="{FF2B5EF4-FFF2-40B4-BE49-F238E27FC236}">
                  <a16:creationId xmlns:a16="http://schemas.microsoft.com/office/drawing/2014/main" id="{9CB2AF00-E8A0-0529-B0A7-8D03DF253986}"/>
                </a:ext>
              </a:extLst>
            </p:cNvPr>
            <p:cNvSpPr>
              <a:spLocks noChangeArrowheads="1"/>
            </p:cNvSpPr>
            <p:nvPr/>
          </p:nvSpPr>
          <p:spPr bwMode="auto">
            <a:xfrm>
              <a:off x="4231" y="331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41" name="Arc 29">
              <a:extLst>
                <a:ext uri="{FF2B5EF4-FFF2-40B4-BE49-F238E27FC236}">
                  <a16:creationId xmlns:a16="http://schemas.microsoft.com/office/drawing/2014/main" id="{DDE1ACF8-EF76-97DA-2ACB-99AEAF1111CB}"/>
                </a:ext>
              </a:extLst>
            </p:cNvPr>
            <p:cNvSpPr>
              <a:spLocks/>
            </p:cNvSpPr>
            <p:nvPr/>
          </p:nvSpPr>
          <p:spPr bwMode="auto">
            <a:xfrm>
              <a:off x="2906" y="1231"/>
              <a:ext cx="986" cy="930"/>
            </a:xfrm>
            <a:custGeom>
              <a:avLst/>
              <a:gdLst>
                <a:gd name="G0" fmla="+- 21600 0 0"/>
                <a:gd name="G1" fmla="+- 20800 0 0"/>
                <a:gd name="G2" fmla="+- 21600 0 0"/>
                <a:gd name="T0" fmla="*/ 36713 w 43200"/>
                <a:gd name="T1" fmla="*/ 5431 h 42400"/>
                <a:gd name="T2" fmla="*/ 15943 w 43200"/>
                <a:gd name="T3" fmla="*/ -35 h 42400"/>
                <a:gd name="T4" fmla="*/ 21600 w 43200"/>
                <a:gd name="T5" fmla="*/ 20800 h 42400"/>
              </a:gdLst>
              <a:ahLst/>
              <a:cxnLst>
                <a:cxn ang="0">
                  <a:pos x="T0" y="T1"/>
                </a:cxn>
                <a:cxn ang="0">
                  <a:pos x="T2" y="T3"/>
                </a:cxn>
                <a:cxn ang="0">
                  <a:pos x="T4" y="T5"/>
                </a:cxn>
              </a:cxnLst>
              <a:rect l="0" t="0" r="r" b="b"/>
              <a:pathLst>
                <a:path w="43200" h="42400" fill="none" extrusionOk="0">
                  <a:moveTo>
                    <a:pt x="36744" y="5399"/>
                  </a:moveTo>
                  <a:cubicBezTo>
                    <a:pt x="40874" y="9459"/>
                    <a:pt x="43200" y="15008"/>
                    <a:pt x="43200" y="20800"/>
                  </a:cubicBezTo>
                  <a:cubicBezTo>
                    <a:pt x="43200" y="32729"/>
                    <a:pt x="33529" y="42400"/>
                    <a:pt x="21600" y="42400"/>
                  </a:cubicBezTo>
                  <a:cubicBezTo>
                    <a:pt x="9670" y="42400"/>
                    <a:pt x="0" y="32729"/>
                    <a:pt x="0" y="20800"/>
                  </a:cubicBezTo>
                  <a:cubicBezTo>
                    <a:pt x="0" y="11051"/>
                    <a:pt x="6531" y="2510"/>
                    <a:pt x="15940" y="-45"/>
                  </a:cubicBezTo>
                </a:path>
                <a:path w="43200" h="42400" stroke="0" extrusionOk="0">
                  <a:moveTo>
                    <a:pt x="36744" y="5399"/>
                  </a:moveTo>
                  <a:cubicBezTo>
                    <a:pt x="40874" y="9459"/>
                    <a:pt x="43200" y="15008"/>
                    <a:pt x="43200" y="20800"/>
                  </a:cubicBezTo>
                  <a:cubicBezTo>
                    <a:pt x="43200" y="32729"/>
                    <a:pt x="33529" y="42400"/>
                    <a:pt x="21600" y="42400"/>
                  </a:cubicBezTo>
                  <a:cubicBezTo>
                    <a:pt x="9670" y="42400"/>
                    <a:pt x="0" y="32729"/>
                    <a:pt x="0" y="20800"/>
                  </a:cubicBezTo>
                  <a:cubicBezTo>
                    <a:pt x="0" y="11051"/>
                    <a:pt x="6531" y="2510"/>
                    <a:pt x="15940" y="-45"/>
                  </a:cubicBezTo>
                  <a:lnTo>
                    <a:pt x="21600" y="20800"/>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2" name="Arc 30">
              <a:extLst>
                <a:ext uri="{FF2B5EF4-FFF2-40B4-BE49-F238E27FC236}">
                  <a16:creationId xmlns:a16="http://schemas.microsoft.com/office/drawing/2014/main" id="{C7A937ED-8CA6-7AF4-2CE6-E5257BF2378C}"/>
                </a:ext>
              </a:extLst>
            </p:cNvPr>
            <p:cNvSpPr>
              <a:spLocks/>
            </p:cNvSpPr>
            <p:nvPr/>
          </p:nvSpPr>
          <p:spPr bwMode="auto">
            <a:xfrm>
              <a:off x="3273" y="1213"/>
              <a:ext cx="229" cy="474"/>
            </a:xfrm>
            <a:custGeom>
              <a:avLst/>
              <a:gdLst>
                <a:gd name="G0" fmla="+- 5538 0 0"/>
                <a:gd name="G1" fmla="+- 21600 0 0"/>
                <a:gd name="G2" fmla="+- 21600 0 0"/>
                <a:gd name="T0" fmla="*/ -120 w 10069"/>
                <a:gd name="T1" fmla="*/ 758 h 21600"/>
                <a:gd name="T2" fmla="*/ 10137 w 10069"/>
                <a:gd name="T3" fmla="*/ 485 h 21600"/>
                <a:gd name="T4" fmla="*/ 5538 w 10069"/>
                <a:gd name="T5" fmla="*/ 21600 h 21600"/>
              </a:gdLst>
              <a:ahLst/>
              <a:cxnLst>
                <a:cxn ang="0">
                  <a:pos x="T0" y="T1"/>
                </a:cxn>
                <a:cxn ang="0">
                  <a:pos x="T2" y="T3"/>
                </a:cxn>
                <a:cxn ang="0">
                  <a:pos x="T4" y="T5"/>
                </a:cxn>
              </a:cxnLst>
              <a:rect l="0" t="0" r="r" b="b"/>
              <a:pathLst>
                <a:path w="10069" h="21600" fill="none" extrusionOk="0">
                  <a:moveTo>
                    <a:pt x="-121" y="754"/>
                  </a:moveTo>
                  <a:cubicBezTo>
                    <a:pt x="1723" y="253"/>
                    <a:pt x="3626" y="0"/>
                    <a:pt x="5538" y="0"/>
                  </a:cubicBezTo>
                  <a:cubicBezTo>
                    <a:pt x="7083" y="0"/>
                    <a:pt x="8624" y="165"/>
                    <a:pt x="10134" y="494"/>
                  </a:cubicBezTo>
                </a:path>
                <a:path w="10069" h="21600" stroke="0" extrusionOk="0">
                  <a:moveTo>
                    <a:pt x="-121" y="754"/>
                  </a:moveTo>
                  <a:cubicBezTo>
                    <a:pt x="1723" y="253"/>
                    <a:pt x="3626" y="0"/>
                    <a:pt x="5538" y="0"/>
                  </a:cubicBezTo>
                  <a:cubicBezTo>
                    <a:pt x="7083" y="0"/>
                    <a:pt x="8624" y="165"/>
                    <a:pt x="10134" y="494"/>
                  </a:cubicBezTo>
                  <a:lnTo>
                    <a:pt x="5538" y="21600"/>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3" name="Arc 31">
              <a:extLst>
                <a:ext uri="{FF2B5EF4-FFF2-40B4-BE49-F238E27FC236}">
                  <a16:creationId xmlns:a16="http://schemas.microsoft.com/office/drawing/2014/main" id="{30C1B1F3-4390-AFFE-6627-143788DD9A3A}"/>
                </a:ext>
              </a:extLst>
            </p:cNvPr>
            <p:cNvSpPr>
              <a:spLocks/>
            </p:cNvSpPr>
            <p:nvPr/>
          </p:nvSpPr>
          <p:spPr bwMode="auto">
            <a:xfrm>
              <a:off x="3399" y="1225"/>
              <a:ext cx="350" cy="462"/>
            </a:xfrm>
            <a:custGeom>
              <a:avLst/>
              <a:gdLst>
                <a:gd name="G0" fmla="+- 0 0 0"/>
                <a:gd name="G1" fmla="+- 21059 0 0"/>
                <a:gd name="G2" fmla="+- 21600 0 0"/>
                <a:gd name="T0" fmla="*/ 4595 w 15344"/>
                <a:gd name="T1" fmla="*/ -58 h 21059"/>
                <a:gd name="T2" fmla="*/ 15370 w 15344"/>
                <a:gd name="T3" fmla="*/ 5684 h 21059"/>
                <a:gd name="T4" fmla="*/ 0 w 15344"/>
                <a:gd name="T5" fmla="*/ 21059 h 21059"/>
              </a:gdLst>
              <a:ahLst/>
              <a:cxnLst>
                <a:cxn ang="0">
                  <a:pos x="T0" y="T1"/>
                </a:cxn>
                <a:cxn ang="0">
                  <a:pos x="T2" y="T3"/>
                </a:cxn>
                <a:cxn ang="0">
                  <a:pos x="T4" y="T5"/>
                </a:cxn>
              </a:cxnLst>
              <a:rect l="0" t="0" r="r" b="b"/>
              <a:pathLst>
                <a:path w="15344" h="21059" fill="none" extrusionOk="0">
                  <a:moveTo>
                    <a:pt x="4592" y="-47"/>
                  </a:moveTo>
                  <a:cubicBezTo>
                    <a:pt x="8636" y="833"/>
                    <a:pt x="12343" y="2857"/>
                    <a:pt x="15270" y="5783"/>
                  </a:cubicBezTo>
                </a:path>
                <a:path w="15344" h="21059" stroke="0" extrusionOk="0">
                  <a:moveTo>
                    <a:pt x="4592" y="-47"/>
                  </a:moveTo>
                  <a:cubicBezTo>
                    <a:pt x="8636" y="833"/>
                    <a:pt x="12343" y="2857"/>
                    <a:pt x="15270" y="5783"/>
                  </a:cubicBezTo>
                  <a:lnTo>
                    <a:pt x="0" y="21059"/>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4" name="Rectangle 32">
              <a:extLst>
                <a:ext uri="{FF2B5EF4-FFF2-40B4-BE49-F238E27FC236}">
                  <a16:creationId xmlns:a16="http://schemas.microsoft.com/office/drawing/2014/main" id="{3CBC947F-8151-6946-39A7-04E89257D8DC}"/>
                </a:ext>
              </a:extLst>
            </p:cNvPr>
            <p:cNvSpPr>
              <a:spLocks noChangeArrowheads="1"/>
            </p:cNvSpPr>
            <p:nvPr/>
          </p:nvSpPr>
          <p:spPr bwMode="auto">
            <a:xfrm>
              <a:off x="3361" y="1808"/>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83%</a:t>
              </a:r>
              <a:endParaRPr lang="en-US" altLang="ar-EG" sz="1800" b="1"/>
            </a:p>
          </p:txBody>
        </p:sp>
        <p:sp>
          <p:nvSpPr>
            <p:cNvPr id="45" name="Rectangle 33">
              <a:extLst>
                <a:ext uri="{FF2B5EF4-FFF2-40B4-BE49-F238E27FC236}">
                  <a16:creationId xmlns:a16="http://schemas.microsoft.com/office/drawing/2014/main" id="{2D6B0744-1073-19E7-8364-345132B22642}"/>
                </a:ext>
              </a:extLst>
            </p:cNvPr>
            <p:cNvSpPr>
              <a:spLocks noChangeArrowheads="1"/>
            </p:cNvSpPr>
            <p:nvPr/>
          </p:nvSpPr>
          <p:spPr bwMode="auto">
            <a:xfrm>
              <a:off x="3514" y="1277"/>
              <a:ext cx="21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9%</a:t>
              </a:r>
              <a:endParaRPr lang="en-US" altLang="ar-EG" sz="1800" b="1"/>
            </a:p>
          </p:txBody>
        </p:sp>
        <p:sp>
          <p:nvSpPr>
            <p:cNvPr id="46" name="Rectangle 34">
              <a:extLst>
                <a:ext uri="{FF2B5EF4-FFF2-40B4-BE49-F238E27FC236}">
                  <a16:creationId xmlns:a16="http://schemas.microsoft.com/office/drawing/2014/main" id="{D4AC8D31-C98D-FC1F-D168-7BE4C2BFB483}"/>
                </a:ext>
              </a:extLst>
            </p:cNvPr>
            <p:cNvSpPr>
              <a:spLocks noChangeArrowheads="1"/>
            </p:cNvSpPr>
            <p:nvPr/>
          </p:nvSpPr>
          <p:spPr bwMode="auto">
            <a:xfrm>
              <a:off x="3286" y="1220"/>
              <a:ext cx="21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8%</a:t>
              </a:r>
              <a:endParaRPr lang="en-US" altLang="ar-EG" sz="1800" b="1"/>
            </a:p>
          </p:txBody>
        </p:sp>
        <p:sp>
          <p:nvSpPr>
            <p:cNvPr id="47" name="Rectangle 35">
              <a:extLst>
                <a:ext uri="{FF2B5EF4-FFF2-40B4-BE49-F238E27FC236}">
                  <a16:creationId xmlns:a16="http://schemas.microsoft.com/office/drawing/2014/main" id="{D217BBD1-D43E-8DCD-6D17-CE87FA1F84C0}"/>
                </a:ext>
              </a:extLst>
            </p:cNvPr>
            <p:cNvSpPr>
              <a:spLocks noChangeArrowheads="1"/>
            </p:cNvSpPr>
            <p:nvPr/>
          </p:nvSpPr>
          <p:spPr bwMode="auto">
            <a:xfrm>
              <a:off x="3996" y="1222"/>
              <a:ext cx="813" cy="939"/>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8" name="Rectangle 36">
              <a:extLst>
                <a:ext uri="{FF2B5EF4-FFF2-40B4-BE49-F238E27FC236}">
                  <a16:creationId xmlns:a16="http://schemas.microsoft.com/office/drawing/2014/main" id="{CE0E1830-296D-2B44-A902-CA790895994F}"/>
                </a:ext>
              </a:extLst>
            </p:cNvPr>
            <p:cNvSpPr>
              <a:spLocks noChangeArrowheads="1"/>
            </p:cNvSpPr>
            <p:nvPr/>
          </p:nvSpPr>
          <p:spPr bwMode="auto">
            <a:xfrm>
              <a:off x="4095" y="1344"/>
              <a:ext cx="95"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9" name="Rectangle 37">
              <a:extLst>
                <a:ext uri="{FF2B5EF4-FFF2-40B4-BE49-F238E27FC236}">
                  <a16:creationId xmlns:a16="http://schemas.microsoft.com/office/drawing/2014/main" id="{2C4A37B1-9A3F-A1B8-CE1B-89762819CE78}"/>
                </a:ext>
              </a:extLst>
            </p:cNvPr>
            <p:cNvSpPr>
              <a:spLocks noChangeArrowheads="1"/>
            </p:cNvSpPr>
            <p:nvPr/>
          </p:nvSpPr>
          <p:spPr bwMode="auto">
            <a:xfrm>
              <a:off x="4231" y="1305"/>
              <a:ext cx="47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dirty="0">
                  <a:solidFill>
                    <a:srgbClr val="000000"/>
                  </a:solidFill>
                </a:rPr>
                <a:t>COGS</a:t>
              </a:r>
              <a:endParaRPr lang="en-US" altLang="ar-EG" b="1" dirty="0"/>
            </a:p>
          </p:txBody>
        </p:sp>
        <p:sp>
          <p:nvSpPr>
            <p:cNvPr id="50" name="Rectangle 38">
              <a:extLst>
                <a:ext uri="{FF2B5EF4-FFF2-40B4-BE49-F238E27FC236}">
                  <a16:creationId xmlns:a16="http://schemas.microsoft.com/office/drawing/2014/main" id="{7C57A245-2BC6-C345-0C0D-00C702C17302}"/>
                </a:ext>
              </a:extLst>
            </p:cNvPr>
            <p:cNvSpPr>
              <a:spLocks noChangeArrowheads="1"/>
            </p:cNvSpPr>
            <p:nvPr/>
          </p:nvSpPr>
          <p:spPr bwMode="auto">
            <a:xfrm>
              <a:off x="4095" y="1653"/>
              <a:ext cx="95" cy="92"/>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51" name="Rectangle 39">
              <a:extLst>
                <a:ext uri="{FF2B5EF4-FFF2-40B4-BE49-F238E27FC236}">
                  <a16:creationId xmlns:a16="http://schemas.microsoft.com/office/drawing/2014/main" id="{8D85603B-0734-9235-B34F-4F8098E8B065}"/>
                </a:ext>
              </a:extLst>
            </p:cNvPr>
            <p:cNvSpPr>
              <a:spLocks noChangeArrowheads="1"/>
            </p:cNvSpPr>
            <p:nvPr/>
          </p:nvSpPr>
          <p:spPr bwMode="auto">
            <a:xfrm>
              <a:off x="4231" y="1614"/>
              <a:ext cx="539"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Payroll</a:t>
              </a:r>
              <a:endParaRPr lang="en-US" altLang="ar-EG" b="1"/>
            </a:p>
          </p:txBody>
        </p:sp>
        <p:sp>
          <p:nvSpPr>
            <p:cNvPr id="52" name="Rectangle 40">
              <a:extLst>
                <a:ext uri="{FF2B5EF4-FFF2-40B4-BE49-F238E27FC236}">
                  <a16:creationId xmlns:a16="http://schemas.microsoft.com/office/drawing/2014/main" id="{110F9767-CBC5-1D02-CC17-0D6F6369C324}"/>
                </a:ext>
              </a:extLst>
            </p:cNvPr>
            <p:cNvSpPr>
              <a:spLocks noChangeArrowheads="1"/>
            </p:cNvSpPr>
            <p:nvPr/>
          </p:nvSpPr>
          <p:spPr bwMode="auto">
            <a:xfrm>
              <a:off x="4095" y="1967"/>
              <a:ext cx="95" cy="91"/>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53" name="Rectangle 41">
              <a:extLst>
                <a:ext uri="{FF2B5EF4-FFF2-40B4-BE49-F238E27FC236}">
                  <a16:creationId xmlns:a16="http://schemas.microsoft.com/office/drawing/2014/main" id="{3778C467-94D2-1EF4-A9CD-1E8F53372CB9}"/>
                </a:ext>
              </a:extLst>
            </p:cNvPr>
            <p:cNvSpPr>
              <a:spLocks noChangeArrowheads="1"/>
            </p:cNvSpPr>
            <p:nvPr/>
          </p:nvSpPr>
          <p:spPr bwMode="auto">
            <a:xfrm>
              <a:off x="4231" y="192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54" name="Rectangle 42">
              <a:extLst>
                <a:ext uri="{FF2B5EF4-FFF2-40B4-BE49-F238E27FC236}">
                  <a16:creationId xmlns:a16="http://schemas.microsoft.com/office/drawing/2014/main" id="{9AFF6D86-4A57-E196-031D-219BBDB86001}"/>
                </a:ext>
              </a:extLst>
            </p:cNvPr>
            <p:cNvSpPr>
              <a:spLocks noChangeArrowheads="1"/>
            </p:cNvSpPr>
            <p:nvPr/>
          </p:nvSpPr>
          <p:spPr bwMode="auto">
            <a:xfrm>
              <a:off x="384" y="1353"/>
              <a:ext cx="1537" cy="2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dirty="0">
                  <a:solidFill>
                    <a:srgbClr val="009900"/>
                  </a:solidFill>
                </a:rPr>
                <a:t>Manufacturing</a:t>
              </a:r>
              <a:endParaRPr lang="en-US" altLang="ar-EG" sz="2600" b="1" dirty="0"/>
            </a:p>
          </p:txBody>
        </p:sp>
        <p:sp>
          <p:nvSpPr>
            <p:cNvPr id="55" name="Rectangle 43">
              <a:extLst>
                <a:ext uri="{FF2B5EF4-FFF2-40B4-BE49-F238E27FC236}">
                  <a16:creationId xmlns:a16="http://schemas.microsoft.com/office/drawing/2014/main" id="{B9899150-7950-95D1-EA22-8BEC229343C9}"/>
                </a:ext>
              </a:extLst>
            </p:cNvPr>
            <p:cNvSpPr>
              <a:spLocks noChangeArrowheads="1"/>
            </p:cNvSpPr>
            <p:nvPr/>
          </p:nvSpPr>
          <p:spPr bwMode="auto">
            <a:xfrm>
              <a:off x="2604" y="909"/>
              <a:ext cx="1536"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dirty="0">
                  <a:solidFill>
                    <a:srgbClr val="009900"/>
                  </a:solidFill>
                </a:rPr>
                <a:t>Wholesale </a:t>
              </a:r>
              <a:endParaRPr lang="en-US" altLang="ar-EG" sz="2600" b="1" dirty="0">
                <a:solidFill>
                  <a:srgbClr val="FFFFFF"/>
                </a:solidFill>
              </a:endParaRPr>
            </a:p>
          </p:txBody>
        </p:sp>
        <p:sp>
          <p:nvSpPr>
            <p:cNvPr id="56" name="Rectangle 44">
              <a:extLst>
                <a:ext uri="{FF2B5EF4-FFF2-40B4-BE49-F238E27FC236}">
                  <a16:creationId xmlns:a16="http://schemas.microsoft.com/office/drawing/2014/main" id="{76EC1990-A8A3-B99A-45C2-2AAEF6212047}"/>
                </a:ext>
              </a:extLst>
            </p:cNvPr>
            <p:cNvSpPr>
              <a:spLocks noChangeArrowheads="1"/>
            </p:cNvSpPr>
            <p:nvPr/>
          </p:nvSpPr>
          <p:spPr bwMode="auto">
            <a:xfrm>
              <a:off x="2649" y="2303"/>
              <a:ext cx="1536" cy="2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a:solidFill>
                    <a:srgbClr val="009900"/>
                  </a:solidFill>
                </a:rPr>
                <a:t>Retail</a:t>
              </a:r>
              <a:endParaRPr lang="en-US" altLang="ar-EG" sz="2600" b="1"/>
            </a:p>
          </p:txBody>
        </p:sp>
      </p:grpSp>
      <p:sp>
        <p:nvSpPr>
          <p:cNvPr id="7" name="Thought Bubble: Cloud 6">
            <a:extLst>
              <a:ext uri="{FF2B5EF4-FFF2-40B4-BE49-F238E27FC236}">
                <a16:creationId xmlns:a16="http://schemas.microsoft.com/office/drawing/2014/main" id="{3CE0102F-C094-BE9F-F531-19D08B768564}"/>
              </a:ext>
            </a:extLst>
          </p:cNvPr>
          <p:cNvSpPr/>
          <p:nvPr/>
        </p:nvSpPr>
        <p:spPr>
          <a:xfrm>
            <a:off x="10603564" y="713779"/>
            <a:ext cx="1465878" cy="970985"/>
          </a:xfrm>
          <a:prstGeom prst="cloudCallout">
            <a:avLst>
              <a:gd name="adj1" fmla="val -73296"/>
              <a:gd name="adj2" fmla="val 84395"/>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ar-EG" dirty="0"/>
              <a:t>تكلفة البضاعه المباعه </a:t>
            </a:r>
          </a:p>
        </p:txBody>
      </p:sp>
      <p:sp>
        <p:nvSpPr>
          <p:cNvPr id="57" name="Thought Bubble: Cloud 56">
            <a:extLst>
              <a:ext uri="{FF2B5EF4-FFF2-40B4-BE49-F238E27FC236}">
                <a16:creationId xmlns:a16="http://schemas.microsoft.com/office/drawing/2014/main" id="{105AE9F0-6451-6B78-AC06-15F33D185D51}"/>
              </a:ext>
            </a:extLst>
          </p:cNvPr>
          <p:cNvSpPr/>
          <p:nvPr/>
        </p:nvSpPr>
        <p:spPr>
          <a:xfrm>
            <a:off x="5873735" y="2149901"/>
            <a:ext cx="1152301" cy="913042"/>
          </a:xfrm>
          <a:prstGeom prst="cloudCallout">
            <a:avLst>
              <a:gd name="adj1" fmla="val -73296"/>
              <a:gd name="adj2" fmla="val 84395"/>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الاجور</a:t>
            </a:r>
          </a:p>
        </p:txBody>
      </p:sp>
    </p:spTree>
    <p:custDataLst>
      <p:tags r:id="rId1"/>
    </p:custDataLst>
    <p:extLst>
      <p:ext uri="{BB962C8B-B14F-4D97-AF65-F5344CB8AC3E}">
        <p14:creationId xmlns:p14="http://schemas.microsoft.com/office/powerpoint/2010/main" val="3199817243"/>
      </p:ext>
    </p:extLst>
  </p:cSld>
  <p:clrMapOvr>
    <a:masterClrMapping/>
  </p:clrMapOvr>
  <mc:AlternateContent xmlns:mc="http://schemas.openxmlformats.org/markup-compatibility/2006" xmlns:p14="http://schemas.microsoft.com/office/powerpoint/2010/main">
    <mc:Choice Requires="p14">
      <p:transition spd="slow" p14:dur="2000" advTm="169775"/>
    </mc:Choice>
    <mc:Fallback xmlns="">
      <p:transition spd="slow" advTm="1697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4">
            <a:extLst>
              <a:ext uri="{FF2B5EF4-FFF2-40B4-BE49-F238E27FC236}">
                <a16:creationId xmlns:a16="http://schemas.microsoft.com/office/drawing/2014/main" id="{2F11218A-D78D-AB25-3FDF-89B5CE6D3BF9}"/>
              </a:ext>
            </a:extLst>
          </p:cNvPr>
          <p:cNvSpPr>
            <a:spLocks noGrp="1"/>
          </p:cNvSpPr>
          <p:nvPr>
            <p:ph type="sldNum" sz="quarter" idx="11"/>
          </p:nvPr>
        </p:nvSpPr>
        <p:spPr/>
        <p:txBody>
          <a:bodyPr/>
          <a:lstStyle/>
          <a:p>
            <a:fld id="{6DD4CE8A-4622-49C6-B0FF-A39B55D1EC50}" type="slidenum">
              <a:rPr lang="en-US" altLang="ar-EG" sz="1400"/>
              <a:pPr/>
              <a:t>32</a:t>
            </a:fld>
            <a:endParaRPr lang="en-US" altLang="ar-EG" sz="1400"/>
          </a:p>
        </p:txBody>
      </p:sp>
      <p:sp>
        <p:nvSpPr>
          <p:cNvPr id="16386" name="Rectangle 2">
            <a:extLst>
              <a:ext uri="{FF2B5EF4-FFF2-40B4-BE49-F238E27FC236}">
                <a16:creationId xmlns:a16="http://schemas.microsoft.com/office/drawing/2014/main" id="{424FE8BD-B50E-AB0E-CB2F-63B49B506978}"/>
              </a:ext>
            </a:extLst>
          </p:cNvPr>
          <p:cNvSpPr>
            <a:spLocks noChangeArrowheads="1"/>
          </p:cNvSpPr>
          <p:nvPr/>
        </p:nvSpPr>
        <p:spPr bwMode="auto">
          <a:xfrm>
            <a:off x="1005266" y="1440655"/>
            <a:ext cx="10300855" cy="4546151"/>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a:lstStyle/>
          <a:p>
            <a:pPr>
              <a:buNone/>
            </a:pPr>
            <a:r>
              <a:rPr lang="en-US" altLang="ar-EG" sz="2000" dirty="0"/>
              <a:t>Supplier’s goal</a:t>
            </a:r>
          </a:p>
          <a:p>
            <a:pPr>
              <a:lnSpc>
                <a:spcPct val="90000"/>
              </a:lnSpc>
              <a:buFont typeface="Wingdings" panose="05000000000000000000" pitchFamily="2" charset="2"/>
              <a:buNone/>
            </a:pPr>
            <a:endParaRPr lang="en-US" altLang="ar-EG" sz="2000" dirty="0"/>
          </a:p>
          <a:p>
            <a:pPr>
              <a:lnSpc>
                <a:spcPct val="90000"/>
              </a:lnSpc>
              <a:buFont typeface="Wingdings" panose="05000000000000000000" pitchFamily="2" charset="2"/>
              <a:buNone/>
            </a:pPr>
            <a:endParaRPr lang="en-US" altLang="ar-EG" sz="2000" dirty="0"/>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p>
        </p:txBody>
      </p:sp>
      <p:sp>
        <p:nvSpPr>
          <p:cNvPr id="16389" name="Text Box 5">
            <a:extLst>
              <a:ext uri="{FF2B5EF4-FFF2-40B4-BE49-F238E27FC236}">
                <a16:creationId xmlns:a16="http://schemas.microsoft.com/office/drawing/2014/main" id="{DBF85099-4FB6-F668-0714-5648EEAE1CB0}"/>
              </a:ext>
            </a:extLst>
          </p:cNvPr>
          <p:cNvSpPr txBox="1">
            <a:spLocks noChangeArrowheads="1"/>
          </p:cNvSpPr>
          <p:nvPr/>
        </p:nvSpPr>
        <p:spPr bwMode="auto">
          <a:xfrm>
            <a:off x="1191492" y="4219591"/>
            <a:ext cx="1617557" cy="10895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t>Primary Selection Criteria</a:t>
            </a:r>
          </a:p>
        </p:txBody>
      </p:sp>
      <p:grpSp>
        <p:nvGrpSpPr>
          <p:cNvPr id="16390" name="Group 6">
            <a:extLst>
              <a:ext uri="{FF2B5EF4-FFF2-40B4-BE49-F238E27FC236}">
                <a16:creationId xmlns:a16="http://schemas.microsoft.com/office/drawing/2014/main" id="{B9787F45-5440-6DC3-CB1F-46EB25103A65}"/>
              </a:ext>
            </a:extLst>
          </p:cNvPr>
          <p:cNvGrpSpPr>
            <a:grpSpLocks/>
          </p:cNvGrpSpPr>
          <p:nvPr/>
        </p:nvGrpSpPr>
        <p:grpSpPr bwMode="auto">
          <a:xfrm>
            <a:off x="3809604" y="1469572"/>
            <a:ext cx="1847170" cy="3947773"/>
            <a:chOff x="1328" y="864"/>
            <a:chExt cx="1086" cy="2321"/>
          </a:xfrm>
        </p:grpSpPr>
        <p:sp>
          <p:nvSpPr>
            <p:cNvPr id="16391" name="Text Box 7">
              <a:extLst>
                <a:ext uri="{FF2B5EF4-FFF2-40B4-BE49-F238E27FC236}">
                  <a16:creationId xmlns:a16="http://schemas.microsoft.com/office/drawing/2014/main" id="{225748FD-3589-4407-897A-8B54D2800B9A}"/>
                </a:ext>
              </a:extLst>
            </p:cNvPr>
            <p:cNvSpPr txBox="1">
              <a:spLocks noChangeArrowheads="1"/>
            </p:cNvSpPr>
            <p:nvPr/>
          </p:nvSpPr>
          <p:spPr bwMode="auto">
            <a:xfrm>
              <a:off x="1354" y="1152"/>
              <a:ext cx="1060" cy="8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Supply demand at lowest possible cost</a:t>
              </a:r>
            </a:p>
          </p:txBody>
        </p:sp>
        <p:sp>
          <p:nvSpPr>
            <p:cNvPr id="16392" name="Text Box 8">
              <a:extLst>
                <a:ext uri="{FF2B5EF4-FFF2-40B4-BE49-F238E27FC236}">
                  <a16:creationId xmlns:a16="http://schemas.microsoft.com/office/drawing/2014/main" id="{EB56E9E7-1B44-752B-1D0D-780D41B794EB}"/>
                </a:ext>
              </a:extLst>
            </p:cNvPr>
            <p:cNvSpPr txBox="1">
              <a:spLocks noChangeArrowheads="1"/>
            </p:cNvSpPr>
            <p:nvPr/>
          </p:nvSpPr>
          <p:spPr bwMode="auto">
            <a:xfrm>
              <a:off x="1392" y="2544"/>
              <a:ext cx="1008" cy="6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Select primarily for cost</a:t>
              </a:r>
            </a:p>
          </p:txBody>
        </p:sp>
        <p:sp>
          <p:nvSpPr>
            <p:cNvPr id="16393" name="Text Box 9">
              <a:extLst>
                <a:ext uri="{FF2B5EF4-FFF2-40B4-BE49-F238E27FC236}">
                  <a16:creationId xmlns:a16="http://schemas.microsoft.com/office/drawing/2014/main" id="{2D3B4F97-B5BC-C336-279D-E079A7B0AD63}"/>
                </a:ext>
              </a:extLst>
            </p:cNvPr>
            <p:cNvSpPr txBox="1">
              <a:spLocks noChangeArrowheads="1"/>
            </p:cNvSpPr>
            <p:nvPr/>
          </p:nvSpPr>
          <p:spPr bwMode="auto">
            <a:xfrm>
              <a:off x="1328" y="864"/>
              <a:ext cx="830"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u="sng" dirty="0">
                  <a:solidFill>
                    <a:srgbClr val="FF0101"/>
                  </a:solidFill>
                </a:rPr>
                <a:t>Low Cost</a:t>
              </a:r>
            </a:p>
          </p:txBody>
        </p:sp>
      </p:grpSp>
      <p:grpSp>
        <p:nvGrpSpPr>
          <p:cNvPr id="16394" name="Group 10">
            <a:extLst>
              <a:ext uri="{FF2B5EF4-FFF2-40B4-BE49-F238E27FC236}">
                <a16:creationId xmlns:a16="http://schemas.microsoft.com/office/drawing/2014/main" id="{4DE780D0-127F-1BBF-7DF3-0862E09CAF85}"/>
              </a:ext>
            </a:extLst>
          </p:cNvPr>
          <p:cNvGrpSpPr>
            <a:grpSpLocks/>
          </p:cNvGrpSpPr>
          <p:nvPr/>
        </p:nvGrpSpPr>
        <p:grpSpPr bwMode="auto">
          <a:xfrm>
            <a:off x="6033535" y="1469572"/>
            <a:ext cx="1731509" cy="4628130"/>
            <a:chOff x="2640" y="864"/>
            <a:chExt cx="1018" cy="2721"/>
          </a:xfrm>
        </p:grpSpPr>
        <p:sp>
          <p:nvSpPr>
            <p:cNvPr id="16395" name="Text Box 11">
              <a:extLst>
                <a:ext uri="{FF2B5EF4-FFF2-40B4-BE49-F238E27FC236}">
                  <a16:creationId xmlns:a16="http://schemas.microsoft.com/office/drawing/2014/main" id="{7E6E2B47-B59B-198E-7C14-302C37D748D1}"/>
                </a:ext>
              </a:extLst>
            </p:cNvPr>
            <p:cNvSpPr txBox="1">
              <a:spLocks noChangeArrowheads="1"/>
            </p:cNvSpPr>
            <p:nvPr/>
          </p:nvSpPr>
          <p:spPr bwMode="auto">
            <a:xfrm>
              <a:off x="2650" y="1152"/>
              <a:ext cx="1008" cy="14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Respond quickly to changing requirements and demand to minimize stockouts</a:t>
              </a:r>
            </a:p>
          </p:txBody>
        </p:sp>
        <p:sp>
          <p:nvSpPr>
            <p:cNvPr id="16396" name="Text Box 12">
              <a:extLst>
                <a:ext uri="{FF2B5EF4-FFF2-40B4-BE49-F238E27FC236}">
                  <a16:creationId xmlns:a16="http://schemas.microsoft.com/office/drawing/2014/main" id="{20BF77C7-47D0-AE42-9E13-6170698CB43F}"/>
                </a:ext>
              </a:extLst>
            </p:cNvPr>
            <p:cNvSpPr txBox="1">
              <a:spLocks noChangeArrowheads="1"/>
            </p:cNvSpPr>
            <p:nvPr/>
          </p:nvSpPr>
          <p:spPr bwMode="auto">
            <a:xfrm>
              <a:off x="2650" y="2554"/>
              <a:ext cx="1008"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Select primarily for capacity, speed, and flexibility</a:t>
              </a:r>
            </a:p>
          </p:txBody>
        </p:sp>
        <p:sp>
          <p:nvSpPr>
            <p:cNvPr id="16397" name="Text Box 13">
              <a:extLst>
                <a:ext uri="{FF2B5EF4-FFF2-40B4-BE49-F238E27FC236}">
                  <a16:creationId xmlns:a16="http://schemas.microsoft.com/office/drawing/2014/main" id="{1222B255-1F2F-D19A-93F6-318DBE380674}"/>
                </a:ext>
              </a:extLst>
            </p:cNvPr>
            <p:cNvSpPr txBox="1">
              <a:spLocks noChangeArrowheads="1"/>
            </p:cNvSpPr>
            <p:nvPr/>
          </p:nvSpPr>
          <p:spPr bwMode="auto">
            <a:xfrm>
              <a:off x="2640" y="864"/>
              <a:ext cx="888"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u="sng" dirty="0">
                  <a:solidFill>
                    <a:srgbClr val="FF0101"/>
                  </a:solidFill>
                </a:rPr>
                <a:t>Response</a:t>
              </a:r>
            </a:p>
          </p:txBody>
        </p:sp>
      </p:grpSp>
      <p:grpSp>
        <p:nvGrpSpPr>
          <p:cNvPr id="16398" name="Group 14">
            <a:extLst>
              <a:ext uri="{FF2B5EF4-FFF2-40B4-BE49-F238E27FC236}">
                <a16:creationId xmlns:a16="http://schemas.microsoft.com/office/drawing/2014/main" id="{6A343D03-1BD4-AFFA-0268-128393ABDAB8}"/>
              </a:ext>
            </a:extLst>
          </p:cNvPr>
          <p:cNvGrpSpPr>
            <a:grpSpLocks/>
          </p:cNvGrpSpPr>
          <p:nvPr/>
        </p:nvGrpSpPr>
        <p:grpSpPr bwMode="auto">
          <a:xfrm>
            <a:off x="8033480" y="1469571"/>
            <a:ext cx="2041071" cy="4628130"/>
            <a:chOff x="3744" y="864"/>
            <a:chExt cx="1200" cy="2721"/>
          </a:xfrm>
        </p:grpSpPr>
        <p:sp>
          <p:nvSpPr>
            <p:cNvPr id="16399" name="Text Box 15">
              <a:extLst>
                <a:ext uri="{FF2B5EF4-FFF2-40B4-BE49-F238E27FC236}">
                  <a16:creationId xmlns:a16="http://schemas.microsoft.com/office/drawing/2014/main" id="{160EF5AE-A360-1F67-BD32-EC5AF31613BE}"/>
                </a:ext>
              </a:extLst>
            </p:cNvPr>
            <p:cNvSpPr txBox="1">
              <a:spLocks noChangeArrowheads="1"/>
            </p:cNvSpPr>
            <p:nvPr/>
          </p:nvSpPr>
          <p:spPr bwMode="auto">
            <a:xfrm>
              <a:off x="3840" y="1152"/>
              <a:ext cx="1056"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Share market research; jointly develop products and options</a:t>
              </a:r>
            </a:p>
          </p:txBody>
        </p:sp>
        <p:sp>
          <p:nvSpPr>
            <p:cNvPr id="16400" name="Text Box 16">
              <a:extLst>
                <a:ext uri="{FF2B5EF4-FFF2-40B4-BE49-F238E27FC236}">
                  <a16:creationId xmlns:a16="http://schemas.microsoft.com/office/drawing/2014/main" id="{198FDED2-E425-0151-7BC8-B9E6D8F697A1}"/>
                </a:ext>
              </a:extLst>
            </p:cNvPr>
            <p:cNvSpPr txBox="1">
              <a:spLocks noChangeArrowheads="1"/>
            </p:cNvSpPr>
            <p:nvPr/>
          </p:nvSpPr>
          <p:spPr bwMode="auto">
            <a:xfrm>
              <a:off x="3840" y="2554"/>
              <a:ext cx="1104"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Select primarily for product development skills</a:t>
              </a:r>
            </a:p>
          </p:txBody>
        </p:sp>
        <p:sp>
          <p:nvSpPr>
            <p:cNvPr id="16401" name="Text Box 17">
              <a:extLst>
                <a:ext uri="{FF2B5EF4-FFF2-40B4-BE49-F238E27FC236}">
                  <a16:creationId xmlns:a16="http://schemas.microsoft.com/office/drawing/2014/main" id="{99FFE29C-64BA-3CBE-002B-1F2D09DFC504}"/>
                </a:ext>
              </a:extLst>
            </p:cNvPr>
            <p:cNvSpPr txBox="1">
              <a:spLocks noChangeArrowheads="1"/>
            </p:cNvSpPr>
            <p:nvPr/>
          </p:nvSpPr>
          <p:spPr bwMode="auto">
            <a:xfrm>
              <a:off x="3744" y="864"/>
              <a:ext cx="1173"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u="sng" dirty="0">
                  <a:solidFill>
                    <a:srgbClr val="FF0101"/>
                  </a:solidFill>
                </a:rPr>
                <a:t>Differentiation</a:t>
              </a:r>
              <a:endParaRPr lang="en-US" altLang="ar-EG" sz="2800" dirty="0">
                <a:solidFill>
                  <a:srgbClr val="FF0101"/>
                </a:solidFill>
              </a:endParaRPr>
            </a:p>
          </p:txBody>
        </p:sp>
      </p:grpSp>
      <p:pic>
        <p:nvPicPr>
          <p:cNvPr id="20" name="Picture 19">
            <a:extLst>
              <a:ext uri="{FF2B5EF4-FFF2-40B4-BE49-F238E27FC236}">
                <a16:creationId xmlns:a16="http://schemas.microsoft.com/office/drawing/2014/main" id="{7C9E66BE-B3DA-549D-FF05-EB25DD0088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10" y="5808247"/>
            <a:ext cx="1222425" cy="1096206"/>
          </a:xfrm>
          <a:prstGeom prst="rect">
            <a:avLst/>
          </a:prstGeom>
        </p:spPr>
      </p:pic>
      <p:pic>
        <p:nvPicPr>
          <p:cNvPr id="21" name="Picture 20">
            <a:extLst>
              <a:ext uri="{FF2B5EF4-FFF2-40B4-BE49-F238E27FC236}">
                <a16:creationId xmlns:a16="http://schemas.microsoft.com/office/drawing/2014/main" id="{5827ACC5-4CB8-CCFF-BFEF-04431B875231}"/>
              </a:ext>
            </a:extLst>
          </p:cNvPr>
          <p:cNvPicPr>
            <a:picLocks noChangeAspect="1"/>
          </p:cNvPicPr>
          <p:nvPr/>
        </p:nvPicPr>
        <p:blipFill>
          <a:blip r:embed="rId4"/>
          <a:stretch>
            <a:fillRect/>
          </a:stretch>
        </p:blipFill>
        <p:spPr>
          <a:xfrm>
            <a:off x="1835263" y="6104221"/>
            <a:ext cx="10008495" cy="207036"/>
          </a:xfrm>
          <a:prstGeom prst="rect">
            <a:avLst/>
          </a:prstGeom>
        </p:spPr>
      </p:pic>
      <p:pic>
        <p:nvPicPr>
          <p:cNvPr id="22" name="Picture 21">
            <a:extLst>
              <a:ext uri="{FF2B5EF4-FFF2-40B4-BE49-F238E27FC236}">
                <a16:creationId xmlns:a16="http://schemas.microsoft.com/office/drawing/2014/main" id="{2807DDD1-6EBB-1702-C1AA-D1BD6CC0C448}"/>
              </a:ext>
            </a:extLst>
          </p:cNvPr>
          <p:cNvPicPr>
            <a:picLocks noChangeAspect="1"/>
          </p:cNvPicPr>
          <p:nvPr/>
        </p:nvPicPr>
        <p:blipFill>
          <a:blip r:embed="rId5"/>
          <a:stretch>
            <a:fillRect/>
          </a:stretch>
        </p:blipFill>
        <p:spPr>
          <a:xfrm>
            <a:off x="18405" y="-78381"/>
            <a:ext cx="11561875" cy="1610200"/>
          </a:xfrm>
          <a:prstGeom prst="rect">
            <a:avLst/>
          </a:prstGeom>
        </p:spPr>
      </p:pic>
      <p:sp>
        <p:nvSpPr>
          <p:cNvPr id="23" name="TextBox 22">
            <a:extLst>
              <a:ext uri="{FF2B5EF4-FFF2-40B4-BE49-F238E27FC236}">
                <a16:creationId xmlns:a16="http://schemas.microsoft.com/office/drawing/2014/main" id="{54C26EC9-1040-DB70-0A5E-5D9065ADE769}"/>
              </a:ext>
            </a:extLst>
          </p:cNvPr>
          <p:cNvSpPr txBox="1"/>
          <p:nvPr/>
        </p:nvSpPr>
        <p:spPr>
          <a:xfrm>
            <a:off x="193467" y="236724"/>
            <a:ext cx="1641796" cy="1077218"/>
          </a:xfrm>
          <a:prstGeom prst="rect">
            <a:avLst/>
          </a:prstGeom>
          <a:noFill/>
        </p:spPr>
        <p:txBody>
          <a:bodyPr wrap="non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Chapter</a:t>
            </a:r>
          </a:p>
          <a:p>
            <a:pPr algn="ctr"/>
            <a:r>
              <a:rPr lang="en-US" sz="3200" dirty="0">
                <a:solidFill>
                  <a:schemeClr val="bg1"/>
                </a:solidFill>
                <a:latin typeface="Tajawal Medium" panose="00000600000000000000" pitchFamily="2" charset="-78"/>
                <a:cs typeface="Tajawal Medium" panose="00000600000000000000" pitchFamily="2" charset="-78"/>
              </a:rPr>
              <a:t>07</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24" name="TextBox 23">
            <a:extLst>
              <a:ext uri="{FF2B5EF4-FFF2-40B4-BE49-F238E27FC236}">
                <a16:creationId xmlns:a16="http://schemas.microsoft.com/office/drawing/2014/main" id="{E4A60AA5-DCD8-F282-2D00-563EE0D10D41}"/>
              </a:ext>
            </a:extLst>
          </p:cNvPr>
          <p:cNvSpPr txBox="1"/>
          <p:nvPr/>
        </p:nvSpPr>
        <p:spPr>
          <a:xfrm>
            <a:off x="2724727" y="355708"/>
            <a:ext cx="8783782" cy="707886"/>
          </a:xfrm>
          <a:prstGeom prst="rect">
            <a:avLst/>
          </a:prstGeom>
          <a:noFill/>
        </p:spPr>
        <p:txBody>
          <a:bodyPr wrap="square">
            <a:spAutoFit/>
          </a:bodyPr>
          <a:lstStyle/>
          <a:p>
            <a:r>
              <a:rPr lang="en-US" altLang="ar-EG" sz="4000" dirty="0">
                <a:solidFill>
                  <a:srgbClr val="FFC000"/>
                </a:solidFill>
              </a:rPr>
              <a:t>Supply-Chain Support for Overall Strategy</a:t>
            </a:r>
            <a:endParaRPr lang="ar-EG" sz="4000" dirty="0">
              <a:solidFill>
                <a:srgbClr val="FFC000"/>
              </a:solidFill>
            </a:endParaRPr>
          </a:p>
        </p:txBody>
      </p:sp>
      <p:pic>
        <p:nvPicPr>
          <p:cNvPr id="25" name="Picture 24">
            <a:extLst>
              <a:ext uri="{FF2B5EF4-FFF2-40B4-BE49-F238E27FC236}">
                <a16:creationId xmlns:a16="http://schemas.microsoft.com/office/drawing/2014/main" id="{A82AB42C-975E-8156-3FE2-DBD514E55A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26" name="Picture 25">
            <a:extLst>
              <a:ext uri="{FF2B5EF4-FFF2-40B4-BE49-F238E27FC236}">
                <a16:creationId xmlns:a16="http://schemas.microsoft.com/office/drawing/2014/main" id="{27FAE5AA-078D-2669-600D-E7EBCE3531B7}"/>
              </a:ext>
            </a:extLst>
          </p:cNvPr>
          <p:cNvPicPr>
            <a:picLocks noChangeAspect="1"/>
          </p:cNvPicPr>
          <p:nvPr/>
        </p:nvPicPr>
        <p:blipFill>
          <a:blip r:embed="rId4"/>
          <a:stretch>
            <a:fillRect/>
          </a:stretch>
        </p:blipFill>
        <p:spPr>
          <a:xfrm>
            <a:off x="1835263" y="6112920"/>
            <a:ext cx="10008495" cy="2070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5870"/>
    </mc:Choice>
    <mc:Fallback xmlns="">
      <p:transition spd="slow" advTm="13587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4">
            <a:extLst>
              <a:ext uri="{FF2B5EF4-FFF2-40B4-BE49-F238E27FC236}">
                <a16:creationId xmlns:a16="http://schemas.microsoft.com/office/drawing/2014/main" id="{10FE0FA5-0CF7-9E42-693A-0D57309030BE}"/>
              </a:ext>
            </a:extLst>
          </p:cNvPr>
          <p:cNvSpPr>
            <a:spLocks noGrp="1"/>
          </p:cNvSpPr>
          <p:nvPr>
            <p:ph type="sldNum" sz="quarter" idx="11"/>
          </p:nvPr>
        </p:nvSpPr>
        <p:spPr/>
        <p:txBody>
          <a:bodyPr/>
          <a:lstStyle/>
          <a:p>
            <a:fld id="{341DA697-16BC-483F-BFD3-2975328AD88F}" type="slidenum">
              <a:rPr lang="en-US" altLang="ar-EG"/>
              <a:pPr/>
              <a:t>33</a:t>
            </a:fld>
            <a:endParaRPr lang="en-US" altLang="ar-EG"/>
          </a:p>
        </p:txBody>
      </p:sp>
      <p:grpSp>
        <p:nvGrpSpPr>
          <p:cNvPr id="17412" name="Group 4">
            <a:extLst>
              <a:ext uri="{FF2B5EF4-FFF2-40B4-BE49-F238E27FC236}">
                <a16:creationId xmlns:a16="http://schemas.microsoft.com/office/drawing/2014/main" id="{DD8C7F5A-4544-FC7D-1121-E975E4F59DD2}"/>
              </a:ext>
            </a:extLst>
          </p:cNvPr>
          <p:cNvGrpSpPr>
            <a:grpSpLocks/>
          </p:cNvGrpSpPr>
          <p:nvPr/>
        </p:nvGrpSpPr>
        <p:grpSpPr bwMode="auto">
          <a:xfrm>
            <a:off x="1349435" y="1686276"/>
            <a:ext cx="9660310" cy="4502263"/>
            <a:chOff x="144" y="864"/>
            <a:chExt cx="4800" cy="2647"/>
          </a:xfrm>
        </p:grpSpPr>
        <p:sp>
          <p:nvSpPr>
            <p:cNvPr id="17413" name="Rectangle 5">
              <a:extLst>
                <a:ext uri="{FF2B5EF4-FFF2-40B4-BE49-F238E27FC236}">
                  <a16:creationId xmlns:a16="http://schemas.microsoft.com/office/drawing/2014/main" id="{79F7F546-32FB-1750-CFA7-B22038096192}"/>
                </a:ext>
              </a:extLst>
            </p:cNvPr>
            <p:cNvSpPr>
              <a:spLocks noChangeArrowheads="1"/>
            </p:cNvSpPr>
            <p:nvPr/>
          </p:nvSpPr>
          <p:spPr bwMode="auto">
            <a:xfrm>
              <a:off x="149" y="1152"/>
              <a:ext cx="1291" cy="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565" tIns="44783" rIns="89565" bIns="44783"/>
            <a:lstStyle>
              <a:lvl1pPr fontAlgn="b">
                <a:spcBef>
                  <a:spcPct val="20000"/>
                </a:spcBef>
                <a:buClr>
                  <a:schemeClr val="tx2"/>
                </a:buClr>
                <a:buFont typeface="Wingdings" panose="05000000000000000000" pitchFamily="2" charset="2"/>
                <a:buChar char=""/>
                <a:defRPr sz="3200">
                  <a:solidFill>
                    <a:schemeClr val="tx1"/>
                  </a:solidFill>
                  <a:latin typeface="Times New Roman" panose="02020603050405020304" pitchFamily="18" charset="0"/>
                  <a:ea typeface="Evermore Song" charset="0"/>
                  <a:cs typeface="Evermore Song" charset="0"/>
                </a:defRPr>
              </a:lvl1pPr>
              <a:lvl2pPr marL="879475" indent="-412750" fontAlgn="b">
                <a:spcBef>
                  <a:spcPct val="20000"/>
                </a:spcBef>
                <a:buClr>
                  <a:schemeClr val="tx1"/>
                </a:buClr>
                <a:buFont typeface="Wingdings" panose="05000000000000000000" pitchFamily="2" charset="2"/>
                <a:buChar char=""/>
                <a:defRPr sz="2800">
                  <a:solidFill>
                    <a:schemeClr val="tx1"/>
                  </a:solidFill>
                  <a:latin typeface="Times New Roman" panose="02020603050405020304" pitchFamily="18" charset="0"/>
                  <a:ea typeface="Evermore Song" charset="0"/>
                  <a:cs typeface="Evermore Song" charset="0"/>
                </a:defRPr>
              </a:lvl2pPr>
              <a:lvl3pPr marL="1241425" indent="-377825" fontAlgn="b">
                <a:spcBef>
                  <a:spcPct val="20000"/>
                </a:spcBef>
                <a:buClr>
                  <a:schemeClr val="tx2"/>
                </a:buClr>
                <a:buFont typeface="Wingdings" panose="05000000000000000000" pitchFamily="2" charset="2"/>
                <a:buChar char=""/>
                <a:defRPr sz="2400">
                  <a:solidFill>
                    <a:schemeClr val="tx1"/>
                  </a:solidFill>
                  <a:latin typeface="Times New Roman" panose="02020603050405020304" pitchFamily="18" charset="0"/>
                  <a:ea typeface="Evermore Song" charset="0"/>
                  <a:cs typeface="Evermore Song" charset="0"/>
                </a:defRPr>
              </a:lvl3pPr>
              <a:lvl4pPr marL="1743075" indent="-377825" fontAlgn="b">
                <a:spcBef>
                  <a:spcPct val="20000"/>
                </a:spcBef>
                <a:buClr>
                  <a:schemeClr val="tx1"/>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4pPr>
              <a:lvl5pPr marL="2155825" indent="-358775" fontAlgn="b">
                <a:spcBef>
                  <a:spcPct val="20000"/>
                </a:spcBef>
                <a:buClr>
                  <a:schemeClr val="tx2"/>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5pPr>
              <a:lvl6pPr marL="26130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6pPr>
              <a:lvl7pPr marL="30702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7pPr>
              <a:lvl8pPr marL="35274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8pPr>
              <a:lvl9pPr marL="39846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9pPr>
            </a:lstStyle>
            <a:p>
              <a:pPr>
                <a:lnSpc>
                  <a:spcPct val="90000"/>
                </a:lnSpc>
                <a:buFont typeface="Wingdings" panose="05000000000000000000" pitchFamily="2" charset="2"/>
                <a:buNone/>
              </a:pPr>
              <a:r>
                <a:rPr lang="en-US" altLang="ar-EG" sz="2143" dirty="0"/>
                <a:t>Process </a:t>
              </a:r>
            </a:p>
            <a:p>
              <a:pPr>
                <a:lnSpc>
                  <a:spcPct val="90000"/>
                </a:lnSpc>
                <a:buFont typeface="Wingdings" panose="05000000000000000000" pitchFamily="2" charset="2"/>
                <a:buNone/>
              </a:pPr>
              <a:r>
                <a:rPr lang="en-US" altLang="ar-EG" sz="2143" dirty="0"/>
                <a:t>Characteristics</a:t>
              </a:r>
            </a:p>
            <a:p>
              <a:pPr>
                <a:lnSpc>
                  <a:spcPct val="90000"/>
                </a:lnSpc>
                <a:buFont typeface="Wingdings" panose="05000000000000000000" pitchFamily="2" charset="2"/>
                <a:buNone/>
              </a:pPr>
              <a:endParaRPr lang="en-US" altLang="ar-EG" sz="2143" dirty="0">
                <a:solidFill>
                  <a:srgbClr val="FFCC00"/>
                </a:solidFill>
              </a:endParaRPr>
            </a:p>
            <a:p>
              <a:pPr>
                <a:lnSpc>
                  <a:spcPct val="90000"/>
                </a:lnSpc>
                <a:buFont typeface="Wingdings" panose="05000000000000000000" pitchFamily="2" charset="2"/>
                <a:buNone/>
              </a:pPr>
              <a:endParaRPr lang="en-US" altLang="ar-EG" sz="2143" dirty="0"/>
            </a:p>
          </p:txBody>
        </p:sp>
        <p:sp>
          <p:nvSpPr>
            <p:cNvPr id="17414" name="Text Box 6">
              <a:extLst>
                <a:ext uri="{FF2B5EF4-FFF2-40B4-BE49-F238E27FC236}">
                  <a16:creationId xmlns:a16="http://schemas.microsoft.com/office/drawing/2014/main" id="{580BDBE5-0007-84F3-D943-3CB604EDE8C3}"/>
                </a:ext>
              </a:extLst>
            </p:cNvPr>
            <p:cNvSpPr txBox="1">
              <a:spLocks noChangeArrowheads="1"/>
            </p:cNvSpPr>
            <p:nvPr/>
          </p:nvSpPr>
          <p:spPr bwMode="auto">
            <a:xfrm>
              <a:off x="1402" y="1152"/>
              <a:ext cx="1104" cy="5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Maintain high average utilization</a:t>
              </a:r>
            </a:p>
          </p:txBody>
        </p:sp>
        <p:sp>
          <p:nvSpPr>
            <p:cNvPr id="17415" name="Text Box 7">
              <a:extLst>
                <a:ext uri="{FF2B5EF4-FFF2-40B4-BE49-F238E27FC236}">
                  <a16:creationId xmlns:a16="http://schemas.microsoft.com/office/drawing/2014/main" id="{81DB5EFC-2754-9ADC-CD84-76D3779390B7}"/>
                </a:ext>
              </a:extLst>
            </p:cNvPr>
            <p:cNvSpPr txBox="1">
              <a:spLocks noChangeArrowheads="1"/>
            </p:cNvSpPr>
            <p:nvPr/>
          </p:nvSpPr>
          <p:spPr bwMode="auto">
            <a:xfrm>
              <a:off x="1344" y="864"/>
              <a:ext cx="772" cy="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Low Cost</a:t>
              </a:r>
              <a:endParaRPr lang="en-US" altLang="ar-EG" sz="2571">
                <a:solidFill>
                  <a:srgbClr val="FF0101"/>
                </a:solidFill>
              </a:endParaRPr>
            </a:p>
          </p:txBody>
        </p:sp>
        <p:sp>
          <p:nvSpPr>
            <p:cNvPr id="17416" name="Text Box 8">
              <a:extLst>
                <a:ext uri="{FF2B5EF4-FFF2-40B4-BE49-F238E27FC236}">
                  <a16:creationId xmlns:a16="http://schemas.microsoft.com/office/drawing/2014/main" id="{FFADA125-1396-A79E-5708-37255AD12745}"/>
                </a:ext>
              </a:extLst>
            </p:cNvPr>
            <p:cNvSpPr txBox="1">
              <a:spLocks noChangeArrowheads="1"/>
            </p:cNvSpPr>
            <p:nvPr/>
          </p:nvSpPr>
          <p:spPr bwMode="auto">
            <a:xfrm>
              <a:off x="2592" y="1152"/>
              <a:ext cx="1008" cy="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in excess capacity and flexible processes</a:t>
              </a:r>
            </a:p>
          </p:txBody>
        </p:sp>
        <p:sp>
          <p:nvSpPr>
            <p:cNvPr id="17417" name="Text Box 9">
              <a:extLst>
                <a:ext uri="{FF2B5EF4-FFF2-40B4-BE49-F238E27FC236}">
                  <a16:creationId xmlns:a16="http://schemas.microsoft.com/office/drawing/2014/main" id="{1868D957-B96B-2BE4-641D-0055C55F09F5}"/>
                </a:ext>
              </a:extLst>
            </p:cNvPr>
            <p:cNvSpPr txBox="1">
              <a:spLocks noChangeArrowheads="1"/>
            </p:cNvSpPr>
            <p:nvPr/>
          </p:nvSpPr>
          <p:spPr bwMode="auto">
            <a:xfrm>
              <a:off x="2582" y="864"/>
              <a:ext cx="825" cy="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dirty="0">
                  <a:solidFill>
                    <a:srgbClr val="FF0101"/>
                  </a:solidFill>
                </a:rPr>
                <a:t>Response</a:t>
              </a:r>
              <a:endParaRPr lang="en-US" altLang="ar-EG" sz="2571" dirty="0">
                <a:solidFill>
                  <a:srgbClr val="FF0101"/>
                </a:solidFill>
              </a:endParaRPr>
            </a:p>
          </p:txBody>
        </p:sp>
        <p:sp>
          <p:nvSpPr>
            <p:cNvPr id="17418" name="Text Box 10">
              <a:extLst>
                <a:ext uri="{FF2B5EF4-FFF2-40B4-BE49-F238E27FC236}">
                  <a16:creationId xmlns:a16="http://schemas.microsoft.com/office/drawing/2014/main" id="{435F7889-7C7A-A401-C22F-72C09384008E}"/>
                </a:ext>
              </a:extLst>
            </p:cNvPr>
            <p:cNvSpPr txBox="1">
              <a:spLocks noChangeArrowheads="1"/>
            </p:cNvSpPr>
            <p:nvPr/>
          </p:nvSpPr>
          <p:spPr bwMode="auto">
            <a:xfrm>
              <a:off x="3792" y="1152"/>
              <a:ext cx="1152" cy="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Modular processes that lend themselves to mass customization</a:t>
              </a:r>
            </a:p>
          </p:txBody>
        </p:sp>
        <p:sp>
          <p:nvSpPr>
            <p:cNvPr id="17419" name="Text Box 11">
              <a:extLst>
                <a:ext uri="{FF2B5EF4-FFF2-40B4-BE49-F238E27FC236}">
                  <a16:creationId xmlns:a16="http://schemas.microsoft.com/office/drawing/2014/main" id="{D724115B-B3DF-DDA8-916A-C40D8560450B}"/>
                </a:ext>
              </a:extLst>
            </p:cNvPr>
            <p:cNvSpPr txBox="1">
              <a:spLocks noChangeArrowheads="1"/>
            </p:cNvSpPr>
            <p:nvPr/>
          </p:nvSpPr>
          <p:spPr bwMode="auto">
            <a:xfrm>
              <a:off x="144" y="2409"/>
              <a:ext cx="1200" cy="4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Inventory Characteristics</a:t>
              </a:r>
            </a:p>
          </p:txBody>
        </p:sp>
        <p:sp>
          <p:nvSpPr>
            <p:cNvPr id="17420" name="Text Box 12">
              <a:extLst>
                <a:ext uri="{FF2B5EF4-FFF2-40B4-BE49-F238E27FC236}">
                  <a16:creationId xmlns:a16="http://schemas.microsoft.com/office/drawing/2014/main" id="{CEB7117F-41C6-8497-9140-FFE0FA794D84}"/>
                </a:ext>
              </a:extLst>
            </p:cNvPr>
            <p:cNvSpPr txBox="1">
              <a:spLocks noChangeArrowheads="1"/>
            </p:cNvSpPr>
            <p:nvPr/>
          </p:nvSpPr>
          <p:spPr bwMode="auto">
            <a:xfrm>
              <a:off x="1450" y="2400"/>
              <a:ext cx="1008" cy="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Minimize inventory throughout the chain to hold down costs</a:t>
              </a:r>
            </a:p>
          </p:txBody>
        </p:sp>
        <p:sp>
          <p:nvSpPr>
            <p:cNvPr id="17421" name="Text Box 13">
              <a:extLst>
                <a:ext uri="{FF2B5EF4-FFF2-40B4-BE49-F238E27FC236}">
                  <a16:creationId xmlns:a16="http://schemas.microsoft.com/office/drawing/2014/main" id="{B040F31A-0766-64B0-1AF7-2FCF22281735}"/>
                </a:ext>
              </a:extLst>
            </p:cNvPr>
            <p:cNvSpPr txBox="1">
              <a:spLocks noChangeArrowheads="1"/>
            </p:cNvSpPr>
            <p:nvPr/>
          </p:nvSpPr>
          <p:spPr bwMode="auto">
            <a:xfrm>
              <a:off x="2592" y="2410"/>
              <a:ext cx="1008" cy="11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Develop responsive system, with buffer stocks positioned to ensure supply</a:t>
              </a:r>
            </a:p>
          </p:txBody>
        </p:sp>
        <p:sp>
          <p:nvSpPr>
            <p:cNvPr id="17422" name="Text Box 14">
              <a:extLst>
                <a:ext uri="{FF2B5EF4-FFF2-40B4-BE49-F238E27FC236}">
                  <a16:creationId xmlns:a16="http://schemas.microsoft.com/office/drawing/2014/main" id="{C82AA40C-947E-05CA-9574-D604B79206CE}"/>
                </a:ext>
              </a:extLst>
            </p:cNvPr>
            <p:cNvSpPr txBox="1">
              <a:spLocks noChangeArrowheads="1"/>
            </p:cNvSpPr>
            <p:nvPr/>
          </p:nvSpPr>
          <p:spPr bwMode="auto">
            <a:xfrm>
              <a:off x="3840" y="2621"/>
              <a:ext cx="1104" cy="7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000" dirty="0"/>
                <a:t>Minimize inventory in the chain to avoid obsolescence</a:t>
              </a:r>
            </a:p>
          </p:txBody>
        </p:sp>
        <p:sp>
          <p:nvSpPr>
            <p:cNvPr id="17423" name="Text Box 15">
              <a:extLst>
                <a:ext uri="{FF2B5EF4-FFF2-40B4-BE49-F238E27FC236}">
                  <a16:creationId xmlns:a16="http://schemas.microsoft.com/office/drawing/2014/main" id="{D16C8513-5CBA-2606-E097-CCC7E8A11CD3}"/>
                </a:ext>
              </a:extLst>
            </p:cNvPr>
            <p:cNvSpPr txBox="1">
              <a:spLocks noChangeArrowheads="1"/>
            </p:cNvSpPr>
            <p:nvPr/>
          </p:nvSpPr>
          <p:spPr bwMode="auto">
            <a:xfrm>
              <a:off x="3696" y="864"/>
              <a:ext cx="1087" cy="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Differentiation</a:t>
              </a:r>
              <a:endParaRPr lang="en-US" altLang="ar-EG" sz="2571">
                <a:solidFill>
                  <a:srgbClr val="FF0101"/>
                </a:solidFill>
              </a:endParaRPr>
            </a:p>
          </p:txBody>
        </p:sp>
      </p:grpSp>
      <p:pic>
        <p:nvPicPr>
          <p:cNvPr id="18" name="Picture 17">
            <a:extLst>
              <a:ext uri="{FF2B5EF4-FFF2-40B4-BE49-F238E27FC236}">
                <a16:creationId xmlns:a16="http://schemas.microsoft.com/office/drawing/2014/main" id="{65B45149-770A-5FFC-9041-84FA3FAF391D}"/>
              </a:ext>
            </a:extLst>
          </p:cNvPr>
          <p:cNvPicPr>
            <a:picLocks noChangeAspect="1"/>
          </p:cNvPicPr>
          <p:nvPr/>
        </p:nvPicPr>
        <p:blipFill>
          <a:blip r:embed="rId3"/>
          <a:stretch>
            <a:fillRect/>
          </a:stretch>
        </p:blipFill>
        <p:spPr>
          <a:xfrm>
            <a:off x="0" y="-91735"/>
            <a:ext cx="12016509" cy="1610200"/>
          </a:xfrm>
          <a:prstGeom prst="rect">
            <a:avLst/>
          </a:prstGeom>
        </p:spPr>
      </p:pic>
      <p:sp>
        <p:nvSpPr>
          <p:cNvPr id="19" name="TextBox 18">
            <a:extLst>
              <a:ext uri="{FF2B5EF4-FFF2-40B4-BE49-F238E27FC236}">
                <a16:creationId xmlns:a16="http://schemas.microsoft.com/office/drawing/2014/main" id="{806574CC-12E5-42FD-611C-3844A2FF3134}"/>
              </a:ext>
            </a:extLst>
          </p:cNvPr>
          <p:cNvSpPr txBox="1"/>
          <p:nvPr/>
        </p:nvSpPr>
        <p:spPr>
          <a:xfrm>
            <a:off x="308664" y="252815"/>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58616DDF-D045-FD72-8665-B2A28524E54C}"/>
              </a:ext>
            </a:extLst>
          </p:cNvPr>
          <p:cNvSpPr txBox="1"/>
          <p:nvPr/>
        </p:nvSpPr>
        <p:spPr>
          <a:xfrm>
            <a:off x="2881216" y="437480"/>
            <a:ext cx="9202024" cy="584775"/>
          </a:xfrm>
          <a:prstGeom prst="rect">
            <a:avLst/>
          </a:prstGeom>
          <a:noFill/>
        </p:spPr>
        <p:txBody>
          <a:bodyPr wrap="square">
            <a:spAutoFit/>
          </a:bodyPr>
          <a:lstStyle/>
          <a:p>
            <a:r>
              <a:rPr lang="en-US" sz="3200" b="1" dirty="0">
                <a:solidFill>
                  <a:srgbClr val="FFC000"/>
                </a:solidFill>
              </a:rPr>
              <a:t>Supply-Chain Support for Overall Strategy - continued</a:t>
            </a:r>
            <a:endParaRPr lang="ar-EG" sz="3200" b="1" dirty="0">
              <a:solidFill>
                <a:srgbClr val="FFC000"/>
              </a:solidFill>
            </a:endParaRPr>
          </a:p>
        </p:txBody>
      </p:sp>
      <p:pic>
        <p:nvPicPr>
          <p:cNvPr id="21" name="Picture 20">
            <a:extLst>
              <a:ext uri="{FF2B5EF4-FFF2-40B4-BE49-F238E27FC236}">
                <a16:creationId xmlns:a16="http://schemas.microsoft.com/office/drawing/2014/main" id="{F07772E6-7CBF-5E85-93BE-2F364CD1FF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22" name="Picture 21">
            <a:extLst>
              <a:ext uri="{FF2B5EF4-FFF2-40B4-BE49-F238E27FC236}">
                <a16:creationId xmlns:a16="http://schemas.microsoft.com/office/drawing/2014/main" id="{0A952492-BF6B-CAB8-E6D4-0FC56CD0A98B}"/>
              </a:ext>
            </a:extLst>
          </p:cNvPr>
          <p:cNvPicPr>
            <a:picLocks noChangeAspect="1"/>
          </p:cNvPicPr>
          <p:nvPr/>
        </p:nvPicPr>
        <p:blipFill>
          <a:blip r:embed="rId5"/>
          <a:stretch>
            <a:fillRect/>
          </a:stretch>
        </p:blipFill>
        <p:spPr>
          <a:xfrm>
            <a:off x="1567409" y="6188539"/>
            <a:ext cx="10008495" cy="207036"/>
          </a:xfrm>
          <a:prstGeom prst="rect">
            <a:avLst/>
          </a:prstGeom>
        </p:spPr>
      </p:pic>
      <p:sp>
        <p:nvSpPr>
          <p:cNvPr id="25" name="TextBox 24">
            <a:extLst>
              <a:ext uri="{FF2B5EF4-FFF2-40B4-BE49-F238E27FC236}">
                <a16:creationId xmlns:a16="http://schemas.microsoft.com/office/drawing/2014/main" id="{C752DB08-062F-6C49-9EF0-E1C77A6C3B33}"/>
              </a:ext>
            </a:extLst>
          </p:cNvPr>
          <p:cNvSpPr txBox="1"/>
          <p:nvPr/>
        </p:nvSpPr>
        <p:spPr>
          <a:xfrm>
            <a:off x="2881216" y="438330"/>
            <a:ext cx="9202024" cy="584775"/>
          </a:xfrm>
          <a:prstGeom prst="rect">
            <a:avLst/>
          </a:prstGeom>
          <a:noFill/>
        </p:spPr>
        <p:txBody>
          <a:bodyPr wrap="square">
            <a:spAutoFit/>
          </a:bodyPr>
          <a:lstStyle/>
          <a:p>
            <a:r>
              <a:rPr lang="en-US" sz="3200" b="1" dirty="0">
                <a:solidFill>
                  <a:srgbClr val="FFC000"/>
                </a:solidFill>
              </a:rPr>
              <a:t>Supply-Chain Support for Overall Strategy - continued</a:t>
            </a:r>
            <a:endParaRPr lang="ar-EG" sz="3200" b="1" dirty="0">
              <a:solidFill>
                <a:srgbClr val="FFC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87364"/>
    </mc:Choice>
    <mc:Fallback xmlns="">
      <p:transition spd="slow" advTm="873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4">
            <a:extLst>
              <a:ext uri="{FF2B5EF4-FFF2-40B4-BE49-F238E27FC236}">
                <a16:creationId xmlns:a16="http://schemas.microsoft.com/office/drawing/2014/main" id="{4128616C-76E0-0B90-BF7B-7B9701EEE88A}"/>
              </a:ext>
            </a:extLst>
          </p:cNvPr>
          <p:cNvSpPr>
            <a:spLocks noGrp="1"/>
          </p:cNvSpPr>
          <p:nvPr>
            <p:ph type="sldNum" sz="quarter" idx="11"/>
          </p:nvPr>
        </p:nvSpPr>
        <p:spPr>
          <a:xfrm>
            <a:off x="4038600" y="6349546"/>
            <a:ext cx="4114800" cy="365125"/>
          </a:xfrm>
        </p:spPr>
        <p:txBody>
          <a:bodyPr/>
          <a:lstStyle/>
          <a:p>
            <a:fld id="{ED5C5995-3669-49D5-A420-A3B9677613EC}" type="slidenum">
              <a:rPr lang="en-US" altLang="ar-EG"/>
              <a:pPr/>
              <a:t>34</a:t>
            </a:fld>
            <a:endParaRPr lang="en-US" altLang="ar-EG"/>
          </a:p>
        </p:txBody>
      </p:sp>
      <p:sp>
        <p:nvSpPr>
          <p:cNvPr id="18434" name="Rectangle 2">
            <a:extLst>
              <a:ext uri="{FF2B5EF4-FFF2-40B4-BE49-F238E27FC236}">
                <a16:creationId xmlns:a16="http://schemas.microsoft.com/office/drawing/2014/main" id="{7AF11C63-30D2-C4F5-10CA-8C01F574F1C8}"/>
              </a:ext>
            </a:extLst>
          </p:cNvPr>
          <p:cNvSpPr>
            <a:spLocks noChangeArrowheads="1"/>
          </p:cNvSpPr>
          <p:nvPr/>
        </p:nvSpPr>
        <p:spPr bwMode="auto">
          <a:xfrm>
            <a:off x="1848021" y="1368892"/>
            <a:ext cx="9274055" cy="4725317"/>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a:lstStyle/>
          <a:p>
            <a:endParaRPr lang="ar-EG" sz="1929"/>
          </a:p>
        </p:txBody>
      </p:sp>
      <p:grpSp>
        <p:nvGrpSpPr>
          <p:cNvPr id="18436" name="Group 4">
            <a:extLst>
              <a:ext uri="{FF2B5EF4-FFF2-40B4-BE49-F238E27FC236}">
                <a16:creationId xmlns:a16="http://schemas.microsoft.com/office/drawing/2014/main" id="{DCA8AD7C-5A5D-2DF3-8A04-019E54AD714A}"/>
              </a:ext>
            </a:extLst>
          </p:cNvPr>
          <p:cNvGrpSpPr>
            <a:grpSpLocks/>
          </p:cNvGrpSpPr>
          <p:nvPr/>
        </p:nvGrpSpPr>
        <p:grpSpPr bwMode="auto">
          <a:xfrm>
            <a:off x="2013858" y="1539421"/>
            <a:ext cx="8157483" cy="4609420"/>
            <a:chOff x="192" y="864"/>
            <a:chExt cx="4796" cy="2710"/>
          </a:xfrm>
        </p:grpSpPr>
        <p:sp>
          <p:nvSpPr>
            <p:cNvPr id="18437" name="Rectangle 5">
              <a:extLst>
                <a:ext uri="{FF2B5EF4-FFF2-40B4-BE49-F238E27FC236}">
                  <a16:creationId xmlns:a16="http://schemas.microsoft.com/office/drawing/2014/main" id="{29DCC00A-AB99-C522-D3E5-E8699B7C3CF4}"/>
                </a:ext>
              </a:extLst>
            </p:cNvPr>
            <p:cNvSpPr>
              <a:spLocks noChangeArrowheads="1"/>
            </p:cNvSpPr>
            <p:nvPr/>
          </p:nvSpPr>
          <p:spPr bwMode="auto">
            <a:xfrm>
              <a:off x="192" y="1152"/>
              <a:ext cx="1291" cy="576"/>
            </a:xfrm>
            <a:prstGeom prst="rect">
              <a:avLst/>
            </a:prstGeom>
            <a:ln/>
          </p:spPr>
          <p:style>
            <a:lnRef idx="2">
              <a:schemeClr val="accent5"/>
            </a:lnRef>
            <a:fillRef idx="1">
              <a:schemeClr val="lt1"/>
            </a:fillRef>
            <a:effectRef idx="0">
              <a:schemeClr val="accent5"/>
            </a:effectRef>
            <a:fontRef idx="minor">
              <a:schemeClr val="dk1"/>
            </a:fontRef>
          </p:style>
          <p:txBody>
            <a:bodyPr lIns="89565" tIns="44783" rIns="89565" bIns="44783"/>
            <a:lstStyle>
              <a:lvl1pPr fontAlgn="b">
                <a:spcBef>
                  <a:spcPct val="20000"/>
                </a:spcBef>
                <a:buClr>
                  <a:schemeClr val="tx2"/>
                </a:buClr>
                <a:buFont typeface="Wingdings" panose="05000000000000000000" pitchFamily="2" charset="2"/>
                <a:buChar char=""/>
                <a:defRPr sz="3200">
                  <a:solidFill>
                    <a:schemeClr val="tx1"/>
                  </a:solidFill>
                  <a:latin typeface="Times New Roman" panose="02020603050405020304" pitchFamily="18" charset="0"/>
                  <a:ea typeface="Evermore Song" charset="0"/>
                  <a:cs typeface="Evermore Song" charset="0"/>
                </a:defRPr>
              </a:lvl1pPr>
              <a:lvl2pPr marL="879475" indent="-412750" fontAlgn="b">
                <a:spcBef>
                  <a:spcPct val="20000"/>
                </a:spcBef>
                <a:buClr>
                  <a:schemeClr val="tx1"/>
                </a:buClr>
                <a:buFont typeface="Wingdings" panose="05000000000000000000" pitchFamily="2" charset="2"/>
                <a:buChar char=""/>
                <a:defRPr sz="2800">
                  <a:solidFill>
                    <a:schemeClr val="tx1"/>
                  </a:solidFill>
                  <a:latin typeface="Times New Roman" panose="02020603050405020304" pitchFamily="18" charset="0"/>
                  <a:ea typeface="Evermore Song" charset="0"/>
                  <a:cs typeface="Evermore Song" charset="0"/>
                </a:defRPr>
              </a:lvl2pPr>
              <a:lvl3pPr marL="1241425" indent="-377825" fontAlgn="b">
                <a:spcBef>
                  <a:spcPct val="20000"/>
                </a:spcBef>
                <a:buClr>
                  <a:schemeClr val="tx2"/>
                </a:buClr>
                <a:buFont typeface="Wingdings" panose="05000000000000000000" pitchFamily="2" charset="2"/>
                <a:buChar char=""/>
                <a:defRPr sz="2400">
                  <a:solidFill>
                    <a:schemeClr val="tx1"/>
                  </a:solidFill>
                  <a:latin typeface="Times New Roman" panose="02020603050405020304" pitchFamily="18" charset="0"/>
                  <a:ea typeface="Evermore Song" charset="0"/>
                  <a:cs typeface="Evermore Song" charset="0"/>
                </a:defRPr>
              </a:lvl3pPr>
              <a:lvl4pPr marL="1743075" indent="-377825" fontAlgn="b">
                <a:spcBef>
                  <a:spcPct val="20000"/>
                </a:spcBef>
                <a:buClr>
                  <a:schemeClr val="tx1"/>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4pPr>
              <a:lvl5pPr marL="2155825" indent="-358775" fontAlgn="b">
                <a:spcBef>
                  <a:spcPct val="20000"/>
                </a:spcBef>
                <a:buClr>
                  <a:schemeClr val="tx2"/>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5pPr>
              <a:lvl6pPr marL="26130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6pPr>
              <a:lvl7pPr marL="30702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7pPr>
              <a:lvl8pPr marL="35274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8pPr>
              <a:lvl9pPr marL="39846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9pPr>
            </a:lstStyle>
            <a:p>
              <a:pPr>
                <a:lnSpc>
                  <a:spcPct val="90000"/>
                </a:lnSpc>
                <a:buFont typeface="Wingdings" panose="05000000000000000000" pitchFamily="2" charset="2"/>
                <a:buNone/>
              </a:pPr>
              <a:r>
                <a:rPr lang="en-US" altLang="ar-EG" sz="2143" dirty="0"/>
                <a:t>Lead-time</a:t>
              </a:r>
            </a:p>
            <a:p>
              <a:pPr>
                <a:lnSpc>
                  <a:spcPct val="90000"/>
                </a:lnSpc>
                <a:buFont typeface="Wingdings" panose="05000000000000000000" pitchFamily="2" charset="2"/>
                <a:buNone/>
              </a:pPr>
              <a:r>
                <a:rPr lang="en-US" altLang="ar-EG" sz="2143" dirty="0"/>
                <a:t>Characteristics</a:t>
              </a:r>
            </a:p>
            <a:p>
              <a:pPr>
                <a:lnSpc>
                  <a:spcPct val="90000"/>
                </a:lnSpc>
                <a:buFont typeface="Wingdings" panose="05000000000000000000" pitchFamily="2" charset="2"/>
                <a:buNone/>
              </a:pPr>
              <a:endParaRPr lang="en-US" altLang="ar-EG" sz="2143" dirty="0">
                <a:solidFill>
                  <a:srgbClr val="FFCC00"/>
                </a:solidFill>
              </a:endParaRPr>
            </a:p>
            <a:p>
              <a:pPr>
                <a:lnSpc>
                  <a:spcPct val="90000"/>
                </a:lnSpc>
                <a:buFont typeface="Wingdings" panose="05000000000000000000" pitchFamily="2" charset="2"/>
                <a:buNone/>
              </a:pPr>
              <a:endParaRPr lang="en-US" altLang="ar-EG" sz="2143" dirty="0"/>
            </a:p>
          </p:txBody>
        </p:sp>
        <p:sp>
          <p:nvSpPr>
            <p:cNvPr id="18438" name="Text Box 6">
              <a:extLst>
                <a:ext uri="{FF2B5EF4-FFF2-40B4-BE49-F238E27FC236}">
                  <a16:creationId xmlns:a16="http://schemas.microsoft.com/office/drawing/2014/main" id="{AEE08F5D-1DF6-D144-1B28-DBD5D783FA5B}"/>
                </a:ext>
              </a:extLst>
            </p:cNvPr>
            <p:cNvSpPr txBox="1">
              <a:spLocks noChangeArrowheads="1"/>
            </p:cNvSpPr>
            <p:nvPr/>
          </p:nvSpPr>
          <p:spPr bwMode="auto">
            <a:xfrm>
              <a:off x="1436" y="1151"/>
              <a:ext cx="1104" cy="752"/>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Shorten lead-time as long as it does not increase costs</a:t>
              </a:r>
            </a:p>
          </p:txBody>
        </p:sp>
        <p:sp>
          <p:nvSpPr>
            <p:cNvPr id="18439" name="Text Box 7">
              <a:extLst>
                <a:ext uri="{FF2B5EF4-FFF2-40B4-BE49-F238E27FC236}">
                  <a16:creationId xmlns:a16="http://schemas.microsoft.com/office/drawing/2014/main" id="{E631BDD2-F135-772C-EA93-8833C6C3DAD8}"/>
                </a:ext>
              </a:extLst>
            </p:cNvPr>
            <p:cNvSpPr txBox="1">
              <a:spLocks noChangeArrowheads="1"/>
            </p:cNvSpPr>
            <p:nvPr/>
          </p:nvSpPr>
          <p:spPr bwMode="auto">
            <a:xfrm>
              <a:off x="1387" y="864"/>
              <a:ext cx="772"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dirty="0">
                  <a:solidFill>
                    <a:srgbClr val="FF0101"/>
                  </a:solidFill>
                </a:rPr>
                <a:t>Low Cost</a:t>
              </a:r>
              <a:endParaRPr lang="en-US" altLang="ar-EG" sz="2571" dirty="0">
                <a:solidFill>
                  <a:srgbClr val="FF0101"/>
                </a:solidFill>
              </a:endParaRPr>
            </a:p>
          </p:txBody>
        </p:sp>
        <p:sp>
          <p:nvSpPr>
            <p:cNvPr id="18440" name="Text Box 8">
              <a:extLst>
                <a:ext uri="{FF2B5EF4-FFF2-40B4-BE49-F238E27FC236}">
                  <a16:creationId xmlns:a16="http://schemas.microsoft.com/office/drawing/2014/main" id="{C50615DA-00F5-E585-3421-FD6B555CEDF1}"/>
                </a:ext>
              </a:extLst>
            </p:cNvPr>
            <p:cNvSpPr txBox="1">
              <a:spLocks noChangeArrowheads="1"/>
            </p:cNvSpPr>
            <p:nvPr/>
          </p:nvSpPr>
          <p:spPr bwMode="auto">
            <a:xfrm>
              <a:off x="2626" y="1151"/>
              <a:ext cx="1008" cy="927"/>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aggressively to reduce production lead-time</a:t>
              </a:r>
            </a:p>
          </p:txBody>
        </p:sp>
        <p:sp>
          <p:nvSpPr>
            <p:cNvPr id="18441" name="Text Box 9">
              <a:extLst>
                <a:ext uri="{FF2B5EF4-FFF2-40B4-BE49-F238E27FC236}">
                  <a16:creationId xmlns:a16="http://schemas.microsoft.com/office/drawing/2014/main" id="{B4A1B78E-FB5C-7DC1-4396-63074E5017DB}"/>
                </a:ext>
              </a:extLst>
            </p:cNvPr>
            <p:cNvSpPr txBox="1">
              <a:spLocks noChangeArrowheads="1"/>
            </p:cNvSpPr>
            <p:nvPr/>
          </p:nvSpPr>
          <p:spPr bwMode="auto">
            <a:xfrm>
              <a:off x="2625" y="864"/>
              <a:ext cx="825"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Response</a:t>
              </a:r>
              <a:endParaRPr lang="en-US" altLang="ar-EG" sz="2571">
                <a:solidFill>
                  <a:srgbClr val="FF0101"/>
                </a:solidFill>
              </a:endParaRPr>
            </a:p>
          </p:txBody>
        </p:sp>
        <p:sp>
          <p:nvSpPr>
            <p:cNvPr id="18442" name="Text Box 10">
              <a:extLst>
                <a:ext uri="{FF2B5EF4-FFF2-40B4-BE49-F238E27FC236}">
                  <a16:creationId xmlns:a16="http://schemas.microsoft.com/office/drawing/2014/main" id="{898D21C6-2AB3-5739-07E9-720D2CC11CC5}"/>
                </a:ext>
              </a:extLst>
            </p:cNvPr>
            <p:cNvSpPr txBox="1">
              <a:spLocks noChangeArrowheads="1"/>
            </p:cNvSpPr>
            <p:nvPr/>
          </p:nvSpPr>
          <p:spPr bwMode="auto">
            <a:xfrm>
              <a:off x="3836" y="1152"/>
              <a:ext cx="1152" cy="927"/>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aggressively to reduce development lead-time</a:t>
              </a:r>
            </a:p>
          </p:txBody>
        </p:sp>
        <p:sp>
          <p:nvSpPr>
            <p:cNvPr id="18443" name="Text Box 11">
              <a:extLst>
                <a:ext uri="{FF2B5EF4-FFF2-40B4-BE49-F238E27FC236}">
                  <a16:creationId xmlns:a16="http://schemas.microsoft.com/office/drawing/2014/main" id="{F952C9AC-2EAD-C004-D801-642F8A8A06A6}"/>
                </a:ext>
              </a:extLst>
            </p:cNvPr>
            <p:cNvSpPr txBox="1">
              <a:spLocks noChangeArrowheads="1"/>
            </p:cNvSpPr>
            <p:nvPr/>
          </p:nvSpPr>
          <p:spPr bwMode="auto">
            <a:xfrm>
              <a:off x="3739" y="864"/>
              <a:ext cx="1087"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Differentiation</a:t>
              </a:r>
              <a:endParaRPr lang="en-US" altLang="ar-EG" sz="2571">
                <a:solidFill>
                  <a:srgbClr val="FF0101"/>
                </a:solidFill>
              </a:endParaRPr>
            </a:p>
          </p:txBody>
        </p:sp>
        <p:sp>
          <p:nvSpPr>
            <p:cNvPr id="18444" name="Text Box 12">
              <a:extLst>
                <a:ext uri="{FF2B5EF4-FFF2-40B4-BE49-F238E27FC236}">
                  <a16:creationId xmlns:a16="http://schemas.microsoft.com/office/drawing/2014/main" id="{83F349DF-E65E-9446-CF08-22A6F5A86BBD}"/>
                </a:ext>
              </a:extLst>
            </p:cNvPr>
            <p:cNvSpPr txBox="1">
              <a:spLocks noChangeArrowheads="1"/>
            </p:cNvSpPr>
            <p:nvPr/>
          </p:nvSpPr>
          <p:spPr bwMode="auto">
            <a:xfrm>
              <a:off x="235" y="2304"/>
              <a:ext cx="1296" cy="442"/>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spcBef>
                  <a:spcPct val="50000"/>
                </a:spcBef>
              </a:pPr>
              <a:r>
                <a:rPr lang="en-US" altLang="ar-EG" sz="2143" dirty="0"/>
                <a:t>Product-design Characteristics</a:t>
              </a:r>
            </a:p>
          </p:txBody>
        </p:sp>
        <p:sp>
          <p:nvSpPr>
            <p:cNvPr id="18445" name="Text Box 13">
              <a:extLst>
                <a:ext uri="{FF2B5EF4-FFF2-40B4-BE49-F238E27FC236}">
                  <a16:creationId xmlns:a16="http://schemas.microsoft.com/office/drawing/2014/main" id="{EE890421-0D14-4702-0F24-B1356527F526}"/>
                </a:ext>
              </a:extLst>
            </p:cNvPr>
            <p:cNvSpPr txBox="1">
              <a:spLocks noChangeArrowheads="1"/>
            </p:cNvSpPr>
            <p:nvPr/>
          </p:nvSpPr>
          <p:spPr bwMode="auto">
            <a:xfrm>
              <a:off x="1483" y="2303"/>
              <a:ext cx="965" cy="830"/>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Maximize performance and minimize cost</a:t>
              </a:r>
              <a:endParaRPr lang="en-US" altLang="ar-EG" sz="2571" dirty="0"/>
            </a:p>
          </p:txBody>
        </p:sp>
        <p:sp>
          <p:nvSpPr>
            <p:cNvPr id="18446" name="Text Box 14">
              <a:extLst>
                <a:ext uri="{FF2B5EF4-FFF2-40B4-BE49-F238E27FC236}">
                  <a16:creationId xmlns:a16="http://schemas.microsoft.com/office/drawing/2014/main" id="{9D8D7F05-9021-158F-478E-D44F12878F12}"/>
                </a:ext>
              </a:extLst>
            </p:cNvPr>
            <p:cNvSpPr txBox="1">
              <a:spLocks noChangeArrowheads="1"/>
            </p:cNvSpPr>
            <p:nvPr/>
          </p:nvSpPr>
          <p:spPr bwMode="auto">
            <a:xfrm>
              <a:off x="2626" y="2303"/>
              <a:ext cx="1066" cy="121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Use product designs that lead to low set-up time and rapid production ramp-up</a:t>
              </a:r>
            </a:p>
          </p:txBody>
        </p:sp>
        <p:sp>
          <p:nvSpPr>
            <p:cNvPr id="18447" name="Text Box 15">
              <a:extLst>
                <a:ext uri="{FF2B5EF4-FFF2-40B4-BE49-F238E27FC236}">
                  <a16:creationId xmlns:a16="http://schemas.microsoft.com/office/drawing/2014/main" id="{5C0A508A-DF40-2078-0DE5-CD033A8C3965}"/>
                </a:ext>
              </a:extLst>
            </p:cNvPr>
            <p:cNvSpPr txBox="1">
              <a:spLocks noChangeArrowheads="1"/>
            </p:cNvSpPr>
            <p:nvPr/>
          </p:nvSpPr>
          <p:spPr bwMode="auto">
            <a:xfrm>
              <a:off x="3884" y="2163"/>
              <a:ext cx="1104" cy="1411"/>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Use modular design to postpone product differentiation for as long as possible</a:t>
              </a:r>
            </a:p>
          </p:txBody>
        </p:sp>
      </p:grpSp>
      <p:pic>
        <p:nvPicPr>
          <p:cNvPr id="19" name="Picture 18">
            <a:extLst>
              <a:ext uri="{FF2B5EF4-FFF2-40B4-BE49-F238E27FC236}">
                <a16:creationId xmlns:a16="http://schemas.microsoft.com/office/drawing/2014/main" id="{98BB6FB5-7CE7-FCF9-62F8-8CFB3B625A07}"/>
              </a:ext>
            </a:extLst>
          </p:cNvPr>
          <p:cNvPicPr>
            <a:picLocks noChangeAspect="1"/>
          </p:cNvPicPr>
          <p:nvPr/>
        </p:nvPicPr>
        <p:blipFill>
          <a:blip r:embed="rId3"/>
          <a:stretch>
            <a:fillRect/>
          </a:stretch>
        </p:blipFill>
        <p:spPr>
          <a:xfrm>
            <a:off x="0" y="-95941"/>
            <a:ext cx="12192000" cy="1610200"/>
          </a:xfrm>
          <a:prstGeom prst="rect">
            <a:avLst/>
          </a:prstGeom>
        </p:spPr>
      </p:pic>
      <p:sp>
        <p:nvSpPr>
          <p:cNvPr id="20" name="TextBox 19">
            <a:extLst>
              <a:ext uri="{FF2B5EF4-FFF2-40B4-BE49-F238E27FC236}">
                <a16:creationId xmlns:a16="http://schemas.microsoft.com/office/drawing/2014/main" id="{20A4081F-BC03-804F-1BAB-7FC7106B56AC}"/>
              </a:ext>
            </a:extLst>
          </p:cNvPr>
          <p:cNvSpPr txBox="1"/>
          <p:nvPr/>
        </p:nvSpPr>
        <p:spPr>
          <a:xfrm>
            <a:off x="308664" y="25366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1" name="TextBox 20">
            <a:extLst>
              <a:ext uri="{FF2B5EF4-FFF2-40B4-BE49-F238E27FC236}">
                <a16:creationId xmlns:a16="http://schemas.microsoft.com/office/drawing/2014/main" id="{B42BC999-F552-1CBE-CAE1-EE5037406821}"/>
              </a:ext>
            </a:extLst>
          </p:cNvPr>
          <p:cNvSpPr txBox="1"/>
          <p:nvPr/>
        </p:nvSpPr>
        <p:spPr>
          <a:xfrm>
            <a:off x="2881216" y="438330"/>
            <a:ext cx="9202024" cy="584775"/>
          </a:xfrm>
          <a:prstGeom prst="rect">
            <a:avLst/>
          </a:prstGeom>
          <a:noFill/>
        </p:spPr>
        <p:txBody>
          <a:bodyPr wrap="square">
            <a:spAutoFit/>
          </a:bodyPr>
          <a:lstStyle/>
          <a:p>
            <a:r>
              <a:rPr lang="en-US" sz="3200" b="1" dirty="0">
                <a:solidFill>
                  <a:srgbClr val="FFC000"/>
                </a:solidFill>
              </a:rPr>
              <a:t>Supply-Chain Support for Overall Strategy - continued</a:t>
            </a:r>
            <a:endParaRPr lang="ar-EG" sz="3200" b="1" dirty="0">
              <a:solidFill>
                <a:srgbClr val="FFC000"/>
              </a:solidFill>
            </a:endParaRPr>
          </a:p>
        </p:txBody>
      </p:sp>
      <p:pic>
        <p:nvPicPr>
          <p:cNvPr id="22" name="Picture 21">
            <a:extLst>
              <a:ext uri="{FF2B5EF4-FFF2-40B4-BE49-F238E27FC236}">
                <a16:creationId xmlns:a16="http://schemas.microsoft.com/office/drawing/2014/main" id="{F4DA3CB5-6F3B-B59D-B1C1-28371FB077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23" name="Picture 22">
            <a:extLst>
              <a:ext uri="{FF2B5EF4-FFF2-40B4-BE49-F238E27FC236}">
                <a16:creationId xmlns:a16="http://schemas.microsoft.com/office/drawing/2014/main" id="{967147E6-8C43-37DA-328D-7811BDC04934}"/>
              </a:ext>
            </a:extLst>
          </p:cNvPr>
          <p:cNvPicPr>
            <a:picLocks noChangeAspect="1"/>
          </p:cNvPicPr>
          <p:nvPr/>
        </p:nvPicPr>
        <p:blipFill>
          <a:blip r:embed="rId5"/>
          <a:stretch>
            <a:fillRect/>
          </a:stretch>
        </p:blipFill>
        <p:spPr>
          <a:xfrm>
            <a:off x="1567409" y="6188539"/>
            <a:ext cx="10008495" cy="2070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6868"/>
    </mc:Choice>
    <mc:Fallback xmlns="">
      <p:transition spd="slow" advTm="1668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9A8433-45DE-F003-18FB-F7C55AED5298}"/>
              </a:ext>
            </a:extLst>
          </p:cNvPr>
          <p:cNvPicPr>
            <a:picLocks noChangeAspect="1"/>
          </p:cNvPicPr>
          <p:nvPr/>
        </p:nvPicPr>
        <p:blipFill>
          <a:blip r:embed="rId3"/>
          <a:stretch>
            <a:fillRect/>
          </a:stretch>
        </p:blipFill>
        <p:spPr>
          <a:xfrm>
            <a:off x="-73890" y="0"/>
            <a:ext cx="10187708" cy="1610200"/>
          </a:xfrm>
          <a:prstGeom prst="rect">
            <a:avLst/>
          </a:prstGeom>
        </p:spPr>
      </p:pic>
      <p:sp>
        <p:nvSpPr>
          <p:cNvPr id="5" name="Slide Number Placeholder 4">
            <a:extLst>
              <a:ext uri="{FF2B5EF4-FFF2-40B4-BE49-F238E27FC236}">
                <a16:creationId xmlns:a16="http://schemas.microsoft.com/office/drawing/2014/main" id="{ECE0B121-93AE-192D-78EC-F4ADEA5C0AA3}"/>
              </a:ext>
            </a:extLst>
          </p:cNvPr>
          <p:cNvSpPr>
            <a:spLocks noGrp="1"/>
          </p:cNvSpPr>
          <p:nvPr>
            <p:ph type="sldNum" sz="quarter" idx="11"/>
          </p:nvPr>
        </p:nvSpPr>
        <p:spPr/>
        <p:txBody>
          <a:bodyPr/>
          <a:lstStyle/>
          <a:p>
            <a:fld id="{8ABCA93B-CACC-4E18-BDFF-6F2F1B84737E}" type="slidenum">
              <a:rPr lang="en-US" altLang="ar-EG"/>
              <a:pPr/>
              <a:t>35</a:t>
            </a:fld>
            <a:endParaRPr lang="en-US" altLang="ar-EG"/>
          </a:p>
        </p:txBody>
      </p:sp>
      <p:sp>
        <p:nvSpPr>
          <p:cNvPr id="19458" name="Rectangle 2">
            <a:extLst>
              <a:ext uri="{FF2B5EF4-FFF2-40B4-BE49-F238E27FC236}">
                <a16:creationId xmlns:a16="http://schemas.microsoft.com/office/drawing/2014/main" id="{3D66F79F-F6EC-AC38-9314-54B26C1FE885}"/>
              </a:ext>
            </a:extLst>
          </p:cNvPr>
          <p:cNvSpPr>
            <a:spLocks noGrp="1" noChangeArrowheads="1"/>
          </p:cNvSpPr>
          <p:nvPr>
            <p:ph type="title"/>
          </p:nvPr>
        </p:nvSpPr>
        <p:spPr>
          <a:xfrm>
            <a:off x="2780144" y="462425"/>
            <a:ext cx="9509585" cy="776288"/>
          </a:xfrm>
          <a:ln/>
        </p:spPr>
        <p:txBody>
          <a:bodyPr vert="horz" lIns="89565" tIns="44783" rIns="89565" bIns="44783" rtlCol="0" anchor="ctr">
            <a:normAutofit/>
          </a:bodyPr>
          <a:lstStyle/>
          <a:p>
            <a:r>
              <a:rPr lang="en-US" altLang="ar-EG" b="1" dirty="0">
                <a:solidFill>
                  <a:srgbClr val="FFC000"/>
                </a:solidFill>
              </a:rPr>
              <a:t>Global Supply-Chain Issues</a:t>
            </a:r>
          </a:p>
        </p:txBody>
      </p:sp>
      <p:sp>
        <p:nvSpPr>
          <p:cNvPr id="19459" name="Rectangle 3">
            <a:extLst>
              <a:ext uri="{FF2B5EF4-FFF2-40B4-BE49-F238E27FC236}">
                <a16:creationId xmlns:a16="http://schemas.microsoft.com/office/drawing/2014/main" id="{F191437E-8974-2BB0-AC0A-60DEC87FA125}"/>
              </a:ext>
            </a:extLst>
          </p:cNvPr>
          <p:cNvSpPr>
            <a:spLocks noGrp="1" noChangeArrowheads="1"/>
          </p:cNvSpPr>
          <p:nvPr>
            <p:ph type="body" idx="1"/>
          </p:nvPr>
        </p:nvSpPr>
        <p:spPr>
          <a:xfrm>
            <a:off x="838200" y="1610200"/>
            <a:ext cx="10836564" cy="4566763"/>
          </a:xfrm>
          <a:ln/>
        </p:spPr>
        <p:txBody>
          <a:bodyPr vert="horz" lIns="89565" tIns="44783" rIns="89565" bIns="44783" rtlCol="0">
            <a:normAutofit/>
          </a:bodyPr>
          <a:lstStyle/>
          <a:p>
            <a:pPr>
              <a:lnSpc>
                <a:spcPct val="90000"/>
              </a:lnSpc>
              <a:buFont typeface="Wingdings" panose="05000000000000000000" pitchFamily="2" charset="2"/>
              <a:buNone/>
            </a:pPr>
            <a:r>
              <a:rPr lang="en-US" altLang="ar-EG" sz="3600" dirty="0"/>
              <a:t>Supply chains in a global environment must be:</a:t>
            </a:r>
          </a:p>
          <a:p>
            <a:pPr marL="736468" lvl="1" indent="-280640"/>
            <a:r>
              <a:rPr lang="en-US" altLang="ar-EG" sz="3200" dirty="0"/>
              <a:t>Flexible enough to react to sudden changes in parts availability, distribution, or shipping channels, import duties, and currency rates</a:t>
            </a:r>
          </a:p>
          <a:p>
            <a:pPr marL="736468" lvl="1" indent="-280640"/>
            <a:r>
              <a:rPr lang="en-US" altLang="ar-EG" sz="3200" dirty="0"/>
              <a:t>Able to use the latest computer and transmission technologies to schedule and manage the shipment of parts in and finished products out</a:t>
            </a:r>
          </a:p>
          <a:p>
            <a:pPr marL="736468" lvl="1" indent="-280640"/>
            <a:r>
              <a:rPr lang="en-US" altLang="ar-EG" sz="3200" dirty="0"/>
              <a:t>Staffed with local specialists to handle duties, trade, freight, customs and political issues</a:t>
            </a:r>
          </a:p>
        </p:txBody>
      </p:sp>
      <p:pic>
        <p:nvPicPr>
          <p:cNvPr id="6" name="Picture 5">
            <a:extLst>
              <a:ext uri="{FF2B5EF4-FFF2-40B4-BE49-F238E27FC236}">
                <a16:creationId xmlns:a16="http://schemas.microsoft.com/office/drawing/2014/main" id="{C4266066-61D2-9AD6-7F97-DAFDBD2FBA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7" name="Picture 6">
            <a:extLst>
              <a:ext uri="{FF2B5EF4-FFF2-40B4-BE49-F238E27FC236}">
                <a16:creationId xmlns:a16="http://schemas.microsoft.com/office/drawing/2014/main" id="{95B697E3-4EF9-F5EA-53F1-D2EDFE99BB8D}"/>
              </a:ext>
            </a:extLst>
          </p:cNvPr>
          <p:cNvPicPr>
            <a:picLocks noChangeAspect="1"/>
          </p:cNvPicPr>
          <p:nvPr/>
        </p:nvPicPr>
        <p:blipFill>
          <a:blip r:embed="rId5"/>
          <a:stretch>
            <a:fillRect/>
          </a:stretch>
        </p:blipFill>
        <p:spPr>
          <a:xfrm>
            <a:off x="1567409" y="6188539"/>
            <a:ext cx="10008495" cy="207036"/>
          </a:xfrm>
          <a:prstGeom prst="rect">
            <a:avLst/>
          </a:prstGeom>
        </p:spPr>
      </p:pic>
      <p:sp>
        <p:nvSpPr>
          <p:cNvPr id="10" name="TextBox 9">
            <a:extLst>
              <a:ext uri="{FF2B5EF4-FFF2-40B4-BE49-F238E27FC236}">
                <a16:creationId xmlns:a16="http://schemas.microsoft.com/office/drawing/2014/main" id="{B83DE021-A27A-DC2B-414F-4CA7A66D3CCF}"/>
              </a:ext>
            </a:extLst>
          </p:cNvPr>
          <p:cNvSpPr txBox="1"/>
          <p:nvPr/>
        </p:nvSpPr>
        <p:spPr>
          <a:xfrm>
            <a:off x="308664" y="25366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7394"/>
    </mc:Choice>
    <mc:Fallback xmlns="">
      <p:transition spd="slow" advTm="973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9A8433-45DE-F003-18FB-F7C55AED5298}"/>
              </a:ext>
            </a:extLst>
          </p:cNvPr>
          <p:cNvPicPr>
            <a:picLocks noChangeAspect="1"/>
          </p:cNvPicPr>
          <p:nvPr/>
        </p:nvPicPr>
        <p:blipFill>
          <a:blip r:embed="rId3"/>
          <a:stretch>
            <a:fillRect/>
          </a:stretch>
        </p:blipFill>
        <p:spPr>
          <a:xfrm>
            <a:off x="-73890" y="0"/>
            <a:ext cx="10187708" cy="1610200"/>
          </a:xfrm>
          <a:prstGeom prst="rect">
            <a:avLst/>
          </a:prstGeom>
        </p:spPr>
      </p:pic>
      <p:sp>
        <p:nvSpPr>
          <p:cNvPr id="5" name="Slide Number Placeholder 4">
            <a:extLst>
              <a:ext uri="{FF2B5EF4-FFF2-40B4-BE49-F238E27FC236}">
                <a16:creationId xmlns:a16="http://schemas.microsoft.com/office/drawing/2014/main" id="{ECE0B121-93AE-192D-78EC-F4ADEA5C0AA3}"/>
              </a:ext>
            </a:extLst>
          </p:cNvPr>
          <p:cNvSpPr>
            <a:spLocks noGrp="1"/>
          </p:cNvSpPr>
          <p:nvPr>
            <p:ph type="sldNum" sz="quarter" idx="11"/>
          </p:nvPr>
        </p:nvSpPr>
        <p:spPr/>
        <p:txBody>
          <a:bodyPr/>
          <a:lstStyle/>
          <a:p>
            <a:fld id="{8ABCA93B-CACC-4E18-BDFF-6F2F1B84737E}" type="slidenum">
              <a:rPr lang="en-US" altLang="ar-EG"/>
              <a:pPr/>
              <a:t>36</a:t>
            </a:fld>
            <a:endParaRPr lang="en-US" altLang="ar-EG"/>
          </a:p>
        </p:txBody>
      </p:sp>
      <p:sp>
        <p:nvSpPr>
          <p:cNvPr id="19458" name="Rectangle 2">
            <a:extLst>
              <a:ext uri="{FF2B5EF4-FFF2-40B4-BE49-F238E27FC236}">
                <a16:creationId xmlns:a16="http://schemas.microsoft.com/office/drawing/2014/main" id="{3D66F79F-F6EC-AC38-9314-54B26C1FE885}"/>
              </a:ext>
            </a:extLst>
          </p:cNvPr>
          <p:cNvSpPr>
            <a:spLocks noGrp="1" noChangeArrowheads="1"/>
          </p:cNvSpPr>
          <p:nvPr>
            <p:ph type="title"/>
          </p:nvPr>
        </p:nvSpPr>
        <p:spPr>
          <a:xfrm>
            <a:off x="2780144" y="462425"/>
            <a:ext cx="9509585" cy="776288"/>
          </a:xfrm>
          <a:ln/>
        </p:spPr>
        <p:txBody>
          <a:bodyPr vert="horz" lIns="89565" tIns="44783" rIns="89565" bIns="44783" rtlCol="0" anchor="ctr">
            <a:normAutofit/>
          </a:bodyPr>
          <a:lstStyle/>
          <a:p>
            <a:r>
              <a:rPr lang="en-US" altLang="ar-EG" b="1" dirty="0">
                <a:solidFill>
                  <a:srgbClr val="FFC000"/>
                </a:solidFill>
              </a:rPr>
              <a:t>Global Supply-Chain Issues</a:t>
            </a:r>
          </a:p>
        </p:txBody>
      </p:sp>
      <p:pic>
        <p:nvPicPr>
          <p:cNvPr id="6" name="Picture 5">
            <a:extLst>
              <a:ext uri="{FF2B5EF4-FFF2-40B4-BE49-F238E27FC236}">
                <a16:creationId xmlns:a16="http://schemas.microsoft.com/office/drawing/2014/main" id="{C4266066-61D2-9AD6-7F97-DAFDBD2FBA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7" name="Picture 6">
            <a:extLst>
              <a:ext uri="{FF2B5EF4-FFF2-40B4-BE49-F238E27FC236}">
                <a16:creationId xmlns:a16="http://schemas.microsoft.com/office/drawing/2014/main" id="{95B697E3-4EF9-F5EA-53F1-D2EDFE99BB8D}"/>
              </a:ext>
            </a:extLst>
          </p:cNvPr>
          <p:cNvPicPr>
            <a:picLocks noChangeAspect="1"/>
          </p:cNvPicPr>
          <p:nvPr/>
        </p:nvPicPr>
        <p:blipFill>
          <a:blip r:embed="rId5"/>
          <a:stretch>
            <a:fillRect/>
          </a:stretch>
        </p:blipFill>
        <p:spPr>
          <a:xfrm>
            <a:off x="1567409" y="6188539"/>
            <a:ext cx="10008495" cy="207036"/>
          </a:xfrm>
          <a:prstGeom prst="rect">
            <a:avLst/>
          </a:prstGeom>
        </p:spPr>
      </p:pic>
      <p:sp>
        <p:nvSpPr>
          <p:cNvPr id="10" name="TextBox 9">
            <a:extLst>
              <a:ext uri="{FF2B5EF4-FFF2-40B4-BE49-F238E27FC236}">
                <a16:creationId xmlns:a16="http://schemas.microsoft.com/office/drawing/2014/main" id="{B83DE021-A27A-DC2B-414F-4CA7A66D3CCF}"/>
              </a:ext>
            </a:extLst>
          </p:cNvPr>
          <p:cNvSpPr txBox="1"/>
          <p:nvPr/>
        </p:nvSpPr>
        <p:spPr>
          <a:xfrm>
            <a:off x="308664" y="25366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82F21B2-D10B-0388-9E85-64E30E4F36EE}"/>
              </a:ext>
            </a:extLst>
          </p:cNvPr>
          <p:cNvSpPr txBox="1"/>
          <p:nvPr/>
        </p:nvSpPr>
        <p:spPr>
          <a:xfrm>
            <a:off x="3017981" y="3131235"/>
            <a:ext cx="7613073" cy="646331"/>
          </a:xfrm>
          <a:prstGeom prst="rect">
            <a:avLst/>
          </a:prstGeom>
          <a:noFill/>
        </p:spPr>
        <p:txBody>
          <a:bodyPr wrap="square">
            <a:spAutoFit/>
          </a:bodyPr>
          <a:lstStyle/>
          <a:p>
            <a:r>
              <a:rPr lang="en-US" dirty="0">
                <a:hlinkClick r:id="rId6"/>
              </a:rPr>
              <a:t>Why Global Supply Chains May Never Be the Same | A WSJ Documentary - YouTube</a:t>
            </a:r>
            <a:endParaRPr lang="ar-EG" dirty="0"/>
          </a:p>
        </p:txBody>
      </p:sp>
    </p:spTree>
    <p:extLst>
      <p:ext uri="{BB962C8B-B14F-4D97-AF65-F5344CB8AC3E}">
        <p14:creationId xmlns:p14="http://schemas.microsoft.com/office/powerpoint/2010/main" val="3785879126"/>
      </p:ext>
    </p:extLst>
  </p:cSld>
  <p:clrMapOvr>
    <a:masterClrMapping/>
  </p:clrMapOvr>
  <mc:AlternateContent xmlns:mc="http://schemas.openxmlformats.org/markup-compatibility/2006" xmlns:p14="http://schemas.microsoft.com/office/powerpoint/2010/main">
    <mc:Choice Requires="p14">
      <p:transition spd="slow" p14:dur="2000" advTm="36277"/>
    </mc:Choice>
    <mc:Fallback xmlns="">
      <p:transition spd="slow" advTm="3627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2|5.3"/>
</p:tagLst>
</file>

<file path=ppt/tags/tag2.xml><?xml version="1.0" encoding="utf-8"?>
<p:tagLst xmlns:a="http://schemas.openxmlformats.org/drawingml/2006/main" xmlns:r="http://schemas.openxmlformats.org/officeDocument/2006/relationships" xmlns:p="http://schemas.openxmlformats.org/presentationml/2006/main">
  <p:tag name="TIMING" val="|3.2|5.3"/>
</p:tagLst>
</file>

<file path=ppt/tags/tag3.xml><?xml version="1.0" encoding="utf-8"?>
<p:tagLst xmlns:a="http://schemas.openxmlformats.org/drawingml/2006/main" xmlns:r="http://schemas.openxmlformats.org/officeDocument/2006/relationships" xmlns:p="http://schemas.openxmlformats.org/presentationml/2006/main">
  <p:tag name="TIMING" val="|3.2|5.3"/>
</p:tagLst>
</file>

<file path=ppt/tags/tag4.xml><?xml version="1.0" encoding="utf-8"?>
<p:tagLst xmlns:a="http://schemas.openxmlformats.org/drawingml/2006/main" xmlns:r="http://schemas.openxmlformats.org/officeDocument/2006/relationships" xmlns:p="http://schemas.openxmlformats.org/presentationml/2006/main">
  <p:tag name="TIMING" val="|3.2|5.3"/>
</p:tagLst>
</file>

<file path=ppt/tags/tag5.xml><?xml version="1.0" encoding="utf-8"?>
<p:tagLst xmlns:a="http://schemas.openxmlformats.org/drawingml/2006/main" xmlns:r="http://schemas.openxmlformats.org/officeDocument/2006/relationships" xmlns:p="http://schemas.openxmlformats.org/presentationml/2006/main">
  <p:tag name="TIMING" val="|3.2|5.3"/>
</p:tagLst>
</file>

<file path=ppt/tags/tag6.xml><?xml version="1.0" encoding="utf-8"?>
<p:tagLst xmlns:a="http://schemas.openxmlformats.org/drawingml/2006/main" xmlns:r="http://schemas.openxmlformats.org/officeDocument/2006/relationships" xmlns:p="http://schemas.openxmlformats.org/presentationml/2006/main">
  <p:tag name="TIMING" val="|3.2|5.3"/>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7.8|9.4|9.2|18.6"/>
</p:tagLst>
</file>

<file path=ppt/tags/tag11.xml><?xml version="1.0" encoding="utf-8"?>
<p:tagLst xmlns:a="http://schemas.openxmlformats.org/drawingml/2006/main" xmlns:r="http://schemas.openxmlformats.org/officeDocument/2006/relationships" xmlns:p="http://schemas.openxmlformats.org/presentationml/2006/main">
  <p:tag name="TIMING" val="|2.9|6.4|40.7"/>
</p:tagLst>
</file>

<file path=ppt/tags/tag12.xml><?xml version="1.0" encoding="utf-8"?>
<p:tagLst xmlns:a="http://schemas.openxmlformats.org/drawingml/2006/main" xmlns:r="http://schemas.openxmlformats.org/officeDocument/2006/relationships" xmlns:p="http://schemas.openxmlformats.org/presentationml/2006/main">
  <p:tag name="TIMING" val="|3.3|30.2|18.6|22.7|33.8|71.8"/>
</p:tagLst>
</file>

<file path=ppt/tags/tag13.xml><?xml version="1.0" encoding="utf-8"?>
<p:tagLst xmlns:a="http://schemas.openxmlformats.org/drawingml/2006/main" xmlns:r="http://schemas.openxmlformats.org/officeDocument/2006/relationships" xmlns:p="http://schemas.openxmlformats.org/presentationml/2006/main">
  <p:tag name="TIMING" val="|7.4"/>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3.2|5.3"/>
</p:tagLst>
</file>

<file path=ppt/tags/tag16.xml><?xml version="1.0" encoding="utf-8"?>
<p:tagLst xmlns:a="http://schemas.openxmlformats.org/drawingml/2006/main" xmlns:r="http://schemas.openxmlformats.org/officeDocument/2006/relationships" xmlns:p="http://schemas.openxmlformats.org/presentationml/2006/main">
  <p:tag name="TIMING" val="|3.2|5.3"/>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ags/tag18.xml><?xml version="1.0" encoding="utf-8"?>
<p:tagLst xmlns:a="http://schemas.openxmlformats.org/drawingml/2006/main" xmlns:r="http://schemas.openxmlformats.org/officeDocument/2006/relationships" xmlns:p="http://schemas.openxmlformats.org/presentationml/2006/main">
  <p:tag name="TIMING" val="|12.4"/>
</p:tagLst>
</file>

<file path=ppt/tags/tag19.xml><?xml version="1.0" encoding="utf-8"?>
<p:tagLst xmlns:a="http://schemas.openxmlformats.org/drawingml/2006/main" xmlns:r="http://schemas.openxmlformats.org/officeDocument/2006/relationships" xmlns:p="http://schemas.openxmlformats.org/presentationml/2006/main">
  <p:tag name="TIMING" val="|1.3"/>
</p:tagLst>
</file>

<file path=ppt/tags/tag20.xml><?xml version="1.0" encoding="utf-8"?>
<p:tagLst xmlns:a="http://schemas.openxmlformats.org/drawingml/2006/main" xmlns:r="http://schemas.openxmlformats.org/officeDocument/2006/relationships" xmlns:p="http://schemas.openxmlformats.org/presentationml/2006/main">
  <p:tag name="TIMING" val="|3.2|5.3"/>
</p:tagLst>
</file>

<file path=ppt/tags/tag21.xml><?xml version="1.0" encoding="utf-8"?>
<p:tagLst xmlns:a="http://schemas.openxmlformats.org/drawingml/2006/main" xmlns:r="http://schemas.openxmlformats.org/officeDocument/2006/relationships" xmlns:p="http://schemas.openxmlformats.org/presentationml/2006/main">
  <p:tag name="TIMING" val="|3.2|5.3"/>
</p:tagLst>
</file>

<file path=ppt/tags/tag22.xml><?xml version="1.0" encoding="utf-8"?>
<p:tagLst xmlns:a="http://schemas.openxmlformats.org/drawingml/2006/main" xmlns:r="http://schemas.openxmlformats.org/officeDocument/2006/relationships" xmlns:p="http://schemas.openxmlformats.org/presentationml/2006/main">
  <p:tag name="TIMING" val="|3.2|5.3"/>
</p:tagLst>
</file>

<file path=ppt/tags/tag23.xml><?xml version="1.0" encoding="utf-8"?>
<p:tagLst xmlns:a="http://schemas.openxmlformats.org/drawingml/2006/main" xmlns:r="http://schemas.openxmlformats.org/officeDocument/2006/relationships" xmlns:p="http://schemas.openxmlformats.org/presentationml/2006/main">
  <p:tag name="TIMING" val="|3.2|5.3"/>
</p:tagLst>
</file>

<file path=ppt/tags/tag24.xml><?xml version="1.0" encoding="utf-8"?>
<p:tagLst xmlns:a="http://schemas.openxmlformats.org/drawingml/2006/main" xmlns:r="http://schemas.openxmlformats.org/officeDocument/2006/relationships" xmlns:p="http://schemas.openxmlformats.org/presentationml/2006/main">
  <p:tag name="TIMING" val="|3.2|5.3"/>
</p:tagLst>
</file>

<file path=ppt/tags/tag25.xml><?xml version="1.0" encoding="utf-8"?>
<p:tagLst xmlns:a="http://schemas.openxmlformats.org/drawingml/2006/main" xmlns:r="http://schemas.openxmlformats.org/officeDocument/2006/relationships" xmlns:p="http://schemas.openxmlformats.org/presentationml/2006/main">
  <p:tag name="TIMING" val="|3.2|5.3"/>
</p:tagLst>
</file>

<file path=ppt/tags/tag26.xml><?xml version="1.0" encoding="utf-8"?>
<p:tagLst xmlns:a="http://schemas.openxmlformats.org/drawingml/2006/main" xmlns:r="http://schemas.openxmlformats.org/officeDocument/2006/relationships" xmlns:p="http://schemas.openxmlformats.org/presentationml/2006/main">
  <p:tag name="TIMING" val="|2.3|14.3|7.4|11.5|9.8"/>
</p:tagLst>
</file>

<file path=ppt/tags/tag27.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612</TotalTime>
  <Words>2183</Words>
  <Application>Microsoft Office PowerPoint</Application>
  <PresentationFormat>Widescreen</PresentationFormat>
  <Paragraphs>465</Paragraphs>
  <Slides>36</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Arial Narrow</vt:lpstr>
      <vt:lpstr>Calibri</vt:lpstr>
      <vt:lpstr>Calibri Light</vt:lpstr>
      <vt:lpstr>Marlett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Global Supply-Chain Issues</vt:lpstr>
      <vt:lpstr>Global Supply-Chain Issues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NEW LAP</cp:lastModifiedBy>
  <cp:revision>29</cp:revision>
  <dcterms:created xsi:type="dcterms:W3CDTF">2022-06-28T08:25:36Z</dcterms:created>
  <dcterms:modified xsi:type="dcterms:W3CDTF">2022-07-14T13:13:04Z</dcterms:modified>
</cp:coreProperties>
</file>