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9" r:id="rId2"/>
  </p:sldMasterIdLst>
  <p:notesMasterIdLst>
    <p:notesMasterId r:id="rId32"/>
  </p:notesMasterIdLst>
  <p:sldIdLst>
    <p:sldId id="303" r:id="rId3"/>
    <p:sldId id="482" r:id="rId4"/>
    <p:sldId id="271" r:id="rId5"/>
    <p:sldId id="313" r:id="rId6"/>
    <p:sldId id="276" r:id="rId7"/>
    <p:sldId id="483" r:id="rId8"/>
    <p:sldId id="256" r:id="rId9"/>
    <p:sldId id="484" r:id="rId10"/>
    <p:sldId id="485" r:id="rId11"/>
    <p:sldId id="306" r:id="rId12"/>
    <p:sldId id="486" r:id="rId13"/>
    <p:sldId id="487" r:id="rId14"/>
    <p:sldId id="488" r:id="rId15"/>
    <p:sldId id="489" r:id="rId16"/>
    <p:sldId id="490" r:id="rId17"/>
    <p:sldId id="491" r:id="rId18"/>
    <p:sldId id="492" r:id="rId19"/>
    <p:sldId id="493" r:id="rId20"/>
    <p:sldId id="494" r:id="rId21"/>
    <p:sldId id="495" r:id="rId22"/>
    <p:sldId id="496" r:id="rId23"/>
    <p:sldId id="497" r:id="rId24"/>
    <p:sldId id="498" r:id="rId25"/>
    <p:sldId id="499" r:id="rId26"/>
    <p:sldId id="500" r:id="rId27"/>
    <p:sldId id="501" r:id="rId28"/>
    <p:sldId id="502" r:id="rId29"/>
    <p:sldId id="503" r:id="rId30"/>
    <p:sldId id="349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82"/>
            <p14:sldId id="271"/>
            <p14:sldId id="313"/>
            <p14:sldId id="276"/>
            <p14:sldId id="483"/>
            <p14:sldId id="256"/>
            <p14:sldId id="484"/>
            <p14:sldId id="485"/>
            <p14:sldId id="306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100" d="100"/>
          <a:sy n="100" d="100"/>
        </p:scale>
        <p:origin x="8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3682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2694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9104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1572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1427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2049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18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7904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2117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6621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5707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0968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65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463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2963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008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9047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3449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884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68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7.jp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hyperlink" Target="mailto:ajhalawany@esu.ac.ae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tm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tm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tm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m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4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5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6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7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3" Type="http://schemas.openxmlformats.org/officeDocument/2006/relationships/image" Target="../media/image33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69995" y="2312910"/>
            <a:ext cx="5610830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محاضرة تعريفية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الفصل الدراسي الثالث لعام 2023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989099" y="4761427"/>
            <a:ext cx="61591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605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Resources and Time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11175" y="6040466"/>
            <a:ext cx="557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دكتور مهندس/ عبدالله جميل حلواني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161000" y="5333739"/>
            <a:ext cx="3291840" cy="182880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EB7062-7D39-085B-F8DB-E0220041EEF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73208" y="1823797"/>
            <a:ext cx="3682687" cy="2263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A359E55-2519-27D3-34AF-6AD1C1B8195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EEEDF3"/>
              </a:clrFrom>
              <a:clrTo>
                <a:srgbClr val="EEEDF3">
                  <a:alpha val="0"/>
                </a:srgbClr>
              </a:clrTo>
            </a:clrChange>
          </a:blip>
          <a:srcRect l="14770" t="29520" r="14297" b="37452"/>
          <a:stretch/>
        </p:blipFill>
        <p:spPr>
          <a:xfrm>
            <a:off x="6843460" y="4087796"/>
            <a:ext cx="4542181" cy="1337383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1C5F8177-1127-3530-68DA-0DD247CEDF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5" name="Graphic 22">
            <a:extLst>
              <a:ext uri="{FF2B5EF4-FFF2-40B4-BE49-F238E27FC236}">
                <a16:creationId xmlns:a16="http://schemas.microsoft.com/office/drawing/2014/main" id="{65BE57F2-A144-B1FA-BC02-E3C3A93653C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453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1171575"/>
            <a:ext cx="9936480" cy="461010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65319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933036" y="4884389"/>
            <a:ext cx="4942047" cy="11006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PMG 605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Project Resources and Time Management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03565" y="1024849"/>
            <a:ext cx="58239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الفصل الدراسي الثالث لعام 2023</a:t>
            </a:r>
          </a:p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Third </a:t>
            </a:r>
            <a:r>
              <a:rPr lang="en-US" sz="32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Trimaster</a:t>
            </a: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2023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2" name="Picture 4" descr="8,529 Welcome Back Illustrations &amp; Clip Art - iStock">
            <a:extLst>
              <a:ext uri="{FF2B5EF4-FFF2-40B4-BE49-F238E27FC236}">
                <a16:creationId xmlns:a16="http://schemas.microsoft.com/office/drawing/2014/main" id="{7633D83F-557E-1DF9-47B5-7432FCF9D0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1" t="6358" r="2834"/>
          <a:stretch/>
        </p:blipFill>
        <p:spPr bwMode="auto">
          <a:xfrm>
            <a:off x="4972050" y="1192870"/>
            <a:ext cx="106328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AD877D8-739D-391C-7E58-3FE2E868F53F}"/>
              </a:ext>
            </a:extLst>
          </p:cNvPr>
          <p:cNvSpPr txBox="1"/>
          <p:nvPr/>
        </p:nvSpPr>
        <p:spPr>
          <a:xfrm flipH="1">
            <a:off x="6316919" y="5336040"/>
            <a:ext cx="4463645" cy="44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80000"/>
              </a:lnSpc>
            </a:pPr>
            <a:r>
              <a:rPr lang="ar-SA" sz="28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القبول بالتغيير أول خطوات التطور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Your Instructor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14F8DE-5AB8-034F-C8A3-1A98B3B6FB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1390" y="1375091"/>
            <a:ext cx="1066800" cy="9144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65AD52B-BBA2-9453-A1C8-541755BE9473}"/>
              </a:ext>
            </a:extLst>
          </p:cNvPr>
          <p:cNvSpPr txBox="1"/>
          <p:nvPr/>
        </p:nvSpPr>
        <p:spPr>
          <a:xfrm>
            <a:off x="4449672" y="2170801"/>
            <a:ext cx="6098146" cy="7998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rtl="1">
              <a:lnSpc>
                <a:spcPct val="110000"/>
              </a:lnSpc>
              <a:buNone/>
            </a:pPr>
            <a:r>
              <a:rPr lang="ar-SA" sz="4400" dirty="0">
                <a:solidFill>
                  <a:srgbClr val="2EAEE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د. م. عبدالله جميل حلواني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5251C47-25A5-52B5-E876-512DD6DD0525}"/>
              </a:ext>
            </a:extLst>
          </p:cNvPr>
          <p:cNvSpPr txBox="1">
            <a:spLocks/>
          </p:cNvSpPr>
          <p:nvPr/>
        </p:nvSpPr>
        <p:spPr>
          <a:xfrm>
            <a:off x="7658836" y="3375057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دكتوراة الهندسة الصناعية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ماجستير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بكالوريوس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Lean Six Sigma Black Belt</a:t>
            </a:r>
            <a:endParaRPr lang="ar-SA" sz="2400" b="1" dirty="0">
              <a:solidFill>
                <a:schemeClr val="bg1">
                  <a:lumMod val="95000"/>
                </a:schemeClr>
              </a:solidFill>
              <a:latin typeface="Corbel" panose="020B050302020402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هندسة المشاريع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F1B53C4-0E22-5BCD-C75F-D248CFC01F76}"/>
              </a:ext>
            </a:extLst>
          </p:cNvPr>
          <p:cNvSpPr txBox="1">
            <a:spLocks/>
          </p:cNvSpPr>
          <p:nvPr/>
        </p:nvSpPr>
        <p:spPr>
          <a:xfrm>
            <a:off x="3278587" y="3355543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تأكيد الجودة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</a:t>
            </a: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Golden key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المهندسين السعوديين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مهندس محترف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ajhalawany@midocean.ae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FF3F566-9FAB-0BB0-F392-09668E9D2D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3077" y="2731974"/>
            <a:ext cx="2511770" cy="323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8F7DD2-987C-766E-F483-25379FC7B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819" y="1043580"/>
            <a:ext cx="1231433" cy="949632"/>
          </a:xfrm>
          <a:prstGeom prst="rect">
            <a:avLst/>
          </a:prstGeom>
        </p:spPr>
      </p:pic>
      <p:pic>
        <p:nvPicPr>
          <p:cNvPr id="11" name="Picture 10" descr="A blue and white rectangular boxes with numbers&#10;&#10;Description automatically generated with medium confidence">
            <a:extLst>
              <a:ext uri="{FF2B5EF4-FFF2-40B4-BE49-F238E27FC236}">
                <a16:creationId xmlns:a16="http://schemas.microsoft.com/office/drawing/2014/main" id="{6D646A03-C81D-CCDF-C1A3-8FC1C7E74E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944" y="1160640"/>
            <a:ext cx="5987392" cy="4825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1" y="942975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99340" y="816703"/>
            <a:ext cx="3509515" cy="16564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blue rectangular sign with white text&#10;&#10;Description automatically generated">
            <a:extLst>
              <a:ext uri="{FF2B5EF4-FFF2-40B4-BE49-F238E27FC236}">
                <a16:creationId xmlns:a16="http://schemas.microsoft.com/office/drawing/2014/main" id="{7618DDD0-D3E1-9B6F-F180-A71810C76B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37" y="18921"/>
            <a:ext cx="5992061" cy="924054"/>
          </a:xfrm>
          <a:prstGeom prst="rect">
            <a:avLst/>
          </a:prstGeom>
        </p:spPr>
      </p:pic>
      <p:pic>
        <p:nvPicPr>
          <p:cNvPr id="6" name="Picture 5" descr="A blue and white rectangular table with white and black writing&#10;&#10;Description automatically generated">
            <a:extLst>
              <a:ext uri="{FF2B5EF4-FFF2-40B4-BE49-F238E27FC236}">
                <a16:creationId xmlns:a16="http://schemas.microsoft.com/office/drawing/2014/main" id="{29759BD6-FC68-3C93-486B-8BEE646AA5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174" y="942975"/>
            <a:ext cx="4460686" cy="552450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BE9B3CE-40B3-59C1-D824-7D0F99FD6E9C}"/>
              </a:ext>
            </a:extLst>
          </p:cNvPr>
          <p:cNvSpPr txBox="1"/>
          <p:nvPr/>
        </p:nvSpPr>
        <p:spPr>
          <a:xfrm>
            <a:off x="5924119" y="2177903"/>
            <a:ext cx="5259957" cy="361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40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الفصل الدراسي ستكون</a:t>
            </a: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40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40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١٣أسبوع</a:t>
            </a:r>
            <a:endParaRPr lang="en-US" sz="4000" b="1" dirty="0">
              <a:solidFill>
                <a:srgbClr val="24A9E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40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 ( تشمل الاختبارات النهائية)</a:t>
            </a:r>
          </a:p>
        </p:txBody>
      </p:sp>
    </p:spTree>
    <p:extLst>
      <p:ext uri="{BB962C8B-B14F-4D97-AF65-F5344CB8AC3E}">
        <p14:creationId xmlns:p14="http://schemas.microsoft.com/office/powerpoint/2010/main" val="3917705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ue sign with white text&#10;&#10;Description automatically generated">
            <a:extLst>
              <a:ext uri="{FF2B5EF4-FFF2-40B4-BE49-F238E27FC236}">
                <a16:creationId xmlns:a16="http://schemas.microsoft.com/office/drawing/2014/main" id="{97D40357-F803-4AED-7CA1-AB0BEBF06E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873"/>
            <a:ext cx="5944430" cy="1009791"/>
          </a:xfrm>
          <a:prstGeom prst="rect">
            <a:avLst/>
          </a:prstGeom>
        </p:spPr>
      </p:pic>
      <p:pic>
        <p:nvPicPr>
          <p:cNvPr id="8" name="Picture 7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820F6A4C-4E05-91EA-B867-19A106928E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808" y="1672020"/>
            <a:ext cx="7449044" cy="399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سياسة الغياب والاعتذار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8BC013CA-AB94-28D6-7D2E-40E7125FC9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825" y="1866901"/>
            <a:ext cx="9257244" cy="366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80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الدعم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07093AFA-F97D-0835-5AB5-A13B6D2C11E4}"/>
              </a:ext>
            </a:extLst>
          </p:cNvPr>
          <p:cNvSpPr txBox="1">
            <a:spLocks/>
          </p:cNvSpPr>
          <p:nvPr/>
        </p:nvSpPr>
        <p:spPr>
          <a:xfrm>
            <a:off x="1346445" y="1776200"/>
            <a:ext cx="9014983" cy="37052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في حالة وجود أي مشكلة تقنيه أو علمية، الرجاء التواصل مع الدعم عن طريق فتح مذكرة على منصة </a:t>
            </a:r>
            <a:r>
              <a:rPr lang="en-US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(SIS)</a:t>
            </a: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endParaRPr lang="en-US" sz="40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150000"/>
              </a:lnSpc>
            </a:pPr>
            <a:r>
              <a:rPr lang="en-US" sz="40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https://sis.esu.ac.ae/login</a:t>
            </a:r>
            <a:endParaRPr lang="ar-SA" sz="4000" b="1" dirty="0">
              <a:solidFill>
                <a:schemeClr val="accent2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561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81F9202-A040-681B-E572-46380691D1EA}"/>
              </a:ext>
            </a:extLst>
          </p:cNvPr>
          <p:cNvSpPr/>
          <p:nvPr/>
        </p:nvSpPr>
        <p:spPr>
          <a:xfrm>
            <a:off x="1211636" y="1481992"/>
            <a:ext cx="4742262" cy="3894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جميع الأوقات المعلنة للمحاضرات وحلقات النقاش هي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بتوقيت مكة المكرمة 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لجميع البرامج</a:t>
            </a:r>
            <a:endParaRPr lang="en-US" sz="1400" dirty="0">
              <a:solidFill>
                <a:schemeClr val="accent1">
                  <a:lumMod val="50000"/>
                </a:schemeClr>
              </a:solidFill>
              <a:cs typeface="Segoe UI Light" panose="020B0502040204020203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ED0F31-C72C-02F8-9A1D-7D12808BBE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2943" y="4007069"/>
            <a:ext cx="4729435" cy="168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المحاضرات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346445" y="160829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ستتاح المحاضرة الأسبوعية على المنصة التعليمية </a:t>
            </a:r>
            <a:r>
              <a:rPr lang="en-US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36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12 ظهراً</a:t>
            </a: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168008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pic>
        <p:nvPicPr>
          <p:cNvPr id="6" name="Picture 2" descr="Moodle: Online Learning with the World's Most Popular LMS">
            <a:extLst>
              <a:ext uri="{FF2B5EF4-FFF2-40B4-BE49-F238E27FC236}">
                <a16:creationId xmlns:a16="http://schemas.microsoft.com/office/drawing/2014/main" id="{8F52553C-704F-C066-9611-D780172B3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2464" y="4604504"/>
            <a:ext cx="4527900" cy="114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6081637-BD20-23B7-501B-5DBDAAC49039}"/>
              </a:ext>
            </a:extLst>
          </p:cNvPr>
          <p:cNvSpPr/>
          <p:nvPr/>
        </p:nvSpPr>
        <p:spPr>
          <a:xfrm>
            <a:off x="1292136" y="2488949"/>
            <a:ext cx="4140213" cy="2232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32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المنصة التعليمية </a:t>
            </a:r>
            <a:r>
              <a:rPr lang="ar-SA" sz="32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32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2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) </a:t>
            </a:r>
          </a:p>
          <a:p>
            <a:pPr algn="ctr" rtl="1">
              <a:lnSpc>
                <a:spcPct val="150000"/>
              </a:lnSpc>
            </a:pPr>
            <a:r>
              <a:rPr lang="en-US" sz="3200" b="1" dirty="0">
                <a:solidFill>
                  <a:srgbClr val="0070C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https://lms.esu.ac.ae/</a:t>
            </a:r>
            <a:endParaRPr lang="ar-SA" sz="32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381930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id="{E8115076-7B8F-1349-3AF2-8AFE451C95CF}"/>
              </a:ext>
            </a:extLst>
          </p:cNvPr>
          <p:cNvSpPr txBox="1">
            <a:spLocks/>
          </p:cNvSpPr>
          <p:nvPr/>
        </p:nvSpPr>
        <p:spPr>
          <a:xfrm>
            <a:off x="1128656" y="1671405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حلقات النقاش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هي لقاء اسبوعي مع أستاذ المادة والغرض منها مناقشة ما تم طرحه في المحاضرة المسجلة لكل اسبوع.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حلقة النقاش سيتوفر على المنصة التعليمية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وهو ثابت لجميع حلقات النقاش الخاصة بالمادة.</a:t>
            </a:r>
            <a:endParaRPr kumimoji="0" lang="ar-SA" sz="40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4627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48CDF80-903C-C444-DC23-1B62115CA78D}"/>
              </a:ext>
            </a:extLst>
          </p:cNvPr>
          <p:cNvSpPr txBox="1"/>
          <p:nvPr/>
        </p:nvSpPr>
        <p:spPr>
          <a:xfrm>
            <a:off x="6357861" y="4645126"/>
            <a:ext cx="470028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5400" b="1" dirty="0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5400" b="1" dirty="0">
              <a:solidFill>
                <a:srgbClr val="FFFFFF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022777-2789-7257-6A4B-C6462F6657C8}"/>
              </a:ext>
            </a:extLst>
          </p:cNvPr>
          <p:cNvSpPr/>
          <p:nvPr/>
        </p:nvSpPr>
        <p:spPr>
          <a:xfrm>
            <a:off x="1228926" y="1290086"/>
            <a:ext cx="4513221" cy="4420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حضور حلقات النقاش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اختياري</a:t>
            </a:r>
            <a:r>
              <a:rPr lang="ar-SA" sz="24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ينصح</a:t>
            </a: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بشدة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الحرص على الحضور لتعزيز المكتسبات العلمية من محتوى المحاضرة.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400" b="1" dirty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يفضل مشاهدة المحاضرة المسجلة وتلخيصها قبل حضور حلقة النقاش</a:t>
            </a:r>
            <a:r>
              <a:rPr lang="ar-SA" sz="24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266597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موعد حلقات النقاش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128656" y="151304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اسبوعياً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يوم الثلاثاء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من الساعة 8:00  إلى</a:t>
            </a:r>
            <a:r>
              <a:rPr lang="en-US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9:00 مساءً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5926038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Short Exams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and</a:t>
            </a:r>
          </a:p>
          <a:p>
            <a:pPr algn="ctr">
              <a:lnSpc>
                <a:spcPct val="200000"/>
              </a:lnSpc>
              <a:defRPr/>
            </a:pPr>
            <a:r>
              <a:rPr lang="en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Final Exams </a:t>
            </a:r>
            <a:endParaRPr lang="en-SA" sz="4400" dirty="0">
              <a:solidFill>
                <a:srgbClr val="002060"/>
              </a:solidFill>
              <a:latin typeface="Arial Rounded MT Bold" panose="020F0704030504030204" pitchFamily="34" charset="0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D58EE70-732F-8ED2-6360-03D7CC2396C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76" t="23877" r="1818" b="4890"/>
          <a:stretch/>
        </p:blipFill>
        <p:spPr>
          <a:xfrm>
            <a:off x="6783431" y="4554903"/>
            <a:ext cx="4533699" cy="1184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235378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52475" y="1293494"/>
            <a:ext cx="10896599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تعد الإجابة على الاختبار القصير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بمثابة الحضور للطالب.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يتكون الاختبار القصير من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٨ أسئلة (٨ درجات).</a:t>
            </a: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أمثلة على نوعية أسئلة الاختبار القصير :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صوتية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حسابية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MCQ</a:t>
            </a:r>
            <a:endParaRPr kumimoji="0" lang="ar-SA" sz="24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Matching</a:t>
            </a:r>
            <a:endParaRPr kumimoji="0" lang="ar-SA" sz="24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True &amp; False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842966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القصير على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10 مساءاً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ويترك لمدة أسبوع ، ثم يغلق في يوم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السبت الذي يليه تمام الساعة 9 مساءً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  <a:endParaRPr lang="ar-SA" sz="2800" b="1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٢٤ دقيقة - عدد المحاولات 1 فقط.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لا يمكن التنقل بين الأسئلة (بمعنى إذا تم الانتقال للسؤال التالي لا يمكن العودة للسؤال السابق).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87694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يمكن عمل الاختبار القصير أي وقت من موعد اتاحته يوم السبت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الساعة 10 مساءاً الى السبت التالي 8:36 مساءاً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0A1F6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لماذا 8:36 مساءاً؟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لكي يتم الاستفادة من كامل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24 دقيقة.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كلمة المرور ثابتة لكل الاختبارات وهي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agree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354873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النهائي على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حسب مواعيد الاختبارات النهائية والتي سيتم الإعلان عنها نهاية الفصل الدراسي.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 النهائي من </a:t>
            </a:r>
            <a:r>
              <a:rPr lang="ar-SA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20 درجة.</a:t>
            </a:r>
            <a:endParaRPr lang="ar-SA" sz="2800" b="1" dirty="0">
              <a:solidFill>
                <a:schemeClr val="accent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نوعية أسئلة الاختبار النهائي هي مثل نوعية أسئلة الاختبارات القصيرة.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 النهائي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6713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Language of Lectures and Exams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4DD1C3-3AD2-F383-BE74-EF345D9825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122" t="8383" r="1904" b="15646"/>
          <a:stretch/>
        </p:blipFill>
        <p:spPr>
          <a:xfrm>
            <a:off x="6672339" y="4595046"/>
            <a:ext cx="4343400" cy="1205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196501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93494"/>
            <a:ext cx="93457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الأساسية في المحاضرات هي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الإنجليزية .</a:t>
            </a: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الاختبارات باللغة الإنجليزية مع وجود </a:t>
            </a:r>
            <a:r>
              <a:rPr lang="ar-SA" sz="28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ترجمة للسؤال.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لغة المحاضرات والاختبارات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468307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819150" y="1397680"/>
            <a:ext cx="5270295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CD62A4-E615-AA2D-2A8A-F5EC3A039075}"/>
              </a:ext>
            </a:extLst>
          </p:cNvPr>
          <p:cNvSpPr/>
          <p:nvPr/>
        </p:nvSpPr>
        <p:spPr>
          <a:xfrm>
            <a:off x="768261" y="1190388"/>
            <a:ext cx="5234709" cy="3240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C0000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PMG 605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Project Resources and Time Management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D185C7-3FBC-DC49-027B-F74A7A61E6D7}"/>
              </a:ext>
            </a:extLst>
          </p:cNvPr>
          <p:cNvSpPr txBox="1"/>
          <p:nvPr/>
        </p:nvSpPr>
        <p:spPr>
          <a:xfrm>
            <a:off x="6262789" y="4592215"/>
            <a:ext cx="47002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Overview</a:t>
            </a:r>
          </a:p>
        </p:txBody>
      </p:sp>
    </p:spTree>
    <p:extLst>
      <p:ext uri="{BB962C8B-B14F-4D97-AF65-F5344CB8AC3E}">
        <p14:creationId xmlns:p14="http://schemas.microsoft.com/office/powerpoint/2010/main" val="1471763847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7072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of Project Management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B80156-EE9C-7BC6-4993-1BD83E0942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5760" y="1502756"/>
            <a:ext cx="8900480" cy="4415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2862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course deals with acquiring and assigning resourcing to projects, and the management of those resources.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 addresses establishing and coordinating a project team; estimating and quantifying the required resources; and building, developing, and managing the team.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 covers Resource Management, Acceleration and Schedule Compression, Time‐Cost Trade‐off Analysis, The Schedule, The Budget, Estimating Project Times and Costs, Developing a Project Plan, Scheduling Resources and Costs, Reducing Project Duration, Managing Project Teams, Outsourcing, Progress and Performance Measurement and Evaluation.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About the Course </a:t>
            </a:r>
          </a:p>
        </p:txBody>
      </p:sp>
    </p:spTree>
    <p:extLst>
      <p:ext uri="{BB962C8B-B14F-4D97-AF65-F5344CB8AC3E}">
        <p14:creationId xmlns:p14="http://schemas.microsoft.com/office/powerpoint/2010/main" val="39425985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Learning Outcomes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1F985CA-F876-BA82-6EE2-F93C7CA393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571" y="1704695"/>
            <a:ext cx="8504857" cy="4090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6171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59CDDCF-1D0B-ED92-F5F2-48867CBF028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962" b="6509"/>
          <a:stretch/>
        </p:blipFill>
        <p:spPr>
          <a:xfrm>
            <a:off x="2722724" y="1267846"/>
            <a:ext cx="6746552" cy="4814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388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management: The managerial process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By Larson, E. W., &amp; Gray, C. F.</a:t>
            </a:r>
            <a:endParaRPr kumimoji="0" lang="ar-SA" sz="2200" b="0" i="0" u="none" strike="noStrike" kern="1200" cap="none" spc="0" normalizeH="0" baseline="0" noProof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200" b="0" i="0" u="none" strike="noStrike" kern="1200" cap="none" spc="0" normalizeH="0" baseline="0" noProof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Project Control: Integrating Cost and Schedule in Construction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By: </a:t>
            </a:r>
            <a:r>
              <a:rPr kumimoji="0" lang="it-IT" sz="2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Wayne J. Del Pico, CPE</a:t>
            </a:r>
            <a:endParaRPr kumimoji="0" lang="en-US" sz="2200" b="0" i="0" u="none" strike="noStrike" kern="1200" cap="none" spc="0" normalizeH="0" baseline="0" noProof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References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CA71C96-5516-5DBC-1161-46F310EE56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3093" y="1435687"/>
            <a:ext cx="1684957" cy="21232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DA0BF9A-D328-2911-863D-18E568BDD3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6523" y="3863958"/>
            <a:ext cx="1721527" cy="212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1656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1BEC5EB-187A-6784-F4D3-4A3D96028374}"/>
              </a:ext>
            </a:extLst>
          </p:cNvPr>
          <p:cNvSpPr txBox="1"/>
          <p:nvPr/>
        </p:nvSpPr>
        <p:spPr>
          <a:xfrm>
            <a:off x="3015326" y="861960"/>
            <a:ext cx="6481762" cy="467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8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دعواتنا لكم بالتوفيق والنجاح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726</TotalTime>
  <Words>828</Words>
  <Application>Microsoft Office PowerPoint</Application>
  <PresentationFormat>Widescreen</PresentationFormat>
  <Paragraphs>148</Paragraphs>
  <Slides>29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40" baseType="lpstr">
      <vt:lpstr>Arial</vt:lpstr>
      <vt:lpstr>Arial Rounded MT Bold</vt:lpstr>
      <vt:lpstr>Calibri</vt:lpstr>
      <vt:lpstr>Calibri Light</vt:lpstr>
      <vt:lpstr>Catamaran</vt:lpstr>
      <vt:lpstr>Corbel</vt:lpstr>
      <vt:lpstr>Tajawal ExtraBold</vt:lpstr>
      <vt:lpstr>Tajawal Medium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Abdullah Jameel Yousuf Halawany</cp:lastModifiedBy>
  <cp:revision>24</cp:revision>
  <dcterms:created xsi:type="dcterms:W3CDTF">2023-04-29T09:08:23Z</dcterms:created>
  <dcterms:modified xsi:type="dcterms:W3CDTF">2023-09-26T15:13:22Z</dcterms:modified>
</cp:coreProperties>
</file>