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480" r:id="rId5"/>
    <p:sldId id="313" r:id="rId6"/>
    <p:sldId id="276" r:id="rId7"/>
    <p:sldId id="481" r:id="rId8"/>
    <p:sldId id="482" r:id="rId9"/>
    <p:sldId id="483" r:id="rId10"/>
    <p:sldId id="484" r:id="rId11"/>
    <p:sldId id="485" r:id="rId12"/>
    <p:sldId id="486" r:id="rId13"/>
    <p:sldId id="487" r:id="rId14"/>
    <p:sldId id="488" r:id="rId15"/>
    <p:sldId id="489" r:id="rId16"/>
    <p:sldId id="490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876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3477718" y="1799088"/>
            <a:ext cx="8199619" cy="941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latin typeface="Sakkal Majalla" panose="02000000000000000000" pitchFamily="2" charset="-78"/>
                <a:ea typeface="Sakkal Majalla" panose="02000000000000000000" pitchFamily="2" charset="-78"/>
                <a:cs typeface="Cambria" panose="02040503050406030204" pitchFamily="18" charset="0"/>
              </a:rPr>
              <a:t>" </a:t>
            </a:r>
            <a:r>
              <a:rPr lang="ar-SA" sz="2400" b="1" dirty="0">
                <a:effectLst/>
                <a:latin typeface="Cambria" panose="02040503050406030204" pitchFamily="18" charset="0"/>
                <a:ea typeface="Sakkal Majalla" panose="02000000000000000000" pitchFamily="2" charset="-78"/>
                <a:cs typeface="Sakkal Majalla" panose="02000000000000000000" pitchFamily="2" charset="-78"/>
              </a:rPr>
              <a:t>إدارة الشركات السعودية للمحتوى التسويقي على مواقع التواصل الاجتماعي وانعكاسه على الثقة في العلامة التجارية لدى المستهلك السعودي"</a:t>
            </a:r>
            <a:endParaRPr lang="en-US" sz="24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E3BD8A1-E3F1-DFEC-684A-B943111A43FA}"/>
              </a:ext>
            </a:extLst>
          </p:cNvPr>
          <p:cNvSpPr txBox="1"/>
          <p:nvPr/>
        </p:nvSpPr>
        <p:spPr>
          <a:xfrm>
            <a:off x="3485754" y="2887472"/>
            <a:ext cx="8199619" cy="941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2400" b="1" dirty="0">
                <a:effectLst/>
                <a:latin typeface="Sakkal Majalla" panose="02000000000000000000" pitchFamily="2" charset="-78"/>
                <a:ea typeface="Sakkal Majalla" panose="02000000000000000000" pitchFamily="2" charset="-78"/>
                <a:cs typeface="Cambria" panose="02040503050406030204" pitchFamily="18" charset="0"/>
              </a:rPr>
              <a:t>" Corporate Management of Marketing Content on Social Media Platforms and Its Reflection on Brand Trust Among Saudi Consumers "</a:t>
            </a:r>
            <a:endParaRPr lang="en-US" sz="2400" b="1" dirty="0"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07570C-F6FB-CA03-FAD9-6DFBFBD5508C}"/>
              </a:ext>
            </a:extLst>
          </p:cNvPr>
          <p:cNvSpPr txBox="1"/>
          <p:nvPr/>
        </p:nvSpPr>
        <p:spPr>
          <a:xfrm>
            <a:off x="3477718" y="4117117"/>
            <a:ext cx="8199619" cy="2047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32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إعداد : محمد جمال الكولي – 243002326</a:t>
            </a: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ar-SA" sz="3200" b="1" dirty="0">
                <a:latin typeface="Sakkal Majalla" panose="02000000000000000000" pitchFamily="2" charset="-78"/>
                <a:cs typeface="Sakkal Majalla" panose="02000000000000000000" pitchFamily="2" charset="-78"/>
              </a:rPr>
              <a:t>تحت إشراف : د/ محمد عويس</a:t>
            </a:r>
          </a:p>
          <a:p>
            <a:pPr marL="0" marR="0" algn="r" rtl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ar-SA" sz="3200" b="1" dirty="0">
              <a:effectLst/>
              <a:latin typeface="Sakkal Majalla" panose="02000000000000000000" pitchFamily="2" charset="-78"/>
              <a:ea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66884" y="1412953"/>
            <a:ext cx="69281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المقدمة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670820" y="2431391"/>
            <a:ext cx="8417320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شهدت منصات التواصل الاجتماعي توسعًا كبيرًا في استخدامها كقنوات رئيسية للتواصل التسويقي.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أصبحت إدارة المحتوى التسويقي عنصرًا حاسمًا في تشكيل تصورات الجمهور تجاه العلامات التجارية.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في المقابل، ارتفع وعي الجمهور بمصداقية المحتوى وشفافيته، مما جعل الثقة الرقمية قضية محورية.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مشكلة الدراسة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53140" y="2805840"/>
            <a:ext cx="10541000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الاعتماد المتزايد على المحتوى التسويقي الرقمي لا يقابله دائمًا التزام بمعايير المصداقية والشفافية.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وجود فجوة بحثية في فهم أثر إدارة المحتوى التسويقي على الثقة في العلامة التجارية من وجهة نظر الجمهور السعودي.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الحاجة إلى تحليل علمي يوضح طبيعة هذه العلاقة وأبعادها.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CE5789-4792-9BE1-BE56-EFCB58B33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B1D8CD-EF9A-EE2D-AD64-B3888948C54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8140CA-1378-6984-A873-0F16195FA91D}"/>
              </a:ext>
            </a:extLst>
          </p:cNvPr>
          <p:cNvSpPr txBox="1"/>
          <p:nvPr/>
        </p:nvSpPr>
        <p:spPr>
          <a:xfrm>
            <a:off x="2785021" y="1908177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أهمية الدراسة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F00F932-BC27-2D66-3BDE-876EA863A48D}"/>
              </a:ext>
            </a:extLst>
          </p:cNvPr>
          <p:cNvSpPr txBox="1"/>
          <p:nvPr/>
        </p:nvSpPr>
        <p:spPr>
          <a:xfrm>
            <a:off x="617280" y="2777190"/>
            <a:ext cx="10541000" cy="212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ar-SA" b="1" dirty="0">
                <a:latin typeface="Alexandria" charset="0"/>
                <a:cs typeface="Alexandria" charset="0"/>
              </a:rPr>
              <a:t>الأهمية النظرية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إثراء الأدبيات العلمية في مجالي إدارة المحتوى التسويقي والثقة الرقمية.</a:t>
            </a:r>
          </a:p>
          <a:p>
            <a:pPr algn="justLow" rtl="1">
              <a:lnSpc>
                <a:spcPct val="150000"/>
              </a:lnSpc>
            </a:pPr>
            <a:r>
              <a:rPr lang="ar-SA" b="1" dirty="0">
                <a:latin typeface="Alexandria" charset="0"/>
                <a:cs typeface="Alexandria" charset="0"/>
              </a:rPr>
              <a:t>الأهمية التطبيقية</a:t>
            </a:r>
            <a:endParaRPr lang="ar-SA" dirty="0">
              <a:latin typeface="Alexandria" charset="0"/>
              <a:cs typeface="Alexandria" charset="0"/>
            </a:endParaRP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مساعدة الشركات والعلامات التجارية على تحسين استراتيجيات إدارة المحتوى.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دعم صُنّاع القرار التسويقي في بناء الثقة مع الجمهور عبر المنصات الرقمية.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594B84-5293-2A1E-0E0E-13E46C0F86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57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FD1456-3654-6E78-1F13-92DC9D1CB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86B08CA-B8C5-0D4E-9981-8BD8F95E4B6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55684F-6AC7-F77D-CDB1-7BFC7B597A82}"/>
              </a:ext>
            </a:extLst>
          </p:cNvPr>
          <p:cNvSpPr txBox="1"/>
          <p:nvPr/>
        </p:nvSpPr>
        <p:spPr>
          <a:xfrm>
            <a:off x="2829469" y="1900377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أهداف الدراسة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B2A0C07-F759-14A7-E4DE-3F1F1C53D1FE}"/>
              </a:ext>
            </a:extLst>
          </p:cNvPr>
          <p:cNvSpPr txBox="1"/>
          <p:nvPr/>
        </p:nvSpPr>
        <p:spPr>
          <a:xfrm>
            <a:off x="753140" y="2805840"/>
            <a:ext cx="10541000" cy="1711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التعرف على مفهوم إدارة المحتوى التسويقي عبر منصات التواصل الاجتماعي.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قياس مستوى الثقة في العلامة التجارية لدى الجمهور.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تحليل أثر إدارة المحتوى التسويقي على تعزيز الثقة في العلامة التجارية.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تقديم توصيات عملية للعلامات التجارية في البيئة الرقمية.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9D6767-ED57-3D24-7FC3-2209F82318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95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5B8A18-4023-EF0F-29E4-4FF7A43088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851816-DCDE-A21A-98EB-3430E8815DC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2BC81-83D1-E677-0040-0F9DADE790B3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أسئلة الدراسة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9EE66C9-BD26-12BA-C789-B10A02C9B33F}"/>
              </a:ext>
            </a:extLst>
          </p:cNvPr>
          <p:cNvSpPr txBox="1"/>
          <p:nvPr/>
        </p:nvSpPr>
        <p:spPr>
          <a:xfrm>
            <a:off x="753140" y="2805840"/>
            <a:ext cx="10541000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ما مستوى إدارة المحتوى التسويقي عبر منصات التواصل الاجتماعي؟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ما مستوى الثقة في العلامة التجارية من وجهة نظر الجمهور؟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هل توجد علاقة ذات دلالة إحصائية بين إدارة المحتوى التسويقي والثقة في العلامة التجارية؟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414266-7F82-00C7-630C-EA657F9BBC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41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3D005-543D-06EB-F9C0-456719C875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F662FB-D58D-9413-ACA6-DE0B5D250C67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8A71BA-6279-153A-1B3E-BC16C69559CC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فروض الدراسة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C051FF2-7CAF-43A2-7B30-D6E7115B046E}"/>
              </a:ext>
            </a:extLst>
          </p:cNvPr>
          <p:cNvSpPr txBox="1"/>
          <p:nvPr/>
        </p:nvSpPr>
        <p:spPr>
          <a:xfrm>
            <a:off x="753140" y="2805840"/>
            <a:ext cx="10541000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توجد علاقة ذات دلالة إحصائية بين إدارة المحتوى التسويقي عبر منصات التواصل الاجتماعي وتعزيز الثقة في العلامة التجارية.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يؤثر كل بعد من أبعاد إدارة المحتوى التسويقي تأثيرًا معنويًا على الثقة في العلامة التجارية.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7D92B4-CD20-9AD2-5EA8-04D7280E5EF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57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2F4A6-F6B4-F4D5-CE8D-407FA7E49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C0C2B24-B5B7-E316-5AFF-73032468487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1C1E91-48C9-E671-6E21-55779017E734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منهجية الدراسة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4569785-EDF8-4AE8-5624-38A4A135112E}"/>
              </a:ext>
            </a:extLst>
          </p:cNvPr>
          <p:cNvSpPr txBox="1"/>
          <p:nvPr/>
        </p:nvSpPr>
        <p:spPr>
          <a:xfrm>
            <a:off x="753140" y="2805840"/>
            <a:ext cx="10541000" cy="1711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منهج الدراسة: المنهج الوصفي التحليلي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مجتمع الدراسة: مستخدمو منصات التواصل الاجتماعي في المملكة العربية السعودية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عينة الدراسة: عينة عشوائية من الجمهور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أداة جمع البيانات: الاستبانة الإلكترونية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C29188-18D1-D8E4-6964-58DAEF3E6C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63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A9BFF1-EA85-CAA2-39F5-3AB8266A78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508D23-999D-1A41-ED7A-7CDA3600F3A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033FF4-441B-61AD-F839-BE886F4A6F58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أبعاد الدراسة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2EB95EA-3781-EA2F-4A04-D73DFA68D894}"/>
              </a:ext>
            </a:extLst>
          </p:cNvPr>
          <p:cNvSpPr txBox="1"/>
          <p:nvPr/>
        </p:nvSpPr>
        <p:spPr>
          <a:xfrm>
            <a:off x="5457370" y="2750238"/>
            <a:ext cx="5836769" cy="2588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ar-SA" sz="2000" b="1" dirty="0">
                <a:latin typeface="Alexandria" charset="0"/>
                <a:cs typeface="Alexandria" charset="0"/>
              </a:rPr>
              <a:t>أولًا: إدارة المحتوى التسويقي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التخطيط للمحتوى: تحديد الأهداف والفئة المستهدفة ونوع المحتوى.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جودة المحتوى: وضوح الرسالة وقيمتها واحترافيتها.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مصداقية المحتوى: الصدق والشفافية وعدم المبالغة.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اتساق المحتوى: توافق المحتوى مع هوية العلامة التجارية.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التفاعل مع الجمهور: الاستجابة والمشاركة وإدارة الحوار.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F3AB17-6FC0-99BD-4B50-06C0626392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0F01F5-8F61-7FAC-A281-6CCCCF68F21A}"/>
              </a:ext>
            </a:extLst>
          </p:cNvPr>
          <p:cNvSpPr txBox="1"/>
          <p:nvPr/>
        </p:nvSpPr>
        <p:spPr>
          <a:xfrm>
            <a:off x="-867593" y="2777190"/>
            <a:ext cx="6096000" cy="2173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ar-SA" sz="2000" b="1" dirty="0">
                <a:latin typeface="Alexandria" charset="0"/>
                <a:cs typeface="Alexandria" charset="0"/>
              </a:rPr>
              <a:t>ثانيًا: الثقة في العلامة التجارية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المصداقية المدركة: صدق العلامة والتزامها بوعودها.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الاعتمادية: الثبات في الجودة وإمكانية الاعتماد عليها.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الأمان: الشعور بالثقة عند التعامل الرقمي.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الصورة الذهنية: الانطباع الإيجابي والاستعداد للتوصية.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97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97471-F409-2317-6642-9453FBD87F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7DBB10-0A73-A6F4-2307-887ABD9D9F1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E1D3C3-7CB7-55AE-C81D-7E63D0034B6D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أهم النتائج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C3821A8-683D-A329-B280-CFF5B5FE3E13}"/>
              </a:ext>
            </a:extLst>
          </p:cNvPr>
          <p:cNvSpPr txBox="1"/>
          <p:nvPr/>
        </p:nvSpPr>
        <p:spPr>
          <a:xfrm>
            <a:off x="753140" y="2805840"/>
            <a:ext cx="10541000" cy="1295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وجود علاقة إيجابية ذات دلالة إحصائية بين إدارة المحتوى التسويقي والثقة في العلامة التجارية.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كلما ارتفع مستوى التخطيط والتنظيم وجودة المحتوى، زادت ثقة الجمهور بالعلامة التجارية.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المصداقية والشفافية من أكثر العوامل تأثيرًا في بناء الثقة الرقمية.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A75F4A-11C3-5EEA-2DF3-DC52DD81FA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27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7B6C4C-6571-A626-FFE2-94DE420B5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05FA829-2C8D-A3C6-724E-290E6CB84BE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2CE70B-352F-8EF1-A779-1DB553C5F324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التوصيات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D775D3C-4FCD-B5A1-3B7B-E59D25190B5B}"/>
              </a:ext>
            </a:extLst>
          </p:cNvPr>
          <p:cNvSpPr txBox="1"/>
          <p:nvPr/>
        </p:nvSpPr>
        <p:spPr>
          <a:xfrm>
            <a:off x="753140" y="2805840"/>
            <a:ext cx="10541000" cy="1711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ضرورة تبني استراتيجيات واضحة لإدارة المحتوى التسويقي.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التركيز على المصداقية والشفافية في المحتوى المنشور.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مراعاة احتياجات وتوقعات الجمهور عند تصميم المحتوى الرقمي.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تدريب فرق التسويق على إدارة المحتوى الاحترافية.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E3F6ED-7A83-B701-2CEE-4CD3DAA3D3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753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0839B-F03D-8888-3418-975A98706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8113C2-D85A-B61C-1C7F-6CF875964F0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ED511C-D047-8EC4-432F-DE8FC3F1F077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آفاق بحثية مستقبلية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BCCC76C-9F12-85B9-5660-AC7DA2CA1395}"/>
              </a:ext>
            </a:extLst>
          </p:cNvPr>
          <p:cNvSpPr txBox="1"/>
          <p:nvPr/>
        </p:nvSpPr>
        <p:spPr>
          <a:xfrm>
            <a:off x="753140" y="2805840"/>
            <a:ext cx="10541000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دراسة أثر إدارة المحتوى على متغيرات أخرى مثل الولاء أو النية الشرائية.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إجراء دراسات مقارنة بين قطاعات مختلفة أو دول أخرى.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6E13C4F-A773-CAA1-6776-DB1B7F4918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2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927D2A-5FD1-EFE0-DE74-0A237B127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281E8A-FD6B-5753-4D53-17BA46302B3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5182F9-C0E6-8618-395A-E522D279ACAA}"/>
              </a:ext>
            </a:extLst>
          </p:cNvPr>
          <p:cNvSpPr txBox="1"/>
          <p:nvPr/>
        </p:nvSpPr>
        <p:spPr>
          <a:xfrm>
            <a:off x="2538889" y="1790670"/>
            <a:ext cx="84646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SA" sz="3600" b="1" dirty="0">
                <a:latin typeface="Alexandria" charset="0"/>
                <a:cs typeface="Alexandria" charset="0"/>
              </a:rPr>
              <a:t>الخاتمة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D7D42F7-B351-45F7-8663-A5E1958D9F62}"/>
              </a:ext>
            </a:extLst>
          </p:cNvPr>
          <p:cNvSpPr txBox="1"/>
          <p:nvPr/>
        </p:nvSpPr>
        <p:spPr>
          <a:xfrm>
            <a:off x="753140" y="2805840"/>
            <a:ext cx="10541000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تؤكد الدراسة أن إدارة المحتوى التسويقي عنصر أساسي في بناء الثقة بالعلامة التجارية.</a:t>
            </a:r>
          </a:p>
          <a:p>
            <a:pPr marL="285750" indent="-285750" algn="justLow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ar-SA" dirty="0">
                <a:latin typeface="Alexandria" charset="0"/>
                <a:cs typeface="Alexandria" charset="0"/>
              </a:rPr>
              <a:t>نجاح العلامات التجارية الرقمية مرهون بقدرتها على تقديم محتوى موثوق ومتسق مع قيمها.</a:t>
            </a:r>
            <a:endParaRPr lang="en-US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528AA6-96F9-0DBE-B696-388B82E056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138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688354b5-287c-4cda-825e-1d7935aea40e"/>
    <ds:schemaRef ds:uri="http://purl.org/dc/elements/1.1/"/>
    <ds:schemaRef ds:uri="http://schemas.openxmlformats.org/package/2006/metadata/core-properties"/>
    <ds:schemaRef ds:uri="aca13214-df29-4e3c-a050-857c0bf7bd8e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562</Words>
  <Application>Microsoft Office PowerPoint</Application>
  <PresentationFormat>Widescreen</PresentationFormat>
  <Paragraphs>66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Alexandria</vt:lpstr>
      <vt:lpstr>Arial</vt:lpstr>
      <vt:lpstr>Calibri</vt:lpstr>
      <vt:lpstr>Calibri Light</vt:lpstr>
      <vt:lpstr>Cambria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MOHAMMED KOULY</cp:lastModifiedBy>
  <cp:revision>7</cp:revision>
  <dcterms:created xsi:type="dcterms:W3CDTF">2023-04-29T09:08:00Z</dcterms:created>
  <dcterms:modified xsi:type="dcterms:W3CDTF">2025-12-20T16:23:32Z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