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 id="2147483722" r:id="rId2"/>
    <p:sldMasterId id="2147483738" r:id="rId3"/>
  </p:sldMasterIdLst>
  <p:notesMasterIdLst>
    <p:notesMasterId r:id="rId91"/>
  </p:notesMasterIdLst>
  <p:sldIdLst>
    <p:sldId id="494" r:id="rId4"/>
    <p:sldId id="787" r:id="rId5"/>
    <p:sldId id="541" r:id="rId6"/>
    <p:sldId id="466" r:id="rId7"/>
    <p:sldId id="467" r:id="rId8"/>
    <p:sldId id="468" r:id="rId9"/>
    <p:sldId id="469" r:id="rId10"/>
    <p:sldId id="470" r:id="rId11"/>
    <p:sldId id="1050" r:id="rId12"/>
    <p:sldId id="472" r:id="rId13"/>
    <p:sldId id="473" r:id="rId14"/>
    <p:sldId id="476" r:id="rId15"/>
    <p:sldId id="477" r:id="rId16"/>
    <p:sldId id="478" r:id="rId17"/>
    <p:sldId id="1051" r:id="rId18"/>
    <p:sldId id="459" r:id="rId19"/>
    <p:sldId id="431" r:id="rId20"/>
    <p:sldId id="461" r:id="rId21"/>
    <p:sldId id="462" r:id="rId22"/>
    <p:sldId id="1111" r:id="rId23"/>
    <p:sldId id="434" r:id="rId24"/>
    <p:sldId id="463" r:id="rId25"/>
    <p:sldId id="433" r:id="rId26"/>
    <p:sldId id="432" r:id="rId27"/>
    <p:sldId id="464" r:id="rId28"/>
    <p:sldId id="1052" r:id="rId29"/>
    <p:sldId id="1045" r:id="rId30"/>
    <p:sldId id="445" r:id="rId31"/>
    <p:sldId id="442" r:id="rId32"/>
    <p:sldId id="447" r:id="rId33"/>
    <p:sldId id="1046" r:id="rId34"/>
    <p:sldId id="443" r:id="rId35"/>
    <p:sldId id="435" r:id="rId36"/>
    <p:sldId id="481" r:id="rId37"/>
    <p:sldId id="556" r:id="rId38"/>
    <p:sldId id="557" r:id="rId39"/>
    <p:sldId id="558" r:id="rId40"/>
    <p:sldId id="559" r:id="rId41"/>
    <p:sldId id="1053" r:id="rId42"/>
    <p:sldId id="550" r:id="rId43"/>
    <p:sldId id="1112" r:id="rId44"/>
    <p:sldId id="1113" r:id="rId45"/>
    <p:sldId id="1114" r:id="rId46"/>
    <p:sldId id="1115" r:id="rId47"/>
    <p:sldId id="1116" r:id="rId48"/>
    <p:sldId id="1117" r:id="rId49"/>
    <p:sldId id="1118" r:id="rId50"/>
    <p:sldId id="271" r:id="rId51"/>
    <p:sldId id="1119" r:id="rId52"/>
    <p:sldId id="1120" r:id="rId53"/>
    <p:sldId id="1121" r:id="rId54"/>
    <p:sldId id="1122" r:id="rId55"/>
    <p:sldId id="276" r:id="rId56"/>
    <p:sldId id="1123" r:id="rId57"/>
    <p:sldId id="1124" r:id="rId58"/>
    <p:sldId id="332" r:id="rId59"/>
    <p:sldId id="1125" r:id="rId60"/>
    <p:sldId id="1126" r:id="rId61"/>
    <p:sldId id="280" r:id="rId62"/>
    <p:sldId id="1054" r:id="rId63"/>
    <p:sldId id="291" r:id="rId64"/>
    <p:sldId id="260" r:id="rId65"/>
    <p:sldId id="258" r:id="rId66"/>
    <p:sldId id="281" r:id="rId67"/>
    <p:sldId id="282" r:id="rId68"/>
    <p:sldId id="283" r:id="rId69"/>
    <p:sldId id="284" r:id="rId70"/>
    <p:sldId id="285" r:id="rId71"/>
    <p:sldId id="286" r:id="rId72"/>
    <p:sldId id="287" r:id="rId73"/>
    <p:sldId id="288" r:id="rId74"/>
    <p:sldId id="289" r:id="rId75"/>
    <p:sldId id="1110" r:id="rId76"/>
    <p:sldId id="1127" r:id="rId77"/>
    <p:sldId id="1128" r:id="rId78"/>
    <p:sldId id="1129" r:id="rId79"/>
    <p:sldId id="319" r:id="rId80"/>
    <p:sldId id="324" r:id="rId81"/>
    <p:sldId id="325" r:id="rId82"/>
    <p:sldId id="326" r:id="rId83"/>
    <p:sldId id="327" r:id="rId84"/>
    <p:sldId id="328" r:id="rId85"/>
    <p:sldId id="320" r:id="rId86"/>
    <p:sldId id="321" r:id="rId87"/>
    <p:sldId id="1130" r:id="rId88"/>
    <p:sldId id="1131" r:id="rId89"/>
    <p:sldId id="680" r:id="rId9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4"/>
            <p14:sldId id="787"/>
            <p14:sldId id="541"/>
            <p14:sldId id="466"/>
            <p14:sldId id="467"/>
            <p14:sldId id="468"/>
            <p14:sldId id="469"/>
            <p14:sldId id="470"/>
            <p14:sldId id="1050"/>
            <p14:sldId id="472"/>
            <p14:sldId id="473"/>
            <p14:sldId id="476"/>
            <p14:sldId id="477"/>
            <p14:sldId id="478"/>
            <p14:sldId id="1051"/>
            <p14:sldId id="459"/>
            <p14:sldId id="431"/>
            <p14:sldId id="461"/>
            <p14:sldId id="462"/>
            <p14:sldId id="1111"/>
            <p14:sldId id="434"/>
            <p14:sldId id="463"/>
            <p14:sldId id="433"/>
            <p14:sldId id="432"/>
            <p14:sldId id="464"/>
            <p14:sldId id="1052"/>
            <p14:sldId id="1045"/>
            <p14:sldId id="445"/>
            <p14:sldId id="442"/>
            <p14:sldId id="447"/>
            <p14:sldId id="1046"/>
            <p14:sldId id="443"/>
            <p14:sldId id="435"/>
            <p14:sldId id="481"/>
            <p14:sldId id="556"/>
            <p14:sldId id="557"/>
            <p14:sldId id="558"/>
            <p14:sldId id="559"/>
            <p14:sldId id="1053"/>
            <p14:sldId id="550"/>
            <p14:sldId id="1112"/>
            <p14:sldId id="1113"/>
            <p14:sldId id="1114"/>
            <p14:sldId id="1115"/>
            <p14:sldId id="1116"/>
            <p14:sldId id="1117"/>
            <p14:sldId id="1118"/>
            <p14:sldId id="271"/>
            <p14:sldId id="1119"/>
            <p14:sldId id="1120"/>
            <p14:sldId id="1121"/>
            <p14:sldId id="1122"/>
            <p14:sldId id="276"/>
            <p14:sldId id="1123"/>
            <p14:sldId id="1124"/>
            <p14:sldId id="332"/>
            <p14:sldId id="1125"/>
            <p14:sldId id="1126"/>
            <p14:sldId id="280"/>
            <p14:sldId id="1054"/>
            <p14:sldId id="291"/>
            <p14:sldId id="260"/>
            <p14:sldId id="258"/>
            <p14:sldId id="281"/>
            <p14:sldId id="282"/>
            <p14:sldId id="283"/>
            <p14:sldId id="284"/>
            <p14:sldId id="285"/>
            <p14:sldId id="286"/>
            <p14:sldId id="287"/>
            <p14:sldId id="288"/>
            <p14:sldId id="289"/>
            <p14:sldId id="1110"/>
            <p14:sldId id="1127"/>
            <p14:sldId id="1128"/>
            <p14:sldId id="1129"/>
            <p14:sldId id="319"/>
            <p14:sldId id="324"/>
            <p14:sldId id="325"/>
            <p14:sldId id="326"/>
            <p14:sldId id="327"/>
            <p14:sldId id="328"/>
            <p14:sldId id="320"/>
            <p14:sldId id="321"/>
            <p14:sldId id="1130"/>
            <p14:sldId id="1131"/>
            <p14:sldId id="680"/>
          </p14:sldIdLst>
        </p14:section>
        <p14:section name="Untitled Section" id="{2F6AD2C2-46A9-4BC4-94FF-3A698A8E8EFB}">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9BBC"/>
    <a:srgbClr val="2D3956"/>
    <a:srgbClr val="8E5A6D"/>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291" autoAdjust="0"/>
  </p:normalViewPr>
  <p:slideViewPr>
    <p:cSldViewPr snapToGrid="0">
      <p:cViewPr varScale="1">
        <p:scale>
          <a:sx n="72" d="100"/>
          <a:sy n="72" d="100"/>
        </p:scale>
        <p:origin x="636" y="78"/>
      </p:cViewPr>
      <p:guideLst/>
    </p:cSldViewPr>
  </p:slideViewPr>
  <p:notesTextViewPr>
    <p:cViewPr>
      <p:scale>
        <a:sx n="1" d="1"/>
        <a:sy n="1" d="1"/>
      </p:scale>
      <p:origin x="0" y="0"/>
    </p:cViewPr>
  </p:notesTextViewPr>
  <p:notesViewPr>
    <p:cSldViewPr snapToGrid="0">
      <p:cViewPr varScale="1">
        <p:scale>
          <a:sx n="55" d="100"/>
          <a:sy n="55" d="100"/>
        </p:scale>
        <p:origin x="2880"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slide" Target="slides/slide60.xml"/><Relationship Id="rId68" Type="http://schemas.openxmlformats.org/officeDocument/2006/relationships/slide" Target="slides/slide65.xml"/><Relationship Id="rId76" Type="http://schemas.openxmlformats.org/officeDocument/2006/relationships/slide" Target="slides/slide73.xml"/><Relationship Id="rId84" Type="http://schemas.openxmlformats.org/officeDocument/2006/relationships/slide" Target="slides/slide81.xml"/><Relationship Id="rId89" Type="http://schemas.openxmlformats.org/officeDocument/2006/relationships/slide" Target="slides/slide86.xml"/><Relationship Id="rId7" Type="http://schemas.openxmlformats.org/officeDocument/2006/relationships/slide" Target="slides/slide4.xml"/><Relationship Id="rId71" Type="http://schemas.openxmlformats.org/officeDocument/2006/relationships/slide" Target="slides/slide68.xml"/><Relationship Id="rId92"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slide" Target="slides/slide71.xml"/><Relationship Id="rId79" Type="http://schemas.openxmlformats.org/officeDocument/2006/relationships/slide" Target="slides/slide76.xml"/><Relationship Id="rId87" Type="http://schemas.openxmlformats.org/officeDocument/2006/relationships/slide" Target="slides/slide84.xml"/><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slide" Target="slides/slide79.xml"/><Relationship Id="rId90" Type="http://schemas.openxmlformats.org/officeDocument/2006/relationships/slide" Target="slides/slide87.xml"/><Relationship Id="rId95" Type="http://schemas.openxmlformats.org/officeDocument/2006/relationships/tableStyles" Target="tableStyle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slide" Target="slides/slide77.xml"/><Relationship Id="rId85" Type="http://schemas.openxmlformats.org/officeDocument/2006/relationships/slide" Target="slides/slide82.xml"/><Relationship Id="rId93"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83" Type="http://schemas.openxmlformats.org/officeDocument/2006/relationships/slide" Target="slides/slide80.xml"/><Relationship Id="rId88" Type="http://schemas.openxmlformats.org/officeDocument/2006/relationships/slide" Target="slides/slide85.xml"/><Relationship Id="rId9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slide" Target="slides/slide75.xml"/><Relationship Id="rId81" Type="http://schemas.openxmlformats.org/officeDocument/2006/relationships/slide" Target="slides/slide78.xml"/><Relationship Id="rId86" Type="http://schemas.openxmlformats.org/officeDocument/2006/relationships/slide" Target="slides/slide83.xml"/><Relationship Id="rId9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57415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13065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21040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12793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63779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34580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40081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03810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44266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40390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35195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259642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9282304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708567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639727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166884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03264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6032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01458AD6-49ED-4523-A735-8E0832FEDAC0}"/>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8" name="Rectangle 7">
            <a:extLst>
              <a:ext uri="{FF2B5EF4-FFF2-40B4-BE49-F238E27FC236}">
                <a16:creationId xmlns:a16="http://schemas.microsoft.com/office/drawing/2014/main" id="{5ACDC65A-E90B-4BC1-BB87-D95B2CC39FB0}"/>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6F966104-E3ED-4694-B2E0-B36071EA592A}"/>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2845636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6A6327DB-85C9-482D-B9B3-18E3131B492B}"/>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8" name="Rectangle 7">
            <a:extLst>
              <a:ext uri="{FF2B5EF4-FFF2-40B4-BE49-F238E27FC236}">
                <a16:creationId xmlns:a16="http://schemas.microsoft.com/office/drawing/2014/main" id="{907AE3CF-95B5-43E1-8E53-299CB8398C3D}"/>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0E1B55C0-9D39-4ECB-BD13-FE931C6E41A4}"/>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9354187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FF32B2B6-27DF-4C22-9C72-8AA1A5B56C9F}"/>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8" name="Rectangle 7">
            <a:extLst>
              <a:ext uri="{FF2B5EF4-FFF2-40B4-BE49-F238E27FC236}">
                <a16:creationId xmlns:a16="http://schemas.microsoft.com/office/drawing/2014/main" id="{FFB7E688-E0DC-4832-8D1B-613A3CD9A5F7}"/>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E0B606B5-B8E9-4277-84FE-A9DDDA921DF1}"/>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2270676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
        <p:nvSpPr>
          <p:cNvPr id="8" name="TextBox 7">
            <a:extLst>
              <a:ext uri="{FF2B5EF4-FFF2-40B4-BE49-F238E27FC236}">
                <a16:creationId xmlns:a16="http://schemas.microsoft.com/office/drawing/2014/main" id="{326ED9F7-9631-4E40-AADF-F6A79F70A314}"/>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9" name="Rectangle 8">
            <a:extLst>
              <a:ext uri="{FF2B5EF4-FFF2-40B4-BE49-F238E27FC236}">
                <a16:creationId xmlns:a16="http://schemas.microsoft.com/office/drawing/2014/main" id="{B378036F-A639-42C7-ABA8-1219188B17C8}"/>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0" name="Graphic 21">
            <a:extLst>
              <a:ext uri="{FF2B5EF4-FFF2-40B4-BE49-F238E27FC236}">
                <a16:creationId xmlns:a16="http://schemas.microsoft.com/office/drawing/2014/main" id="{9CF80BBA-BD13-41D0-94B3-98C70EB71977}"/>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3252234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
        <p:nvSpPr>
          <p:cNvPr id="10" name="TextBox 9">
            <a:extLst>
              <a:ext uri="{FF2B5EF4-FFF2-40B4-BE49-F238E27FC236}">
                <a16:creationId xmlns:a16="http://schemas.microsoft.com/office/drawing/2014/main" id="{5E8FFA33-A216-434C-9584-88BC054EB81E}"/>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11" name="Rectangle 10">
            <a:extLst>
              <a:ext uri="{FF2B5EF4-FFF2-40B4-BE49-F238E27FC236}">
                <a16:creationId xmlns:a16="http://schemas.microsoft.com/office/drawing/2014/main" id="{BA07852A-A308-4B9D-ACE1-C588C0DD523F}"/>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2" name="Graphic 21">
            <a:extLst>
              <a:ext uri="{FF2B5EF4-FFF2-40B4-BE49-F238E27FC236}">
                <a16:creationId xmlns:a16="http://schemas.microsoft.com/office/drawing/2014/main" id="{3676B8C1-27E0-49EA-A97C-F1D6BE3DFC65}"/>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637941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
        <p:nvSpPr>
          <p:cNvPr id="6" name="TextBox 5">
            <a:extLst>
              <a:ext uri="{FF2B5EF4-FFF2-40B4-BE49-F238E27FC236}">
                <a16:creationId xmlns:a16="http://schemas.microsoft.com/office/drawing/2014/main" id="{992716FC-2341-4947-8A37-DA5ECD45B9C3}"/>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7" name="Rectangle 6">
            <a:extLst>
              <a:ext uri="{FF2B5EF4-FFF2-40B4-BE49-F238E27FC236}">
                <a16:creationId xmlns:a16="http://schemas.microsoft.com/office/drawing/2014/main" id="{AA63364F-6942-49A4-9001-2F7BB1F3A868}"/>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8" name="Graphic 21">
            <a:extLst>
              <a:ext uri="{FF2B5EF4-FFF2-40B4-BE49-F238E27FC236}">
                <a16:creationId xmlns:a16="http://schemas.microsoft.com/office/drawing/2014/main" id="{C903D978-3A87-42FC-8F53-0F05733C9AAD}"/>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06526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
        <p:nvSpPr>
          <p:cNvPr id="5" name="TextBox 4">
            <a:extLst>
              <a:ext uri="{FF2B5EF4-FFF2-40B4-BE49-F238E27FC236}">
                <a16:creationId xmlns:a16="http://schemas.microsoft.com/office/drawing/2014/main" id="{73B3E887-9702-4563-A92B-4FBE33C736F4}"/>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6" name="Rectangle 5">
            <a:extLst>
              <a:ext uri="{FF2B5EF4-FFF2-40B4-BE49-F238E27FC236}">
                <a16:creationId xmlns:a16="http://schemas.microsoft.com/office/drawing/2014/main" id="{6ED993E0-F704-452D-971B-7A2A633F69C9}"/>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AC06F866-B04F-4796-A1F3-BD9CF9587295}"/>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6685199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
        <p:nvSpPr>
          <p:cNvPr id="8" name="TextBox 7">
            <a:extLst>
              <a:ext uri="{FF2B5EF4-FFF2-40B4-BE49-F238E27FC236}">
                <a16:creationId xmlns:a16="http://schemas.microsoft.com/office/drawing/2014/main" id="{C064585C-7A58-4EF7-8FC7-DDEA88A0713D}"/>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9" name="Rectangle 8">
            <a:extLst>
              <a:ext uri="{FF2B5EF4-FFF2-40B4-BE49-F238E27FC236}">
                <a16:creationId xmlns:a16="http://schemas.microsoft.com/office/drawing/2014/main" id="{B32F6741-84B8-4455-9AFE-8A4972E52E4F}"/>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0" name="Graphic 21">
            <a:extLst>
              <a:ext uri="{FF2B5EF4-FFF2-40B4-BE49-F238E27FC236}">
                <a16:creationId xmlns:a16="http://schemas.microsoft.com/office/drawing/2014/main" id="{265EB10C-1B2A-4A70-9BE5-472D8D7EB955}"/>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45301341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
        <p:nvSpPr>
          <p:cNvPr id="8" name="TextBox 7">
            <a:extLst>
              <a:ext uri="{FF2B5EF4-FFF2-40B4-BE49-F238E27FC236}">
                <a16:creationId xmlns:a16="http://schemas.microsoft.com/office/drawing/2014/main" id="{295193BC-975F-4697-AE56-4C2B10F61407}"/>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9" name="Rectangle 8">
            <a:extLst>
              <a:ext uri="{FF2B5EF4-FFF2-40B4-BE49-F238E27FC236}">
                <a16:creationId xmlns:a16="http://schemas.microsoft.com/office/drawing/2014/main" id="{92061232-08B7-447B-AD98-1D6A32C64B70}"/>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0" name="Graphic 21">
            <a:extLst>
              <a:ext uri="{FF2B5EF4-FFF2-40B4-BE49-F238E27FC236}">
                <a16:creationId xmlns:a16="http://schemas.microsoft.com/office/drawing/2014/main" id="{96E2F862-84C9-47FC-9278-029C9E7141A3}"/>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9717250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3483372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907905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6" name="TextBox 5">
            <a:extLst>
              <a:ext uri="{FF2B5EF4-FFF2-40B4-BE49-F238E27FC236}">
                <a16:creationId xmlns:a16="http://schemas.microsoft.com/office/drawing/2014/main" id="{2E455906-A1F3-4DF8-A355-3659B73FD6D6}"/>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7" name="Rectangle 6">
            <a:extLst>
              <a:ext uri="{FF2B5EF4-FFF2-40B4-BE49-F238E27FC236}">
                <a16:creationId xmlns:a16="http://schemas.microsoft.com/office/drawing/2014/main" id="{C7B1C3B8-7B03-4D24-AFD6-C503E622CDF5}"/>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8" name="Graphic 21">
            <a:extLst>
              <a:ext uri="{FF2B5EF4-FFF2-40B4-BE49-F238E27FC236}">
                <a16:creationId xmlns:a16="http://schemas.microsoft.com/office/drawing/2014/main" id="{16CCDD55-CE85-4B1E-AECE-30C2E5FDA8EF}"/>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60200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TextBox 2">
            <a:extLst>
              <a:ext uri="{FF2B5EF4-FFF2-40B4-BE49-F238E27FC236}">
                <a16:creationId xmlns:a16="http://schemas.microsoft.com/office/drawing/2014/main" id="{B41CA9DD-91A9-4F51-B669-FD129DD2D970}"/>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5" name="Rectangle 4">
            <a:extLst>
              <a:ext uri="{FF2B5EF4-FFF2-40B4-BE49-F238E27FC236}">
                <a16:creationId xmlns:a16="http://schemas.microsoft.com/office/drawing/2014/main" id="{81116C25-3018-4606-B993-656EE6161AB4}"/>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E33A31FF-8D88-4265-B76B-8766E8542D85}"/>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796583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
        <p:nvSpPr>
          <p:cNvPr id="3" name="TextBox 2">
            <a:extLst>
              <a:ext uri="{FF2B5EF4-FFF2-40B4-BE49-F238E27FC236}">
                <a16:creationId xmlns:a16="http://schemas.microsoft.com/office/drawing/2014/main" id="{0A681EEA-42D1-4057-AEF8-3DCA14392FD1}"/>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5" name="Rectangle 4">
            <a:extLst>
              <a:ext uri="{FF2B5EF4-FFF2-40B4-BE49-F238E27FC236}">
                <a16:creationId xmlns:a16="http://schemas.microsoft.com/office/drawing/2014/main" id="{6F66254D-46E3-425A-8D89-C9A21FABF97F}"/>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4B02CC51-788F-428C-BEAE-DC381EDD13C4}"/>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756147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matchingName="Title + 1 column" type="tx">
  <p:cSld name="Title + 1 column">
    <p:spTree>
      <p:nvGrpSpPr>
        <p:cNvPr id="1" name="Shape 61"/>
        <p:cNvGrpSpPr/>
        <p:nvPr/>
      </p:nvGrpSpPr>
      <p:grpSpPr>
        <a:xfrm>
          <a:off x="0" y="0"/>
          <a:ext cx="0" cy="0"/>
          <a:chOff x="0" y="0"/>
          <a:chExt cx="0" cy="0"/>
        </a:xfrm>
      </p:grpSpPr>
      <p:sp>
        <p:nvSpPr>
          <p:cNvPr id="78" name="Google Shape;78;p5"/>
          <p:cNvSpPr txBox="1">
            <a:spLocks noGrp="1"/>
          </p:cNvSpPr>
          <p:nvPr>
            <p:ph type="title"/>
          </p:nvPr>
        </p:nvSpPr>
        <p:spPr>
          <a:xfrm>
            <a:off x="1085700" y="523433"/>
            <a:ext cx="7323200" cy="1021600"/>
          </a:xfrm>
          <a:prstGeom prst="rect">
            <a:avLst/>
          </a:prstGeom>
        </p:spPr>
        <p:txBody>
          <a:bodyPr spcFirstLastPara="1" wrap="square" lIns="91425" tIns="91425" rIns="91425" bIns="91425"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79" name="Google Shape;79;p5"/>
          <p:cNvSpPr txBox="1">
            <a:spLocks noGrp="1"/>
          </p:cNvSpPr>
          <p:nvPr>
            <p:ph type="body" idx="1"/>
          </p:nvPr>
        </p:nvSpPr>
        <p:spPr>
          <a:xfrm>
            <a:off x="1085700" y="1769800"/>
            <a:ext cx="8176800" cy="4194000"/>
          </a:xfrm>
          <a:prstGeom prst="rect">
            <a:avLst/>
          </a:prstGeom>
        </p:spPr>
        <p:txBody>
          <a:bodyPr spcFirstLastPara="1" wrap="square" lIns="91425" tIns="91425" rIns="91425" bIns="91425" anchor="ctr" anchorCtr="0">
            <a:noAutofit/>
          </a:bodyPr>
          <a:lstStyle>
            <a:lvl1pPr marL="609585" lvl="0" indent="-507987">
              <a:spcBef>
                <a:spcPts val="800"/>
              </a:spcBef>
              <a:spcAft>
                <a:spcPts val="0"/>
              </a:spcAft>
              <a:buSzPts val="2400"/>
              <a:buChar char="▰"/>
              <a:defRPr/>
            </a:lvl1pPr>
            <a:lvl2pPr marL="1219170" lvl="1" indent="-507987">
              <a:spcBef>
                <a:spcPts val="1333"/>
              </a:spcBef>
              <a:spcAft>
                <a:spcPts val="0"/>
              </a:spcAft>
              <a:buSzPts val="2400"/>
              <a:buChar char="▻"/>
              <a:defRPr/>
            </a:lvl2pPr>
            <a:lvl3pPr marL="1828754" lvl="2" indent="-507987">
              <a:spcBef>
                <a:spcPts val="1333"/>
              </a:spcBef>
              <a:spcAft>
                <a:spcPts val="0"/>
              </a:spcAft>
              <a:buSzPts val="2400"/>
              <a:buChar char="▻"/>
              <a:defRPr/>
            </a:lvl3pPr>
            <a:lvl4pPr marL="2438339" lvl="3" indent="-507987">
              <a:spcBef>
                <a:spcPts val="1333"/>
              </a:spcBef>
              <a:spcAft>
                <a:spcPts val="0"/>
              </a:spcAft>
              <a:buSzPts val="2400"/>
              <a:buChar char="▻"/>
              <a:defRPr/>
            </a:lvl4pPr>
            <a:lvl5pPr marL="3047924" lvl="4" indent="-507987">
              <a:spcBef>
                <a:spcPts val="1333"/>
              </a:spcBef>
              <a:spcAft>
                <a:spcPts val="0"/>
              </a:spcAft>
              <a:buSzPts val="2400"/>
              <a:buChar char="▻"/>
              <a:defRPr/>
            </a:lvl5pPr>
            <a:lvl6pPr marL="3657509" lvl="5" indent="-507987">
              <a:spcBef>
                <a:spcPts val="1333"/>
              </a:spcBef>
              <a:spcAft>
                <a:spcPts val="0"/>
              </a:spcAft>
              <a:buSzPts val="2400"/>
              <a:buChar char="▻"/>
              <a:defRPr/>
            </a:lvl6pPr>
            <a:lvl7pPr marL="4267093" lvl="6" indent="-507987">
              <a:spcBef>
                <a:spcPts val="1333"/>
              </a:spcBef>
              <a:spcAft>
                <a:spcPts val="0"/>
              </a:spcAft>
              <a:buSzPts val="2400"/>
              <a:buChar char="▻"/>
              <a:defRPr/>
            </a:lvl7pPr>
            <a:lvl8pPr marL="4876678" lvl="7" indent="-507987">
              <a:spcBef>
                <a:spcPts val="1333"/>
              </a:spcBef>
              <a:spcAft>
                <a:spcPts val="0"/>
              </a:spcAft>
              <a:buSzPts val="2400"/>
              <a:buChar char="▻"/>
              <a:defRPr/>
            </a:lvl8pPr>
            <a:lvl9pPr marL="5486263" lvl="8" indent="-507987">
              <a:spcBef>
                <a:spcPts val="1333"/>
              </a:spcBef>
              <a:spcAft>
                <a:spcPts val="1333"/>
              </a:spcAft>
              <a:buSzPts val="2400"/>
              <a:buChar char="▻"/>
              <a:defRPr/>
            </a:lvl9pPr>
          </a:lstStyle>
          <a:p>
            <a:endParaRPr/>
          </a:p>
        </p:txBody>
      </p:sp>
      <p:sp>
        <p:nvSpPr>
          <p:cNvPr id="80" name="Google Shape;80;p5"/>
          <p:cNvSpPr txBox="1">
            <a:spLocks noGrp="1"/>
          </p:cNvSpPr>
          <p:nvPr>
            <p:ph type="sldNum" idx="12"/>
          </p:nvPr>
        </p:nvSpPr>
        <p:spPr>
          <a:xfrm>
            <a:off x="10157333" y="6182000"/>
            <a:ext cx="1983200" cy="420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
        <p:nvSpPr>
          <p:cNvPr id="21" name="TextBox 20">
            <a:extLst>
              <a:ext uri="{FF2B5EF4-FFF2-40B4-BE49-F238E27FC236}">
                <a16:creationId xmlns:a16="http://schemas.microsoft.com/office/drawing/2014/main" id="{DB490868-8D24-492B-B167-C0D54B62B613}"/>
              </a:ext>
            </a:extLst>
          </p:cNvPr>
          <p:cNvSpPr txBox="1"/>
          <p:nvPr userDrawn="1"/>
        </p:nvSpPr>
        <p:spPr>
          <a:xfrm>
            <a:off x="4840293" y="6457890"/>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22" name="Rectangle 21">
            <a:extLst>
              <a:ext uri="{FF2B5EF4-FFF2-40B4-BE49-F238E27FC236}">
                <a16:creationId xmlns:a16="http://schemas.microsoft.com/office/drawing/2014/main" id="{B582E84A-AC3B-4CEF-94A3-0FD0D5309A9C}"/>
              </a:ext>
            </a:extLst>
          </p:cNvPr>
          <p:cNvSpPr/>
          <p:nvPr userDrawn="1"/>
        </p:nvSpPr>
        <p:spPr>
          <a:xfrm>
            <a:off x="3203216" y="640571"/>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23" name="Graphic 21">
            <a:extLst>
              <a:ext uri="{FF2B5EF4-FFF2-40B4-BE49-F238E27FC236}">
                <a16:creationId xmlns:a16="http://schemas.microsoft.com/office/drawing/2014/main" id="{67628599-562C-43B4-B6A9-2732D0511BCD}"/>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35392" y="116913"/>
            <a:ext cx="2305141" cy="1076343"/>
          </a:xfrm>
          <a:prstGeom prst="rect">
            <a:avLst/>
          </a:prstGeom>
        </p:spPr>
      </p:pic>
    </p:spTree>
    <p:extLst>
      <p:ext uri="{BB962C8B-B14F-4D97-AF65-F5344CB8AC3E}">
        <p14:creationId xmlns:p14="http://schemas.microsoft.com/office/powerpoint/2010/main" val="15501967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DAF59B95-240C-4E96-B968-0296B1006264}"/>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C91AF27D-F29B-4861-BE79-F9928FC92352}"/>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23B69105-2EF5-4B6A-B66B-5958944099B6}"/>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48125233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2B51BBBA-1CC1-4DFB-A641-71A7A3436811}"/>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068E07E8-88D0-4299-A04F-4FDB60F037CD}"/>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C212C76F-D110-45BA-918D-B319ABB2D147}"/>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8362619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1AD62639-5A22-42F6-A046-455F4B7D3043}"/>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8577E316-5038-432A-A263-4C17B1AB2768}"/>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ECE1BF3A-D439-4E19-98AA-606CD40D85EA}"/>
              </a:ext>
            </a:extLst>
          </p:cNvPr>
          <p:cNvPicPr>
            <a:picLocks noChangeAspect="1"/>
          </p:cNvPicPr>
          <p:nvPr userDrawn="1"/>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5571871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738893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520815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3767123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9002757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881097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95532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0173215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5/28/2024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0325068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429916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748732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8979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90768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383219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image" Target="../media/image2.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image" Target="../media/image1.png"/><Relationship Id="rId2" Type="http://schemas.openxmlformats.org/officeDocument/2006/relationships/slideLayout" Target="../slideLayouts/slideLayout19.xml"/><Relationship Id="rId16" Type="http://schemas.openxmlformats.org/officeDocument/2006/relationships/theme" Target="../theme/theme2.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5" Type="http://schemas.openxmlformats.org/officeDocument/2006/relationships/slideLayout" Target="../slideLayouts/slideLayout3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0.xml"/><Relationship Id="rId13" Type="http://schemas.openxmlformats.org/officeDocument/2006/relationships/slideLayout" Target="../slideLayouts/slideLayout45.xml"/><Relationship Id="rId18" Type="http://schemas.openxmlformats.org/officeDocument/2006/relationships/image" Target="../media/image1.png"/><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slideLayout" Target="../slideLayouts/slideLayout44.xml"/><Relationship Id="rId17" Type="http://schemas.openxmlformats.org/officeDocument/2006/relationships/theme" Target="../theme/theme3.xml"/><Relationship Id="rId2" Type="http://schemas.openxmlformats.org/officeDocument/2006/relationships/slideLayout" Target="../slideLayouts/slideLayout34.xml"/><Relationship Id="rId16" Type="http://schemas.openxmlformats.org/officeDocument/2006/relationships/slideLayout" Target="../slideLayouts/slideLayout48.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5" Type="http://schemas.openxmlformats.org/officeDocument/2006/relationships/slideLayout" Target="../slideLayouts/slideLayout47.xml"/><Relationship Id="rId10" Type="http://schemas.openxmlformats.org/officeDocument/2006/relationships/slideLayout" Target="../slideLayouts/slideLayout42.xml"/><Relationship Id="rId19" Type="http://schemas.openxmlformats.org/officeDocument/2006/relationships/image" Target="../media/image2.png"/><Relationship Id="rId4" Type="http://schemas.openxmlformats.org/officeDocument/2006/relationships/slideLayout" Target="../slideLayouts/slideLayout36.xml"/><Relationship Id="rId9" Type="http://schemas.openxmlformats.org/officeDocument/2006/relationships/slideLayout" Target="../slideLayouts/slideLayout41.xml"/><Relationship Id="rId14" Type="http://schemas.openxmlformats.org/officeDocument/2006/relationships/slideLayout" Target="../slideLayouts/slideLayout4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5/28/2024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13" name="TextBox 12">
            <a:extLst>
              <a:ext uri="{FF2B5EF4-FFF2-40B4-BE49-F238E27FC236}">
                <a16:creationId xmlns:a16="http://schemas.microsoft.com/office/drawing/2014/main" id="{B43282E6-3CB4-4250-BF34-08633B561998}"/>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14" name="Rectangle 13">
            <a:extLst>
              <a:ext uri="{FF2B5EF4-FFF2-40B4-BE49-F238E27FC236}">
                <a16:creationId xmlns:a16="http://schemas.microsoft.com/office/drawing/2014/main" id="{95FEBC79-63EF-452C-BE2D-853BFCA1944D}"/>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Graphic 21">
            <a:extLst>
              <a:ext uri="{FF2B5EF4-FFF2-40B4-BE49-F238E27FC236}">
                <a16:creationId xmlns:a16="http://schemas.microsoft.com/office/drawing/2014/main" id="{41379C46-DF7F-45FB-A671-8C5F2C396249}"/>
              </a:ext>
            </a:extLst>
          </p:cNvPr>
          <p:cNvPicPr>
            <a:picLocks noChangeAspect="1"/>
          </p:cNvPicPr>
          <p:nvPr userDrawn="1"/>
        </p:nvPicPr>
        <p:blipFill rotWithShape="1">
          <a:blip r:embed="rId20">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10" name="TextBox 9">
            <a:extLst>
              <a:ext uri="{FF2B5EF4-FFF2-40B4-BE49-F238E27FC236}">
                <a16:creationId xmlns:a16="http://schemas.microsoft.com/office/drawing/2014/main" id="{CEFC425C-46B1-445B-879B-38839786BC3D}"/>
              </a:ext>
            </a:extLst>
          </p:cNvPr>
          <p:cNvSpPr txBox="1"/>
          <p:nvPr userDrawn="1"/>
        </p:nvSpPr>
        <p:spPr>
          <a:xfrm>
            <a:off x="4940300" y="65531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11" name="Rectangle 10">
            <a:extLst>
              <a:ext uri="{FF2B5EF4-FFF2-40B4-BE49-F238E27FC236}">
                <a16:creationId xmlns:a16="http://schemas.microsoft.com/office/drawing/2014/main" id="{E625410B-6A25-4292-BB5C-F654B69FE5D9}"/>
              </a:ext>
            </a:extLst>
          </p:cNvPr>
          <p:cNvSpPr/>
          <p:nvPr userDrawn="1"/>
        </p:nvSpPr>
        <p:spPr>
          <a:xfrm>
            <a:off x="3303223" y="7358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Graphic 21">
            <a:extLst>
              <a:ext uri="{FF2B5EF4-FFF2-40B4-BE49-F238E27FC236}">
                <a16:creationId xmlns:a16="http://schemas.microsoft.com/office/drawing/2014/main" id="{E791A132-B76D-4EDE-A3AD-D783D922864E}"/>
              </a:ext>
            </a:extLst>
          </p:cNvPr>
          <p:cNvPicPr>
            <a:picLocks noChangeAspect="1"/>
          </p:cNvPicPr>
          <p:nvPr userDrawn="1"/>
        </p:nvPicPr>
        <p:blipFill rotWithShape="1">
          <a:blip r:embed="rId20">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935399" y="212189"/>
            <a:ext cx="2305141" cy="1076343"/>
          </a:xfrm>
          <a:prstGeom prst="rect">
            <a:avLst/>
          </a:prstGeom>
        </p:spPr>
      </p:pic>
    </p:spTree>
    <p:extLst>
      <p:ext uri="{BB962C8B-B14F-4D97-AF65-F5344CB8AC3E}">
        <p14:creationId xmlns:p14="http://schemas.microsoft.com/office/powerpoint/2010/main" val="34893228"/>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700" r:id="rId13"/>
    <p:sldLayoutId id="2147483701" r:id="rId14"/>
    <p:sldLayoutId id="2147483702" r:id="rId15"/>
    <p:sldLayoutId id="2147483703" r:id="rId16"/>
    <p:sldLayoutId id="2147483704"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7" name="TextBox 6">
            <a:extLst>
              <a:ext uri="{FF2B5EF4-FFF2-40B4-BE49-F238E27FC236}">
                <a16:creationId xmlns:a16="http://schemas.microsoft.com/office/drawing/2014/main" id="{99089C39-E23E-4CC9-9FB2-4F2BBCA49B2A}"/>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000" b="0" i="0" u="none" strike="noStrike" kern="0" cap="none" spc="0" normalizeH="0" baseline="0" noProof="0" dirty="0">
                <a:ln>
                  <a:noFill/>
                </a:ln>
                <a:solidFill>
                  <a:prstClr val="black"/>
                </a:solidFill>
                <a:effectLst/>
                <a:uLnTx/>
                <a:uFillTx/>
              </a:rPr>
              <a:t>www.midocean.ae</a:t>
            </a:r>
          </a:p>
        </p:txBody>
      </p:sp>
      <p:sp>
        <p:nvSpPr>
          <p:cNvPr id="8" name="Rectangle 7">
            <a:extLst>
              <a:ext uri="{FF2B5EF4-FFF2-40B4-BE49-F238E27FC236}">
                <a16:creationId xmlns:a16="http://schemas.microsoft.com/office/drawing/2014/main" id="{3B5AC280-68DA-4787-A0B2-39429CE9BE41}"/>
              </a:ext>
            </a:extLst>
          </p:cNvPr>
          <p:cNvSpPr/>
          <p:nvPr userDrawn="1"/>
        </p:nvSpPr>
        <p:spPr>
          <a:xfrm>
            <a:off x="3150823" y="583447"/>
            <a:ext cx="6516914" cy="45719"/>
          </a:xfrm>
          <a:prstGeom prst="rect">
            <a:avLst/>
          </a:prstGeom>
          <a:solidFill>
            <a:sysClr val="windowText" lastClr="00000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A4E63995-2B32-4198-83C6-A308F7A2A3CB}"/>
              </a:ext>
            </a:extLst>
          </p:cNvPr>
          <p:cNvPicPr>
            <a:picLocks noChangeAspect="1"/>
          </p:cNvPicPr>
          <p:nvPr userDrawn="1"/>
        </p:nvPicPr>
        <p:blipFill rotWithShape="1">
          <a:blip r:embed="rId18">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56112436"/>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alphaModFix amt="9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5/28/2024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10" name="TextBox 9">
            <a:extLst>
              <a:ext uri="{FF2B5EF4-FFF2-40B4-BE49-F238E27FC236}">
                <a16:creationId xmlns:a16="http://schemas.microsoft.com/office/drawing/2014/main" id="{1FA3E318-7490-48F4-9B84-BBE09D5C20CA}"/>
              </a:ext>
            </a:extLst>
          </p:cNvPr>
          <p:cNvSpPr txBox="1"/>
          <p:nvPr userDrawn="1"/>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11" name="Rectangle 10">
            <a:extLst>
              <a:ext uri="{FF2B5EF4-FFF2-40B4-BE49-F238E27FC236}">
                <a16:creationId xmlns:a16="http://schemas.microsoft.com/office/drawing/2014/main" id="{414D3D2F-E5C0-4D82-84F9-6F80CE0EFF6D}"/>
              </a:ext>
            </a:extLst>
          </p:cNvPr>
          <p:cNvSpPr/>
          <p:nvPr userDrawn="1"/>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Graphic 21">
            <a:extLst>
              <a:ext uri="{FF2B5EF4-FFF2-40B4-BE49-F238E27FC236}">
                <a16:creationId xmlns:a16="http://schemas.microsoft.com/office/drawing/2014/main" id="{5A0F495F-C73A-46FF-8D6F-0966E646510D}"/>
              </a:ext>
            </a:extLst>
          </p:cNvPr>
          <p:cNvPicPr>
            <a:picLocks noChangeAspect="1"/>
          </p:cNvPicPr>
          <p:nvPr userDrawn="1"/>
        </p:nvPicPr>
        <p:blipFill rotWithShape="1">
          <a:blip r:embed="rId19">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04193086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39.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Layout" Target="../slideLayouts/slideLayout39.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39.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png"/><Relationship Id="rId1" Type="http://schemas.openxmlformats.org/officeDocument/2006/relationships/slideLayout" Target="../slideLayouts/slideLayout39.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39.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2.png"/><Relationship Id="rId1" Type="http://schemas.openxmlformats.org/officeDocument/2006/relationships/slideLayout" Target="../slideLayouts/slideLayout39.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39.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png"/><Relationship Id="rId1" Type="http://schemas.openxmlformats.org/officeDocument/2006/relationships/slideLayout" Target="../slideLayouts/slideLayout39.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39.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Layout" Target="../slideLayouts/slideLayout39.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39.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7.emf"/><Relationship Id="rId1" Type="http://schemas.openxmlformats.org/officeDocument/2006/relationships/slideLayout" Target="../slideLayouts/slideLayout39.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8.png"/><Relationship Id="rId1" Type="http://schemas.openxmlformats.org/officeDocument/2006/relationships/slideLayout" Target="../slideLayouts/slideLayout39.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emf"/><Relationship Id="rId1" Type="http://schemas.openxmlformats.org/officeDocument/2006/relationships/slideLayout" Target="../slideLayouts/slideLayout39.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0.emf"/><Relationship Id="rId1" Type="http://schemas.openxmlformats.org/officeDocument/2006/relationships/slideLayout" Target="../slideLayouts/slideLayout39.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png"/><Relationship Id="rId1" Type="http://schemas.openxmlformats.org/officeDocument/2006/relationships/slideLayout" Target="../slideLayouts/slideLayout39.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png"/><Relationship Id="rId1" Type="http://schemas.openxmlformats.org/officeDocument/2006/relationships/slideLayout" Target="../slideLayouts/slideLayout39.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3.emf"/><Relationship Id="rId1" Type="http://schemas.openxmlformats.org/officeDocument/2006/relationships/slideLayout" Target="../slideLayouts/slideLayout39.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4.png"/><Relationship Id="rId1" Type="http://schemas.openxmlformats.org/officeDocument/2006/relationships/slideLayout" Target="../slideLayouts/slideLayout39.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5.png"/><Relationship Id="rId1" Type="http://schemas.openxmlformats.org/officeDocument/2006/relationships/slideLayout" Target="../slideLayouts/slideLayout39.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6.png"/><Relationship Id="rId1" Type="http://schemas.openxmlformats.org/officeDocument/2006/relationships/slideLayout" Target="../slideLayouts/slideLayout39.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39.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7.png"/><Relationship Id="rId1" Type="http://schemas.openxmlformats.org/officeDocument/2006/relationships/slideLayout" Target="../slideLayouts/slideLayout39.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8.png"/><Relationship Id="rId1" Type="http://schemas.openxmlformats.org/officeDocument/2006/relationships/slideLayout" Target="../slideLayouts/slideLayout39.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9.png"/><Relationship Id="rId1" Type="http://schemas.openxmlformats.org/officeDocument/2006/relationships/slideLayout" Target="../slideLayouts/slideLayout39.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0.png"/><Relationship Id="rId1" Type="http://schemas.openxmlformats.org/officeDocument/2006/relationships/slideLayout" Target="../slideLayouts/slideLayout39.xml"/></Relationships>
</file>

<file path=ppt/slides/_rels/slide3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39.xml"/><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3.png"/><Relationship Id="rId1" Type="http://schemas.openxmlformats.org/officeDocument/2006/relationships/slideLayout" Target="../slideLayouts/slideLayout39.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4.png"/><Relationship Id="rId1" Type="http://schemas.openxmlformats.org/officeDocument/2006/relationships/slideLayout" Target="../slideLayouts/slideLayout39.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5.png"/><Relationship Id="rId1" Type="http://schemas.openxmlformats.org/officeDocument/2006/relationships/slideLayout" Target="../slideLayouts/slideLayout39.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6.png"/><Relationship Id="rId1" Type="http://schemas.openxmlformats.org/officeDocument/2006/relationships/slideLayout" Target="../slideLayouts/slideLayout39.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7.png"/><Relationship Id="rId1" Type="http://schemas.openxmlformats.org/officeDocument/2006/relationships/slideLayout" Target="../slideLayouts/slideLayout39.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8.png"/><Relationship Id="rId1" Type="http://schemas.openxmlformats.org/officeDocument/2006/relationships/slideLayout" Target="../slideLayouts/slideLayout39.xml"/></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9.png"/><Relationship Id="rId1" Type="http://schemas.openxmlformats.org/officeDocument/2006/relationships/slideLayout" Target="../slideLayouts/slideLayout39.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3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0.emf"/><Relationship Id="rId1" Type="http://schemas.openxmlformats.org/officeDocument/2006/relationships/slideLayout" Target="../slideLayouts/slideLayout3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1.emf"/><Relationship Id="rId1" Type="http://schemas.openxmlformats.org/officeDocument/2006/relationships/slideLayout" Target="../slideLayouts/slideLayout39.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5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2.emf"/><Relationship Id="rId1" Type="http://schemas.openxmlformats.org/officeDocument/2006/relationships/slideLayout" Target="../slideLayouts/slideLayout39.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3.emf"/><Relationship Id="rId1" Type="http://schemas.openxmlformats.org/officeDocument/2006/relationships/slideLayout" Target="../slideLayouts/slideLayout39.xml"/></Relationships>
</file>

<file path=ppt/slides/_rels/slide6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39.xml"/></Relationships>
</file>

<file path=ppt/slides/_rels/slide6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4.emf"/><Relationship Id="rId1" Type="http://schemas.openxmlformats.org/officeDocument/2006/relationships/slideLayout" Target="../slideLayouts/slideLayout39.xml"/></Relationships>
</file>

<file path=ppt/slides/_rels/slide6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5.emf"/><Relationship Id="rId1" Type="http://schemas.openxmlformats.org/officeDocument/2006/relationships/slideLayout" Target="../slideLayouts/slideLayout39.xml"/></Relationships>
</file>

<file path=ppt/slides/_rels/slide6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6.emf"/><Relationship Id="rId1" Type="http://schemas.openxmlformats.org/officeDocument/2006/relationships/slideLayout" Target="../slideLayouts/slideLayout39.xml"/></Relationships>
</file>

<file path=ppt/slides/_rels/slide6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7.emf"/><Relationship Id="rId1" Type="http://schemas.openxmlformats.org/officeDocument/2006/relationships/slideLayout" Target="../slideLayouts/slideLayout39.xml"/></Relationships>
</file>

<file path=ppt/slides/_rels/slide6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8.emf"/><Relationship Id="rId1" Type="http://schemas.openxmlformats.org/officeDocument/2006/relationships/slideLayout" Target="../slideLayouts/slideLayout39.xml"/></Relationships>
</file>

<file path=ppt/slides/_rels/slide6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9.emf"/><Relationship Id="rId1" Type="http://schemas.openxmlformats.org/officeDocument/2006/relationships/slideLayout" Target="../slideLayouts/slideLayout39.xml"/></Relationships>
</file>

<file path=ppt/slides/_rels/slide6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0.emf"/><Relationship Id="rId1" Type="http://schemas.openxmlformats.org/officeDocument/2006/relationships/slideLayout" Target="../slideLayouts/slideLayout39.xml"/></Relationships>
</file>

<file path=ppt/slides/_rels/slide6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1.emf"/><Relationship Id="rId1" Type="http://schemas.openxmlformats.org/officeDocument/2006/relationships/slideLayout" Target="../slideLayouts/slideLayout39.xml"/></Relationships>
</file>

<file path=ppt/slides/_rels/slide6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2.emf"/><Relationship Id="rId1" Type="http://schemas.openxmlformats.org/officeDocument/2006/relationships/slideLayout" Target="../slideLayouts/slideLayout39.xml"/></Relationships>
</file>

<file path=ppt/slides/_rels/slide7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3.emf"/><Relationship Id="rId1" Type="http://schemas.openxmlformats.org/officeDocument/2006/relationships/slideLayout" Target="../slideLayouts/slideLayout39.xml"/></Relationships>
</file>

<file path=ppt/slides/_rels/slide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4.emf"/><Relationship Id="rId1" Type="http://schemas.openxmlformats.org/officeDocument/2006/relationships/slideLayout" Target="../slideLayouts/slideLayout39.xml"/></Relationships>
</file>

<file path=ppt/slides/_rels/slide7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5.emf"/><Relationship Id="rId1" Type="http://schemas.openxmlformats.org/officeDocument/2006/relationships/slideLayout" Target="../slideLayouts/slideLayout39.xml"/></Relationships>
</file>

<file path=ppt/slides/_rels/slide7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39.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7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6.emf"/><Relationship Id="rId1" Type="http://schemas.openxmlformats.org/officeDocument/2006/relationships/slideLayout" Target="../slideLayouts/slideLayout39.xml"/></Relationships>
</file>

<file path=ppt/slides/_rels/slide7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7.png"/><Relationship Id="rId1" Type="http://schemas.openxmlformats.org/officeDocument/2006/relationships/slideLayout" Target="../slideLayouts/slideLayout39.xml"/></Relationships>
</file>

<file path=ppt/slides/_rels/slide7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8.png"/><Relationship Id="rId1" Type="http://schemas.openxmlformats.org/officeDocument/2006/relationships/slideLayout" Target="../slideLayouts/slideLayout39.xml"/></Relationships>
</file>

<file path=ppt/slides/_rels/slide8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9.png"/><Relationship Id="rId1" Type="http://schemas.openxmlformats.org/officeDocument/2006/relationships/slideLayout" Target="../slideLayouts/slideLayout39.xml"/></Relationships>
</file>

<file path=ppt/slides/_rels/slide8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0.png"/><Relationship Id="rId1" Type="http://schemas.openxmlformats.org/officeDocument/2006/relationships/slideLayout" Target="../slideLayouts/slideLayout39.xml"/></Relationships>
</file>

<file path=ppt/slides/_rels/slide8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1.png"/><Relationship Id="rId1" Type="http://schemas.openxmlformats.org/officeDocument/2006/relationships/slideLayout" Target="../slideLayouts/slideLayout39.xml"/></Relationships>
</file>

<file path=ppt/slides/_rels/slide8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2.emf"/><Relationship Id="rId1" Type="http://schemas.openxmlformats.org/officeDocument/2006/relationships/slideLayout" Target="../slideLayouts/slideLayout39.xml"/></Relationships>
</file>

<file path=ppt/slides/_rels/slide8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3.emf"/><Relationship Id="rId1" Type="http://schemas.openxmlformats.org/officeDocument/2006/relationships/slideLayout" Target="../slideLayouts/slideLayout39.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8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jpeg"/><Relationship Id="rId1" Type="http://schemas.openxmlformats.org/officeDocument/2006/relationships/slideLayout" Target="../slideLayouts/slideLayout16.xml"/><Relationship Id="rId5" Type="http://schemas.openxmlformats.org/officeDocument/2006/relationships/image" Target="../media/image2.png"/><Relationship Id="rId4" Type="http://schemas.openxmlformats.org/officeDocument/2006/relationships/image" Target="../media/image66.sv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1"/>
            <a:ext cx="542706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Final Project-2</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6</a:t>
            </a:r>
          </a:p>
        </p:txBody>
      </p:sp>
      <p:sp>
        <p:nvSpPr>
          <p:cNvPr id="11" name="TextBox 10">
            <a:extLst>
              <a:ext uri="{FF2B5EF4-FFF2-40B4-BE49-F238E27FC236}">
                <a16:creationId xmlns:a16="http://schemas.microsoft.com/office/drawing/2014/main" id="{781F72BC-06B8-4FB5-F2D5-D8EA1BFF812E}"/>
              </a:ext>
            </a:extLst>
          </p:cNvPr>
          <p:cNvSpPr txBox="1"/>
          <p:nvPr/>
        </p:nvSpPr>
        <p:spPr>
          <a:xfrm>
            <a:off x="4923692" y="4903313"/>
            <a:ext cx="6957133" cy="400110"/>
          </a:xfrm>
          <a:prstGeom prst="rect">
            <a:avLst/>
          </a:prstGeom>
          <a:noFill/>
        </p:spPr>
        <p:txBody>
          <a:bodyPr wrap="square" rtlCol="0">
            <a:spAutoFit/>
          </a:bodyPr>
          <a:lstStyle/>
          <a:p>
            <a:pPr lvl="0" algn="ctr">
              <a:defRPr/>
            </a:pPr>
            <a:r>
              <a:rPr lang="en-US" sz="2000" dirty="0">
                <a:solidFill>
                  <a:srgbClr val="2D3956"/>
                </a:solidFill>
                <a:latin typeface="Times New Roman" panose="02020603050405020304" pitchFamily="18" charset="0"/>
                <a:cs typeface="Times New Roman" panose="02020603050405020304" pitchFamily="18" charset="0"/>
              </a:rPr>
              <a:t>L6- Statistical Analysis- P2</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5962455"/>
            <a:ext cx="4886463"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Dr. Mona </a:t>
            </a:r>
            <a:r>
              <a:rPr kumimoji="0" lang="en-US" sz="2800" b="1" i="0" u="none" strike="noStrike" kern="1200" cap="none" spc="0" normalizeH="0" baseline="0" noProof="0" dirty="0" err="1">
                <a:ln>
                  <a:noFill/>
                </a:ln>
                <a:solidFill>
                  <a:srgbClr val="00B0F0"/>
                </a:solidFill>
                <a:effectLst/>
                <a:uLnTx/>
                <a:uFillTx/>
                <a:latin typeface="Times New Roman" panose="02020603050405020304" pitchFamily="18" charset="0"/>
                <a:ea typeface="+mn-ea"/>
                <a:cs typeface="Times New Roman" panose="02020603050405020304" pitchFamily="18" charset="0"/>
              </a:rPr>
              <a:t>Moustafa</a:t>
            </a: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 </a:t>
            </a:r>
            <a:r>
              <a:rPr kumimoji="0" lang="en-US" sz="2800" b="1" i="0" u="none" strike="noStrike" kern="1200" cap="none" spc="0" normalizeH="0" baseline="0" noProof="0" dirty="0" err="1">
                <a:ln>
                  <a:noFill/>
                </a:ln>
                <a:solidFill>
                  <a:srgbClr val="00B0F0"/>
                </a:solidFill>
                <a:effectLst/>
                <a:uLnTx/>
                <a:uFillTx/>
                <a:latin typeface="Times New Roman" panose="02020603050405020304" pitchFamily="18" charset="0"/>
                <a:ea typeface="+mn-ea"/>
                <a:cs typeface="Times New Roman" panose="02020603050405020304" pitchFamily="18" charset="0"/>
              </a:rPr>
              <a:t>Elashry</a:t>
            </a:r>
            <a:endPar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671886"/>
            <a:ext cx="48864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Prepared by</a:t>
            </a:r>
          </a:p>
        </p:txBody>
      </p:sp>
      <p:sp>
        <p:nvSpPr>
          <p:cNvPr id="18" name="TextBox 17">
            <a:extLst>
              <a:ext uri="{FF2B5EF4-FFF2-40B4-BE49-F238E27FC236}">
                <a16:creationId xmlns:a16="http://schemas.microsoft.com/office/drawing/2014/main" id="{98F38F11-CFCA-499D-9A5C-E51B88F70189}"/>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20" name="Graphic 21">
            <a:extLst>
              <a:ext uri="{FF2B5EF4-FFF2-40B4-BE49-F238E27FC236}">
                <a16:creationId xmlns:a16="http://schemas.microsoft.com/office/drawing/2014/main" id="{207121F5-9D35-4F92-97EA-4E576C003145}"/>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l="13924" r="13924"/>
          <a:stretch/>
        </p:blipFill>
        <p:spPr>
          <a:xfrm>
            <a:off x="0" y="0"/>
            <a:ext cx="5546725" cy="5573713"/>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5669101" y="1323922"/>
            <a:ext cx="411389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Session Outline</a:t>
            </a:r>
          </a:p>
        </p:txBody>
      </p:sp>
      <p:sp>
        <p:nvSpPr>
          <p:cNvPr id="31" name="TextBox 30">
            <a:extLst>
              <a:ext uri="{FF2B5EF4-FFF2-40B4-BE49-F238E27FC236}">
                <a16:creationId xmlns:a16="http://schemas.microsoft.com/office/drawing/2014/main" id="{4527402C-3F97-690D-9C20-A459E375AEB7}"/>
              </a:ext>
            </a:extLst>
          </p:cNvPr>
          <p:cNvSpPr txBox="1"/>
          <p:nvPr/>
        </p:nvSpPr>
        <p:spPr>
          <a:xfrm>
            <a:off x="5760642" y="2088770"/>
            <a:ext cx="6431358" cy="3416320"/>
          </a:xfrm>
          <a:prstGeom prst="rect">
            <a:avLst/>
          </a:prstGeom>
          <a:noFill/>
        </p:spPr>
        <p:txBody>
          <a:bodyPr wrap="square" rtlCol="0">
            <a:spAutoFit/>
          </a:bodyPr>
          <a:lstStyle/>
          <a:p>
            <a:pPr marL="457200" lvl="0" indent="-457200">
              <a:buFont typeface="Arial" panose="020B0604020202020204" pitchFamily="34" charset="0"/>
              <a:buChar char="•"/>
              <a:defRPr/>
            </a:pPr>
            <a:r>
              <a:rPr lang="en-US" sz="2400" dirty="0">
                <a:solidFill>
                  <a:prstClr val="black"/>
                </a:solidFill>
                <a:latin typeface="Times New Roman" panose="02020603050405020304" pitchFamily="18" charset="0"/>
                <a:cs typeface="Times New Roman" panose="02020603050405020304" pitchFamily="18" charset="0"/>
              </a:rPr>
              <a:t>Change SPSS Language</a:t>
            </a:r>
          </a:p>
          <a:p>
            <a:pPr marL="457200" lvl="0" indent="-457200">
              <a:buFont typeface="Arial" panose="020B0604020202020204" pitchFamily="34" charset="0"/>
              <a:buChar char="•"/>
              <a:defRPr/>
            </a:pPr>
            <a:r>
              <a:rPr lang="en-US" sz="2400" dirty="0">
                <a:solidFill>
                  <a:prstClr val="black"/>
                </a:solidFill>
                <a:latin typeface="Times New Roman" panose="02020603050405020304" pitchFamily="18" charset="0"/>
                <a:cs typeface="Times New Roman" panose="02020603050405020304" pitchFamily="18" charset="0"/>
              </a:rPr>
              <a:t>How to import data file to SPSS</a:t>
            </a:r>
          </a:p>
          <a:p>
            <a:pPr marL="457200" lvl="0" indent="-457200">
              <a:buFont typeface="Arial" panose="020B0604020202020204" pitchFamily="34" charset="0"/>
              <a:buChar char="•"/>
              <a:defRPr/>
            </a:pPr>
            <a:r>
              <a:rPr lang="en-US" sz="2400" dirty="0">
                <a:solidFill>
                  <a:prstClr val="black"/>
                </a:solidFill>
                <a:latin typeface="Times New Roman" panose="02020603050405020304" pitchFamily="18" charset="0"/>
                <a:cs typeface="Times New Roman" panose="02020603050405020304" pitchFamily="18" charset="0"/>
              </a:rPr>
              <a:t>How to label data in SPSS?</a:t>
            </a:r>
          </a:p>
          <a:p>
            <a:pPr marL="457200" lvl="0" indent="-457200">
              <a:buFont typeface="Arial" panose="020B0604020202020204" pitchFamily="34" charset="0"/>
              <a:buChar char="•"/>
              <a:defRPr/>
            </a:pPr>
            <a:r>
              <a:rPr lang="en-US" sz="2400" dirty="0">
                <a:solidFill>
                  <a:prstClr val="black"/>
                </a:solidFill>
                <a:latin typeface="Times New Roman" panose="02020603050405020304" pitchFamily="18" charset="0"/>
                <a:cs typeface="Times New Roman" panose="02020603050405020304" pitchFamily="18" charset="0"/>
              </a:rPr>
              <a:t>How to compute a mean variables?</a:t>
            </a:r>
          </a:p>
          <a:p>
            <a:pPr marL="457200" lvl="0" indent="-457200">
              <a:buFont typeface="Arial" panose="020B0604020202020204" pitchFamily="34" charset="0"/>
              <a:buChar char="•"/>
              <a:defRPr/>
            </a:pPr>
            <a:r>
              <a:rPr lang="en-US" sz="2400" dirty="0">
                <a:solidFill>
                  <a:prstClr val="black"/>
                </a:solidFill>
                <a:latin typeface="Times New Roman" panose="02020603050405020304" pitchFamily="18" charset="0"/>
                <a:cs typeface="Times New Roman" panose="02020603050405020304" pitchFamily="18" charset="0"/>
              </a:rPr>
              <a:t>Construct Validity</a:t>
            </a:r>
          </a:p>
          <a:p>
            <a:pPr marL="457200" lvl="0" indent="-457200">
              <a:buFont typeface="Arial" panose="020B0604020202020204" pitchFamily="34" charset="0"/>
              <a:buChar char="•"/>
              <a:defRPr/>
            </a:pPr>
            <a:r>
              <a:rPr lang="en-US" sz="2400" dirty="0">
                <a:solidFill>
                  <a:prstClr val="black"/>
                </a:solidFill>
                <a:latin typeface="Times New Roman" panose="02020603050405020304" pitchFamily="18" charset="0"/>
                <a:cs typeface="Times New Roman" panose="02020603050405020304" pitchFamily="18" charset="0"/>
              </a:rPr>
              <a:t>Construct Reliability</a:t>
            </a:r>
          </a:p>
          <a:p>
            <a:pPr marL="457200" lvl="0" indent="-457200">
              <a:buFont typeface="Arial" panose="020B0604020202020204" pitchFamily="34" charset="0"/>
              <a:buChar char="•"/>
              <a:defRPr/>
            </a:pPr>
            <a:endParaRPr lang="en-US" sz="2400" dirty="0">
              <a:solidFill>
                <a:prstClr val="black"/>
              </a:solidFill>
              <a:latin typeface="Times New Roman" panose="02020603050405020304" pitchFamily="18" charset="0"/>
              <a:cs typeface="Times New Roman" panose="02020603050405020304" pitchFamily="18"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1" name="TextBox 10">
            <a:extLst>
              <a:ext uri="{FF2B5EF4-FFF2-40B4-BE49-F238E27FC236}">
                <a16:creationId xmlns:a16="http://schemas.microsoft.com/office/drawing/2014/main" id="{6F7AF509-73C7-48FF-842D-555D6AC7431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14" name="Rectangle 13">
            <a:extLst>
              <a:ext uri="{FF2B5EF4-FFF2-40B4-BE49-F238E27FC236}">
                <a16:creationId xmlns:a16="http://schemas.microsoft.com/office/drawing/2014/main" id="{31A3ED1D-A289-4B5E-9814-E4F63CEBA7D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Graphic 21">
            <a:extLst>
              <a:ext uri="{FF2B5EF4-FFF2-40B4-BE49-F238E27FC236}">
                <a16:creationId xmlns:a16="http://schemas.microsoft.com/office/drawing/2014/main" id="{DD9F06C0-C10A-4ACB-B18E-44389389B4CB}"/>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79126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18987" y="3321491"/>
            <a:ext cx="4222539" cy="564257"/>
          </a:xfrm>
          <a:prstGeom prst="rect">
            <a:avLst/>
          </a:prstGeom>
        </p:spPr>
        <p:txBody>
          <a:bodyPr wrap="square">
            <a:spAutoFit/>
          </a:bodyPr>
          <a:lstStyle/>
          <a:p>
            <a:pPr lvl="0" algn="ctr">
              <a:lnSpc>
                <a:spcPct val="120000"/>
              </a:lnSpc>
              <a:defRPr/>
            </a:pPr>
            <a:r>
              <a:rPr lang="en-US" sz="2800" dirty="0">
                <a:solidFill>
                  <a:srgbClr val="000000"/>
                </a:solidFill>
                <a:latin typeface="Times New Roman" panose="02020603050405020304" pitchFamily="18" charset="0"/>
                <a:cs typeface="Times New Roman" panose="02020603050405020304" pitchFamily="18" charset="0"/>
              </a:rPr>
              <a:t>Change SPSS Language</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rPr>
              <a:t>1 </a:t>
            </a: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BA6D8068-247A-4409-BD9D-16DDE30AAE60}"/>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2105730424"/>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37313C2-A00E-4515-A973-1A25C70815FC}"/>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4</a:t>
            </a:fld>
            <a:endParaRPr lang="en" kern="0">
              <a:solidFill>
                <a:srgbClr val="FFFFFF"/>
              </a:solidFill>
            </a:endParaRPr>
          </a:p>
        </p:txBody>
      </p:sp>
      <p:pic>
        <p:nvPicPr>
          <p:cNvPr id="7" name="Picture 6">
            <a:extLst>
              <a:ext uri="{FF2B5EF4-FFF2-40B4-BE49-F238E27FC236}">
                <a16:creationId xmlns:a16="http://schemas.microsoft.com/office/drawing/2014/main" id="{0B6927AA-3206-4C1E-BB6D-4CCEE5259765}"/>
              </a:ext>
            </a:extLst>
          </p:cNvPr>
          <p:cNvPicPr>
            <a:picLocks noChangeAspect="1"/>
          </p:cNvPicPr>
          <p:nvPr/>
        </p:nvPicPr>
        <p:blipFill>
          <a:blip r:embed="rId2"/>
          <a:stretch>
            <a:fillRect/>
          </a:stretch>
        </p:blipFill>
        <p:spPr>
          <a:xfrm>
            <a:off x="798443" y="932285"/>
            <a:ext cx="9967339" cy="5606627"/>
          </a:xfrm>
          <a:prstGeom prst="rect">
            <a:avLst/>
          </a:prstGeom>
        </p:spPr>
      </p:pic>
      <p:sp>
        <p:nvSpPr>
          <p:cNvPr id="8" name="Arrow: Right 7">
            <a:extLst>
              <a:ext uri="{FF2B5EF4-FFF2-40B4-BE49-F238E27FC236}">
                <a16:creationId xmlns:a16="http://schemas.microsoft.com/office/drawing/2014/main" id="{D775B606-6F3D-4DE7-AA54-D5C30573FD39}"/>
              </a:ext>
            </a:extLst>
          </p:cNvPr>
          <p:cNvSpPr/>
          <p:nvPr/>
        </p:nvSpPr>
        <p:spPr>
          <a:xfrm rot="19173714">
            <a:off x="309238" y="1470991"/>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9" name="TextBox 8">
            <a:extLst>
              <a:ext uri="{FF2B5EF4-FFF2-40B4-BE49-F238E27FC236}">
                <a16:creationId xmlns:a16="http://schemas.microsoft.com/office/drawing/2014/main" id="{E71AF3BB-2F0A-4299-AEC1-CF589A031EB2}"/>
              </a:ext>
            </a:extLst>
          </p:cNvPr>
          <p:cNvSpPr txBox="1"/>
          <p:nvPr/>
        </p:nvSpPr>
        <p:spPr>
          <a:xfrm>
            <a:off x="5387008" y="3101008"/>
            <a:ext cx="914400" cy="1569660"/>
          </a:xfrm>
          <a:prstGeom prst="rect">
            <a:avLst/>
          </a:prstGeom>
          <a:noFill/>
        </p:spPr>
        <p:txBody>
          <a:bodyPr wrap="square" rtlCol="0">
            <a:spAutoFit/>
          </a:bodyPr>
          <a:lstStyle/>
          <a:p>
            <a:r>
              <a:rPr lang="en-US" sz="9600" dirty="0">
                <a:solidFill>
                  <a:srgbClr val="FF0000"/>
                </a:solidFill>
              </a:rPr>
              <a:t>1</a:t>
            </a:r>
          </a:p>
        </p:txBody>
      </p:sp>
      <p:sp>
        <p:nvSpPr>
          <p:cNvPr id="6" name="TextBox 5">
            <a:extLst>
              <a:ext uri="{FF2B5EF4-FFF2-40B4-BE49-F238E27FC236}">
                <a16:creationId xmlns:a16="http://schemas.microsoft.com/office/drawing/2014/main" id="{B46147BB-94B3-44F8-9CCB-D8AC3CADFE83}"/>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10" name="Rectangle 9">
            <a:extLst>
              <a:ext uri="{FF2B5EF4-FFF2-40B4-BE49-F238E27FC236}">
                <a16:creationId xmlns:a16="http://schemas.microsoft.com/office/drawing/2014/main" id="{700DF2E0-D4ED-4E4E-9E18-A8C422A6AC6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21">
            <a:extLst>
              <a:ext uri="{FF2B5EF4-FFF2-40B4-BE49-F238E27FC236}">
                <a16:creationId xmlns:a16="http://schemas.microsoft.com/office/drawing/2014/main" id="{2F28FB01-2030-4C5B-8F94-5CC910579FF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644198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F786690-1024-4559-B9A8-AA9D6DEA1BD5}"/>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5</a:t>
            </a:fld>
            <a:endParaRPr lang="en" kern="0">
              <a:solidFill>
                <a:srgbClr val="FFFFFF"/>
              </a:solidFill>
            </a:endParaRPr>
          </a:p>
        </p:txBody>
      </p:sp>
      <p:pic>
        <p:nvPicPr>
          <p:cNvPr id="6" name="Picture 5">
            <a:extLst>
              <a:ext uri="{FF2B5EF4-FFF2-40B4-BE49-F238E27FC236}">
                <a16:creationId xmlns:a16="http://schemas.microsoft.com/office/drawing/2014/main" id="{74657E31-B0CD-4904-8A5A-2E5B75FD3D42}"/>
              </a:ext>
            </a:extLst>
          </p:cNvPr>
          <p:cNvPicPr>
            <a:picLocks noChangeAspect="1"/>
          </p:cNvPicPr>
          <p:nvPr/>
        </p:nvPicPr>
        <p:blipFill>
          <a:blip r:embed="rId2"/>
          <a:stretch>
            <a:fillRect/>
          </a:stretch>
        </p:blipFill>
        <p:spPr>
          <a:xfrm>
            <a:off x="831574" y="1125108"/>
            <a:ext cx="10522226" cy="5547827"/>
          </a:xfrm>
          <a:prstGeom prst="rect">
            <a:avLst/>
          </a:prstGeom>
        </p:spPr>
      </p:pic>
      <p:sp>
        <p:nvSpPr>
          <p:cNvPr id="7" name="Arrow: Right 6">
            <a:extLst>
              <a:ext uri="{FF2B5EF4-FFF2-40B4-BE49-F238E27FC236}">
                <a16:creationId xmlns:a16="http://schemas.microsoft.com/office/drawing/2014/main" id="{9054CACF-6D9D-4670-B9D4-A8C665BDD402}"/>
              </a:ext>
            </a:extLst>
          </p:cNvPr>
          <p:cNvSpPr/>
          <p:nvPr/>
        </p:nvSpPr>
        <p:spPr>
          <a:xfrm rot="19295969">
            <a:off x="44695" y="4780126"/>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TextBox 7">
            <a:extLst>
              <a:ext uri="{FF2B5EF4-FFF2-40B4-BE49-F238E27FC236}">
                <a16:creationId xmlns:a16="http://schemas.microsoft.com/office/drawing/2014/main" id="{11EE4AF9-4034-463A-83FC-8999F389C2A5}"/>
              </a:ext>
            </a:extLst>
          </p:cNvPr>
          <p:cNvSpPr txBox="1"/>
          <p:nvPr/>
        </p:nvSpPr>
        <p:spPr>
          <a:xfrm>
            <a:off x="6718852" y="2928730"/>
            <a:ext cx="869149" cy="1569660"/>
          </a:xfrm>
          <a:prstGeom prst="rect">
            <a:avLst/>
          </a:prstGeom>
          <a:noFill/>
        </p:spPr>
        <p:txBody>
          <a:bodyPr wrap="none" rtlCol="0">
            <a:spAutoFit/>
          </a:bodyPr>
          <a:lstStyle/>
          <a:p>
            <a:r>
              <a:rPr lang="en-US" sz="9600" dirty="0">
                <a:solidFill>
                  <a:srgbClr val="FF0000"/>
                </a:solidFill>
              </a:rPr>
              <a:t>2</a:t>
            </a:r>
          </a:p>
        </p:txBody>
      </p:sp>
      <p:sp>
        <p:nvSpPr>
          <p:cNvPr id="9" name="TextBox 8">
            <a:extLst>
              <a:ext uri="{FF2B5EF4-FFF2-40B4-BE49-F238E27FC236}">
                <a16:creationId xmlns:a16="http://schemas.microsoft.com/office/drawing/2014/main" id="{BCE1C37F-B043-46C9-B219-756245D7F67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10" name="Rectangle 9">
            <a:extLst>
              <a:ext uri="{FF2B5EF4-FFF2-40B4-BE49-F238E27FC236}">
                <a16:creationId xmlns:a16="http://schemas.microsoft.com/office/drawing/2014/main" id="{5AF63106-86BD-4D49-AC01-6B55DCDDDB9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21">
            <a:extLst>
              <a:ext uri="{FF2B5EF4-FFF2-40B4-BE49-F238E27FC236}">
                <a16:creationId xmlns:a16="http://schemas.microsoft.com/office/drawing/2014/main" id="{299E7ED0-6AC6-4B5A-B550-15052E7528D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485214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55BF86-5801-4F18-8462-BD8DA6173B25}"/>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6</a:t>
            </a:fld>
            <a:endParaRPr lang="en" kern="0">
              <a:solidFill>
                <a:srgbClr val="FFFFFF"/>
              </a:solidFill>
            </a:endParaRPr>
          </a:p>
        </p:txBody>
      </p:sp>
      <p:pic>
        <p:nvPicPr>
          <p:cNvPr id="4" name="Picture 3">
            <a:extLst>
              <a:ext uri="{FF2B5EF4-FFF2-40B4-BE49-F238E27FC236}">
                <a16:creationId xmlns:a16="http://schemas.microsoft.com/office/drawing/2014/main" id="{57E86A47-038C-4944-9545-74047AD5F86C}"/>
              </a:ext>
            </a:extLst>
          </p:cNvPr>
          <p:cNvPicPr>
            <a:picLocks noChangeAspect="1"/>
          </p:cNvPicPr>
          <p:nvPr/>
        </p:nvPicPr>
        <p:blipFill>
          <a:blip r:embed="rId2"/>
          <a:stretch>
            <a:fillRect/>
          </a:stretch>
        </p:blipFill>
        <p:spPr>
          <a:xfrm>
            <a:off x="871330" y="1166191"/>
            <a:ext cx="10482470" cy="5190159"/>
          </a:xfrm>
          <a:prstGeom prst="rect">
            <a:avLst/>
          </a:prstGeom>
        </p:spPr>
      </p:pic>
      <p:sp>
        <p:nvSpPr>
          <p:cNvPr id="5" name="Arrow: Right 4">
            <a:extLst>
              <a:ext uri="{FF2B5EF4-FFF2-40B4-BE49-F238E27FC236}">
                <a16:creationId xmlns:a16="http://schemas.microsoft.com/office/drawing/2014/main" id="{5DF0EABC-EA9D-44F1-B068-55512A6D28C5}"/>
              </a:ext>
            </a:extLst>
          </p:cNvPr>
          <p:cNvSpPr/>
          <p:nvPr/>
        </p:nvSpPr>
        <p:spPr>
          <a:xfrm>
            <a:off x="4943061" y="4108174"/>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06F00F77-41FC-45BC-93A3-046624735DE9}"/>
              </a:ext>
            </a:extLst>
          </p:cNvPr>
          <p:cNvSpPr txBox="1"/>
          <p:nvPr/>
        </p:nvSpPr>
        <p:spPr>
          <a:xfrm>
            <a:off x="9501809" y="2994991"/>
            <a:ext cx="869149" cy="1569660"/>
          </a:xfrm>
          <a:prstGeom prst="rect">
            <a:avLst/>
          </a:prstGeom>
          <a:noFill/>
        </p:spPr>
        <p:txBody>
          <a:bodyPr wrap="none" rtlCol="0">
            <a:spAutoFit/>
          </a:bodyPr>
          <a:lstStyle/>
          <a:p>
            <a:r>
              <a:rPr lang="en-US" sz="9600" dirty="0">
                <a:solidFill>
                  <a:srgbClr val="FF0000"/>
                </a:solidFill>
              </a:rPr>
              <a:t>3</a:t>
            </a:r>
          </a:p>
        </p:txBody>
      </p:sp>
      <p:sp>
        <p:nvSpPr>
          <p:cNvPr id="7" name="TextBox 6">
            <a:extLst>
              <a:ext uri="{FF2B5EF4-FFF2-40B4-BE49-F238E27FC236}">
                <a16:creationId xmlns:a16="http://schemas.microsoft.com/office/drawing/2014/main" id="{31E74B7B-6B1E-48C5-BC98-CF0C0C3C968C}"/>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42400E62-4EC8-45A1-B6BC-B599040D8F0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ECA51757-DE89-4026-9246-A1177054BF13}"/>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847165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846F6D-0E5C-4D00-8F8F-76BF6422705F}"/>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7</a:t>
            </a:fld>
            <a:endParaRPr lang="en" kern="0">
              <a:solidFill>
                <a:srgbClr val="FFFFFF"/>
              </a:solidFill>
            </a:endParaRPr>
          </a:p>
        </p:txBody>
      </p:sp>
      <p:pic>
        <p:nvPicPr>
          <p:cNvPr id="4" name="Picture 3">
            <a:extLst>
              <a:ext uri="{FF2B5EF4-FFF2-40B4-BE49-F238E27FC236}">
                <a16:creationId xmlns:a16="http://schemas.microsoft.com/office/drawing/2014/main" id="{2519C477-1E46-49EB-A0CF-18AA76650AB1}"/>
              </a:ext>
            </a:extLst>
          </p:cNvPr>
          <p:cNvPicPr>
            <a:picLocks noChangeAspect="1"/>
          </p:cNvPicPr>
          <p:nvPr/>
        </p:nvPicPr>
        <p:blipFill>
          <a:blip r:embed="rId2"/>
          <a:stretch>
            <a:fillRect/>
          </a:stretch>
        </p:blipFill>
        <p:spPr>
          <a:xfrm>
            <a:off x="1453179" y="1076216"/>
            <a:ext cx="9622619" cy="5435668"/>
          </a:xfrm>
          <a:prstGeom prst="rect">
            <a:avLst/>
          </a:prstGeom>
        </p:spPr>
      </p:pic>
      <p:sp>
        <p:nvSpPr>
          <p:cNvPr id="5" name="Arrow: Right 4">
            <a:extLst>
              <a:ext uri="{FF2B5EF4-FFF2-40B4-BE49-F238E27FC236}">
                <a16:creationId xmlns:a16="http://schemas.microsoft.com/office/drawing/2014/main" id="{6BF4993E-4C43-488E-91AF-60DDC4739005}"/>
              </a:ext>
            </a:extLst>
          </p:cNvPr>
          <p:cNvSpPr/>
          <p:nvPr/>
        </p:nvSpPr>
        <p:spPr>
          <a:xfrm rot="19585372">
            <a:off x="6001514" y="6119617"/>
            <a:ext cx="525950" cy="368484"/>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1BE1C5C7-F1FD-472E-8464-FF1F7E8E5254}"/>
              </a:ext>
            </a:extLst>
          </p:cNvPr>
          <p:cNvSpPr txBox="1"/>
          <p:nvPr/>
        </p:nvSpPr>
        <p:spPr>
          <a:xfrm>
            <a:off x="10469217" y="3429000"/>
            <a:ext cx="869149" cy="1569660"/>
          </a:xfrm>
          <a:prstGeom prst="rect">
            <a:avLst/>
          </a:prstGeom>
          <a:noFill/>
        </p:spPr>
        <p:txBody>
          <a:bodyPr wrap="none" rtlCol="0">
            <a:spAutoFit/>
          </a:bodyPr>
          <a:lstStyle/>
          <a:p>
            <a:r>
              <a:rPr lang="en-US" sz="9600" dirty="0">
                <a:solidFill>
                  <a:srgbClr val="FF0000"/>
                </a:solidFill>
              </a:rPr>
              <a:t>4</a:t>
            </a:r>
          </a:p>
        </p:txBody>
      </p:sp>
      <p:sp>
        <p:nvSpPr>
          <p:cNvPr id="7" name="TextBox 6">
            <a:extLst>
              <a:ext uri="{FF2B5EF4-FFF2-40B4-BE49-F238E27FC236}">
                <a16:creationId xmlns:a16="http://schemas.microsoft.com/office/drawing/2014/main" id="{E723806D-BBEE-4142-A819-A37BD9C50A7A}"/>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68F97155-E54F-4627-80D6-3237DBFF871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59ECA94B-3165-48D5-9488-C3501B1CAC7A}"/>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589449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311A4CB-E3A5-4CFE-B747-737B00878612}"/>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8</a:t>
            </a:fld>
            <a:endParaRPr lang="en" kern="0">
              <a:solidFill>
                <a:srgbClr val="FFFFFF"/>
              </a:solidFill>
            </a:endParaRPr>
          </a:p>
        </p:txBody>
      </p:sp>
      <p:pic>
        <p:nvPicPr>
          <p:cNvPr id="4" name="Picture 3">
            <a:extLst>
              <a:ext uri="{FF2B5EF4-FFF2-40B4-BE49-F238E27FC236}">
                <a16:creationId xmlns:a16="http://schemas.microsoft.com/office/drawing/2014/main" id="{3016ECFF-9F50-4583-B6A6-93C89AF5AA54}"/>
              </a:ext>
            </a:extLst>
          </p:cNvPr>
          <p:cNvPicPr>
            <a:picLocks noChangeAspect="1"/>
          </p:cNvPicPr>
          <p:nvPr/>
        </p:nvPicPr>
        <p:blipFill>
          <a:blip r:embed="rId2"/>
          <a:stretch>
            <a:fillRect/>
          </a:stretch>
        </p:blipFill>
        <p:spPr>
          <a:xfrm>
            <a:off x="1124963" y="946496"/>
            <a:ext cx="9942074" cy="5592416"/>
          </a:xfrm>
          <a:prstGeom prst="rect">
            <a:avLst/>
          </a:prstGeom>
        </p:spPr>
      </p:pic>
      <p:sp>
        <p:nvSpPr>
          <p:cNvPr id="5" name="Arrow: Right 4">
            <a:extLst>
              <a:ext uri="{FF2B5EF4-FFF2-40B4-BE49-F238E27FC236}">
                <a16:creationId xmlns:a16="http://schemas.microsoft.com/office/drawing/2014/main" id="{929CC77D-428D-48AF-BEE4-07960632DC9C}"/>
              </a:ext>
            </a:extLst>
          </p:cNvPr>
          <p:cNvSpPr/>
          <p:nvPr/>
        </p:nvSpPr>
        <p:spPr>
          <a:xfrm rot="20377595">
            <a:off x="4350948" y="5899129"/>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E398F722-9120-4FE4-98D0-7421BE7317ED}"/>
              </a:ext>
            </a:extLst>
          </p:cNvPr>
          <p:cNvSpPr txBox="1"/>
          <p:nvPr/>
        </p:nvSpPr>
        <p:spPr>
          <a:xfrm>
            <a:off x="10005391" y="2849217"/>
            <a:ext cx="869149" cy="1569660"/>
          </a:xfrm>
          <a:prstGeom prst="rect">
            <a:avLst/>
          </a:prstGeom>
          <a:noFill/>
        </p:spPr>
        <p:txBody>
          <a:bodyPr wrap="none" rtlCol="0">
            <a:spAutoFit/>
          </a:bodyPr>
          <a:lstStyle/>
          <a:p>
            <a:r>
              <a:rPr lang="en-US" sz="9600" dirty="0">
                <a:solidFill>
                  <a:srgbClr val="FF0000"/>
                </a:solidFill>
              </a:rPr>
              <a:t>5</a:t>
            </a:r>
          </a:p>
        </p:txBody>
      </p:sp>
      <p:sp>
        <p:nvSpPr>
          <p:cNvPr id="7" name="TextBox 6">
            <a:extLst>
              <a:ext uri="{FF2B5EF4-FFF2-40B4-BE49-F238E27FC236}">
                <a16:creationId xmlns:a16="http://schemas.microsoft.com/office/drawing/2014/main" id="{6CA3D244-E5C7-483F-A196-752A6F23A05C}"/>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C21A2B9D-57E2-493A-A61B-04E3204BF17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61B2F920-7BB5-4C7E-BE71-BD05DF3CCB2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859694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44435" y="2916499"/>
            <a:ext cx="4222539" cy="1081322"/>
          </a:xfrm>
          <a:prstGeom prst="rect">
            <a:avLst/>
          </a:prstGeom>
        </p:spPr>
        <p:txBody>
          <a:bodyPr wrap="square">
            <a:spAutoFit/>
          </a:bodyPr>
          <a:lstStyle/>
          <a:p>
            <a:pPr lvl="0" algn="ctr">
              <a:lnSpc>
                <a:spcPct val="120000"/>
              </a:lnSpc>
              <a:defRPr/>
            </a:pPr>
            <a:r>
              <a:rPr lang="en-US" sz="2800" dirty="0">
                <a:solidFill>
                  <a:srgbClr val="000000"/>
                </a:solidFill>
                <a:latin typeface="Times New Roman" panose="02020603050405020304" pitchFamily="18" charset="0"/>
                <a:cs typeface="Times New Roman" panose="02020603050405020304" pitchFamily="18" charset="0"/>
              </a:rPr>
              <a:t>How to import data file to SPSS</a:t>
            </a:r>
            <a:endParaRPr kumimoji="0" lang="en-US" sz="2800" b="0" i="0" u="none" strike="noStrike" kern="1200" cap="none" spc="0" normalizeH="0" baseline="0" noProof="0" dirty="0">
              <a:ln>
                <a:noFill/>
              </a:ln>
              <a:solidFill>
                <a:srgbClr val="000000"/>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400" dirty="0">
                <a:solidFill>
                  <a:prstClr val="white"/>
                </a:solidFill>
                <a:latin typeface="Calibri" panose="020F0502020204030204"/>
                <a:ea typeface="Roboto Light" panose="02000000000000000000" pitchFamily="2" charset="0"/>
              </a:rPr>
              <a:t>2</a:t>
            </a:r>
            <a:r>
              <a:rPr kumimoji="0" lang="en-US" sz="4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rPr>
              <a:t> </a:t>
            </a: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BA6D8068-247A-4409-BD9D-16DDE30AAE60}"/>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1232792906"/>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DC99C9D-A723-4986-9257-B8F3FA1819F7}"/>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10</a:t>
            </a:fld>
            <a:endParaRPr lang="en" kern="0">
              <a:solidFill>
                <a:srgbClr val="FFFFFF"/>
              </a:solidFill>
            </a:endParaRPr>
          </a:p>
        </p:txBody>
      </p:sp>
      <p:pic>
        <p:nvPicPr>
          <p:cNvPr id="7" name="Picture 6">
            <a:extLst>
              <a:ext uri="{FF2B5EF4-FFF2-40B4-BE49-F238E27FC236}">
                <a16:creationId xmlns:a16="http://schemas.microsoft.com/office/drawing/2014/main" id="{9C5EC0DC-663E-4539-B670-AFA72518A6F1}"/>
              </a:ext>
            </a:extLst>
          </p:cNvPr>
          <p:cNvPicPr>
            <a:picLocks noChangeAspect="1"/>
          </p:cNvPicPr>
          <p:nvPr/>
        </p:nvPicPr>
        <p:blipFill>
          <a:blip r:embed="rId2"/>
          <a:stretch>
            <a:fillRect/>
          </a:stretch>
        </p:blipFill>
        <p:spPr>
          <a:xfrm>
            <a:off x="929984" y="1136131"/>
            <a:ext cx="9911835" cy="5092389"/>
          </a:xfrm>
          <a:prstGeom prst="rect">
            <a:avLst/>
          </a:prstGeom>
        </p:spPr>
      </p:pic>
      <p:sp>
        <p:nvSpPr>
          <p:cNvPr id="8" name="Arrow: Down 7">
            <a:extLst>
              <a:ext uri="{FF2B5EF4-FFF2-40B4-BE49-F238E27FC236}">
                <a16:creationId xmlns:a16="http://schemas.microsoft.com/office/drawing/2014/main" id="{B6A79B8C-FCDB-41EA-B060-153B6486296A}"/>
              </a:ext>
            </a:extLst>
          </p:cNvPr>
          <p:cNvSpPr/>
          <p:nvPr/>
        </p:nvSpPr>
        <p:spPr>
          <a:xfrm rot="7123935">
            <a:off x="1233125" y="1338471"/>
            <a:ext cx="484632" cy="978408"/>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dirty="0"/>
          </a:p>
        </p:txBody>
      </p:sp>
      <p:sp>
        <p:nvSpPr>
          <p:cNvPr id="9" name="TextBox 8">
            <a:extLst>
              <a:ext uri="{FF2B5EF4-FFF2-40B4-BE49-F238E27FC236}">
                <a16:creationId xmlns:a16="http://schemas.microsoft.com/office/drawing/2014/main" id="{FD3D7115-7288-41FF-9672-74E576ADC22F}"/>
              </a:ext>
            </a:extLst>
          </p:cNvPr>
          <p:cNvSpPr txBox="1"/>
          <p:nvPr/>
        </p:nvSpPr>
        <p:spPr>
          <a:xfrm>
            <a:off x="7209183" y="3140765"/>
            <a:ext cx="869149" cy="1569660"/>
          </a:xfrm>
          <a:prstGeom prst="rect">
            <a:avLst/>
          </a:prstGeom>
          <a:noFill/>
        </p:spPr>
        <p:txBody>
          <a:bodyPr wrap="none" rtlCol="0">
            <a:spAutoFit/>
          </a:bodyPr>
          <a:lstStyle/>
          <a:p>
            <a:r>
              <a:rPr lang="en-US" sz="9600" dirty="0">
                <a:solidFill>
                  <a:srgbClr val="FF0000"/>
                </a:solidFill>
              </a:rPr>
              <a:t>1</a:t>
            </a:r>
          </a:p>
        </p:txBody>
      </p:sp>
      <p:sp>
        <p:nvSpPr>
          <p:cNvPr id="6" name="TextBox 5">
            <a:extLst>
              <a:ext uri="{FF2B5EF4-FFF2-40B4-BE49-F238E27FC236}">
                <a16:creationId xmlns:a16="http://schemas.microsoft.com/office/drawing/2014/main" id="{F54BAC2F-0CF4-4FB5-B9EF-E533431556D4}"/>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10" name="Rectangle 9">
            <a:extLst>
              <a:ext uri="{FF2B5EF4-FFF2-40B4-BE49-F238E27FC236}">
                <a16:creationId xmlns:a16="http://schemas.microsoft.com/office/drawing/2014/main" id="{CD3755B1-CDE7-4A17-B75A-250F3A5687F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21">
            <a:extLst>
              <a:ext uri="{FF2B5EF4-FFF2-40B4-BE49-F238E27FC236}">
                <a16:creationId xmlns:a16="http://schemas.microsoft.com/office/drawing/2014/main" id="{75667F5D-8724-4727-B23B-2883AC0C371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925415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C92BDC-F6B1-4016-85EF-23B0801988EF}"/>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11</a:t>
            </a:fld>
            <a:endParaRPr lang="en" kern="0">
              <a:solidFill>
                <a:srgbClr val="FFFFFF"/>
              </a:solidFill>
            </a:endParaRPr>
          </a:p>
        </p:txBody>
      </p:sp>
      <p:sp>
        <p:nvSpPr>
          <p:cNvPr id="6" name="TextBox 5">
            <a:extLst>
              <a:ext uri="{FF2B5EF4-FFF2-40B4-BE49-F238E27FC236}">
                <a16:creationId xmlns:a16="http://schemas.microsoft.com/office/drawing/2014/main" id="{72929F64-66F8-4F6D-AA75-857F8209272C}"/>
              </a:ext>
            </a:extLst>
          </p:cNvPr>
          <p:cNvSpPr txBox="1"/>
          <p:nvPr/>
        </p:nvSpPr>
        <p:spPr>
          <a:xfrm>
            <a:off x="9978293" y="2411104"/>
            <a:ext cx="869149" cy="1569660"/>
          </a:xfrm>
          <a:prstGeom prst="rect">
            <a:avLst/>
          </a:prstGeom>
          <a:noFill/>
        </p:spPr>
        <p:txBody>
          <a:bodyPr wrap="none" rtlCol="0">
            <a:spAutoFit/>
          </a:bodyPr>
          <a:lstStyle/>
          <a:p>
            <a:r>
              <a:rPr lang="en-US" sz="9600" dirty="0">
                <a:solidFill>
                  <a:srgbClr val="FF0000"/>
                </a:solidFill>
              </a:rPr>
              <a:t>2</a:t>
            </a:r>
          </a:p>
        </p:txBody>
      </p:sp>
      <p:pic>
        <p:nvPicPr>
          <p:cNvPr id="7" name="Picture 6">
            <a:extLst>
              <a:ext uri="{FF2B5EF4-FFF2-40B4-BE49-F238E27FC236}">
                <a16:creationId xmlns:a16="http://schemas.microsoft.com/office/drawing/2014/main" id="{3008CC5F-8C57-4197-BECC-FC7008941C2E}"/>
              </a:ext>
            </a:extLst>
          </p:cNvPr>
          <p:cNvPicPr>
            <a:picLocks noChangeAspect="1"/>
          </p:cNvPicPr>
          <p:nvPr/>
        </p:nvPicPr>
        <p:blipFill>
          <a:blip r:embed="rId2"/>
          <a:stretch>
            <a:fillRect/>
          </a:stretch>
        </p:blipFill>
        <p:spPr>
          <a:xfrm>
            <a:off x="1344558" y="1011746"/>
            <a:ext cx="9248476" cy="5202268"/>
          </a:xfrm>
          <a:prstGeom prst="rect">
            <a:avLst/>
          </a:prstGeom>
        </p:spPr>
      </p:pic>
      <p:sp>
        <p:nvSpPr>
          <p:cNvPr id="8" name="Arrow: Right 7">
            <a:extLst>
              <a:ext uri="{FF2B5EF4-FFF2-40B4-BE49-F238E27FC236}">
                <a16:creationId xmlns:a16="http://schemas.microsoft.com/office/drawing/2014/main" id="{0F30E074-0C5F-4641-B91F-B5CD7B79ECD5}"/>
              </a:ext>
            </a:extLst>
          </p:cNvPr>
          <p:cNvSpPr/>
          <p:nvPr/>
        </p:nvSpPr>
        <p:spPr>
          <a:xfrm>
            <a:off x="747461" y="1710045"/>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9" name="Arrow: Down 8">
            <a:extLst>
              <a:ext uri="{FF2B5EF4-FFF2-40B4-BE49-F238E27FC236}">
                <a16:creationId xmlns:a16="http://schemas.microsoft.com/office/drawing/2014/main" id="{C94D5788-3587-46E3-BA65-6A5B72DC8132}"/>
              </a:ext>
            </a:extLst>
          </p:cNvPr>
          <p:cNvSpPr/>
          <p:nvPr/>
        </p:nvSpPr>
        <p:spPr>
          <a:xfrm rot="7049758">
            <a:off x="4226744" y="1463157"/>
            <a:ext cx="484632" cy="978408"/>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1EA96483-EF58-428E-8A03-A4D55AE878F7}"/>
              </a:ext>
            </a:extLst>
          </p:cNvPr>
          <p:cNvSpPr txBox="1"/>
          <p:nvPr/>
        </p:nvSpPr>
        <p:spPr>
          <a:xfrm>
            <a:off x="9335069" y="3429000"/>
            <a:ext cx="869149" cy="1569660"/>
          </a:xfrm>
          <a:prstGeom prst="rect">
            <a:avLst/>
          </a:prstGeom>
          <a:noFill/>
        </p:spPr>
        <p:txBody>
          <a:bodyPr wrap="none" rtlCol="0">
            <a:spAutoFit/>
          </a:bodyPr>
          <a:lstStyle/>
          <a:p>
            <a:r>
              <a:rPr lang="en-US" sz="9600" dirty="0">
                <a:solidFill>
                  <a:srgbClr val="FF0000"/>
                </a:solidFill>
              </a:rPr>
              <a:t>2</a:t>
            </a:r>
          </a:p>
        </p:txBody>
      </p:sp>
      <p:sp>
        <p:nvSpPr>
          <p:cNvPr id="11" name="TextBox 10">
            <a:extLst>
              <a:ext uri="{FF2B5EF4-FFF2-40B4-BE49-F238E27FC236}">
                <a16:creationId xmlns:a16="http://schemas.microsoft.com/office/drawing/2014/main" id="{291DE83C-D657-439F-A524-E0AD3503F8DB}"/>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12" name="Rectangle 11">
            <a:extLst>
              <a:ext uri="{FF2B5EF4-FFF2-40B4-BE49-F238E27FC236}">
                <a16:creationId xmlns:a16="http://schemas.microsoft.com/office/drawing/2014/main" id="{25BD12A0-8046-4879-B12E-D5FEB53191A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Graphic 21">
            <a:extLst>
              <a:ext uri="{FF2B5EF4-FFF2-40B4-BE49-F238E27FC236}">
                <a16:creationId xmlns:a16="http://schemas.microsoft.com/office/drawing/2014/main" id="{0768F5E4-7179-48BD-99EA-895469186423}"/>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966721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E54276-2E5F-45F2-9FB9-8480CCFC738F}"/>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12</a:t>
            </a:fld>
            <a:endParaRPr lang="en" kern="0">
              <a:solidFill>
                <a:srgbClr val="FFFFFF"/>
              </a:solidFill>
            </a:endParaRPr>
          </a:p>
        </p:txBody>
      </p:sp>
      <p:pic>
        <p:nvPicPr>
          <p:cNvPr id="4" name="Picture 3">
            <a:extLst>
              <a:ext uri="{FF2B5EF4-FFF2-40B4-BE49-F238E27FC236}">
                <a16:creationId xmlns:a16="http://schemas.microsoft.com/office/drawing/2014/main" id="{4DEE7D89-D191-48C9-BCBC-C11CC3AB9959}"/>
              </a:ext>
            </a:extLst>
          </p:cNvPr>
          <p:cNvPicPr>
            <a:picLocks noChangeAspect="1"/>
          </p:cNvPicPr>
          <p:nvPr/>
        </p:nvPicPr>
        <p:blipFill>
          <a:blip r:embed="rId2"/>
          <a:stretch>
            <a:fillRect/>
          </a:stretch>
        </p:blipFill>
        <p:spPr>
          <a:xfrm>
            <a:off x="1600093" y="1419638"/>
            <a:ext cx="8560904" cy="4815508"/>
          </a:xfrm>
          <a:prstGeom prst="rect">
            <a:avLst/>
          </a:prstGeom>
        </p:spPr>
      </p:pic>
      <p:sp>
        <p:nvSpPr>
          <p:cNvPr id="5" name="Arrow: Right 4">
            <a:extLst>
              <a:ext uri="{FF2B5EF4-FFF2-40B4-BE49-F238E27FC236}">
                <a16:creationId xmlns:a16="http://schemas.microsoft.com/office/drawing/2014/main" id="{A8FA0B78-A647-41C0-8A94-869ED050E90C}"/>
              </a:ext>
            </a:extLst>
          </p:cNvPr>
          <p:cNvSpPr/>
          <p:nvPr/>
        </p:nvSpPr>
        <p:spPr>
          <a:xfrm>
            <a:off x="2875721" y="3729197"/>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EDA21DA8-FB43-4127-A136-A3A5E3FB1D33}"/>
              </a:ext>
            </a:extLst>
          </p:cNvPr>
          <p:cNvSpPr txBox="1"/>
          <p:nvPr/>
        </p:nvSpPr>
        <p:spPr>
          <a:xfrm>
            <a:off x="9722758" y="2644169"/>
            <a:ext cx="869149" cy="1569660"/>
          </a:xfrm>
          <a:prstGeom prst="rect">
            <a:avLst/>
          </a:prstGeom>
          <a:noFill/>
        </p:spPr>
        <p:txBody>
          <a:bodyPr wrap="none" rtlCol="0">
            <a:spAutoFit/>
          </a:bodyPr>
          <a:lstStyle/>
          <a:p>
            <a:r>
              <a:rPr lang="en-US" sz="9600" dirty="0">
                <a:solidFill>
                  <a:srgbClr val="FF0000"/>
                </a:solidFill>
              </a:rPr>
              <a:t>3</a:t>
            </a:r>
          </a:p>
        </p:txBody>
      </p:sp>
      <p:sp>
        <p:nvSpPr>
          <p:cNvPr id="7" name="TextBox 6">
            <a:extLst>
              <a:ext uri="{FF2B5EF4-FFF2-40B4-BE49-F238E27FC236}">
                <a16:creationId xmlns:a16="http://schemas.microsoft.com/office/drawing/2014/main" id="{30272110-CC41-4524-94D3-15CE75A9A058}"/>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CB99382E-E6BE-45EA-AFE2-F592DD9FEAD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E410CA41-D50C-4337-8247-A6BC122B97A0}"/>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7386163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F425BCF-A516-4398-98A1-01A5DA8E8202}"/>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13</a:t>
            </a:fld>
            <a:endParaRPr lang="en" kern="0">
              <a:solidFill>
                <a:srgbClr val="FFFFFF"/>
              </a:solidFill>
            </a:endParaRPr>
          </a:p>
        </p:txBody>
      </p:sp>
      <p:pic>
        <p:nvPicPr>
          <p:cNvPr id="4" name="Picture 3">
            <a:extLst>
              <a:ext uri="{FF2B5EF4-FFF2-40B4-BE49-F238E27FC236}">
                <a16:creationId xmlns:a16="http://schemas.microsoft.com/office/drawing/2014/main" id="{61CC11E8-6163-457B-A80F-EB1C0A6A8EF6}"/>
              </a:ext>
            </a:extLst>
          </p:cNvPr>
          <p:cNvPicPr>
            <a:picLocks noChangeAspect="1"/>
          </p:cNvPicPr>
          <p:nvPr/>
        </p:nvPicPr>
        <p:blipFill>
          <a:blip r:embed="rId2"/>
          <a:stretch>
            <a:fillRect/>
          </a:stretch>
        </p:blipFill>
        <p:spPr>
          <a:xfrm>
            <a:off x="1482703" y="1105504"/>
            <a:ext cx="9225054" cy="5211090"/>
          </a:xfrm>
          <a:prstGeom prst="rect">
            <a:avLst/>
          </a:prstGeom>
        </p:spPr>
      </p:pic>
      <p:sp>
        <p:nvSpPr>
          <p:cNvPr id="5" name="Arrow: Right 4">
            <a:extLst>
              <a:ext uri="{FF2B5EF4-FFF2-40B4-BE49-F238E27FC236}">
                <a16:creationId xmlns:a16="http://schemas.microsoft.com/office/drawing/2014/main" id="{207019EB-858C-4493-ABF6-2118E69232DC}"/>
              </a:ext>
            </a:extLst>
          </p:cNvPr>
          <p:cNvSpPr/>
          <p:nvPr/>
        </p:nvSpPr>
        <p:spPr>
          <a:xfrm>
            <a:off x="3260036" y="3711049"/>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D4DDA026-340F-4E53-ACB1-EBE1C4F0B312}"/>
              </a:ext>
            </a:extLst>
          </p:cNvPr>
          <p:cNvSpPr txBox="1"/>
          <p:nvPr/>
        </p:nvSpPr>
        <p:spPr>
          <a:xfrm>
            <a:off x="10707757" y="3193774"/>
            <a:ext cx="869149" cy="1569660"/>
          </a:xfrm>
          <a:prstGeom prst="rect">
            <a:avLst/>
          </a:prstGeom>
          <a:noFill/>
        </p:spPr>
        <p:txBody>
          <a:bodyPr wrap="none" rtlCol="0">
            <a:spAutoFit/>
          </a:bodyPr>
          <a:lstStyle/>
          <a:p>
            <a:r>
              <a:rPr lang="en-US" sz="9600" dirty="0">
                <a:solidFill>
                  <a:srgbClr val="FF0000"/>
                </a:solidFill>
              </a:rPr>
              <a:t>4</a:t>
            </a:r>
          </a:p>
        </p:txBody>
      </p:sp>
      <p:sp>
        <p:nvSpPr>
          <p:cNvPr id="7" name="TextBox 6">
            <a:extLst>
              <a:ext uri="{FF2B5EF4-FFF2-40B4-BE49-F238E27FC236}">
                <a16:creationId xmlns:a16="http://schemas.microsoft.com/office/drawing/2014/main" id="{A0F65CAA-3BB9-41B6-8EEF-49F85075EF2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B15182F2-C9E8-4C68-B134-1E7807138D4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4F18D5CA-6092-4407-A698-4AA7D2F4497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240499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F2DD58-E1E4-41F9-8FA2-41A92C578DDB}"/>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14</a:t>
            </a:fld>
            <a:endParaRPr lang="en" kern="0">
              <a:solidFill>
                <a:srgbClr val="FFFFFF"/>
              </a:solidFill>
            </a:endParaRPr>
          </a:p>
        </p:txBody>
      </p:sp>
      <p:pic>
        <p:nvPicPr>
          <p:cNvPr id="4" name="Picture 3">
            <a:extLst>
              <a:ext uri="{FF2B5EF4-FFF2-40B4-BE49-F238E27FC236}">
                <a16:creationId xmlns:a16="http://schemas.microsoft.com/office/drawing/2014/main" id="{7504CE28-755E-46B0-963F-F9296ABEF50C}"/>
              </a:ext>
            </a:extLst>
          </p:cNvPr>
          <p:cNvPicPr>
            <a:picLocks noChangeAspect="1"/>
          </p:cNvPicPr>
          <p:nvPr/>
        </p:nvPicPr>
        <p:blipFill rotWithShape="1">
          <a:blip r:embed="rId2"/>
          <a:srcRect l="8136" t="9881" r="1584"/>
          <a:stretch/>
        </p:blipFill>
        <p:spPr>
          <a:xfrm>
            <a:off x="1060175" y="1136132"/>
            <a:ext cx="9647582" cy="4757530"/>
          </a:xfrm>
          <a:prstGeom prst="rect">
            <a:avLst/>
          </a:prstGeom>
        </p:spPr>
      </p:pic>
      <p:sp>
        <p:nvSpPr>
          <p:cNvPr id="6" name="TextBox 5">
            <a:extLst>
              <a:ext uri="{FF2B5EF4-FFF2-40B4-BE49-F238E27FC236}">
                <a16:creationId xmlns:a16="http://schemas.microsoft.com/office/drawing/2014/main" id="{EE30FC22-7563-4700-A619-D2F1A9EEBA56}"/>
              </a:ext>
            </a:extLst>
          </p:cNvPr>
          <p:cNvSpPr txBox="1"/>
          <p:nvPr/>
        </p:nvSpPr>
        <p:spPr>
          <a:xfrm>
            <a:off x="7315200" y="3604591"/>
            <a:ext cx="869149" cy="1569660"/>
          </a:xfrm>
          <a:prstGeom prst="rect">
            <a:avLst/>
          </a:prstGeom>
          <a:noFill/>
        </p:spPr>
        <p:txBody>
          <a:bodyPr wrap="none" rtlCol="0">
            <a:spAutoFit/>
          </a:bodyPr>
          <a:lstStyle/>
          <a:p>
            <a:r>
              <a:rPr lang="en-US" sz="9600" dirty="0">
                <a:solidFill>
                  <a:srgbClr val="FF0000"/>
                </a:solidFill>
              </a:rPr>
              <a:t>5</a:t>
            </a:r>
          </a:p>
        </p:txBody>
      </p:sp>
      <p:sp>
        <p:nvSpPr>
          <p:cNvPr id="5" name="TextBox 4">
            <a:extLst>
              <a:ext uri="{FF2B5EF4-FFF2-40B4-BE49-F238E27FC236}">
                <a16:creationId xmlns:a16="http://schemas.microsoft.com/office/drawing/2014/main" id="{6C9E8096-EC80-4DAD-9687-B759DBC9DFAC}"/>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7" name="Rectangle 6">
            <a:extLst>
              <a:ext uri="{FF2B5EF4-FFF2-40B4-BE49-F238E27FC236}">
                <a16:creationId xmlns:a16="http://schemas.microsoft.com/office/drawing/2014/main" id="{CEC3B106-FF56-4BED-A4C9-545597242B4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Graphic 21">
            <a:extLst>
              <a:ext uri="{FF2B5EF4-FFF2-40B4-BE49-F238E27FC236}">
                <a16:creationId xmlns:a16="http://schemas.microsoft.com/office/drawing/2014/main" id="{B58136D5-9024-4748-981B-96D5AAF17299}"/>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0777465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44435" y="2916499"/>
            <a:ext cx="4222539" cy="564257"/>
          </a:xfrm>
          <a:prstGeom prst="rect">
            <a:avLst/>
          </a:prstGeom>
        </p:spPr>
        <p:txBody>
          <a:bodyPr wrap="square">
            <a:spAutoFit/>
          </a:bodyPr>
          <a:lstStyle/>
          <a:p>
            <a:pPr lvl="0" algn="ctr">
              <a:lnSpc>
                <a:spcPct val="120000"/>
              </a:lnSpc>
              <a:defRPr/>
            </a:pPr>
            <a:r>
              <a:rPr lang="en-US" sz="2800" dirty="0">
                <a:solidFill>
                  <a:srgbClr val="000000"/>
                </a:solidFill>
                <a:latin typeface="Times New Roman" panose="02020603050405020304" pitchFamily="18" charset="0"/>
                <a:cs typeface="Times New Roman" panose="02020603050405020304" pitchFamily="18" charset="0"/>
              </a:rPr>
              <a:t>How to label data in SPSS?</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400" dirty="0">
                <a:solidFill>
                  <a:prstClr val="white"/>
                </a:solidFill>
                <a:latin typeface="Calibri" panose="020F0502020204030204"/>
                <a:ea typeface="Roboto Light" panose="02000000000000000000" pitchFamily="2" charset="0"/>
              </a:rPr>
              <a:t>3</a:t>
            </a:r>
            <a:r>
              <a:rPr kumimoji="0" lang="en-US" sz="4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rPr>
              <a:t> </a:t>
            </a: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BA6D8068-247A-4409-BD9D-16DDE30AAE60}"/>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4210918626"/>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354C53B-61E5-4E07-B964-BC824BDF53CB}"/>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16</a:t>
            </a:fld>
            <a:endParaRPr lang="en" kern="0">
              <a:solidFill>
                <a:srgbClr val="FFFFFF"/>
              </a:solidFill>
            </a:endParaRPr>
          </a:p>
        </p:txBody>
      </p:sp>
      <p:pic>
        <p:nvPicPr>
          <p:cNvPr id="3" name="Picture 2">
            <a:extLst>
              <a:ext uri="{FF2B5EF4-FFF2-40B4-BE49-F238E27FC236}">
                <a16:creationId xmlns:a16="http://schemas.microsoft.com/office/drawing/2014/main" id="{825F17CB-DCD2-4C93-B9D8-ED81D6D80A0E}"/>
              </a:ext>
            </a:extLst>
          </p:cNvPr>
          <p:cNvPicPr>
            <a:picLocks noChangeAspect="1"/>
          </p:cNvPicPr>
          <p:nvPr/>
        </p:nvPicPr>
        <p:blipFill>
          <a:blip r:embed="rId2"/>
          <a:stretch>
            <a:fillRect/>
          </a:stretch>
        </p:blipFill>
        <p:spPr>
          <a:xfrm>
            <a:off x="1255643" y="946629"/>
            <a:ext cx="10098157" cy="5454137"/>
          </a:xfrm>
          <a:prstGeom prst="rect">
            <a:avLst/>
          </a:prstGeom>
        </p:spPr>
      </p:pic>
      <p:sp>
        <p:nvSpPr>
          <p:cNvPr id="4" name="TextBox 3">
            <a:extLst>
              <a:ext uri="{FF2B5EF4-FFF2-40B4-BE49-F238E27FC236}">
                <a16:creationId xmlns:a16="http://schemas.microsoft.com/office/drawing/2014/main" id="{AD0BE66D-CC5E-401E-943B-38CE7F015A27}"/>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192B2B10-342A-49D2-BA60-A2D9A086ED7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4AE3739B-6A27-4533-9942-D16895AB0793}"/>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7243401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9CA9551-A69E-4D58-B746-928BAA87DB84}"/>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17</a:t>
            </a:fld>
            <a:endParaRPr lang="en" kern="0">
              <a:solidFill>
                <a:srgbClr val="FFFFFF"/>
              </a:solidFill>
            </a:endParaRPr>
          </a:p>
        </p:txBody>
      </p:sp>
      <p:pic>
        <p:nvPicPr>
          <p:cNvPr id="3" name="Picture 2">
            <a:extLst>
              <a:ext uri="{FF2B5EF4-FFF2-40B4-BE49-F238E27FC236}">
                <a16:creationId xmlns:a16="http://schemas.microsoft.com/office/drawing/2014/main" id="{9CBAC9C3-4494-40EE-AE3F-9B04DE3AF1BE}"/>
              </a:ext>
            </a:extLst>
          </p:cNvPr>
          <p:cNvPicPr>
            <a:picLocks noChangeAspect="1"/>
          </p:cNvPicPr>
          <p:nvPr/>
        </p:nvPicPr>
        <p:blipFill>
          <a:blip r:embed="rId2"/>
          <a:stretch>
            <a:fillRect/>
          </a:stretch>
        </p:blipFill>
        <p:spPr>
          <a:xfrm>
            <a:off x="1696278" y="1279939"/>
            <a:ext cx="9024730" cy="5076411"/>
          </a:xfrm>
          <a:prstGeom prst="rect">
            <a:avLst/>
          </a:prstGeom>
        </p:spPr>
      </p:pic>
      <p:sp>
        <p:nvSpPr>
          <p:cNvPr id="4" name="TextBox 3">
            <a:extLst>
              <a:ext uri="{FF2B5EF4-FFF2-40B4-BE49-F238E27FC236}">
                <a16:creationId xmlns:a16="http://schemas.microsoft.com/office/drawing/2014/main" id="{8298D7C9-A962-46FB-A2DB-691EF58067FB}"/>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7C8D8E5A-3B8B-49BB-9E5B-B3D33C93439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7B9A4AAE-74D0-4FC2-9958-664B0398090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770240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351888E-4B0E-41C4-B2DF-6AFFFE0F1BA7}"/>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18</a:t>
            </a:fld>
            <a:endParaRPr lang="en" kern="0">
              <a:solidFill>
                <a:srgbClr val="FFFFFF"/>
              </a:solidFill>
            </a:endParaRPr>
          </a:p>
        </p:txBody>
      </p:sp>
      <p:pic>
        <p:nvPicPr>
          <p:cNvPr id="3" name="Picture 2">
            <a:extLst>
              <a:ext uri="{FF2B5EF4-FFF2-40B4-BE49-F238E27FC236}">
                <a16:creationId xmlns:a16="http://schemas.microsoft.com/office/drawing/2014/main" id="{64A99659-BC27-46F3-9F31-C6471FF52883}"/>
              </a:ext>
            </a:extLst>
          </p:cNvPr>
          <p:cNvPicPr>
            <a:picLocks noChangeAspect="1"/>
          </p:cNvPicPr>
          <p:nvPr/>
        </p:nvPicPr>
        <p:blipFill>
          <a:blip r:embed="rId2"/>
          <a:stretch>
            <a:fillRect/>
          </a:stretch>
        </p:blipFill>
        <p:spPr>
          <a:xfrm>
            <a:off x="1192695" y="1489724"/>
            <a:ext cx="10947837" cy="4647359"/>
          </a:xfrm>
          <a:prstGeom prst="rect">
            <a:avLst/>
          </a:prstGeom>
        </p:spPr>
      </p:pic>
      <p:sp>
        <p:nvSpPr>
          <p:cNvPr id="4" name="Title 1">
            <a:extLst>
              <a:ext uri="{FF2B5EF4-FFF2-40B4-BE49-F238E27FC236}">
                <a16:creationId xmlns:a16="http://schemas.microsoft.com/office/drawing/2014/main" id="{1B536464-C38B-4398-B4AC-2FEB9415394B}"/>
              </a:ext>
            </a:extLst>
          </p:cNvPr>
          <p:cNvSpPr txBox="1">
            <a:spLocks/>
          </p:cNvSpPr>
          <p:nvPr/>
        </p:nvSpPr>
        <p:spPr>
          <a:xfrm>
            <a:off x="2413437" y="629479"/>
            <a:ext cx="7157200" cy="62964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defTabSz="1219170"/>
            <a:r>
              <a:rPr lang="en-US" sz="3600" b="1" kern="0" dirty="0">
                <a:solidFill>
                  <a:srgbClr val="FF0000"/>
                </a:solidFill>
              </a:rPr>
              <a:t>Defining variables</a:t>
            </a:r>
          </a:p>
        </p:txBody>
      </p:sp>
      <p:sp>
        <p:nvSpPr>
          <p:cNvPr id="5" name="TextBox 4">
            <a:extLst>
              <a:ext uri="{FF2B5EF4-FFF2-40B4-BE49-F238E27FC236}">
                <a16:creationId xmlns:a16="http://schemas.microsoft.com/office/drawing/2014/main" id="{9F63F27C-BAA8-4759-A8F3-4508F7525BC6}"/>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F8D36BA0-79ED-4476-BE2C-BA3D9837B29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C74AE39F-276C-4F00-87CA-E38B7B99A6F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0860450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BF2EF16-1FFB-47AB-98E9-F0E0DBE7F57D}"/>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19</a:t>
            </a:fld>
            <a:endParaRPr lang="en" kern="0">
              <a:solidFill>
                <a:srgbClr val="FFFFFF"/>
              </a:solidFill>
            </a:endParaRPr>
          </a:p>
        </p:txBody>
      </p:sp>
      <p:pic>
        <p:nvPicPr>
          <p:cNvPr id="3" name="Picture 2">
            <a:extLst>
              <a:ext uri="{FF2B5EF4-FFF2-40B4-BE49-F238E27FC236}">
                <a16:creationId xmlns:a16="http://schemas.microsoft.com/office/drawing/2014/main" id="{090719D0-6833-4553-B99D-CCB9F919E4AD}"/>
              </a:ext>
            </a:extLst>
          </p:cNvPr>
          <p:cNvPicPr>
            <a:picLocks noChangeAspect="1"/>
          </p:cNvPicPr>
          <p:nvPr/>
        </p:nvPicPr>
        <p:blipFill>
          <a:blip r:embed="rId2"/>
          <a:stretch>
            <a:fillRect/>
          </a:stretch>
        </p:blipFill>
        <p:spPr>
          <a:xfrm>
            <a:off x="816862" y="907740"/>
            <a:ext cx="11184835" cy="5493026"/>
          </a:xfrm>
          <a:prstGeom prst="rect">
            <a:avLst/>
          </a:prstGeom>
        </p:spPr>
      </p:pic>
      <p:sp>
        <p:nvSpPr>
          <p:cNvPr id="4" name="TextBox 3">
            <a:extLst>
              <a:ext uri="{FF2B5EF4-FFF2-40B4-BE49-F238E27FC236}">
                <a16:creationId xmlns:a16="http://schemas.microsoft.com/office/drawing/2014/main" id="{D638BC44-46FE-4E63-8869-AF1A34AF48B7}"/>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02B039A8-5C68-436A-BF08-9547CCF745B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8792E193-ACAC-4F2B-9F8D-48DBD83310D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0902759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BF2EF16-1FFB-47AB-98E9-F0E0DBE7F57D}"/>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20</a:t>
            </a:fld>
            <a:endParaRPr lang="en" kern="0">
              <a:solidFill>
                <a:srgbClr val="FFFFFF"/>
              </a:solidFill>
            </a:endParaRPr>
          </a:p>
        </p:txBody>
      </p:sp>
      <p:sp>
        <p:nvSpPr>
          <p:cNvPr id="4" name="TextBox 3">
            <a:extLst>
              <a:ext uri="{FF2B5EF4-FFF2-40B4-BE49-F238E27FC236}">
                <a16:creationId xmlns:a16="http://schemas.microsoft.com/office/drawing/2014/main" id="{D638BC44-46FE-4E63-8869-AF1A34AF48B7}"/>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02B039A8-5C68-436A-BF08-9547CCF745B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8792E193-ACAC-4F2B-9F8D-48DBD83310D2}"/>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7" name="Picture 6">
            <a:extLst>
              <a:ext uri="{FF2B5EF4-FFF2-40B4-BE49-F238E27FC236}">
                <a16:creationId xmlns:a16="http://schemas.microsoft.com/office/drawing/2014/main" id="{2C598DDA-77E3-420F-A92D-3B8BAEE54923}"/>
              </a:ext>
            </a:extLst>
          </p:cNvPr>
          <p:cNvPicPr>
            <a:picLocks noChangeAspect="1"/>
          </p:cNvPicPr>
          <p:nvPr/>
        </p:nvPicPr>
        <p:blipFill>
          <a:blip r:embed="rId3"/>
          <a:stretch>
            <a:fillRect/>
          </a:stretch>
        </p:blipFill>
        <p:spPr>
          <a:xfrm>
            <a:off x="1523603" y="1523835"/>
            <a:ext cx="9144793" cy="3810330"/>
          </a:xfrm>
          <a:prstGeom prst="rect">
            <a:avLst/>
          </a:prstGeom>
        </p:spPr>
      </p:pic>
    </p:spTree>
    <p:extLst>
      <p:ext uri="{BB962C8B-B14F-4D97-AF65-F5344CB8AC3E}">
        <p14:creationId xmlns:p14="http://schemas.microsoft.com/office/powerpoint/2010/main" val="1258852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418DA0F-A174-4CD7-8534-93175F71A99F}"/>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21</a:t>
            </a:fld>
            <a:endParaRPr lang="en" kern="0">
              <a:solidFill>
                <a:srgbClr val="FFFFFF"/>
              </a:solidFill>
            </a:endParaRPr>
          </a:p>
        </p:txBody>
      </p:sp>
      <p:pic>
        <p:nvPicPr>
          <p:cNvPr id="4" name="Picture 3">
            <a:extLst>
              <a:ext uri="{FF2B5EF4-FFF2-40B4-BE49-F238E27FC236}">
                <a16:creationId xmlns:a16="http://schemas.microsoft.com/office/drawing/2014/main" id="{36E59301-28BC-4C6F-8925-D1E023C7E304}"/>
              </a:ext>
            </a:extLst>
          </p:cNvPr>
          <p:cNvPicPr>
            <a:picLocks noChangeAspect="1"/>
          </p:cNvPicPr>
          <p:nvPr/>
        </p:nvPicPr>
        <p:blipFill>
          <a:blip r:embed="rId2"/>
          <a:stretch>
            <a:fillRect/>
          </a:stretch>
        </p:blipFill>
        <p:spPr>
          <a:xfrm>
            <a:off x="1123122" y="784155"/>
            <a:ext cx="10230678" cy="5754757"/>
          </a:xfrm>
          <a:prstGeom prst="rect">
            <a:avLst/>
          </a:prstGeom>
        </p:spPr>
      </p:pic>
      <p:sp>
        <p:nvSpPr>
          <p:cNvPr id="5" name="TextBox 4">
            <a:extLst>
              <a:ext uri="{FF2B5EF4-FFF2-40B4-BE49-F238E27FC236}">
                <a16:creationId xmlns:a16="http://schemas.microsoft.com/office/drawing/2014/main" id="{8F0A49F6-9C6C-4FA6-AE13-D257EDB586C5}"/>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7" name="Rectangle 6">
            <a:extLst>
              <a:ext uri="{FF2B5EF4-FFF2-40B4-BE49-F238E27FC236}">
                <a16:creationId xmlns:a16="http://schemas.microsoft.com/office/drawing/2014/main" id="{CAA205E3-7D54-4A07-AF08-7B174C1D189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Graphic 21">
            <a:extLst>
              <a:ext uri="{FF2B5EF4-FFF2-40B4-BE49-F238E27FC236}">
                <a16:creationId xmlns:a16="http://schemas.microsoft.com/office/drawing/2014/main" id="{AB3FAF3C-E147-4BB7-90FC-81914DD79D0F}"/>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6077388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D825B2E-F090-40C8-98FD-724FF25553EB}"/>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22</a:t>
            </a:fld>
            <a:endParaRPr lang="en" kern="0">
              <a:solidFill>
                <a:srgbClr val="FFFFFF"/>
              </a:solidFill>
            </a:endParaRPr>
          </a:p>
        </p:txBody>
      </p:sp>
      <p:pic>
        <p:nvPicPr>
          <p:cNvPr id="3" name="Picture 2">
            <a:extLst>
              <a:ext uri="{FF2B5EF4-FFF2-40B4-BE49-F238E27FC236}">
                <a16:creationId xmlns:a16="http://schemas.microsoft.com/office/drawing/2014/main" id="{C66470DA-354E-4A42-823D-D0963F669C84}"/>
              </a:ext>
            </a:extLst>
          </p:cNvPr>
          <p:cNvPicPr>
            <a:picLocks noChangeAspect="1"/>
          </p:cNvPicPr>
          <p:nvPr/>
        </p:nvPicPr>
        <p:blipFill>
          <a:blip r:embed="rId2"/>
          <a:stretch>
            <a:fillRect/>
          </a:stretch>
        </p:blipFill>
        <p:spPr>
          <a:xfrm>
            <a:off x="1351722" y="1325217"/>
            <a:ext cx="9702133" cy="4512365"/>
          </a:xfrm>
          <a:prstGeom prst="rect">
            <a:avLst/>
          </a:prstGeom>
        </p:spPr>
      </p:pic>
      <p:sp>
        <p:nvSpPr>
          <p:cNvPr id="4" name="TextBox 3">
            <a:extLst>
              <a:ext uri="{FF2B5EF4-FFF2-40B4-BE49-F238E27FC236}">
                <a16:creationId xmlns:a16="http://schemas.microsoft.com/office/drawing/2014/main" id="{7B33E41D-EF94-46DA-8775-E14FDA196A5B}"/>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A51E78BA-6165-4ACB-A9E8-5B0DA581AFA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D1E1E64F-6949-4268-8263-3139060D732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981369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3916B80-8C8D-4D5C-AD49-734E204D1DBB}"/>
              </a:ext>
            </a:extLst>
          </p:cNvPr>
          <p:cNvSpPr>
            <a:spLocks noGrp="1"/>
          </p:cNvSpPr>
          <p:nvPr>
            <p:ph type="sldNum" idx="12"/>
          </p:nvPr>
        </p:nvSpPr>
        <p:spPr/>
        <p:txBody>
          <a:bodyPr/>
          <a:lstStyle/>
          <a:p>
            <a:pPr defTabSz="1219170">
              <a:buClr>
                <a:srgbClr val="000000"/>
              </a:buClr>
              <a:defRPr/>
            </a:pPr>
            <a:fld id="{00000000-1234-1234-1234-123412341234}" type="slidenum">
              <a:rPr lang="en" kern="0">
                <a:solidFill>
                  <a:srgbClr val="FFFFFF"/>
                </a:solidFill>
              </a:rPr>
              <a:pPr defTabSz="1219170">
                <a:buClr>
                  <a:srgbClr val="000000"/>
                </a:buClr>
                <a:defRPr/>
              </a:pPr>
              <a:t>23</a:t>
            </a:fld>
            <a:endParaRPr lang="en" kern="0">
              <a:solidFill>
                <a:srgbClr val="FFFFFF"/>
              </a:solidFill>
            </a:endParaRPr>
          </a:p>
        </p:txBody>
      </p:sp>
      <p:pic>
        <p:nvPicPr>
          <p:cNvPr id="3" name="Picture 2">
            <a:extLst>
              <a:ext uri="{FF2B5EF4-FFF2-40B4-BE49-F238E27FC236}">
                <a16:creationId xmlns:a16="http://schemas.microsoft.com/office/drawing/2014/main" id="{4AF7E77D-2842-4974-B31D-F0A66C30EA5A}"/>
              </a:ext>
            </a:extLst>
          </p:cNvPr>
          <p:cNvPicPr>
            <a:picLocks noChangeAspect="1"/>
          </p:cNvPicPr>
          <p:nvPr/>
        </p:nvPicPr>
        <p:blipFill rotWithShape="1">
          <a:blip r:embed="rId2"/>
          <a:srcRect l="5421" t="3840" r="3765" b="283"/>
          <a:stretch/>
        </p:blipFill>
        <p:spPr>
          <a:xfrm>
            <a:off x="573157" y="1136132"/>
            <a:ext cx="11353801" cy="5367130"/>
          </a:xfrm>
          <a:prstGeom prst="rect">
            <a:avLst/>
          </a:prstGeom>
        </p:spPr>
      </p:pic>
      <p:sp>
        <p:nvSpPr>
          <p:cNvPr id="4" name="TextBox 3">
            <a:extLst>
              <a:ext uri="{FF2B5EF4-FFF2-40B4-BE49-F238E27FC236}">
                <a16:creationId xmlns:a16="http://schemas.microsoft.com/office/drawing/2014/main" id="{87602566-5EB2-4FC3-A797-1375A60C6569}"/>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F2CB357A-99EF-48C8-8898-101999F919E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D589AEF9-E64D-45EE-ACB1-C772683C5EB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4493066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D8ED2B-3AB6-4130-9E0D-69876710D6D6}"/>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24</a:t>
            </a:fld>
            <a:endParaRPr lang="en" kern="0">
              <a:solidFill>
                <a:srgbClr val="FFFFFF"/>
              </a:solidFill>
            </a:endParaRPr>
          </a:p>
        </p:txBody>
      </p:sp>
      <p:pic>
        <p:nvPicPr>
          <p:cNvPr id="3" name="Picture 2">
            <a:extLst>
              <a:ext uri="{FF2B5EF4-FFF2-40B4-BE49-F238E27FC236}">
                <a16:creationId xmlns:a16="http://schemas.microsoft.com/office/drawing/2014/main" id="{CC50D12F-142C-445A-9BF6-7BC13AEFC2DE}"/>
              </a:ext>
            </a:extLst>
          </p:cNvPr>
          <p:cNvPicPr>
            <a:picLocks noChangeAspect="1"/>
          </p:cNvPicPr>
          <p:nvPr/>
        </p:nvPicPr>
        <p:blipFill>
          <a:blip r:embed="rId2"/>
          <a:stretch>
            <a:fillRect/>
          </a:stretch>
        </p:blipFill>
        <p:spPr>
          <a:xfrm>
            <a:off x="1394004" y="1010883"/>
            <a:ext cx="9541565" cy="5389883"/>
          </a:xfrm>
          <a:prstGeom prst="rect">
            <a:avLst/>
          </a:prstGeom>
        </p:spPr>
      </p:pic>
      <p:sp>
        <p:nvSpPr>
          <p:cNvPr id="4" name="TextBox 3">
            <a:extLst>
              <a:ext uri="{FF2B5EF4-FFF2-40B4-BE49-F238E27FC236}">
                <a16:creationId xmlns:a16="http://schemas.microsoft.com/office/drawing/2014/main" id="{E55BE2FD-5C4B-4ED9-B5A6-C4384D1F39A7}"/>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0DB9AE49-F8A8-457E-827F-DB5801EF7ED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F2471055-664F-49AD-AAC2-7C301F364E1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017207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22A0D44-F21B-4761-8F58-85CD942C2238}"/>
              </a:ext>
            </a:extLst>
          </p:cNvPr>
          <p:cNvSpPr>
            <a:spLocks noGrp="1"/>
          </p:cNvSpPr>
          <p:nvPr>
            <p:ph type="sldNum" idx="12"/>
          </p:nvPr>
        </p:nvSpPr>
        <p:spPr/>
        <p:txBody>
          <a:bodyPr/>
          <a:lstStyle/>
          <a:p>
            <a:pPr defTabSz="1219170">
              <a:buClr>
                <a:srgbClr val="000000"/>
              </a:buClr>
              <a:defRPr/>
            </a:pPr>
            <a:fld id="{00000000-1234-1234-1234-123412341234}" type="slidenum">
              <a:rPr lang="en" kern="0">
                <a:solidFill>
                  <a:srgbClr val="FFFFFF"/>
                </a:solidFill>
              </a:rPr>
              <a:pPr defTabSz="1219170">
                <a:buClr>
                  <a:srgbClr val="000000"/>
                </a:buClr>
                <a:defRPr/>
              </a:pPr>
              <a:t>25</a:t>
            </a:fld>
            <a:endParaRPr lang="en" kern="0">
              <a:solidFill>
                <a:srgbClr val="FFFFFF"/>
              </a:solidFill>
            </a:endParaRPr>
          </a:p>
        </p:txBody>
      </p:sp>
      <p:pic>
        <p:nvPicPr>
          <p:cNvPr id="3" name="Picture 2">
            <a:extLst>
              <a:ext uri="{FF2B5EF4-FFF2-40B4-BE49-F238E27FC236}">
                <a16:creationId xmlns:a16="http://schemas.microsoft.com/office/drawing/2014/main" id="{113C78C3-1FEF-4CC4-83E9-63931CD3D921}"/>
              </a:ext>
            </a:extLst>
          </p:cNvPr>
          <p:cNvPicPr>
            <a:picLocks noChangeAspect="1"/>
          </p:cNvPicPr>
          <p:nvPr/>
        </p:nvPicPr>
        <p:blipFill>
          <a:blip r:embed="rId2"/>
          <a:stretch>
            <a:fillRect/>
          </a:stretch>
        </p:blipFill>
        <p:spPr>
          <a:xfrm>
            <a:off x="1524000" y="1206500"/>
            <a:ext cx="9144000" cy="4445000"/>
          </a:xfrm>
          <a:prstGeom prst="rect">
            <a:avLst/>
          </a:prstGeom>
        </p:spPr>
      </p:pic>
      <p:sp>
        <p:nvSpPr>
          <p:cNvPr id="4" name="TextBox 3">
            <a:extLst>
              <a:ext uri="{FF2B5EF4-FFF2-40B4-BE49-F238E27FC236}">
                <a16:creationId xmlns:a16="http://schemas.microsoft.com/office/drawing/2014/main" id="{3963B7EC-DCE2-4A89-A6E4-0D86A29EFF38}"/>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CA541146-3C2A-4B0D-931F-39FC888C64A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F8E0A4F1-61EB-4A6F-922D-C2E3B9EA5DE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485168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44435" y="2916499"/>
            <a:ext cx="4222539" cy="1081322"/>
          </a:xfrm>
          <a:prstGeom prst="rect">
            <a:avLst/>
          </a:prstGeom>
        </p:spPr>
        <p:txBody>
          <a:bodyPr wrap="square">
            <a:spAutoFit/>
          </a:bodyPr>
          <a:lstStyle/>
          <a:p>
            <a:pPr lvl="0" algn="ctr">
              <a:lnSpc>
                <a:spcPct val="120000"/>
              </a:lnSpc>
              <a:defRPr/>
            </a:pPr>
            <a:r>
              <a:rPr lang="en-US" sz="2800" dirty="0">
                <a:solidFill>
                  <a:srgbClr val="000000"/>
                </a:solidFill>
                <a:latin typeface="Times New Roman" panose="02020603050405020304" pitchFamily="18" charset="0"/>
                <a:cs typeface="Times New Roman" panose="02020603050405020304" pitchFamily="18" charset="0"/>
              </a:rPr>
              <a:t>How to compute a mean variables?</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400" dirty="0">
                <a:solidFill>
                  <a:prstClr val="white"/>
                </a:solidFill>
                <a:latin typeface="Calibri" panose="020F0502020204030204"/>
                <a:ea typeface="Roboto Light" panose="02000000000000000000" pitchFamily="2" charset="0"/>
              </a:rPr>
              <a:t>4</a:t>
            </a:r>
            <a:r>
              <a:rPr kumimoji="0" lang="en-US" sz="4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rPr>
              <a:t> </a:t>
            </a: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BA6D8068-247A-4409-BD9D-16DDE30AAE60}"/>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217079688"/>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719B40-90C2-4EA1-BB1C-122E0C7B1BA5}"/>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27</a:t>
            </a:fld>
            <a:endParaRPr lang="en" kern="0">
              <a:solidFill>
                <a:srgbClr val="FFFFFF"/>
              </a:solidFill>
            </a:endParaRPr>
          </a:p>
        </p:txBody>
      </p:sp>
      <p:pic>
        <p:nvPicPr>
          <p:cNvPr id="4" name="Picture 3">
            <a:extLst>
              <a:ext uri="{FF2B5EF4-FFF2-40B4-BE49-F238E27FC236}">
                <a16:creationId xmlns:a16="http://schemas.microsoft.com/office/drawing/2014/main" id="{C5893DDE-4C11-4E3A-9A84-412B6C9F28AC}"/>
              </a:ext>
            </a:extLst>
          </p:cNvPr>
          <p:cNvPicPr>
            <a:picLocks noChangeAspect="1"/>
          </p:cNvPicPr>
          <p:nvPr/>
        </p:nvPicPr>
        <p:blipFill>
          <a:blip r:embed="rId2"/>
          <a:stretch>
            <a:fillRect/>
          </a:stretch>
        </p:blipFill>
        <p:spPr>
          <a:xfrm>
            <a:off x="1351991" y="958780"/>
            <a:ext cx="10001809" cy="5315774"/>
          </a:xfrm>
          <a:prstGeom prst="rect">
            <a:avLst/>
          </a:prstGeom>
        </p:spPr>
      </p:pic>
      <p:sp>
        <p:nvSpPr>
          <p:cNvPr id="5" name="Arrow: Right 4">
            <a:extLst>
              <a:ext uri="{FF2B5EF4-FFF2-40B4-BE49-F238E27FC236}">
                <a16:creationId xmlns:a16="http://schemas.microsoft.com/office/drawing/2014/main" id="{F940A3A7-B9B7-4212-B7F7-2DEB867D39AC}"/>
              </a:ext>
            </a:extLst>
          </p:cNvPr>
          <p:cNvSpPr/>
          <p:nvPr/>
        </p:nvSpPr>
        <p:spPr>
          <a:xfrm rot="18929252">
            <a:off x="2160103" y="1431234"/>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F8B0FAB8-FAC9-4F40-8BEC-683DB6F1C9B1}"/>
              </a:ext>
            </a:extLst>
          </p:cNvPr>
          <p:cNvSpPr txBox="1"/>
          <p:nvPr/>
        </p:nvSpPr>
        <p:spPr>
          <a:xfrm>
            <a:off x="8719930" y="2663687"/>
            <a:ext cx="869149" cy="1569660"/>
          </a:xfrm>
          <a:prstGeom prst="rect">
            <a:avLst/>
          </a:prstGeom>
          <a:noFill/>
        </p:spPr>
        <p:txBody>
          <a:bodyPr wrap="none" rtlCol="0">
            <a:spAutoFit/>
          </a:bodyPr>
          <a:lstStyle/>
          <a:p>
            <a:r>
              <a:rPr lang="en-US" sz="9600" b="1" dirty="0">
                <a:solidFill>
                  <a:srgbClr val="FF0000"/>
                </a:solidFill>
              </a:rPr>
              <a:t>1</a:t>
            </a:r>
          </a:p>
        </p:txBody>
      </p:sp>
      <p:sp>
        <p:nvSpPr>
          <p:cNvPr id="7" name="TextBox 6">
            <a:extLst>
              <a:ext uri="{FF2B5EF4-FFF2-40B4-BE49-F238E27FC236}">
                <a16:creationId xmlns:a16="http://schemas.microsoft.com/office/drawing/2014/main" id="{0BB71182-1D9D-41D1-BB3B-C002EBF0E197}"/>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BC6C4BC6-07EB-4C30-B7CD-FABC987877D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20F7EE9A-05CD-4C9B-B381-CE053AD9979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6513246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ADD7BDC-A4D0-4B99-BFF2-CDDD45F03298}"/>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28</a:t>
            </a:fld>
            <a:endParaRPr lang="en" kern="0">
              <a:solidFill>
                <a:srgbClr val="FFFFFF"/>
              </a:solidFill>
            </a:endParaRPr>
          </a:p>
        </p:txBody>
      </p:sp>
      <p:pic>
        <p:nvPicPr>
          <p:cNvPr id="4" name="Picture 3">
            <a:extLst>
              <a:ext uri="{FF2B5EF4-FFF2-40B4-BE49-F238E27FC236}">
                <a16:creationId xmlns:a16="http://schemas.microsoft.com/office/drawing/2014/main" id="{D8DF3EDB-9AA0-49DC-B182-E53AE81C1D84}"/>
              </a:ext>
            </a:extLst>
          </p:cNvPr>
          <p:cNvPicPr>
            <a:picLocks noChangeAspect="1"/>
          </p:cNvPicPr>
          <p:nvPr/>
        </p:nvPicPr>
        <p:blipFill>
          <a:blip r:embed="rId2"/>
          <a:stretch>
            <a:fillRect/>
          </a:stretch>
        </p:blipFill>
        <p:spPr>
          <a:xfrm>
            <a:off x="1510748" y="948244"/>
            <a:ext cx="9511479" cy="5353352"/>
          </a:xfrm>
          <a:prstGeom prst="rect">
            <a:avLst/>
          </a:prstGeom>
        </p:spPr>
      </p:pic>
      <p:sp>
        <p:nvSpPr>
          <p:cNvPr id="5" name="Arrow: Right 4">
            <a:extLst>
              <a:ext uri="{FF2B5EF4-FFF2-40B4-BE49-F238E27FC236}">
                <a16:creationId xmlns:a16="http://schemas.microsoft.com/office/drawing/2014/main" id="{51F3CC88-7CAD-4CD5-8150-913CF83587D4}"/>
              </a:ext>
            </a:extLst>
          </p:cNvPr>
          <p:cNvSpPr/>
          <p:nvPr/>
        </p:nvSpPr>
        <p:spPr>
          <a:xfrm rot="19077784">
            <a:off x="1789044" y="1639493"/>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3974D0A4-82B0-4D9D-827D-51E0E3918551}"/>
              </a:ext>
            </a:extLst>
          </p:cNvPr>
          <p:cNvSpPr txBox="1"/>
          <p:nvPr/>
        </p:nvSpPr>
        <p:spPr>
          <a:xfrm>
            <a:off x="8229600" y="1881809"/>
            <a:ext cx="869149" cy="1569660"/>
          </a:xfrm>
          <a:prstGeom prst="rect">
            <a:avLst/>
          </a:prstGeom>
          <a:noFill/>
        </p:spPr>
        <p:txBody>
          <a:bodyPr wrap="none" rtlCol="0">
            <a:spAutoFit/>
          </a:bodyPr>
          <a:lstStyle/>
          <a:p>
            <a:r>
              <a:rPr lang="en-US" sz="9600" dirty="0">
                <a:solidFill>
                  <a:srgbClr val="FF0000"/>
                </a:solidFill>
              </a:rPr>
              <a:t>2</a:t>
            </a:r>
          </a:p>
        </p:txBody>
      </p:sp>
      <p:sp>
        <p:nvSpPr>
          <p:cNvPr id="7" name="TextBox 6">
            <a:extLst>
              <a:ext uri="{FF2B5EF4-FFF2-40B4-BE49-F238E27FC236}">
                <a16:creationId xmlns:a16="http://schemas.microsoft.com/office/drawing/2014/main" id="{4F5E3F66-4A36-49CC-8C86-2FFF65D602B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BEFCE019-039E-44FE-876C-51AE707CFDE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896807AC-CF53-4D38-922D-FBE4D4E79383}"/>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0911285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3F0CEE-F9F7-4E67-9F3F-0E0E421262FA}"/>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29</a:t>
            </a:fld>
            <a:endParaRPr lang="en" kern="0">
              <a:solidFill>
                <a:srgbClr val="FFFFFF"/>
              </a:solidFill>
            </a:endParaRPr>
          </a:p>
        </p:txBody>
      </p:sp>
      <p:pic>
        <p:nvPicPr>
          <p:cNvPr id="4" name="Picture 3">
            <a:extLst>
              <a:ext uri="{FF2B5EF4-FFF2-40B4-BE49-F238E27FC236}">
                <a16:creationId xmlns:a16="http://schemas.microsoft.com/office/drawing/2014/main" id="{466F3E5B-5042-48DA-A988-5CB90D346F4F}"/>
              </a:ext>
            </a:extLst>
          </p:cNvPr>
          <p:cNvPicPr>
            <a:picLocks noChangeAspect="1"/>
          </p:cNvPicPr>
          <p:nvPr/>
        </p:nvPicPr>
        <p:blipFill>
          <a:blip r:embed="rId2"/>
          <a:stretch>
            <a:fillRect/>
          </a:stretch>
        </p:blipFill>
        <p:spPr>
          <a:xfrm>
            <a:off x="1285460" y="1123806"/>
            <a:ext cx="9034401" cy="5084838"/>
          </a:xfrm>
          <a:prstGeom prst="rect">
            <a:avLst/>
          </a:prstGeom>
        </p:spPr>
      </p:pic>
      <p:sp>
        <p:nvSpPr>
          <p:cNvPr id="5" name="TextBox 4">
            <a:extLst>
              <a:ext uri="{FF2B5EF4-FFF2-40B4-BE49-F238E27FC236}">
                <a16:creationId xmlns:a16="http://schemas.microsoft.com/office/drawing/2014/main" id="{F7DFDB69-CE05-40F1-B69A-4D71DD648A76}"/>
              </a:ext>
            </a:extLst>
          </p:cNvPr>
          <p:cNvSpPr txBox="1"/>
          <p:nvPr/>
        </p:nvSpPr>
        <p:spPr>
          <a:xfrm>
            <a:off x="10482470" y="3140765"/>
            <a:ext cx="869149" cy="1569660"/>
          </a:xfrm>
          <a:prstGeom prst="rect">
            <a:avLst/>
          </a:prstGeom>
          <a:noFill/>
        </p:spPr>
        <p:txBody>
          <a:bodyPr wrap="none" rtlCol="0">
            <a:spAutoFit/>
          </a:bodyPr>
          <a:lstStyle/>
          <a:p>
            <a:r>
              <a:rPr lang="en-US" sz="9600" b="1" dirty="0">
                <a:solidFill>
                  <a:srgbClr val="FF0000"/>
                </a:solidFill>
              </a:rPr>
              <a:t>3</a:t>
            </a:r>
          </a:p>
        </p:txBody>
      </p:sp>
      <p:sp>
        <p:nvSpPr>
          <p:cNvPr id="6" name="TextBox 5">
            <a:extLst>
              <a:ext uri="{FF2B5EF4-FFF2-40B4-BE49-F238E27FC236}">
                <a16:creationId xmlns:a16="http://schemas.microsoft.com/office/drawing/2014/main" id="{8AA11AF4-B00F-4E82-8D53-1EF4D8798728}"/>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7" name="Rectangle 6">
            <a:extLst>
              <a:ext uri="{FF2B5EF4-FFF2-40B4-BE49-F238E27FC236}">
                <a16:creationId xmlns:a16="http://schemas.microsoft.com/office/drawing/2014/main" id="{2F482ACA-7486-47B4-88EC-1E4B3BB99A0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Graphic 21">
            <a:extLst>
              <a:ext uri="{FF2B5EF4-FFF2-40B4-BE49-F238E27FC236}">
                <a16:creationId xmlns:a16="http://schemas.microsoft.com/office/drawing/2014/main" id="{FD899C2F-243A-4FF7-A09D-180B3180A21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8982799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DEF701D-1A04-4665-AD7B-6E582968DF2B}"/>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30</a:t>
            </a:fld>
            <a:endParaRPr lang="en" kern="0">
              <a:solidFill>
                <a:srgbClr val="FFFFFF"/>
              </a:solidFill>
            </a:endParaRPr>
          </a:p>
        </p:txBody>
      </p:sp>
      <p:pic>
        <p:nvPicPr>
          <p:cNvPr id="4" name="Picture 3">
            <a:extLst>
              <a:ext uri="{FF2B5EF4-FFF2-40B4-BE49-F238E27FC236}">
                <a16:creationId xmlns:a16="http://schemas.microsoft.com/office/drawing/2014/main" id="{E9737184-AB87-4F8D-9758-7A5569D0947A}"/>
              </a:ext>
            </a:extLst>
          </p:cNvPr>
          <p:cNvPicPr>
            <a:picLocks noChangeAspect="1"/>
          </p:cNvPicPr>
          <p:nvPr/>
        </p:nvPicPr>
        <p:blipFill>
          <a:blip r:embed="rId2"/>
          <a:stretch>
            <a:fillRect/>
          </a:stretch>
        </p:blipFill>
        <p:spPr>
          <a:xfrm>
            <a:off x="1753542" y="1136132"/>
            <a:ext cx="9272940" cy="4797287"/>
          </a:xfrm>
          <a:prstGeom prst="rect">
            <a:avLst/>
          </a:prstGeom>
        </p:spPr>
      </p:pic>
      <p:sp>
        <p:nvSpPr>
          <p:cNvPr id="5" name="Arrow: Down 4">
            <a:extLst>
              <a:ext uri="{FF2B5EF4-FFF2-40B4-BE49-F238E27FC236}">
                <a16:creationId xmlns:a16="http://schemas.microsoft.com/office/drawing/2014/main" id="{28F5921F-7B57-4521-A32E-8B4487C61548}"/>
              </a:ext>
            </a:extLst>
          </p:cNvPr>
          <p:cNvSpPr/>
          <p:nvPr/>
        </p:nvSpPr>
        <p:spPr>
          <a:xfrm rot="6464799">
            <a:off x="8368283" y="2985817"/>
            <a:ext cx="484632" cy="978408"/>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F4CD0DE2-30FC-43B6-84FE-F56CF13C8EA5}"/>
              </a:ext>
            </a:extLst>
          </p:cNvPr>
          <p:cNvSpPr txBox="1"/>
          <p:nvPr/>
        </p:nvSpPr>
        <p:spPr>
          <a:xfrm>
            <a:off x="10157333" y="2690191"/>
            <a:ext cx="869149" cy="1569660"/>
          </a:xfrm>
          <a:prstGeom prst="rect">
            <a:avLst/>
          </a:prstGeom>
          <a:noFill/>
        </p:spPr>
        <p:txBody>
          <a:bodyPr wrap="none" rtlCol="0">
            <a:spAutoFit/>
          </a:bodyPr>
          <a:lstStyle/>
          <a:p>
            <a:r>
              <a:rPr lang="en-US" sz="9600" b="1" dirty="0">
                <a:solidFill>
                  <a:srgbClr val="FF0000"/>
                </a:solidFill>
              </a:rPr>
              <a:t>4</a:t>
            </a:r>
          </a:p>
        </p:txBody>
      </p:sp>
      <p:sp>
        <p:nvSpPr>
          <p:cNvPr id="7" name="TextBox 6">
            <a:extLst>
              <a:ext uri="{FF2B5EF4-FFF2-40B4-BE49-F238E27FC236}">
                <a16:creationId xmlns:a16="http://schemas.microsoft.com/office/drawing/2014/main" id="{09A4356F-08F3-41EB-B0D7-49C24B5058AD}"/>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3B6A9751-88D0-4D79-BB02-75C005807F9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E25058D0-4383-4DB5-874F-86DA4981A66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625885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45421E-246F-4960-8161-75EFCB022A24}"/>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31</a:t>
            </a:fld>
            <a:endParaRPr lang="en" kern="0">
              <a:solidFill>
                <a:srgbClr val="FFFFFF"/>
              </a:solidFill>
            </a:endParaRPr>
          </a:p>
        </p:txBody>
      </p:sp>
      <p:pic>
        <p:nvPicPr>
          <p:cNvPr id="4" name="Picture 3">
            <a:extLst>
              <a:ext uri="{FF2B5EF4-FFF2-40B4-BE49-F238E27FC236}">
                <a16:creationId xmlns:a16="http://schemas.microsoft.com/office/drawing/2014/main" id="{04C4678F-E299-4E34-9CEE-A95AC36707D5}"/>
              </a:ext>
            </a:extLst>
          </p:cNvPr>
          <p:cNvPicPr>
            <a:picLocks noChangeAspect="1"/>
          </p:cNvPicPr>
          <p:nvPr/>
        </p:nvPicPr>
        <p:blipFill>
          <a:blip r:embed="rId2"/>
          <a:stretch>
            <a:fillRect/>
          </a:stretch>
        </p:blipFill>
        <p:spPr>
          <a:xfrm>
            <a:off x="649358" y="1067693"/>
            <a:ext cx="8672706" cy="5288657"/>
          </a:xfrm>
          <a:prstGeom prst="rect">
            <a:avLst/>
          </a:prstGeom>
        </p:spPr>
      </p:pic>
      <p:sp>
        <p:nvSpPr>
          <p:cNvPr id="5" name="Arrow: Down 4">
            <a:extLst>
              <a:ext uri="{FF2B5EF4-FFF2-40B4-BE49-F238E27FC236}">
                <a16:creationId xmlns:a16="http://schemas.microsoft.com/office/drawing/2014/main" id="{3D379F57-924B-4759-A87F-5D41551DF542}"/>
              </a:ext>
            </a:extLst>
          </p:cNvPr>
          <p:cNvSpPr/>
          <p:nvPr/>
        </p:nvSpPr>
        <p:spPr>
          <a:xfrm rot="6721268">
            <a:off x="6904383" y="3949147"/>
            <a:ext cx="484632" cy="978408"/>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pic>
        <p:nvPicPr>
          <p:cNvPr id="7" name="Picture 6">
            <a:extLst>
              <a:ext uri="{FF2B5EF4-FFF2-40B4-BE49-F238E27FC236}">
                <a16:creationId xmlns:a16="http://schemas.microsoft.com/office/drawing/2014/main" id="{A01C4265-58D5-4FAC-8820-14C2C9D8CD8F}"/>
              </a:ext>
            </a:extLst>
          </p:cNvPr>
          <p:cNvPicPr>
            <a:picLocks noChangeAspect="1"/>
          </p:cNvPicPr>
          <p:nvPr/>
        </p:nvPicPr>
        <p:blipFill>
          <a:blip r:embed="rId3"/>
          <a:stretch>
            <a:fillRect/>
          </a:stretch>
        </p:blipFill>
        <p:spPr>
          <a:xfrm>
            <a:off x="7312980" y="2992631"/>
            <a:ext cx="1048603" cy="719390"/>
          </a:xfrm>
          <a:prstGeom prst="rect">
            <a:avLst/>
          </a:prstGeom>
        </p:spPr>
      </p:pic>
      <p:sp>
        <p:nvSpPr>
          <p:cNvPr id="8" name="TextBox 7">
            <a:extLst>
              <a:ext uri="{FF2B5EF4-FFF2-40B4-BE49-F238E27FC236}">
                <a16:creationId xmlns:a16="http://schemas.microsoft.com/office/drawing/2014/main" id="{951D6352-3615-4150-B179-0E979076FF70}"/>
              </a:ext>
            </a:extLst>
          </p:cNvPr>
          <p:cNvSpPr txBox="1"/>
          <p:nvPr/>
        </p:nvSpPr>
        <p:spPr>
          <a:xfrm>
            <a:off x="10174440" y="1322145"/>
            <a:ext cx="869149" cy="1569660"/>
          </a:xfrm>
          <a:prstGeom prst="rect">
            <a:avLst/>
          </a:prstGeom>
          <a:noFill/>
        </p:spPr>
        <p:txBody>
          <a:bodyPr wrap="none" rtlCol="0">
            <a:spAutoFit/>
          </a:bodyPr>
          <a:lstStyle/>
          <a:p>
            <a:r>
              <a:rPr lang="en-US" sz="9600" dirty="0">
                <a:solidFill>
                  <a:srgbClr val="FF0000"/>
                </a:solidFill>
              </a:rPr>
              <a:t>5</a:t>
            </a:r>
          </a:p>
        </p:txBody>
      </p:sp>
      <p:sp>
        <p:nvSpPr>
          <p:cNvPr id="9" name="TextBox 8">
            <a:extLst>
              <a:ext uri="{FF2B5EF4-FFF2-40B4-BE49-F238E27FC236}">
                <a16:creationId xmlns:a16="http://schemas.microsoft.com/office/drawing/2014/main" id="{03E28E2A-39A5-4874-904D-28EEECD83BEB}"/>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10" name="Rectangle 9">
            <a:extLst>
              <a:ext uri="{FF2B5EF4-FFF2-40B4-BE49-F238E27FC236}">
                <a16:creationId xmlns:a16="http://schemas.microsoft.com/office/drawing/2014/main" id="{3C757AF2-1016-49CC-AA8B-B96BD84F1E2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21">
            <a:extLst>
              <a:ext uri="{FF2B5EF4-FFF2-40B4-BE49-F238E27FC236}">
                <a16:creationId xmlns:a16="http://schemas.microsoft.com/office/drawing/2014/main" id="{6029D00B-1694-45CF-8264-62D742F0D66C}"/>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7307517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1847CD6-585B-476F-B364-5690158AF72E}"/>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32</a:t>
            </a:fld>
            <a:endParaRPr lang="en" kern="0">
              <a:solidFill>
                <a:srgbClr val="FFFFFF"/>
              </a:solidFill>
            </a:endParaRPr>
          </a:p>
        </p:txBody>
      </p:sp>
      <p:pic>
        <p:nvPicPr>
          <p:cNvPr id="3" name="Picture 2">
            <a:extLst>
              <a:ext uri="{FF2B5EF4-FFF2-40B4-BE49-F238E27FC236}">
                <a16:creationId xmlns:a16="http://schemas.microsoft.com/office/drawing/2014/main" id="{C1F820EE-E52A-4D38-86D6-6033C0C7F6AF}"/>
              </a:ext>
            </a:extLst>
          </p:cNvPr>
          <p:cNvPicPr>
            <a:picLocks noChangeAspect="1"/>
          </p:cNvPicPr>
          <p:nvPr/>
        </p:nvPicPr>
        <p:blipFill>
          <a:blip r:embed="rId2"/>
          <a:stretch>
            <a:fillRect/>
          </a:stretch>
        </p:blipFill>
        <p:spPr>
          <a:xfrm>
            <a:off x="2042626" y="1620680"/>
            <a:ext cx="8106748" cy="4562726"/>
          </a:xfrm>
          <a:prstGeom prst="rect">
            <a:avLst/>
          </a:prstGeom>
        </p:spPr>
      </p:pic>
      <p:sp>
        <p:nvSpPr>
          <p:cNvPr id="5" name="Arrow: Right 4">
            <a:extLst>
              <a:ext uri="{FF2B5EF4-FFF2-40B4-BE49-F238E27FC236}">
                <a16:creationId xmlns:a16="http://schemas.microsoft.com/office/drawing/2014/main" id="{6237560A-2CA8-4883-87AF-AEC03C0742F1}"/>
              </a:ext>
            </a:extLst>
          </p:cNvPr>
          <p:cNvSpPr/>
          <p:nvPr/>
        </p:nvSpPr>
        <p:spPr>
          <a:xfrm rot="19029204">
            <a:off x="4081670" y="2186608"/>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AD840ECB-650D-4339-93D9-AC7C5AA1C7A4}"/>
              </a:ext>
            </a:extLst>
          </p:cNvPr>
          <p:cNvSpPr txBox="1"/>
          <p:nvPr/>
        </p:nvSpPr>
        <p:spPr>
          <a:xfrm>
            <a:off x="11148933" y="2332383"/>
            <a:ext cx="869149" cy="1569660"/>
          </a:xfrm>
          <a:prstGeom prst="rect">
            <a:avLst/>
          </a:prstGeom>
          <a:noFill/>
        </p:spPr>
        <p:txBody>
          <a:bodyPr wrap="none" rtlCol="0">
            <a:spAutoFit/>
          </a:bodyPr>
          <a:lstStyle/>
          <a:p>
            <a:r>
              <a:rPr lang="en-US" sz="9600" dirty="0">
                <a:solidFill>
                  <a:srgbClr val="FF0000"/>
                </a:solidFill>
              </a:rPr>
              <a:t>6</a:t>
            </a:r>
          </a:p>
        </p:txBody>
      </p:sp>
      <p:sp>
        <p:nvSpPr>
          <p:cNvPr id="7" name="TextBox 6">
            <a:extLst>
              <a:ext uri="{FF2B5EF4-FFF2-40B4-BE49-F238E27FC236}">
                <a16:creationId xmlns:a16="http://schemas.microsoft.com/office/drawing/2014/main" id="{1A263BE8-589A-4F7D-82CB-17B894B29F96}"/>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33E21A09-6EC5-4C4E-AE6D-4A2D30B683E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1BCE29FF-3349-47D2-8FCF-B63AA18FEFD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059808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63E4688-4357-48BB-A7CE-1F99E2502850}"/>
              </a:ext>
            </a:extLst>
          </p:cNvPr>
          <p:cNvSpPr>
            <a:spLocks noGrp="1"/>
          </p:cNvSpPr>
          <p:nvPr>
            <p:ph type="sldNum" idx="12"/>
          </p:nvPr>
        </p:nvSpPr>
        <p:spPr/>
        <p:txBody>
          <a:bodyPr/>
          <a:lstStyle/>
          <a:p>
            <a:pPr defTabSz="1219170">
              <a:buClr>
                <a:srgbClr val="000000"/>
              </a:buClr>
              <a:defRPr/>
            </a:pPr>
            <a:fld id="{00000000-1234-1234-1234-123412341234}" type="slidenum">
              <a:rPr lang="en" kern="0">
                <a:solidFill>
                  <a:srgbClr val="FFFFFF"/>
                </a:solidFill>
              </a:rPr>
              <a:pPr defTabSz="1219170">
                <a:buClr>
                  <a:srgbClr val="000000"/>
                </a:buClr>
                <a:defRPr/>
              </a:pPr>
              <a:t>33</a:t>
            </a:fld>
            <a:endParaRPr lang="en" kern="0">
              <a:solidFill>
                <a:srgbClr val="FFFFFF"/>
              </a:solidFill>
            </a:endParaRPr>
          </a:p>
        </p:txBody>
      </p:sp>
      <p:pic>
        <p:nvPicPr>
          <p:cNvPr id="4" name="Picture 3">
            <a:extLst>
              <a:ext uri="{FF2B5EF4-FFF2-40B4-BE49-F238E27FC236}">
                <a16:creationId xmlns:a16="http://schemas.microsoft.com/office/drawing/2014/main" id="{A2CFB5DC-7643-4881-9C84-28D0A7003654}"/>
              </a:ext>
            </a:extLst>
          </p:cNvPr>
          <p:cNvPicPr>
            <a:picLocks noChangeAspect="1"/>
          </p:cNvPicPr>
          <p:nvPr/>
        </p:nvPicPr>
        <p:blipFill>
          <a:blip r:embed="rId2"/>
          <a:stretch>
            <a:fillRect/>
          </a:stretch>
        </p:blipFill>
        <p:spPr>
          <a:xfrm>
            <a:off x="942544" y="1178101"/>
            <a:ext cx="9524731" cy="5222665"/>
          </a:xfrm>
          <a:prstGeom prst="rect">
            <a:avLst/>
          </a:prstGeom>
        </p:spPr>
      </p:pic>
      <p:sp>
        <p:nvSpPr>
          <p:cNvPr id="5" name="Arrow: Right 4">
            <a:extLst>
              <a:ext uri="{FF2B5EF4-FFF2-40B4-BE49-F238E27FC236}">
                <a16:creationId xmlns:a16="http://schemas.microsoft.com/office/drawing/2014/main" id="{4647C2BE-590E-4D5D-B812-A9E88BB9727D}"/>
              </a:ext>
            </a:extLst>
          </p:cNvPr>
          <p:cNvSpPr/>
          <p:nvPr/>
        </p:nvSpPr>
        <p:spPr>
          <a:xfrm>
            <a:off x="1724725" y="2159538"/>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DAFF7BEF-5F72-477F-A44A-8F6EBDB5DED0}"/>
              </a:ext>
            </a:extLst>
          </p:cNvPr>
          <p:cNvSpPr txBox="1"/>
          <p:nvPr/>
        </p:nvSpPr>
        <p:spPr>
          <a:xfrm>
            <a:off x="10380307" y="2644170"/>
            <a:ext cx="869149" cy="1569660"/>
          </a:xfrm>
          <a:prstGeom prst="rect">
            <a:avLst/>
          </a:prstGeom>
          <a:noFill/>
        </p:spPr>
        <p:txBody>
          <a:bodyPr wrap="none" rtlCol="0">
            <a:spAutoFit/>
          </a:bodyPr>
          <a:lstStyle/>
          <a:p>
            <a:r>
              <a:rPr lang="en-US" sz="9600" dirty="0">
                <a:solidFill>
                  <a:srgbClr val="FF0000"/>
                </a:solidFill>
              </a:rPr>
              <a:t>7</a:t>
            </a:r>
          </a:p>
        </p:txBody>
      </p:sp>
      <p:sp>
        <p:nvSpPr>
          <p:cNvPr id="7" name="TextBox 6">
            <a:extLst>
              <a:ext uri="{FF2B5EF4-FFF2-40B4-BE49-F238E27FC236}">
                <a16:creationId xmlns:a16="http://schemas.microsoft.com/office/drawing/2014/main" id="{08229750-8F30-417B-94D5-73BD2B4D1BF6}"/>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95E171F3-1538-425F-B5D0-E3225754019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D1A8F6E9-5EAA-4DCE-99B2-6C6F67DB60A3}"/>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8856377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F5D65F3-88F6-40AC-B139-0776C08B5742}"/>
              </a:ext>
            </a:extLst>
          </p:cNvPr>
          <p:cNvSpPr>
            <a:spLocks noGrp="1"/>
          </p:cNvSpPr>
          <p:nvPr>
            <p:ph type="sldNum" idx="12"/>
          </p:nvPr>
        </p:nvSpPr>
        <p:spPr/>
        <p:txBody>
          <a:bodyPr/>
          <a:lstStyle/>
          <a:p>
            <a:pPr defTabSz="1219170">
              <a:buClr>
                <a:srgbClr val="000000"/>
              </a:buClr>
              <a:defRPr/>
            </a:pPr>
            <a:fld id="{00000000-1234-1234-1234-123412341234}" type="slidenum">
              <a:rPr lang="en" kern="0">
                <a:solidFill>
                  <a:srgbClr val="FFFFFF"/>
                </a:solidFill>
              </a:rPr>
              <a:pPr defTabSz="1219170">
                <a:buClr>
                  <a:srgbClr val="000000"/>
                </a:buClr>
                <a:defRPr/>
              </a:pPr>
              <a:t>34</a:t>
            </a:fld>
            <a:endParaRPr lang="en" kern="0">
              <a:solidFill>
                <a:srgbClr val="FFFFFF"/>
              </a:solidFill>
            </a:endParaRPr>
          </a:p>
        </p:txBody>
      </p:sp>
      <p:pic>
        <p:nvPicPr>
          <p:cNvPr id="4" name="Picture 3">
            <a:extLst>
              <a:ext uri="{FF2B5EF4-FFF2-40B4-BE49-F238E27FC236}">
                <a16:creationId xmlns:a16="http://schemas.microsoft.com/office/drawing/2014/main" id="{2C0AD120-04C1-4386-9328-A3F480EF0F14}"/>
              </a:ext>
            </a:extLst>
          </p:cNvPr>
          <p:cNvPicPr>
            <a:picLocks noChangeAspect="1"/>
          </p:cNvPicPr>
          <p:nvPr/>
        </p:nvPicPr>
        <p:blipFill>
          <a:blip r:embed="rId2"/>
          <a:stretch>
            <a:fillRect/>
          </a:stretch>
        </p:blipFill>
        <p:spPr>
          <a:xfrm>
            <a:off x="1276738" y="1117801"/>
            <a:ext cx="8212766" cy="4622397"/>
          </a:xfrm>
          <a:prstGeom prst="rect">
            <a:avLst/>
          </a:prstGeom>
        </p:spPr>
      </p:pic>
      <p:sp>
        <p:nvSpPr>
          <p:cNvPr id="5" name="Arrow: Down 4">
            <a:extLst>
              <a:ext uri="{FF2B5EF4-FFF2-40B4-BE49-F238E27FC236}">
                <a16:creationId xmlns:a16="http://schemas.microsoft.com/office/drawing/2014/main" id="{FCEDBD5D-B7D6-425A-8E8A-237A92BE97A9}"/>
              </a:ext>
            </a:extLst>
          </p:cNvPr>
          <p:cNvSpPr/>
          <p:nvPr/>
        </p:nvSpPr>
        <p:spPr>
          <a:xfrm rot="6721857">
            <a:off x="5309306" y="1726600"/>
            <a:ext cx="484632" cy="978408"/>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6" name="TextBox 5">
            <a:extLst>
              <a:ext uri="{FF2B5EF4-FFF2-40B4-BE49-F238E27FC236}">
                <a16:creationId xmlns:a16="http://schemas.microsoft.com/office/drawing/2014/main" id="{BC821889-1B17-4517-B627-D874F7FA6E9B}"/>
              </a:ext>
            </a:extLst>
          </p:cNvPr>
          <p:cNvSpPr txBox="1"/>
          <p:nvPr/>
        </p:nvSpPr>
        <p:spPr>
          <a:xfrm>
            <a:off x="10628243" y="2623930"/>
            <a:ext cx="869149" cy="1569660"/>
          </a:xfrm>
          <a:prstGeom prst="rect">
            <a:avLst/>
          </a:prstGeom>
          <a:noFill/>
        </p:spPr>
        <p:txBody>
          <a:bodyPr wrap="none" rtlCol="0">
            <a:spAutoFit/>
          </a:bodyPr>
          <a:lstStyle/>
          <a:p>
            <a:r>
              <a:rPr lang="en-US" sz="9600" dirty="0">
                <a:solidFill>
                  <a:srgbClr val="FF0000"/>
                </a:solidFill>
              </a:rPr>
              <a:t>8</a:t>
            </a:r>
          </a:p>
        </p:txBody>
      </p:sp>
      <p:sp>
        <p:nvSpPr>
          <p:cNvPr id="7" name="TextBox 6">
            <a:extLst>
              <a:ext uri="{FF2B5EF4-FFF2-40B4-BE49-F238E27FC236}">
                <a16:creationId xmlns:a16="http://schemas.microsoft.com/office/drawing/2014/main" id="{103983FA-13B5-49B6-8298-2661E0E69CFB}"/>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8" name="Rectangle 7">
            <a:extLst>
              <a:ext uri="{FF2B5EF4-FFF2-40B4-BE49-F238E27FC236}">
                <a16:creationId xmlns:a16="http://schemas.microsoft.com/office/drawing/2014/main" id="{BDD1C563-B33A-4A37-BD99-D1A10BFA1DC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21">
            <a:extLst>
              <a:ext uri="{FF2B5EF4-FFF2-40B4-BE49-F238E27FC236}">
                <a16:creationId xmlns:a16="http://schemas.microsoft.com/office/drawing/2014/main" id="{D3FF30D6-7EC0-4C9A-873B-E09ED6A7D1AA}"/>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726302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1FA3FE-35A0-45AA-A458-6E204EDCEAC1}"/>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35</a:t>
            </a:fld>
            <a:endParaRPr lang="en" kern="0">
              <a:solidFill>
                <a:srgbClr val="FFFFFF"/>
              </a:solidFill>
            </a:endParaRPr>
          </a:p>
        </p:txBody>
      </p:sp>
      <p:pic>
        <p:nvPicPr>
          <p:cNvPr id="3" name="Picture 2">
            <a:extLst>
              <a:ext uri="{FF2B5EF4-FFF2-40B4-BE49-F238E27FC236}">
                <a16:creationId xmlns:a16="http://schemas.microsoft.com/office/drawing/2014/main" id="{1B0D8005-AD58-4C47-AECC-3AE5355A9BF6}"/>
              </a:ext>
            </a:extLst>
          </p:cNvPr>
          <p:cNvPicPr>
            <a:picLocks noChangeAspect="1"/>
          </p:cNvPicPr>
          <p:nvPr/>
        </p:nvPicPr>
        <p:blipFill>
          <a:blip r:embed="rId2"/>
          <a:stretch>
            <a:fillRect/>
          </a:stretch>
        </p:blipFill>
        <p:spPr>
          <a:xfrm>
            <a:off x="966481" y="967409"/>
            <a:ext cx="9503144" cy="5141053"/>
          </a:xfrm>
          <a:prstGeom prst="rect">
            <a:avLst/>
          </a:prstGeom>
        </p:spPr>
      </p:pic>
      <p:sp>
        <p:nvSpPr>
          <p:cNvPr id="4" name="Arrow: Right 3">
            <a:extLst>
              <a:ext uri="{FF2B5EF4-FFF2-40B4-BE49-F238E27FC236}">
                <a16:creationId xmlns:a16="http://schemas.microsoft.com/office/drawing/2014/main" id="{EA0B45B7-ED7F-4304-BA73-DC0A572BC817}"/>
              </a:ext>
            </a:extLst>
          </p:cNvPr>
          <p:cNvSpPr/>
          <p:nvPr/>
        </p:nvSpPr>
        <p:spPr>
          <a:xfrm>
            <a:off x="1974965" y="2078591"/>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5" name="Arrow: Down 4">
            <a:extLst>
              <a:ext uri="{FF2B5EF4-FFF2-40B4-BE49-F238E27FC236}">
                <a16:creationId xmlns:a16="http://schemas.microsoft.com/office/drawing/2014/main" id="{B763DAC6-991D-410F-B822-09D0F79ABA3A}"/>
              </a:ext>
            </a:extLst>
          </p:cNvPr>
          <p:cNvSpPr/>
          <p:nvPr/>
        </p:nvSpPr>
        <p:spPr>
          <a:xfrm rot="6990392">
            <a:off x="4929811" y="2095816"/>
            <a:ext cx="484632" cy="978408"/>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6" name="Arrow: Down 5">
            <a:extLst>
              <a:ext uri="{FF2B5EF4-FFF2-40B4-BE49-F238E27FC236}">
                <a16:creationId xmlns:a16="http://schemas.microsoft.com/office/drawing/2014/main" id="{BCBF7A1B-CFDA-4BE8-B25F-2F4F1B3ADE71}"/>
              </a:ext>
            </a:extLst>
          </p:cNvPr>
          <p:cNvSpPr/>
          <p:nvPr/>
        </p:nvSpPr>
        <p:spPr>
          <a:xfrm rot="6826299">
            <a:off x="5631072" y="1412750"/>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D24E4DD-CB47-4392-B6FF-3417C7E5BED3}"/>
              </a:ext>
            </a:extLst>
          </p:cNvPr>
          <p:cNvSpPr txBox="1"/>
          <p:nvPr/>
        </p:nvSpPr>
        <p:spPr>
          <a:xfrm>
            <a:off x="1921566" y="1964194"/>
            <a:ext cx="527709" cy="830997"/>
          </a:xfrm>
          <a:prstGeom prst="rect">
            <a:avLst/>
          </a:prstGeom>
          <a:noFill/>
        </p:spPr>
        <p:txBody>
          <a:bodyPr wrap="none" rtlCol="0">
            <a:spAutoFit/>
          </a:bodyPr>
          <a:lstStyle/>
          <a:p>
            <a:r>
              <a:rPr lang="en-US" sz="4800" dirty="0">
                <a:solidFill>
                  <a:srgbClr val="00B050"/>
                </a:solidFill>
              </a:rPr>
              <a:t>1</a:t>
            </a:r>
          </a:p>
        </p:txBody>
      </p:sp>
      <p:sp>
        <p:nvSpPr>
          <p:cNvPr id="8" name="TextBox 7">
            <a:extLst>
              <a:ext uri="{FF2B5EF4-FFF2-40B4-BE49-F238E27FC236}">
                <a16:creationId xmlns:a16="http://schemas.microsoft.com/office/drawing/2014/main" id="{129D5159-C5CA-49B9-9034-4470303BBD8C}"/>
              </a:ext>
            </a:extLst>
          </p:cNvPr>
          <p:cNvSpPr txBox="1"/>
          <p:nvPr/>
        </p:nvSpPr>
        <p:spPr>
          <a:xfrm>
            <a:off x="4823915" y="2107446"/>
            <a:ext cx="570238" cy="830997"/>
          </a:xfrm>
          <a:prstGeom prst="rect">
            <a:avLst/>
          </a:prstGeom>
          <a:noFill/>
        </p:spPr>
        <p:txBody>
          <a:bodyPr wrap="square" rtlCol="0">
            <a:spAutoFit/>
          </a:bodyPr>
          <a:lstStyle/>
          <a:p>
            <a:r>
              <a:rPr lang="en-US" sz="4800" b="1" dirty="0">
                <a:solidFill>
                  <a:srgbClr val="00B050"/>
                </a:solidFill>
              </a:rPr>
              <a:t>2</a:t>
            </a:r>
          </a:p>
        </p:txBody>
      </p:sp>
      <p:sp>
        <p:nvSpPr>
          <p:cNvPr id="9" name="TextBox 8">
            <a:extLst>
              <a:ext uri="{FF2B5EF4-FFF2-40B4-BE49-F238E27FC236}">
                <a16:creationId xmlns:a16="http://schemas.microsoft.com/office/drawing/2014/main" id="{26F9A8D1-966C-4AF5-9FEE-EC8F102ED1B3}"/>
              </a:ext>
            </a:extLst>
          </p:cNvPr>
          <p:cNvSpPr txBox="1"/>
          <p:nvPr/>
        </p:nvSpPr>
        <p:spPr>
          <a:xfrm>
            <a:off x="10592341" y="2570750"/>
            <a:ext cx="869149" cy="1569660"/>
          </a:xfrm>
          <a:prstGeom prst="rect">
            <a:avLst/>
          </a:prstGeom>
          <a:noFill/>
        </p:spPr>
        <p:txBody>
          <a:bodyPr wrap="none" rtlCol="0">
            <a:spAutoFit/>
          </a:bodyPr>
          <a:lstStyle/>
          <a:p>
            <a:r>
              <a:rPr lang="en-US" sz="9600" dirty="0">
                <a:solidFill>
                  <a:srgbClr val="FF0000"/>
                </a:solidFill>
              </a:rPr>
              <a:t>9</a:t>
            </a:r>
          </a:p>
        </p:txBody>
      </p:sp>
      <p:sp>
        <p:nvSpPr>
          <p:cNvPr id="10" name="TextBox 9">
            <a:extLst>
              <a:ext uri="{FF2B5EF4-FFF2-40B4-BE49-F238E27FC236}">
                <a16:creationId xmlns:a16="http://schemas.microsoft.com/office/drawing/2014/main" id="{F8FBB5F8-FBCC-42DC-90C0-4B8A8AC5251F}"/>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11" name="Rectangle 10">
            <a:extLst>
              <a:ext uri="{FF2B5EF4-FFF2-40B4-BE49-F238E27FC236}">
                <a16:creationId xmlns:a16="http://schemas.microsoft.com/office/drawing/2014/main" id="{6BA54BA1-CEAF-464E-8753-F8E543D1D4A3}"/>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Graphic 21">
            <a:extLst>
              <a:ext uri="{FF2B5EF4-FFF2-40B4-BE49-F238E27FC236}">
                <a16:creationId xmlns:a16="http://schemas.microsoft.com/office/drawing/2014/main" id="{B512058B-EBE8-4162-9BA3-2A96694FDF7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5375101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787973A-865B-4927-B2F5-B56952A95119}"/>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36</a:t>
            </a:fld>
            <a:endParaRPr lang="en" kern="0">
              <a:solidFill>
                <a:srgbClr val="FFFFFF"/>
              </a:solidFill>
            </a:endParaRPr>
          </a:p>
        </p:txBody>
      </p:sp>
      <p:pic>
        <p:nvPicPr>
          <p:cNvPr id="3" name="Picture 2">
            <a:extLst>
              <a:ext uri="{FF2B5EF4-FFF2-40B4-BE49-F238E27FC236}">
                <a16:creationId xmlns:a16="http://schemas.microsoft.com/office/drawing/2014/main" id="{9BB0B9F3-134B-48B1-946C-AA815C1AE59F}"/>
              </a:ext>
            </a:extLst>
          </p:cNvPr>
          <p:cNvPicPr>
            <a:picLocks noChangeAspect="1"/>
          </p:cNvPicPr>
          <p:nvPr/>
        </p:nvPicPr>
        <p:blipFill>
          <a:blip r:embed="rId2"/>
          <a:stretch>
            <a:fillRect/>
          </a:stretch>
        </p:blipFill>
        <p:spPr>
          <a:xfrm>
            <a:off x="1152910" y="1214071"/>
            <a:ext cx="9458470" cy="5323517"/>
          </a:xfrm>
          <a:prstGeom prst="rect">
            <a:avLst/>
          </a:prstGeom>
        </p:spPr>
      </p:pic>
      <p:sp>
        <p:nvSpPr>
          <p:cNvPr id="6" name="Arrow: Down 5">
            <a:extLst>
              <a:ext uri="{FF2B5EF4-FFF2-40B4-BE49-F238E27FC236}">
                <a16:creationId xmlns:a16="http://schemas.microsoft.com/office/drawing/2014/main" id="{228C8047-AF53-4C81-8053-86A95B1F443D}"/>
              </a:ext>
            </a:extLst>
          </p:cNvPr>
          <p:cNvSpPr/>
          <p:nvPr/>
        </p:nvSpPr>
        <p:spPr>
          <a:xfrm rot="7648054">
            <a:off x="6175513" y="1683026"/>
            <a:ext cx="484632" cy="978408"/>
          </a:xfrm>
          <a:prstGeom prst="down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7" name="Arrow: Right 6">
            <a:extLst>
              <a:ext uri="{FF2B5EF4-FFF2-40B4-BE49-F238E27FC236}">
                <a16:creationId xmlns:a16="http://schemas.microsoft.com/office/drawing/2014/main" id="{11929C09-344F-4276-9655-0AF89EAC5D54}"/>
              </a:ext>
            </a:extLst>
          </p:cNvPr>
          <p:cNvSpPr/>
          <p:nvPr/>
        </p:nvSpPr>
        <p:spPr>
          <a:xfrm rot="19881977">
            <a:off x="2280570" y="1767010"/>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8" name="TextBox 7">
            <a:extLst>
              <a:ext uri="{FF2B5EF4-FFF2-40B4-BE49-F238E27FC236}">
                <a16:creationId xmlns:a16="http://schemas.microsoft.com/office/drawing/2014/main" id="{310E9C35-BADE-44AF-A7AE-45AF13E0AF1F}"/>
              </a:ext>
            </a:extLst>
          </p:cNvPr>
          <p:cNvSpPr txBox="1"/>
          <p:nvPr/>
        </p:nvSpPr>
        <p:spPr>
          <a:xfrm>
            <a:off x="9780105" y="2306170"/>
            <a:ext cx="1553630" cy="1569660"/>
          </a:xfrm>
          <a:prstGeom prst="rect">
            <a:avLst/>
          </a:prstGeom>
          <a:noFill/>
        </p:spPr>
        <p:txBody>
          <a:bodyPr wrap="none" rtlCol="0">
            <a:spAutoFit/>
          </a:bodyPr>
          <a:lstStyle/>
          <a:p>
            <a:r>
              <a:rPr lang="en-US" sz="9600" dirty="0">
                <a:solidFill>
                  <a:srgbClr val="FF0000"/>
                </a:solidFill>
              </a:rPr>
              <a:t>10</a:t>
            </a:r>
          </a:p>
        </p:txBody>
      </p:sp>
      <p:sp>
        <p:nvSpPr>
          <p:cNvPr id="9" name="TextBox 8">
            <a:extLst>
              <a:ext uri="{FF2B5EF4-FFF2-40B4-BE49-F238E27FC236}">
                <a16:creationId xmlns:a16="http://schemas.microsoft.com/office/drawing/2014/main" id="{3AFC041A-1E15-455A-B624-3D5D3B61EC06}"/>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10" name="Rectangle 9">
            <a:extLst>
              <a:ext uri="{FF2B5EF4-FFF2-40B4-BE49-F238E27FC236}">
                <a16:creationId xmlns:a16="http://schemas.microsoft.com/office/drawing/2014/main" id="{92E8D2D9-5311-4844-90C9-F059D2DA8CE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21">
            <a:extLst>
              <a:ext uri="{FF2B5EF4-FFF2-40B4-BE49-F238E27FC236}">
                <a16:creationId xmlns:a16="http://schemas.microsoft.com/office/drawing/2014/main" id="{C81D04B0-CF85-4941-B5E1-1E8B07AEAF1F}"/>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9265207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C982B0-C50A-41B9-9F7F-14E6856E3021}"/>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37</a:t>
            </a:fld>
            <a:endParaRPr lang="en" kern="0">
              <a:solidFill>
                <a:srgbClr val="FFFFFF"/>
              </a:solidFill>
            </a:endParaRPr>
          </a:p>
        </p:txBody>
      </p:sp>
      <p:pic>
        <p:nvPicPr>
          <p:cNvPr id="3" name="Picture 2">
            <a:extLst>
              <a:ext uri="{FF2B5EF4-FFF2-40B4-BE49-F238E27FC236}">
                <a16:creationId xmlns:a16="http://schemas.microsoft.com/office/drawing/2014/main" id="{206039EF-FA92-42C5-84CA-B56D525CA7E2}"/>
              </a:ext>
            </a:extLst>
          </p:cNvPr>
          <p:cNvPicPr>
            <a:picLocks noChangeAspect="1"/>
          </p:cNvPicPr>
          <p:nvPr/>
        </p:nvPicPr>
        <p:blipFill>
          <a:blip r:embed="rId2"/>
          <a:stretch>
            <a:fillRect/>
          </a:stretch>
        </p:blipFill>
        <p:spPr>
          <a:xfrm>
            <a:off x="973572" y="1368140"/>
            <a:ext cx="8941635" cy="5032626"/>
          </a:xfrm>
          <a:prstGeom prst="rect">
            <a:avLst/>
          </a:prstGeom>
        </p:spPr>
      </p:pic>
      <p:sp>
        <p:nvSpPr>
          <p:cNvPr id="4" name="Arrow: Right 3">
            <a:extLst>
              <a:ext uri="{FF2B5EF4-FFF2-40B4-BE49-F238E27FC236}">
                <a16:creationId xmlns:a16="http://schemas.microsoft.com/office/drawing/2014/main" id="{18180728-EEBB-4ED3-AE28-3541E5FEA070}"/>
              </a:ext>
            </a:extLst>
          </p:cNvPr>
          <p:cNvSpPr/>
          <p:nvPr/>
        </p:nvSpPr>
        <p:spPr>
          <a:xfrm>
            <a:off x="4081669" y="5661792"/>
            <a:ext cx="978408" cy="484632"/>
          </a:xfrm>
          <a:prstGeom prst="right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US"/>
          </a:p>
        </p:txBody>
      </p:sp>
      <p:sp>
        <p:nvSpPr>
          <p:cNvPr id="5" name="TextBox 4">
            <a:extLst>
              <a:ext uri="{FF2B5EF4-FFF2-40B4-BE49-F238E27FC236}">
                <a16:creationId xmlns:a16="http://schemas.microsoft.com/office/drawing/2014/main" id="{07E84A1A-77A8-4F64-B5E9-98DC0182A850}"/>
              </a:ext>
            </a:extLst>
          </p:cNvPr>
          <p:cNvSpPr txBox="1"/>
          <p:nvPr/>
        </p:nvSpPr>
        <p:spPr>
          <a:xfrm>
            <a:off x="10045148" y="2597426"/>
            <a:ext cx="1462260" cy="1569660"/>
          </a:xfrm>
          <a:prstGeom prst="rect">
            <a:avLst/>
          </a:prstGeom>
          <a:noFill/>
        </p:spPr>
        <p:txBody>
          <a:bodyPr wrap="none" rtlCol="0">
            <a:spAutoFit/>
          </a:bodyPr>
          <a:lstStyle/>
          <a:p>
            <a:r>
              <a:rPr lang="en-US" sz="9600" dirty="0">
                <a:solidFill>
                  <a:srgbClr val="FF0000"/>
                </a:solidFill>
              </a:rPr>
              <a:t>11</a:t>
            </a:r>
          </a:p>
        </p:txBody>
      </p:sp>
      <p:sp>
        <p:nvSpPr>
          <p:cNvPr id="6" name="TextBox 5">
            <a:extLst>
              <a:ext uri="{FF2B5EF4-FFF2-40B4-BE49-F238E27FC236}">
                <a16:creationId xmlns:a16="http://schemas.microsoft.com/office/drawing/2014/main" id="{8FB55A7D-79EA-4C8C-8655-9F5B92B2BE14}"/>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7" name="Rectangle 6">
            <a:extLst>
              <a:ext uri="{FF2B5EF4-FFF2-40B4-BE49-F238E27FC236}">
                <a16:creationId xmlns:a16="http://schemas.microsoft.com/office/drawing/2014/main" id="{8B31B67E-F4DC-4FEC-89F4-7C2E33D442C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Graphic 21">
            <a:extLst>
              <a:ext uri="{FF2B5EF4-FFF2-40B4-BE49-F238E27FC236}">
                <a16:creationId xmlns:a16="http://schemas.microsoft.com/office/drawing/2014/main" id="{ACE7DB4D-101A-4CD7-BDAA-D9B8C38089A1}"/>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301540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1798078-1BAF-4B9F-8170-7031E9303D88}"/>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38</a:t>
            </a:fld>
            <a:endParaRPr lang="en" kern="0">
              <a:solidFill>
                <a:srgbClr val="FFFFFF"/>
              </a:solidFill>
            </a:endParaRPr>
          </a:p>
        </p:txBody>
      </p:sp>
      <p:pic>
        <p:nvPicPr>
          <p:cNvPr id="3" name="Picture 2">
            <a:extLst>
              <a:ext uri="{FF2B5EF4-FFF2-40B4-BE49-F238E27FC236}">
                <a16:creationId xmlns:a16="http://schemas.microsoft.com/office/drawing/2014/main" id="{475EA6A7-E479-4771-ADF7-95D1BFE9C612}"/>
              </a:ext>
            </a:extLst>
          </p:cNvPr>
          <p:cNvPicPr>
            <a:picLocks noChangeAspect="1"/>
          </p:cNvPicPr>
          <p:nvPr/>
        </p:nvPicPr>
        <p:blipFill>
          <a:blip r:embed="rId2"/>
          <a:stretch>
            <a:fillRect/>
          </a:stretch>
        </p:blipFill>
        <p:spPr>
          <a:xfrm>
            <a:off x="1934817" y="1510749"/>
            <a:ext cx="8044070" cy="4672368"/>
          </a:xfrm>
          <a:prstGeom prst="rect">
            <a:avLst/>
          </a:prstGeom>
        </p:spPr>
      </p:pic>
      <p:sp>
        <p:nvSpPr>
          <p:cNvPr id="4" name="Arrow: Down 3">
            <a:extLst>
              <a:ext uri="{FF2B5EF4-FFF2-40B4-BE49-F238E27FC236}">
                <a16:creationId xmlns:a16="http://schemas.microsoft.com/office/drawing/2014/main" id="{B2D6F529-243B-46BC-81CE-9039882100CD}"/>
              </a:ext>
            </a:extLst>
          </p:cNvPr>
          <p:cNvSpPr/>
          <p:nvPr/>
        </p:nvSpPr>
        <p:spPr>
          <a:xfrm rot="7167562">
            <a:off x="5063394" y="1803422"/>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97F5978-A27D-4C70-9F1D-67B8A37A592C}"/>
              </a:ext>
            </a:extLst>
          </p:cNvPr>
          <p:cNvSpPr txBox="1"/>
          <p:nvPr/>
        </p:nvSpPr>
        <p:spPr>
          <a:xfrm>
            <a:off x="8189843" y="2292626"/>
            <a:ext cx="1553630" cy="1569660"/>
          </a:xfrm>
          <a:prstGeom prst="rect">
            <a:avLst/>
          </a:prstGeom>
          <a:noFill/>
        </p:spPr>
        <p:txBody>
          <a:bodyPr wrap="none" rtlCol="0">
            <a:spAutoFit/>
          </a:bodyPr>
          <a:lstStyle/>
          <a:p>
            <a:r>
              <a:rPr lang="en-US" sz="9600" dirty="0">
                <a:solidFill>
                  <a:srgbClr val="FF0000"/>
                </a:solidFill>
              </a:rPr>
              <a:t>12</a:t>
            </a:r>
          </a:p>
        </p:txBody>
      </p:sp>
      <p:sp>
        <p:nvSpPr>
          <p:cNvPr id="6" name="TextBox 5">
            <a:extLst>
              <a:ext uri="{FF2B5EF4-FFF2-40B4-BE49-F238E27FC236}">
                <a16:creationId xmlns:a16="http://schemas.microsoft.com/office/drawing/2014/main" id="{71B3E2AF-DD7D-40F9-BA1F-BD9D53C66882}"/>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7" name="Rectangle 6">
            <a:extLst>
              <a:ext uri="{FF2B5EF4-FFF2-40B4-BE49-F238E27FC236}">
                <a16:creationId xmlns:a16="http://schemas.microsoft.com/office/drawing/2014/main" id="{E592BC88-EA8F-40BC-8E18-CF0CC93167F6}"/>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Graphic 21">
            <a:extLst>
              <a:ext uri="{FF2B5EF4-FFF2-40B4-BE49-F238E27FC236}">
                <a16:creationId xmlns:a16="http://schemas.microsoft.com/office/drawing/2014/main" id="{CA8AA866-A208-484C-9931-6E6912BECCA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6130570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18987" y="3321491"/>
            <a:ext cx="4222539" cy="1832874"/>
          </a:xfrm>
          <a:prstGeom prst="rect">
            <a:avLst/>
          </a:prstGeom>
        </p:spPr>
        <p:txBody>
          <a:bodyPr wrap="square">
            <a:spAutoFit/>
          </a:bodyPr>
          <a:lstStyle/>
          <a:p>
            <a:pPr lvl="0" algn="ctr">
              <a:lnSpc>
                <a:spcPct val="120000"/>
              </a:lnSpc>
              <a:defRPr/>
            </a:pPr>
            <a:r>
              <a:rPr lang="en-US" sz="2800" dirty="0">
                <a:solidFill>
                  <a:srgbClr val="000000"/>
                </a:solidFill>
                <a:latin typeface="Times New Roman" panose="02020603050405020304" pitchFamily="18" charset="0"/>
                <a:cs typeface="Times New Roman" panose="02020603050405020304" pitchFamily="18" charset="0"/>
              </a:rPr>
              <a:t>Construct Validity</a:t>
            </a:r>
            <a:r>
              <a:rPr lang="ar-EG" sz="2800" dirty="0">
                <a:solidFill>
                  <a:srgbClr val="000000"/>
                </a:solidFill>
                <a:latin typeface="Times New Roman" panose="02020603050405020304" pitchFamily="18" charset="0"/>
                <a:cs typeface="Times New Roman" panose="02020603050405020304" pitchFamily="18" charset="0"/>
              </a:rPr>
              <a:t>  اختبار الصدق للمقياس</a:t>
            </a:r>
            <a:br>
              <a:rPr lang="en-US" sz="2800" dirty="0">
                <a:solidFill>
                  <a:srgbClr val="000000"/>
                </a:solidFill>
                <a:latin typeface="Times New Roman" panose="02020603050405020304" pitchFamily="18" charset="0"/>
                <a:cs typeface="Times New Roman" panose="02020603050405020304" pitchFamily="18" charset="0"/>
              </a:rPr>
            </a:br>
            <a:r>
              <a:rPr lang="en-US" sz="2000" dirty="0">
                <a:solidFill>
                  <a:srgbClr val="000000"/>
                </a:solidFill>
                <a:latin typeface="Times New Roman" panose="02020603050405020304" pitchFamily="18" charset="0"/>
                <a:cs typeface="Times New Roman" panose="02020603050405020304" pitchFamily="18" charset="0"/>
              </a:rPr>
              <a:t>(Convergent validity</a:t>
            </a:r>
            <a:r>
              <a:rPr lang="ar-EG" sz="2000" dirty="0">
                <a:solidFill>
                  <a:srgbClr val="000000"/>
                </a:solidFill>
                <a:latin typeface="Times New Roman" panose="02020603050405020304" pitchFamily="18" charset="0"/>
                <a:cs typeface="Times New Roman" panose="02020603050405020304" pitchFamily="18" charset="0"/>
              </a:rPr>
              <a:t> الصدق التقاربي </a:t>
            </a:r>
            <a:r>
              <a:rPr lang="en-US" sz="2000" dirty="0">
                <a:solidFill>
                  <a:srgbClr val="000000"/>
                </a:solidFill>
                <a:latin typeface="Times New Roman" panose="02020603050405020304" pitchFamily="18" charset="0"/>
                <a:cs typeface="Times New Roman" panose="02020603050405020304" pitchFamily="18" charset="0"/>
              </a:rPr>
              <a:t>)</a:t>
            </a:r>
          </a:p>
          <a:p>
            <a:pPr lvl="0" algn="ctr">
              <a:lnSpc>
                <a:spcPct val="120000"/>
              </a:lnSpc>
              <a:defRPr/>
            </a:pPr>
            <a:r>
              <a:rPr lang="en-US" sz="2000" dirty="0">
                <a:solidFill>
                  <a:srgbClr val="000000"/>
                </a:solidFill>
                <a:latin typeface="Times New Roman" panose="02020603050405020304" pitchFamily="18" charset="0"/>
                <a:cs typeface="Times New Roman" panose="02020603050405020304" pitchFamily="18" charset="0"/>
              </a:rPr>
              <a:t>Factor Analysis</a:t>
            </a:r>
            <a:r>
              <a:rPr lang="ar-EG" sz="2000" dirty="0">
                <a:solidFill>
                  <a:srgbClr val="000000"/>
                </a:solidFill>
                <a:latin typeface="Times New Roman" panose="02020603050405020304" pitchFamily="18" charset="0"/>
                <a:cs typeface="Times New Roman" panose="02020603050405020304" pitchFamily="18" charset="0"/>
              </a:rPr>
              <a:t> التحليل العاملي </a:t>
            </a:r>
            <a:endParaRPr lang="en-US" sz="2000" dirty="0">
              <a:solidFill>
                <a:srgbClr val="00000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rPr>
              <a:t>5 </a:t>
            </a: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BA6D8068-247A-4409-BD9D-16DDE30AAE60}"/>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1423494238"/>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61910" y="1124048"/>
            <a:ext cx="9677937" cy="51685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161910" y="1121311"/>
            <a:ext cx="9658786" cy="5632311"/>
          </a:xfrm>
          <a:prstGeom prst="rect">
            <a:avLst/>
          </a:prstGeom>
          <a:noFill/>
        </p:spPr>
        <p:txBody>
          <a:bodyPr wrap="square" rtlCol="0">
            <a:spAutoFit/>
          </a:bodyPr>
          <a:lstStyle/>
          <a:p>
            <a:pPr marL="342900" indent="-342900" algn="ctr">
              <a:buFont typeface="Wingdings" panose="05000000000000000000" pitchFamily="2" charset="2"/>
              <a:buChar char="q"/>
            </a:pPr>
            <a:r>
              <a:rPr lang="en-US" sz="2400" b="1" dirty="0">
                <a:solidFill>
                  <a:srgbClr val="00B0F0"/>
                </a:solidFill>
                <a:latin typeface="Times New Roman" panose="02020603050405020304" pitchFamily="18" charset="0"/>
                <a:cs typeface="Times New Roman" panose="02020603050405020304" pitchFamily="18" charset="0"/>
              </a:rPr>
              <a:t>What is factor analysis?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Factor analysis is a very useful and popular method of multivariate research technique, mostly used in social and behavioral sciences.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This technique is applicable when there is a systematic interdependence among a set of observed variables, and the researcher is interested in finding out something more fundamental which creates this commonness.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Factor analysis attempts to represent a set of observed variables X1, X2 .... </a:t>
            </a:r>
            <a:r>
              <a:rPr lang="en-US" sz="2400" dirty="0" err="1">
                <a:solidFill>
                  <a:srgbClr val="2D3956"/>
                </a:solidFill>
                <a:latin typeface="Times New Roman" panose="02020603050405020304" pitchFamily="18" charset="0"/>
                <a:cs typeface="Times New Roman" panose="02020603050405020304" pitchFamily="18" charset="0"/>
              </a:rPr>
              <a:t>Xn</a:t>
            </a:r>
            <a:r>
              <a:rPr lang="en-US" sz="2400" dirty="0">
                <a:solidFill>
                  <a:srgbClr val="2D3956"/>
                </a:solidFill>
                <a:latin typeface="Times New Roman" panose="02020603050405020304" pitchFamily="18" charset="0"/>
                <a:cs typeface="Times New Roman" panose="02020603050405020304" pitchFamily="18" charset="0"/>
              </a:rPr>
              <a:t> in terms of a number of 'common' factors. The common factors (sometimes called latent variables) are hypothetical variables which explain why a number of variables are correlated with each other -- it is because they have one or more factors in common.</a:t>
            </a:r>
          </a:p>
          <a:p>
            <a:endParaRPr lang="en-US" sz="2400" dirty="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25911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61910" y="1124048"/>
            <a:ext cx="9677937" cy="51685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161910" y="1121311"/>
            <a:ext cx="9658786" cy="4893647"/>
          </a:xfrm>
          <a:prstGeom prst="rect">
            <a:avLst/>
          </a:prstGeom>
          <a:noFill/>
        </p:spPr>
        <p:txBody>
          <a:bodyPr wrap="square" rtlCol="0">
            <a:spAutoFit/>
          </a:bodyPr>
          <a:lstStyle/>
          <a:p>
            <a:pPr marL="342900" indent="-342900" algn="ctr">
              <a:buFont typeface="Wingdings" panose="05000000000000000000" pitchFamily="2" charset="2"/>
              <a:buChar char="q"/>
            </a:pPr>
            <a:r>
              <a:rPr lang="en-US" sz="2400" b="1" dirty="0">
                <a:solidFill>
                  <a:srgbClr val="00B0F0"/>
                </a:solidFill>
                <a:latin typeface="Times New Roman" panose="02020603050405020304" pitchFamily="18" charset="0"/>
                <a:cs typeface="Times New Roman" panose="02020603050405020304" pitchFamily="18" charset="0"/>
              </a:rPr>
              <a:t>What is factor analysis? Contd..</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Factor analysis seeks to resolve a large set of measured variables in terms of relatively few categories, known as factors. </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This technique allows the researcher to group variables into factors (based on correlation between variables), and the factors so derived may be treated as new variables (often termed as latent variables) and their value derived by summing the values of the original variables which have been grouped into the factor. </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The meaning and name of such variable is subjectively determined by the researcher.</a:t>
            </a:r>
          </a:p>
        </p:txBody>
      </p:sp>
    </p:spTree>
    <p:extLst>
      <p:ext uri="{BB962C8B-B14F-4D97-AF65-F5344CB8AC3E}">
        <p14:creationId xmlns:p14="http://schemas.microsoft.com/office/powerpoint/2010/main" val="4194343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81061" y="1428673"/>
            <a:ext cx="9658786" cy="36562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181061" y="1733298"/>
            <a:ext cx="9658786" cy="3416320"/>
          </a:xfrm>
          <a:prstGeom prst="rect">
            <a:avLst/>
          </a:prstGeom>
          <a:noFill/>
        </p:spPr>
        <p:txBody>
          <a:bodyPr wrap="square" rtlCol="0">
            <a:spAutoFit/>
          </a:bodyPr>
          <a:lstStyle/>
          <a:p>
            <a:pPr marL="342900" indent="-342900" algn="ctr">
              <a:buFont typeface="Wingdings" panose="05000000000000000000" pitchFamily="2" charset="2"/>
              <a:buChar char="q"/>
            </a:pPr>
            <a:r>
              <a:rPr lang="en-US" sz="2400" b="1" dirty="0">
                <a:solidFill>
                  <a:srgbClr val="00B0F0"/>
                </a:solidFill>
                <a:latin typeface="Times New Roman" panose="02020603050405020304" pitchFamily="18" charset="0"/>
                <a:cs typeface="Times New Roman" panose="02020603050405020304" pitchFamily="18" charset="0"/>
              </a:rPr>
              <a:t>Some concepts used in factor analysis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Factor</a:t>
            </a:r>
            <a:r>
              <a:rPr lang="en-US" sz="2400" dirty="0">
                <a:solidFill>
                  <a:srgbClr val="2D3956"/>
                </a:solidFill>
                <a:latin typeface="Times New Roman" panose="02020603050405020304" pitchFamily="18" charset="0"/>
                <a:cs typeface="Times New Roman" panose="02020603050405020304" pitchFamily="18" charset="0"/>
              </a:rPr>
              <a:t>- It is an underlying dimension that accounts for several observed variables.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Factor loadings- </a:t>
            </a:r>
            <a:r>
              <a:rPr lang="en-US" sz="2400" dirty="0">
                <a:solidFill>
                  <a:srgbClr val="2D3956"/>
                </a:solidFill>
                <a:latin typeface="Times New Roman" panose="02020603050405020304" pitchFamily="18" charset="0"/>
                <a:cs typeface="Times New Roman" panose="02020603050405020304" pitchFamily="18" charset="0"/>
              </a:rPr>
              <a:t>are those values which explain how closely the variables are related to each one of the factors discovered. It is the absolute size of the loadings that is important in the interpretation of a factor.</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59322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61910" y="1124048"/>
            <a:ext cx="9677937" cy="516858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161910" y="1121311"/>
            <a:ext cx="9658786" cy="4893647"/>
          </a:xfrm>
          <a:prstGeom prst="rect">
            <a:avLst/>
          </a:prstGeom>
          <a:noFill/>
        </p:spPr>
        <p:txBody>
          <a:bodyPr wrap="square" rtlCol="0">
            <a:spAutoFit/>
          </a:bodyPr>
          <a:lstStyle/>
          <a:p>
            <a:pPr marL="342900" indent="-342900" algn="ctr">
              <a:buFont typeface="Wingdings" panose="05000000000000000000" pitchFamily="2" charset="2"/>
              <a:buChar char="q"/>
            </a:pPr>
            <a:r>
              <a:rPr lang="en-US" sz="2400" b="1" dirty="0">
                <a:solidFill>
                  <a:srgbClr val="00B0F0"/>
                </a:solidFill>
                <a:latin typeface="Times New Roman" panose="02020603050405020304" pitchFamily="18" charset="0"/>
                <a:cs typeface="Times New Roman" panose="02020603050405020304" pitchFamily="18" charset="0"/>
              </a:rPr>
              <a:t>Some concepts used in factor analysis. Cont.</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Communality </a:t>
            </a:r>
            <a:r>
              <a:rPr lang="en-US" sz="2400" dirty="0">
                <a:solidFill>
                  <a:srgbClr val="2D3956"/>
                </a:solidFill>
                <a:latin typeface="Times New Roman" panose="02020603050405020304" pitchFamily="18" charset="0"/>
                <a:cs typeface="Times New Roman" panose="02020603050405020304" pitchFamily="18" charset="0"/>
              </a:rPr>
              <a:t>shows how much of each variable is accounted for by the underlying factor taken together. A high value of communality means that not much of the variable is left over after whatever the factors represent is taken into consideration.</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Eigenvalue</a:t>
            </a:r>
            <a:r>
              <a:rPr lang="en-US" sz="2400" dirty="0">
                <a:solidFill>
                  <a:srgbClr val="2D3956"/>
                </a:solidFill>
                <a:latin typeface="Times New Roman" panose="02020603050405020304" pitchFamily="18" charset="0"/>
                <a:cs typeface="Times New Roman" panose="02020603050405020304" pitchFamily="18" charset="0"/>
              </a:rPr>
              <a:t> (or latent root) sum of squared values of factor loadings relating to a factor. It indicates the relative importance of each factor in accounting for the particular set of variables analyzed.</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Rotation</a:t>
            </a:r>
            <a:r>
              <a:rPr lang="en-US" sz="2400" dirty="0">
                <a:solidFill>
                  <a:srgbClr val="2D3956"/>
                </a:solidFill>
                <a:latin typeface="Times New Roman" panose="02020603050405020304" pitchFamily="18" charset="0"/>
                <a:cs typeface="Times New Roman" panose="02020603050405020304" pitchFamily="18" charset="0"/>
              </a:rPr>
              <a:t>- reveals different structures in the data and provides meaning to the results of factor analysis.</a:t>
            </a:r>
          </a:p>
        </p:txBody>
      </p:sp>
    </p:spTree>
    <p:extLst>
      <p:ext uri="{BB962C8B-B14F-4D97-AF65-F5344CB8AC3E}">
        <p14:creationId xmlns:p14="http://schemas.microsoft.com/office/powerpoint/2010/main" val="7560782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036192" y="1671892"/>
            <a:ext cx="9677937" cy="351421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148658" y="1671892"/>
            <a:ext cx="9413325" cy="3046988"/>
          </a:xfrm>
          <a:prstGeom prst="rect">
            <a:avLst/>
          </a:prstGeom>
          <a:noFill/>
        </p:spPr>
        <p:txBody>
          <a:bodyPr wrap="square" rtlCol="0">
            <a:spAutoFit/>
          </a:bodyPr>
          <a:lstStyle/>
          <a:p>
            <a:pPr marL="342900" indent="-342900" algn="ctr">
              <a:buFont typeface="Wingdings" panose="05000000000000000000" pitchFamily="2" charset="2"/>
              <a:buChar char="q"/>
            </a:pPr>
            <a:r>
              <a:rPr lang="en-US" sz="2400" b="1" dirty="0">
                <a:solidFill>
                  <a:srgbClr val="00B0F0"/>
                </a:solidFill>
                <a:latin typeface="Times New Roman" panose="02020603050405020304" pitchFamily="18" charset="0"/>
                <a:cs typeface="Times New Roman" panose="02020603050405020304" pitchFamily="18" charset="0"/>
              </a:rPr>
              <a:t>KEEPING THINGS SIMPLE</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Factor analysis (FA) </a:t>
            </a:r>
            <a:r>
              <a:rPr lang="en-US" sz="2400" dirty="0">
                <a:solidFill>
                  <a:srgbClr val="2D3956"/>
                </a:solidFill>
                <a:latin typeface="Times New Roman" panose="02020603050405020304" pitchFamily="18" charset="0"/>
                <a:cs typeface="Times New Roman" panose="02020603050405020304" pitchFamily="18" charset="0"/>
              </a:rPr>
              <a:t>is all about simplification</a:t>
            </a:r>
            <a:r>
              <a:rPr lang="en-US" sz="2400" b="1" dirty="0">
                <a:solidFill>
                  <a:srgbClr val="2D3956"/>
                </a:solidFill>
                <a:latin typeface="Times New Roman" panose="02020603050405020304" pitchFamily="18" charset="0"/>
                <a:cs typeface="Times New Roman" panose="02020603050405020304" pitchFamily="18" charset="0"/>
              </a:rPr>
              <a:t>.</a:t>
            </a:r>
          </a:p>
          <a:p>
            <a:pPr algn="just"/>
            <a:r>
              <a:rPr lang="en-US" sz="2400" dirty="0">
                <a:solidFill>
                  <a:srgbClr val="2D3956"/>
                </a:solidFill>
                <a:latin typeface="Times New Roman" panose="02020603050405020304" pitchFamily="18" charset="0"/>
                <a:cs typeface="Times New Roman" panose="02020603050405020304" pitchFamily="18" charset="0"/>
              </a:rPr>
              <a:t>A method that allows us to understand large quantities of observable variables in terms of a smaller number of unobservable variables.</a:t>
            </a:r>
          </a:p>
          <a:p>
            <a:pPr algn="just"/>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FA and PCA (principal components analysis) </a:t>
            </a:r>
            <a:r>
              <a:rPr lang="en-US" sz="2400" dirty="0">
                <a:solidFill>
                  <a:srgbClr val="2D3956"/>
                </a:solidFill>
                <a:latin typeface="Times New Roman" panose="02020603050405020304" pitchFamily="18" charset="0"/>
                <a:cs typeface="Times New Roman" panose="02020603050405020304" pitchFamily="18" charset="0"/>
              </a:rPr>
              <a:t>are methods of data reduction</a:t>
            </a:r>
          </a:p>
        </p:txBody>
      </p:sp>
    </p:spTree>
    <p:extLst>
      <p:ext uri="{BB962C8B-B14F-4D97-AF65-F5344CB8AC3E}">
        <p14:creationId xmlns:p14="http://schemas.microsoft.com/office/powerpoint/2010/main" val="11560977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036192" y="1671892"/>
            <a:ext cx="9737825" cy="4685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159400" y="1976143"/>
            <a:ext cx="9413325" cy="4154984"/>
          </a:xfrm>
          <a:prstGeom prst="rect">
            <a:avLst/>
          </a:prstGeom>
          <a:noFill/>
        </p:spPr>
        <p:txBody>
          <a:bodyPr wrap="square" rtlCol="0">
            <a:spAutoFit/>
          </a:bodyPr>
          <a:lstStyle/>
          <a:p>
            <a:pPr marL="342900" indent="-342900" algn="ctr">
              <a:buFont typeface="Wingdings" panose="05000000000000000000" pitchFamily="2" charset="2"/>
              <a:buChar char="q"/>
            </a:pPr>
            <a:r>
              <a:rPr lang="en-US" sz="2400" b="1" dirty="0">
                <a:solidFill>
                  <a:srgbClr val="00B0F0"/>
                </a:solidFill>
                <a:latin typeface="Times New Roman" panose="02020603050405020304" pitchFamily="18" charset="0"/>
                <a:cs typeface="Times New Roman" panose="02020603050405020304" pitchFamily="18" charset="0"/>
              </a:rPr>
              <a:t>KEEPING THINGS SIMPLE</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Take many variables and explain them with a few "factors" or "components"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Regardless of purpose, factor analysis is used in: the determination of a small number of factors based on a particular number of inter-related quantitative variables.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In FA, correlated variables are grouped together and separated from other variables with low or no correlation</a:t>
            </a:r>
          </a:p>
        </p:txBody>
      </p:sp>
    </p:spTree>
    <p:extLst>
      <p:ext uri="{BB962C8B-B14F-4D97-AF65-F5344CB8AC3E}">
        <p14:creationId xmlns:p14="http://schemas.microsoft.com/office/powerpoint/2010/main" val="18931363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036192" y="1671892"/>
            <a:ext cx="9737825" cy="4685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159400" y="1976143"/>
            <a:ext cx="9413325" cy="3046988"/>
          </a:xfrm>
          <a:prstGeom prst="rect">
            <a:avLst/>
          </a:prstGeom>
          <a:noFill/>
        </p:spPr>
        <p:txBody>
          <a:bodyPr wrap="square" rtlCol="0">
            <a:spAutoFit/>
          </a:bodyPr>
          <a:lstStyle/>
          <a:p>
            <a:pPr marL="342900" indent="-342900" algn="ctr">
              <a:buFont typeface="Wingdings" panose="05000000000000000000" pitchFamily="2" charset="2"/>
              <a:buChar char="q"/>
            </a:pPr>
            <a:r>
              <a:rPr lang="en-US" sz="2400" b="1" dirty="0">
                <a:solidFill>
                  <a:srgbClr val="00B0F0"/>
                </a:solidFill>
                <a:latin typeface="Times New Roman" panose="02020603050405020304" pitchFamily="18" charset="0"/>
                <a:cs typeface="Times New Roman" panose="02020603050405020304" pitchFamily="18" charset="0"/>
              </a:rPr>
              <a:t>STEPS IN FACTOR ANALYSIS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Wingdings" panose="05000000000000000000" pitchFamily="2" charset="2"/>
              <a:buChar char="v"/>
            </a:pPr>
            <a:r>
              <a:rPr lang="en-US" sz="2400" b="1" dirty="0">
                <a:solidFill>
                  <a:srgbClr val="2D3956"/>
                </a:solidFill>
                <a:latin typeface="Times New Roman" panose="02020603050405020304" pitchFamily="18" charset="0"/>
                <a:cs typeface="Times New Roman" panose="02020603050405020304" pitchFamily="18" charset="0"/>
              </a:rPr>
              <a:t>Factor analysis usually proceeds in four steps: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1st Step</a:t>
            </a:r>
            <a:r>
              <a:rPr lang="en-US" sz="2400" dirty="0">
                <a:solidFill>
                  <a:srgbClr val="2D3956"/>
                </a:solidFill>
                <a:latin typeface="Times New Roman" panose="02020603050405020304" pitchFamily="18" charset="0"/>
                <a:cs typeface="Times New Roman" panose="02020603050405020304" pitchFamily="18" charset="0"/>
              </a:rPr>
              <a:t>: The correlation matrix for all variables is computed.</a:t>
            </a: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2nd Step</a:t>
            </a:r>
            <a:r>
              <a:rPr lang="en-US" sz="2400" dirty="0">
                <a:solidFill>
                  <a:srgbClr val="2D3956"/>
                </a:solidFill>
                <a:latin typeface="Times New Roman" panose="02020603050405020304" pitchFamily="18" charset="0"/>
                <a:cs typeface="Times New Roman" panose="02020603050405020304" pitchFamily="18" charset="0"/>
              </a:rPr>
              <a:t>: Factor extraction.</a:t>
            </a: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3rd Step</a:t>
            </a:r>
            <a:r>
              <a:rPr lang="en-US" sz="2400" dirty="0">
                <a:solidFill>
                  <a:srgbClr val="2D3956"/>
                </a:solidFill>
                <a:latin typeface="Times New Roman" panose="02020603050405020304" pitchFamily="18" charset="0"/>
                <a:cs typeface="Times New Roman" panose="02020603050405020304" pitchFamily="18" charset="0"/>
              </a:rPr>
              <a:t>: Factor rotation.</a:t>
            </a: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4th Step</a:t>
            </a:r>
            <a:r>
              <a:rPr lang="en-US" sz="2400" dirty="0">
                <a:solidFill>
                  <a:srgbClr val="2D3956"/>
                </a:solidFill>
                <a:latin typeface="Times New Roman" panose="02020603050405020304" pitchFamily="18" charset="0"/>
                <a:cs typeface="Times New Roman" panose="02020603050405020304" pitchFamily="18" charset="0"/>
              </a:rPr>
              <a:t>: Make final decisions about the number of underlying factors.</a:t>
            </a:r>
          </a:p>
        </p:txBody>
      </p:sp>
    </p:spTree>
    <p:extLst>
      <p:ext uri="{BB962C8B-B14F-4D97-AF65-F5344CB8AC3E}">
        <p14:creationId xmlns:p14="http://schemas.microsoft.com/office/powerpoint/2010/main" val="10588110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59400" y="1413685"/>
            <a:ext cx="9737825" cy="4685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333001" y="1543346"/>
            <a:ext cx="9413325" cy="4216539"/>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1st Step: the correlation matrix</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Generate a correlation matrix for all variables</a:t>
            </a: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Identify variables not related to other variables</a:t>
            </a: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If the correlation between variables are small, it is unlikely that they share common factors (variables must be related to each other for the factor model to be appropriate).</a:t>
            </a: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Think of correlations in absolute value.</a:t>
            </a: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Correlation coefficients greater than 0.4 in absolute value are indicative of acceptable correlations.</a:t>
            </a: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Examine visually the appropriateness of the factor model.</a:t>
            </a:r>
          </a:p>
        </p:txBody>
      </p:sp>
    </p:spTree>
    <p:extLst>
      <p:ext uri="{BB962C8B-B14F-4D97-AF65-F5344CB8AC3E}">
        <p14:creationId xmlns:p14="http://schemas.microsoft.com/office/powerpoint/2010/main" val="379282270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BF5C0AD-4358-4AD1-A444-D59B5FA054F6}"/>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48</a:t>
            </a:fld>
            <a:endParaRPr lang="en" kern="0">
              <a:solidFill>
                <a:srgbClr val="FFFFFF"/>
              </a:solidFill>
            </a:endParaRPr>
          </a:p>
        </p:txBody>
      </p:sp>
      <p:pic>
        <p:nvPicPr>
          <p:cNvPr id="4" name="Picture 3">
            <a:extLst>
              <a:ext uri="{FF2B5EF4-FFF2-40B4-BE49-F238E27FC236}">
                <a16:creationId xmlns:a16="http://schemas.microsoft.com/office/drawing/2014/main" id="{CE260DE5-6942-4778-B72F-1C18F449C30E}"/>
              </a:ext>
            </a:extLst>
          </p:cNvPr>
          <p:cNvPicPr>
            <a:picLocks noChangeAspect="1"/>
          </p:cNvPicPr>
          <p:nvPr/>
        </p:nvPicPr>
        <p:blipFill>
          <a:blip r:embed="rId2"/>
          <a:stretch>
            <a:fillRect/>
          </a:stretch>
        </p:blipFill>
        <p:spPr>
          <a:xfrm>
            <a:off x="901148" y="940905"/>
            <a:ext cx="10469217" cy="4258048"/>
          </a:xfrm>
          <a:prstGeom prst="rect">
            <a:avLst/>
          </a:prstGeom>
        </p:spPr>
      </p:pic>
      <p:sp>
        <p:nvSpPr>
          <p:cNvPr id="5" name="TextBox 4">
            <a:extLst>
              <a:ext uri="{FF2B5EF4-FFF2-40B4-BE49-F238E27FC236}">
                <a16:creationId xmlns:a16="http://schemas.microsoft.com/office/drawing/2014/main" id="{35D91B47-9F53-4FA0-B0A1-A2266DA510D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344D1A49-1E1C-4E0B-A832-8577AECF078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54FB632D-42E1-4DFB-B784-0387FBF5B93F}"/>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9295939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59400" y="1484760"/>
            <a:ext cx="9737825" cy="4685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Arial" panose="020B0604020202020204" pitchFamily="34" charset="0"/>
              <a:buChar char="•"/>
            </a:pPr>
            <a:endParaRPr lang="en-US" sz="2000" dirty="0">
              <a:solidFill>
                <a:srgbClr val="002060"/>
              </a:solidFill>
            </a:endParaRPr>
          </a:p>
          <a:p>
            <a:pPr marL="342900" indent="-342900">
              <a:buFont typeface="Arial" panose="020B0604020202020204" pitchFamily="34" charset="0"/>
              <a:buChar char="•"/>
            </a:pPr>
            <a:endParaRPr lang="en-US" sz="2000" dirty="0">
              <a:solidFill>
                <a:srgbClr val="002060"/>
              </a:solidFill>
            </a:endParaRPr>
          </a:p>
          <a:p>
            <a:pPr marL="342900" indent="-342900">
              <a:buFont typeface="Arial" panose="020B0604020202020204" pitchFamily="34" charset="0"/>
              <a:buChar char="•"/>
            </a:pPr>
            <a:endParaRPr lang="en-US" sz="2000" dirty="0">
              <a:solidFill>
                <a:srgbClr val="002060"/>
              </a:solidFill>
            </a:endParaRPr>
          </a:p>
          <a:p>
            <a:pPr marL="342900" indent="-342900">
              <a:buFont typeface="Arial" panose="020B0604020202020204" pitchFamily="34" charset="0"/>
              <a:buChar char="•"/>
            </a:pPr>
            <a:r>
              <a:rPr lang="en-US" sz="2000" dirty="0">
                <a:solidFill>
                  <a:srgbClr val="002060"/>
                </a:solidFill>
              </a:rPr>
              <a:t>Initial decisions can be made here about the number of factors underlying a set of measured variables.</a:t>
            </a:r>
          </a:p>
          <a:p>
            <a:pPr marL="342900" indent="-342900">
              <a:buFont typeface="Arial" panose="020B0604020202020204" pitchFamily="34" charset="0"/>
              <a:buChar char="•"/>
            </a:pPr>
            <a:endParaRPr lang="en-US" sz="2000" dirty="0">
              <a:solidFill>
                <a:srgbClr val="002060"/>
              </a:solidFill>
            </a:endParaRPr>
          </a:p>
          <a:p>
            <a:pPr marL="285750" indent="-285750">
              <a:buFont typeface="Arial" panose="020B0604020202020204" pitchFamily="34" charset="0"/>
              <a:buChar char="•"/>
            </a:pPr>
            <a:r>
              <a:rPr lang="en-US" sz="2000" dirty="0">
                <a:solidFill>
                  <a:srgbClr val="002060"/>
                </a:solidFill>
              </a:rPr>
              <a:t>Estimates of initial factors are obtained using Principal Components Analysis.</a:t>
            </a:r>
          </a:p>
          <a:p>
            <a:pPr marL="285750" indent="-285750">
              <a:buFont typeface="Arial" panose="020B0604020202020204" pitchFamily="34" charset="0"/>
              <a:buChar char="•"/>
            </a:pPr>
            <a:endParaRPr lang="en-US" sz="2000" dirty="0">
              <a:solidFill>
                <a:srgbClr val="002060"/>
              </a:solidFill>
            </a:endParaRPr>
          </a:p>
          <a:p>
            <a:pPr marL="285750" indent="-285750">
              <a:buFont typeface="Arial" panose="020B0604020202020204" pitchFamily="34" charset="0"/>
              <a:buChar char="•"/>
            </a:pPr>
            <a:r>
              <a:rPr lang="en-US" sz="2000" u="sng" dirty="0">
                <a:solidFill>
                  <a:srgbClr val="002060"/>
                </a:solidFill>
              </a:rPr>
              <a:t>The principal components analysis is the most commonly used extraction method. Other factor extraction methods include:</a:t>
            </a:r>
          </a:p>
          <a:p>
            <a:pPr marL="342900" indent="-342900">
              <a:buFont typeface="Wingdings" panose="05000000000000000000" pitchFamily="2" charset="2"/>
              <a:buChar char="ü"/>
            </a:pPr>
            <a:r>
              <a:rPr lang="en-US" sz="2000" dirty="0">
                <a:solidFill>
                  <a:srgbClr val="002060"/>
                </a:solidFill>
              </a:rPr>
              <a:t>Maximum likelihood method</a:t>
            </a:r>
          </a:p>
          <a:p>
            <a:pPr marL="342900" indent="-342900">
              <a:buFont typeface="Wingdings" panose="05000000000000000000" pitchFamily="2" charset="2"/>
              <a:buChar char="ü"/>
            </a:pPr>
            <a:r>
              <a:rPr lang="en-US" sz="2000" dirty="0">
                <a:solidFill>
                  <a:srgbClr val="002060"/>
                </a:solidFill>
              </a:rPr>
              <a:t>Principal axis factoring</a:t>
            </a:r>
          </a:p>
          <a:p>
            <a:pPr marL="342900" indent="-342900">
              <a:buFont typeface="Wingdings" panose="05000000000000000000" pitchFamily="2" charset="2"/>
              <a:buChar char="ü"/>
            </a:pPr>
            <a:r>
              <a:rPr lang="en-US" sz="2000" dirty="0">
                <a:solidFill>
                  <a:srgbClr val="002060"/>
                </a:solidFill>
              </a:rPr>
              <a:t>Alpha method</a:t>
            </a:r>
          </a:p>
          <a:p>
            <a:pPr marL="342900" indent="-342900">
              <a:buFont typeface="Wingdings" panose="05000000000000000000" pitchFamily="2" charset="2"/>
              <a:buChar char="ü"/>
            </a:pPr>
            <a:r>
              <a:rPr lang="en-US" sz="2000" dirty="0">
                <a:solidFill>
                  <a:srgbClr val="002060"/>
                </a:solidFill>
              </a:rPr>
              <a:t>Unweight least squares method</a:t>
            </a:r>
          </a:p>
          <a:p>
            <a:pPr marL="342900" indent="-342900">
              <a:buFont typeface="Wingdings" panose="05000000000000000000" pitchFamily="2" charset="2"/>
              <a:buChar char="ü"/>
            </a:pPr>
            <a:r>
              <a:rPr lang="en-US" sz="2000" dirty="0">
                <a:solidFill>
                  <a:srgbClr val="002060"/>
                </a:solidFill>
              </a:rPr>
              <a:t>Generalized least squares method</a:t>
            </a:r>
          </a:p>
          <a:p>
            <a:pPr marL="342900" indent="-342900">
              <a:buFont typeface="Wingdings" panose="05000000000000000000" pitchFamily="2" charset="2"/>
              <a:buChar char="ü"/>
            </a:pPr>
            <a:r>
              <a:rPr lang="en-US" sz="2000" dirty="0">
                <a:solidFill>
                  <a:srgbClr val="002060"/>
                </a:solidFill>
              </a:rPr>
              <a:t>Image factoring. </a:t>
            </a:r>
            <a:r>
              <a:rPr lang="en-US" sz="2000" dirty="0"/>
              <a:t>least squares method</a:t>
            </a:r>
          </a:p>
          <a:p>
            <a:pPr algn="ctr"/>
            <a:r>
              <a:rPr lang="en-US" dirty="0"/>
              <a:t>Image factoring.</a:t>
            </a:r>
          </a:p>
        </p:txBody>
      </p:sp>
      <p:sp>
        <p:nvSpPr>
          <p:cNvPr id="24" name="TextBox 23"/>
          <p:cNvSpPr txBox="1"/>
          <p:nvPr/>
        </p:nvSpPr>
        <p:spPr>
          <a:xfrm>
            <a:off x="1159400" y="1484760"/>
            <a:ext cx="9413325" cy="523220"/>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2nd Step: Factor extraction</a:t>
            </a:r>
          </a:p>
        </p:txBody>
      </p:sp>
    </p:spTree>
    <p:extLst>
      <p:ext uri="{BB962C8B-B14F-4D97-AF65-F5344CB8AC3E}">
        <p14:creationId xmlns:p14="http://schemas.microsoft.com/office/powerpoint/2010/main" val="12432508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59400" y="1413685"/>
            <a:ext cx="9737825" cy="4685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333001" y="1543346"/>
            <a:ext cx="9413325" cy="4216539"/>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3rd Step: Factor rotation.</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Un-rotated factors are typically not very interpretable (most factors are correlated with many variables).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Factors are rotated to make them more meaningful and easier to interpret (each variable is associated with a minimal number of factors).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Different rotation methods may result in the identification of somewhat different factors. The most popular rotational method is Varimax rotations yielding uncorrelated factors</a:t>
            </a:r>
          </a:p>
        </p:txBody>
      </p:sp>
    </p:spTree>
    <p:extLst>
      <p:ext uri="{BB962C8B-B14F-4D97-AF65-F5344CB8AC3E}">
        <p14:creationId xmlns:p14="http://schemas.microsoft.com/office/powerpoint/2010/main" val="24030127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59400" y="1413685"/>
            <a:ext cx="9737825" cy="4685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258800" y="1966440"/>
            <a:ext cx="9413325" cy="3477875"/>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4th Step: Making final decisions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The final decision about the number of factors to choose is the number of factors for the rotated solution that is most interpretable.</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To identify factors, group variables that have large loadings for the same factor..</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2D3956"/>
                </a:solidFill>
                <a:latin typeface="Times New Roman" panose="02020603050405020304" pitchFamily="18" charset="0"/>
                <a:cs typeface="Times New Roman" panose="02020603050405020304" pitchFamily="18" charset="0"/>
              </a:rPr>
              <a:t>Interpret factors according to the meaning of the variables</a:t>
            </a:r>
          </a:p>
        </p:txBody>
      </p:sp>
    </p:spTree>
    <p:extLst>
      <p:ext uri="{BB962C8B-B14F-4D97-AF65-F5344CB8AC3E}">
        <p14:creationId xmlns:p14="http://schemas.microsoft.com/office/powerpoint/2010/main" val="17803408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59400" y="1413685"/>
            <a:ext cx="9737825" cy="4685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258800" y="1648019"/>
            <a:ext cx="9413325" cy="4216539"/>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STATISTICS ASSOCIATED WITH FACTOR ANALYSIS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Bartlett's test of sphericity</a:t>
            </a:r>
            <a:r>
              <a:rPr lang="en-US" sz="2400" dirty="0">
                <a:solidFill>
                  <a:srgbClr val="2D3956"/>
                </a:solidFill>
                <a:latin typeface="Times New Roman" panose="02020603050405020304" pitchFamily="18" charset="0"/>
                <a:cs typeface="Times New Roman" panose="02020603050405020304" pitchFamily="18" charset="0"/>
              </a:rPr>
              <a:t>. Bartlett's test of sphericity is used to test the hypothesis that the variables are uncorrelated in the population (i.e., the population </a:t>
            </a:r>
            <a:r>
              <a:rPr lang="en-US" sz="2400" dirty="0" err="1">
                <a:solidFill>
                  <a:srgbClr val="2D3956"/>
                </a:solidFill>
                <a:latin typeface="Times New Roman" panose="02020603050405020304" pitchFamily="18" charset="0"/>
                <a:cs typeface="Times New Roman" panose="02020603050405020304" pitchFamily="18" charset="0"/>
              </a:rPr>
              <a:t>corr</a:t>
            </a:r>
            <a:r>
              <a:rPr lang="en-US" sz="2400" dirty="0">
                <a:solidFill>
                  <a:srgbClr val="2D3956"/>
                </a:solidFill>
                <a:latin typeface="Times New Roman" panose="02020603050405020304" pitchFamily="18" charset="0"/>
                <a:cs typeface="Times New Roman" panose="02020603050405020304" pitchFamily="18" charset="0"/>
              </a:rPr>
              <a:t> matrix is an identity matrix)</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Communality</a:t>
            </a:r>
            <a:r>
              <a:rPr lang="en-US" sz="2400" dirty="0">
                <a:solidFill>
                  <a:srgbClr val="2D3956"/>
                </a:solidFill>
                <a:latin typeface="Times New Roman" panose="02020603050405020304" pitchFamily="18" charset="0"/>
                <a:cs typeface="Times New Roman" panose="02020603050405020304" pitchFamily="18" charset="0"/>
              </a:rPr>
              <a:t>. Amount of variance a variable shares with all the other variables. This is the proportion of variance explained by the common factors.</a:t>
            </a:r>
          </a:p>
          <a:p>
            <a:pPr marL="342900" indent="-342900" algn="just">
              <a:buFont typeface="Arial" panose="020B0604020202020204" pitchFamily="34" charset="0"/>
              <a:buChar char="•"/>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2D3956"/>
                </a:solidFill>
                <a:latin typeface="Times New Roman" panose="02020603050405020304" pitchFamily="18" charset="0"/>
                <a:cs typeface="Times New Roman" panose="02020603050405020304" pitchFamily="18" charset="0"/>
              </a:rPr>
              <a:t>Eigenvalue</a:t>
            </a:r>
            <a:r>
              <a:rPr lang="en-US" sz="2400" dirty="0">
                <a:solidFill>
                  <a:srgbClr val="2D3956"/>
                </a:solidFill>
                <a:latin typeface="Times New Roman" panose="02020603050405020304" pitchFamily="18" charset="0"/>
                <a:cs typeface="Times New Roman" panose="02020603050405020304" pitchFamily="18" charset="0"/>
              </a:rPr>
              <a:t>. Represents the total variance explained by each factor.</a:t>
            </a:r>
          </a:p>
        </p:txBody>
      </p:sp>
    </p:spTree>
    <p:extLst>
      <p:ext uri="{BB962C8B-B14F-4D97-AF65-F5344CB8AC3E}">
        <p14:creationId xmlns:p14="http://schemas.microsoft.com/office/powerpoint/2010/main" val="26934960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61AA330-BF52-4954-A405-461E4A62A49E}"/>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53</a:t>
            </a:fld>
            <a:endParaRPr lang="en" kern="0">
              <a:solidFill>
                <a:srgbClr val="FFFFFF"/>
              </a:solidFill>
            </a:endParaRPr>
          </a:p>
        </p:txBody>
      </p:sp>
      <p:pic>
        <p:nvPicPr>
          <p:cNvPr id="4" name="Picture 3">
            <a:extLst>
              <a:ext uri="{FF2B5EF4-FFF2-40B4-BE49-F238E27FC236}">
                <a16:creationId xmlns:a16="http://schemas.microsoft.com/office/drawing/2014/main" id="{A13FC81D-B589-40A7-BB47-B1E55461F772}"/>
              </a:ext>
            </a:extLst>
          </p:cNvPr>
          <p:cNvPicPr>
            <a:picLocks noChangeAspect="1"/>
          </p:cNvPicPr>
          <p:nvPr/>
        </p:nvPicPr>
        <p:blipFill>
          <a:blip r:embed="rId2"/>
          <a:stretch>
            <a:fillRect/>
          </a:stretch>
        </p:blipFill>
        <p:spPr>
          <a:xfrm>
            <a:off x="2014330" y="2186608"/>
            <a:ext cx="7832034" cy="2861059"/>
          </a:xfrm>
          <a:prstGeom prst="rect">
            <a:avLst/>
          </a:prstGeom>
        </p:spPr>
      </p:pic>
      <p:sp>
        <p:nvSpPr>
          <p:cNvPr id="5" name="TextBox 4">
            <a:extLst>
              <a:ext uri="{FF2B5EF4-FFF2-40B4-BE49-F238E27FC236}">
                <a16:creationId xmlns:a16="http://schemas.microsoft.com/office/drawing/2014/main" id="{FEAA633C-BAE2-42DF-A93D-FDBEE4D67231}"/>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396B0D11-6B42-42E2-A7F1-DF5D154142E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86307960-B8AA-434F-8B5C-357E64959D92}"/>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5138848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59400" y="1413685"/>
            <a:ext cx="9737825" cy="4685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258800" y="1616709"/>
            <a:ext cx="9413325" cy="4216539"/>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FACTOR LOADINGS</a:t>
            </a:r>
          </a:p>
          <a:p>
            <a:pPr algn="ct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If we had a factor loading of 80 it means 64% of variance in responses to that indicator is attributable to that variable</a:t>
            </a: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a:t>
            </a: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The remaining variance is due to either systematic or random sources of variation</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Factor loadings above .6 are desirable</a:t>
            </a: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Factor loadings &gt; .4 are acceptable</a:t>
            </a: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Factor loadings ≤ .4 are not desirable</a:t>
            </a:r>
          </a:p>
        </p:txBody>
      </p:sp>
    </p:spTree>
    <p:extLst>
      <p:ext uri="{BB962C8B-B14F-4D97-AF65-F5344CB8AC3E}">
        <p14:creationId xmlns:p14="http://schemas.microsoft.com/office/powerpoint/2010/main" val="359293493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59400" y="1413685"/>
            <a:ext cx="9737825" cy="4685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258800" y="1616709"/>
            <a:ext cx="9413325" cy="4093428"/>
          </a:xfrm>
          <a:prstGeom prst="rect">
            <a:avLst/>
          </a:prstGeom>
          <a:noFill/>
        </p:spPr>
        <p:txBody>
          <a:bodyPr wrap="square" rtlCol="0">
            <a:spAutoFit/>
          </a:bodyPr>
          <a:lstStyle/>
          <a:p>
            <a:pPr marL="342900" indent="-342900" algn="just">
              <a:buFont typeface="Arial" panose="020B0604020202020204" pitchFamily="34" charset="0"/>
              <a:buChar char="•"/>
            </a:pPr>
            <a:r>
              <a:rPr lang="en-US" sz="2000" dirty="0">
                <a:solidFill>
                  <a:srgbClr val="002060"/>
                </a:solidFill>
                <a:latin typeface="Times New Roman" panose="02020603050405020304" pitchFamily="18" charset="0"/>
                <a:cs typeface="Times New Roman" panose="02020603050405020304" pitchFamily="18" charset="0"/>
              </a:rPr>
              <a:t>Based on Kaiser, (1960), factor loadings that are less than 0.5 were ignored and deleted from the construct</a:t>
            </a:r>
          </a:p>
          <a:p>
            <a:pPr marL="342900" indent="-342900" algn="just">
              <a:buFont typeface="Arial" panose="020B0604020202020204" pitchFamily="34" charset="0"/>
              <a:buChar char="•"/>
            </a:pPr>
            <a:endParaRPr lang="en-US" sz="20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000" dirty="0">
                <a:solidFill>
                  <a:srgbClr val="002060"/>
                </a:solidFill>
                <a:latin typeface="Times New Roman" panose="02020603050405020304" pitchFamily="18" charset="0"/>
                <a:cs typeface="Times New Roman" panose="02020603050405020304" pitchFamily="18" charset="0"/>
              </a:rPr>
              <a:t>The eigenvalue of 1 or greater than 1 indicates better variation that to be explained by a factor. </a:t>
            </a:r>
          </a:p>
          <a:p>
            <a:pPr marL="342900" indent="-342900" algn="just">
              <a:buFont typeface="Arial" panose="020B0604020202020204" pitchFamily="34" charset="0"/>
              <a:buChar char="•"/>
            </a:pPr>
            <a:endParaRPr lang="en-US" sz="20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000" dirty="0">
                <a:solidFill>
                  <a:srgbClr val="002060"/>
                </a:solidFill>
                <a:latin typeface="Times New Roman" panose="02020603050405020304" pitchFamily="18" charset="0"/>
                <a:cs typeface="Times New Roman" panose="02020603050405020304" pitchFamily="18" charset="0"/>
              </a:rPr>
              <a:t>In social science, the accepted cumulative variance is 60% (Hair, et al., 2006). </a:t>
            </a:r>
          </a:p>
          <a:p>
            <a:pPr marL="342900" indent="-342900" algn="just">
              <a:buFont typeface="Arial" panose="020B0604020202020204" pitchFamily="34" charset="0"/>
              <a:buChar char="•"/>
            </a:pPr>
            <a:endParaRPr lang="en-US" sz="20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000" dirty="0">
                <a:solidFill>
                  <a:srgbClr val="002060"/>
                </a:solidFill>
                <a:latin typeface="Times New Roman" panose="02020603050405020304" pitchFamily="18" charset="0"/>
                <a:cs typeface="Times New Roman" panose="02020603050405020304" pitchFamily="18" charset="0"/>
              </a:rPr>
              <a:t>The average communalities, based on the criterion of Kaiser that indicates when the sample size is greater than 250, the average communalities should be equal to or greater than 0.6. The extracted communalities average was calculated by dividing the sum of all communality values on the total number of items.</a:t>
            </a:r>
          </a:p>
          <a:p>
            <a:pPr marL="342900" indent="-342900" algn="just">
              <a:buFont typeface="Arial" panose="020B0604020202020204" pitchFamily="34" charset="0"/>
              <a:buChar char="•"/>
            </a:pPr>
            <a:endParaRPr lang="en-US" sz="2000" dirty="0">
              <a:solidFill>
                <a:srgbClr val="00206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743590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92AD375-6C88-4143-8E2B-D56828CF5995}"/>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56</a:t>
            </a:fld>
            <a:endParaRPr lang="en" kern="0">
              <a:solidFill>
                <a:srgbClr val="FFFFFF"/>
              </a:solidFill>
            </a:endParaRPr>
          </a:p>
        </p:txBody>
      </p:sp>
      <p:pic>
        <p:nvPicPr>
          <p:cNvPr id="4" name="Picture 3">
            <a:extLst>
              <a:ext uri="{FF2B5EF4-FFF2-40B4-BE49-F238E27FC236}">
                <a16:creationId xmlns:a16="http://schemas.microsoft.com/office/drawing/2014/main" id="{2E4691E0-2EA8-4E67-9FF4-F598A3D82C8C}"/>
              </a:ext>
            </a:extLst>
          </p:cNvPr>
          <p:cNvPicPr>
            <a:picLocks noChangeAspect="1"/>
          </p:cNvPicPr>
          <p:nvPr/>
        </p:nvPicPr>
        <p:blipFill>
          <a:blip r:embed="rId2"/>
          <a:stretch>
            <a:fillRect/>
          </a:stretch>
        </p:blipFill>
        <p:spPr>
          <a:xfrm>
            <a:off x="51467" y="1136132"/>
            <a:ext cx="12089065" cy="5218915"/>
          </a:xfrm>
          <a:prstGeom prst="rect">
            <a:avLst/>
          </a:prstGeom>
        </p:spPr>
      </p:pic>
      <p:sp>
        <p:nvSpPr>
          <p:cNvPr id="5" name="TextBox 4">
            <a:extLst>
              <a:ext uri="{FF2B5EF4-FFF2-40B4-BE49-F238E27FC236}">
                <a16:creationId xmlns:a16="http://schemas.microsoft.com/office/drawing/2014/main" id="{DBB90D3B-2D13-42D0-B7D0-75D102DF1104}"/>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2A685651-36E5-44B4-813F-EEF59C1EE5E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03FA415E-0E05-46A5-96A6-54E96B58FF49}"/>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14547606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59400" y="1413685"/>
            <a:ext cx="9737825" cy="46852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258800" y="1616709"/>
            <a:ext cx="9413325" cy="3847207"/>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STATISTICS ASSOCIATED WITH FACTOR ANALYSIS</a:t>
            </a:r>
          </a:p>
          <a:p>
            <a:pPr algn="ct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u="sng" dirty="0">
                <a:solidFill>
                  <a:srgbClr val="002060"/>
                </a:solidFill>
                <a:latin typeface="Times New Roman" panose="02020603050405020304" pitchFamily="18" charset="0"/>
                <a:cs typeface="Times New Roman" panose="02020603050405020304" pitchFamily="18" charset="0"/>
              </a:rPr>
              <a:t>Factor loadings.</a:t>
            </a:r>
            <a:r>
              <a:rPr lang="en-US" sz="2400" dirty="0">
                <a:solidFill>
                  <a:srgbClr val="002060"/>
                </a:solidFill>
                <a:latin typeface="Times New Roman" panose="02020603050405020304" pitchFamily="18" charset="0"/>
                <a:cs typeface="Times New Roman" panose="02020603050405020304" pitchFamily="18" charset="0"/>
              </a:rPr>
              <a:t> Correlations between the variables and the factors. (weights W)</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u="sng" dirty="0">
                <a:solidFill>
                  <a:srgbClr val="002060"/>
                </a:solidFill>
                <a:latin typeface="Times New Roman" panose="02020603050405020304" pitchFamily="18" charset="0"/>
                <a:cs typeface="Times New Roman" panose="02020603050405020304" pitchFamily="18" charset="0"/>
              </a:rPr>
              <a:t>Factor matrix</a:t>
            </a:r>
            <a:r>
              <a:rPr lang="en-US" sz="2400" dirty="0">
                <a:solidFill>
                  <a:srgbClr val="002060"/>
                </a:solidFill>
                <a:latin typeface="Times New Roman" panose="02020603050405020304" pitchFamily="18" charset="0"/>
                <a:cs typeface="Times New Roman" panose="02020603050405020304" pitchFamily="18" charset="0"/>
              </a:rPr>
              <a:t>. A factor matrix contains the factor loadings of all the variables on all the factors</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u="sng" dirty="0">
                <a:solidFill>
                  <a:srgbClr val="002060"/>
                </a:solidFill>
                <a:latin typeface="Times New Roman" panose="02020603050405020304" pitchFamily="18" charset="0"/>
                <a:cs typeface="Times New Roman" panose="02020603050405020304" pitchFamily="18" charset="0"/>
              </a:rPr>
              <a:t>Scree plot</a:t>
            </a:r>
            <a:r>
              <a:rPr lang="en-US" sz="2400" dirty="0">
                <a:solidFill>
                  <a:srgbClr val="002060"/>
                </a:solidFill>
                <a:latin typeface="Times New Roman" panose="02020603050405020304" pitchFamily="18" charset="0"/>
                <a:cs typeface="Times New Roman" panose="02020603050405020304" pitchFamily="18" charset="0"/>
              </a:rPr>
              <a:t> A scree plot is a plot of the Eigenvalues against the number of factors in order of extraction.</a:t>
            </a:r>
          </a:p>
        </p:txBody>
      </p:sp>
    </p:spTree>
    <p:extLst>
      <p:ext uri="{BB962C8B-B14F-4D97-AF65-F5344CB8AC3E}">
        <p14:creationId xmlns:p14="http://schemas.microsoft.com/office/powerpoint/2010/main" val="14907362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258800" y="1616709"/>
            <a:ext cx="9638425" cy="39150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258800" y="2019945"/>
            <a:ext cx="9413325" cy="3108543"/>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TYPES OF FACTOR ANALYSIS</a:t>
            </a:r>
          </a:p>
          <a:p>
            <a:pPr algn="ct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002060"/>
                </a:solidFill>
                <a:latin typeface="Times New Roman" panose="02020603050405020304" pitchFamily="18" charset="0"/>
                <a:cs typeface="Times New Roman" panose="02020603050405020304" pitchFamily="18" charset="0"/>
              </a:rPr>
              <a:t>Exploratory analysis (EFA)</a:t>
            </a:r>
            <a:r>
              <a:rPr lang="en-US" sz="2400" dirty="0">
                <a:solidFill>
                  <a:srgbClr val="002060"/>
                </a:solidFill>
                <a:latin typeface="Times New Roman" panose="02020603050405020304" pitchFamily="18" charset="0"/>
                <a:cs typeface="Times New Roman" panose="02020603050405020304" pitchFamily="18" charset="0"/>
              </a:rPr>
              <a:t> attempts to discover the nature of the constructs infusing a set of responses.</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b="1" dirty="0">
                <a:solidFill>
                  <a:srgbClr val="002060"/>
                </a:solidFill>
                <a:latin typeface="Times New Roman" panose="02020603050405020304" pitchFamily="18" charset="0"/>
                <a:cs typeface="Times New Roman" panose="02020603050405020304" pitchFamily="18" charset="0"/>
              </a:rPr>
              <a:t>Confirmatory factor analysis (CFA) </a:t>
            </a:r>
            <a:r>
              <a:rPr lang="en-US" sz="2400" dirty="0">
                <a:solidFill>
                  <a:srgbClr val="002060"/>
                </a:solidFill>
                <a:latin typeface="Times New Roman" panose="02020603050405020304" pitchFamily="18" charset="0"/>
                <a:cs typeface="Times New Roman" panose="02020603050405020304" pitchFamily="18" charset="0"/>
              </a:rPr>
              <a:t>tests whether a specified set of constructs is infusing responses in a predicted way</a:t>
            </a:r>
          </a:p>
        </p:txBody>
      </p:sp>
    </p:spTree>
    <p:extLst>
      <p:ext uri="{BB962C8B-B14F-4D97-AF65-F5344CB8AC3E}">
        <p14:creationId xmlns:p14="http://schemas.microsoft.com/office/powerpoint/2010/main" val="385078153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491FC54-0E21-44AC-AB34-C50B13A11AB9}"/>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59</a:t>
            </a:fld>
            <a:endParaRPr lang="en" kern="0">
              <a:solidFill>
                <a:srgbClr val="FFFFFF"/>
              </a:solidFill>
            </a:endParaRPr>
          </a:p>
        </p:txBody>
      </p:sp>
      <p:pic>
        <p:nvPicPr>
          <p:cNvPr id="4" name="Picture 3">
            <a:extLst>
              <a:ext uri="{FF2B5EF4-FFF2-40B4-BE49-F238E27FC236}">
                <a16:creationId xmlns:a16="http://schemas.microsoft.com/office/drawing/2014/main" id="{25263187-EE37-4F18-8306-0BF0A50CB3A8}"/>
              </a:ext>
            </a:extLst>
          </p:cNvPr>
          <p:cNvPicPr>
            <a:picLocks noChangeAspect="1"/>
          </p:cNvPicPr>
          <p:nvPr/>
        </p:nvPicPr>
        <p:blipFill>
          <a:blip r:embed="rId2"/>
          <a:stretch>
            <a:fillRect/>
          </a:stretch>
        </p:blipFill>
        <p:spPr>
          <a:xfrm>
            <a:off x="927651" y="967409"/>
            <a:ext cx="10548731" cy="4784034"/>
          </a:xfrm>
          <a:prstGeom prst="rect">
            <a:avLst/>
          </a:prstGeom>
        </p:spPr>
      </p:pic>
      <p:sp>
        <p:nvSpPr>
          <p:cNvPr id="5" name="TextBox 4">
            <a:extLst>
              <a:ext uri="{FF2B5EF4-FFF2-40B4-BE49-F238E27FC236}">
                <a16:creationId xmlns:a16="http://schemas.microsoft.com/office/drawing/2014/main" id="{58CC8796-CADA-42A6-9E52-60C0D4F4E5DB}"/>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8C3A2B51-5609-4473-A049-B2D63313847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0860D896-A842-402D-B4B2-66493706955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99569584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18987" y="3321491"/>
            <a:ext cx="4222539" cy="1598386"/>
          </a:xfrm>
          <a:prstGeom prst="rect">
            <a:avLst/>
          </a:prstGeom>
        </p:spPr>
        <p:txBody>
          <a:bodyPr wrap="square">
            <a:spAutoFit/>
          </a:bodyPr>
          <a:lstStyle/>
          <a:p>
            <a:pPr lvl="0" algn="ctr">
              <a:lnSpc>
                <a:spcPct val="120000"/>
              </a:lnSpc>
              <a:defRPr/>
            </a:pPr>
            <a:r>
              <a:rPr lang="en-US" sz="2800" dirty="0">
                <a:solidFill>
                  <a:srgbClr val="000000"/>
                </a:solidFill>
                <a:latin typeface="Times New Roman" panose="02020603050405020304" pitchFamily="18" charset="0"/>
                <a:cs typeface="Times New Roman" panose="02020603050405020304" pitchFamily="18" charset="0"/>
              </a:rPr>
              <a:t>Exploratory Factor Analysis</a:t>
            </a:r>
            <a:br>
              <a:rPr lang="en-US" sz="2800" dirty="0">
                <a:solidFill>
                  <a:srgbClr val="000000"/>
                </a:solidFill>
                <a:latin typeface="Times New Roman" panose="02020603050405020304" pitchFamily="18" charset="0"/>
                <a:cs typeface="Times New Roman" panose="02020603050405020304" pitchFamily="18" charset="0"/>
              </a:rPr>
            </a:br>
            <a:r>
              <a:rPr lang="en-US" sz="2800" dirty="0">
                <a:solidFill>
                  <a:srgbClr val="000000"/>
                </a:solidFill>
                <a:latin typeface="Times New Roman" panose="02020603050405020304" pitchFamily="18" charset="0"/>
                <a:cs typeface="Times New Roman" panose="02020603050405020304" pitchFamily="18" charset="0"/>
              </a:rPr>
              <a:t>(EFA) in SPSS</a:t>
            </a:r>
          </a:p>
          <a:p>
            <a:pPr lvl="0" algn="ctr">
              <a:lnSpc>
                <a:spcPct val="120000"/>
              </a:lnSpc>
              <a:defRPr/>
            </a:pPr>
            <a:r>
              <a:rPr lang="ar-EG" sz="2800" dirty="0">
                <a:solidFill>
                  <a:srgbClr val="000000"/>
                </a:solidFill>
                <a:latin typeface="Times New Roman" panose="02020603050405020304" pitchFamily="18" charset="0"/>
                <a:cs typeface="Times New Roman" panose="02020603050405020304" pitchFamily="18" charset="0"/>
              </a:rPr>
              <a:t>التحليل العاملي الإستكشافي</a:t>
            </a:r>
            <a:endParaRPr lang="en-US" sz="2800" dirty="0">
              <a:solidFill>
                <a:srgbClr val="00000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rPr>
              <a:t> </a:t>
            </a: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BA6D8068-247A-4409-BD9D-16DDE30AAE60}"/>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886031248"/>
      </p:ext>
    </p:extLst>
  </p:cSld>
  <p:clrMapOvr>
    <a:masterClrMapping/>
  </p:clrMapOvr>
  <p:transition spd="slow">
    <p:comb/>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8A78BB7-8DAC-4948-9C1C-FBD3E10BF4B6}"/>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61</a:t>
            </a:fld>
            <a:endParaRPr lang="en" kern="0">
              <a:solidFill>
                <a:srgbClr val="FFFFFF"/>
              </a:solidFill>
            </a:endParaRPr>
          </a:p>
        </p:txBody>
      </p:sp>
      <p:pic>
        <p:nvPicPr>
          <p:cNvPr id="4" name="Picture 3">
            <a:extLst>
              <a:ext uri="{FF2B5EF4-FFF2-40B4-BE49-F238E27FC236}">
                <a16:creationId xmlns:a16="http://schemas.microsoft.com/office/drawing/2014/main" id="{5AF85CDC-B89F-450B-B30E-C567F7E35434}"/>
              </a:ext>
            </a:extLst>
          </p:cNvPr>
          <p:cNvPicPr>
            <a:picLocks noChangeAspect="1"/>
          </p:cNvPicPr>
          <p:nvPr/>
        </p:nvPicPr>
        <p:blipFill>
          <a:blip r:embed="rId2"/>
          <a:stretch>
            <a:fillRect/>
          </a:stretch>
        </p:blipFill>
        <p:spPr>
          <a:xfrm>
            <a:off x="1146313" y="914400"/>
            <a:ext cx="9899373" cy="5486366"/>
          </a:xfrm>
          <a:prstGeom prst="rect">
            <a:avLst/>
          </a:prstGeom>
        </p:spPr>
      </p:pic>
      <p:sp>
        <p:nvSpPr>
          <p:cNvPr id="5" name="TextBox 4">
            <a:extLst>
              <a:ext uri="{FF2B5EF4-FFF2-40B4-BE49-F238E27FC236}">
                <a16:creationId xmlns:a16="http://schemas.microsoft.com/office/drawing/2014/main" id="{C3ED04F3-9E0B-465C-8BC8-DB06F3ECE3E4}"/>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07EFE311-F6B6-4889-BA85-FE1C090793C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C08BD79D-3E26-4152-8F21-DAD9E1C2D45A}"/>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86595370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A994035-B12B-42C5-A8B7-41561FC20D48}"/>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62</a:t>
            </a:fld>
            <a:endParaRPr lang="en" kern="0">
              <a:solidFill>
                <a:srgbClr val="FFFFFF"/>
              </a:solidFill>
            </a:endParaRPr>
          </a:p>
        </p:txBody>
      </p:sp>
      <p:pic>
        <p:nvPicPr>
          <p:cNvPr id="4" name="Picture 3">
            <a:extLst>
              <a:ext uri="{FF2B5EF4-FFF2-40B4-BE49-F238E27FC236}">
                <a16:creationId xmlns:a16="http://schemas.microsoft.com/office/drawing/2014/main" id="{4A77CA81-C6FA-4578-93FE-4E44553F73FE}"/>
              </a:ext>
            </a:extLst>
          </p:cNvPr>
          <p:cNvPicPr>
            <a:picLocks noChangeAspect="1"/>
          </p:cNvPicPr>
          <p:nvPr/>
        </p:nvPicPr>
        <p:blipFill>
          <a:blip r:embed="rId2"/>
          <a:stretch>
            <a:fillRect/>
          </a:stretch>
        </p:blipFill>
        <p:spPr>
          <a:xfrm>
            <a:off x="821635" y="1136132"/>
            <a:ext cx="10416208" cy="4946616"/>
          </a:xfrm>
          <a:prstGeom prst="rect">
            <a:avLst/>
          </a:prstGeom>
        </p:spPr>
      </p:pic>
      <p:sp>
        <p:nvSpPr>
          <p:cNvPr id="5" name="TextBox 4">
            <a:extLst>
              <a:ext uri="{FF2B5EF4-FFF2-40B4-BE49-F238E27FC236}">
                <a16:creationId xmlns:a16="http://schemas.microsoft.com/office/drawing/2014/main" id="{E8CBAE7B-0913-4DEC-87AD-B0F6A8F599E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A6390A53-316D-4945-AA1A-3438E725800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F44C894F-160F-4CC9-A2AF-B3E825B8BE28}"/>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7820810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F7E69D-26EB-48EB-8C32-FA13568ECDE7}"/>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63</a:t>
            </a:fld>
            <a:endParaRPr lang="en" kern="0">
              <a:solidFill>
                <a:srgbClr val="FFFFFF"/>
              </a:solidFill>
            </a:endParaRPr>
          </a:p>
        </p:txBody>
      </p:sp>
      <p:pic>
        <p:nvPicPr>
          <p:cNvPr id="4" name="Picture 3">
            <a:extLst>
              <a:ext uri="{FF2B5EF4-FFF2-40B4-BE49-F238E27FC236}">
                <a16:creationId xmlns:a16="http://schemas.microsoft.com/office/drawing/2014/main" id="{16A5E934-09E0-458A-9E30-B8FEE400AC93}"/>
              </a:ext>
            </a:extLst>
          </p:cNvPr>
          <p:cNvPicPr>
            <a:picLocks noChangeAspect="1"/>
          </p:cNvPicPr>
          <p:nvPr/>
        </p:nvPicPr>
        <p:blipFill>
          <a:blip r:embed="rId2"/>
          <a:stretch>
            <a:fillRect/>
          </a:stretch>
        </p:blipFill>
        <p:spPr>
          <a:xfrm>
            <a:off x="848139" y="1073425"/>
            <a:ext cx="10495722" cy="4850297"/>
          </a:xfrm>
          <a:prstGeom prst="rect">
            <a:avLst/>
          </a:prstGeom>
        </p:spPr>
      </p:pic>
      <p:sp>
        <p:nvSpPr>
          <p:cNvPr id="5" name="TextBox 4">
            <a:extLst>
              <a:ext uri="{FF2B5EF4-FFF2-40B4-BE49-F238E27FC236}">
                <a16:creationId xmlns:a16="http://schemas.microsoft.com/office/drawing/2014/main" id="{9B65034F-39B2-46F9-BFCB-3BD236A0F0CF}"/>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3B73A79C-0288-475A-9501-9759AE82E6C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BDA02D43-FC68-419F-8FFA-46B9FDA1C7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126527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60F0286-5D20-4142-B047-EBBA0C20BC91}"/>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64</a:t>
            </a:fld>
            <a:endParaRPr lang="en" kern="0">
              <a:solidFill>
                <a:srgbClr val="FFFFFF"/>
              </a:solidFill>
            </a:endParaRPr>
          </a:p>
        </p:txBody>
      </p:sp>
      <p:pic>
        <p:nvPicPr>
          <p:cNvPr id="4" name="Picture 3">
            <a:extLst>
              <a:ext uri="{FF2B5EF4-FFF2-40B4-BE49-F238E27FC236}">
                <a16:creationId xmlns:a16="http://schemas.microsoft.com/office/drawing/2014/main" id="{E6C4684C-4C7B-4C09-A4C3-EC732DF6130D}"/>
              </a:ext>
            </a:extLst>
          </p:cNvPr>
          <p:cNvPicPr>
            <a:picLocks noChangeAspect="1"/>
          </p:cNvPicPr>
          <p:nvPr/>
        </p:nvPicPr>
        <p:blipFill>
          <a:blip r:embed="rId2"/>
          <a:stretch>
            <a:fillRect/>
          </a:stretch>
        </p:blipFill>
        <p:spPr>
          <a:xfrm>
            <a:off x="808383" y="894029"/>
            <a:ext cx="10774017" cy="5287971"/>
          </a:xfrm>
          <a:prstGeom prst="rect">
            <a:avLst/>
          </a:prstGeom>
        </p:spPr>
      </p:pic>
      <p:sp>
        <p:nvSpPr>
          <p:cNvPr id="5" name="TextBox 4">
            <a:extLst>
              <a:ext uri="{FF2B5EF4-FFF2-40B4-BE49-F238E27FC236}">
                <a16:creationId xmlns:a16="http://schemas.microsoft.com/office/drawing/2014/main" id="{E82927EF-E930-476F-8B26-78BA0D8D5529}"/>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B6594810-5CB8-421B-88CA-7FA7CD2F60B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ABF81E9E-D3A4-4676-8561-784CF2FE562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53165942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05FE9CA-A4CB-4158-82DE-86C971863D4A}"/>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65</a:t>
            </a:fld>
            <a:endParaRPr lang="en" kern="0">
              <a:solidFill>
                <a:srgbClr val="FFFFFF"/>
              </a:solidFill>
            </a:endParaRPr>
          </a:p>
        </p:txBody>
      </p:sp>
      <p:pic>
        <p:nvPicPr>
          <p:cNvPr id="4" name="Picture 3">
            <a:extLst>
              <a:ext uri="{FF2B5EF4-FFF2-40B4-BE49-F238E27FC236}">
                <a16:creationId xmlns:a16="http://schemas.microsoft.com/office/drawing/2014/main" id="{F7C510FA-95AF-4A8F-885C-D6451607DD75}"/>
              </a:ext>
            </a:extLst>
          </p:cNvPr>
          <p:cNvPicPr>
            <a:picLocks noChangeAspect="1"/>
          </p:cNvPicPr>
          <p:nvPr/>
        </p:nvPicPr>
        <p:blipFill>
          <a:blip r:embed="rId2"/>
          <a:stretch>
            <a:fillRect/>
          </a:stretch>
        </p:blipFill>
        <p:spPr>
          <a:xfrm>
            <a:off x="636103" y="901148"/>
            <a:ext cx="10893287" cy="5035825"/>
          </a:xfrm>
          <a:prstGeom prst="rect">
            <a:avLst/>
          </a:prstGeom>
        </p:spPr>
      </p:pic>
      <p:sp>
        <p:nvSpPr>
          <p:cNvPr id="5" name="TextBox 4">
            <a:extLst>
              <a:ext uri="{FF2B5EF4-FFF2-40B4-BE49-F238E27FC236}">
                <a16:creationId xmlns:a16="http://schemas.microsoft.com/office/drawing/2014/main" id="{BED7D3B8-117D-4256-8EEC-DD64F5B6D2D1}"/>
              </a:ext>
            </a:extLst>
          </p:cNvPr>
          <p:cNvSpPr txBox="1"/>
          <p:nvPr/>
        </p:nvSpPr>
        <p:spPr>
          <a:xfrm>
            <a:off x="4787900" y="6414018"/>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F34D693A-3CEC-450C-B49C-177F27E1104F}"/>
              </a:ext>
            </a:extLst>
          </p:cNvPr>
          <p:cNvSpPr/>
          <p:nvPr/>
        </p:nvSpPr>
        <p:spPr>
          <a:xfrm>
            <a:off x="3150823" y="596699"/>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B55242E3-1352-4224-B742-52231F51095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73041"/>
            <a:ext cx="2305141" cy="1076343"/>
          </a:xfrm>
          <a:prstGeom prst="rect">
            <a:avLst/>
          </a:prstGeom>
        </p:spPr>
      </p:pic>
    </p:spTree>
    <p:extLst>
      <p:ext uri="{BB962C8B-B14F-4D97-AF65-F5344CB8AC3E}">
        <p14:creationId xmlns:p14="http://schemas.microsoft.com/office/powerpoint/2010/main" val="321717127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6031695-F318-4ACE-A502-3622F96009C2}"/>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66</a:t>
            </a:fld>
            <a:endParaRPr lang="en" kern="0">
              <a:solidFill>
                <a:srgbClr val="FFFFFF"/>
              </a:solidFill>
            </a:endParaRPr>
          </a:p>
        </p:txBody>
      </p:sp>
      <p:pic>
        <p:nvPicPr>
          <p:cNvPr id="4" name="Picture 3">
            <a:extLst>
              <a:ext uri="{FF2B5EF4-FFF2-40B4-BE49-F238E27FC236}">
                <a16:creationId xmlns:a16="http://schemas.microsoft.com/office/drawing/2014/main" id="{F8883EA9-9DF7-466A-9F8E-EF6FC2AE93F1}"/>
              </a:ext>
            </a:extLst>
          </p:cNvPr>
          <p:cNvPicPr>
            <a:picLocks noChangeAspect="1"/>
          </p:cNvPicPr>
          <p:nvPr/>
        </p:nvPicPr>
        <p:blipFill>
          <a:blip r:embed="rId2"/>
          <a:stretch>
            <a:fillRect/>
          </a:stretch>
        </p:blipFill>
        <p:spPr>
          <a:xfrm>
            <a:off x="901148" y="914400"/>
            <a:ext cx="10336695" cy="5115339"/>
          </a:xfrm>
          <a:prstGeom prst="rect">
            <a:avLst/>
          </a:prstGeom>
        </p:spPr>
      </p:pic>
      <p:sp>
        <p:nvSpPr>
          <p:cNvPr id="5" name="TextBox 4">
            <a:extLst>
              <a:ext uri="{FF2B5EF4-FFF2-40B4-BE49-F238E27FC236}">
                <a16:creationId xmlns:a16="http://schemas.microsoft.com/office/drawing/2014/main" id="{F6E223B9-B07A-49D7-A769-6AEAF1343B3D}"/>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A13B106F-9BF5-42D2-868D-A299A24CE72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0DF5CE20-F4C8-45C1-B192-FFAB875963DA}"/>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53998886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301C87B-452E-4C60-B0B0-4CF335BC9FCA}"/>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67</a:t>
            </a:fld>
            <a:endParaRPr lang="en" kern="0">
              <a:solidFill>
                <a:srgbClr val="FFFFFF"/>
              </a:solidFill>
            </a:endParaRPr>
          </a:p>
        </p:txBody>
      </p:sp>
      <p:pic>
        <p:nvPicPr>
          <p:cNvPr id="4" name="Picture 3">
            <a:extLst>
              <a:ext uri="{FF2B5EF4-FFF2-40B4-BE49-F238E27FC236}">
                <a16:creationId xmlns:a16="http://schemas.microsoft.com/office/drawing/2014/main" id="{979CDB5F-4211-416D-8460-587FA53764CD}"/>
              </a:ext>
            </a:extLst>
          </p:cNvPr>
          <p:cNvPicPr>
            <a:picLocks noChangeAspect="1"/>
          </p:cNvPicPr>
          <p:nvPr/>
        </p:nvPicPr>
        <p:blipFill>
          <a:blip r:embed="rId2"/>
          <a:stretch>
            <a:fillRect/>
          </a:stretch>
        </p:blipFill>
        <p:spPr>
          <a:xfrm>
            <a:off x="103860" y="913590"/>
            <a:ext cx="12140533" cy="5665303"/>
          </a:xfrm>
          <a:prstGeom prst="rect">
            <a:avLst/>
          </a:prstGeom>
        </p:spPr>
      </p:pic>
      <p:sp>
        <p:nvSpPr>
          <p:cNvPr id="5" name="TextBox 4">
            <a:extLst>
              <a:ext uri="{FF2B5EF4-FFF2-40B4-BE49-F238E27FC236}">
                <a16:creationId xmlns:a16="http://schemas.microsoft.com/office/drawing/2014/main" id="{1ED8CFFA-A345-4AA1-B882-AAD1762D7EE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37DC92B5-C1D1-4689-8EF8-60E763E6A0E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D381CA2C-E190-427C-BDE8-EFC1CFA1C31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81804776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8DF6D53-634D-4A81-9599-1CC91FFCEE76}"/>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68</a:t>
            </a:fld>
            <a:endParaRPr lang="en" kern="0">
              <a:solidFill>
                <a:srgbClr val="FFFFFF"/>
              </a:solidFill>
            </a:endParaRPr>
          </a:p>
        </p:txBody>
      </p:sp>
      <p:pic>
        <p:nvPicPr>
          <p:cNvPr id="4" name="Picture 3">
            <a:extLst>
              <a:ext uri="{FF2B5EF4-FFF2-40B4-BE49-F238E27FC236}">
                <a16:creationId xmlns:a16="http://schemas.microsoft.com/office/drawing/2014/main" id="{5A7F7C3D-74EA-4DF1-BA6B-914F5CFDB14F}"/>
              </a:ext>
            </a:extLst>
          </p:cNvPr>
          <p:cNvPicPr>
            <a:picLocks noChangeAspect="1"/>
          </p:cNvPicPr>
          <p:nvPr/>
        </p:nvPicPr>
        <p:blipFill>
          <a:blip r:embed="rId2"/>
          <a:stretch>
            <a:fillRect/>
          </a:stretch>
        </p:blipFill>
        <p:spPr>
          <a:xfrm>
            <a:off x="397565" y="914400"/>
            <a:ext cx="11595652" cy="4996069"/>
          </a:xfrm>
          <a:prstGeom prst="rect">
            <a:avLst/>
          </a:prstGeom>
        </p:spPr>
      </p:pic>
      <p:sp>
        <p:nvSpPr>
          <p:cNvPr id="5" name="TextBox 4">
            <a:extLst>
              <a:ext uri="{FF2B5EF4-FFF2-40B4-BE49-F238E27FC236}">
                <a16:creationId xmlns:a16="http://schemas.microsoft.com/office/drawing/2014/main" id="{F1F254A5-25F2-4668-8D6B-8D6BF6A6FFD6}"/>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74CFFD61-1002-45C0-924E-2421F6C1394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16C0A9F2-AC25-4621-B7E1-0AA2A09FD2DF}"/>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40344123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2F1BDB-D310-4290-B35A-F101D3B5F927}"/>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69</a:t>
            </a:fld>
            <a:endParaRPr lang="en" kern="0">
              <a:solidFill>
                <a:srgbClr val="FFFFFF"/>
              </a:solidFill>
            </a:endParaRPr>
          </a:p>
        </p:txBody>
      </p:sp>
      <p:pic>
        <p:nvPicPr>
          <p:cNvPr id="4" name="Picture 3">
            <a:extLst>
              <a:ext uri="{FF2B5EF4-FFF2-40B4-BE49-F238E27FC236}">
                <a16:creationId xmlns:a16="http://schemas.microsoft.com/office/drawing/2014/main" id="{95D8F17D-A573-49E4-9BAD-9641D3DE3958}"/>
              </a:ext>
            </a:extLst>
          </p:cNvPr>
          <p:cNvPicPr>
            <a:picLocks noChangeAspect="1"/>
          </p:cNvPicPr>
          <p:nvPr/>
        </p:nvPicPr>
        <p:blipFill>
          <a:blip r:embed="rId2"/>
          <a:stretch>
            <a:fillRect/>
          </a:stretch>
        </p:blipFill>
        <p:spPr>
          <a:xfrm>
            <a:off x="483704" y="1136132"/>
            <a:ext cx="11224592" cy="5102087"/>
          </a:xfrm>
          <a:prstGeom prst="rect">
            <a:avLst/>
          </a:prstGeom>
        </p:spPr>
      </p:pic>
      <p:sp>
        <p:nvSpPr>
          <p:cNvPr id="5" name="TextBox 4">
            <a:extLst>
              <a:ext uri="{FF2B5EF4-FFF2-40B4-BE49-F238E27FC236}">
                <a16:creationId xmlns:a16="http://schemas.microsoft.com/office/drawing/2014/main" id="{305B020F-FC5E-4C2C-8B7D-6E8473D0271F}"/>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D5D22E37-1D83-4809-85EA-2A31A2DAF30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F08A9538-5338-489F-9DFB-492EEC874A6F}"/>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8670160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B580F12-0799-40ED-9012-901F6E180C8F}"/>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70</a:t>
            </a:fld>
            <a:endParaRPr lang="en" kern="0">
              <a:solidFill>
                <a:srgbClr val="FFFFFF"/>
              </a:solidFill>
            </a:endParaRPr>
          </a:p>
        </p:txBody>
      </p:sp>
      <p:pic>
        <p:nvPicPr>
          <p:cNvPr id="4" name="Picture 3">
            <a:extLst>
              <a:ext uri="{FF2B5EF4-FFF2-40B4-BE49-F238E27FC236}">
                <a16:creationId xmlns:a16="http://schemas.microsoft.com/office/drawing/2014/main" id="{19C81EAC-7FEF-4921-8DD8-46C031BAE5F7}"/>
              </a:ext>
            </a:extLst>
          </p:cNvPr>
          <p:cNvPicPr>
            <a:picLocks noChangeAspect="1"/>
          </p:cNvPicPr>
          <p:nvPr/>
        </p:nvPicPr>
        <p:blipFill>
          <a:blip r:embed="rId2"/>
          <a:stretch>
            <a:fillRect/>
          </a:stretch>
        </p:blipFill>
        <p:spPr>
          <a:xfrm>
            <a:off x="278296" y="934383"/>
            <a:ext cx="11436625" cy="5466383"/>
          </a:xfrm>
          <a:prstGeom prst="rect">
            <a:avLst/>
          </a:prstGeom>
        </p:spPr>
      </p:pic>
      <p:sp>
        <p:nvSpPr>
          <p:cNvPr id="5" name="TextBox 4">
            <a:extLst>
              <a:ext uri="{FF2B5EF4-FFF2-40B4-BE49-F238E27FC236}">
                <a16:creationId xmlns:a16="http://schemas.microsoft.com/office/drawing/2014/main" id="{0138A847-BF02-4FE6-BD4A-2E9E68BE39DF}"/>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0D18375D-6926-454B-9FA6-14D74655E50E}"/>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5B6DA25A-F4A9-453A-B974-2038D0069A2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26131012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B390E67-AFC6-482D-99E4-9904BA0942C5}"/>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71</a:t>
            </a:fld>
            <a:endParaRPr lang="en" kern="0">
              <a:solidFill>
                <a:srgbClr val="FFFFFF"/>
              </a:solidFill>
            </a:endParaRPr>
          </a:p>
        </p:txBody>
      </p:sp>
      <p:pic>
        <p:nvPicPr>
          <p:cNvPr id="4" name="Picture 3">
            <a:extLst>
              <a:ext uri="{FF2B5EF4-FFF2-40B4-BE49-F238E27FC236}">
                <a16:creationId xmlns:a16="http://schemas.microsoft.com/office/drawing/2014/main" id="{C38375D8-09A9-4BAE-89FF-BC3C50E7984A}"/>
              </a:ext>
            </a:extLst>
          </p:cNvPr>
          <p:cNvPicPr>
            <a:picLocks noChangeAspect="1"/>
          </p:cNvPicPr>
          <p:nvPr/>
        </p:nvPicPr>
        <p:blipFill>
          <a:blip r:embed="rId2"/>
          <a:stretch>
            <a:fillRect/>
          </a:stretch>
        </p:blipFill>
        <p:spPr>
          <a:xfrm>
            <a:off x="410817" y="960432"/>
            <a:ext cx="11171583" cy="5314121"/>
          </a:xfrm>
          <a:prstGeom prst="rect">
            <a:avLst/>
          </a:prstGeom>
        </p:spPr>
      </p:pic>
      <p:sp>
        <p:nvSpPr>
          <p:cNvPr id="5" name="TextBox 4">
            <a:extLst>
              <a:ext uri="{FF2B5EF4-FFF2-40B4-BE49-F238E27FC236}">
                <a16:creationId xmlns:a16="http://schemas.microsoft.com/office/drawing/2014/main" id="{6AC7F6AF-EC60-4A38-9A49-C440F4E68379}"/>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2996C68A-65B7-469E-BF29-D7A2199579B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96D08A70-74AF-475E-AE7A-CF9C9180E75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31402651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6B7FCC9-AF23-41B4-B9CD-C487A7ACE04E}"/>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72</a:t>
            </a:fld>
            <a:endParaRPr lang="en" kern="0">
              <a:solidFill>
                <a:srgbClr val="FFFFFF"/>
              </a:solidFill>
            </a:endParaRPr>
          </a:p>
        </p:txBody>
      </p:sp>
      <p:pic>
        <p:nvPicPr>
          <p:cNvPr id="4" name="Picture 3">
            <a:extLst>
              <a:ext uri="{FF2B5EF4-FFF2-40B4-BE49-F238E27FC236}">
                <a16:creationId xmlns:a16="http://schemas.microsoft.com/office/drawing/2014/main" id="{7C1865D5-ACA2-4CA9-BB1D-A344B2A87DC1}"/>
              </a:ext>
            </a:extLst>
          </p:cNvPr>
          <p:cNvPicPr>
            <a:picLocks noChangeAspect="1"/>
          </p:cNvPicPr>
          <p:nvPr/>
        </p:nvPicPr>
        <p:blipFill>
          <a:blip r:embed="rId2"/>
          <a:stretch>
            <a:fillRect/>
          </a:stretch>
        </p:blipFill>
        <p:spPr>
          <a:xfrm>
            <a:off x="397566" y="967409"/>
            <a:ext cx="11370364" cy="5214591"/>
          </a:xfrm>
          <a:prstGeom prst="rect">
            <a:avLst/>
          </a:prstGeom>
        </p:spPr>
      </p:pic>
      <p:sp>
        <p:nvSpPr>
          <p:cNvPr id="5" name="TextBox 4">
            <a:extLst>
              <a:ext uri="{FF2B5EF4-FFF2-40B4-BE49-F238E27FC236}">
                <a16:creationId xmlns:a16="http://schemas.microsoft.com/office/drawing/2014/main" id="{725A34C8-3EEE-44E6-A8F8-92887F6673B4}"/>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F8FB84CE-9FAA-4D97-A368-EBB7D15B13D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FEF1858E-5309-4DD2-A2EE-94439C3AD65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67920773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2">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444435" y="2916499"/>
            <a:ext cx="4222539" cy="1081322"/>
          </a:xfrm>
          <a:prstGeom prst="rect">
            <a:avLst/>
          </a:prstGeom>
        </p:spPr>
        <p:txBody>
          <a:bodyPr wrap="square">
            <a:spAutoFit/>
          </a:bodyPr>
          <a:lstStyle/>
          <a:p>
            <a:pPr lvl="0" algn="ctr">
              <a:lnSpc>
                <a:spcPct val="120000"/>
              </a:lnSpc>
              <a:defRPr/>
            </a:pPr>
            <a:r>
              <a:rPr lang="en-US" sz="2800" dirty="0">
                <a:solidFill>
                  <a:srgbClr val="000000"/>
                </a:solidFill>
                <a:latin typeface="Times New Roman" panose="02020603050405020304" pitchFamily="18" charset="0"/>
                <a:cs typeface="Times New Roman" panose="02020603050405020304" pitchFamily="18" charset="0"/>
              </a:rPr>
              <a:t>Reliability</a:t>
            </a:r>
            <a:br>
              <a:rPr lang="en-US" sz="2800" dirty="0">
                <a:solidFill>
                  <a:srgbClr val="000000"/>
                </a:solidFill>
                <a:latin typeface="Times New Roman" panose="02020603050405020304" pitchFamily="18" charset="0"/>
                <a:cs typeface="Times New Roman" panose="02020603050405020304" pitchFamily="18" charset="0"/>
              </a:rPr>
            </a:br>
            <a:r>
              <a:rPr lang="en-US" sz="2800" dirty="0">
                <a:solidFill>
                  <a:srgbClr val="000000"/>
                </a:solidFill>
                <a:latin typeface="Times New Roman" panose="02020603050405020304" pitchFamily="18" charset="0"/>
                <a:cs typeface="Times New Roman" panose="02020603050405020304" pitchFamily="18" charset="0"/>
              </a:rPr>
              <a:t> </a:t>
            </a:r>
            <a:r>
              <a:rPr lang="en-US" sz="2400" dirty="0">
                <a:solidFill>
                  <a:srgbClr val="000000"/>
                </a:solidFill>
                <a:latin typeface="Times New Roman" panose="02020603050405020304" pitchFamily="18" charset="0"/>
                <a:cs typeface="Times New Roman" panose="02020603050405020304" pitchFamily="18" charset="0"/>
              </a:rPr>
              <a:t>(Cronbach`s alpha)</a:t>
            </a:r>
            <a:endParaRPr lang="en-US" sz="2800" dirty="0">
              <a:solidFill>
                <a:srgbClr val="00000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lang="ar-EG" sz="4400" dirty="0">
                <a:solidFill>
                  <a:prstClr val="white"/>
                </a:solidFill>
                <a:latin typeface="Calibri" panose="020F0502020204030204"/>
                <a:ea typeface="Roboto Light" panose="02000000000000000000" pitchFamily="2" charset="0"/>
              </a:rPr>
              <a:t>6</a:t>
            </a:r>
            <a:r>
              <a:rPr kumimoji="0" lang="en-US" sz="4400" b="0" i="0" u="none" strike="noStrike" kern="1200" cap="none" spc="0" normalizeH="0" baseline="0" noProof="0" dirty="0">
                <a:ln>
                  <a:noFill/>
                </a:ln>
                <a:solidFill>
                  <a:prstClr val="white"/>
                </a:solidFill>
                <a:effectLst/>
                <a:uLnTx/>
                <a:uFillTx/>
                <a:latin typeface="Calibri" panose="020F0502020204030204"/>
                <a:ea typeface="Roboto Light" panose="02000000000000000000" pitchFamily="2" charset="0"/>
                <a:cs typeface="+mn-cs"/>
              </a:rPr>
              <a:t> </a:t>
            </a: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7" name="Picture 6">
            <a:extLst>
              <a:ext uri="{FF2B5EF4-FFF2-40B4-BE49-F238E27FC236}">
                <a16:creationId xmlns:a16="http://schemas.microsoft.com/office/drawing/2014/main" id="{BA6D8068-247A-4409-BD9D-16DDE30AAE60}"/>
              </a:ext>
            </a:extLst>
          </p:cNvPr>
          <p:cNvPicPr>
            <a:picLocks noChangeAspect="1"/>
          </p:cNvPicPr>
          <p:nvPr/>
        </p:nvPicPr>
        <p:blipFill>
          <a:blip r:embed="rId3"/>
          <a:stretch>
            <a:fillRect/>
          </a:stretch>
        </p:blipFill>
        <p:spPr>
          <a:xfrm>
            <a:off x="2935344" y="31031"/>
            <a:ext cx="8937511" cy="1072989"/>
          </a:xfrm>
          <a:prstGeom prst="rect">
            <a:avLst/>
          </a:prstGeom>
        </p:spPr>
      </p:pic>
    </p:spTree>
    <p:extLst>
      <p:ext uri="{BB962C8B-B14F-4D97-AF65-F5344CB8AC3E}">
        <p14:creationId xmlns:p14="http://schemas.microsoft.com/office/powerpoint/2010/main" val="4029399123"/>
      </p:ext>
    </p:extLst>
  </p:cSld>
  <p:clrMapOvr>
    <a:masterClrMapping/>
  </p:clrMapOvr>
  <p:transition spd="slow">
    <p:comb/>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258800" y="1616709"/>
            <a:ext cx="9638425" cy="46759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180068" y="1650613"/>
            <a:ext cx="9413325" cy="4585871"/>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Reliability</a:t>
            </a:r>
          </a:p>
          <a:p>
            <a:pPr marL="342900" indent="-342900" algn="ctr">
              <a:buFont typeface="Wingdings" panose="05000000000000000000" pitchFamily="2" charset="2"/>
              <a:buChar char="v"/>
            </a:pP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There are two ways to estimate reliability, the value of both of them should ≥ 0.7 (Hair et al., 2010).</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Composite reliability (CR) differs from Cronbach’s alpha. As, when calculating reliability of the constructs, CR relies on using measurement error. </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Thus, Composite Reliability (CR) and Cronbach’s Alpha were extracted and calculated to measure the internal consistency of the constructs which were adopted for the purpose of the current study.</a:t>
            </a:r>
          </a:p>
        </p:txBody>
      </p:sp>
    </p:spTree>
    <p:extLst>
      <p:ext uri="{BB962C8B-B14F-4D97-AF65-F5344CB8AC3E}">
        <p14:creationId xmlns:p14="http://schemas.microsoft.com/office/powerpoint/2010/main" val="10915605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258800" y="1616709"/>
            <a:ext cx="9638425" cy="39150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258800" y="1763416"/>
            <a:ext cx="9413325" cy="3477875"/>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Cronbach's alpha</a:t>
            </a:r>
          </a:p>
          <a:p>
            <a:pPr algn="ct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The most common measure of internal consistency ("reliability").</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It is most commonly used when you have multiple Likert questions in a survey/questionnaire that form a scale and you wish to determine if the scale is reliable.</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expressed as a number between 0 and 1.</a:t>
            </a:r>
          </a:p>
        </p:txBody>
      </p:sp>
    </p:spTree>
    <p:extLst>
      <p:ext uri="{BB962C8B-B14F-4D97-AF65-F5344CB8AC3E}">
        <p14:creationId xmlns:p14="http://schemas.microsoft.com/office/powerpoint/2010/main" val="125901020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258800" y="1616708"/>
            <a:ext cx="9638425" cy="44335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258800" y="1763416"/>
            <a:ext cx="9413325" cy="4216539"/>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Cronbach's alpha</a:t>
            </a:r>
          </a:p>
          <a:p>
            <a:pPr algn="ct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Describes the extent to which all the items in a test measure the same concept or construct and hence it is connected to the inter-relatedness of the items within the test</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For example, if a test has a reliability of 0.80, there is 0.36 error variance (random error) in the scores (0.80×0.80 = 0.64; 1.00 0.64 = 0.36)</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Acceptable values of alpha, ranging from 0.70 to 0.95</a:t>
            </a:r>
          </a:p>
        </p:txBody>
      </p:sp>
    </p:spTree>
    <p:extLst>
      <p:ext uri="{BB962C8B-B14F-4D97-AF65-F5344CB8AC3E}">
        <p14:creationId xmlns:p14="http://schemas.microsoft.com/office/powerpoint/2010/main" val="190417533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47DBB23-53E4-4D99-B7F4-609E2E799AFF}"/>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77</a:t>
            </a:fld>
            <a:endParaRPr lang="en" kern="0">
              <a:solidFill>
                <a:srgbClr val="FFFFFF"/>
              </a:solidFill>
            </a:endParaRPr>
          </a:p>
        </p:txBody>
      </p:sp>
      <p:pic>
        <p:nvPicPr>
          <p:cNvPr id="4" name="Picture 3">
            <a:extLst>
              <a:ext uri="{FF2B5EF4-FFF2-40B4-BE49-F238E27FC236}">
                <a16:creationId xmlns:a16="http://schemas.microsoft.com/office/drawing/2014/main" id="{6519898D-22BE-49B7-B667-F8477303D0DA}"/>
              </a:ext>
            </a:extLst>
          </p:cNvPr>
          <p:cNvPicPr>
            <a:picLocks noChangeAspect="1"/>
          </p:cNvPicPr>
          <p:nvPr/>
        </p:nvPicPr>
        <p:blipFill>
          <a:blip r:embed="rId2"/>
          <a:stretch>
            <a:fillRect/>
          </a:stretch>
        </p:blipFill>
        <p:spPr>
          <a:xfrm>
            <a:off x="1537252" y="1215427"/>
            <a:ext cx="8759687" cy="5387373"/>
          </a:xfrm>
          <a:prstGeom prst="rect">
            <a:avLst/>
          </a:prstGeom>
        </p:spPr>
      </p:pic>
      <p:sp>
        <p:nvSpPr>
          <p:cNvPr id="5" name="TextBox 4">
            <a:extLst>
              <a:ext uri="{FF2B5EF4-FFF2-40B4-BE49-F238E27FC236}">
                <a16:creationId xmlns:a16="http://schemas.microsoft.com/office/drawing/2014/main" id="{1EF0568E-2F0D-4E59-91D2-A1E4A2624CA0}"/>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A92D0155-DD7B-4AA0-BF20-19A4842F2D5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16659B70-D5BD-42B7-9130-4A1282063FF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02672954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58BD7B2-BD31-4551-8D3D-9A604DBB823E}"/>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78</a:t>
            </a:fld>
            <a:endParaRPr lang="en" kern="0">
              <a:solidFill>
                <a:srgbClr val="FFFFFF"/>
              </a:solidFill>
            </a:endParaRPr>
          </a:p>
        </p:txBody>
      </p:sp>
      <p:pic>
        <p:nvPicPr>
          <p:cNvPr id="3" name="Picture 2">
            <a:extLst>
              <a:ext uri="{FF2B5EF4-FFF2-40B4-BE49-F238E27FC236}">
                <a16:creationId xmlns:a16="http://schemas.microsoft.com/office/drawing/2014/main" id="{2A8D2A12-3048-4C4B-94E7-43461877BF7C}"/>
              </a:ext>
            </a:extLst>
          </p:cNvPr>
          <p:cNvPicPr>
            <a:picLocks noChangeAspect="1"/>
          </p:cNvPicPr>
          <p:nvPr/>
        </p:nvPicPr>
        <p:blipFill>
          <a:blip r:embed="rId2"/>
          <a:stretch>
            <a:fillRect/>
          </a:stretch>
        </p:blipFill>
        <p:spPr>
          <a:xfrm>
            <a:off x="1866900" y="927652"/>
            <a:ext cx="8458200" cy="5428698"/>
          </a:xfrm>
          <a:prstGeom prst="rect">
            <a:avLst/>
          </a:prstGeom>
        </p:spPr>
      </p:pic>
      <p:sp>
        <p:nvSpPr>
          <p:cNvPr id="4" name="TextBox 3">
            <a:extLst>
              <a:ext uri="{FF2B5EF4-FFF2-40B4-BE49-F238E27FC236}">
                <a16:creationId xmlns:a16="http://schemas.microsoft.com/office/drawing/2014/main" id="{339DAF74-0F0C-422D-93EC-D6413DB667D6}"/>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BA1CD8F7-76C2-4A11-A506-4D8533B9D69A}"/>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3F15E10F-93B4-4397-9309-AEFCEB161D2F}"/>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24752691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3D377E7-A929-4F0A-9EF1-CBE81184F342}"/>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79</a:t>
            </a:fld>
            <a:endParaRPr lang="en" kern="0">
              <a:solidFill>
                <a:srgbClr val="FFFFFF"/>
              </a:solidFill>
            </a:endParaRPr>
          </a:p>
        </p:txBody>
      </p:sp>
      <p:pic>
        <p:nvPicPr>
          <p:cNvPr id="3" name="Picture 2">
            <a:extLst>
              <a:ext uri="{FF2B5EF4-FFF2-40B4-BE49-F238E27FC236}">
                <a16:creationId xmlns:a16="http://schemas.microsoft.com/office/drawing/2014/main" id="{215307A6-9E44-4928-A341-488343BCB114}"/>
              </a:ext>
            </a:extLst>
          </p:cNvPr>
          <p:cNvPicPr>
            <a:picLocks noChangeAspect="1"/>
          </p:cNvPicPr>
          <p:nvPr/>
        </p:nvPicPr>
        <p:blipFill>
          <a:blip r:embed="rId2"/>
          <a:stretch>
            <a:fillRect/>
          </a:stretch>
        </p:blipFill>
        <p:spPr>
          <a:xfrm>
            <a:off x="2546350" y="1339850"/>
            <a:ext cx="7099300" cy="4178300"/>
          </a:xfrm>
          <a:prstGeom prst="rect">
            <a:avLst/>
          </a:prstGeom>
        </p:spPr>
      </p:pic>
      <p:sp>
        <p:nvSpPr>
          <p:cNvPr id="4" name="TextBox 3">
            <a:extLst>
              <a:ext uri="{FF2B5EF4-FFF2-40B4-BE49-F238E27FC236}">
                <a16:creationId xmlns:a16="http://schemas.microsoft.com/office/drawing/2014/main" id="{85F1508F-BD62-453A-8446-63AFDDC92D4B}"/>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909B9075-EC21-4200-9002-8BF8C2BCB1C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9C61798F-4CC1-4DC7-A2AD-95BFE25FF49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3660231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43AE138-1517-45DF-B6CA-BB513797C246}"/>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80</a:t>
            </a:fld>
            <a:endParaRPr lang="en" kern="0">
              <a:solidFill>
                <a:srgbClr val="FFFFFF"/>
              </a:solidFill>
            </a:endParaRPr>
          </a:p>
        </p:txBody>
      </p:sp>
      <p:pic>
        <p:nvPicPr>
          <p:cNvPr id="3" name="Picture 2">
            <a:extLst>
              <a:ext uri="{FF2B5EF4-FFF2-40B4-BE49-F238E27FC236}">
                <a16:creationId xmlns:a16="http://schemas.microsoft.com/office/drawing/2014/main" id="{52961306-1DB7-4A0E-AD38-D097C8A8AFF0}"/>
              </a:ext>
            </a:extLst>
          </p:cNvPr>
          <p:cNvPicPr>
            <a:picLocks noChangeAspect="1"/>
          </p:cNvPicPr>
          <p:nvPr/>
        </p:nvPicPr>
        <p:blipFill>
          <a:blip r:embed="rId2"/>
          <a:stretch>
            <a:fillRect/>
          </a:stretch>
        </p:blipFill>
        <p:spPr>
          <a:xfrm>
            <a:off x="2546350" y="1339850"/>
            <a:ext cx="7099300" cy="4178300"/>
          </a:xfrm>
          <a:prstGeom prst="rect">
            <a:avLst/>
          </a:prstGeom>
        </p:spPr>
      </p:pic>
      <p:sp>
        <p:nvSpPr>
          <p:cNvPr id="4" name="TextBox 3">
            <a:extLst>
              <a:ext uri="{FF2B5EF4-FFF2-40B4-BE49-F238E27FC236}">
                <a16:creationId xmlns:a16="http://schemas.microsoft.com/office/drawing/2014/main" id="{81A1774B-07F0-4DF6-A6E2-DCF617FD678D}"/>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681FA714-2732-492C-A4DF-A746F065538B}"/>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77669E4D-4B03-44D1-9441-E4840BF17A8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27385008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F33AB09-8AD8-46CB-BA88-E05909EC4B19}"/>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81</a:t>
            </a:fld>
            <a:endParaRPr lang="en" kern="0">
              <a:solidFill>
                <a:srgbClr val="FFFFFF"/>
              </a:solidFill>
            </a:endParaRPr>
          </a:p>
        </p:txBody>
      </p:sp>
      <p:pic>
        <p:nvPicPr>
          <p:cNvPr id="3" name="Picture 2">
            <a:extLst>
              <a:ext uri="{FF2B5EF4-FFF2-40B4-BE49-F238E27FC236}">
                <a16:creationId xmlns:a16="http://schemas.microsoft.com/office/drawing/2014/main" id="{8BD05BE0-84F5-4B34-A8AD-4B311186F3EB}"/>
              </a:ext>
            </a:extLst>
          </p:cNvPr>
          <p:cNvPicPr>
            <a:picLocks noChangeAspect="1"/>
          </p:cNvPicPr>
          <p:nvPr/>
        </p:nvPicPr>
        <p:blipFill>
          <a:blip r:embed="rId2"/>
          <a:stretch>
            <a:fillRect/>
          </a:stretch>
        </p:blipFill>
        <p:spPr>
          <a:xfrm>
            <a:off x="3314700" y="723900"/>
            <a:ext cx="5562600" cy="5410200"/>
          </a:xfrm>
          <a:prstGeom prst="rect">
            <a:avLst/>
          </a:prstGeom>
        </p:spPr>
      </p:pic>
      <p:sp>
        <p:nvSpPr>
          <p:cNvPr id="4" name="TextBox 3">
            <a:extLst>
              <a:ext uri="{FF2B5EF4-FFF2-40B4-BE49-F238E27FC236}">
                <a16:creationId xmlns:a16="http://schemas.microsoft.com/office/drawing/2014/main" id="{4796F6A2-995A-49B6-A3D2-E66CA4FAFF64}"/>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53DAAE90-23C7-40E6-A0A8-5F2EDA92068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7CB78660-7008-4A01-ACE4-9308CA35F39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15938633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1219533-64E4-4EBA-B3B1-1B6CEBD7E783}"/>
              </a:ext>
            </a:extLst>
          </p:cNvPr>
          <p:cNvSpPr>
            <a:spLocks noGrp="1"/>
          </p:cNvSpPr>
          <p:nvPr>
            <p:ph type="sldNum" idx="12"/>
          </p:nvPr>
        </p:nvSpPr>
        <p:spPr/>
        <p:txBody>
          <a:bodyPr/>
          <a:lstStyle/>
          <a:p>
            <a:pPr defTabSz="1219170">
              <a:buClr>
                <a:srgbClr val="000000"/>
              </a:buClr>
            </a:pPr>
            <a:fld id="{00000000-1234-1234-1234-123412341234}" type="slidenum">
              <a:rPr lang="en" kern="0">
                <a:solidFill>
                  <a:srgbClr val="FFFFFF"/>
                </a:solidFill>
              </a:rPr>
              <a:pPr defTabSz="1219170">
                <a:buClr>
                  <a:srgbClr val="000000"/>
                </a:buClr>
              </a:pPr>
              <a:t>82</a:t>
            </a:fld>
            <a:endParaRPr lang="en" kern="0">
              <a:solidFill>
                <a:srgbClr val="FFFFFF"/>
              </a:solidFill>
            </a:endParaRPr>
          </a:p>
        </p:txBody>
      </p:sp>
      <p:pic>
        <p:nvPicPr>
          <p:cNvPr id="3" name="Picture 2">
            <a:extLst>
              <a:ext uri="{FF2B5EF4-FFF2-40B4-BE49-F238E27FC236}">
                <a16:creationId xmlns:a16="http://schemas.microsoft.com/office/drawing/2014/main" id="{2B165030-C202-4B67-AC65-3F632E626703}"/>
              </a:ext>
            </a:extLst>
          </p:cNvPr>
          <p:cNvPicPr>
            <a:picLocks noChangeAspect="1"/>
          </p:cNvPicPr>
          <p:nvPr/>
        </p:nvPicPr>
        <p:blipFill>
          <a:blip r:embed="rId2"/>
          <a:stretch>
            <a:fillRect/>
          </a:stretch>
        </p:blipFill>
        <p:spPr>
          <a:xfrm>
            <a:off x="2114550" y="1273286"/>
            <a:ext cx="7962900" cy="4867163"/>
          </a:xfrm>
          <a:prstGeom prst="rect">
            <a:avLst/>
          </a:prstGeom>
        </p:spPr>
      </p:pic>
      <p:sp>
        <p:nvSpPr>
          <p:cNvPr id="4" name="TextBox 3">
            <a:extLst>
              <a:ext uri="{FF2B5EF4-FFF2-40B4-BE49-F238E27FC236}">
                <a16:creationId xmlns:a16="http://schemas.microsoft.com/office/drawing/2014/main" id="{3DF6B728-74EA-4151-BF11-149715EAE59E}"/>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5" name="Rectangle 4">
            <a:extLst>
              <a:ext uri="{FF2B5EF4-FFF2-40B4-BE49-F238E27FC236}">
                <a16:creationId xmlns:a16="http://schemas.microsoft.com/office/drawing/2014/main" id="{30EB8C19-C5BC-4804-A7DD-792EFBB4CCE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21">
            <a:extLst>
              <a:ext uri="{FF2B5EF4-FFF2-40B4-BE49-F238E27FC236}">
                <a16:creationId xmlns:a16="http://schemas.microsoft.com/office/drawing/2014/main" id="{93C007E2-3D78-4879-9B89-DCE490306159}"/>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069878629"/>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2563C2A-884B-4143-96DC-FFCBA4BB5B07}"/>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83</a:t>
            </a:fld>
            <a:endParaRPr lang="en" kern="0">
              <a:solidFill>
                <a:srgbClr val="FFFFFF"/>
              </a:solidFill>
            </a:endParaRPr>
          </a:p>
        </p:txBody>
      </p:sp>
      <p:pic>
        <p:nvPicPr>
          <p:cNvPr id="4" name="Picture 3">
            <a:extLst>
              <a:ext uri="{FF2B5EF4-FFF2-40B4-BE49-F238E27FC236}">
                <a16:creationId xmlns:a16="http://schemas.microsoft.com/office/drawing/2014/main" id="{48336E99-BF1A-407B-AE74-53B08F81BEB3}"/>
              </a:ext>
            </a:extLst>
          </p:cNvPr>
          <p:cNvPicPr>
            <a:picLocks noChangeAspect="1"/>
          </p:cNvPicPr>
          <p:nvPr/>
        </p:nvPicPr>
        <p:blipFill>
          <a:blip r:embed="rId2"/>
          <a:stretch>
            <a:fillRect/>
          </a:stretch>
        </p:blipFill>
        <p:spPr>
          <a:xfrm>
            <a:off x="1113184" y="901148"/>
            <a:ext cx="10323442" cy="5280852"/>
          </a:xfrm>
          <a:prstGeom prst="rect">
            <a:avLst/>
          </a:prstGeom>
        </p:spPr>
      </p:pic>
      <p:sp>
        <p:nvSpPr>
          <p:cNvPr id="5" name="TextBox 4">
            <a:extLst>
              <a:ext uri="{FF2B5EF4-FFF2-40B4-BE49-F238E27FC236}">
                <a16:creationId xmlns:a16="http://schemas.microsoft.com/office/drawing/2014/main" id="{BA3830E0-A705-4EE3-BD80-439F79FBA8AA}"/>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182F5055-B43C-4752-A55E-059466F14740}"/>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F375559F-5895-4873-B584-DDD34E35B5AF}"/>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423466344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912E95-A4B1-459F-9DC4-9F06B2409DFC}"/>
              </a:ext>
            </a:extLst>
          </p:cNvPr>
          <p:cNvSpPr>
            <a:spLocks noGrp="1"/>
          </p:cNvSpPr>
          <p:nvPr>
            <p:ph type="sldNum" idx="12"/>
          </p:nvPr>
        </p:nvSpPr>
        <p:spPr/>
        <p:txBody>
          <a:bodyPr/>
          <a:lstStyle/>
          <a:p>
            <a:pPr defTabSz="1219170">
              <a:buClr>
                <a:srgbClr val="000000"/>
              </a:buClr>
            </a:pPr>
            <a:fld id="{00000000-1234-1234-1234-123412341234}" type="slidenum">
              <a:rPr lang="en" kern="0" smtClean="0">
                <a:solidFill>
                  <a:srgbClr val="FFFFFF"/>
                </a:solidFill>
              </a:rPr>
              <a:pPr defTabSz="1219170">
                <a:buClr>
                  <a:srgbClr val="000000"/>
                </a:buClr>
              </a:pPr>
              <a:t>84</a:t>
            </a:fld>
            <a:endParaRPr lang="en" kern="0">
              <a:solidFill>
                <a:srgbClr val="FFFFFF"/>
              </a:solidFill>
            </a:endParaRPr>
          </a:p>
        </p:txBody>
      </p:sp>
      <p:pic>
        <p:nvPicPr>
          <p:cNvPr id="4" name="Picture 3">
            <a:extLst>
              <a:ext uri="{FF2B5EF4-FFF2-40B4-BE49-F238E27FC236}">
                <a16:creationId xmlns:a16="http://schemas.microsoft.com/office/drawing/2014/main" id="{84C13A29-0EB6-4924-9DDE-C8E26C495C8F}"/>
              </a:ext>
            </a:extLst>
          </p:cNvPr>
          <p:cNvPicPr>
            <a:picLocks noChangeAspect="1"/>
          </p:cNvPicPr>
          <p:nvPr/>
        </p:nvPicPr>
        <p:blipFill>
          <a:blip r:embed="rId2"/>
          <a:stretch>
            <a:fillRect/>
          </a:stretch>
        </p:blipFill>
        <p:spPr>
          <a:xfrm>
            <a:off x="1205947" y="884976"/>
            <a:ext cx="9872869" cy="5471374"/>
          </a:xfrm>
          <a:prstGeom prst="rect">
            <a:avLst/>
          </a:prstGeom>
        </p:spPr>
      </p:pic>
      <p:sp>
        <p:nvSpPr>
          <p:cNvPr id="5" name="TextBox 4">
            <a:extLst>
              <a:ext uri="{FF2B5EF4-FFF2-40B4-BE49-F238E27FC236}">
                <a16:creationId xmlns:a16="http://schemas.microsoft.com/office/drawing/2014/main" id="{A4DC6863-648B-49E9-8849-9777FCB21BCA}"/>
              </a:ext>
            </a:extLst>
          </p:cNvPr>
          <p:cNvSpPr txBox="1"/>
          <p:nvPr/>
        </p:nvSpPr>
        <p:spPr>
          <a:xfrm>
            <a:off x="4787900" y="640076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sp>
        <p:nvSpPr>
          <p:cNvPr id="6" name="Rectangle 5">
            <a:extLst>
              <a:ext uri="{FF2B5EF4-FFF2-40B4-BE49-F238E27FC236}">
                <a16:creationId xmlns:a16="http://schemas.microsoft.com/office/drawing/2014/main" id="{7AF0F2C4-C34A-4E47-9BFC-4199C9DA52FC}"/>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21">
            <a:extLst>
              <a:ext uri="{FF2B5EF4-FFF2-40B4-BE49-F238E27FC236}">
                <a16:creationId xmlns:a16="http://schemas.microsoft.com/office/drawing/2014/main" id="{9FCC763D-D1BC-48C8-8A1C-A0A564F67A83}"/>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411094388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258800" y="1616708"/>
            <a:ext cx="9638425" cy="44335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258800" y="2094555"/>
            <a:ext cx="9413325" cy="3477875"/>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Cronbach's alpha</a:t>
            </a:r>
          </a:p>
          <a:p>
            <a:pPr algn="ct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A low value of alpha could be due to a low number of questions, poor interrelatedness between items or heterogeneous constructs.</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For example if a low alpha is due to poor correlation between items then some should be revised or discarded.</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Items with low correlations (approaching zero) are deleted.</a:t>
            </a:r>
          </a:p>
        </p:txBody>
      </p:sp>
    </p:spTree>
    <p:extLst>
      <p:ext uri="{BB962C8B-B14F-4D97-AF65-F5344CB8AC3E}">
        <p14:creationId xmlns:p14="http://schemas.microsoft.com/office/powerpoint/2010/main" val="814220310"/>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59400" y="1880895"/>
            <a:ext cx="9656412" cy="34337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258800" y="2059393"/>
            <a:ext cx="9413325" cy="2739211"/>
          </a:xfrm>
          <a:prstGeom prst="rect">
            <a:avLst/>
          </a:prstGeom>
          <a:noFill/>
        </p:spPr>
        <p:txBody>
          <a:bodyPr wrap="square" rtlCol="0">
            <a:spAutoFit/>
          </a:bodyPr>
          <a:lstStyle/>
          <a:p>
            <a:pPr marL="342900" indent="-342900" algn="ctr">
              <a:buFont typeface="Wingdings" panose="05000000000000000000" pitchFamily="2" charset="2"/>
              <a:buChar char="v"/>
            </a:pPr>
            <a:r>
              <a:rPr lang="en-US" sz="2800" b="1" dirty="0">
                <a:solidFill>
                  <a:srgbClr val="0070C0"/>
                </a:solidFill>
                <a:latin typeface="Times New Roman" panose="02020603050405020304" pitchFamily="18" charset="0"/>
                <a:cs typeface="Times New Roman" panose="02020603050405020304" pitchFamily="18" charset="0"/>
              </a:rPr>
              <a:t>Cronbach's alpha</a:t>
            </a:r>
          </a:p>
          <a:p>
            <a:pPr algn="ctr"/>
            <a:endParaRPr lang="en-US" sz="2400" dirty="0">
              <a:solidFill>
                <a:srgbClr val="2D3956"/>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A reliability of .5 means that about half of the variance of the observed score is attributable to truth and half is attributable to error.</a:t>
            </a:r>
          </a:p>
          <a:p>
            <a:pPr marL="342900" indent="-342900" algn="just">
              <a:buFont typeface="Arial" panose="020B0604020202020204" pitchFamily="34" charset="0"/>
              <a:buChar char="•"/>
            </a:pPr>
            <a:endParaRPr lang="en-US" sz="2400" dirty="0">
              <a:solidFill>
                <a:srgbClr val="002060"/>
              </a:solidFill>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solidFill>
                  <a:srgbClr val="002060"/>
                </a:solidFill>
                <a:latin typeface="Times New Roman" panose="02020603050405020304" pitchFamily="18" charset="0"/>
                <a:cs typeface="Times New Roman" panose="02020603050405020304" pitchFamily="18" charset="0"/>
              </a:rPr>
              <a:t>Low Cronbach's alpha also means that a group of people did not respond to that set of items consistently</a:t>
            </a:r>
          </a:p>
        </p:txBody>
      </p:sp>
    </p:spTree>
    <p:extLst>
      <p:ext uri="{BB962C8B-B14F-4D97-AF65-F5344CB8AC3E}">
        <p14:creationId xmlns:p14="http://schemas.microsoft.com/office/powerpoint/2010/main" val="199929202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00B0F0">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490813025"/>
      </p:ext>
    </p:extLst>
  </p:cSld>
  <p:clrMapOvr>
    <a:masterClrMapping/>
  </p:clrMapOvr>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2394</TotalTime>
  <Words>1998</Words>
  <Application>Microsoft Office PowerPoint</Application>
  <PresentationFormat>Widescreen</PresentationFormat>
  <Paragraphs>333</Paragraphs>
  <Slides>87</Slides>
  <Notes>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87</vt:i4>
      </vt:variant>
    </vt:vector>
  </HeadingPairs>
  <TitlesOfParts>
    <vt:vector size="96" baseType="lpstr">
      <vt:lpstr>Arial</vt:lpstr>
      <vt:lpstr>Calibri</vt:lpstr>
      <vt:lpstr>Calibri Light</vt:lpstr>
      <vt:lpstr>Roboto Light</vt:lpstr>
      <vt:lpstr>Times New Roman</vt:lpstr>
      <vt:lpstr>Wingdings</vt:lpstr>
      <vt:lpstr>2_Office Theme</vt:lpstr>
      <vt:lpstr>3_Office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Mona Elashry</cp:lastModifiedBy>
  <cp:revision>280</cp:revision>
  <dcterms:created xsi:type="dcterms:W3CDTF">2023-04-29T09:08:23Z</dcterms:created>
  <dcterms:modified xsi:type="dcterms:W3CDTF">2024-05-28T14:26:18Z</dcterms:modified>
</cp:coreProperties>
</file>