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258" r:id="rId2"/>
    <p:sldId id="266" r:id="rId3"/>
    <p:sldId id="369" r:id="rId4"/>
    <p:sldId id="373" r:id="rId5"/>
    <p:sldId id="374" r:id="rId6"/>
    <p:sldId id="375" r:id="rId7"/>
    <p:sldId id="376" r:id="rId8"/>
    <p:sldId id="377" r:id="rId9"/>
    <p:sldId id="378" r:id="rId10"/>
    <p:sldId id="379" r:id="rId11"/>
    <p:sldId id="380" r:id="rId12"/>
    <p:sldId id="381" r:id="rId13"/>
    <p:sldId id="382" r:id="rId14"/>
    <p:sldId id="383" r:id="rId15"/>
    <p:sldId id="384" r:id="rId16"/>
    <p:sldId id="385" r:id="rId17"/>
    <p:sldId id="386" r:id="rId18"/>
    <p:sldId id="388" r:id="rId19"/>
    <p:sldId id="387" r:id="rId20"/>
    <p:sldId id="389" r:id="rId21"/>
    <p:sldId id="390" r:id="rId22"/>
    <p:sldId id="391" r:id="rId23"/>
    <p:sldId id="392" r:id="rId24"/>
    <p:sldId id="393" r:id="rId25"/>
    <p:sldId id="394" r:id="rId26"/>
    <p:sldId id="396" r:id="rId27"/>
    <p:sldId id="401" r:id="rId28"/>
    <p:sldId id="397" r:id="rId29"/>
    <p:sldId id="398" r:id="rId30"/>
    <p:sldId id="399" r:id="rId31"/>
    <p:sldId id="400" r:id="rId32"/>
    <p:sldId id="402" r:id="rId33"/>
    <p:sldId id="403" r:id="rId34"/>
    <p:sldId id="404" r:id="rId35"/>
    <p:sldId id="405" r:id="rId36"/>
    <p:sldId id="407" r:id="rId37"/>
    <p:sldId id="406" r:id="rId38"/>
    <p:sldId id="408" r:id="rId39"/>
    <p:sldId id="409" r:id="rId40"/>
    <p:sldId id="353"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0A1F61"/>
    <a:srgbClr val="FF951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484" autoAdjust="0"/>
    <p:restoredTop sz="91400" autoAdjust="0"/>
  </p:normalViewPr>
  <p:slideViewPr>
    <p:cSldViewPr snapToGrid="0">
      <p:cViewPr varScale="1">
        <p:scale>
          <a:sx n="60" d="100"/>
          <a:sy n="60" d="100"/>
        </p:scale>
        <p:origin x="684" y="3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E3E5318-FA18-4ACF-86FE-7B6FCF1F202A}" type="datetimeFigureOut">
              <a:rPr lang="en-US" smtClean="0"/>
              <a:t>11/18/2022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FDF6AD1-BAE9-4C65-82CB-714C360FBA62}" type="slidenum">
              <a:rPr lang="en-US" smtClean="0"/>
              <a:t>‹#›</a:t>
            </a:fld>
            <a:endParaRPr lang="en-US"/>
          </a:p>
        </p:txBody>
      </p:sp>
    </p:spTree>
    <p:extLst>
      <p:ext uri="{BB962C8B-B14F-4D97-AF65-F5344CB8AC3E}">
        <p14:creationId xmlns:p14="http://schemas.microsoft.com/office/powerpoint/2010/main" val="8501428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1</a:t>
            </a:fld>
            <a:endParaRPr lang="en-US"/>
          </a:p>
        </p:txBody>
      </p:sp>
    </p:spTree>
    <p:extLst>
      <p:ext uri="{BB962C8B-B14F-4D97-AF65-F5344CB8AC3E}">
        <p14:creationId xmlns:p14="http://schemas.microsoft.com/office/powerpoint/2010/main" val="28563038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2</a:t>
            </a:fld>
            <a:endParaRPr lang="en-US"/>
          </a:p>
        </p:txBody>
      </p:sp>
    </p:spTree>
    <p:extLst>
      <p:ext uri="{BB962C8B-B14F-4D97-AF65-F5344CB8AC3E}">
        <p14:creationId xmlns:p14="http://schemas.microsoft.com/office/powerpoint/2010/main" val="32324956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40</a:t>
            </a:fld>
            <a:endParaRPr lang="en-US"/>
          </a:p>
        </p:txBody>
      </p:sp>
    </p:spTree>
    <p:extLst>
      <p:ext uri="{BB962C8B-B14F-4D97-AF65-F5344CB8AC3E}">
        <p14:creationId xmlns:p14="http://schemas.microsoft.com/office/powerpoint/2010/main" val="27956107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07CC32DF-BCD6-4954-AD79-7003A457903E}" type="datetime1">
              <a:rPr lang="en-US" smtClean="0"/>
              <a:t>11/18/2022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E578ED8-4120-45A7-B02E-4AB12BB77009}" type="datetime1">
              <a:rPr lang="en-US" smtClean="0"/>
              <a:t>11/18/2022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E2E8848-9A1C-443F-A287-836317E634F7}" type="datetime1">
              <a:rPr lang="en-US" smtClean="0"/>
              <a:t>11/18/2022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5100C99-593E-4D51-82F2-740D1BDFA164}" type="datetime1">
              <a:rPr lang="en-US" smtClean="0"/>
              <a:t>11/18/2022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D1006B02-30E6-4703-9564-5EF862166D19}" type="datetime1">
              <a:rPr lang="en-US" smtClean="0"/>
              <a:t>11/18/2022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775E7D2-6EA5-4BB3-B8E0-5C56EF8FE71E}" type="datetime1">
              <a:rPr lang="en-US" smtClean="0"/>
              <a:t>11/18/2022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33617A4-1FE8-4743-9355-49C65BB30991}" type="datetime1">
              <a:rPr lang="en-US" smtClean="0"/>
              <a:t>11/18/2022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B20BEA6-EC64-411E-A689-E513DDC7943C}" type="datetime1">
              <a:rPr lang="en-US" smtClean="0"/>
              <a:t>11/18/2022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40449E0-0302-46C0-991E-5CA0EB96BC40}" type="datetime1">
              <a:rPr lang="en-US" smtClean="0"/>
              <a:t>11/18/2022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B721217-6B64-4C3D-8FBE-A48FA404F599}" type="datetime1">
              <a:rPr lang="en-US" smtClean="0"/>
              <a:t>11/18/2022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E3D9AC8-C475-45E4-8E89-474B612FF80A}" type="datetime1">
              <a:rPr lang="en-US" smtClean="0"/>
              <a:t>11/18/2022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FC9A8FB-BFB7-4189-B263-395CC21C2A59}" type="datetime1">
              <a:rPr lang="en-US" smtClean="0"/>
              <a:t>11/18/2022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emf"/><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1.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p:cNvPicPr>
            <a:picLocks noChangeAspect="1"/>
          </p:cNvPicPr>
          <p:nvPr/>
        </p:nvPicPr>
        <p:blipFill>
          <a:blip r:embed="rId4"/>
          <a:stretch>
            <a:fillRect/>
          </a:stretch>
        </p:blipFill>
        <p:spPr>
          <a:xfrm>
            <a:off x="1940421" y="201269"/>
            <a:ext cx="8195762" cy="1579793"/>
          </a:xfrm>
          <a:prstGeom prst="rect">
            <a:avLst/>
          </a:prstGeom>
        </p:spPr>
      </p:pic>
      <p:sp>
        <p:nvSpPr>
          <p:cNvPr id="14" name="TextBox 13"/>
          <p:cNvSpPr txBox="1"/>
          <p:nvPr/>
        </p:nvSpPr>
        <p:spPr>
          <a:xfrm>
            <a:off x="2057080" y="201269"/>
            <a:ext cx="7268664" cy="1384995"/>
          </a:xfrm>
          <a:prstGeom prst="rect">
            <a:avLst/>
          </a:prstGeom>
          <a:noFill/>
        </p:spPr>
        <p:txBody>
          <a:bodyPr wrap="square" rtlCol="0">
            <a:spAutoFit/>
          </a:bodyPr>
          <a:lstStyle/>
          <a:p>
            <a:r>
              <a:rPr lang="en-US" sz="2800" b="1" dirty="0">
                <a:solidFill>
                  <a:schemeClr val="bg1"/>
                </a:solidFill>
                <a:ea typeface="Tahoma" panose="020B0604030504040204" pitchFamily="34" charset="0"/>
                <a:cs typeface="Tahoma" panose="020B0604030504040204" pitchFamily="34" charset="0"/>
              </a:rPr>
              <a:t>CYB650</a:t>
            </a:r>
          </a:p>
          <a:p>
            <a:pPr algn="ctr"/>
            <a:r>
              <a:rPr lang="en-US" sz="2800" b="1" dirty="0">
                <a:solidFill>
                  <a:schemeClr val="bg1"/>
                </a:solidFill>
                <a:ea typeface="Tahoma" panose="020B0604030504040204" pitchFamily="34" charset="0"/>
                <a:cs typeface="Tahoma" panose="020B0604030504040204" pitchFamily="34" charset="0"/>
              </a:rPr>
              <a:t>Introduction to Cryptography</a:t>
            </a:r>
            <a:endParaRPr lang="en-US" sz="2800" b="1" dirty="0">
              <a:solidFill>
                <a:schemeClr val="bg1"/>
              </a:solidFill>
              <a:cs typeface="Tajawal Medium" panose="00000600000000000000" pitchFamily="2" charset="-78"/>
            </a:endParaRPr>
          </a:p>
          <a:p>
            <a:pPr algn="ctr"/>
            <a:r>
              <a:rPr lang="en-US" sz="2800" b="1" i="1" dirty="0">
                <a:solidFill>
                  <a:schemeClr val="accent2">
                    <a:lumMod val="75000"/>
                  </a:schemeClr>
                </a:solidFill>
                <a:latin typeface="Arial" panose="020B0604020202020204" pitchFamily="34" charset="0"/>
                <a:cs typeface="Arial" panose="020B0604020202020204" pitchFamily="34" charset="0"/>
              </a:rPr>
              <a:t>Cryptography Algorithms</a:t>
            </a:r>
            <a:endParaRPr lang="en-US" sz="4000" b="1" dirty="0">
              <a:solidFill>
                <a:schemeClr val="accent1">
                  <a:lumMod val="60000"/>
                  <a:lumOff val="40000"/>
                </a:schemeClr>
              </a:solidFill>
              <a:latin typeface="Tajawal Medium" panose="00000600000000000000" pitchFamily="2" charset="-78"/>
              <a:cs typeface="Tajawal Medium" panose="00000600000000000000" pitchFamily="2" charset="-78"/>
            </a:endParaRPr>
          </a:p>
        </p:txBody>
      </p:sp>
      <p:pic>
        <p:nvPicPr>
          <p:cNvPr id="13" name="Picture 12"/>
          <p:cNvPicPr>
            <a:picLocks noChangeAspect="1"/>
          </p:cNvPicPr>
          <p:nvPr/>
        </p:nvPicPr>
        <p:blipFill>
          <a:blip r:embed="rId5"/>
          <a:stretch>
            <a:fillRect/>
          </a:stretch>
        </p:blipFill>
        <p:spPr>
          <a:xfrm rot="10800000">
            <a:off x="2699328" y="4720158"/>
            <a:ext cx="6334944" cy="1034667"/>
          </a:xfrm>
          <a:prstGeom prst="rect">
            <a:avLst/>
          </a:prstGeom>
        </p:spPr>
      </p:pic>
      <p:sp>
        <p:nvSpPr>
          <p:cNvPr id="16" name="TextBox 15"/>
          <p:cNvSpPr txBox="1"/>
          <p:nvPr/>
        </p:nvSpPr>
        <p:spPr>
          <a:xfrm>
            <a:off x="2614941" y="4809093"/>
            <a:ext cx="6292401" cy="830997"/>
          </a:xfrm>
          <a:prstGeom prst="rect">
            <a:avLst/>
          </a:prstGeom>
          <a:noFill/>
        </p:spPr>
        <p:txBody>
          <a:bodyPr wrap="square" rtlCol="0">
            <a:spAutoFit/>
          </a:bodyPr>
          <a:lstStyle/>
          <a:p>
            <a:pPr algn="ctr"/>
            <a:r>
              <a:rPr lang="en-US" sz="2400" b="1" dirty="0">
                <a:solidFill>
                  <a:schemeClr val="bg1"/>
                </a:solidFill>
                <a:latin typeface="Tahoma" panose="020B0604030504040204" pitchFamily="34" charset="0"/>
                <a:ea typeface="Tahoma" panose="020B0604030504040204" pitchFamily="34" charset="0"/>
                <a:cs typeface="Tahoma" panose="020B0604030504040204" pitchFamily="34" charset="0"/>
              </a:rPr>
              <a:t>Prepared by Dr. </a:t>
            </a:r>
            <a:r>
              <a:rPr lang="en-US" sz="2400" b="1" dirty="0" err="1">
                <a:solidFill>
                  <a:schemeClr val="bg1"/>
                </a:solidFill>
                <a:latin typeface="Tahoma" panose="020B0604030504040204" pitchFamily="34" charset="0"/>
                <a:ea typeface="Tahoma" panose="020B0604030504040204" pitchFamily="34" charset="0"/>
                <a:cs typeface="Tahoma" panose="020B0604030504040204" pitchFamily="34" charset="0"/>
              </a:rPr>
              <a:t>Esraa</a:t>
            </a:r>
            <a:r>
              <a:rPr lang="en-US" sz="2400" b="1" dirty="0">
                <a:solidFill>
                  <a:schemeClr val="bg1"/>
                </a:solidFill>
                <a:latin typeface="Tahoma" panose="020B0604030504040204" pitchFamily="34" charset="0"/>
                <a:ea typeface="Tahoma" panose="020B0604030504040204" pitchFamily="34" charset="0"/>
                <a:cs typeface="Tahoma" panose="020B0604030504040204" pitchFamily="34" charset="0"/>
              </a:rPr>
              <a:t> Saleh </a:t>
            </a:r>
            <a:r>
              <a:rPr lang="en-US" sz="2400" b="1" dirty="0" err="1">
                <a:solidFill>
                  <a:schemeClr val="bg1"/>
                </a:solidFill>
                <a:latin typeface="Tahoma" panose="020B0604030504040204" pitchFamily="34" charset="0"/>
                <a:ea typeface="Tahoma" panose="020B0604030504040204" pitchFamily="34" charset="0"/>
                <a:cs typeface="Tahoma" panose="020B0604030504040204" pitchFamily="34" charset="0"/>
              </a:rPr>
              <a:t>Alomari</a:t>
            </a:r>
            <a:endParaRPr lang="en-US" sz="2400"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pPr algn="ctr"/>
            <a:r>
              <a:rPr lang="en-US" sz="2400" b="1" dirty="0">
                <a:solidFill>
                  <a:srgbClr val="0A1F61"/>
                </a:solidFill>
                <a:latin typeface="Tajawal Medium" panose="00000600000000000000" pitchFamily="2" charset="-78"/>
                <a:cs typeface="Tajawal Medium" panose="00000600000000000000" pitchFamily="2" charset="-78"/>
              </a:rPr>
              <a:t>Lecture #8</a:t>
            </a:r>
          </a:p>
        </p:txBody>
      </p:sp>
      <p:pic>
        <p:nvPicPr>
          <p:cNvPr id="2" name="Picture 1"/>
          <p:cNvPicPr>
            <a:picLocks noChangeAspect="1"/>
          </p:cNvPicPr>
          <p:nvPr/>
        </p:nvPicPr>
        <p:blipFill>
          <a:blip r:embed="rId6"/>
          <a:stretch>
            <a:fillRect/>
          </a:stretch>
        </p:blipFill>
        <p:spPr>
          <a:xfrm>
            <a:off x="-530365" y="-117903"/>
            <a:ext cx="3138493" cy="7137043"/>
          </a:xfrm>
          <a:prstGeom prst="rect">
            <a:avLst/>
          </a:prstGeom>
        </p:spPr>
      </p:pic>
      <p:pic>
        <p:nvPicPr>
          <p:cNvPr id="6" name="Picture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14097" y="4230827"/>
            <a:ext cx="1699476" cy="1524000"/>
          </a:xfrm>
          <a:prstGeom prst="rect">
            <a:avLst/>
          </a:prstGeom>
        </p:spPr>
      </p:pic>
      <p:sp>
        <p:nvSpPr>
          <p:cNvPr id="4" name="Slide Number Placeholder 3"/>
          <p:cNvSpPr>
            <a:spLocks noGrp="1"/>
          </p:cNvSpPr>
          <p:nvPr>
            <p:ph type="sldNum" sz="quarter" idx="12"/>
          </p:nvPr>
        </p:nvSpPr>
        <p:spPr/>
        <p:txBody>
          <a:bodyPr/>
          <a:lstStyle/>
          <a:p>
            <a:fld id="{FDED41F8-FC0F-4085-8150-313B6CF05213}" type="slidenum">
              <a:rPr lang="en-US" smtClean="0"/>
              <a:t>1</a:t>
            </a:fld>
            <a:endParaRPr lang="en-US" dirty="0"/>
          </a:p>
        </p:txBody>
      </p:sp>
    </p:spTree>
    <p:extLst>
      <p:ext uri="{BB962C8B-B14F-4D97-AF65-F5344CB8AC3E}">
        <p14:creationId xmlns:p14="http://schemas.microsoft.com/office/powerpoint/2010/main" val="11345630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25080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8264"/>
            <a:ext cx="11533239" cy="1610200"/>
          </a:xfrm>
          <a:prstGeom prst="rect">
            <a:avLst/>
          </a:prstGeom>
        </p:spPr>
      </p:pic>
      <p:sp>
        <p:nvSpPr>
          <p:cNvPr id="7" name="TextBox 6"/>
          <p:cNvSpPr txBox="1"/>
          <p:nvPr/>
        </p:nvSpPr>
        <p:spPr>
          <a:xfrm>
            <a:off x="5577618" y="402358"/>
            <a:ext cx="2129109" cy="769441"/>
          </a:xfrm>
          <a:prstGeom prst="rect">
            <a:avLst/>
          </a:prstGeom>
          <a:noFill/>
        </p:spPr>
        <p:txBody>
          <a:bodyPr wrap="none" rtlCol="0">
            <a:spAutoFit/>
          </a:bodyPr>
          <a:lstStyle/>
          <a:p>
            <a:pPr algn="ctr"/>
            <a:r>
              <a:rPr lang="en-US" sz="4400" b="1" dirty="0">
                <a:solidFill>
                  <a:schemeClr val="bg1"/>
                </a:solidFill>
                <a:latin typeface="Tajawal Medium" panose="00000600000000000000" pitchFamily="2" charset="-78"/>
                <a:cs typeface="Tajawal Medium" panose="00000600000000000000" pitchFamily="2" charset="-78"/>
              </a:rPr>
              <a:t>Outline</a:t>
            </a:r>
            <a:endParaRPr lang="en-US" sz="44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45377" y="236724"/>
            <a:ext cx="2013031" cy="1261884"/>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Module</a:t>
            </a:r>
          </a:p>
          <a:p>
            <a:pPr algn="ctr"/>
            <a:r>
              <a:rPr lang="en-US" sz="2800" b="1" dirty="0">
                <a:solidFill>
                  <a:schemeClr val="bg1"/>
                </a:solidFill>
                <a:latin typeface="Tajawal Medium" panose="00000600000000000000" pitchFamily="2" charset="-78"/>
                <a:cs typeface="Tajawal Medium" panose="00000600000000000000" pitchFamily="2" charset="-78"/>
              </a:rPr>
              <a:t>04</a:t>
            </a:r>
          </a:p>
          <a:p>
            <a:pPr algn="ctr"/>
            <a:r>
              <a:rPr lang="en-US" sz="2000" b="1" dirty="0">
                <a:solidFill>
                  <a:schemeClr val="bg1"/>
                </a:solidFill>
                <a:latin typeface="Tajawal Medium" panose="00000600000000000000" pitchFamily="2" charset="-78"/>
                <a:cs typeface="Tajawal Medium" panose="00000600000000000000" pitchFamily="2" charset="-78"/>
              </a:rPr>
              <a:t>Lecture # 8</a:t>
            </a:r>
            <a:endParaRPr lang="en-US" sz="20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14366" y="1538661"/>
            <a:ext cx="10860642" cy="2055178"/>
          </a:xfrm>
          <a:prstGeom prst="rect">
            <a:avLst/>
          </a:prstGeom>
          <a:noFill/>
        </p:spPr>
        <p:txBody>
          <a:bodyPr wrap="square" rtlCol="0">
            <a:spAutoFit/>
          </a:bodyPr>
          <a:lstStyle/>
          <a:p>
            <a:pPr>
              <a:lnSpc>
                <a:spcPct val="150000"/>
              </a:lnSpc>
            </a:pPr>
            <a:r>
              <a:rPr lang="en-US" sz="2000" b="1" i="1" dirty="0">
                <a:solidFill>
                  <a:schemeClr val="accent2">
                    <a:lumMod val="75000"/>
                  </a:schemeClr>
                </a:solidFill>
                <a:latin typeface="Arial" panose="020B0604020202020204" pitchFamily="34" charset="0"/>
                <a:cs typeface="Arial" panose="020B0604020202020204" pitchFamily="34" charset="0"/>
              </a:rPr>
              <a:t>The Part 2 of the module 4 covers the Cryptography Algorithms are as follows:</a:t>
            </a:r>
          </a:p>
          <a:p>
            <a:pPr>
              <a:lnSpc>
                <a:spcPct val="150000"/>
              </a:lnSpc>
            </a:pPr>
            <a:endParaRPr lang="en-US" sz="2000" b="1" i="1" dirty="0">
              <a:solidFill>
                <a:schemeClr val="accent2">
                  <a:lumMod val="75000"/>
                </a:schemeClr>
              </a:solidFill>
              <a:latin typeface="Arial" panose="020B0604020202020204" pitchFamily="34" charset="0"/>
              <a:cs typeface="Arial" panose="020B0604020202020204" pitchFamily="34" charset="0"/>
            </a:endParaRPr>
          </a:p>
          <a:p>
            <a:pPr marL="688975" indent="57150" algn="just">
              <a:lnSpc>
                <a:spcPct val="150000"/>
              </a:lnSpc>
              <a:buFont typeface="Wingdings" panose="05000000000000000000" pitchFamily="2" charset="2"/>
              <a:buChar char="Ø"/>
            </a:pPr>
            <a:r>
              <a:rPr lang="en-US" sz="2400" b="1" i="1" dirty="0">
                <a:solidFill>
                  <a:schemeClr val="accent1">
                    <a:lumMod val="50000"/>
                  </a:schemeClr>
                </a:solidFill>
                <a:latin typeface="Arial" panose="020B0604020202020204" pitchFamily="34" charset="0"/>
                <a:cs typeface="Arial" panose="020B0604020202020204" pitchFamily="34" charset="0"/>
              </a:rPr>
              <a:t> Cryptographic Hash Function </a:t>
            </a:r>
          </a:p>
          <a:p>
            <a:pPr marL="558800">
              <a:lnSpc>
                <a:spcPct val="150000"/>
              </a:lnSpc>
            </a:pPr>
            <a:endParaRPr lang="en-US" sz="2400" dirty="0">
              <a:solidFill>
                <a:srgbClr val="0070C0"/>
              </a:solidFill>
              <a:latin typeface="Arial" panose="020B0604020202020204" pitchFamily="34" charset="0"/>
              <a:cs typeface="Arial" panose="020B0604020202020204" pitchFamily="34" charset="0"/>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2</a:t>
            </a:fld>
            <a:endParaRPr lang="en-US"/>
          </a:p>
        </p:txBody>
      </p:sp>
      <p:sp>
        <p:nvSpPr>
          <p:cNvPr id="11" name="Rectangle 10"/>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Tree>
    <p:extLst>
      <p:ext uri="{BB962C8B-B14F-4D97-AF65-F5344CB8AC3E}">
        <p14:creationId xmlns:p14="http://schemas.microsoft.com/office/powerpoint/2010/main" val="38771200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04</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4032004" y="370157"/>
            <a:ext cx="3390672" cy="820674"/>
          </a:xfrm>
          <a:prstGeom prst="rect">
            <a:avLst/>
          </a:prstGeom>
          <a:noFill/>
        </p:spPr>
        <p:txBody>
          <a:bodyPr wrap="none" rtlCol="0">
            <a:spAutoFit/>
          </a:bodyPr>
          <a:lstStyle/>
          <a:p>
            <a:pPr algn="just">
              <a:lnSpc>
                <a:spcPct val="150000"/>
              </a:lnSpc>
            </a:pPr>
            <a:r>
              <a:rPr lang="en-US" sz="3600" b="1" i="1" dirty="0">
                <a:solidFill>
                  <a:schemeClr val="bg1"/>
                </a:solidFill>
                <a:latin typeface="Arial" panose="020B0604020202020204" pitchFamily="34" charset="0"/>
                <a:cs typeface="Arial" panose="020B0604020202020204" pitchFamily="34" charset="0"/>
              </a:rPr>
              <a:t>Hash Function</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790970" y="2044247"/>
            <a:ext cx="10373727" cy="1998047"/>
          </a:xfrm>
          <a:prstGeom prst="rect">
            <a:avLst/>
          </a:prstGeom>
          <a:noFill/>
        </p:spPr>
        <p:txBody>
          <a:bodyPr wrap="square">
            <a:spAutoFit/>
          </a:bodyPr>
          <a:lstStyle/>
          <a:p>
            <a:pPr algn="ctr">
              <a:lnSpc>
                <a:spcPct val="200000"/>
              </a:lnSpc>
            </a:pPr>
            <a:r>
              <a:rPr lang="en-US" sz="7200" b="1" dirty="0">
                <a:solidFill>
                  <a:srgbClr val="002060"/>
                </a:solidFill>
              </a:rPr>
              <a:t>Introduction</a:t>
            </a:r>
          </a:p>
        </p:txBody>
      </p:sp>
    </p:spTree>
    <p:extLst>
      <p:ext uri="{BB962C8B-B14F-4D97-AF65-F5344CB8AC3E}">
        <p14:creationId xmlns:p14="http://schemas.microsoft.com/office/powerpoint/2010/main" val="31810219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04</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4</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4032007" y="370157"/>
            <a:ext cx="3390672" cy="820674"/>
          </a:xfrm>
          <a:prstGeom prst="rect">
            <a:avLst/>
          </a:prstGeom>
          <a:noFill/>
        </p:spPr>
        <p:txBody>
          <a:bodyPr wrap="none" rtlCol="0">
            <a:spAutoFit/>
          </a:bodyPr>
          <a:lstStyle/>
          <a:p>
            <a:pPr algn="just">
              <a:lnSpc>
                <a:spcPct val="150000"/>
              </a:lnSpc>
            </a:pPr>
            <a:r>
              <a:rPr lang="en-US" sz="3600" b="1" i="1" dirty="0">
                <a:solidFill>
                  <a:schemeClr val="bg1"/>
                </a:solidFill>
                <a:latin typeface="Arial" panose="020B0604020202020204" pitchFamily="34" charset="0"/>
                <a:cs typeface="Arial" panose="020B0604020202020204" pitchFamily="34" charset="0"/>
              </a:rPr>
              <a:t>Hash Function</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171497" y="1352510"/>
            <a:ext cx="10373727" cy="4418967"/>
          </a:xfrm>
          <a:prstGeom prst="rect">
            <a:avLst/>
          </a:prstGeom>
          <a:noFill/>
        </p:spPr>
        <p:txBody>
          <a:bodyPr wrap="square">
            <a:spAutoFit/>
          </a:bodyPr>
          <a:lstStyle/>
          <a:p>
            <a:pPr marL="457200" indent="-457200" algn="just">
              <a:lnSpc>
                <a:spcPct val="200000"/>
              </a:lnSpc>
              <a:buFont typeface="Wingdings" panose="05000000000000000000" pitchFamily="2" charset="2"/>
              <a:buChar char="q"/>
            </a:pPr>
            <a:r>
              <a:rPr lang="en-US" sz="2400" dirty="0">
                <a:solidFill>
                  <a:srgbClr val="002060"/>
                </a:solidFill>
                <a:latin typeface="Times New Roman" panose="02020603050405020304" pitchFamily="18" charset="0"/>
              </a:rPr>
              <a:t>A hash function H accepts a variable-length block of data M as input and produces a fixed-size hash value h = H(M) “good” hash function has the property that the results of applying the function to a large set of inputs will produce outputs that are evenly distributed and apparently random. In general terms, the principal object of a hash function is data integrity. A change to any bit or bits in M results, with high prob-ability, in a change to the hash code. </a:t>
            </a:r>
            <a:endParaRPr lang="en-US" sz="2400" dirty="0">
              <a:solidFill>
                <a:srgbClr val="002060"/>
              </a:solidFill>
            </a:endParaRPr>
          </a:p>
        </p:txBody>
      </p:sp>
    </p:spTree>
    <p:extLst>
      <p:ext uri="{BB962C8B-B14F-4D97-AF65-F5344CB8AC3E}">
        <p14:creationId xmlns:p14="http://schemas.microsoft.com/office/powerpoint/2010/main" val="29154704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04</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5</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4032007" y="370157"/>
            <a:ext cx="3390672" cy="820674"/>
          </a:xfrm>
          <a:prstGeom prst="rect">
            <a:avLst/>
          </a:prstGeom>
          <a:noFill/>
        </p:spPr>
        <p:txBody>
          <a:bodyPr wrap="none" rtlCol="0">
            <a:spAutoFit/>
          </a:bodyPr>
          <a:lstStyle/>
          <a:p>
            <a:pPr algn="just">
              <a:lnSpc>
                <a:spcPct val="150000"/>
              </a:lnSpc>
            </a:pPr>
            <a:r>
              <a:rPr lang="en-US" sz="3600" b="1" i="1" dirty="0">
                <a:solidFill>
                  <a:schemeClr val="bg1"/>
                </a:solidFill>
                <a:latin typeface="Arial" panose="020B0604020202020204" pitchFamily="34" charset="0"/>
                <a:cs typeface="Arial" panose="020B0604020202020204" pitchFamily="34" charset="0"/>
              </a:rPr>
              <a:t>Hash Function</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171497" y="1352510"/>
            <a:ext cx="10373727" cy="4465133"/>
          </a:xfrm>
          <a:prstGeom prst="rect">
            <a:avLst/>
          </a:prstGeom>
          <a:noFill/>
        </p:spPr>
        <p:txBody>
          <a:bodyPr wrap="square">
            <a:spAutoFit/>
          </a:bodyPr>
          <a:lstStyle/>
          <a:p>
            <a:pPr marL="457200" indent="-457200" algn="just">
              <a:lnSpc>
                <a:spcPct val="150000"/>
              </a:lnSpc>
              <a:buFont typeface="Wingdings" panose="05000000000000000000" pitchFamily="2" charset="2"/>
              <a:buChar char="q"/>
            </a:pPr>
            <a:r>
              <a:rPr lang="en-US" sz="2400" dirty="0">
                <a:solidFill>
                  <a:srgbClr val="002060"/>
                </a:solidFill>
                <a:latin typeface="Times New Roman" panose="02020603050405020304" pitchFamily="18" charset="0"/>
              </a:rPr>
              <a:t>The kind of hash function needed for security applications is referred to as a cryptographic hash function. A cryptographic hash function is an algorithm for which it is computationally infeasible (because no attack is significantly more efficient than brute force) to find either (a) a data object that maps to a pre-specified hash result (the one-way property) or (b) two data objects that map to the same hash result (the collision-free property). Because of these characteristics, hash functions are often used to determine whether or not data has changed.</a:t>
            </a:r>
            <a:endParaRPr lang="en-US" sz="2400" dirty="0">
              <a:solidFill>
                <a:srgbClr val="002060"/>
              </a:solidFill>
            </a:endParaRPr>
          </a:p>
        </p:txBody>
      </p:sp>
    </p:spTree>
    <p:extLst>
      <p:ext uri="{BB962C8B-B14F-4D97-AF65-F5344CB8AC3E}">
        <p14:creationId xmlns:p14="http://schemas.microsoft.com/office/powerpoint/2010/main" val="36543614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04</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6</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4032007" y="370157"/>
            <a:ext cx="3390672" cy="820674"/>
          </a:xfrm>
          <a:prstGeom prst="rect">
            <a:avLst/>
          </a:prstGeom>
          <a:noFill/>
        </p:spPr>
        <p:txBody>
          <a:bodyPr wrap="none" rtlCol="0">
            <a:spAutoFit/>
          </a:bodyPr>
          <a:lstStyle/>
          <a:p>
            <a:pPr algn="just">
              <a:lnSpc>
                <a:spcPct val="150000"/>
              </a:lnSpc>
            </a:pPr>
            <a:r>
              <a:rPr lang="en-US" sz="3600" b="1" i="1" dirty="0">
                <a:solidFill>
                  <a:schemeClr val="bg1"/>
                </a:solidFill>
                <a:latin typeface="Arial" panose="020B0604020202020204" pitchFamily="34" charset="0"/>
                <a:cs typeface="Arial" panose="020B0604020202020204" pitchFamily="34" charset="0"/>
              </a:rPr>
              <a:t>Hash Function</a:t>
            </a:r>
          </a:p>
        </p:txBody>
      </p:sp>
      <p:pic>
        <p:nvPicPr>
          <p:cNvPr id="10" name="صورة 9">
            <a:extLst>
              <a:ext uri="{FF2B5EF4-FFF2-40B4-BE49-F238E27FC236}">
                <a16:creationId xmlns:a16="http://schemas.microsoft.com/office/drawing/2014/main" id="{342F305C-5A54-EE8D-8120-9380F89A5907}"/>
              </a:ext>
            </a:extLst>
          </p:cNvPr>
          <p:cNvPicPr>
            <a:picLocks noChangeAspect="1"/>
          </p:cNvPicPr>
          <p:nvPr/>
        </p:nvPicPr>
        <p:blipFill rotWithShape="1">
          <a:blip r:embed="rId6"/>
          <a:srcRect l="39680" t="25426" r="31584" b="27132"/>
          <a:stretch/>
        </p:blipFill>
        <p:spPr>
          <a:xfrm>
            <a:off x="2759148" y="1343591"/>
            <a:ext cx="7091917" cy="4603083"/>
          </a:xfrm>
          <a:prstGeom prst="rect">
            <a:avLst/>
          </a:prstGeom>
        </p:spPr>
      </p:pic>
    </p:spTree>
    <p:extLst>
      <p:ext uri="{BB962C8B-B14F-4D97-AF65-F5344CB8AC3E}">
        <p14:creationId xmlns:p14="http://schemas.microsoft.com/office/powerpoint/2010/main" val="13747610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04</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7</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4032007" y="370157"/>
            <a:ext cx="3390672" cy="820674"/>
          </a:xfrm>
          <a:prstGeom prst="rect">
            <a:avLst/>
          </a:prstGeom>
          <a:noFill/>
        </p:spPr>
        <p:txBody>
          <a:bodyPr wrap="none" rtlCol="0">
            <a:spAutoFit/>
          </a:bodyPr>
          <a:lstStyle/>
          <a:p>
            <a:pPr algn="just">
              <a:lnSpc>
                <a:spcPct val="150000"/>
              </a:lnSpc>
            </a:pPr>
            <a:r>
              <a:rPr lang="en-US" sz="3600" b="1" i="1" dirty="0">
                <a:solidFill>
                  <a:schemeClr val="bg1"/>
                </a:solidFill>
                <a:latin typeface="Arial" panose="020B0604020202020204" pitchFamily="34" charset="0"/>
                <a:cs typeface="Arial" panose="020B0604020202020204" pitchFamily="34" charset="0"/>
              </a:rPr>
              <a:t>Hash Function</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166180" y="1579867"/>
            <a:ext cx="10373727" cy="3680303"/>
          </a:xfrm>
          <a:prstGeom prst="rect">
            <a:avLst/>
          </a:prstGeom>
          <a:noFill/>
        </p:spPr>
        <p:txBody>
          <a:bodyPr wrap="square">
            <a:spAutoFit/>
          </a:bodyPr>
          <a:lstStyle/>
          <a:p>
            <a:pPr marL="457200" indent="-457200" algn="just">
              <a:lnSpc>
                <a:spcPct val="200000"/>
              </a:lnSpc>
              <a:buFont typeface="Wingdings" panose="05000000000000000000" pitchFamily="2" charset="2"/>
              <a:buChar char="q"/>
            </a:pPr>
            <a:r>
              <a:rPr lang="en-US" sz="2400" dirty="0">
                <a:solidFill>
                  <a:srgbClr val="002060"/>
                </a:solidFill>
                <a:latin typeface="Times New Roman" panose="02020603050405020304" pitchFamily="18" charset="0"/>
              </a:rPr>
              <a:t>Figure 11.1 depicts the general operation of a cryptographic hash function. Typically, the input is padded out to an integer multiple of some fixed length (e.g., 1024 bits), and the padding includes the value of the length of the original message in bits. The length field is a security measure to increase the difficulty for an attacker to produce an alternative message with the same hash value.</a:t>
            </a:r>
            <a:endParaRPr lang="en-US" sz="2400" dirty="0">
              <a:solidFill>
                <a:srgbClr val="002060"/>
              </a:solidFill>
            </a:endParaRPr>
          </a:p>
        </p:txBody>
      </p:sp>
    </p:spTree>
    <p:extLst>
      <p:ext uri="{BB962C8B-B14F-4D97-AF65-F5344CB8AC3E}">
        <p14:creationId xmlns:p14="http://schemas.microsoft.com/office/powerpoint/2010/main" val="13461839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04</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8</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272362" y="501400"/>
            <a:ext cx="7154523" cy="658835"/>
          </a:xfrm>
          <a:prstGeom prst="rect">
            <a:avLst/>
          </a:prstGeom>
          <a:noFill/>
        </p:spPr>
        <p:txBody>
          <a:bodyPr wrap="none" rtlCol="0">
            <a:spAutoFit/>
          </a:bodyPr>
          <a:lstStyle/>
          <a:p>
            <a:pPr algn="just">
              <a:lnSpc>
                <a:spcPct val="150000"/>
              </a:lnSpc>
            </a:pPr>
            <a:r>
              <a:rPr lang="en-US" sz="2800" b="1" i="1" dirty="0">
                <a:solidFill>
                  <a:schemeClr val="bg1"/>
                </a:solidFill>
                <a:latin typeface="Arial" panose="020B0604020202020204" pitchFamily="34" charset="0"/>
                <a:cs typeface="Arial" panose="020B0604020202020204" pitchFamily="34" charset="0"/>
              </a:rPr>
              <a:t>Application of Encryption Hash Function</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166180" y="1579867"/>
            <a:ext cx="10373727" cy="3680303"/>
          </a:xfrm>
          <a:prstGeom prst="rect">
            <a:avLst/>
          </a:prstGeom>
          <a:noFill/>
        </p:spPr>
        <p:txBody>
          <a:bodyPr wrap="square">
            <a:spAutoFit/>
          </a:bodyPr>
          <a:lstStyle/>
          <a:p>
            <a:pPr marL="457200" indent="-457200" algn="just">
              <a:lnSpc>
                <a:spcPct val="200000"/>
              </a:lnSpc>
              <a:buFont typeface="Wingdings" panose="05000000000000000000" pitchFamily="2" charset="2"/>
              <a:buChar char="q"/>
            </a:pPr>
            <a:r>
              <a:rPr lang="en-US" sz="2400" dirty="0">
                <a:solidFill>
                  <a:srgbClr val="002060"/>
                </a:solidFill>
                <a:latin typeface="Times New Roman" panose="02020603050405020304" pitchFamily="18" charset="0"/>
              </a:rPr>
              <a:t>Perhaps the most versatile cryptographic algorithm is the cryptographic hash function. It is used in a wide variety of security applications and Internet protocols. To better understand some of the requirements and security implications for cryptographic hash functions, it is useful to look at the range of applications in which it is employed.</a:t>
            </a:r>
            <a:endParaRPr lang="en-US" sz="2400" dirty="0">
              <a:solidFill>
                <a:srgbClr val="002060"/>
              </a:solidFill>
            </a:endParaRPr>
          </a:p>
        </p:txBody>
      </p:sp>
    </p:spTree>
    <p:extLst>
      <p:ext uri="{BB962C8B-B14F-4D97-AF65-F5344CB8AC3E}">
        <p14:creationId xmlns:p14="http://schemas.microsoft.com/office/powerpoint/2010/main" val="3199590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04</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9</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644793" y="501400"/>
            <a:ext cx="4409669" cy="658835"/>
          </a:xfrm>
          <a:prstGeom prst="rect">
            <a:avLst/>
          </a:prstGeom>
          <a:noFill/>
        </p:spPr>
        <p:txBody>
          <a:bodyPr wrap="none" rtlCol="0">
            <a:spAutoFit/>
          </a:bodyPr>
          <a:lstStyle/>
          <a:p>
            <a:pPr algn="just">
              <a:lnSpc>
                <a:spcPct val="150000"/>
              </a:lnSpc>
            </a:pPr>
            <a:r>
              <a:rPr lang="en-US" sz="2800" b="1" i="1" dirty="0">
                <a:solidFill>
                  <a:schemeClr val="bg1"/>
                </a:solidFill>
                <a:latin typeface="Arial" panose="020B0604020202020204" pitchFamily="34" charset="0"/>
                <a:cs typeface="Arial" panose="020B0604020202020204" pitchFamily="34" charset="0"/>
              </a:rPr>
              <a:t>Message Authentication</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166180" y="1579867"/>
            <a:ext cx="10373727" cy="3911135"/>
          </a:xfrm>
          <a:prstGeom prst="rect">
            <a:avLst/>
          </a:prstGeom>
          <a:noFill/>
        </p:spPr>
        <p:txBody>
          <a:bodyPr wrap="square">
            <a:spAutoFit/>
          </a:bodyPr>
          <a:lstStyle/>
          <a:p>
            <a:pPr marL="457200" indent="-457200" algn="just">
              <a:lnSpc>
                <a:spcPct val="150000"/>
              </a:lnSpc>
              <a:buFont typeface="Wingdings" panose="05000000000000000000" pitchFamily="2" charset="2"/>
              <a:buChar char="q"/>
            </a:pPr>
            <a:r>
              <a:rPr lang="en-US" sz="2400" dirty="0">
                <a:solidFill>
                  <a:srgbClr val="002060"/>
                </a:solidFill>
                <a:latin typeface="Times New Roman" panose="02020603050405020304" pitchFamily="18" charset="0"/>
              </a:rPr>
              <a:t>Message authentication is a mechanism or service used to verify the integrity of a message. Message authentication assures that data received are exactly as sent (i.e., contain no modification, insertion, deletion, or replay). In many cases, there is a requirement that the authentication mechanism assures that purported identity of the sender is valid. When a hash function is used to provide message authentication, the hash function value is often referred to as a message digest</a:t>
            </a:r>
            <a:endParaRPr lang="en-US" sz="2400" dirty="0">
              <a:solidFill>
                <a:srgbClr val="002060"/>
              </a:solidFill>
            </a:endParaRPr>
          </a:p>
        </p:txBody>
      </p:sp>
    </p:spTree>
    <p:extLst>
      <p:ext uri="{BB962C8B-B14F-4D97-AF65-F5344CB8AC3E}">
        <p14:creationId xmlns:p14="http://schemas.microsoft.com/office/powerpoint/2010/main" val="9133320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04</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10</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644793" y="501400"/>
            <a:ext cx="4409669" cy="658835"/>
          </a:xfrm>
          <a:prstGeom prst="rect">
            <a:avLst/>
          </a:prstGeom>
          <a:noFill/>
        </p:spPr>
        <p:txBody>
          <a:bodyPr wrap="none" rtlCol="0">
            <a:spAutoFit/>
          </a:bodyPr>
          <a:lstStyle/>
          <a:p>
            <a:pPr algn="just">
              <a:lnSpc>
                <a:spcPct val="150000"/>
              </a:lnSpc>
            </a:pPr>
            <a:r>
              <a:rPr lang="en-US" sz="2800" b="1" i="1" dirty="0">
                <a:solidFill>
                  <a:schemeClr val="bg1"/>
                </a:solidFill>
                <a:latin typeface="Arial" panose="020B0604020202020204" pitchFamily="34" charset="0"/>
                <a:cs typeface="Arial" panose="020B0604020202020204" pitchFamily="34" charset="0"/>
              </a:rPr>
              <a:t>Message Authentication</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166180" y="1579867"/>
            <a:ext cx="10373727" cy="3357137"/>
          </a:xfrm>
          <a:prstGeom prst="rect">
            <a:avLst/>
          </a:prstGeom>
          <a:noFill/>
        </p:spPr>
        <p:txBody>
          <a:bodyPr wrap="square">
            <a:spAutoFit/>
          </a:bodyPr>
          <a:lstStyle/>
          <a:p>
            <a:pPr marL="457200" indent="-457200" algn="just">
              <a:lnSpc>
                <a:spcPct val="150000"/>
              </a:lnSpc>
              <a:buFont typeface="Wingdings" panose="05000000000000000000" pitchFamily="2" charset="2"/>
              <a:buChar char="q"/>
            </a:pPr>
            <a:r>
              <a:rPr lang="en-US" sz="2400" dirty="0">
                <a:solidFill>
                  <a:srgbClr val="002060"/>
                </a:solidFill>
                <a:latin typeface="Times New Roman" panose="02020603050405020304" pitchFamily="18" charset="0"/>
              </a:rPr>
              <a:t>The essence of the use of a hash function for message authentication is as follows. The sender computes a hash value as a function of the bits in the message and transmits both the hash value and the message. The receiver performs the same hash calculation on the message bits and compares this value with the incoming hash value. If there is a mismatch, the receiver knows that the message (or possibly the hash value) has been altered (Figure 11.2a).</a:t>
            </a:r>
            <a:endParaRPr lang="en-US" sz="2400" dirty="0">
              <a:solidFill>
                <a:srgbClr val="002060"/>
              </a:solidFill>
            </a:endParaRPr>
          </a:p>
        </p:txBody>
      </p:sp>
    </p:spTree>
    <p:extLst>
      <p:ext uri="{BB962C8B-B14F-4D97-AF65-F5344CB8AC3E}">
        <p14:creationId xmlns:p14="http://schemas.microsoft.com/office/powerpoint/2010/main" val="16403074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04</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11</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644793" y="501400"/>
            <a:ext cx="4409669" cy="658835"/>
          </a:xfrm>
          <a:prstGeom prst="rect">
            <a:avLst/>
          </a:prstGeom>
          <a:noFill/>
        </p:spPr>
        <p:txBody>
          <a:bodyPr wrap="none" rtlCol="0">
            <a:spAutoFit/>
          </a:bodyPr>
          <a:lstStyle/>
          <a:p>
            <a:pPr algn="just">
              <a:lnSpc>
                <a:spcPct val="150000"/>
              </a:lnSpc>
            </a:pPr>
            <a:r>
              <a:rPr lang="en-US" sz="2800" b="1" i="1" dirty="0">
                <a:solidFill>
                  <a:schemeClr val="bg1"/>
                </a:solidFill>
                <a:latin typeface="Arial" panose="020B0604020202020204" pitchFamily="34" charset="0"/>
                <a:cs typeface="Arial" panose="020B0604020202020204" pitchFamily="34" charset="0"/>
              </a:rPr>
              <a:t>Message Authentication</a:t>
            </a:r>
          </a:p>
        </p:txBody>
      </p:sp>
      <p:pic>
        <p:nvPicPr>
          <p:cNvPr id="10" name="صورة 9">
            <a:extLst>
              <a:ext uri="{FF2B5EF4-FFF2-40B4-BE49-F238E27FC236}">
                <a16:creationId xmlns:a16="http://schemas.microsoft.com/office/drawing/2014/main" id="{61F02B3B-857C-711C-465A-E703512551B2}"/>
              </a:ext>
            </a:extLst>
          </p:cNvPr>
          <p:cNvPicPr>
            <a:picLocks noChangeAspect="1"/>
          </p:cNvPicPr>
          <p:nvPr/>
        </p:nvPicPr>
        <p:blipFill rotWithShape="1">
          <a:blip r:embed="rId6"/>
          <a:srcRect l="40727" t="26539" r="31584" b="37674"/>
          <a:stretch/>
        </p:blipFill>
        <p:spPr>
          <a:xfrm>
            <a:off x="1988289" y="1440712"/>
            <a:ext cx="7724554" cy="4447873"/>
          </a:xfrm>
          <a:prstGeom prst="rect">
            <a:avLst/>
          </a:prstGeom>
        </p:spPr>
      </p:pic>
    </p:spTree>
    <p:extLst>
      <p:ext uri="{BB962C8B-B14F-4D97-AF65-F5344CB8AC3E}">
        <p14:creationId xmlns:p14="http://schemas.microsoft.com/office/powerpoint/2010/main" val="28289113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04</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12</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644793" y="501400"/>
            <a:ext cx="4409669" cy="658835"/>
          </a:xfrm>
          <a:prstGeom prst="rect">
            <a:avLst/>
          </a:prstGeom>
          <a:noFill/>
        </p:spPr>
        <p:txBody>
          <a:bodyPr wrap="none" rtlCol="0">
            <a:spAutoFit/>
          </a:bodyPr>
          <a:lstStyle/>
          <a:p>
            <a:pPr algn="just">
              <a:lnSpc>
                <a:spcPct val="150000"/>
              </a:lnSpc>
            </a:pPr>
            <a:r>
              <a:rPr lang="en-US" sz="2800" b="1" i="1" dirty="0">
                <a:solidFill>
                  <a:schemeClr val="bg1"/>
                </a:solidFill>
                <a:latin typeface="Arial" panose="020B0604020202020204" pitchFamily="34" charset="0"/>
                <a:cs typeface="Arial" panose="020B0604020202020204" pitchFamily="34" charset="0"/>
              </a:rPr>
              <a:t>Message Authentication</a:t>
            </a:r>
          </a:p>
        </p:txBody>
      </p:sp>
      <p:pic>
        <p:nvPicPr>
          <p:cNvPr id="13" name="صورة 12">
            <a:extLst>
              <a:ext uri="{FF2B5EF4-FFF2-40B4-BE49-F238E27FC236}">
                <a16:creationId xmlns:a16="http://schemas.microsoft.com/office/drawing/2014/main" id="{932E57C2-C4A1-9346-8747-3F088D8C98B2}"/>
              </a:ext>
            </a:extLst>
          </p:cNvPr>
          <p:cNvPicPr>
            <a:picLocks noChangeAspect="1"/>
          </p:cNvPicPr>
          <p:nvPr/>
        </p:nvPicPr>
        <p:blipFill rotWithShape="1">
          <a:blip r:embed="rId6"/>
          <a:srcRect l="34754" t="34574" r="27310" b="19070"/>
          <a:stretch/>
        </p:blipFill>
        <p:spPr>
          <a:xfrm>
            <a:off x="1874165" y="1380473"/>
            <a:ext cx="8620169" cy="4499332"/>
          </a:xfrm>
          <a:prstGeom prst="rect">
            <a:avLst/>
          </a:prstGeom>
        </p:spPr>
      </p:pic>
    </p:spTree>
    <p:extLst>
      <p:ext uri="{BB962C8B-B14F-4D97-AF65-F5344CB8AC3E}">
        <p14:creationId xmlns:p14="http://schemas.microsoft.com/office/powerpoint/2010/main" val="20280040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04</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13</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644793" y="501400"/>
            <a:ext cx="4409669" cy="658835"/>
          </a:xfrm>
          <a:prstGeom prst="rect">
            <a:avLst/>
          </a:prstGeom>
          <a:noFill/>
        </p:spPr>
        <p:txBody>
          <a:bodyPr wrap="none" rtlCol="0">
            <a:spAutoFit/>
          </a:bodyPr>
          <a:lstStyle/>
          <a:p>
            <a:pPr algn="just">
              <a:lnSpc>
                <a:spcPct val="150000"/>
              </a:lnSpc>
            </a:pPr>
            <a:r>
              <a:rPr lang="en-US" sz="2800" b="1" i="1" dirty="0">
                <a:solidFill>
                  <a:schemeClr val="bg1"/>
                </a:solidFill>
                <a:latin typeface="Arial" panose="020B0604020202020204" pitchFamily="34" charset="0"/>
                <a:cs typeface="Arial" panose="020B0604020202020204" pitchFamily="34" charset="0"/>
              </a:rPr>
              <a:t>Message Authentication</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166180" y="1579867"/>
            <a:ext cx="10373727" cy="3680303"/>
          </a:xfrm>
          <a:prstGeom prst="rect">
            <a:avLst/>
          </a:prstGeom>
          <a:noFill/>
        </p:spPr>
        <p:txBody>
          <a:bodyPr wrap="square">
            <a:spAutoFit/>
          </a:bodyPr>
          <a:lstStyle/>
          <a:p>
            <a:pPr marL="457200" indent="-457200" algn="just">
              <a:lnSpc>
                <a:spcPct val="200000"/>
              </a:lnSpc>
              <a:buFont typeface="Wingdings" panose="05000000000000000000" pitchFamily="2" charset="2"/>
              <a:buChar char="q"/>
            </a:pPr>
            <a:r>
              <a:rPr lang="en-US" sz="2400" dirty="0">
                <a:solidFill>
                  <a:srgbClr val="002060"/>
                </a:solidFill>
                <a:latin typeface="Times New Roman" panose="02020603050405020304" pitchFamily="18" charset="0"/>
              </a:rPr>
              <a:t>The hash function must be transmitted in a secure fashion. That is, the hash function must be protected so that if an adversary alters or replaces the message, it is not feasible for adversary to also alter the hash value to fool the receiver. This type of attack is shown in Figure 11.2b. In this example, Alice transmits a data block and attaches a hash value. </a:t>
            </a:r>
            <a:endParaRPr lang="en-US" sz="2400" dirty="0">
              <a:solidFill>
                <a:srgbClr val="002060"/>
              </a:solidFill>
            </a:endParaRPr>
          </a:p>
        </p:txBody>
      </p:sp>
    </p:spTree>
    <p:extLst>
      <p:ext uri="{BB962C8B-B14F-4D97-AF65-F5344CB8AC3E}">
        <p14:creationId xmlns:p14="http://schemas.microsoft.com/office/powerpoint/2010/main" val="16367937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04</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14</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644793" y="501400"/>
            <a:ext cx="4409669" cy="658835"/>
          </a:xfrm>
          <a:prstGeom prst="rect">
            <a:avLst/>
          </a:prstGeom>
          <a:noFill/>
        </p:spPr>
        <p:txBody>
          <a:bodyPr wrap="none" rtlCol="0">
            <a:spAutoFit/>
          </a:bodyPr>
          <a:lstStyle/>
          <a:p>
            <a:pPr algn="just">
              <a:lnSpc>
                <a:spcPct val="150000"/>
              </a:lnSpc>
            </a:pPr>
            <a:r>
              <a:rPr lang="en-US" sz="2800" b="1" i="1" dirty="0">
                <a:solidFill>
                  <a:schemeClr val="bg1"/>
                </a:solidFill>
                <a:latin typeface="Arial" panose="020B0604020202020204" pitchFamily="34" charset="0"/>
                <a:cs typeface="Arial" panose="020B0604020202020204" pitchFamily="34" charset="0"/>
              </a:rPr>
              <a:t>Message Authentication</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166180" y="1579867"/>
            <a:ext cx="10373727" cy="4278222"/>
          </a:xfrm>
          <a:prstGeom prst="rect">
            <a:avLst/>
          </a:prstGeom>
          <a:noFill/>
        </p:spPr>
        <p:txBody>
          <a:bodyPr wrap="square">
            <a:spAutoFit/>
          </a:bodyPr>
          <a:lstStyle/>
          <a:p>
            <a:pPr marL="457200" indent="-457200" algn="just">
              <a:lnSpc>
                <a:spcPct val="200000"/>
              </a:lnSpc>
              <a:buFont typeface="Wingdings" panose="05000000000000000000" pitchFamily="2" charset="2"/>
              <a:buChar char="q"/>
            </a:pPr>
            <a:r>
              <a:rPr lang="en-US" sz="2800" dirty="0">
                <a:solidFill>
                  <a:srgbClr val="002060"/>
                </a:solidFill>
                <a:latin typeface="Times New Roman" panose="02020603050405020304" pitchFamily="18" charset="0"/>
              </a:rPr>
              <a:t>Darth intercepts the message, alters or replaces the data block, and calculates and attaches a new hash value. Bob receives the altered data with the new hash value and does not detect the change. To prevent this attack, the hash value generated by Alice must be protected.</a:t>
            </a:r>
            <a:endParaRPr lang="en-US" sz="2800" dirty="0">
              <a:solidFill>
                <a:srgbClr val="002060"/>
              </a:solidFill>
            </a:endParaRPr>
          </a:p>
        </p:txBody>
      </p:sp>
    </p:spTree>
    <p:extLst>
      <p:ext uri="{BB962C8B-B14F-4D97-AF65-F5344CB8AC3E}">
        <p14:creationId xmlns:p14="http://schemas.microsoft.com/office/powerpoint/2010/main" val="253512927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04</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15</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644793" y="501400"/>
            <a:ext cx="4409669" cy="658835"/>
          </a:xfrm>
          <a:prstGeom prst="rect">
            <a:avLst/>
          </a:prstGeom>
          <a:noFill/>
        </p:spPr>
        <p:txBody>
          <a:bodyPr wrap="none" rtlCol="0">
            <a:spAutoFit/>
          </a:bodyPr>
          <a:lstStyle/>
          <a:p>
            <a:pPr algn="just">
              <a:lnSpc>
                <a:spcPct val="150000"/>
              </a:lnSpc>
            </a:pPr>
            <a:r>
              <a:rPr lang="en-US" sz="2800" b="1" i="1" dirty="0">
                <a:solidFill>
                  <a:schemeClr val="bg1"/>
                </a:solidFill>
                <a:latin typeface="Arial" panose="020B0604020202020204" pitchFamily="34" charset="0"/>
                <a:cs typeface="Arial" panose="020B0604020202020204" pitchFamily="34" charset="0"/>
              </a:rPr>
              <a:t>Message Authentication</a:t>
            </a:r>
          </a:p>
        </p:txBody>
      </p:sp>
      <p:pic>
        <p:nvPicPr>
          <p:cNvPr id="10" name="صورة 9">
            <a:extLst>
              <a:ext uri="{FF2B5EF4-FFF2-40B4-BE49-F238E27FC236}">
                <a16:creationId xmlns:a16="http://schemas.microsoft.com/office/drawing/2014/main" id="{502427E4-0450-3CE6-1194-C8F6D9248190}"/>
              </a:ext>
            </a:extLst>
          </p:cNvPr>
          <p:cNvPicPr>
            <a:picLocks noChangeAspect="1"/>
          </p:cNvPicPr>
          <p:nvPr/>
        </p:nvPicPr>
        <p:blipFill rotWithShape="1">
          <a:blip r:embed="rId6"/>
          <a:srcRect l="35581" t="21860" r="32021" b="21705"/>
          <a:stretch/>
        </p:blipFill>
        <p:spPr>
          <a:xfrm>
            <a:off x="2557130" y="1312995"/>
            <a:ext cx="6873949" cy="4582758"/>
          </a:xfrm>
          <a:prstGeom prst="rect">
            <a:avLst/>
          </a:prstGeom>
        </p:spPr>
      </p:pic>
    </p:spTree>
    <p:extLst>
      <p:ext uri="{BB962C8B-B14F-4D97-AF65-F5344CB8AC3E}">
        <p14:creationId xmlns:p14="http://schemas.microsoft.com/office/powerpoint/2010/main" val="33771534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04</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16</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644793" y="501400"/>
            <a:ext cx="4409669" cy="658835"/>
          </a:xfrm>
          <a:prstGeom prst="rect">
            <a:avLst/>
          </a:prstGeom>
          <a:noFill/>
        </p:spPr>
        <p:txBody>
          <a:bodyPr wrap="none" rtlCol="0">
            <a:spAutoFit/>
          </a:bodyPr>
          <a:lstStyle/>
          <a:p>
            <a:pPr algn="just">
              <a:lnSpc>
                <a:spcPct val="150000"/>
              </a:lnSpc>
            </a:pPr>
            <a:r>
              <a:rPr lang="en-US" sz="2800" b="1" i="1" dirty="0">
                <a:solidFill>
                  <a:schemeClr val="bg1"/>
                </a:solidFill>
                <a:latin typeface="Arial" panose="020B0604020202020204" pitchFamily="34" charset="0"/>
                <a:cs typeface="Arial" panose="020B0604020202020204" pitchFamily="34" charset="0"/>
              </a:rPr>
              <a:t>Message Authentication</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166180" y="1579867"/>
            <a:ext cx="10373727" cy="3911135"/>
          </a:xfrm>
          <a:prstGeom prst="rect">
            <a:avLst/>
          </a:prstGeom>
          <a:noFill/>
        </p:spPr>
        <p:txBody>
          <a:bodyPr wrap="square">
            <a:spAutoFit/>
          </a:bodyPr>
          <a:lstStyle/>
          <a:p>
            <a:pPr marL="457200" indent="-457200" algn="just">
              <a:lnSpc>
                <a:spcPct val="150000"/>
              </a:lnSpc>
              <a:buFont typeface="Wingdings" panose="05000000000000000000" pitchFamily="2" charset="2"/>
              <a:buChar char="q"/>
            </a:pPr>
            <a:r>
              <a:rPr lang="en-US" sz="2400" dirty="0">
                <a:solidFill>
                  <a:srgbClr val="002060"/>
                </a:solidFill>
                <a:latin typeface="Times New Roman" panose="02020603050405020304" pitchFamily="18" charset="0"/>
              </a:rPr>
              <a:t>The message plus concatenated hash code is encrypted using symmetric encryption. Because only A and B share the secret key, the message must have come from A and has not been altered. The hash code provides the structure or redundancy required to achieve authentication. Because encryption is applied to the entire message plus hash code, confidentiality is also provided.</a:t>
            </a:r>
          </a:p>
          <a:p>
            <a:pPr marL="457200" indent="-457200" algn="just">
              <a:lnSpc>
                <a:spcPct val="150000"/>
              </a:lnSpc>
              <a:buFont typeface="Wingdings" panose="05000000000000000000" pitchFamily="2" charset="2"/>
              <a:buChar char="q"/>
            </a:pPr>
            <a:r>
              <a:rPr lang="en-US" sz="2400" dirty="0">
                <a:solidFill>
                  <a:srgbClr val="002060"/>
                </a:solidFill>
                <a:latin typeface="Times New Roman" panose="02020603050405020304" pitchFamily="18" charset="0"/>
              </a:rPr>
              <a:t>Only the hash code is encrypted, using symmetric encryption. This reduces the processing burden for those applications that do not require confidentiality.</a:t>
            </a:r>
            <a:endParaRPr lang="en-US" sz="2400" dirty="0">
              <a:solidFill>
                <a:srgbClr val="002060"/>
              </a:solidFill>
            </a:endParaRPr>
          </a:p>
        </p:txBody>
      </p:sp>
    </p:spTree>
    <p:extLst>
      <p:ext uri="{BB962C8B-B14F-4D97-AF65-F5344CB8AC3E}">
        <p14:creationId xmlns:p14="http://schemas.microsoft.com/office/powerpoint/2010/main" val="84312325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2083"/>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04</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17</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644793" y="501400"/>
            <a:ext cx="4409669" cy="658835"/>
          </a:xfrm>
          <a:prstGeom prst="rect">
            <a:avLst/>
          </a:prstGeom>
          <a:noFill/>
        </p:spPr>
        <p:txBody>
          <a:bodyPr wrap="none" rtlCol="0">
            <a:spAutoFit/>
          </a:bodyPr>
          <a:lstStyle/>
          <a:p>
            <a:pPr algn="just">
              <a:lnSpc>
                <a:spcPct val="150000"/>
              </a:lnSpc>
            </a:pPr>
            <a:r>
              <a:rPr lang="en-US" sz="2800" b="1" i="1" dirty="0">
                <a:solidFill>
                  <a:schemeClr val="bg1"/>
                </a:solidFill>
                <a:latin typeface="Arial" panose="020B0604020202020204" pitchFamily="34" charset="0"/>
                <a:cs typeface="Arial" panose="020B0604020202020204" pitchFamily="34" charset="0"/>
              </a:rPr>
              <a:t>Message Authentication</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166533" y="1425472"/>
            <a:ext cx="10373727" cy="3246530"/>
          </a:xfrm>
          <a:prstGeom prst="rect">
            <a:avLst/>
          </a:prstGeom>
          <a:noFill/>
        </p:spPr>
        <p:txBody>
          <a:bodyPr wrap="square">
            <a:spAutoFit/>
          </a:bodyPr>
          <a:lstStyle/>
          <a:p>
            <a:pPr marL="457200" indent="-457200" algn="just">
              <a:lnSpc>
                <a:spcPct val="150000"/>
              </a:lnSpc>
              <a:buFont typeface="Wingdings" panose="05000000000000000000" pitchFamily="2" charset="2"/>
              <a:buChar char="q"/>
            </a:pPr>
            <a:r>
              <a:rPr lang="en-US" sz="2800" dirty="0">
                <a:solidFill>
                  <a:srgbClr val="002060"/>
                </a:solidFill>
                <a:latin typeface="Times New Roman" panose="02020603050405020304" pitchFamily="18" charset="0"/>
              </a:rPr>
              <a:t>It is possible to use a hash function but no encryption for message authentication. The technique assumes that the two communicating parties share a common secret value S A computes the hash value over the concatenation of  M and S and appends the resulting hash value to M. Because B processes S. </a:t>
            </a:r>
          </a:p>
        </p:txBody>
      </p:sp>
    </p:spTree>
    <p:extLst>
      <p:ext uri="{BB962C8B-B14F-4D97-AF65-F5344CB8AC3E}">
        <p14:creationId xmlns:p14="http://schemas.microsoft.com/office/powerpoint/2010/main" val="54983061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2083"/>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04</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18</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644793" y="501400"/>
            <a:ext cx="4409669" cy="658835"/>
          </a:xfrm>
          <a:prstGeom prst="rect">
            <a:avLst/>
          </a:prstGeom>
          <a:noFill/>
        </p:spPr>
        <p:txBody>
          <a:bodyPr wrap="none" rtlCol="0">
            <a:spAutoFit/>
          </a:bodyPr>
          <a:lstStyle/>
          <a:p>
            <a:pPr algn="just">
              <a:lnSpc>
                <a:spcPct val="150000"/>
              </a:lnSpc>
            </a:pPr>
            <a:r>
              <a:rPr lang="en-US" sz="2800" b="1" i="1" dirty="0">
                <a:solidFill>
                  <a:schemeClr val="bg1"/>
                </a:solidFill>
                <a:latin typeface="Arial" panose="020B0604020202020204" pitchFamily="34" charset="0"/>
                <a:cs typeface="Arial" panose="020B0604020202020204" pitchFamily="34" charset="0"/>
              </a:rPr>
              <a:t>Message Authentication</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086788" y="1712965"/>
            <a:ext cx="10373727" cy="4269887"/>
          </a:xfrm>
          <a:prstGeom prst="rect">
            <a:avLst/>
          </a:prstGeom>
          <a:noFill/>
        </p:spPr>
        <p:txBody>
          <a:bodyPr wrap="square">
            <a:spAutoFit/>
          </a:bodyPr>
          <a:lstStyle/>
          <a:p>
            <a:pPr marL="457200" indent="-457200" algn="just">
              <a:lnSpc>
                <a:spcPct val="200000"/>
              </a:lnSpc>
              <a:buFont typeface="Wingdings" panose="05000000000000000000" pitchFamily="2" charset="2"/>
              <a:buChar char="q"/>
            </a:pPr>
            <a:r>
              <a:rPr lang="en-US" sz="2800" dirty="0">
                <a:solidFill>
                  <a:srgbClr val="002060"/>
                </a:solidFill>
                <a:latin typeface="Times New Roman" panose="02020603050405020304" pitchFamily="18" charset="0"/>
              </a:rPr>
              <a:t>it can recompute  the hash value to verify. Because the secret value itself is not sent, an opponent cannot modify an intercepted message and cannot generate a false message.</a:t>
            </a:r>
          </a:p>
          <a:p>
            <a:pPr marL="457200" indent="-457200" algn="just">
              <a:lnSpc>
                <a:spcPct val="200000"/>
              </a:lnSpc>
              <a:buFont typeface="Wingdings" panose="05000000000000000000" pitchFamily="2" charset="2"/>
              <a:buChar char="q"/>
            </a:pPr>
            <a:r>
              <a:rPr lang="en-US" sz="2800" dirty="0">
                <a:solidFill>
                  <a:srgbClr val="002060"/>
                </a:solidFill>
                <a:latin typeface="Times New Roman" panose="02020603050405020304" pitchFamily="18" charset="0"/>
              </a:rPr>
              <a:t>Confidentiality can be added to the approach of method (c) by encrypting the entire message plus the hash code.</a:t>
            </a:r>
          </a:p>
        </p:txBody>
      </p:sp>
    </p:spTree>
    <p:extLst>
      <p:ext uri="{BB962C8B-B14F-4D97-AF65-F5344CB8AC3E}">
        <p14:creationId xmlns:p14="http://schemas.microsoft.com/office/powerpoint/2010/main" val="688533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2083"/>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04</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19</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644793" y="501400"/>
            <a:ext cx="4409669" cy="658835"/>
          </a:xfrm>
          <a:prstGeom prst="rect">
            <a:avLst/>
          </a:prstGeom>
          <a:noFill/>
        </p:spPr>
        <p:txBody>
          <a:bodyPr wrap="none" rtlCol="0">
            <a:spAutoFit/>
          </a:bodyPr>
          <a:lstStyle/>
          <a:p>
            <a:pPr algn="just">
              <a:lnSpc>
                <a:spcPct val="150000"/>
              </a:lnSpc>
            </a:pPr>
            <a:r>
              <a:rPr lang="en-US" sz="2800" b="1" i="1" dirty="0">
                <a:solidFill>
                  <a:schemeClr val="bg1"/>
                </a:solidFill>
                <a:latin typeface="Arial" panose="020B0604020202020204" pitchFamily="34" charset="0"/>
                <a:cs typeface="Arial" panose="020B0604020202020204" pitchFamily="34" charset="0"/>
              </a:rPr>
              <a:t>Message Authentication</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166533" y="1425472"/>
            <a:ext cx="10373727" cy="2241960"/>
          </a:xfrm>
          <a:prstGeom prst="rect">
            <a:avLst/>
          </a:prstGeom>
          <a:noFill/>
        </p:spPr>
        <p:txBody>
          <a:bodyPr wrap="square">
            <a:spAutoFit/>
          </a:bodyPr>
          <a:lstStyle/>
          <a:p>
            <a:pPr marL="457200" indent="-457200" algn="just">
              <a:lnSpc>
                <a:spcPct val="150000"/>
              </a:lnSpc>
              <a:buFont typeface="Wingdings" panose="05000000000000000000" pitchFamily="2" charset="2"/>
              <a:buChar char="q"/>
            </a:pPr>
            <a:r>
              <a:rPr lang="en-US" sz="2400" dirty="0">
                <a:solidFill>
                  <a:srgbClr val="002060"/>
                </a:solidFill>
                <a:latin typeface="Times New Roman" panose="02020603050405020304" pitchFamily="18" charset="0"/>
              </a:rPr>
              <a:t>When confidentiality is not required, method (b) has an advantage over methods (a) and (d), which encrypts the entire message, in that less computation is required. Nevertheless, there has been growing interest in techniques that avoid encryption (Figure 11.3c). </a:t>
            </a:r>
          </a:p>
        </p:txBody>
      </p:sp>
    </p:spTree>
    <p:extLst>
      <p:ext uri="{BB962C8B-B14F-4D97-AF65-F5344CB8AC3E}">
        <p14:creationId xmlns:p14="http://schemas.microsoft.com/office/powerpoint/2010/main" val="1287875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2083"/>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04</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20</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644793" y="501400"/>
            <a:ext cx="4409669" cy="658835"/>
          </a:xfrm>
          <a:prstGeom prst="rect">
            <a:avLst/>
          </a:prstGeom>
          <a:noFill/>
        </p:spPr>
        <p:txBody>
          <a:bodyPr wrap="none" rtlCol="0">
            <a:spAutoFit/>
          </a:bodyPr>
          <a:lstStyle/>
          <a:p>
            <a:pPr algn="just">
              <a:lnSpc>
                <a:spcPct val="150000"/>
              </a:lnSpc>
            </a:pPr>
            <a:r>
              <a:rPr lang="en-US" sz="2800" b="1" i="1" dirty="0">
                <a:solidFill>
                  <a:schemeClr val="bg1"/>
                </a:solidFill>
                <a:latin typeface="Arial" panose="020B0604020202020204" pitchFamily="34" charset="0"/>
                <a:cs typeface="Arial" panose="020B0604020202020204" pitchFamily="34" charset="0"/>
              </a:rPr>
              <a:t>Message Authentication</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086788" y="1712965"/>
            <a:ext cx="10373727" cy="3785652"/>
          </a:xfrm>
          <a:prstGeom prst="rect">
            <a:avLst/>
          </a:prstGeom>
          <a:noFill/>
        </p:spPr>
        <p:txBody>
          <a:bodyPr wrap="square">
            <a:spAutoFit/>
          </a:bodyPr>
          <a:lstStyle/>
          <a:p>
            <a:pPr marL="457200" indent="-457200" algn="just">
              <a:buFont typeface="Wingdings" panose="05000000000000000000" pitchFamily="2" charset="2"/>
              <a:buChar char="q"/>
            </a:pPr>
            <a:r>
              <a:rPr lang="en-US" sz="2400" dirty="0">
                <a:solidFill>
                  <a:srgbClr val="002060"/>
                </a:solidFill>
                <a:latin typeface="Times New Roman" panose="02020603050405020304" pitchFamily="18" charset="0"/>
              </a:rPr>
              <a:t>Encryption software is relatively slow. Even though the amount of data to be encrypted per message is small, there may be a steady stream of messages into and out of a system.</a:t>
            </a:r>
          </a:p>
          <a:p>
            <a:pPr marL="457200" indent="-457200" algn="just">
              <a:buFont typeface="Wingdings" panose="05000000000000000000" pitchFamily="2" charset="2"/>
              <a:buChar char="q"/>
            </a:pPr>
            <a:r>
              <a:rPr lang="en-US" sz="2400" dirty="0">
                <a:solidFill>
                  <a:srgbClr val="002060"/>
                </a:solidFill>
                <a:latin typeface="Times New Roman" panose="02020603050405020304" pitchFamily="18" charset="0"/>
              </a:rPr>
              <a:t>Encryption hardware costs are not negligible. Low-cost chip implementations of DES are available, but the cost adds up if all nodes in a network must have this capability.</a:t>
            </a:r>
          </a:p>
          <a:p>
            <a:pPr marL="457200" indent="-457200" algn="just">
              <a:buFont typeface="Wingdings" panose="05000000000000000000" pitchFamily="2" charset="2"/>
              <a:buChar char="q"/>
            </a:pPr>
            <a:r>
              <a:rPr lang="en-US" sz="2400" dirty="0">
                <a:solidFill>
                  <a:srgbClr val="002060"/>
                </a:solidFill>
                <a:latin typeface="Times New Roman" panose="02020603050405020304" pitchFamily="18" charset="0"/>
              </a:rPr>
              <a:t>Encryption hardware is optimized toward large data sizes. For small blocks of data, a high proportion of the time is spent in initialization/invocation overhead.</a:t>
            </a:r>
          </a:p>
          <a:p>
            <a:pPr marL="457200" indent="-457200" algn="just">
              <a:buFont typeface="Wingdings" panose="05000000000000000000" pitchFamily="2" charset="2"/>
              <a:buChar char="q"/>
            </a:pPr>
            <a:r>
              <a:rPr lang="en-US" sz="2400" dirty="0">
                <a:solidFill>
                  <a:srgbClr val="002060"/>
                </a:solidFill>
                <a:latin typeface="Times New Roman" panose="02020603050405020304" pitchFamily="18" charset="0"/>
              </a:rPr>
              <a:t>Encryption algorithms may be covered by patents, and there is a cost associated with licensing their use.</a:t>
            </a:r>
          </a:p>
        </p:txBody>
      </p:sp>
    </p:spTree>
    <p:extLst>
      <p:ext uri="{BB962C8B-B14F-4D97-AF65-F5344CB8AC3E}">
        <p14:creationId xmlns:p14="http://schemas.microsoft.com/office/powerpoint/2010/main" val="232529502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2083"/>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04</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21</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644793" y="501400"/>
            <a:ext cx="4409669" cy="658835"/>
          </a:xfrm>
          <a:prstGeom prst="rect">
            <a:avLst/>
          </a:prstGeom>
          <a:noFill/>
        </p:spPr>
        <p:txBody>
          <a:bodyPr wrap="none" rtlCol="0">
            <a:spAutoFit/>
          </a:bodyPr>
          <a:lstStyle/>
          <a:p>
            <a:pPr algn="just">
              <a:lnSpc>
                <a:spcPct val="150000"/>
              </a:lnSpc>
            </a:pPr>
            <a:r>
              <a:rPr lang="en-US" sz="2800" b="1" i="1" dirty="0">
                <a:solidFill>
                  <a:schemeClr val="bg1"/>
                </a:solidFill>
                <a:latin typeface="Arial" panose="020B0604020202020204" pitchFamily="34" charset="0"/>
                <a:cs typeface="Arial" panose="020B0604020202020204" pitchFamily="34" charset="0"/>
              </a:rPr>
              <a:t>Message Authentication</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086788" y="1712965"/>
            <a:ext cx="10373727" cy="3349956"/>
          </a:xfrm>
          <a:prstGeom prst="rect">
            <a:avLst/>
          </a:prstGeom>
          <a:noFill/>
        </p:spPr>
        <p:txBody>
          <a:bodyPr wrap="square">
            <a:spAutoFit/>
          </a:bodyPr>
          <a:lstStyle/>
          <a:p>
            <a:pPr marL="457200" indent="-457200" algn="just">
              <a:lnSpc>
                <a:spcPct val="150000"/>
              </a:lnSpc>
              <a:buFont typeface="Wingdings" panose="05000000000000000000" pitchFamily="2" charset="2"/>
              <a:buChar char="q"/>
            </a:pPr>
            <a:r>
              <a:rPr lang="en-US" sz="2400" dirty="0">
                <a:solidFill>
                  <a:srgbClr val="002060"/>
                </a:solidFill>
                <a:latin typeface="Times New Roman" panose="02020603050405020304" pitchFamily="18" charset="0"/>
              </a:rPr>
              <a:t>More commonly, message authentication is achieved using a message authentication code (MAC), also known as a keyed hash function. Typically, MACs are used between two parties that share a secret key to authenticate information exchanged between those parties. A MAC function takes as input a secret key and a data block and produces a hash value, referred to as the MAC, which is associated with the protected message. </a:t>
            </a:r>
          </a:p>
        </p:txBody>
      </p:sp>
    </p:spTree>
    <p:extLst>
      <p:ext uri="{BB962C8B-B14F-4D97-AF65-F5344CB8AC3E}">
        <p14:creationId xmlns:p14="http://schemas.microsoft.com/office/powerpoint/2010/main" val="2392231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2083"/>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04</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22</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644793" y="501400"/>
            <a:ext cx="4409669" cy="658835"/>
          </a:xfrm>
          <a:prstGeom prst="rect">
            <a:avLst/>
          </a:prstGeom>
          <a:noFill/>
        </p:spPr>
        <p:txBody>
          <a:bodyPr wrap="none" rtlCol="0">
            <a:spAutoFit/>
          </a:bodyPr>
          <a:lstStyle/>
          <a:p>
            <a:pPr algn="just">
              <a:lnSpc>
                <a:spcPct val="150000"/>
              </a:lnSpc>
            </a:pPr>
            <a:r>
              <a:rPr lang="en-US" sz="2800" b="1" i="1" dirty="0">
                <a:solidFill>
                  <a:schemeClr val="bg1"/>
                </a:solidFill>
                <a:latin typeface="Arial" panose="020B0604020202020204" pitchFamily="34" charset="0"/>
                <a:cs typeface="Arial" panose="020B0604020202020204" pitchFamily="34" charset="0"/>
              </a:rPr>
              <a:t>Message Authentication</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086788" y="1712965"/>
            <a:ext cx="10373727" cy="4539191"/>
          </a:xfrm>
          <a:prstGeom prst="rect">
            <a:avLst/>
          </a:prstGeom>
          <a:noFill/>
        </p:spPr>
        <p:txBody>
          <a:bodyPr wrap="square">
            <a:spAutoFit/>
          </a:bodyPr>
          <a:lstStyle/>
          <a:p>
            <a:pPr marL="457200" indent="-457200" algn="just">
              <a:lnSpc>
                <a:spcPct val="150000"/>
              </a:lnSpc>
              <a:buFont typeface="Wingdings" panose="05000000000000000000" pitchFamily="2" charset="2"/>
              <a:buChar char="q"/>
            </a:pPr>
            <a:r>
              <a:rPr lang="en-US" sz="2800" dirty="0">
                <a:solidFill>
                  <a:srgbClr val="002060"/>
                </a:solidFill>
                <a:latin typeface="Times New Roman" panose="02020603050405020304" pitchFamily="18" charset="0"/>
              </a:rPr>
              <a:t>If the integrity of the message needs to be checked, the MAC function can be applied to the message and the result compared with the associated MAC value. An attacker who alters the message will be unable to alter the associated MAC value without knowledge of the secret key. Note that the verifying party also knows who the sending party is because no one else knows the secret key.</a:t>
            </a:r>
          </a:p>
          <a:p>
            <a:pPr marL="457200" indent="-457200" algn="just">
              <a:lnSpc>
                <a:spcPct val="150000"/>
              </a:lnSpc>
              <a:buFont typeface="Wingdings" panose="05000000000000000000" pitchFamily="2" charset="2"/>
              <a:buChar char="q"/>
            </a:pPr>
            <a:endParaRPr lang="en-US" sz="2800" dirty="0">
              <a:solidFill>
                <a:srgbClr val="002060"/>
              </a:solidFill>
              <a:latin typeface="Times New Roman" panose="02020603050405020304" pitchFamily="18" charset="0"/>
            </a:endParaRPr>
          </a:p>
        </p:txBody>
      </p:sp>
    </p:spTree>
    <p:extLst>
      <p:ext uri="{BB962C8B-B14F-4D97-AF65-F5344CB8AC3E}">
        <p14:creationId xmlns:p14="http://schemas.microsoft.com/office/powerpoint/2010/main" val="326727318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2083"/>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04</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23</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4329823" y="501400"/>
            <a:ext cx="3039615" cy="658835"/>
          </a:xfrm>
          <a:prstGeom prst="rect">
            <a:avLst/>
          </a:prstGeom>
          <a:noFill/>
        </p:spPr>
        <p:txBody>
          <a:bodyPr wrap="none" rtlCol="0">
            <a:spAutoFit/>
          </a:bodyPr>
          <a:lstStyle/>
          <a:p>
            <a:pPr algn="just">
              <a:lnSpc>
                <a:spcPct val="150000"/>
              </a:lnSpc>
            </a:pPr>
            <a:r>
              <a:rPr lang="en-US" sz="2800" b="1" i="1" dirty="0">
                <a:solidFill>
                  <a:schemeClr val="bg1"/>
                </a:solidFill>
                <a:latin typeface="Arial" panose="020B0604020202020204" pitchFamily="34" charset="0"/>
                <a:cs typeface="Arial" panose="020B0604020202020204" pitchFamily="34" charset="0"/>
              </a:rPr>
              <a:t>Digital Signature</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086788" y="1712965"/>
            <a:ext cx="10373727" cy="3246530"/>
          </a:xfrm>
          <a:prstGeom prst="rect">
            <a:avLst/>
          </a:prstGeom>
          <a:noFill/>
        </p:spPr>
        <p:txBody>
          <a:bodyPr wrap="square">
            <a:spAutoFit/>
          </a:bodyPr>
          <a:lstStyle/>
          <a:p>
            <a:pPr marL="457200" indent="-457200" algn="just">
              <a:lnSpc>
                <a:spcPct val="150000"/>
              </a:lnSpc>
              <a:buFont typeface="Wingdings" panose="05000000000000000000" pitchFamily="2" charset="2"/>
              <a:buChar char="q"/>
            </a:pPr>
            <a:r>
              <a:rPr lang="en-US" sz="2800" dirty="0">
                <a:solidFill>
                  <a:srgbClr val="002060"/>
                </a:solidFill>
                <a:latin typeface="Times New Roman" panose="02020603050405020304" pitchFamily="18" charset="0"/>
              </a:rPr>
              <a:t>Another important application, which is similar to the message authentication application, is the digital signature. The operation of the digital signature is similar to that of the MAC. In the case of the digital signature, the hash value of a message is encrypted with a user’s private key.</a:t>
            </a:r>
          </a:p>
        </p:txBody>
      </p:sp>
    </p:spTree>
    <p:extLst>
      <p:ext uri="{BB962C8B-B14F-4D97-AF65-F5344CB8AC3E}">
        <p14:creationId xmlns:p14="http://schemas.microsoft.com/office/powerpoint/2010/main" val="23997639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2083"/>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04</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24</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4329823" y="501400"/>
            <a:ext cx="3039615" cy="658835"/>
          </a:xfrm>
          <a:prstGeom prst="rect">
            <a:avLst/>
          </a:prstGeom>
          <a:noFill/>
        </p:spPr>
        <p:txBody>
          <a:bodyPr wrap="none" rtlCol="0">
            <a:spAutoFit/>
          </a:bodyPr>
          <a:lstStyle/>
          <a:p>
            <a:pPr algn="just">
              <a:lnSpc>
                <a:spcPct val="150000"/>
              </a:lnSpc>
            </a:pPr>
            <a:r>
              <a:rPr lang="en-US" sz="2800" b="1" i="1" dirty="0">
                <a:solidFill>
                  <a:schemeClr val="bg1"/>
                </a:solidFill>
                <a:latin typeface="Arial" panose="020B0604020202020204" pitchFamily="34" charset="0"/>
                <a:cs typeface="Arial" panose="020B0604020202020204" pitchFamily="34" charset="0"/>
              </a:rPr>
              <a:t>Digital Signature</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086788" y="1712965"/>
            <a:ext cx="10373727" cy="2600199"/>
          </a:xfrm>
          <a:prstGeom prst="rect">
            <a:avLst/>
          </a:prstGeom>
          <a:noFill/>
        </p:spPr>
        <p:txBody>
          <a:bodyPr wrap="square">
            <a:spAutoFit/>
          </a:bodyPr>
          <a:lstStyle/>
          <a:p>
            <a:pPr marL="457200" indent="-457200" algn="just">
              <a:lnSpc>
                <a:spcPct val="150000"/>
              </a:lnSpc>
              <a:buFont typeface="Wingdings" panose="05000000000000000000" pitchFamily="2" charset="2"/>
              <a:buChar char="q"/>
            </a:pPr>
            <a:r>
              <a:rPr lang="en-US" sz="2800" dirty="0">
                <a:solidFill>
                  <a:srgbClr val="002060"/>
                </a:solidFill>
                <a:latin typeface="Times New Roman" panose="02020603050405020304" pitchFamily="18" charset="0"/>
              </a:rPr>
              <a:t>Anyone who knows the user’s public key can verify the integrity of the message that is associated with the digital signature. In this case, an attacker who wishes to alter the message would need to know the user’s private key. </a:t>
            </a:r>
          </a:p>
        </p:txBody>
      </p:sp>
    </p:spTree>
    <p:extLst>
      <p:ext uri="{BB962C8B-B14F-4D97-AF65-F5344CB8AC3E}">
        <p14:creationId xmlns:p14="http://schemas.microsoft.com/office/powerpoint/2010/main" val="166745470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2083"/>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04</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25</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4329823" y="501400"/>
            <a:ext cx="3039615" cy="658835"/>
          </a:xfrm>
          <a:prstGeom prst="rect">
            <a:avLst/>
          </a:prstGeom>
          <a:noFill/>
        </p:spPr>
        <p:txBody>
          <a:bodyPr wrap="none" rtlCol="0">
            <a:spAutoFit/>
          </a:bodyPr>
          <a:lstStyle/>
          <a:p>
            <a:pPr algn="just">
              <a:lnSpc>
                <a:spcPct val="150000"/>
              </a:lnSpc>
            </a:pPr>
            <a:r>
              <a:rPr lang="en-US" sz="2800" b="1" i="1" dirty="0">
                <a:solidFill>
                  <a:schemeClr val="bg1"/>
                </a:solidFill>
                <a:latin typeface="Arial" panose="020B0604020202020204" pitchFamily="34" charset="0"/>
                <a:cs typeface="Arial" panose="020B0604020202020204" pitchFamily="34" charset="0"/>
              </a:rPr>
              <a:t>Digital Signature</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086788" y="1372723"/>
            <a:ext cx="10373727" cy="4539191"/>
          </a:xfrm>
          <a:prstGeom prst="rect">
            <a:avLst/>
          </a:prstGeom>
          <a:noFill/>
        </p:spPr>
        <p:txBody>
          <a:bodyPr wrap="square">
            <a:spAutoFit/>
          </a:bodyPr>
          <a:lstStyle/>
          <a:p>
            <a:pPr marL="457200" indent="-457200" algn="just">
              <a:lnSpc>
                <a:spcPct val="150000"/>
              </a:lnSpc>
              <a:buFont typeface="Wingdings" panose="05000000000000000000" pitchFamily="2" charset="2"/>
              <a:buChar char="q"/>
            </a:pPr>
            <a:r>
              <a:rPr lang="en-US" sz="2800" dirty="0">
                <a:solidFill>
                  <a:srgbClr val="002060"/>
                </a:solidFill>
                <a:latin typeface="Times New Roman" panose="02020603050405020304" pitchFamily="18" charset="0"/>
              </a:rPr>
              <a:t>Figure 11.4 illustrates, in a simplified fashion, how a hash code is used to provide a digital signature.</a:t>
            </a:r>
          </a:p>
          <a:p>
            <a:pPr marL="457200" indent="-457200" algn="just">
              <a:lnSpc>
                <a:spcPct val="150000"/>
              </a:lnSpc>
              <a:buFont typeface="Wingdings" panose="05000000000000000000" pitchFamily="2" charset="2"/>
              <a:buChar char="q"/>
            </a:pPr>
            <a:r>
              <a:rPr lang="en-US" sz="2800" dirty="0">
                <a:solidFill>
                  <a:srgbClr val="002060"/>
                </a:solidFill>
                <a:latin typeface="Times New Roman" panose="02020603050405020304" pitchFamily="18" charset="0"/>
              </a:rPr>
              <a:t>The hash code is encrypted, using public-key encryption with the sender’s private key. As with Figure 11.3b, this provides authentication. It also provides a digital signature, because only the sender could have produced the encrypted hash code. In fact, this is the essence of the digital signature technique.</a:t>
            </a:r>
          </a:p>
        </p:txBody>
      </p:sp>
    </p:spTree>
    <p:extLst>
      <p:ext uri="{BB962C8B-B14F-4D97-AF65-F5344CB8AC3E}">
        <p14:creationId xmlns:p14="http://schemas.microsoft.com/office/powerpoint/2010/main" val="257363963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2083"/>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04</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26</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4329823" y="501400"/>
            <a:ext cx="3039615" cy="658835"/>
          </a:xfrm>
          <a:prstGeom prst="rect">
            <a:avLst/>
          </a:prstGeom>
          <a:noFill/>
        </p:spPr>
        <p:txBody>
          <a:bodyPr wrap="none" rtlCol="0">
            <a:spAutoFit/>
          </a:bodyPr>
          <a:lstStyle/>
          <a:p>
            <a:pPr algn="just">
              <a:lnSpc>
                <a:spcPct val="150000"/>
              </a:lnSpc>
            </a:pPr>
            <a:r>
              <a:rPr lang="en-US" sz="2800" b="1" i="1" dirty="0">
                <a:solidFill>
                  <a:schemeClr val="bg1"/>
                </a:solidFill>
                <a:latin typeface="Arial" panose="020B0604020202020204" pitchFamily="34" charset="0"/>
                <a:cs typeface="Arial" panose="020B0604020202020204" pitchFamily="34" charset="0"/>
              </a:rPr>
              <a:t>Digital Signature</a:t>
            </a:r>
          </a:p>
        </p:txBody>
      </p:sp>
      <p:pic>
        <p:nvPicPr>
          <p:cNvPr id="10" name="صورة 9">
            <a:extLst>
              <a:ext uri="{FF2B5EF4-FFF2-40B4-BE49-F238E27FC236}">
                <a16:creationId xmlns:a16="http://schemas.microsoft.com/office/drawing/2014/main" id="{87AF3D33-5D3E-C0B4-1126-CB57AF4CDC54}"/>
              </a:ext>
            </a:extLst>
          </p:cNvPr>
          <p:cNvPicPr>
            <a:picLocks noChangeAspect="1"/>
          </p:cNvPicPr>
          <p:nvPr/>
        </p:nvPicPr>
        <p:blipFill rotWithShape="1">
          <a:blip r:embed="rId6"/>
          <a:srcRect l="28562" t="18682" r="23299" b="26046"/>
          <a:stretch/>
        </p:blipFill>
        <p:spPr>
          <a:xfrm>
            <a:off x="2020186" y="1515138"/>
            <a:ext cx="8319977" cy="4360457"/>
          </a:xfrm>
          <a:prstGeom prst="rect">
            <a:avLst/>
          </a:prstGeom>
        </p:spPr>
      </p:pic>
    </p:spTree>
    <p:extLst>
      <p:ext uri="{BB962C8B-B14F-4D97-AF65-F5344CB8AC3E}">
        <p14:creationId xmlns:p14="http://schemas.microsoft.com/office/powerpoint/2010/main" val="267752895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2083"/>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04</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27</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4329823" y="501400"/>
            <a:ext cx="3039615" cy="658835"/>
          </a:xfrm>
          <a:prstGeom prst="rect">
            <a:avLst/>
          </a:prstGeom>
          <a:noFill/>
        </p:spPr>
        <p:txBody>
          <a:bodyPr wrap="none" rtlCol="0">
            <a:spAutoFit/>
          </a:bodyPr>
          <a:lstStyle/>
          <a:p>
            <a:pPr algn="just">
              <a:lnSpc>
                <a:spcPct val="150000"/>
              </a:lnSpc>
            </a:pPr>
            <a:r>
              <a:rPr lang="en-US" sz="2800" b="1" i="1" dirty="0">
                <a:solidFill>
                  <a:schemeClr val="bg1"/>
                </a:solidFill>
                <a:latin typeface="Arial" panose="020B0604020202020204" pitchFamily="34" charset="0"/>
                <a:cs typeface="Arial" panose="020B0604020202020204" pitchFamily="34" charset="0"/>
              </a:rPr>
              <a:t>Digital Signature</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086788" y="1712965"/>
            <a:ext cx="10373727" cy="2546338"/>
          </a:xfrm>
          <a:prstGeom prst="rect">
            <a:avLst/>
          </a:prstGeom>
          <a:noFill/>
        </p:spPr>
        <p:txBody>
          <a:bodyPr wrap="square">
            <a:spAutoFit/>
          </a:bodyPr>
          <a:lstStyle/>
          <a:p>
            <a:pPr marL="457200" indent="-457200" algn="just">
              <a:lnSpc>
                <a:spcPct val="200000"/>
              </a:lnSpc>
              <a:buFont typeface="Wingdings" panose="05000000000000000000" pitchFamily="2" charset="2"/>
              <a:buChar char="q"/>
            </a:pPr>
            <a:r>
              <a:rPr lang="en-US" sz="2800" dirty="0">
                <a:solidFill>
                  <a:srgbClr val="002060"/>
                </a:solidFill>
                <a:latin typeface="Times New Roman" panose="02020603050405020304" pitchFamily="18" charset="0"/>
              </a:rPr>
              <a:t>If confidentiality as well as a digital signature is desired, then the message plus the private-key-encrypted hash code can be encrypted using a symmetric secret key. This is a common technique.</a:t>
            </a:r>
          </a:p>
        </p:txBody>
      </p:sp>
    </p:spTree>
    <p:extLst>
      <p:ext uri="{BB962C8B-B14F-4D97-AF65-F5344CB8AC3E}">
        <p14:creationId xmlns:p14="http://schemas.microsoft.com/office/powerpoint/2010/main" val="373803493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2083"/>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04</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28</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368283" y="501400"/>
            <a:ext cx="4962705" cy="658835"/>
          </a:xfrm>
          <a:prstGeom prst="rect">
            <a:avLst/>
          </a:prstGeom>
          <a:noFill/>
        </p:spPr>
        <p:txBody>
          <a:bodyPr wrap="none" rtlCol="0">
            <a:spAutoFit/>
          </a:bodyPr>
          <a:lstStyle/>
          <a:p>
            <a:pPr algn="just">
              <a:lnSpc>
                <a:spcPct val="150000"/>
              </a:lnSpc>
            </a:pPr>
            <a:r>
              <a:rPr lang="en-US" sz="2800" b="1" i="1" dirty="0">
                <a:solidFill>
                  <a:schemeClr val="bg1"/>
                </a:solidFill>
                <a:latin typeface="Arial" panose="020B0604020202020204" pitchFamily="34" charset="0"/>
                <a:cs typeface="Arial" panose="020B0604020202020204" pitchFamily="34" charset="0"/>
              </a:rPr>
              <a:t>Two Simple Hash Functions</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086788" y="1712965"/>
            <a:ext cx="10373727" cy="4539191"/>
          </a:xfrm>
          <a:prstGeom prst="rect">
            <a:avLst/>
          </a:prstGeom>
          <a:noFill/>
        </p:spPr>
        <p:txBody>
          <a:bodyPr wrap="square">
            <a:spAutoFit/>
          </a:bodyPr>
          <a:lstStyle/>
          <a:p>
            <a:pPr marL="457200" indent="-457200" algn="just">
              <a:lnSpc>
                <a:spcPct val="150000"/>
              </a:lnSpc>
              <a:buFont typeface="Wingdings" panose="05000000000000000000" pitchFamily="2" charset="2"/>
              <a:buChar char="q"/>
            </a:pPr>
            <a:r>
              <a:rPr lang="en-US" sz="2800" dirty="0">
                <a:solidFill>
                  <a:srgbClr val="002060"/>
                </a:solidFill>
                <a:latin typeface="Times New Roman" panose="02020603050405020304" pitchFamily="18" charset="0"/>
              </a:rPr>
              <a:t>To get some feel for the security considerations involved in cryptographic hash functions, we present two simple, insecure hash functions in this section. All hash functions operate using the following general principles. The input (message, file, etc.) is viewed as a sequence of n-bit blocks The input is processed one block at a time in an iterative fashion to produce an  n-bit hash function </a:t>
            </a:r>
          </a:p>
        </p:txBody>
      </p:sp>
    </p:spTree>
    <p:extLst>
      <p:ext uri="{BB962C8B-B14F-4D97-AF65-F5344CB8AC3E}">
        <p14:creationId xmlns:p14="http://schemas.microsoft.com/office/powerpoint/2010/main" val="331352295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2083"/>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04</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29</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368283" y="501400"/>
            <a:ext cx="4962705" cy="658835"/>
          </a:xfrm>
          <a:prstGeom prst="rect">
            <a:avLst/>
          </a:prstGeom>
          <a:noFill/>
        </p:spPr>
        <p:txBody>
          <a:bodyPr wrap="none" rtlCol="0">
            <a:spAutoFit/>
          </a:bodyPr>
          <a:lstStyle/>
          <a:p>
            <a:pPr algn="just">
              <a:lnSpc>
                <a:spcPct val="150000"/>
              </a:lnSpc>
            </a:pPr>
            <a:r>
              <a:rPr lang="en-US" sz="2800" b="1" i="1" dirty="0">
                <a:solidFill>
                  <a:schemeClr val="bg1"/>
                </a:solidFill>
                <a:latin typeface="Arial" panose="020B0604020202020204" pitchFamily="34" charset="0"/>
                <a:cs typeface="Arial" panose="020B0604020202020204" pitchFamily="34" charset="0"/>
              </a:rPr>
              <a:t>Two Simple Hash Functions</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086788" y="1712965"/>
            <a:ext cx="10373727" cy="1307537"/>
          </a:xfrm>
          <a:prstGeom prst="rect">
            <a:avLst/>
          </a:prstGeom>
          <a:noFill/>
        </p:spPr>
        <p:txBody>
          <a:bodyPr wrap="square">
            <a:spAutoFit/>
          </a:bodyPr>
          <a:lstStyle/>
          <a:p>
            <a:pPr marL="457200" indent="-457200" algn="just">
              <a:lnSpc>
                <a:spcPct val="150000"/>
              </a:lnSpc>
              <a:buFont typeface="Wingdings" panose="05000000000000000000" pitchFamily="2" charset="2"/>
              <a:buChar char="q"/>
            </a:pPr>
            <a:r>
              <a:rPr lang="en-US" sz="2800" dirty="0">
                <a:solidFill>
                  <a:srgbClr val="002060"/>
                </a:solidFill>
                <a:latin typeface="Times New Roman" panose="02020603050405020304" pitchFamily="18" charset="0"/>
              </a:rPr>
              <a:t>One of the simplest hash functions is the bit-by-bit exclusive-OR (XOR) of every block. This can be expressed as</a:t>
            </a:r>
          </a:p>
        </p:txBody>
      </p:sp>
      <p:pic>
        <p:nvPicPr>
          <p:cNvPr id="10" name="صورة 9">
            <a:extLst>
              <a:ext uri="{FF2B5EF4-FFF2-40B4-BE49-F238E27FC236}">
                <a16:creationId xmlns:a16="http://schemas.microsoft.com/office/drawing/2014/main" id="{E405A37F-3B95-E76B-8BD5-4DEE2CED4AFB}"/>
              </a:ext>
            </a:extLst>
          </p:cNvPr>
          <p:cNvPicPr>
            <a:picLocks noChangeAspect="1"/>
          </p:cNvPicPr>
          <p:nvPr/>
        </p:nvPicPr>
        <p:blipFill rotWithShape="1">
          <a:blip r:embed="rId6"/>
          <a:srcRect l="33489" t="52684" r="29796" b="26873"/>
          <a:stretch/>
        </p:blipFill>
        <p:spPr>
          <a:xfrm>
            <a:off x="1960428" y="3022611"/>
            <a:ext cx="9579832" cy="3000443"/>
          </a:xfrm>
          <a:prstGeom prst="rect">
            <a:avLst/>
          </a:prstGeom>
        </p:spPr>
      </p:pic>
    </p:spTree>
    <p:extLst>
      <p:ext uri="{BB962C8B-B14F-4D97-AF65-F5344CB8AC3E}">
        <p14:creationId xmlns:p14="http://schemas.microsoft.com/office/powerpoint/2010/main" val="279719688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2083"/>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04</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30</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368283" y="501400"/>
            <a:ext cx="4962705" cy="658835"/>
          </a:xfrm>
          <a:prstGeom prst="rect">
            <a:avLst/>
          </a:prstGeom>
          <a:noFill/>
        </p:spPr>
        <p:txBody>
          <a:bodyPr wrap="none" rtlCol="0">
            <a:spAutoFit/>
          </a:bodyPr>
          <a:lstStyle/>
          <a:p>
            <a:pPr algn="just">
              <a:lnSpc>
                <a:spcPct val="150000"/>
              </a:lnSpc>
            </a:pPr>
            <a:r>
              <a:rPr lang="en-US" sz="2800" b="1" i="1" dirty="0">
                <a:solidFill>
                  <a:schemeClr val="bg1"/>
                </a:solidFill>
                <a:latin typeface="Arial" panose="020B0604020202020204" pitchFamily="34" charset="0"/>
                <a:cs typeface="Arial" panose="020B0604020202020204" pitchFamily="34" charset="0"/>
              </a:rPr>
              <a:t>Two Simple Hash Functions</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086788" y="1712965"/>
            <a:ext cx="10373727" cy="4849404"/>
          </a:xfrm>
          <a:prstGeom prst="rect">
            <a:avLst/>
          </a:prstGeom>
          <a:noFill/>
        </p:spPr>
        <p:txBody>
          <a:bodyPr wrap="square">
            <a:spAutoFit/>
          </a:bodyPr>
          <a:lstStyle/>
          <a:p>
            <a:pPr marL="457200" indent="-457200" algn="just">
              <a:lnSpc>
                <a:spcPct val="150000"/>
              </a:lnSpc>
              <a:buFont typeface="Wingdings" panose="05000000000000000000" pitchFamily="2" charset="2"/>
              <a:buChar char="q"/>
            </a:pPr>
            <a:r>
              <a:rPr lang="en-US" sz="2400" dirty="0">
                <a:solidFill>
                  <a:srgbClr val="002060"/>
                </a:solidFill>
                <a:latin typeface="Times New Roman" panose="02020603050405020304" pitchFamily="18" charset="0"/>
              </a:rPr>
              <a:t>This operation produces a simple parity for each bit position and is known as a longitudinal redundancy check. It is reasonably effective for random data as a data integrity check. Each n-bit hash value is equally likely. Thus, the probability that a data error will result in an unchanged hash value is 2</a:t>
            </a:r>
            <a:r>
              <a:rPr lang="en-US" sz="2400" baseline="30000" dirty="0">
                <a:solidFill>
                  <a:srgbClr val="002060"/>
                </a:solidFill>
                <a:latin typeface="Times New Roman" panose="02020603050405020304" pitchFamily="18" charset="0"/>
              </a:rPr>
              <a:t>-n </a:t>
            </a:r>
            <a:r>
              <a:rPr lang="en-US" sz="2400" dirty="0">
                <a:solidFill>
                  <a:srgbClr val="002060"/>
                </a:solidFill>
                <a:latin typeface="Times New Roman" panose="02020603050405020304" pitchFamily="18" charset="0"/>
              </a:rPr>
              <a:t> .With more predictably formatted data, the function is less effective. For example, in most normal text files, the high-order bit of each octet is always zero. So if a 128-bit hash value is used, instead of an effectiveness of  2</a:t>
            </a:r>
            <a:r>
              <a:rPr lang="en-US" sz="2400" baseline="30000" dirty="0">
                <a:solidFill>
                  <a:srgbClr val="002060"/>
                </a:solidFill>
                <a:latin typeface="Times New Roman" panose="02020603050405020304" pitchFamily="18" charset="0"/>
              </a:rPr>
              <a:t>-128</a:t>
            </a:r>
            <a:r>
              <a:rPr lang="en-US" sz="2400" dirty="0">
                <a:solidFill>
                  <a:srgbClr val="002060"/>
                </a:solidFill>
                <a:latin typeface="Times New Roman" panose="02020603050405020304" pitchFamily="18" charset="0"/>
              </a:rPr>
              <a:t> the hash function on this type of data has an effectiveness of 2</a:t>
            </a:r>
            <a:r>
              <a:rPr lang="en-US" sz="2400" baseline="30000" dirty="0">
                <a:solidFill>
                  <a:srgbClr val="002060"/>
                </a:solidFill>
                <a:latin typeface="Times New Roman" panose="02020603050405020304" pitchFamily="18" charset="0"/>
              </a:rPr>
              <a:t>-112</a:t>
            </a:r>
            <a:r>
              <a:rPr lang="en-US" sz="2400" dirty="0">
                <a:solidFill>
                  <a:srgbClr val="002060"/>
                </a:solidFill>
                <a:latin typeface="Times New Roman" panose="02020603050405020304" pitchFamily="18" charset="0"/>
              </a:rPr>
              <a:t> .</a:t>
            </a:r>
            <a:endParaRPr lang="en-US" sz="2400" baseline="30000" dirty="0">
              <a:solidFill>
                <a:srgbClr val="002060"/>
              </a:solidFill>
              <a:latin typeface="Times New Roman" panose="02020603050405020304" pitchFamily="18" charset="0"/>
            </a:endParaRPr>
          </a:p>
          <a:p>
            <a:pPr marL="457200" indent="-457200" algn="just">
              <a:lnSpc>
                <a:spcPct val="150000"/>
              </a:lnSpc>
              <a:buFont typeface="Wingdings" panose="05000000000000000000" pitchFamily="2" charset="2"/>
              <a:buChar char="q"/>
            </a:pPr>
            <a:endParaRPr lang="en-US" sz="2400" baseline="30000" dirty="0">
              <a:solidFill>
                <a:srgbClr val="002060"/>
              </a:solidFill>
              <a:latin typeface="Times New Roman" panose="02020603050405020304" pitchFamily="18" charset="0"/>
            </a:endParaRPr>
          </a:p>
        </p:txBody>
      </p:sp>
    </p:spTree>
    <p:extLst>
      <p:ext uri="{BB962C8B-B14F-4D97-AF65-F5344CB8AC3E}">
        <p14:creationId xmlns:p14="http://schemas.microsoft.com/office/powerpoint/2010/main" val="374271845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2083"/>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04</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31</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368283" y="501400"/>
            <a:ext cx="4962705" cy="658835"/>
          </a:xfrm>
          <a:prstGeom prst="rect">
            <a:avLst/>
          </a:prstGeom>
          <a:noFill/>
        </p:spPr>
        <p:txBody>
          <a:bodyPr wrap="none" rtlCol="0">
            <a:spAutoFit/>
          </a:bodyPr>
          <a:lstStyle/>
          <a:p>
            <a:pPr algn="just">
              <a:lnSpc>
                <a:spcPct val="150000"/>
              </a:lnSpc>
            </a:pPr>
            <a:r>
              <a:rPr lang="en-US" sz="2800" b="1" i="1" dirty="0">
                <a:solidFill>
                  <a:schemeClr val="bg1"/>
                </a:solidFill>
                <a:latin typeface="Arial" panose="020B0604020202020204" pitchFamily="34" charset="0"/>
                <a:cs typeface="Arial" panose="020B0604020202020204" pitchFamily="34" charset="0"/>
              </a:rPr>
              <a:t>Two Simple Hash Functions</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086788" y="1712965"/>
            <a:ext cx="10373727" cy="3903954"/>
          </a:xfrm>
          <a:prstGeom prst="rect">
            <a:avLst/>
          </a:prstGeom>
          <a:noFill/>
        </p:spPr>
        <p:txBody>
          <a:bodyPr wrap="square">
            <a:spAutoFit/>
          </a:bodyPr>
          <a:lstStyle/>
          <a:p>
            <a:pPr marL="457200" indent="-457200" algn="just">
              <a:lnSpc>
                <a:spcPct val="150000"/>
              </a:lnSpc>
              <a:buFont typeface="Wingdings" panose="05000000000000000000" pitchFamily="2" charset="2"/>
              <a:buChar char="q"/>
            </a:pPr>
            <a:r>
              <a:rPr lang="en-US" sz="3600" baseline="30000" dirty="0">
                <a:solidFill>
                  <a:srgbClr val="002060"/>
                </a:solidFill>
                <a:latin typeface="Times New Roman" panose="02020603050405020304" pitchFamily="18" charset="0"/>
              </a:rPr>
              <a:t>A simple way to improve matters is to perform a one-bit circular shift, or rotation, on the hash value after each block is processed. The procedure can be summarized as follows:</a:t>
            </a:r>
          </a:p>
          <a:p>
            <a:pPr marL="457200" algn="just">
              <a:lnSpc>
                <a:spcPct val="150000"/>
              </a:lnSpc>
            </a:pPr>
            <a:r>
              <a:rPr lang="en-US" sz="3600" baseline="30000" dirty="0">
                <a:solidFill>
                  <a:srgbClr val="002060"/>
                </a:solidFill>
                <a:latin typeface="Times New Roman" panose="02020603050405020304" pitchFamily="18" charset="0"/>
              </a:rPr>
              <a:t>1- Initially set the n-bit hash value to zero.</a:t>
            </a:r>
          </a:p>
          <a:p>
            <a:pPr marL="457200" algn="just">
              <a:lnSpc>
                <a:spcPct val="150000"/>
              </a:lnSpc>
            </a:pPr>
            <a:r>
              <a:rPr lang="en-US" sz="3600" baseline="30000" dirty="0">
                <a:solidFill>
                  <a:srgbClr val="002060"/>
                </a:solidFill>
                <a:latin typeface="Times New Roman" panose="02020603050405020304" pitchFamily="18" charset="0"/>
              </a:rPr>
              <a:t>2- Process each successive n-bit block of data as follows:</a:t>
            </a:r>
          </a:p>
          <a:p>
            <a:pPr marL="457200" algn="just">
              <a:lnSpc>
                <a:spcPct val="150000"/>
              </a:lnSpc>
            </a:pPr>
            <a:r>
              <a:rPr lang="en-US" sz="3600" baseline="30000" dirty="0">
                <a:solidFill>
                  <a:srgbClr val="002060"/>
                </a:solidFill>
                <a:latin typeface="Times New Roman" panose="02020603050405020304" pitchFamily="18" charset="0"/>
              </a:rPr>
              <a:t>a. Rotate the current hash value to the left by one bit.</a:t>
            </a:r>
          </a:p>
          <a:p>
            <a:pPr marL="457200" algn="just">
              <a:lnSpc>
                <a:spcPct val="150000"/>
              </a:lnSpc>
            </a:pPr>
            <a:r>
              <a:rPr lang="en-US" sz="3600" baseline="30000" dirty="0">
                <a:solidFill>
                  <a:srgbClr val="002060"/>
                </a:solidFill>
                <a:latin typeface="Times New Roman" panose="02020603050405020304" pitchFamily="18" charset="0"/>
              </a:rPr>
              <a:t>b. XOR the block into the hash value.</a:t>
            </a:r>
          </a:p>
        </p:txBody>
      </p:sp>
    </p:spTree>
    <p:extLst>
      <p:ext uri="{BB962C8B-B14F-4D97-AF65-F5344CB8AC3E}">
        <p14:creationId xmlns:p14="http://schemas.microsoft.com/office/powerpoint/2010/main" val="87620112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2083"/>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04</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32</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313779" y="518258"/>
            <a:ext cx="7181095" cy="496996"/>
          </a:xfrm>
          <a:prstGeom prst="rect">
            <a:avLst/>
          </a:prstGeom>
          <a:noFill/>
        </p:spPr>
        <p:txBody>
          <a:bodyPr wrap="square" rtlCol="0">
            <a:spAutoFit/>
          </a:bodyPr>
          <a:lstStyle/>
          <a:p>
            <a:pPr algn="just">
              <a:lnSpc>
                <a:spcPct val="150000"/>
              </a:lnSpc>
            </a:pPr>
            <a:r>
              <a:rPr lang="en-US" sz="2000" b="1" i="1" dirty="0">
                <a:solidFill>
                  <a:schemeClr val="bg1"/>
                </a:solidFill>
                <a:latin typeface="Arial" panose="020B0604020202020204" pitchFamily="34" charset="0"/>
                <a:cs typeface="Arial" panose="020B0604020202020204" pitchFamily="34" charset="0"/>
              </a:rPr>
              <a:t>Security Requirements for Cryptographic Hash Functions</a:t>
            </a:r>
          </a:p>
        </p:txBody>
      </p:sp>
      <p:pic>
        <p:nvPicPr>
          <p:cNvPr id="10" name="صورة 9">
            <a:extLst>
              <a:ext uri="{FF2B5EF4-FFF2-40B4-BE49-F238E27FC236}">
                <a16:creationId xmlns:a16="http://schemas.microsoft.com/office/drawing/2014/main" id="{96860051-0605-E70C-E1C0-787C03E3BA46}"/>
              </a:ext>
            </a:extLst>
          </p:cNvPr>
          <p:cNvPicPr>
            <a:picLocks noChangeAspect="1"/>
          </p:cNvPicPr>
          <p:nvPr/>
        </p:nvPicPr>
        <p:blipFill rotWithShape="1">
          <a:blip r:embed="rId6"/>
          <a:srcRect l="33532" t="30233" r="25218" b="28341"/>
          <a:stretch/>
        </p:blipFill>
        <p:spPr>
          <a:xfrm>
            <a:off x="1979383" y="1504848"/>
            <a:ext cx="8679756" cy="4380614"/>
          </a:xfrm>
          <a:prstGeom prst="rect">
            <a:avLst/>
          </a:prstGeom>
        </p:spPr>
      </p:pic>
    </p:spTree>
    <p:extLst>
      <p:ext uri="{BB962C8B-B14F-4D97-AF65-F5344CB8AC3E}">
        <p14:creationId xmlns:p14="http://schemas.microsoft.com/office/powerpoint/2010/main" val="134002487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4514" y="5746923"/>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2083"/>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04</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33</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313779" y="518258"/>
            <a:ext cx="7181095" cy="496996"/>
          </a:xfrm>
          <a:prstGeom prst="rect">
            <a:avLst/>
          </a:prstGeom>
          <a:noFill/>
        </p:spPr>
        <p:txBody>
          <a:bodyPr wrap="square" rtlCol="0">
            <a:spAutoFit/>
          </a:bodyPr>
          <a:lstStyle/>
          <a:p>
            <a:pPr algn="just">
              <a:lnSpc>
                <a:spcPct val="150000"/>
              </a:lnSpc>
            </a:pPr>
            <a:r>
              <a:rPr lang="en-US" sz="2000" b="1" i="1" dirty="0">
                <a:solidFill>
                  <a:schemeClr val="bg1"/>
                </a:solidFill>
                <a:latin typeface="Arial" panose="020B0604020202020204" pitchFamily="34" charset="0"/>
                <a:cs typeface="Arial" panose="020B0604020202020204" pitchFamily="34" charset="0"/>
              </a:rPr>
              <a:t>Security Requirements for Cryptographic Hash Functions</a:t>
            </a:r>
          </a:p>
        </p:txBody>
      </p:sp>
      <p:pic>
        <p:nvPicPr>
          <p:cNvPr id="13" name="صورة 12">
            <a:extLst>
              <a:ext uri="{FF2B5EF4-FFF2-40B4-BE49-F238E27FC236}">
                <a16:creationId xmlns:a16="http://schemas.microsoft.com/office/drawing/2014/main" id="{99A2FEAA-2502-055F-711C-139FACB92CBA}"/>
              </a:ext>
            </a:extLst>
          </p:cNvPr>
          <p:cNvPicPr>
            <a:picLocks noChangeAspect="1"/>
          </p:cNvPicPr>
          <p:nvPr/>
        </p:nvPicPr>
        <p:blipFill rotWithShape="1">
          <a:blip r:embed="rId6"/>
          <a:srcRect l="28648" t="20786" r="25087" b="45426"/>
          <a:stretch/>
        </p:blipFill>
        <p:spPr>
          <a:xfrm>
            <a:off x="1137684" y="1664361"/>
            <a:ext cx="10338391" cy="4082562"/>
          </a:xfrm>
          <a:prstGeom prst="rect">
            <a:avLst/>
          </a:prstGeom>
        </p:spPr>
      </p:pic>
    </p:spTree>
    <p:extLst>
      <p:ext uri="{BB962C8B-B14F-4D97-AF65-F5344CB8AC3E}">
        <p14:creationId xmlns:p14="http://schemas.microsoft.com/office/powerpoint/2010/main" val="410058078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2083"/>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04</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34</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647423" y="544500"/>
            <a:ext cx="3925242" cy="646331"/>
          </a:xfrm>
          <a:prstGeom prst="rect">
            <a:avLst/>
          </a:prstGeom>
          <a:noFill/>
        </p:spPr>
        <p:txBody>
          <a:bodyPr wrap="none" rtlCol="0">
            <a:spAutoFit/>
          </a:bodyPr>
          <a:lstStyle/>
          <a:p>
            <a:r>
              <a:rPr lang="en-US" sz="3600" b="1" dirty="0">
                <a:solidFill>
                  <a:schemeClr val="bg1"/>
                </a:solidFill>
                <a:effectLst/>
                <a:latin typeface="BemboStd"/>
              </a:rPr>
              <a:t>Brute-Force Attacks</a:t>
            </a:r>
            <a:endParaRPr lang="en-US" sz="3600" dirty="0">
              <a:solidFill>
                <a:schemeClr val="bg1"/>
              </a:solidFill>
            </a:endParaRP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086788" y="1712965"/>
            <a:ext cx="10373727" cy="3349956"/>
          </a:xfrm>
          <a:prstGeom prst="rect">
            <a:avLst/>
          </a:prstGeom>
          <a:noFill/>
        </p:spPr>
        <p:txBody>
          <a:bodyPr wrap="square">
            <a:spAutoFit/>
          </a:bodyPr>
          <a:lstStyle/>
          <a:p>
            <a:pPr marL="457200" indent="-457200" algn="just">
              <a:lnSpc>
                <a:spcPct val="150000"/>
              </a:lnSpc>
              <a:buFont typeface="Wingdings" panose="05000000000000000000" pitchFamily="2" charset="2"/>
              <a:buChar char="q"/>
            </a:pPr>
            <a:r>
              <a:rPr lang="en-US" sz="3600" baseline="30000" dirty="0">
                <a:solidFill>
                  <a:srgbClr val="002060"/>
                </a:solidFill>
                <a:latin typeface="Times New Roman" panose="02020603050405020304" pitchFamily="18" charset="0"/>
              </a:rPr>
              <a:t>As with encryption algorithms, there are two categories of attacks on hash functions: brute-force attacks and cryptanalysis. A brute-force attack does not depend on the specific algorithm but depends only on bit length. In the case of a hash function, a brute-force attack depends only on the bit length of the hash value. A cryptanalysis, in contrast, is an attack based on weaknesses in a particular cryptographic algorithm. We look first at brute-force attacks.</a:t>
            </a:r>
          </a:p>
        </p:txBody>
      </p:sp>
    </p:spTree>
    <p:extLst>
      <p:ext uri="{BB962C8B-B14F-4D97-AF65-F5344CB8AC3E}">
        <p14:creationId xmlns:p14="http://schemas.microsoft.com/office/powerpoint/2010/main" val="269707939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2083"/>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04</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35</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647423" y="544500"/>
            <a:ext cx="3925242" cy="646331"/>
          </a:xfrm>
          <a:prstGeom prst="rect">
            <a:avLst/>
          </a:prstGeom>
          <a:noFill/>
        </p:spPr>
        <p:txBody>
          <a:bodyPr wrap="none" rtlCol="0">
            <a:spAutoFit/>
          </a:bodyPr>
          <a:lstStyle/>
          <a:p>
            <a:r>
              <a:rPr lang="en-US" sz="3600" b="1" dirty="0">
                <a:solidFill>
                  <a:schemeClr val="bg1"/>
                </a:solidFill>
                <a:effectLst/>
                <a:latin typeface="BemboStd"/>
              </a:rPr>
              <a:t>Brute-Force Attacks</a:t>
            </a:r>
            <a:endParaRPr lang="en-US" sz="3600" dirty="0">
              <a:solidFill>
                <a:schemeClr val="bg1"/>
              </a:solidFill>
            </a:endParaRPr>
          </a:p>
        </p:txBody>
      </p:sp>
      <p:pic>
        <p:nvPicPr>
          <p:cNvPr id="10" name="صورة 9">
            <a:extLst>
              <a:ext uri="{FF2B5EF4-FFF2-40B4-BE49-F238E27FC236}">
                <a16:creationId xmlns:a16="http://schemas.microsoft.com/office/drawing/2014/main" id="{C6FF88DB-6395-E9FF-1401-4F9D16342486}"/>
              </a:ext>
            </a:extLst>
          </p:cNvPr>
          <p:cNvPicPr>
            <a:picLocks noChangeAspect="1"/>
          </p:cNvPicPr>
          <p:nvPr/>
        </p:nvPicPr>
        <p:blipFill rotWithShape="1">
          <a:blip r:embed="rId6"/>
          <a:srcRect l="33270" t="51085" r="24390" b="32558"/>
          <a:stretch/>
        </p:blipFill>
        <p:spPr>
          <a:xfrm>
            <a:off x="909084" y="1733248"/>
            <a:ext cx="10962167" cy="3354279"/>
          </a:xfrm>
          <a:prstGeom prst="rect">
            <a:avLst/>
          </a:prstGeom>
        </p:spPr>
      </p:pic>
    </p:spTree>
    <p:extLst>
      <p:ext uri="{BB962C8B-B14F-4D97-AF65-F5344CB8AC3E}">
        <p14:creationId xmlns:p14="http://schemas.microsoft.com/office/powerpoint/2010/main" val="108211368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2083"/>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04</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36</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647423" y="544500"/>
            <a:ext cx="3925242" cy="646331"/>
          </a:xfrm>
          <a:prstGeom prst="rect">
            <a:avLst/>
          </a:prstGeom>
          <a:noFill/>
        </p:spPr>
        <p:txBody>
          <a:bodyPr wrap="none" rtlCol="0">
            <a:spAutoFit/>
          </a:bodyPr>
          <a:lstStyle/>
          <a:p>
            <a:r>
              <a:rPr lang="en-US" sz="3600" b="1" dirty="0">
                <a:solidFill>
                  <a:schemeClr val="bg1"/>
                </a:solidFill>
                <a:effectLst/>
                <a:latin typeface="BemboStd"/>
              </a:rPr>
              <a:t>Brute-Force Attacks</a:t>
            </a:r>
            <a:endParaRPr lang="en-US" sz="3600" dirty="0">
              <a:solidFill>
                <a:schemeClr val="bg1"/>
              </a:solidFill>
            </a:endParaRPr>
          </a:p>
        </p:txBody>
      </p:sp>
      <p:pic>
        <p:nvPicPr>
          <p:cNvPr id="13" name="صورة 12">
            <a:extLst>
              <a:ext uri="{FF2B5EF4-FFF2-40B4-BE49-F238E27FC236}">
                <a16:creationId xmlns:a16="http://schemas.microsoft.com/office/drawing/2014/main" id="{AAB7E7FF-027C-9BD9-67FB-4A468281E5DE}"/>
              </a:ext>
            </a:extLst>
          </p:cNvPr>
          <p:cNvPicPr>
            <a:picLocks noChangeAspect="1"/>
          </p:cNvPicPr>
          <p:nvPr/>
        </p:nvPicPr>
        <p:blipFill rotWithShape="1">
          <a:blip r:embed="rId6"/>
          <a:srcRect l="32921" t="23510" r="24913" b="51550"/>
          <a:stretch/>
        </p:blipFill>
        <p:spPr>
          <a:xfrm>
            <a:off x="1419448" y="1612283"/>
            <a:ext cx="10095612" cy="3896696"/>
          </a:xfrm>
          <a:prstGeom prst="rect">
            <a:avLst/>
          </a:prstGeom>
        </p:spPr>
      </p:pic>
    </p:spTree>
    <p:extLst>
      <p:ext uri="{BB962C8B-B14F-4D97-AF65-F5344CB8AC3E}">
        <p14:creationId xmlns:p14="http://schemas.microsoft.com/office/powerpoint/2010/main" val="19350299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48849" y="5551331"/>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2083"/>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04</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37</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4375753" y="484017"/>
            <a:ext cx="2729465" cy="646331"/>
          </a:xfrm>
          <a:prstGeom prst="rect">
            <a:avLst/>
          </a:prstGeom>
          <a:noFill/>
        </p:spPr>
        <p:txBody>
          <a:bodyPr wrap="none" rtlCol="0">
            <a:spAutoFit/>
          </a:bodyPr>
          <a:lstStyle/>
          <a:p>
            <a:r>
              <a:rPr lang="en-US" sz="3600" b="1" dirty="0">
                <a:solidFill>
                  <a:schemeClr val="bg1"/>
                </a:solidFill>
                <a:effectLst/>
                <a:latin typeface="BemboStd"/>
              </a:rPr>
              <a:t>Cryptanalysis</a:t>
            </a:r>
            <a:endParaRPr lang="en-US" sz="3600" dirty="0">
              <a:solidFill>
                <a:schemeClr val="bg1"/>
              </a:solidFill>
            </a:endParaRP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086788" y="1712965"/>
            <a:ext cx="10373727" cy="4327531"/>
          </a:xfrm>
          <a:prstGeom prst="rect">
            <a:avLst/>
          </a:prstGeom>
          <a:noFill/>
        </p:spPr>
        <p:txBody>
          <a:bodyPr wrap="square">
            <a:spAutoFit/>
          </a:bodyPr>
          <a:lstStyle/>
          <a:p>
            <a:pPr marL="457200" indent="-457200" algn="just">
              <a:lnSpc>
                <a:spcPct val="150000"/>
              </a:lnSpc>
              <a:buFont typeface="Wingdings" panose="05000000000000000000" pitchFamily="2" charset="2"/>
              <a:buChar char="q"/>
            </a:pPr>
            <a:r>
              <a:rPr lang="en-US" sz="4000" baseline="30000" dirty="0">
                <a:solidFill>
                  <a:srgbClr val="002060"/>
                </a:solidFill>
                <a:latin typeface="Times New Roman" panose="02020603050405020304" pitchFamily="18" charset="0"/>
              </a:rPr>
              <a:t>As with encryption algorithms, cryptanalytic attacks on hash functions seek to exploit some property of the algorithm to perform some attack other than an exhaustive search. The way to measure the resistance of a hash algorithm to cryptanalysis is to compare its strength to the effort required for a brute-force attack. That is, an ideal hash algorithm will require a cryptanalytic effort greater than or equal to the brute-force effort.</a:t>
            </a:r>
          </a:p>
        </p:txBody>
      </p:sp>
    </p:spTree>
    <p:extLst>
      <p:ext uri="{BB962C8B-B14F-4D97-AF65-F5344CB8AC3E}">
        <p14:creationId xmlns:p14="http://schemas.microsoft.com/office/powerpoint/2010/main" val="352300629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2083"/>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04</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38</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4375753" y="484017"/>
            <a:ext cx="2729465" cy="646331"/>
          </a:xfrm>
          <a:prstGeom prst="rect">
            <a:avLst/>
          </a:prstGeom>
          <a:noFill/>
        </p:spPr>
        <p:txBody>
          <a:bodyPr wrap="none" rtlCol="0">
            <a:spAutoFit/>
          </a:bodyPr>
          <a:lstStyle/>
          <a:p>
            <a:r>
              <a:rPr lang="en-US" sz="3600" b="1" dirty="0">
                <a:solidFill>
                  <a:schemeClr val="bg1"/>
                </a:solidFill>
                <a:effectLst/>
                <a:latin typeface="BemboStd"/>
              </a:rPr>
              <a:t>Cryptanalysis</a:t>
            </a:r>
            <a:endParaRPr lang="en-US" sz="3600" dirty="0">
              <a:solidFill>
                <a:schemeClr val="bg1"/>
              </a:solidFill>
            </a:endParaRP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086788" y="1712965"/>
            <a:ext cx="10373727" cy="3711978"/>
          </a:xfrm>
          <a:prstGeom prst="rect">
            <a:avLst/>
          </a:prstGeom>
          <a:noFill/>
        </p:spPr>
        <p:txBody>
          <a:bodyPr wrap="square">
            <a:spAutoFit/>
          </a:bodyPr>
          <a:lstStyle/>
          <a:p>
            <a:pPr marL="457200" indent="-457200" algn="just">
              <a:lnSpc>
                <a:spcPct val="150000"/>
              </a:lnSpc>
              <a:buFont typeface="Wingdings" panose="05000000000000000000" pitchFamily="2" charset="2"/>
              <a:buChar char="q"/>
            </a:pPr>
            <a:r>
              <a:rPr lang="en-US" sz="4000" baseline="30000" dirty="0">
                <a:solidFill>
                  <a:srgbClr val="002060"/>
                </a:solidFill>
                <a:latin typeface="Times New Roman" panose="02020603050405020304" pitchFamily="18" charset="0"/>
              </a:rPr>
              <a:t>In recent years, there has been considerable effort, and some successes, in developing cryptanalytic attacks on hash functions. To understand these, we need to look at the overall structure of a typical secure hash function, indicated in Figure 11.8. This structure, referred to as an iterated hash function, and is the structure of most hash functions in use today, including SHA.</a:t>
            </a:r>
          </a:p>
        </p:txBody>
      </p:sp>
    </p:spTree>
    <p:extLst>
      <p:ext uri="{BB962C8B-B14F-4D97-AF65-F5344CB8AC3E}">
        <p14:creationId xmlns:p14="http://schemas.microsoft.com/office/powerpoint/2010/main" val="279858258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2083"/>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04</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39</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4375753" y="484017"/>
            <a:ext cx="2729465" cy="646331"/>
          </a:xfrm>
          <a:prstGeom prst="rect">
            <a:avLst/>
          </a:prstGeom>
          <a:noFill/>
        </p:spPr>
        <p:txBody>
          <a:bodyPr wrap="none" rtlCol="0">
            <a:spAutoFit/>
          </a:bodyPr>
          <a:lstStyle/>
          <a:p>
            <a:r>
              <a:rPr lang="en-US" sz="3600" b="1" dirty="0">
                <a:solidFill>
                  <a:schemeClr val="bg1"/>
                </a:solidFill>
                <a:effectLst/>
                <a:latin typeface="BemboStd"/>
              </a:rPr>
              <a:t>Cryptanalysis</a:t>
            </a:r>
            <a:endParaRPr lang="en-US" sz="3600" dirty="0">
              <a:solidFill>
                <a:schemeClr val="bg1"/>
              </a:solidFill>
            </a:endParaRPr>
          </a:p>
        </p:txBody>
      </p:sp>
      <p:pic>
        <p:nvPicPr>
          <p:cNvPr id="10" name="صورة 9">
            <a:extLst>
              <a:ext uri="{FF2B5EF4-FFF2-40B4-BE49-F238E27FC236}">
                <a16:creationId xmlns:a16="http://schemas.microsoft.com/office/drawing/2014/main" id="{0E0C4501-6EAB-3EBB-91A9-A24FF0909A3F}"/>
              </a:ext>
            </a:extLst>
          </p:cNvPr>
          <p:cNvPicPr>
            <a:picLocks noChangeAspect="1"/>
          </p:cNvPicPr>
          <p:nvPr/>
        </p:nvPicPr>
        <p:blipFill rotWithShape="1">
          <a:blip r:embed="rId6"/>
          <a:srcRect l="33357" t="23510" r="25261" b="43255"/>
          <a:stretch/>
        </p:blipFill>
        <p:spPr>
          <a:xfrm>
            <a:off x="1686987" y="1612282"/>
            <a:ext cx="9409814" cy="3820317"/>
          </a:xfrm>
          <a:prstGeom prst="rect">
            <a:avLst/>
          </a:prstGeom>
        </p:spPr>
      </p:pic>
    </p:spTree>
    <p:extLst>
      <p:ext uri="{BB962C8B-B14F-4D97-AF65-F5344CB8AC3E}">
        <p14:creationId xmlns:p14="http://schemas.microsoft.com/office/powerpoint/2010/main" val="268164024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627213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1289" y="-57612"/>
            <a:ext cx="10905472" cy="1610200"/>
          </a:xfrm>
          <a:prstGeom prst="rect">
            <a:avLst/>
          </a:prstGeom>
        </p:spPr>
      </p:pic>
      <p:sp>
        <p:nvSpPr>
          <p:cNvPr id="8" name="TextBox 7"/>
          <p:cNvSpPr txBox="1"/>
          <p:nvPr/>
        </p:nvSpPr>
        <p:spPr>
          <a:xfrm>
            <a:off x="526212" y="252815"/>
            <a:ext cx="1473480" cy="954107"/>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Module</a:t>
            </a:r>
          </a:p>
          <a:p>
            <a:pPr algn="ctr"/>
            <a:r>
              <a:rPr lang="en-US" sz="2800" b="1" dirty="0">
                <a:solidFill>
                  <a:srgbClr val="FF9518"/>
                </a:solidFill>
                <a:latin typeface="Tajawal Medium" panose="00000600000000000000" pitchFamily="2" charset="-78"/>
                <a:cs typeface="Tajawal Medium" panose="00000600000000000000" pitchFamily="2" charset="-78"/>
              </a:rPr>
              <a:t>04</a:t>
            </a:r>
          </a:p>
        </p:txBody>
      </p:sp>
      <p:sp>
        <p:nvSpPr>
          <p:cNvPr id="13" name="Slide Number Placeholder 12"/>
          <p:cNvSpPr>
            <a:spLocks noGrp="1"/>
          </p:cNvSpPr>
          <p:nvPr>
            <p:ph type="sldNum" sz="quarter" idx="12"/>
          </p:nvPr>
        </p:nvSpPr>
        <p:spPr/>
        <p:txBody>
          <a:bodyPr/>
          <a:lstStyle/>
          <a:p>
            <a:fld id="{FDED41F8-FC0F-4085-8150-313B6CF05213}" type="slidenum">
              <a:rPr lang="en-US" smtClean="0"/>
              <a:t>40</a:t>
            </a:fld>
            <a:endParaRPr lang="en-US"/>
          </a:p>
        </p:txBody>
      </p:sp>
      <p:sp>
        <p:nvSpPr>
          <p:cNvPr id="9" name="Rectangle 10">
            <a:extLst>
              <a:ext uri="{FF2B5EF4-FFF2-40B4-BE49-F238E27FC236}">
                <a16:creationId xmlns:a16="http://schemas.microsoft.com/office/drawing/2014/main" id="{D5F67B24-3A19-E913-3546-A67E2AAF7C91}"/>
              </a:ext>
            </a:extLst>
          </p:cNvPr>
          <p:cNvSpPr/>
          <p:nvPr/>
        </p:nvSpPr>
        <p:spPr>
          <a:xfrm>
            <a:off x="3581401"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5" name="Content Placeholder 2">
            <a:extLst>
              <a:ext uri="{FF2B5EF4-FFF2-40B4-BE49-F238E27FC236}">
                <a16:creationId xmlns:a16="http://schemas.microsoft.com/office/drawing/2014/main" id="{46763079-3918-FE88-494C-AACE06552BC5}"/>
              </a:ext>
            </a:extLst>
          </p:cNvPr>
          <p:cNvSpPr>
            <a:spLocks noGrp="1"/>
          </p:cNvSpPr>
          <p:nvPr/>
        </p:nvSpPr>
        <p:spPr>
          <a:xfrm>
            <a:off x="1001038" y="486743"/>
            <a:ext cx="10352762" cy="820334"/>
          </a:xfrm>
          <a:prstGeom prst="rect">
            <a:avLst/>
          </a:prstGeom>
        </p:spPr>
        <p:txBody>
          <a:bodyPr vert="horz" lIns="91440" tIns="45720" rIns="91440" bIns="45720" rtlCol="0">
            <a:normAutofit fontScale="92500" lnSpcReduction="2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lgn="ctr">
              <a:buNone/>
            </a:pPr>
            <a:r>
              <a:rPr lang="en-US" sz="6000" b="1" dirty="0">
                <a:solidFill>
                  <a:schemeClr val="bg2"/>
                </a:solidFill>
                <a:latin typeface="Tempus Sans ITC" panose="04020404030D07020202" pitchFamily="82" charset="0"/>
              </a:rPr>
              <a:t>Thank You</a:t>
            </a:r>
            <a:endParaRPr lang="en-US" sz="2400" b="1" dirty="0">
              <a:solidFill>
                <a:schemeClr val="bg2"/>
              </a:solidFill>
              <a:latin typeface="TimesTenLTStd"/>
            </a:endParaRPr>
          </a:p>
          <a:p>
            <a:pPr marL="0" indent="0">
              <a:buNone/>
            </a:pPr>
            <a:endParaRPr lang="en-US" sz="2400" b="1" dirty="0">
              <a:solidFill>
                <a:srgbClr val="000000"/>
              </a:solidFill>
              <a:latin typeface="TimesTenLTStd"/>
            </a:endParaRPr>
          </a:p>
          <a:p>
            <a:pPr>
              <a:buFont typeface="Wingdings" panose="05000000000000000000" pitchFamily="2" charset="2"/>
              <a:buChar char="q"/>
            </a:pPr>
            <a:endParaRPr lang="en-US" sz="2800" b="1" dirty="0">
              <a:solidFill>
                <a:srgbClr val="000000"/>
              </a:solidFill>
              <a:latin typeface="TimesTenLTStd"/>
            </a:endParaRPr>
          </a:p>
          <a:p>
            <a:pPr>
              <a:buFont typeface="Wingdings" panose="05000000000000000000" pitchFamily="2" charset="2"/>
              <a:buChar char="q"/>
            </a:pPr>
            <a:endParaRPr lang="en-US" sz="2800" b="1" dirty="0">
              <a:solidFill>
                <a:srgbClr val="000000"/>
              </a:solidFill>
              <a:latin typeface="TimesTenLTStd"/>
            </a:endParaRPr>
          </a:p>
          <a:p>
            <a:endParaRPr lang="en-US" sz="2800" dirty="0"/>
          </a:p>
          <a:p>
            <a:pPr marL="0" indent="0" algn="just">
              <a:lnSpc>
                <a:spcPct val="200000"/>
              </a:lnSpc>
              <a:buNone/>
            </a:pPr>
            <a:endParaRPr lang="en-US" sz="2800" dirty="0"/>
          </a:p>
          <a:p>
            <a:pPr marL="0" indent="0" algn="just">
              <a:buNone/>
            </a:pPr>
            <a:endParaRPr lang="en-US" sz="2800" dirty="0"/>
          </a:p>
          <a:p>
            <a:pPr algn="just">
              <a:buFont typeface="Abadi" panose="020B0604020104020204" pitchFamily="34" charset="0"/>
              <a:buChar char="@"/>
            </a:pPr>
            <a:endParaRPr lang="en-US" sz="2800" dirty="0"/>
          </a:p>
          <a:p>
            <a:pPr marL="0" indent="0" algn="just">
              <a:buNone/>
            </a:pPr>
            <a:endParaRPr lang="en-US" sz="2800" dirty="0"/>
          </a:p>
        </p:txBody>
      </p:sp>
      <p:pic>
        <p:nvPicPr>
          <p:cNvPr id="14" name="صورة 13">
            <a:extLst>
              <a:ext uri="{FF2B5EF4-FFF2-40B4-BE49-F238E27FC236}">
                <a16:creationId xmlns:a16="http://schemas.microsoft.com/office/drawing/2014/main" id="{27AE1948-2A8A-CEE2-E910-92B20CC1334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354663" y="1694868"/>
            <a:ext cx="7970028" cy="3468264"/>
          </a:xfrm>
          <a:prstGeom prst="rect">
            <a:avLst/>
          </a:prstGeom>
        </p:spPr>
      </p:pic>
    </p:spTree>
    <p:extLst>
      <p:ext uri="{BB962C8B-B14F-4D97-AF65-F5344CB8AC3E}">
        <p14:creationId xmlns:p14="http://schemas.microsoft.com/office/powerpoint/2010/main" val="65204637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56794</TotalTime>
  <Words>2597</Words>
  <Application>Microsoft Office PowerPoint</Application>
  <PresentationFormat>شاشة عريضة</PresentationFormat>
  <Paragraphs>251</Paragraphs>
  <Slides>40</Slides>
  <Notes>3</Notes>
  <HiddenSlides>0</HiddenSlides>
  <MMClips>0</MMClips>
  <ScaleCrop>false</ScaleCrop>
  <HeadingPairs>
    <vt:vector size="6" baseType="variant">
      <vt:variant>
        <vt:lpstr>الخطوط المستخدمة</vt:lpstr>
      </vt:variant>
      <vt:variant>
        <vt:i4>12</vt:i4>
      </vt:variant>
      <vt:variant>
        <vt:lpstr>نسق</vt:lpstr>
      </vt:variant>
      <vt:variant>
        <vt:i4>1</vt:i4>
      </vt:variant>
      <vt:variant>
        <vt:lpstr>عناوين الشرائح</vt:lpstr>
      </vt:variant>
      <vt:variant>
        <vt:i4>40</vt:i4>
      </vt:variant>
    </vt:vector>
  </HeadingPairs>
  <TitlesOfParts>
    <vt:vector size="53" baseType="lpstr">
      <vt:lpstr>Abadi</vt:lpstr>
      <vt:lpstr>Arial</vt:lpstr>
      <vt:lpstr>BemboStd</vt:lpstr>
      <vt:lpstr>Calibri</vt:lpstr>
      <vt:lpstr>Calibri Light</vt:lpstr>
      <vt:lpstr>Tahoma</vt:lpstr>
      <vt:lpstr>Tajawal Medium</vt:lpstr>
      <vt:lpstr>Tempus Sans ITC</vt:lpstr>
      <vt:lpstr>Times New Roman</vt:lpstr>
      <vt:lpstr>TimesTenLTStd</vt:lpstr>
      <vt:lpstr>Wingdings</vt:lpstr>
      <vt:lpstr>Wingdings 3</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9647832915814</cp:lastModifiedBy>
  <cp:revision>296</cp:revision>
  <dcterms:created xsi:type="dcterms:W3CDTF">2021-08-03T13:03:26Z</dcterms:created>
  <dcterms:modified xsi:type="dcterms:W3CDTF">2022-11-23T21:56:04Z</dcterms:modified>
</cp:coreProperties>
</file>