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545" r:id="rId2"/>
    <p:sldId id="387" r:id="rId3"/>
    <p:sldId id="452" r:id="rId4"/>
    <p:sldId id="541" r:id="rId5"/>
    <p:sldId id="488" r:id="rId6"/>
    <p:sldId id="487" r:id="rId7"/>
    <p:sldId id="489" r:id="rId8"/>
    <p:sldId id="491" r:id="rId9"/>
    <p:sldId id="542" r:id="rId10"/>
    <p:sldId id="512" r:id="rId11"/>
    <p:sldId id="513" r:id="rId12"/>
    <p:sldId id="514" r:id="rId13"/>
    <p:sldId id="449" r:id="rId14"/>
    <p:sldId id="496" r:id="rId15"/>
    <p:sldId id="540" r:id="rId16"/>
    <p:sldId id="450" r:id="rId17"/>
    <p:sldId id="543" r:id="rId18"/>
    <p:sldId id="546" r:id="rId19"/>
    <p:sldId id="547" r:id="rId20"/>
    <p:sldId id="548" r:id="rId21"/>
    <p:sldId id="549" r:id="rId22"/>
    <p:sldId id="550" r:id="rId23"/>
    <p:sldId id="481" r:id="rId24"/>
    <p:sldId id="480" r:id="rId25"/>
    <p:sldId id="493" r:id="rId26"/>
    <p:sldId id="494" r:id="rId27"/>
    <p:sldId id="555" r:id="rId28"/>
    <p:sldId id="495" r:id="rId29"/>
    <p:sldId id="552" r:id="rId30"/>
    <p:sldId id="553" r:id="rId31"/>
    <p:sldId id="551" r:id="rId32"/>
    <p:sldId id="558" r:id="rId33"/>
    <p:sldId id="482" r:id="rId34"/>
    <p:sldId id="559" r:id="rId35"/>
    <p:sldId id="560" r:id="rId36"/>
    <p:sldId id="556" r:id="rId37"/>
    <p:sldId id="557" r:id="rId38"/>
    <p:sldId id="483" r:id="rId39"/>
    <p:sldId id="484" r:id="rId40"/>
    <p:sldId id="485" r:id="rId41"/>
    <p:sldId id="561" r:id="rId42"/>
    <p:sldId id="490"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3956"/>
    <a:srgbClr val="D7D9DF"/>
    <a:srgbClr val="C7A5B1"/>
    <a:srgbClr val="DDC9D0"/>
    <a:srgbClr val="8E5A6D"/>
    <a:srgbClr val="2E3957"/>
    <a:srgbClr val="D8D9D8"/>
    <a:srgbClr val="669BBC"/>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6" d="100"/>
          <a:sy n="56" d="100"/>
        </p:scale>
        <p:origin x="976" y="44"/>
      </p:cViewPr>
      <p:guideLst/>
    </p:cSldViewPr>
  </p:slideViewPr>
  <p:notesTextViewPr>
    <p:cViewPr>
      <p:scale>
        <a:sx n="200" d="100"/>
        <a:sy n="200" d="100"/>
      </p:scale>
      <p:origin x="0" y="0"/>
    </p:cViewPr>
  </p:notesTextViewPr>
  <p:sorterViewPr>
    <p:cViewPr>
      <p:scale>
        <a:sx n="100" d="100"/>
        <a:sy n="100" d="100"/>
      </p:scale>
      <p:origin x="0" y="-708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874318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7/7/2025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7/7/2025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7/7/2025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7/7/2025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7/7/2025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7/7/2025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7/7/2025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7/7/2025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7/7/2025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7/7/2025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7/7/2025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010070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7/7/2025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6"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hyperlink" Target="https://blog.hootsuite.com/social-media-risk-management/" TargetMode="External"/><Relationship Id="rId2" Type="http://schemas.openxmlformats.org/officeDocument/2006/relationships/hyperlink" Target="https://www.isaca.org/resources/isaca-journal/issues/2017/volume-4/social-media-rewards-and-risk" TargetMode="Externa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3.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7163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Alexandria" charset="0"/>
                <a:cs typeface="Alexandria" charset="0"/>
              </a:rPr>
              <a:t>The Social Media Crisis Plan</a:t>
            </a:r>
          </a:p>
          <a:p>
            <a:pPr algn="ctr"/>
            <a:r>
              <a:rPr lang="en-US" b="1" dirty="0">
                <a:solidFill>
                  <a:schemeClr val="bg1"/>
                </a:solidFill>
                <a:latin typeface="Alexandria" charset="0"/>
                <a:cs typeface="Alexandria" charset="0"/>
              </a:rPr>
              <a:t>         (Issues &amp; Risks)</a:t>
            </a:r>
          </a:p>
        </p:txBody>
      </p:sp>
      <p:sp>
        <p:nvSpPr>
          <p:cNvPr id="46" name="TextBox 45"/>
          <p:cNvSpPr txBox="1"/>
          <p:nvPr/>
        </p:nvSpPr>
        <p:spPr>
          <a:xfrm>
            <a:off x="569299" y="5201649"/>
            <a:ext cx="1083951" cy="646331"/>
          </a:xfrm>
          <a:prstGeom prst="rect">
            <a:avLst/>
          </a:prstGeom>
          <a:noFill/>
        </p:spPr>
        <p:txBody>
          <a:bodyPr wrap="none" rtlCol="0">
            <a:spAutoFit/>
          </a:bodyPr>
          <a:lstStyle/>
          <a:p>
            <a:r>
              <a:rPr lang="en-US" b="1" dirty="0">
                <a:latin typeface="Alexandria" charset="0"/>
                <a:cs typeface="Alexandria" charset="0"/>
              </a:rPr>
              <a:t>DGM 730</a:t>
            </a:r>
          </a:p>
          <a:p>
            <a:r>
              <a:rPr lang="en-US" dirty="0">
                <a:latin typeface="Alexandria" charset="0"/>
                <a:cs typeface="Alexandria" charset="0"/>
              </a:rPr>
              <a:t>Lecture 6</a:t>
            </a:r>
          </a:p>
        </p:txBody>
      </p:sp>
      <p:sp>
        <p:nvSpPr>
          <p:cNvPr id="14" name="Oval 13"/>
          <p:cNvSpPr/>
          <p:nvPr/>
        </p:nvSpPr>
        <p:spPr>
          <a:xfrm>
            <a:off x="6200343" y="-320675"/>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C8A92777-EB3B-6C4D-64F2-CC96DE235211}"/>
              </a:ext>
            </a:extLst>
          </p:cNvPr>
          <p:cNvSpPr txBox="1"/>
          <p:nvPr/>
        </p:nvSpPr>
        <p:spPr>
          <a:xfrm>
            <a:off x="580729" y="2992413"/>
            <a:ext cx="5468164" cy="1431161"/>
          </a:xfrm>
          <a:prstGeom prst="rect">
            <a:avLst/>
          </a:prstGeom>
          <a:noFill/>
        </p:spPr>
        <p:txBody>
          <a:bodyPr wrap="none" rtlCol="0">
            <a:spAutoFit/>
          </a:bodyPr>
          <a:lstStyle/>
          <a:p>
            <a:r>
              <a:rPr lang="en-US" sz="3600" b="1" dirty="0">
                <a:solidFill>
                  <a:srgbClr val="F58221"/>
                </a:solidFill>
                <a:latin typeface="Tajawal Medium" panose="00000600000000000000" pitchFamily="2" charset="-78"/>
                <a:cs typeface="Tajawal Medium" panose="00000600000000000000" pitchFamily="2" charset="-78"/>
              </a:rPr>
              <a:t>Social Media and Crises</a:t>
            </a:r>
          </a:p>
          <a:p>
            <a:endParaRPr lang="en-US" sz="2800" b="1" dirty="0">
              <a:solidFill>
                <a:srgbClr val="0B3A6F"/>
              </a:solidFill>
              <a:latin typeface="Tajawal Medium" panose="00000600000000000000" pitchFamily="2" charset="-78"/>
              <a:cs typeface="Tajawal Medium" panose="00000600000000000000" pitchFamily="2" charset="-78"/>
            </a:endParaRPr>
          </a:p>
          <a:p>
            <a:r>
              <a:rPr lang="en-US" sz="2300" b="1" dirty="0">
                <a:solidFill>
                  <a:srgbClr val="0B3A6F"/>
                </a:solidFill>
                <a:latin typeface="Tajawal Medium" panose="00000600000000000000" pitchFamily="2" charset="-78"/>
                <a:cs typeface="Tajawal Medium" panose="00000600000000000000" pitchFamily="2" charset="-78"/>
              </a:rPr>
              <a:t>Prepared by: Dr. Doaa Rady</a:t>
            </a:r>
          </a:p>
        </p:txBody>
      </p:sp>
    </p:spTree>
    <p:extLst>
      <p:ext uri="{BB962C8B-B14F-4D97-AF65-F5344CB8AC3E}">
        <p14:creationId xmlns:p14="http://schemas.microsoft.com/office/powerpoint/2010/main" val="2071191042"/>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17608" y="1214824"/>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Lecture outline</a:t>
            </a:r>
          </a:p>
        </p:txBody>
      </p:sp>
      <p:sp>
        <p:nvSpPr>
          <p:cNvPr id="9" name="TextBox 8">
            <a:extLst>
              <a:ext uri="{FF2B5EF4-FFF2-40B4-BE49-F238E27FC236}">
                <a16:creationId xmlns:a16="http://schemas.microsoft.com/office/drawing/2014/main" id="{F3F6127B-75EA-300A-8807-7F15B7481CB3}"/>
              </a:ext>
            </a:extLst>
          </p:cNvPr>
          <p:cNvSpPr txBox="1"/>
          <p:nvPr/>
        </p:nvSpPr>
        <p:spPr>
          <a:xfrm>
            <a:off x="1494488" y="2188189"/>
            <a:ext cx="9782768" cy="3477875"/>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The Social Media Crisis Plan (Issues &amp; Risks) </a:t>
            </a:r>
          </a:p>
          <a:p>
            <a:pPr marL="342900" indent="-342900" algn="just">
              <a:buFont typeface="Wingdings" panose="05000000000000000000" pitchFamily="2" charset="2"/>
              <a:buChar char="§"/>
            </a:pP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Seven Functional Blocks of Social Media</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How to appear transparent, visible and accessible</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Managing accessibility</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Managing a 24/7 information stream</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Best practices in risk and crisis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Assessing and Managing Social Media Issues and Risks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Preventing Social Media Risk</a:t>
            </a:r>
          </a:p>
        </p:txBody>
      </p:sp>
      <p:sp>
        <p:nvSpPr>
          <p:cNvPr id="8" name="TextBox 7">
            <a:extLst>
              <a:ext uri="{FF2B5EF4-FFF2-40B4-BE49-F238E27FC236}">
                <a16:creationId xmlns:a16="http://schemas.microsoft.com/office/drawing/2014/main" id="{F0DEFCF5-CD26-67FE-C5C1-560B3509D46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3240111053"/>
      </p:ext>
    </p:extLst>
  </p:cSld>
  <p:clrMapOvr>
    <a:masterClrMapping/>
  </p:clrMapOvr>
  <mc:AlternateContent xmlns:mc="http://schemas.openxmlformats.org/markup-compatibility/2006" xmlns:p14="http://schemas.microsoft.com/office/powerpoint/2010/main">
    <mc:Choice Requires="p14">
      <p:transition p14:dur="10" advTm="68000"/>
    </mc:Choice>
    <mc:Fallback xmlns="">
      <p:transition advTm="68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487830" y="2018020"/>
            <a:ext cx="9256152" cy="1323439"/>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Seven Functional Blocks </a:t>
            </a:r>
          </a:p>
          <a:p>
            <a:pPr algn="ctr"/>
            <a:r>
              <a:rPr lang="en-US" sz="4000" b="1" dirty="0">
                <a:solidFill>
                  <a:srgbClr val="2E3957"/>
                </a:solidFill>
                <a:latin typeface="Tajawal ExtraBold" panose="00000800000000000000" pitchFamily="2" charset="-78"/>
                <a:cs typeface="Tajawal ExtraBold" panose="00000800000000000000" pitchFamily="2" charset="-78"/>
              </a:rPr>
              <a:t>of Social Media</a:t>
            </a:r>
          </a:p>
        </p:txBody>
      </p:sp>
      <p:pic>
        <p:nvPicPr>
          <p:cNvPr id="3" name="Picture 2" descr="A group of logos on a white background&#10;&#10;Description automatically generated">
            <a:extLst>
              <a:ext uri="{FF2B5EF4-FFF2-40B4-BE49-F238E27FC236}">
                <a16:creationId xmlns:a16="http://schemas.microsoft.com/office/drawing/2014/main" id="{3F9C3613-79FB-B475-D4D6-A2A12191EE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7830" y="3257092"/>
            <a:ext cx="8953500" cy="2638425"/>
          </a:xfrm>
          <a:prstGeom prst="rect">
            <a:avLst/>
          </a:prstGeom>
        </p:spPr>
      </p:pic>
      <p:sp>
        <p:nvSpPr>
          <p:cNvPr id="2" name="TextBox 1">
            <a:extLst>
              <a:ext uri="{FF2B5EF4-FFF2-40B4-BE49-F238E27FC236}">
                <a16:creationId xmlns:a16="http://schemas.microsoft.com/office/drawing/2014/main" id="{35C08F40-E54F-DF3A-2719-64CF3DBC1F5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80186137"/>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29037" y="1187458"/>
            <a:ext cx="713500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The Seven Functional Blocks of Social Media</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372658" y="2138381"/>
            <a:ext cx="9446683" cy="378565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There are </a:t>
            </a:r>
            <a:r>
              <a:rPr lang="en-US" sz="2400" b="1" dirty="0">
                <a:solidFill>
                  <a:srgbClr val="C00000"/>
                </a:solidFill>
                <a:latin typeface="Tajawal ExtraBold" panose="00000800000000000000" pitchFamily="2" charset="-78"/>
                <a:cs typeface="Tajawal ExtraBold" panose="00000800000000000000" pitchFamily="2" charset="-78"/>
              </a:rPr>
              <a:t>seven functional blocks of social media </a:t>
            </a:r>
            <a:r>
              <a:rPr lang="en-US" sz="2400" b="1" dirty="0">
                <a:solidFill>
                  <a:srgbClr val="2D3956"/>
                </a:solidFill>
                <a:latin typeface="Tajawal ExtraBold" panose="00000800000000000000" pitchFamily="2" charset="-78"/>
                <a:cs typeface="Tajawal ExtraBold" panose="00000800000000000000" pitchFamily="2" charset="-78"/>
              </a:rPr>
              <a:t>that apply to all users across any given platform:</a:t>
            </a:r>
          </a:p>
          <a:p>
            <a:pPr algn="just"/>
            <a:r>
              <a:rPr lang="en-US" sz="2400" b="1" dirty="0">
                <a:solidFill>
                  <a:srgbClr val="C00000"/>
                </a:solidFill>
                <a:latin typeface="Tajawal ExtraBold" panose="00000800000000000000" pitchFamily="2" charset="-78"/>
                <a:cs typeface="Tajawal ExtraBold" panose="00000800000000000000" pitchFamily="2" charset="-78"/>
              </a:rPr>
              <a:t>1) Identity, </a:t>
            </a:r>
            <a:r>
              <a:rPr lang="en-US" b="1" dirty="0">
                <a:solidFill>
                  <a:srgbClr val="2D3956"/>
                </a:solidFill>
                <a:latin typeface="Tajawal ExtraBold" panose="00000800000000000000" pitchFamily="2" charset="-78"/>
                <a:cs typeface="Tajawal ExtraBold" panose="00000800000000000000" pitchFamily="2" charset="-78"/>
              </a:rPr>
              <a:t>(Identity deals with how users reveal themselves in a social media setting. Most of the information disclosed in this block is personal characteristics of the users such as age, name, gender, profession, and other information that represents them. This identity that is formed, generally happens through expression of what a person likes, dislikes, feels and thinks whether it is done consciously or unconsciously.)</a:t>
            </a:r>
          </a:p>
          <a:p>
            <a:pPr algn="just"/>
            <a:r>
              <a:rPr lang="en-US" sz="2400" b="1" dirty="0">
                <a:solidFill>
                  <a:srgbClr val="C00000"/>
                </a:solidFill>
                <a:latin typeface="Tajawal ExtraBold" panose="00000800000000000000" pitchFamily="2" charset="-78"/>
                <a:cs typeface="Tajawal ExtraBold" panose="00000800000000000000" pitchFamily="2" charset="-78"/>
              </a:rPr>
              <a:t>2) Conversations, </a:t>
            </a:r>
            <a:r>
              <a:rPr lang="en-US" b="1" dirty="0">
                <a:solidFill>
                  <a:srgbClr val="2D3956"/>
                </a:solidFill>
                <a:latin typeface="Tajawal ExtraBold" panose="00000800000000000000" pitchFamily="2" charset="-78"/>
                <a:cs typeface="Tajawal ExtraBold" panose="00000800000000000000" pitchFamily="2" charset="-78"/>
              </a:rPr>
              <a:t>(This refers to the way in which users' communication in a social media setting, either as a group user or an individual. People communicate daily, using social media for a variety of purposes, often to, obtain information on important topics or to stay in touch with friends and family.)</a:t>
            </a:r>
          </a:p>
        </p:txBody>
      </p:sp>
      <p:sp>
        <p:nvSpPr>
          <p:cNvPr id="8" name="TextBox 7">
            <a:extLst>
              <a:ext uri="{FF2B5EF4-FFF2-40B4-BE49-F238E27FC236}">
                <a16:creationId xmlns:a16="http://schemas.microsoft.com/office/drawing/2014/main" id="{5C600D01-152D-38CC-F3E5-882EAA1CC577}"/>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921711355"/>
      </p:ext>
    </p:extLst>
  </p:cSld>
  <p:clrMapOvr>
    <a:masterClrMapping/>
  </p:clrMapOvr>
  <mc:AlternateContent xmlns:mc="http://schemas.openxmlformats.org/markup-compatibility/2006" xmlns:p14="http://schemas.microsoft.com/office/powerpoint/2010/main">
    <mc:Choice Requires="p14">
      <p:transition p14:dur="10" advTm="165000"/>
    </mc:Choice>
    <mc:Fallback xmlns="">
      <p:transition advTm="165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45250" y="2024081"/>
            <a:ext cx="10593309" cy="4131900"/>
          </a:xfrm>
          <a:prstGeom prst="rect">
            <a:avLst/>
          </a:prstGeom>
          <a:noFill/>
        </p:spPr>
        <p:txBody>
          <a:bodyPr wrap="square" rtlCol="0">
            <a:spAutoFit/>
          </a:bodyPr>
          <a:lstStyle/>
          <a:p>
            <a:pPr algn="just">
              <a:lnSpc>
                <a:spcPts val="2100"/>
              </a:lnSpc>
            </a:pPr>
            <a:r>
              <a:rPr lang="en-US" sz="2200" b="1" dirty="0">
                <a:solidFill>
                  <a:srgbClr val="C00000"/>
                </a:solidFill>
                <a:latin typeface="Tajawal ExtraBold" panose="00000800000000000000" pitchFamily="2" charset="-78"/>
                <a:cs typeface="Tajawal ExtraBold" panose="00000800000000000000" pitchFamily="2" charset="-78"/>
              </a:rPr>
              <a:t>3) sharing, </a:t>
            </a:r>
            <a:r>
              <a:rPr lang="en-US" b="1" dirty="0">
                <a:solidFill>
                  <a:srgbClr val="2D3956"/>
                </a:solidFill>
                <a:latin typeface="Tajawal ExtraBold" panose="00000800000000000000" pitchFamily="2" charset="-78"/>
                <a:cs typeface="Tajawal ExtraBold" panose="00000800000000000000" pitchFamily="2" charset="-78"/>
              </a:rPr>
              <a:t>(The dissemination of information by the users and groups based on what each think is relevant. Sharing is one of the key facets of social media, but each medium has a different intention. </a:t>
            </a:r>
            <a:r>
              <a:rPr lang="en-US" b="1" dirty="0">
                <a:solidFill>
                  <a:srgbClr val="00B0F0"/>
                </a:solidFill>
                <a:latin typeface="Tajawal ExtraBold" panose="00000800000000000000" pitchFamily="2" charset="-78"/>
                <a:cs typeface="Tajawal ExtraBold" panose="00000800000000000000" pitchFamily="2" charset="-78"/>
              </a:rPr>
              <a:t>For example, </a:t>
            </a:r>
            <a:r>
              <a:rPr lang="en-US" b="1" dirty="0">
                <a:solidFill>
                  <a:srgbClr val="C00000"/>
                </a:solidFill>
                <a:latin typeface="Tajawal ExtraBold" panose="00000800000000000000" pitchFamily="2" charset="-78"/>
                <a:cs typeface="Tajawal ExtraBold" panose="00000800000000000000" pitchFamily="2" charset="-78"/>
              </a:rPr>
              <a:t>Facebook</a:t>
            </a:r>
            <a:r>
              <a:rPr lang="en-US" b="1" dirty="0">
                <a:solidFill>
                  <a:srgbClr val="2D3956"/>
                </a:solidFill>
                <a:latin typeface="Tajawal ExtraBold" panose="00000800000000000000" pitchFamily="2" charset="-78"/>
                <a:cs typeface="Tajawal ExtraBold" panose="00000800000000000000" pitchFamily="2" charset="-78"/>
              </a:rPr>
              <a:t> is based on status updates of users and groups whereas</a:t>
            </a:r>
            <a:r>
              <a:rPr lang="en-US" b="1" dirty="0">
                <a:solidFill>
                  <a:srgbClr val="C00000"/>
                </a:solidFill>
                <a:latin typeface="Tajawal ExtraBold" panose="00000800000000000000" pitchFamily="2" charset="-78"/>
                <a:cs typeface="Tajawal ExtraBold" panose="00000800000000000000" pitchFamily="2" charset="-78"/>
              </a:rPr>
              <a:t> Twitter </a:t>
            </a:r>
            <a:r>
              <a:rPr lang="en-US" b="1" dirty="0">
                <a:solidFill>
                  <a:srgbClr val="2D3956"/>
                </a:solidFill>
                <a:latin typeface="Tajawal ExtraBold" panose="00000800000000000000" pitchFamily="2" charset="-78"/>
                <a:cs typeface="Tajawal ExtraBold" panose="00000800000000000000" pitchFamily="2" charset="-78"/>
              </a:rPr>
              <a:t>is for short bits of information and links to information or video. </a:t>
            </a:r>
            <a:r>
              <a:rPr lang="en-US" b="1" dirty="0">
                <a:solidFill>
                  <a:srgbClr val="C00000"/>
                </a:solidFill>
                <a:latin typeface="Tajawal ExtraBold" panose="00000800000000000000" pitchFamily="2" charset="-78"/>
                <a:cs typeface="Tajawal ExtraBold" panose="00000800000000000000" pitchFamily="2" charset="-78"/>
              </a:rPr>
              <a:t>YouTube</a:t>
            </a:r>
            <a:r>
              <a:rPr lang="en-US" b="1" dirty="0">
                <a:solidFill>
                  <a:srgbClr val="2D3956"/>
                </a:solidFill>
                <a:latin typeface="Tajawal ExtraBold" panose="00000800000000000000" pitchFamily="2" charset="-78"/>
                <a:cs typeface="Tajawal ExtraBold" panose="00000800000000000000" pitchFamily="2" charset="-78"/>
              </a:rPr>
              <a:t> on the other hand, presents video representation of information.)</a:t>
            </a:r>
          </a:p>
          <a:p>
            <a:pPr algn="just">
              <a:lnSpc>
                <a:spcPts val="2100"/>
              </a:lnSpc>
            </a:pPr>
            <a:r>
              <a:rPr lang="en-US" sz="2200" b="1" dirty="0">
                <a:solidFill>
                  <a:srgbClr val="C00000"/>
                </a:solidFill>
                <a:latin typeface="Tajawal ExtraBold" panose="00000800000000000000" pitchFamily="2" charset="-78"/>
                <a:cs typeface="Tajawal ExtraBold" panose="00000800000000000000" pitchFamily="2" charset="-78"/>
              </a:rPr>
              <a:t>4) presence, </a:t>
            </a:r>
            <a:r>
              <a:rPr lang="en-US" b="1" dirty="0">
                <a:solidFill>
                  <a:srgbClr val="2D3956"/>
                </a:solidFill>
                <a:latin typeface="Tajawal ExtraBold" panose="00000800000000000000" pitchFamily="2" charset="-78"/>
                <a:cs typeface="Tajawal ExtraBold" panose="00000800000000000000" pitchFamily="2" charset="-78"/>
              </a:rPr>
              <a:t>(Social media allows for constant connectivity even when individuals are nowhere near each other. This gives ease of access to users to know when others are accessible and when they are not. In Facebook, users know if someone is online if a green dot appears next to their name stating “available”. Constant connectivity allows for constant communication on the go, thus users can access and converse about information at anytime during the day with each other or as a group community.)</a:t>
            </a:r>
            <a:endParaRPr lang="en-US" sz="2400" b="1" dirty="0">
              <a:solidFill>
                <a:srgbClr val="C00000"/>
              </a:solidFill>
              <a:latin typeface="Tajawal ExtraBold" panose="00000800000000000000" pitchFamily="2" charset="-78"/>
              <a:cs typeface="Tajawal ExtraBold" panose="00000800000000000000" pitchFamily="2" charset="-78"/>
            </a:endParaRPr>
          </a:p>
          <a:p>
            <a:pPr algn="just">
              <a:lnSpc>
                <a:spcPts val="2100"/>
              </a:lnSpc>
            </a:pPr>
            <a:r>
              <a:rPr lang="en-US" sz="2200" b="1" dirty="0">
                <a:solidFill>
                  <a:srgbClr val="C00000"/>
                </a:solidFill>
                <a:latin typeface="Tajawal ExtraBold" panose="00000800000000000000" pitchFamily="2" charset="-78"/>
                <a:cs typeface="Tajawal ExtraBold" panose="00000800000000000000" pitchFamily="2" charset="-78"/>
              </a:rPr>
              <a:t>5) relationships, </a:t>
            </a:r>
            <a:r>
              <a:rPr lang="en-US" b="1" dirty="0">
                <a:solidFill>
                  <a:srgbClr val="2D3956"/>
                </a:solidFill>
                <a:latin typeface="Tajawal ExtraBold" panose="00000800000000000000" pitchFamily="2" charset="-78"/>
                <a:cs typeface="Tajawal ExtraBold" panose="00000800000000000000" pitchFamily="2" charset="-78"/>
              </a:rPr>
              <a:t>(The relationship means “two or more users have some form of association that leads them to converse, share objects of sociality, encounter, or simply just list each other as a friend or fan. E.G.: Twitter and YouTube do not value relationships as much as other sites do.)</a:t>
            </a:r>
            <a:endParaRPr lang="en-US" b="1" dirty="0">
              <a:solidFill>
                <a:srgbClr val="C00000"/>
              </a:solidFill>
              <a:latin typeface="Tajawal ExtraBold" panose="00000800000000000000" pitchFamily="2" charset="-78"/>
              <a:cs typeface="Tajawal ExtraBold" panose="00000800000000000000" pitchFamily="2" charset="-78"/>
            </a:endParaRPr>
          </a:p>
        </p:txBody>
      </p:sp>
      <p:sp>
        <p:nvSpPr>
          <p:cNvPr id="9" name="TextBox 8">
            <a:extLst>
              <a:ext uri="{FF2B5EF4-FFF2-40B4-BE49-F238E27FC236}">
                <a16:creationId xmlns:a16="http://schemas.microsoft.com/office/drawing/2014/main" id="{6903567F-F705-0834-3A65-51C062DEEAC9}"/>
              </a:ext>
            </a:extLst>
          </p:cNvPr>
          <p:cNvSpPr txBox="1"/>
          <p:nvPr/>
        </p:nvSpPr>
        <p:spPr>
          <a:xfrm>
            <a:off x="2329037" y="1187458"/>
            <a:ext cx="713500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The Seven Functional Blocks of Social Media</a:t>
            </a:r>
          </a:p>
        </p:txBody>
      </p:sp>
      <p:sp>
        <p:nvSpPr>
          <p:cNvPr id="10" name="TextBox 9">
            <a:extLst>
              <a:ext uri="{FF2B5EF4-FFF2-40B4-BE49-F238E27FC236}">
                <a16:creationId xmlns:a16="http://schemas.microsoft.com/office/drawing/2014/main" id="{8D8485E9-AE3A-F7E3-606F-5A3F8FA423A7}"/>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3888201934"/>
      </p:ext>
    </p:extLst>
  </p:cSld>
  <p:clrMapOvr>
    <a:masterClrMapping/>
  </p:clrMapOvr>
  <mc:AlternateContent xmlns:mc="http://schemas.openxmlformats.org/markup-compatibility/2006" xmlns:p14="http://schemas.microsoft.com/office/powerpoint/2010/main">
    <mc:Choice Requires="p14">
      <p:transition p14:dur="10" advTm="252000"/>
    </mc:Choice>
    <mc:Fallback xmlns="">
      <p:transition advTm="252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97503" y="1978361"/>
            <a:ext cx="10618197"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6) reputation, </a:t>
            </a:r>
            <a:r>
              <a:rPr lang="en-US" b="1" dirty="0">
                <a:solidFill>
                  <a:srgbClr val="2D3956"/>
                </a:solidFill>
                <a:latin typeface="Tajawal ExtraBold" panose="00000800000000000000" pitchFamily="2" charset="-78"/>
                <a:cs typeface="Tajawal ExtraBold" panose="00000800000000000000" pitchFamily="2" charset="-78"/>
              </a:rPr>
              <a:t>(Organizations need to always keep the public aware of what channels are official, so that information is not misconstrued. If an unofficial page is perceived to be official by the public and disseminates false or skewed information, this could aid in the damage of an organization’s image.)</a:t>
            </a:r>
          </a:p>
          <a:p>
            <a:pPr algn="just"/>
            <a:r>
              <a:rPr lang="en-US" sz="2400" b="1" dirty="0">
                <a:solidFill>
                  <a:srgbClr val="C00000"/>
                </a:solidFill>
                <a:latin typeface="Tajawal ExtraBold" panose="00000800000000000000" pitchFamily="2" charset="-78"/>
                <a:cs typeface="Tajawal ExtraBold" panose="00000800000000000000" pitchFamily="2" charset="-78"/>
              </a:rPr>
              <a:t>7) groups, </a:t>
            </a:r>
            <a:r>
              <a:rPr lang="en-US" b="1" dirty="0">
                <a:solidFill>
                  <a:srgbClr val="2D3956"/>
                </a:solidFill>
                <a:latin typeface="Tajawal ExtraBold" panose="00000800000000000000" pitchFamily="2" charset="-78"/>
                <a:cs typeface="Tajawal ExtraBold" panose="00000800000000000000" pitchFamily="2" charset="-78"/>
              </a:rPr>
              <a:t>(This function allows for users to come together as a community for a common goal or purpose. Facebook and Flickr for example have the ability to create two different kinds of groups that people can be a part of.)</a:t>
            </a:r>
          </a:p>
          <a:p>
            <a:pPr algn="just"/>
            <a:endParaRPr lang="en-US" sz="16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The following figure shows the functions of social media along with the implication of each function. With the growth and expansion of social media in society in particular fields such as public relations, it is necessary for the academic community to analyze them for patterns that could emerge to help predict future of certain channels of social media in the professional world.</a:t>
            </a:r>
          </a:p>
        </p:txBody>
      </p:sp>
      <p:sp>
        <p:nvSpPr>
          <p:cNvPr id="8" name="TextBox 7">
            <a:extLst>
              <a:ext uri="{FF2B5EF4-FFF2-40B4-BE49-F238E27FC236}">
                <a16:creationId xmlns:a16="http://schemas.microsoft.com/office/drawing/2014/main" id="{24DD7A07-D9A1-F80E-826F-45EA7A477CCC}"/>
              </a:ext>
            </a:extLst>
          </p:cNvPr>
          <p:cNvSpPr txBox="1"/>
          <p:nvPr/>
        </p:nvSpPr>
        <p:spPr>
          <a:xfrm>
            <a:off x="2329037" y="1187458"/>
            <a:ext cx="713500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The Seven Functional Blocks of Social Media</a:t>
            </a:r>
          </a:p>
        </p:txBody>
      </p:sp>
      <p:sp>
        <p:nvSpPr>
          <p:cNvPr id="9" name="TextBox 8">
            <a:extLst>
              <a:ext uri="{FF2B5EF4-FFF2-40B4-BE49-F238E27FC236}">
                <a16:creationId xmlns:a16="http://schemas.microsoft.com/office/drawing/2014/main" id="{EA3DA1FA-795F-847E-6C3B-09A637A42FB6}"/>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3210458535"/>
      </p:ext>
    </p:extLst>
  </p:cSld>
  <p:clrMapOvr>
    <a:masterClrMapping/>
  </p:clrMapOvr>
  <mc:AlternateContent xmlns:mc="http://schemas.openxmlformats.org/markup-compatibility/2006" xmlns:p14="http://schemas.microsoft.com/office/powerpoint/2010/main">
    <mc:Choice Requires="p14">
      <p:transition p14:dur="10" advTm="182000"/>
    </mc:Choice>
    <mc:Fallback xmlns="">
      <p:transition advTm="182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D0B73EA6-4BBE-1EA6-1E95-BF1E255BF19D}"/>
              </a:ext>
            </a:extLst>
          </p:cNvPr>
          <p:cNvPicPr>
            <a:picLocks noChangeAspect="1"/>
          </p:cNvPicPr>
          <p:nvPr/>
        </p:nvPicPr>
        <p:blipFill rotWithShape="1">
          <a:blip r:embed="rId2">
            <a:lum bright="-10000" contrast="35000"/>
          </a:blip>
          <a:srcRect t="2258" r="5710" b="2049"/>
          <a:stretch>
            <a:fillRect/>
          </a:stretch>
        </p:blipFill>
        <p:spPr>
          <a:xfrm>
            <a:off x="2346109" y="1822934"/>
            <a:ext cx="9413145" cy="4897905"/>
          </a:xfrm>
          <a:prstGeom prst="rect">
            <a:avLst/>
          </a:prstGeom>
        </p:spPr>
      </p:pic>
      <p:sp>
        <p:nvSpPr>
          <p:cNvPr id="8" name="TextBox 7">
            <a:extLst>
              <a:ext uri="{FF2B5EF4-FFF2-40B4-BE49-F238E27FC236}">
                <a16:creationId xmlns:a16="http://schemas.microsoft.com/office/drawing/2014/main" id="{5B930B89-7C59-D4F6-1440-05BE5CA5EF58}"/>
              </a:ext>
            </a:extLst>
          </p:cNvPr>
          <p:cNvSpPr txBox="1"/>
          <p:nvPr/>
        </p:nvSpPr>
        <p:spPr>
          <a:xfrm>
            <a:off x="2329037" y="1187458"/>
            <a:ext cx="713500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The Seven Functional Blocks of Social Media</a:t>
            </a:r>
          </a:p>
        </p:txBody>
      </p:sp>
      <p:sp>
        <p:nvSpPr>
          <p:cNvPr id="9" name="TextBox 8">
            <a:extLst>
              <a:ext uri="{FF2B5EF4-FFF2-40B4-BE49-F238E27FC236}">
                <a16:creationId xmlns:a16="http://schemas.microsoft.com/office/drawing/2014/main" id="{A5F5022B-FC50-747F-171C-115CA12F1B80}"/>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3863779283"/>
      </p:ext>
    </p:extLst>
  </p:cSld>
  <p:clrMapOvr>
    <a:masterClrMapping/>
  </p:clrMapOvr>
  <mc:AlternateContent xmlns:mc="http://schemas.openxmlformats.org/markup-compatibility/2006" xmlns:p14="http://schemas.microsoft.com/office/powerpoint/2010/main">
    <mc:Choice Requires="p14">
      <p:transition p14:dur="10" advTm="69000"/>
    </mc:Choice>
    <mc:Fallback xmlns="">
      <p:transition advTm="69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07052" y="2163216"/>
            <a:ext cx="10663596" cy="3785652"/>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Social media creates a media of the masses.</a:t>
            </a:r>
          </a:p>
          <a:p>
            <a:pPr marL="342900" indent="-342900" algn="just">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Social media </a:t>
            </a:r>
            <a:r>
              <a:rPr lang="en-US" sz="2000" b="1" dirty="0">
                <a:solidFill>
                  <a:srgbClr val="2D3956"/>
                </a:solidFill>
                <a:latin typeface="Tajawal ExtraBold" panose="00000800000000000000" pitchFamily="2" charset="-78"/>
                <a:cs typeface="Tajawal ExtraBold" panose="00000800000000000000" pitchFamily="2" charset="-78"/>
              </a:rPr>
              <a:t>have been classified into these </a:t>
            </a:r>
            <a:r>
              <a:rPr lang="en-US" sz="2000" b="1" dirty="0">
                <a:solidFill>
                  <a:srgbClr val="C00000"/>
                </a:solidFill>
                <a:latin typeface="Tajawal ExtraBold" panose="00000800000000000000" pitchFamily="2" charset="-78"/>
                <a:cs typeface="Tajawal ExtraBold" panose="00000800000000000000" pitchFamily="2" charset="-78"/>
              </a:rPr>
              <a:t>categories</a:t>
            </a:r>
            <a:r>
              <a:rPr lang="en-US" sz="2000" b="1" dirty="0">
                <a:solidFill>
                  <a:srgbClr val="2D3956"/>
                </a:solidFill>
                <a:latin typeface="Tajawal ExtraBold" panose="00000800000000000000" pitchFamily="2" charset="-78"/>
                <a:cs typeface="Tajawal ExtraBold" panose="00000800000000000000" pitchFamily="2" charset="-78"/>
              </a:rPr>
              <a:t>: Internet forums, weblogs, social blogs, wikis, podcasts, pictures and video.</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From a public relations perspective, blogs and other forms of social networking are excellent ways to segment the public as groups of individuals who read the same blog or visit the same social networking site as those who share common interests.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This </a:t>
            </a:r>
            <a:r>
              <a:rPr lang="en-US" sz="2000" b="1" dirty="0">
                <a:solidFill>
                  <a:srgbClr val="C00000"/>
                </a:solidFill>
                <a:latin typeface="Tajawal ExtraBold" panose="00000800000000000000" pitchFamily="2" charset="-78"/>
                <a:cs typeface="Tajawal ExtraBold" panose="00000800000000000000" pitchFamily="2" charset="-78"/>
              </a:rPr>
              <a:t>interaction</a:t>
            </a:r>
            <a:r>
              <a:rPr lang="en-US" sz="2000" b="1" dirty="0">
                <a:solidFill>
                  <a:srgbClr val="2D3956"/>
                </a:solidFill>
                <a:latin typeface="Tajawal ExtraBold" panose="00000800000000000000" pitchFamily="2" charset="-78"/>
                <a:cs typeface="Tajawal ExtraBold" panose="00000800000000000000" pitchFamily="2" charset="-78"/>
              </a:rPr>
              <a:t> has resulted in a participatory culture where ordinary citizens can have their voices be heard by the general public and large organizations, if they are listening.</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Because of these reasons it is time </a:t>
            </a:r>
            <a:r>
              <a:rPr lang="en-US" sz="2000" b="1" dirty="0">
                <a:solidFill>
                  <a:srgbClr val="C00000"/>
                </a:solidFill>
                <a:latin typeface="Tajawal ExtraBold" panose="00000800000000000000" pitchFamily="2" charset="-78"/>
                <a:cs typeface="Tajawal ExtraBold" panose="00000800000000000000" pitchFamily="2" charset="-78"/>
              </a:rPr>
              <a:t>organizations and public relations </a:t>
            </a:r>
            <a:r>
              <a:rPr lang="en-US" sz="2000" b="1" dirty="0">
                <a:solidFill>
                  <a:srgbClr val="2D3956"/>
                </a:solidFill>
                <a:latin typeface="Tajawal ExtraBold" panose="00000800000000000000" pitchFamily="2" charset="-78"/>
                <a:cs typeface="Tajawal ExtraBold" panose="00000800000000000000" pitchFamily="2" charset="-78"/>
              </a:rPr>
              <a:t>practitioners to pay attention to the online conversations taking part without them and learn ways </a:t>
            </a:r>
            <a:r>
              <a:rPr lang="en-US" sz="2000" b="1" dirty="0">
                <a:solidFill>
                  <a:srgbClr val="C00000"/>
                </a:solidFill>
                <a:latin typeface="Tajawal ExtraBold" panose="00000800000000000000" pitchFamily="2" charset="-78"/>
                <a:cs typeface="Tajawal ExtraBold" panose="00000800000000000000" pitchFamily="2" charset="-78"/>
              </a:rPr>
              <a:t>to get involved with their online publics</a:t>
            </a:r>
            <a:r>
              <a:rPr lang="en-US" sz="2000" b="1" dirty="0">
                <a:solidFill>
                  <a:srgbClr val="2D3956"/>
                </a:solidFill>
                <a:latin typeface="Tajawal ExtraBold" panose="00000800000000000000" pitchFamily="2" charset="-78"/>
                <a:cs typeface="Tajawal ExtraBold" panose="00000800000000000000" pitchFamily="2" charset="-78"/>
              </a:rPr>
              <a:t>.</a:t>
            </a:r>
          </a:p>
        </p:txBody>
      </p:sp>
      <p:sp>
        <p:nvSpPr>
          <p:cNvPr id="8" name="TextBox 7">
            <a:extLst>
              <a:ext uri="{FF2B5EF4-FFF2-40B4-BE49-F238E27FC236}">
                <a16:creationId xmlns:a16="http://schemas.microsoft.com/office/drawing/2014/main" id="{085DCB99-92AE-4565-5BDD-92D8BA36B993}"/>
              </a:ext>
            </a:extLst>
          </p:cNvPr>
          <p:cNvSpPr txBox="1"/>
          <p:nvPr/>
        </p:nvSpPr>
        <p:spPr>
          <a:xfrm>
            <a:off x="2329037" y="1187458"/>
            <a:ext cx="713500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The Seven Functional Blocks of Social Media</a:t>
            </a:r>
          </a:p>
        </p:txBody>
      </p:sp>
      <p:sp>
        <p:nvSpPr>
          <p:cNvPr id="9" name="TextBox 8">
            <a:extLst>
              <a:ext uri="{FF2B5EF4-FFF2-40B4-BE49-F238E27FC236}">
                <a16:creationId xmlns:a16="http://schemas.microsoft.com/office/drawing/2014/main" id="{3691A37E-A8B7-2138-840E-36207A88E78F}"/>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2044431639"/>
      </p:ext>
    </p:extLst>
  </p:cSld>
  <p:clrMapOvr>
    <a:masterClrMapping/>
  </p:clrMapOvr>
  <mc:AlternateContent xmlns:mc="http://schemas.openxmlformats.org/markup-compatibility/2006" xmlns:p14="http://schemas.microsoft.com/office/powerpoint/2010/main">
    <mc:Choice Requires="p14">
      <p:transition p14:dur="10" advTm="252000"/>
    </mc:Choice>
    <mc:Fallback xmlns="">
      <p:transition advTm="252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270660" y="1720840"/>
            <a:ext cx="9256152" cy="1323439"/>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How to appear transparent, </a:t>
            </a:r>
          </a:p>
          <a:p>
            <a:pPr algn="ctr"/>
            <a:r>
              <a:rPr lang="en-US" sz="4000" b="1" dirty="0">
                <a:solidFill>
                  <a:srgbClr val="2E3957"/>
                </a:solidFill>
                <a:latin typeface="Tajawal ExtraBold" panose="00000800000000000000" pitchFamily="2" charset="-78"/>
                <a:cs typeface="Tajawal ExtraBold" panose="00000800000000000000" pitchFamily="2" charset="-78"/>
              </a:rPr>
              <a:t>visible and accessible</a:t>
            </a:r>
          </a:p>
        </p:txBody>
      </p:sp>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l="17500" t="8296" r="18839" b="15600"/>
          <a:stretch/>
        </p:blipFill>
        <p:spPr>
          <a:xfrm>
            <a:off x="3997689" y="2829907"/>
            <a:ext cx="3994403" cy="3183394"/>
          </a:xfrm>
          <a:prstGeom prst="rect">
            <a:avLst/>
          </a:prstGeom>
        </p:spPr>
      </p:pic>
      <p:sp>
        <p:nvSpPr>
          <p:cNvPr id="2" name="TextBox 1">
            <a:extLst>
              <a:ext uri="{FF2B5EF4-FFF2-40B4-BE49-F238E27FC236}">
                <a16:creationId xmlns:a16="http://schemas.microsoft.com/office/drawing/2014/main" id="{FBFEE2D2-6089-5F50-23E0-1E2986F6DF8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1602296374"/>
      </p:ext>
    </p:extLst>
  </p:cSld>
  <p:clrMapOvr>
    <a:masterClrMapping/>
  </p:clrMapOvr>
  <mc:AlternateContent xmlns:mc="http://schemas.openxmlformats.org/markup-compatibility/2006" xmlns:p14="http://schemas.microsoft.com/office/powerpoint/2010/main">
    <mc:Choice Requires="p14">
      <p:transition spd="slow" p14:dur="2000" advTm="36000"/>
    </mc:Choice>
    <mc:Fallback xmlns="">
      <p:transition spd="slow" advTm="36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29037" y="1186637"/>
            <a:ext cx="927241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appear transparent, visible and accessible</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93841" y="2311152"/>
            <a:ext cx="10341849" cy="3416320"/>
          </a:xfrm>
          <a:prstGeom prst="rect">
            <a:avLst/>
          </a:prstGeom>
          <a:noFill/>
        </p:spPr>
        <p:txBody>
          <a:bodyPr wrap="square" rtlCol="0">
            <a:spAutoFit/>
          </a:bodyPr>
          <a:lstStyle/>
          <a:p>
            <a:r>
              <a:rPr lang="en-US" sz="2400" b="1" dirty="0">
                <a:solidFill>
                  <a:srgbClr val="C00000"/>
                </a:solidFill>
              </a:rPr>
              <a:t>How to use social insights to inform decision-making </a:t>
            </a:r>
            <a:endParaRPr lang="en-US" sz="2400" b="1" dirty="0"/>
          </a:p>
          <a:p>
            <a:pPr algn="just"/>
            <a:r>
              <a:rPr lang="en-US" sz="2400" b="1" dirty="0"/>
              <a:t>Social media is a powerful source of inspiration and data that can inform the best approach for your business during a crisis—both in terms of new ideas to serve customers and strategic discussions to have within your organization. While social can certainly fuel a crisis, it can also be used to manage one.</a:t>
            </a:r>
          </a:p>
          <a:p>
            <a:pPr algn="just"/>
            <a:r>
              <a:rPr lang="en-US" sz="2400" b="1" dirty="0"/>
              <a:t>What challenges are top of mind for your brand right now? Use social to look at:</a:t>
            </a:r>
          </a:p>
          <a:p>
            <a:pPr algn="just"/>
            <a:r>
              <a:rPr lang="en-US" sz="2400" b="1" dirty="0"/>
              <a:t>    What your target audience has to say about related topics</a:t>
            </a:r>
          </a:p>
          <a:p>
            <a:pPr algn="just"/>
            <a:r>
              <a:rPr lang="en-US" sz="2400" b="1" dirty="0"/>
              <a:t>    How competitors are responding</a:t>
            </a:r>
          </a:p>
          <a:p>
            <a:pPr algn="just"/>
            <a:r>
              <a:rPr lang="en-US" sz="2400" b="1" dirty="0"/>
              <a:t>    What the local community is searching for</a:t>
            </a:r>
          </a:p>
        </p:txBody>
      </p:sp>
      <p:sp>
        <p:nvSpPr>
          <p:cNvPr id="8" name="TextBox 7">
            <a:extLst>
              <a:ext uri="{FF2B5EF4-FFF2-40B4-BE49-F238E27FC236}">
                <a16:creationId xmlns:a16="http://schemas.microsoft.com/office/drawing/2014/main" id="{B7B2EE18-A365-62F4-5083-7188ADCCF7B2}"/>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3337198630"/>
      </p:ext>
    </p:extLst>
  </p:cSld>
  <p:clrMapOvr>
    <a:masterClrMapping/>
  </p:clrMapOvr>
  <mc:AlternateContent xmlns:mc="http://schemas.openxmlformats.org/markup-compatibility/2006" xmlns:p14="http://schemas.microsoft.com/office/powerpoint/2010/main">
    <mc:Choice Requires="p14">
      <p:transition p14:dur="10" advTm="134000"/>
    </mc:Choice>
    <mc:Fallback xmlns="">
      <p:transition advTm="134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994742" y="2092128"/>
            <a:ext cx="10286668" cy="3970318"/>
          </a:xfrm>
          <a:prstGeom prst="rect">
            <a:avLst/>
          </a:prstGeom>
          <a:noFill/>
        </p:spPr>
        <p:txBody>
          <a:bodyPr wrap="square" rtlCol="0">
            <a:spAutoFit/>
          </a:bodyPr>
          <a:lstStyle/>
          <a:p>
            <a:r>
              <a:rPr lang="en-US" sz="2400" b="1" dirty="0">
                <a:solidFill>
                  <a:srgbClr val="C00000"/>
                </a:solidFill>
              </a:rPr>
              <a:t>How to use social insights to inform decision-making (Cont’d)</a:t>
            </a:r>
            <a:endParaRPr lang="en-US" sz="2400" b="1" dirty="0"/>
          </a:p>
          <a:p>
            <a:pPr algn="just"/>
            <a:endParaRPr lang="en-US" sz="1200" b="1" dirty="0"/>
          </a:p>
          <a:p>
            <a:pPr algn="just"/>
            <a:r>
              <a:rPr lang="en-US" sz="2400" b="1" dirty="0"/>
              <a:t>You can use social listening tools to evaluate a wide spectrum of global social media messages, or you can simply search for keywords or hashtags to find examples to inspire your next steps.</a:t>
            </a:r>
          </a:p>
          <a:p>
            <a:pPr algn="just"/>
            <a:r>
              <a:rPr lang="en-US" sz="2400" b="1" dirty="0"/>
              <a:t>Listening can help you mitigate a crisis by catching it early. When a popular Twitter account unearthed insensitive Tweets written by a tenured Indiana University professor, IU used Listening tools to monitor the topic. Within almost 24 hours of the conversation escalating, IU was able to present their listening data, quickly put out a statement from the provost condemning the professor’s Tweets and get ahead of a potential PR nightmare.</a:t>
            </a:r>
          </a:p>
        </p:txBody>
      </p:sp>
      <p:sp>
        <p:nvSpPr>
          <p:cNvPr id="8" name="TextBox 7">
            <a:extLst>
              <a:ext uri="{FF2B5EF4-FFF2-40B4-BE49-F238E27FC236}">
                <a16:creationId xmlns:a16="http://schemas.microsoft.com/office/drawing/2014/main" id="{57BA6E42-F05D-1C73-5E26-50DD8DC9F4E1}"/>
              </a:ext>
            </a:extLst>
          </p:cNvPr>
          <p:cNvSpPr txBox="1"/>
          <p:nvPr/>
        </p:nvSpPr>
        <p:spPr>
          <a:xfrm>
            <a:off x="2329037" y="1186637"/>
            <a:ext cx="927241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appear transparent, visible and accessible</a:t>
            </a:r>
          </a:p>
        </p:txBody>
      </p:sp>
      <p:sp>
        <p:nvSpPr>
          <p:cNvPr id="9" name="TextBox 8">
            <a:extLst>
              <a:ext uri="{FF2B5EF4-FFF2-40B4-BE49-F238E27FC236}">
                <a16:creationId xmlns:a16="http://schemas.microsoft.com/office/drawing/2014/main" id="{CEB45759-48D3-87D4-25C1-C9E51193B950}"/>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3773690320"/>
      </p:ext>
    </p:extLst>
  </p:cSld>
  <p:clrMapOvr>
    <a:masterClrMapping/>
  </p:clrMapOvr>
  <mc:AlternateContent xmlns:mc="http://schemas.openxmlformats.org/markup-compatibility/2006" xmlns:p14="http://schemas.microsoft.com/office/powerpoint/2010/main">
    <mc:Choice Requires="p14">
      <p:transition p14:dur="10" advTm="184000"/>
    </mc:Choice>
    <mc:Fallback xmlns="">
      <p:transition advTm="184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108252" y="2641301"/>
            <a:ext cx="9975495" cy="2677656"/>
          </a:xfrm>
          <a:prstGeom prst="rect">
            <a:avLst/>
          </a:prstGeom>
          <a:noFill/>
        </p:spPr>
        <p:txBody>
          <a:bodyPr wrap="square" rtlCol="0">
            <a:spAutoFit/>
          </a:bodyPr>
          <a:lstStyle/>
          <a:p>
            <a:r>
              <a:rPr lang="en-US" sz="2400" b="1" dirty="0">
                <a:solidFill>
                  <a:srgbClr val="C00000"/>
                </a:solidFill>
              </a:rPr>
              <a:t>How to use social insights to inform decision-making (Cont’d)</a:t>
            </a:r>
            <a:endParaRPr lang="en-US" sz="2400" b="1" dirty="0"/>
          </a:p>
          <a:p>
            <a:pPr algn="just"/>
            <a:endParaRPr lang="en-US" sz="2400" b="1" dirty="0"/>
          </a:p>
          <a:p>
            <a:pPr algn="just"/>
            <a:r>
              <a:rPr lang="en-US" sz="2400" b="1" dirty="0"/>
              <a:t>Package these insights into a report that you can share with the rest of your team. Include high-level takeaways about the social conversation as well as examples of messages so your team members who aren’t on the social front lines can hear from people in their own words. Make sure to share this report along with your own recommendations.</a:t>
            </a:r>
          </a:p>
        </p:txBody>
      </p:sp>
      <p:sp>
        <p:nvSpPr>
          <p:cNvPr id="6" name="TextBox 5">
            <a:extLst>
              <a:ext uri="{FF2B5EF4-FFF2-40B4-BE49-F238E27FC236}">
                <a16:creationId xmlns:a16="http://schemas.microsoft.com/office/drawing/2014/main" id="{927CF87C-E0C1-ADB8-63FD-54AFDE6A5966}"/>
              </a:ext>
            </a:extLst>
          </p:cNvPr>
          <p:cNvSpPr txBox="1"/>
          <p:nvPr/>
        </p:nvSpPr>
        <p:spPr>
          <a:xfrm>
            <a:off x="2329037" y="1186637"/>
            <a:ext cx="927241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appear transparent, visible and accessible</a:t>
            </a:r>
          </a:p>
        </p:txBody>
      </p:sp>
      <p:sp>
        <p:nvSpPr>
          <p:cNvPr id="9" name="TextBox 8">
            <a:extLst>
              <a:ext uri="{FF2B5EF4-FFF2-40B4-BE49-F238E27FC236}">
                <a16:creationId xmlns:a16="http://schemas.microsoft.com/office/drawing/2014/main" id="{E4638EB9-846B-03C6-7B52-B815E55AA150}"/>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547068499"/>
      </p:ext>
    </p:extLst>
  </p:cSld>
  <p:clrMapOvr>
    <a:masterClrMapping/>
  </p:clrMapOvr>
  <mc:AlternateContent xmlns:mc="http://schemas.openxmlformats.org/markup-compatibility/2006" xmlns:p14="http://schemas.microsoft.com/office/powerpoint/2010/main">
    <mc:Choice Requires="p14">
      <p:transition p14:dur="10" advTm="130000"/>
    </mc:Choice>
    <mc:Fallback xmlns="">
      <p:transition advTm="130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270660" y="1870324"/>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Managing accessibility</a:t>
            </a:r>
          </a:p>
        </p:txBody>
      </p:sp>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2">
            <a:extLst>
              <a:ext uri="{28A0092B-C50C-407E-A947-70E740481C1C}">
                <a14:useLocalDpi xmlns:a14="http://schemas.microsoft.com/office/drawing/2010/main" val="0"/>
              </a:ext>
            </a:extLst>
          </a:blip>
          <a:srcRect t="810" b="810"/>
          <a:stretch/>
        </p:blipFill>
        <p:spPr>
          <a:xfrm>
            <a:off x="3384855" y="2944384"/>
            <a:ext cx="5223059" cy="2904310"/>
          </a:xfrm>
          <a:prstGeom prst="rect">
            <a:avLst/>
          </a:prstGeom>
        </p:spPr>
      </p:pic>
      <p:sp>
        <p:nvSpPr>
          <p:cNvPr id="5" name="TextBox 4">
            <a:extLst>
              <a:ext uri="{FF2B5EF4-FFF2-40B4-BE49-F238E27FC236}">
                <a16:creationId xmlns:a16="http://schemas.microsoft.com/office/drawing/2014/main" id="{5D941414-4CC2-EE46-6925-A05A42858450}"/>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649463893"/>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191936"/>
            <a:ext cx="5578445"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Managing accessibility</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00432" y="2183662"/>
            <a:ext cx="10458118" cy="3693319"/>
          </a:xfrm>
          <a:prstGeom prst="rect">
            <a:avLst/>
          </a:prstGeom>
          <a:noFill/>
        </p:spPr>
        <p:txBody>
          <a:bodyPr wrap="square" rtlCol="0">
            <a:spAutoFit/>
          </a:bodyPr>
          <a:lstStyle/>
          <a:p>
            <a:r>
              <a:rPr lang="en-US" sz="2600" b="1" dirty="0">
                <a:solidFill>
                  <a:schemeClr val="accent2"/>
                </a:solidFill>
              </a:rPr>
              <a:t>What is social media accessibility?</a:t>
            </a:r>
          </a:p>
          <a:p>
            <a:endParaRPr lang="en-US" sz="2600" b="1" dirty="0"/>
          </a:p>
          <a:p>
            <a:r>
              <a:rPr lang="en-US" sz="2600" b="1" dirty="0">
                <a:solidFill>
                  <a:schemeClr val="accent2"/>
                </a:solidFill>
              </a:rPr>
              <a:t>Social media accessibility </a:t>
            </a:r>
            <a:r>
              <a:rPr lang="en-US" sz="2600" b="1" dirty="0"/>
              <a:t>is the practice of designing and developing social media content and posts that provide a smooth, inclusive experience for everyone—including the marketer.</a:t>
            </a:r>
          </a:p>
          <a:p>
            <a:r>
              <a:rPr lang="en-US" sz="2600" b="1" dirty="0">
                <a:solidFill>
                  <a:schemeClr val="accent2"/>
                </a:solidFill>
              </a:rPr>
              <a:t>Non-accessible content </a:t>
            </a:r>
            <a:r>
              <a:rPr lang="en-US" sz="2600" b="1" dirty="0"/>
              <a:t>can cause all sorts of annoying, disruptive experiences—like videos with a lot of background noise that don’t use captions. Creating more accessible social content is truly a win-win for everyone involved—from you, to your audience.</a:t>
            </a:r>
          </a:p>
        </p:txBody>
      </p:sp>
      <p:sp>
        <p:nvSpPr>
          <p:cNvPr id="9" name="TextBox 8">
            <a:extLst>
              <a:ext uri="{FF2B5EF4-FFF2-40B4-BE49-F238E27FC236}">
                <a16:creationId xmlns:a16="http://schemas.microsoft.com/office/drawing/2014/main" id="{C2BE4EE5-8A6F-32EA-E1E2-CE5B31638E3D}"/>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3914251842"/>
      </p:ext>
    </p:extLst>
  </p:cSld>
  <p:clrMapOvr>
    <a:masterClrMapping/>
  </p:clrMapOvr>
  <mc:AlternateContent xmlns:mc="http://schemas.openxmlformats.org/markup-compatibility/2006" xmlns:p14="http://schemas.microsoft.com/office/powerpoint/2010/main">
    <mc:Choice Requires="p14">
      <p:transition p14:dur="10" advTm="209000"/>
    </mc:Choice>
    <mc:Fallback xmlns="">
      <p:transition advTm="209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395499" y="1976589"/>
            <a:ext cx="9975495" cy="4093428"/>
          </a:xfrm>
          <a:prstGeom prst="rect">
            <a:avLst/>
          </a:prstGeom>
          <a:noFill/>
        </p:spPr>
        <p:txBody>
          <a:bodyPr wrap="square" rtlCol="0">
            <a:spAutoFit/>
          </a:bodyPr>
          <a:lstStyle/>
          <a:p>
            <a:r>
              <a:rPr lang="en-US" sz="2600" b="1" dirty="0"/>
              <a:t>Here are </a:t>
            </a:r>
            <a:r>
              <a:rPr lang="en-US" sz="2600" b="1" dirty="0">
                <a:solidFill>
                  <a:schemeClr val="accent2"/>
                </a:solidFill>
              </a:rPr>
              <a:t>8 social media accessibility best practices and tips </a:t>
            </a:r>
            <a:r>
              <a:rPr lang="en-US" sz="2600" b="1" dirty="0"/>
              <a:t>that you can start implementing:</a:t>
            </a:r>
          </a:p>
          <a:p>
            <a:r>
              <a:rPr lang="en-US" sz="2600" b="1" dirty="0"/>
              <a:t>    Add alt text to images (Short Image description)</a:t>
            </a:r>
          </a:p>
          <a:p>
            <a:r>
              <a:rPr lang="en-US" sz="2600" b="1" dirty="0"/>
              <a:t>    Make your text accessible</a:t>
            </a:r>
          </a:p>
          <a:p>
            <a:r>
              <a:rPr lang="en-US" sz="2600" b="1" dirty="0"/>
              <a:t>    Be mindful of emojis</a:t>
            </a:r>
          </a:p>
          <a:p>
            <a:r>
              <a:rPr lang="en-US" sz="2600" b="1" dirty="0"/>
              <a:t>    Add closed captions and subtitles to videos</a:t>
            </a:r>
          </a:p>
          <a:p>
            <a:r>
              <a:rPr lang="en-US" sz="2600" b="1" dirty="0"/>
              <a:t>    Make your visual content accessible</a:t>
            </a:r>
          </a:p>
          <a:p>
            <a:r>
              <a:rPr lang="en-US" sz="2600" b="1" dirty="0"/>
              <a:t>    Use inclusive language</a:t>
            </a:r>
          </a:p>
          <a:p>
            <a:r>
              <a:rPr lang="en-US" sz="2600" b="1" dirty="0"/>
              <a:t>    Prioritize inclusivity in your images</a:t>
            </a:r>
          </a:p>
          <a:p>
            <a:r>
              <a:rPr lang="en-US" sz="2600" b="1" dirty="0"/>
              <a:t>    Make accessibility and inclusion part of your routine</a:t>
            </a:r>
          </a:p>
        </p:txBody>
      </p:sp>
      <p:sp>
        <p:nvSpPr>
          <p:cNvPr id="6" name="TextBox 5">
            <a:extLst>
              <a:ext uri="{FF2B5EF4-FFF2-40B4-BE49-F238E27FC236}">
                <a16:creationId xmlns:a16="http://schemas.microsoft.com/office/drawing/2014/main" id="{4E219043-3B97-97D6-A4E8-9B9891A8CDB7}"/>
              </a:ext>
            </a:extLst>
          </p:cNvPr>
          <p:cNvSpPr txBox="1"/>
          <p:nvPr/>
        </p:nvSpPr>
        <p:spPr>
          <a:xfrm>
            <a:off x="2346109" y="1191936"/>
            <a:ext cx="5578445"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Managing accessibility</a:t>
            </a:r>
          </a:p>
        </p:txBody>
      </p:sp>
      <p:sp>
        <p:nvSpPr>
          <p:cNvPr id="8" name="TextBox 7">
            <a:extLst>
              <a:ext uri="{FF2B5EF4-FFF2-40B4-BE49-F238E27FC236}">
                <a16:creationId xmlns:a16="http://schemas.microsoft.com/office/drawing/2014/main" id="{1626F56D-6AF0-F27B-81AD-FD4285C7254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1271916205"/>
      </p:ext>
    </p:extLst>
  </p:cSld>
  <p:clrMapOvr>
    <a:masterClrMapping/>
  </p:clrMapOvr>
  <mc:AlternateContent xmlns:mc="http://schemas.openxmlformats.org/markup-compatibility/2006" xmlns:p14="http://schemas.microsoft.com/office/powerpoint/2010/main">
    <mc:Choice Requires="p14">
      <p:transition p14:dur="10" advTm="655000"/>
    </mc:Choice>
    <mc:Fallback xmlns="">
      <p:transition advTm="655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270660" y="2006590"/>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Managing a 24/7 information stream</a:t>
            </a:r>
          </a:p>
        </p:txBody>
      </p:sp>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2">
            <a:clrChange>
              <a:clrFrom>
                <a:srgbClr val="000000"/>
              </a:clrFrom>
              <a:clrTo>
                <a:srgbClr val="000000">
                  <a:alpha val="0"/>
                </a:srgbClr>
              </a:clrTo>
            </a:clrChange>
            <a:extLst>
              <a:ext uri="{28A0092B-C50C-407E-A947-70E740481C1C}">
                <a14:useLocalDpi xmlns:a14="http://schemas.microsoft.com/office/drawing/2010/main" val="0"/>
              </a:ext>
            </a:extLst>
          </a:blip>
          <a:srcRect t="14061" b="14061"/>
          <a:stretch/>
        </p:blipFill>
        <p:spPr>
          <a:xfrm>
            <a:off x="3384855" y="3024394"/>
            <a:ext cx="5223059" cy="2904310"/>
          </a:xfrm>
          <a:prstGeom prst="rect">
            <a:avLst/>
          </a:prstGeom>
        </p:spPr>
      </p:pic>
      <p:sp>
        <p:nvSpPr>
          <p:cNvPr id="3" name="TextBox 2">
            <a:extLst>
              <a:ext uri="{FF2B5EF4-FFF2-40B4-BE49-F238E27FC236}">
                <a16:creationId xmlns:a16="http://schemas.microsoft.com/office/drawing/2014/main" id="{E63AEE59-FE23-461C-105C-18B44B65D07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2980719587"/>
      </p:ext>
    </p:extLst>
  </p:cSld>
  <p:clrMapOvr>
    <a:masterClrMapping/>
  </p:clrMapOvr>
  <mc:AlternateContent xmlns:mc="http://schemas.openxmlformats.org/markup-compatibility/2006" xmlns:p14="http://schemas.microsoft.com/office/powerpoint/2010/main">
    <mc:Choice Requires="p14">
      <p:transition spd="slow" p14:dur="2000" advTm="36000"/>
    </mc:Choice>
    <mc:Fallback xmlns="">
      <p:transition spd="slow" advTm="36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06177" y="1198881"/>
            <a:ext cx="670066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Managing a 24/7 information stream</a:t>
            </a:r>
          </a:p>
        </p:txBody>
      </p:sp>
      <p:sp>
        <p:nvSpPr>
          <p:cNvPr id="48" name="TextBox 47">
            <a:extLst>
              <a:ext uri="{FF2B5EF4-FFF2-40B4-BE49-F238E27FC236}">
                <a16:creationId xmlns:a16="http://schemas.microsoft.com/office/drawing/2014/main" id="{050976E4-0CF2-BA00-34CA-2F9419409B9E}"/>
              </a:ext>
            </a:extLst>
          </p:cNvPr>
          <p:cNvSpPr txBox="1"/>
          <p:nvPr/>
        </p:nvSpPr>
        <p:spPr>
          <a:xfrm>
            <a:off x="685801" y="2049166"/>
            <a:ext cx="10726832" cy="4062651"/>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Social media for business is important—particularly when your brand is managing a crisis. When an emergency strikes, your social feeds should help mitigate the problem, serve as a way to stay in touch with customers, and help create a feeling of consistency. But it takes some finesse. After all, we’ve all seen how badly a mismanaged crisis can play out on social media.</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100" b="1" dirty="0">
                <a:solidFill>
                  <a:srgbClr val="C00000"/>
                </a:solidFill>
                <a:latin typeface="Tajawal ExtraBold" panose="00000800000000000000" pitchFamily="2" charset="-78"/>
                <a:cs typeface="Tajawal ExtraBold" panose="00000800000000000000" pitchFamily="2" charset="-78"/>
              </a:rPr>
              <a:t>Monitor Social Media 24/7</a:t>
            </a:r>
          </a:p>
          <a:p>
            <a:pPr algn="just"/>
            <a:r>
              <a:rPr lang="en-US" sz="2100" b="1" dirty="0">
                <a:solidFill>
                  <a:srgbClr val="2D3956"/>
                </a:solidFill>
                <a:latin typeface="Tajawal ExtraBold" panose="00000800000000000000" pitchFamily="2" charset="-78"/>
                <a:cs typeface="Tajawal ExtraBold" panose="00000800000000000000" pitchFamily="2" charset="-78"/>
              </a:rPr>
              <a:t>One of the best ways to ensure a quick response? Have employees monitor your social media feeds at all times. You need dedicated resources for 24/7 monitoring of crises, customer questions and complaints, and opportunities—because you never know when your organization might actually benefit from an unexpected incident.</a:t>
            </a:r>
          </a:p>
        </p:txBody>
      </p:sp>
      <p:sp>
        <p:nvSpPr>
          <p:cNvPr id="6" name="TextBox 5">
            <a:extLst>
              <a:ext uri="{FF2B5EF4-FFF2-40B4-BE49-F238E27FC236}">
                <a16:creationId xmlns:a16="http://schemas.microsoft.com/office/drawing/2014/main" id="{4BD89F3B-2FFB-6D27-1517-AC4AAFEA7CCB}"/>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269012197"/>
      </p:ext>
    </p:extLst>
  </p:cSld>
  <p:clrMapOvr>
    <a:masterClrMapping/>
  </p:clrMapOvr>
  <mc:AlternateContent xmlns:mc="http://schemas.openxmlformats.org/markup-compatibility/2006" xmlns:p14="http://schemas.microsoft.com/office/powerpoint/2010/main">
    <mc:Choice Requires="p14">
      <p:transition p14:dur="10" advTm="140000"/>
    </mc:Choice>
    <mc:Fallback xmlns="">
      <p:transition advTm="140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771923" y="2060596"/>
            <a:ext cx="9652139" cy="3926716"/>
          </a:xfrm>
          <a:prstGeom prst="rect">
            <a:avLst/>
          </a:prstGeom>
          <a:noFill/>
        </p:spPr>
        <p:txBody>
          <a:bodyPr wrap="square" rtlCol="0">
            <a:spAutoFit/>
          </a:bodyPr>
          <a:lstStyle/>
          <a:p>
            <a:pPr algn="just">
              <a:lnSpc>
                <a:spcPts val="2300"/>
              </a:lnSpc>
            </a:pPr>
            <a:r>
              <a:rPr lang="en-US" sz="2200" b="1" dirty="0">
                <a:solidFill>
                  <a:srgbClr val="2D3956"/>
                </a:solidFill>
                <a:latin typeface="Tajawal ExtraBold" panose="00000800000000000000" pitchFamily="2" charset="-78"/>
                <a:cs typeface="Tajawal ExtraBold" panose="00000800000000000000" pitchFamily="2" charset="-78"/>
              </a:rPr>
              <a:t>What is </a:t>
            </a:r>
            <a:r>
              <a:rPr lang="en-US" sz="2200" b="1" dirty="0">
                <a:solidFill>
                  <a:srgbClr val="C00000"/>
                </a:solidFill>
                <a:latin typeface="Tajawal ExtraBold" panose="00000800000000000000" pitchFamily="2" charset="-78"/>
                <a:cs typeface="Tajawal ExtraBold" panose="00000800000000000000" pitchFamily="2" charset="-78"/>
              </a:rPr>
              <a:t>social media monitoring </a:t>
            </a:r>
            <a:r>
              <a:rPr lang="en-US" sz="2200" b="1" dirty="0">
                <a:solidFill>
                  <a:srgbClr val="2D3956"/>
                </a:solidFill>
                <a:latin typeface="Tajawal ExtraBold" panose="00000800000000000000" pitchFamily="2" charset="-78"/>
                <a:cs typeface="Tajawal ExtraBold" panose="00000800000000000000" pitchFamily="2" charset="-78"/>
              </a:rPr>
              <a:t>(and analytics)?</a:t>
            </a:r>
          </a:p>
          <a:p>
            <a:pPr algn="just">
              <a:lnSpc>
                <a:spcPts val="2300"/>
              </a:lnSpc>
            </a:pPr>
            <a:r>
              <a:rPr lang="en-US" sz="2100" b="1" dirty="0">
                <a:solidFill>
                  <a:srgbClr val="2D3956"/>
                </a:solidFill>
                <a:latin typeface="Tajawal ExtraBold" panose="00000800000000000000" pitchFamily="2" charset="-78"/>
                <a:cs typeface="Tajawal ExtraBold" panose="00000800000000000000" pitchFamily="2" charset="-78"/>
              </a:rPr>
              <a:t>Social media monitoring is keyword monitoring on social media platforms to search for mentions of predefined keywords. What keywords are worth tracking? In business, they could be connected to:</a:t>
            </a:r>
          </a:p>
          <a:p>
            <a:pPr lvl="1" algn="just">
              <a:lnSpc>
                <a:spcPts val="2300"/>
              </a:lnSpc>
            </a:pPr>
            <a:r>
              <a:rPr lang="en-US" sz="2100" b="1" dirty="0">
                <a:solidFill>
                  <a:srgbClr val="2D3956"/>
                </a:solidFill>
                <a:latin typeface="Tajawal ExtraBold" panose="00000800000000000000" pitchFamily="2" charset="-78"/>
                <a:cs typeface="Tajawal ExtraBold" panose="00000800000000000000" pitchFamily="2" charset="-78"/>
              </a:rPr>
              <a:t>    Brand</a:t>
            </a:r>
          </a:p>
          <a:p>
            <a:pPr lvl="1" algn="just">
              <a:lnSpc>
                <a:spcPts val="2300"/>
              </a:lnSpc>
            </a:pPr>
            <a:r>
              <a:rPr lang="en-US" sz="2100" b="1" dirty="0">
                <a:solidFill>
                  <a:srgbClr val="2D3956"/>
                </a:solidFill>
                <a:latin typeface="Tajawal ExtraBold" panose="00000800000000000000" pitchFamily="2" charset="-78"/>
                <a:cs typeface="Tajawal ExtraBold" panose="00000800000000000000" pitchFamily="2" charset="-78"/>
              </a:rPr>
              <a:t>    Product</a:t>
            </a:r>
          </a:p>
          <a:p>
            <a:pPr lvl="1" algn="just">
              <a:lnSpc>
                <a:spcPts val="2300"/>
              </a:lnSpc>
            </a:pPr>
            <a:r>
              <a:rPr lang="en-US" sz="2100" b="1" dirty="0">
                <a:solidFill>
                  <a:srgbClr val="2D3956"/>
                </a:solidFill>
                <a:latin typeface="Tajawal ExtraBold" panose="00000800000000000000" pitchFamily="2" charset="-78"/>
                <a:cs typeface="Tajawal ExtraBold" panose="00000800000000000000" pitchFamily="2" charset="-78"/>
              </a:rPr>
              <a:t>    Service</a:t>
            </a:r>
          </a:p>
          <a:p>
            <a:pPr lvl="1" algn="just">
              <a:lnSpc>
                <a:spcPts val="2300"/>
              </a:lnSpc>
            </a:pPr>
            <a:r>
              <a:rPr lang="en-US" sz="2100" b="1" dirty="0">
                <a:solidFill>
                  <a:srgbClr val="2D3956"/>
                </a:solidFill>
                <a:latin typeface="Tajawal ExtraBold" panose="00000800000000000000" pitchFamily="2" charset="-78"/>
                <a:cs typeface="Tajawal ExtraBold" panose="00000800000000000000" pitchFamily="2" charset="-78"/>
              </a:rPr>
              <a:t>    Industry</a:t>
            </a:r>
          </a:p>
          <a:p>
            <a:pPr lvl="1" algn="just">
              <a:lnSpc>
                <a:spcPts val="2300"/>
              </a:lnSpc>
            </a:pPr>
            <a:r>
              <a:rPr lang="en-US" sz="2100" b="1" dirty="0">
                <a:solidFill>
                  <a:srgbClr val="2D3956"/>
                </a:solidFill>
                <a:latin typeface="Tajawal ExtraBold" panose="00000800000000000000" pitchFamily="2" charset="-78"/>
                <a:cs typeface="Tajawal ExtraBold" panose="00000800000000000000" pitchFamily="2" charset="-78"/>
              </a:rPr>
              <a:t>    CEO</a:t>
            </a:r>
          </a:p>
          <a:p>
            <a:pPr lvl="1" algn="just">
              <a:lnSpc>
                <a:spcPts val="2300"/>
              </a:lnSpc>
            </a:pPr>
            <a:r>
              <a:rPr lang="en-US" sz="2100" b="1" dirty="0">
                <a:solidFill>
                  <a:srgbClr val="2D3956"/>
                </a:solidFill>
                <a:latin typeface="Tajawal ExtraBold" panose="00000800000000000000" pitchFamily="2" charset="-78"/>
                <a:cs typeface="Tajawal ExtraBold" panose="00000800000000000000" pitchFamily="2" charset="-78"/>
              </a:rPr>
              <a:t>    Competitors</a:t>
            </a:r>
          </a:p>
          <a:p>
            <a:pPr lvl="1" algn="just">
              <a:lnSpc>
                <a:spcPts val="2300"/>
              </a:lnSpc>
            </a:pPr>
            <a:r>
              <a:rPr lang="en-US" sz="2100" b="1" dirty="0">
                <a:solidFill>
                  <a:srgbClr val="2D3956"/>
                </a:solidFill>
                <a:latin typeface="Tajawal ExtraBold" panose="00000800000000000000" pitchFamily="2" charset="-78"/>
                <a:cs typeface="Tajawal ExtraBold" panose="00000800000000000000" pitchFamily="2" charset="-78"/>
              </a:rPr>
              <a:t>    Marketing campaigns</a:t>
            </a:r>
          </a:p>
          <a:p>
            <a:pPr lvl="1" algn="just">
              <a:lnSpc>
                <a:spcPts val="2300"/>
              </a:lnSpc>
            </a:pPr>
            <a:r>
              <a:rPr lang="en-US" sz="2100" b="1" dirty="0">
                <a:solidFill>
                  <a:srgbClr val="2D3956"/>
                </a:solidFill>
                <a:latin typeface="Tajawal ExtraBold" panose="00000800000000000000" pitchFamily="2" charset="-78"/>
                <a:cs typeface="Tajawal ExtraBold" panose="00000800000000000000" pitchFamily="2" charset="-78"/>
              </a:rPr>
              <a:t>    Hashtags</a:t>
            </a:r>
          </a:p>
          <a:p>
            <a:pPr lvl="1" algn="just">
              <a:lnSpc>
                <a:spcPts val="2300"/>
              </a:lnSpc>
            </a:pPr>
            <a:r>
              <a:rPr lang="en-US" sz="2100" b="1" dirty="0">
                <a:solidFill>
                  <a:srgbClr val="2D3956"/>
                </a:solidFill>
                <a:latin typeface="Tajawal ExtraBold" panose="00000800000000000000" pitchFamily="2" charset="-78"/>
                <a:cs typeface="Tajawal ExtraBold" panose="00000800000000000000" pitchFamily="2" charset="-78"/>
              </a:rPr>
              <a:t>    Anything business-related</a:t>
            </a:r>
          </a:p>
        </p:txBody>
      </p:sp>
      <p:sp>
        <p:nvSpPr>
          <p:cNvPr id="8" name="TextBox 7">
            <a:extLst>
              <a:ext uri="{FF2B5EF4-FFF2-40B4-BE49-F238E27FC236}">
                <a16:creationId xmlns:a16="http://schemas.microsoft.com/office/drawing/2014/main" id="{0B08F56C-D3A9-13F3-4D77-3080DBB03835}"/>
              </a:ext>
            </a:extLst>
          </p:cNvPr>
          <p:cNvSpPr txBox="1"/>
          <p:nvPr/>
        </p:nvSpPr>
        <p:spPr>
          <a:xfrm>
            <a:off x="2306177" y="1198881"/>
            <a:ext cx="670066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Managing a 24/7 information stream</a:t>
            </a:r>
          </a:p>
        </p:txBody>
      </p:sp>
      <p:sp>
        <p:nvSpPr>
          <p:cNvPr id="9" name="TextBox 8">
            <a:extLst>
              <a:ext uri="{FF2B5EF4-FFF2-40B4-BE49-F238E27FC236}">
                <a16:creationId xmlns:a16="http://schemas.microsoft.com/office/drawing/2014/main" id="{B4850FCA-B2C2-5E19-5814-FC0F8746C203}"/>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4255594216"/>
      </p:ext>
    </p:extLst>
  </p:cSld>
  <p:clrMapOvr>
    <a:masterClrMapping/>
  </p:clrMapOvr>
  <mc:AlternateContent xmlns:mc="http://schemas.openxmlformats.org/markup-compatibility/2006" xmlns:p14="http://schemas.microsoft.com/office/powerpoint/2010/main">
    <mc:Choice Requires="p14">
      <p:transition p14:dur="10" advTm="86000"/>
    </mc:Choice>
    <mc:Fallback xmlns="">
      <p:transition advTm="86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314723" y="2094886"/>
            <a:ext cx="9652139" cy="3816429"/>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Furthermore, social media monitoring tools have plenty of analytical features that get you heaps of data and insights about monitored keywords.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Some of them include: </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    Metrics of volume</a:t>
            </a:r>
          </a:p>
          <a:p>
            <a:pPr algn="just"/>
            <a:r>
              <a:rPr lang="en-US" sz="2200" b="1" dirty="0">
                <a:solidFill>
                  <a:srgbClr val="2D3956"/>
                </a:solidFill>
                <a:latin typeface="Tajawal ExtraBold" panose="00000800000000000000" pitchFamily="2" charset="-78"/>
                <a:cs typeface="Tajawal ExtraBold" panose="00000800000000000000" pitchFamily="2" charset="-78"/>
              </a:rPr>
              <a:t>    Metrics of engagement</a:t>
            </a:r>
          </a:p>
          <a:p>
            <a:pPr algn="just"/>
            <a:r>
              <a:rPr lang="en-US" sz="2200" b="1" dirty="0">
                <a:solidFill>
                  <a:srgbClr val="2D3956"/>
                </a:solidFill>
                <a:latin typeface="Tajawal ExtraBold" panose="00000800000000000000" pitchFamily="2" charset="-78"/>
                <a:cs typeface="Tajawal ExtraBold" panose="00000800000000000000" pitchFamily="2" charset="-78"/>
              </a:rPr>
              <a:t>    Metrics of sentiment </a:t>
            </a:r>
          </a:p>
          <a:p>
            <a:pPr algn="just"/>
            <a:r>
              <a:rPr lang="en-US" sz="2200" b="1" dirty="0">
                <a:solidFill>
                  <a:srgbClr val="2D3956"/>
                </a:solidFill>
                <a:latin typeface="Tajawal ExtraBold" panose="00000800000000000000" pitchFamily="2" charset="-78"/>
                <a:cs typeface="Tajawal ExtraBold" panose="00000800000000000000" pitchFamily="2" charset="-78"/>
              </a:rPr>
              <a:t>    Metrics of influence </a:t>
            </a:r>
          </a:p>
          <a:p>
            <a:pPr algn="just"/>
            <a:r>
              <a:rPr lang="en-US" sz="2200" b="1" dirty="0">
                <a:solidFill>
                  <a:srgbClr val="2D3956"/>
                </a:solidFill>
                <a:latin typeface="Tajawal ExtraBold" panose="00000800000000000000" pitchFamily="2" charset="-78"/>
                <a:cs typeface="Tajawal ExtraBold" panose="00000800000000000000" pitchFamily="2" charset="-78"/>
              </a:rPr>
              <a:t>    Metrics of reach and online presence</a:t>
            </a:r>
            <a:endParaRPr lang="en-US" sz="2100" b="1" dirty="0">
              <a:solidFill>
                <a:srgbClr val="2D3956"/>
              </a:solidFill>
              <a:latin typeface="Tajawal ExtraBold" panose="00000800000000000000" pitchFamily="2" charset="-78"/>
              <a:cs typeface="Tajawal ExtraBold" panose="00000800000000000000" pitchFamily="2" charset="-78"/>
            </a:endParaRPr>
          </a:p>
        </p:txBody>
      </p:sp>
      <p:sp>
        <p:nvSpPr>
          <p:cNvPr id="8" name="TextBox 7">
            <a:extLst>
              <a:ext uri="{FF2B5EF4-FFF2-40B4-BE49-F238E27FC236}">
                <a16:creationId xmlns:a16="http://schemas.microsoft.com/office/drawing/2014/main" id="{17569E3D-708B-75F4-7335-96BA38ACE777}"/>
              </a:ext>
            </a:extLst>
          </p:cNvPr>
          <p:cNvSpPr txBox="1"/>
          <p:nvPr/>
        </p:nvSpPr>
        <p:spPr>
          <a:xfrm>
            <a:off x="2306177" y="1198881"/>
            <a:ext cx="670066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Managing a 24/7 information stream</a:t>
            </a:r>
          </a:p>
        </p:txBody>
      </p:sp>
      <p:sp>
        <p:nvSpPr>
          <p:cNvPr id="9" name="TextBox 8">
            <a:extLst>
              <a:ext uri="{FF2B5EF4-FFF2-40B4-BE49-F238E27FC236}">
                <a16:creationId xmlns:a16="http://schemas.microsoft.com/office/drawing/2014/main" id="{C5B73E95-686C-5AF0-AFFE-3D1DF0D6DB3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810222595"/>
      </p:ext>
    </p:extLst>
  </p:cSld>
  <p:clrMapOvr>
    <a:masterClrMapping/>
  </p:clrMapOvr>
  <mc:AlternateContent xmlns:mc="http://schemas.openxmlformats.org/markup-compatibility/2006" xmlns:p14="http://schemas.microsoft.com/office/powerpoint/2010/main">
    <mc:Choice Requires="p14">
      <p:transition p14:dur="10" advTm="68000"/>
    </mc:Choice>
    <mc:Fallback xmlns="">
      <p:transition advTm="68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84018" y="1984774"/>
            <a:ext cx="10555383" cy="4093428"/>
          </a:xfrm>
          <a:prstGeom prst="rect">
            <a:avLst/>
          </a:prstGeom>
          <a:noFill/>
        </p:spPr>
        <p:txBody>
          <a:bodyPr wrap="square" rtlCol="0">
            <a:spAutoFit/>
          </a:bodyPr>
          <a:lstStyle/>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There are </a:t>
            </a:r>
            <a:r>
              <a:rPr lang="en-US" sz="2200" b="1" dirty="0">
                <a:solidFill>
                  <a:srgbClr val="C00000"/>
                </a:solidFill>
                <a:latin typeface="Tajawal ExtraBold" panose="00000800000000000000" pitchFamily="2" charset="-78"/>
                <a:cs typeface="Tajawal ExtraBold" panose="00000800000000000000" pitchFamily="2" charset="-78"/>
              </a:rPr>
              <a:t>three main aspects to social listening</a:t>
            </a:r>
            <a:r>
              <a:rPr lang="en-US" sz="2200" b="1" dirty="0">
                <a:solidFill>
                  <a:srgbClr val="2D3956"/>
                </a:solidFill>
                <a:latin typeface="Tajawal ExtraBold" panose="00000800000000000000" pitchFamily="2" charset="-78"/>
                <a:cs typeface="Tajawal ExtraBold" panose="00000800000000000000" pitchFamily="2" charset="-78"/>
              </a:rPr>
              <a:t>:</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Setting-up</a:t>
            </a:r>
            <a:r>
              <a:rPr lang="en-US" sz="2200" b="1" dirty="0">
                <a:solidFill>
                  <a:srgbClr val="2D3956"/>
                </a:solidFill>
                <a:latin typeface="Tajawal ExtraBold" panose="00000800000000000000" pitchFamily="2" charset="-78"/>
                <a:cs typeface="Tajawal ExtraBold" panose="00000800000000000000" pitchFamily="2" charset="-78"/>
              </a:rPr>
              <a:t>. First of all, it starts with setting up a project. You need to provide the keywords you want to track across social media. There’s often an advanced set-up with required and excluded keywords that can be used to make your query even more specific. </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Collecting</a:t>
            </a:r>
            <a:r>
              <a:rPr lang="en-US" sz="2200" b="1" dirty="0">
                <a:solidFill>
                  <a:srgbClr val="2D3956"/>
                </a:solidFill>
                <a:latin typeface="Tajawal ExtraBold" panose="00000800000000000000" pitchFamily="2" charset="-78"/>
                <a:cs typeface="Tajawal ExtraBold" panose="00000800000000000000" pitchFamily="2" charset="-78"/>
              </a:rPr>
              <a:t>. Secondly, the tool collects mentions into a dashboard. There’s usually plenty of filters you can use to clean up, group, mark, delete collected mentions. Apart from the dashboard, you can receive mentions directly to your inbox in various shapes and quantities: daily, weekly, or real-time reports.</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Analyzing</a:t>
            </a:r>
            <a:r>
              <a:rPr lang="en-US" sz="2200" b="1" dirty="0">
                <a:solidFill>
                  <a:srgbClr val="2D3956"/>
                </a:solidFill>
                <a:latin typeface="Tajawal ExtraBold" panose="00000800000000000000" pitchFamily="2" charset="-78"/>
                <a:cs typeface="Tajawal ExtraBold" panose="00000800000000000000" pitchFamily="2" charset="-78"/>
              </a:rPr>
              <a:t>. Thirdly, there’s the analytics. It depends on a tool, as different tools analyze different data. Some tools analyze metrics of volume, engagement, reach, sentiment, and influence of social media mentions. </a:t>
            </a:r>
          </a:p>
        </p:txBody>
      </p:sp>
      <p:sp>
        <p:nvSpPr>
          <p:cNvPr id="8" name="TextBox 7">
            <a:extLst>
              <a:ext uri="{FF2B5EF4-FFF2-40B4-BE49-F238E27FC236}">
                <a16:creationId xmlns:a16="http://schemas.microsoft.com/office/drawing/2014/main" id="{8038F489-E95A-EB8F-30DC-28686D11DCCA}"/>
              </a:ext>
            </a:extLst>
          </p:cNvPr>
          <p:cNvSpPr txBox="1"/>
          <p:nvPr/>
        </p:nvSpPr>
        <p:spPr>
          <a:xfrm>
            <a:off x="2306177" y="1198881"/>
            <a:ext cx="670066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Managing a 24/7 information stream</a:t>
            </a:r>
          </a:p>
        </p:txBody>
      </p:sp>
      <p:sp>
        <p:nvSpPr>
          <p:cNvPr id="9" name="TextBox 8">
            <a:extLst>
              <a:ext uri="{FF2B5EF4-FFF2-40B4-BE49-F238E27FC236}">
                <a16:creationId xmlns:a16="http://schemas.microsoft.com/office/drawing/2014/main" id="{6BE6CFF1-AA93-5E19-BEEB-29BC776CD2AE}"/>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3676587253"/>
      </p:ext>
    </p:extLst>
  </p:cSld>
  <p:clrMapOvr>
    <a:masterClrMapping/>
  </p:clrMapOvr>
  <mc:AlternateContent xmlns:mc="http://schemas.openxmlformats.org/markup-compatibility/2006" xmlns:p14="http://schemas.microsoft.com/office/powerpoint/2010/main">
    <mc:Choice Requires="p14">
      <p:transition p14:dur="10" advTm="142000"/>
    </mc:Choice>
    <mc:Fallback xmlns="">
      <p:transition advTm="142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223342" y="2023879"/>
            <a:ext cx="9652139" cy="4093428"/>
          </a:xfrm>
          <a:prstGeom prst="rect">
            <a:avLst/>
          </a:prstGeom>
          <a:noFill/>
        </p:spPr>
        <p:txBody>
          <a:bodyPr wrap="square" rtlCol="0">
            <a:spAutoFit/>
          </a:bodyPr>
          <a:lstStyle/>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What can you do with your monitoring data?</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Here are a few things you can do by monitoring different terms:</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Monitoring your brand or company name </a:t>
            </a:r>
            <a:r>
              <a:rPr lang="en-US" sz="2200" b="1" dirty="0">
                <a:solidFill>
                  <a:srgbClr val="2D3956"/>
                </a:solidFill>
                <a:latin typeface="Tajawal ExtraBold" panose="00000800000000000000" pitchFamily="2" charset="-78"/>
                <a:cs typeface="Tajawal ExtraBold" panose="00000800000000000000" pitchFamily="2" charset="-78"/>
              </a:rPr>
              <a:t>– Find out where your audience is talking about you and distribute more content and ads there. Learn more about the type of audience that you have. See what your audience is saying about you and manage your reputation.</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Monitoring your product </a:t>
            </a:r>
            <a:r>
              <a:rPr lang="en-US" sz="2200" b="1" dirty="0">
                <a:solidFill>
                  <a:srgbClr val="2D3956"/>
                </a:solidFill>
                <a:latin typeface="Tajawal ExtraBold" panose="00000800000000000000" pitchFamily="2" charset="-78"/>
                <a:cs typeface="Tajawal ExtraBold" panose="00000800000000000000" pitchFamily="2" charset="-78"/>
              </a:rPr>
              <a:t>– Measure what the public thinks about your product. See how it’s being used. This will help you find the right angle to promote your product or reposition it on the market if necessary.</a:t>
            </a:r>
          </a:p>
          <a:p>
            <a:pPr algn="just">
              <a:lnSpc>
                <a:spcPts val="2400"/>
              </a:lnSpc>
            </a:pPr>
            <a:r>
              <a:rPr lang="en-US" sz="2200" b="1" dirty="0">
                <a:solidFill>
                  <a:srgbClr val="C00000"/>
                </a:solidFill>
                <a:latin typeface="Tajawal ExtraBold" panose="00000800000000000000" pitchFamily="2" charset="-78"/>
                <a:cs typeface="Tajawal ExtraBold" panose="00000800000000000000" pitchFamily="2" charset="-78"/>
              </a:rPr>
              <a:t>Tracking hashtags </a:t>
            </a:r>
            <a:r>
              <a:rPr lang="en-US" sz="2200" b="1" dirty="0">
                <a:solidFill>
                  <a:srgbClr val="2D3956"/>
                </a:solidFill>
                <a:latin typeface="Tajawal ExtraBold" panose="00000800000000000000" pitchFamily="2" charset="-78"/>
                <a:cs typeface="Tajawal ExtraBold" panose="00000800000000000000" pitchFamily="2" charset="-78"/>
              </a:rPr>
              <a:t>– A social media marketing campaign is incomplete without a #hashtag. Monitor your #hashtag to see how often it’s being used and what the conversations are about.</a:t>
            </a:r>
          </a:p>
        </p:txBody>
      </p:sp>
      <p:sp>
        <p:nvSpPr>
          <p:cNvPr id="8" name="TextBox 7">
            <a:extLst>
              <a:ext uri="{FF2B5EF4-FFF2-40B4-BE49-F238E27FC236}">
                <a16:creationId xmlns:a16="http://schemas.microsoft.com/office/drawing/2014/main" id="{F1E7852E-23A3-B26E-3389-30119DD020FF}"/>
              </a:ext>
            </a:extLst>
          </p:cNvPr>
          <p:cNvSpPr txBox="1"/>
          <p:nvPr/>
        </p:nvSpPr>
        <p:spPr>
          <a:xfrm>
            <a:off x="2306177" y="1198881"/>
            <a:ext cx="670066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Managing a 24/7 information stream</a:t>
            </a:r>
          </a:p>
        </p:txBody>
      </p:sp>
      <p:sp>
        <p:nvSpPr>
          <p:cNvPr id="9" name="TextBox 8">
            <a:extLst>
              <a:ext uri="{FF2B5EF4-FFF2-40B4-BE49-F238E27FC236}">
                <a16:creationId xmlns:a16="http://schemas.microsoft.com/office/drawing/2014/main" id="{3C805552-6B5A-E496-77D1-89C0DDC89B66}"/>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491119640"/>
      </p:ext>
    </p:extLst>
  </p:cSld>
  <p:clrMapOvr>
    <a:masterClrMapping/>
  </p:clrMapOvr>
  <mc:AlternateContent xmlns:mc="http://schemas.openxmlformats.org/markup-compatibility/2006" xmlns:p14="http://schemas.microsoft.com/office/powerpoint/2010/main">
    <mc:Choice Requires="p14">
      <p:transition p14:dur="10" advTm="167000"/>
    </mc:Choice>
    <mc:Fallback xmlns="">
      <p:transition advTm="167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269930" y="2015121"/>
            <a:ext cx="9652139" cy="4093428"/>
          </a:xfrm>
          <a:prstGeom prst="rect">
            <a:avLst/>
          </a:prstGeom>
          <a:noFill/>
        </p:spPr>
        <p:txBody>
          <a:bodyPr wrap="square" rtlCol="0">
            <a:spAutoFit/>
          </a:bodyPr>
          <a:lstStyle/>
          <a:p>
            <a:pPr algn="just">
              <a:lnSpc>
                <a:spcPts val="2400"/>
              </a:lnSpc>
            </a:pPr>
            <a:r>
              <a:rPr lang="en-US" sz="2200" b="1" dirty="0">
                <a:solidFill>
                  <a:srgbClr val="C00000"/>
                </a:solidFill>
                <a:latin typeface="Tajawal ExtraBold" panose="00000800000000000000" pitchFamily="2" charset="-78"/>
                <a:cs typeface="Tajawal ExtraBold" panose="00000800000000000000" pitchFamily="2" charset="-78"/>
              </a:rPr>
              <a:t>Investigate similar products </a:t>
            </a:r>
            <a:r>
              <a:rPr lang="en-US" sz="2200" b="1" dirty="0">
                <a:solidFill>
                  <a:srgbClr val="2D3956"/>
                </a:solidFill>
                <a:latin typeface="Tajawal ExtraBold" panose="00000800000000000000" pitchFamily="2" charset="-78"/>
                <a:cs typeface="Tajawal ExtraBold" panose="00000800000000000000" pitchFamily="2" charset="-78"/>
              </a:rPr>
              <a:t>– See what people are saying about products similar to yours. Are they better? Are they worse? These are key insights that your R&amp;D team needs to see.</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Find key influencers </a:t>
            </a:r>
            <a:r>
              <a:rPr lang="en-US" sz="2200" b="1" dirty="0">
                <a:solidFill>
                  <a:srgbClr val="2D3956"/>
                </a:solidFill>
                <a:latin typeface="Tajawal ExtraBold" panose="00000800000000000000" pitchFamily="2" charset="-78"/>
                <a:cs typeface="Tajawal ExtraBold" panose="00000800000000000000" pitchFamily="2" charset="-78"/>
              </a:rPr>
              <a:t>– There are people who set trends and people who follow them. If you’re not a trendsetter (yet), at least stay up to date by following important industry influencers.</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Analyze competitors </a:t>
            </a:r>
            <a:r>
              <a:rPr lang="en-US" sz="2200" b="1" dirty="0">
                <a:solidFill>
                  <a:srgbClr val="2D3956"/>
                </a:solidFill>
                <a:latin typeface="Tajawal ExtraBold" panose="00000800000000000000" pitchFamily="2" charset="-78"/>
                <a:cs typeface="Tajawal ExtraBold" panose="00000800000000000000" pitchFamily="2" charset="-78"/>
              </a:rPr>
              <a:t>– See where they fall short, and this may be something that you can cover with your own company.</a:t>
            </a:r>
          </a:p>
          <a:p>
            <a:pPr algn="just">
              <a:lnSpc>
                <a:spcPts val="2400"/>
              </a:lnSpc>
            </a:pPr>
            <a:r>
              <a:rPr lang="en-US" sz="2200" b="1" dirty="0">
                <a:solidFill>
                  <a:srgbClr val="C00000"/>
                </a:solidFill>
                <a:latin typeface="Tajawal ExtraBold" panose="00000800000000000000" pitchFamily="2" charset="-78"/>
                <a:cs typeface="Tajawal ExtraBold" panose="00000800000000000000" pitchFamily="2" charset="-78"/>
              </a:rPr>
              <a:t>    Key execs at your company </a:t>
            </a:r>
            <a:r>
              <a:rPr lang="en-US" sz="2200" b="1" dirty="0">
                <a:solidFill>
                  <a:srgbClr val="2D3956"/>
                </a:solidFill>
                <a:latin typeface="Tajawal ExtraBold" panose="00000800000000000000" pitchFamily="2" charset="-78"/>
                <a:cs typeface="Tajawal ExtraBold" panose="00000800000000000000" pitchFamily="2" charset="-78"/>
              </a:rPr>
              <a:t>– It’s likely that your CEO or Public Relations specialist talks about your company… a lot. Monitor what they’re saying and see how people are reacting.</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Manage a social media crisis </a:t>
            </a:r>
            <a:r>
              <a:rPr lang="en-US" sz="2200" b="1" dirty="0">
                <a:solidFill>
                  <a:srgbClr val="2D3956"/>
                </a:solidFill>
                <a:latin typeface="Tajawal ExtraBold" panose="00000800000000000000" pitchFamily="2" charset="-78"/>
                <a:cs typeface="Tajawal ExtraBold" panose="00000800000000000000" pitchFamily="2" charset="-78"/>
              </a:rPr>
              <a:t>– You can detect crises early thanks to sentiment analysis, storm alerts, and daily mentions monitoring.</a:t>
            </a:r>
          </a:p>
        </p:txBody>
      </p:sp>
      <p:sp>
        <p:nvSpPr>
          <p:cNvPr id="8" name="TextBox 7">
            <a:extLst>
              <a:ext uri="{FF2B5EF4-FFF2-40B4-BE49-F238E27FC236}">
                <a16:creationId xmlns:a16="http://schemas.microsoft.com/office/drawing/2014/main" id="{565F7576-342C-963E-CFA0-6A32A2082521}"/>
              </a:ext>
            </a:extLst>
          </p:cNvPr>
          <p:cNvSpPr txBox="1"/>
          <p:nvPr/>
        </p:nvSpPr>
        <p:spPr>
          <a:xfrm>
            <a:off x="2306177" y="1198881"/>
            <a:ext cx="670066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Managing a 24/7 information stream</a:t>
            </a:r>
          </a:p>
        </p:txBody>
      </p:sp>
      <p:sp>
        <p:nvSpPr>
          <p:cNvPr id="9" name="TextBox 8">
            <a:extLst>
              <a:ext uri="{FF2B5EF4-FFF2-40B4-BE49-F238E27FC236}">
                <a16:creationId xmlns:a16="http://schemas.microsoft.com/office/drawing/2014/main" id="{C6B999D3-078C-8A39-3E38-7810429C503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123368291"/>
      </p:ext>
    </p:extLst>
  </p:cSld>
  <p:clrMapOvr>
    <a:masterClrMapping/>
  </p:clrMapOvr>
  <mc:AlternateContent xmlns:mc="http://schemas.openxmlformats.org/markup-compatibility/2006" xmlns:p14="http://schemas.microsoft.com/office/powerpoint/2010/main">
    <mc:Choice Requires="p14">
      <p:transition p14:dur="10" advTm="114000"/>
    </mc:Choice>
    <mc:Fallback xmlns="">
      <p:transition advTm="114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3E7170-2E32-7AE2-41AE-40DECD9CA97C}"/>
              </a:ext>
            </a:extLst>
          </p:cNvPr>
          <p:cNvSpPr txBox="1"/>
          <p:nvPr/>
        </p:nvSpPr>
        <p:spPr>
          <a:xfrm>
            <a:off x="1293520" y="1995160"/>
            <a:ext cx="9256152" cy="1323439"/>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Best practices in risk </a:t>
            </a:r>
          </a:p>
          <a:p>
            <a:pPr algn="ctr"/>
            <a:r>
              <a:rPr lang="en-US" sz="4000" b="1" dirty="0">
                <a:solidFill>
                  <a:srgbClr val="2E3957"/>
                </a:solidFill>
                <a:latin typeface="Tajawal ExtraBold" panose="00000800000000000000" pitchFamily="2" charset="-78"/>
                <a:cs typeface="Tajawal ExtraBold" panose="00000800000000000000" pitchFamily="2" charset="-78"/>
              </a:rPr>
              <a:t>and crisis communication</a:t>
            </a:r>
          </a:p>
        </p:txBody>
      </p:sp>
      <p:pic>
        <p:nvPicPr>
          <p:cNvPr id="3" name="Picture 2" descr="A group of people standing around a megaphone&#10;&#10;Description automatically generated">
            <a:extLst>
              <a:ext uri="{FF2B5EF4-FFF2-40B4-BE49-F238E27FC236}">
                <a16:creationId xmlns:a16="http://schemas.microsoft.com/office/drawing/2014/main" id="{1C8D12D9-BC89-198F-1F6D-4B34DD82AA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66704" y="3441067"/>
            <a:ext cx="4370119" cy="2458192"/>
          </a:xfrm>
          <a:prstGeom prst="rect">
            <a:avLst/>
          </a:prstGeom>
        </p:spPr>
      </p:pic>
      <p:sp>
        <p:nvSpPr>
          <p:cNvPr id="6" name="TextBox 5">
            <a:extLst>
              <a:ext uri="{FF2B5EF4-FFF2-40B4-BE49-F238E27FC236}">
                <a16:creationId xmlns:a16="http://schemas.microsoft.com/office/drawing/2014/main" id="{69F5366A-2CF7-1802-D886-62985D79476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1191712085"/>
      </p:ext>
    </p:extLst>
  </p:cSld>
  <p:clrMapOvr>
    <a:masterClrMapping/>
  </p:clrMapOvr>
  <mc:AlternateContent xmlns:mc="http://schemas.openxmlformats.org/markup-compatibility/2006" xmlns:p14="http://schemas.microsoft.com/office/powerpoint/2010/main">
    <mc:Choice Requires="p14">
      <p:transition spd="slow" p14:dur="2000" advTm="33000"/>
    </mc:Choice>
    <mc:Fallback xmlns="">
      <p:transition spd="slow" advTm="33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17607" y="1191964"/>
            <a:ext cx="714643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Best practices in risk and crisis communication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760493" y="2014876"/>
            <a:ext cx="9652139" cy="4093428"/>
          </a:xfrm>
          <a:prstGeom prst="rect">
            <a:avLst/>
          </a:prstGeom>
          <a:noFill/>
        </p:spPr>
        <p:txBody>
          <a:bodyPr wrap="square" rtlCol="0">
            <a:spAutoFit/>
          </a:bodyPr>
          <a:lstStyle/>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Tying into traditional tactics used by PR practitioners, Veil, </a:t>
            </a:r>
            <a:r>
              <a:rPr lang="en-US" sz="2200" b="1" dirty="0" err="1">
                <a:solidFill>
                  <a:srgbClr val="2D3956"/>
                </a:solidFill>
                <a:latin typeface="Tajawal ExtraBold" panose="00000800000000000000" pitchFamily="2" charset="-78"/>
                <a:cs typeface="Tajawal ExtraBold" panose="00000800000000000000" pitchFamily="2" charset="-78"/>
              </a:rPr>
              <a:t>Buehner</a:t>
            </a:r>
            <a:r>
              <a:rPr lang="en-US" sz="2200" b="1" dirty="0">
                <a:solidFill>
                  <a:srgbClr val="2D3956"/>
                </a:solidFill>
                <a:latin typeface="Tajawal ExtraBold" panose="00000800000000000000" pitchFamily="2" charset="-78"/>
                <a:cs typeface="Tajawal ExtraBold" panose="00000800000000000000" pitchFamily="2" charset="-78"/>
              </a:rPr>
              <a:t>, &amp; </a:t>
            </a:r>
            <a:r>
              <a:rPr lang="en-US" sz="2200" b="1" dirty="0" err="1">
                <a:solidFill>
                  <a:srgbClr val="2D3956"/>
                </a:solidFill>
                <a:latin typeface="Tajawal ExtraBold" panose="00000800000000000000" pitchFamily="2" charset="-78"/>
                <a:cs typeface="Tajawal ExtraBold" panose="00000800000000000000" pitchFamily="2" charset="-78"/>
              </a:rPr>
              <a:t>Palenchar</a:t>
            </a:r>
            <a:r>
              <a:rPr lang="en-US" sz="2200" b="1" dirty="0">
                <a:solidFill>
                  <a:srgbClr val="2D3956"/>
                </a:solidFill>
                <a:latin typeface="Tajawal ExtraBold" panose="00000800000000000000" pitchFamily="2" charset="-78"/>
                <a:cs typeface="Tajawal ExtraBold" panose="00000800000000000000" pitchFamily="2" charset="-78"/>
              </a:rPr>
              <a:t> (2011) review </a:t>
            </a:r>
            <a:r>
              <a:rPr lang="en-US" sz="2200" b="1" dirty="0">
                <a:solidFill>
                  <a:srgbClr val="C00000"/>
                </a:solidFill>
                <a:latin typeface="Tajawal ExtraBold" panose="00000800000000000000" pitchFamily="2" charset="-78"/>
                <a:cs typeface="Tajawal ExtraBold" panose="00000800000000000000" pitchFamily="2" charset="-78"/>
              </a:rPr>
              <a:t>ten of the best practices used in risk and crisis communication</a:t>
            </a:r>
            <a:r>
              <a:rPr lang="en-US" sz="2200" b="1" dirty="0">
                <a:solidFill>
                  <a:srgbClr val="2D3956"/>
                </a:solidFill>
                <a:latin typeface="Tajawal ExtraBold" panose="00000800000000000000" pitchFamily="2" charset="-78"/>
                <a:cs typeface="Tajawal ExtraBold" panose="00000800000000000000" pitchFamily="2" charset="-78"/>
              </a:rPr>
              <a:t>:</a:t>
            </a:r>
          </a:p>
          <a:p>
            <a:pPr marL="342900" indent="-342900" algn="just">
              <a:lnSpc>
                <a:spcPts val="2400"/>
              </a:lnSpc>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establish risk and crisis management policies and process approaches;</a:t>
            </a:r>
          </a:p>
          <a:p>
            <a:pPr marL="342900" indent="-342900" algn="just">
              <a:lnSpc>
                <a:spcPts val="2400"/>
              </a:lnSpc>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plan pre-event logistics;</a:t>
            </a:r>
          </a:p>
          <a:p>
            <a:pPr marL="342900" indent="-342900" algn="just">
              <a:lnSpc>
                <a:spcPts val="2400"/>
              </a:lnSpc>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partner with the public;</a:t>
            </a:r>
          </a:p>
          <a:p>
            <a:pPr marL="342900" indent="-342900" algn="just">
              <a:lnSpc>
                <a:spcPts val="2400"/>
              </a:lnSpc>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listen to the public’s concerns and understand the audience;</a:t>
            </a:r>
          </a:p>
          <a:p>
            <a:pPr marL="342900" indent="-342900" algn="just">
              <a:lnSpc>
                <a:spcPts val="2400"/>
              </a:lnSpc>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communicate with honesty, candor, and openness;</a:t>
            </a:r>
          </a:p>
          <a:p>
            <a:pPr marL="342900" indent="-342900" algn="just">
              <a:lnSpc>
                <a:spcPts val="2400"/>
              </a:lnSpc>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collaborate and coordinate with credible sources;</a:t>
            </a:r>
          </a:p>
          <a:p>
            <a:pPr marL="342900" indent="-342900" algn="just">
              <a:lnSpc>
                <a:spcPts val="2400"/>
              </a:lnSpc>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meet the needs of the media and remain accessible;</a:t>
            </a:r>
          </a:p>
          <a:p>
            <a:pPr marL="342900" indent="-342900" algn="just">
              <a:lnSpc>
                <a:spcPts val="2400"/>
              </a:lnSpc>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communicate with compassion, concerns, and empathy;</a:t>
            </a:r>
          </a:p>
          <a:p>
            <a:pPr marL="342900" indent="-342900" algn="just">
              <a:lnSpc>
                <a:spcPts val="2400"/>
              </a:lnSpc>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accept uncertainty and ambiguity;</a:t>
            </a:r>
          </a:p>
          <a:p>
            <a:pPr marL="342900" indent="-342900" algn="just">
              <a:lnSpc>
                <a:spcPts val="2400"/>
              </a:lnSpc>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provide messages of self-efficacy.</a:t>
            </a:r>
          </a:p>
        </p:txBody>
      </p:sp>
      <p:sp>
        <p:nvSpPr>
          <p:cNvPr id="6" name="TextBox 5">
            <a:extLst>
              <a:ext uri="{FF2B5EF4-FFF2-40B4-BE49-F238E27FC236}">
                <a16:creationId xmlns:a16="http://schemas.microsoft.com/office/drawing/2014/main" id="{CE6A1D37-EEFE-9EE5-9E37-2AD6B30F00DE}"/>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949236253"/>
      </p:ext>
    </p:extLst>
  </p:cSld>
  <p:clrMapOvr>
    <a:masterClrMapping/>
  </p:clrMapOvr>
  <mc:AlternateContent xmlns:mc="http://schemas.openxmlformats.org/markup-compatibility/2006" xmlns:p14="http://schemas.microsoft.com/office/powerpoint/2010/main">
    <mc:Choice Requires="p14">
      <p:transition p14:dur="10" advTm="209000"/>
    </mc:Choice>
    <mc:Fallback xmlns="">
      <p:transition advTm="209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771923" y="2277766"/>
            <a:ext cx="9652139" cy="3477875"/>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Best practices for crisis communication through social media</a:t>
            </a:r>
          </a:p>
          <a:p>
            <a:pPr algn="just"/>
            <a:endParaRPr lang="en-US" sz="2200" b="1" dirty="0">
              <a:solidFill>
                <a:srgbClr val="C00000"/>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1. Fully integrate social media into decision making and policy</a:t>
            </a:r>
          </a:p>
          <a:p>
            <a:pPr algn="just"/>
            <a:r>
              <a:rPr lang="en-US" sz="2200" b="1" dirty="0">
                <a:solidFill>
                  <a:srgbClr val="2D3956"/>
                </a:solidFill>
                <a:latin typeface="Tajawal ExtraBold" panose="00000800000000000000" pitchFamily="2" charset="-78"/>
                <a:cs typeface="Tajawal ExtraBold" panose="00000800000000000000" pitchFamily="2" charset="-78"/>
              </a:rPr>
              <a:t>Development</a:t>
            </a:r>
          </a:p>
          <a:p>
            <a:pPr algn="just"/>
            <a:r>
              <a:rPr lang="en-US" sz="2200" b="1" dirty="0">
                <a:solidFill>
                  <a:srgbClr val="2D3956"/>
                </a:solidFill>
                <a:latin typeface="Tajawal ExtraBold" panose="00000800000000000000" pitchFamily="2" charset="-78"/>
                <a:cs typeface="Tajawal ExtraBold" panose="00000800000000000000" pitchFamily="2" charset="-78"/>
              </a:rPr>
              <a:t>2. Actively engage in dialogue online</a:t>
            </a:r>
          </a:p>
          <a:p>
            <a:pPr algn="just"/>
            <a:r>
              <a:rPr lang="en-US" sz="2200" b="1" dirty="0">
                <a:solidFill>
                  <a:srgbClr val="2D3956"/>
                </a:solidFill>
                <a:latin typeface="Tajawal ExtraBold" panose="00000800000000000000" pitchFamily="2" charset="-78"/>
                <a:cs typeface="Tajawal ExtraBold" panose="00000800000000000000" pitchFamily="2" charset="-78"/>
              </a:rPr>
              <a:t>3. Use media affordances to provide credible sources of information</a:t>
            </a:r>
          </a:p>
          <a:p>
            <a:pPr algn="just"/>
            <a:r>
              <a:rPr lang="en-US" sz="2200" b="1" dirty="0">
                <a:solidFill>
                  <a:srgbClr val="2D3956"/>
                </a:solidFill>
                <a:latin typeface="Tajawal ExtraBold" panose="00000800000000000000" pitchFamily="2" charset="-78"/>
                <a:cs typeface="Tajawal ExtraBold" panose="00000800000000000000" pitchFamily="2" charset="-78"/>
              </a:rPr>
              <a:t>4. Be cautious about message update speed</a:t>
            </a:r>
          </a:p>
          <a:p>
            <a:pPr algn="just"/>
            <a:r>
              <a:rPr lang="en-US" sz="2200" b="1" dirty="0">
                <a:solidFill>
                  <a:srgbClr val="2D3956"/>
                </a:solidFill>
                <a:latin typeface="Tajawal ExtraBold" panose="00000800000000000000" pitchFamily="2" charset="-78"/>
                <a:cs typeface="Tajawal ExtraBold" panose="00000800000000000000" pitchFamily="2" charset="-78"/>
              </a:rPr>
              <a:t>5. Own the hashtag</a:t>
            </a:r>
          </a:p>
          <a:p>
            <a:pPr algn="just"/>
            <a:r>
              <a:rPr lang="en-US" sz="2200" b="1" dirty="0">
                <a:solidFill>
                  <a:srgbClr val="2D3956"/>
                </a:solidFill>
                <a:latin typeface="Tajawal ExtraBold" panose="00000800000000000000" pitchFamily="2" charset="-78"/>
                <a:cs typeface="Tajawal ExtraBold" panose="00000800000000000000" pitchFamily="2" charset="-78"/>
              </a:rPr>
              <a:t>6. Cooperate with the public and similar organizations</a:t>
            </a:r>
          </a:p>
          <a:p>
            <a:pPr algn="just"/>
            <a:r>
              <a:rPr lang="en-US" sz="2200" b="1" dirty="0">
                <a:solidFill>
                  <a:srgbClr val="2D3956"/>
                </a:solidFill>
                <a:latin typeface="Tajawal ExtraBold" panose="00000800000000000000" pitchFamily="2" charset="-78"/>
                <a:cs typeface="Tajawal ExtraBold" panose="00000800000000000000" pitchFamily="2" charset="-78"/>
              </a:rPr>
              <a:t>7. Monitor misinformation</a:t>
            </a:r>
          </a:p>
        </p:txBody>
      </p:sp>
      <p:sp>
        <p:nvSpPr>
          <p:cNvPr id="6" name="TextBox 5">
            <a:extLst>
              <a:ext uri="{FF2B5EF4-FFF2-40B4-BE49-F238E27FC236}">
                <a16:creationId xmlns:a16="http://schemas.microsoft.com/office/drawing/2014/main" id="{1B29A2D5-C78D-B16C-ADCF-8D68ABC59875}"/>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
        <p:nvSpPr>
          <p:cNvPr id="9" name="TextBox 8">
            <a:extLst>
              <a:ext uri="{FF2B5EF4-FFF2-40B4-BE49-F238E27FC236}">
                <a16:creationId xmlns:a16="http://schemas.microsoft.com/office/drawing/2014/main" id="{D6D2FC75-487A-AD35-5595-7BDF5F512C9A}"/>
              </a:ext>
            </a:extLst>
          </p:cNvPr>
          <p:cNvSpPr txBox="1"/>
          <p:nvPr/>
        </p:nvSpPr>
        <p:spPr>
          <a:xfrm>
            <a:off x="2317607" y="1191964"/>
            <a:ext cx="714643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Best practices in risk and crisis communication</a:t>
            </a:r>
          </a:p>
        </p:txBody>
      </p:sp>
    </p:spTree>
    <p:extLst>
      <p:ext uri="{BB962C8B-B14F-4D97-AF65-F5344CB8AC3E}">
        <p14:creationId xmlns:p14="http://schemas.microsoft.com/office/powerpoint/2010/main" val="1445652963"/>
      </p:ext>
    </p:extLst>
  </p:cSld>
  <p:clrMapOvr>
    <a:masterClrMapping/>
  </p:clrMapOvr>
  <mc:AlternateContent xmlns:mc="http://schemas.openxmlformats.org/markup-compatibility/2006" xmlns:p14="http://schemas.microsoft.com/office/powerpoint/2010/main">
    <mc:Choice Requires="p14">
      <p:transition p14:dur="10" advTm="110000"/>
    </mc:Choice>
    <mc:Fallback xmlns="">
      <p:transition advTm="110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42951" y="2163466"/>
            <a:ext cx="10589672" cy="3862596"/>
          </a:xfrm>
          <a:prstGeom prst="rect">
            <a:avLst/>
          </a:prstGeom>
          <a:noFill/>
        </p:spPr>
        <p:txBody>
          <a:bodyPr wrap="square" rtlCol="0">
            <a:spAutoFit/>
          </a:bodyPr>
          <a:lstStyle/>
          <a:p>
            <a:pPr algn="just">
              <a:lnSpc>
                <a:spcPts val="2100"/>
              </a:lnSpc>
            </a:pPr>
            <a:r>
              <a:rPr lang="en-US" sz="2000" b="1" dirty="0">
                <a:solidFill>
                  <a:srgbClr val="C00000"/>
                </a:solidFill>
                <a:latin typeface="Tajawal ExtraBold" panose="00000800000000000000" pitchFamily="2" charset="-78"/>
                <a:cs typeface="Tajawal ExtraBold" panose="00000800000000000000" pitchFamily="2" charset="-78"/>
              </a:rPr>
              <a:t>Affordances</a:t>
            </a:r>
            <a:r>
              <a:rPr lang="en-US" sz="2000" b="1" dirty="0">
                <a:solidFill>
                  <a:srgbClr val="2D3956"/>
                </a:solidFill>
                <a:latin typeface="Tajawal ExtraBold" panose="00000800000000000000" pitchFamily="2" charset="-78"/>
                <a:cs typeface="Tajawal ExtraBold" panose="00000800000000000000" pitchFamily="2" charset="-78"/>
              </a:rPr>
              <a:t> for internalizing allow organizations to access resources – primarily information and knowledge – shared by non organizational users (e.g., community members, volunteers, media representatives, and responders from other organizations or organizational sub-units). </a:t>
            </a:r>
          </a:p>
          <a:p>
            <a:pPr algn="just">
              <a:lnSpc>
                <a:spcPts val="2100"/>
              </a:lnSpc>
            </a:pPr>
            <a:r>
              <a:rPr lang="en-US" sz="2000" b="1" dirty="0">
                <a:solidFill>
                  <a:srgbClr val="2D3956"/>
                </a:solidFill>
                <a:latin typeface="Tajawal ExtraBold" panose="00000800000000000000" pitchFamily="2" charset="-78"/>
                <a:cs typeface="Tajawal ExtraBold" panose="00000800000000000000" pitchFamily="2" charset="-78"/>
              </a:rPr>
              <a:t>The following tables are an overview of these affordances, with definitions and selected references.</a:t>
            </a:r>
          </a:p>
          <a:p>
            <a:pPr algn="just">
              <a:lnSpc>
                <a:spcPts val="2100"/>
              </a:lnSpc>
            </a:pPr>
            <a:r>
              <a:rPr lang="en-US" sz="2000" b="1" dirty="0">
                <a:solidFill>
                  <a:srgbClr val="2D3956"/>
                </a:solidFill>
                <a:latin typeface="Tajawal ExtraBold" panose="00000800000000000000" pitchFamily="2" charset="-78"/>
                <a:cs typeface="Tajawal ExtraBold" panose="00000800000000000000" pitchFamily="2" charset="-78"/>
              </a:rPr>
              <a:t>In particular, social media enable users to observe digital content that non-organizational users have contributed to social media presences, such as their digital profiles or community or collaborative spaces (monitoring the information stream). They can, for instance, keep track of digital content that features event-related markers, such as hashtags, watch updates contributed to wikis, forums, and collaborative maps, follow contributions to digital profiles or other presences, join relevant groups, and establish relational ties to relevant users to receive automatic notifications of recent activities.</a:t>
            </a:r>
          </a:p>
        </p:txBody>
      </p:sp>
      <p:sp>
        <p:nvSpPr>
          <p:cNvPr id="8" name="TextBox 7">
            <a:extLst>
              <a:ext uri="{FF2B5EF4-FFF2-40B4-BE49-F238E27FC236}">
                <a16:creationId xmlns:a16="http://schemas.microsoft.com/office/drawing/2014/main" id="{0EF624FB-403B-9F69-5F32-E8395548986E}"/>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
        <p:nvSpPr>
          <p:cNvPr id="9" name="TextBox 8">
            <a:extLst>
              <a:ext uri="{FF2B5EF4-FFF2-40B4-BE49-F238E27FC236}">
                <a16:creationId xmlns:a16="http://schemas.microsoft.com/office/drawing/2014/main" id="{4BCDCB7D-0163-AEBA-1FC0-C701F886C1CB}"/>
              </a:ext>
            </a:extLst>
          </p:cNvPr>
          <p:cNvSpPr txBox="1"/>
          <p:nvPr/>
        </p:nvSpPr>
        <p:spPr>
          <a:xfrm>
            <a:off x="2317607" y="1191964"/>
            <a:ext cx="714643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Best practices in risk and crisis communication</a:t>
            </a:r>
          </a:p>
        </p:txBody>
      </p:sp>
    </p:spTree>
    <p:extLst>
      <p:ext uri="{BB962C8B-B14F-4D97-AF65-F5344CB8AC3E}">
        <p14:creationId xmlns:p14="http://schemas.microsoft.com/office/powerpoint/2010/main" val="2742432721"/>
      </p:ext>
    </p:extLst>
  </p:cSld>
  <p:clrMapOvr>
    <a:masterClrMapping/>
  </p:clrMapOvr>
  <mc:AlternateContent xmlns:mc="http://schemas.openxmlformats.org/markup-compatibility/2006" xmlns:p14="http://schemas.microsoft.com/office/powerpoint/2010/main">
    <mc:Choice Requires="p14">
      <p:transition p14:dur="10" advTm="84000"/>
    </mc:Choice>
    <mc:Fallback xmlns="">
      <p:transition advTm="84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287997" y="2725717"/>
            <a:ext cx="9652139" cy="230832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Review findings on organizational learning affordances provided by social media</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Based on the systematic literature review, we identified affordances of social media – five each pertaining to internalizing, externalizing, and collaborating processes. </a:t>
            </a:r>
          </a:p>
        </p:txBody>
      </p:sp>
      <p:sp>
        <p:nvSpPr>
          <p:cNvPr id="8" name="TextBox 7">
            <a:extLst>
              <a:ext uri="{FF2B5EF4-FFF2-40B4-BE49-F238E27FC236}">
                <a16:creationId xmlns:a16="http://schemas.microsoft.com/office/drawing/2014/main" id="{7357B71D-4F50-7952-DB3C-7985961E00FF}"/>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
        <p:nvSpPr>
          <p:cNvPr id="9" name="TextBox 8">
            <a:extLst>
              <a:ext uri="{FF2B5EF4-FFF2-40B4-BE49-F238E27FC236}">
                <a16:creationId xmlns:a16="http://schemas.microsoft.com/office/drawing/2014/main" id="{B2C40CA0-850D-F6DE-A876-697D7C12DE75}"/>
              </a:ext>
            </a:extLst>
          </p:cNvPr>
          <p:cNvSpPr txBox="1"/>
          <p:nvPr/>
        </p:nvSpPr>
        <p:spPr>
          <a:xfrm>
            <a:off x="2317607" y="1191964"/>
            <a:ext cx="714643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Best practices in risk and crisis communication</a:t>
            </a:r>
          </a:p>
        </p:txBody>
      </p:sp>
    </p:spTree>
    <p:extLst>
      <p:ext uri="{BB962C8B-B14F-4D97-AF65-F5344CB8AC3E}">
        <p14:creationId xmlns:p14="http://schemas.microsoft.com/office/powerpoint/2010/main" val="690530030"/>
      </p:ext>
    </p:extLst>
  </p:cSld>
  <p:clrMapOvr>
    <a:masterClrMapping/>
  </p:clrMapOvr>
  <mc:AlternateContent xmlns:mc="http://schemas.openxmlformats.org/markup-compatibility/2006" xmlns:p14="http://schemas.microsoft.com/office/powerpoint/2010/main">
    <mc:Choice Requires="p14">
      <p:transition p14:dur="10" advTm="42000"/>
    </mc:Choice>
    <mc:Fallback xmlns="">
      <p:transition advTm="42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ble 10">
            <a:extLst>
              <a:ext uri="{FF2B5EF4-FFF2-40B4-BE49-F238E27FC236}">
                <a16:creationId xmlns:a16="http://schemas.microsoft.com/office/drawing/2014/main" id="{4299E260-9A6F-7A19-0564-9EE8569EA132}"/>
              </a:ext>
            </a:extLst>
          </p:cNvPr>
          <p:cNvGraphicFramePr>
            <a:graphicFrameLocks noGrp="1"/>
          </p:cNvGraphicFramePr>
          <p:nvPr>
            <p:extLst>
              <p:ext uri="{D42A27DB-BD31-4B8C-83A1-F6EECF244321}">
                <p14:modId xmlns:p14="http://schemas.microsoft.com/office/powerpoint/2010/main" val="3727796875"/>
              </p:ext>
            </p:extLst>
          </p:nvPr>
        </p:nvGraphicFramePr>
        <p:xfrm>
          <a:off x="1251600" y="2104378"/>
          <a:ext cx="9930674" cy="3589340"/>
        </p:xfrm>
        <a:graphic>
          <a:graphicData uri="http://schemas.openxmlformats.org/drawingml/2006/table">
            <a:tbl>
              <a:tblPr firstRow="1" firstCol="1" bandRow="1">
                <a:tableStyleId>{72833802-FEF1-4C79-8D5D-14CF1EAF98D9}</a:tableStyleId>
              </a:tblPr>
              <a:tblGrid>
                <a:gridCol w="282692">
                  <a:extLst>
                    <a:ext uri="{9D8B030D-6E8A-4147-A177-3AD203B41FA5}">
                      <a16:colId xmlns:a16="http://schemas.microsoft.com/office/drawing/2014/main" val="844596301"/>
                    </a:ext>
                  </a:extLst>
                </a:gridCol>
                <a:gridCol w="2386940">
                  <a:extLst>
                    <a:ext uri="{9D8B030D-6E8A-4147-A177-3AD203B41FA5}">
                      <a16:colId xmlns:a16="http://schemas.microsoft.com/office/drawing/2014/main" val="1916158535"/>
                    </a:ext>
                  </a:extLst>
                </a:gridCol>
                <a:gridCol w="7261042">
                  <a:extLst>
                    <a:ext uri="{9D8B030D-6E8A-4147-A177-3AD203B41FA5}">
                      <a16:colId xmlns:a16="http://schemas.microsoft.com/office/drawing/2014/main" val="1141565586"/>
                    </a:ext>
                  </a:extLst>
                </a:gridCol>
              </a:tblGrid>
              <a:tr h="311235">
                <a:tc gridSpan="2">
                  <a:txBody>
                    <a:bodyPr/>
                    <a:lstStyle/>
                    <a:p>
                      <a:pPr algn="ctr">
                        <a:lnSpc>
                          <a:spcPct val="107000"/>
                        </a:lnSpc>
                        <a:spcAft>
                          <a:spcPts val="800"/>
                        </a:spcAft>
                      </a:pPr>
                      <a:r>
                        <a:rPr lang="en-US" sz="2000" b="1" kern="0" dirty="0">
                          <a:solidFill>
                            <a:schemeClr val="tx1"/>
                          </a:solidFill>
                          <a:effectLst/>
                        </a:rPr>
                        <a:t>Affordances</a:t>
                      </a:r>
                      <a:endPar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hMerge="1">
                  <a:txBody>
                    <a:bodyPr/>
                    <a:lstStyle/>
                    <a:p>
                      <a:endParaRPr lang="en-US"/>
                    </a:p>
                  </a:txBody>
                  <a:tcPr/>
                </a:tc>
                <a:tc>
                  <a:txBody>
                    <a:bodyPr/>
                    <a:lstStyle/>
                    <a:p>
                      <a:pPr algn="ctr">
                        <a:lnSpc>
                          <a:spcPct val="107000"/>
                        </a:lnSpc>
                        <a:spcAft>
                          <a:spcPts val="800"/>
                        </a:spcAft>
                      </a:pPr>
                      <a:r>
                        <a:rPr lang="en-US" sz="2000" b="1" kern="0" dirty="0">
                          <a:solidFill>
                            <a:schemeClr val="tx1"/>
                          </a:solidFill>
                          <a:effectLst/>
                        </a:rPr>
                        <a:t>Definitions</a:t>
                      </a:r>
                      <a:endPar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41308199"/>
                  </a:ext>
                </a:extLst>
              </a:tr>
              <a:tr h="311235">
                <a:tc>
                  <a:txBody>
                    <a:bodyPr/>
                    <a:lstStyle/>
                    <a:p>
                      <a:pPr>
                        <a:lnSpc>
                          <a:spcPct val="107000"/>
                        </a:lnSpc>
                        <a:spcAft>
                          <a:spcPts val="800"/>
                        </a:spcAft>
                      </a:pPr>
                      <a:r>
                        <a:rPr lang="en-US" sz="1800" b="1" kern="0">
                          <a:effectLst/>
                        </a:rPr>
                        <a:t>(1)</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Monitoring the information stream</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effectLst/>
                        </a:rPr>
                        <a:t>Observing crisis-related digital content contributed to social media</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3509245011"/>
                  </a:ext>
                </a:extLst>
              </a:tr>
              <a:tr h="606744">
                <a:tc>
                  <a:txBody>
                    <a:bodyPr/>
                    <a:lstStyle/>
                    <a:p>
                      <a:pPr>
                        <a:lnSpc>
                          <a:spcPct val="107000"/>
                        </a:lnSpc>
                        <a:spcAft>
                          <a:spcPts val="800"/>
                        </a:spcAft>
                      </a:pPr>
                      <a:r>
                        <a:rPr lang="en-US" sz="1800" b="1" kern="0">
                          <a:effectLst/>
                        </a:rPr>
                        <a:t>(2)</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Automatically processing big (social media) data</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a:effectLst/>
                        </a:rPr>
                        <a:t>Utilizing technological artifacts for collecting, analyzing, and displaying crisis-related digital content contributed to social media</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2680843240"/>
                  </a:ext>
                </a:extLst>
              </a:tr>
              <a:tr h="311235">
                <a:tc>
                  <a:txBody>
                    <a:bodyPr/>
                    <a:lstStyle/>
                    <a:p>
                      <a:pPr>
                        <a:lnSpc>
                          <a:spcPct val="107000"/>
                        </a:lnSpc>
                        <a:spcAft>
                          <a:spcPts val="800"/>
                        </a:spcAft>
                      </a:pPr>
                      <a:r>
                        <a:rPr lang="en-US" sz="1800" b="1" kern="0">
                          <a:effectLst/>
                        </a:rPr>
                        <a:t>(3)</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Tapping collective intelligence</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effectLst/>
                        </a:rPr>
                        <a:t>Harnessing the outcomes of users’ joint efforts to make sense of crises</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2053304"/>
                  </a:ext>
                </a:extLst>
              </a:tr>
              <a:tr h="311235">
                <a:tc>
                  <a:txBody>
                    <a:bodyPr/>
                    <a:lstStyle/>
                    <a:p>
                      <a:pPr>
                        <a:lnSpc>
                          <a:spcPct val="107000"/>
                        </a:lnSpc>
                        <a:spcAft>
                          <a:spcPts val="800"/>
                        </a:spcAft>
                      </a:pPr>
                      <a:r>
                        <a:rPr lang="en-US" sz="1800" b="1" kern="0">
                          <a:effectLst/>
                        </a:rPr>
                        <a:t>(4)</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Accessing information providers</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effectLst/>
                        </a:rPr>
                        <a:t>Identifying and consulting presumably knowledgeable users</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519808664"/>
                  </a:ext>
                </a:extLst>
              </a:tr>
              <a:tr h="583751">
                <a:tc>
                  <a:txBody>
                    <a:bodyPr/>
                    <a:lstStyle/>
                    <a:p>
                      <a:pPr>
                        <a:lnSpc>
                          <a:spcPct val="107000"/>
                        </a:lnSpc>
                        <a:spcAft>
                          <a:spcPts val="800"/>
                        </a:spcAft>
                      </a:pPr>
                      <a:r>
                        <a:rPr lang="en-US" sz="1800" b="1" kern="0">
                          <a:effectLst/>
                        </a:rPr>
                        <a:t>(5)</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Evaluating crisis response</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effectLst/>
                        </a:rPr>
                        <a:t>Analyzing experiences gained from prior uses of social media in response to crises</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517444304"/>
                  </a:ext>
                </a:extLst>
              </a:tr>
            </a:tbl>
          </a:graphicData>
        </a:graphic>
      </p:graphicFrame>
      <p:sp>
        <p:nvSpPr>
          <p:cNvPr id="8" name="TextBox 7">
            <a:extLst>
              <a:ext uri="{FF2B5EF4-FFF2-40B4-BE49-F238E27FC236}">
                <a16:creationId xmlns:a16="http://schemas.microsoft.com/office/drawing/2014/main" id="{63CE7811-371A-32CF-C22F-BD149C8BCF9A}"/>
              </a:ext>
            </a:extLst>
          </p:cNvPr>
          <p:cNvSpPr txBox="1"/>
          <p:nvPr/>
        </p:nvSpPr>
        <p:spPr>
          <a:xfrm>
            <a:off x="3533708" y="5691486"/>
            <a:ext cx="6097978" cy="369332"/>
          </a:xfrm>
          <a:prstGeom prst="rect">
            <a:avLst/>
          </a:prstGeom>
          <a:noFill/>
        </p:spPr>
        <p:txBody>
          <a:bodyPr wrap="square">
            <a:spAutoFit/>
          </a:bodyPr>
          <a:lstStyle/>
          <a:p>
            <a:r>
              <a:rPr lang="en-US" b="1" dirty="0">
                <a:solidFill>
                  <a:srgbClr val="C00000"/>
                </a:solidFill>
              </a:rPr>
              <a:t>Overview of social media affordances for internalizing</a:t>
            </a:r>
          </a:p>
        </p:txBody>
      </p:sp>
      <p:sp>
        <p:nvSpPr>
          <p:cNvPr id="9" name="TextBox 8">
            <a:extLst>
              <a:ext uri="{FF2B5EF4-FFF2-40B4-BE49-F238E27FC236}">
                <a16:creationId xmlns:a16="http://schemas.microsoft.com/office/drawing/2014/main" id="{BAD48D62-5510-9370-E4EA-BF4C1ECA63FB}"/>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
        <p:nvSpPr>
          <p:cNvPr id="10" name="TextBox 9">
            <a:extLst>
              <a:ext uri="{FF2B5EF4-FFF2-40B4-BE49-F238E27FC236}">
                <a16:creationId xmlns:a16="http://schemas.microsoft.com/office/drawing/2014/main" id="{2C17D209-C052-AA1A-7ADC-BF2F589642A4}"/>
              </a:ext>
            </a:extLst>
          </p:cNvPr>
          <p:cNvSpPr txBox="1"/>
          <p:nvPr/>
        </p:nvSpPr>
        <p:spPr>
          <a:xfrm>
            <a:off x="2317607" y="1191964"/>
            <a:ext cx="714643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Best practices in risk and crisis communication</a:t>
            </a:r>
          </a:p>
        </p:txBody>
      </p:sp>
    </p:spTree>
    <p:extLst>
      <p:ext uri="{BB962C8B-B14F-4D97-AF65-F5344CB8AC3E}">
        <p14:creationId xmlns:p14="http://schemas.microsoft.com/office/powerpoint/2010/main" val="3610923242"/>
      </p:ext>
    </p:extLst>
  </p:cSld>
  <p:clrMapOvr>
    <a:masterClrMapping/>
  </p:clrMapOvr>
  <mc:AlternateContent xmlns:mc="http://schemas.openxmlformats.org/markup-compatibility/2006" xmlns:p14="http://schemas.microsoft.com/office/powerpoint/2010/main">
    <mc:Choice Requires="p14">
      <p:transition p14:dur="10" advTm="104000"/>
    </mc:Choice>
    <mc:Fallback xmlns="">
      <p:transition advTm="104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ble 10">
            <a:extLst>
              <a:ext uri="{FF2B5EF4-FFF2-40B4-BE49-F238E27FC236}">
                <a16:creationId xmlns:a16="http://schemas.microsoft.com/office/drawing/2014/main" id="{4299E260-9A6F-7A19-0564-9EE8569EA132}"/>
              </a:ext>
            </a:extLst>
          </p:cNvPr>
          <p:cNvGraphicFramePr>
            <a:graphicFrameLocks noGrp="1"/>
          </p:cNvGraphicFramePr>
          <p:nvPr>
            <p:extLst>
              <p:ext uri="{D42A27DB-BD31-4B8C-83A1-F6EECF244321}">
                <p14:modId xmlns:p14="http://schemas.microsoft.com/office/powerpoint/2010/main" val="1573278855"/>
              </p:ext>
            </p:extLst>
          </p:nvPr>
        </p:nvGraphicFramePr>
        <p:xfrm>
          <a:off x="1137300" y="2161528"/>
          <a:ext cx="9930674" cy="3309560"/>
        </p:xfrm>
        <a:graphic>
          <a:graphicData uri="http://schemas.openxmlformats.org/drawingml/2006/table">
            <a:tbl>
              <a:tblPr firstRow="1" firstCol="1" bandRow="1">
                <a:tableStyleId>{72833802-FEF1-4C79-8D5D-14CF1EAF98D9}</a:tableStyleId>
              </a:tblPr>
              <a:tblGrid>
                <a:gridCol w="745830">
                  <a:extLst>
                    <a:ext uri="{9D8B030D-6E8A-4147-A177-3AD203B41FA5}">
                      <a16:colId xmlns:a16="http://schemas.microsoft.com/office/drawing/2014/main" val="844596301"/>
                    </a:ext>
                  </a:extLst>
                </a:gridCol>
                <a:gridCol w="2232561">
                  <a:extLst>
                    <a:ext uri="{9D8B030D-6E8A-4147-A177-3AD203B41FA5}">
                      <a16:colId xmlns:a16="http://schemas.microsoft.com/office/drawing/2014/main" val="1916158535"/>
                    </a:ext>
                  </a:extLst>
                </a:gridCol>
                <a:gridCol w="6952283">
                  <a:extLst>
                    <a:ext uri="{9D8B030D-6E8A-4147-A177-3AD203B41FA5}">
                      <a16:colId xmlns:a16="http://schemas.microsoft.com/office/drawing/2014/main" val="1141565586"/>
                    </a:ext>
                  </a:extLst>
                </a:gridCol>
              </a:tblGrid>
              <a:tr h="311235">
                <a:tc gridSpan="2">
                  <a:txBody>
                    <a:bodyPr/>
                    <a:lstStyle/>
                    <a:p>
                      <a:pPr algn="ctr">
                        <a:lnSpc>
                          <a:spcPct val="107000"/>
                        </a:lnSpc>
                        <a:spcAft>
                          <a:spcPts val="800"/>
                        </a:spcAft>
                      </a:pPr>
                      <a:r>
                        <a:rPr lang="en-US" sz="2000" b="1" kern="0" dirty="0">
                          <a:solidFill>
                            <a:schemeClr val="tx1"/>
                          </a:solidFill>
                          <a:effectLst/>
                        </a:rPr>
                        <a:t>Affordances</a:t>
                      </a:r>
                      <a:endPar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hMerge="1">
                  <a:txBody>
                    <a:bodyPr/>
                    <a:lstStyle/>
                    <a:p>
                      <a:endParaRPr lang="en-US"/>
                    </a:p>
                  </a:txBody>
                  <a:tcPr/>
                </a:tc>
                <a:tc>
                  <a:txBody>
                    <a:bodyPr/>
                    <a:lstStyle/>
                    <a:p>
                      <a:pPr algn="ctr">
                        <a:lnSpc>
                          <a:spcPct val="107000"/>
                        </a:lnSpc>
                        <a:spcAft>
                          <a:spcPts val="800"/>
                        </a:spcAft>
                      </a:pPr>
                      <a:r>
                        <a:rPr lang="en-US" sz="2000" b="1" kern="0" dirty="0">
                          <a:solidFill>
                            <a:schemeClr val="tx1"/>
                          </a:solidFill>
                          <a:effectLst/>
                        </a:rPr>
                        <a:t>Definitions</a:t>
                      </a:r>
                      <a:endPar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41308199"/>
                  </a:ext>
                </a:extLst>
              </a:tr>
              <a:tr h="311235">
                <a:tc>
                  <a:txBody>
                    <a:bodyPr/>
                    <a:lstStyle/>
                    <a:p>
                      <a:pPr>
                        <a:lnSpc>
                          <a:spcPct val="107000"/>
                        </a:lnSpc>
                        <a:spcAft>
                          <a:spcPts val="800"/>
                        </a:spcAft>
                      </a:pPr>
                      <a:r>
                        <a:rPr lang="en-US" sz="1800" kern="0">
                          <a:effectLst/>
                        </a:rPr>
                        <a:t>(6)</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Contributing information</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a:effectLst/>
                        </a:rPr>
                        <a:t>Making crisis-related digital content available to users through social media</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3509245011"/>
                  </a:ext>
                </a:extLst>
              </a:tr>
              <a:tr h="606744">
                <a:tc>
                  <a:txBody>
                    <a:bodyPr/>
                    <a:lstStyle/>
                    <a:p>
                      <a:pPr>
                        <a:lnSpc>
                          <a:spcPct val="107000"/>
                        </a:lnSpc>
                        <a:spcAft>
                          <a:spcPts val="800"/>
                        </a:spcAft>
                      </a:pPr>
                      <a:r>
                        <a:rPr lang="en-US" sz="1800" kern="0">
                          <a:effectLst/>
                        </a:rPr>
                        <a:t>(7)</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Forwarding information</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a:effectLst/>
                        </a:rPr>
                        <a:t>Sharing previously contributed crisis-related digital content with users beyond its original audience through social media</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2680843240"/>
                  </a:ext>
                </a:extLst>
              </a:tr>
              <a:tr h="311235">
                <a:tc>
                  <a:txBody>
                    <a:bodyPr/>
                    <a:lstStyle/>
                    <a:p>
                      <a:pPr>
                        <a:lnSpc>
                          <a:spcPct val="107000"/>
                        </a:lnSpc>
                        <a:spcAft>
                          <a:spcPts val="800"/>
                        </a:spcAft>
                      </a:pPr>
                      <a:r>
                        <a:rPr lang="en-US" sz="1800" kern="0">
                          <a:effectLst/>
                        </a:rPr>
                        <a:t>(8)</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Framing narratives</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effectLst/>
                        </a:rPr>
                        <a:t>Contributing or forwarding digital content that conveys a particular interpretation of a crisis</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2053304"/>
                  </a:ext>
                </a:extLst>
              </a:tr>
              <a:tr h="311235">
                <a:tc>
                  <a:txBody>
                    <a:bodyPr/>
                    <a:lstStyle/>
                    <a:p>
                      <a:pPr>
                        <a:lnSpc>
                          <a:spcPct val="107000"/>
                        </a:lnSpc>
                        <a:spcAft>
                          <a:spcPts val="800"/>
                        </a:spcAft>
                      </a:pPr>
                      <a:r>
                        <a:rPr lang="en-US" sz="1800" kern="0">
                          <a:effectLst/>
                        </a:rPr>
                        <a:t>(9)</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Establishing digital presences</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a:effectLst/>
                        </a:rPr>
                        <a:t>Setting up and promoting outlets for contributing and forwarding crisis-related digital content through social media</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519808664"/>
                  </a:ext>
                </a:extLst>
              </a:tr>
              <a:tr h="583751">
                <a:tc>
                  <a:txBody>
                    <a:bodyPr/>
                    <a:lstStyle/>
                    <a:p>
                      <a:pPr>
                        <a:lnSpc>
                          <a:spcPct val="107000"/>
                        </a:lnSpc>
                        <a:spcAft>
                          <a:spcPts val="800"/>
                        </a:spcAft>
                      </a:pPr>
                      <a:r>
                        <a:rPr lang="en-US" sz="1800" kern="0" dirty="0">
                          <a:effectLst/>
                        </a:rPr>
                        <a:t>(10)</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Communicating a reputation</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effectLst/>
                        </a:rPr>
                        <a:t>Signaling the status and legitimacy of users contributing or forwarding crisis-related digital content through social media</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517444304"/>
                  </a:ext>
                </a:extLst>
              </a:tr>
            </a:tbl>
          </a:graphicData>
        </a:graphic>
      </p:graphicFrame>
      <p:sp>
        <p:nvSpPr>
          <p:cNvPr id="8" name="TextBox 7">
            <a:extLst>
              <a:ext uri="{FF2B5EF4-FFF2-40B4-BE49-F238E27FC236}">
                <a16:creationId xmlns:a16="http://schemas.microsoft.com/office/drawing/2014/main" id="{9692B9AE-5584-6901-8670-1A4F3C8A4002}"/>
              </a:ext>
            </a:extLst>
          </p:cNvPr>
          <p:cNvSpPr txBox="1"/>
          <p:nvPr/>
        </p:nvSpPr>
        <p:spPr>
          <a:xfrm>
            <a:off x="3493358" y="5521981"/>
            <a:ext cx="6097978" cy="369332"/>
          </a:xfrm>
          <a:prstGeom prst="rect">
            <a:avLst/>
          </a:prstGeom>
          <a:noFill/>
        </p:spPr>
        <p:txBody>
          <a:bodyPr wrap="square">
            <a:spAutoFit/>
          </a:bodyPr>
          <a:lstStyle/>
          <a:p>
            <a:r>
              <a:rPr lang="en-US" b="1" dirty="0">
                <a:solidFill>
                  <a:srgbClr val="C00000"/>
                </a:solidFill>
              </a:rPr>
              <a:t>Overview of social media affordances for externalizing</a:t>
            </a:r>
          </a:p>
        </p:txBody>
      </p:sp>
      <p:sp>
        <p:nvSpPr>
          <p:cNvPr id="6" name="TextBox 5">
            <a:extLst>
              <a:ext uri="{FF2B5EF4-FFF2-40B4-BE49-F238E27FC236}">
                <a16:creationId xmlns:a16="http://schemas.microsoft.com/office/drawing/2014/main" id="{B5701850-07C6-CA9F-3054-E634B7429DB6}"/>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
        <p:nvSpPr>
          <p:cNvPr id="10" name="TextBox 9">
            <a:extLst>
              <a:ext uri="{FF2B5EF4-FFF2-40B4-BE49-F238E27FC236}">
                <a16:creationId xmlns:a16="http://schemas.microsoft.com/office/drawing/2014/main" id="{AC3765B0-F796-6BF0-35F9-547BE443C7A6}"/>
              </a:ext>
            </a:extLst>
          </p:cNvPr>
          <p:cNvSpPr txBox="1"/>
          <p:nvPr/>
        </p:nvSpPr>
        <p:spPr>
          <a:xfrm>
            <a:off x="2317607" y="1191964"/>
            <a:ext cx="714643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Best practices in risk and crisis communication</a:t>
            </a:r>
          </a:p>
        </p:txBody>
      </p:sp>
    </p:spTree>
    <p:extLst>
      <p:ext uri="{BB962C8B-B14F-4D97-AF65-F5344CB8AC3E}">
        <p14:creationId xmlns:p14="http://schemas.microsoft.com/office/powerpoint/2010/main" val="3235641928"/>
      </p:ext>
    </p:extLst>
  </p:cSld>
  <p:clrMapOvr>
    <a:masterClrMapping/>
  </p:clrMapOvr>
  <mc:AlternateContent xmlns:mc="http://schemas.openxmlformats.org/markup-compatibility/2006" xmlns:p14="http://schemas.microsoft.com/office/powerpoint/2010/main">
    <mc:Choice Requires="p14">
      <p:transition p14:dur="10" advTm="100000"/>
    </mc:Choice>
    <mc:Fallback xmlns="">
      <p:transition advTm="100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ble 10">
            <a:extLst>
              <a:ext uri="{FF2B5EF4-FFF2-40B4-BE49-F238E27FC236}">
                <a16:creationId xmlns:a16="http://schemas.microsoft.com/office/drawing/2014/main" id="{4299E260-9A6F-7A19-0564-9EE8569EA132}"/>
              </a:ext>
            </a:extLst>
          </p:cNvPr>
          <p:cNvGraphicFramePr>
            <a:graphicFrameLocks noGrp="1"/>
          </p:cNvGraphicFramePr>
          <p:nvPr>
            <p:extLst>
              <p:ext uri="{D42A27DB-BD31-4B8C-83A1-F6EECF244321}">
                <p14:modId xmlns:p14="http://schemas.microsoft.com/office/powerpoint/2010/main" val="3066276493"/>
              </p:ext>
            </p:extLst>
          </p:nvPr>
        </p:nvGraphicFramePr>
        <p:xfrm>
          <a:off x="1183020" y="2115808"/>
          <a:ext cx="9930674" cy="3027768"/>
        </p:xfrm>
        <a:graphic>
          <a:graphicData uri="http://schemas.openxmlformats.org/drawingml/2006/table">
            <a:tbl>
              <a:tblPr firstRow="1" firstCol="1" bandRow="1">
                <a:tableStyleId>{72833802-FEF1-4C79-8D5D-14CF1EAF98D9}</a:tableStyleId>
              </a:tblPr>
              <a:tblGrid>
                <a:gridCol w="745830">
                  <a:extLst>
                    <a:ext uri="{9D8B030D-6E8A-4147-A177-3AD203B41FA5}">
                      <a16:colId xmlns:a16="http://schemas.microsoft.com/office/drawing/2014/main" val="844596301"/>
                    </a:ext>
                  </a:extLst>
                </a:gridCol>
                <a:gridCol w="2232561">
                  <a:extLst>
                    <a:ext uri="{9D8B030D-6E8A-4147-A177-3AD203B41FA5}">
                      <a16:colId xmlns:a16="http://schemas.microsoft.com/office/drawing/2014/main" val="1916158535"/>
                    </a:ext>
                  </a:extLst>
                </a:gridCol>
                <a:gridCol w="6952283">
                  <a:extLst>
                    <a:ext uri="{9D8B030D-6E8A-4147-A177-3AD203B41FA5}">
                      <a16:colId xmlns:a16="http://schemas.microsoft.com/office/drawing/2014/main" val="1141565586"/>
                    </a:ext>
                  </a:extLst>
                </a:gridCol>
              </a:tblGrid>
              <a:tr h="311235">
                <a:tc gridSpan="2">
                  <a:txBody>
                    <a:bodyPr/>
                    <a:lstStyle/>
                    <a:p>
                      <a:pPr algn="ctr">
                        <a:lnSpc>
                          <a:spcPct val="107000"/>
                        </a:lnSpc>
                        <a:spcAft>
                          <a:spcPts val="800"/>
                        </a:spcAft>
                      </a:pPr>
                      <a:r>
                        <a:rPr lang="en-US" sz="2000" b="1" kern="0" dirty="0">
                          <a:solidFill>
                            <a:schemeClr val="tx1"/>
                          </a:solidFill>
                          <a:effectLst/>
                        </a:rPr>
                        <a:t>Affordances</a:t>
                      </a:r>
                      <a:endPar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hMerge="1">
                  <a:txBody>
                    <a:bodyPr/>
                    <a:lstStyle/>
                    <a:p>
                      <a:endParaRPr lang="en-US"/>
                    </a:p>
                  </a:txBody>
                  <a:tcPr/>
                </a:tc>
                <a:tc>
                  <a:txBody>
                    <a:bodyPr/>
                    <a:lstStyle/>
                    <a:p>
                      <a:pPr algn="ctr">
                        <a:lnSpc>
                          <a:spcPct val="107000"/>
                        </a:lnSpc>
                        <a:spcAft>
                          <a:spcPts val="800"/>
                        </a:spcAft>
                      </a:pPr>
                      <a:r>
                        <a:rPr lang="en-US" sz="2000" b="1" kern="0" dirty="0">
                          <a:solidFill>
                            <a:schemeClr val="tx1"/>
                          </a:solidFill>
                          <a:effectLst/>
                        </a:rPr>
                        <a:t>Definitions</a:t>
                      </a:r>
                      <a:endPar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41308199"/>
                  </a:ext>
                </a:extLst>
              </a:tr>
              <a:tr h="311235">
                <a:tc>
                  <a:txBody>
                    <a:bodyPr/>
                    <a:lstStyle/>
                    <a:p>
                      <a:pPr>
                        <a:lnSpc>
                          <a:spcPct val="107000"/>
                        </a:lnSpc>
                        <a:spcAft>
                          <a:spcPts val="800"/>
                        </a:spcAft>
                      </a:pPr>
                      <a:r>
                        <a:rPr lang="en-US" sz="1800" b="1" kern="0">
                          <a:effectLst/>
                        </a:rPr>
                        <a:t>(11)</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Negotiating consensus</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a:effectLst/>
                        </a:rPr>
                        <a:t>Aligning perceptions and developing a shared interpretation of a crisis</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3509245011"/>
                  </a:ext>
                </a:extLst>
              </a:tr>
              <a:tr h="606744">
                <a:tc>
                  <a:txBody>
                    <a:bodyPr/>
                    <a:lstStyle/>
                    <a:p>
                      <a:pPr>
                        <a:lnSpc>
                          <a:spcPct val="107000"/>
                        </a:lnSpc>
                        <a:spcAft>
                          <a:spcPts val="800"/>
                        </a:spcAft>
                      </a:pPr>
                      <a:r>
                        <a:rPr lang="en-US" sz="1800" b="1" kern="0">
                          <a:effectLst/>
                        </a:rPr>
                        <a:t>(12)</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Integrating contributions</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effectLst/>
                        </a:rPr>
                        <a:t>Registering, monitoring, and deploying resources provided by users in response to a crisis in a coordinated way</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2680843240"/>
                  </a:ext>
                </a:extLst>
              </a:tr>
              <a:tr h="311235">
                <a:tc>
                  <a:txBody>
                    <a:bodyPr/>
                    <a:lstStyle/>
                    <a:p>
                      <a:pPr>
                        <a:lnSpc>
                          <a:spcPct val="107000"/>
                        </a:lnSpc>
                        <a:spcAft>
                          <a:spcPts val="800"/>
                        </a:spcAft>
                      </a:pPr>
                      <a:r>
                        <a:rPr lang="en-US" sz="1800" b="1" kern="0">
                          <a:effectLst/>
                        </a:rPr>
                        <a:t>(13)</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Crowdsourcing contributions</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a:effectLst/>
                        </a:rPr>
                        <a:t>Calling for and incorporating resources to be provided by users in response to a crisis</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2053304"/>
                  </a:ext>
                </a:extLst>
              </a:tr>
              <a:tr h="311235">
                <a:tc>
                  <a:txBody>
                    <a:bodyPr/>
                    <a:lstStyle/>
                    <a:p>
                      <a:pPr>
                        <a:lnSpc>
                          <a:spcPct val="107000"/>
                        </a:lnSpc>
                        <a:spcAft>
                          <a:spcPts val="800"/>
                        </a:spcAft>
                      </a:pPr>
                      <a:r>
                        <a:rPr lang="en-US" sz="1800" b="1" kern="0">
                          <a:effectLst/>
                        </a:rPr>
                        <a:t>(14)</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Developing community</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a:effectLst/>
                        </a:rPr>
                        <a:t>Advancing connections, sense of community, and collective action among users in response to a crisis</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519808664"/>
                  </a:ext>
                </a:extLst>
              </a:tr>
              <a:tr h="583751">
                <a:tc>
                  <a:txBody>
                    <a:bodyPr/>
                    <a:lstStyle/>
                    <a:p>
                      <a:pPr>
                        <a:lnSpc>
                          <a:spcPct val="107000"/>
                        </a:lnSpc>
                        <a:spcAft>
                          <a:spcPts val="800"/>
                        </a:spcAft>
                      </a:pPr>
                      <a:r>
                        <a:rPr lang="en-US" sz="1800" b="1" kern="0" dirty="0">
                          <a:effectLst/>
                        </a:rPr>
                        <a:t>(15)</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Establishing norms</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effectLst/>
                        </a:rPr>
                        <a:t>Developing and enforcing principles for using social media to respond to a crisis collaboratively</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517444304"/>
                  </a:ext>
                </a:extLst>
              </a:tr>
            </a:tbl>
          </a:graphicData>
        </a:graphic>
      </p:graphicFrame>
      <p:sp>
        <p:nvSpPr>
          <p:cNvPr id="8" name="TextBox 7">
            <a:extLst>
              <a:ext uri="{FF2B5EF4-FFF2-40B4-BE49-F238E27FC236}">
                <a16:creationId xmlns:a16="http://schemas.microsoft.com/office/drawing/2014/main" id="{41DA6755-47C4-72F3-7F5C-B09C6C24332A}"/>
              </a:ext>
            </a:extLst>
          </p:cNvPr>
          <p:cNvSpPr txBox="1"/>
          <p:nvPr/>
        </p:nvSpPr>
        <p:spPr>
          <a:xfrm>
            <a:off x="3493358" y="5217684"/>
            <a:ext cx="6097978" cy="369332"/>
          </a:xfrm>
          <a:prstGeom prst="rect">
            <a:avLst/>
          </a:prstGeom>
          <a:noFill/>
        </p:spPr>
        <p:txBody>
          <a:bodyPr wrap="square">
            <a:spAutoFit/>
          </a:bodyPr>
          <a:lstStyle/>
          <a:p>
            <a:r>
              <a:rPr lang="en-US" b="1" dirty="0">
                <a:solidFill>
                  <a:srgbClr val="C00000"/>
                </a:solidFill>
              </a:rPr>
              <a:t>Overview of social media affordances for collaborating</a:t>
            </a:r>
          </a:p>
        </p:txBody>
      </p:sp>
      <p:sp>
        <p:nvSpPr>
          <p:cNvPr id="6" name="TextBox 5">
            <a:extLst>
              <a:ext uri="{FF2B5EF4-FFF2-40B4-BE49-F238E27FC236}">
                <a16:creationId xmlns:a16="http://schemas.microsoft.com/office/drawing/2014/main" id="{34BB5527-3C84-7E8D-5373-DC126916B827}"/>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
        <p:nvSpPr>
          <p:cNvPr id="10" name="TextBox 9">
            <a:extLst>
              <a:ext uri="{FF2B5EF4-FFF2-40B4-BE49-F238E27FC236}">
                <a16:creationId xmlns:a16="http://schemas.microsoft.com/office/drawing/2014/main" id="{2BB38EC2-730C-D566-A865-A10943F28CF1}"/>
              </a:ext>
            </a:extLst>
          </p:cNvPr>
          <p:cNvSpPr txBox="1"/>
          <p:nvPr/>
        </p:nvSpPr>
        <p:spPr>
          <a:xfrm>
            <a:off x="2317607" y="1191964"/>
            <a:ext cx="714643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Best practices in risk and crisis communication</a:t>
            </a:r>
          </a:p>
        </p:txBody>
      </p:sp>
    </p:spTree>
    <p:extLst>
      <p:ext uri="{BB962C8B-B14F-4D97-AF65-F5344CB8AC3E}">
        <p14:creationId xmlns:p14="http://schemas.microsoft.com/office/powerpoint/2010/main" val="1231357572"/>
      </p:ext>
    </p:extLst>
  </p:cSld>
  <p:clrMapOvr>
    <a:masterClrMapping/>
  </p:clrMapOvr>
  <mc:AlternateContent xmlns:mc="http://schemas.openxmlformats.org/markup-compatibility/2006" xmlns:p14="http://schemas.microsoft.com/office/powerpoint/2010/main">
    <mc:Choice Requires="p14">
      <p:transition p14:dur="10" advTm="135000"/>
    </mc:Choice>
    <mc:Fallback xmlns="">
      <p:transition advTm="135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263989" y="2064183"/>
            <a:ext cx="9256152" cy="1200329"/>
          </a:xfrm>
          <a:prstGeom prst="rect">
            <a:avLst/>
          </a:prstGeom>
          <a:noFill/>
        </p:spPr>
        <p:txBody>
          <a:bodyPr wrap="square" rtlCol="0">
            <a:spAutoFit/>
          </a:bodyPr>
          <a:lstStyle/>
          <a:p>
            <a:pPr algn="ctr"/>
            <a:r>
              <a:rPr lang="en-US" sz="3600" b="1" dirty="0">
                <a:solidFill>
                  <a:srgbClr val="2E3957"/>
                </a:solidFill>
                <a:latin typeface="Tajawal ExtraBold" panose="00000800000000000000" pitchFamily="2" charset="-78"/>
                <a:cs typeface="Tajawal ExtraBold" panose="00000800000000000000" pitchFamily="2" charset="-78"/>
              </a:rPr>
              <a:t>Assessing and Managing Social Media Issues and Risks</a:t>
            </a:r>
          </a:p>
        </p:txBody>
      </p:sp>
      <p:pic>
        <p:nvPicPr>
          <p:cNvPr id="3" name="Picture 2" descr="A person standing next to a computer with a crane and a calculator&#10;&#10;Description automatically generated">
            <a:extLst>
              <a:ext uri="{FF2B5EF4-FFF2-40B4-BE49-F238E27FC236}">
                <a16:creationId xmlns:a16="http://schemas.microsoft.com/office/drawing/2014/main" id="{A9D15A1C-5E32-6140-4011-0FC014BA394A}"/>
              </a:ext>
            </a:extLst>
          </p:cNvPr>
          <p:cNvPicPr>
            <a:picLocks noChangeAspect="1"/>
          </p:cNvPicPr>
          <p:nvPr/>
        </p:nvPicPr>
        <p:blipFill rotWithShape="1">
          <a:blip r:embed="rId2">
            <a:extLst>
              <a:ext uri="{28A0092B-C50C-407E-A947-70E740481C1C}">
                <a14:useLocalDpi xmlns:a14="http://schemas.microsoft.com/office/drawing/2010/main" val="0"/>
              </a:ext>
            </a:extLst>
          </a:blip>
          <a:srcRect t="4798" b="5400"/>
          <a:stretch/>
        </p:blipFill>
        <p:spPr>
          <a:xfrm>
            <a:off x="3244788" y="3275480"/>
            <a:ext cx="5294553" cy="2741347"/>
          </a:xfrm>
          <a:prstGeom prst="rect">
            <a:avLst/>
          </a:prstGeom>
        </p:spPr>
      </p:pic>
      <p:sp>
        <p:nvSpPr>
          <p:cNvPr id="4" name="TextBox 3">
            <a:extLst>
              <a:ext uri="{FF2B5EF4-FFF2-40B4-BE49-F238E27FC236}">
                <a16:creationId xmlns:a16="http://schemas.microsoft.com/office/drawing/2014/main" id="{77B1500B-49E7-B7CB-5A69-0AACE9E0A948}"/>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1254372446"/>
      </p:ext>
    </p:extLst>
  </p:cSld>
  <p:clrMapOvr>
    <a:masterClrMapping/>
  </p:clrMapOvr>
  <mc:AlternateContent xmlns:mc="http://schemas.openxmlformats.org/markup-compatibility/2006" xmlns:p14="http://schemas.microsoft.com/office/powerpoint/2010/main">
    <mc:Choice Requires="p14">
      <p:transition spd="slow" p14:dur="2000" advClick="0" advTm="9000"/>
    </mc:Choice>
    <mc:Fallback xmlns="">
      <p:transition spd="slow" advClick="0" advTm="9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238102"/>
            <a:ext cx="9718762" cy="430887"/>
          </a:xfrm>
          <a:prstGeom prst="rect">
            <a:avLst/>
          </a:prstGeom>
          <a:noFill/>
        </p:spPr>
        <p:txBody>
          <a:bodyPr wrap="square" rtlCol="0">
            <a:spAutoFit/>
          </a:bodyPr>
          <a:lstStyle/>
          <a:p>
            <a:r>
              <a:rPr lang="en-US" sz="2200" b="1" dirty="0">
                <a:solidFill>
                  <a:schemeClr val="accent2"/>
                </a:solidFill>
                <a:latin typeface="Tajawal Medium" panose="00000600000000000000" pitchFamily="2" charset="-78"/>
                <a:cs typeface="Tajawal Medium" panose="00000600000000000000" pitchFamily="2" charset="-78"/>
              </a:rPr>
              <a:t>Assessing and Managing Social Media Issues and Risks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292600" y="2226595"/>
            <a:ext cx="9927994" cy="3277820"/>
          </a:xfrm>
          <a:prstGeom prst="rect">
            <a:avLst/>
          </a:prstGeom>
          <a:noFill/>
        </p:spPr>
        <p:txBody>
          <a:bodyPr wrap="square" rtlCol="0">
            <a:spAutoFit/>
          </a:bodyPr>
          <a:lstStyle/>
          <a:p>
            <a:pPr algn="just"/>
            <a:r>
              <a:rPr lang="en-US" sz="2300" b="1" dirty="0">
                <a:solidFill>
                  <a:srgbClr val="C00000"/>
                </a:solidFill>
                <a:latin typeface="Tajawal ExtraBold" panose="00000800000000000000" pitchFamily="2" charset="-78"/>
                <a:cs typeface="Tajawal ExtraBold" panose="00000800000000000000" pitchFamily="2" charset="-78"/>
              </a:rPr>
              <a:t>What is social media risk management?</a:t>
            </a:r>
            <a:endParaRPr lang="en-US" sz="2300" b="1" dirty="0">
              <a:solidFill>
                <a:srgbClr val="2D3956"/>
              </a:solidFill>
              <a:latin typeface="Tajawal ExtraBold" panose="00000800000000000000" pitchFamily="2" charset="-78"/>
              <a:cs typeface="Tajawal ExtraBold" panose="00000800000000000000" pitchFamily="2" charset="-78"/>
            </a:endParaRPr>
          </a:p>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Social media risk management is the process of identifying, assessing, and mitigating risks that stem from social media.</a:t>
            </a:r>
          </a:p>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Your brand, customers, and employees are all active on social media. </a:t>
            </a:r>
          </a:p>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This means your social channels are a common ground where conversations — both good and bad — and crises can start.</a:t>
            </a:r>
          </a:p>
        </p:txBody>
      </p:sp>
      <p:sp>
        <p:nvSpPr>
          <p:cNvPr id="8" name="TextBox 7">
            <a:extLst>
              <a:ext uri="{FF2B5EF4-FFF2-40B4-BE49-F238E27FC236}">
                <a16:creationId xmlns:a16="http://schemas.microsoft.com/office/drawing/2014/main" id="{689A8093-2DA0-CA79-FD00-4664B10611F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3749179356"/>
      </p:ext>
    </p:extLst>
  </p:cSld>
  <p:clrMapOvr>
    <a:masterClrMapping/>
  </p:clrMapOvr>
  <mc:AlternateContent xmlns:mc="http://schemas.openxmlformats.org/markup-compatibility/2006" xmlns:p14="http://schemas.microsoft.com/office/powerpoint/2010/main">
    <mc:Choice Requires="p14">
      <p:transition p14:dur="10" advTm="84000"/>
    </mc:Choice>
    <mc:Fallback xmlns="">
      <p:transition advTm="84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13830" y="1821180"/>
            <a:ext cx="10513299" cy="4247317"/>
          </a:xfrm>
          <a:prstGeom prst="rect">
            <a:avLst/>
          </a:prstGeom>
          <a:noFill/>
        </p:spPr>
        <p:txBody>
          <a:bodyPr wrap="square" rtlCol="0">
            <a:spAutoFit/>
          </a:bodyPr>
          <a:lstStyle/>
          <a:p>
            <a:pPr algn="just"/>
            <a:r>
              <a:rPr lang="en-US" sz="2300" b="1" dirty="0">
                <a:solidFill>
                  <a:srgbClr val="C00000"/>
                </a:solidFill>
                <a:latin typeface="Tajawal ExtraBold" panose="00000800000000000000" pitchFamily="2" charset="-78"/>
                <a:cs typeface="Tajawal ExtraBold" panose="00000800000000000000" pitchFamily="2" charset="-78"/>
              </a:rPr>
              <a:t>		What are the risks of social media for businesses?</a:t>
            </a:r>
            <a:endParaRPr lang="en-US" sz="1100" b="1" dirty="0">
              <a:solidFill>
                <a:srgbClr val="C00000"/>
              </a:solidFill>
              <a:latin typeface="Tajawal ExtraBold" panose="00000800000000000000" pitchFamily="2" charset="-78"/>
              <a:cs typeface="Tajawal ExtraBold" panose="00000800000000000000" pitchFamily="2" charset="-78"/>
            </a:endParaRPr>
          </a:p>
          <a:p>
            <a:pPr algn="just"/>
            <a:r>
              <a:rPr lang="en-US" sz="2300" b="1" dirty="0">
                <a:solidFill>
                  <a:srgbClr val="C00000"/>
                </a:solidFill>
                <a:latin typeface="Tajawal ExtraBold" panose="00000800000000000000" pitchFamily="2" charset="-78"/>
                <a:cs typeface="Tajawal ExtraBold" panose="00000800000000000000" pitchFamily="2" charset="-78"/>
              </a:rPr>
              <a:t>Damage to reputation </a:t>
            </a:r>
            <a:r>
              <a:rPr lang="en-US" sz="2200" b="1" dirty="0">
                <a:solidFill>
                  <a:srgbClr val="2D3956"/>
                </a:solidFill>
                <a:latin typeface="Tajawal ExtraBold" panose="00000800000000000000" pitchFamily="2" charset="-78"/>
                <a:cs typeface="Tajawal ExtraBold" panose="00000800000000000000" pitchFamily="2" charset="-78"/>
              </a:rPr>
              <a:t>(Negative comments, inappropriate posts, or bad reviews can all damage your brand’s reputation.)</a:t>
            </a:r>
          </a:p>
          <a:p>
            <a:pPr algn="just"/>
            <a:r>
              <a:rPr lang="en-US" sz="2300" b="1" dirty="0">
                <a:solidFill>
                  <a:srgbClr val="C00000"/>
                </a:solidFill>
                <a:latin typeface="Tajawal ExtraBold" panose="00000800000000000000" pitchFamily="2" charset="-78"/>
                <a:cs typeface="Tajawal ExtraBold" panose="00000800000000000000" pitchFamily="2" charset="-78"/>
              </a:rPr>
              <a:t>Security breaches </a:t>
            </a:r>
            <a:r>
              <a:rPr lang="en-US" sz="2200" b="1" dirty="0">
                <a:solidFill>
                  <a:srgbClr val="2D3956"/>
                </a:solidFill>
                <a:latin typeface="Tajawal ExtraBold" panose="00000800000000000000" pitchFamily="2" charset="-78"/>
                <a:cs typeface="Tajawal ExtraBold" panose="00000800000000000000" pitchFamily="2" charset="-78"/>
              </a:rPr>
              <a:t>(If your social account passwords get into the wrong hands, then a security breach is a major risk.)</a:t>
            </a:r>
          </a:p>
          <a:p>
            <a:pPr algn="just"/>
            <a:r>
              <a:rPr lang="en-US" sz="2300" b="1" dirty="0">
                <a:solidFill>
                  <a:srgbClr val="C00000"/>
                </a:solidFill>
                <a:latin typeface="Tajawal ExtraBold" panose="00000800000000000000" pitchFamily="2" charset="-78"/>
                <a:cs typeface="Tajawal ExtraBold" panose="00000800000000000000" pitchFamily="2" charset="-78"/>
              </a:rPr>
              <a:t>Compliance violations </a:t>
            </a:r>
            <a:r>
              <a:rPr lang="en-US" sz="2200" b="1" dirty="0">
                <a:solidFill>
                  <a:srgbClr val="2D3956"/>
                </a:solidFill>
                <a:latin typeface="Tajawal ExtraBold" panose="00000800000000000000" pitchFamily="2" charset="-78"/>
                <a:cs typeface="Tajawal ExtraBold" panose="00000800000000000000" pitchFamily="2" charset="-78"/>
              </a:rPr>
              <a:t>(Social media compliance refers to following rules and regulations set by regulatory bodies, social platforms, and your own company. )</a:t>
            </a:r>
          </a:p>
          <a:p>
            <a:pPr algn="just"/>
            <a:r>
              <a:rPr lang="en-US" sz="2300" b="1" dirty="0">
                <a:solidFill>
                  <a:srgbClr val="C00000"/>
                </a:solidFill>
                <a:latin typeface="Tajawal ExtraBold" panose="00000800000000000000" pitchFamily="2" charset="-78"/>
                <a:cs typeface="Tajawal ExtraBold" panose="00000800000000000000" pitchFamily="2" charset="-78"/>
              </a:rPr>
              <a:t>Legal issues </a:t>
            </a:r>
            <a:r>
              <a:rPr lang="en-US" sz="2200" b="1" dirty="0">
                <a:solidFill>
                  <a:srgbClr val="2D3956"/>
                </a:solidFill>
                <a:latin typeface="Tajawal ExtraBold" panose="00000800000000000000" pitchFamily="2" charset="-78"/>
                <a:cs typeface="Tajawal ExtraBold" panose="00000800000000000000" pitchFamily="2" charset="-78"/>
              </a:rPr>
              <a:t>(You should also have a policy that covers your employees’ social activity and conduct if you want to avoid legal issues.)</a:t>
            </a:r>
          </a:p>
          <a:p>
            <a:pPr algn="just"/>
            <a:r>
              <a:rPr lang="en-US" sz="2300" b="1" dirty="0">
                <a:solidFill>
                  <a:srgbClr val="C00000"/>
                </a:solidFill>
                <a:latin typeface="Tajawal ExtraBold" panose="00000800000000000000" pitchFamily="2" charset="-78"/>
                <a:cs typeface="Tajawal ExtraBold" panose="00000800000000000000" pitchFamily="2" charset="-78"/>
              </a:rPr>
              <a:t>Financial consequences </a:t>
            </a:r>
            <a:r>
              <a:rPr lang="en-US" sz="2200" b="1" dirty="0">
                <a:solidFill>
                  <a:srgbClr val="2D3956"/>
                </a:solidFill>
                <a:latin typeface="Tajawal ExtraBold" panose="00000800000000000000" pitchFamily="2" charset="-78"/>
                <a:cs typeface="Tajawal ExtraBold" panose="00000800000000000000" pitchFamily="2" charset="-78"/>
              </a:rPr>
              <a:t>(Any negative situation, like a PR crisis, impact your company’s bottom line.)</a:t>
            </a:r>
          </a:p>
        </p:txBody>
      </p:sp>
      <p:sp>
        <p:nvSpPr>
          <p:cNvPr id="9" name="TextBox 8">
            <a:extLst>
              <a:ext uri="{FF2B5EF4-FFF2-40B4-BE49-F238E27FC236}">
                <a16:creationId xmlns:a16="http://schemas.microsoft.com/office/drawing/2014/main" id="{B04E91C7-9FE2-E6FB-B0D9-1D0173B7A0A9}"/>
              </a:ext>
            </a:extLst>
          </p:cNvPr>
          <p:cNvSpPr txBox="1"/>
          <p:nvPr/>
        </p:nvSpPr>
        <p:spPr>
          <a:xfrm>
            <a:off x="2346109" y="1238102"/>
            <a:ext cx="9718762" cy="430887"/>
          </a:xfrm>
          <a:prstGeom prst="rect">
            <a:avLst/>
          </a:prstGeom>
          <a:noFill/>
        </p:spPr>
        <p:txBody>
          <a:bodyPr wrap="square" rtlCol="0">
            <a:spAutoFit/>
          </a:bodyPr>
          <a:lstStyle/>
          <a:p>
            <a:r>
              <a:rPr lang="en-US" sz="2200" b="1" dirty="0">
                <a:solidFill>
                  <a:schemeClr val="accent2"/>
                </a:solidFill>
                <a:latin typeface="Tajawal Medium" panose="00000600000000000000" pitchFamily="2" charset="-78"/>
                <a:cs typeface="Tajawal Medium" panose="00000600000000000000" pitchFamily="2" charset="-78"/>
              </a:rPr>
              <a:t>Assessing and Managing Social Media Issues and Risks</a:t>
            </a:r>
          </a:p>
        </p:txBody>
      </p:sp>
      <p:sp>
        <p:nvSpPr>
          <p:cNvPr id="10" name="TextBox 9">
            <a:extLst>
              <a:ext uri="{FF2B5EF4-FFF2-40B4-BE49-F238E27FC236}">
                <a16:creationId xmlns:a16="http://schemas.microsoft.com/office/drawing/2014/main" id="{6C56E607-76CF-A6E2-F202-6424C79CE616}"/>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1399856474"/>
      </p:ext>
    </p:extLst>
  </p:cSld>
  <p:clrMapOvr>
    <a:masterClrMapping/>
  </p:clrMapOvr>
  <mc:AlternateContent xmlns:mc="http://schemas.openxmlformats.org/markup-compatibility/2006" xmlns:p14="http://schemas.microsoft.com/office/powerpoint/2010/main">
    <mc:Choice Requires="p14">
      <p:transition p14:dur="10" advTm="104000"/>
    </mc:Choice>
    <mc:Fallback xmlns="">
      <p:transition advTm="104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962421" y="1718310"/>
            <a:ext cx="10181830" cy="4370427"/>
          </a:xfrm>
          <a:prstGeom prst="rect">
            <a:avLst/>
          </a:prstGeom>
          <a:noFill/>
        </p:spPr>
        <p:txBody>
          <a:bodyPr wrap="square" rtlCol="0">
            <a:spAutoFit/>
          </a:bodyPr>
          <a:lstStyle/>
          <a:p>
            <a:pPr algn="just"/>
            <a:r>
              <a:rPr lang="en-US" sz="2300" b="1" dirty="0">
                <a:solidFill>
                  <a:srgbClr val="C00000"/>
                </a:solidFill>
                <a:latin typeface="Tajawal ExtraBold" panose="00000800000000000000" pitchFamily="2" charset="-78"/>
                <a:cs typeface="Tajawal ExtraBold" panose="00000800000000000000" pitchFamily="2" charset="-78"/>
              </a:rPr>
              <a:t>		5 steps to managing risk on social media</a:t>
            </a:r>
            <a:endParaRPr lang="en-US" sz="1100" b="1" dirty="0">
              <a:solidFill>
                <a:srgbClr val="C00000"/>
              </a:solidFill>
              <a:latin typeface="Tajawal ExtraBold" panose="00000800000000000000" pitchFamily="2" charset="-78"/>
              <a:cs typeface="Tajawal ExtraBold" panose="00000800000000000000" pitchFamily="2" charset="-78"/>
            </a:endParaRPr>
          </a:p>
          <a:p>
            <a:pPr algn="just"/>
            <a:endParaRPr lang="en-US" sz="11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1. Define your social media policy</a:t>
            </a:r>
          </a:p>
          <a:p>
            <a:pPr marL="973138" indent="-973138"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The policy should clearly state what everyone’s roles are in crisis scenarios — from the legal team to PR to customer service.</a:t>
            </a:r>
          </a:p>
          <a:p>
            <a:pPr algn="just"/>
            <a:endParaRPr lang="en-US" sz="16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2. Train your employees</a:t>
            </a:r>
          </a:p>
          <a:p>
            <a:pPr marL="914400" indent="-56991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Your employees are some of your company’s best brand advocates. But without clear guidelines or regular training, employees can put your business at risk. </a:t>
            </a:r>
          </a:p>
          <a:p>
            <a:pPr algn="just"/>
            <a:endParaRPr lang="en-US" sz="16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3. Monitor your social media accounts</a:t>
            </a:r>
          </a:p>
          <a:p>
            <a:pPr marL="914400" indent="-914400"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Brands must keep a close eye on their mentions so they can quickly step in if needed.</a:t>
            </a:r>
          </a:p>
        </p:txBody>
      </p:sp>
      <p:sp>
        <p:nvSpPr>
          <p:cNvPr id="6" name="TextBox 5">
            <a:extLst>
              <a:ext uri="{FF2B5EF4-FFF2-40B4-BE49-F238E27FC236}">
                <a16:creationId xmlns:a16="http://schemas.microsoft.com/office/drawing/2014/main" id="{7D6D1620-F2A0-B312-553E-B8A7B06F5F2F}"/>
              </a:ext>
            </a:extLst>
          </p:cNvPr>
          <p:cNvSpPr txBox="1"/>
          <p:nvPr/>
        </p:nvSpPr>
        <p:spPr>
          <a:xfrm>
            <a:off x="2346109" y="1238102"/>
            <a:ext cx="9718762" cy="430887"/>
          </a:xfrm>
          <a:prstGeom prst="rect">
            <a:avLst/>
          </a:prstGeom>
          <a:noFill/>
        </p:spPr>
        <p:txBody>
          <a:bodyPr wrap="square" rtlCol="0">
            <a:spAutoFit/>
          </a:bodyPr>
          <a:lstStyle/>
          <a:p>
            <a:r>
              <a:rPr lang="en-US" sz="2200" b="1" dirty="0">
                <a:solidFill>
                  <a:schemeClr val="accent2"/>
                </a:solidFill>
                <a:latin typeface="Tajawal Medium" panose="00000600000000000000" pitchFamily="2" charset="-78"/>
                <a:cs typeface="Tajawal Medium" panose="00000600000000000000" pitchFamily="2" charset="-78"/>
              </a:rPr>
              <a:t>Assessing and Managing Social Media Issues and Risks</a:t>
            </a:r>
          </a:p>
        </p:txBody>
      </p:sp>
      <p:sp>
        <p:nvSpPr>
          <p:cNvPr id="9" name="TextBox 8">
            <a:extLst>
              <a:ext uri="{FF2B5EF4-FFF2-40B4-BE49-F238E27FC236}">
                <a16:creationId xmlns:a16="http://schemas.microsoft.com/office/drawing/2014/main" id="{5547D832-4FAB-FB2B-255A-39F3E85EAF8E}"/>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3291788932"/>
      </p:ext>
    </p:extLst>
  </p:cSld>
  <p:clrMapOvr>
    <a:masterClrMapping/>
  </p:clrMapOvr>
  <mc:AlternateContent xmlns:mc="http://schemas.openxmlformats.org/markup-compatibility/2006" xmlns:p14="http://schemas.microsoft.com/office/powerpoint/2010/main">
    <mc:Choice Requires="p14">
      <p:transition p14:dur="10" advTm="53000"/>
    </mc:Choice>
    <mc:Fallback xmlns="">
      <p:transition advTm="53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994742" y="2218967"/>
            <a:ext cx="9927994" cy="3400931"/>
          </a:xfrm>
          <a:prstGeom prst="rect">
            <a:avLst/>
          </a:prstGeom>
          <a:noFill/>
        </p:spPr>
        <p:txBody>
          <a:bodyPr wrap="square" rtlCol="0">
            <a:spAutoFit/>
          </a:bodyPr>
          <a:lstStyle/>
          <a:p>
            <a:pPr algn="just"/>
            <a:r>
              <a:rPr lang="en-US" sz="2300" b="1" dirty="0">
                <a:solidFill>
                  <a:srgbClr val="C00000"/>
                </a:solidFill>
                <a:latin typeface="Tajawal ExtraBold" panose="00000800000000000000" pitchFamily="2" charset="-78"/>
                <a:cs typeface="Tajawal ExtraBold" panose="00000800000000000000" pitchFamily="2" charset="-78"/>
              </a:rPr>
              <a:t>		5 steps to managing risk on social media</a:t>
            </a:r>
            <a:endParaRPr lang="en-US" sz="1100" b="1" dirty="0">
              <a:solidFill>
                <a:srgbClr val="C00000"/>
              </a:solidFill>
              <a:latin typeface="Tajawal ExtraBold" panose="00000800000000000000" pitchFamily="2" charset="-78"/>
              <a:cs typeface="Tajawal ExtraBold" panose="00000800000000000000" pitchFamily="2" charset="-78"/>
            </a:endParaRP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4. Respond promptly to negative feedback</a:t>
            </a:r>
          </a:p>
          <a:p>
            <a:pPr marL="855663" indent="-463550"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A negative comment or review can gain traction within minutes or even seconds. It’s critical to have a response plan ready to go so you can address feedback the instant it comes up.</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5. Review and revise your policy on a regular basis</a:t>
            </a:r>
          </a:p>
          <a:p>
            <a:pPr marL="795338" indent="-795338"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Your organization’s social media policy isn’t set in stone — it should be revised as often as social media changes.</a:t>
            </a:r>
            <a:endParaRPr lang="en-US" sz="2200" b="1" dirty="0">
              <a:solidFill>
                <a:srgbClr val="2D3956"/>
              </a:solidFill>
              <a:latin typeface="Tajawal ExtraBold" panose="00000800000000000000" pitchFamily="2" charset="-78"/>
              <a:cs typeface="Tajawal ExtraBold" panose="00000800000000000000" pitchFamily="2" charset="-78"/>
            </a:endParaRPr>
          </a:p>
        </p:txBody>
      </p:sp>
      <p:sp>
        <p:nvSpPr>
          <p:cNvPr id="6" name="TextBox 5">
            <a:extLst>
              <a:ext uri="{FF2B5EF4-FFF2-40B4-BE49-F238E27FC236}">
                <a16:creationId xmlns:a16="http://schemas.microsoft.com/office/drawing/2014/main" id="{D132D12B-D5E0-91D4-1143-92FB1CBE3D51}"/>
              </a:ext>
            </a:extLst>
          </p:cNvPr>
          <p:cNvSpPr txBox="1"/>
          <p:nvPr/>
        </p:nvSpPr>
        <p:spPr>
          <a:xfrm>
            <a:off x="2346109" y="1238102"/>
            <a:ext cx="9718762" cy="430887"/>
          </a:xfrm>
          <a:prstGeom prst="rect">
            <a:avLst/>
          </a:prstGeom>
          <a:noFill/>
        </p:spPr>
        <p:txBody>
          <a:bodyPr wrap="square" rtlCol="0">
            <a:spAutoFit/>
          </a:bodyPr>
          <a:lstStyle/>
          <a:p>
            <a:r>
              <a:rPr lang="en-US" sz="2200" b="1" dirty="0">
                <a:solidFill>
                  <a:schemeClr val="accent2"/>
                </a:solidFill>
                <a:latin typeface="Tajawal Medium" panose="00000600000000000000" pitchFamily="2" charset="-78"/>
                <a:cs typeface="Tajawal Medium" panose="00000600000000000000" pitchFamily="2" charset="-78"/>
              </a:rPr>
              <a:t>Assessing and Managing Social Media Issues and Risks</a:t>
            </a:r>
          </a:p>
        </p:txBody>
      </p:sp>
      <p:sp>
        <p:nvSpPr>
          <p:cNvPr id="8" name="TextBox 7">
            <a:extLst>
              <a:ext uri="{FF2B5EF4-FFF2-40B4-BE49-F238E27FC236}">
                <a16:creationId xmlns:a16="http://schemas.microsoft.com/office/drawing/2014/main" id="{DC1A29BA-FCFF-16A7-9A13-0CD6AB30E58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2486929821"/>
      </p:ext>
    </p:extLst>
  </p:cSld>
  <p:clrMapOvr>
    <a:masterClrMapping/>
  </p:clrMapOvr>
  <mc:AlternateContent xmlns:mc="http://schemas.openxmlformats.org/markup-compatibility/2006" xmlns:p14="http://schemas.microsoft.com/office/powerpoint/2010/main">
    <mc:Choice Requires="p14">
      <p:transition p14:dur="10" advTm="57000"/>
    </mc:Choice>
    <mc:Fallback xmlns="">
      <p:transition advTm="57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362100" y="2077634"/>
            <a:ext cx="9256152" cy="830997"/>
          </a:xfrm>
          <a:prstGeom prst="rect">
            <a:avLst/>
          </a:prstGeom>
          <a:noFill/>
        </p:spPr>
        <p:txBody>
          <a:bodyPr wrap="square" rtlCol="0">
            <a:spAutoFit/>
          </a:bodyPr>
          <a:lstStyle/>
          <a:p>
            <a:pPr algn="ctr"/>
            <a:r>
              <a:rPr lang="en-US" sz="4800" b="1" dirty="0">
                <a:solidFill>
                  <a:srgbClr val="2E3957"/>
                </a:solidFill>
                <a:latin typeface="Tajawal ExtraBold" panose="00000800000000000000" pitchFamily="2" charset="-78"/>
                <a:cs typeface="Tajawal ExtraBold" panose="00000800000000000000" pitchFamily="2" charset="-78"/>
              </a:rPr>
              <a:t>Preventing Social Media Risk</a:t>
            </a:r>
          </a:p>
        </p:txBody>
      </p:sp>
      <p:pic>
        <p:nvPicPr>
          <p:cNvPr id="4" name="Picture 3" descr="A picture containing LEGO, cartoon, clipart&#10;&#10;Description automatically generated">
            <a:extLst>
              <a:ext uri="{FF2B5EF4-FFF2-40B4-BE49-F238E27FC236}">
                <a16:creationId xmlns:a16="http://schemas.microsoft.com/office/drawing/2014/main" id="{54832B31-D43D-2D06-0F52-29238A5D168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66625" y="2908631"/>
            <a:ext cx="5357503" cy="3013596"/>
          </a:xfrm>
          <a:prstGeom prst="rect">
            <a:avLst/>
          </a:prstGeom>
        </p:spPr>
      </p:pic>
      <p:sp>
        <p:nvSpPr>
          <p:cNvPr id="5" name="TextBox 4">
            <a:extLst>
              <a:ext uri="{FF2B5EF4-FFF2-40B4-BE49-F238E27FC236}">
                <a16:creationId xmlns:a16="http://schemas.microsoft.com/office/drawing/2014/main" id="{8C51CB58-3B6C-7671-2723-95F2AE7194A7}"/>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298640923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17608" y="1144054"/>
            <a:ext cx="529477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Preventing Social Media Risk</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189052" y="2081564"/>
            <a:ext cx="9927994" cy="3985706"/>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1) Guidelines</a:t>
            </a:r>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As general best practice, a high-level overall policy should be rolled out to guide the use of social media by all employees of the organization and any third party acting on behalf of the organization. The guidelines should highlight key components including:</a:t>
            </a:r>
          </a:p>
          <a:p>
            <a:pPr algn="just"/>
            <a:r>
              <a:rPr lang="en-US" sz="2300" b="1" dirty="0">
                <a:solidFill>
                  <a:srgbClr val="2D3956"/>
                </a:solidFill>
                <a:latin typeface="Tajawal ExtraBold" panose="00000800000000000000" pitchFamily="2" charset="-78"/>
                <a:cs typeface="Tajawal ExtraBold" panose="00000800000000000000" pitchFamily="2" charset="-78"/>
              </a:rPr>
              <a:t>    </a:t>
            </a:r>
            <a:r>
              <a:rPr lang="en-US" sz="2300" b="1" dirty="0">
                <a:solidFill>
                  <a:srgbClr val="00B0F0"/>
                </a:solidFill>
                <a:latin typeface="Tajawal ExtraBold" panose="00000800000000000000" pitchFamily="2" charset="-78"/>
                <a:cs typeface="Tajawal ExtraBold" panose="00000800000000000000" pitchFamily="2" charset="-78"/>
              </a:rPr>
              <a:t>Scope</a:t>
            </a:r>
            <a:r>
              <a:rPr lang="en-US" sz="2300" b="1" dirty="0">
                <a:solidFill>
                  <a:srgbClr val="2D3956"/>
                </a:solidFill>
                <a:latin typeface="Tajawal ExtraBold" panose="00000800000000000000" pitchFamily="2" charset="-78"/>
                <a:cs typeface="Tajawal ExtraBold" panose="00000800000000000000" pitchFamily="2" charset="-78"/>
              </a:rPr>
              <a:t>—Defining the overall scope of the policy guidelines that is set forth by the enterprise for its employees</a:t>
            </a:r>
          </a:p>
          <a:p>
            <a:pPr algn="just"/>
            <a:r>
              <a:rPr lang="en-US" sz="2300" b="1" dirty="0">
                <a:solidFill>
                  <a:srgbClr val="2D3956"/>
                </a:solidFill>
                <a:latin typeface="Tajawal ExtraBold" panose="00000800000000000000" pitchFamily="2" charset="-78"/>
                <a:cs typeface="Tajawal ExtraBold" panose="00000800000000000000" pitchFamily="2" charset="-78"/>
              </a:rPr>
              <a:t>    </a:t>
            </a:r>
            <a:r>
              <a:rPr lang="en-US" sz="2300" b="1" dirty="0">
                <a:solidFill>
                  <a:srgbClr val="00B0F0"/>
                </a:solidFill>
                <a:latin typeface="Tajawal ExtraBold" panose="00000800000000000000" pitchFamily="2" charset="-78"/>
                <a:cs typeface="Tajawal ExtraBold" panose="00000800000000000000" pitchFamily="2" charset="-78"/>
              </a:rPr>
              <a:t>Purpose</a:t>
            </a:r>
            <a:r>
              <a:rPr lang="en-US" sz="2300" b="1" dirty="0">
                <a:solidFill>
                  <a:srgbClr val="2D3956"/>
                </a:solidFill>
                <a:latin typeface="Tajawal ExtraBold" panose="00000800000000000000" pitchFamily="2" charset="-78"/>
                <a:cs typeface="Tajawal ExtraBold" panose="00000800000000000000" pitchFamily="2" charset="-78"/>
              </a:rPr>
              <a:t>—Definition of the purpose of the guidelines for the organization, specifically, how social media activity on behalf of the organization will take place and what sort of information is relevant to share via that activity.</a:t>
            </a:r>
          </a:p>
        </p:txBody>
      </p:sp>
      <p:sp>
        <p:nvSpPr>
          <p:cNvPr id="8" name="TextBox 7">
            <a:extLst>
              <a:ext uri="{FF2B5EF4-FFF2-40B4-BE49-F238E27FC236}">
                <a16:creationId xmlns:a16="http://schemas.microsoft.com/office/drawing/2014/main" id="{8B3846BC-D3C4-AC2B-53A1-FF4C480ADEA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3577291134"/>
      </p:ext>
    </p:extLst>
  </p:cSld>
  <p:clrMapOvr>
    <a:masterClrMapping/>
  </p:clrMapOvr>
  <mc:AlternateContent xmlns:mc="http://schemas.openxmlformats.org/markup-compatibility/2006" xmlns:p14="http://schemas.microsoft.com/office/powerpoint/2010/main">
    <mc:Choice Requires="p14">
      <p:transition p14:dur="10" advTm="102000"/>
    </mc:Choice>
    <mc:Fallback xmlns="">
      <p:transition advTm="102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79540" y="2061924"/>
            <a:ext cx="10604739" cy="3939540"/>
          </a:xfrm>
          <a:prstGeom prst="rect">
            <a:avLst/>
          </a:prstGeom>
          <a:noFill/>
        </p:spPr>
        <p:txBody>
          <a:bodyPr wrap="square" rtlCol="0">
            <a:spAutoFit/>
          </a:bodyPr>
          <a:lstStyle/>
          <a:p>
            <a:pPr algn="just"/>
            <a:r>
              <a:rPr lang="en-US" sz="2300" b="1" dirty="0">
                <a:solidFill>
                  <a:srgbClr val="00B0F0"/>
                </a:solidFill>
                <a:latin typeface="Tajawal ExtraBold" panose="00000800000000000000" pitchFamily="2" charset="-78"/>
                <a:cs typeface="Tajawal ExtraBold" panose="00000800000000000000" pitchFamily="2" charset="-78"/>
              </a:rPr>
              <a:t>     Goals</a:t>
            </a:r>
            <a:r>
              <a:rPr lang="en-US" sz="2300" b="1" dirty="0">
                <a:solidFill>
                  <a:srgbClr val="2D3956"/>
                </a:solidFill>
                <a:latin typeface="Tajawal ExtraBold" panose="00000800000000000000" pitchFamily="2" charset="-78"/>
                <a:cs typeface="Tajawal ExtraBold" panose="00000800000000000000" pitchFamily="2" charset="-78"/>
              </a:rPr>
              <a:t>—Clear definition of the overall outcome that is to be achieved from the social media presence for the organization and how the social media platform will get the organization there</a:t>
            </a:r>
          </a:p>
          <a:p>
            <a:pPr algn="just"/>
            <a:r>
              <a:rPr lang="en-US" sz="2300" b="1" dirty="0">
                <a:solidFill>
                  <a:srgbClr val="00B0F0"/>
                </a:solidFill>
                <a:latin typeface="Tajawal ExtraBold" panose="00000800000000000000" pitchFamily="2" charset="-78"/>
                <a:cs typeface="Tajawal ExtraBold" panose="00000800000000000000" pitchFamily="2" charset="-78"/>
              </a:rPr>
              <a:t>    Ownership guidelines</a:t>
            </a:r>
            <a:r>
              <a:rPr lang="en-US" sz="2300" b="1" dirty="0">
                <a:solidFill>
                  <a:srgbClr val="2D3956"/>
                </a:solidFill>
                <a:latin typeface="Tajawal ExtraBold" panose="00000800000000000000" pitchFamily="2" charset="-78"/>
                <a:cs typeface="Tajawal ExtraBold" panose="00000800000000000000" pitchFamily="2" charset="-78"/>
              </a:rPr>
              <a:t>—General guidelines for the creation and maintenance of all social media sites for the organization</a:t>
            </a:r>
          </a:p>
          <a:p>
            <a:pPr algn="just"/>
            <a:r>
              <a:rPr lang="en-US" sz="2300" b="1" dirty="0">
                <a:solidFill>
                  <a:srgbClr val="2D3956"/>
                </a:solidFill>
                <a:latin typeface="Tajawal ExtraBold" panose="00000800000000000000" pitchFamily="2" charset="-78"/>
                <a:cs typeface="Tajawal ExtraBold" panose="00000800000000000000" pitchFamily="2" charset="-78"/>
              </a:rPr>
              <a:t>    </a:t>
            </a:r>
            <a:r>
              <a:rPr lang="en-US" sz="2300" b="1" dirty="0">
                <a:solidFill>
                  <a:srgbClr val="00B0F0"/>
                </a:solidFill>
                <a:latin typeface="Tajawal ExtraBold" panose="00000800000000000000" pitchFamily="2" charset="-78"/>
                <a:cs typeface="Tajawal ExtraBold" panose="00000800000000000000" pitchFamily="2" charset="-78"/>
              </a:rPr>
              <a:t>Contributor guidelines</a:t>
            </a:r>
            <a:r>
              <a:rPr lang="en-US" sz="2300" b="1" dirty="0">
                <a:solidFill>
                  <a:srgbClr val="2D3956"/>
                </a:solidFill>
                <a:latin typeface="Tajawal ExtraBold" panose="00000800000000000000" pitchFamily="2" charset="-78"/>
                <a:cs typeface="Tajawal ExtraBold" panose="00000800000000000000" pitchFamily="2" charset="-78"/>
              </a:rPr>
              <a:t>—General guidelines and principles directing contributors to the social media sites</a:t>
            </a:r>
          </a:p>
          <a:p>
            <a:pPr algn="just"/>
            <a:r>
              <a:rPr lang="en-US" sz="2300" b="1" dirty="0">
                <a:solidFill>
                  <a:srgbClr val="2D3956"/>
                </a:solidFill>
                <a:latin typeface="Tajawal ExtraBold" panose="00000800000000000000" pitchFamily="2" charset="-78"/>
                <a:cs typeface="Tajawal ExtraBold" panose="00000800000000000000" pitchFamily="2" charset="-78"/>
              </a:rPr>
              <a:t>    </a:t>
            </a:r>
            <a:r>
              <a:rPr lang="en-US" sz="2300" b="1" dirty="0">
                <a:solidFill>
                  <a:srgbClr val="00B0F0"/>
                </a:solidFill>
                <a:latin typeface="Tajawal ExtraBold" panose="00000800000000000000" pitchFamily="2" charset="-78"/>
                <a:cs typeface="Tajawal ExtraBold" panose="00000800000000000000" pitchFamily="2" charset="-78"/>
              </a:rPr>
              <a:t>Approved social media platforms</a:t>
            </a:r>
            <a:r>
              <a:rPr lang="en-US" sz="2300" b="1" dirty="0">
                <a:solidFill>
                  <a:srgbClr val="2D3956"/>
                </a:solidFill>
                <a:latin typeface="Tajawal ExtraBold" panose="00000800000000000000" pitchFamily="2" charset="-78"/>
                <a:cs typeface="Tajawal ExtraBold" panose="00000800000000000000" pitchFamily="2" charset="-78"/>
              </a:rPr>
              <a:t>—</a:t>
            </a:r>
            <a:r>
              <a:rPr lang="en-US" sz="2200" b="1" dirty="0">
                <a:solidFill>
                  <a:srgbClr val="2D3956"/>
                </a:solidFill>
                <a:latin typeface="Tajawal ExtraBold" panose="00000800000000000000" pitchFamily="2" charset="-78"/>
                <a:cs typeface="Tajawal ExtraBold" panose="00000800000000000000" pitchFamily="2" charset="-78"/>
              </a:rPr>
              <a:t>Expectation for departments assessing social media solutions outside of the company to demonstrate how the social media presence will contribute to achievement of the overall goal and, more importantly, the platform’s degree of utilization and security</a:t>
            </a:r>
          </a:p>
        </p:txBody>
      </p:sp>
      <p:sp>
        <p:nvSpPr>
          <p:cNvPr id="6" name="TextBox 5">
            <a:extLst>
              <a:ext uri="{FF2B5EF4-FFF2-40B4-BE49-F238E27FC236}">
                <a16:creationId xmlns:a16="http://schemas.microsoft.com/office/drawing/2014/main" id="{B4BBBF3C-0448-C61C-E5F7-28248A0DAC51}"/>
              </a:ext>
            </a:extLst>
          </p:cNvPr>
          <p:cNvSpPr txBox="1"/>
          <p:nvPr/>
        </p:nvSpPr>
        <p:spPr>
          <a:xfrm>
            <a:off x="2317608" y="1144054"/>
            <a:ext cx="529477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Preventing Social Media Risk</a:t>
            </a:r>
          </a:p>
        </p:txBody>
      </p:sp>
      <p:sp>
        <p:nvSpPr>
          <p:cNvPr id="9" name="TextBox 8">
            <a:extLst>
              <a:ext uri="{FF2B5EF4-FFF2-40B4-BE49-F238E27FC236}">
                <a16:creationId xmlns:a16="http://schemas.microsoft.com/office/drawing/2014/main" id="{6DE54101-4EF0-5370-D769-401663288BD2}"/>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1659140332"/>
      </p:ext>
    </p:extLst>
  </p:cSld>
  <p:clrMapOvr>
    <a:masterClrMapping/>
  </p:clrMapOvr>
  <mc:AlternateContent xmlns:mc="http://schemas.openxmlformats.org/markup-compatibility/2006" xmlns:p14="http://schemas.microsoft.com/office/powerpoint/2010/main">
    <mc:Choice Requires="p14">
      <p:transition p14:dur="10" advTm="104000"/>
    </mc:Choice>
    <mc:Fallback xmlns="">
      <p:transition advTm="104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132003" y="1844815"/>
            <a:ext cx="9927994" cy="3985706"/>
          </a:xfrm>
          <a:prstGeom prst="rect">
            <a:avLst/>
          </a:prstGeom>
          <a:noFill/>
        </p:spPr>
        <p:txBody>
          <a:bodyPr wrap="square" rtlCol="0">
            <a:spAutoFit/>
          </a:bodyPr>
          <a:lstStyle/>
          <a:p>
            <a:pPr algn="just"/>
            <a:endParaRPr lang="en-US" sz="2300" b="1" dirty="0">
              <a:solidFill>
                <a:schemeClr val="accent6">
                  <a:lumMod val="75000"/>
                </a:schemeClr>
              </a:solidFill>
              <a:latin typeface="Tajawal ExtraBold" panose="00000800000000000000" pitchFamily="2" charset="-78"/>
              <a:cs typeface="Tajawal ExtraBold" panose="00000800000000000000" pitchFamily="2" charset="-78"/>
            </a:endParaRPr>
          </a:p>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2) Training and awareness</a:t>
            </a:r>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It is key for the organization to embody the proper use of social media etiquette as part of the onboarding training of all employees, especially in roles such as marketing, HR and IT—departments that will most likely be representing the organization as part of their ongoing job functions. Embedding the behaviors and instilling the right concepts of social media norms that align with the organizational policies and processes will help in the long run as more and more employees participate on social media and represent their organization and its products and interests.</a:t>
            </a:r>
          </a:p>
        </p:txBody>
      </p:sp>
      <p:sp>
        <p:nvSpPr>
          <p:cNvPr id="6" name="TextBox 5">
            <a:extLst>
              <a:ext uri="{FF2B5EF4-FFF2-40B4-BE49-F238E27FC236}">
                <a16:creationId xmlns:a16="http://schemas.microsoft.com/office/drawing/2014/main" id="{077C714E-F407-D7DB-30CA-599ED9AE4655}"/>
              </a:ext>
            </a:extLst>
          </p:cNvPr>
          <p:cNvSpPr txBox="1"/>
          <p:nvPr/>
        </p:nvSpPr>
        <p:spPr>
          <a:xfrm>
            <a:off x="2317608" y="1144054"/>
            <a:ext cx="529477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Preventing Social Media Risk</a:t>
            </a:r>
          </a:p>
        </p:txBody>
      </p:sp>
      <p:sp>
        <p:nvSpPr>
          <p:cNvPr id="8" name="TextBox 7">
            <a:extLst>
              <a:ext uri="{FF2B5EF4-FFF2-40B4-BE49-F238E27FC236}">
                <a16:creationId xmlns:a16="http://schemas.microsoft.com/office/drawing/2014/main" id="{92ABD2A0-C6C7-3691-A4C8-0248D74E9F82}"/>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4210736556"/>
      </p:ext>
    </p:extLst>
  </p:cSld>
  <p:clrMapOvr>
    <a:masterClrMapping/>
  </p:clrMapOvr>
  <mc:AlternateContent xmlns:mc="http://schemas.openxmlformats.org/markup-compatibility/2006" xmlns:p14="http://schemas.microsoft.com/office/powerpoint/2010/main">
    <mc:Choice Requires="p14">
      <p:transition p14:dur="10" advTm="53000"/>
    </mc:Choice>
    <mc:Fallback xmlns="">
      <p:transition advTm="53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902970" y="2179279"/>
            <a:ext cx="6859266" cy="3631763"/>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3) Social media crisis and communication plan</a:t>
            </a:r>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A robust social media crisis and communication plan must be developed in the event that a crisis occurs. There has to be a single point of contact, usually the communications team, for all communication with the media and stakeholders. Key department personnel have to be involved, especially if there is a matter that applies to that specific department.</a:t>
            </a:r>
          </a:p>
        </p:txBody>
      </p:sp>
      <p:pic>
        <p:nvPicPr>
          <p:cNvPr id="10" name="Picture 9" descr="A hand holding a phone&#10;&#10;Description automatically generated with medium confidence">
            <a:extLst>
              <a:ext uri="{FF2B5EF4-FFF2-40B4-BE49-F238E27FC236}">
                <a16:creationId xmlns:a16="http://schemas.microsoft.com/office/drawing/2014/main" id="{8C729C0A-E36F-2267-3E60-1595D739E2C3}"/>
              </a:ext>
            </a:extLst>
          </p:cNvPr>
          <p:cNvPicPr>
            <a:picLocks noChangeAspect="1"/>
          </p:cNvPicPr>
          <p:nvPr/>
        </p:nvPicPr>
        <p:blipFill rotWithShape="1">
          <a:blip r:embed="rId2">
            <a:extLst>
              <a:ext uri="{28A0092B-C50C-407E-A947-70E740481C1C}">
                <a14:useLocalDpi xmlns:a14="http://schemas.microsoft.com/office/drawing/2010/main" val="0"/>
              </a:ext>
            </a:extLst>
          </a:blip>
          <a:srcRect l="53676" t="6381"/>
          <a:stretch/>
        </p:blipFill>
        <p:spPr>
          <a:xfrm>
            <a:off x="7979176" y="1906638"/>
            <a:ext cx="3130784" cy="4007274"/>
          </a:xfrm>
          <a:prstGeom prst="rect">
            <a:avLst/>
          </a:prstGeom>
        </p:spPr>
      </p:pic>
      <p:sp>
        <p:nvSpPr>
          <p:cNvPr id="8" name="TextBox 7">
            <a:extLst>
              <a:ext uri="{FF2B5EF4-FFF2-40B4-BE49-F238E27FC236}">
                <a16:creationId xmlns:a16="http://schemas.microsoft.com/office/drawing/2014/main" id="{927E998D-DFEF-BA8F-A792-4A4E8C5B7B39}"/>
              </a:ext>
            </a:extLst>
          </p:cNvPr>
          <p:cNvSpPr txBox="1"/>
          <p:nvPr/>
        </p:nvSpPr>
        <p:spPr>
          <a:xfrm>
            <a:off x="2317608" y="1144054"/>
            <a:ext cx="529477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Preventing Social Media Risk</a:t>
            </a:r>
          </a:p>
        </p:txBody>
      </p:sp>
      <p:sp>
        <p:nvSpPr>
          <p:cNvPr id="9" name="TextBox 8">
            <a:extLst>
              <a:ext uri="{FF2B5EF4-FFF2-40B4-BE49-F238E27FC236}">
                <a16:creationId xmlns:a16="http://schemas.microsoft.com/office/drawing/2014/main" id="{3963580A-68B4-3F40-CE6A-5D10E7375A2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3721405829"/>
      </p:ext>
    </p:extLst>
  </p:cSld>
  <p:clrMapOvr>
    <a:masterClrMapping/>
  </p:clrMapOvr>
  <mc:AlternateContent xmlns:mc="http://schemas.openxmlformats.org/markup-compatibility/2006" xmlns:p14="http://schemas.microsoft.com/office/powerpoint/2010/main">
    <mc:Choice Requires="p14">
      <p:transition p14:dur="10" advTm="55000"/>
    </mc:Choice>
    <mc:Fallback xmlns="">
      <p:transition advTm="55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0468" y="1121190"/>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Conclusion</a:t>
            </a:r>
          </a:p>
        </p:txBody>
      </p:sp>
      <p:sp>
        <p:nvSpPr>
          <p:cNvPr id="9" name="TextBox 8">
            <a:extLst>
              <a:ext uri="{FF2B5EF4-FFF2-40B4-BE49-F238E27FC236}">
                <a16:creationId xmlns:a16="http://schemas.microsoft.com/office/drawing/2014/main" id="{F3F6127B-75EA-300A-8807-7F15B7481CB3}"/>
              </a:ext>
            </a:extLst>
          </p:cNvPr>
          <p:cNvSpPr txBox="1"/>
          <p:nvPr/>
        </p:nvSpPr>
        <p:spPr>
          <a:xfrm>
            <a:off x="1816826" y="2335886"/>
            <a:ext cx="9782768" cy="3477875"/>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The Social Media Crisis Plan (Issues &amp; Risks) </a:t>
            </a:r>
          </a:p>
          <a:p>
            <a:pPr marL="342900" indent="-342900" algn="just">
              <a:buFont typeface="Wingdings" panose="05000000000000000000" pitchFamily="2" charset="2"/>
              <a:buChar char="§"/>
            </a:pP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Seven Functional Blocks of Social Media</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How to appear transparent, visible and accessible</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Managing accessibility</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Managing a 24/7 information stream</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Best practices in risk and crisis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Assessing and Managing Social Media Issues and Risks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Preventing Social Media Risk</a:t>
            </a:r>
          </a:p>
        </p:txBody>
      </p:sp>
      <p:sp>
        <p:nvSpPr>
          <p:cNvPr id="10" name="TextBox 9">
            <a:extLst>
              <a:ext uri="{FF2B5EF4-FFF2-40B4-BE49-F238E27FC236}">
                <a16:creationId xmlns:a16="http://schemas.microsoft.com/office/drawing/2014/main" id="{29A94D9B-B6A5-363A-D34D-08620602968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1878336841"/>
      </p:ext>
    </p:extLst>
  </p:cSld>
  <p:clrMapOvr>
    <a:masterClrMapping/>
  </p:clrMapOvr>
  <mc:AlternateContent xmlns:mc="http://schemas.openxmlformats.org/markup-compatibility/2006" xmlns:p14="http://schemas.microsoft.com/office/powerpoint/2010/main">
    <mc:Choice Requires="p14">
      <p:transition p14:dur="10" advTm="73000"/>
    </mc:Choice>
    <mc:Fallback xmlns="">
      <p:transition advTm="73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150940"/>
            <a:ext cx="558052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Recommended Reference</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425908" y="2244060"/>
            <a:ext cx="9782768" cy="3539430"/>
          </a:xfrm>
          <a:prstGeom prst="rect">
            <a:avLst/>
          </a:prstGeom>
          <a:noFill/>
        </p:spPr>
        <p:txBody>
          <a:bodyPr wrap="square" rtlCol="0">
            <a:spAutoFit/>
          </a:bodyPr>
          <a:lstStyle/>
          <a:p>
            <a:pPr marL="285750" indent="-285750">
              <a:buFont typeface="Wingdings" panose="05000000000000000000" pitchFamily="2" charset="2"/>
              <a:buChar char="§"/>
            </a:pPr>
            <a:r>
              <a:rPr lang="en-US" sz="1600" dirty="0">
                <a:effectLst/>
                <a:latin typeface="Times New Roman" panose="02020603050405020304" pitchFamily="18" charset="0"/>
                <a:ea typeface="Times New Roman" panose="02020603050405020304" pitchFamily="18" charset="0"/>
              </a:rPr>
              <a:t>Wedlock, B. C. (2012, May). (dissertation). The diffusion of social media in public relations: Use of social media in crisis response strategies. ProQuest. Retrieved May 2023, from https://www.researchgate.net/publication/295547824_The_Diffusion_of_Social_Media_in_Public_Relations_Use_of_Social_Media_In_Crisis_Response_Strategies. </a:t>
            </a:r>
          </a:p>
          <a:p>
            <a:pPr marL="285750" indent="-285750">
              <a:buFont typeface="Wingdings" panose="05000000000000000000" pitchFamily="2" charset="2"/>
              <a:buChar char="§"/>
            </a:pPr>
            <a:r>
              <a:rPr lang="en-US" sz="1600" dirty="0" err="1">
                <a:effectLst/>
              </a:rPr>
              <a:t>Eismann</a:t>
            </a:r>
            <a:r>
              <a:rPr lang="en-US" sz="1600" dirty="0">
                <a:effectLst/>
              </a:rPr>
              <a:t>, K., </a:t>
            </a:r>
            <a:r>
              <a:rPr lang="en-US" sz="1600" dirty="0" err="1">
                <a:effectLst/>
              </a:rPr>
              <a:t>Posegga</a:t>
            </a:r>
            <a:r>
              <a:rPr lang="en-US" sz="1600" dirty="0">
                <a:effectLst/>
              </a:rPr>
              <a:t>, O., &amp; Fischbach, K. (2021). Opening organizational learning in crisis management: On the affordances of Social Media. </a:t>
            </a:r>
            <a:r>
              <a:rPr lang="en-US" sz="1600" i="1" dirty="0">
                <a:effectLst/>
              </a:rPr>
              <a:t>The Journal of Strategic Information Systems</a:t>
            </a:r>
            <a:r>
              <a:rPr lang="en-US" sz="1600" dirty="0">
                <a:effectLst/>
              </a:rPr>
              <a:t>, </a:t>
            </a:r>
            <a:r>
              <a:rPr lang="en-US" sz="1600" i="1" dirty="0">
                <a:effectLst/>
              </a:rPr>
              <a:t>30</a:t>
            </a:r>
            <a:r>
              <a:rPr lang="en-US" sz="1600" dirty="0">
                <a:effectLst/>
              </a:rPr>
              <a:t>(4), 101692. https://doi.org/10.1016/j.jsis.2021.101692 </a:t>
            </a:r>
          </a:p>
          <a:p>
            <a:pPr marL="285750" indent="-285750">
              <a:buFont typeface="Wingdings" panose="05000000000000000000" pitchFamily="2" charset="2"/>
              <a:buChar char="§"/>
            </a:pPr>
            <a:r>
              <a:rPr lang="en-US" sz="1600" dirty="0">
                <a:effectLst/>
                <a:latin typeface="Times New Roman" panose="02020603050405020304" pitchFamily="18" charset="0"/>
                <a:ea typeface="Times New Roman" panose="02020603050405020304" pitchFamily="18" charset="0"/>
              </a:rPr>
              <a:t>Social Media Rewards and Risk. ISACA. (n.d.). </a:t>
            </a:r>
            <a:r>
              <a:rPr lang="en-US" sz="1600" dirty="0">
                <a:effectLst/>
                <a:latin typeface="Times New Roman" panose="02020603050405020304" pitchFamily="18" charset="0"/>
                <a:ea typeface="Times New Roman" panose="02020603050405020304" pitchFamily="18" charset="0"/>
                <a:hlinkClick r:id="rId2">
                  <a:extLst>
                    <a:ext uri="{A12FA001-AC4F-418D-AE19-62706E023703}">
                      <ahyp:hlinkClr xmlns:ahyp="http://schemas.microsoft.com/office/drawing/2018/hyperlinkcolor" val="tx"/>
                    </a:ext>
                  </a:extLst>
                </a:hlinkClick>
              </a:rPr>
              <a:t>https://www.isaca.org/resources/isaca-journal/issues/2017/volume-4/social-media-rewards-and-risk</a:t>
            </a:r>
            <a:endParaRPr lang="en-US" sz="1600" dirty="0">
              <a:effectLst/>
              <a:latin typeface="Times New Roman" panose="02020603050405020304" pitchFamily="18" charset="0"/>
              <a:ea typeface="Times New Roman" panose="02020603050405020304" pitchFamily="18" charset="0"/>
            </a:endParaRPr>
          </a:p>
          <a:p>
            <a:pPr marL="285750" indent="-285750">
              <a:buFont typeface="Wingdings" panose="05000000000000000000" pitchFamily="2" charset="2"/>
              <a:buChar char="§"/>
            </a:pPr>
            <a:r>
              <a:rPr lang="en-US" sz="1600" i="0" dirty="0">
                <a:solidFill>
                  <a:srgbClr val="000000"/>
                </a:solidFill>
                <a:latin typeface="Segoe UI" panose="020B0502040204020203" pitchFamily="34" charset="0"/>
              </a:rPr>
              <a:t>Chia. (2023, January 7). Social Media Monitoring - best tools &amp;amp; proven tactics: Brand24. Brand24 Blog. https://brand24.com/blog/social-media-monitoring/ </a:t>
            </a:r>
            <a:endParaRPr lang="en-US" sz="1600" dirty="0">
              <a:solidFill>
                <a:srgbClr val="000000"/>
              </a:solidFill>
              <a:latin typeface="Segoe UI" panose="020B0502040204020203" pitchFamily="34" charset="0"/>
              <a:hlinkClick r:id="rId3"/>
            </a:endParaRPr>
          </a:p>
          <a:p>
            <a:pPr marL="285750" indent="-285750">
              <a:buFont typeface="Wingdings" panose="05000000000000000000" pitchFamily="2" charset="2"/>
              <a:buChar char="§"/>
            </a:pPr>
            <a:r>
              <a:rPr lang="en-US" sz="1600" i="0" dirty="0" err="1">
                <a:solidFill>
                  <a:srgbClr val="000000"/>
                </a:solidFill>
                <a:latin typeface="Segoe UI" panose="020B0502040204020203" pitchFamily="34" charset="0"/>
              </a:rPr>
              <a:t>Lauron</a:t>
            </a:r>
            <a:r>
              <a:rPr lang="en-US" sz="1600" i="0" dirty="0">
                <a:solidFill>
                  <a:srgbClr val="000000"/>
                </a:solidFill>
                <a:latin typeface="Segoe UI" panose="020B0502040204020203" pitchFamily="34" charset="0"/>
              </a:rPr>
              <a:t>, S. (2023, July 5). 5 expert tips for effective social media risk management. Social Media Marketing &amp;amp; Management Dashboard. https://blog.hootsuite.com/social-media-risk-management/ </a:t>
            </a:r>
          </a:p>
          <a:p>
            <a:endParaRPr lang="en-US" sz="1600" i="0" dirty="0">
              <a:solidFill>
                <a:srgbClr val="000000"/>
              </a:solidFill>
              <a:latin typeface="Segoe UI" panose="020B0502040204020203" pitchFamily="34" charset="0"/>
            </a:endParaRPr>
          </a:p>
        </p:txBody>
      </p:sp>
      <p:sp>
        <p:nvSpPr>
          <p:cNvPr id="8" name="TextBox 7">
            <a:extLst>
              <a:ext uri="{FF2B5EF4-FFF2-40B4-BE49-F238E27FC236}">
                <a16:creationId xmlns:a16="http://schemas.microsoft.com/office/drawing/2014/main" id="{24582838-E99E-2265-9BDE-9D4F51F859FE}"/>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6</a:t>
            </a:r>
          </a:p>
        </p:txBody>
      </p:sp>
    </p:spTree>
    <p:extLst>
      <p:ext uri="{BB962C8B-B14F-4D97-AF65-F5344CB8AC3E}">
        <p14:creationId xmlns:p14="http://schemas.microsoft.com/office/powerpoint/2010/main" val="2997073864"/>
      </p:ext>
    </p:extLst>
  </p:cSld>
  <p:clrMapOvr>
    <a:masterClrMapping/>
  </p:clrMapOvr>
  <mc:AlternateContent xmlns:mc="http://schemas.openxmlformats.org/markup-compatibility/2006" xmlns:p14="http://schemas.microsoft.com/office/powerpoint/2010/main">
    <mc:Choice Requires="p14">
      <p:transition p14:dur="10" advTm="12000"/>
    </mc:Choice>
    <mc:Fallback xmlns="">
      <p:transition advTm="120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73575829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329AE7B-BEBD-4929-9FED-A84EE688D77F}"/>
</file>

<file path=customXml/itemProps2.xml><?xml version="1.0" encoding="utf-8"?>
<ds:datastoreItem xmlns:ds="http://schemas.openxmlformats.org/officeDocument/2006/customXml" ds:itemID="{02BAC855-4248-43A0-90B8-921944148B08}"/>
</file>

<file path=customXml/itemProps3.xml><?xml version="1.0" encoding="utf-8"?>
<ds:datastoreItem xmlns:ds="http://schemas.openxmlformats.org/officeDocument/2006/customXml" ds:itemID="{0C1804B0-4885-4DB9-9E64-588525A74984}"/>
</file>

<file path=docProps/app.xml><?xml version="1.0" encoding="utf-8"?>
<Properties xmlns="http://schemas.openxmlformats.org/officeDocument/2006/extended-properties" xmlns:vt="http://schemas.openxmlformats.org/officeDocument/2006/docPropsVTypes">
  <TotalTime>3192</TotalTime>
  <Words>4042</Words>
  <Application>Microsoft Office PowerPoint</Application>
  <PresentationFormat>Widescreen</PresentationFormat>
  <Paragraphs>320</Paragraphs>
  <Slides>43</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43</vt:i4>
      </vt:variant>
    </vt:vector>
  </HeadingPairs>
  <TitlesOfParts>
    <vt:vector size="53" baseType="lpstr">
      <vt:lpstr>Alexandria</vt:lpstr>
      <vt:lpstr>Arial</vt:lpstr>
      <vt:lpstr>Calibri</vt:lpstr>
      <vt:lpstr>Calibri Light</vt:lpstr>
      <vt:lpstr>Segoe UI</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kiki tokki</cp:lastModifiedBy>
  <cp:revision>90</cp:revision>
  <dcterms:created xsi:type="dcterms:W3CDTF">2023-04-29T09:08:23Z</dcterms:created>
  <dcterms:modified xsi:type="dcterms:W3CDTF">2025-07-07T20:02:13Z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