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media/image19.jpg" ContentType="image/jpg"/>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1"/>
  </p:notesMasterIdLst>
  <p:sldIdLst>
    <p:sldId id="480" r:id="rId5"/>
    <p:sldId id="797" r:id="rId6"/>
    <p:sldId id="811" r:id="rId7"/>
    <p:sldId id="658" r:id="rId8"/>
    <p:sldId id="652" r:id="rId9"/>
    <p:sldId id="653" r:id="rId10"/>
    <p:sldId id="654" r:id="rId11"/>
    <p:sldId id="655" r:id="rId12"/>
    <p:sldId id="656" r:id="rId13"/>
    <p:sldId id="657" r:id="rId14"/>
    <p:sldId id="648" r:id="rId15"/>
    <p:sldId id="798" r:id="rId16"/>
    <p:sldId id="781" r:id="rId17"/>
    <p:sldId id="782" r:id="rId18"/>
    <p:sldId id="783" r:id="rId19"/>
    <p:sldId id="784" r:id="rId20"/>
    <p:sldId id="785" r:id="rId21"/>
    <p:sldId id="786" r:id="rId22"/>
    <p:sldId id="787" r:id="rId23"/>
    <p:sldId id="788" r:id="rId24"/>
    <p:sldId id="789" r:id="rId25"/>
    <p:sldId id="790" r:id="rId26"/>
    <p:sldId id="791" r:id="rId27"/>
    <p:sldId id="792" r:id="rId28"/>
    <p:sldId id="793" r:id="rId29"/>
    <p:sldId id="794" r:id="rId30"/>
    <p:sldId id="795" r:id="rId31"/>
    <p:sldId id="796" r:id="rId32"/>
    <p:sldId id="799" r:id="rId33"/>
    <p:sldId id="745" r:id="rId34"/>
    <p:sldId id="800" r:id="rId35"/>
    <p:sldId id="801" r:id="rId36"/>
    <p:sldId id="802" r:id="rId37"/>
    <p:sldId id="803" r:id="rId38"/>
    <p:sldId id="804" r:id="rId39"/>
    <p:sldId id="805" r:id="rId40"/>
    <p:sldId id="806" r:id="rId41"/>
    <p:sldId id="807" r:id="rId42"/>
    <p:sldId id="808" r:id="rId43"/>
    <p:sldId id="809" r:id="rId44"/>
    <p:sldId id="810" r:id="rId45"/>
    <p:sldId id="259" r:id="rId46"/>
    <p:sldId id="261" r:id="rId47"/>
    <p:sldId id="262" r:id="rId48"/>
    <p:sldId id="263" r:id="rId49"/>
    <p:sldId id="266" r:id="rId50"/>
    <p:sldId id="267" r:id="rId51"/>
    <p:sldId id="268" r:id="rId52"/>
    <p:sldId id="269" r:id="rId53"/>
    <p:sldId id="273" r:id="rId54"/>
    <p:sldId id="271" r:id="rId55"/>
    <p:sldId id="647" r:id="rId56"/>
    <p:sldId id="812" r:id="rId57"/>
    <p:sldId id="542" r:id="rId58"/>
    <p:sldId id="813" r:id="rId59"/>
    <p:sldId id="81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203E5F"/>
    <a:srgbClr val="FFCC00"/>
    <a:srgbClr val="FEE5B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C2A30C-9018-94D2-7593-5BD28BF24695}" v="2" dt="2025-12-07T07:49:59.1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72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B7C2A30C-9018-94D2-7593-5BD28BF24695}"/>
    <pc:docChg chg="sldOrd">
      <pc:chgData name="Rokaya Salah" userId="S::rokayasalah@midocean.edu.km::53f80253-e05d-4a43-ad88-9dc1f2ec9710" providerId="AD" clId="Web-{B7C2A30C-9018-94D2-7593-5BD28BF24695}" dt="2025-12-07T07:49:59.179" v="1"/>
      <pc:docMkLst>
        <pc:docMk/>
      </pc:docMkLst>
      <pc:sldChg chg="ord">
        <pc:chgData name="Rokaya Salah" userId="S::rokayasalah@midocean.edu.km::53f80253-e05d-4a43-ad88-9dc1f2ec9710" providerId="AD" clId="Web-{B7C2A30C-9018-94D2-7593-5BD28BF24695}" dt="2025-12-07T07:49:59.179" v="1"/>
        <pc:sldMkLst>
          <pc:docMk/>
          <pc:sldMk cId="2269687913" sldId="54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EFFFCB-1964-4704-ADC7-8535A58B610C}"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39A6B1B8-860C-4835-A374-31169B2B0FD2}">
      <dgm:prSet phldrT="[Text]"/>
      <dgm:spPr/>
      <dgm:t>
        <a:bodyPr/>
        <a:lstStyle/>
        <a:p>
          <a:r>
            <a:rPr lang="en-GB" dirty="0"/>
            <a:t>Birth certificates</a:t>
          </a:r>
          <a:endParaRPr lang="en-US" dirty="0"/>
        </a:p>
      </dgm:t>
    </dgm:pt>
    <dgm:pt modelId="{78ED8889-D8DD-4206-A153-9D8AC00E11CF}" type="parTrans" cxnId="{9B0E2BA4-6769-4F3E-B6CB-648AA5A92131}">
      <dgm:prSet/>
      <dgm:spPr/>
      <dgm:t>
        <a:bodyPr/>
        <a:lstStyle/>
        <a:p>
          <a:endParaRPr lang="en-US"/>
        </a:p>
      </dgm:t>
    </dgm:pt>
    <dgm:pt modelId="{295DBE71-D08F-48AD-9967-1D02A2F9B19E}" type="sibTrans" cxnId="{9B0E2BA4-6769-4F3E-B6CB-648AA5A92131}">
      <dgm:prSet/>
      <dgm:spPr/>
      <dgm:t>
        <a:bodyPr/>
        <a:lstStyle/>
        <a:p>
          <a:endParaRPr lang="en-US"/>
        </a:p>
      </dgm:t>
    </dgm:pt>
    <dgm:pt modelId="{B4DF239D-0FA8-4D5E-95E3-7B6AE06D51E6}">
      <dgm:prSet phldrT="[Text]"/>
      <dgm:spPr/>
      <dgm:t>
        <a:bodyPr/>
        <a:lstStyle/>
        <a:p>
          <a:r>
            <a:rPr lang="en-GB" dirty="0"/>
            <a:t>Death certificates </a:t>
          </a:r>
          <a:endParaRPr lang="en-US" dirty="0"/>
        </a:p>
      </dgm:t>
    </dgm:pt>
    <dgm:pt modelId="{8427B7BC-34E7-4DC3-88A3-1CB1F4BD0F83}" type="parTrans" cxnId="{5D8F3C40-F747-43A0-A561-9C0C832F8A47}">
      <dgm:prSet/>
      <dgm:spPr/>
      <dgm:t>
        <a:bodyPr/>
        <a:lstStyle/>
        <a:p>
          <a:endParaRPr lang="en-US"/>
        </a:p>
      </dgm:t>
    </dgm:pt>
    <dgm:pt modelId="{9FF6324E-C769-4492-BD2F-50A792C62CBF}" type="sibTrans" cxnId="{5D8F3C40-F747-43A0-A561-9C0C832F8A47}">
      <dgm:prSet/>
      <dgm:spPr/>
      <dgm:t>
        <a:bodyPr/>
        <a:lstStyle/>
        <a:p>
          <a:endParaRPr lang="en-US"/>
        </a:p>
      </dgm:t>
    </dgm:pt>
    <dgm:pt modelId="{DDA6EFC7-4176-4C00-A022-2D8692A638AA}">
      <dgm:prSet phldrT="[Text]"/>
      <dgm:spPr/>
      <dgm:t>
        <a:bodyPr/>
        <a:lstStyle/>
        <a:p>
          <a:r>
            <a:rPr lang="en-GB" dirty="0"/>
            <a:t>Medical reports</a:t>
          </a:r>
          <a:endParaRPr lang="en-US" dirty="0"/>
        </a:p>
      </dgm:t>
    </dgm:pt>
    <dgm:pt modelId="{47FF6005-CD1B-4D9D-911F-0355F2317273}" type="parTrans" cxnId="{022CBD8B-95DC-4976-BE79-F6AA8E8B2F01}">
      <dgm:prSet/>
      <dgm:spPr/>
      <dgm:t>
        <a:bodyPr/>
        <a:lstStyle/>
        <a:p>
          <a:endParaRPr lang="en-US"/>
        </a:p>
      </dgm:t>
    </dgm:pt>
    <dgm:pt modelId="{718496C2-1317-47E6-B93E-DC2E3EEEDB79}" type="sibTrans" cxnId="{022CBD8B-95DC-4976-BE79-F6AA8E8B2F01}">
      <dgm:prSet/>
      <dgm:spPr/>
      <dgm:t>
        <a:bodyPr/>
        <a:lstStyle/>
        <a:p>
          <a:endParaRPr lang="en-US"/>
        </a:p>
      </dgm:t>
    </dgm:pt>
    <dgm:pt modelId="{A3B6A89F-7701-4383-BC8E-264549EC1B58}">
      <dgm:prSet phldrT="[Text]"/>
      <dgm:spPr/>
      <dgm:t>
        <a:bodyPr/>
        <a:lstStyle/>
        <a:p>
          <a:r>
            <a:rPr lang="en-GB" dirty="0"/>
            <a:t>Prescriptions</a:t>
          </a:r>
          <a:endParaRPr lang="en-US" dirty="0"/>
        </a:p>
      </dgm:t>
    </dgm:pt>
    <dgm:pt modelId="{48BE8FE3-A97F-4134-971F-9B9EE0C4176F}" type="parTrans" cxnId="{4FE73A0B-1D53-46A9-80E9-545D966D3520}">
      <dgm:prSet/>
      <dgm:spPr/>
      <dgm:t>
        <a:bodyPr/>
        <a:lstStyle/>
        <a:p>
          <a:endParaRPr lang="en-US"/>
        </a:p>
      </dgm:t>
    </dgm:pt>
    <dgm:pt modelId="{322F921E-657B-41C0-97E8-C25C4DA12B40}" type="sibTrans" cxnId="{4FE73A0B-1D53-46A9-80E9-545D966D3520}">
      <dgm:prSet/>
      <dgm:spPr/>
      <dgm:t>
        <a:bodyPr/>
        <a:lstStyle/>
        <a:p>
          <a:endParaRPr lang="en-US"/>
        </a:p>
      </dgm:t>
    </dgm:pt>
    <dgm:pt modelId="{16B0B510-94A1-47C3-81A9-D14391886704}">
      <dgm:prSet phldrT="[Text]"/>
      <dgm:spPr/>
      <dgm:t>
        <a:bodyPr/>
        <a:lstStyle/>
        <a:p>
          <a:r>
            <a:rPr lang="en-GB"/>
            <a:t>Medical records</a:t>
          </a:r>
          <a:endParaRPr lang="en-US" dirty="0"/>
        </a:p>
      </dgm:t>
    </dgm:pt>
    <dgm:pt modelId="{DE8DE0C4-1B94-4517-9306-247318163C93}" type="parTrans" cxnId="{644499CC-F591-43BB-9580-B02461AAF39D}">
      <dgm:prSet/>
      <dgm:spPr/>
      <dgm:t>
        <a:bodyPr/>
        <a:lstStyle/>
        <a:p>
          <a:endParaRPr lang="en-US"/>
        </a:p>
      </dgm:t>
    </dgm:pt>
    <dgm:pt modelId="{59F27C2E-614C-49AF-8EF4-58EC5C69CC1C}" type="sibTrans" cxnId="{644499CC-F591-43BB-9580-B02461AAF39D}">
      <dgm:prSet/>
      <dgm:spPr/>
      <dgm:t>
        <a:bodyPr/>
        <a:lstStyle/>
        <a:p>
          <a:endParaRPr lang="en-US"/>
        </a:p>
      </dgm:t>
    </dgm:pt>
    <dgm:pt modelId="{3FD5BD6D-ED79-4021-B7B4-9C859FFE21C2}">
      <dgm:prSet phldrT="[Text]"/>
      <dgm:spPr/>
      <dgm:t>
        <a:bodyPr/>
        <a:lstStyle/>
        <a:p>
          <a:r>
            <a:rPr lang="en-GB" dirty="0"/>
            <a:t>Sick-leaves</a:t>
          </a:r>
          <a:endParaRPr lang="en-US" dirty="0"/>
        </a:p>
      </dgm:t>
    </dgm:pt>
    <dgm:pt modelId="{B740817B-44E8-4E8B-944A-DDEE5613B3C3}" type="parTrans" cxnId="{583A2406-EC64-474E-A09A-62376FB7B1DC}">
      <dgm:prSet/>
      <dgm:spPr/>
      <dgm:t>
        <a:bodyPr/>
        <a:lstStyle/>
        <a:p>
          <a:endParaRPr lang="en-US"/>
        </a:p>
      </dgm:t>
    </dgm:pt>
    <dgm:pt modelId="{AF112B1C-7D7D-411A-96E2-E6EDE3F86D8C}" type="sibTrans" cxnId="{583A2406-EC64-474E-A09A-62376FB7B1DC}">
      <dgm:prSet/>
      <dgm:spPr/>
      <dgm:t>
        <a:bodyPr/>
        <a:lstStyle/>
        <a:p>
          <a:endParaRPr lang="en-US"/>
        </a:p>
      </dgm:t>
    </dgm:pt>
    <dgm:pt modelId="{ACF17739-D8E7-4F20-A7A1-E6413E79E43B}">
      <dgm:prSet phldrT="[Text]"/>
      <dgm:spPr/>
      <dgm:t>
        <a:bodyPr/>
        <a:lstStyle/>
        <a:p>
          <a:r>
            <a:rPr lang="en-GB" dirty="0"/>
            <a:t>Certificates of patients’ attendance </a:t>
          </a:r>
          <a:endParaRPr lang="en-US" dirty="0"/>
        </a:p>
      </dgm:t>
    </dgm:pt>
    <dgm:pt modelId="{F5ECA138-ACDF-4DB9-9811-FDB11429B671}" type="parTrans" cxnId="{93A510C0-73EF-4516-886F-BC8EC38B0718}">
      <dgm:prSet/>
      <dgm:spPr/>
      <dgm:t>
        <a:bodyPr/>
        <a:lstStyle/>
        <a:p>
          <a:endParaRPr lang="en-US"/>
        </a:p>
      </dgm:t>
    </dgm:pt>
    <dgm:pt modelId="{CB62C93D-074F-43CC-835A-4C8AF3C4C98A}" type="sibTrans" cxnId="{93A510C0-73EF-4516-886F-BC8EC38B0718}">
      <dgm:prSet/>
      <dgm:spPr/>
      <dgm:t>
        <a:bodyPr/>
        <a:lstStyle/>
        <a:p>
          <a:endParaRPr lang="en-US"/>
        </a:p>
      </dgm:t>
    </dgm:pt>
    <dgm:pt modelId="{12A99573-AC20-490B-BF15-F3E3F441461E}" type="pres">
      <dgm:prSet presAssocID="{34EFFFCB-1964-4704-ADC7-8535A58B610C}" presName="Name0" presStyleCnt="0">
        <dgm:presLayoutVars>
          <dgm:dir/>
          <dgm:resizeHandles val="exact"/>
        </dgm:presLayoutVars>
      </dgm:prSet>
      <dgm:spPr/>
    </dgm:pt>
    <dgm:pt modelId="{DAE87E09-A4AC-4975-A1A5-A92B907F0385}" type="pres">
      <dgm:prSet presAssocID="{39A6B1B8-860C-4835-A374-31169B2B0FD2}" presName="compNode" presStyleCnt="0"/>
      <dgm:spPr/>
    </dgm:pt>
    <dgm:pt modelId="{2A594CD6-DE4C-411C-A85D-426A709CFADB}" type="pres">
      <dgm:prSet presAssocID="{39A6B1B8-860C-4835-A374-31169B2B0FD2}" presName="pictRect" presStyleLbl="node1" presStyleIdx="0" presStyleCnt="7"/>
      <dgm:spPr>
        <a:solidFill>
          <a:schemeClr val="accent2"/>
        </a:solidFill>
      </dgm:spPr>
    </dgm:pt>
    <dgm:pt modelId="{2CC339A7-6AFC-4AB4-8A46-A00C2BEF9F21}" type="pres">
      <dgm:prSet presAssocID="{39A6B1B8-860C-4835-A374-31169B2B0FD2}" presName="textRect" presStyleLbl="revTx" presStyleIdx="0" presStyleCnt="7">
        <dgm:presLayoutVars>
          <dgm:bulletEnabled val="1"/>
        </dgm:presLayoutVars>
      </dgm:prSet>
      <dgm:spPr/>
    </dgm:pt>
    <dgm:pt modelId="{EA57F334-EC32-446A-9145-0E78CC8F16C1}" type="pres">
      <dgm:prSet presAssocID="{295DBE71-D08F-48AD-9967-1D02A2F9B19E}" presName="sibTrans" presStyleLbl="sibTrans2D1" presStyleIdx="0" presStyleCnt="0"/>
      <dgm:spPr/>
    </dgm:pt>
    <dgm:pt modelId="{B5F4D560-F126-44BC-968F-361969FA6913}" type="pres">
      <dgm:prSet presAssocID="{B4DF239D-0FA8-4D5E-95E3-7B6AE06D51E6}" presName="compNode" presStyleCnt="0"/>
      <dgm:spPr/>
    </dgm:pt>
    <dgm:pt modelId="{C021CAC5-A3B6-43B8-AF45-719D3D622C92}" type="pres">
      <dgm:prSet presAssocID="{B4DF239D-0FA8-4D5E-95E3-7B6AE06D51E6}" presName="pictRect" presStyleLbl="node1" presStyleIdx="1" presStyleCnt="7"/>
      <dgm:spPr>
        <a:solidFill>
          <a:schemeClr val="accent2"/>
        </a:solidFill>
      </dgm:spPr>
    </dgm:pt>
    <dgm:pt modelId="{85C844D2-8163-43DF-86B1-EA0CA9FCE8CF}" type="pres">
      <dgm:prSet presAssocID="{B4DF239D-0FA8-4D5E-95E3-7B6AE06D51E6}" presName="textRect" presStyleLbl="revTx" presStyleIdx="1" presStyleCnt="7">
        <dgm:presLayoutVars>
          <dgm:bulletEnabled val="1"/>
        </dgm:presLayoutVars>
      </dgm:prSet>
      <dgm:spPr/>
    </dgm:pt>
    <dgm:pt modelId="{5235F55A-7ECB-483D-8BD0-E6047015C7DE}" type="pres">
      <dgm:prSet presAssocID="{9FF6324E-C769-4492-BD2F-50A792C62CBF}" presName="sibTrans" presStyleLbl="sibTrans2D1" presStyleIdx="0" presStyleCnt="0"/>
      <dgm:spPr/>
    </dgm:pt>
    <dgm:pt modelId="{149836ED-3AC1-4D33-B5B6-BA1FF3C55836}" type="pres">
      <dgm:prSet presAssocID="{DDA6EFC7-4176-4C00-A022-2D8692A638AA}" presName="compNode" presStyleCnt="0"/>
      <dgm:spPr/>
    </dgm:pt>
    <dgm:pt modelId="{08E1290A-85AC-426C-8E2A-7B2605E5B133}" type="pres">
      <dgm:prSet presAssocID="{DDA6EFC7-4176-4C00-A022-2D8692A638AA}" presName="pictRect" presStyleLbl="node1" presStyleIdx="2" presStyleCnt="7"/>
      <dgm:spPr>
        <a:solidFill>
          <a:schemeClr val="accent2"/>
        </a:solidFill>
      </dgm:spPr>
    </dgm:pt>
    <dgm:pt modelId="{615B8160-3D32-4D39-B1EB-026573677215}" type="pres">
      <dgm:prSet presAssocID="{DDA6EFC7-4176-4C00-A022-2D8692A638AA}" presName="textRect" presStyleLbl="revTx" presStyleIdx="2" presStyleCnt="7">
        <dgm:presLayoutVars>
          <dgm:bulletEnabled val="1"/>
        </dgm:presLayoutVars>
      </dgm:prSet>
      <dgm:spPr/>
    </dgm:pt>
    <dgm:pt modelId="{6720251F-9A50-4F4A-A00C-9D12ACE75201}" type="pres">
      <dgm:prSet presAssocID="{718496C2-1317-47E6-B93E-DC2E3EEEDB79}" presName="sibTrans" presStyleLbl="sibTrans2D1" presStyleIdx="0" presStyleCnt="0"/>
      <dgm:spPr/>
    </dgm:pt>
    <dgm:pt modelId="{4FEF7D25-7630-422B-AE51-AE6445FDD4F5}" type="pres">
      <dgm:prSet presAssocID="{A3B6A89F-7701-4383-BC8E-264549EC1B58}" presName="compNode" presStyleCnt="0"/>
      <dgm:spPr/>
    </dgm:pt>
    <dgm:pt modelId="{D37D1BB8-8AD3-4C16-B19D-56380D85C4F6}" type="pres">
      <dgm:prSet presAssocID="{A3B6A89F-7701-4383-BC8E-264549EC1B58}" presName="pictRect" presStyleLbl="node1" presStyleIdx="3" presStyleCnt="7"/>
      <dgm:spPr>
        <a:solidFill>
          <a:schemeClr val="accent2"/>
        </a:solidFill>
      </dgm:spPr>
    </dgm:pt>
    <dgm:pt modelId="{95F3F287-9CF2-41A3-B60F-35F65BE9C0C1}" type="pres">
      <dgm:prSet presAssocID="{A3B6A89F-7701-4383-BC8E-264549EC1B58}" presName="textRect" presStyleLbl="revTx" presStyleIdx="3" presStyleCnt="7">
        <dgm:presLayoutVars>
          <dgm:bulletEnabled val="1"/>
        </dgm:presLayoutVars>
      </dgm:prSet>
      <dgm:spPr/>
    </dgm:pt>
    <dgm:pt modelId="{8EEE18F3-AE6F-4C34-8E8F-69E5B386B1DB}" type="pres">
      <dgm:prSet presAssocID="{322F921E-657B-41C0-97E8-C25C4DA12B40}" presName="sibTrans" presStyleLbl="sibTrans2D1" presStyleIdx="0" presStyleCnt="0"/>
      <dgm:spPr/>
    </dgm:pt>
    <dgm:pt modelId="{9B80DFB5-2129-4951-B42A-7C1F8ECD31CC}" type="pres">
      <dgm:prSet presAssocID="{16B0B510-94A1-47C3-81A9-D14391886704}" presName="compNode" presStyleCnt="0"/>
      <dgm:spPr/>
    </dgm:pt>
    <dgm:pt modelId="{5408740F-1B7B-4094-9A9B-28148F708ADA}" type="pres">
      <dgm:prSet presAssocID="{16B0B510-94A1-47C3-81A9-D14391886704}" presName="pictRect" presStyleLbl="node1" presStyleIdx="4" presStyleCnt="7"/>
      <dgm:spPr>
        <a:solidFill>
          <a:schemeClr val="accent2"/>
        </a:solidFill>
      </dgm:spPr>
    </dgm:pt>
    <dgm:pt modelId="{EA8C2F97-BD5B-4A55-B58A-363BE73EE014}" type="pres">
      <dgm:prSet presAssocID="{16B0B510-94A1-47C3-81A9-D14391886704}" presName="textRect" presStyleLbl="revTx" presStyleIdx="4" presStyleCnt="7">
        <dgm:presLayoutVars>
          <dgm:bulletEnabled val="1"/>
        </dgm:presLayoutVars>
      </dgm:prSet>
      <dgm:spPr/>
    </dgm:pt>
    <dgm:pt modelId="{EDFE1D8B-75D6-4EC1-85C0-916A93B7AFA7}" type="pres">
      <dgm:prSet presAssocID="{59F27C2E-614C-49AF-8EF4-58EC5C69CC1C}" presName="sibTrans" presStyleLbl="sibTrans2D1" presStyleIdx="0" presStyleCnt="0"/>
      <dgm:spPr/>
    </dgm:pt>
    <dgm:pt modelId="{C5C6D03B-A8B6-4F67-9416-BC7AD8919DF0}" type="pres">
      <dgm:prSet presAssocID="{3FD5BD6D-ED79-4021-B7B4-9C859FFE21C2}" presName="compNode" presStyleCnt="0"/>
      <dgm:spPr/>
    </dgm:pt>
    <dgm:pt modelId="{E16521DD-6CA3-496B-9144-EFC0AFD4EE2C}" type="pres">
      <dgm:prSet presAssocID="{3FD5BD6D-ED79-4021-B7B4-9C859FFE21C2}" presName="pictRect" presStyleLbl="node1" presStyleIdx="5" presStyleCnt="7"/>
      <dgm:spPr>
        <a:solidFill>
          <a:schemeClr val="accent2"/>
        </a:solidFill>
      </dgm:spPr>
    </dgm:pt>
    <dgm:pt modelId="{DB6CB125-8F27-4320-A9DB-4ABD4AC09BF3}" type="pres">
      <dgm:prSet presAssocID="{3FD5BD6D-ED79-4021-B7B4-9C859FFE21C2}" presName="textRect" presStyleLbl="revTx" presStyleIdx="5" presStyleCnt="7">
        <dgm:presLayoutVars>
          <dgm:bulletEnabled val="1"/>
        </dgm:presLayoutVars>
      </dgm:prSet>
      <dgm:spPr/>
    </dgm:pt>
    <dgm:pt modelId="{A9A2AFAC-09B0-4C5B-8B8E-AC4A2D083C3D}" type="pres">
      <dgm:prSet presAssocID="{AF112B1C-7D7D-411A-96E2-E6EDE3F86D8C}" presName="sibTrans" presStyleLbl="sibTrans2D1" presStyleIdx="0" presStyleCnt="0"/>
      <dgm:spPr/>
    </dgm:pt>
    <dgm:pt modelId="{CA5F795E-3EE5-4853-9012-5DF927F1F97A}" type="pres">
      <dgm:prSet presAssocID="{ACF17739-D8E7-4F20-A7A1-E6413E79E43B}" presName="compNode" presStyleCnt="0"/>
      <dgm:spPr/>
    </dgm:pt>
    <dgm:pt modelId="{CE5860E9-C72F-4EE5-A09F-B569DA6786C4}" type="pres">
      <dgm:prSet presAssocID="{ACF17739-D8E7-4F20-A7A1-E6413E79E43B}" presName="pictRect" presStyleLbl="node1" presStyleIdx="6" presStyleCnt="7"/>
      <dgm:spPr>
        <a:solidFill>
          <a:schemeClr val="accent2"/>
        </a:solidFill>
      </dgm:spPr>
    </dgm:pt>
    <dgm:pt modelId="{68E8995C-38D8-4D3B-86E1-A71AD8B71690}" type="pres">
      <dgm:prSet presAssocID="{ACF17739-D8E7-4F20-A7A1-E6413E79E43B}" presName="textRect" presStyleLbl="revTx" presStyleIdx="6" presStyleCnt="7">
        <dgm:presLayoutVars>
          <dgm:bulletEnabled val="1"/>
        </dgm:presLayoutVars>
      </dgm:prSet>
      <dgm:spPr/>
    </dgm:pt>
  </dgm:ptLst>
  <dgm:cxnLst>
    <dgm:cxn modelId="{2EE5AE00-9FB2-4458-9A6E-151B58DF97C1}" type="presOf" srcId="{39A6B1B8-860C-4835-A374-31169B2B0FD2}" destId="{2CC339A7-6AFC-4AB4-8A46-A00C2BEF9F21}" srcOrd="0" destOrd="0" presId="urn:microsoft.com/office/officeart/2005/8/layout/pList1"/>
    <dgm:cxn modelId="{39817803-70B5-48F2-9B5A-FF8ABB098D01}" type="presOf" srcId="{ACF17739-D8E7-4F20-A7A1-E6413E79E43B}" destId="{68E8995C-38D8-4D3B-86E1-A71AD8B71690}" srcOrd="0" destOrd="0" presId="urn:microsoft.com/office/officeart/2005/8/layout/pList1"/>
    <dgm:cxn modelId="{583A2406-EC64-474E-A09A-62376FB7B1DC}" srcId="{34EFFFCB-1964-4704-ADC7-8535A58B610C}" destId="{3FD5BD6D-ED79-4021-B7B4-9C859FFE21C2}" srcOrd="5" destOrd="0" parTransId="{B740817B-44E8-4E8B-944A-DDEE5613B3C3}" sibTransId="{AF112B1C-7D7D-411A-96E2-E6EDE3F86D8C}"/>
    <dgm:cxn modelId="{4FE73A0B-1D53-46A9-80E9-545D966D3520}" srcId="{34EFFFCB-1964-4704-ADC7-8535A58B610C}" destId="{A3B6A89F-7701-4383-BC8E-264549EC1B58}" srcOrd="3" destOrd="0" parTransId="{48BE8FE3-A97F-4134-971F-9B9EE0C4176F}" sibTransId="{322F921E-657B-41C0-97E8-C25C4DA12B40}"/>
    <dgm:cxn modelId="{908B4814-AEC7-443B-80AC-FDF695072ECC}" type="presOf" srcId="{322F921E-657B-41C0-97E8-C25C4DA12B40}" destId="{8EEE18F3-AE6F-4C34-8E8F-69E5B386B1DB}" srcOrd="0" destOrd="0" presId="urn:microsoft.com/office/officeart/2005/8/layout/pList1"/>
    <dgm:cxn modelId="{82E40326-8ECA-4441-95D3-28D13721324B}" type="presOf" srcId="{9FF6324E-C769-4492-BD2F-50A792C62CBF}" destId="{5235F55A-7ECB-483D-8BD0-E6047015C7DE}" srcOrd="0" destOrd="0" presId="urn:microsoft.com/office/officeart/2005/8/layout/pList1"/>
    <dgm:cxn modelId="{FAC1953A-2A29-423D-BA21-CDE88F80AD61}" type="presOf" srcId="{718496C2-1317-47E6-B93E-DC2E3EEEDB79}" destId="{6720251F-9A50-4F4A-A00C-9D12ACE75201}" srcOrd="0" destOrd="0" presId="urn:microsoft.com/office/officeart/2005/8/layout/pList1"/>
    <dgm:cxn modelId="{5D8F3C40-F747-43A0-A561-9C0C832F8A47}" srcId="{34EFFFCB-1964-4704-ADC7-8535A58B610C}" destId="{B4DF239D-0FA8-4D5E-95E3-7B6AE06D51E6}" srcOrd="1" destOrd="0" parTransId="{8427B7BC-34E7-4DC3-88A3-1CB1F4BD0F83}" sibTransId="{9FF6324E-C769-4492-BD2F-50A792C62CBF}"/>
    <dgm:cxn modelId="{59B7505B-B653-4FBD-85C2-6DC80ED490F0}" type="presOf" srcId="{A3B6A89F-7701-4383-BC8E-264549EC1B58}" destId="{95F3F287-9CF2-41A3-B60F-35F65BE9C0C1}" srcOrd="0" destOrd="0" presId="urn:microsoft.com/office/officeart/2005/8/layout/pList1"/>
    <dgm:cxn modelId="{5B47355E-821E-43AA-93A7-71B462681C2D}" type="presOf" srcId="{34EFFFCB-1964-4704-ADC7-8535A58B610C}" destId="{12A99573-AC20-490B-BF15-F3E3F441461E}" srcOrd="0" destOrd="0" presId="urn:microsoft.com/office/officeart/2005/8/layout/pList1"/>
    <dgm:cxn modelId="{81027763-8E00-4AAA-855C-1F6DF83A24E2}" type="presOf" srcId="{B4DF239D-0FA8-4D5E-95E3-7B6AE06D51E6}" destId="{85C844D2-8163-43DF-86B1-EA0CA9FCE8CF}" srcOrd="0" destOrd="0" presId="urn:microsoft.com/office/officeart/2005/8/layout/pList1"/>
    <dgm:cxn modelId="{F36AEC46-72CB-483E-B146-944FAA2C99F9}" type="presOf" srcId="{16B0B510-94A1-47C3-81A9-D14391886704}" destId="{EA8C2F97-BD5B-4A55-B58A-363BE73EE014}" srcOrd="0" destOrd="0" presId="urn:microsoft.com/office/officeart/2005/8/layout/pList1"/>
    <dgm:cxn modelId="{022CBD8B-95DC-4976-BE79-F6AA8E8B2F01}" srcId="{34EFFFCB-1964-4704-ADC7-8535A58B610C}" destId="{DDA6EFC7-4176-4C00-A022-2D8692A638AA}" srcOrd="2" destOrd="0" parTransId="{47FF6005-CD1B-4D9D-911F-0355F2317273}" sibTransId="{718496C2-1317-47E6-B93E-DC2E3EEEDB79}"/>
    <dgm:cxn modelId="{37F63994-D138-4BBB-AB99-A026E0B47D49}" type="presOf" srcId="{295DBE71-D08F-48AD-9967-1D02A2F9B19E}" destId="{EA57F334-EC32-446A-9145-0E78CC8F16C1}" srcOrd="0" destOrd="0" presId="urn:microsoft.com/office/officeart/2005/8/layout/pList1"/>
    <dgm:cxn modelId="{9B0E2BA4-6769-4F3E-B6CB-648AA5A92131}" srcId="{34EFFFCB-1964-4704-ADC7-8535A58B610C}" destId="{39A6B1B8-860C-4835-A374-31169B2B0FD2}" srcOrd="0" destOrd="0" parTransId="{78ED8889-D8DD-4206-A153-9D8AC00E11CF}" sibTransId="{295DBE71-D08F-48AD-9967-1D02A2F9B19E}"/>
    <dgm:cxn modelId="{6EEE9BBA-2A9C-4AE0-9D2F-FBA606EC98AB}" type="presOf" srcId="{DDA6EFC7-4176-4C00-A022-2D8692A638AA}" destId="{615B8160-3D32-4D39-B1EB-026573677215}" srcOrd="0" destOrd="0" presId="urn:microsoft.com/office/officeart/2005/8/layout/pList1"/>
    <dgm:cxn modelId="{93A510C0-73EF-4516-886F-BC8EC38B0718}" srcId="{34EFFFCB-1964-4704-ADC7-8535A58B610C}" destId="{ACF17739-D8E7-4F20-A7A1-E6413E79E43B}" srcOrd="6" destOrd="0" parTransId="{F5ECA138-ACDF-4DB9-9811-FDB11429B671}" sibTransId="{CB62C93D-074F-43CC-835A-4C8AF3C4C98A}"/>
    <dgm:cxn modelId="{644499CC-F591-43BB-9580-B02461AAF39D}" srcId="{34EFFFCB-1964-4704-ADC7-8535A58B610C}" destId="{16B0B510-94A1-47C3-81A9-D14391886704}" srcOrd="4" destOrd="0" parTransId="{DE8DE0C4-1B94-4517-9306-247318163C93}" sibTransId="{59F27C2E-614C-49AF-8EF4-58EC5C69CC1C}"/>
    <dgm:cxn modelId="{3563D7CD-380C-47FC-9129-7A16287B7328}" type="presOf" srcId="{AF112B1C-7D7D-411A-96E2-E6EDE3F86D8C}" destId="{A9A2AFAC-09B0-4C5B-8B8E-AC4A2D083C3D}" srcOrd="0" destOrd="0" presId="urn:microsoft.com/office/officeart/2005/8/layout/pList1"/>
    <dgm:cxn modelId="{2975F9D4-80A9-412E-B475-C07BB3B12229}" type="presOf" srcId="{3FD5BD6D-ED79-4021-B7B4-9C859FFE21C2}" destId="{DB6CB125-8F27-4320-A9DB-4ABD4AC09BF3}" srcOrd="0" destOrd="0" presId="urn:microsoft.com/office/officeart/2005/8/layout/pList1"/>
    <dgm:cxn modelId="{386EC0E7-51D2-4DB6-8690-7DC548B5B924}" type="presOf" srcId="{59F27C2E-614C-49AF-8EF4-58EC5C69CC1C}" destId="{EDFE1D8B-75D6-4EC1-85C0-916A93B7AFA7}" srcOrd="0" destOrd="0" presId="urn:microsoft.com/office/officeart/2005/8/layout/pList1"/>
    <dgm:cxn modelId="{255B26F2-E404-4C7A-9052-D649C6A53B27}" type="presParOf" srcId="{12A99573-AC20-490B-BF15-F3E3F441461E}" destId="{DAE87E09-A4AC-4975-A1A5-A92B907F0385}" srcOrd="0" destOrd="0" presId="urn:microsoft.com/office/officeart/2005/8/layout/pList1"/>
    <dgm:cxn modelId="{20F460E5-8B36-425A-9D7B-C91E81369C12}" type="presParOf" srcId="{DAE87E09-A4AC-4975-A1A5-A92B907F0385}" destId="{2A594CD6-DE4C-411C-A85D-426A709CFADB}" srcOrd="0" destOrd="0" presId="urn:microsoft.com/office/officeart/2005/8/layout/pList1"/>
    <dgm:cxn modelId="{3F5F6CEF-2219-4C5A-BF2B-D48BA19A7F88}" type="presParOf" srcId="{DAE87E09-A4AC-4975-A1A5-A92B907F0385}" destId="{2CC339A7-6AFC-4AB4-8A46-A00C2BEF9F21}" srcOrd="1" destOrd="0" presId="urn:microsoft.com/office/officeart/2005/8/layout/pList1"/>
    <dgm:cxn modelId="{38451CDE-D49D-40FD-B5CB-8462443C0DA5}" type="presParOf" srcId="{12A99573-AC20-490B-BF15-F3E3F441461E}" destId="{EA57F334-EC32-446A-9145-0E78CC8F16C1}" srcOrd="1" destOrd="0" presId="urn:microsoft.com/office/officeart/2005/8/layout/pList1"/>
    <dgm:cxn modelId="{6C05928F-A54C-4C5D-BA66-26D1EACDD2E1}" type="presParOf" srcId="{12A99573-AC20-490B-BF15-F3E3F441461E}" destId="{B5F4D560-F126-44BC-968F-361969FA6913}" srcOrd="2" destOrd="0" presId="urn:microsoft.com/office/officeart/2005/8/layout/pList1"/>
    <dgm:cxn modelId="{489BAC79-1932-40FD-996B-17280BB6416C}" type="presParOf" srcId="{B5F4D560-F126-44BC-968F-361969FA6913}" destId="{C021CAC5-A3B6-43B8-AF45-719D3D622C92}" srcOrd="0" destOrd="0" presId="urn:microsoft.com/office/officeart/2005/8/layout/pList1"/>
    <dgm:cxn modelId="{1A1B7C9C-6A8A-4886-AA7C-733A73E82BBC}" type="presParOf" srcId="{B5F4D560-F126-44BC-968F-361969FA6913}" destId="{85C844D2-8163-43DF-86B1-EA0CA9FCE8CF}" srcOrd="1" destOrd="0" presId="urn:microsoft.com/office/officeart/2005/8/layout/pList1"/>
    <dgm:cxn modelId="{C1BED6D4-A95E-40E0-99B6-6462285279DD}" type="presParOf" srcId="{12A99573-AC20-490B-BF15-F3E3F441461E}" destId="{5235F55A-7ECB-483D-8BD0-E6047015C7DE}" srcOrd="3" destOrd="0" presId="urn:microsoft.com/office/officeart/2005/8/layout/pList1"/>
    <dgm:cxn modelId="{1B3BD5BE-8145-4D62-BA49-38E0ED687BBC}" type="presParOf" srcId="{12A99573-AC20-490B-BF15-F3E3F441461E}" destId="{149836ED-3AC1-4D33-B5B6-BA1FF3C55836}" srcOrd="4" destOrd="0" presId="urn:microsoft.com/office/officeart/2005/8/layout/pList1"/>
    <dgm:cxn modelId="{F482C6A5-5AEC-446D-998A-22F307466E86}" type="presParOf" srcId="{149836ED-3AC1-4D33-B5B6-BA1FF3C55836}" destId="{08E1290A-85AC-426C-8E2A-7B2605E5B133}" srcOrd="0" destOrd="0" presId="urn:microsoft.com/office/officeart/2005/8/layout/pList1"/>
    <dgm:cxn modelId="{BCA261F6-A7E4-4B2E-8689-6985A48FA4CE}" type="presParOf" srcId="{149836ED-3AC1-4D33-B5B6-BA1FF3C55836}" destId="{615B8160-3D32-4D39-B1EB-026573677215}" srcOrd="1" destOrd="0" presId="urn:microsoft.com/office/officeart/2005/8/layout/pList1"/>
    <dgm:cxn modelId="{E1F501DB-3179-4987-973F-F90CB40E68BE}" type="presParOf" srcId="{12A99573-AC20-490B-BF15-F3E3F441461E}" destId="{6720251F-9A50-4F4A-A00C-9D12ACE75201}" srcOrd="5" destOrd="0" presId="urn:microsoft.com/office/officeart/2005/8/layout/pList1"/>
    <dgm:cxn modelId="{AAC4C03D-9367-40B7-A080-8BA16C0FD1AC}" type="presParOf" srcId="{12A99573-AC20-490B-BF15-F3E3F441461E}" destId="{4FEF7D25-7630-422B-AE51-AE6445FDD4F5}" srcOrd="6" destOrd="0" presId="urn:microsoft.com/office/officeart/2005/8/layout/pList1"/>
    <dgm:cxn modelId="{24A8BDA6-537A-4FD7-AC29-3C3049D3AA5B}" type="presParOf" srcId="{4FEF7D25-7630-422B-AE51-AE6445FDD4F5}" destId="{D37D1BB8-8AD3-4C16-B19D-56380D85C4F6}" srcOrd="0" destOrd="0" presId="urn:microsoft.com/office/officeart/2005/8/layout/pList1"/>
    <dgm:cxn modelId="{C07A89D3-E09D-4414-853E-C0015CAAB92C}" type="presParOf" srcId="{4FEF7D25-7630-422B-AE51-AE6445FDD4F5}" destId="{95F3F287-9CF2-41A3-B60F-35F65BE9C0C1}" srcOrd="1" destOrd="0" presId="urn:microsoft.com/office/officeart/2005/8/layout/pList1"/>
    <dgm:cxn modelId="{0A89541A-26A0-412E-8285-755AE9D22D21}" type="presParOf" srcId="{12A99573-AC20-490B-BF15-F3E3F441461E}" destId="{8EEE18F3-AE6F-4C34-8E8F-69E5B386B1DB}" srcOrd="7" destOrd="0" presId="urn:microsoft.com/office/officeart/2005/8/layout/pList1"/>
    <dgm:cxn modelId="{A7FE3365-DF7B-4687-B91B-A2A230FA278B}" type="presParOf" srcId="{12A99573-AC20-490B-BF15-F3E3F441461E}" destId="{9B80DFB5-2129-4951-B42A-7C1F8ECD31CC}" srcOrd="8" destOrd="0" presId="urn:microsoft.com/office/officeart/2005/8/layout/pList1"/>
    <dgm:cxn modelId="{449BEFEE-D97E-462A-BA81-74E499EBCE3B}" type="presParOf" srcId="{9B80DFB5-2129-4951-B42A-7C1F8ECD31CC}" destId="{5408740F-1B7B-4094-9A9B-28148F708ADA}" srcOrd="0" destOrd="0" presId="urn:microsoft.com/office/officeart/2005/8/layout/pList1"/>
    <dgm:cxn modelId="{CE842C79-DDFA-43DE-9E90-717CBAAA7185}" type="presParOf" srcId="{9B80DFB5-2129-4951-B42A-7C1F8ECD31CC}" destId="{EA8C2F97-BD5B-4A55-B58A-363BE73EE014}" srcOrd="1" destOrd="0" presId="urn:microsoft.com/office/officeart/2005/8/layout/pList1"/>
    <dgm:cxn modelId="{5075ACE2-8AC2-4F3A-945E-EDC74CB57782}" type="presParOf" srcId="{12A99573-AC20-490B-BF15-F3E3F441461E}" destId="{EDFE1D8B-75D6-4EC1-85C0-916A93B7AFA7}" srcOrd="9" destOrd="0" presId="urn:microsoft.com/office/officeart/2005/8/layout/pList1"/>
    <dgm:cxn modelId="{7D8F6E72-365D-4A3B-999C-C3C4CB99C951}" type="presParOf" srcId="{12A99573-AC20-490B-BF15-F3E3F441461E}" destId="{C5C6D03B-A8B6-4F67-9416-BC7AD8919DF0}" srcOrd="10" destOrd="0" presId="urn:microsoft.com/office/officeart/2005/8/layout/pList1"/>
    <dgm:cxn modelId="{FFBA8662-AA2A-4946-B9E2-E7F9F804F717}" type="presParOf" srcId="{C5C6D03B-A8B6-4F67-9416-BC7AD8919DF0}" destId="{E16521DD-6CA3-496B-9144-EFC0AFD4EE2C}" srcOrd="0" destOrd="0" presId="urn:microsoft.com/office/officeart/2005/8/layout/pList1"/>
    <dgm:cxn modelId="{E633CC96-5B44-41FF-B857-590376301CF4}" type="presParOf" srcId="{C5C6D03B-A8B6-4F67-9416-BC7AD8919DF0}" destId="{DB6CB125-8F27-4320-A9DB-4ABD4AC09BF3}" srcOrd="1" destOrd="0" presId="urn:microsoft.com/office/officeart/2005/8/layout/pList1"/>
    <dgm:cxn modelId="{B348477B-204E-4A28-A3D3-C49EDBE794D0}" type="presParOf" srcId="{12A99573-AC20-490B-BF15-F3E3F441461E}" destId="{A9A2AFAC-09B0-4C5B-8B8E-AC4A2D083C3D}" srcOrd="11" destOrd="0" presId="urn:microsoft.com/office/officeart/2005/8/layout/pList1"/>
    <dgm:cxn modelId="{40FEA033-7ECE-4383-A9F1-62045281EDF0}" type="presParOf" srcId="{12A99573-AC20-490B-BF15-F3E3F441461E}" destId="{CA5F795E-3EE5-4853-9012-5DF927F1F97A}" srcOrd="12" destOrd="0" presId="urn:microsoft.com/office/officeart/2005/8/layout/pList1"/>
    <dgm:cxn modelId="{93DCE4B5-7A61-4CDA-AEDA-AC09A84C2DEB}" type="presParOf" srcId="{CA5F795E-3EE5-4853-9012-5DF927F1F97A}" destId="{CE5860E9-C72F-4EE5-A09F-B569DA6786C4}" srcOrd="0" destOrd="0" presId="urn:microsoft.com/office/officeart/2005/8/layout/pList1"/>
    <dgm:cxn modelId="{A103C1A1-5928-4EAF-BAE5-BEFDF8DFC6E4}" type="presParOf" srcId="{CA5F795E-3EE5-4853-9012-5DF927F1F97A}" destId="{68E8995C-38D8-4D3B-86E1-A71AD8B71690}" srcOrd="1" destOrd="0" presId="urn:microsoft.com/office/officeart/2005/8/layout/p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94CD6-DE4C-411C-A85D-426A709CFADB}">
      <dsp:nvSpPr>
        <dsp:cNvPr id="0" name=""/>
        <dsp:cNvSpPr/>
      </dsp:nvSpPr>
      <dsp:spPr>
        <a:xfrm>
          <a:off x="1105020"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C339A7-6AFC-4AB4-8A46-A00C2BEF9F21}">
      <dsp:nvSpPr>
        <dsp:cNvPr id="0" name=""/>
        <dsp:cNvSpPr/>
      </dsp:nvSpPr>
      <dsp:spPr>
        <a:xfrm>
          <a:off x="1105020"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Birth certificates</a:t>
          </a:r>
          <a:endParaRPr lang="en-US" sz="1600" kern="1200" dirty="0"/>
        </a:p>
      </dsp:txBody>
      <dsp:txXfrm>
        <a:off x="1105020" y="1405071"/>
        <a:ext cx="2037791" cy="756020"/>
      </dsp:txXfrm>
    </dsp:sp>
    <dsp:sp modelId="{C021CAC5-A3B6-43B8-AF45-719D3D622C92}">
      <dsp:nvSpPr>
        <dsp:cNvPr id="0" name=""/>
        <dsp:cNvSpPr/>
      </dsp:nvSpPr>
      <dsp:spPr>
        <a:xfrm>
          <a:off x="3346676"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C844D2-8163-43DF-86B1-EA0CA9FCE8CF}">
      <dsp:nvSpPr>
        <dsp:cNvPr id="0" name=""/>
        <dsp:cNvSpPr/>
      </dsp:nvSpPr>
      <dsp:spPr>
        <a:xfrm>
          <a:off x="3346676"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Death certificates </a:t>
          </a:r>
          <a:endParaRPr lang="en-US" sz="1600" kern="1200" dirty="0"/>
        </a:p>
      </dsp:txBody>
      <dsp:txXfrm>
        <a:off x="3346676" y="1405071"/>
        <a:ext cx="2037791" cy="756020"/>
      </dsp:txXfrm>
    </dsp:sp>
    <dsp:sp modelId="{08E1290A-85AC-426C-8E2A-7B2605E5B133}">
      <dsp:nvSpPr>
        <dsp:cNvPr id="0" name=""/>
        <dsp:cNvSpPr/>
      </dsp:nvSpPr>
      <dsp:spPr>
        <a:xfrm>
          <a:off x="5588332"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5B8160-3D32-4D39-B1EB-026573677215}">
      <dsp:nvSpPr>
        <dsp:cNvPr id="0" name=""/>
        <dsp:cNvSpPr/>
      </dsp:nvSpPr>
      <dsp:spPr>
        <a:xfrm>
          <a:off x="5588332"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Medical reports</a:t>
          </a:r>
          <a:endParaRPr lang="en-US" sz="1600" kern="1200" dirty="0"/>
        </a:p>
      </dsp:txBody>
      <dsp:txXfrm>
        <a:off x="5588332" y="1405071"/>
        <a:ext cx="2037791" cy="756020"/>
      </dsp:txXfrm>
    </dsp:sp>
    <dsp:sp modelId="{D37D1BB8-8AD3-4C16-B19D-56380D85C4F6}">
      <dsp:nvSpPr>
        <dsp:cNvPr id="0" name=""/>
        <dsp:cNvSpPr/>
      </dsp:nvSpPr>
      <dsp:spPr>
        <a:xfrm>
          <a:off x="7829988"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F3F287-9CF2-41A3-B60F-35F65BE9C0C1}">
      <dsp:nvSpPr>
        <dsp:cNvPr id="0" name=""/>
        <dsp:cNvSpPr/>
      </dsp:nvSpPr>
      <dsp:spPr>
        <a:xfrm>
          <a:off x="7829988"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Prescriptions</a:t>
          </a:r>
          <a:endParaRPr lang="en-US" sz="1600" kern="1200" dirty="0"/>
        </a:p>
      </dsp:txBody>
      <dsp:txXfrm>
        <a:off x="7829988" y="1405071"/>
        <a:ext cx="2037791" cy="756020"/>
      </dsp:txXfrm>
    </dsp:sp>
    <dsp:sp modelId="{5408740F-1B7B-4094-9A9B-28148F708ADA}">
      <dsp:nvSpPr>
        <dsp:cNvPr id="0" name=""/>
        <dsp:cNvSpPr/>
      </dsp:nvSpPr>
      <dsp:spPr>
        <a:xfrm>
          <a:off x="2225848"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8C2F97-BD5B-4A55-B58A-363BE73EE014}">
      <dsp:nvSpPr>
        <dsp:cNvPr id="0" name=""/>
        <dsp:cNvSpPr/>
      </dsp:nvSpPr>
      <dsp:spPr>
        <a:xfrm>
          <a:off x="2225848"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a:t>Medical records</a:t>
          </a:r>
          <a:endParaRPr lang="en-US" sz="1600" kern="1200" dirty="0"/>
        </a:p>
      </dsp:txBody>
      <dsp:txXfrm>
        <a:off x="2225848" y="3768909"/>
        <a:ext cx="2037791" cy="756020"/>
      </dsp:txXfrm>
    </dsp:sp>
    <dsp:sp modelId="{E16521DD-6CA3-496B-9144-EFC0AFD4EE2C}">
      <dsp:nvSpPr>
        <dsp:cNvPr id="0" name=""/>
        <dsp:cNvSpPr/>
      </dsp:nvSpPr>
      <dsp:spPr>
        <a:xfrm>
          <a:off x="4467504"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6CB125-8F27-4320-A9DB-4ABD4AC09BF3}">
      <dsp:nvSpPr>
        <dsp:cNvPr id="0" name=""/>
        <dsp:cNvSpPr/>
      </dsp:nvSpPr>
      <dsp:spPr>
        <a:xfrm>
          <a:off x="4467504"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Sick-leaves</a:t>
          </a:r>
          <a:endParaRPr lang="en-US" sz="1600" kern="1200" dirty="0"/>
        </a:p>
      </dsp:txBody>
      <dsp:txXfrm>
        <a:off x="4467504" y="3768909"/>
        <a:ext cx="2037791" cy="756020"/>
      </dsp:txXfrm>
    </dsp:sp>
    <dsp:sp modelId="{CE5860E9-C72F-4EE5-A09F-B569DA6786C4}">
      <dsp:nvSpPr>
        <dsp:cNvPr id="0" name=""/>
        <dsp:cNvSpPr/>
      </dsp:nvSpPr>
      <dsp:spPr>
        <a:xfrm>
          <a:off x="6709160"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8995C-38D8-4D3B-86E1-A71AD8B71690}">
      <dsp:nvSpPr>
        <dsp:cNvPr id="0" name=""/>
        <dsp:cNvSpPr/>
      </dsp:nvSpPr>
      <dsp:spPr>
        <a:xfrm>
          <a:off x="6709160"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Certificates of patients’ attendance </a:t>
          </a:r>
          <a:endParaRPr lang="en-US" sz="1600" kern="1200" dirty="0"/>
        </a:p>
      </dsp:txBody>
      <dsp:txXfrm>
        <a:off x="6709160" y="3768909"/>
        <a:ext cx="2037791" cy="756020"/>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A13F05-4FE3-4142-94D2-EA005F507D5E}"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F6373-B7EE-4A85-824C-41D94EDE3BC0}" type="slidenum">
              <a:rPr lang="en-US" smtClean="0"/>
              <a:t>‹#›</a:t>
            </a:fld>
            <a:endParaRPr lang="en-US"/>
          </a:p>
        </p:txBody>
      </p:sp>
    </p:spTree>
    <p:extLst>
      <p:ext uri="{BB962C8B-B14F-4D97-AF65-F5344CB8AC3E}">
        <p14:creationId xmlns:p14="http://schemas.microsoft.com/office/powerpoint/2010/main" val="1016511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3476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58CC3D-D882-41F4-9A4B-3FB555CD828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02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32389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to list few examples of what doctors write in their routine practice, e.g. birth certificates, death certificates, medical reports, prescriptions, medical reports, sick-leaves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980CBB-1974-4CF7-B016-A1A4FEE9F94F}"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1540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3263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5261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9268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4730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1937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2320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9351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763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339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518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01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912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1399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0790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647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3482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354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727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33127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622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2312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29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681418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7174549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178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934762140"/>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90511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31326185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18005366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83882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91" r:id="rId24"/>
    <p:sldLayoutId id="2147483692"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2.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scfhs.org.sa/Reglations/CR/Documents/%D8%A3%D8%AE%D9%84%D8%A7%D9%82%D9%8A%D8%A7%D8%AA%20%D8%A7%D9%84%D9%85%D9%85%D8%A7%D8%B1%D8%B3%20%D8%A7%D9%84%D8%B5%D8%AD%D9%8A.pdf"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3.jpg"/><Relationship Id="rId5" Type="http://schemas.openxmlformats.org/officeDocument/2006/relationships/image" Target="../media/image5.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5.jpg"/></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61982" y="4836954"/>
            <a:ext cx="4439679"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cs typeface="Alexandria" charset="0"/>
              </a:rPr>
              <a:t>Bioethics </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329750"/>
            <a:ext cx="6898137"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and end-of-life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8-9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2091" y="3064768"/>
            <a:ext cx="3453735" cy="1732315"/>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About death and dying: Definitions and basic questions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Withdrawing treatment</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Deciding not to resuscitate (DNR orders)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Refusal of treatment and advance directives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Euthanasia and physician-assisted suicide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goals of medicine in palliative care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Decisions at the end of life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Health Research</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456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Bioethics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Documentation and Authentication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Record</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Certificates and Reports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medical reports, sick-leaves and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Prescriptions and Death Certificates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Bioethics definition and History</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Three issues involving bioethics</a:t>
            </a:r>
          </a:p>
        </p:txBody>
      </p:sp>
    </p:spTree>
    <p:extLst>
      <p:ext uri="{BB962C8B-B14F-4D97-AF65-F5344CB8AC3E}">
        <p14:creationId xmlns:p14="http://schemas.microsoft.com/office/powerpoint/2010/main" val="4182198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2968285"/>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Ethics of Medical Records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uter with a medical record and books&#10;&#10;Description automatically generated with medium confidence">
            <a:extLst>
              <a:ext uri="{FF2B5EF4-FFF2-40B4-BE49-F238E27FC236}">
                <a16:creationId xmlns:a16="http://schemas.microsoft.com/office/drawing/2014/main" id="{0869BEC7-BE04-6769-B561-CE24E5B9D0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87783" y="882597"/>
            <a:ext cx="2472143" cy="2472143"/>
          </a:xfrm>
          <a:prstGeom prst="rect">
            <a:avLst/>
          </a:prstGeom>
        </p:spPr>
      </p:pic>
    </p:spTree>
    <p:extLst>
      <p:ext uri="{BB962C8B-B14F-4D97-AF65-F5344CB8AC3E}">
        <p14:creationId xmlns:p14="http://schemas.microsoft.com/office/powerpoint/2010/main" val="2392868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8445C97-A9B4-9593-64E3-B5C12E11653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69678E-A989-B44A-D705-B22F93FDCE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775520" y="274638"/>
            <a:ext cx="8435280" cy="1143000"/>
          </a:xfrm>
        </p:spPr>
        <p:txBody>
          <a:bodyPr>
            <a:normAutofit fontScale="90000"/>
          </a:bodyPr>
          <a:lstStyle/>
          <a:p>
            <a:r>
              <a:rPr lang="en-GB" b="1" dirty="0"/>
              <a:t>Ethics of Documentation and Authentication </a:t>
            </a:r>
            <a:r>
              <a:rPr lang="en-GB" sz="2700" b="1" dirty="0"/>
              <a:t>(Saudi Code of Ethics)</a:t>
            </a:r>
            <a:endParaRPr lang="en-GB" dirty="0"/>
          </a:p>
        </p:txBody>
      </p:sp>
      <p:sp>
        <p:nvSpPr>
          <p:cNvPr id="3" name="Content Placeholder 2"/>
          <p:cNvSpPr>
            <a:spLocks noGrp="1"/>
          </p:cNvSpPr>
          <p:nvPr>
            <p:ph idx="1"/>
          </p:nvPr>
        </p:nvSpPr>
        <p:spPr>
          <a:xfrm>
            <a:off x="1378634" y="1811681"/>
            <a:ext cx="9109854" cy="4525963"/>
          </a:xfrm>
        </p:spPr>
        <p:txBody>
          <a:bodyPr>
            <a:noAutofit/>
          </a:bodyPr>
          <a:lstStyle/>
          <a:p>
            <a:r>
              <a:rPr lang="en-GB" dirty="0"/>
              <a:t>They should document each procedure that he/she follows with the patient in accurate records, and strive to be accurate when writing medical reports, in a way that achieves the interest of the patient. </a:t>
            </a:r>
          </a:p>
          <a:p>
            <a:pPr marL="0" indent="0">
              <a:buNone/>
            </a:pPr>
            <a:endParaRPr lang="en-GB" dirty="0"/>
          </a:p>
          <a:p>
            <a:r>
              <a:rPr lang="en-GB" dirty="0"/>
              <a:t>They should write what is the true reality without exaggeration or underestimation and should not be taken astray by the bonds of kinship, passion, fear or desire of benefit to write a medical report that is untrue. </a:t>
            </a:r>
          </a:p>
        </p:txBody>
      </p:sp>
    </p:spTree>
    <p:extLst>
      <p:ext uri="{BB962C8B-B14F-4D97-AF65-F5344CB8AC3E}">
        <p14:creationId xmlns:p14="http://schemas.microsoft.com/office/powerpoint/2010/main" val="350971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BBC3DE5-5C84-4DB7-2525-9ECDD4B1F46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7FD0A2-EF83-A23A-8DA7-4C9C803D9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Content Placeholder 2"/>
          <p:cNvSpPr>
            <a:spLocks noGrp="1"/>
          </p:cNvSpPr>
          <p:nvPr>
            <p:ph idx="1"/>
          </p:nvPr>
        </p:nvSpPr>
        <p:spPr/>
        <p:txBody>
          <a:bodyPr/>
          <a:lstStyle/>
          <a:p>
            <a:pPr marL="0" indent="0">
              <a:buNone/>
            </a:pPr>
            <a:r>
              <a:rPr lang="en-GB" dirty="0"/>
              <a:t>In </a:t>
            </a:r>
            <a:r>
              <a:rPr lang="en-GB" b="1" dirty="0">
                <a:effectLst>
                  <a:outerShdw blurRad="38100" dist="38100" dir="2700000" algn="tl">
                    <a:srgbClr val="000000">
                      <a:alpha val="43137"/>
                    </a:srgbClr>
                  </a:outerShdw>
                </a:effectLst>
              </a:rPr>
              <a:t>Saudi Code of Ethics</a:t>
            </a:r>
            <a:r>
              <a:rPr lang="en-GB" dirty="0"/>
              <a:t>, the medical record should contain:</a:t>
            </a:r>
          </a:p>
          <a:p>
            <a:r>
              <a:rPr lang="en-GB" dirty="0"/>
              <a:t>Appropriate clinical findings, </a:t>
            </a:r>
          </a:p>
          <a:p>
            <a:r>
              <a:rPr lang="en-GB" dirty="0"/>
              <a:t>Decisions and procedures made, </a:t>
            </a:r>
          </a:p>
          <a:p>
            <a:r>
              <a:rPr lang="en-GB" dirty="0"/>
              <a:t>The information given to the patient, </a:t>
            </a:r>
          </a:p>
          <a:p>
            <a:r>
              <a:rPr lang="en-GB" dirty="0"/>
              <a:t>Prescriptions or medications, as well as </a:t>
            </a:r>
          </a:p>
          <a:p>
            <a:r>
              <a:rPr lang="en-GB" dirty="0"/>
              <a:t>All the patient’s investigations</a:t>
            </a:r>
            <a:endParaRPr lang="en-US" dirty="0">
              <a:solidFill>
                <a:schemeClr val="bg2">
                  <a:lumMod val="10000"/>
                </a:schemeClr>
              </a:solidFill>
            </a:endParaRPr>
          </a:p>
          <a:p>
            <a:endParaRPr lang="en-GB" dirty="0"/>
          </a:p>
        </p:txBody>
      </p:sp>
      <p:pic>
        <p:nvPicPr>
          <p:cNvPr id="7" name="Picture 6" descr="A hand holding a wooden block with black text&#10;&#10;Description automatically generated">
            <a:extLst>
              <a:ext uri="{FF2B5EF4-FFF2-40B4-BE49-F238E27FC236}">
                <a16:creationId xmlns:a16="http://schemas.microsoft.com/office/drawing/2014/main" id="{A749A147-057D-5503-82DE-F82B00918D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6210" y="3201194"/>
            <a:ext cx="2857500" cy="1600200"/>
          </a:xfrm>
          <a:prstGeom prst="rect">
            <a:avLst/>
          </a:prstGeom>
        </p:spPr>
      </p:pic>
    </p:spTree>
    <p:extLst>
      <p:ext uri="{BB962C8B-B14F-4D97-AF65-F5344CB8AC3E}">
        <p14:creationId xmlns:p14="http://schemas.microsoft.com/office/powerpoint/2010/main" val="1063414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977F17A-3118-164A-E6AC-6CB5F35F787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EBC6C0F9-2DF3-88FD-A87D-662474BA6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a:t>
            </a:r>
            <a:endParaRPr lang="en-GB" dirty="0"/>
          </a:p>
        </p:txBody>
      </p:sp>
      <p:sp>
        <p:nvSpPr>
          <p:cNvPr id="3" name="Content Placeholder 2"/>
          <p:cNvSpPr>
            <a:spLocks noGrp="1"/>
          </p:cNvSpPr>
          <p:nvPr>
            <p:ph idx="1"/>
          </p:nvPr>
        </p:nvSpPr>
        <p:spPr>
          <a:xfrm>
            <a:off x="1083211" y="1704863"/>
            <a:ext cx="9580099" cy="4857403"/>
          </a:xfrm>
        </p:spPr>
        <p:txBody>
          <a:bodyPr>
            <a:noAutofit/>
          </a:bodyPr>
          <a:lstStyle/>
          <a:p>
            <a:pPr marL="514350" indent="-514350">
              <a:buFont typeface="+mj-lt"/>
              <a:buAutoNum type="arabicPeriod"/>
            </a:pPr>
            <a:r>
              <a:rPr lang="en-GB" sz="2400" dirty="0"/>
              <a:t>There should keep clear and precise paper and electronic records for the patients.</a:t>
            </a:r>
          </a:p>
          <a:p>
            <a:pPr marL="514350" indent="-514350">
              <a:buFont typeface="+mj-lt"/>
              <a:buAutoNum type="arabicPeriod"/>
            </a:pPr>
            <a:r>
              <a:rPr lang="en-GB" sz="2400" dirty="0"/>
              <a:t>The medical record should be kept in a safe place, and should not be accessed or handled unless by those who are professionally-related (to the patients) persons, </a:t>
            </a:r>
          </a:p>
          <a:p>
            <a:pPr marL="514350" indent="-514350">
              <a:buFont typeface="+mj-lt"/>
              <a:buAutoNum type="arabicPeriod"/>
            </a:pPr>
            <a:r>
              <a:rPr lang="en-GB" sz="2400" dirty="0"/>
              <a:t>All the procedures related to professional confidentiality apply to all its contents.</a:t>
            </a:r>
          </a:p>
          <a:p>
            <a:pPr marL="514350" indent="-514350">
              <a:buFont typeface="+mj-lt"/>
              <a:buAutoNum type="arabicPeriod"/>
            </a:pPr>
            <a:r>
              <a:rPr lang="en-GB" sz="2400" dirty="0"/>
              <a:t>All the contents of the medical record are the property of the institution in which the patient is receiving his/her treatment, but </a:t>
            </a:r>
          </a:p>
          <a:p>
            <a:pPr marL="514350" indent="-514350">
              <a:buFont typeface="+mj-lt"/>
              <a:buAutoNum type="arabicPeriod"/>
            </a:pPr>
            <a:r>
              <a:rPr lang="en-GB" sz="2400" dirty="0"/>
              <a:t>The patient can have access to the record and have a copy of it upon his/her request.</a:t>
            </a:r>
            <a:br>
              <a:rPr lang="en-GB" sz="2400" dirty="0"/>
            </a:br>
            <a:endParaRPr lang="en-GB" sz="2400" dirty="0"/>
          </a:p>
        </p:txBody>
      </p:sp>
    </p:spTree>
    <p:extLst>
      <p:ext uri="{BB962C8B-B14F-4D97-AF65-F5344CB8AC3E}">
        <p14:creationId xmlns:p14="http://schemas.microsoft.com/office/powerpoint/2010/main" val="499071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D571B91-9F70-387D-B339-3180E3D6612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D998D9-763B-CF0A-C052-E008240A7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a:t>
            </a:r>
            <a:endParaRPr lang="en-GB" dirty="0"/>
          </a:p>
        </p:txBody>
      </p:sp>
      <p:sp>
        <p:nvSpPr>
          <p:cNvPr id="3" name="Content Placeholder 2"/>
          <p:cNvSpPr>
            <a:spLocks noGrp="1"/>
          </p:cNvSpPr>
          <p:nvPr>
            <p:ph idx="1"/>
          </p:nvPr>
        </p:nvSpPr>
        <p:spPr>
          <a:xfrm>
            <a:off x="1055077" y="1803334"/>
            <a:ext cx="9566031" cy="4857403"/>
          </a:xfrm>
        </p:spPr>
        <p:txBody>
          <a:bodyPr>
            <a:noAutofit/>
          </a:bodyPr>
          <a:lstStyle/>
          <a:p>
            <a:pPr>
              <a:buFont typeface="+mj-lt"/>
              <a:buAutoNum type="arabicPeriod" startAt="4"/>
            </a:pPr>
            <a:r>
              <a:rPr lang="en-GB" dirty="0"/>
              <a:t> In the event of referring a patient to another doctor, the healthcare practitioner should provide for the referred healthcare practitioner all the information needed about the patient’s condition precisely and objectively.</a:t>
            </a:r>
          </a:p>
          <a:p>
            <a:pPr marL="0" indent="0">
              <a:buNone/>
            </a:pPr>
            <a:endParaRPr lang="en-GB" dirty="0"/>
          </a:p>
          <a:p>
            <a:pPr marL="0" indent="0">
              <a:buNone/>
            </a:pPr>
            <a:r>
              <a:rPr lang="en-GB" dirty="0"/>
              <a:t>5. When writing the data and information, scientific and administrative standards should be followed when writing, and have every document related to the medical record signed and dated.</a:t>
            </a:r>
            <a:br>
              <a:rPr lang="en-GB" dirty="0"/>
            </a:br>
            <a:endParaRPr lang="en-GB" dirty="0"/>
          </a:p>
        </p:txBody>
      </p:sp>
    </p:spTree>
    <p:extLst>
      <p:ext uri="{BB962C8B-B14F-4D97-AF65-F5344CB8AC3E}">
        <p14:creationId xmlns:p14="http://schemas.microsoft.com/office/powerpoint/2010/main" val="4153316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F767B3C-00AD-E082-ADA9-678A73182012}"/>
              </a:ext>
            </a:extLst>
          </p:cNvPr>
          <p:cNvSpPr/>
          <p:nvPr/>
        </p:nvSpPr>
        <p:spPr>
          <a:xfrm>
            <a:off x="617280" y="1586452"/>
            <a:ext cx="10812720" cy="4744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F5ECB4-9089-5515-B6AD-B7ECD98EF2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(B) Certificates and Reports</a:t>
            </a:r>
            <a:endParaRPr lang="en-GB" dirty="0"/>
          </a:p>
        </p:txBody>
      </p:sp>
      <p:sp>
        <p:nvSpPr>
          <p:cNvPr id="3" name="Content Placeholder 2"/>
          <p:cNvSpPr>
            <a:spLocks noGrp="1"/>
          </p:cNvSpPr>
          <p:nvPr>
            <p:ph idx="1"/>
          </p:nvPr>
        </p:nvSpPr>
        <p:spPr>
          <a:xfrm>
            <a:off x="838200" y="1586452"/>
            <a:ext cx="9853246" cy="5035698"/>
          </a:xfrm>
        </p:spPr>
        <p:txBody>
          <a:bodyPr>
            <a:normAutofit/>
          </a:bodyPr>
          <a:lstStyle/>
          <a:p>
            <a:r>
              <a:rPr lang="en-GB" dirty="0"/>
              <a:t>Doctors enjoy the authority to sign a variety of documents that lead to grave consequences if they are abused, including:</a:t>
            </a:r>
          </a:p>
          <a:p>
            <a:pPr lvl="1"/>
            <a:r>
              <a:rPr lang="en-GB" dirty="0"/>
              <a:t>death certificates, </a:t>
            </a:r>
          </a:p>
          <a:p>
            <a:pPr lvl="1"/>
            <a:r>
              <a:rPr lang="en-GB" dirty="0"/>
              <a:t>medical reports, </a:t>
            </a:r>
          </a:p>
          <a:p>
            <a:pPr lvl="1"/>
            <a:r>
              <a:rPr lang="en-GB" dirty="0"/>
              <a:t>sick leaves, </a:t>
            </a:r>
          </a:p>
          <a:p>
            <a:pPr lvl="1"/>
            <a:r>
              <a:rPr lang="en-GB" dirty="0"/>
              <a:t>certificates of patients’ attendance and others.</a:t>
            </a:r>
          </a:p>
          <a:p>
            <a:r>
              <a:rPr lang="en-GB" dirty="0"/>
              <a:t>Therefore, doctors have to ensure the correctness of the information before signing any document. </a:t>
            </a:r>
          </a:p>
          <a:p>
            <a:r>
              <a:rPr lang="en-GB" dirty="0"/>
              <a:t>Documents that are thought to be fake, false, or misleading should not be signed, instead follow the recognized scientific and administrative standards.</a:t>
            </a:r>
            <a:br>
              <a:rPr lang="en-GB" dirty="0"/>
            </a:br>
            <a:endParaRPr lang="en-GB" dirty="0"/>
          </a:p>
        </p:txBody>
      </p:sp>
    </p:spTree>
    <p:extLst>
      <p:ext uri="{BB962C8B-B14F-4D97-AF65-F5344CB8AC3E}">
        <p14:creationId xmlns:p14="http://schemas.microsoft.com/office/powerpoint/2010/main" val="3735234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BD34692-C644-33CC-FC5F-C82100F835EB}"/>
              </a:ext>
            </a:extLst>
          </p:cNvPr>
          <p:cNvSpPr/>
          <p:nvPr/>
        </p:nvSpPr>
        <p:spPr>
          <a:xfrm>
            <a:off x="617279" y="1690688"/>
            <a:ext cx="11129243"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268B257-FB25-FF85-98CA-38C0733D7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72620" cy="952764"/>
          </a:xfrm>
          <a:prstGeom prst="rect">
            <a:avLst/>
          </a:prstGeom>
        </p:spPr>
      </p:pic>
      <p:sp>
        <p:nvSpPr>
          <p:cNvPr id="2" name="Title 1"/>
          <p:cNvSpPr>
            <a:spLocks noGrp="1"/>
          </p:cNvSpPr>
          <p:nvPr>
            <p:ph type="title"/>
          </p:nvPr>
        </p:nvSpPr>
        <p:spPr>
          <a:xfrm>
            <a:off x="1825752" y="228600"/>
            <a:ext cx="8534400" cy="680120"/>
          </a:xfrm>
        </p:spPr>
        <p:txBody>
          <a:bodyPr>
            <a:normAutofit fontScale="90000"/>
          </a:bodyPr>
          <a:lstStyle/>
          <a:p>
            <a:r>
              <a:rPr lang="en-GB" b="1" dirty="0">
                <a:solidFill>
                  <a:schemeClr val="bg2">
                    <a:lumMod val="10000"/>
                  </a:schemeClr>
                </a:solidFill>
              </a:rPr>
              <a:t>Have You Ever Witnessed...?</a:t>
            </a:r>
            <a:endParaRPr lang="ar-SA" b="1" dirty="0">
              <a:solidFill>
                <a:schemeClr val="bg2">
                  <a:lumMod val="10000"/>
                </a:schemeClr>
              </a:solidFill>
            </a:endParaRPr>
          </a:p>
        </p:txBody>
      </p:sp>
      <p:sp>
        <p:nvSpPr>
          <p:cNvPr id="3" name="Content Placeholder 2"/>
          <p:cNvSpPr>
            <a:spLocks noGrp="1"/>
          </p:cNvSpPr>
          <p:nvPr>
            <p:ph idx="1"/>
          </p:nvPr>
        </p:nvSpPr>
        <p:spPr>
          <a:xfrm>
            <a:off x="1026942" y="1766199"/>
            <a:ext cx="9302730" cy="4278216"/>
          </a:xfrm>
        </p:spPr>
        <p:txBody>
          <a:bodyPr>
            <a:normAutofit/>
          </a:bodyPr>
          <a:lstStyle/>
          <a:p>
            <a:pPr algn="l" rtl="0"/>
            <a:r>
              <a:rPr lang="en-GB" i="1" dirty="0"/>
              <a:t>A patient fully exposed in front of  a dozen eyes and pairs of hands (rounds)?</a:t>
            </a:r>
          </a:p>
          <a:p>
            <a:pPr algn="l" rtl="0"/>
            <a:r>
              <a:rPr lang="en-GB" i="1" dirty="0"/>
              <a:t>A patient being photographed without consent?</a:t>
            </a:r>
          </a:p>
          <a:p>
            <a:pPr algn="l" rtl="0"/>
            <a:r>
              <a:rPr lang="en-GB" i="1" dirty="0"/>
              <a:t>A Couple of doctors chatting about their patients over lunch?</a:t>
            </a:r>
          </a:p>
          <a:p>
            <a:pPr algn="l" rtl="0"/>
            <a:r>
              <a:rPr lang="en-GB" i="1" dirty="0"/>
              <a:t>A doctor, who is a relative of the patient “having a look” in his relative's medical record?</a:t>
            </a:r>
          </a:p>
          <a:p>
            <a:pPr algn="l" rtl="0"/>
            <a:r>
              <a:rPr lang="en-GB" i="1" dirty="0"/>
              <a:t>A student approaching patients with questionnaires without consent or institutional approval?</a:t>
            </a:r>
          </a:p>
          <a:p>
            <a:pPr algn="ctr" rtl="0">
              <a:buNone/>
            </a:pPr>
            <a:endParaRPr lang="en-GB" b="1" i="1" dirty="0"/>
          </a:p>
        </p:txBody>
      </p:sp>
      <p:sp>
        <p:nvSpPr>
          <p:cNvPr id="5" name="Rectangle 4"/>
          <p:cNvSpPr/>
          <p:nvPr/>
        </p:nvSpPr>
        <p:spPr>
          <a:xfrm>
            <a:off x="1919536" y="5661248"/>
            <a:ext cx="8352928" cy="954107"/>
          </a:xfrm>
          <a:prstGeom prst="rect">
            <a:avLst/>
          </a:prstGeom>
          <a:noFill/>
          <a:ln>
            <a:noFill/>
          </a:ln>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all" spc="0" normalizeH="0" baseline="0" noProof="0" dirty="0">
                <a:ln w="0">
                  <a:noFill/>
                </a:ln>
                <a:solidFill>
                  <a:srgbClr val="F58221"/>
                </a:solidFill>
                <a:effectLst>
                  <a:reflection blurRad="12700" stA="50000" endPos="50000" dist="5000" dir="5400000" sy="-100000" rotWithShape="0"/>
                </a:effectLst>
                <a:uLnTx/>
                <a:uFillTx/>
                <a:latin typeface="Calibri"/>
                <a:ea typeface="+mn-ea"/>
              </a:rPr>
              <a:t>Don’t Do That...Respect your patient’s privacy &amp; Confidentiality</a:t>
            </a:r>
            <a:endParaRPr kumimoji="0" lang="ar-SA" sz="2800" b="1" i="0" u="none" strike="noStrike" kern="1200" cap="all" spc="0" normalizeH="0" baseline="0" noProof="0" dirty="0">
              <a:ln w="0">
                <a:noFill/>
              </a:ln>
              <a:solidFill>
                <a:srgbClr val="F58221"/>
              </a:solidFill>
              <a:effectLst>
                <a:reflection blurRad="12700" stA="50000" endPos="50000" dist="5000" dir="5400000" sy="-100000" rotWithShape="0"/>
              </a:effectLst>
              <a:uLnTx/>
              <a:uFillTx/>
              <a:latin typeface="Calibri"/>
              <a:ea typeface="+mn-ea"/>
              <a:cs typeface="Arial" panose="020B0604020202020204" pitchFamily="34" charset="0"/>
            </a:endParaRPr>
          </a:p>
        </p:txBody>
      </p:sp>
      <p:pic>
        <p:nvPicPr>
          <p:cNvPr id="6" name="Picture 5" descr="C:\Users\joy\Desktop\Joy Thomas\Scfhs-Logo-JPEG.jpg"/>
          <p:cNvPicPr/>
          <p:nvPr/>
        </p:nvPicPr>
        <p:blipFill rotWithShape="1">
          <a:blip r:embed="rId5" cstate="print">
            <a:extLst>
              <a:ext uri="{28A0092B-C50C-407E-A947-70E740481C1C}">
                <a14:useLocalDpi xmlns:a14="http://schemas.microsoft.com/office/drawing/2010/main" val="0"/>
              </a:ext>
            </a:extLst>
          </a:blip>
          <a:srcRect l="389" t="1176" r="2658" b="2564"/>
          <a:stretch/>
        </p:blipFill>
        <p:spPr bwMode="auto">
          <a:xfrm>
            <a:off x="10289539" y="2187083"/>
            <a:ext cx="1091224" cy="978147"/>
          </a:xfrm>
          <a:prstGeom prst="flowChartConnector">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92814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iterate type="lt">
                                    <p:tmPct val="0"/>
                                  </p:iterate>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childTnLst>
                          </p:cTn>
                        </p:par>
                        <p:par>
                          <p:cTn id="29" fill="hold">
                            <p:stCondLst>
                              <p:cond delay="500"/>
                            </p:stCondLst>
                            <p:childTnLst>
                              <p:par>
                                <p:cTn id="30" presetID="16" presetClass="emph" presetSubtype="0" fill="hold" grpId="1" nodeType="afterEffect">
                                  <p:stCondLst>
                                    <p:cond delay="0"/>
                                  </p:stCondLst>
                                  <p:iterate type="lt">
                                    <p:tmPct val="4000"/>
                                  </p:iterate>
                                  <p:childTnLst>
                                    <p:set>
                                      <p:cBhvr override="childStyle">
                                        <p:cTn id="31" dur="500" fill="hold"/>
                                        <p:tgtEl>
                                          <p:spTgt spid="5"/>
                                        </p:tgtEl>
                                        <p:attrNameLst>
                                          <p:attrName>style.color</p:attrName>
                                        </p:attrNameLst>
                                      </p:cBhvr>
                                      <p:to>
                                        <p:clrVal>
                                          <a:schemeClr val="hlink"/>
                                        </p:clrVal>
                                      </p:to>
                                    </p:set>
                                    <p:set>
                                      <p:cBhvr>
                                        <p:cTn id="32" dur="500" fill="hold"/>
                                        <p:tgtEl>
                                          <p:spTgt spid="5"/>
                                        </p:tgtEl>
                                        <p:attrNameLst>
                                          <p:attrName>fillcolor</p:attrName>
                                        </p:attrNameLst>
                                      </p:cBhvr>
                                      <p:to>
                                        <p:clrVal>
                                          <a:schemeClr val="hlink"/>
                                        </p:clrVal>
                                      </p:to>
                                    </p:set>
                                    <p:set>
                                      <p:cBhvr>
                                        <p:cTn id="33" dur="500" fill="hold"/>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5"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D2D97E-2C48-0342-B531-C2A6AE05CA4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D46241DF-E4A4-0A5D-A119-33C41ACBD9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References </a:t>
            </a:r>
          </a:p>
        </p:txBody>
      </p:sp>
      <p:sp>
        <p:nvSpPr>
          <p:cNvPr id="3" name="Content Placeholder 2"/>
          <p:cNvSpPr>
            <a:spLocks noGrp="1"/>
          </p:cNvSpPr>
          <p:nvPr>
            <p:ph idx="1"/>
          </p:nvPr>
        </p:nvSpPr>
        <p:spPr/>
        <p:txBody>
          <a:bodyPr>
            <a:normAutofit/>
          </a:bodyPr>
          <a:lstStyle/>
          <a:p>
            <a:r>
              <a:rPr lang="en-US" b="1" dirty="0"/>
              <a:t>Saudi Council for Health Specialties Manual of Ethics of the Medical Profession </a:t>
            </a:r>
          </a:p>
          <a:p>
            <a:r>
              <a:rPr lang="en-GB" b="1" dirty="0"/>
              <a:t>Patient’s Bill of Rights and Responsibilities MOH, KSA</a:t>
            </a:r>
          </a:p>
          <a:p>
            <a:r>
              <a:rPr lang="en-GB" b="1" dirty="0"/>
              <a:t>Law of Practicing Healthcare Professions</a:t>
            </a:r>
          </a:p>
          <a:p>
            <a:r>
              <a:rPr lang="en-US" b="1" dirty="0"/>
              <a:t>Professionalism and Ethics Handbook for Residents </a:t>
            </a:r>
            <a:r>
              <a:rPr lang="en-US" dirty="0"/>
              <a:t>(Saudi Commission for Health Specialties, Riyadh – 2015)</a:t>
            </a:r>
          </a:p>
          <a:p>
            <a:endParaRPr lang="en-US" dirty="0"/>
          </a:p>
        </p:txBody>
      </p:sp>
    </p:spTree>
    <p:extLst>
      <p:ext uri="{BB962C8B-B14F-4D97-AF65-F5344CB8AC3E}">
        <p14:creationId xmlns:p14="http://schemas.microsoft.com/office/powerpoint/2010/main" val="4165159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2968285"/>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Ethical issues in medical reports, sick-leaves and medical records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uter with a medical record and books&#10;&#10;Description automatically generated with medium confidence">
            <a:extLst>
              <a:ext uri="{FF2B5EF4-FFF2-40B4-BE49-F238E27FC236}">
                <a16:creationId xmlns:a16="http://schemas.microsoft.com/office/drawing/2014/main" id="{0869BEC7-BE04-6769-B561-CE24E5B9D0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4054" y="496142"/>
            <a:ext cx="2472143" cy="2472143"/>
          </a:xfrm>
          <a:prstGeom prst="rect">
            <a:avLst/>
          </a:prstGeom>
        </p:spPr>
      </p:pic>
    </p:spTree>
    <p:extLst>
      <p:ext uri="{BB962C8B-B14F-4D97-AF65-F5344CB8AC3E}">
        <p14:creationId xmlns:p14="http://schemas.microsoft.com/office/powerpoint/2010/main" val="3634878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73A9015-D9D7-C109-17E9-462BF9ADD29C}"/>
              </a:ext>
            </a:extLst>
          </p:cNvPr>
          <p:cNvSpPr/>
          <p:nvPr/>
        </p:nvSpPr>
        <p:spPr>
          <a:xfrm>
            <a:off x="617280" y="1535943"/>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C21E49C-3C9B-61E7-C03D-3339664BE2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37797"/>
            <a:ext cx="2305141" cy="952764"/>
          </a:xfrm>
          <a:prstGeom prst="rect">
            <a:avLst/>
          </a:prstGeom>
        </p:spPr>
      </p:pic>
      <p:sp>
        <p:nvSpPr>
          <p:cNvPr id="2" name="Title 1"/>
          <p:cNvSpPr>
            <a:spLocks noGrp="1"/>
          </p:cNvSpPr>
          <p:nvPr>
            <p:ph type="title"/>
          </p:nvPr>
        </p:nvSpPr>
        <p:spPr/>
        <p:txBody>
          <a:bodyPr/>
          <a:lstStyle/>
          <a:p>
            <a:r>
              <a:rPr lang="en-GB" dirty="0"/>
              <a:t>What do doctors write?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8743306"/>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33229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62B3490-997F-3AAF-A999-44FA3E3873B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6909FB9-80E8-FF12-79FD-710E59F0B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dirty="0"/>
              <a:t>Let’s think!</a:t>
            </a:r>
          </a:p>
        </p:txBody>
      </p:sp>
      <p:sp>
        <p:nvSpPr>
          <p:cNvPr id="3" name="Content Placeholder 2"/>
          <p:cNvSpPr>
            <a:spLocks noGrp="1"/>
          </p:cNvSpPr>
          <p:nvPr>
            <p:ph idx="1"/>
          </p:nvPr>
        </p:nvSpPr>
        <p:spPr/>
        <p:txBody>
          <a:bodyPr/>
          <a:lstStyle/>
          <a:p>
            <a:r>
              <a:rPr lang="en-GB" dirty="0"/>
              <a:t>What could happen if any of these documents is fake?</a:t>
            </a:r>
          </a:p>
          <a:p>
            <a:r>
              <a:rPr lang="en-GB" dirty="0"/>
              <a:t>Is there any danger on the doctor, the hospital, or the community? OR</a:t>
            </a:r>
          </a:p>
          <a:p>
            <a:r>
              <a:rPr lang="en-GB" dirty="0"/>
              <a:t>It is OK to be nice and not let your patients down.</a:t>
            </a:r>
          </a:p>
          <a:p>
            <a:endParaRPr lang="en-GB" dirty="0"/>
          </a:p>
        </p:txBody>
      </p:sp>
    </p:spTree>
    <p:extLst>
      <p:ext uri="{BB962C8B-B14F-4D97-AF65-F5344CB8AC3E}">
        <p14:creationId xmlns:p14="http://schemas.microsoft.com/office/powerpoint/2010/main" val="3761163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367339-26AF-417D-CCE8-8B7914D3EF5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0805D2-9B56-6B35-A5CC-D3B62A602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Why we need to know about </a:t>
            </a:r>
            <a:br>
              <a:rPr lang="en-GB" b="1" dirty="0"/>
            </a:br>
            <a:r>
              <a:rPr lang="en-GB" b="1" dirty="0"/>
              <a:t>ethical issues in reporting?</a:t>
            </a:r>
          </a:p>
        </p:txBody>
      </p:sp>
      <p:sp>
        <p:nvSpPr>
          <p:cNvPr id="3" name="Content Placeholder 2"/>
          <p:cNvSpPr>
            <a:spLocks noGrp="1"/>
          </p:cNvSpPr>
          <p:nvPr>
            <p:ph idx="1"/>
          </p:nvPr>
        </p:nvSpPr>
        <p:spPr/>
        <p:txBody>
          <a:bodyPr>
            <a:normAutofit/>
          </a:bodyPr>
          <a:lstStyle/>
          <a:p>
            <a:r>
              <a:rPr lang="en-GB" dirty="0"/>
              <a:t>Doctors enjoy the </a:t>
            </a:r>
            <a:r>
              <a:rPr lang="en-GB" u="sng" dirty="0"/>
              <a:t>authority to sign </a:t>
            </a:r>
            <a:r>
              <a:rPr lang="en-GB" dirty="0"/>
              <a:t>a variety of documents that lead to grave consequences if they are abused</a:t>
            </a:r>
          </a:p>
          <a:p>
            <a:r>
              <a:rPr lang="en-GB" dirty="0"/>
              <a:t>, including death certificates, medical reports, sick leaves, and others. </a:t>
            </a:r>
          </a:p>
          <a:p>
            <a:r>
              <a:rPr lang="en-GB" dirty="0"/>
              <a:t>Therefore, doctors have to </a:t>
            </a:r>
            <a:r>
              <a:rPr lang="en-GB" u="sng" dirty="0"/>
              <a:t>ensure the correctness </a:t>
            </a:r>
            <a:r>
              <a:rPr lang="en-GB" dirty="0"/>
              <a:t>of the information before signing any document. </a:t>
            </a:r>
          </a:p>
          <a:p>
            <a:r>
              <a:rPr lang="en-GB" dirty="0"/>
              <a:t>Documents that are thought to be fake, false, or misleading should not be signed, instead follow the recognized scientific and administrative standards. </a:t>
            </a:r>
            <a:r>
              <a:rPr lang="en-GB" sz="1900" b="1" dirty="0"/>
              <a:t>(B) Certificates and Reports (</a:t>
            </a:r>
            <a:r>
              <a:rPr lang="en-GB" sz="1900" dirty="0"/>
              <a:t>Saudi Code of Ethics)</a:t>
            </a:r>
            <a:endParaRPr lang="en-GB" b="1" dirty="0"/>
          </a:p>
          <a:p>
            <a:endParaRPr lang="en-GB" dirty="0"/>
          </a:p>
        </p:txBody>
      </p:sp>
    </p:spTree>
    <p:extLst>
      <p:ext uri="{BB962C8B-B14F-4D97-AF65-F5344CB8AC3E}">
        <p14:creationId xmlns:p14="http://schemas.microsoft.com/office/powerpoint/2010/main" val="3300487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3ABFD5-0EC1-4B34-DDD3-A142E20DD6C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41B2362-FEC2-776A-10D7-673F4856DF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(C) Medical Prescriptions (</a:t>
            </a:r>
            <a:r>
              <a:rPr lang="en-GB" dirty="0"/>
              <a:t>Saudi Code of Ethics)</a:t>
            </a:r>
            <a:endParaRPr lang="en-GB" b="1" dirty="0"/>
          </a:p>
        </p:txBody>
      </p:sp>
      <p:sp>
        <p:nvSpPr>
          <p:cNvPr id="3" name="Content Placeholder 2"/>
          <p:cNvSpPr>
            <a:spLocks noGrp="1"/>
          </p:cNvSpPr>
          <p:nvPr>
            <p:ph idx="1"/>
          </p:nvPr>
        </p:nvSpPr>
        <p:spPr/>
        <p:txBody>
          <a:bodyPr>
            <a:normAutofit/>
          </a:bodyPr>
          <a:lstStyle/>
          <a:p>
            <a:r>
              <a:rPr lang="en-GB" dirty="0"/>
              <a:t>It is not permissible to prescribe restricted drugs except by authorized doctors, </a:t>
            </a:r>
          </a:p>
          <a:p>
            <a:r>
              <a:rPr lang="en-GB" dirty="0"/>
              <a:t>The restrictions related to these drugs should be followed. </a:t>
            </a:r>
          </a:p>
          <a:p>
            <a:r>
              <a:rPr lang="en-GB" dirty="0"/>
              <a:t>The healthcare practitioner should not write a prescription only for pleasing his/her patient or the patient’s relatives. </a:t>
            </a:r>
          </a:p>
        </p:txBody>
      </p:sp>
    </p:spTree>
    <p:extLst>
      <p:ext uri="{BB962C8B-B14F-4D97-AF65-F5344CB8AC3E}">
        <p14:creationId xmlns:p14="http://schemas.microsoft.com/office/powerpoint/2010/main" val="3129483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5719599-0138-2325-8CC5-8B370EEF2B08}"/>
              </a:ext>
            </a:extLst>
          </p:cNvPr>
          <p:cNvSpPr/>
          <p:nvPr/>
        </p:nvSpPr>
        <p:spPr>
          <a:xfrm>
            <a:off x="617280" y="1690688"/>
            <a:ext cx="10812720" cy="4639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1B930B-3D99-24C7-EF13-3DD52579C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1"/>
            <a:ext cx="2305141" cy="1012689"/>
          </a:xfrm>
          <a:prstGeom prst="rect">
            <a:avLst/>
          </a:prstGeom>
        </p:spPr>
      </p:pic>
      <p:sp>
        <p:nvSpPr>
          <p:cNvPr id="2" name="Title 1"/>
          <p:cNvSpPr>
            <a:spLocks noGrp="1"/>
          </p:cNvSpPr>
          <p:nvPr>
            <p:ph type="title"/>
          </p:nvPr>
        </p:nvSpPr>
        <p:spPr/>
        <p:txBody>
          <a:bodyPr>
            <a:normAutofit/>
          </a:bodyPr>
          <a:lstStyle/>
          <a:p>
            <a:r>
              <a:rPr lang="en-GB" b="1" dirty="0"/>
              <a:t>(C) Medical Prescriptions (</a:t>
            </a:r>
            <a:r>
              <a:rPr lang="en-GB" dirty="0"/>
              <a:t>Saudi Code of Ethics)</a:t>
            </a:r>
            <a:endParaRPr lang="en-GB" b="1" dirty="0"/>
          </a:p>
        </p:txBody>
      </p:sp>
      <p:sp>
        <p:nvSpPr>
          <p:cNvPr id="3" name="Content Placeholder 2"/>
          <p:cNvSpPr>
            <a:spLocks noGrp="1"/>
          </p:cNvSpPr>
          <p:nvPr>
            <p:ph idx="1"/>
          </p:nvPr>
        </p:nvSpPr>
        <p:spPr/>
        <p:txBody>
          <a:bodyPr>
            <a:normAutofit/>
          </a:bodyPr>
          <a:lstStyle/>
          <a:p>
            <a:r>
              <a:rPr lang="en-GB" dirty="0"/>
              <a:t>The prescription should be written in clear handwriting, with the:</a:t>
            </a:r>
          </a:p>
          <a:p>
            <a:pPr lvl="1"/>
            <a:r>
              <a:rPr lang="en-GB" dirty="0"/>
              <a:t>healthcare practitioner’s name, signature, </a:t>
            </a:r>
          </a:p>
          <a:p>
            <a:pPr lvl="1"/>
            <a:r>
              <a:rPr lang="en-GB" dirty="0"/>
              <a:t>name of the institution he/she works in, </a:t>
            </a:r>
          </a:p>
          <a:p>
            <a:pPr lvl="1"/>
            <a:r>
              <a:rPr lang="en-GB" dirty="0"/>
              <a:t>date of the prescription, </a:t>
            </a:r>
          </a:p>
          <a:p>
            <a:pPr lvl="1"/>
            <a:r>
              <a:rPr lang="en-GB" dirty="0"/>
              <a:t>patient’s information, diagnosis, drug dose, its pharmacological form, daily dose, and duration of treatment. </a:t>
            </a:r>
          </a:p>
          <a:p>
            <a:pPr marL="342900" lvl="1" indent="-342900">
              <a:buFont typeface="Arial" pitchFamily="34" charset="0"/>
              <a:buChar char="•"/>
            </a:pPr>
            <a:r>
              <a:rPr lang="en-GB" sz="3200" dirty="0">
                <a:latin typeface="Times New Roman" charset="0"/>
                <a:cs typeface="Times New Roman" charset="0"/>
              </a:rPr>
              <a:t>This all must also be reported in the patient’s record. </a:t>
            </a:r>
          </a:p>
          <a:p>
            <a:pPr marL="342900" lvl="1" indent="-342900">
              <a:buFont typeface="Arial" pitchFamily="34" charset="0"/>
              <a:buChar char="•"/>
            </a:pPr>
            <a:r>
              <a:rPr lang="en-GB" sz="3200" dirty="0">
                <a:latin typeface="Times New Roman" charset="0"/>
                <a:cs typeface="Times New Roman" charset="0"/>
              </a:rPr>
              <a:t>“</a:t>
            </a:r>
            <a:r>
              <a:rPr lang="en-GB" sz="3200" dirty="0">
                <a:solidFill>
                  <a:srgbClr val="F58221"/>
                </a:solidFill>
                <a:latin typeface="Times New Roman" charset="0"/>
                <a:cs typeface="Times New Roman" charset="0"/>
              </a:rPr>
              <a:t>It is prohibited for a pharmacist to dispense any medication without a prescription issued by a physician licensed to practice</a:t>
            </a:r>
            <a:r>
              <a:rPr lang="en-GB" sz="3200" dirty="0">
                <a:latin typeface="Times New Roman" charset="0"/>
                <a:cs typeface="Times New Roman" charset="0"/>
              </a:rPr>
              <a:t>.” </a:t>
            </a:r>
            <a:r>
              <a:rPr lang="en-GB" sz="2600" i="1" dirty="0">
                <a:latin typeface="Times New Roman" charset="0"/>
                <a:cs typeface="Times New Roman" charset="0"/>
              </a:rPr>
              <a:t>(Saudi Law of Practicing Healthcare Professions)</a:t>
            </a:r>
            <a:endParaRPr lang="en-GB" sz="3200" i="1" dirty="0">
              <a:latin typeface="Times New Roman" charset="0"/>
              <a:cs typeface="Times New Roman" charset="0"/>
            </a:endParaRPr>
          </a:p>
        </p:txBody>
      </p:sp>
    </p:spTree>
    <p:extLst>
      <p:ext uri="{BB962C8B-B14F-4D97-AF65-F5344CB8AC3E}">
        <p14:creationId xmlns:p14="http://schemas.microsoft.com/office/powerpoint/2010/main" val="784251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4AF7870-59FE-EED3-E13A-F4D3ACE19E5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F7FC597-B62A-79B9-797B-9FF6B1CA7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 </a:t>
            </a:r>
            <a:r>
              <a:rPr lang="en-GB" sz="2800" b="1" i="1" dirty="0"/>
              <a:t>(Saudi Code of Ethics)</a:t>
            </a:r>
            <a:endParaRPr lang="en-GB" b="1" i="1"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GB" dirty="0"/>
              <a:t>The healthcare practitioner or the institution employing him/her should keep clear and precise paper and electronic records for the patients that contains:</a:t>
            </a:r>
          </a:p>
          <a:p>
            <a:pPr marL="914400" lvl="1" indent="-514350">
              <a:buFont typeface="+mj-lt"/>
              <a:buAutoNum type="arabicPeriod"/>
            </a:pPr>
            <a:r>
              <a:rPr lang="en-GB" dirty="0"/>
              <a:t>appropriate clinical findings, </a:t>
            </a:r>
          </a:p>
          <a:p>
            <a:pPr marL="914400" lvl="1" indent="-514350">
              <a:buFont typeface="+mj-lt"/>
              <a:buAutoNum type="arabicPeriod"/>
            </a:pPr>
            <a:r>
              <a:rPr lang="en-GB" dirty="0"/>
              <a:t>decisions and procedures made, </a:t>
            </a:r>
          </a:p>
          <a:p>
            <a:pPr marL="914400" lvl="1" indent="-514350">
              <a:buFont typeface="+mj-lt"/>
              <a:buAutoNum type="arabicPeriod"/>
            </a:pPr>
            <a:r>
              <a:rPr lang="en-GB" dirty="0"/>
              <a:t>the information given to the patient, prescriptions or medications, as well as </a:t>
            </a:r>
          </a:p>
          <a:p>
            <a:pPr marL="914400" lvl="1" indent="-514350">
              <a:buFont typeface="+mj-lt"/>
              <a:buAutoNum type="arabicPeriod"/>
            </a:pPr>
            <a:r>
              <a:rPr lang="en-GB" dirty="0"/>
              <a:t>all the patient’s investigations. </a:t>
            </a:r>
          </a:p>
          <a:p>
            <a:pPr marL="514350" indent="-514350">
              <a:buFont typeface="+mj-lt"/>
              <a:buAutoNum type="arabicPeriod"/>
            </a:pPr>
            <a:r>
              <a:rPr lang="en-GB" dirty="0"/>
              <a:t>The medical record should be kept in a safe place, and should not be accessed or handled unless by those who are professionally-related (to the patients) persons, and all the procedures related to professional confidentiality apply to all its contents.</a:t>
            </a:r>
          </a:p>
          <a:p>
            <a:pPr marL="0" indent="0">
              <a:buNone/>
            </a:pPr>
            <a:endParaRPr lang="en-GB" dirty="0"/>
          </a:p>
        </p:txBody>
      </p:sp>
    </p:spTree>
    <p:extLst>
      <p:ext uri="{BB962C8B-B14F-4D97-AF65-F5344CB8AC3E}">
        <p14:creationId xmlns:p14="http://schemas.microsoft.com/office/powerpoint/2010/main" val="1102043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594F428-4C7B-DD4C-8951-021839B4BA7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9262666-8704-1E5D-5A9A-3AAA7220FC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 </a:t>
            </a:r>
            <a:r>
              <a:rPr lang="en-GB" sz="2800" b="1" i="1" dirty="0"/>
              <a:t>(Saudi Code of Ethics)</a:t>
            </a:r>
            <a:endParaRPr lang="en-GB" b="1" i="1" dirty="0"/>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startAt="3"/>
            </a:pPr>
            <a:r>
              <a:rPr lang="en-GB" dirty="0"/>
              <a:t>All the contents of the medical record are the property of the institution in which the patient is receiving his/her treatment, but the patient can have access to the record and have a copy of it upon his/her request. </a:t>
            </a:r>
          </a:p>
          <a:p>
            <a:pPr marL="514350" indent="-514350">
              <a:buFont typeface="+mj-lt"/>
              <a:buAutoNum type="arabicPeriod" startAt="3"/>
            </a:pPr>
            <a:r>
              <a:rPr lang="en-GB" dirty="0"/>
              <a:t>In the event of referring a patient to another doctor, the healthcare practitioner should provide for the referred healthcare practitioner all the information needed about the patient’s condition precisely and objectively.</a:t>
            </a:r>
          </a:p>
          <a:p>
            <a:pPr marL="514350" indent="-514350">
              <a:buFont typeface="+mj-lt"/>
              <a:buAutoNum type="arabicPeriod" startAt="3"/>
            </a:pPr>
            <a:r>
              <a:rPr lang="en-GB" dirty="0"/>
              <a:t>When writing the data and information, scientific and administrative standards should be followed when writing, and have every document related to the medical record signed and dated. </a:t>
            </a:r>
          </a:p>
          <a:p>
            <a:pPr marL="514350" indent="-514350">
              <a:buFont typeface="+mj-lt"/>
              <a:buAutoNum type="arabicPeriod" startAt="3"/>
            </a:pPr>
            <a:r>
              <a:rPr lang="en-GB" dirty="0"/>
              <a:t>When any change or modification is made, the date of this modification should be reported with a signature, and it is preferable to have the changes reported on a separate sheet.</a:t>
            </a:r>
          </a:p>
        </p:txBody>
      </p:sp>
    </p:spTree>
    <p:custDataLst>
      <p:tags r:id="rId1"/>
    </p:custDataLst>
    <p:extLst>
      <p:ext uri="{BB962C8B-B14F-4D97-AF65-F5344CB8AC3E}">
        <p14:creationId xmlns:p14="http://schemas.microsoft.com/office/powerpoint/2010/main" val="251285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5E8ACF5-E14A-323E-7420-2CB5B29DCBD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09956E7-E29E-67B7-0BD1-4A0BBB3A3F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Medical reports</a:t>
            </a:r>
          </a:p>
        </p:txBody>
      </p:sp>
      <p:sp>
        <p:nvSpPr>
          <p:cNvPr id="3" name="Content Placeholder 2"/>
          <p:cNvSpPr>
            <a:spLocks noGrp="1"/>
          </p:cNvSpPr>
          <p:nvPr>
            <p:ph idx="1"/>
          </p:nvPr>
        </p:nvSpPr>
        <p:spPr/>
        <p:txBody>
          <a:bodyPr>
            <a:normAutofit/>
          </a:bodyPr>
          <a:lstStyle/>
          <a:p>
            <a:r>
              <a:rPr lang="en-GB" b="1" dirty="0"/>
              <a:t> </a:t>
            </a:r>
            <a:r>
              <a:rPr lang="en-GB" dirty="0"/>
              <a:t>A healthcare professional shall use due care in diagnosis, using appropriate technical means and any specialists or assistants the case may require and </a:t>
            </a:r>
          </a:p>
          <a:p>
            <a:r>
              <a:rPr lang="en-GB" dirty="0"/>
              <a:t>Provide the patient, upon his request, with reports on his condition and test results, observing accuracy and objectivity.</a:t>
            </a:r>
          </a:p>
          <a:p>
            <a:pPr marL="0" indent="0" algn="r" fontAlgn="ctr">
              <a:buNone/>
            </a:pPr>
            <a:r>
              <a:rPr lang="en-GB" sz="2000" b="1" dirty="0"/>
              <a:t>Section Two: Duties of Healthcare Professionals towards Patients,  Article 15</a:t>
            </a:r>
            <a:endParaRPr lang="en-GB" sz="2000" dirty="0"/>
          </a:p>
          <a:p>
            <a:pPr algn="r"/>
            <a:endParaRPr lang="en-GB" dirty="0"/>
          </a:p>
        </p:txBody>
      </p:sp>
    </p:spTree>
    <p:custDataLst>
      <p:tags r:id="rId1"/>
    </p:custDataLst>
    <p:extLst>
      <p:ext uri="{BB962C8B-B14F-4D97-AF65-F5344CB8AC3E}">
        <p14:creationId xmlns:p14="http://schemas.microsoft.com/office/powerpoint/2010/main" val="145280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E3F9F2B-3644-191B-B428-5581E28A7408}"/>
              </a:ext>
            </a:extLst>
          </p:cNvPr>
          <p:cNvSpPr/>
          <p:nvPr/>
        </p:nvSpPr>
        <p:spPr>
          <a:xfrm>
            <a:off x="617280" y="1417640"/>
            <a:ext cx="10812720" cy="4638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3056AC1-E954-62FC-A89C-04F1A90ED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32946"/>
            <a:ext cx="2305141" cy="1012360"/>
          </a:xfrm>
          <a:prstGeom prst="rect">
            <a:avLst/>
          </a:prstGeom>
        </p:spPr>
      </p:pic>
      <p:sp>
        <p:nvSpPr>
          <p:cNvPr id="2" name="Title 1"/>
          <p:cNvSpPr>
            <a:spLocks noGrp="1"/>
          </p:cNvSpPr>
          <p:nvPr>
            <p:ph type="title"/>
          </p:nvPr>
        </p:nvSpPr>
        <p:spPr/>
        <p:txBody>
          <a:bodyPr/>
          <a:lstStyle/>
          <a:p>
            <a:r>
              <a:rPr lang="en-GB" b="1" dirty="0"/>
              <a:t>Before writing a report</a:t>
            </a:r>
          </a:p>
        </p:txBody>
      </p:sp>
      <p:sp>
        <p:nvSpPr>
          <p:cNvPr id="3" name="Content Placeholder 2"/>
          <p:cNvSpPr>
            <a:spLocks noGrp="1"/>
          </p:cNvSpPr>
          <p:nvPr>
            <p:ph idx="1"/>
          </p:nvPr>
        </p:nvSpPr>
        <p:spPr>
          <a:xfrm>
            <a:off x="609600" y="1417639"/>
            <a:ext cx="10972800" cy="4708526"/>
          </a:xfrm>
        </p:spPr>
        <p:txBody>
          <a:bodyPr>
            <a:normAutofit/>
          </a:bodyPr>
          <a:lstStyle/>
          <a:p>
            <a:pPr marL="0" indent="0">
              <a:buNone/>
            </a:pPr>
            <a:r>
              <a:rPr lang="en-GB" b="1" i="1" dirty="0"/>
              <a:t>Ask yourself!</a:t>
            </a:r>
          </a:p>
          <a:p>
            <a:r>
              <a:rPr lang="en-GB" dirty="0"/>
              <a:t>What class does the report fall into?</a:t>
            </a:r>
          </a:p>
          <a:p>
            <a:r>
              <a:rPr lang="en-GB" dirty="0"/>
              <a:t>Has the patient given free and informed consent?</a:t>
            </a:r>
          </a:p>
          <a:p>
            <a:r>
              <a:rPr lang="en-GB" dirty="0"/>
              <a:t>Who will gain advantage from the report?</a:t>
            </a:r>
          </a:p>
          <a:p>
            <a:r>
              <a:rPr lang="en-GB" dirty="0"/>
              <a:t>What are the consequences of giving the report as opposed to not giving it?</a:t>
            </a:r>
          </a:p>
          <a:p>
            <a:r>
              <a:rPr lang="en-GB" dirty="0"/>
              <a:t>How valid is the information on which the report is based?</a:t>
            </a:r>
          </a:p>
          <a:p>
            <a:r>
              <a:rPr lang="en-GB" dirty="0"/>
              <a:t>Is an opinion or judgement being requested rather than factual information and, if so, are you comfortable complying with the requirements?</a:t>
            </a:r>
          </a:p>
          <a:p>
            <a:endParaRPr lang="en-GB" dirty="0"/>
          </a:p>
        </p:txBody>
      </p:sp>
    </p:spTree>
    <p:extLst>
      <p:ext uri="{BB962C8B-B14F-4D97-AF65-F5344CB8AC3E}">
        <p14:creationId xmlns:p14="http://schemas.microsoft.com/office/powerpoint/2010/main" val="1328852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185797C-4B00-4313-51A0-4D9A47BB567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1DC45B-1008-F607-DA83-2A5101B47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When writing a report you must: </a:t>
            </a:r>
            <a:r>
              <a:rPr lang="en-GB" b="1" dirty="0">
                <a:solidFill>
                  <a:srgbClr val="00AEEF"/>
                </a:solidFill>
              </a:rPr>
              <a:t>(GMC)</a:t>
            </a:r>
          </a:p>
        </p:txBody>
      </p:sp>
      <p:sp>
        <p:nvSpPr>
          <p:cNvPr id="3" name="Content Placeholder 2"/>
          <p:cNvSpPr>
            <a:spLocks noGrp="1"/>
          </p:cNvSpPr>
          <p:nvPr>
            <p:ph idx="1"/>
          </p:nvPr>
        </p:nvSpPr>
        <p:spPr/>
        <p:txBody>
          <a:bodyPr>
            <a:normAutofit/>
          </a:bodyPr>
          <a:lstStyle/>
          <a:p>
            <a:r>
              <a:rPr lang="en-GB" dirty="0"/>
              <a:t>Do your best to make sure that it is not false or misleading; </a:t>
            </a:r>
          </a:p>
          <a:p>
            <a:r>
              <a:rPr lang="en-GB" dirty="0"/>
              <a:t>You must take reasonable steps to verify the information in the report and </a:t>
            </a:r>
          </a:p>
          <a:p>
            <a:r>
              <a:rPr lang="en-GB" dirty="0"/>
              <a:t>Must not deliberately leave out any relevant information.</a:t>
            </a:r>
          </a:p>
          <a:p>
            <a:r>
              <a:rPr lang="en-GB" dirty="0"/>
              <a:t>Complete and send the report without unreasonable delay.</a:t>
            </a:r>
          </a:p>
          <a:p>
            <a:r>
              <a:rPr lang="en-GB" dirty="0"/>
              <a:t>Restrict the report to areas in which you have direct experience or relevant knowledge.</a:t>
            </a:r>
          </a:p>
          <a:p>
            <a:r>
              <a:rPr lang="en-GB" dirty="0"/>
              <a:t>Make sure that any opinion you include is balanced and be able to state the facts or assumptions on which it is based.</a:t>
            </a:r>
          </a:p>
          <a:p>
            <a:endParaRPr lang="en-GB" dirty="0"/>
          </a:p>
        </p:txBody>
      </p:sp>
    </p:spTree>
    <p:extLst>
      <p:ext uri="{BB962C8B-B14F-4D97-AF65-F5344CB8AC3E}">
        <p14:creationId xmlns:p14="http://schemas.microsoft.com/office/powerpoint/2010/main" val="2418529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413D88C-07C7-72F8-AA36-EEB3D4F5A2A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3BF127-D4A3-A7D5-5AF2-CD4136B225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What should be in the </a:t>
            </a:r>
            <a:br>
              <a:rPr lang="en-GB" b="1" dirty="0"/>
            </a:br>
            <a:r>
              <a:rPr lang="en-GB" b="1" dirty="0"/>
              <a:t>medical report/sick-leaves?</a:t>
            </a:r>
          </a:p>
        </p:txBody>
      </p:sp>
      <p:sp>
        <p:nvSpPr>
          <p:cNvPr id="3" name="Content Placeholder 2"/>
          <p:cNvSpPr>
            <a:spLocks noGrp="1"/>
          </p:cNvSpPr>
          <p:nvPr>
            <p:ph idx="1"/>
          </p:nvPr>
        </p:nvSpPr>
        <p:spPr/>
        <p:txBody>
          <a:bodyPr>
            <a:normAutofit/>
          </a:bodyPr>
          <a:lstStyle/>
          <a:p>
            <a:pPr marL="514350" indent="-514350">
              <a:buFont typeface="+mj-lt"/>
              <a:buAutoNum type="alphaUcPeriod"/>
            </a:pPr>
            <a:r>
              <a:rPr lang="en-GB" dirty="0"/>
              <a:t>The name, address and qualification of such practitioner</a:t>
            </a:r>
          </a:p>
          <a:p>
            <a:pPr marL="514350" indent="-514350">
              <a:buFont typeface="+mj-lt"/>
              <a:buAutoNum type="alphaUcPeriod"/>
            </a:pPr>
            <a:r>
              <a:rPr lang="en-GB" dirty="0"/>
              <a:t>The name of the patient</a:t>
            </a:r>
          </a:p>
          <a:p>
            <a:pPr marL="514350" indent="-514350">
              <a:buFont typeface="+mj-lt"/>
              <a:buAutoNum type="alphaUcPeriod"/>
            </a:pPr>
            <a:r>
              <a:rPr lang="en-GB" dirty="0"/>
              <a:t>The employment number of the patient (if applicable)</a:t>
            </a:r>
          </a:p>
          <a:p>
            <a:pPr marL="514350" indent="-514350">
              <a:buFont typeface="+mj-lt"/>
              <a:buAutoNum type="alphaUcPeriod"/>
            </a:pPr>
            <a:r>
              <a:rPr lang="en-GB" dirty="0"/>
              <a:t>The date and time of the examination</a:t>
            </a:r>
          </a:p>
          <a:p>
            <a:pPr marL="514350" indent="-514350">
              <a:buFont typeface="+mj-lt"/>
              <a:buAutoNum type="alphaUcPeriod"/>
            </a:pPr>
            <a:r>
              <a:rPr lang="en-GB" dirty="0"/>
              <a:t>whether the certificate is being issued as a result of personal observations by such practitioner during an examination, or as a result of information which has been received from the patient and which is based on acceptable medical grounds</a:t>
            </a:r>
            <a:br>
              <a:rPr lang="en-GB" dirty="0"/>
            </a:br>
            <a:endParaRPr lang="en-GB" dirty="0"/>
          </a:p>
        </p:txBody>
      </p:sp>
    </p:spTree>
    <p:extLst>
      <p:ext uri="{BB962C8B-B14F-4D97-AF65-F5344CB8AC3E}">
        <p14:creationId xmlns:p14="http://schemas.microsoft.com/office/powerpoint/2010/main" val="915716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6C5A9F8-AF2A-A233-E50E-F44CDF48E2E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5369F43-E07B-5F40-11CD-028F277F6A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What should be in the </a:t>
            </a:r>
            <a:br>
              <a:rPr lang="en-GB" b="1" dirty="0"/>
            </a:br>
            <a:r>
              <a:rPr lang="en-GB" b="1" dirty="0"/>
              <a:t>medical report/sick-leaves?</a:t>
            </a:r>
          </a:p>
        </p:txBody>
      </p:sp>
      <p:sp>
        <p:nvSpPr>
          <p:cNvPr id="3" name="Content Placeholder 2"/>
          <p:cNvSpPr>
            <a:spLocks noGrp="1"/>
          </p:cNvSpPr>
          <p:nvPr>
            <p:ph idx="1"/>
          </p:nvPr>
        </p:nvSpPr>
        <p:spPr/>
        <p:txBody>
          <a:bodyPr>
            <a:normAutofit lnSpcReduction="10000"/>
          </a:bodyPr>
          <a:lstStyle/>
          <a:p>
            <a:pPr marL="514350" indent="-514350">
              <a:buFont typeface="+mj-lt"/>
              <a:buAutoNum type="alphaUcPeriod" startAt="6"/>
            </a:pPr>
            <a:r>
              <a:rPr lang="en-GB" dirty="0"/>
              <a:t>A description of the illness and the practitioner shall merely specify that, in his or her opinion based on an examination of such patient, such patient is unfit to work</a:t>
            </a:r>
          </a:p>
          <a:p>
            <a:pPr marL="514350" indent="-514350">
              <a:buFont typeface="+mj-lt"/>
              <a:buAutoNum type="alphaUcPeriod" startAt="6"/>
            </a:pPr>
            <a:r>
              <a:rPr lang="en-GB" dirty="0"/>
              <a:t>Whether the patient is totally indisposed for duty or whether such patient is able to perform less strenuous duties in the work situation</a:t>
            </a:r>
          </a:p>
          <a:p>
            <a:pPr marL="514350" indent="-514350">
              <a:buFont typeface="+mj-lt"/>
              <a:buAutoNum type="alphaUcPeriod" startAt="6"/>
            </a:pPr>
            <a:r>
              <a:rPr lang="en-GB" dirty="0"/>
              <a:t>The exact period of recommended sick leave</a:t>
            </a:r>
          </a:p>
          <a:p>
            <a:pPr marL="514350" indent="-514350">
              <a:buFont typeface="+mj-lt"/>
              <a:buAutoNum type="alphaUcPeriod" startAt="6"/>
            </a:pPr>
            <a:r>
              <a:rPr lang="en-GB" dirty="0"/>
              <a:t>The date of issue of the certificate of illness</a:t>
            </a:r>
          </a:p>
          <a:p>
            <a:pPr marL="514350" indent="-514350">
              <a:buFont typeface="+mj-lt"/>
              <a:buAutoNum type="alphaUcPeriod" startAt="6"/>
            </a:pPr>
            <a:r>
              <a:rPr lang="en-GB" dirty="0"/>
              <a:t>The initials and surname in block letters and the stamp (or other ID) of the practitioner who issued the certificate.</a:t>
            </a:r>
          </a:p>
        </p:txBody>
      </p:sp>
    </p:spTree>
    <p:extLst>
      <p:ext uri="{BB962C8B-B14F-4D97-AF65-F5344CB8AC3E}">
        <p14:creationId xmlns:p14="http://schemas.microsoft.com/office/powerpoint/2010/main" val="2516940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174005-B6C1-615F-AFC5-3B2ABF9BB10C}"/>
              </a:ext>
            </a:extLst>
          </p:cNvPr>
          <p:cNvSpPr/>
          <p:nvPr/>
        </p:nvSpPr>
        <p:spPr>
          <a:xfrm>
            <a:off x="617280" y="2261699"/>
            <a:ext cx="10812720" cy="3773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D9FD3E5-30DD-47E1-DDCC-AEF363173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77005"/>
            <a:ext cx="2305141" cy="823578"/>
          </a:xfrm>
          <a:prstGeom prst="rect">
            <a:avLst/>
          </a:prstGeom>
        </p:spPr>
      </p:pic>
      <p:sp>
        <p:nvSpPr>
          <p:cNvPr id="2" name="Title 1"/>
          <p:cNvSpPr>
            <a:spLocks noGrp="1"/>
          </p:cNvSpPr>
          <p:nvPr>
            <p:ph type="title"/>
          </p:nvPr>
        </p:nvSpPr>
        <p:spPr/>
        <p:txBody>
          <a:bodyPr/>
          <a:lstStyle/>
          <a:p>
            <a:r>
              <a:rPr lang="en-GB" b="1" dirty="0"/>
              <a:t>Are medical records </a:t>
            </a:r>
            <a:r>
              <a:rPr lang="en-GB" b="1" i="1" u="sng" dirty="0">
                <a:solidFill>
                  <a:srgbClr val="F58221"/>
                </a:solidFill>
              </a:rPr>
              <a:t>always</a:t>
            </a:r>
            <a:r>
              <a:rPr lang="en-GB" b="1" dirty="0"/>
              <a:t> confidential?</a:t>
            </a:r>
          </a:p>
        </p:txBody>
      </p:sp>
      <p:sp>
        <p:nvSpPr>
          <p:cNvPr id="3" name="Content Placeholder 2"/>
          <p:cNvSpPr>
            <a:spLocks noGrp="1"/>
          </p:cNvSpPr>
          <p:nvPr>
            <p:ph idx="1"/>
          </p:nvPr>
        </p:nvSpPr>
        <p:spPr>
          <a:xfrm>
            <a:off x="609600" y="2500850"/>
            <a:ext cx="10972800" cy="4708526"/>
          </a:xfrm>
        </p:spPr>
        <p:txBody>
          <a:bodyPr>
            <a:normAutofit/>
          </a:bodyPr>
          <a:lstStyle/>
          <a:p>
            <a:r>
              <a:rPr lang="en-GB" dirty="0"/>
              <a:t>Health information may be disclosed for:</a:t>
            </a:r>
          </a:p>
          <a:p>
            <a:pPr lvl="1"/>
            <a:r>
              <a:rPr lang="en-GB" dirty="0"/>
              <a:t>Public health reasons, </a:t>
            </a:r>
          </a:p>
          <a:p>
            <a:pPr lvl="1"/>
            <a:r>
              <a:rPr lang="en-GB" dirty="0"/>
              <a:t>Reporting births &amp; deaths</a:t>
            </a:r>
          </a:p>
          <a:p>
            <a:pPr lvl="1"/>
            <a:r>
              <a:rPr lang="en-GB" dirty="0"/>
              <a:t>Child abuse or neglect</a:t>
            </a:r>
          </a:p>
          <a:p>
            <a:pPr lvl="1"/>
            <a:r>
              <a:rPr lang="en-GB" dirty="0"/>
              <a:t>Reactions to medications or problems with medical products</a:t>
            </a:r>
          </a:p>
          <a:p>
            <a:pPr lvl="1"/>
            <a:r>
              <a:rPr lang="en-GB" dirty="0"/>
              <a:t>Help control the spread of disease or to notify a person whose health or safety may be threatened</a:t>
            </a:r>
          </a:p>
          <a:p>
            <a:pPr lvl="1"/>
            <a:r>
              <a:rPr lang="en-GB" dirty="0"/>
              <a:t>Activities authorized by law, such as for audits, investigations, inspections, and licensure.</a:t>
            </a:r>
          </a:p>
        </p:txBody>
      </p:sp>
    </p:spTree>
    <p:extLst>
      <p:ext uri="{BB962C8B-B14F-4D97-AF65-F5344CB8AC3E}">
        <p14:creationId xmlns:p14="http://schemas.microsoft.com/office/powerpoint/2010/main" val="1479258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A832DB6-EE20-3BFB-A093-E32C5D55AC3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3D10E3-FFB5-1202-7430-B21178F3C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What the Saudi Law says?</a:t>
            </a:r>
          </a:p>
        </p:txBody>
      </p:sp>
      <p:sp>
        <p:nvSpPr>
          <p:cNvPr id="3" name="Content Placeholder 2"/>
          <p:cNvSpPr>
            <a:spLocks noGrp="1"/>
          </p:cNvSpPr>
          <p:nvPr>
            <p:ph idx="1"/>
          </p:nvPr>
        </p:nvSpPr>
        <p:spPr>
          <a:xfrm>
            <a:off x="609600" y="1417638"/>
            <a:ext cx="10972800" cy="5026025"/>
          </a:xfrm>
        </p:spPr>
        <p:txBody>
          <a:bodyPr>
            <a:normAutofit fontScale="85000" lnSpcReduction="20000"/>
          </a:bodyPr>
          <a:lstStyle/>
          <a:p>
            <a:pPr marL="0" indent="0">
              <a:buNone/>
            </a:pPr>
            <a:r>
              <a:rPr lang="en-GB" b="1" dirty="0"/>
              <a:t>Article 21</a:t>
            </a:r>
            <a:endParaRPr lang="en-GB" dirty="0"/>
          </a:p>
          <a:p>
            <a:r>
              <a:rPr lang="en-GB" b="1" dirty="0"/>
              <a:t> </a:t>
            </a:r>
            <a:r>
              <a:rPr lang="en-GB" dirty="0"/>
              <a:t>A healthcare professional shall maintain the confidentiality of information obtained in the course of his practice and may not disclose it except in the following cases: </a:t>
            </a:r>
          </a:p>
          <a:p>
            <a:endParaRPr lang="en-GB" dirty="0"/>
          </a:p>
          <a:p>
            <a:pPr marL="0" indent="0">
              <a:buNone/>
            </a:pPr>
            <a:r>
              <a:rPr lang="en-GB" b="1" dirty="0"/>
              <a:t>a. </a:t>
            </a:r>
            <a:r>
              <a:rPr lang="en-GB" dirty="0"/>
              <a:t>If disclosure is for the following purposes: </a:t>
            </a:r>
            <a:br>
              <a:rPr lang="en-GB" dirty="0"/>
            </a:br>
            <a:r>
              <a:rPr lang="en-GB" dirty="0"/>
              <a:t>1. Reporting a case of death resulting from a criminal act or preventing the commission of a crime; in which case, disclosure may only be made to the competent authorities. </a:t>
            </a:r>
            <a:br>
              <a:rPr lang="en-GB" dirty="0"/>
            </a:br>
            <a:r>
              <a:rPr lang="en-GB" dirty="0"/>
              <a:t>2. Reporting communicable or epidemic diseases. </a:t>
            </a:r>
            <a:br>
              <a:rPr lang="en-GB" dirty="0"/>
            </a:br>
            <a:r>
              <a:rPr lang="en-GB" dirty="0"/>
              <a:t>3. A professional's refuting accusations pertaining to his competence or conduct of his profession made by the patient or his family.</a:t>
            </a:r>
            <a:br>
              <a:rPr lang="en-GB" dirty="0"/>
            </a:br>
            <a:endParaRPr lang="en-GB" dirty="0"/>
          </a:p>
          <a:p>
            <a:pPr marL="0" indent="0">
              <a:buNone/>
            </a:pPr>
            <a:r>
              <a:rPr lang="en-GB" b="1" dirty="0"/>
              <a:t>b. </a:t>
            </a:r>
            <a:r>
              <a:rPr lang="en-GB" dirty="0"/>
              <a:t>If the party concerned agrees, in writing, to disclose said information or if such disclosure to the patient's family is beneficial to his treatment.</a:t>
            </a:r>
            <a:br>
              <a:rPr lang="en-GB" dirty="0"/>
            </a:br>
            <a:endParaRPr lang="en-GB" dirty="0"/>
          </a:p>
          <a:p>
            <a:pPr marL="0" indent="0">
              <a:buNone/>
            </a:pPr>
            <a:r>
              <a:rPr lang="en-GB" b="1" dirty="0"/>
              <a:t>c. </a:t>
            </a:r>
            <a:r>
              <a:rPr lang="en-GB" dirty="0"/>
              <a:t>If so ordered by a judicial authority.</a:t>
            </a:r>
          </a:p>
          <a:p>
            <a:endParaRPr lang="en-GB" dirty="0"/>
          </a:p>
        </p:txBody>
      </p:sp>
    </p:spTree>
    <p:extLst>
      <p:ext uri="{BB962C8B-B14F-4D97-AF65-F5344CB8AC3E}">
        <p14:creationId xmlns:p14="http://schemas.microsoft.com/office/powerpoint/2010/main" val="938275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Death Certificates</a:t>
            </a:r>
          </a:p>
        </p:txBody>
      </p:sp>
      <p:sp>
        <p:nvSpPr>
          <p:cNvPr id="3" name="Content Placeholder 2"/>
          <p:cNvSpPr>
            <a:spLocks noGrp="1"/>
          </p:cNvSpPr>
          <p:nvPr>
            <p:ph idx="1"/>
          </p:nvPr>
        </p:nvSpPr>
        <p:spPr/>
        <p:txBody>
          <a:bodyPr/>
          <a:lstStyle/>
          <a:p>
            <a:r>
              <a:rPr lang="en-GB" b="1" dirty="0"/>
              <a:t>Article 20:</a:t>
            </a:r>
            <a:r>
              <a:rPr lang="en-GB" dirty="0"/>
              <a:t>A physician requested to conduct a medical examination on a deceased person may not provide a death report except after establishing the cause of death, based on his medical expertise.</a:t>
            </a:r>
          </a:p>
          <a:p>
            <a:r>
              <a:rPr lang="en-GB" dirty="0"/>
              <a:t>The physician may not provide such report if he suspects the death is caused by a criminal act. </a:t>
            </a:r>
          </a:p>
          <a:p>
            <a:r>
              <a:rPr lang="en-GB" dirty="0"/>
              <a:t>In such case, he must immediately notify the competent authorities.</a:t>
            </a:r>
          </a:p>
        </p:txBody>
      </p:sp>
    </p:spTree>
    <p:extLst>
      <p:ext uri="{BB962C8B-B14F-4D97-AF65-F5344CB8AC3E}">
        <p14:creationId xmlns:p14="http://schemas.microsoft.com/office/powerpoint/2010/main" val="1459218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F8D92EA-728A-3583-757F-15B628DD1DA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C9C351B-B1DB-7DA4-9D27-4EDEC0A18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References </a:t>
            </a:r>
          </a:p>
        </p:txBody>
      </p:sp>
      <p:sp>
        <p:nvSpPr>
          <p:cNvPr id="3" name="Content Placeholder 2"/>
          <p:cNvSpPr>
            <a:spLocks noGrp="1"/>
          </p:cNvSpPr>
          <p:nvPr>
            <p:ph idx="1"/>
          </p:nvPr>
        </p:nvSpPr>
        <p:spPr/>
        <p:txBody>
          <a:bodyPr/>
          <a:lstStyle/>
          <a:p>
            <a:pPr fontAlgn="ctr"/>
            <a:r>
              <a:rPr lang="en-GB" dirty="0"/>
              <a:t>Law of Practicing Healthcare Professions, Royal Decree No. M/59, 4/11/ 1426H – 6 December 2005</a:t>
            </a:r>
          </a:p>
          <a:p>
            <a:pPr fontAlgn="ctr"/>
            <a:r>
              <a:rPr lang="en-GB" sz="2400" dirty="0"/>
              <a:t>Saudi Code of Ethics; Chapter 9: Ethics of Documentation and Authentication </a:t>
            </a:r>
            <a:r>
              <a:rPr lang="en-GB" sz="1800" dirty="0">
                <a:hlinkClick r:id="rId3"/>
              </a:rPr>
              <a:t>http://www.scfhs.org.sa/Reglations/CR/Documents/%D8%A3%D8%AE%D9%84%D8%A7%D9%82%D9%8A%D8%A7%D8%AA%20%D8%A7%D9%84%D9%85%D9%85%D8%A7%D8%B1%D8%B3%20%D8%A7%D9%84%D8%B5%D8%AD%D9%8A.pdf</a:t>
            </a:r>
            <a:endParaRPr lang="en-GB" sz="1800" dirty="0"/>
          </a:p>
          <a:p>
            <a:pPr fontAlgn="ctr"/>
            <a:endParaRPr lang="en-GB" dirty="0"/>
          </a:p>
          <a:p>
            <a:endParaRPr lang="en-GB" dirty="0"/>
          </a:p>
        </p:txBody>
      </p:sp>
    </p:spTree>
    <p:extLst>
      <p:ext uri="{BB962C8B-B14F-4D97-AF65-F5344CB8AC3E}">
        <p14:creationId xmlns:p14="http://schemas.microsoft.com/office/powerpoint/2010/main" val="1631565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BIOETHICS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ale of justice and dna&#10;&#10;Description automatically generated">
            <a:extLst>
              <a:ext uri="{FF2B5EF4-FFF2-40B4-BE49-F238E27FC236}">
                <a16:creationId xmlns:a16="http://schemas.microsoft.com/office/drawing/2014/main" id="{5984A436-FD88-69A7-2F11-894FC92016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82216" y="1582249"/>
            <a:ext cx="2657475" cy="1724025"/>
          </a:xfrm>
          <a:prstGeom prst="rect">
            <a:avLst/>
          </a:prstGeom>
        </p:spPr>
      </p:pic>
    </p:spTree>
    <p:extLst>
      <p:ext uri="{BB962C8B-B14F-4D97-AF65-F5344CB8AC3E}">
        <p14:creationId xmlns:p14="http://schemas.microsoft.com/office/powerpoint/2010/main" val="4271637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0ABF0F3-3A5F-98B2-7AB5-8E2AB7713F4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D7063F0-7D22-E676-36F2-F47E4B2C9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58" name="Google Shape;558;p58"/>
          <p:cNvSpPr txBox="1">
            <a:spLocks noGrp="1"/>
          </p:cNvSpPr>
          <p:nvPr>
            <p:ph type="title"/>
          </p:nvPr>
        </p:nvSpPr>
        <p:spPr>
          <a:xfrm flipH="1">
            <a:off x="917469" y="1842549"/>
            <a:ext cx="10272000" cy="3857296"/>
          </a:xfrm>
          <a:prstGeom prst="rect">
            <a:avLst/>
          </a:prstGeom>
        </p:spPr>
        <p:txBody>
          <a:bodyPr spcFirstLastPara="1" vert="horz" wrap="square" lIns="121900" tIns="121900" rIns="121900" bIns="121900" rtlCol="0" anchor="ctr" anchorCtr="0">
            <a:noAutofit/>
          </a:bodyPr>
          <a:lstStyle/>
          <a:p>
            <a:r>
              <a:rPr lang="en-US" sz="3600" dirty="0">
                <a:latin typeface="Times New Roman" panose="02020603050405020304" pitchFamily="18" charset="0"/>
                <a:cs typeface="Times New Roman" panose="02020603050405020304" pitchFamily="18" charset="0"/>
              </a:rPr>
              <a:t>The word "bioethics" comes from the combination of the Greek words </a:t>
            </a:r>
            <a:r>
              <a:rPr lang="en-US" sz="3600" dirty="0">
                <a:solidFill>
                  <a:srgbClr val="00AEEF"/>
                </a:solidFill>
                <a:latin typeface="Times New Roman" panose="02020603050405020304" pitchFamily="18" charset="0"/>
                <a:cs typeface="Times New Roman" panose="02020603050405020304" pitchFamily="18" charset="0"/>
              </a:rPr>
              <a:t>"bios" </a:t>
            </a:r>
            <a:r>
              <a:rPr lang="en-US" sz="3600" dirty="0">
                <a:latin typeface="Times New Roman" panose="02020603050405020304" pitchFamily="18" charset="0"/>
                <a:cs typeface="Times New Roman" panose="02020603050405020304" pitchFamily="18" charset="0"/>
              </a:rPr>
              <a:t>meaning "life" and </a:t>
            </a:r>
            <a:r>
              <a:rPr lang="en-US" sz="3600" dirty="0">
                <a:solidFill>
                  <a:srgbClr val="00AEEF"/>
                </a:solidFill>
                <a:latin typeface="Times New Roman" panose="02020603050405020304" pitchFamily="18" charset="0"/>
                <a:cs typeface="Times New Roman" panose="02020603050405020304" pitchFamily="18" charset="0"/>
              </a:rPr>
              <a:t>"ethos</a:t>
            </a:r>
            <a:r>
              <a:rPr lang="en-US" sz="3600" dirty="0">
                <a:latin typeface="Times New Roman" panose="02020603050405020304" pitchFamily="18" charset="0"/>
                <a:cs typeface="Times New Roman" panose="02020603050405020304" pitchFamily="18" charset="0"/>
              </a:rPr>
              <a:t>" meaning "ethics.“</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solidFill>
                  <a:srgbClr val="F58221"/>
                </a:solidFill>
                <a:latin typeface="Times New Roman" panose="02020603050405020304" pitchFamily="18" charset="0"/>
                <a:cs typeface="Times New Roman" panose="02020603050405020304" pitchFamily="18" charset="0"/>
              </a:rPr>
              <a:t>Bioethics is the study of the ethical issues arising from advances in biology and medicine.</a:t>
            </a:r>
            <a:endParaRPr sz="3600" dirty="0">
              <a:solidFill>
                <a:srgbClr val="F5822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58"/>
                                        </p:tgtEl>
                                        <p:attrNameLst>
                                          <p:attrName>style.visibility</p:attrName>
                                        </p:attrNameLst>
                                      </p:cBhvr>
                                      <p:to>
                                        <p:strVal val="visible"/>
                                      </p:to>
                                    </p:set>
                                    <p:animEffect transition="in" filter="diamond(in)">
                                      <p:cBhvr>
                                        <p:cTn id="7" dur="20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0ABF0F3-3A5F-98B2-7AB5-8E2AB7713F4A}"/>
              </a:ext>
            </a:extLst>
          </p:cNvPr>
          <p:cNvSpPr/>
          <p:nvPr/>
        </p:nvSpPr>
        <p:spPr>
          <a:xfrm>
            <a:off x="617280" y="1345306"/>
            <a:ext cx="10812720" cy="5120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D7063F0-7D22-E676-36F2-F47E4B2C9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58" name="Google Shape;558;p58"/>
          <p:cNvSpPr txBox="1">
            <a:spLocks noGrp="1"/>
          </p:cNvSpPr>
          <p:nvPr>
            <p:ph type="title"/>
          </p:nvPr>
        </p:nvSpPr>
        <p:spPr>
          <a:xfrm flipH="1">
            <a:off x="917469" y="1842549"/>
            <a:ext cx="10272000" cy="3857296"/>
          </a:xfrm>
          <a:prstGeom prst="rect">
            <a:avLst/>
          </a:prstGeom>
        </p:spPr>
        <p:txBody>
          <a:bodyPr spcFirstLastPara="1" vert="horz" wrap="square" lIns="121900" tIns="121900" rIns="121900" bIns="121900" rtlCol="0" anchor="ctr" anchorCtr="0">
            <a:noAutofit/>
          </a:bodyPr>
          <a:lstStyle/>
          <a:p>
            <a:r>
              <a:rPr lang="en-US" sz="3600" dirty="0">
                <a:solidFill>
                  <a:srgbClr val="F58221"/>
                </a:solidFill>
                <a:latin typeface="Times New Roman" panose="02020603050405020304" pitchFamily="18" charset="0"/>
                <a:cs typeface="Times New Roman" panose="02020603050405020304" pitchFamily="18" charset="0"/>
              </a:rPr>
              <a:t>Example</a:t>
            </a:r>
            <a:r>
              <a:rPr lang="en-US" sz="3600" dirty="0">
                <a:latin typeface="Times New Roman" panose="02020603050405020304" pitchFamily="18" charset="0"/>
                <a:cs typeface="Times New Roman" panose="02020603050405020304" pitchFamily="18" charset="0"/>
              </a:rPr>
              <a:t> </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The decision of whether or not to get a genetic test to determine the risk of developing a hereditary disease.</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This raises bioethical questions about the individual's right to know their genetic information, the potential for discrimination based on genetic data, and the responsibilities of healthcare providers in counseling patients about genetic testing.</a:t>
            </a:r>
            <a:endParaRPr sz="3600" dirty="0">
              <a:solidFill>
                <a:srgbClr val="F5822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49937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58"/>
                                        </p:tgtEl>
                                        <p:attrNameLst>
                                          <p:attrName>style.visibility</p:attrName>
                                        </p:attrNameLst>
                                      </p:cBhvr>
                                      <p:to>
                                        <p:strVal val="visible"/>
                                      </p:to>
                                    </p:set>
                                    <p:animEffect transition="in" filter="diamond(in)">
                                      <p:cBhvr>
                                        <p:cTn id="7" dur="20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THE HISTORY OF BIOETHICS CAN BE DISCUSSED FROM THREE MAIN PERSPECTIVES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dna chain with two scales&#10;&#10;Description automatically generated with medium confidence">
            <a:extLst>
              <a:ext uri="{FF2B5EF4-FFF2-40B4-BE49-F238E27FC236}">
                <a16:creationId xmlns:a16="http://schemas.microsoft.com/office/drawing/2014/main" id="{D895E20B-6E0A-C7FE-1C2A-88CF43C1D0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3569" y="652136"/>
            <a:ext cx="2143125" cy="2143125"/>
          </a:xfrm>
          <a:prstGeom prst="rect">
            <a:avLst/>
          </a:prstGeom>
        </p:spPr>
      </p:pic>
    </p:spTree>
    <p:extLst>
      <p:ext uri="{BB962C8B-B14F-4D97-AF65-F5344CB8AC3E}">
        <p14:creationId xmlns:p14="http://schemas.microsoft.com/office/powerpoint/2010/main" val="194081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emergence of the </a:t>
            </a:r>
            <a:br>
              <a:rPr lang="en-US" b="1" dirty="0"/>
            </a:br>
            <a:r>
              <a:rPr lang="en-US" b="1" dirty="0"/>
              <a:t>concept of bioethics</a:t>
            </a:r>
            <a:endParaRPr lang="en-GB" b="1" dirty="0"/>
          </a:p>
        </p:txBody>
      </p:sp>
      <p:sp>
        <p:nvSpPr>
          <p:cNvPr id="6" name="Google Shape;616;p62">
            <a:extLst>
              <a:ext uri="{FF2B5EF4-FFF2-40B4-BE49-F238E27FC236}">
                <a16:creationId xmlns:a16="http://schemas.microsoft.com/office/drawing/2014/main" id="{D0F6EBE1-7B40-5367-AF52-8297E627614C}"/>
              </a:ext>
            </a:extLst>
          </p:cNvPr>
          <p:cNvSpPr txBox="1">
            <a:spLocks/>
          </p:cNvSpPr>
          <p:nvPr/>
        </p:nvSpPr>
        <p:spPr>
          <a:xfrm>
            <a:off x="633828" y="2753490"/>
            <a:ext cx="10515601" cy="2603340"/>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The term "bioethics" was first used by German Fritz </a:t>
            </a:r>
            <a:r>
              <a:rPr lang="en-US" dirty="0" err="1">
                <a:latin typeface="Arial" panose="020B0604020202020204" pitchFamily="34" charset="0"/>
                <a:cs typeface="Arial" panose="020B0604020202020204" pitchFamily="34" charset="0"/>
              </a:rPr>
              <a:t>Jahr</a:t>
            </a:r>
            <a:r>
              <a:rPr lang="en-US" dirty="0">
                <a:latin typeface="Arial" panose="020B0604020202020204" pitchFamily="34" charset="0"/>
                <a:cs typeface="Arial" panose="020B0604020202020204" pitchFamily="34" charset="0"/>
              </a:rPr>
              <a:t> in the 1920s and 1930s, who advocated for a more ethical approach to human and environmental issues.</a:t>
            </a:r>
          </a:p>
          <a:p>
            <a:pPr marL="169329" indent="0">
              <a:buFont typeface="Arial" panose="020B0604020202020204" pitchFamily="34" charset="0"/>
              <a:buNone/>
            </a:pPr>
            <a:endParaRPr lang="en-US" dirty="0">
              <a:latin typeface="Arial" panose="020B0604020202020204" pitchFamily="34" charset="0"/>
              <a:cs typeface="Arial" panose="020B0604020202020204" pitchFamily="34" charset="0"/>
            </a:endParaRP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The modern concept of bioethics is often attributed to the work of Van Rensselaer Potter ("Bioethics, the Science of Survival") and Daniel Callahan ("Bioethics as a Discipline") in the 1970s.</a:t>
            </a:r>
          </a:p>
          <a:p>
            <a:pPr marL="0" indent="0">
              <a:buClr>
                <a:schemeClr val="dk1"/>
              </a:buClr>
              <a:buSzPts val="1100"/>
              <a:buFont typeface="Arial" panose="020B0604020202020204" pitchFamily="34" charset="0"/>
              <a:buNone/>
            </a:pPr>
            <a:endParaRPr lang="en-US" dirty="0"/>
          </a:p>
        </p:txBody>
      </p:sp>
    </p:spTree>
    <p:extLst>
      <p:ext uri="{BB962C8B-B14F-4D97-AF65-F5344CB8AC3E}">
        <p14:creationId xmlns:p14="http://schemas.microsoft.com/office/powerpoint/2010/main" val="3773142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randombar(horizontal)">
                                      <p:cBhvr>
                                        <p:cTn id="10"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emergence of the </a:t>
            </a:r>
            <a:br>
              <a:rPr lang="en-US" b="1" dirty="0"/>
            </a:br>
            <a:r>
              <a:rPr lang="en-US" b="1" dirty="0"/>
              <a:t>concept of bioethics</a:t>
            </a:r>
            <a:endParaRPr lang="en-GB" b="1" dirty="0"/>
          </a:p>
        </p:txBody>
      </p:sp>
      <p:sp>
        <p:nvSpPr>
          <p:cNvPr id="3" name="TextBox 2">
            <a:extLst>
              <a:ext uri="{FF2B5EF4-FFF2-40B4-BE49-F238E27FC236}">
                <a16:creationId xmlns:a16="http://schemas.microsoft.com/office/drawing/2014/main" id="{A9037BB0-3E2E-5254-5CEC-6D7E5C87791D}"/>
              </a:ext>
            </a:extLst>
          </p:cNvPr>
          <p:cNvSpPr txBox="1"/>
          <p:nvPr/>
        </p:nvSpPr>
        <p:spPr>
          <a:xfrm>
            <a:off x="546784" y="5983113"/>
            <a:ext cx="321733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Fritz </a:t>
            </a:r>
            <a:r>
              <a:rPr kumimoji="0" lang="en-US" sz="2400" b="0" i="0" u="none" strike="noStrike" kern="1200" cap="none" spc="0" normalizeH="0" baseline="0" noProof="0" dirty="0" err="1">
                <a:ln>
                  <a:noFill/>
                </a:ln>
                <a:solidFill>
                  <a:srgbClr val="203E5F"/>
                </a:solidFill>
                <a:effectLst/>
                <a:uLnTx/>
                <a:uFillTx/>
                <a:latin typeface="Arial" panose="020B0604020202020204" pitchFamily="34" charset="0"/>
                <a:ea typeface="+mn-ea"/>
                <a:cs typeface="Arial" panose="020B0604020202020204" pitchFamily="34" charset="0"/>
              </a:rPr>
              <a:t>Jahr</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sp>
        <p:nvSpPr>
          <p:cNvPr id="7" name="TextBox 6">
            <a:extLst>
              <a:ext uri="{FF2B5EF4-FFF2-40B4-BE49-F238E27FC236}">
                <a16:creationId xmlns:a16="http://schemas.microsoft.com/office/drawing/2014/main" id="{8EDD295F-5162-8293-7471-8FB65C818046}"/>
              </a:ext>
            </a:extLst>
          </p:cNvPr>
          <p:cNvSpPr txBox="1"/>
          <p:nvPr/>
        </p:nvSpPr>
        <p:spPr>
          <a:xfrm>
            <a:off x="5128683" y="5983113"/>
            <a:ext cx="321733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Van Rensselaer Potter</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pic>
        <p:nvPicPr>
          <p:cNvPr id="8" name="Picture 7">
            <a:extLst>
              <a:ext uri="{FF2B5EF4-FFF2-40B4-BE49-F238E27FC236}">
                <a16:creationId xmlns:a16="http://schemas.microsoft.com/office/drawing/2014/main" id="{B02A4151-F75D-06C8-6487-8F2E6B3381DE}"/>
              </a:ext>
            </a:extLst>
          </p:cNvPr>
          <p:cNvPicPr>
            <a:picLocks noChangeAspect="1"/>
          </p:cNvPicPr>
          <p:nvPr/>
        </p:nvPicPr>
        <p:blipFill>
          <a:blip r:embed="rId3"/>
          <a:stretch>
            <a:fillRect/>
          </a:stretch>
        </p:blipFill>
        <p:spPr>
          <a:xfrm>
            <a:off x="5226757" y="2498241"/>
            <a:ext cx="2476500" cy="3289300"/>
          </a:xfrm>
          <a:prstGeom prst="rect">
            <a:avLst/>
          </a:prstGeom>
          <a:ln>
            <a:noFill/>
          </a:ln>
          <a:effectLst>
            <a:softEdge rad="112500"/>
          </a:effectLst>
        </p:spPr>
      </p:pic>
      <p:sp>
        <p:nvSpPr>
          <p:cNvPr id="9" name="TextBox 8">
            <a:extLst>
              <a:ext uri="{FF2B5EF4-FFF2-40B4-BE49-F238E27FC236}">
                <a16:creationId xmlns:a16="http://schemas.microsoft.com/office/drawing/2014/main" id="{13BF3491-417E-B5CC-B686-0B1FFD4B484B}"/>
              </a:ext>
            </a:extLst>
          </p:cNvPr>
          <p:cNvSpPr txBox="1"/>
          <p:nvPr/>
        </p:nvSpPr>
        <p:spPr>
          <a:xfrm>
            <a:off x="8595882" y="6096696"/>
            <a:ext cx="321733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Daniel Callahan</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pic>
        <p:nvPicPr>
          <p:cNvPr id="10" name="Picture 9">
            <a:extLst>
              <a:ext uri="{FF2B5EF4-FFF2-40B4-BE49-F238E27FC236}">
                <a16:creationId xmlns:a16="http://schemas.microsoft.com/office/drawing/2014/main" id="{079C8580-5CBC-01D0-C027-6763A1FE840C}"/>
              </a:ext>
            </a:extLst>
          </p:cNvPr>
          <p:cNvPicPr>
            <a:picLocks noChangeAspect="1"/>
          </p:cNvPicPr>
          <p:nvPr/>
        </p:nvPicPr>
        <p:blipFill>
          <a:blip r:embed="rId4"/>
          <a:stretch>
            <a:fillRect/>
          </a:stretch>
        </p:blipFill>
        <p:spPr>
          <a:xfrm>
            <a:off x="8227920" y="2595607"/>
            <a:ext cx="2603500" cy="3124200"/>
          </a:xfrm>
          <a:prstGeom prst="rect">
            <a:avLst/>
          </a:prstGeom>
          <a:ln>
            <a:noFill/>
          </a:ln>
          <a:effectLst>
            <a:softEdge rad="112500"/>
          </a:effectLst>
        </p:spPr>
      </p:pic>
      <p:pic>
        <p:nvPicPr>
          <p:cNvPr id="11" name="Picture 10">
            <a:extLst>
              <a:ext uri="{FF2B5EF4-FFF2-40B4-BE49-F238E27FC236}">
                <a16:creationId xmlns:a16="http://schemas.microsoft.com/office/drawing/2014/main" id="{26B8E525-8C8D-9999-4345-289F43ED53C5}"/>
              </a:ext>
            </a:extLst>
          </p:cNvPr>
          <p:cNvPicPr>
            <a:picLocks noChangeAspect="1"/>
          </p:cNvPicPr>
          <p:nvPr/>
        </p:nvPicPr>
        <p:blipFill>
          <a:blip r:embed="rId5"/>
          <a:stretch>
            <a:fillRect/>
          </a:stretch>
        </p:blipFill>
        <p:spPr>
          <a:xfrm>
            <a:off x="2654452" y="2627711"/>
            <a:ext cx="2016567" cy="3030360"/>
          </a:xfrm>
          <a:prstGeom prst="rect">
            <a:avLst/>
          </a:prstGeom>
          <a:ln>
            <a:noFill/>
          </a:ln>
          <a:effectLst>
            <a:softEdge rad="112500"/>
          </a:effectLst>
        </p:spPr>
      </p:pic>
      <p:pic>
        <p:nvPicPr>
          <p:cNvPr id="12" name="Picture 11">
            <a:extLst>
              <a:ext uri="{FF2B5EF4-FFF2-40B4-BE49-F238E27FC236}">
                <a16:creationId xmlns:a16="http://schemas.microsoft.com/office/drawing/2014/main" id="{A87A8634-41EF-FB8C-B832-6EDFF0DE629F}"/>
              </a:ext>
            </a:extLst>
          </p:cNvPr>
          <p:cNvPicPr>
            <a:picLocks noChangeAspect="1"/>
          </p:cNvPicPr>
          <p:nvPr/>
        </p:nvPicPr>
        <p:blipFill>
          <a:blip r:embed="rId6"/>
          <a:stretch>
            <a:fillRect/>
          </a:stretch>
        </p:blipFill>
        <p:spPr>
          <a:xfrm>
            <a:off x="15477" y="2595607"/>
            <a:ext cx="2286000" cy="3276600"/>
          </a:xfrm>
          <a:prstGeom prst="rect">
            <a:avLst/>
          </a:prstGeom>
          <a:ln>
            <a:noFill/>
          </a:ln>
          <a:effectLst>
            <a:softEdge rad="112500"/>
          </a:effectLst>
        </p:spPr>
      </p:pic>
    </p:spTree>
    <p:extLst>
      <p:ext uri="{BB962C8B-B14F-4D97-AF65-F5344CB8AC3E}">
        <p14:creationId xmlns:p14="http://schemas.microsoft.com/office/powerpoint/2010/main" val="165627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6" presetClass="entr" presetSubtype="2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establishment of bioethics </a:t>
            </a:r>
            <a:br>
              <a:rPr lang="en-US" b="1" dirty="0"/>
            </a:br>
            <a:r>
              <a:rPr lang="en-US" b="1" dirty="0"/>
              <a:t>as an </a:t>
            </a:r>
            <a:r>
              <a:rPr lang="en-US" b="1" dirty="0">
                <a:solidFill>
                  <a:srgbClr val="F58221"/>
                </a:solidFill>
              </a:rPr>
              <a:t>academic field</a:t>
            </a:r>
            <a:r>
              <a:rPr lang="en-US" b="1" dirty="0"/>
              <a:t>:</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1945290"/>
            <a:ext cx="10839485" cy="3895885"/>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Bioethics emerged in the United States in the second half of the 20th century, initially as a subfield of medical ethics.</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The demand for ethical guidelines was fueled by negative events like the Nazis' research experiments and the Tuskegee Syphilis Study</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Influential works like the Nuremberg Code, the Declaration of Helsinki, and "</a:t>
            </a:r>
            <a:r>
              <a:rPr lang="en-US" dirty="0">
                <a:solidFill>
                  <a:srgbClr val="F58221"/>
                </a:solidFill>
                <a:latin typeface="Arial" panose="020B0604020202020204" pitchFamily="34" charset="0"/>
                <a:cs typeface="Arial" panose="020B0604020202020204" pitchFamily="34" charset="0"/>
              </a:rPr>
              <a:t>Morals and Medicine" </a:t>
            </a:r>
            <a:r>
              <a:rPr lang="en-US" dirty="0">
                <a:latin typeface="Arial" panose="020B0604020202020204" pitchFamily="34" charset="0"/>
                <a:cs typeface="Arial" panose="020B0604020202020204" pitchFamily="34" charset="0"/>
              </a:rPr>
              <a:t>helped shape the development of bioethics.</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Bioethics programs were established in the 1970s and 1980s, solidifying it as an academic field.</a:t>
            </a:r>
          </a:p>
        </p:txBody>
      </p:sp>
    </p:spTree>
    <p:extLst>
      <p:ext uri="{BB962C8B-B14F-4D97-AF65-F5344CB8AC3E}">
        <p14:creationId xmlns:p14="http://schemas.microsoft.com/office/powerpoint/2010/main" val="183129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a:t>
            </a:r>
            <a:r>
              <a:rPr lang="en-US" b="1" dirty="0">
                <a:solidFill>
                  <a:srgbClr val="F58221"/>
                </a:solidFill>
              </a:rPr>
              <a:t>institutionalization</a:t>
            </a:r>
            <a:r>
              <a:rPr lang="en-US" b="1" dirty="0"/>
              <a:t> of bioethics:</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1945290"/>
            <a:ext cx="10839485" cy="3895885"/>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is rooted in the Hippocratic Oath, which addressed ethical issues in healthcare.</a:t>
            </a:r>
          </a:p>
          <a:p>
            <a:pPr marL="0" indent="0">
              <a:buNone/>
            </a:pPr>
            <a:r>
              <a:rPr lang="en-US" dirty="0">
                <a:latin typeface="Arial" panose="020B0604020202020204" pitchFamily="34" charset="0"/>
                <a:cs typeface="Arial" panose="020B0604020202020204" pitchFamily="34" charset="0"/>
              </a:rPr>
              <a:t>Modern moral philosophy, utilitarianism, and animal rights movements have influenced the idea of protecting animals and nature.</a:t>
            </a:r>
          </a:p>
          <a:p>
            <a:pPr marL="0" indent="0">
              <a:buNone/>
            </a:pPr>
            <a:r>
              <a:rPr lang="en-US" dirty="0">
                <a:latin typeface="Arial" panose="020B0604020202020204" pitchFamily="34" charset="0"/>
                <a:cs typeface="Arial" panose="020B0604020202020204" pitchFamily="34" charset="0"/>
              </a:rPr>
              <a:t>Philosophers like Aristotle, Aquinas, and Kant have also contributed to the development of ethical views on animal morality.</a:t>
            </a:r>
          </a:p>
          <a:p>
            <a:pPr marL="0" indent="0">
              <a:buNone/>
            </a:pPr>
            <a:r>
              <a:rPr lang="en-US" dirty="0">
                <a:solidFill>
                  <a:srgbClr val="00AEEF"/>
                </a:solidFill>
                <a:latin typeface="Arial" panose="020B0604020202020204" pitchFamily="34" charset="0"/>
                <a:cs typeface="Arial" panose="020B0604020202020204" pitchFamily="34" charset="0"/>
              </a:rPr>
              <a:t>The rapid technological advancements in the 20th century have further influenced the need for the institutionalization of bioethics.</a:t>
            </a:r>
          </a:p>
        </p:txBody>
      </p:sp>
    </p:spTree>
    <p:extLst>
      <p:ext uri="{BB962C8B-B14F-4D97-AF65-F5344CB8AC3E}">
        <p14:creationId xmlns:p14="http://schemas.microsoft.com/office/powerpoint/2010/main" val="135695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What are the general goals of bioethics?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dna chain with two scales&#10;&#10;Description automatically generated with medium confidence">
            <a:extLst>
              <a:ext uri="{FF2B5EF4-FFF2-40B4-BE49-F238E27FC236}">
                <a16:creationId xmlns:a16="http://schemas.microsoft.com/office/drawing/2014/main" id="{D895E20B-6E0A-C7FE-1C2A-88CF43C1D0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3569" y="652136"/>
            <a:ext cx="2143125" cy="2143125"/>
          </a:xfrm>
          <a:prstGeom prst="rect">
            <a:avLst/>
          </a:prstGeom>
        </p:spPr>
      </p:pic>
    </p:spTree>
    <p:extLst>
      <p:ext uri="{BB962C8B-B14F-4D97-AF65-F5344CB8AC3E}">
        <p14:creationId xmlns:p14="http://schemas.microsoft.com/office/powerpoint/2010/main" val="2152606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Discipline: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3309859"/>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provides a disciplinary framework for the whole array of moral questions and issues surrounding the life sciences concerning human beings, animals, and nature.</a:t>
            </a:r>
          </a:p>
          <a:p>
            <a:pPr marL="0" indent="0">
              <a:buNone/>
            </a:pPr>
            <a:endParaRPr lang="en-US" dirty="0">
              <a:latin typeface="Arial" panose="020B0604020202020204" pitchFamily="34" charset="0"/>
              <a:cs typeface="Arial" panose="020B0604020202020204" pitchFamily="34" charset="0"/>
            </a:endParaRPr>
          </a:p>
          <a:p>
            <a:pPr marL="0" indent="0">
              <a:buNone/>
            </a:pPr>
            <a:r>
              <a:rPr lang="en-US" b="1" dirty="0">
                <a:solidFill>
                  <a:srgbClr val="00AEEF"/>
                </a:solidFill>
                <a:latin typeface="Arial" panose="020B0604020202020204" pitchFamily="34" charset="0"/>
                <a:cs typeface="Arial" panose="020B0604020202020204" pitchFamily="34" charset="0"/>
              </a:rPr>
              <a:t>Inter-disciplinary Approach, </a:t>
            </a:r>
            <a:r>
              <a:rPr lang="en-US" dirty="0">
                <a:latin typeface="Arial" panose="020B0604020202020204" pitchFamily="34" charset="0"/>
                <a:cs typeface="Arial" panose="020B0604020202020204" pitchFamily="34" charset="0"/>
              </a:rPr>
              <a:t>In order to solve a particular ethical problem, bioethics considers a variety of applied ethics disciplines, including research ethics, information ethics, social ethics, feminist ethics, religious ethics, political  ethics, and ethics of law. It also integrates empirical data from relevant natural sciences, most notably medicine in the case of medical ethics.</a:t>
            </a:r>
          </a:p>
          <a:p>
            <a:pPr marL="0" indent="0">
              <a:buNone/>
            </a:pPr>
            <a:endParaRPr lang="en-US" dirty="0">
              <a:solidFill>
                <a:srgbClr val="00AEE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580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Ethical Guidance: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781415" y="3126979"/>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offers ethical guidance in a particular field of human conduct.</a:t>
            </a:r>
          </a:p>
          <a:p>
            <a:pPr marL="0" indent="0">
              <a:buNone/>
            </a:pPr>
            <a:r>
              <a:rPr lang="en-US" dirty="0">
                <a:solidFill>
                  <a:srgbClr val="00AEEF"/>
                </a:solidFill>
                <a:latin typeface="Arial" panose="020B0604020202020204" pitchFamily="34" charset="0"/>
                <a:cs typeface="Arial" panose="020B0604020202020204" pitchFamily="34" charset="0"/>
              </a:rPr>
              <a:t>Clarification: </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Bioethics points to many novel complex cases, for example, gene technology, cloning, and human-animal chimeras and facilitates the awareness of the particular problem in public discourse.</a:t>
            </a:r>
            <a:endParaRPr lang="en-US" dirty="0">
              <a:solidFill>
                <a:srgbClr val="00AEE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239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963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Structure: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781415" y="3422404"/>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elaborates important arguments from a critical examination of judgements and considerations in discussions and debates.</a:t>
            </a:r>
          </a:p>
          <a:p>
            <a:pPr marL="0" indent="0">
              <a:buNone/>
            </a:pPr>
            <a:r>
              <a:rPr lang="en-US" dirty="0">
                <a:solidFill>
                  <a:srgbClr val="00AEEF"/>
                </a:solidFill>
                <a:latin typeface="Arial" panose="020B0604020202020204" pitchFamily="34" charset="0"/>
                <a:cs typeface="Arial" panose="020B0604020202020204" pitchFamily="34" charset="0"/>
              </a:rPr>
              <a:t>Internal Auditing: </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Bioethics in conjunction with newly discovered data from the natural sciences may influence in certain instances the central ideas and methodologies of basic ethics by offering solid proof for crucial details. </a:t>
            </a:r>
          </a:p>
          <a:p>
            <a:pPr marL="0" indent="0">
              <a:buNone/>
            </a:pPr>
            <a:r>
              <a:rPr lang="en-US" dirty="0">
                <a:solidFill>
                  <a:srgbClr val="203E5F"/>
                </a:solidFill>
                <a:latin typeface="Arial" panose="020B0604020202020204" pitchFamily="34" charset="0"/>
                <a:cs typeface="Arial" panose="020B0604020202020204" pitchFamily="34" charset="0"/>
              </a:rPr>
              <a:t>For instance, the widely recognized notion of personhood may be inadequate, overly restrictive, or morally dubious when applied to individuals with disabilities, necessitating revisions</a:t>
            </a:r>
          </a:p>
        </p:txBody>
      </p:sp>
    </p:spTree>
    <p:extLst>
      <p:ext uri="{BB962C8B-B14F-4D97-AF65-F5344CB8AC3E}">
        <p14:creationId xmlns:p14="http://schemas.microsoft.com/office/powerpoint/2010/main" val="294391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239151" y="1345306"/>
            <a:ext cx="11190849" cy="5308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838200" y="55634"/>
            <a:ext cx="10515600" cy="1325563"/>
          </a:xfrm>
        </p:spPr>
        <p:txBody>
          <a:bodyPr/>
          <a:lstStyle/>
          <a:p>
            <a:r>
              <a:rPr lang="en-US" b="1" dirty="0"/>
              <a:t>Sub-disciplines in Bioethics</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514315" y="3336880"/>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F58221"/>
                </a:solidFill>
                <a:latin typeface="Arial" panose="020B0604020202020204" pitchFamily="34" charset="0"/>
                <a:cs typeface="Arial" panose="020B0604020202020204" pitchFamily="34" charset="0"/>
              </a:rPr>
              <a:t>Medical ethics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deals with ethical issues like euthanasia and abortion, addressing decisions in medical circumstances, physician-patient relationships, and healthcare systems.</a:t>
            </a:r>
            <a:br>
              <a:rPr lang="en-US" dirty="0">
                <a:latin typeface="Arial" panose="020B0604020202020204" pitchFamily="34" charset="0"/>
                <a:cs typeface="Arial" panose="020B0604020202020204" pitchFamily="34" charset="0"/>
              </a:rPr>
            </a:br>
            <a:r>
              <a:rPr lang="en-US" b="1" dirty="0">
                <a:solidFill>
                  <a:srgbClr val="F58221"/>
                </a:solidFill>
                <a:latin typeface="Arial" panose="020B0604020202020204" pitchFamily="34" charset="0"/>
                <a:cs typeface="Arial" panose="020B0604020202020204" pitchFamily="34" charset="0"/>
              </a:rPr>
              <a:t>Animal ethics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has evolved from utilitarianism to Darwin's evolutionary theory, address issues like livestock farming, xenotransplantation, meat consumption, zoos, and environmental concerns, focusing on animal welfare.</a:t>
            </a:r>
          </a:p>
          <a:p>
            <a:pPr marL="0" indent="0">
              <a:buNone/>
            </a:pPr>
            <a:r>
              <a:rPr lang="en-US" b="1" dirty="0">
                <a:solidFill>
                  <a:srgbClr val="F58221"/>
                </a:solidFill>
                <a:latin typeface="Arial" panose="020B0604020202020204" pitchFamily="34" charset="0"/>
                <a:cs typeface="Arial" panose="020B0604020202020204" pitchFamily="34" charset="0"/>
              </a:rPr>
              <a:t>Environmental ethics </a:t>
            </a:r>
            <a:br>
              <a:rPr lang="en-US" dirty="0">
                <a:solidFill>
                  <a:srgbClr val="203E5F"/>
                </a:solidFill>
                <a:latin typeface="Arial" panose="020B0604020202020204" pitchFamily="34" charset="0"/>
                <a:cs typeface="Arial" panose="020B0604020202020204" pitchFamily="34" charset="0"/>
              </a:rPr>
            </a:br>
            <a:r>
              <a:rPr lang="en-US" sz="2400" dirty="0">
                <a:solidFill>
                  <a:srgbClr val="203E5F"/>
                </a:solidFill>
                <a:latin typeface="Arial" panose="020B0604020202020204" pitchFamily="34" charset="0"/>
                <a:cs typeface="Arial" panose="020B0604020202020204" pitchFamily="34" charset="0"/>
              </a:rPr>
              <a:t>explores the moral relationship between humans and non-human nature, encompassing anthropocentrism, non-anthropocentrism, holistic approaches like ecofeminism, deep ecology, and land ethics, addressing global threats and ecosystem destruction.</a:t>
            </a:r>
          </a:p>
        </p:txBody>
      </p:sp>
    </p:spTree>
    <p:extLst>
      <p:ext uri="{BB962C8B-B14F-4D97-AF65-F5344CB8AC3E}">
        <p14:creationId xmlns:p14="http://schemas.microsoft.com/office/powerpoint/2010/main" val="92786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E02073A-E9A8-D422-03FC-4BBB2334B97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5DE4F3AC-1C15-BBA7-B3EF-D993055CA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886265" y="652759"/>
            <a:ext cx="10283483" cy="5307330"/>
          </a:xfrm>
          <a:prstGeom prst="rect">
            <a:avLst/>
          </a:prstGeom>
        </p:spPr>
        <p:txBody>
          <a:bodyPr vert="horz" wrap="square" lIns="0" tIns="172720" rIns="0" bIns="0" rtlCol="0">
            <a:spAutoFit/>
          </a:bodyPr>
          <a:lstStyle/>
          <a:p>
            <a:pPr marL="12700">
              <a:spcBef>
                <a:spcPts val="1360"/>
              </a:spcBef>
            </a:pPr>
            <a:r>
              <a:rPr sz="2100" dirty="0">
                <a:solidFill>
                  <a:srgbClr val="221F1F"/>
                </a:solidFill>
                <a:latin typeface="Comic Sans MS"/>
                <a:cs typeface="Comic Sans MS"/>
              </a:rPr>
              <a:t>Medicine</a:t>
            </a:r>
            <a:r>
              <a:rPr sz="2100" spc="70" dirty="0">
                <a:solidFill>
                  <a:srgbClr val="221F1F"/>
                </a:solidFill>
                <a:latin typeface="Comic Sans MS"/>
                <a:cs typeface="Comic Sans MS"/>
              </a:rPr>
              <a:t> </a:t>
            </a:r>
            <a:r>
              <a:rPr sz="2100" dirty="0">
                <a:solidFill>
                  <a:srgbClr val="221F1F"/>
                </a:solidFill>
                <a:latin typeface="Comic Sans MS"/>
                <a:cs typeface="Comic Sans MS"/>
              </a:rPr>
              <a:t>and</a:t>
            </a:r>
            <a:r>
              <a:rPr sz="2100" spc="70" dirty="0">
                <a:solidFill>
                  <a:srgbClr val="221F1F"/>
                </a:solidFill>
                <a:latin typeface="Comic Sans MS"/>
                <a:cs typeface="Comic Sans MS"/>
              </a:rPr>
              <a:t> </a:t>
            </a:r>
            <a:r>
              <a:rPr sz="2100" dirty="0">
                <a:solidFill>
                  <a:srgbClr val="221F1F"/>
                </a:solidFill>
                <a:latin typeface="Comic Sans MS"/>
                <a:cs typeface="Comic Sans MS"/>
              </a:rPr>
              <a:t>other</a:t>
            </a:r>
            <a:r>
              <a:rPr sz="2100" spc="70" dirty="0">
                <a:solidFill>
                  <a:srgbClr val="221F1F"/>
                </a:solidFill>
                <a:latin typeface="Comic Sans MS"/>
                <a:cs typeface="Comic Sans MS"/>
              </a:rPr>
              <a:t> </a:t>
            </a:r>
            <a:r>
              <a:rPr sz="2100" dirty="0">
                <a:solidFill>
                  <a:srgbClr val="221F1F"/>
                </a:solidFill>
                <a:latin typeface="Comic Sans MS"/>
                <a:cs typeface="Comic Sans MS"/>
              </a:rPr>
              <a:t>benefits</a:t>
            </a:r>
            <a:r>
              <a:rPr sz="2100" spc="65" dirty="0">
                <a:solidFill>
                  <a:srgbClr val="221F1F"/>
                </a:solidFill>
                <a:latin typeface="Comic Sans MS"/>
                <a:cs typeface="Comic Sans MS"/>
              </a:rPr>
              <a:t> </a:t>
            </a:r>
            <a:r>
              <a:rPr sz="2100" dirty="0">
                <a:solidFill>
                  <a:srgbClr val="221F1F"/>
                </a:solidFill>
                <a:latin typeface="Comic Sans MS"/>
                <a:cs typeface="Comic Sans MS"/>
              </a:rPr>
              <a:t>of</a:t>
            </a:r>
            <a:r>
              <a:rPr sz="2100" spc="65" dirty="0">
                <a:solidFill>
                  <a:srgbClr val="221F1F"/>
                </a:solidFill>
                <a:latin typeface="Comic Sans MS"/>
                <a:cs typeface="Comic Sans MS"/>
              </a:rPr>
              <a:t> </a:t>
            </a:r>
            <a:r>
              <a:rPr sz="2100" dirty="0">
                <a:solidFill>
                  <a:srgbClr val="221F1F"/>
                </a:solidFill>
                <a:latin typeface="Comic Sans MS"/>
                <a:cs typeface="Comic Sans MS"/>
              </a:rPr>
              <a:t>science</a:t>
            </a:r>
            <a:r>
              <a:rPr sz="2100" spc="70" dirty="0">
                <a:solidFill>
                  <a:srgbClr val="221F1F"/>
                </a:solidFill>
                <a:latin typeface="Comic Sans MS"/>
                <a:cs typeface="Comic Sans MS"/>
              </a:rPr>
              <a:t> </a:t>
            </a:r>
            <a:r>
              <a:rPr sz="2100" dirty="0">
                <a:solidFill>
                  <a:srgbClr val="221F1F"/>
                </a:solidFill>
                <a:latin typeface="Comic Sans MS"/>
                <a:cs typeface="Comic Sans MS"/>
              </a:rPr>
              <a:t>have</a:t>
            </a:r>
            <a:r>
              <a:rPr sz="2100" spc="70" dirty="0">
                <a:solidFill>
                  <a:srgbClr val="221F1F"/>
                </a:solidFill>
                <a:latin typeface="Comic Sans MS"/>
                <a:cs typeface="Comic Sans MS"/>
              </a:rPr>
              <a:t> </a:t>
            </a:r>
            <a:r>
              <a:rPr sz="2100" dirty="0">
                <a:solidFill>
                  <a:srgbClr val="221F1F"/>
                </a:solidFill>
                <a:latin typeface="Comic Sans MS"/>
                <a:cs typeface="Comic Sans MS"/>
              </a:rPr>
              <a:t>reached</a:t>
            </a:r>
            <a:r>
              <a:rPr sz="2100" spc="80" dirty="0">
                <a:solidFill>
                  <a:srgbClr val="221F1F"/>
                </a:solidFill>
                <a:latin typeface="Comic Sans MS"/>
                <a:cs typeface="Comic Sans MS"/>
              </a:rPr>
              <a:t> </a:t>
            </a:r>
            <a:r>
              <a:rPr sz="2100" dirty="0">
                <a:solidFill>
                  <a:srgbClr val="221F1F"/>
                </a:solidFill>
                <a:latin typeface="Comic Sans MS"/>
                <a:cs typeface="Comic Sans MS"/>
              </a:rPr>
              <a:t>many</a:t>
            </a:r>
            <a:r>
              <a:rPr sz="2100" spc="55" dirty="0">
                <a:solidFill>
                  <a:srgbClr val="221F1F"/>
                </a:solidFill>
                <a:latin typeface="Comic Sans MS"/>
                <a:cs typeface="Comic Sans MS"/>
              </a:rPr>
              <a:t> </a:t>
            </a:r>
            <a:r>
              <a:rPr sz="2100" spc="-10" dirty="0">
                <a:solidFill>
                  <a:srgbClr val="221F1F"/>
                </a:solidFill>
                <a:latin typeface="Comic Sans MS"/>
                <a:cs typeface="Comic Sans MS"/>
              </a:rPr>
              <a:t>social,</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cultural</a:t>
            </a:r>
            <a:r>
              <a:rPr sz="2100" spc="-40" dirty="0">
                <a:solidFill>
                  <a:srgbClr val="221F1F"/>
                </a:solidFill>
                <a:latin typeface="Comic Sans MS"/>
                <a:cs typeface="Comic Sans MS"/>
              </a:rPr>
              <a:t> </a:t>
            </a:r>
            <a:r>
              <a:rPr sz="2100" dirty="0">
                <a:solidFill>
                  <a:srgbClr val="221F1F"/>
                </a:solidFill>
                <a:latin typeface="Comic Sans MS"/>
                <a:cs typeface="Comic Sans MS"/>
              </a:rPr>
              <a:t>and</a:t>
            </a:r>
            <a:r>
              <a:rPr sz="2100" spc="-25" dirty="0">
                <a:solidFill>
                  <a:srgbClr val="221F1F"/>
                </a:solidFill>
                <a:latin typeface="Comic Sans MS"/>
                <a:cs typeface="Comic Sans MS"/>
              </a:rPr>
              <a:t> </a:t>
            </a:r>
            <a:r>
              <a:rPr sz="2100" spc="-10" dirty="0">
                <a:solidFill>
                  <a:srgbClr val="221F1F"/>
                </a:solidFill>
                <a:latin typeface="Comic Sans MS"/>
                <a:cs typeface="Comic Sans MS"/>
              </a:rPr>
              <a:t>religiously-</a:t>
            </a:r>
            <a:r>
              <a:rPr sz="2100" dirty="0">
                <a:solidFill>
                  <a:srgbClr val="221F1F"/>
                </a:solidFill>
                <a:latin typeface="Comic Sans MS"/>
                <a:cs typeface="Comic Sans MS"/>
              </a:rPr>
              <a:t>diverse</a:t>
            </a:r>
            <a:r>
              <a:rPr sz="2100" spc="-25" dirty="0">
                <a:solidFill>
                  <a:srgbClr val="221F1F"/>
                </a:solidFill>
                <a:latin typeface="Comic Sans MS"/>
                <a:cs typeface="Comic Sans MS"/>
              </a:rPr>
              <a:t> </a:t>
            </a:r>
            <a:r>
              <a:rPr sz="2100" spc="-10" dirty="0">
                <a:solidFill>
                  <a:srgbClr val="221F1F"/>
                </a:solidFill>
                <a:latin typeface="Comic Sans MS"/>
                <a:cs typeface="Comic Sans MS"/>
              </a:rPr>
              <a:t>groups.</a:t>
            </a:r>
            <a:endParaRPr sz="2100" dirty="0">
              <a:latin typeface="Comic Sans MS"/>
              <a:cs typeface="Comic Sans MS"/>
            </a:endParaRPr>
          </a:p>
          <a:p>
            <a:pPr>
              <a:spcBef>
                <a:spcPts val="850"/>
              </a:spcBef>
            </a:pPr>
            <a:endParaRPr sz="2100" dirty="0">
              <a:latin typeface="Comic Sans MS"/>
              <a:cs typeface="Comic Sans MS"/>
            </a:endParaRPr>
          </a:p>
          <a:p>
            <a:pPr marL="12700" marR="5080">
              <a:lnSpc>
                <a:spcPct val="150100"/>
              </a:lnSpc>
              <a:tabLst>
                <a:tab pos="1620520" algn="l"/>
                <a:tab pos="2062480" algn="l"/>
                <a:tab pos="2929890" algn="l"/>
                <a:tab pos="4152265" algn="l"/>
                <a:tab pos="4883785" algn="l"/>
                <a:tab pos="6238875" algn="l"/>
                <a:tab pos="6965950" algn="l"/>
                <a:tab pos="8011795" algn="l"/>
              </a:tabLst>
            </a:pPr>
            <a:r>
              <a:rPr sz="2100" spc="-10" dirty="0">
                <a:solidFill>
                  <a:srgbClr val="221F1F"/>
                </a:solidFill>
                <a:latin typeface="Comic Sans MS"/>
                <a:cs typeface="Comic Sans MS"/>
              </a:rPr>
              <a:t>Acceptance</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20" dirty="0">
                <a:solidFill>
                  <a:srgbClr val="221F1F"/>
                </a:solidFill>
                <a:latin typeface="Comic Sans MS"/>
                <a:cs typeface="Comic Sans MS"/>
              </a:rPr>
              <a:t>these</a:t>
            </a:r>
            <a:r>
              <a:rPr sz="2100" dirty="0">
                <a:solidFill>
                  <a:srgbClr val="221F1F"/>
                </a:solidFill>
                <a:latin typeface="Comic Sans MS"/>
                <a:cs typeface="Comic Sans MS"/>
              </a:rPr>
              <a:t>	</a:t>
            </a:r>
            <a:r>
              <a:rPr sz="2100" spc="-10" dirty="0">
                <a:solidFill>
                  <a:srgbClr val="221F1F"/>
                </a:solidFill>
                <a:latin typeface="Comic Sans MS"/>
                <a:cs typeface="Comic Sans MS"/>
              </a:rPr>
              <a:t>benefits</a:t>
            </a:r>
            <a:r>
              <a:rPr sz="2100" dirty="0">
                <a:solidFill>
                  <a:srgbClr val="221F1F"/>
                </a:solidFill>
                <a:latin typeface="Comic Sans MS"/>
                <a:cs typeface="Comic Sans MS"/>
              </a:rPr>
              <a:t>	</a:t>
            </a:r>
            <a:r>
              <a:rPr sz="2100" spc="-20" dirty="0">
                <a:solidFill>
                  <a:srgbClr val="221F1F"/>
                </a:solidFill>
                <a:latin typeface="Comic Sans MS"/>
                <a:cs typeface="Comic Sans MS"/>
              </a:rPr>
              <a:t>have</a:t>
            </a:r>
            <a:r>
              <a:rPr sz="2100" dirty="0">
                <a:solidFill>
                  <a:srgbClr val="221F1F"/>
                </a:solidFill>
                <a:latin typeface="Comic Sans MS"/>
                <a:cs typeface="Comic Sans MS"/>
              </a:rPr>
              <a:t>	</a:t>
            </a:r>
            <a:r>
              <a:rPr sz="2100" spc="-10" dirty="0">
                <a:solidFill>
                  <a:srgbClr val="221F1F"/>
                </a:solidFill>
                <a:latin typeface="Comic Sans MS"/>
                <a:cs typeface="Comic Sans MS"/>
              </a:rPr>
              <a:t>triggered</a:t>
            </a:r>
            <a:r>
              <a:rPr sz="2100" dirty="0">
                <a:solidFill>
                  <a:srgbClr val="221F1F"/>
                </a:solidFill>
                <a:latin typeface="Comic Sans MS"/>
                <a:cs typeface="Comic Sans MS"/>
              </a:rPr>
              <a:t>	</a:t>
            </a:r>
            <a:r>
              <a:rPr sz="2100" spc="-20" dirty="0">
                <a:solidFill>
                  <a:srgbClr val="221F1F"/>
                </a:solidFill>
                <a:latin typeface="Comic Sans MS"/>
                <a:cs typeface="Comic Sans MS"/>
              </a:rPr>
              <a:t>wide</a:t>
            </a:r>
            <a:r>
              <a:rPr sz="2100" dirty="0">
                <a:solidFill>
                  <a:srgbClr val="221F1F"/>
                </a:solidFill>
                <a:latin typeface="Comic Sans MS"/>
                <a:cs typeface="Comic Sans MS"/>
              </a:rPr>
              <a:t>	</a:t>
            </a:r>
            <a:r>
              <a:rPr sz="2100" spc="-10" dirty="0">
                <a:solidFill>
                  <a:srgbClr val="221F1F"/>
                </a:solidFill>
                <a:latin typeface="Comic Sans MS"/>
                <a:cs typeface="Comic Sans MS"/>
              </a:rPr>
              <a:t>variety</a:t>
            </a:r>
            <a:r>
              <a:rPr sz="2100" dirty="0">
                <a:solidFill>
                  <a:srgbClr val="221F1F"/>
                </a:solidFill>
                <a:latin typeface="Comic Sans MS"/>
                <a:cs typeface="Comic Sans MS"/>
              </a:rPr>
              <a:t>	</a:t>
            </a:r>
            <a:r>
              <a:rPr sz="2100" spc="-25" dirty="0">
                <a:solidFill>
                  <a:srgbClr val="221F1F"/>
                </a:solidFill>
                <a:latin typeface="Comic Sans MS"/>
                <a:cs typeface="Comic Sans MS"/>
              </a:rPr>
              <a:t>of </a:t>
            </a:r>
            <a:r>
              <a:rPr sz="2100" dirty="0">
                <a:solidFill>
                  <a:srgbClr val="221F1F"/>
                </a:solidFill>
                <a:latin typeface="Comic Sans MS"/>
                <a:cs typeface="Comic Sans MS"/>
              </a:rPr>
              <a:t>responses,</a:t>
            </a:r>
            <a:r>
              <a:rPr sz="2100" spc="-65" dirty="0">
                <a:solidFill>
                  <a:srgbClr val="221F1F"/>
                </a:solidFill>
                <a:latin typeface="Comic Sans MS"/>
                <a:cs typeface="Comic Sans MS"/>
              </a:rPr>
              <a:t> </a:t>
            </a:r>
            <a:r>
              <a:rPr sz="2100" dirty="0">
                <a:solidFill>
                  <a:srgbClr val="221F1F"/>
                </a:solidFill>
                <a:latin typeface="Comic Sans MS"/>
                <a:cs typeface="Comic Sans MS"/>
              </a:rPr>
              <a:t>and</a:t>
            </a:r>
            <a:r>
              <a:rPr sz="2100" spc="-60" dirty="0">
                <a:solidFill>
                  <a:srgbClr val="221F1F"/>
                </a:solidFill>
                <a:latin typeface="Comic Sans MS"/>
                <a:cs typeface="Comic Sans MS"/>
              </a:rPr>
              <a:t> </a:t>
            </a:r>
            <a:r>
              <a:rPr sz="2100" dirty="0">
                <a:solidFill>
                  <a:srgbClr val="221F1F"/>
                </a:solidFill>
                <a:latin typeface="Comic Sans MS"/>
                <a:cs typeface="Comic Sans MS"/>
              </a:rPr>
              <a:t>has</a:t>
            </a:r>
            <a:r>
              <a:rPr sz="2100" spc="-60" dirty="0">
                <a:solidFill>
                  <a:srgbClr val="221F1F"/>
                </a:solidFill>
                <a:latin typeface="Comic Sans MS"/>
                <a:cs typeface="Comic Sans MS"/>
              </a:rPr>
              <a:t> </a:t>
            </a:r>
            <a:r>
              <a:rPr sz="2100" dirty="0">
                <a:solidFill>
                  <a:srgbClr val="221F1F"/>
                </a:solidFill>
                <a:latin typeface="Comic Sans MS"/>
                <a:cs typeface="Comic Sans MS"/>
              </a:rPr>
              <a:t>generated</a:t>
            </a:r>
            <a:r>
              <a:rPr sz="2100" spc="-60" dirty="0">
                <a:solidFill>
                  <a:srgbClr val="221F1F"/>
                </a:solidFill>
                <a:latin typeface="Comic Sans MS"/>
                <a:cs typeface="Comic Sans MS"/>
              </a:rPr>
              <a:t> </a:t>
            </a:r>
            <a:r>
              <a:rPr sz="2100" dirty="0">
                <a:solidFill>
                  <a:srgbClr val="221F1F"/>
                </a:solidFill>
                <a:latin typeface="Comic Sans MS"/>
                <a:cs typeface="Comic Sans MS"/>
              </a:rPr>
              <a:t>good</a:t>
            </a:r>
            <a:r>
              <a:rPr sz="2100" spc="-55" dirty="0">
                <a:solidFill>
                  <a:srgbClr val="221F1F"/>
                </a:solidFill>
                <a:latin typeface="Comic Sans MS"/>
                <a:cs typeface="Comic Sans MS"/>
              </a:rPr>
              <a:t> </a:t>
            </a:r>
            <a:r>
              <a:rPr sz="2100" dirty="0">
                <a:solidFill>
                  <a:srgbClr val="221F1F"/>
                </a:solidFill>
                <a:latin typeface="Comic Sans MS"/>
                <a:cs typeface="Comic Sans MS"/>
              </a:rPr>
              <a:t>public</a:t>
            </a:r>
            <a:r>
              <a:rPr sz="2100" spc="-70" dirty="0">
                <a:solidFill>
                  <a:srgbClr val="221F1F"/>
                </a:solidFill>
                <a:latin typeface="Comic Sans MS"/>
                <a:cs typeface="Comic Sans MS"/>
              </a:rPr>
              <a:t> </a:t>
            </a:r>
            <a:r>
              <a:rPr sz="2100" spc="-10" dirty="0">
                <a:solidFill>
                  <a:srgbClr val="221F1F"/>
                </a:solidFill>
                <a:latin typeface="Comic Sans MS"/>
                <a:cs typeface="Comic Sans MS"/>
              </a:rPr>
              <a:t>interest.</a:t>
            </a:r>
            <a:endParaRPr sz="2100" dirty="0">
              <a:latin typeface="Comic Sans MS"/>
              <a:cs typeface="Comic Sans MS"/>
            </a:endParaRPr>
          </a:p>
          <a:p>
            <a:pPr>
              <a:spcBef>
                <a:spcPts val="2115"/>
              </a:spcBef>
            </a:pPr>
            <a:endParaRPr sz="2100" dirty="0">
              <a:latin typeface="Comic Sans MS"/>
              <a:cs typeface="Comic Sans MS"/>
            </a:endParaRPr>
          </a:p>
          <a:p>
            <a:pPr marL="12700"/>
            <a:r>
              <a:rPr sz="2100" b="1" u="sng" dirty="0">
                <a:solidFill>
                  <a:srgbClr val="F58221"/>
                </a:solidFill>
                <a:latin typeface="Comic Sans MS"/>
                <a:cs typeface="Comic Sans MS"/>
              </a:rPr>
              <a:t>Three</a:t>
            </a:r>
            <a:r>
              <a:rPr sz="2100" b="1" u="sng" spc="-80" dirty="0">
                <a:solidFill>
                  <a:srgbClr val="F58221"/>
                </a:solidFill>
                <a:latin typeface="Comic Sans MS"/>
                <a:cs typeface="Comic Sans MS"/>
              </a:rPr>
              <a:t> </a:t>
            </a:r>
            <a:r>
              <a:rPr sz="2100" b="1" u="sng" dirty="0">
                <a:solidFill>
                  <a:srgbClr val="F58221"/>
                </a:solidFill>
                <a:latin typeface="Comic Sans MS"/>
                <a:cs typeface="Comic Sans MS"/>
              </a:rPr>
              <a:t>issues</a:t>
            </a:r>
            <a:r>
              <a:rPr sz="2100" b="1" u="sng" spc="-55" dirty="0">
                <a:solidFill>
                  <a:srgbClr val="F58221"/>
                </a:solidFill>
                <a:latin typeface="Comic Sans MS"/>
                <a:cs typeface="Comic Sans MS"/>
              </a:rPr>
              <a:t> </a:t>
            </a:r>
            <a:r>
              <a:rPr sz="2100" b="1" u="sng" dirty="0">
                <a:solidFill>
                  <a:srgbClr val="F58221"/>
                </a:solidFill>
                <a:latin typeface="Comic Sans MS"/>
                <a:cs typeface="Comic Sans MS"/>
              </a:rPr>
              <a:t>involving</a:t>
            </a:r>
            <a:r>
              <a:rPr sz="2100" b="1" u="sng" spc="-60" dirty="0">
                <a:solidFill>
                  <a:srgbClr val="F58221"/>
                </a:solidFill>
                <a:latin typeface="Comic Sans MS"/>
                <a:cs typeface="Comic Sans MS"/>
              </a:rPr>
              <a:t> </a:t>
            </a:r>
            <a:r>
              <a:rPr sz="2100" b="1" u="sng" spc="-10" dirty="0">
                <a:solidFill>
                  <a:srgbClr val="F58221"/>
                </a:solidFill>
                <a:latin typeface="Comic Sans MS"/>
                <a:cs typeface="Comic Sans MS"/>
              </a:rPr>
              <a:t>bioethics:</a:t>
            </a:r>
            <a:endParaRPr sz="2100" b="1" u="sng" dirty="0">
              <a:solidFill>
                <a:srgbClr val="F58221"/>
              </a:solidFill>
              <a:latin typeface="Comic Sans MS"/>
              <a:cs typeface="Comic Sans MS"/>
            </a:endParaRPr>
          </a:p>
          <a:p>
            <a:pPr>
              <a:spcBef>
                <a:spcPts val="2115"/>
              </a:spcBef>
            </a:pPr>
            <a:endParaRPr sz="2100" dirty="0">
              <a:latin typeface="Comic Sans MS"/>
              <a:cs typeface="Comic Sans MS"/>
            </a:endParaRPr>
          </a:p>
          <a:p>
            <a:pPr marL="469265" indent="-456565">
              <a:buAutoNum type="arabicPeriod"/>
              <a:tabLst>
                <a:tab pos="469265" algn="l"/>
              </a:tabLst>
            </a:pPr>
            <a:r>
              <a:rPr sz="2100" spc="-10" dirty="0">
                <a:solidFill>
                  <a:srgbClr val="221F1F"/>
                </a:solidFill>
                <a:latin typeface="Comic Sans MS"/>
                <a:cs typeface="Comic Sans MS"/>
              </a:rPr>
              <a:t>Presymptomatic</a:t>
            </a:r>
            <a:r>
              <a:rPr sz="2100" spc="-35" dirty="0">
                <a:solidFill>
                  <a:srgbClr val="221F1F"/>
                </a:solidFill>
                <a:latin typeface="Comic Sans MS"/>
                <a:cs typeface="Comic Sans MS"/>
              </a:rPr>
              <a:t> </a:t>
            </a:r>
            <a:r>
              <a:rPr sz="2100" dirty="0">
                <a:solidFill>
                  <a:srgbClr val="221F1F"/>
                </a:solidFill>
                <a:latin typeface="Comic Sans MS"/>
                <a:cs typeface="Comic Sans MS"/>
              </a:rPr>
              <a:t>genetic</a:t>
            </a:r>
            <a:r>
              <a:rPr sz="2100" spc="-20"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prenatal</a:t>
            </a:r>
            <a:r>
              <a:rPr sz="2100" spc="-80" dirty="0">
                <a:solidFill>
                  <a:srgbClr val="221F1F"/>
                </a:solidFill>
                <a:latin typeface="Comic Sans MS"/>
                <a:cs typeface="Comic Sans MS"/>
              </a:rPr>
              <a:t> </a:t>
            </a:r>
            <a:r>
              <a:rPr sz="2100" dirty="0">
                <a:solidFill>
                  <a:srgbClr val="221F1F"/>
                </a:solidFill>
                <a:latin typeface="Comic Sans MS"/>
                <a:cs typeface="Comic Sans MS"/>
              </a:rPr>
              <a:t>diagnosis,</a:t>
            </a:r>
            <a:r>
              <a:rPr sz="2100" spc="-65" dirty="0">
                <a:solidFill>
                  <a:srgbClr val="221F1F"/>
                </a:solidFill>
                <a:latin typeface="Comic Sans MS"/>
                <a:cs typeface="Comic Sans MS"/>
              </a:rPr>
              <a:t> </a:t>
            </a:r>
            <a:r>
              <a:rPr sz="2100" spc="-25" dirty="0">
                <a:solidFill>
                  <a:srgbClr val="221F1F"/>
                </a:solidFill>
                <a:latin typeface="Comic Sans MS"/>
                <a:cs typeface="Comic Sans MS"/>
              </a:rPr>
              <a:t>and</a:t>
            </a:r>
            <a:endParaRPr sz="2100" dirty="0">
              <a:latin typeface="Comic Sans MS"/>
              <a:cs typeface="Comic Sans MS"/>
            </a:endParaRPr>
          </a:p>
          <a:p>
            <a:pPr marL="469265" indent="-456565">
              <a:spcBef>
                <a:spcPts val="1265"/>
              </a:spcBef>
              <a:buAutoNum type="arabicPeriod"/>
              <a:tabLst>
                <a:tab pos="469265" algn="l"/>
              </a:tabLst>
            </a:pPr>
            <a:r>
              <a:rPr sz="2100" dirty="0">
                <a:solidFill>
                  <a:srgbClr val="221F1F"/>
                </a:solidFill>
                <a:latin typeface="Comic Sans MS"/>
                <a:cs typeface="Comic Sans MS"/>
              </a:rPr>
              <a:t>Genetic</a:t>
            </a:r>
            <a:r>
              <a:rPr sz="2100" spc="-40"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9995BE6-5EC2-C1E3-7172-0B8EA61F71C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10B33247-ED32-D136-8169-113752C3F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758482" y="528682"/>
            <a:ext cx="10515600" cy="998448"/>
          </a:xfrm>
          <a:prstGeom prst="rect">
            <a:avLst/>
          </a:prstGeom>
        </p:spPr>
        <p:txBody>
          <a:bodyPr vert="horz" wrap="square" lIns="0" tIns="318232" rIns="0" bIns="0" rtlCol="0" anchor="ctr">
            <a:spAutoFit/>
          </a:bodyPr>
          <a:lstStyle/>
          <a:p>
            <a:pPr marL="317500">
              <a:lnSpc>
                <a:spcPct val="100000"/>
              </a:lnSpc>
              <a:spcBef>
                <a:spcPts val="95"/>
              </a:spcBef>
            </a:pPr>
            <a:r>
              <a:rPr b="1" spc="-20" dirty="0">
                <a:solidFill>
                  <a:srgbClr val="00AEEF"/>
                </a:solidFill>
              </a:rPr>
              <a:t>Pre-</a:t>
            </a:r>
            <a:r>
              <a:rPr b="1" dirty="0">
                <a:solidFill>
                  <a:srgbClr val="00AEEF"/>
                </a:solidFill>
              </a:rPr>
              <a:t>Symptomatic</a:t>
            </a:r>
            <a:r>
              <a:rPr b="1" spc="-65" dirty="0">
                <a:solidFill>
                  <a:srgbClr val="00AEEF"/>
                </a:solidFill>
              </a:rPr>
              <a:t> </a:t>
            </a:r>
            <a:r>
              <a:rPr b="1" dirty="0">
                <a:solidFill>
                  <a:srgbClr val="00AEEF"/>
                </a:solidFill>
              </a:rPr>
              <a:t>Genetic</a:t>
            </a:r>
            <a:r>
              <a:rPr b="1" spc="-75" dirty="0">
                <a:solidFill>
                  <a:srgbClr val="00AEEF"/>
                </a:solidFill>
              </a:rPr>
              <a:t> </a:t>
            </a:r>
            <a:r>
              <a:rPr b="1" spc="-10" dirty="0">
                <a:solidFill>
                  <a:srgbClr val="00AEEF"/>
                </a:solidFill>
              </a:rPr>
              <a:t>Testing</a:t>
            </a:r>
          </a:p>
        </p:txBody>
      </p:sp>
      <p:sp>
        <p:nvSpPr>
          <p:cNvPr id="3" name="object 3"/>
          <p:cNvSpPr txBox="1"/>
          <p:nvPr/>
        </p:nvSpPr>
        <p:spPr>
          <a:xfrm>
            <a:off x="1328422" y="2110985"/>
            <a:ext cx="7921625" cy="3386454"/>
          </a:xfrm>
          <a:prstGeom prst="rect">
            <a:avLst/>
          </a:prstGeom>
        </p:spPr>
        <p:txBody>
          <a:bodyPr vert="horz" wrap="square" lIns="0" tIns="12700" rIns="0" bIns="0" rtlCol="0">
            <a:spAutoFit/>
          </a:bodyPr>
          <a:lstStyle/>
          <a:p>
            <a:pPr marL="12700" marR="5080" algn="just">
              <a:lnSpc>
                <a:spcPct val="150000"/>
              </a:lnSpc>
              <a:spcBef>
                <a:spcPts val="100"/>
              </a:spcBef>
            </a:pPr>
            <a:r>
              <a:rPr sz="2100" dirty="0">
                <a:solidFill>
                  <a:srgbClr val="221F1F"/>
                </a:solidFill>
                <a:latin typeface="Comic Sans MS"/>
                <a:cs typeface="Comic Sans MS"/>
              </a:rPr>
              <a:t>Genetic</a:t>
            </a:r>
            <a:r>
              <a:rPr sz="2100" spc="120" dirty="0">
                <a:solidFill>
                  <a:srgbClr val="221F1F"/>
                </a:solidFill>
                <a:latin typeface="Comic Sans MS"/>
                <a:cs typeface="Comic Sans MS"/>
              </a:rPr>
              <a:t> </a:t>
            </a:r>
            <a:r>
              <a:rPr sz="2100" dirty="0">
                <a:solidFill>
                  <a:srgbClr val="221F1F"/>
                </a:solidFill>
                <a:latin typeface="Comic Sans MS"/>
                <a:cs typeface="Comic Sans MS"/>
              </a:rPr>
              <a:t>testing</a:t>
            </a:r>
            <a:r>
              <a:rPr sz="2100" spc="114" dirty="0">
                <a:solidFill>
                  <a:srgbClr val="221F1F"/>
                </a:solidFill>
                <a:latin typeface="Comic Sans MS"/>
                <a:cs typeface="Comic Sans MS"/>
              </a:rPr>
              <a:t> </a:t>
            </a:r>
            <a:r>
              <a:rPr sz="2100" dirty="0">
                <a:solidFill>
                  <a:srgbClr val="221F1F"/>
                </a:solidFill>
                <a:latin typeface="Comic Sans MS"/>
                <a:cs typeface="Comic Sans MS"/>
              </a:rPr>
              <a:t>for</a:t>
            </a:r>
            <a:r>
              <a:rPr sz="2100" spc="125" dirty="0">
                <a:solidFill>
                  <a:srgbClr val="221F1F"/>
                </a:solidFill>
                <a:latin typeface="Comic Sans MS"/>
                <a:cs typeface="Comic Sans MS"/>
              </a:rPr>
              <a:t> </a:t>
            </a:r>
            <a:r>
              <a:rPr sz="2100" dirty="0">
                <a:solidFill>
                  <a:srgbClr val="221F1F"/>
                </a:solidFill>
                <a:latin typeface="Comic Sans MS"/>
                <a:cs typeface="Comic Sans MS"/>
              </a:rPr>
              <a:t>hereditary</a:t>
            </a:r>
            <a:r>
              <a:rPr sz="2100" spc="114" dirty="0">
                <a:solidFill>
                  <a:srgbClr val="221F1F"/>
                </a:solidFill>
                <a:latin typeface="Comic Sans MS"/>
                <a:cs typeface="Comic Sans MS"/>
              </a:rPr>
              <a:t> </a:t>
            </a:r>
            <a:r>
              <a:rPr sz="2100" dirty="0">
                <a:solidFill>
                  <a:srgbClr val="221F1F"/>
                </a:solidFill>
                <a:latin typeface="Comic Sans MS"/>
                <a:cs typeface="Comic Sans MS"/>
              </a:rPr>
              <a:t>susceptibility</a:t>
            </a:r>
            <a:r>
              <a:rPr sz="2100" spc="100" dirty="0">
                <a:solidFill>
                  <a:srgbClr val="221F1F"/>
                </a:solidFill>
                <a:latin typeface="Comic Sans MS"/>
                <a:cs typeface="Comic Sans MS"/>
              </a:rPr>
              <a:t> </a:t>
            </a:r>
            <a:r>
              <a:rPr sz="2100" dirty="0">
                <a:solidFill>
                  <a:srgbClr val="221F1F"/>
                </a:solidFill>
                <a:latin typeface="Comic Sans MS"/>
                <a:cs typeface="Comic Sans MS"/>
              </a:rPr>
              <a:t>to</a:t>
            </a:r>
            <a:r>
              <a:rPr sz="2100" spc="120" dirty="0">
                <a:solidFill>
                  <a:srgbClr val="221F1F"/>
                </a:solidFill>
                <a:latin typeface="Comic Sans MS"/>
                <a:cs typeface="Comic Sans MS"/>
              </a:rPr>
              <a:t> </a:t>
            </a:r>
            <a:r>
              <a:rPr sz="2100" dirty="0">
                <a:solidFill>
                  <a:srgbClr val="221F1F"/>
                </a:solidFill>
                <a:latin typeface="Comic Sans MS"/>
                <a:cs typeface="Comic Sans MS"/>
              </a:rPr>
              <a:t>disease</a:t>
            </a:r>
            <a:r>
              <a:rPr sz="2100" spc="125" dirty="0">
                <a:solidFill>
                  <a:srgbClr val="221F1F"/>
                </a:solidFill>
                <a:latin typeface="Comic Sans MS"/>
                <a:cs typeface="Comic Sans MS"/>
              </a:rPr>
              <a:t> </a:t>
            </a:r>
            <a:r>
              <a:rPr sz="2100" dirty="0">
                <a:solidFill>
                  <a:srgbClr val="221F1F"/>
                </a:solidFill>
                <a:latin typeface="Comic Sans MS"/>
                <a:cs typeface="Comic Sans MS"/>
              </a:rPr>
              <a:t>is</a:t>
            </a:r>
            <a:r>
              <a:rPr sz="2100" spc="130" dirty="0">
                <a:solidFill>
                  <a:srgbClr val="221F1F"/>
                </a:solidFill>
                <a:latin typeface="Comic Sans MS"/>
                <a:cs typeface="Comic Sans MS"/>
              </a:rPr>
              <a:t> </a:t>
            </a:r>
            <a:r>
              <a:rPr sz="2100" spc="-25" dirty="0">
                <a:solidFill>
                  <a:srgbClr val="221F1F"/>
                </a:solidFill>
                <a:latin typeface="Comic Sans MS"/>
                <a:cs typeface="Comic Sans MS"/>
              </a:rPr>
              <a:t>new </a:t>
            </a:r>
            <a:r>
              <a:rPr sz="2100" dirty="0">
                <a:solidFill>
                  <a:srgbClr val="221F1F"/>
                </a:solidFill>
                <a:latin typeface="Comic Sans MS"/>
                <a:cs typeface="Comic Sans MS"/>
              </a:rPr>
              <a:t>and</a:t>
            </a:r>
            <a:r>
              <a:rPr sz="2100" spc="270" dirty="0">
                <a:solidFill>
                  <a:srgbClr val="221F1F"/>
                </a:solidFill>
                <a:latin typeface="Comic Sans MS"/>
                <a:cs typeface="Comic Sans MS"/>
              </a:rPr>
              <a:t> </a:t>
            </a:r>
            <a:r>
              <a:rPr sz="2100" dirty="0">
                <a:solidFill>
                  <a:srgbClr val="221F1F"/>
                </a:solidFill>
                <a:latin typeface="Comic Sans MS"/>
                <a:cs typeface="Comic Sans MS"/>
              </a:rPr>
              <a:t>the</a:t>
            </a:r>
            <a:r>
              <a:rPr sz="2100" spc="270" dirty="0">
                <a:solidFill>
                  <a:srgbClr val="221F1F"/>
                </a:solidFill>
                <a:latin typeface="Comic Sans MS"/>
                <a:cs typeface="Comic Sans MS"/>
              </a:rPr>
              <a:t> </a:t>
            </a:r>
            <a:r>
              <a:rPr sz="2100" dirty="0">
                <a:solidFill>
                  <a:srgbClr val="221F1F"/>
                </a:solidFill>
                <a:latin typeface="Comic Sans MS"/>
                <a:cs typeface="Comic Sans MS"/>
              </a:rPr>
              <a:t>possibility</a:t>
            </a:r>
            <a:r>
              <a:rPr sz="2100" spc="254" dirty="0">
                <a:solidFill>
                  <a:srgbClr val="221F1F"/>
                </a:solidFill>
                <a:latin typeface="Comic Sans MS"/>
                <a:cs typeface="Comic Sans MS"/>
              </a:rPr>
              <a:t> </a:t>
            </a:r>
            <a:r>
              <a:rPr sz="2100" dirty="0">
                <a:solidFill>
                  <a:srgbClr val="221F1F"/>
                </a:solidFill>
                <a:latin typeface="Comic Sans MS"/>
                <a:cs typeface="Comic Sans MS"/>
              </a:rPr>
              <a:t>of</a:t>
            </a:r>
            <a:r>
              <a:rPr sz="2100" spc="270" dirty="0">
                <a:solidFill>
                  <a:srgbClr val="221F1F"/>
                </a:solidFill>
                <a:latin typeface="Comic Sans MS"/>
                <a:cs typeface="Comic Sans MS"/>
              </a:rPr>
              <a:t> </a:t>
            </a:r>
            <a:r>
              <a:rPr sz="2100" dirty="0">
                <a:solidFill>
                  <a:srgbClr val="221F1F"/>
                </a:solidFill>
                <a:latin typeface="Comic Sans MS"/>
                <a:cs typeface="Comic Sans MS"/>
              </a:rPr>
              <a:t>early</a:t>
            </a:r>
            <a:r>
              <a:rPr sz="2100" spc="265" dirty="0">
                <a:solidFill>
                  <a:srgbClr val="221F1F"/>
                </a:solidFill>
                <a:latin typeface="Comic Sans MS"/>
                <a:cs typeface="Comic Sans MS"/>
              </a:rPr>
              <a:t> </a:t>
            </a:r>
            <a:r>
              <a:rPr sz="2100" dirty="0">
                <a:solidFill>
                  <a:srgbClr val="221F1F"/>
                </a:solidFill>
                <a:latin typeface="Comic Sans MS"/>
                <a:cs typeface="Comic Sans MS"/>
              </a:rPr>
              <a:t>diagnosis</a:t>
            </a:r>
            <a:r>
              <a:rPr sz="2100" spc="265" dirty="0">
                <a:solidFill>
                  <a:srgbClr val="221F1F"/>
                </a:solidFill>
                <a:latin typeface="Comic Sans MS"/>
                <a:cs typeface="Comic Sans MS"/>
              </a:rPr>
              <a:t> </a:t>
            </a:r>
            <a:r>
              <a:rPr sz="2100" dirty="0">
                <a:solidFill>
                  <a:srgbClr val="221F1F"/>
                </a:solidFill>
                <a:latin typeface="Comic Sans MS"/>
                <a:cs typeface="Comic Sans MS"/>
              </a:rPr>
              <a:t>has</a:t>
            </a:r>
            <a:r>
              <a:rPr sz="2100" spc="270" dirty="0">
                <a:solidFill>
                  <a:srgbClr val="221F1F"/>
                </a:solidFill>
                <a:latin typeface="Comic Sans MS"/>
                <a:cs typeface="Comic Sans MS"/>
              </a:rPr>
              <a:t> </a:t>
            </a:r>
            <a:r>
              <a:rPr sz="2100" dirty="0">
                <a:solidFill>
                  <a:srgbClr val="221F1F"/>
                </a:solidFill>
                <a:latin typeface="Comic Sans MS"/>
                <a:cs typeface="Comic Sans MS"/>
              </a:rPr>
              <a:t>changed</a:t>
            </a:r>
            <a:r>
              <a:rPr sz="2100" spc="285" dirty="0">
                <a:solidFill>
                  <a:srgbClr val="221F1F"/>
                </a:solidFill>
                <a:latin typeface="Comic Sans MS"/>
                <a:cs typeface="Comic Sans MS"/>
              </a:rPr>
              <a:t> </a:t>
            </a:r>
            <a:r>
              <a:rPr sz="2100" dirty="0">
                <a:solidFill>
                  <a:srgbClr val="221F1F"/>
                </a:solidFill>
                <a:latin typeface="Comic Sans MS"/>
                <a:cs typeface="Comic Sans MS"/>
              </a:rPr>
              <a:t>the</a:t>
            </a:r>
            <a:r>
              <a:rPr sz="2100" spc="265" dirty="0">
                <a:solidFill>
                  <a:srgbClr val="221F1F"/>
                </a:solidFill>
                <a:latin typeface="Comic Sans MS"/>
                <a:cs typeface="Comic Sans MS"/>
              </a:rPr>
              <a:t> </a:t>
            </a:r>
            <a:r>
              <a:rPr sz="2100" spc="-10" dirty="0">
                <a:solidFill>
                  <a:srgbClr val="221F1F"/>
                </a:solidFill>
                <a:latin typeface="Comic Sans MS"/>
                <a:cs typeface="Comic Sans MS"/>
              </a:rPr>
              <a:t>advent </a:t>
            </a:r>
            <a:r>
              <a:rPr sz="2100" dirty="0">
                <a:solidFill>
                  <a:srgbClr val="221F1F"/>
                </a:solidFill>
                <a:latin typeface="Comic Sans MS"/>
                <a:cs typeface="Comic Sans MS"/>
              </a:rPr>
              <a:t>of</a:t>
            </a:r>
            <a:r>
              <a:rPr sz="2100" spc="-35" dirty="0">
                <a:solidFill>
                  <a:srgbClr val="221F1F"/>
                </a:solidFill>
                <a:latin typeface="Comic Sans MS"/>
                <a:cs typeface="Comic Sans MS"/>
              </a:rPr>
              <a:t> </a:t>
            </a:r>
            <a:r>
              <a:rPr sz="2100" dirty="0">
                <a:solidFill>
                  <a:srgbClr val="221F1F"/>
                </a:solidFill>
                <a:latin typeface="Comic Sans MS"/>
                <a:cs typeface="Comic Sans MS"/>
              </a:rPr>
              <a:t>genetic</a:t>
            </a:r>
            <a:r>
              <a:rPr sz="2100" spc="-25"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a:p>
            <a:pPr>
              <a:spcBef>
                <a:spcPts val="850"/>
              </a:spcBef>
            </a:pPr>
            <a:endParaRPr sz="2100" dirty="0">
              <a:latin typeface="Comic Sans MS"/>
              <a:cs typeface="Comic Sans MS"/>
            </a:endParaRPr>
          </a:p>
          <a:p>
            <a:pPr marL="12700" marR="5080" algn="just">
              <a:lnSpc>
                <a:spcPct val="150100"/>
              </a:lnSpc>
            </a:pPr>
            <a:r>
              <a:rPr sz="2100" dirty="0">
                <a:solidFill>
                  <a:srgbClr val="221F1F"/>
                </a:solidFill>
                <a:latin typeface="Comic Sans MS"/>
                <a:cs typeface="Comic Sans MS"/>
              </a:rPr>
              <a:t>Presymptomatic</a:t>
            </a:r>
            <a:r>
              <a:rPr sz="2100" spc="150" dirty="0">
                <a:solidFill>
                  <a:srgbClr val="221F1F"/>
                </a:solidFill>
                <a:latin typeface="Comic Sans MS"/>
                <a:cs typeface="Comic Sans MS"/>
              </a:rPr>
              <a:t> </a:t>
            </a:r>
            <a:r>
              <a:rPr sz="2100" dirty="0">
                <a:solidFill>
                  <a:srgbClr val="221F1F"/>
                </a:solidFill>
                <a:latin typeface="Comic Sans MS"/>
                <a:cs typeface="Comic Sans MS"/>
              </a:rPr>
              <a:t>molecular</a:t>
            </a:r>
            <a:r>
              <a:rPr sz="2100" spc="160" dirty="0">
                <a:solidFill>
                  <a:srgbClr val="221F1F"/>
                </a:solidFill>
                <a:latin typeface="Comic Sans MS"/>
                <a:cs typeface="Comic Sans MS"/>
              </a:rPr>
              <a:t> </a:t>
            </a:r>
            <a:r>
              <a:rPr sz="2100" dirty="0">
                <a:solidFill>
                  <a:srgbClr val="221F1F"/>
                </a:solidFill>
                <a:latin typeface="Comic Sans MS"/>
                <a:cs typeface="Comic Sans MS"/>
              </a:rPr>
              <a:t>diagnosis</a:t>
            </a:r>
            <a:r>
              <a:rPr sz="2100" spc="155" dirty="0">
                <a:solidFill>
                  <a:srgbClr val="221F1F"/>
                </a:solidFill>
                <a:latin typeface="Comic Sans MS"/>
                <a:cs typeface="Comic Sans MS"/>
              </a:rPr>
              <a:t> </a:t>
            </a:r>
            <a:r>
              <a:rPr sz="2100" dirty="0">
                <a:solidFill>
                  <a:srgbClr val="221F1F"/>
                </a:solidFill>
                <a:latin typeface="Comic Sans MS"/>
                <a:cs typeface="Comic Sans MS"/>
              </a:rPr>
              <a:t>is</a:t>
            </a:r>
            <a:r>
              <a:rPr sz="2100" spc="150" dirty="0">
                <a:solidFill>
                  <a:srgbClr val="221F1F"/>
                </a:solidFill>
                <a:latin typeface="Comic Sans MS"/>
                <a:cs typeface="Comic Sans MS"/>
              </a:rPr>
              <a:t> </a:t>
            </a:r>
            <a:r>
              <a:rPr sz="2100" dirty="0">
                <a:solidFill>
                  <a:srgbClr val="221F1F"/>
                </a:solidFill>
                <a:latin typeface="Comic Sans MS"/>
                <a:cs typeface="Comic Sans MS"/>
              </a:rPr>
              <a:t>important</a:t>
            </a:r>
            <a:r>
              <a:rPr sz="2100" spc="160" dirty="0">
                <a:solidFill>
                  <a:srgbClr val="221F1F"/>
                </a:solidFill>
                <a:latin typeface="Comic Sans MS"/>
                <a:cs typeface="Comic Sans MS"/>
              </a:rPr>
              <a:t> </a:t>
            </a:r>
            <a:r>
              <a:rPr sz="2100" dirty="0">
                <a:solidFill>
                  <a:srgbClr val="221F1F"/>
                </a:solidFill>
                <a:latin typeface="Comic Sans MS"/>
                <a:cs typeface="Comic Sans MS"/>
              </a:rPr>
              <a:t>in</a:t>
            </a:r>
            <a:r>
              <a:rPr sz="2100" spc="155" dirty="0">
                <a:solidFill>
                  <a:srgbClr val="221F1F"/>
                </a:solidFill>
                <a:latin typeface="Comic Sans MS"/>
                <a:cs typeface="Comic Sans MS"/>
              </a:rPr>
              <a:t> </a:t>
            </a:r>
            <a:r>
              <a:rPr sz="2100" spc="-10" dirty="0">
                <a:solidFill>
                  <a:srgbClr val="221F1F"/>
                </a:solidFill>
                <a:latin typeface="Comic Sans MS"/>
                <a:cs typeface="Comic Sans MS"/>
              </a:rPr>
              <a:t>identifying </a:t>
            </a:r>
            <a:r>
              <a:rPr sz="2100" dirty="0">
                <a:solidFill>
                  <a:srgbClr val="221F1F"/>
                </a:solidFill>
                <a:latin typeface="Comic Sans MS"/>
                <a:cs typeface="Comic Sans MS"/>
              </a:rPr>
              <a:t>carriers</a:t>
            </a:r>
            <a:r>
              <a:rPr sz="2100" spc="335" dirty="0">
                <a:solidFill>
                  <a:srgbClr val="221F1F"/>
                </a:solidFill>
                <a:latin typeface="Comic Sans MS"/>
                <a:cs typeface="Comic Sans MS"/>
              </a:rPr>
              <a:t>  </a:t>
            </a:r>
            <a:r>
              <a:rPr sz="2100" dirty="0">
                <a:solidFill>
                  <a:srgbClr val="221F1F"/>
                </a:solidFill>
                <a:latin typeface="Comic Sans MS"/>
                <a:cs typeface="Comic Sans MS"/>
              </a:rPr>
              <a:t>in</a:t>
            </a:r>
            <a:r>
              <a:rPr sz="2100" spc="350" dirty="0">
                <a:solidFill>
                  <a:srgbClr val="221F1F"/>
                </a:solidFill>
                <a:latin typeface="Comic Sans MS"/>
                <a:cs typeface="Comic Sans MS"/>
              </a:rPr>
              <a:t>  </a:t>
            </a:r>
            <a:r>
              <a:rPr sz="2100" dirty="0">
                <a:solidFill>
                  <a:srgbClr val="221F1F"/>
                </a:solidFill>
                <a:latin typeface="Comic Sans MS"/>
                <a:cs typeface="Comic Sans MS"/>
              </a:rPr>
              <a:t>populations,</a:t>
            </a:r>
            <a:r>
              <a:rPr sz="2100" spc="345" dirty="0">
                <a:solidFill>
                  <a:srgbClr val="221F1F"/>
                </a:solidFill>
                <a:latin typeface="Comic Sans MS"/>
                <a:cs typeface="Comic Sans MS"/>
              </a:rPr>
              <a:t>  </a:t>
            </a:r>
            <a:r>
              <a:rPr sz="2100" dirty="0">
                <a:solidFill>
                  <a:srgbClr val="221F1F"/>
                </a:solidFill>
                <a:latin typeface="Comic Sans MS"/>
                <a:cs typeface="Comic Sans MS"/>
              </a:rPr>
              <a:t>which</a:t>
            </a:r>
            <a:r>
              <a:rPr sz="2100" spc="335" dirty="0">
                <a:solidFill>
                  <a:srgbClr val="221F1F"/>
                </a:solidFill>
                <a:latin typeface="Comic Sans MS"/>
                <a:cs typeface="Comic Sans MS"/>
              </a:rPr>
              <a:t>  </a:t>
            </a:r>
            <a:r>
              <a:rPr sz="2100" dirty="0">
                <a:solidFill>
                  <a:srgbClr val="221F1F"/>
                </a:solidFill>
                <a:latin typeface="Comic Sans MS"/>
                <a:cs typeface="Comic Sans MS"/>
              </a:rPr>
              <a:t>could</a:t>
            </a:r>
            <a:r>
              <a:rPr sz="2100" spc="345" dirty="0">
                <a:solidFill>
                  <a:srgbClr val="221F1F"/>
                </a:solidFill>
                <a:latin typeface="Comic Sans MS"/>
                <a:cs typeface="Comic Sans MS"/>
              </a:rPr>
              <a:t>  </a:t>
            </a:r>
            <a:r>
              <a:rPr sz="2100" dirty="0">
                <a:solidFill>
                  <a:srgbClr val="221F1F"/>
                </a:solidFill>
                <a:latin typeface="Comic Sans MS"/>
                <a:cs typeface="Comic Sans MS"/>
              </a:rPr>
              <a:t>enable</a:t>
            </a:r>
            <a:r>
              <a:rPr sz="2100" spc="320" dirty="0">
                <a:solidFill>
                  <a:srgbClr val="221F1F"/>
                </a:solidFill>
                <a:latin typeface="Comic Sans MS"/>
                <a:cs typeface="Comic Sans MS"/>
              </a:rPr>
              <a:t>  </a:t>
            </a:r>
            <a:r>
              <a:rPr sz="2100" dirty="0">
                <a:solidFill>
                  <a:srgbClr val="221F1F"/>
                </a:solidFill>
                <a:latin typeface="Comic Sans MS"/>
                <a:cs typeface="Comic Sans MS"/>
              </a:rPr>
              <a:t>us</a:t>
            </a:r>
            <a:r>
              <a:rPr sz="2100" spc="340" dirty="0">
                <a:solidFill>
                  <a:srgbClr val="221F1F"/>
                </a:solidFill>
                <a:latin typeface="Comic Sans MS"/>
                <a:cs typeface="Comic Sans MS"/>
              </a:rPr>
              <a:t>  </a:t>
            </a:r>
            <a:r>
              <a:rPr sz="2100" dirty="0">
                <a:solidFill>
                  <a:srgbClr val="221F1F"/>
                </a:solidFill>
                <a:latin typeface="Comic Sans MS"/>
                <a:cs typeface="Comic Sans MS"/>
              </a:rPr>
              <a:t>to</a:t>
            </a:r>
            <a:r>
              <a:rPr sz="2100" spc="345" dirty="0">
                <a:solidFill>
                  <a:srgbClr val="221F1F"/>
                </a:solidFill>
                <a:latin typeface="Comic Sans MS"/>
                <a:cs typeface="Comic Sans MS"/>
              </a:rPr>
              <a:t>  </a:t>
            </a:r>
            <a:r>
              <a:rPr sz="2100" spc="-20" dirty="0">
                <a:solidFill>
                  <a:srgbClr val="221F1F"/>
                </a:solidFill>
                <a:latin typeface="Comic Sans MS"/>
                <a:cs typeface="Comic Sans MS"/>
              </a:rPr>
              <a:t>stop </a:t>
            </a:r>
            <a:r>
              <a:rPr sz="2100" dirty="0">
                <a:solidFill>
                  <a:srgbClr val="221F1F"/>
                </a:solidFill>
                <a:latin typeface="Comic Sans MS"/>
                <a:cs typeface="Comic Sans MS"/>
              </a:rPr>
              <a:t>manifestation</a:t>
            </a:r>
            <a:r>
              <a:rPr sz="2100" spc="-65" dirty="0">
                <a:solidFill>
                  <a:srgbClr val="221F1F"/>
                </a:solidFill>
                <a:latin typeface="Comic Sans MS"/>
                <a:cs typeface="Comic Sans MS"/>
              </a:rPr>
              <a:t> </a:t>
            </a:r>
            <a:r>
              <a:rPr sz="2100" dirty="0">
                <a:solidFill>
                  <a:srgbClr val="221F1F"/>
                </a:solidFill>
                <a:latin typeface="Comic Sans MS"/>
                <a:cs typeface="Comic Sans MS"/>
              </a:rPr>
              <a:t>of</a:t>
            </a:r>
            <a:r>
              <a:rPr sz="2100" spc="-55" dirty="0">
                <a:solidFill>
                  <a:srgbClr val="221F1F"/>
                </a:solidFill>
                <a:latin typeface="Comic Sans MS"/>
                <a:cs typeface="Comic Sans MS"/>
              </a:rPr>
              <a:t> </a:t>
            </a:r>
            <a:r>
              <a:rPr sz="2100" dirty="0">
                <a:solidFill>
                  <a:srgbClr val="221F1F"/>
                </a:solidFill>
                <a:latin typeface="Comic Sans MS"/>
                <a:cs typeface="Comic Sans MS"/>
              </a:rPr>
              <a:t>disease</a:t>
            </a:r>
            <a:r>
              <a:rPr sz="2100" spc="-30" dirty="0">
                <a:solidFill>
                  <a:srgbClr val="221F1F"/>
                </a:solidFill>
                <a:latin typeface="Comic Sans MS"/>
                <a:cs typeface="Comic Sans MS"/>
              </a:rPr>
              <a:t> </a:t>
            </a:r>
            <a:r>
              <a:rPr sz="2100" dirty="0">
                <a:solidFill>
                  <a:srgbClr val="221F1F"/>
                </a:solidFill>
                <a:latin typeface="Comic Sans MS"/>
                <a:cs typeface="Comic Sans MS"/>
              </a:rPr>
              <a:t>prior</a:t>
            </a:r>
            <a:r>
              <a:rPr sz="2100" spc="-35" dirty="0">
                <a:solidFill>
                  <a:srgbClr val="221F1F"/>
                </a:solidFill>
                <a:latin typeface="Comic Sans MS"/>
                <a:cs typeface="Comic Sans MS"/>
              </a:rPr>
              <a:t> </a:t>
            </a:r>
            <a:r>
              <a:rPr sz="2100" dirty="0">
                <a:solidFill>
                  <a:srgbClr val="221F1F"/>
                </a:solidFill>
                <a:latin typeface="Comic Sans MS"/>
                <a:cs typeface="Comic Sans MS"/>
              </a:rPr>
              <a:t>to</a:t>
            </a:r>
            <a:r>
              <a:rPr sz="2100" spc="-40" dirty="0">
                <a:solidFill>
                  <a:srgbClr val="221F1F"/>
                </a:solidFill>
                <a:latin typeface="Comic Sans MS"/>
                <a:cs typeface="Comic Sans MS"/>
              </a:rPr>
              <a:t> </a:t>
            </a:r>
            <a:r>
              <a:rPr sz="2100" dirty="0">
                <a:solidFill>
                  <a:srgbClr val="221F1F"/>
                </a:solidFill>
                <a:latin typeface="Comic Sans MS"/>
                <a:cs typeface="Comic Sans MS"/>
              </a:rPr>
              <a:t>its</a:t>
            </a:r>
            <a:r>
              <a:rPr sz="2100" spc="-35" dirty="0">
                <a:solidFill>
                  <a:srgbClr val="221F1F"/>
                </a:solidFill>
                <a:latin typeface="Comic Sans MS"/>
                <a:cs typeface="Comic Sans MS"/>
              </a:rPr>
              <a:t> </a:t>
            </a:r>
            <a:r>
              <a:rPr sz="2100" spc="-10" dirty="0">
                <a:solidFill>
                  <a:srgbClr val="221F1F"/>
                </a:solidFill>
                <a:latin typeface="Comic Sans MS"/>
                <a:cs typeface="Comic Sans MS"/>
              </a:rPr>
              <a:t>occurrence.</a:t>
            </a:r>
            <a:endParaRPr sz="2100" dirty="0">
              <a:latin typeface="Comic Sans MS"/>
              <a:cs typeface="Comic Sans MS"/>
            </a:endParaRPr>
          </a:p>
        </p:txBody>
      </p:sp>
      <p:pic>
        <p:nvPicPr>
          <p:cNvPr id="4" name="object 4"/>
          <p:cNvPicPr/>
          <p:nvPr/>
        </p:nvPicPr>
        <p:blipFill>
          <a:blip r:embed="rId3" cstate="print"/>
          <a:stretch>
            <a:fillRect/>
          </a:stretch>
        </p:blipFill>
        <p:spPr>
          <a:xfrm>
            <a:off x="9707880" y="5058122"/>
            <a:ext cx="2319996" cy="159589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9105E18-9DAF-1889-849C-0935038C7AB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69E7BA0F-5CDB-0B93-FD30-3526D85FB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886264" y="1761261"/>
            <a:ext cx="10543735" cy="4083169"/>
          </a:xfrm>
          <a:prstGeom prst="rect">
            <a:avLst/>
          </a:prstGeom>
        </p:spPr>
        <p:txBody>
          <a:bodyPr vert="horz" wrap="square" lIns="0" tIns="172720" rIns="0" bIns="0" rtlCol="0">
            <a:spAutoFit/>
          </a:bodyPr>
          <a:lstStyle/>
          <a:p>
            <a:pPr marL="12700">
              <a:spcBef>
                <a:spcPts val="1360"/>
              </a:spcBef>
            </a:pPr>
            <a:r>
              <a:rPr sz="2100" dirty="0">
                <a:solidFill>
                  <a:srgbClr val="221F1F"/>
                </a:solidFill>
                <a:latin typeface="Comic Sans MS"/>
                <a:cs typeface="Comic Sans MS"/>
              </a:rPr>
              <a:t>Molecular</a:t>
            </a:r>
            <a:r>
              <a:rPr sz="2100" spc="170" dirty="0">
                <a:solidFill>
                  <a:srgbClr val="221F1F"/>
                </a:solidFill>
                <a:latin typeface="Comic Sans MS"/>
                <a:cs typeface="Comic Sans MS"/>
              </a:rPr>
              <a:t> </a:t>
            </a:r>
            <a:r>
              <a:rPr sz="2100" dirty="0">
                <a:solidFill>
                  <a:srgbClr val="221F1F"/>
                </a:solidFill>
                <a:latin typeface="Comic Sans MS"/>
                <a:cs typeface="Comic Sans MS"/>
              </a:rPr>
              <a:t>diagnostic</a:t>
            </a:r>
            <a:r>
              <a:rPr sz="2100" spc="175" dirty="0">
                <a:solidFill>
                  <a:srgbClr val="221F1F"/>
                </a:solidFill>
                <a:latin typeface="Comic Sans MS"/>
                <a:cs typeface="Comic Sans MS"/>
              </a:rPr>
              <a:t> </a:t>
            </a:r>
            <a:r>
              <a:rPr sz="2100" dirty="0">
                <a:solidFill>
                  <a:srgbClr val="221F1F"/>
                </a:solidFill>
                <a:latin typeface="Comic Sans MS"/>
                <a:cs typeface="Comic Sans MS"/>
              </a:rPr>
              <a:t>tests</a:t>
            </a:r>
            <a:r>
              <a:rPr sz="2100" spc="155" dirty="0">
                <a:solidFill>
                  <a:srgbClr val="221F1F"/>
                </a:solidFill>
                <a:latin typeface="Comic Sans MS"/>
                <a:cs typeface="Comic Sans MS"/>
              </a:rPr>
              <a:t> </a:t>
            </a:r>
            <a:r>
              <a:rPr sz="2100" dirty="0">
                <a:solidFill>
                  <a:srgbClr val="221F1F"/>
                </a:solidFill>
                <a:latin typeface="Comic Sans MS"/>
                <a:cs typeface="Comic Sans MS"/>
              </a:rPr>
              <a:t>are</a:t>
            </a:r>
            <a:r>
              <a:rPr sz="2100" spc="170" dirty="0">
                <a:solidFill>
                  <a:srgbClr val="221F1F"/>
                </a:solidFill>
                <a:latin typeface="Comic Sans MS"/>
                <a:cs typeface="Comic Sans MS"/>
              </a:rPr>
              <a:t> </a:t>
            </a:r>
            <a:r>
              <a:rPr sz="2100" dirty="0">
                <a:solidFill>
                  <a:srgbClr val="221F1F"/>
                </a:solidFill>
                <a:latin typeface="Comic Sans MS"/>
                <a:cs typeface="Comic Sans MS"/>
              </a:rPr>
              <a:t>available</a:t>
            </a:r>
            <a:r>
              <a:rPr sz="2100" spc="155" dirty="0">
                <a:solidFill>
                  <a:srgbClr val="221F1F"/>
                </a:solidFill>
                <a:latin typeface="Comic Sans MS"/>
                <a:cs typeface="Comic Sans MS"/>
              </a:rPr>
              <a:t> </a:t>
            </a:r>
            <a:r>
              <a:rPr sz="2100" dirty="0">
                <a:solidFill>
                  <a:srgbClr val="221F1F"/>
                </a:solidFill>
                <a:latin typeface="Comic Sans MS"/>
                <a:cs typeface="Comic Sans MS"/>
              </a:rPr>
              <a:t>for</a:t>
            </a:r>
            <a:r>
              <a:rPr sz="2100" spc="165" dirty="0">
                <a:solidFill>
                  <a:srgbClr val="221F1F"/>
                </a:solidFill>
                <a:latin typeface="Comic Sans MS"/>
                <a:cs typeface="Comic Sans MS"/>
              </a:rPr>
              <a:t> </a:t>
            </a:r>
            <a:r>
              <a:rPr sz="2100" dirty="0">
                <a:solidFill>
                  <a:srgbClr val="221F1F"/>
                </a:solidFill>
                <a:latin typeface="Comic Sans MS"/>
                <a:cs typeface="Comic Sans MS"/>
              </a:rPr>
              <a:t>several</a:t>
            </a:r>
            <a:r>
              <a:rPr sz="2100" spc="175" dirty="0">
                <a:solidFill>
                  <a:srgbClr val="221F1F"/>
                </a:solidFill>
                <a:latin typeface="Comic Sans MS"/>
                <a:cs typeface="Comic Sans MS"/>
              </a:rPr>
              <a:t> </a:t>
            </a:r>
            <a:r>
              <a:rPr sz="2100" dirty="0">
                <a:solidFill>
                  <a:srgbClr val="221F1F"/>
                </a:solidFill>
                <a:latin typeface="Comic Sans MS"/>
                <a:cs typeface="Comic Sans MS"/>
              </a:rPr>
              <a:t>diseases,</a:t>
            </a:r>
            <a:r>
              <a:rPr sz="2100" spc="175" dirty="0">
                <a:solidFill>
                  <a:srgbClr val="221F1F"/>
                </a:solidFill>
                <a:latin typeface="Comic Sans MS"/>
                <a:cs typeface="Comic Sans MS"/>
              </a:rPr>
              <a:t> </a:t>
            </a:r>
            <a:r>
              <a:rPr sz="2100" spc="-20" dirty="0">
                <a:solidFill>
                  <a:srgbClr val="221F1F"/>
                </a:solidFill>
                <a:latin typeface="Comic Sans MS"/>
                <a:cs typeface="Comic Sans MS"/>
              </a:rPr>
              <a:t>such</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as</a:t>
            </a:r>
            <a:r>
              <a:rPr sz="2100" spc="-60" dirty="0">
                <a:solidFill>
                  <a:srgbClr val="221F1F"/>
                </a:solidFill>
                <a:latin typeface="Comic Sans MS"/>
                <a:cs typeface="Comic Sans MS"/>
              </a:rPr>
              <a:t> </a:t>
            </a:r>
            <a:r>
              <a:rPr sz="2100" dirty="0">
                <a:solidFill>
                  <a:srgbClr val="221F1F"/>
                </a:solidFill>
                <a:latin typeface="Comic Sans MS"/>
                <a:cs typeface="Comic Sans MS"/>
              </a:rPr>
              <a:t>Huntington’s</a:t>
            </a:r>
            <a:r>
              <a:rPr sz="2100" spc="-55" dirty="0">
                <a:solidFill>
                  <a:srgbClr val="221F1F"/>
                </a:solidFill>
                <a:latin typeface="Comic Sans MS"/>
                <a:cs typeface="Comic Sans MS"/>
              </a:rPr>
              <a:t> </a:t>
            </a:r>
            <a:r>
              <a:rPr sz="2100" dirty="0">
                <a:solidFill>
                  <a:srgbClr val="221F1F"/>
                </a:solidFill>
                <a:latin typeface="Comic Sans MS"/>
                <a:cs typeface="Comic Sans MS"/>
              </a:rPr>
              <a:t>disease,</a:t>
            </a:r>
            <a:r>
              <a:rPr sz="2100" spc="-40" dirty="0">
                <a:solidFill>
                  <a:srgbClr val="221F1F"/>
                </a:solidFill>
                <a:latin typeface="Comic Sans MS"/>
                <a:cs typeface="Comic Sans MS"/>
              </a:rPr>
              <a:t> </a:t>
            </a:r>
            <a:r>
              <a:rPr sz="2100" dirty="0">
                <a:solidFill>
                  <a:srgbClr val="221F1F"/>
                </a:solidFill>
                <a:latin typeface="Comic Sans MS"/>
                <a:cs typeface="Comic Sans MS"/>
              </a:rPr>
              <a:t>cystic</a:t>
            </a:r>
            <a:r>
              <a:rPr sz="2100" spc="-45" dirty="0">
                <a:solidFill>
                  <a:srgbClr val="221F1F"/>
                </a:solidFill>
                <a:latin typeface="Comic Sans MS"/>
                <a:cs typeface="Comic Sans MS"/>
              </a:rPr>
              <a:t> </a:t>
            </a:r>
            <a:r>
              <a:rPr sz="2100" dirty="0">
                <a:solidFill>
                  <a:srgbClr val="221F1F"/>
                </a:solidFill>
                <a:latin typeface="Comic Sans MS"/>
                <a:cs typeface="Comic Sans MS"/>
              </a:rPr>
              <a:t>fibrosis</a:t>
            </a:r>
            <a:r>
              <a:rPr sz="2100" spc="-50" dirty="0">
                <a:solidFill>
                  <a:srgbClr val="221F1F"/>
                </a:solidFill>
                <a:latin typeface="Comic Sans MS"/>
                <a:cs typeface="Comic Sans MS"/>
              </a:rPr>
              <a:t> </a:t>
            </a:r>
            <a:r>
              <a:rPr sz="2100" dirty="0">
                <a:solidFill>
                  <a:srgbClr val="221F1F"/>
                </a:solidFill>
                <a:latin typeface="Comic Sans MS"/>
                <a:cs typeface="Comic Sans MS"/>
              </a:rPr>
              <a:t>and</a:t>
            </a:r>
            <a:r>
              <a:rPr sz="2100" spc="-40" dirty="0">
                <a:solidFill>
                  <a:srgbClr val="221F1F"/>
                </a:solidFill>
                <a:latin typeface="Comic Sans MS"/>
                <a:cs typeface="Comic Sans MS"/>
              </a:rPr>
              <a:t> </a:t>
            </a:r>
            <a:r>
              <a:rPr sz="2100" spc="-10" dirty="0">
                <a:solidFill>
                  <a:srgbClr val="221F1F"/>
                </a:solidFill>
                <a:latin typeface="Comic Sans MS"/>
                <a:cs typeface="Comic Sans MS"/>
              </a:rPr>
              <a:t>sickle-</a:t>
            </a:r>
            <a:r>
              <a:rPr sz="2100" dirty="0">
                <a:solidFill>
                  <a:srgbClr val="221F1F"/>
                </a:solidFill>
                <a:latin typeface="Comic Sans MS"/>
                <a:cs typeface="Comic Sans MS"/>
              </a:rPr>
              <a:t>cell</a:t>
            </a:r>
            <a:r>
              <a:rPr sz="2100" spc="-60" dirty="0">
                <a:solidFill>
                  <a:srgbClr val="221F1F"/>
                </a:solidFill>
                <a:latin typeface="Comic Sans MS"/>
                <a:cs typeface="Comic Sans MS"/>
              </a:rPr>
              <a:t> </a:t>
            </a:r>
            <a:r>
              <a:rPr sz="2100" spc="-10" dirty="0">
                <a:solidFill>
                  <a:srgbClr val="221F1F"/>
                </a:solidFill>
                <a:latin typeface="Comic Sans MS"/>
                <a:cs typeface="Comic Sans MS"/>
              </a:rPr>
              <a:t>anemia.</a:t>
            </a:r>
            <a:endParaRPr sz="2100" dirty="0">
              <a:latin typeface="Comic Sans MS"/>
              <a:cs typeface="Comic Sans MS"/>
            </a:endParaRPr>
          </a:p>
          <a:p>
            <a:pPr marL="12700"/>
            <a:r>
              <a:rPr sz="2100" dirty="0">
                <a:solidFill>
                  <a:srgbClr val="221F1F"/>
                </a:solidFill>
                <a:latin typeface="Comic Sans MS"/>
                <a:cs typeface="Comic Sans MS"/>
              </a:rPr>
              <a:t>This</a:t>
            </a:r>
            <a:r>
              <a:rPr sz="2100" spc="95" dirty="0">
                <a:solidFill>
                  <a:srgbClr val="221F1F"/>
                </a:solidFill>
                <a:latin typeface="Comic Sans MS"/>
                <a:cs typeface="Comic Sans MS"/>
              </a:rPr>
              <a:t> </a:t>
            </a:r>
            <a:r>
              <a:rPr sz="2100" dirty="0">
                <a:solidFill>
                  <a:srgbClr val="221F1F"/>
                </a:solidFill>
                <a:latin typeface="Comic Sans MS"/>
                <a:cs typeface="Comic Sans MS"/>
              </a:rPr>
              <a:t>has</a:t>
            </a:r>
            <a:r>
              <a:rPr sz="2100" spc="100" dirty="0">
                <a:solidFill>
                  <a:srgbClr val="221F1F"/>
                </a:solidFill>
                <a:latin typeface="Comic Sans MS"/>
                <a:cs typeface="Comic Sans MS"/>
              </a:rPr>
              <a:t> </a:t>
            </a:r>
            <a:r>
              <a:rPr sz="2100" dirty="0">
                <a:solidFill>
                  <a:srgbClr val="221F1F"/>
                </a:solidFill>
                <a:latin typeface="Comic Sans MS"/>
                <a:cs typeface="Comic Sans MS"/>
              </a:rPr>
              <a:t>been</a:t>
            </a:r>
            <a:r>
              <a:rPr sz="2100" spc="105" dirty="0">
                <a:solidFill>
                  <a:srgbClr val="221F1F"/>
                </a:solidFill>
                <a:latin typeface="Comic Sans MS"/>
                <a:cs typeface="Comic Sans MS"/>
              </a:rPr>
              <a:t> </a:t>
            </a:r>
            <a:r>
              <a:rPr sz="2100" dirty="0">
                <a:solidFill>
                  <a:srgbClr val="221F1F"/>
                </a:solidFill>
                <a:latin typeface="Comic Sans MS"/>
                <a:cs typeface="Comic Sans MS"/>
              </a:rPr>
              <a:t>dubbed</a:t>
            </a:r>
            <a:r>
              <a:rPr sz="2100" spc="114" dirty="0">
                <a:solidFill>
                  <a:srgbClr val="221F1F"/>
                </a:solidFill>
                <a:latin typeface="Comic Sans MS"/>
                <a:cs typeface="Comic Sans MS"/>
              </a:rPr>
              <a:t> </a:t>
            </a:r>
            <a:r>
              <a:rPr sz="2100" dirty="0">
                <a:solidFill>
                  <a:srgbClr val="221F1F"/>
                </a:solidFill>
                <a:latin typeface="Comic Sans MS"/>
                <a:cs typeface="Comic Sans MS"/>
              </a:rPr>
              <a:t>as</a:t>
            </a:r>
            <a:r>
              <a:rPr sz="2100" spc="100" dirty="0">
                <a:solidFill>
                  <a:srgbClr val="221F1F"/>
                </a:solidFill>
                <a:latin typeface="Comic Sans MS"/>
                <a:cs typeface="Comic Sans MS"/>
              </a:rPr>
              <a:t> </a:t>
            </a:r>
            <a:r>
              <a:rPr sz="2100" dirty="0">
                <a:solidFill>
                  <a:srgbClr val="221F1F"/>
                </a:solidFill>
                <a:latin typeface="Comic Sans MS"/>
                <a:cs typeface="Comic Sans MS"/>
              </a:rPr>
              <a:t>genetic</a:t>
            </a:r>
            <a:r>
              <a:rPr sz="2100" spc="95" dirty="0">
                <a:solidFill>
                  <a:srgbClr val="221F1F"/>
                </a:solidFill>
                <a:latin typeface="Comic Sans MS"/>
                <a:cs typeface="Comic Sans MS"/>
              </a:rPr>
              <a:t> </a:t>
            </a:r>
            <a:r>
              <a:rPr sz="2100" dirty="0">
                <a:solidFill>
                  <a:srgbClr val="221F1F"/>
                </a:solidFill>
                <a:latin typeface="Comic Sans MS"/>
                <a:cs typeface="Comic Sans MS"/>
              </a:rPr>
              <a:t>prophecy.</a:t>
            </a:r>
            <a:r>
              <a:rPr sz="2100" spc="95" dirty="0">
                <a:solidFill>
                  <a:srgbClr val="221F1F"/>
                </a:solidFill>
                <a:latin typeface="Comic Sans MS"/>
                <a:cs typeface="Comic Sans MS"/>
              </a:rPr>
              <a:t> </a:t>
            </a:r>
            <a:r>
              <a:rPr sz="2100" dirty="0">
                <a:solidFill>
                  <a:srgbClr val="221F1F"/>
                </a:solidFill>
                <a:latin typeface="Comic Sans MS"/>
                <a:cs typeface="Comic Sans MS"/>
              </a:rPr>
              <a:t>The</a:t>
            </a:r>
            <a:r>
              <a:rPr sz="2100" spc="100" dirty="0">
                <a:solidFill>
                  <a:srgbClr val="221F1F"/>
                </a:solidFill>
                <a:latin typeface="Comic Sans MS"/>
                <a:cs typeface="Comic Sans MS"/>
              </a:rPr>
              <a:t> </a:t>
            </a:r>
            <a:r>
              <a:rPr sz="2100" dirty="0">
                <a:solidFill>
                  <a:srgbClr val="221F1F"/>
                </a:solidFill>
                <a:latin typeface="Comic Sans MS"/>
                <a:cs typeface="Comic Sans MS"/>
              </a:rPr>
              <a:t>information</a:t>
            </a:r>
            <a:r>
              <a:rPr sz="2100" spc="95" dirty="0">
                <a:solidFill>
                  <a:srgbClr val="221F1F"/>
                </a:solidFill>
                <a:latin typeface="Comic Sans MS"/>
                <a:cs typeface="Comic Sans MS"/>
              </a:rPr>
              <a:t> </a:t>
            </a:r>
            <a:r>
              <a:rPr sz="2100" spc="-10" dirty="0">
                <a:solidFill>
                  <a:srgbClr val="221F1F"/>
                </a:solidFill>
                <a:latin typeface="Comic Sans MS"/>
                <a:cs typeface="Comic Sans MS"/>
              </a:rPr>
              <a:t>gained</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by</a:t>
            </a:r>
            <a:r>
              <a:rPr sz="2100" spc="-40" dirty="0">
                <a:solidFill>
                  <a:srgbClr val="221F1F"/>
                </a:solidFill>
                <a:latin typeface="Comic Sans MS"/>
                <a:cs typeface="Comic Sans MS"/>
              </a:rPr>
              <a:t> </a:t>
            </a:r>
            <a:r>
              <a:rPr sz="2100" dirty="0">
                <a:solidFill>
                  <a:srgbClr val="221F1F"/>
                </a:solidFill>
                <a:latin typeface="Comic Sans MS"/>
                <a:cs typeface="Comic Sans MS"/>
              </a:rPr>
              <a:t>molecular</a:t>
            </a:r>
            <a:r>
              <a:rPr sz="2100" spc="-15" dirty="0">
                <a:solidFill>
                  <a:srgbClr val="221F1F"/>
                </a:solidFill>
                <a:latin typeface="Comic Sans MS"/>
                <a:cs typeface="Comic Sans MS"/>
              </a:rPr>
              <a:t> </a:t>
            </a:r>
            <a:r>
              <a:rPr sz="2100" dirty="0">
                <a:solidFill>
                  <a:srgbClr val="221F1F"/>
                </a:solidFill>
                <a:latin typeface="Comic Sans MS"/>
                <a:cs typeface="Comic Sans MS"/>
              </a:rPr>
              <a:t>testing</a:t>
            </a:r>
            <a:r>
              <a:rPr sz="2100" spc="-20" dirty="0">
                <a:solidFill>
                  <a:srgbClr val="221F1F"/>
                </a:solidFill>
                <a:latin typeface="Comic Sans MS"/>
                <a:cs typeface="Comic Sans MS"/>
              </a:rPr>
              <a:t> </a:t>
            </a:r>
            <a:r>
              <a:rPr sz="2100" dirty="0">
                <a:solidFill>
                  <a:srgbClr val="221F1F"/>
                </a:solidFill>
                <a:latin typeface="Comic Sans MS"/>
                <a:cs typeface="Comic Sans MS"/>
              </a:rPr>
              <a:t>could</a:t>
            </a:r>
            <a:r>
              <a:rPr sz="2100" spc="-25" dirty="0">
                <a:solidFill>
                  <a:srgbClr val="221F1F"/>
                </a:solidFill>
                <a:latin typeface="Comic Sans MS"/>
                <a:cs typeface="Comic Sans MS"/>
              </a:rPr>
              <a:t> </a:t>
            </a:r>
            <a:r>
              <a:rPr sz="2100" dirty="0">
                <a:solidFill>
                  <a:srgbClr val="221F1F"/>
                </a:solidFill>
                <a:latin typeface="Comic Sans MS"/>
                <a:cs typeface="Comic Sans MS"/>
              </a:rPr>
              <a:t>be</a:t>
            </a:r>
            <a:r>
              <a:rPr sz="2100" spc="-20" dirty="0">
                <a:solidFill>
                  <a:srgbClr val="221F1F"/>
                </a:solidFill>
                <a:latin typeface="Comic Sans MS"/>
                <a:cs typeface="Comic Sans MS"/>
              </a:rPr>
              <a:t> </a:t>
            </a:r>
            <a:r>
              <a:rPr sz="2100" dirty="0">
                <a:solidFill>
                  <a:srgbClr val="221F1F"/>
                </a:solidFill>
                <a:latin typeface="Comic Sans MS"/>
                <a:cs typeface="Comic Sans MS"/>
              </a:rPr>
              <a:t>also</a:t>
            </a:r>
            <a:r>
              <a:rPr sz="2100" spc="-20" dirty="0">
                <a:solidFill>
                  <a:srgbClr val="221F1F"/>
                </a:solidFill>
                <a:latin typeface="Comic Sans MS"/>
                <a:cs typeface="Comic Sans MS"/>
              </a:rPr>
              <a:t> </a:t>
            </a:r>
            <a:r>
              <a:rPr sz="2100" spc="-10" dirty="0">
                <a:solidFill>
                  <a:srgbClr val="221F1F"/>
                </a:solidFill>
                <a:latin typeface="Comic Sans MS"/>
                <a:cs typeface="Comic Sans MS"/>
              </a:rPr>
              <a:t>misused.</a:t>
            </a:r>
            <a:endParaRPr sz="2100" dirty="0">
              <a:latin typeface="Comic Sans MS"/>
              <a:cs typeface="Comic Sans MS"/>
            </a:endParaRPr>
          </a:p>
          <a:p>
            <a:pPr marL="12700">
              <a:spcBef>
                <a:spcPts val="5"/>
              </a:spcBef>
            </a:pPr>
            <a:r>
              <a:rPr sz="2100" dirty="0">
                <a:solidFill>
                  <a:srgbClr val="221F1F"/>
                </a:solidFill>
                <a:latin typeface="Comic Sans MS"/>
                <a:cs typeface="Comic Sans MS"/>
              </a:rPr>
              <a:t>Ethical</a:t>
            </a:r>
            <a:r>
              <a:rPr sz="2100" spc="229" dirty="0">
                <a:solidFill>
                  <a:srgbClr val="221F1F"/>
                </a:solidFill>
                <a:latin typeface="Comic Sans MS"/>
                <a:cs typeface="Comic Sans MS"/>
              </a:rPr>
              <a:t> </a:t>
            </a:r>
            <a:r>
              <a:rPr sz="2100" dirty="0">
                <a:solidFill>
                  <a:srgbClr val="221F1F"/>
                </a:solidFill>
                <a:latin typeface="Comic Sans MS"/>
                <a:cs typeface="Comic Sans MS"/>
              </a:rPr>
              <a:t>difficulties</a:t>
            </a:r>
            <a:r>
              <a:rPr sz="2100" spc="235" dirty="0">
                <a:solidFill>
                  <a:srgbClr val="221F1F"/>
                </a:solidFill>
                <a:latin typeface="Comic Sans MS"/>
                <a:cs typeface="Comic Sans MS"/>
              </a:rPr>
              <a:t> </a:t>
            </a:r>
            <a:r>
              <a:rPr sz="2100" dirty="0">
                <a:solidFill>
                  <a:srgbClr val="221F1F"/>
                </a:solidFill>
                <a:latin typeface="Comic Sans MS"/>
                <a:cs typeface="Comic Sans MS"/>
              </a:rPr>
              <a:t>due</a:t>
            </a:r>
            <a:r>
              <a:rPr sz="2100" spc="229" dirty="0">
                <a:solidFill>
                  <a:srgbClr val="221F1F"/>
                </a:solidFill>
                <a:latin typeface="Comic Sans MS"/>
                <a:cs typeface="Comic Sans MS"/>
              </a:rPr>
              <a:t> </a:t>
            </a:r>
            <a:r>
              <a:rPr sz="2100" dirty="0">
                <a:solidFill>
                  <a:srgbClr val="221F1F"/>
                </a:solidFill>
                <a:latin typeface="Comic Sans MS"/>
                <a:cs typeface="Comic Sans MS"/>
              </a:rPr>
              <a:t>to</a:t>
            </a:r>
            <a:r>
              <a:rPr sz="2100" spc="235" dirty="0">
                <a:solidFill>
                  <a:srgbClr val="221F1F"/>
                </a:solidFill>
                <a:latin typeface="Comic Sans MS"/>
                <a:cs typeface="Comic Sans MS"/>
              </a:rPr>
              <a:t> </a:t>
            </a:r>
            <a:r>
              <a:rPr sz="2100" dirty="0">
                <a:solidFill>
                  <a:srgbClr val="221F1F"/>
                </a:solidFill>
                <a:latin typeface="Comic Sans MS"/>
                <a:cs typeface="Comic Sans MS"/>
              </a:rPr>
              <a:t>molecular</a:t>
            </a:r>
            <a:r>
              <a:rPr sz="2100" spc="229" dirty="0">
                <a:solidFill>
                  <a:srgbClr val="221F1F"/>
                </a:solidFill>
                <a:latin typeface="Comic Sans MS"/>
                <a:cs typeface="Comic Sans MS"/>
              </a:rPr>
              <a:t> </a:t>
            </a:r>
            <a:r>
              <a:rPr sz="2100" dirty="0">
                <a:solidFill>
                  <a:srgbClr val="221F1F"/>
                </a:solidFill>
                <a:latin typeface="Comic Sans MS"/>
                <a:cs typeface="Comic Sans MS"/>
              </a:rPr>
              <a:t>presymptomatic</a:t>
            </a:r>
            <a:r>
              <a:rPr sz="2100" spc="229" dirty="0">
                <a:solidFill>
                  <a:srgbClr val="221F1F"/>
                </a:solidFill>
                <a:latin typeface="Comic Sans MS"/>
                <a:cs typeface="Comic Sans MS"/>
              </a:rPr>
              <a:t> </a:t>
            </a:r>
            <a:r>
              <a:rPr sz="2100" dirty="0">
                <a:solidFill>
                  <a:srgbClr val="221F1F"/>
                </a:solidFill>
                <a:latin typeface="Comic Sans MS"/>
                <a:cs typeface="Comic Sans MS"/>
              </a:rPr>
              <a:t>testing</a:t>
            </a:r>
            <a:r>
              <a:rPr sz="2100" spc="235" dirty="0">
                <a:solidFill>
                  <a:srgbClr val="221F1F"/>
                </a:solidFill>
                <a:latin typeface="Comic Sans MS"/>
                <a:cs typeface="Comic Sans MS"/>
              </a:rPr>
              <a:t> </a:t>
            </a:r>
            <a:r>
              <a:rPr sz="2100" spc="-10" dirty="0">
                <a:solidFill>
                  <a:srgbClr val="221F1F"/>
                </a:solidFill>
                <a:latin typeface="Comic Sans MS"/>
                <a:cs typeface="Comic Sans MS"/>
              </a:rPr>
              <a:t>arise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at</a:t>
            </a:r>
            <a:r>
              <a:rPr sz="2100" spc="-50" dirty="0">
                <a:solidFill>
                  <a:srgbClr val="221F1F"/>
                </a:solidFill>
                <a:latin typeface="Comic Sans MS"/>
                <a:cs typeface="Comic Sans MS"/>
              </a:rPr>
              <a:t> </a:t>
            </a:r>
            <a:r>
              <a:rPr sz="2100" dirty="0">
                <a:solidFill>
                  <a:srgbClr val="221F1F"/>
                </a:solidFill>
                <a:latin typeface="Comic Sans MS"/>
                <a:cs typeface="Comic Sans MS"/>
              </a:rPr>
              <a:t>three</a:t>
            </a:r>
            <a:r>
              <a:rPr sz="2100" spc="-35" dirty="0">
                <a:solidFill>
                  <a:srgbClr val="221F1F"/>
                </a:solidFill>
                <a:latin typeface="Comic Sans MS"/>
                <a:cs typeface="Comic Sans MS"/>
              </a:rPr>
              <a:t> </a:t>
            </a:r>
            <a:r>
              <a:rPr sz="2100" dirty="0">
                <a:solidFill>
                  <a:srgbClr val="221F1F"/>
                </a:solidFill>
                <a:latin typeface="Comic Sans MS"/>
                <a:cs typeface="Comic Sans MS"/>
              </a:rPr>
              <a:t>different</a:t>
            </a:r>
            <a:r>
              <a:rPr sz="2100" spc="-40" dirty="0">
                <a:solidFill>
                  <a:srgbClr val="221F1F"/>
                </a:solidFill>
                <a:latin typeface="Comic Sans MS"/>
                <a:cs typeface="Comic Sans MS"/>
              </a:rPr>
              <a:t> </a:t>
            </a:r>
            <a:r>
              <a:rPr sz="2100" spc="-10" dirty="0">
                <a:solidFill>
                  <a:srgbClr val="221F1F"/>
                </a:solidFill>
                <a:latin typeface="Comic Sans MS"/>
                <a:cs typeface="Comic Sans MS"/>
              </a:rPr>
              <a:t>levels,</a:t>
            </a:r>
            <a:endParaRPr sz="2100" dirty="0">
              <a:latin typeface="Comic Sans MS"/>
              <a:cs typeface="Comic Sans MS"/>
            </a:endParaRPr>
          </a:p>
          <a:p>
            <a:pPr marL="469265" indent="-456565">
              <a:spcBef>
                <a:spcPts val="1260"/>
              </a:spcBef>
              <a:buAutoNum type="arabicPeriod"/>
              <a:tabLst>
                <a:tab pos="469265" algn="l"/>
              </a:tabLst>
            </a:pPr>
            <a:r>
              <a:rPr sz="2100" b="1" dirty="0">
                <a:solidFill>
                  <a:srgbClr val="221F1F"/>
                </a:solidFill>
                <a:latin typeface="Comic Sans MS"/>
                <a:cs typeface="Comic Sans MS"/>
              </a:rPr>
              <a:t>in</a:t>
            </a:r>
            <a:r>
              <a:rPr sz="2100" b="1" spc="-10" dirty="0">
                <a:solidFill>
                  <a:srgbClr val="221F1F"/>
                </a:solidFill>
                <a:latin typeface="Comic Sans MS"/>
                <a:cs typeface="Comic Sans MS"/>
              </a:rPr>
              <a:t> </a:t>
            </a:r>
            <a:r>
              <a:rPr sz="2100" b="1" dirty="0">
                <a:solidFill>
                  <a:srgbClr val="221F1F"/>
                </a:solidFill>
                <a:latin typeface="Comic Sans MS"/>
                <a:cs typeface="Comic Sans MS"/>
              </a:rPr>
              <a:t>society</a:t>
            </a:r>
            <a:r>
              <a:rPr sz="2100" b="1" spc="-25" dirty="0">
                <a:solidFill>
                  <a:srgbClr val="221F1F"/>
                </a:solidFill>
                <a:latin typeface="Comic Sans MS"/>
                <a:cs typeface="Comic Sans MS"/>
              </a:rPr>
              <a:t> </a:t>
            </a:r>
            <a:r>
              <a:rPr sz="2100" b="1" dirty="0">
                <a:solidFill>
                  <a:srgbClr val="221F1F"/>
                </a:solidFill>
                <a:latin typeface="Comic Sans MS"/>
                <a:cs typeface="Comic Sans MS"/>
              </a:rPr>
              <a:t>or</a:t>
            </a:r>
            <a:r>
              <a:rPr sz="2100" b="1" spc="5" dirty="0">
                <a:solidFill>
                  <a:srgbClr val="221F1F"/>
                </a:solidFill>
                <a:latin typeface="Comic Sans MS"/>
                <a:cs typeface="Comic Sans MS"/>
              </a:rPr>
              <a:t> </a:t>
            </a:r>
            <a:r>
              <a:rPr sz="2100" b="1" dirty="0">
                <a:solidFill>
                  <a:srgbClr val="221F1F"/>
                </a:solidFill>
                <a:latin typeface="Comic Sans MS"/>
                <a:cs typeface="Comic Sans MS"/>
              </a:rPr>
              <a:t>social</a:t>
            </a:r>
            <a:r>
              <a:rPr sz="2100" b="1" spc="-15" dirty="0">
                <a:solidFill>
                  <a:srgbClr val="221F1F"/>
                </a:solidFill>
                <a:latin typeface="Comic Sans MS"/>
                <a:cs typeface="Comic Sans MS"/>
              </a:rPr>
              <a:t> </a:t>
            </a:r>
            <a:r>
              <a:rPr sz="2100" b="1" spc="-10" dirty="0">
                <a:solidFill>
                  <a:srgbClr val="221F1F"/>
                </a:solidFill>
                <a:latin typeface="Comic Sans MS"/>
                <a:cs typeface="Comic Sans MS"/>
              </a:rPr>
              <a:t>issues,</a:t>
            </a:r>
            <a:endParaRPr sz="2100" dirty="0">
              <a:latin typeface="Comic Sans MS"/>
              <a:cs typeface="Comic Sans MS"/>
            </a:endParaRPr>
          </a:p>
          <a:p>
            <a:pPr marL="469265" indent="-456565">
              <a:spcBef>
                <a:spcPts val="1260"/>
              </a:spcBef>
              <a:buAutoNum type="arabicPeriod"/>
              <a:tabLst>
                <a:tab pos="469265" algn="l"/>
              </a:tabLst>
            </a:pPr>
            <a:r>
              <a:rPr sz="2100" b="1" dirty="0">
                <a:solidFill>
                  <a:srgbClr val="221F1F"/>
                </a:solidFill>
                <a:latin typeface="Comic Sans MS"/>
                <a:cs typeface="Comic Sans MS"/>
              </a:rPr>
              <a:t>in</a:t>
            </a:r>
            <a:r>
              <a:rPr sz="2100" b="1" spc="-30" dirty="0">
                <a:solidFill>
                  <a:srgbClr val="221F1F"/>
                </a:solidFill>
                <a:latin typeface="Comic Sans MS"/>
                <a:cs typeface="Comic Sans MS"/>
              </a:rPr>
              <a:t> </a:t>
            </a:r>
            <a:r>
              <a:rPr sz="2100" b="1" dirty="0">
                <a:solidFill>
                  <a:srgbClr val="221F1F"/>
                </a:solidFill>
                <a:latin typeface="Comic Sans MS"/>
                <a:cs typeface="Comic Sans MS"/>
              </a:rPr>
              <a:t>employment</a:t>
            </a:r>
            <a:r>
              <a:rPr sz="2100" b="1" spc="-25" dirty="0">
                <a:solidFill>
                  <a:srgbClr val="221F1F"/>
                </a:solidFill>
                <a:latin typeface="Comic Sans MS"/>
                <a:cs typeface="Comic Sans MS"/>
              </a:rPr>
              <a:t> and</a:t>
            </a:r>
            <a:endParaRPr sz="2100" dirty="0">
              <a:latin typeface="Comic Sans MS"/>
              <a:cs typeface="Comic Sans MS"/>
            </a:endParaRPr>
          </a:p>
          <a:p>
            <a:pPr marL="583565" indent="-570865">
              <a:spcBef>
                <a:spcPts val="1260"/>
              </a:spcBef>
              <a:buAutoNum type="arabicPeriod"/>
              <a:tabLst>
                <a:tab pos="583565" algn="l"/>
              </a:tabLst>
            </a:pPr>
            <a:r>
              <a:rPr sz="2100" b="1" dirty="0">
                <a:solidFill>
                  <a:srgbClr val="221F1F"/>
                </a:solidFill>
                <a:latin typeface="Comic Sans MS"/>
                <a:cs typeface="Comic Sans MS"/>
              </a:rPr>
              <a:t>in </a:t>
            </a:r>
            <a:r>
              <a:rPr sz="2100" b="1" spc="-10" dirty="0">
                <a:solidFill>
                  <a:srgbClr val="221F1F"/>
                </a:solidFill>
                <a:latin typeface="Comic Sans MS"/>
                <a:cs typeface="Comic Sans MS"/>
              </a:rPr>
              <a:t>insurance.</a:t>
            </a:r>
            <a:endParaRPr sz="2100" dirty="0">
              <a:latin typeface="Comic Sans MS"/>
              <a:cs typeface="Comic Sans M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442DFC2-DC3B-BE85-4801-435476BC595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CFC01F9-119A-9BB3-E0B6-899540205D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907540" y="294051"/>
            <a:ext cx="3128694" cy="691855"/>
          </a:xfrm>
          <a:prstGeom prst="rect">
            <a:avLst/>
          </a:prstGeom>
        </p:spPr>
        <p:txBody>
          <a:bodyPr vert="horz" wrap="square" lIns="0" tIns="14604" rIns="0" bIns="0" rtlCol="0" anchor="ctr">
            <a:spAutoFit/>
          </a:bodyPr>
          <a:lstStyle/>
          <a:p>
            <a:pPr marL="12700">
              <a:lnSpc>
                <a:spcPct val="100000"/>
              </a:lnSpc>
              <a:spcBef>
                <a:spcPts val="114"/>
              </a:spcBef>
            </a:pPr>
            <a:r>
              <a:rPr dirty="0">
                <a:solidFill>
                  <a:srgbClr val="F58221"/>
                </a:solidFill>
              </a:rPr>
              <a:t>1.</a:t>
            </a:r>
            <a:r>
              <a:rPr spc="-110" dirty="0">
                <a:solidFill>
                  <a:srgbClr val="F58221"/>
                </a:solidFill>
              </a:rPr>
              <a:t> </a:t>
            </a:r>
            <a:r>
              <a:rPr sz="2300" i="1" spc="-30" dirty="0">
                <a:solidFill>
                  <a:srgbClr val="F58221"/>
                </a:solidFill>
                <a:latin typeface="Comic Sans MS"/>
                <a:cs typeface="Comic Sans MS"/>
              </a:rPr>
              <a:t>Social</a:t>
            </a:r>
            <a:r>
              <a:rPr sz="2300" i="1" spc="-125" dirty="0">
                <a:solidFill>
                  <a:srgbClr val="F58221"/>
                </a:solidFill>
                <a:latin typeface="Comic Sans MS"/>
                <a:cs typeface="Comic Sans MS"/>
              </a:rPr>
              <a:t> </a:t>
            </a:r>
            <a:r>
              <a:rPr sz="2300" i="1" spc="-40" dirty="0">
                <a:solidFill>
                  <a:srgbClr val="F58221"/>
                </a:solidFill>
                <a:latin typeface="Comic Sans MS"/>
                <a:cs typeface="Comic Sans MS"/>
              </a:rPr>
              <a:t>Issues</a:t>
            </a:r>
            <a:endParaRPr sz="2300" dirty="0">
              <a:solidFill>
                <a:srgbClr val="F58221"/>
              </a:solidFill>
              <a:latin typeface="Comic Sans MS"/>
              <a:cs typeface="Comic Sans MS"/>
            </a:endParaRPr>
          </a:p>
        </p:txBody>
      </p:sp>
      <p:sp>
        <p:nvSpPr>
          <p:cNvPr id="3" name="object 3"/>
          <p:cNvSpPr txBox="1"/>
          <p:nvPr/>
        </p:nvSpPr>
        <p:spPr>
          <a:xfrm>
            <a:off x="936869" y="1878817"/>
            <a:ext cx="9782712" cy="3998787"/>
          </a:xfrm>
          <a:prstGeom prst="rect">
            <a:avLst/>
          </a:prstGeom>
        </p:spPr>
        <p:txBody>
          <a:bodyPr vert="horz" wrap="square" lIns="0" tIns="12700" rIns="0" bIns="0" rtlCol="0">
            <a:spAutoFit/>
          </a:bodyPr>
          <a:lstStyle/>
          <a:p>
            <a:pPr marL="223520" indent="-213995" algn="just">
              <a:spcBef>
                <a:spcPts val="100"/>
              </a:spcBef>
              <a:buSzPct val="95238"/>
              <a:buFont typeface="Wingdings"/>
              <a:buChar char=""/>
              <a:tabLst>
                <a:tab pos="223520" algn="l"/>
              </a:tabLst>
            </a:pPr>
            <a:r>
              <a:rPr sz="2100" dirty="0">
                <a:solidFill>
                  <a:srgbClr val="221F1F"/>
                </a:solidFill>
                <a:latin typeface="Comic Sans MS"/>
                <a:cs typeface="Comic Sans MS"/>
              </a:rPr>
              <a:t>Genetic</a:t>
            </a:r>
            <a:r>
              <a:rPr sz="2100" spc="-70" dirty="0">
                <a:solidFill>
                  <a:srgbClr val="221F1F"/>
                </a:solidFill>
                <a:latin typeface="Comic Sans MS"/>
                <a:cs typeface="Comic Sans MS"/>
              </a:rPr>
              <a:t> </a:t>
            </a:r>
            <a:r>
              <a:rPr sz="2100" dirty="0">
                <a:solidFill>
                  <a:srgbClr val="221F1F"/>
                </a:solidFill>
                <a:latin typeface="Comic Sans MS"/>
                <a:cs typeface="Comic Sans MS"/>
              </a:rPr>
              <a:t>testing</a:t>
            </a:r>
            <a:r>
              <a:rPr sz="2100" spc="-45" dirty="0">
                <a:solidFill>
                  <a:srgbClr val="221F1F"/>
                </a:solidFill>
                <a:latin typeface="Comic Sans MS"/>
                <a:cs typeface="Comic Sans MS"/>
              </a:rPr>
              <a:t> </a:t>
            </a:r>
            <a:r>
              <a:rPr sz="2100" dirty="0">
                <a:solidFill>
                  <a:srgbClr val="221F1F"/>
                </a:solidFill>
                <a:latin typeface="Comic Sans MS"/>
                <a:cs typeface="Comic Sans MS"/>
              </a:rPr>
              <a:t>may</a:t>
            </a:r>
            <a:r>
              <a:rPr sz="2100" spc="-35" dirty="0">
                <a:solidFill>
                  <a:srgbClr val="221F1F"/>
                </a:solidFill>
                <a:latin typeface="Comic Sans MS"/>
                <a:cs typeface="Comic Sans MS"/>
              </a:rPr>
              <a:t> </a:t>
            </a:r>
            <a:r>
              <a:rPr sz="2100" dirty="0">
                <a:solidFill>
                  <a:srgbClr val="221F1F"/>
                </a:solidFill>
                <a:latin typeface="Comic Sans MS"/>
                <a:cs typeface="Comic Sans MS"/>
              </a:rPr>
              <a:t>lead</a:t>
            </a:r>
            <a:r>
              <a:rPr sz="2100" spc="-40" dirty="0">
                <a:solidFill>
                  <a:srgbClr val="221F1F"/>
                </a:solidFill>
                <a:latin typeface="Comic Sans MS"/>
                <a:cs typeface="Comic Sans MS"/>
              </a:rPr>
              <a:t> </a:t>
            </a:r>
            <a:r>
              <a:rPr sz="2100" dirty="0">
                <a:solidFill>
                  <a:srgbClr val="221F1F"/>
                </a:solidFill>
                <a:latin typeface="Comic Sans MS"/>
                <a:cs typeface="Comic Sans MS"/>
              </a:rPr>
              <a:t>to</a:t>
            </a:r>
            <a:r>
              <a:rPr sz="2100" spc="-40" dirty="0">
                <a:solidFill>
                  <a:srgbClr val="221F1F"/>
                </a:solidFill>
                <a:latin typeface="Comic Sans MS"/>
                <a:cs typeface="Comic Sans MS"/>
              </a:rPr>
              <a:t> </a:t>
            </a:r>
            <a:r>
              <a:rPr sz="2100" dirty="0">
                <a:solidFill>
                  <a:srgbClr val="221F1F"/>
                </a:solidFill>
                <a:latin typeface="Comic Sans MS"/>
                <a:cs typeface="Comic Sans MS"/>
              </a:rPr>
              <a:t>discrimination</a:t>
            </a:r>
            <a:r>
              <a:rPr sz="2100" spc="-40" dirty="0">
                <a:solidFill>
                  <a:srgbClr val="221F1F"/>
                </a:solidFill>
                <a:latin typeface="Comic Sans MS"/>
                <a:cs typeface="Comic Sans MS"/>
              </a:rPr>
              <a:t> </a:t>
            </a:r>
            <a:r>
              <a:rPr sz="2100" dirty="0">
                <a:solidFill>
                  <a:srgbClr val="221F1F"/>
                </a:solidFill>
                <a:latin typeface="Comic Sans MS"/>
                <a:cs typeface="Comic Sans MS"/>
              </a:rPr>
              <a:t>and</a:t>
            </a:r>
            <a:r>
              <a:rPr sz="2100" spc="-35" dirty="0">
                <a:solidFill>
                  <a:srgbClr val="221F1F"/>
                </a:solidFill>
                <a:latin typeface="Comic Sans MS"/>
                <a:cs typeface="Comic Sans MS"/>
              </a:rPr>
              <a:t> </a:t>
            </a:r>
            <a:r>
              <a:rPr sz="2100" spc="-10" dirty="0">
                <a:solidFill>
                  <a:srgbClr val="221F1F"/>
                </a:solidFill>
                <a:latin typeface="Comic Sans MS"/>
                <a:cs typeface="Comic Sans MS"/>
              </a:rPr>
              <a:t>stigmatization.</a:t>
            </a:r>
            <a:endParaRPr sz="2100" dirty="0">
              <a:latin typeface="Comic Sans MS"/>
              <a:cs typeface="Comic Sans MS"/>
            </a:endParaRPr>
          </a:p>
          <a:p>
            <a:pPr marL="223520" indent="-213995" algn="just">
              <a:buSzPct val="95238"/>
              <a:buFont typeface="Wingdings"/>
              <a:buChar char=""/>
              <a:tabLst>
                <a:tab pos="223520" algn="l"/>
              </a:tabLst>
            </a:pPr>
            <a:r>
              <a:rPr sz="2100" dirty="0">
                <a:solidFill>
                  <a:srgbClr val="221F1F"/>
                </a:solidFill>
                <a:latin typeface="Comic Sans MS"/>
                <a:cs typeface="Comic Sans MS"/>
              </a:rPr>
              <a:t>Marriage</a:t>
            </a:r>
            <a:r>
              <a:rPr sz="2100" spc="-55" dirty="0">
                <a:solidFill>
                  <a:srgbClr val="221F1F"/>
                </a:solidFill>
                <a:latin typeface="Comic Sans MS"/>
                <a:cs typeface="Comic Sans MS"/>
              </a:rPr>
              <a:t> </a:t>
            </a:r>
            <a:r>
              <a:rPr sz="2100" dirty="0">
                <a:solidFill>
                  <a:srgbClr val="221F1F"/>
                </a:solidFill>
                <a:latin typeface="Comic Sans MS"/>
                <a:cs typeface="Comic Sans MS"/>
              </a:rPr>
              <a:t>is</a:t>
            </a:r>
            <a:r>
              <a:rPr sz="2100" spc="-50" dirty="0">
                <a:solidFill>
                  <a:srgbClr val="221F1F"/>
                </a:solidFill>
                <a:latin typeface="Comic Sans MS"/>
                <a:cs typeface="Comic Sans MS"/>
              </a:rPr>
              <a:t> </a:t>
            </a:r>
            <a:r>
              <a:rPr sz="2100" dirty="0">
                <a:solidFill>
                  <a:srgbClr val="221F1F"/>
                </a:solidFill>
                <a:latin typeface="Comic Sans MS"/>
                <a:cs typeface="Comic Sans MS"/>
              </a:rPr>
              <a:t>an</a:t>
            </a:r>
            <a:r>
              <a:rPr sz="2100" spc="-50" dirty="0">
                <a:solidFill>
                  <a:srgbClr val="221F1F"/>
                </a:solidFill>
                <a:latin typeface="Comic Sans MS"/>
                <a:cs typeface="Comic Sans MS"/>
              </a:rPr>
              <a:t> </a:t>
            </a:r>
            <a:r>
              <a:rPr sz="2100" dirty="0">
                <a:solidFill>
                  <a:srgbClr val="221F1F"/>
                </a:solidFill>
                <a:latin typeface="Comic Sans MS"/>
                <a:cs typeface="Comic Sans MS"/>
              </a:rPr>
              <a:t>important</a:t>
            </a:r>
            <a:r>
              <a:rPr sz="2100" spc="-30" dirty="0">
                <a:solidFill>
                  <a:srgbClr val="221F1F"/>
                </a:solidFill>
                <a:latin typeface="Comic Sans MS"/>
                <a:cs typeface="Comic Sans MS"/>
              </a:rPr>
              <a:t> </a:t>
            </a:r>
            <a:r>
              <a:rPr sz="2100" dirty="0">
                <a:solidFill>
                  <a:srgbClr val="221F1F"/>
                </a:solidFill>
                <a:latin typeface="Comic Sans MS"/>
                <a:cs typeface="Comic Sans MS"/>
              </a:rPr>
              <a:t>institution</a:t>
            </a:r>
            <a:r>
              <a:rPr sz="2100" spc="-55" dirty="0">
                <a:solidFill>
                  <a:srgbClr val="221F1F"/>
                </a:solidFill>
                <a:latin typeface="Comic Sans MS"/>
                <a:cs typeface="Comic Sans MS"/>
              </a:rPr>
              <a:t> </a:t>
            </a:r>
            <a:r>
              <a:rPr sz="2100" dirty="0">
                <a:solidFill>
                  <a:srgbClr val="221F1F"/>
                </a:solidFill>
                <a:latin typeface="Comic Sans MS"/>
                <a:cs typeface="Comic Sans MS"/>
              </a:rPr>
              <a:t>in</a:t>
            </a:r>
            <a:r>
              <a:rPr sz="2100" spc="-40" dirty="0">
                <a:solidFill>
                  <a:srgbClr val="221F1F"/>
                </a:solidFill>
                <a:latin typeface="Comic Sans MS"/>
                <a:cs typeface="Comic Sans MS"/>
              </a:rPr>
              <a:t> </a:t>
            </a:r>
            <a:r>
              <a:rPr sz="2100" dirty="0">
                <a:solidFill>
                  <a:srgbClr val="221F1F"/>
                </a:solidFill>
                <a:latin typeface="Comic Sans MS"/>
                <a:cs typeface="Comic Sans MS"/>
              </a:rPr>
              <a:t>our</a:t>
            </a:r>
            <a:r>
              <a:rPr sz="2100" spc="-45" dirty="0">
                <a:solidFill>
                  <a:srgbClr val="221F1F"/>
                </a:solidFill>
                <a:latin typeface="Comic Sans MS"/>
                <a:cs typeface="Comic Sans MS"/>
              </a:rPr>
              <a:t> </a:t>
            </a:r>
            <a:r>
              <a:rPr sz="2100" spc="-10" dirty="0">
                <a:solidFill>
                  <a:srgbClr val="221F1F"/>
                </a:solidFill>
                <a:latin typeface="Comic Sans MS"/>
                <a:cs typeface="Comic Sans MS"/>
              </a:rPr>
              <a:t>society.</a:t>
            </a:r>
            <a:endParaRPr sz="2100" dirty="0">
              <a:latin typeface="Comic Sans MS"/>
              <a:cs typeface="Comic Sans MS"/>
            </a:endParaRPr>
          </a:p>
          <a:p>
            <a:pPr marL="12700" marR="5715" indent="-3175" algn="just">
              <a:lnSpc>
                <a:spcPct val="150000"/>
              </a:lnSpc>
              <a:buSzPct val="95238"/>
              <a:buFont typeface="Wingdings"/>
              <a:buChar char=""/>
              <a:tabLst>
                <a:tab pos="223520" algn="l"/>
              </a:tabLst>
            </a:pPr>
            <a:r>
              <a:rPr sz="2100" dirty="0">
                <a:solidFill>
                  <a:srgbClr val="221F1F"/>
                </a:solidFill>
                <a:latin typeface="Comic Sans MS"/>
                <a:cs typeface="Comic Sans MS"/>
              </a:rPr>
              <a:t>	Mates</a:t>
            </a:r>
            <a:r>
              <a:rPr sz="2100" spc="145" dirty="0">
                <a:solidFill>
                  <a:srgbClr val="221F1F"/>
                </a:solidFill>
                <a:latin typeface="Comic Sans MS"/>
                <a:cs typeface="Comic Sans MS"/>
              </a:rPr>
              <a:t> </a:t>
            </a:r>
            <a:r>
              <a:rPr sz="2100" dirty="0">
                <a:solidFill>
                  <a:srgbClr val="221F1F"/>
                </a:solidFill>
                <a:latin typeface="Comic Sans MS"/>
                <a:cs typeface="Comic Sans MS"/>
              </a:rPr>
              <a:t>are</a:t>
            </a:r>
            <a:r>
              <a:rPr sz="2100" spc="150" dirty="0">
                <a:solidFill>
                  <a:srgbClr val="221F1F"/>
                </a:solidFill>
                <a:latin typeface="Comic Sans MS"/>
                <a:cs typeface="Comic Sans MS"/>
              </a:rPr>
              <a:t> </a:t>
            </a:r>
            <a:r>
              <a:rPr sz="2100" dirty="0">
                <a:solidFill>
                  <a:srgbClr val="221F1F"/>
                </a:solidFill>
                <a:latin typeface="Comic Sans MS"/>
                <a:cs typeface="Comic Sans MS"/>
              </a:rPr>
              <a:t>drawn</a:t>
            </a:r>
            <a:r>
              <a:rPr sz="2100" spc="155" dirty="0">
                <a:solidFill>
                  <a:srgbClr val="221F1F"/>
                </a:solidFill>
                <a:latin typeface="Comic Sans MS"/>
                <a:cs typeface="Comic Sans MS"/>
              </a:rPr>
              <a:t> </a:t>
            </a:r>
            <a:r>
              <a:rPr sz="2100" dirty="0">
                <a:solidFill>
                  <a:srgbClr val="221F1F"/>
                </a:solidFill>
                <a:latin typeface="Comic Sans MS"/>
                <a:cs typeface="Comic Sans MS"/>
              </a:rPr>
              <a:t>from</a:t>
            </a:r>
            <a:r>
              <a:rPr sz="2100" spc="145" dirty="0">
                <a:solidFill>
                  <a:srgbClr val="221F1F"/>
                </a:solidFill>
                <a:latin typeface="Comic Sans MS"/>
                <a:cs typeface="Comic Sans MS"/>
              </a:rPr>
              <a:t> </a:t>
            </a:r>
            <a:r>
              <a:rPr sz="2100" dirty="0">
                <a:solidFill>
                  <a:srgbClr val="221F1F"/>
                </a:solidFill>
                <a:latin typeface="Comic Sans MS"/>
                <a:cs typeface="Comic Sans MS"/>
              </a:rPr>
              <a:t>endogamous</a:t>
            </a:r>
            <a:r>
              <a:rPr sz="2100" spc="150" dirty="0">
                <a:solidFill>
                  <a:srgbClr val="221F1F"/>
                </a:solidFill>
                <a:latin typeface="Comic Sans MS"/>
                <a:cs typeface="Comic Sans MS"/>
              </a:rPr>
              <a:t> </a:t>
            </a:r>
            <a:r>
              <a:rPr sz="2100" dirty="0">
                <a:solidFill>
                  <a:srgbClr val="221F1F"/>
                </a:solidFill>
                <a:latin typeface="Comic Sans MS"/>
                <a:cs typeface="Comic Sans MS"/>
              </a:rPr>
              <a:t>populations</a:t>
            </a:r>
            <a:r>
              <a:rPr sz="2100" spc="130" dirty="0">
                <a:solidFill>
                  <a:srgbClr val="221F1F"/>
                </a:solidFill>
                <a:latin typeface="Comic Sans MS"/>
                <a:cs typeface="Comic Sans MS"/>
              </a:rPr>
              <a:t> </a:t>
            </a:r>
            <a:r>
              <a:rPr sz="2100" dirty="0">
                <a:solidFill>
                  <a:srgbClr val="221F1F"/>
                </a:solidFill>
                <a:latin typeface="Comic Sans MS"/>
                <a:cs typeface="Comic Sans MS"/>
              </a:rPr>
              <a:t>belonging</a:t>
            </a:r>
            <a:r>
              <a:rPr sz="2100" spc="150" dirty="0">
                <a:solidFill>
                  <a:srgbClr val="221F1F"/>
                </a:solidFill>
                <a:latin typeface="Comic Sans MS"/>
                <a:cs typeface="Comic Sans MS"/>
              </a:rPr>
              <a:t> </a:t>
            </a:r>
            <a:r>
              <a:rPr sz="2100" dirty="0">
                <a:solidFill>
                  <a:srgbClr val="221F1F"/>
                </a:solidFill>
                <a:latin typeface="Comic Sans MS"/>
                <a:cs typeface="Comic Sans MS"/>
              </a:rPr>
              <a:t>to</a:t>
            </a:r>
            <a:r>
              <a:rPr sz="2100" spc="130" dirty="0">
                <a:solidFill>
                  <a:srgbClr val="221F1F"/>
                </a:solidFill>
                <a:latin typeface="Comic Sans MS"/>
                <a:cs typeface="Comic Sans MS"/>
              </a:rPr>
              <a:t> </a:t>
            </a:r>
            <a:r>
              <a:rPr sz="2100" spc="-25" dirty="0">
                <a:solidFill>
                  <a:srgbClr val="221F1F"/>
                </a:solidFill>
                <a:latin typeface="Comic Sans MS"/>
                <a:cs typeface="Comic Sans MS"/>
              </a:rPr>
              <a:t>the </a:t>
            </a:r>
            <a:r>
              <a:rPr sz="2100" dirty="0">
                <a:solidFill>
                  <a:srgbClr val="221F1F"/>
                </a:solidFill>
                <a:latin typeface="Comic Sans MS"/>
                <a:cs typeface="Comic Sans MS"/>
              </a:rPr>
              <a:t>same</a:t>
            </a:r>
            <a:r>
              <a:rPr sz="2100" spc="-40" dirty="0">
                <a:solidFill>
                  <a:srgbClr val="221F1F"/>
                </a:solidFill>
                <a:latin typeface="Comic Sans MS"/>
                <a:cs typeface="Comic Sans MS"/>
              </a:rPr>
              <a:t> </a:t>
            </a:r>
            <a:r>
              <a:rPr sz="2100" dirty="0">
                <a:solidFill>
                  <a:srgbClr val="221F1F"/>
                </a:solidFill>
                <a:latin typeface="Comic Sans MS"/>
                <a:cs typeface="Comic Sans MS"/>
              </a:rPr>
              <a:t>caste</a:t>
            </a:r>
            <a:r>
              <a:rPr sz="2100" spc="-35" dirty="0">
                <a:solidFill>
                  <a:srgbClr val="221F1F"/>
                </a:solidFill>
                <a:latin typeface="Comic Sans MS"/>
                <a:cs typeface="Comic Sans MS"/>
              </a:rPr>
              <a:t> </a:t>
            </a:r>
            <a:r>
              <a:rPr sz="2100" dirty="0">
                <a:solidFill>
                  <a:srgbClr val="221F1F"/>
                </a:solidFill>
                <a:latin typeface="Comic Sans MS"/>
                <a:cs typeface="Comic Sans MS"/>
              </a:rPr>
              <a:t>and</a:t>
            </a:r>
            <a:r>
              <a:rPr sz="2100" spc="-25" dirty="0">
                <a:solidFill>
                  <a:srgbClr val="221F1F"/>
                </a:solidFill>
                <a:latin typeface="Comic Sans MS"/>
                <a:cs typeface="Comic Sans MS"/>
              </a:rPr>
              <a:t> </a:t>
            </a:r>
            <a:r>
              <a:rPr sz="2100" spc="-10" dirty="0">
                <a:solidFill>
                  <a:srgbClr val="221F1F"/>
                </a:solidFill>
                <a:latin typeface="Comic Sans MS"/>
                <a:cs typeface="Comic Sans MS"/>
              </a:rPr>
              <a:t>religion.</a:t>
            </a:r>
            <a:endParaRPr lang="en-US" sz="2100" spc="-10" dirty="0">
              <a:solidFill>
                <a:srgbClr val="221F1F"/>
              </a:solidFill>
              <a:latin typeface="Comic Sans MS"/>
              <a:cs typeface="Comic Sans MS"/>
            </a:endParaRPr>
          </a:p>
          <a:p>
            <a:pPr marL="12700" marR="5715" indent="-3175" algn="just">
              <a:lnSpc>
                <a:spcPct val="150000"/>
              </a:lnSpc>
              <a:buSzPct val="95238"/>
              <a:buFont typeface="Wingdings"/>
              <a:buChar char=""/>
              <a:tabLst>
                <a:tab pos="223520" algn="l"/>
              </a:tabLst>
            </a:pPr>
            <a:r>
              <a:rPr lang="en-US" sz="2100" dirty="0">
                <a:latin typeface="Comic Sans MS"/>
                <a:cs typeface="Comic Sans MS"/>
              </a:rPr>
              <a:t>	Individuals affected or carriers would be looked upon by our social system.</a:t>
            </a:r>
          </a:p>
          <a:p>
            <a:pPr marL="12700" marR="5715" indent="-3175" algn="just">
              <a:lnSpc>
                <a:spcPct val="150000"/>
              </a:lnSpc>
              <a:buSzPct val="95238"/>
              <a:buFont typeface="Wingdings"/>
              <a:buChar char=""/>
              <a:tabLst>
                <a:tab pos="223520" algn="l"/>
              </a:tabLst>
            </a:pPr>
            <a:r>
              <a:rPr lang="en-US" sz="2100" dirty="0">
                <a:latin typeface="Comic Sans MS"/>
                <a:cs typeface="Comic Sans MS"/>
              </a:rPr>
              <a:t>	Molecular testing can reveal information about relatives of an affected individual.</a:t>
            </a:r>
          </a:p>
          <a:p>
            <a:pPr marL="12700" marR="5715" indent="-3175" algn="just">
              <a:lnSpc>
                <a:spcPct val="150000"/>
              </a:lnSpc>
              <a:buSzPct val="95238"/>
              <a:buFont typeface="Wingdings"/>
              <a:buChar char=""/>
              <a:tabLst>
                <a:tab pos="223520" algn="l"/>
              </a:tabLst>
            </a:pPr>
            <a:r>
              <a:rPr lang="en-US" sz="2100" dirty="0">
                <a:latin typeface="Comic Sans MS"/>
                <a:cs typeface="Comic Sans MS"/>
              </a:rPr>
              <a:t>	He may not wish to know about their genetic status of the disease  because  this  may  lead  to  excommunication  and discrimination of healthy individuals.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80AA984-0A7D-610B-0A97-8D00F376536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8B7ACD88-AE9B-8F91-8F57-4A7C447B85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907541" y="422656"/>
            <a:ext cx="2762933" cy="691856"/>
          </a:xfrm>
          <a:prstGeom prst="rect">
            <a:avLst/>
          </a:prstGeom>
        </p:spPr>
        <p:txBody>
          <a:bodyPr vert="horz" wrap="square" lIns="0" tIns="14605" rIns="0" bIns="0" rtlCol="0" anchor="ctr">
            <a:spAutoFit/>
          </a:bodyPr>
          <a:lstStyle/>
          <a:p>
            <a:pPr marL="12700">
              <a:lnSpc>
                <a:spcPct val="100000"/>
              </a:lnSpc>
              <a:spcBef>
                <a:spcPts val="115"/>
              </a:spcBef>
            </a:pPr>
            <a:r>
              <a:rPr dirty="0">
                <a:solidFill>
                  <a:srgbClr val="F58221"/>
                </a:solidFill>
              </a:rPr>
              <a:t>2.</a:t>
            </a:r>
            <a:r>
              <a:rPr spc="-25" dirty="0">
                <a:solidFill>
                  <a:srgbClr val="F58221"/>
                </a:solidFill>
              </a:rPr>
              <a:t> </a:t>
            </a:r>
            <a:r>
              <a:rPr sz="2300" i="1" spc="-60" dirty="0">
                <a:solidFill>
                  <a:srgbClr val="F58221"/>
                </a:solidFill>
                <a:latin typeface="Comic Sans MS"/>
                <a:cs typeface="Comic Sans MS"/>
              </a:rPr>
              <a:t>Employment</a:t>
            </a:r>
            <a:endParaRPr sz="2300" dirty="0">
              <a:solidFill>
                <a:srgbClr val="F58221"/>
              </a:solidFill>
              <a:latin typeface="Comic Sans MS"/>
              <a:cs typeface="Comic Sans MS"/>
            </a:endParaRPr>
          </a:p>
        </p:txBody>
      </p:sp>
      <p:sp>
        <p:nvSpPr>
          <p:cNvPr id="3" name="object 3"/>
          <p:cNvSpPr txBox="1"/>
          <p:nvPr/>
        </p:nvSpPr>
        <p:spPr>
          <a:xfrm>
            <a:off x="872197" y="1662507"/>
            <a:ext cx="10199077" cy="4067780"/>
          </a:xfrm>
          <a:prstGeom prst="rect">
            <a:avLst/>
          </a:prstGeom>
        </p:spPr>
        <p:txBody>
          <a:bodyPr vert="horz" wrap="square" lIns="0" tIns="12700" rIns="0" bIns="0" rtlCol="0">
            <a:spAutoFit/>
          </a:bodyPr>
          <a:lstStyle/>
          <a:p>
            <a:pPr marL="12700" marR="6985" indent="-3175" algn="just">
              <a:lnSpc>
                <a:spcPct val="150100"/>
              </a:lnSpc>
              <a:spcBef>
                <a:spcPts val="100"/>
              </a:spcBef>
              <a:buSzPct val="95238"/>
              <a:buFont typeface="Wingdings"/>
              <a:buChar char=""/>
              <a:tabLst>
                <a:tab pos="223520" algn="l"/>
              </a:tabLst>
            </a:pPr>
            <a:r>
              <a:rPr sz="2100" dirty="0">
                <a:solidFill>
                  <a:srgbClr val="221F1F"/>
                </a:solidFill>
                <a:latin typeface="Comic Sans MS"/>
                <a:cs typeface="Comic Sans MS"/>
              </a:rPr>
              <a:t>	Denial  of  employment</a:t>
            </a:r>
            <a:r>
              <a:rPr sz="2100" spc="5" dirty="0">
                <a:solidFill>
                  <a:srgbClr val="221F1F"/>
                </a:solidFill>
                <a:latin typeface="Comic Sans MS"/>
                <a:cs typeface="Comic Sans MS"/>
              </a:rPr>
              <a:t>  </a:t>
            </a:r>
            <a:r>
              <a:rPr sz="2100" dirty="0">
                <a:solidFill>
                  <a:srgbClr val="221F1F"/>
                </a:solidFill>
                <a:latin typeface="Comic Sans MS"/>
                <a:cs typeface="Comic Sans MS"/>
              </a:rPr>
              <a:t>on</a:t>
            </a:r>
            <a:r>
              <a:rPr sz="2100" spc="5" dirty="0">
                <a:solidFill>
                  <a:srgbClr val="221F1F"/>
                </a:solidFill>
                <a:latin typeface="Comic Sans MS"/>
                <a:cs typeface="Comic Sans MS"/>
              </a:rPr>
              <a:t>  </a:t>
            </a:r>
            <a:r>
              <a:rPr sz="2100" dirty="0">
                <a:solidFill>
                  <a:srgbClr val="221F1F"/>
                </a:solidFill>
                <a:latin typeface="Comic Sans MS"/>
                <a:cs typeface="Comic Sans MS"/>
              </a:rPr>
              <a:t>the</a:t>
            </a:r>
            <a:r>
              <a:rPr sz="2100" spc="5" dirty="0">
                <a:solidFill>
                  <a:srgbClr val="221F1F"/>
                </a:solidFill>
                <a:latin typeface="Comic Sans MS"/>
                <a:cs typeface="Comic Sans MS"/>
              </a:rPr>
              <a:t>  </a:t>
            </a:r>
            <a:r>
              <a:rPr sz="2100" dirty="0">
                <a:solidFill>
                  <a:srgbClr val="221F1F"/>
                </a:solidFill>
                <a:latin typeface="Comic Sans MS"/>
                <a:cs typeface="Comic Sans MS"/>
              </a:rPr>
              <a:t>basis</a:t>
            </a:r>
            <a:r>
              <a:rPr sz="2100" spc="5" dirty="0">
                <a:solidFill>
                  <a:srgbClr val="221F1F"/>
                </a:solidFill>
                <a:latin typeface="Comic Sans MS"/>
                <a:cs typeface="Comic Sans MS"/>
              </a:rPr>
              <a:t>  </a:t>
            </a:r>
            <a:r>
              <a:rPr sz="2100" dirty="0">
                <a:solidFill>
                  <a:srgbClr val="221F1F"/>
                </a:solidFill>
                <a:latin typeface="Comic Sans MS"/>
                <a:cs typeface="Comic Sans MS"/>
              </a:rPr>
              <a:t>of</a:t>
            </a:r>
            <a:r>
              <a:rPr sz="2100" spc="5" dirty="0">
                <a:solidFill>
                  <a:srgbClr val="221F1F"/>
                </a:solidFill>
                <a:latin typeface="Comic Sans MS"/>
                <a:cs typeface="Comic Sans MS"/>
              </a:rPr>
              <a:t>  </a:t>
            </a:r>
            <a:r>
              <a:rPr sz="2100" dirty="0">
                <a:solidFill>
                  <a:srgbClr val="221F1F"/>
                </a:solidFill>
                <a:latin typeface="Comic Sans MS"/>
                <a:cs typeface="Comic Sans MS"/>
              </a:rPr>
              <a:t>information</a:t>
            </a:r>
            <a:r>
              <a:rPr sz="2100" spc="15" dirty="0">
                <a:solidFill>
                  <a:srgbClr val="221F1F"/>
                </a:solidFill>
                <a:latin typeface="Comic Sans MS"/>
                <a:cs typeface="Comic Sans MS"/>
              </a:rPr>
              <a:t>  </a:t>
            </a:r>
            <a:r>
              <a:rPr sz="2100" dirty="0">
                <a:solidFill>
                  <a:srgbClr val="221F1F"/>
                </a:solidFill>
                <a:latin typeface="Comic Sans MS"/>
                <a:cs typeface="Comic Sans MS"/>
              </a:rPr>
              <a:t>gained</a:t>
            </a:r>
            <a:r>
              <a:rPr sz="2100" spc="10" dirty="0">
                <a:solidFill>
                  <a:srgbClr val="221F1F"/>
                </a:solidFill>
                <a:latin typeface="Comic Sans MS"/>
                <a:cs typeface="Comic Sans MS"/>
              </a:rPr>
              <a:t>  </a:t>
            </a:r>
            <a:r>
              <a:rPr sz="2100" spc="-25" dirty="0">
                <a:solidFill>
                  <a:srgbClr val="221F1F"/>
                </a:solidFill>
                <a:latin typeface="Comic Sans MS"/>
                <a:cs typeface="Comic Sans MS"/>
              </a:rPr>
              <a:t>by </a:t>
            </a:r>
            <a:r>
              <a:rPr sz="2100" dirty="0">
                <a:solidFill>
                  <a:srgbClr val="221F1F"/>
                </a:solidFill>
                <a:latin typeface="Comic Sans MS"/>
                <a:cs typeface="Comic Sans MS"/>
              </a:rPr>
              <a:t>genetic</a:t>
            </a:r>
            <a:r>
              <a:rPr sz="2100" spc="-45" dirty="0">
                <a:solidFill>
                  <a:srgbClr val="221F1F"/>
                </a:solidFill>
                <a:latin typeface="Comic Sans MS"/>
                <a:cs typeface="Comic Sans MS"/>
              </a:rPr>
              <a:t> </a:t>
            </a:r>
            <a:r>
              <a:rPr sz="2100" dirty="0">
                <a:solidFill>
                  <a:srgbClr val="221F1F"/>
                </a:solidFill>
                <a:latin typeface="Comic Sans MS"/>
                <a:cs typeface="Comic Sans MS"/>
              </a:rPr>
              <a:t>testing,</a:t>
            </a:r>
            <a:r>
              <a:rPr sz="2100" spc="-10" dirty="0">
                <a:solidFill>
                  <a:srgbClr val="221F1F"/>
                </a:solidFill>
                <a:latin typeface="Comic Sans MS"/>
                <a:cs typeface="Comic Sans MS"/>
              </a:rPr>
              <a:t> </a:t>
            </a:r>
            <a:r>
              <a:rPr sz="2100" dirty="0">
                <a:solidFill>
                  <a:srgbClr val="221F1F"/>
                </a:solidFill>
                <a:latin typeface="Comic Sans MS"/>
                <a:cs typeface="Comic Sans MS"/>
              </a:rPr>
              <a:t>is</a:t>
            </a:r>
            <a:r>
              <a:rPr sz="2100" spc="-5" dirty="0">
                <a:solidFill>
                  <a:srgbClr val="221F1F"/>
                </a:solidFill>
                <a:latin typeface="Comic Sans MS"/>
                <a:cs typeface="Comic Sans MS"/>
              </a:rPr>
              <a:t> </a:t>
            </a:r>
            <a:r>
              <a:rPr sz="2100" dirty="0">
                <a:solidFill>
                  <a:srgbClr val="221F1F"/>
                </a:solidFill>
                <a:latin typeface="Comic Sans MS"/>
                <a:cs typeface="Comic Sans MS"/>
              </a:rPr>
              <a:t>cause</a:t>
            </a:r>
            <a:r>
              <a:rPr sz="2100" spc="-25" dirty="0">
                <a:solidFill>
                  <a:srgbClr val="221F1F"/>
                </a:solidFill>
                <a:latin typeface="Comic Sans MS"/>
                <a:cs typeface="Comic Sans MS"/>
              </a:rPr>
              <a:t> </a:t>
            </a:r>
            <a:r>
              <a:rPr sz="2100" dirty="0">
                <a:solidFill>
                  <a:srgbClr val="221F1F"/>
                </a:solidFill>
                <a:latin typeface="Comic Sans MS"/>
                <a:cs typeface="Comic Sans MS"/>
              </a:rPr>
              <a:t>of</a:t>
            </a:r>
            <a:r>
              <a:rPr sz="2100" spc="-25" dirty="0">
                <a:solidFill>
                  <a:srgbClr val="221F1F"/>
                </a:solidFill>
                <a:latin typeface="Comic Sans MS"/>
                <a:cs typeface="Comic Sans MS"/>
              </a:rPr>
              <a:t> </a:t>
            </a:r>
            <a:r>
              <a:rPr sz="2100" dirty="0">
                <a:solidFill>
                  <a:srgbClr val="221F1F"/>
                </a:solidFill>
                <a:latin typeface="Comic Sans MS"/>
                <a:cs typeface="Comic Sans MS"/>
              </a:rPr>
              <a:t>serious</a:t>
            </a:r>
            <a:r>
              <a:rPr sz="2100" spc="-25" dirty="0">
                <a:solidFill>
                  <a:srgbClr val="221F1F"/>
                </a:solidFill>
                <a:latin typeface="Comic Sans MS"/>
                <a:cs typeface="Comic Sans MS"/>
              </a:rPr>
              <a:t> </a:t>
            </a:r>
            <a:r>
              <a:rPr sz="2100" dirty="0">
                <a:solidFill>
                  <a:srgbClr val="221F1F"/>
                </a:solidFill>
                <a:latin typeface="Comic Sans MS"/>
                <a:cs typeface="Comic Sans MS"/>
              </a:rPr>
              <a:t>ethical</a:t>
            </a:r>
            <a:r>
              <a:rPr sz="2100" spc="-15" dirty="0">
                <a:solidFill>
                  <a:srgbClr val="221F1F"/>
                </a:solidFill>
                <a:latin typeface="Comic Sans MS"/>
                <a:cs typeface="Comic Sans MS"/>
              </a:rPr>
              <a:t> </a:t>
            </a:r>
            <a:r>
              <a:rPr sz="2100" spc="-10" dirty="0">
                <a:solidFill>
                  <a:srgbClr val="221F1F"/>
                </a:solidFill>
                <a:latin typeface="Comic Sans MS"/>
                <a:cs typeface="Comic Sans MS"/>
              </a:rPr>
              <a:t>concern.</a:t>
            </a:r>
            <a:endParaRPr sz="2100" dirty="0">
              <a:latin typeface="Comic Sans MS"/>
              <a:cs typeface="Comic Sans MS"/>
            </a:endParaRPr>
          </a:p>
          <a:p>
            <a:pPr marL="223520" indent="-213995" algn="just">
              <a:buSzPct val="95238"/>
              <a:buFont typeface="Wingdings"/>
              <a:buChar char=""/>
              <a:tabLst>
                <a:tab pos="223520" algn="l"/>
              </a:tabLst>
            </a:pPr>
            <a:r>
              <a:rPr sz="2100" dirty="0">
                <a:solidFill>
                  <a:srgbClr val="221F1F"/>
                </a:solidFill>
                <a:latin typeface="Comic Sans MS"/>
                <a:cs typeface="Comic Sans MS"/>
              </a:rPr>
              <a:t>The</a:t>
            </a:r>
            <a:r>
              <a:rPr sz="2100" spc="250" dirty="0">
                <a:solidFill>
                  <a:srgbClr val="221F1F"/>
                </a:solidFill>
                <a:latin typeface="Comic Sans MS"/>
                <a:cs typeface="Comic Sans MS"/>
              </a:rPr>
              <a:t>  </a:t>
            </a:r>
            <a:r>
              <a:rPr sz="2100" dirty="0">
                <a:solidFill>
                  <a:srgbClr val="221F1F"/>
                </a:solidFill>
                <a:latin typeface="Comic Sans MS"/>
                <a:cs typeface="Comic Sans MS"/>
              </a:rPr>
              <a:t>example</a:t>
            </a:r>
            <a:r>
              <a:rPr sz="2100" spc="250" dirty="0">
                <a:solidFill>
                  <a:srgbClr val="221F1F"/>
                </a:solidFill>
                <a:latin typeface="Comic Sans MS"/>
                <a:cs typeface="Comic Sans MS"/>
              </a:rPr>
              <a:t>  </a:t>
            </a:r>
            <a:r>
              <a:rPr sz="2100" dirty="0">
                <a:solidFill>
                  <a:srgbClr val="221F1F"/>
                </a:solidFill>
                <a:latin typeface="Comic Sans MS"/>
                <a:cs typeface="Comic Sans MS"/>
              </a:rPr>
              <a:t>of</a:t>
            </a:r>
            <a:r>
              <a:rPr sz="2100" spc="250" dirty="0">
                <a:solidFill>
                  <a:srgbClr val="221F1F"/>
                </a:solidFill>
                <a:latin typeface="Comic Sans MS"/>
                <a:cs typeface="Comic Sans MS"/>
              </a:rPr>
              <a:t>  </a:t>
            </a:r>
            <a:r>
              <a:rPr sz="2100" dirty="0">
                <a:solidFill>
                  <a:srgbClr val="221F1F"/>
                </a:solidFill>
                <a:latin typeface="Comic Sans MS"/>
                <a:cs typeface="Comic Sans MS"/>
              </a:rPr>
              <a:t>an</a:t>
            </a:r>
            <a:r>
              <a:rPr sz="2100" spc="254" dirty="0">
                <a:solidFill>
                  <a:srgbClr val="221F1F"/>
                </a:solidFill>
                <a:latin typeface="Comic Sans MS"/>
                <a:cs typeface="Comic Sans MS"/>
              </a:rPr>
              <a:t>  </a:t>
            </a:r>
            <a:r>
              <a:rPr sz="2100" dirty="0">
                <a:solidFill>
                  <a:srgbClr val="221F1F"/>
                </a:solidFill>
                <a:latin typeface="Comic Sans MS"/>
                <a:cs typeface="Comic Sans MS"/>
              </a:rPr>
              <a:t>American</a:t>
            </a:r>
            <a:r>
              <a:rPr sz="2100" spc="250" dirty="0">
                <a:solidFill>
                  <a:srgbClr val="221F1F"/>
                </a:solidFill>
                <a:latin typeface="Comic Sans MS"/>
                <a:cs typeface="Comic Sans MS"/>
              </a:rPr>
              <a:t>  </a:t>
            </a:r>
            <a:r>
              <a:rPr sz="2100" dirty="0">
                <a:solidFill>
                  <a:srgbClr val="221F1F"/>
                </a:solidFill>
                <a:latin typeface="Comic Sans MS"/>
                <a:cs typeface="Comic Sans MS"/>
              </a:rPr>
              <a:t>firm,</a:t>
            </a:r>
            <a:r>
              <a:rPr sz="2100" spc="250" dirty="0">
                <a:solidFill>
                  <a:srgbClr val="221F1F"/>
                </a:solidFill>
                <a:latin typeface="Comic Sans MS"/>
                <a:cs typeface="Comic Sans MS"/>
              </a:rPr>
              <a:t>  </a:t>
            </a:r>
            <a:r>
              <a:rPr sz="2100" dirty="0">
                <a:solidFill>
                  <a:srgbClr val="221F1F"/>
                </a:solidFill>
                <a:latin typeface="Comic Sans MS"/>
                <a:cs typeface="Comic Sans MS"/>
              </a:rPr>
              <a:t>which</a:t>
            </a:r>
            <a:r>
              <a:rPr sz="2100" spc="250" dirty="0">
                <a:solidFill>
                  <a:srgbClr val="221F1F"/>
                </a:solidFill>
                <a:latin typeface="Comic Sans MS"/>
                <a:cs typeface="Comic Sans MS"/>
              </a:rPr>
              <a:t>  </a:t>
            </a:r>
            <a:r>
              <a:rPr sz="2100" dirty="0">
                <a:solidFill>
                  <a:srgbClr val="221F1F"/>
                </a:solidFill>
                <a:latin typeface="Comic Sans MS"/>
                <a:cs typeface="Comic Sans MS"/>
              </a:rPr>
              <a:t>screened</a:t>
            </a:r>
            <a:r>
              <a:rPr sz="2100" spc="250" dirty="0">
                <a:solidFill>
                  <a:srgbClr val="221F1F"/>
                </a:solidFill>
                <a:latin typeface="Comic Sans MS"/>
                <a:cs typeface="Comic Sans MS"/>
              </a:rPr>
              <a:t>  </a:t>
            </a:r>
            <a:r>
              <a:rPr sz="2100" spc="-10" dirty="0">
                <a:solidFill>
                  <a:srgbClr val="221F1F"/>
                </a:solidFill>
                <a:latin typeface="Comic Sans MS"/>
                <a:cs typeface="Comic Sans MS"/>
              </a:rPr>
              <a:t>black</a:t>
            </a:r>
            <a:endParaRPr sz="2100" dirty="0">
              <a:latin typeface="Comic Sans MS"/>
              <a:cs typeface="Comic Sans MS"/>
            </a:endParaRPr>
          </a:p>
          <a:p>
            <a:pPr marL="12700">
              <a:spcBef>
                <a:spcPts val="1265"/>
              </a:spcBef>
            </a:pPr>
            <a:r>
              <a:rPr sz="2100" dirty="0">
                <a:solidFill>
                  <a:srgbClr val="221F1F"/>
                </a:solidFill>
                <a:latin typeface="Comic Sans MS"/>
                <a:cs typeface="Comic Sans MS"/>
              </a:rPr>
              <a:t>employees</a:t>
            </a:r>
            <a:r>
              <a:rPr sz="2100" spc="-40" dirty="0">
                <a:solidFill>
                  <a:srgbClr val="221F1F"/>
                </a:solidFill>
                <a:latin typeface="Comic Sans MS"/>
                <a:cs typeface="Comic Sans MS"/>
              </a:rPr>
              <a:t> </a:t>
            </a:r>
            <a:r>
              <a:rPr sz="2100" dirty="0">
                <a:solidFill>
                  <a:srgbClr val="221F1F"/>
                </a:solidFill>
                <a:latin typeface="Comic Sans MS"/>
                <a:cs typeface="Comic Sans MS"/>
              </a:rPr>
              <a:t>for</a:t>
            </a:r>
            <a:r>
              <a:rPr sz="2100" spc="-15"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dirty="0">
                <a:solidFill>
                  <a:srgbClr val="221F1F"/>
                </a:solidFill>
                <a:latin typeface="Comic Sans MS"/>
                <a:cs typeface="Comic Sans MS"/>
              </a:rPr>
              <a:t>presence</a:t>
            </a:r>
            <a:r>
              <a:rPr sz="2100" spc="-10" dirty="0">
                <a:solidFill>
                  <a:srgbClr val="221F1F"/>
                </a:solidFill>
                <a:latin typeface="Comic Sans MS"/>
                <a:cs typeface="Comic Sans MS"/>
              </a:rPr>
              <a:t> </a:t>
            </a:r>
            <a:r>
              <a:rPr sz="2100" dirty="0">
                <a:solidFill>
                  <a:srgbClr val="221F1F"/>
                </a:solidFill>
                <a:latin typeface="Comic Sans MS"/>
                <a:cs typeface="Comic Sans MS"/>
              </a:rPr>
              <a:t>of</a:t>
            </a:r>
            <a:r>
              <a:rPr sz="2100" spc="-25" dirty="0">
                <a:solidFill>
                  <a:srgbClr val="221F1F"/>
                </a:solidFill>
                <a:latin typeface="Comic Sans MS"/>
                <a:cs typeface="Comic Sans MS"/>
              </a:rPr>
              <a:t> </a:t>
            </a:r>
            <a:r>
              <a:rPr sz="2100" dirty="0">
                <a:solidFill>
                  <a:srgbClr val="221F1F"/>
                </a:solidFill>
                <a:latin typeface="Comic Sans MS"/>
                <a:cs typeface="Comic Sans MS"/>
              </a:rPr>
              <a:t>sickle-cell</a:t>
            </a:r>
            <a:r>
              <a:rPr sz="2100" spc="-20" dirty="0">
                <a:solidFill>
                  <a:srgbClr val="221F1F"/>
                </a:solidFill>
                <a:latin typeface="Comic Sans MS"/>
                <a:cs typeface="Comic Sans MS"/>
              </a:rPr>
              <a:t> </a:t>
            </a:r>
            <a:r>
              <a:rPr sz="2100" dirty="0">
                <a:solidFill>
                  <a:srgbClr val="221F1F"/>
                </a:solidFill>
                <a:latin typeface="Comic Sans MS"/>
                <a:cs typeface="Comic Sans MS"/>
              </a:rPr>
              <a:t>anemia</a:t>
            </a:r>
            <a:r>
              <a:rPr sz="2100" spc="-20" dirty="0">
                <a:solidFill>
                  <a:srgbClr val="221F1F"/>
                </a:solidFill>
                <a:latin typeface="Comic Sans MS"/>
                <a:cs typeface="Comic Sans MS"/>
              </a:rPr>
              <a:t> </a:t>
            </a:r>
            <a:r>
              <a:rPr sz="2100" dirty="0">
                <a:solidFill>
                  <a:srgbClr val="221F1F"/>
                </a:solidFill>
                <a:latin typeface="Comic Sans MS"/>
                <a:cs typeface="Comic Sans MS"/>
              </a:rPr>
              <a:t>is</a:t>
            </a:r>
            <a:r>
              <a:rPr sz="2100" spc="-10" dirty="0">
                <a:solidFill>
                  <a:srgbClr val="221F1F"/>
                </a:solidFill>
                <a:latin typeface="Comic Sans MS"/>
                <a:cs typeface="Comic Sans MS"/>
              </a:rPr>
              <a:t> </a:t>
            </a:r>
            <a:r>
              <a:rPr sz="2100" dirty="0">
                <a:solidFill>
                  <a:srgbClr val="221F1F"/>
                </a:solidFill>
                <a:latin typeface="Comic Sans MS"/>
                <a:cs typeface="Comic Sans MS"/>
              </a:rPr>
              <a:t>very</a:t>
            </a:r>
            <a:r>
              <a:rPr sz="2100" spc="-10" dirty="0">
                <a:solidFill>
                  <a:srgbClr val="221F1F"/>
                </a:solidFill>
                <a:latin typeface="Comic Sans MS"/>
                <a:cs typeface="Comic Sans MS"/>
              </a:rPr>
              <a:t> </a:t>
            </a:r>
            <a:r>
              <a:rPr sz="2100" dirty="0">
                <a:solidFill>
                  <a:srgbClr val="221F1F"/>
                </a:solidFill>
                <a:latin typeface="Comic Sans MS"/>
                <a:cs typeface="Comic Sans MS"/>
              </a:rPr>
              <a:t>apt</a:t>
            </a:r>
            <a:r>
              <a:rPr sz="2100" spc="-25" dirty="0">
                <a:solidFill>
                  <a:srgbClr val="221F1F"/>
                </a:solidFill>
                <a:latin typeface="Comic Sans MS"/>
                <a:cs typeface="Comic Sans MS"/>
              </a:rPr>
              <a:t> </a:t>
            </a:r>
            <a:r>
              <a:rPr sz="2100" spc="-10" dirty="0">
                <a:solidFill>
                  <a:srgbClr val="221F1F"/>
                </a:solidFill>
                <a:latin typeface="Comic Sans MS"/>
                <a:cs typeface="Comic Sans MS"/>
              </a:rPr>
              <a:t>here.</a:t>
            </a:r>
            <a:endParaRPr sz="2100" dirty="0">
              <a:latin typeface="Comic Sans MS"/>
              <a:cs typeface="Comic Sans MS"/>
            </a:endParaRPr>
          </a:p>
          <a:p>
            <a:pPr marL="12700" marR="6985" indent="-3175" algn="just">
              <a:lnSpc>
                <a:spcPct val="150000"/>
              </a:lnSpc>
              <a:spcBef>
                <a:spcPts val="5"/>
              </a:spcBef>
              <a:buSzPct val="95238"/>
              <a:buFont typeface="Wingdings"/>
              <a:buChar char=""/>
              <a:tabLst>
                <a:tab pos="223520" algn="l"/>
              </a:tabLst>
            </a:pPr>
            <a:r>
              <a:rPr sz="2100" dirty="0">
                <a:solidFill>
                  <a:srgbClr val="221F1F"/>
                </a:solidFill>
                <a:latin typeface="Comic Sans MS"/>
                <a:cs typeface="Comic Sans MS"/>
              </a:rPr>
              <a:t>	Interest</a:t>
            </a:r>
            <a:r>
              <a:rPr sz="2100" spc="310" dirty="0">
                <a:solidFill>
                  <a:srgbClr val="221F1F"/>
                </a:solidFill>
                <a:latin typeface="Comic Sans MS"/>
                <a:cs typeface="Comic Sans MS"/>
              </a:rPr>
              <a:t> </a:t>
            </a:r>
            <a:r>
              <a:rPr sz="2100" dirty="0">
                <a:solidFill>
                  <a:srgbClr val="221F1F"/>
                </a:solidFill>
                <a:latin typeface="Comic Sans MS"/>
                <a:cs typeface="Comic Sans MS"/>
              </a:rPr>
              <a:t>of</a:t>
            </a:r>
            <a:r>
              <a:rPr sz="2100" spc="320" dirty="0">
                <a:solidFill>
                  <a:srgbClr val="221F1F"/>
                </a:solidFill>
                <a:latin typeface="Comic Sans MS"/>
                <a:cs typeface="Comic Sans MS"/>
              </a:rPr>
              <a:t> </a:t>
            </a:r>
            <a:r>
              <a:rPr sz="2100" dirty="0">
                <a:solidFill>
                  <a:srgbClr val="221F1F"/>
                </a:solidFill>
                <a:latin typeface="Comic Sans MS"/>
                <a:cs typeface="Comic Sans MS"/>
              </a:rPr>
              <a:t>an</a:t>
            </a:r>
            <a:r>
              <a:rPr sz="2100" spc="325" dirty="0">
                <a:solidFill>
                  <a:srgbClr val="221F1F"/>
                </a:solidFill>
                <a:latin typeface="Comic Sans MS"/>
                <a:cs typeface="Comic Sans MS"/>
              </a:rPr>
              <a:t> </a:t>
            </a:r>
            <a:r>
              <a:rPr sz="2100" dirty="0">
                <a:solidFill>
                  <a:srgbClr val="221F1F"/>
                </a:solidFill>
                <a:latin typeface="Comic Sans MS"/>
                <a:cs typeface="Comic Sans MS"/>
              </a:rPr>
              <a:t>employer</a:t>
            </a:r>
            <a:r>
              <a:rPr sz="2100" spc="320" dirty="0">
                <a:solidFill>
                  <a:srgbClr val="221F1F"/>
                </a:solidFill>
                <a:latin typeface="Comic Sans MS"/>
                <a:cs typeface="Comic Sans MS"/>
              </a:rPr>
              <a:t> </a:t>
            </a:r>
            <a:r>
              <a:rPr sz="2100" dirty="0">
                <a:solidFill>
                  <a:srgbClr val="221F1F"/>
                </a:solidFill>
                <a:latin typeface="Comic Sans MS"/>
                <a:cs typeface="Comic Sans MS"/>
              </a:rPr>
              <a:t>lies</a:t>
            </a:r>
            <a:r>
              <a:rPr sz="2100" spc="315" dirty="0">
                <a:solidFill>
                  <a:srgbClr val="221F1F"/>
                </a:solidFill>
                <a:latin typeface="Comic Sans MS"/>
                <a:cs typeface="Comic Sans MS"/>
              </a:rPr>
              <a:t> </a:t>
            </a:r>
            <a:r>
              <a:rPr sz="2100" dirty="0">
                <a:solidFill>
                  <a:srgbClr val="221F1F"/>
                </a:solidFill>
                <a:latin typeface="Comic Sans MS"/>
                <a:cs typeface="Comic Sans MS"/>
              </a:rPr>
              <a:t>in</a:t>
            </a:r>
            <a:r>
              <a:rPr sz="2100" spc="320" dirty="0">
                <a:solidFill>
                  <a:srgbClr val="221F1F"/>
                </a:solidFill>
                <a:latin typeface="Comic Sans MS"/>
                <a:cs typeface="Comic Sans MS"/>
              </a:rPr>
              <a:t> </a:t>
            </a:r>
            <a:r>
              <a:rPr sz="2100" dirty="0">
                <a:solidFill>
                  <a:srgbClr val="221F1F"/>
                </a:solidFill>
                <a:latin typeface="Comic Sans MS"/>
                <a:cs typeface="Comic Sans MS"/>
              </a:rPr>
              <a:t>investing</a:t>
            </a:r>
            <a:r>
              <a:rPr sz="2100" spc="325" dirty="0">
                <a:solidFill>
                  <a:srgbClr val="221F1F"/>
                </a:solidFill>
                <a:latin typeface="Comic Sans MS"/>
                <a:cs typeface="Comic Sans MS"/>
              </a:rPr>
              <a:t> </a:t>
            </a:r>
            <a:r>
              <a:rPr sz="2100" dirty="0">
                <a:solidFill>
                  <a:srgbClr val="221F1F"/>
                </a:solidFill>
                <a:latin typeface="Comic Sans MS"/>
                <a:cs typeface="Comic Sans MS"/>
              </a:rPr>
              <a:t>into</a:t>
            </a:r>
            <a:r>
              <a:rPr sz="2100" spc="315" dirty="0">
                <a:solidFill>
                  <a:srgbClr val="221F1F"/>
                </a:solidFill>
                <a:latin typeface="Comic Sans MS"/>
                <a:cs typeface="Comic Sans MS"/>
              </a:rPr>
              <a:t> </a:t>
            </a:r>
            <a:r>
              <a:rPr sz="2100" dirty="0">
                <a:solidFill>
                  <a:srgbClr val="221F1F"/>
                </a:solidFill>
                <a:latin typeface="Comic Sans MS"/>
                <a:cs typeface="Comic Sans MS"/>
              </a:rPr>
              <a:t>the</a:t>
            </a:r>
            <a:r>
              <a:rPr sz="2100" spc="320" dirty="0">
                <a:solidFill>
                  <a:srgbClr val="221F1F"/>
                </a:solidFill>
                <a:latin typeface="Comic Sans MS"/>
                <a:cs typeface="Comic Sans MS"/>
              </a:rPr>
              <a:t> </a:t>
            </a:r>
            <a:r>
              <a:rPr sz="2100" dirty="0">
                <a:solidFill>
                  <a:srgbClr val="221F1F"/>
                </a:solidFill>
                <a:latin typeface="Comic Sans MS"/>
                <a:cs typeface="Comic Sans MS"/>
              </a:rPr>
              <a:t>expansion</a:t>
            </a:r>
            <a:r>
              <a:rPr sz="2100" spc="315" dirty="0">
                <a:solidFill>
                  <a:srgbClr val="221F1F"/>
                </a:solidFill>
                <a:latin typeface="Comic Sans MS"/>
                <a:cs typeface="Comic Sans MS"/>
              </a:rPr>
              <a:t> </a:t>
            </a:r>
            <a:r>
              <a:rPr sz="2100" spc="-25" dirty="0">
                <a:solidFill>
                  <a:srgbClr val="221F1F"/>
                </a:solidFill>
                <a:latin typeface="Comic Sans MS"/>
                <a:cs typeface="Comic Sans MS"/>
              </a:rPr>
              <a:t>of </a:t>
            </a:r>
            <a:r>
              <a:rPr sz="2100" dirty="0">
                <a:solidFill>
                  <a:srgbClr val="221F1F"/>
                </a:solidFill>
                <a:latin typeface="Comic Sans MS"/>
                <a:cs typeface="Comic Sans MS"/>
              </a:rPr>
              <a:t>business</a:t>
            </a:r>
            <a:r>
              <a:rPr sz="2100" spc="405" dirty="0">
                <a:solidFill>
                  <a:srgbClr val="221F1F"/>
                </a:solidFill>
                <a:latin typeface="Comic Sans MS"/>
                <a:cs typeface="Comic Sans MS"/>
              </a:rPr>
              <a:t> </a:t>
            </a:r>
            <a:r>
              <a:rPr sz="2100" dirty="0">
                <a:solidFill>
                  <a:srgbClr val="221F1F"/>
                </a:solidFill>
                <a:latin typeface="Comic Sans MS"/>
                <a:cs typeface="Comic Sans MS"/>
              </a:rPr>
              <a:t>rather</a:t>
            </a:r>
            <a:r>
              <a:rPr sz="2100" spc="420" dirty="0">
                <a:solidFill>
                  <a:srgbClr val="221F1F"/>
                </a:solidFill>
                <a:latin typeface="Comic Sans MS"/>
                <a:cs typeface="Comic Sans MS"/>
              </a:rPr>
              <a:t> </a:t>
            </a:r>
            <a:r>
              <a:rPr sz="2100" dirty="0">
                <a:solidFill>
                  <a:srgbClr val="221F1F"/>
                </a:solidFill>
                <a:latin typeface="Comic Sans MS"/>
                <a:cs typeface="Comic Sans MS"/>
              </a:rPr>
              <a:t>than</a:t>
            </a:r>
            <a:r>
              <a:rPr sz="2100" spc="430" dirty="0">
                <a:solidFill>
                  <a:srgbClr val="221F1F"/>
                </a:solidFill>
                <a:latin typeface="Comic Sans MS"/>
                <a:cs typeface="Comic Sans MS"/>
              </a:rPr>
              <a:t> </a:t>
            </a:r>
            <a:r>
              <a:rPr sz="2100" dirty="0">
                <a:solidFill>
                  <a:srgbClr val="221F1F"/>
                </a:solidFill>
                <a:latin typeface="Comic Sans MS"/>
                <a:cs typeface="Comic Sans MS"/>
              </a:rPr>
              <a:t>on</a:t>
            </a:r>
            <a:r>
              <a:rPr sz="2100" spc="425" dirty="0">
                <a:solidFill>
                  <a:srgbClr val="221F1F"/>
                </a:solidFill>
                <a:latin typeface="Comic Sans MS"/>
                <a:cs typeface="Comic Sans MS"/>
              </a:rPr>
              <a:t> </a:t>
            </a:r>
            <a:r>
              <a:rPr sz="2100" dirty="0">
                <a:solidFill>
                  <a:srgbClr val="221F1F"/>
                </a:solidFill>
                <a:latin typeface="Comic Sans MS"/>
                <a:cs typeface="Comic Sans MS"/>
              </a:rPr>
              <a:t>equipment</a:t>
            </a:r>
            <a:r>
              <a:rPr sz="2100" spc="409" dirty="0">
                <a:solidFill>
                  <a:srgbClr val="221F1F"/>
                </a:solidFill>
                <a:latin typeface="Comic Sans MS"/>
                <a:cs typeface="Comic Sans MS"/>
              </a:rPr>
              <a:t> </a:t>
            </a:r>
            <a:r>
              <a:rPr sz="2100" dirty="0">
                <a:solidFill>
                  <a:srgbClr val="221F1F"/>
                </a:solidFill>
                <a:latin typeface="Comic Sans MS"/>
                <a:cs typeface="Comic Sans MS"/>
              </a:rPr>
              <a:t>for</a:t>
            </a:r>
            <a:r>
              <a:rPr sz="2100" spc="420" dirty="0">
                <a:solidFill>
                  <a:srgbClr val="221F1F"/>
                </a:solidFill>
                <a:latin typeface="Comic Sans MS"/>
                <a:cs typeface="Comic Sans MS"/>
              </a:rPr>
              <a:t> </a:t>
            </a:r>
            <a:r>
              <a:rPr sz="2100" dirty="0">
                <a:solidFill>
                  <a:srgbClr val="221F1F"/>
                </a:solidFill>
                <a:latin typeface="Comic Sans MS"/>
                <a:cs typeface="Comic Sans MS"/>
              </a:rPr>
              <a:t>the</a:t>
            </a:r>
            <a:r>
              <a:rPr sz="2100" spc="420" dirty="0">
                <a:solidFill>
                  <a:srgbClr val="221F1F"/>
                </a:solidFill>
                <a:latin typeface="Comic Sans MS"/>
                <a:cs typeface="Comic Sans MS"/>
              </a:rPr>
              <a:t> </a:t>
            </a:r>
            <a:r>
              <a:rPr sz="2100" dirty="0">
                <a:solidFill>
                  <a:srgbClr val="221F1F"/>
                </a:solidFill>
                <a:latin typeface="Comic Sans MS"/>
                <a:cs typeface="Comic Sans MS"/>
              </a:rPr>
              <a:t>safety</a:t>
            </a:r>
            <a:r>
              <a:rPr sz="2100" spc="425" dirty="0">
                <a:solidFill>
                  <a:srgbClr val="221F1F"/>
                </a:solidFill>
                <a:latin typeface="Comic Sans MS"/>
                <a:cs typeface="Comic Sans MS"/>
              </a:rPr>
              <a:t> </a:t>
            </a:r>
            <a:r>
              <a:rPr sz="2100" dirty="0">
                <a:solidFill>
                  <a:srgbClr val="221F1F"/>
                </a:solidFill>
                <a:latin typeface="Comic Sans MS"/>
                <a:cs typeface="Comic Sans MS"/>
              </a:rPr>
              <a:t>of</a:t>
            </a:r>
            <a:r>
              <a:rPr sz="2100" spc="420" dirty="0">
                <a:solidFill>
                  <a:srgbClr val="221F1F"/>
                </a:solidFill>
                <a:latin typeface="Comic Sans MS"/>
                <a:cs typeface="Comic Sans MS"/>
              </a:rPr>
              <a:t> </a:t>
            </a:r>
            <a:r>
              <a:rPr sz="2100" dirty="0">
                <a:solidFill>
                  <a:srgbClr val="221F1F"/>
                </a:solidFill>
                <a:latin typeface="Comic Sans MS"/>
                <a:cs typeface="Comic Sans MS"/>
              </a:rPr>
              <a:t>a</a:t>
            </a:r>
            <a:r>
              <a:rPr sz="2100" spc="425" dirty="0">
                <a:solidFill>
                  <a:srgbClr val="221F1F"/>
                </a:solidFill>
                <a:latin typeface="Comic Sans MS"/>
                <a:cs typeface="Comic Sans MS"/>
              </a:rPr>
              <a:t> </a:t>
            </a:r>
            <a:r>
              <a:rPr sz="2100" spc="-10" dirty="0">
                <a:solidFill>
                  <a:srgbClr val="221F1F"/>
                </a:solidFill>
                <a:latin typeface="Comic Sans MS"/>
                <a:cs typeface="Comic Sans MS"/>
              </a:rPr>
              <a:t>specific employee.</a:t>
            </a:r>
            <a:endParaRPr sz="2100" dirty="0">
              <a:latin typeface="Comic Sans MS"/>
              <a:cs typeface="Comic Sans MS"/>
            </a:endParaRPr>
          </a:p>
          <a:p>
            <a:pPr marL="224154" indent="-214629" algn="just">
              <a:buSzPct val="95238"/>
              <a:buFont typeface="Wingdings"/>
              <a:buChar char=""/>
              <a:tabLst>
                <a:tab pos="224154" algn="l"/>
              </a:tabLst>
            </a:pP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dirty="0">
                <a:solidFill>
                  <a:srgbClr val="221F1F"/>
                </a:solidFill>
                <a:latin typeface="Comic Sans MS"/>
                <a:cs typeface="Comic Sans MS"/>
              </a:rPr>
              <a:t>better</a:t>
            </a:r>
            <a:r>
              <a:rPr sz="2100" spc="-40" dirty="0">
                <a:solidFill>
                  <a:srgbClr val="221F1F"/>
                </a:solidFill>
                <a:latin typeface="Comic Sans MS"/>
                <a:cs typeface="Comic Sans MS"/>
              </a:rPr>
              <a:t>  </a:t>
            </a:r>
            <a:r>
              <a:rPr sz="2100" dirty="0">
                <a:solidFill>
                  <a:srgbClr val="221F1F"/>
                </a:solidFill>
                <a:latin typeface="Comic Sans MS"/>
                <a:cs typeface="Comic Sans MS"/>
              </a:rPr>
              <a:t>option</a:t>
            </a:r>
            <a:r>
              <a:rPr sz="2100" spc="-40" dirty="0">
                <a:solidFill>
                  <a:srgbClr val="221F1F"/>
                </a:solidFill>
                <a:latin typeface="Comic Sans MS"/>
                <a:cs typeface="Comic Sans MS"/>
              </a:rPr>
              <a:t>  </a:t>
            </a:r>
            <a:r>
              <a:rPr sz="2100" dirty="0">
                <a:solidFill>
                  <a:srgbClr val="221F1F"/>
                </a:solidFill>
                <a:latin typeface="Comic Sans MS"/>
                <a:cs typeface="Comic Sans MS"/>
              </a:rPr>
              <a:t>for</a:t>
            </a:r>
            <a:r>
              <a:rPr sz="2100" spc="-45" dirty="0">
                <a:solidFill>
                  <a:srgbClr val="221F1F"/>
                </a:solidFill>
                <a:latin typeface="Comic Sans MS"/>
                <a:cs typeface="Comic Sans MS"/>
              </a:rPr>
              <a:t>  </a:t>
            </a: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dirty="0">
                <a:solidFill>
                  <a:srgbClr val="221F1F"/>
                </a:solidFill>
                <a:latin typeface="Comic Sans MS"/>
                <a:cs typeface="Comic Sans MS"/>
              </a:rPr>
              <a:t>employer</a:t>
            </a:r>
            <a:r>
              <a:rPr sz="2100" spc="-35" dirty="0">
                <a:solidFill>
                  <a:srgbClr val="221F1F"/>
                </a:solidFill>
                <a:latin typeface="Comic Sans MS"/>
                <a:cs typeface="Comic Sans MS"/>
              </a:rPr>
              <a:t>  </a:t>
            </a:r>
            <a:r>
              <a:rPr sz="2100" dirty="0">
                <a:solidFill>
                  <a:srgbClr val="221F1F"/>
                </a:solidFill>
                <a:latin typeface="Comic Sans MS"/>
                <a:cs typeface="Comic Sans MS"/>
              </a:rPr>
              <a:t>is</a:t>
            </a:r>
            <a:r>
              <a:rPr sz="2100" spc="-40" dirty="0">
                <a:solidFill>
                  <a:srgbClr val="221F1F"/>
                </a:solidFill>
                <a:latin typeface="Comic Sans MS"/>
                <a:cs typeface="Comic Sans MS"/>
              </a:rPr>
              <a:t>  </a:t>
            </a:r>
            <a:r>
              <a:rPr sz="2100" dirty="0">
                <a:solidFill>
                  <a:srgbClr val="221F1F"/>
                </a:solidFill>
                <a:latin typeface="Comic Sans MS"/>
                <a:cs typeface="Comic Sans MS"/>
              </a:rPr>
              <a:t>sacking</a:t>
            </a:r>
            <a:r>
              <a:rPr sz="2100" spc="-30" dirty="0">
                <a:solidFill>
                  <a:srgbClr val="221F1F"/>
                </a:solidFill>
                <a:latin typeface="Comic Sans MS"/>
                <a:cs typeface="Comic Sans MS"/>
              </a:rPr>
              <a:t>  </a:t>
            </a: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spc="-10" dirty="0">
                <a:solidFill>
                  <a:srgbClr val="221F1F"/>
                </a:solidFill>
                <a:latin typeface="Comic Sans MS"/>
                <a:cs typeface="Comic Sans MS"/>
              </a:rPr>
              <a:t>employee,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citing</a:t>
            </a:r>
            <a:r>
              <a:rPr sz="2100" spc="-75" dirty="0">
                <a:solidFill>
                  <a:srgbClr val="221F1F"/>
                </a:solidFill>
                <a:latin typeface="Comic Sans MS"/>
                <a:cs typeface="Comic Sans MS"/>
              </a:rPr>
              <a:t> </a:t>
            </a:r>
            <a:r>
              <a:rPr sz="2100" dirty="0">
                <a:solidFill>
                  <a:srgbClr val="221F1F"/>
                </a:solidFill>
                <a:latin typeface="Comic Sans MS"/>
                <a:cs typeface="Comic Sans MS"/>
              </a:rPr>
              <a:t>reasons</a:t>
            </a:r>
            <a:r>
              <a:rPr sz="2100" spc="-40" dirty="0">
                <a:solidFill>
                  <a:srgbClr val="221F1F"/>
                </a:solidFill>
                <a:latin typeface="Comic Sans MS"/>
                <a:cs typeface="Comic Sans MS"/>
              </a:rPr>
              <a:t> </a:t>
            </a:r>
            <a:r>
              <a:rPr sz="2100" dirty="0">
                <a:solidFill>
                  <a:srgbClr val="221F1F"/>
                </a:solidFill>
                <a:latin typeface="Comic Sans MS"/>
                <a:cs typeface="Comic Sans MS"/>
              </a:rPr>
              <a:t>other</a:t>
            </a:r>
            <a:r>
              <a:rPr sz="2100" spc="-35" dirty="0">
                <a:solidFill>
                  <a:srgbClr val="221F1F"/>
                </a:solidFill>
                <a:latin typeface="Comic Sans MS"/>
                <a:cs typeface="Comic Sans MS"/>
              </a:rPr>
              <a:t> </a:t>
            </a:r>
            <a:r>
              <a:rPr sz="2100" dirty="0">
                <a:solidFill>
                  <a:srgbClr val="221F1F"/>
                </a:solidFill>
                <a:latin typeface="Comic Sans MS"/>
                <a:cs typeface="Comic Sans MS"/>
              </a:rPr>
              <a:t>than</a:t>
            </a:r>
            <a:r>
              <a:rPr sz="2100" spc="-50" dirty="0">
                <a:solidFill>
                  <a:srgbClr val="221F1F"/>
                </a:solidFill>
                <a:latin typeface="Comic Sans MS"/>
                <a:cs typeface="Comic Sans MS"/>
              </a:rPr>
              <a:t> </a:t>
            </a:r>
            <a:r>
              <a:rPr sz="2100" spc="-10" dirty="0">
                <a:solidFill>
                  <a:srgbClr val="221F1F"/>
                </a:solidFill>
                <a:latin typeface="Comic Sans MS"/>
                <a:cs typeface="Comic Sans MS"/>
              </a:rPr>
              <a:t>genuine.</a:t>
            </a:r>
            <a:endParaRPr lang="en-US" sz="2100" spc="-10" dirty="0">
              <a:solidFill>
                <a:srgbClr val="221F1F"/>
              </a:solidFill>
              <a:latin typeface="Comic Sans MS"/>
              <a:cs typeface="Comic Sans MS"/>
            </a:endParaRPr>
          </a:p>
          <a:p>
            <a:pPr marL="12700">
              <a:spcBef>
                <a:spcPts val="1260"/>
              </a:spcBef>
            </a:pPr>
            <a:r>
              <a:rPr lang="en-US" sz="2100" dirty="0">
                <a:latin typeface="Comic Sans MS"/>
                <a:cs typeface="Comic Sans MS"/>
              </a:rPr>
              <a:t>Re-employment might not be possible with a new employer for the same reasons.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D565E92-8E2F-61BC-0EC7-65C0997BF5C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5F466520-E3FC-D76D-1847-06FED6C855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object 3"/>
          <p:cNvSpPr txBox="1">
            <a:spLocks noGrp="1"/>
          </p:cNvSpPr>
          <p:nvPr>
            <p:ph type="title"/>
          </p:nvPr>
        </p:nvSpPr>
        <p:spPr>
          <a:xfrm>
            <a:off x="1755139" y="549592"/>
            <a:ext cx="3604651" cy="691215"/>
          </a:xfrm>
          <a:prstGeom prst="rect">
            <a:avLst/>
          </a:prstGeom>
        </p:spPr>
        <p:txBody>
          <a:bodyPr vert="horz" wrap="square" lIns="0" tIns="13970" rIns="0" bIns="0" rtlCol="0" anchor="ctr">
            <a:spAutoFit/>
          </a:bodyPr>
          <a:lstStyle/>
          <a:p>
            <a:pPr marL="12700">
              <a:lnSpc>
                <a:spcPct val="100000"/>
              </a:lnSpc>
              <a:spcBef>
                <a:spcPts val="110"/>
              </a:spcBef>
            </a:pPr>
            <a:r>
              <a:rPr dirty="0">
                <a:solidFill>
                  <a:srgbClr val="F58221"/>
                </a:solidFill>
              </a:rPr>
              <a:t>3.</a:t>
            </a:r>
            <a:r>
              <a:rPr lang="en-US" dirty="0">
                <a:solidFill>
                  <a:srgbClr val="F58221"/>
                </a:solidFill>
              </a:rPr>
              <a:t> </a:t>
            </a:r>
            <a:r>
              <a:rPr i="1" spc="-50" dirty="0">
                <a:solidFill>
                  <a:srgbClr val="F58221"/>
                </a:solidFill>
                <a:latin typeface="Comic Sans MS"/>
                <a:cs typeface="Comic Sans MS"/>
              </a:rPr>
              <a:t>Insurance</a:t>
            </a:r>
            <a:endParaRPr sz="2100" dirty="0">
              <a:solidFill>
                <a:srgbClr val="F58221"/>
              </a:solidFill>
              <a:latin typeface="Comic Sans MS"/>
              <a:cs typeface="Comic Sans MS"/>
            </a:endParaRPr>
          </a:p>
        </p:txBody>
      </p:sp>
      <p:sp>
        <p:nvSpPr>
          <p:cNvPr id="4" name="object 4"/>
          <p:cNvSpPr txBox="1"/>
          <p:nvPr/>
        </p:nvSpPr>
        <p:spPr>
          <a:xfrm>
            <a:off x="671930" y="1795653"/>
            <a:ext cx="10812720" cy="2336794"/>
          </a:xfrm>
          <a:prstGeom prst="rect">
            <a:avLst/>
          </a:prstGeom>
        </p:spPr>
        <p:txBody>
          <a:bodyPr vert="horz" wrap="square" lIns="0" tIns="12700" rIns="0" bIns="0" rtlCol="0">
            <a:spAutoFit/>
          </a:bodyPr>
          <a:lstStyle/>
          <a:p>
            <a:pPr marL="12700" marR="6350" algn="just">
              <a:lnSpc>
                <a:spcPct val="150000"/>
              </a:lnSpc>
              <a:spcBef>
                <a:spcPts val="100"/>
              </a:spcBef>
            </a:pPr>
            <a:r>
              <a:rPr sz="2100" dirty="0">
                <a:latin typeface="Comic Sans MS"/>
                <a:cs typeface="Comic Sans MS"/>
              </a:rPr>
              <a:t>Insurance</a:t>
            </a:r>
            <a:r>
              <a:rPr sz="2100" spc="459" dirty="0">
                <a:latin typeface="Comic Sans MS"/>
                <a:cs typeface="Comic Sans MS"/>
              </a:rPr>
              <a:t> </a:t>
            </a:r>
            <a:r>
              <a:rPr sz="2100" dirty="0">
                <a:latin typeface="Comic Sans MS"/>
                <a:cs typeface="Comic Sans MS"/>
              </a:rPr>
              <a:t>companies</a:t>
            </a:r>
            <a:r>
              <a:rPr sz="2100" spc="465" dirty="0">
                <a:latin typeface="Comic Sans MS"/>
                <a:cs typeface="Comic Sans MS"/>
              </a:rPr>
              <a:t> </a:t>
            </a:r>
            <a:r>
              <a:rPr sz="2100" dirty="0">
                <a:latin typeface="Comic Sans MS"/>
                <a:cs typeface="Comic Sans MS"/>
              </a:rPr>
              <a:t>have</a:t>
            </a:r>
            <a:r>
              <a:rPr sz="2100" spc="459" dirty="0">
                <a:latin typeface="Comic Sans MS"/>
                <a:cs typeface="Comic Sans MS"/>
              </a:rPr>
              <a:t> </a:t>
            </a:r>
            <a:r>
              <a:rPr sz="2100" dirty="0">
                <a:latin typeface="Comic Sans MS"/>
                <a:cs typeface="Comic Sans MS"/>
              </a:rPr>
              <a:t>started</a:t>
            </a:r>
            <a:r>
              <a:rPr sz="2100" spc="475" dirty="0">
                <a:latin typeface="Comic Sans MS"/>
                <a:cs typeface="Comic Sans MS"/>
              </a:rPr>
              <a:t> </a:t>
            </a:r>
            <a:r>
              <a:rPr sz="2100" dirty="0">
                <a:latin typeface="Comic Sans MS"/>
                <a:cs typeface="Comic Sans MS"/>
              </a:rPr>
              <a:t>to</a:t>
            </a:r>
            <a:r>
              <a:rPr sz="2100" spc="465" dirty="0">
                <a:latin typeface="Comic Sans MS"/>
                <a:cs typeface="Comic Sans MS"/>
              </a:rPr>
              <a:t> </a:t>
            </a:r>
            <a:r>
              <a:rPr sz="2100" dirty="0">
                <a:latin typeface="Comic Sans MS"/>
                <a:cs typeface="Comic Sans MS"/>
              </a:rPr>
              <a:t>think</a:t>
            </a:r>
            <a:r>
              <a:rPr sz="2100" spc="470" dirty="0">
                <a:latin typeface="Comic Sans MS"/>
                <a:cs typeface="Comic Sans MS"/>
              </a:rPr>
              <a:t> </a:t>
            </a:r>
            <a:r>
              <a:rPr sz="2100" dirty="0">
                <a:latin typeface="Comic Sans MS"/>
                <a:cs typeface="Comic Sans MS"/>
              </a:rPr>
              <a:t>in</a:t>
            </a:r>
            <a:r>
              <a:rPr sz="2100" spc="465" dirty="0">
                <a:latin typeface="Comic Sans MS"/>
                <a:cs typeface="Comic Sans MS"/>
              </a:rPr>
              <a:t> </a:t>
            </a:r>
            <a:r>
              <a:rPr sz="2100" dirty="0">
                <a:latin typeface="Comic Sans MS"/>
                <a:cs typeface="Comic Sans MS"/>
              </a:rPr>
              <a:t>a</a:t>
            </a:r>
            <a:r>
              <a:rPr sz="2100" spc="470" dirty="0">
                <a:latin typeface="Comic Sans MS"/>
                <a:cs typeface="Comic Sans MS"/>
              </a:rPr>
              <a:t> </a:t>
            </a:r>
            <a:r>
              <a:rPr sz="2100" dirty="0">
                <a:latin typeface="Comic Sans MS"/>
                <a:cs typeface="Comic Sans MS"/>
              </a:rPr>
              <a:t>direction</a:t>
            </a:r>
            <a:r>
              <a:rPr sz="2100" spc="465" dirty="0">
                <a:latin typeface="Comic Sans MS"/>
                <a:cs typeface="Comic Sans MS"/>
              </a:rPr>
              <a:t> </a:t>
            </a:r>
            <a:r>
              <a:rPr sz="2100" dirty="0">
                <a:latin typeface="Comic Sans MS"/>
                <a:cs typeface="Comic Sans MS"/>
              </a:rPr>
              <a:t>where</a:t>
            </a:r>
            <a:r>
              <a:rPr sz="2100" spc="465" dirty="0">
                <a:latin typeface="Comic Sans MS"/>
                <a:cs typeface="Comic Sans MS"/>
              </a:rPr>
              <a:t> </a:t>
            </a:r>
            <a:r>
              <a:rPr sz="2100" spc="-50" dirty="0">
                <a:latin typeface="Comic Sans MS"/>
                <a:cs typeface="Comic Sans MS"/>
              </a:rPr>
              <a:t>a </a:t>
            </a:r>
            <a:r>
              <a:rPr sz="2100" dirty="0">
                <a:latin typeface="Comic Sans MS"/>
                <a:cs typeface="Comic Sans MS"/>
              </a:rPr>
              <a:t>person</a:t>
            </a:r>
            <a:r>
              <a:rPr sz="2100" spc="280" dirty="0">
                <a:latin typeface="Comic Sans MS"/>
                <a:cs typeface="Comic Sans MS"/>
              </a:rPr>
              <a:t> </a:t>
            </a:r>
            <a:r>
              <a:rPr sz="2100" dirty="0">
                <a:latin typeface="Comic Sans MS"/>
                <a:cs typeface="Comic Sans MS"/>
              </a:rPr>
              <a:t>predisposed</a:t>
            </a:r>
            <a:r>
              <a:rPr sz="2100" spc="285" dirty="0">
                <a:latin typeface="Comic Sans MS"/>
                <a:cs typeface="Comic Sans MS"/>
              </a:rPr>
              <a:t> </a:t>
            </a:r>
            <a:r>
              <a:rPr sz="2100" dirty="0">
                <a:latin typeface="Comic Sans MS"/>
                <a:cs typeface="Comic Sans MS"/>
              </a:rPr>
              <a:t>to</a:t>
            </a:r>
            <a:r>
              <a:rPr sz="2100" spc="275" dirty="0">
                <a:latin typeface="Comic Sans MS"/>
                <a:cs typeface="Comic Sans MS"/>
              </a:rPr>
              <a:t> </a:t>
            </a:r>
            <a:r>
              <a:rPr sz="2100" dirty="0">
                <a:latin typeface="Comic Sans MS"/>
                <a:cs typeface="Comic Sans MS"/>
              </a:rPr>
              <a:t>a</a:t>
            </a:r>
            <a:r>
              <a:rPr sz="2100" spc="275" dirty="0">
                <a:latin typeface="Comic Sans MS"/>
                <a:cs typeface="Comic Sans MS"/>
              </a:rPr>
              <a:t> </a:t>
            </a:r>
            <a:r>
              <a:rPr sz="2100" dirty="0">
                <a:latin typeface="Comic Sans MS"/>
                <a:cs typeface="Comic Sans MS"/>
              </a:rPr>
              <a:t>particular</a:t>
            </a:r>
            <a:r>
              <a:rPr sz="2100" spc="280" dirty="0">
                <a:latin typeface="Comic Sans MS"/>
                <a:cs typeface="Comic Sans MS"/>
              </a:rPr>
              <a:t> </a:t>
            </a:r>
            <a:r>
              <a:rPr sz="2100" dirty="0">
                <a:latin typeface="Comic Sans MS"/>
                <a:cs typeface="Comic Sans MS"/>
              </a:rPr>
              <a:t>disease</a:t>
            </a:r>
            <a:r>
              <a:rPr sz="2100" spc="270" dirty="0">
                <a:latin typeface="Comic Sans MS"/>
                <a:cs typeface="Comic Sans MS"/>
              </a:rPr>
              <a:t> </a:t>
            </a:r>
            <a:r>
              <a:rPr sz="2100" dirty="0">
                <a:latin typeface="Comic Sans MS"/>
                <a:cs typeface="Comic Sans MS"/>
              </a:rPr>
              <a:t>may</a:t>
            </a:r>
            <a:r>
              <a:rPr sz="2100" spc="270" dirty="0">
                <a:latin typeface="Comic Sans MS"/>
                <a:cs typeface="Comic Sans MS"/>
              </a:rPr>
              <a:t> </a:t>
            </a:r>
            <a:r>
              <a:rPr sz="2100" dirty="0">
                <a:latin typeface="Comic Sans MS"/>
                <a:cs typeface="Comic Sans MS"/>
              </a:rPr>
              <a:t>not</a:t>
            </a:r>
            <a:r>
              <a:rPr sz="2100" spc="275" dirty="0">
                <a:latin typeface="Comic Sans MS"/>
                <a:cs typeface="Comic Sans MS"/>
              </a:rPr>
              <a:t> </a:t>
            </a:r>
            <a:r>
              <a:rPr sz="2100" dirty="0">
                <a:latin typeface="Comic Sans MS"/>
                <a:cs typeface="Comic Sans MS"/>
              </a:rPr>
              <a:t>be</a:t>
            </a:r>
            <a:r>
              <a:rPr sz="2100" spc="270" dirty="0">
                <a:latin typeface="Comic Sans MS"/>
                <a:cs typeface="Comic Sans MS"/>
              </a:rPr>
              <a:t> </a:t>
            </a:r>
            <a:r>
              <a:rPr sz="2100" dirty="0">
                <a:latin typeface="Comic Sans MS"/>
                <a:cs typeface="Comic Sans MS"/>
              </a:rPr>
              <a:t>able</a:t>
            </a:r>
            <a:r>
              <a:rPr sz="2100" spc="265" dirty="0">
                <a:latin typeface="Comic Sans MS"/>
                <a:cs typeface="Comic Sans MS"/>
              </a:rPr>
              <a:t> </a:t>
            </a:r>
            <a:r>
              <a:rPr sz="2100" dirty="0">
                <a:latin typeface="Comic Sans MS"/>
                <a:cs typeface="Comic Sans MS"/>
              </a:rPr>
              <a:t>to</a:t>
            </a:r>
            <a:r>
              <a:rPr sz="2100" spc="270" dirty="0">
                <a:latin typeface="Comic Sans MS"/>
                <a:cs typeface="Comic Sans MS"/>
              </a:rPr>
              <a:t> </a:t>
            </a:r>
            <a:r>
              <a:rPr sz="2100" spc="-20" dirty="0">
                <a:latin typeface="Comic Sans MS"/>
                <a:cs typeface="Comic Sans MS"/>
              </a:rPr>
              <a:t>have </a:t>
            </a:r>
            <a:r>
              <a:rPr sz="2100" dirty="0">
                <a:latin typeface="Comic Sans MS"/>
                <a:cs typeface="Comic Sans MS"/>
              </a:rPr>
              <a:t>insurance</a:t>
            </a:r>
            <a:r>
              <a:rPr sz="2100" spc="-85" dirty="0">
                <a:latin typeface="Comic Sans MS"/>
                <a:cs typeface="Comic Sans MS"/>
              </a:rPr>
              <a:t> </a:t>
            </a:r>
            <a:r>
              <a:rPr sz="2100" spc="-10" dirty="0">
                <a:latin typeface="Comic Sans MS"/>
                <a:cs typeface="Comic Sans MS"/>
              </a:rPr>
              <a:t>cover.</a:t>
            </a:r>
            <a:endParaRPr sz="2100" dirty="0">
              <a:latin typeface="Comic Sans MS"/>
              <a:cs typeface="Comic Sans MS"/>
            </a:endParaRPr>
          </a:p>
          <a:p>
            <a:pPr>
              <a:spcBef>
                <a:spcPts val="855"/>
              </a:spcBef>
            </a:pPr>
            <a:endParaRPr sz="2100" dirty="0">
              <a:latin typeface="Comic Sans MS"/>
              <a:cs typeface="Comic Sans MS"/>
            </a:endParaRPr>
          </a:p>
          <a:p>
            <a:pPr marL="12700" marR="5080" algn="just">
              <a:lnSpc>
                <a:spcPct val="150000"/>
              </a:lnSpc>
            </a:pPr>
            <a:r>
              <a:rPr sz="2100" dirty="0">
                <a:latin typeface="Comic Sans MS"/>
                <a:cs typeface="Comic Sans MS"/>
              </a:rPr>
              <a:t>The</a:t>
            </a:r>
            <a:r>
              <a:rPr sz="2100" spc="85" dirty="0">
                <a:latin typeface="Comic Sans MS"/>
                <a:cs typeface="Comic Sans MS"/>
              </a:rPr>
              <a:t>  </a:t>
            </a:r>
            <a:r>
              <a:rPr sz="2100" dirty="0">
                <a:latin typeface="Comic Sans MS"/>
                <a:cs typeface="Comic Sans MS"/>
              </a:rPr>
              <a:t>insurer</a:t>
            </a:r>
            <a:r>
              <a:rPr sz="2100" spc="95" dirty="0">
                <a:latin typeface="Comic Sans MS"/>
                <a:cs typeface="Comic Sans MS"/>
              </a:rPr>
              <a:t>  </a:t>
            </a:r>
            <a:r>
              <a:rPr sz="2100" dirty="0">
                <a:latin typeface="Comic Sans MS"/>
                <a:cs typeface="Comic Sans MS"/>
              </a:rPr>
              <a:t>could</a:t>
            </a:r>
            <a:r>
              <a:rPr sz="2100" spc="90" dirty="0">
                <a:latin typeface="Comic Sans MS"/>
                <a:cs typeface="Comic Sans MS"/>
              </a:rPr>
              <a:t>  </a:t>
            </a:r>
            <a:r>
              <a:rPr sz="2100" dirty="0">
                <a:latin typeface="Comic Sans MS"/>
                <a:cs typeface="Comic Sans MS"/>
              </a:rPr>
              <a:t>go</a:t>
            </a:r>
            <a:r>
              <a:rPr sz="2100" spc="85" dirty="0">
                <a:latin typeface="Comic Sans MS"/>
                <a:cs typeface="Comic Sans MS"/>
              </a:rPr>
              <a:t>  </a:t>
            </a:r>
            <a:r>
              <a:rPr sz="2100" dirty="0">
                <a:latin typeface="Comic Sans MS"/>
                <a:cs typeface="Comic Sans MS"/>
              </a:rPr>
              <a:t>for</a:t>
            </a:r>
            <a:r>
              <a:rPr sz="2100" spc="90" dirty="0">
                <a:latin typeface="Comic Sans MS"/>
                <a:cs typeface="Comic Sans MS"/>
              </a:rPr>
              <a:t>  </a:t>
            </a:r>
            <a:r>
              <a:rPr sz="2100" dirty="0">
                <a:latin typeface="Comic Sans MS"/>
                <a:cs typeface="Comic Sans MS"/>
              </a:rPr>
              <a:t>a</a:t>
            </a:r>
            <a:r>
              <a:rPr sz="2100" spc="90" dirty="0">
                <a:latin typeface="Comic Sans MS"/>
                <a:cs typeface="Comic Sans MS"/>
              </a:rPr>
              <a:t>  </a:t>
            </a:r>
            <a:r>
              <a:rPr sz="2100" dirty="0">
                <a:latin typeface="Comic Sans MS"/>
                <a:cs typeface="Comic Sans MS"/>
              </a:rPr>
              <a:t>test</a:t>
            </a:r>
            <a:r>
              <a:rPr sz="2100" spc="90" dirty="0">
                <a:latin typeface="Comic Sans MS"/>
                <a:cs typeface="Comic Sans MS"/>
              </a:rPr>
              <a:t>  </a:t>
            </a:r>
            <a:r>
              <a:rPr sz="2100" dirty="0">
                <a:latin typeface="Comic Sans MS"/>
                <a:cs typeface="Comic Sans MS"/>
              </a:rPr>
              <a:t>without</a:t>
            </a:r>
            <a:r>
              <a:rPr sz="2100" spc="85" dirty="0">
                <a:latin typeface="Comic Sans MS"/>
                <a:cs typeface="Comic Sans MS"/>
              </a:rPr>
              <a:t>  </a:t>
            </a:r>
            <a:r>
              <a:rPr sz="2100" dirty="0">
                <a:latin typeface="Comic Sans MS"/>
                <a:cs typeface="Comic Sans MS"/>
              </a:rPr>
              <a:t>the</a:t>
            </a:r>
            <a:r>
              <a:rPr sz="2100" spc="85" dirty="0">
                <a:latin typeface="Comic Sans MS"/>
                <a:cs typeface="Comic Sans MS"/>
              </a:rPr>
              <a:t>  </a:t>
            </a:r>
            <a:r>
              <a:rPr sz="2100" dirty="0">
                <a:latin typeface="Comic Sans MS"/>
                <a:cs typeface="Comic Sans MS"/>
              </a:rPr>
              <a:t>knowledge</a:t>
            </a:r>
            <a:r>
              <a:rPr sz="2100" spc="90" dirty="0">
                <a:latin typeface="Comic Sans MS"/>
                <a:cs typeface="Comic Sans MS"/>
              </a:rPr>
              <a:t>  </a:t>
            </a:r>
            <a:r>
              <a:rPr sz="2100" dirty="0">
                <a:latin typeface="Comic Sans MS"/>
                <a:cs typeface="Comic Sans MS"/>
              </a:rPr>
              <a:t>of</a:t>
            </a:r>
            <a:r>
              <a:rPr sz="2100" spc="90" dirty="0">
                <a:latin typeface="Comic Sans MS"/>
                <a:cs typeface="Comic Sans MS"/>
              </a:rPr>
              <a:t>  </a:t>
            </a:r>
            <a:r>
              <a:rPr sz="2100" spc="-25" dirty="0">
                <a:latin typeface="Comic Sans MS"/>
                <a:cs typeface="Comic Sans MS"/>
              </a:rPr>
              <a:t>the </a:t>
            </a:r>
            <a:r>
              <a:rPr sz="2100" dirty="0">
                <a:latin typeface="Comic Sans MS"/>
                <a:cs typeface="Comic Sans MS"/>
              </a:rPr>
              <a:t>customer</a:t>
            </a:r>
            <a:r>
              <a:rPr sz="2100" spc="85" dirty="0">
                <a:latin typeface="Comic Sans MS"/>
                <a:cs typeface="Comic Sans MS"/>
              </a:rPr>
              <a:t> </a:t>
            </a:r>
            <a:r>
              <a:rPr sz="2100" dirty="0">
                <a:latin typeface="Comic Sans MS"/>
                <a:cs typeface="Comic Sans MS"/>
              </a:rPr>
              <a:t>and</a:t>
            </a:r>
            <a:r>
              <a:rPr sz="2100" spc="85" dirty="0">
                <a:latin typeface="Comic Sans MS"/>
                <a:cs typeface="Comic Sans MS"/>
              </a:rPr>
              <a:t> </a:t>
            </a:r>
            <a:r>
              <a:rPr sz="2100" dirty="0">
                <a:latin typeface="Comic Sans MS"/>
                <a:cs typeface="Comic Sans MS"/>
              </a:rPr>
              <a:t>basing</a:t>
            </a:r>
            <a:r>
              <a:rPr sz="2100" spc="70" dirty="0">
                <a:latin typeface="Comic Sans MS"/>
                <a:cs typeface="Comic Sans MS"/>
              </a:rPr>
              <a:t> </a:t>
            </a:r>
            <a:r>
              <a:rPr sz="2100" dirty="0">
                <a:latin typeface="Comic Sans MS"/>
                <a:cs typeface="Comic Sans MS"/>
              </a:rPr>
              <a:t>on</a:t>
            </a:r>
            <a:r>
              <a:rPr sz="2100" spc="75" dirty="0">
                <a:latin typeface="Comic Sans MS"/>
                <a:cs typeface="Comic Sans MS"/>
              </a:rPr>
              <a:t> </a:t>
            </a:r>
            <a:r>
              <a:rPr sz="2100" dirty="0">
                <a:latin typeface="Comic Sans MS"/>
                <a:cs typeface="Comic Sans MS"/>
              </a:rPr>
              <a:t>the</a:t>
            </a:r>
            <a:r>
              <a:rPr sz="2100" spc="80" dirty="0">
                <a:latin typeface="Comic Sans MS"/>
                <a:cs typeface="Comic Sans MS"/>
              </a:rPr>
              <a:t> </a:t>
            </a:r>
            <a:r>
              <a:rPr sz="2100" dirty="0">
                <a:latin typeface="Comic Sans MS"/>
                <a:cs typeface="Comic Sans MS"/>
              </a:rPr>
              <a:t>results</a:t>
            </a:r>
            <a:r>
              <a:rPr sz="2100" spc="85" dirty="0">
                <a:latin typeface="Comic Sans MS"/>
                <a:cs typeface="Comic Sans MS"/>
              </a:rPr>
              <a:t> </a:t>
            </a:r>
            <a:r>
              <a:rPr sz="2100" dirty="0">
                <a:latin typeface="Comic Sans MS"/>
                <a:cs typeface="Comic Sans MS"/>
              </a:rPr>
              <a:t>of</a:t>
            </a:r>
            <a:r>
              <a:rPr sz="2100" spc="80" dirty="0">
                <a:latin typeface="Comic Sans MS"/>
                <a:cs typeface="Comic Sans MS"/>
              </a:rPr>
              <a:t> </a:t>
            </a:r>
            <a:r>
              <a:rPr sz="2100" dirty="0">
                <a:latin typeface="Comic Sans MS"/>
                <a:cs typeface="Comic Sans MS"/>
              </a:rPr>
              <a:t>the</a:t>
            </a:r>
            <a:r>
              <a:rPr sz="2100" spc="80" dirty="0">
                <a:latin typeface="Comic Sans MS"/>
                <a:cs typeface="Comic Sans MS"/>
              </a:rPr>
              <a:t> </a:t>
            </a:r>
            <a:r>
              <a:rPr sz="2100" dirty="0">
                <a:latin typeface="Comic Sans MS"/>
                <a:cs typeface="Comic Sans MS"/>
              </a:rPr>
              <a:t>test</a:t>
            </a:r>
            <a:r>
              <a:rPr sz="2100" spc="85" dirty="0">
                <a:latin typeface="Comic Sans MS"/>
                <a:cs typeface="Comic Sans MS"/>
              </a:rPr>
              <a:t> </a:t>
            </a:r>
            <a:r>
              <a:rPr sz="2100" dirty="0">
                <a:latin typeface="Comic Sans MS"/>
                <a:cs typeface="Comic Sans MS"/>
              </a:rPr>
              <a:t>insurance</a:t>
            </a:r>
            <a:r>
              <a:rPr sz="2100" spc="80" dirty="0">
                <a:latin typeface="Comic Sans MS"/>
                <a:cs typeface="Comic Sans MS"/>
              </a:rPr>
              <a:t> </a:t>
            </a:r>
            <a:r>
              <a:rPr sz="2100" dirty="0">
                <a:latin typeface="Comic Sans MS"/>
                <a:cs typeface="Comic Sans MS"/>
              </a:rPr>
              <a:t>policy</a:t>
            </a:r>
            <a:r>
              <a:rPr sz="2100" spc="80" dirty="0">
                <a:latin typeface="Comic Sans MS"/>
                <a:cs typeface="Comic Sans MS"/>
              </a:rPr>
              <a:t> </a:t>
            </a:r>
            <a:r>
              <a:rPr sz="2100" spc="-10" dirty="0">
                <a:latin typeface="Comic Sans MS"/>
                <a:cs typeface="Comic Sans MS"/>
              </a:rPr>
              <a:t>could </a:t>
            </a:r>
            <a:r>
              <a:rPr sz="2100" dirty="0">
                <a:latin typeface="Comic Sans MS"/>
                <a:cs typeface="Comic Sans MS"/>
              </a:rPr>
              <a:t>be</a:t>
            </a:r>
            <a:r>
              <a:rPr sz="2100" spc="-35" dirty="0">
                <a:latin typeface="Comic Sans MS"/>
                <a:cs typeface="Comic Sans MS"/>
              </a:rPr>
              <a:t> </a:t>
            </a:r>
            <a:r>
              <a:rPr sz="2100" dirty="0">
                <a:latin typeface="Comic Sans MS"/>
                <a:cs typeface="Comic Sans MS"/>
              </a:rPr>
              <a:t>sold</a:t>
            </a:r>
            <a:r>
              <a:rPr sz="2100" spc="-20" dirty="0">
                <a:latin typeface="Comic Sans MS"/>
                <a:cs typeface="Comic Sans MS"/>
              </a:rPr>
              <a:t> </a:t>
            </a:r>
            <a:r>
              <a:rPr sz="2100" dirty="0">
                <a:latin typeface="Comic Sans MS"/>
                <a:cs typeface="Comic Sans MS"/>
              </a:rPr>
              <a:t>or</a:t>
            </a:r>
            <a:r>
              <a:rPr sz="2100" spc="-20" dirty="0">
                <a:latin typeface="Comic Sans MS"/>
                <a:cs typeface="Comic Sans MS"/>
              </a:rPr>
              <a:t> </a:t>
            </a:r>
            <a:r>
              <a:rPr sz="2100" spc="-10" dirty="0">
                <a:latin typeface="Comic Sans MS"/>
                <a:cs typeface="Comic Sans MS"/>
              </a:rPr>
              <a:t>withdrawn.</a:t>
            </a:r>
            <a:endParaRPr sz="2100" dirty="0">
              <a:latin typeface="Comic Sans MS"/>
              <a:cs typeface="Comic Sans M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5C0269-67C6-595C-C96A-FBDA6BF786C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606A0F1-DB89-00BE-E8A7-A4B29C6D4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831340" y="100714"/>
            <a:ext cx="4864882" cy="689291"/>
          </a:xfrm>
          <a:prstGeom prst="rect">
            <a:avLst/>
          </a:prstGeom>
        </p:spPr>
        <p:txBody>
          <a:bodyPr vert="horz" wrap="square" lIns="0" tIns="12065" rIns="0" bIns="0" rtlCol="0" anchor="ctr">
            <a:spAutoFit/>
          </a:bodyPr>
          <a:lstStyle/>
          <a:p>
            <a:pPr marL="12700">
              <a:lnSpc>
                <a:spcPct val="100000"/>
              </a:lnSpc>
              <a:spcBef>
                <a:spcPts val="95"/>
              </a:spcBef>
            </a:pPr>
            <a:r>
              <a:rPr b="1" dirty="0">
                <a:solidFill>
                  <a:srgbClr val="00AEEF"/>
                </a:solidFill>
              </a:rPr>
              <a:t>Prenatal</a:t>
            </a:r>
            <a:r>
              <a:rPr b="1" spc="-95" dirty="0">
                <a:solidFill>
                  <a:srgbClr val="00AEEF"/>
                </a:solidFill>
              </a:rPr>
              <a:t> </a:t>
            </a:r>
            <a:r>
              <a:rPr b="1" spc="-10" dirty="0">
                <a:solidFill>
                  <a:srgbClr val="00AEEF"/>
                </a:solidFill>
              </a:rPr>
              <a:t>Diagnostics</a:t>
            </a:r>
          </a:p>
        </p:txBody>
      </p:sp>
      <p:sp>
        <p:nvSpPr>
          <p:cNvPr id="3" name="object 3"/>
          <p:cNvSpPr txBox="1"/>
          <p:nvPr/>
        </p:nvSpPr>
        <p:spPr>
          <a:xfrm>
            <a:off x="886265" y="1228090"/>
            <a:ext cx="9474395" cy="4013919"/>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Prenatal</a:t>
            </a:r>
            <a:r>
              <a:rPr sz="2100" spc="-60" dirty="0">
                <a:solidFill>
                  <a:srgbClr val="221F1F"/>
                </a:solidFill>
                <a:latin typeface="Comic Sans MS"/>
                <a:cs typeface="Comic Sans MS"/>
              </a:rPr>
              <a:t> </a:t>
            </a:r>
            <a:r>
              <a:rPr sz="2100" dirty="0">
                <a:solidFill>
                  <a:srgbClr val="221F1F"/>
                </a:solidFill>
                <a:latin typeface="Comic Sans MS"/>
                <a:cs typeface="Comic Sans MS"/>
              </a:rPr>
              <a:t>diagnosis</a:t>
            </a:r>
            <a:r>
              <a:rPr sz="2100" spc="-35" dirty="0">
                <a:solidFill>
                  <a:srgbClr val="221F1F"/>
                </a:solidFill>
                <a:latin typeface="Comic Sans MS"/>
                <a:cs typeface="Comic Sans MS"/>
              </a:rPr>
              <a:t> </a:t>
            </a:r>
            <a:r>
              <a:rPr sz="2100" dirty="0">
                <a:solidFill>
                  <a:srgbClr val="221F1F"/>
                </a:solidFill>
                <a:latin typeface="Comic Sans MS"/>
                <a:cs typeface="Comic Sans MS"/>
              </a:rPr>
              <a:t>is</a:t>
            </a:r>
            <a:r>
              <a:rPr sz="2100" spc="-30" dirty="0">
                <a:solidFill>
                  <a:srgbClr val="221F1F"/>
                </a:solidFill>
                <a:latin typeface="Comic Sans MS"/>
                <a:cs typeface="Comic Sans MS"/>
              </a:rPr>
              <a:t> </a:t>
            </a:r>
            <a:r>
              <a:rPr sz="2100" dirty="0">
                <a:solidFill>
                  <a:srgbClr val="221F1F"/>
                </a:solidFill>
                <a:latin typeface="Comic Sans MS"/>
                <a:cs typeface="Comic Sans MS"/>
              </a:rPr>
              <a:t>the</a:t>
            </a:r>
            <a:r>
              <a:rPr sz="2100" spc="-35" dirty="0">
                <a:solidFill>
                  <a:srgbClr val="221F1F"/>
                </a:solidFill>
                <a:latin typeface="Comic Sans MS"/>
                <a:cs typeface="Comic Sans MS"/>
              </a:rPr>
              <a:t> </a:t>
            </a:r>
            <a:r>
              <a:rPr sz="2100" dirty="0">
                <a:solidFill>
                  <a:srgbClr val="221F1F"/>
                </a:solidFill>
                <a:latin typeface="Comic Sans MS"/>
                <a:cs typeface="Comic Sans MS"/>
              </a:rPr>
              <a:t>identification</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30" dirty="0">
                <a:solidFill>
                  <a:srgbClr val="221F1F"/>
                </a:solidFill>
                <a:latin typeface="Comic Sans MS"/>
                <a:cs typeface="Comic Sans MS"/>
              </a:rPr>
              <a:t> </a:t>
            </a:r>
            <a:r>
              <a:rPr sz="2100" dirty="0">
                <a:solidFill>
                  <a:srgbClr val="221F1F"/>
                </a:solidFill>
                <a:latin typeface="Comic Sans MS"/>
                <a:cs typeface="Comic Sans MS"/>
              </a:rPr>
              <a:t>disease</a:t>
            </a:r>
            <a:r>
              <a:rPr sz="2100" spc="-35" dirty="0">
                <a:solidFill>
                  <a:srgbClr val="221F1F"/>
                </a:solidFill>
                <a:latin typeface="Comic Sans MS"/>
                <a:cs typeface="Comic Sans MS"/>
              </a:rPr>
              <a:t> </a:t>
            </a:r>
            <a:r>
              <a:rPr sz="2100" dirty="0">
                <a:solidFill>
                  <a:srgbClr val="221F1F"/>
                </a:solidFill>
                <a:latin typeface="Comic Sans MS"/>
                <a:cs typeface="Comic Sans MS"/>
              </a:rPr>
              <a:t>of</a:t>
            </a:r>
            <a:r>
              <a:rPr sz="2100" spc="-45" dirty="0">
                <a:solidFill>
                  <a:srgbClr val="221F1F"/>
                </a:solidFill>
                <a:latin typeface="Comic Sans MS"/>
                <a:cs typeface="Comic Sans MS"/>
              </a:rPr>
              <a:t> </a:t>
            </a:r>
            <a:r>
              <a:rPr sz="2100" dirty="0">
                <a:solidFill>
                  <a:srgbClr val="221F1F"/>
                </a:solidFill>
                <a:latin typeface="Comic Sans MS"/>
                <a:cs typeface="Comic Sans MS"/>
              </a:rPr>
              <a:t>the</a:t>
            </a:r>
            <a:r>
              <a:rPr sz="2100" spc="-20" dirty="0">
                <a:solidFill>
                  <a:srgbClr val="221F1F"/>
                </a:solidFill>
                <a:latin typeface="Comic Sans MS"/>
                <a:cs typeface="Comic Sans MS"/>
              </a:rPr>
              <a:t> </a:t>
            </a:r>
            <a:r>
              <a:rPr sz="2100" spc="-10" dirty="0">
                <a:solidFill>
                  <a:srgbClr val="221F1F"/>
                </a:solidFill>
                <a:latin typeface="Comic Sans MS"/>
                <a:cs typeface="Comic Sans MS"/>
              </a:rPr>
              <a:t>fetus.</a:t>
            </a:r>
            <a:endParaRPr sz="2100" dirty="0">
              <a:latin typeface="Comic Sans MS"/>
              <a:cs typeface="Comic Sans MS"/>
            </a:endParaRPr>
          </a:p>
          <a:p>
            <a:pPr>
              <a:spcBef>
                <a:spcPts val="2110"/>
              </a:spcBef>
            </a:pPr>
            <a:endParaRPr sz="2100" dirty="0">
              <a:latin typeface="Comic Sans MS"/>
              <a:cs typeface="Comic Sans MS"/>
            </a:endParaRPr>
          </a:p>
          <a:p>
            <a:pPr marL="12700"/>
            <a:r>
              <a:rPr sz="2100" dirty="0">
                <a:solidFill>
                  <a:srgbClr val="221F1F"/>
                </a:solidFill>
                <a:latin typeface="Comic Sans MS"/>
                <a:cs typeface="Comic Sans MS"/>
              </a:rPr>
              <a:t>The</a:t>
            </a:r>
            <a:r>
              <a:rPr sz="2100" spc="-55" dirty="0">
                <a:solidFill>
                  <a:srgbClr val="221F1F"/>
                </a:solidFill>
                <a:latin typeface="Comic Sans MS"/>
                <a:cs typeface="Comic Sans MS"/>
              </a:rPr>
              <a:t> </a:t>
            </a:r>
            <a:r>
              <a:rPr sz="2100" dirty="0">
                <a:solidFill>
                  <a:srgbClr val="221F1F"/>
                </a:solidFill>
                <a:latin typeface="Comic Sans MS"/>
                <a:cs typeface="Comic Sans MS"/>
              </a:rPr>
              <a:t>three</a:t>
            </a:r>
            <a:r>
              <a:rPr sz="2100" spc="-45" dirty="0">
                <a:solidFill>
                  <a:srgbClr val="221F1F"/>
                </a:solidFill>
                <a:latin typeface="Comic Sans MS"/>
                <a:cs typeface="Comic Sans MS"/>
              </a:rPr>
              <a:t> </a:t>
            </a:r>
            <a:r>
              <a:rPr sz="2100" dirty="0">
                <a:solidFill>
                  <a:srgbClr val="221F1F"/>
                </a:solidFill>
                <a:latin typeface="Comic Sans MS"/>
                <a:cs typeface="Comic Sans MS"/>
              </a:rPr>
              <a:t>main</a:t>
            </a:r>
            <a:r>
              <a:rPr sz="2100" spc="-35" dirty="0">
                <a:solidFill>
                  <a:srgbClr val="221F1F"/>
                </a:solidFill>
                <a:latin typeface="Comic Sans MS"/>
                <a:cs typeface="Comic Sans MS"/>
              </a:rPr>
              <a:t> </a:t>
            </a:r>
            <a:r>
              <a:rPr sz="2100" dirty="0">
                <a:solidFill>
                  <a:srgbClr val="221F1F"/>
                </a:solidFill>
                <a:latin typeface="Comic Sans MS"/>
                <a:cs typeface="Comic Sans MS"/>
              </a:rPr>
              <a:t>purposes</a:t>
            </a:r>
            <a:r>
              <a:rPr sz="2100" spc="-45" dirty="0">
                <a:solidFill>
                  <a:srgbClr val="221F1F"/>
                </a:solidFill>
                <a:latin typeface="Comic Sans MS"/>
                <a:cs typeface="Comic Sans MS"/>
              </a:rPr>
              <a:t> </a:t>
            </a:r>
            <a:r>
              <a:rPr sz="2100" dirty="0">
                <a:solidFill>
                  <a:srgbClr val="221F1F"/>
                </a:solidFill>
                <a:latin typeface="Comic Sans MS"/>
                <a:cs typeface="Comic Sans MS"/>
              </a:rPr>
              <a:t>of</a:t>
            </a:r>
            <a:r>
              <a:rPr sz="2100" spc="-50" dirty="0">
                <a:solidFill>
                  <a:srgbClr val="221F1F"/>
                </a:solidFill>
                <a:latin typeface="Comic Sans MS"/>
                <a:cs typeface="Comic Sans MS"/>
              </a:rPr>
              <a:t> </a:t>
            </a:r>
            <a:r>
              <a:rPr sz="2100" dirty="0">
                <a:solidFill>
                  <a:srgbClr val="221F1F"/>
                </a:solidFill>
                <a:latin typeface="Comic Sans MS"/>
                <a:cs typeface="Comic Sans MS"/>
              </a:rPr>
              <a:t>prenatal</a:t>
            </a:r>
            <a:r>
              <a:rPr sz="2100" spc="-45" dirty="0">
                <a:solidFill>
                  <a:srgbClr val="221F1F"/>
                </a:solidFill>
                <a:latin typeface="Comic Sans MS"/>
                <a:cs typeface="Comic Sans MS"/>
              </a:rPr>
              <a:t> </a:t>
            </a:r>
            <a:r>
              <a:rPr sz="2100" dirty="0">
                <a:solidFill>
                  <a:srgbClr val="221F1F"/>
                </a:solidFill>
                <a:latin typeface="Comic Sans MS"/>
                <a:cs typeface="Comic Sans MS"/>
              </a:rPr>
              <a:t>diagnosis</a:t>
            </a:r>
            <a:r>
              <a:rPr sz="2100" spc="-50" dirty="0">
                <a:solidFill>
                  <a:srgbClr val="221F1F"/>
                </a:solidFill>
                <a:latin typeface="Comic Sans MS"/>
                <a:cs typeface="Comic Sans MS"/>
              </a:rPr>
              <a:t> </a:t>
            </a:r>
            <a:r>
              <a:rPr sz="2100" spc="-20" dirty="0">
                <a:solidFill>
                  <a:srgbClr val="221F1F"/>
                </a:solidFill>
                <a:latin typeface="Comic Sans MS"/>
                <a:cs typeface="Comic Sans MS"/>
              </a:rPr>
              <a:t>are:</a:t>
            </a:r>
            <a:endParaRPr sz="2100" dirty="0">
              <a:latin typeface="Comic Sans MS"/>
              <a:cs typeface="Comic Sans MS"/>
            </a:endParaRPr>
          </a:p>
          <a:p>
            <a:pPr marL="469900" marR="5080" indent="-457200">
              <a:lnSpc>
                <a:spcPct val="150000"/>
              </a:lnSpc>
              <a:buAutoNum type="arabicPeriod"/>
              <a:tabLst>
                <a:tab pos="469900" algn="l"/>
                <a:tab pos="881380" algn="l"/>
                <a:tab pos="1853564" algn="l"/>
                <a:tab pos="2432685" algn="l"/>
                <a:tab pos="3550285" algn="l"/>
                <a:tab pos="4646295" algn="l"/>
                <a:tab pos="5194935" algn="l"/>
                <a:tab pos="5766435" algn="l"/>
                <a:tab pos="6554470" algn="l"/>
                <a:tab pos="6976745" algn="l"/>
                <a:tab pos="7399020" algn="l"/>
              </a:tabLst>
            </a:pPr>
            <a:r>
              <a:rPr sz="2100" spc="-25" dirty="0">
                <a:solidFill>
                  <a:srgbClr val="221F1F"/>
                </a:solidFill>
                <a:latin typeface="Comic Sans MS"/>
                <a:cs typeface="Comic Sans MS"/>
              </a:rPr>
              <a:t>to</a:t>
            </a:r>
            <a:r>
              <a:rPr sz="2100" dirty="0">
                <a:solidFill>
                  <a:srgbClr val="221F1F"/>
                </a:solidFill>
                <a:latin typeface="Comic Sans MS"/>
                <a:cs typeface="Comic Sans MS"/>
              </a:rPr>
              <a:t>	</a:t>
            </a:r>
            <a:r>
              <a:rPr sz="2100" spc="-10" dirty="0">
                <a:solidFill>
                  <a:srgbClr val="221F1F"/>
                </a:solidFill>
                <a:latin typeface="Comic Sans MS"/>
                <a:cs typeface="Comic Sans MS"/>
              </a:rPr>
              <a:t>inform</a:t>
            </a:r>
            <a:r>
              <a:rPr sz="2100" dirty="0">
                <a:solidFill>
                  <a:srgbClr val="221F1F"/>
                </a:solidFill>
                <a:latin typeface="Comic Sans MS"/>
                <a:cs typeface="Comic Sans MS"/>
              </a:rPr>
              <a:t>	</a:t>
            </a:r>
            <a:r>
              <a:rPr sz="2100" spc="-25" dirty="0">
                <a:solidFill>
                  <a:srgbClr val="221F1F"/>
                </a:solidFill>
                <a:latin typeface="Comic Sans MS"/>
                <a:cs typeface="Comic Sans MS"/>
              </a:rPr>
              <a:t>and</a:t>
            </a:r>
            <a:r>
              <a:rPr sz="2100" dirty="0">
                <a:solidFill>
                  <a:srgbClr val="221F1F"/>
                </a:solidFill>
                <a:latin typeface="Comic Sans MS"/>
                <a:cs typeface="Comic Sans MS"/>
              </a:rPr>
              <a:t>	</a:t>
            </a:r>
            <a:r>
              <a:rPr sz="2100" spc="-10" dirty="0">
                <a:solidFill>
                  <a:srgbClr val="221F1F"/>
                </a:solidFill>
                <a:latin typeface="Comic Sans MS"/>
                <a:cs typeface="Comic Sans MS"/>
              </a:rPr>
              <a:t>prepare</a:t>
            </a:r>
            <a:r>
              <a:rPr sz="2100" dirty="0">
                <a:solidFill>
                  <a:srgbClr val="221F1F"/>
                </a:solidFill>
                <a:latin typeface="Comic Sans MS"/>
                <a:cs typeface="Comic Sans MS"/>
              </a:rPr>
              <a:t>	</a:t>
            </a:r>
            <a:r>
              <a:rPr sz="2100" spc="-10" dirty="0">
                <a:solidFill>
                  <a:srgbClr val="221F1F"/>
                </a:solidFill>
                <a:latin typeface="Comic Sans MS"/>
                <a:cs typeface="Comic Sans MS"/>
              </a:rPr>
              <a:t>parents</a:t>
            </a:r>
            <a:r>
              <a:rPr sz="2100" dirty="0">
                <a:solidFill>
                  <a:srgbClr val="221F1F"/>
                </a:solidFill>
                <a:latin typeface="Comic Sans MS"/>
                <a:cs typeface="Comic Sans MS"/>
              </a:rPr>
              <a:t>	</a:t>
            </a:r>
            <a:r>
              <a:rPr sz="2100" spc="-25" dirty="0">
                <a:solidFill>
                  <a:srgbClr val="221F1F"/>
                </a:solidFill>
                <a:latin typeface="Comic Sans MS"/>
                <a:cs typeface="Comic Sans MS"/>
              </a:rPr>
              <a:t>for</a:t>
            </a:r>
            <a:r>
              <a:rPr sz="2100" dirty="0">
                <a:solidFill>
                  <a:srgbClr val="221F1F"/>
                </a:solidFill>
                <a:latin typeface="Comic Sans MS"/>
                <a:cs typeface="Comic Sans MS"/>
              </a:rPr>
              <a:t>	</a:t>
            </a:r>
            <a:r>
              <a:rPr sz="2100" spc="-25" dirty="0">
                <a:solidFill>
                  <a:srgbClr val="221F1F"/>
                </a:solidFill>
                <a:latin typeface="Comic Sans MS"/>
                <a:cs typeface="Comic Sans MS"/>
              </a:rPr>
              <a:t>the</a:t>
            </a:r>
            <a:r>
              <a:rPr sz="2100" dirty="0">
                <a:solidFill>
                  <a:srgbClr val="221F1F"/>
                </a:solidFill>
                <a:latin typeface="Comic Sans MS"/>
                <a:cs typeface="Comic Sans MS"/>
              </a:rPr>
              <a:t>	</a:t>
            </a:r>
            <a:r>
              <a:rPr sz="2100" spc="-10" dirty="0">
                <a:solidFill>
                  <a:srgbClr val="221F1F"/>
                </a:solidFill>
                <a:latin typeface="Comic Sans MS"/>
                <a:cs typeface="Comic Sans MS"/>
              </a:rPr>
              <a:t>birth</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25" dirty="0">
                <a:solidFill>
                  <a:srgbClr val="221F1F"/>
                </a:solidFill>
                <a:latin typeface="Comic Sans MS"/>
                <a:cs typeface="Comic Sans MS"/>
              </a:rPr>
              <a:t>an</a:t>
            </a:r>
            <a:r>
              <a:rPr sz="2100" dirty="0">
                <a:solidFill>
                  <a:srgbClr val="221F1F"/>
                </a:solidFill>
                <a:latin typeface="Comic Sans MS"/>
                <a:cs typeface="Comic Sans MS"/>
              </a:rPr>
              <a:t>	</a:t>
            </a:r>
            <a:r>
              <a:rPr sz="2100" spc="-10" dirty="0">
                <a:solidFill>
                  <a:srgbClr val="221F1F"/>
                </a:solidFill>
                <a:latin typeface="Comic Sans MS"/>
                <a:cs typeface="Comic Sans MS"/>
              </a:rPr>
              <a:t>affected </a:t>
            </a:r>
            <a:r>
              <a:rPr sz="2100" dirty="0">
                <a:solidFill>
                  <a:srgbClr val="221F1F"/>
                </a:solidFill>
                <a:latin typeface="Comic Sans MS"/>
                <a:cs typeface="Comic Sans MS"/>
              </a:rPr>
              <a:t>infant</a:t>
            </a:r>
            <a:r>
              <a:rPr sz="2100" spc="-45" dirty="0">
                <a:solidFill>
                  <a:srgbClr val="221F1F"/>
                </a:solidFill>
                <a:latin typeface="Comic Sans MS"/>
                <a:cs typeface="Comic Sans MS"/>
              </a:rPr>
              <a:t> </a:t>
            </a:r>
            <a:r>
              <a:rPr sz="2100" dirty="0">
                <a:solidFill>
                  <a:srgbClr val="221F1F"/>
                </a:solidFill>
                <a:latin typeface="Comic Sans MS"/>
                <a:cs typeface="Comic Sans MS"/>
              </a:rPr>
              <a:t>if</a:t>
            </a:r>
            <a:r>
              <a:rPr sz="2100" spc="-35" dirty="0">
                <a:solidFill>
                  <a:srgbClr val="221F1F"/>
                </a:solidFill>
                <a:latin typeface="Comic Sans MS"/>
                <a:cs typeface="Comic Sans MS"/>
              </a:rPr>
              <a:t> </a:t>
            </a:r>
            <a:r>
              <a:rPr sz="2100" spc="-20" dirty="0">
                <a:solidFill>
                  <a:srgbClr val="221F1F"/>
                </a:solidFill>
                <a:latin typeface="Comic Sans MS"/>
                <a:cs typeface="Comic Sans MS"/>
              </a:rPr>
              <a:t>any;</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to</a:t>
            </a:r>
            <a:r>
              <a:rPr sz="2100" spc="-50" dirty="0">
                <a:solidFill>
                  <a:srgbClr val="221F1F"/>
                </a:solidFill>
                <a:latin typeface="Comic Sans MS"/>
                <a:cs typeface="Comic Sans MS"/>
              </a:rPr>
              <a:t> </a:t>
            </a:r>
            <a:r>
              <a:rPr sz="2100" dirty="0">
                <a:solidFill>
                  <a:srgbClr val="221F1F"/>
                </a:solidFill>
                <a:latin typeface="Comic Sans MS"/>
                <a:cs typeface="Comic Sans MS"/>
              </a:rPr>
              <a:t>allow</a:t>
            </a:r>
            <a:r>
              <a:rPr sz="2100" spc="-30" dirty="0">
                <a:solidFill>
                  <a:srgbClr val="221F1F"/>
                </a:solidFill>
                <a:latin typeface="Comic Sans MS"/>
                <a:cs typeface="Comic Sans MS"/>
              </a:rPr>
              <a:t> </a:t>
            </a:r>
            <a:r>
              <a:rPr sz="2100" dirty="0">
                <a:solidFill>
                  <a:srgbClr val="221F1F"/>
                </a:solidFill>
                <a:latin typeface="Comic Sans MS"/>
                <a:cs typeface="Comic Sans MS"/>
              </a:rPr>
              <a:t>in</a:t>
            </a:r>
            <a:r>
              <a:rPr sz="2100" spc="-15" dirty="0">
                <a:solidFill>
                  <a:srgbClr val="221F1F"/>
                </a:solidFill>
                <a:latin typeface="Comic Sans MS"/>
                <a:cs typeface="Comic Sans MS"/>
              </a:rPr>
              <a:t> </a:t>
            </a:r>
            <a:r>
              <a:rPr sz="2100" dirty="0">
                <a:solidFill>
                  <a:srgbClr val="221F1F"/>
                </a:solidFill>
                <a:latin typeface="Comic Sans MS"/>
                <a:cs typeface="Comic Sans MS"/>
              </a:rPr>
              <a:t>utero</a:t>
            </a:r>
            <a:r>
              <a:rPr sz="2100" spc="-25" dirty="0">
                <a:solidFill>
                  <a:srgbClr val="221F1F"/>
                </a:solidFill>
                <a:latin typeface="Comic Sans MS"/>
                <a:cs typeface="Comic Sans MS"/>
              </a:rPr>
              <a:t> </a:t>
            </a:r>
            <a:r>
              <a:rPr sz="2100" dirty="0">
                <a:solidFill>
                  <a:srgbClr val="221F1F"/>
                </a:solidFill>
                <a:latin typeface="Comic Sans MS"/>
                <a:cs typeface="Comic Sans MS"/>
              </a:rPr>
              <a:t>treatment</a:t>
            </a:r>
            <a:r>
              <a:rPr sz="2100" spc="-25" dirty="0">
                <a:solidFill>
                  <a:srgbClr val="221F1F"/>
                </a:solidFill>
                <a:latin typeface="Comic Sans MS"/>
                <a:cs typeface="Comic Sans MS"/>
              </a:rPr>
              <a:t> </a:t>
            </a:r>
            <a:r>
              <a:rPr sz="2100" dirty="0">
                <a:solidFill>
                  <a:srgbClr val="221F1F"/>
                </a:solidFill>
                <a:latin typeface="Comic Sans MS"/>
                <a:cs typeface="Comic Sans MS"/>
              </a:rPr>
              <a:t>for</a:t>
            </a:r>
            <a:r>
              <a:rPr sz="2100" spc="-25" dirty="0">
                <a:solidFill>
                  <a:srgbClr val="221F1F"/>
                </a:solidFill>
                <a:latin typeface="Comic Sans MS"/>
                <a:cs typeface="Comic Sans MS"/>
              </a:rPr>
              <a:t> </a:t>
            </a:r>
            <a:r>
              <a:rPr sz="2100" dirty="0">
                <a:solidFill>
                  <a:srgbClr val="221F1F"/>
                </a:solidFill>
                <a:latin typeface="Comic Sans MS"/>
                <a:cs typeface="Comic Sans MS"/>
              </a:rPr>
              <a:t>postnatal</a:t>
            </a:r>
            <a:r>
              <a:rPr sz="2100" spc="-30" dirty="0">
                <a:solidFill>
                  <a:srgbClr val="221F1F"/>
                </a:solidFill>
                <a:latin typeface="Comic Sans MS"/>
                <a:cs typeface="Comic Sans MS"/>
              </a:rPr>
              <a:t> </a:t>
            </a:r>
            <a:r>
              <a:rPr sz="2100" dirty="0">
                <a:solidFill>
                  <a:srgbClr val="221F1F"/>
                </a:solidFill>
                <a:latin typeface="Comic Sans MS"/>
                <a:cs typeface="Comic Sans MS"/>
              </a:rPr>
              <a:t>treatment,</a:t>
            </a:r>
            <a:r>
              <a:rPr sz="2100" spc="-5" dirty="0">
                <a:solidFill>
                  <a:srgbClr val="221F1F"/>
                </a:solidFill>
                <a:latin typeface="Comic Sans MS"/>
                <a:cs typeface="Comic Sans MS"/>
              </a:rPr>
              <a:t> </a:t>
            </a:r>
            <a:r>
              <a:rPr sz="2100" dirty="0">
                <a:solidFill>
                  <a:srgbClr val="221F1F"/>
                </a:solidFill>
                <a:latin typeface="Comic Sans MS"/>
                <a:cs typeface="Comic Sans MS"/>
              </a:rPr>
              <a:t>if</a:t>
            </a:r>
            <a:r>
              <a:rPr sz="2100" spc="-35" dirty="0">
                <a:solidFill>
                  <a:srgbClr val="221F1F"/>
                </a:solidFill>
                <a:latin typeface="Comic Sans MS"/>
                <a:cs typeface="Comic Sans MS"/>
              </a:rPr>
              <a:t> </a:t>
            </a:r>
            <a:r>
              <a:rPr sz="2100" spc="-10" dirty="0">
                <a:solidFill>
                  <a:srgbClr val="221F1F"/>
                </a:solidFill>
                <a:latin typeface="Comic Sans MS"/>
                <a:cs typeface="Comic Sans MS"/>
              </a:rPr>
              <a:t>required;</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to</a:t>
            </a:r>
            <a:r>
              <a:rPr sz="2100" spc="-50" dirty="0">
                <a:solidFill>
                  <a:srgbClr val="221F1F"/>
                </a:solidFill>
                <a:latin typeface="Comic Sans MS"/>
                <a:cs typeface="Comic Sans MS"/>
              </a:rPr>
              <a:t> </a:t>
            </a:r>
            <a:r>
              <a:rPr sz="2100" dirty="0">
                <a:solidFill>
                  <a:srgbClr val="221F1F"/>
                </a:solidFill>
                <a:latin typeface="Comic Sans MS"/>
                <a:cs typeface="Comic Sans MS"/>
              </a:rPr>
              <a:t>indicate</a:t>
            </a:r>
            <a:r>
              <a:rPr sz="2100" spc="-45" dirty="0">
                <a:solidFill>
                  <a:srgbClr val="221F1F"/>
                </a:solidFill>
                <a:latin typeface="Comic Sans MS"/>
                <a:cs typeface="Comic Sans MS"/>
              </a:rPr>
              <a:t> </a:t>
            </a:r>
            <a:r>
              <a:rPr sz="2100" dirty="0">
                <a:solidFill>
                  <a:srgbClr val="221F1F"/>
                </a:solidFill>
                <a:latin typeface="Comic Sans MS"/>
                <a:cs typeface="Comic Sans MS"/>
              </a:rPr>
              <a:t>termination</a:t>
            </a:r>
            <a:r>
              <a:rPr sz="2100" spc="-35" dirty="0">
                <a:solidFill>
                  <a:srgbClr val="221F1F"/>
                </a:solidFill>
                <a:latin typeface="Comic Sans MS"/>
                <a:cs typeface="Comic Sans MS"/>
              </a:rPr>
              <a:t> </a:t>
            </a:r>
            <a:r>
              <a:rPr sz="2100" dirty="0">
                <a:solidFill>
                  <a:srgbClr val="221F1F"/>
                </a:solidFill>
                <a:latin typeface="Comic Sans MS"/>
                <a:cs typeface="Comic Sans MS"/>
              </a:rPr>
              <a:t>of</a:t>
            </a:r>
            <a:r>
              <a:rPr sz="2100" spc="-45" dirty="0">
                <a:solidFill>
                  <a:srgbClr val="221F1F"/>
                </a:solidFill>
                <a:latin typeface="Comic Sans MS"/>
                <a:cs typeface="Comic Sans MS"/>
              </a:rPr>
              <a:t> </a:t>
            </a:r>
            <a:r>
              <a:rPr sz="2100" dirty="0">
                <a:solidFill>
                  <a:srgbClr val="221F1F"/>
                </a:solidFill>
                <a:latin typeface="Comic Sans MS"/>
                <a:cs typeface="Comic Sans MS"/>
              </a:rPr>
              <a:t>an</a:t>
            </a:r>
            <a:r>
              <a:rPr sz="2100" spc="-35" dirty="0">
                <a:solidFill>
                  <a:srgbClr val="221F1F"/>
                </a:solidFill>
                <a:latin typeface="Comic Sans MS"/>
                <a:cs typeface="Comic Sans MS"/>
              </a:rPr>
              <a:t> </a:t>
            </a:r>
            <a:r>
              <a:rPr sz="2100" dirty="0">
                <a:solidFill>
                  <a:srgbClr val="221F1F"/>
                </a:solidFill>
                <a:latin typeface="Comic Sans MS"/>
                <a:cs typeface="Comic Sans MS"/>
              </a:rPr>
              <a:t>affected</a:t>
            </a:r>
            <a:r>
              <a:rPr sz="2100" spc="-50" dirty="0">
                <a:solidFill>
                  <a:srgbClr val="221F1F"/>
                </a:solidFill>
                <a:latin typeface="Comic Sans MS"/>
                <a:cs typeface="Comic Sans MS"/>
              </a:rPr>
              <a:t> </a:t>
            </a:r>
            <a:r>
              <a:rPr sz="2100" spc="-10" dirty="0">
                <a:solidFill>
                  <a:srgbClr val="221F1F"/>
                </a:solidFill>
                <a:latin typeface="Comic Sans MS"/>
                <a:cs typeface="Comic Sans MS"/>
              </a:rPr>
              <a:t>fetus.</a:t>
            </a:r>
            <a:endParaRPr sz="2100" dirty="0">
              <a:latin typeface="Comic Sans MS"/>
              <a:cs typeface="Comic Sans MS"/>
            </a:endParaRPr>
          </a:p>
          <a:p>
            <a:pPr marL="12700">
              <a:tabLst>
                <a:tab pos="502920" algn="l"/>
                <a:tab pos="945515" algn="l"/>
                <a:tab pos="1880870" algn="l"/>
                <a:tab pos="3487420" algn="l"/>
                <a:tab pos="3928110" algn="l"/>
                <a:tab pos="5211445" algn="l"/>
                <a:tab pos="6051550" algn="l"/>
                <a:tab pos="7475220" algn="l"/>
                <a:tab pos="8185150" algn="l"/>
              </a:tabLst>
            </a:pPr>
            <a:r>
              <a:rPr sz="2100" spc="-25" dirty="0">
                <a:solidFill>
                  <a:srgbClr val="221F1F"/>
                </a:solidFill>
                <a:latin typeface="Comic Sans MS"/>
                <a:cs typeface="Comic Sans MS"/>
              </a:rPr>
              <a:t>As</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10" dirty="0">
                <a:solidFill>
                  <a:srgbClr val="221F1F"/>
                </a:solidFill>
                <a:latin typeface="Comic Sans MS"/>
                <a:cs typeface="Comic Sans MS"/>
              </a:rPr>
              <a:t>today,</a:t>
            </a:r>
            <a:r>
              <a:rPr sz="2100" dirty="0">
                <a:solidFill>
                  <a:srgbClr val="221F1F"/>
                </a:solidFill>
                <a:latin typeface="Comic Sans MS"/>
                <a:cs typeface="Comic Sans MS"/>
              </a:rPr>
              <a:t>	</a:t>
            </a:r>
            <a:r>
              <a:rPr sz="2100" spc="-10" dirty="0">
                <a:solidFill>
                  <a:srgbClr val="221F1F"/>
                </a:solidFill>
                <a:latin typeface="Comic Sans MS"/>
                <a:cs typeface="Comic Sans MS"/>
              </a:rPr>
              <a:t>termination</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10" dirty="0">
                <a:solidFill>
                  <a:srgbClr val="221F1F"/>
                </a:solidFill>
                <a:latin typeface="Comic Sans MS"/>
                <a:cs typeface="Comic Sans MS"/>
              </a:rPr>
              <a:t>affected</a:t>
            </a:r>
            <a:r>
              <a:rPr sz="2100" dirty="0">
                <a:solidFill>
                  <a:srgbClr val="221F1F"/>
                </a:solidFill>
                <a:latin typeface="Comic Sans MS"/>
                <a:cs typeface="Comic Sans MS"/>
              </a:rPr>
              <a:t>	</a:t>
            </a:r>
            <a:r>
              <a:rPr sz="2100" spc="-10" dirty="0">
                <a:solidFill>
                  <a:srgbClr val="221F1F"/>
                </a:solidFill>
                <a:latin typeface="Comic Sans MS"/>
                <a:cs typeface="Comic Sans MS"/>
              </a:rPr>
              <a:t>fetus</a:t>
            </a:r>
            <a:r>
              <a:rPr sz="2100" dirty="0">
                <a:solidFill>
                  <a:srgbClr val="221F1F"/>
                </a:solidFill>
                <a:latin typeface="Comic Sans MS"/>
                <a:cs typeface="Comic Sans MS"/>
              </a:rPr>
              <a:t>	</a:t>
            </a:r>
            <a:r>
              <a:rPr sz="2100" spc="-10" dirty="0">
                <a:solidFill>
                  <a:srgbClr val="221F1F"/>
                </a:solidFill>
                <a:latin typeface="Comic Sans MS"/>
                <a:cs typeface="Comic Sans MS"/>
              </a:rPr>
              <a:t>dominates</a:t>
            </a:r>
            <a:r>
              <a:rPr sz="2100" dirty="0">
                <a:solidFill>
                  <a:srgbClr val="221F1F"/>
                </a:solidFill>
                <a:latin typeface="Comic Sans MS"/>
                <a:cs typeface="Comic Sans MS"/>
              </a:rPr>
              <a:t>	</a:t>
            </a:r>
            <a:r>
              <a:rPr sz="2100" spc="-20" dirty="0">
                <a:solidFill>
                  <a:srgbClr val="221F1F"/>
                </a:solidFill>
                <a:latin typeface="Comic Sans MS"/>
                <a:cs typeface="Comic Sans MS"/>
              </a:rPr>
              <a:t>over</a:t>
            </a:r>
            <a:r>
              <a:rPr sz="2100" dirty="0">
                <a:solidFill>
                  <a:srgbClr val="221F1F"/>
                </a:solidFill>
                <a:latin typeface="Comic Sans MS"/>
                <a:cs typeface="Comic Sans MS"/>
              </a:rPr>
              <a:t>	</a:t>
            </a:r>
            <a:r>
              <a:rPr sz="2100" spc="-25" dirty="0">
                <a:solidFill>
                  <a:srgbClr val="221F1F"/>
                </a:solidFill>
                <a:latin typeface="Comic Sans MS"/>
                <a:cs typeface="Comic Sans MS"/>
              </a:rPr>
              <a:t>its</a:t>
            </a:r>
            <a:endParaRPr sz="2100" dirty="0">
              <a:latin typeface="Comic Sans MS"/>
              <a:cs typeface="Comic Sans MS"/>
            </a:endParaRPr>
          </a:p>
          <a:p>
            <a:pPr marL="469900">
              <a:spcBef>
                <a:spcPts val="1260"/>
              </a:spcBef>
            </a:pPr>
            <a:r>
              <a:rPr sz="2100" spc="-10" dirty="0">
                <a:solidFill>
                  <a:srgbClr val="221F1F"/>
                </a:solidFill>
                <a:latin typeface="Comic Sans MS"/>
                <a:cs typeface="Comic Sans MS"/>
              </a:rPr>
              <a:t>management.</a:t>
            </a:r>
            <a:endParaRPr sz="2100" dirty="0">
              <a:latin typeface="Comic Sans MS"/>
              <a:cs typeface="Comic Sans M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5F7A3DC-2436-84D7-261B-9C959375441D}"/>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980311B1-5DF1-82D5-60ED-3D25D123D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656492" y="1047834"/>
            <a:ext cx="10639865" cy="5776197"/>
          </a:xfrm>
          <a:prstGeom prst="rect">
            <a:avLst/>
          </a:prstGeom>
        </p:spPr>
        <p:txBody>
          <a:bodyPr vert="horz" wrap="square" lIns="0" tIns="12700" rIns="0" bIns="0" rtlCol="0">
            <a:spAutoFit/>
          </a:bodyPr>
          <a:lstStyle/>
          <a:p>
            <a:pPr marL="12700" marR="5080" indent="-3175" algn="just">
              <a:lnSpc>
                <a:spcPct val="150000"/>
              </a:lnSpc>
              <a:spcBef>
                <a:spcPts val="100"/>
              </a:spcBef>
              <a:buSzPct val="95238"/>
              <a:buFont typeface="Wingdings"/>
              <a:buChar char=""/>
              <a:tabLst>
                <a:tab pos="224154" algn="l"/>
              </a:tabLst>
            </a:pPr>
            <a:r>
              <a:rPr sz="2100" dirty="0">
                <a:latin typeface="Comic Sans MS"/>
                <a:cs typeface="Comic Sans MS"/>
              </a:rPr>
              <a:t>	Technology</a:t>
            </a:r>
            <a:r>
              <a:rPr sz="2100" spc="25" dirty="0">
                <a:latin typeface="Comic Sans MS"/>
                <a:cs typeface="Comic Sans MS"/>
              </a:rPr>
              <a:t> </a:t>
            </a:r>
            <a:r>
              <a:rPr sz="2100" dirty="0">
                <a:latin typeface="Comic Sans MS"/>
                <a:cs typeface="Comic Sans MS"/>
              </a:rPr>
              <a:t>today</a:t>
            </a:r>
            <a:r>
              <a:rPr sz="2100" spc="45" dirty="0">
                <a:latin typeface="Comic Sans MS"/>
                <a:cs typeface="Comic Sans MS"/>
              </a:rPr>
              <a:t> </a:t>
            </a:r>
            <a:r>
              <a:rPr sz="2100" dirty="0">
                <a:latin typeface="Comic Sans MS"/>
                <a:cs typeface="Comic Sans MS"/>
              </a:rPr>
              <a:t>is</a:t>
            </a:r>
            <a:r>
              <a:rPr sz="2100" spc="35" dirty="0">
                <a:latin typeface="Comic Sans MS"/>
                <a:cs typeface="Comic Sans MS"/>
              </a:rPr>
              <a:t> </a:t>
            </a:r>
            <a:r>
              <a:rPr sz="2100" dirty="0">
                <a:latin typeface="Comic Sans MS"/>
                <a:cs typeface="Comic Sans MS"/>
              </a:rPr>
              <a:t>capable</a:t>
            </a:r>
            <a:r>
              <a:rPr sz="2100" spc="45" dirty="0">
                <a:latin typeface="Comic Sans MS"/>
                <a:cs typeface="Comic Sans MS"/>
              </a:rPr>
              <a:t> </a:t>
            </a:r>
            <a:r>
              <a:rPr sz="2100" dirty="0">
                <a:latin typeface="Comic Sans MS"/>
                <a:cs typeface="Comic Sans MS"/>
              </a:rPr>
              <a:t>of</a:t>
            </a:r>
            <a:r>
              <a:rPr sz="2100" spc="40" dirty="0">
                <a:latin typeface="Comic Sans MS"/>
                <a:cs typeface="Comic Sans MS"/>
              </a:rPr>
              <a:t> </a:t>
            </a:r>
            <a:r>
              <a:rPr sz="2100" dirty="0">
                <a:latin typeface="Comic Sans MS"/>
                <a:cs typeface="Comic Sans MS"/>
              </a:rPr>
              <a:t>detecting</a:t>
            </a:r>
            <a:r>
              <a:rPr sz="2100" spc="45" dirty="0">
                <a:latin typeface="Comic Sans MS"/>
                <a:cs typeface="Comic Sans MS"/>
              </a:rPr>
              <a:t> </a:t>
            </a:r>
            <a:r>
              <a:rPr sz="2100" dirty="0">
                <a:latin typeface="Comic Sans MS"/>
                <a:cs typeface="Comic Sans MS"/>
              </a:rPr>
              <a:t>a</a:t>
            </a:r>
            <a:r>
              <a:rPr sz="2100" spc="50" dirty="0">
                <a:latin typeface="Comic Sans MS"/>
                <a:cs typeface="Comic Sans MS"/>
              </a:rPr>
              <a:t> </a:t>
            </a:r>
            <a:r>
              <a:rPr sz="2100" spc="-10" dirty="0">
                <a:latin typeface="Comic Sans MS"/>
                <a:cs typeface="Comic Sans MS"/>
              </a:rPr>
              <a:t>disease/disorders </a:t>
            </a:r>
            <a:r>
              <a:rPr sz="2100" dirty="0">
                <a:latin typeface="Comic Sans MS"/>
                <a:cs typeface="Comic Sans MS"/>
              </a:rPr>
              <a:t>of</a:t>
            </a:r>
            <a:r>
              <a:rPr sz="2100" spc="-35" dirty="0">
                <a:latin typeface="Comic Sans MS"/>
                <a:cs typeface="Comic Sans MS"/>
              </a:rPr>
              <a:t>  </a:t>
            </a:r>
            <a:r>
              <a:rPr sz="2100" dirty="0">
                <a:latin typeface="Comic Sans MS"/>
                <a:cs typeface="Comic Sans MS"/>
              </a:rPr>
              <a:t>the</a:t>
            </a:r>
            <a:r>
              <a:rPr sz="2100" spc="-40" dirty="0">
                <a:latin typeface="Comic Sans MS"/>
                <a:cs typeface="Comic Sans MS"/>
              </a:rPr>
              <a:t>  </a:t>
            </a:r>
            <a:r>
              <a:rPr sz="2100" dirty="0">
                <a:latin typeface="Comic Sans MS"/>
                <a:cs typeface="Comic Sans MS"/>
              </a:rPr>
              <a:t>fetus</a:t>
            </a:r>
            <a:r>
              <a:rPr sz="2100" spc="-35" dirty="0">
                <a:latin typeface="Comic Sans MS"/>
                <a:cs typeface="Comic Sans MS"/>
              </a:rPr>
              <a:t>  </a:t>
            </a:r>
            <a:r>
              <a:rPr sz="2100" dirty="0">
                <a:latin typeface="Comic Sans MS"/>
                <a:cs typeface="Comic Sans MS"/>
              </a:rPr>
              <a:t>to</a:t>
            </a:r>
            <a:r>
              <a:rPr sz="2100" spc="-35" dirty="0">
                <a:latin typeface="Comic Sans MS"/>
                <a:cs typeface="Comic Sans MS"/>
              </a:rPr>
              <a:t>  </a:t>
            </a:r>
            <a:r>
              <a:rPr sz="2100" dirty="0">
                <a:latin typeface="Comic Sans MS"/>
                <a:cs typeface="Comic Sans MS"/>
              </a:rPr>
              <a:t>which</a:t>
            </a:r>
            <a:r>
              <a:rPr sz="2100" spc="-35" dirty="0">
                <a:latin typeface="Comic Sans MS"/>
                <a:cs typeface="Comic Sans MS"/>
              </a:rPr>
              <a:t>  </a:t>
            </a:r>
            <a:r>
              <a:rPr sz="2100" dirty="0">
                <a:latin typeface="Comic Sans MS"/>
                <a:cs typeface="Comic Sans MS"/>
              </a:rPr>
              <a:t>it</a:t>
            </a:r>
            <a:r>
              <a:rPr sz="2100" spc="-40" dirty="0">
                <a:latin typeface="Comic Sans MS"/>
                <a:cs typeface="Comic Sans MS"/>
              </a:rPr>
              <a:t>  </a:t>
            </a:r>
            <a:r>
              <a:rPr sz="2100" dirty="0">
                <a:latin typeface="Comic Sans MS"/>
                <a:cs typeface="Comic Sans MS"/>
              </a:rPr>
              <a:t>is,</a:t>
            </a:r>
            <a:r>
              <a:rPr sz="2100" spc="-35" dirty="0">
                <a:latin typeface="Comic Sans MS"/>
                <a:cs typeface="Comic Sans MS"/>
              </a:rPr>
              <a:t>  </a:t>
            </a:r>
            <a:r>
              <a:rPr sz="2100" dirty="0">
                <a:latin typeface="Comic Sans MS"/>
                <a:cs typeface="Comic Sans MS"/>
              </a:rPr>
              <a:t>going</a:t>
            </a:r>
            <a:r>
              <a:rPr sz="2100" spc="-30" dirty="0">
                <a:latin typeface="Comic Sans MS"/>
                <a:cs typeface="Comic Sans MS"/>
              </a:rPr>
              <a:t>  </a:t>
            </a:r>
            <a:r>
              <a:rPr sz="2100" dirty="0">
                <a:latin typeface="Comic Sans MS"/>
                <a:cs typeface="Comic Sans MS"/>
              </a:rPr>
              <a:t>to</a:t>
            </a:r>
            <a:r>
              <a:rPr sz="2100" spc="-35" dirty="0">
                <a:latin typeface="Comic Sans MS"/>
                <a:cs typeface="Comic Sans MS"/>
              </a:rPr>
              <a:t>  </a:t>
            </a:r>
            <a:r>
              <a:rPr sz="2100" dirty="0">
                <a:latin typeface="Comic Sans MS"/>
                <a:cs typeface="Comic Sans MS"/>
              </a:rPr>
              <a:t>be</a:t>
            </a:r>
            <a:r>
              <a:rPr sz="2100" spc="-30" dirty="0">
                <a:latin typeface="Comic Sans MS"/>
                <a:cs typeface="Comic Sans MS"/>
              </a:rPr>
              <a:t>  </a:t>
            </a:r>
            <a:r>
              <a:rPr sz="2100" dirty="0">
                <a:latin typeface="Comic Sans MS"/>
                <a:cs typeface="Comic Sans MS"/>
              </a:rPr>
              <a:t>susceptible</a:t>
            </a:r>
            <a:r>
              <a:rPr sz="2100" spc="-35" dirty="0">
                <a:latin typeface="Comic Sans MS"/>
                <a:cs typeface="Comic Sans MS"/>
              </a:rPr>
              <a:t>  </a:t>
            </a:r>
            <a:r>
              <a:rPr sz="2100" dirty="0">
                <a:latin typeface="Comic Sans MS"/>
                <a:cs typeface="Comic Sans MS"/>
              </a:rPr>
              <a:t>in</a:t>
            </a:r>
            <a:r>
              <a:rPr sz="2100" spc="-40" dirty="0">
                <a:latin typeface="Comic Sans MS"/>
                <a:cs typeface="Comic Sans MS"/>
              </a:rPr>
              <a:t>  </a:t>
            </a:r>
            <a:r>
              <a:rPr sz="2100" spc="-25" dirty="0">
                <a:latin typeface="Comic Sans MS"/>
                <a:cs typeface="Comic Sans MS"/>
              </a:rPr>
              <a:t>the </a:t>
            </a:r>
            <a:r>
              <a:rPr sz="2100" dirty="0">
                <a:latin typeface="Comic Sans MS"/>
                <a:cs typeface="Comic Sans MS"/>
              </a:rPr>
              <a:t>future,</a:t>
            </a:r>
            <a:r>
              <a:rPr sz="2100" spc="-45" dirty="0">
                <a:latin typeface="Comic Sans MS"/>
                <a:cs typeface="Comic Sans MS"/>
              </a:rPr>
              <a:t> </a:t>
            </a:r>
            <a:r>
              <a:rPr sz="2100" dirty="0">
                <a:latin typeface="Comic Sans MS"/>
                <a:cs typeface="Comic Sans MS"/>
              </a:rPr>
              <a:t>from</a:t>
            </a:r>
            <a:r>
              <a:rPr sz="2100" spc="-15" dirty="0">
                <a:latin typeface="Comic Sans MS"/>
                <a:cs typeface="Comic Sans MS"/>
              </a:rPr>
              <a:t> </a:t>
            </a:r>
            <a:r>
              <a:rPr sz="2100" dirty="0">
                <a:latin typeface="Comic Sans MS"/>
                <a:cs typeface="Comic Sans MS"/>
              </a:rPr>
              <a:t>the</a:t>
            </a:r>
            <a:r>
              <a:rPr sz="2100" spc="-10" dirty="0">
                <a:latin typeface="Comic Sans MS"/>
                <a:cs typeface="Comic Sans MS"/>
              </a:rPr>
              <a:t> </a:t>
            </a:r>
            <a:r>
              <a:rPr sz="2100" dirty="0">
                <a:latin typeface="Comic Sans MS"/>
                <a:cs typeface="Comic Sans MS"/>
              </a:rPr>
              <a:t>mother’s</a:t>
            </a:r>
            <a:r>
              <a:rPr sz="2100" spc="-15" dirty="0">
                <a:latin typeface="Comic Sans MS"/>
                <a:cs typeface="Comic Sans MS"/>
              </a:rPr>
              <a:t> </a:t>
            </a:r>
            <a:r>
              <a:rPr sz="2100" dirty="0">
                <a:latin typeface="Comic Sans MS"/>
                <a:cs typeface="Comic Sans MS"/>
              </a:rPr>
              <a:t>blood</a:t>
            </a:r>
            <a:r>
              <a:rPr sz="2100" spc="-15" dirty="0">
                <a:latin typeface="Comic Sans MS"/>
                <a:cs typeface="Comic Sans MS"/>
              </a:rPr>
              <a:t> </a:t>
            </a:r>
            <a:r>
              <a:rPr sz="2100" spc="-10" dirty="0">
                <a:latin typeface="Comic Sans MS"/>
                <a:cs typeface="Comic Sans MS"/>
              </a:rPr>
              <a:t>stream.</a:t>
            </a:r>
            <a:endParaRPr sz="2100" dirty="0">
              <a:latin typeface="Comic Sans MS"/>
              <a:cs typeface="Comic Sans MS"/>
            </a:endParaRPr>
          </a:p>
          <a:p>
            <a:pPr marL="12700" marR="5080" indent="-3175" algn="just">
              <a:lnSpc>
                <a:spcPct val="150000"/>
              </a:lnSpc>
              <a:spcBef>
                <a:spcPts val="5"/>
              </a:spcBef>
              <a:buSzPct val="95238"/>
              <a:buFont typeface="Wingdings"/>
              <a:buChar char=""/>
              <a:tabLst>
                <a:tab pos="223520" algn="l"/>
              </a:tabLst>
            </a:pPr>
            <a:r>
              <a:rPr sz="2100" dirty="0">
                <a:latin typeface="Comic Sans MS"/>
                <a:cs typeface="Comic Sans MS"/>
              </a:rPr>
              <a:t>	We</a:t>
            </a:r>
            <a:r>
              <a:rPr sz="2100" spc="185" dirty="0">
                <a:latin typeface="Comic Sans MS"/>
                <a:cs typeface="Comic Sans MS"/>
              </a:rPr>
              <a:t> </a:t>
            </a:r>
            <a:r>
              <a:rPr sz="2100" dirty="0">
                <a:latin typeface="Comic Sans MS"/>
                <a:cs typeface="Comic Sans MS"/>
              </a:rPr>
              <a:t>can</a:t>
            </a:r>
            <a:r>
              <a:rPr sz="2100" spc="185" dirty="0">
                <a:latin typeface="Comic Sans MS"/>
                <a:cs typeface="Comic Sans MS"/>
              </a:rPr>
              <a:t> </a:t>
            </a:r>
            <a:r>
              <a:rPr sz="2100" dirty="0">
                <a:latin typeface="Comic Sans MS"/>
                <a:cs typeface="Comic Sans MS"/>
              </a:rPr>
              <a:t>well</a:t>
            </a:r>
            <a:r>
              <a:rPr sz="2100" spc="180" dirty="0">
                <a:latin typeface="Comic Sans MS"/>
                <a:cs typeface="Comic Sans MS"/>
              </a:rPr>
              <a:t> </a:t>
            </a:r>
            <a:r>
              <a:rPr sz="2100" dirty="0">
                <a:latin typeface="Comic Sans MS"/>
                <a:cs typeface="Comic Sans MS"/>
              </a:rPr>
              <a:t>list</a:t>
            </a:r>
            <a:r>
              <a:rPr sz="2100" spc="175" dirty="0">
                <a:latin typeface="Comic Sans MS"/>
                <a:cs typeface="Comic Sans MS"/>
              </a:rPr>
              <a:t> </a:t>
            </a:r>
            <a:r>
              <a:rPr sz="2100" dirty="0">
                <a:latin typeface="Comic Sans MS"/>
                <a:cs typeface="Comic Sans MS"/>
              </a:rPr>
              <a:t>out</a:t>
            </a:r>
            <a:r>
              <a:rPr sz="2100" spc="180" dirty="0">
                <a:latin typeface="Comic Sans MS"/>
                <a:cs typeface="Comic Sans MS"/>
              </a:rPr>
              <a:t> </a:t>
            </a:r>
            <a:r>
              <a:rPr sz="2100" dirty="0">
                <a:latin typeface="Comic Sans MS"/>
                <a:cs typeface="Comic Sans MS"/>
              </a:rPr>
              <a:t>many</a:t>
            </a:r>
            <a:r>
              <a:rPr sz="2100" spc="190" dirty="0">
                <a:latin typeface="Comic Sans MS"/>
                <a:cs typeface="Comic Sans MS"/>
              </a:rPr>
              <a:t> </a:t>
            </a:r>
            <a:r>
              <a:rPr sz="2100" dirty="0">
                <a:latin typeface="Comic Sans MS"/>
                <a:cs typeface="Comic Sans MS"/>
              </a:rPr>
              <a:t>diseases</a:t>
            </a:r>
            <a:r>
              <a:rPr sz="2100" spc="180" dirty="0">
                <a:latin typeface="Comic Sans MS"/>
                <a:cs typeface="Comic Sans MS"/>
              </a:rPr>
              <a:t> </a:t>
            </a:r>
            <a:r>
              <a:rPr sz="2100" dirty="0">
                <a:latin typeface="Comic Sans MS"/>
                <a:cs typeface="Comic Sans MS"/>
              </a:rPr>
              <a:t>the</a:t>
            </a:r>
            <a:r>
              <a:rPr sz="2100" spc="180" dirty="0">
                <a:latin typeface="Comic Sans MS"/>
                <a:cs typeface="Comic Sans MS"/>
              </a:rPr>
              <a:t> </a:t>
            </a:r>
            <a:r>
              <a:rPr sz="2100" dirty="0">
                <a:latin typeface="Comic Sans MS"/>
                <a:cs typeface="Comic Sans MS"/>
              </a:rPr>
              <a:t>unborn</a:t>
            </a:r>
            <a:r>
              <a:rPr sz="2100" spc="185" dirty="0">
                <a:latin typeface="Comic Sans MS"/>
                <a:cs typeface="Comic Sans MS"/>
              </a:rPr>
              <a:t> </a:t>
            </a:r>
            <a:r>
              <a:rPr sz="2100" dirty="0">
                <a:latin typeface="Comic Sans MS"/>
                <a:cs typeface="Comic Sans MS"/>
              </a:rPr>
              <a:t>child</a:t>
            </a:r>
            <a:r>
              <a:rPr sz="2100" spc="190" dirty="0">
                <a:latin typeface="Comic Sans MS"/>
                <a:cs typeface="Comic Sans MS"/>
              </a:rPr>
              <a:t> </a:t>
            </a:r>
            <a:r>
              <a:rPr sz="2100" dirty="0">
                <a:latin typeface="Comic Sans MS"/>
                <a:cs typeface="Comic Sans MS"/>
              </a:rPr>
              <a:t>is</a:t>
            </a:r>
            <a:r>
              <a:rPr sz="2100" spc="180" dirty="0">
                <a:latin typeface="Comic Sans MS"/>
                <a:cs typeface="Comic Sans MS"/>
              </a:rPr>
              <a:t> </a:t>
            </a:r>
            <a:r>
              <a:rPr sz="2100" spc="-10" dirty="0">
                <a:latin typeface="Comic Sans MS"/>
                <a:cs typeface="Comic Sans MS"/>
              </a:rPr>
              <a:t>likely </a:t>
            </a:r>
            <a:r>
              <a:rPr sz="2100" dirty="0">
                <a:latin typeface="Comic Sans MS"/>
                <a:cs typeface="Comic Sans MS"/>
              </a:rPr>
              <a:t>to</a:t>
            </a:r>
            <a:r>
              <a:rPr sz="2100" spc="-50" dirty="0">
                <a:latin typeface="Comic Sans MS"/>
                <a:cs typeface="Comic Sans MS"/>
              </a:rPr>
              <a:t> </a:t>
            </a:r>
            <a:r>
              <a:rPr sz="2100" dirty="0">
                <a:latin typeface="Comic Sans MS"/>
                <a:cs typeface="Comic Sans MS"/>
              </a:rPr>
              <a:t>be</a:t>
            </a:r>
            <a:r>
              <a:rPr sz="2100" spc="-35" dirty="0">
                <a:latin typeface="Comic Sans MS"/>
                <a:cs typeface="Comic Sans MS"/>
              </a:rPr>
              <a:t> </a:t>
            </a:r>
            <a:r>
              <a:rPr sz="2100" dirty="0">
                <a:latin typeface="Comic Sans MS"/>
                <a:cs typeface="Comic Sans MS"/>
              </a:rPr>
              <a:t>born</a:t>
            </a:r>
            <a:r>
              <a:rPr sz="2100" spc="-30" dirty="0">
                <a:latin typeface="Comic Sans MS"/>
                <a:cs typeface="Comic Sans MS"/>
              </a:rPr>
              <a:t> </a:t>
            </a:r>
            <a:r>
              <a:rPr sz="2100" spc="-20" dirty="0">
                <a:latin typeface="Comic Sans MS"/>
                <a:cs typeface="Comic Sans MS"/>
              </a:rPr>
              <a:t>with.</a:t>
            </a:r>
            <a:endParaRPr sz="2100" dirty="0">
              <a:latin typeface="Comic Sans MS"/>
              <a:cs typeface="Comic Sans MS"/>
            </a:endParaRPr>
          </a:p>
          <a:p>
            <a:pPr marL="12700" marR="5080" indent="-3175" algn="just">
              <a:lnSpc>
                <a:spcPct val="150100"/>
              </a:lnSpc>
              <a:buSzPct val="95238"/>
              <a:buFont typeface="Wingdings"/>
              <a:buChar char=""/>
              <a:tabLst>
                <a:tab pos="223520" algn="l"/>
              </a:tabLst>
            </a:pPr>
            <a:r>
              <a:rPr sz="2100" dirty="0">
                <a:latin typeface="Comic Sans MS"/>
                <a:cs typeface="Comic Sans MS"/>
              </a:rPr>
              <a:t>	Information</a:t>
            </a:r>
            <a:r>
              <a:rPr sz="2100" spc="225" dirty="0">
                <a:latin typeface="Comic Sans MS"/>
                <a:cs typeface="Comic Sans MS"/>
              </a:rPr>
              <a:t> </a:t>
            </a:r>
            <a:r>
              <a:rPr sz="2100" dirty="0">
                <a:latin typeface="Comic Sans MS"/>
                <a:cs typeface="Comic Sans MS"/>
              </a:rPr>
              <a:t>gained</a:t>
            </a:r>
            <a:r>
              <a:rPr sz="2100" spc="229" dirty="0">
                <a:latin typeface="Comic Sans MS"/>
                <a:cs typeface="Comic Sans MS"/>
              </a:rPr>
              <a:t> </a:t>
            </a:r>
            <a:r>
              <a:rPr sz="2100" dirty="0">
                <a:latin typeface="Comic Sans MS"/>
                <a:cs typeface="Comic Sans MS"/>
              </a:rPr>
              <a:t>from</a:t>
            </a:r>
            <a:r>
              <a:rPr sz="2100" spc="220" dirty="0">
                <a:latin typeface="Comic Sans MS"/>
                <a:cs typeface="Comic Sans MS"/>
              </a:rPr>
              <a:t> </a:t>
            </a:r>
            <a:r>
              <a:rPr sz="2100" dirty="0">
                <a:latin typeface="Comic Sans MS"/>
                <a:cs typeface="Comic Sans MS"/>
              </a:rPr>
              <a:t>a</a:t>
            </a:r>
            <a:r>
              <a:rPr sz="2100" spc="235" dirty="0">
                <a:latin typeface="Comic Sans MS"/>
                <a:cs typeface="Comic Sans MS"/>
              </a:rPr>
              <a:t> </a:t>
            </a:r>
            <a:r>
              <a:rPr sz="2100" dirty="0">
                <a:latin typeface="Comic Sans MS"/>
                <a:cs typeface="Comic Sans MS"/>
              </a:rPr>
              <a:t>battery</a:t>
            </a:r>
            <a:r>
              <a:rPr sz="2100" spc="225" dirty="0">
                <a:latin typeface="Comic Sans MS"/>
                <a:cs typeface="Comic Sans MS"/>
              </a:rPr>
              <a:t> </a:t>
            </a:r>
            <a:r>
              <a:rPr sz="2100" dirty="0">
                <a:latin typeface="Comic Sans MS"/>
                <a:cs typeface="Comic Sans MS"/>
              </a:rPr>
              <a:t>of</a:t>
            </a:r>
            <a:r>
              <a:rPr sz="2100" spc="229" dirty="0">
                <a:latin typeface="Comic Sans MS"/>
                <a:cs typeface="Comic Sans MS"/>
              </a:rPr>
              <a:t> </a:t>
            </a:r>
            <a:r>
              <a:rPr sz="2100" dirty="0">
                <a:latin typeface="Comic Sans MS"/>
                <a:cs typeface="Comic Sans MS"/>
              </a:rPr>
              <a:t>tests</a:t>
            </a:r>
            <a:r>
              <a:rPr sz="2100" spc="215" dirty="0">
                <a:latin typeface="Comic Sans MS"/>
                <a:cs typeface="Comic Sans MS"/>
              </a:rPr>
              <a:t> </a:t>
            </a:r>
            <a:r>
              <a:rPr sz="2100" dirty="0">
                <a:latin typeface="Comic Sans MS"/>
                <a:cs typeface="Comic Sans MS"/>
              </a:rPr>
              <a:t>may</a:t>
            </a:r>
            <a:r>
              <a:rPr sz="2100" spc="235" dirty="0">
                <a:latin typeface="Comic Sans MS"/>
                <a:cs typeface="Comic Sans MS"/>
              </a:rPr>
              <a:t> </a:t>
            </a:r>
            <a:r>
              <a:rPr sz="2100" dirty="0">
                <a:latin typeface="Comic Sans MS"/>
                <a:cs typeface="Comic Sans MS"/>
              </a:rPr>
              <a:t>affect</a:t>
            </a:r>
            <a:r>
              <a:rPr sz="2100" spc="215" dirty="0">
                <a:latin typeface="Comic Sans MS"/>
                <a:cs typeface="Comic Sans MS"/>
              </a:rPr>
              <a:t> </a:t>
            </a:r>
            <a:r>
              <a:rPr sz="2100" spc="-25" dirty="0">
                <a:latin typeface="Comic Sans MS"/>
                <a:cs typeface="Comic Sans MS"/>
              </a:rPr>
              <a:t>the </a:t>
            </a:r>
            <a:r>
              <a:rPr sz="2100" dirty="0">
                <a:latin typeface="Comic Sans MS"/>
                <a:cs typeface="Comic Sans MS"/>
              </a:rPr>
              <a:t>child</a:t>
            </a:r>
            <a:r>
              <a:rPr sz="2100" spc="120" dirty="0">
                <a:latin typeface="Comic Sans MS"/>
                <a:cs typeface="Comic Sans MS"/>
              </a:rPr>
              <a:t> </a:t>
            </a:r>
            <a:r>
              <a:rPr sz="2100" dirty="0">
                <a:latin typeface="Comic Sans MS"/>
                <a:cs typeface="Comic Sans MS"/>
              </a:rPr>
              <a:t>in</a:t>
            </a:r>
            <a:r>
              <a:rPr sz="2100" spc="110" dirty="0">
                <a:latin typeface="Comic Sans MS"/>
                <a:cs typeface="Comic Sans MS"/>
              </a:rPr>
              <a:t> </a:t>
            </a:r>
            <a:r>
              <a:rPr sz="2100" dirty="0">
                <a:latin typeface="Comic Sans MS"/>
                <a:cs typeface="Comic Sans MS"/>
              </a:rPr>
              <a:t>admission</a:t>
            </a:r>
            <a:r>
              <a:rPr sz="2100" spc="130" dirty="0">
                <a:latin typeface="Comic Sans MS"/>
                <a:cs typeface="Comic Sans MS"/>
              </a:rPr>
              <a:t> </a:t>
            </a:r>
            <a:r>
              <a:rPr sz="2100" dirty="0">
                <a:latin typeface="Comic Sans MS"/>
                <a:cs typeface="Comic Sans MS"/>
              </a:rPr>
              <a:t>to</a:t>
            </a:r>
            <a:r>
              <a:rPr sz="2100" spc="114" dirty="0">
                <a:latin typeface="Comic Sans MS"/>
                <a:cs typeface="Comic Sans MS"/>
              </a:rPr>
              <a:t> </a:t>
            </a:r>
            <a:r>
              <a:rPr sz="2100" dirty="0">
                <a:latin typeface="Comic Sans MS"/>
                <a:cs typeface="Comic Sans MS"/>
              </a:rPr>
              <a:t>school</a:t>
            </a:r>
            <a:r>
              <a:rPr sz="2100" spc="105" dirty="0">
                <a:latin typeface="Comic Sans MS"/>
                <a:cs typeface="Comic Sans MS"/>
              </a:rPr>
              <a:t> </a:t>
            </a:r>
            <a:r>
              <a:rPr sz="2100" dirty="0">
                <a:latin typeface="Comic Sans MS"/>
                <a:cs typeface="Comic Sans MS"/>
              </a:rPr>
              <a:t>and</a:t>
            </a:r>
            <a:r>
              <a:rPr sz="2100" spc="110" dirty="0">
                <a:latin typeface="Comic Sans MS"/>
                <a:cs typeface="Comic Sans MS"/>
              </a:rPr>
              <a:t> </a:t>
            </a:r>
            <a:r>
              <a:rPr sz="2100" dirty="0">
                <a:latin typeface="Comic Sans MS"/>
                <a:cs typeface="Comic Sans MS"/>
              </a:rPr>
              <a:t>college,</a:t>
            </a:r>
            <a:r>
              <a:rPr sz="2100" spc="114" dirty="0">
                <a:latin typeface="Comic Sans MS"/>
                <a:cs typeface="Comic Sans MS"/>
              </a:rPr>
              <a:t> </a:t>
            </a:r>
            <a:r>
              <a:rPr sz="2100" dirty="0">
                <a:latin typeface="Comic Sans MS"/>
                <a:cs typeface="Comic Sans MS"/>
              </a:rPr>
              <a:t>employment</a:t>
            </a:r>
            <a:r>
              <a:rPr sz="2100" spc="120" dirty="0">
                <a:latin typeface="Comic Sans MS"/>
                <a:cs typeface="Comic Sans MS"/>
              </a:rPr>
              <a:t> </a:t>
            </a:r>
            <a:r>
              <a:rPr sz="2100" dirty="0">
                <a:latin typeface="Comic Sans MS"/>
                <a:cs typeface="Comic Sans MS"/>
              </a:rPr>
              <a:t>and</a:t>
            </a:r>
            <a:r>
              <a:rPr sz="2100" spc="120" dirty="0">
                <a:latin typeface="Comic Sans MS"/>
                <a:cs typeface="Comic Sans MS"/>
              </a:rPr>
              <a:t> </a:t>
            </a:r>
            <a:r>
              <a:rPr sz="2100" spc="-10" dirty="0">
                <a:latin typeface="Comic Sans MS"/>
                <a:cs typeface="Comic Sans MS"/>
              </a:rPr>
              <a:t>social standing.</a:t>
            </a:r>
            <a:endParaRPr lang="en-US" sz="2100" spc="-10" dirty="0">
              <a:latin typeface="Comic Sans MS"/>
              <a:cs typeface="Comic Sans MS"/>
            </a:endParaRPr>
          </a:p>
          <a:p>
            <a:pPr marL="12700" marR="5080" indent="-3175" algn="just">
              <a:lnSpc>
                <a:spcPct val="150100"/>
              </a:lnSpc>
              <a:buSzPct val="95238"/>
              <a:buFont typeface="Wingdings"/>
              <a:buChar char=""/>
              <a:tabLst>
                <a:tab pos="223520" algn="l"/>
              </a:tabLst>
            </a:pPr>
            <a:r>
              <a:rPr lang="en-US" sz="2100" dirty="0">
                <a:latin typeface="Comic Sans MS"/>
                <a:cs typeface="Comic Sans MS"/>
              </a:rPr>
              <a:t>	Steps to be taken towards proper use of prenatal diagnosis must be taken after careful and deliberate consideration.</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The fetus and abortion are sensitive issues.</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Ethical discussion on these topics is exhaustive.</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Much scholarship has been devoted here and in the west.</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It has become a major political argument.</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70931BA-D52E-C848-501B-41109D17443F}"/>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1F4E608-3085-FA09-59EE-2E3080C24C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928469" y="409536"/>
            <a:ext cx="8750381" cy="674031"/>
          </a:xfrm>
          <a:prstGeom prst="rect">
            <a:avLst/>
          </a:prstGeom>
        </p:spPr>
        <p:txBody>
          <a:bodyPr vert="horz" wrap="square" lIns="0" tIns="12700" rIns="0" bIns="0" rtlCol="0" anchor="ctr">
            <a:spAutoFit/>
          </a:bodyPr>
          <a:lstStyle/>
          <a:p>
            <a:pPr marL="12700" marR="5080">
              <a:lnSpc>
                <a:spcPct val="150100"/>
              </a:lnSpc>
              <a:spcBef>
                <a:spcPts val="100"/>
              </a:spcBef>
              <a:tabLst>
                <a:tab pos="2261870" algn="l"/>
                <a:tab pos="2682875" algn="l"/>
                <a:tab pos="3999865" algn="l"/>
                <a:tab pos="4598670" algn="l"/>
                <a:tab pos="5007610" algn="l"/>
                <a:tab pos="6090920" algn="l"/>
                <a:tab pos="6809105" algn="l"/>
                <a:tab pos="8448675" algn="l"/>
              </a:tabLst>
            </a:pPr>
            <a:r>
              <a:rPr sz="3200" b="1" dirty="0">
                <a:solidFill>
                  <a:srgbClr val="00AEEF"/>
                </a:solidFill>
              </a:rPr>
              <a:t>Gene</a:t>
            </a:r>
            <a:r>
              <a:rPr sz="3200" b="1" spc="180" dirty="0">
                <a:solidFill>
                  <a:srgbClr val="00AEEF"/>
                </a:solidFill>
              </a:rPr>
              <a:t> </a:t>
            </a:r>
            <a:r>
              <a:rPr sz="3200" b="1" dirty="0">
                <a:solidFill>
                  <a:srgbClr val="00AEEF"/>
                </a:solidFill>
              </a:rPr>
              <a:t>therapy</a:t>
            </a:r>
            <a:r>
              <a:rPr sz="3200" b="1" spc="175" dirty="0">
                <a:solidFill>
                  <a:srgbClr val="00AEEF"/>
                </a:solidFill>
              </a:rPr>
              <a:t> </a:t>
            </a:r>
            <a:endParaRPr sz="2100" dirty="0">
              <a:latin typeface="Comic Sans MS"/>
              <a:cs typeface="Comic Sans MS"/>
            </a:endParaRPr>
          </a:p>
        </p:txBody>
      </p:sp>
      <p:sp>
        <p:nvSpPr>
          <p:cNvPr id="3" name="object 3"/>
          <p:cNvSpPr txBox="1"/>
          <p:nvPr/>
        </p:nvSpPr>
        <p:spPr>
          <a:xfrm>
            <a:off x="773723" y="1295572"/>
            <a:ext cx="10515600" cy="3044423"/>
          </a:xfrm>
          <a:prstGeom prst="rect">
            <a:avLst/>
          </a:prstGeom>
        </p:spPr>
        <p:txBody>
          <a:bodyPr vert="horz" wrap="square" lIns="0" tIns="12700" rIns="0" bIns="0" rtlCol="0">
            <a:spAutoFit/>
          </a:bodyPr>
          <a:lstStyle/>
          <a:p>
            <a:pPr>
              <a:spcBef>
                <a:spcPts val="2110"/>
              </a:spcBef>
            </a:pPr>
            <a:r>
              <a:rPr lang="en-US" sz="2100" dirty="0">
                <a:latin typeface="Comic Sans MS"/>
                <a:cs typeface="Comic Sans MS"/>
              </a:rPr>
              <a:t>is	an	effective	way	to	correct	gene	deficiencies	by replacing defective gene or supplementing it.</a:t>
            </a:r>
          </a:p>
          <a:p>
            <a:pPr>
              <a:spcBef>
                <a:spcPts val="2110"/>
              </a:spcBef>
            </a:pPr>
            <a:endParaRPr sz="2100" dirty="0">
              <a:latin typeface="Comic Sans MS"/>
              <a:cs typeface="Comic Sans MS"/>
            </a:endParaRPr>
          </a:p>
          <a:p>
            <a:pPr marL="12700">
              <a:spcBef>
                <a:spcPts val="5"/>
              </a:spcBef>
              <a:tabLst>
                <a:tab pos="993775" algn="l"/>
                <a:tab pos="1631314" algn="l"/>
                <a:tab pos="2479675" algn="l"/>
                <a:tab pos="4033520" algn="l"/>
                <a:tab pos="5008880" algn="l"/>
                <a:tab pos="5499735" algn="l"/>
                <a:tab pos="6880859" algn="l"/>
                <a:tab pos="8171815" algn="l"/>
              </a:tabLst>
            </a:pPr>
            <a:r>
              <a:rPr sz="2100" spc="-10" dirty="0">
                <a:solidFill>
                  <a:srgbClr val="221F1F"/>
                </a:solidFill>
                <a:latin typeface="Comic Sans MS"/>
                <a:cs typeface="Comic Sans MS"/>
              </a:rPr>
              <a:t>There</a:t>
            </a:r>
            <a:r>
              <a:rPr sz="2100" dirty="0">
                <a:solidFill>
                  <a:srgbClr val="221F1F"/>
                </a:solidFill>
                <a:latin typeface="Comic Sans MS"/>
                <a:cs typeface="Comic Sans MS"/>
              </a:rPr>
              <a:t>	</a:t>
            </a:r>
            <a:r>
              <a:rPr sz="2100" spc="-25" dirty="0">
                <a:solidFill>
                  <a:srgbClr val="221F1F"/>
                </a:solidFill>
                <a:latin typeface="Comic Sans MS"/>
                <a:cs typeface="Comic Sans MS"/>
              </a:rPr>
              <a:t>are</a:t>
            </a:r>
            <a:r>
              <a:rPr sz="2100" dirty="0">
                <a:solidFill>
                  <a:srgbClr val="221F1F"/>
                </a:solidFill>
                <a:latin typeface="Comic Sans MS"/>
                <a:cs typeface="Comic Sans MS"/>
              </a:rPr>
              <a:t>	</a:t>
            </a:r>
            <a:r>
              <a:rPr sz="2100" spc="-20" dirty="0">
                <a:solidFill>
                  <a:srgbClr val="221F1F"/>
                </a:solidFill>
                <a:latin typeface="Comic Sans MS"/>
                <a:cs typeface="Comic Sans MS"/>
              </a:rPr>
              <a:t>many</a:t>
            </a:r>
            <a:r>
              <a:rPr sz="2100" dirty="0">
                <a:solidFill>
                  <a:srgbClr val="221F1F"/>
                </a:solidFill>
                <a:latin typeface="Comic Sans MS"/>
                <a:cs typeface="Comic Sans MS"/>
              </a:rPr>
              <a:t>	</a:t>
            </a:r>
            <a:r>
              <a:rPr sz="2100" spc="-10" dirty="0">
                <a:solidFill>
                  <a:srgbClr val="221F1F"/>
                </a:solidFill>
                <a:latin typeface="Comic Sans MS"/>
                <a:cs typeface="Comic Sans MS"/>
              </a:rPr>
              <a:t>unresolved</a:t>
            </a:r>
            <a:r>
              <a:rPr sz="2100" dirty="0">
                <a:solidFill>
                  <a:srgbClr val="221F1F"/>
                </a:solidFill>
                <a:latin typeface="Comic Sans MS"/>
                <a:cs typeface="Comic Sans MS"/>
              </a:rPr>
              <a:t>	</a:t>
            </a:r>
            <a:r>
              <a:rPr sz="2100" spc="-10" dirty="0">
                <a:solidFill>
                  <a:srgbClr val="221F1F"/>
                </a:solidFill>
                <a:latin typeface="Comic Sans MS"/>
                <a:cs typeface="Comic Sans MS"/>
              </a:rPr>
              <a:t>issues</a:t>
            </a:r>
            <a:r>
              <a:rPr sz="2100" dirty="0">
                <a:solidFill>
                  <a:srgbClr val="221F1F"/>
                </a:solidFill>
                <a:latin typeface="Comic Sans MS"/>
                <a:cs typeface="Comic Sans MS"/>
              </a:rPr>
              <a:t>	</a:t>
            </a:r>
            <a:r>
              <a:rPr sz="2100" spc="-25" dirty="0">
                <a:solidFill>
                  <a:srgbClr val="221F1F"/>
                </a:solidFill>
                <a:latin typeface="Comic Sans MS"/>
                <a:cs typeface="Comic Sans MS"/>
              </a:rPr>
              <a:t>to</a:t>
            </a:r>
            <a:r>
              <a:rPr sz="2100" dirty="0">
                <a:solidFill>
                  <a:srgbClr val="221F1F"/>
                </a:solidFill>
                <a:latin typeface="Comic Sans MS"/>
                <a:cs typeface="Comic Sans MS"/>
              </a:rPr>
              <a:t>	</a:t>
            </a:r>
            <a:r>
              <a:rPr sz="2100" spc="-10" dirty="0">
                <a:solidFill>
                  <a:srgbClr val="221F1F"/>
                </a:solidFill>
                <a:latin typeface="Comic Sans MS"/>
                <a:cs typeface="Comic Sans MS"/>
              </a:rPr>
              <a:t>currently</a:t>
            </a:r>
            <a:r>
              <a:rPr sz="2100" dirty="0">
                <a:solidFill>
                  <a:srgbClr val="221F1F"/>
                </a:solidFill>
                <a:latin typeface="Comic Sans MS"/>
                <a:cs typeface="Comic Sans MS"/>
              </a:rPr>
              <a:t>	</a:t>
            </a:r>
            <a:r>
              <a:rPr sz="2100" spc="-10" dirty="0">
                <a:solidFill>
                  <a:srgbClr val="221F1F"/>
                </a:solidFill>
                <a:latin typeface="Comic Sans MS"/>
                <a:cs typeface="Comic Sans MS"/>
              </a:rPr>
              <a:t>available</a:t>
            </a:r>
            <a:r>
              <a:rPr sz="2100" dirty="0">
                <a:solidFill>
                  <a:srgbClr val="221F1F"/>
                </a:solidFill>
                <a:latin typeface="Comic Sans MS"/>
                <a:cs typeface="Comic Sans MS"/>
              </a:rPr>
              <a:t>	</a:t>
            </a:r>
            <a:r>
              <a:rPr sz="2100" spc="-20" dirty="0">
                <a:solidFill>
                  <a:srgbClr val="221F1F"/>
                </a:solidFill>
                <a:latin typeface="Comic Sans MS"/>
                <a:cs typeface="Comic Sans MS"/>
              </a:rPr>
              <a:t>gene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therapies</a:t>
            </a:r>
            <a:r>
              <a:rPr sz="2100" spc="-35" dirty="0">
                <a:solidFill>
                  <a:srgbClr val="221F1F"/>
                </a:solidFill>
                <a:latin typeface="Comic Sans MS"/>
                <a:cs typeface="Comic Sans MS"/>
              </a:rPr>
              <a:t> </a:t>
            </a:r>
            <a:r>
              <a:rPr sz="2100" dirty="0">
                <a:solidFill>
                  <a:srgbClr val="221F1F"/>
                </a:solidFill>
                <a:latin typeface="Comic Sans MS"/>
                <a:cs typeface="Comic Sans MS"/>
              </a:rPr>
              <a:t>such</a:t>
            </a:r>
            <a:r>
              <a:rPr sz="2100" spc="-20" dirty="0">
                <a:solidFill>
                  <a:srgbClr val="221F1F"/>
                </a:solidFill>
                <a:latin typeface="Comic Sans MS"/>
                <a:cs typeface="Comic Sans MS"/>
              </a:rPr>
              <a:t> </a:t>
            </a:r>
            <a:r>
              <a:rPr sz="2100" spc="-25" dirty="0">
                <a:solidFill>
                  <a:srgbClr val="221F1F"/>
                </a:solidFill>
                <a:latin typeface="Comic Sans MS"/>
                <a:cs typeface="Comic Sans MS"/>
              </a:rPr>
              <a:t>as</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safety</a:t>
            </a:r>
            <a:r>
              <a:rPr sz="2100" spc="-60" dirty="0">
                <a:solidFill>
                  <a:srgbClr val="221F1F"/>
                </a:solidFill>
                <a:latin typeface="Comic Sans MS"/>
                <a:cs typeface="Comic Sans MS"/>
              </a:rPr>
              <a:t> </a:t>
            </a:r>
            <a:r>
              <a:rPr sz="2100" dirty="0">
                <a:solidFill>
                  <a:srgbClr val="221F1F"/>
                </a:solidFill>
                <a:latin typeface="Comic Sans MS"/>
                <a:cs typeface="Comic Sans MS"/>
              </a:rPr>
              <a:t>and</a:t>
            </a:r>
            <a:r>
              <a:rPr sz="2100" spc="-20" dirty="0">
                <a:solidFill>
                  <a:srgbClr val="221F1F"/>
                </a:solidFill>
                <a:latin typeface="Comic Sans MS"/>
                <a:cs typeface="Comic Sans MS"/>
              </a:rPr>
              <a:t> </a:t>
            </a:r>
            <a:r>
              <a:rPr sz="2100" dirty="0">
                <a:solidFill>
                  <a:srgbClr val="221F1F"/>
                </a:solidFill>
                <a:latin typeface="Comic Sans MS"/>
                <a:cs typeface="Comic Sans MS"/>
              </a:rPr>
              <a:t>stability</a:t>
            </a:r>
            <a:r>
              <a:rPr sz="2100" spc="-3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spc="-10" dirty="0">
                <a:solidFill>
                  <a:srgbClr val="221F1F"/>
                </a:solidFill>
                <a:latin typeface="Comic Sans MS"/>
                <a:cs typeface="Comic Sans MS"/>
              </a:rPr>
              <a:t>vectors,</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behavior</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dirty="0">
                <a:solidFill>
                  <a:srgbClr val="221F1F"/>
                </a:solidFill>
                <a:latin typeface="Comic Sans MS"/>
                <a:cs typeface="Comic Sans MS"/>
              </a:rPr>
              <a:t>gene</a:t>
            </a:r>
            <a:r>
              <a:rPr sz="2100" spc="-35" dirty="0">
                <a:solidFill>
                  <a:srgbClr val="221F1F"/>
                </a:solidFill>
                <a:latin typeface="Comic Sans MS"/>
                <a:cs typeface="Comic Sans MS"/>
              </a:rPr>
              <a:t> </a:t>
            </a:r>
            <a:r>
              <a:rPr sz="2100" dirty="0">
                <a:solidFill>
                  <a:srgbClr val="221F1F"/>
                </a:solidFill>
                <a:latin typeface="Comic Sans MS"/>
                <a:cs typeface="Comic Sans MS"/>
              </a:rPr>
              <a:t>after</a:t>
            </a:r>
            <a:r>
              <a:rPr sz="2100" spc="-25" dirty="0">
                <a:solidFill>
                  <a:srgbClr val="221F1F"/>
                </a:solidFill>
                <a:latin typeface="Comic Sans MS"/>
                <a:cs typeface="Comic Sans MS"/>
              </a:rPr>
              <a:t> </a:t>
            </a:r>
            <a:r>
              <a:rPr sz="2100" dirty="0">
                <a:solidFill>
                  <a:srgbClr val="221F1F"/>
                </a:solidFill>
                <a:latin typeface="Comic Sans MS"/>
                <a:cs typeface="Comic Sans MS"/>
              </a:rPr>
              <a:t>transfection,</a:t>
            </a:r>
            <a:r>
              <a:rPr sz="2100" spc="-40" dirty="0">
                <a:solidFill>
                  <a:srgbClr val="221F1F"/>
                </a:solidFill>
                <a:latin typeface="Comic Sans MS"/>
                <a:cs typeface="Comic Sans MS"/>
              </a:rPr>
              <a:t> </a:t>
            </a:r>
            <a:r>
              <a:rPr sz="2100" spc="-20" dirty="0">
                <a:solidFill>
                  <a:srgbClr val="221F1F"/>
                </a:solidFill>
                <a:latin typeface="Comic Sans MS"/>
                <a:cs typeface="Comic Sans MS"/>
              </a:rPr>
              <a:t>etc.</a:t>
            </a:r>
            <a:endParaRPr sz="2100" dirty="0">
              <a:latin typeface="Comic Sans MS"/>
              <a:cs typeface="Comic Sans MS"/>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827FAA0-6382-BCAE-F304-82FCA22272FD}"/>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9B01756-73EE-D27B-C7FF-1A7AC0BB7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115062" y="431703"/>
            <a:ext cx="4638624" cy="689291"/>
          </a:xfrm>
          <a:prstGeom prst="rect">
            <a:avLst/>
          </a:prstGeom>
        </p:spPr>
        <p:txBody>
          <a:bodyPr vert="horz" wrap="square" lIns="0" tIns="12065" rIns="0" bIns="0" rtlCol="0" anchor="ctr">
            <a:spAutoFit/>
          </a:bodyPr>
          <a:lstStyle/>
          <a:p>
            <a:pPr marL="12700">
              <a:lnSpc>
                <a:spcPct val="100000"/>
              </a:lnSpc>
              <a:spcBef>
                <a:spcPts val="95"/>
              </a:spcBef>
            </a:pPr>
            <a:r>
              <a:rPr dirty="0">
                <a:solidFill>
                  <a:srgbClr val="F58221"/>
                </a:solidFill>
              </a:rPr>
              <a:t>(a)</a:t>
            </a:r>
            <a:r>
              <a:rPr spc="-225" dirty="0">
                <a:solidFill>
                  <a:srgbClr val="F58221"/>
                </a:solidFill>
              </a:rPr>
              <a:t> </a:t>
            </a:r>
            <a:r>
              <a:rPr dirty="0">
                <a:solidFill>
                  <a:srgbClr val="F58221"/>
                </a:solidFill>
              </a:rPr>
              <a:t>Human</a:t>
            </a:r>
            <a:r>
              <a:rPr spc="-50" dirty="0">
                <a:solidFill>
                  <a:srgbClr val="F58221"/>
                </a:solidFill>
              </a:rPr>
              <a:t> </a:t>
            </a:r>
            <a:r>
              <a:rPr spc="-10" dirty="0">
                <a:solidFill>
                  <a:srgbClr val="F58221"/>
                </a:solidFill>
              </a:rPr>
              <a:t>hazard:</a:t>
            </a:r>
          </a:p>
        </p:txBody>
      </p:sp>
      <p:sp>
        <p:nvSpPr>
          <p:cNvPr id="3" name="object 3"/>
          <p:cNvSpPr txBox="1"/>
          <p:nvPr/>
        </p:nvSpPr>
        <p:spPr>
          <a:xfrm>
            <a:off x="889979" y="1342790"/>
            <a:ext cx="10448581" cy="1641475"/>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How</a:t>
            </a:r>
            <a:r>
              <a:rPr sz="2100" spc="-50" dirty="0">
                <a:solidFill>
                  <a:srgbClr val="221F1F"/>
                </a:solidFill>
                <a:latin typeface="Comic Sans MS"/>
                <a:cs typeface="Comic Sans MS"/>
              </a:rPr>
              <a:t> </a:t>
            </a:r>
            <a:r>
              <a:rPr sz="2100" dirty="0">
                <a:solidFill>
                  <a:srgbClr val="221F1F"/>
                </a:solidFill>
                <a:latin typeface="Comic Sans MS"/>
                <a:cs typeface="Comic Sans MS"/>
              </a:rPr>
              <a:t>safe</a:t>
            </a:r>
            <a:r>
              <a:rPr sz="2100" spc="-45" dirty="0">
                <a:solidFill>
                  <a:srgbClr val="221F1F"/>
                </a:solidFill>
                <a:latin typeface="Comic Sans MS"/>
                <a:cs typeface="Comic Sans MS"/>
              </a:rPr>
              <a:t> </a:t>
            </a:r>
            <a:r>
              <a:rPr sz="2100" dirty="0">
                <a:solidFill>
                  <a:srgbClr val="221F1F"/>
                </a:solidFill>
                <a:latin typeface="Comic Sans MS"/>
                <a:cs typeface="Comic Sans MS"/>
              </a:rPr>
              <a:t>are</a:t>
            </a:r>
            <a:r>
              <a:rPr sz="2100" spc="-30" dirty="0">
                <a:solidFill>
                  <a:srgbClr val="221F1F"/>
                </a:solidFill>
                <a:latin typeface="Comic Sans MS"/>
                <a:cs typeface="Comic Sans MS"/>
              </a:rPr>
              <a:t> </a:t>
            </a:r>
            <a:r>
              <a:rPr sz="2100" dirty="0">
                <a:solidFill>
                  <a:srgbClr val="221F1F"/>
                </a:solidFill>
                <a:latin typeface="Comic Sans MS"/>
                <a:cs typeface="Comic Sans MS"/>
              </a:rPr>
              <a:t>those</a:t>
            </a:r>
            <a:r>
              <a:rPr sz="2100" spc="-25" dirty="0">
                <a:solidFill>
                  <a:srgbClr val="221F1F"/>
                </a:solidFill>
                <a:latin typeface="Comic Sans MS"/>
                <a:cs typeface="Comic Sans MS"/>
              </a:rPr>
              <a:t> </a:t>
            </a:r>
            <a:r>
              <a:rPr sz="2100" dirty="0">
                <a:solidFill>
                  <a:srgbClr val="221F1F"/>
                </a:solidFill>
                <a:latin typeface="Comic Sans MS"/>
                <a:cs typeface="Comic Sans MS"/>
              </a:rPr>
              <a:t>involved</a:t>
            </a:r>
            <a:r>
              <a:rPr sz="2100" spc="-25" dirty="0">
                <a:solidFill>
                  <a:srgbClr val="221F1F"/>
                </a:solidFill>
                <a:latin typeface="Comic Sans MS"/>
                <a:cs typeface="Comic Sans MS"/>
              </a:rPr>
              <a:t> </a:t>
            </a:r>
            <a:r>
              <a:rPr sz="2100" dirty="0">
                <a:solidFill>
                  <a:srgbClr val="221F1F"/>
                </a:solidFill>
                <a:latin typeface="Comic Sans MS"/>
                <a:cs typeface="Comic Sans MS"/>
              </a:rPr>
              <a:t>in</a:t>
            </a:r>
            <a:r>
              <a:rPr sz="2100" spc="-45" dirty="0">
                <a:solidFill>
                  <a:srgbClr val="221F1F"/>
                </a:solidFill>
                <a:latin typeface="Comic Sans MS"/>
                <a:cs typeface="Comic Sans MS"/>
              </a:rPr>
              <a:t> </a:t>
            </a:r>
            <a:r>
              <a:rPr sz="2100" dirty="0">
                <a:solidFill>
                  <a:srgbClr val="221F1F"/>
                </a:solidFill>
                <a:latin typeface="Comic Sans MS"/>
                <a:cs typeface="Comic Sans MS"/>
              </a:rPr>
              <a:t>manipulating</a:t>
            </a:r>
            <a:r>
              <a:rPr sz="2100" spc="-45" dirty="0">
                <a:solidFill>
                  <a:srgbClr val="221F1F"/>
                </a:solidFill>
                <a:latin typeface="Comic Sans MS"/>
                <a:cs typeface="Comic Sans MS"/>
              </a:rPr>
              <a:t> </a:t>
            </a:r>
            <a:r>
              <a:rPr sz="2100" spc="-10" dirty="0">
                <a:solidFill>
                  <a:srgbClr val="221F1F"/>
                </a:solidFill>
                <a:latin typeface="Comic Sans MS"/>
                <a:cs typeface="Comic Sans MS"/>
              </a:rPr>
              <a:t>genomes?</a:t>
            </a:r>
            <a:endParaRPr lang="en-US" sz="2100" spc="-10" dirty="0">
              <a:solidFill>
                <a:srgbClr val="221F1F"/>
              </a:solidFill>
              <a:latin typeface="Comic Sans MS"/>
              <a:cs typeface="Comic Sans MS"/>
            </a:endParaRPr>
          </a:p>
          <a:p>
            <a:pPr marL="12700">
              <a:spcBef>
                <a:spcPts val="100"/>
              </a:spcBef>
            </a:pP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The</a:t>
            </a:r>
            <a:r>
              <a:rPr sz="2100" spc="-50" dirty="0">
                <a:solidFill>
                  <a:srgbClr val="221F1F"/>
                </a:solidFill>
                <a:latin typeface="Comic Sans MS"/>
                <a:cs typeface="Comic Sans MS"/>
              </a:rPr>
              <a:t> </a:t>
            </a:r>
            <a:r>
              <a:rPr sz="2100" dirty="0">
                <a:solidFill>
                  <a:srgbClr val="221F1F"/>
                </a:solidFill>
                <a:latin typeface="Comic Sans MS"/>
                <a:cs typeface="Comic Sans MS"/>
              </a:rPr>
              <a:t>evaluation</a:t>
            </a:r>
            <a:r>
              <a:rPr sz="2100" spc="-55" dirty="0">
                <a:solidFill>
                  <a:srgbClr val="221F1F"/>
                </a:solidFill>
                <a:latin typeface="Comic Sans MS"/>
                <a:cs typeface="Comic Sans MS"/>
              </a:rPr>
              <a:t> </a:t>
            </a:r>
            <a:r>
              <a:rPr sz="2100" dirty="0">
                <a:solidFill>
                  <a:srgbClr val="221F1F"/>
                </a:solidFill>
                <a:latin typeface="Comic Sans MS"/>
                <a:cs typeface="Comic Sans MS"/>
              </a:rPr>
              <a:t>or</a:t>
            </a:r>
            <a:r>
              <a:rPr sz="2100" spc="-35" dirty="0">
                <a:solidFill>
                  <a:srgbClr val="221F1F"/>
                </a:solidFill>
                <a:latin typeface="Comic Sans MS"/>
                <a:cs typeface="Comic Sans MS"/>
              </a:rPr>
              <a:t> </a:t>
            </a:r>
            <a:r>
              <a:rPr sz="2100" dirty="0">
                <a:solidFill>
                  <a:srgbClr val="221F1F"/>
                </a:solidFill>
                <a:latin typeface="Comic Sans MS"/>
                <a:cs typeface="Comic Sans MS"/>
              </a:rPr>
              <a:t>risk</a:t>
            </a:r>
            <a:r>
              <a:rPr sz="2100" spc="-25" dirty="0">
                <a:solidFill>
                  <a:srgbClr val="221F1F"/>
                </a:solidFill>
                <a:latin typeface="Comic Sans MS"/>
                <a:cs typeface="Comic Sans MS"/>
              </a:rPr>
              <a:t> </a:t>
            </a:r>
            <a:r>
              <a:rPr sz="2100" dirty="0">
                <a:solidFill>
                  <a:srgbClr val="221F1F"/>
                </a:solidFill>
                <a:latin typeface="Comic Sans MS"/>
                <a:cs typeface="Comic Sans MS"/>
              </a:rPr>
              <a:t>involved</a:t>
            </a:r>
            <a:r>
              <a:rPr sz="2100" spc="-20" dirty="0">
                <a:solidFill>
                  <a:srgbClr val="221F1F"/>
                </a:solidFill>
                <a:latin typeface="Comic Sans MS"/>
                <a:cs typeface="Comic Sans MS"/>
              </a:rPr>
              <a:t> </a:t>
            </a:r>
            <a:r>
              <a:rPr sz="2100" dirty="0">
                <a:solidFill>
                  <a:srgbClr val="221F1F"/>
                </a:solidFill>
                <a:latin typeface="Comic Sans MS"/>
                <a:cs typeface="Comic Sans MS"/>
              </a:rPr>
              <a:t>in</a:t>
            </a:r>
            <a:r>
              <a:rPr sz="2100" spc="-30" dirty="0">
                <a:solidFill>
                  <a:srgbClr val="221F1F"/>
                </a:solidFill>
                <a:latin typeface="Comic Sans MS"/>
                <a:cs typeface="Comic Sans MS"/>
              </a:rPr>
              <a:t> </a:t>
            </a:r>
            <a:r>
              <a:rPr sz="2100" dirty="0">
                <a:solidFill>
                  <a:srgbClr val="221F1F"/>
                </a:solidFill>
                <a:latin typeface="Comic Sans MS"/>
                <a:cs typeface="Comic Sans MS"/>
              </a:rPr>
              <a:t>working</a:t>
            </a:r>
            <a:r>
              <a:rPr sz="2100" spc="-40" dirty="0">
                <a:solidFill>
                  <a:srgbClr val="221F1F"/>
                </a:solidFill>
                <a:latin typeface="Comic Sans MS"/>
                <a:cs typeface="Comic Sans MS"/>
              </a:rPr>
              <a:t> </a:t>
            </a:r>
            <a:r>
              <a:rPr sz="2100" dirty="0">
                <a:solidFill>
                  <a:srgbClr val="221F1F"/>
                </a:solidFill>
                <a:latin typeface="Comic Sans MS"/>
                <a:cs typeface="Comic Sans MS"/>
              </a:rPr>
              <a:t>with</a:t>
            </a:r>
            <a:r>
              <a:rPr sz="2100" spc="-40" dirty="0">
                <a:solidFill>
                  <a:srgbClr val="221F1F"/>
                </a:solidFill>
                <a:latin typeface="Comic Sans MS"/>
                <a:cs typeface="Comic Sans MS"/>
              </a:rPr>
              <a:t> </a:t>
            </a:r>
            <a:r>
              <a:rPr sz="2100" spc="-10" dirty="0">
                <a:solidFill>
                  <a:srgbClr val="221F1F"/>
                </a:solidFill>
                <a:latin typeface="Comic Sans MS"/>
                <a:cs typeface="Comic Sans MS"/>
              </a:rPr>
              <a:t>vectors,</a:t>
            </a: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proper</a:t>
            </a:r>
            <a:r>
              <a:rPr sz="2100" spc="-60" dirty="0">
                <a:solidFill>
                  <a:srgbClr val="221F1F"/>
                </a:solidFill>
                <a:latin typeface="Comic Sans MS"/>
                <a:cs typeface="Comic Sans MS"/>
              </a:rPr>
              <a:t> </a:t>
            </a:r>
            <a:r>
              <a:rPr sz="2100" dirty="0">
                <a:solidFill>
                  <a:srgbClr val="221F1F"/>
                </a:solidFill>
                <a:latin typeface="Comic Sans MS"/>
                <a:cs typeface="Comic Sans MS"/>
              </a:rPr>
              <a:t>disposal</a:t>
            </a:r>
            <a:r>
              <a:rPr sz="2100" spc="-50" dirty="0">
                <a:solidFill>
                  <a:srgbClr val="221F1F"/>
                </a:solidFill>
                <a:latin typeface="Comic Sans MS"/>
                <a:cs typeface="Comic Sans MS"/>
              </a:rPr>
              <a:t> </a:t>
            </a:r>
            <a:r>
              <a:rPr sz="2100" dirty="0">
                <a:solidFill>
                  <a:srgbClr val="221F1F"/>
                </a:solidFill>
                <a:latin typeface="Comic Sans MS"/>
                <a:cs typeface="Comic Sans MS"/>
              </a:rPr>
              <a:t>of</a:t>
            </a:r>
            <a:r>
              <a:rPr sz="2100" spc="-60" dirty="0">
                <a:solidFill>
                  <a:srgbClr val="221F1F"/>
                </a:solidFill>
                <a:latin typeface="Comic Sans MS"/>
                <a:cs typeface="Comic Sans MS"/>
              </a:rPr>
              <a:t> </a:t>
            </a:r>
            <a:r>
              <a:rPr sz="2100" dirty="0">
                <a:solidFill>
                  <a:srgbClr val="221F1F"/>
                </a:solidFill>
                <a:latin typeface="Comic Sans MS"/>
                <a:cs typeface="Comic Sans MS"/>
              </a:rPr>
              <a:t>laboratory</a:t>
            </a:r>
            <a:r>
              <a:rPr sz="2100" spc="-65" dirty="0">
                <a:solidFill>
                  <a:srgbClr val="221F1F"/>
                </a:solidFill>
                <a:latin typeface="Comic Sans MS"/>
                <a:cs typeface="Comic Sans MS"/>
              </a:rPr>
              <a:t> </a:t>
            </a:r>
            <a:r>
              <a:rPr sz="2100" spc="-10" dirty="0">
                <a:solidFill>
                  <a:srgbClr val="221F1F"/>
                </a:solidFill>
                <a:latin typeface="Comic Sans MS"/>
                <a:cs typeface="Comic Sans MS"/>
              </a:rPr>
              <a:t>by-</a:t>
            </a:r>
            <a:r>
              <a:rPr sz="2100" dirty="0">
                <a:solidFill>
                  <a:srgbClr val="221F1F"/>
                </a:solidFill>
                <a:latin typeface="Comic Sans MS"/>
                <a:cs typeface="Comic Sans MS"/>
              </a:rPr>
              <a:t>products</a:t>
            </a:r>
            <a:r>
              <a:rPr sz="2100" spc="-50" dirty="0">
                <a:solidFill>
                  <a:srgbClr val="221F1F"/>
                </a:solidFill>
                <a:latin typeface="Comic Sans MS"/>
                <a:cs typeface="Comic Sans MS"/>
              </a:rPr>
              <a:t> </a:t>
            </a:r>
            <a:r>
              <a:rPr sz="2100" spc="-25" dirty="0">
                <a:solidFill>
                  <a:srgbClr val="221F1F"/>
                </a:solidFill>
                <a:latin typeface="Comic Sans MS"/>
                <a:cs typeface="Comic Sans MS"/>
              </a:rPr>
              <a:t>and</a:t>
            </a: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critical</a:t>
            </a:r>
            <a:r>
              <a:rPr sz="2100" spc="-55" dirty="0">
                <a:solidFill>
                  <a:srgbClr val="221F1F"/>
                </a:solidFill>
                <a:latin typeface="Comic Sans MS"/>
                <a:cs typeface="Comic Sans MS"/>
              </a:rPr>
              <a:t> </a:t>
            </a:r>
            <a:r>
              <a:rPr sz="2100" dirty="0">
                <a:solidFill>
                  <a:srgbClr val="221F1F"/>
                </a:solidFill>
                <a:latin typeface="Comic Sans MS"/>
                <a:cs typeface="Comic Sans MS"/>
              </a:rPr>
              <a:t>evaluation</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20" dirty="0">
                <a:solidFill>
                  <a:srgbClr val="221F1F"/>
                </a:solidFill>
                <a:latin typeface="Comic Sans MS"/>
                <a:cs typeface="Comic Sans MS"/>
              </a:rPr>
              <a:t> </a:t>
            </a:r>
            <a:r>
              <a:rPr sz="2100" dirty="0">
                <a:solidFill>
                  <a:srgbClr val="221F1F"/>
                </a:solidFill>
                <a:latin typeface="Comic Sans MS"/>
                <a:cs typeface="Comic Sans MS"/>
              </a:rPr>
              <a:t>manipulated</a:t>
            </a:r>
            <a:r>
              <a:rPr sz="2100" spc="-50" dirty="0">
                <a:solidFill>
                  <a:srgbClr val="221F1F"/>
                </a:solidFill>
                <a:latin typeface="Comic Sans MS"/>
                <a:cs typeface="Comic Sans MS"/>
              </a:rPr>
              <a:t> </a:t>
            </a:r>
            <a:r>
              <a:rPr sz="2100" dirty="0">
                <a:solidFill>
                  <a:srgbClr val="221F1F"/>
                </a:solidFill>
                <a:latin typeface="Comic Sans MS"/>
                <a:cs typeface="Comic Sans MS"/>
              </a:rPr>
              <a:t>organism</a:t>
            </a:r>
            <a:r>
              <a:rPr sz="2100" spc="-25" dirty="0">
                <a:solidFill>
                  <a:srgbClr val="221F1F"/>
                </a:solidFill>
                <a:latin typeface="Comic Sans MS"/>
                <a:cs typeface="Comic Sans MS"/>
              </a:rPr>
              <a:t> </a:t>
            </a:r>
            <a:r>
              <a:rPr sz="2100" dirty="0">
                <a:solidFill>
                  <a:srgbClr val="221F1F"/>
                </a:solidFill>
                <a:latin typeface="Comic Sans MS"/>
                <a:cs typeface="Comic Sans MS"/>
              </a:rPr>
              <a:t>is</a:t>
            </a:r>
            <a:r>
              <a:rPr sz="2100" spc="-20" dirty="0">
                <a:solidFill>
                  <a:srgbClr val="221F1F"/>
                </a:solidFill>
                <a:latin typeface="Comic Sans MS"/>
                <a:cs typeface="Comic Sans MS"/>
              </a:rPr>
              <a:t> </a:t>
            </a:r>
            <a:r>
              <a:rPr sz="2100" spc="-10" dirty="0">
                <a:solidFill>
                  <a:srgbClr val="221F1F"/>
                </a:solidFill>
                <a:latin typeface="Comic Sans MS"/>
                <a:cs typeface="Comic Sans MS"/>
              </a:rPr>
              <a:t>needed.</a:t>
            </a:r>
            <a:endParaRPr sz="2100" dirty="0">
              <a:latin typeface="Comic Sans MS"/>
              <a:cs typeface="Comic Sans MS"/>
            </a:endParaRPr>
          </a:p>
        </p:txBody>
      </p:sp>
      <p:sp>
        <p:nvSpPr>
          <p:cNvPr id="8" name="object 3">
            <a:extLst>
              <a:ext uri="{FF2B5EF4-FFF2-40B4-BE49-F238E27FC236}">
                <a16:creationId xmlns:a16="http://schemas.microsoft.com/office/drawing/2014/main" id="{472A45B3-252D-18A5-BC1C-00640E8BB208}"/>
              </a:ext>
            </a:extLst>
          </p:cNvPr>
          <p:cNvSpPr txBox="1"/>
          <p:nvPr/>
        </p:nvSpPr>
        <p:spPr>
          <a:xfrm>
            <a:off x="875911" y="3438973"/>
            <a:ext cx="10125024" cy="3226717"/>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Modified</a:t>
            </a:r>
            <a:r>
              <a:rPr sz="2100" spc="-35" dirty="0">
                <a:solidFill>
                  <a:srgbClr val="221F1F"/>
                </a:solidFill>
                <a:latin typeface="Comic Sans MS"/>
                <a:cs typeface="Comic Sans MS"/>
              </a:rPr>
              <a:t> </a:t>
            </a:r>
            <a:r>
              <a:rPr sz="2100" dirty="0">
                <a:solidFill>
                  <a:srgbClr val="221F1F"/>
                </a:solidFill>
                <a:latin typeface="Comic Sans MS"/>
                <a:cs typeface="Comic Sans MS"/>
              </a:rPr>
              <a:t>organisms</a:t>
            </a:r>
            <a:r>
              <a:rPr sz="2100" spc="-15" dirty="0">
                <a:solidFill>
                  <a:srgbClr val="221F1F"/>
                </a:solidFill>
                <a:latin typeface="Comic Sans MS"/>
                <a:cs typeface="Comic Sans MS"/>
              </a:rPr>
              <a:t> </a:t>
            </a:r>
            <a:r>
              <a:rPr sz="2100" dirty="0">
                <a:solidFill>
                  <a:srgbClr val="221F1F"/>
                </a:solidFill>
                <a:latin typeface="Comic Sans MS"/>
                <a:cs typeface="Comic Sans MS"/>
              </a:rPr>
              <a:t>can</a:t>
            </a:r>
            <a:r>
              <a:rPr sz="2100" spc="-15" dirty="0">
                <a:solidFill>
                  <a:srgbClr val="221F1F"/>
                </a:solidFill>
                <a:latin typeface="Comic Sans MS"/>
                <a:cs typeface="Comic Sans MS"/>
              </a:rPr>
              <a:t> </a:t>
            </a:r>
            <a:r>
              <a:rPr sz="2100" dirty="0">
                <a:solidFill>
                  <a:srgbClr val="221F1F"/>
                </a:solidFill>
                <a:latin typeface="Comic Sans MS"/>
                <a:cs typeface="Comic Sans MS"/>
              </a:rPr>
              <a:t>be</a:t>
            </a:r>
            <a:r>
              <a:rPr sz="2100" spc="-25" dirty="0">
                <a:solidFill>
                  <a:srgbClr val="221F1F"/>
                </a:solidFill>
                <a:latin typeface="Comic Sans MS"/>
                <a:cs typeface="Comic Sans MS"/>
              </a:rPr>
              <a:t> </a:t>
            </a:r>
            <a:r>
              <a:rPr sz="2100" dirty="0">
                <a:solidFill>
                  <a:srgbClr val="221F1F"/>
                </a:solidFill>
                <a:latin typeface="Comic Sans MS"/>
                <a:cs typeface="Comic Sans MS"/>
              </a:rPr>
              <a:t>sources</a:t>
            </a:r>
            <a:r>
              <a:rPr sz="2100" spc="-30" dirty="0">
                <a:solidFill>
                  <a:srgbClr val="221F1F"/>
                </a:solidFill>
                <a:latin typeface="Comic Sans MS"/>
                <a:cs typeface="Comic Sans MS"/>
              </a:rPr>
              <a:t> </a:t>
            </a:r>
            <a:r>
              <a:rPr sz="2100" dirty="0">
                <a:solidFill>
                  <a:srgbClr val="221F1F"/>
                </a:solidFill>
                <a:latin typeface="Comic Sans MS"/>
                <a:cs typeface="Comic Sans MS"/>
              </a:rPr>
              <a:t>of</a:t>
            </a:r>
            <a:r>
              <a:rPr sz="2100" spc="-30" dirty="0">
                <a:solidFill>
                  <a:srgbClr val="221F1F"/>
                </a:solidFill>
                <a:latin typeface="Comic Sans MS"/>
                <a:cs typeface="Comic Sans MS"/>
              </a:rPr>
              <a:t> </a:t>
            </a:r>
            <a:r>
              <a:rPr sz="2100" dirty="0">
                <a:solidFill>
                  <a:srgbClr val="221F1F"/>
                </a:solidFill>
                <a:latin typeface="Comic Sans MS"/>
                <a:cs typeface="Comic Sans MS"/>
              </a:rPr>
              <a:t>instability</a:t>
            </a:r>
            <a:r>
              <a:rPr sz="2100" spc="-40" dirty="0">
                <a:solidFill>
                  <a:srgbClr val="221F1F"/>
                </a:solidFill>
                <a:latin typeface="Comic Sans MS"/>
                <a:cs typeface="Comic Sans MS"/>
              </a:rPr>
              <a:t> </a:t>
            </a:r>
            <a:r>
              <a:rPr sz="2100" dirty="0">
                <a:solidFill>
                  <a:srgbClr val="221F1F"/>
                </a:solidFill>
                <a:latin typeface="Comic Sans MS"/>
                <a:cs typeface="Comic Sans MS"/>
              </a:rPr>
              <a:t>in</a:t>
            </a:r>
            <a:r>
              <a:rPr sz="2100" spc="-20" dirty="0">
                <a:solidFill>
                  <a:srgbClr val="221F1F"/>
                </a:solidFill>
                <a:latin typeface="Comic Sans MS"/>
                <a:cs typeface="Comic Sans MS"/>
              </a:rPr>
              <a:t> </a:t>
            </a:r>
            <a:r>
              <a:rPr sz="2100" dirty="0">
                <a:solidFill>
                  <a:srgbClr val="221F1F"/>
                </a:solidFill>
                <a:latin typeface="Comic Sans MS"/>
                <a:cs typeface="Comic Sans MS"/>
              </a:rPr>
              <a:t>an</a:t>
            </a:r>
            <a:r>
              <a:rPr sz="2100" spc="-25" dirty="0">
                <a:solidFill>
                  <a:srgbClr val="221F1F"/>
                </a:solidFill>
                <a:latin typeface="Comic Sans MS"/>
                <a:cs typeface="Comic Sans MS"/>
              </a:rPr>
              <a:t> </a:t>
            </a:r>
            <a:r>
              <a:rPr sz="2100" spc="-10" dirty="0">
                <a:solidFill>
                  <a:srgbClr val="221F1F"/>
                </a:solidFill>
                <a:latin typeface="Comic Sans MS"/>
                <a:cs typeface="Comic Sans MS"/>
              </a:rPr>
              <a:t>ecosystem.</a:t>
            </a:r>
            <a:endParaRPr sz="2100" dirty="0">
              <a:latin typeface="Comic Sans MS"/>
              <a:cs typeface="Comic Sans MS"/>
            </a:endParaRPr>
          </a:p>
          <a:p>
            <a:pPr marL="12700"/>
            <a:r>
              <a:rPr sz="2100" dirty="0">
                <a:solidFill>
                  <a:srgbClr val="221F1F"/>
                </a:solidFill>
                <a:latin typeface="Comic Sans MS"/>
                <a:cs typeface="Comic Sans MS"/>
              </a:rPr>
              <a:t>The</a:t>
            </a:r>
            <a:r>
              <a:rPr sz="2100" spc="204" dirty="0">
                <a:solidFill>
                  <a:srgbClr val="221F1F"/>
                </a:solidFill>
                <a:latin typeface="Comic Sans MS"/>
                <a:cs typeface="Comic Sans MS"/>
              </a:rPr>
              <a:t> </a:t>
            </a:r>
            <a:r>
              <a:rPr sz="2100" dirty="0">
                <a:solidFill>
                  <a:srgbClr val="221F1F"/>
                </a:solidFill>
                <a:latin typeface="Comic Sans MS"/>
                <a:cs typeface="Comic Sans MS"/>
              </a:rPr>
              <a:t>disturbance</a:t>
            </a:r>
            <a:r>
              <a:rPr sz="2100" spc="220" dirty="0">
                <a:solidFill>
                  <a:srgbClr val="221F1F"/>
                </a:solidFill>
                <a:latin typeface="Comic Sans MS"/>
                <a:cs typeface="Comic Sans MS"/>
              </a:rPr>
              <a:t> </a:t>
            </a:r>
            <a:r>
              <a:rPr sz="2100" dirty="0">
                <a:solidFill>
                  <a:srgbClr val="221F1F"/>
                </a:solidFill>
                <a:latin typeface="Comic Sans MS"/>
                <a:cs typeface="Comic Sans MS"/>
              </a:rPr>
              <a:t>may</a:t>
            </a:r>
            <a:r>
              <a:rPr sz="2100" spc="210" dirty="0">
                <a:solidFill>
                  <a:srgbClr val="221F1F"/>
                </a:solidFill>
                <a:latin typeface="Comic Sans MS"/>
                <a:cs typeface="Comic Sans MS"/>
              </a:rPr>
              <a:t> </a:t>
            </a:r>
            <a:r>
              <a:rPr sz="2100" dirty="0">
                <a:solidFill>
                  <a:srgbClr val="221F1F"/>
                </a:solidFill>
                <a:latin typeface="Comic Sans MS"/>
                <a:cs typeface="Comic Sans MS"/>
              </a:rPr>
              <a:t>be</a:t>
            </a:r>
            <a:r>
              <a:rPr sz="2100" spc="215" dirty="0">
                <a:solidFill>
                  <a:srgbClr val="221F1F"/>
                </a:solidFill>
                <a:latin typeface="Comic Sans MS"/>
                <a:cs typeface="Comic Sans MS"/>
              </a:rPr>
              <a:t> </a:t>
            </a:r>
            <a:r>
              <a:rPr sz="2100" dirty="0">
                <a:solidFill>
                  <a:srgbClr val="221F1F"/>
                </a:solidFill>
                <a:latin typeface="Comic Sans MS"/>
                <a:cs typeface="Comic Sans MS"/>
              </a:rPr>
              <a:t>observed</a:t>
            </a:r>
            <a:r>
              <a:rPr sz="2100" spc="229" dirty="0">
                <a:solidFill>
                  <a:srgbClr val="221F1F"/>
                </a:solidFill>
                <a:latin typeface="Comic Sans MS"/>
                <a:cs typeface="Comic Sans MS"/>
              </a:rPr>
              <a:t> </a:t>
            </a:r>
            <a:r>
              <a:rPr sz="2100" dirty="0">
                <a:solidFill>
                  <a:srgbClr val="221F1F"/>
                </a:solidFill>
                <a:latin typeface="Comic Sans MS"/>
                <a:cs typeface="Comic Sans MS"/>
              </a:rPr>
              <a:t>after</a:t>
            </a:r>
            <a:r>
              <a:rPr sz="2100" spc="210" dirty="0">
                <a:solidFill>
                  <a:srgbClr val="221F1F"/>
                </a:solidFill>
                <a:latin typeface="Comic Sans MS"/>
                <a:cs typeface="Comic Sans MS"/>
              </a:rPr>
              <a:t> </a:t>
            </a:r>
            <a:r>
              <a:rPr sz="2100" dirty="0">
                <a:solidFill>
                  <a:srgbClr val="221F1F"/>
                </a:solidFill>
                <a:latin typeface="Comic Sans MS"/>
                <a:cs typeface="Comic Sans MS"/>
              </a:rPr>
              <a:t>certain</a:t>
            </a:r>
            <a:r>
              <a:rPr sz="2100" spc="215" dirty="0">
                <a:solidFill>
                  <a:srgbClr val="221F1F"/>
                </a:solidFill>
                <a:latin typeface="Comic Sans MS"/>
                <a:cs typeface="Comic Sans MS"/>
              </a:rPr>
              <a:t> </a:t>
            </a:r>
            <a:r>
              <a:rPr lang="en-US" sz="2100" dirty="0">
                <a:solidFill>
                  <a:srgbClr val="221F1F"/>
                </a:solidFill>
                <a:latin typeface="Comic Sans MS"/>
                <a:cs typeface="Comic Sans MS"/>
              </a:rPr>
              <a:t>damage,</a:t>
            </a:r>
            <a:r>
              <a:rPr sz="2100" spc="220" dirty="0">
                <a:solidFill>
                  <a:srgbClr val="221F1F"/>
                </a:solidFill>
                <a:latin typeface="Comic Sans MS"/>
                <a:cs typeface="Comic Sans MS"/>
              </a:rPr>
              <a:t> </a:t>
            </a:r>
            <a:r>
              <a:rPr sz="2100" dirty="0">
                <a:solidFill>
                  <a:srgbClr val="221F1F"/>
                </a:solidFill>
                <a:latin typeface="Comic Sans MS"/>
                <a:cs typeface="Comic Sans MS"/>
              </a:rPr>
              <a:t>or</a:t>
            </a:r>
            <a:r>
              <a:rPr sz="2100" spc="200" dirty="0">
                <a:solidFill>
                  <a:srgbClr val="221F1F"/>
                </a:solidFill>
                <a:latin typeface="Comic Sans MS"/>
                <a:cs typeface="Comic Sans MS"/>
              </a:rPr>
              <a:t> </a:t>
            </a:r>
            <a:r>
              <a:rPr sz="2100" dirty="0">
                <a:solidFill>
                  <a:srgbClr val="221F1F"/>
                </a:solidFill>
                <a:latin typeface="Comic Sans MS"/>
                <a:cs typeface="Comic Sans MS"/>
              </a:rPr>
              <a:t>it</a:t>
            </a:r>
            <a:r>
              <a:rPr sz="2100" spc="204" dirty="0">
                <a:solidFill>
                  <a:srgbClr val="221F1F"/>
                </a:solidFill>
                <a:latin typeface="Comic Sans MS"/>
                <a:cs typeface="Comic Sans MS"/>
              </a:rPr>
              <a:t> </a:t>
            </a:r>
            <a:r>
              <a:rPr sz="2100" spc="-25" dirty="0">
                <a:solidFill>
                  <a:srgbClr val="221F1F"/>
                </a:solidFill>
                <a:latin typeface="Comic Sans MS"/>
                <a:cs typeface="Comic Sans MS"/>
              </a:rPr>
              <a:t>may</a:t>
            </a:r>
            <a:r>
              <a:rPr lang="en-US" sz="2100" spc="-25" dirty="0">
                <a:solidFill>
                  <a:srgbClr val="221F1F"/>
                </a:solidFill>
                <a:latin typeface="Comic Sans MS"/>
                <a:cs typeface="Comic Sans MS"/>
              </a:rPr>
              <a:t> </a:t>
            </a:r>
            <a:r>
              <a:rPr sz="2100" dirty="0">
                <a:solidFill>
                  <a:srgbClr val="221F1F"/>
                </a:solidFill>
                <a:latin typeface="Comic Sans MS"/>
                <a:cs typeface="Comic Sans MS"/>
              </a:rPr>
              <a:t>go</a:t>
            </a:r>
            <a:r>
              <a:rPr sz="2100" spc="-40" dirty="0">
                <a:solidFill>
                  <a:srgbClr val="221F1F"/>
                </a:solidFill>
                <a:latin typeface="Comic Sans MS"/>
                <a:cs typeface="Comic Sans MS"/>
              </a:rPr>
              <a:t> </a:t>
            </a:r>
            <a:r>
              <a:rPr sz="2100" spc="-10" dirty="0">
                <a:solidFill>
                  <a:srgbClr val="221F1F"/>
                </a:solidFill>
                <a:latin typeface="Comic Sans MS"/>
                <a:cs typeface="Comic Sans MS"/>
              </a:rPr>
              <a:t>unnoticed.</a:t>
            </a:r>
            <a:endParaRPr lang="en-US" sz="2100" spc="-10" dirty="0">
              <a:solidFill>
                <a:srgbClr val="221F1F"/>
              </a:solidFill>
              <a:latin typeface="Comic Sans MS"/>
              <a:cs typeface="Comic Sans MS"/>
            </a:endParaRPr>
          </a:p>
          <a:p>
            <a:pPr marL="12700"/>
            <a:endParaRPr sz="2100" dirty="0">
              <a:latin typeface="Comic Sans MS"/>
              <a:cs typeface="Comic Sans MS"/>
            </a:endParaRPr>
          </a:p>
          <a:p>
            <a:pPr marL="12700">
              <a:tabLst>
                <a:tab pos="571500" algn="l"/>
                <a:tab pos="1122045" algn="l"/>
                <a:tab pos="1461770" algn="l"/>
                <a:tab pos="3675379" algn="l"/>
                <a:tab pos="4847590" algn="l"/>
                <a:tab pos="5622925" algn="l"/>
                <a:tab pos="6243320" algn="l"/>
                <a:tab pos="7051675" algn="l"/>
                <a:tab pos="7662545" algn="l"/>
              </a:tabLst>
            </a:pPr>
            <a:r>
              <a:rPr spc="-25" dirty="0">
                <a:solidFill>
                  <a:srgbClr val="221F1F"/>
                </a:solidFill>
                <a:latin typeface="Comic Sans MS"/>
                <a:cs typeface="Comic Sans MS"/>
              </a:rPr>
              <a:t>For</a:t>
            </a:r>
            <a:r>
              <a:rPr dirty="0">
                <a:solidFill>
                  <a:srgbClr val="221F1F"/>
                </a:solidFill>
                <a:latin typeface="Comic Sans MS"/>
                <a:cs typeface="Comic Sans MS"/>
              </a:rPr>
              <a:t>	</a:t>
            </a:r>
            <a:r>
              <a:rPr spc="-20" dirty="0">
                <a:solidFill>
                  <a:srgbClr val="221F1F"/>
                </a:solidFill>
                <a:latin typeface="Comic Sans MS"/>
                <a:cs typeface="Comic Sans MS"/>
              </a:rPr>
              <a:t>e.g.</a:t>
            </a:r>
            <a:r>
              <a:rPr dirty="0">
                <a:solidFill>
                  <a:srgbClr val="221F1F"/>
                </a:solidFill>
                <a:latin typeface="Comic Sans MS"/>
                <a:cs typeface="Comic Sans MS"/>
              </a:rPr>
              <a:t>	</a:t>
            </a:r>
            <a:r>
              <a:rPr spc="-25" dirty="0">
                <a:solidFill>
                  <a:srgbClr val="221F1F"/>
                </a:solidFill>
                <a:latin typeface="Comic Sans MS"/>
                <a:cs typeface="Comic Sans MS"/>
              </a:rPr>
              <a:t>if</a:t>
            </a:r>
            <a:r>
              <a:rPr dirty="0">
                <a:solidFill>
                  <a:srgbClr val="221F1F"/>
                </a:solidFill>
                <a:latin typeface="Comic Sans MS"/>
                <a:cs typeface="Comic Sans MS"/>
              </a:rPr>
              <a:t>	</a:t>
            </a:r>
            <a:r>
              <a:rPr spc="-10" dirty="0">
                <a:solidFill>
                  <a:srgbClr val="221F1F"/>
                </a:solidFill>
                <a:latin typeface="Comic Sans MS"/>
                <a:cs typeface="Comic Sans MS"/>
              </a:rPr>
              <a:t>insulin-producing</a:t>
            </a:r>
            <a:r>
              <a:rPr dirty="0">
                <a:solidFill>
                  <a:srgbClr val="221F1F"/>
                </a:solidFill>
                <a:latin typeface="Comic Sans MS"/>
                <a:cs typeface="Comic Sans MS"/>
              </a:rPr>
              <a:t>	</a:t>
            </a:r>
            <a:r>
              <a:rPr spc="-10" dirty="0">
                <a:solidFill>
                  <a:srgbClr val="221F1F"/>
                </a:solidFill>
                <a:latin typeface="Comic Sans MS"/>
                <a:cs typeface="Comic Sans MS"/>
              </a:rPr>
              <a:t>bacteria</a:t>
            </a:r>
            <a:r>
              <a:rPr dirty="0">
                <a:solidFill>
                  <a:srgbClr val="221F1F"/>
                </a:solidFill>
                <a:latin typeface="Comic Sans MS"/>
                <a:cs typeface="Comic Sans MS"/>
              </a:rPr>
              <a:t>	</a:t>
            </a:r>
            <a:r>
              <a:rPr spc="-10" dirty="0">
                <a:solidFill>
                  <a:srgbClr val="221F1F"/>
                </a:solidFill>
                <a:latin typeface="Comic Sans MS"/>
                <a:cs typeface="Comic Sans MS"/>
              </a:rPr>
              <a:t>could</a:t>
            </a:r>
            <a:r>
              <a:rPr dirty="0">
                <a:solidFill>
                  <a:srgbClr val="221F1F"/>
                </a:solidFill>
                <a:latin typeface="Comic Sans MS"/>
                <a:cs typeface="Comic Sans MS"/>
              </a:rPr>
              <a:t>	</a:t>
            </a:r>
            <a:r>
              <a:rPr spc="-20" dirty="0">
                <a:solidFill>
                  <a:srgbClr val="221F1F"/>
                </a:solidFill>
                <a:latin typeface="Comic Sans MS"/>
                <a:cs typeface="Comic Sans MS"/>
              </a:rPr>
              <a:t>gain</a:t>
            </a:r>
            <a:r>
              <a:rPr dirty="0">
                <a:solidFill>
                  <a:srgbClr val="221F1F"/>
                </a:solidFill>
                <a:latin typeface="Comic Sans MS"/>
                <a:cs typeface="Comic Sans MS"/>
              </a:rPr>
              <a:t>	</a:t>
            </a:r>
            <a:r>
              <a:rPr spc="-10" dirty="0">
                <a:solidFill>
                  <a:srgbClr val="221F1F"/>
                </a:solidFill>
                <a:latin typeface="Comic Sans MS"/>
                <a:cs typeface="Comic Sans MS"/>
              </a:rPr>
              <a:t>entry</a:t>
            </a:r>
            <a:r>
              <a:rPr dirty="0">
                <a:solidFill>
                  <a:srgbClr val="221F1F"/>
                </a:solidFill>
                <a:latin typeface="Comic Sans MS"/>
                <a:cs typeface="Comic Sans MS"/>
              </a:rPr>
              <a:t>	</a:t>
            </a:r>
            <a:r>
              <a:rPr spc="-20" dirty="0">
                <a:solidFill>
                  <a:srgbClr val="221F1F"/>
                </a:solidFill>
                <a:latin typeface="Comic Sans MS"/>
                <a:cs typeface="Comic Sans MS"/>
              </a:rPr>
              <a:t>into</a:t>
            </a:r>
            <a:r>
              <a:rPr dirty="0">
                <a:solidFill>
                  <a:srgbClr val="221F1F"/>
                </a:solidFill>
                <a:latin typeface="Comic Sans MS"/>
                <a:cs typeface="Comic Sans MS"/>
              </a:rPr>
              <a:t>	</a:t>
            </a:r>
            <a:r>
              <a:rPr spc="-10" dirty="0">
                <a:solidFill>
                  <a:srgbClr val="221F1F"/>
                </a:solidFill>
                <a:latin typeface="Comic Sans MS"/>
                <a:cs typeface="Comic Sans MS"/>
              </a:rPr>
              <a:t>human</a:t>
            </a:r>
            <a:endParaRPr dirty="0">
              <a:latin typeface="Comic Sans MS"/>
              <a:cs typeface="Comic Sans MS"/>
            </a:endParaRPr>
          </a:p>
          <a:p>
            <a:pPr marL="12700">
              <a:spcBef>
                <a:spcPts val="1260"/>
              </a:spcBef>
            </a:pPr>
            <a:r>
              <a:rPr dirty="0">
                <a:solidFill>
                  <a:srgbClr val="221F1F"/>
                </a:solidFill>
                <a:latin typeface="Comic Sans MS"/>
                <a:cs typeface="Comic Sans MS"/>
              </a:rPr>
              <a:t>intestines,</a:t>
            </a:r>
            <a:r>
              <a:rPr spc="-50" dirty="0">
                <a:solidFill>
                  <a:srgbClr val="221F1F"/>
                </a:solidFill>
                <a:latin typeface="Comic Sans MS"/>
                <a:cs typeface="Comic Sans MS"/>
              </a:rPr>
              <a:t> </a:t>
            </a:r>
            <a:r>
              <a:rPr dirty="0">
                <a:solidFill>
                  <a:srgbClr val="221F1F"/>
                </a:solidFill>
                <a:latin typeface="Comic Sans MS"/>
                <a:cs typeface="Comic Sans MS"/>
              </a:rPr>
              <a:t>this</a:t>
            </a:r>
            <a:r>
              <a:rPr spc="-35" dirty="0">
                <a:solidFill>
                  <a:srgbClr val="221F1F"/>
                </a:solidFill>
                <a:latin typeface="Comic Sans MS"/>
                <a:cs typeface="Comic Sans MS"/>
              </a:rPr>
              <a:t> </a:t>
            </a:r>
            <a:r>
              <a:rPr dirty="0">
                <a:solidFill>
                  <a:srgbClr val="221F1F"/>
                </a:solidFill>
                <a:latin typeface="Comic Sans MS"/>
                <a:cs typeface="Comic Sans MS"/>
              </a:rPr>
              <a:t>would</a:t>
            </a:r>
            <a:r>
              <a:rPr spc="-40" dirty="0">
                <a:solidFill>
                  <a:srgbClr val="221F1F"/>
                </a:solidFill>
                <a:latin typeface="Comic Sans MS"/>
                <a:cs typeface="Comic Sans MS"/>
              </a:rPr>
              <a:t> </a:t>
            </a:r>
            <a:r>
              <a:rPr dirty="0">
                <a:solidFill>
                  <a:srgbClr val="221F1F"/>
                </a:solidFill>
                <a:latin typeface="Comic Sans MS"/>
                <a:cs typeface="Comic Sans MS"/>
              </a:rPr>
              <a:t>well</a:t>
            </a:r>
            <a:r>
              <a:rPr spc="-30" dirty="0">
                <a:solidFill>
                  <a:srgbClr val="221F1F"/>
                </a:solidFill>
                <a:latin typeface="Comic Sans MS"/>
                <a:cs typeface="Comic Sans MS"/>
              </a:rPr>
              <a:t> </a:t>
            </a:r>
            <a:r>
              <a:rPr dirty="0">
                <a:solidFill>
                  <a:srgbClr val="221F1F"/>
                </a:solidFill>
                <a:latin typeface="Comic Sans MS"/>
                <a:cs typeface="Comic Sans MS"/>
              </a:rPr>
              <a:t>mean</a:t>
            </a:r>
            <a:r>
              <a:rPr spc="-25" dirty="0">
                <a:solidFill>
                  <a:srgbClr val="221F1F"/>
                </a:solidFill>
                <a:latin typeface="Comic Sans MS"/>
                <a:cs typeface="Comic Sans MS"/>
              </a:rPr>
              <a:t> </a:t>
            </a:r>
            <a:r>
              <a:rPr dirty="0">
                <a:solidFill>
                  <a:srgbClr val="221F1F"/>
                </a:solidFill>
                <a:latin typeface="Comic Sans MS"/>
                <a:cs typeface="Comic Sans MS"/>
              </a:rPr>
              <a:t>a</a:t>
            </a:r>
            <a:r>
              <a:rPr spc="-50" dirty="0">
                <a:solidFill>
                  <a:srgbClr val="221F1F"/>
                </a:solidFill>
                <a:latin typeface="Comic Sans MS"/>
                <a:cs typeface="Comic Sans MS"/>
              </a:rPr>
              <a:t> </a:t>
            </a:r>
            <a:r>
              <a:rPr spc="-20" dirty="0">
                <a:solidFill>
                  <a:srgbClr val="221F1F"/>
                </a:solidFill>
                <a:latin typeface="Comic Sans MS"/>
                <a:cs typeface="Comic Sans MS"/>
              </a:rPr>
              <a:t>man-</a:t>
            </a:r>
            <a:r>
              <a:rPr dirty="0">
                <a:solidFill>
                  <a:srgbClr val="221F1F"/>
                </a:solidFill>
                <a:latin typeface="Comic Sans MS"/>
                <a:cs typeface="Comic Sans MS"/>
              </a:rPr>
              <a:t>made</a:t>
            </a:r>
            <a:r>
              <a:rPr spc="-35" dirty="0">
                <a:solidFill>
                  <a:srgbClr val="221F1F"/>
                </a:solidFill>
                <a:latin typeface="Comic Sans MS"/>
                <a:cs typeface="Comic Sans MS"/>
              </a:rPr>
              <a:t> </a:t>
            </a:r>
            <a:r>
              <a:rPr spc="-10" dirty="0">
                <a:solidFill>
                  <a:srgbClr val="221F1F"/>
                </a:solidFill>
                <a:latin typeface="Comic Sans MS"/>
                <a:cs typeface="Comic Sans MS"/>
              </a:rPr>
              <a:t>problem.</a:t>
            </a:r>
            <a:endParaRPr dirty="0">
              <a:latin typeface="Comic Sans MS"/>
              <a:cs typeface="Comic Sans MS"/>
            </a:endParaRPr>
          </a:p>
          <a:p>
            <a:pPr marL="12700" marR="5080" algn="just">
              <a:lnSpc>
                <a:spcPct val="150000"/>
              </a:lnSpc>
            </a:pPr>
            <a:r>
              <a:rPr dirty="0">
                <a:solidFill>
                  <a:srgbClr val="221F1F"/>
                </a:solidFill>
                <a:latin typeface="Comic Sans MS"/>
                <a:cs typeface="Comic Sans MS"/>
              </a:rPr>
              <a:t>The</a:t>
            </a:r>
            <a:r>
              <a:rPr spc="505" dirty="0">
                <a:solidFill>
                  <a:srgbClr val="221F1F"/>
                </a:solidFill>
                <a:latin typeface="Comic Sans MS"/>
                <a:cs typeface="Comic Sans MS"/>
              </a:rPr>
              <a:t> </a:t>
            </a:r>
            <a:r>
              <a:rPr dirty="0">
                <a:solidFill>
                  <a:srgbClr val="221F1F"/>
                </a:solidFill>
                <a:latin typeface="Comic Sans MS"/>
                <a:cs typeface="Comic Sans MS"/>
              </a:rPr>
              <a:t>second</a:t>
            </a:r>
            <a:r>
              <a:rPr spc="505" dirty="0">
                <a:solidFill>
                  <a:srgbClr val="221F1F"/>
                </a:solidFill>
                <a:latin typeface="Comic Sans MS"/>
                <a:cs typeface="Comic Sans MS"/>
              </a:rPr>
              <a:t> </a:t>
            </a:r>
            <a:r>
              <a:rPr dirty="0">
                <a:solidFill>
                  <a:srgbClr val="221F1F"/>
                </a:solidFill>
                <a:latin typeface="Comic Sans MS"/>
                <a:cs typeface="Comic Sans MS"/>
              </a:rPr>
              <a:t>aspect</a:t>
            </a:r>
            <a:r>
              <a:rPr spc="515" dirty="0">
                <a:solidFill>
                  <a:srgbClr val="221F1F"/>
                </a:solidFill>
                <a:latin typeface="Comic Sans MS"/>
                <a:cs typeface="Comic Sans MS"/>
              </a:rPr>
              <a:t> </a:t>
            </a:r>
            <a:r>
              <a:rPr dirty="0">
                <a:solidFill>
                  <a:srgbClr val="221F1F"/>
                </a:solidFill>
                <a:latin typeface="Comic Sans MS"/>
                <a:cs typeface="Comic Sans MS"/>
              </a:rPr>
              <a:t>is</a:t>
            </a:r>
            <a:r>
              <a:rPr spc="505" dirty="0">
                <a:solidFill>
                  <a:srgbClr val="221F1F"/>
                </a:solidFill>
                <a:latin typeface="Comic Sans MS"/>
                <a:cs typeface="Comic Sans MS"/>
              </a:rPr>
              <a:t> </a:t>
            </a:r>
            <a:r>
              <a:rPr dirty="0">
                <a:solidFill>
                  <a:srgbClr val="221F1F"/>
                </a:solidFill>
                <a:latin typeface="Comic Sans MS"/>
                <a:cs typeface="Comic Sans MS"/>
              </a:rPr>
              <a:t>ecological</a:t>
            </a:r>
            <a:r>
              <a:rPr spc="515" dirty="0">
                <a:solidFill>
                  <a:srgbClr val="221F1F"/>
                </a:solidFill>
                <a:latin typeface="Comic Sans MS"/>
                <a:cs typeface="Comic Sans MS"/>
              </a:rPr>
              <a:t> </a:t>
            </a:r>
            <a:r>
              <a:rPr dirty="0">
                <a:solidFill>
                  <a:srgbClr val="221F1F"/>
                </a:solidFill>
                <a:latin typeface="Comic Sans MS"/>
                <a:cs typeface="Comic Sans MS"/>
              </a:rPr>
              <a:t>hazards</a:t>
            </a:r>
            <a:r>
              <a:rPr spc="509" dirty="0">
                <a:solidFill>
                  <a:srgbClr val="221F1F"/>
                </a:solidFill>
                <a:latin typeface="Comic Sans MS"/>
                <a:cs typeface="Comic Sans MS"/>
              </a:rPr>
              <a:t> </a:t>
            </a:r>
            <a:r>
              <a:rPr dirty="0">
                <a:solidFill>
                  <a:srgbClr val="221F1F"/>
                </a:solidFill>
                <a:latin typeface="Comic Sans MS"/>
                <a:cs typeface="Comic Sans MS"/>
              </a:rPr>
              <a:t>of</a:t>
            </a:r>
            <a:r>
              <a:rPr spc="500" dirty="0">
                <a:solidFill>
                  <a:srgbClr val="221F1F"/>
                </a:solidFill>
                <a:latin typeface="Comic Sans MS"/>
                <a:cs typeface="Comic Sans MS"/>
              </a:rPr>
              <a:t> </a:t>
            </a:r>
            <a:r>
              <a:rPr dirty="0">
                <a:solidFill>
                  <a:srgbClr val="221F1F"/>
                </a:solidFill>
                <a:latin typeface="Comic Sans MS"/>
                <a:cs typeface="Comic Sans MS"/>
              </a:rPr>
              <a:t>monitored</a:t>
            </a:r>
            <a:r>
              <a:rPr spc="515" dirty="0">
                <a:solidFill>
                  <a:srgbClr val="221F1F"/>
                </a:solidFill>
                <a:latin typeface="Comic Sans MS"/>
                <a:cs typeface="Comic Sans MS"/>
              </a:rPr>
              <a:t> </a:t>
            </a:r>
            <a:r>
              <a:rPr spc="-10" dirty="0">
                <a:solidFill>
                  <a:srgbClr val="221F1F"/>
                </a:solidFill>
                <a:latin typeface="Comic Sans MS"/>
                <a:cs typeface="Comic Sans MS"/>
              </a:rPr>
              <a:t>organism, </a:t>
            </a:r>
            <a:r>
              <a:rPr dirty="0">
                <a:solidFill>
                  <a:srgbClr val="221F1F"/>
                </a:solidFill>
                <a:latin typeface="Comic Sans MS"/>
                <a:cs typeface="Comic Sans MS"/>
              </a:rPr>
              <a:t>which</a:t>
            </a:r>
            <a:r>
              <a:rPr spc="-10" dirty="0">
                <a:solidFill>
                  <a:srgbClr val="221F1F"/>
                </a:solidFill>
                <a:latin typeface="Comic Sans MS"/>
                <a:cs typeface="Comic Sans MS"/>
              </a:rPr>
              <a:t>  </a:t>
            </a:r>
            <a:r>
              <a:rPr dirty="0">
                <a:solidFill>
                  <a:srgbClr val="221F1F"/>
                </a:solidFill>
                <a:latin typeface="Comic Sans MS"/>
                <a:cs typeface="Comic Sans MS"/>
              </a:rPr>
              <a:t>can</a:t>
            </a:r>
            <a:r>
              <a:rPr spc="-10" dirty="0">
                <a:solidFill>
                  <a:srgbClr val="221F1F"/>
                </a:solidFill>
                <a:latin typeface="Comic Sans MS"/>
                <a:cs typeface="Comic Sans MS"/>
              </a:rPr>
              <a:t>  </a:t>
            </a:r>
            <a:r>
              <a:rPr dirty="0">
                <a:solidFill>
                  <a:srgbClr val="221F1F"/>
                </a:solidFill>
                <a:latin typeface="Comic Sans MS"/>
                <a:cs typeface="Comic Sans MS"/>
              </a:rPr>
              <a:t>be</a:t>
            </a:r>
            <a:r>
              <a:rPr spc="-10" dirty="0">
                <a:solidFill>
                  <a:srgbClr val="221F1F"/>
                </a:solidFill>
                <a:latin typeface="Comic Sans MS"/>
                <a:cs typeface="Comic Sans MS"/>
              </a:rPr>
              <a:t>  </a:t>
            </a:r>
            <a:r>
              <a:rPr dirty="0">
                <a:solidFill>
                  <a:srgbClr val="221F1F"/>
                </a:solidFill>
                <a:latin typeface="Comic Sans MS"/>
                <a:cs typeface="Comic Sans MS"/>
              </a:rPr>
              <a:t>sources</a:t>
            </a:r>
            <a:r>
              <a:rPr spc="-10" dirty="0">
                <a:solidFill>
                  <a:srgbClr val="221F1F"/>
                </a:solidFill>
                <a:latin typeface="Comic Sans MS"/>
                <a:cs typeface="Comic Sans MS"/>
              </a:rPr>
              <a:t>  </a:t>
            </a:r>
            <a:r>
              <a:rPr dirty="0">
                <a:solidFill>
                  <a:srgbClr val="221F1F"/>
                </a:solidFill>
                <a:latin typeface="Comic Sans MS"/>
                <a:cs typeface="Comic Sans MS"/>
              </a:rPr>
              <a:t>of</a:t>
            </a:r>
            <a:r>
              <a:rPr spc="-5" dirty="0">
                <a:solidFill>
                  <a:srgbClr val="221F1F"/>
                </a:solidFill>
                <a:latin typeface="Comic Sans MS"/>
                <a:cs typeface="Comic Sans MS"/>
              </a:rPr>
              <a:t>  </a:t>
            </a:r>
            <a:r>
              <a:rPr dirty="0">
                <a:solidFill>
                  <a:srgbClr val="221F1F"/>
                </a:solidFill>
                <a:latin typeface="Comic Sans MS"/>
                <a:cs typeface="Comic Sans MS"/>
              </a:rPr>
              <a:t>instability</a:t>
            </a:r>
            <a:r>
              <a:rPr spc="-10" dirty="0">
                <a:solidFill>
                  <a:srgbClr val="221F1F"/>
                </a:solidFill>
                <a:latin typeface="Comic Sans MS"/>
                <a:cs typeface="Comic Sans MS"/>
              </a:rPr>
              <a:t>  </a:t>
            </a:r>
            <a:r>
              <a:rPr dirty="0">
                <a:solidFill>
                  <a:srgbClr val="221F1F"/>
                </a:solidFill>
                <a:latin typeface="Comic Sans MS"/>
                <a:cs typeface="Comic Sans MS"/>
              </a:rPr>
              <a:t>in</a:t>
            </a:r>
            <a:r>
              <a:rPr spc="-5" dirty="0">
                <a:solidFill>
                  <a:srgbClr val="221F1F"/>
                </a:solidFill>
                <a:latin typeface="Comic Sans MS"/>
                <a:cs typeface="Comic Sans MS"/>
              </a:rPr>
              <a:t>  </a:t>
            </a:r>
            <a:r>
              <a:rPr dirty="0">
                <a:solidFill>
                  <a:srgbClr val="221F1F"/>
                </a:solidFill>
                <a:latin typeface="Comic Sans MS"/>
                <a:cs typeface="Comic Sans MS"/>
              </a:rPr>
              <a:t>an</a:t>
            </a:r>
            <a:r>
              <a:rPr spc="-5" dirty="0">
                <a:solidFill>
                  <a:srgbClr val="221F1F"/>
                </a:solidFill>
                <a:latin typeface="Comic Sans MS"/>
                <a:cs typeface="Comic Sans MS"/>
              </a:rPr>
              <a:t>  </a:t>
            </a:r>
            <a:r>
              <a:rPr dirty="0">
                <a:solidFill>
                  <a:srgbClr val="221F1F"/>
                </a:solidFill>
                <a:latin typeface="Comic Sans MS"/>
                <a:cs typeface="Comic Sans MS"/>
              </a:rPr>
              <a:t>ecosystem</a:t>
            </a:r>
            <a:r>
              <a:rPr spc="-5" dirty="0">
                <a:solidFill>
                  <a:srgbClr val="221F1F"/>
                </a:solidFill>
                <a:latin typeface="Comic Sans MS"/>
                <a:cs typeface="Comic Sans MS"/>
              </a:rPr>
              <a:t>  </a:t>
            </a:r>
            <a:r>
              <a:rPr dirty="0">
                <a:solidFill>
                  <a:srgbClr val="221F1F"/>
                </a:solidFill>
                <a:latin typeface="Comic Sans MS"/>
                <a:cs typeface="Comic Sans MS"/>
              </a:rPr>
              <a:t>at</a:t>
            </a:r>
            <a:r>
              <a:rPr spc="-10" dirty="0">
                <a:solidFill>
                  <a:srgbClr val="221F1F"/>
                </a:solidFill>
                <a:latin typeface="Comic Sans MS"/>
                <a:cs typeface="Comic Sans MS"/>
              </a:rPr>
              <a:t>  various </a:t>
            </a:r>
            <a:r>
              <a:rPr dirty="0">
                <a:solidFill>
                  <a:srgbClr val="221F1F"/>
                </a:solidFill>
                <a:latin typeface="Comic Sans MS"/>
                <a:cs typeface="Comic Sans MS"/>
              </a:rPr>
              <a:t>levels.</a:t>
            </a:r>
            <a:r>
              <a:rPr spc="-50" dirty="0">
                <a:solidFill>
                  <a:srgbClr val="221F1F"/>
                </a:solidFill>
                <a:latin typeface="Comic Sans MS"/>
                <a:cs typeface="Comic Sans MS"/>
              </a:rPr>
              <a:t> </a:t>
            </a:r>
            <a:r>
              <a:rPr dirty="0">
                <a:solidFill>
                  <a:srgbClr val="221F1F"/>
                </a:solidFill>
                <a:latin typeface="Comic Sans MS"/>
                <a:cs typeface="Comic Sans MS"/>
              </a:rPr>
              <a:t>Some</a:t>
            </a:r>
            <a:r>
              <a:rPr spc="-45" dirty="0">
                <a:solidFill>
                  <a:srgbClr val="221F1F"/>
                </a:solidFill>
                <a:latin typeface="Comic Sans MS"/>
                <a:cs typeface="Comic Sans MS"/>
              </a:rPr>
              <a:t> </a:t>
            </a:r>
            <a:r>
              <a:rPr dirty="0">
                <a:solidFill>
                  <a:srgbClr val="221F1F"/>
                </a:solidFill>
                <a:latin typeface="Comic Sans MS"/>
                <a:cs typeface="Comic Sans MS"/>
              </a:rPr>
              <a:t>effects</a:t>
            </a:r>
            <a:r>
              <a:rPr spc="-50" dirty="0">
                <a:solidFill>
                  <a:srgbClr val="221F1F"/>
                </a:solidFill>
                <a:latin typeface="Comic Sans MS"/>
                <a:cs typeface="Comic Sans MS"/>
              </a:rPr>
              <a:t> </a:t>
            </a:r>
            <a:r>
              <a:rPr dirty="0">
                <a:solidFill>
                  <a:srgbClr val="221F1F"/>
                </a:solidFill>
                <a:latin typeface="Comic Sans MS"/>
                <a:cs typeface="Comic Sans MS"/>
              </a:rPr>
              <a:t>may</a:t>
            </a:r>
            <a:r>
              <a:rPr spc="-40" dirty="0">
                <a:solidFill>
                  <a:srgbClr val="221F1F"/>
                </a:solidFill>
                <a:latin typeface="Comic Sans MS"/>
                <a:cs typeface="Comic Sans MS"/>
              </a:rPr>
              <a:t> </a:t>
            </a:r>
            <a:r>
              <a:rPr dirty="0">
                <a:solidFill>
                  <a:srgbClr val="221F1F"/>
                </a:solidFill>
                <a:latin typeface="Comic Sans MS"/>
                <a:cs typeface="Comic Sans MS"/>
              </a:rPr>
              <a:t>be</a:t>
            </a:r>
            <a:r>
              <a:rPr spc="-40" dirty="0">
                <a:solidFill>
                  <a:srgbClr val="221F1F"/>
                </a:solidFill>
                <a:latin typeface="Comic Sans MS"/>
                <a:cs typeface="Comic Sans MS"/>
              </a:rPr>
              <a:t> </a:t>
            </a:r>
            <a:r>
              <a:rPr dirty="0">
                <a:solidFill>
                  <a:srgbClr val="221F1F"/>
                </a:solidFill>
                <a:latin typeface="Comic Sans MS"/>
                <a:cs typeface="Comic Sans MS"/>
              </a:rPr>
              <a:t>beyond</a:t>
            </a:r>
            <a:r>
              <a:rPr spc="-40" dirty="0">
                <a:solidFill>
                  <a:srgbClr val="221F1F"/>
                </a:solidFill>
                <a:latin typeface="Comic Sans MS"/>
                <a:cs typeface="Comic Sans MS"/>
              </a:rPr>
              <a:t> </a:t>
            </a:r>
            <a:r>
              <a:rPr dirty="0">
                <a:solidFill>
                  <a:srgbClr val="221F1F"/>
                </a:solidFill>
                <a:latin typeface="Comic Sans MS"/>
                <a:cs typeface="Comic Sans MS"/>
              </a:rPr>
              <a:t>human</a:t>
            </a:r>
            <a:r>
              <a:rPr spc="-30" dirty="0">
                <a:solidFill>
                  <a:srgbClr val="221F1F"/>
                </a:solidFill>
                <a:latin typeface="Comic Sans MS"/>
                <a:cs typeface="Comic Sans MS"/>
              </a:rPr>
              <a:t> </a:t>
            </a:r>
            <a:r>
              <a:rPr spc="-10" dirty="0">
                <a:solidFill>
                  <a:srgbClr val="221F1F"/>
                </a:solidFill>
                <a:latin typeface="Comic Sans MS"/>
                <a:cs typeface="Comic Sans MS"/>
              </a:rPr>
              <a:t>observation.</a:t>
            </a:r>
            <a:endParaRPr dirty="0">
              <a:latin typeface="Comic Sans MS"/>
              <a:cs typeface="Comic Sans MS"/>
            </a:endParaRPr>
          </a:p>
        </p:txBody>
      </p:sp>
      <p:sp>
        <p:nvSpPr>
          <p:cNvPr id="9" name="object 2">
            <a:extLst>
              <a:ext uri="{FF2B5EF4-FFF2-40B4-BE49-F238E27FC236}">
                <a16:creationId xmlns:a16="http://schemas.microsoft.com/office/drawing/2014/main" id="{E1F422FB-E191-0EAB-425F-FE871A2ECDC8}"/>
              </a:ext>
            </a:extLst>
          </p:cNvPr>
          <p:cNvSpPr txBox="1">
            <a:spLocks/>
          </p:cNvSpPr>
          <p:nvPr/>
        </p:nvSpPr>
        <p:spPr>
          <a:xfrm>
            <a:off x="871023" y="2676487"/>
            <a:ext cx="10515600" cy="810607"/>
          </a:xfrm>
          <a:prstGeom prst="rect">
            <a:avLst/>
          </a:prstGeom>
        </p:spPr>
        <p:txBody>
          <a:bodyPr vert="horz" wrap="square" lIns="0" tIns="132207"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65100">
              <a:lnSpc>
                <a:spcPct val="100000"/>
              </a:lnSpc>
              <a:spcBef>
                <a:spcPts val="115"/>
              </a:spcBef>
            </a:pPr>
            <a:r>
              <a:rPr lang="en-US">
                <a:solidFill>
                  <a:srgbClr val="F58221"/>
                </a:solidFill>
              </a:rPr>
              <a:t>(</a:t>
            </a:r>
            <a:r>
              <a:rPr lang="en-US" sz="2300" i="1">
                <a:solidFill>
                  <a:srgbClr val="F58221"/>
                </a:solidFill>
                <a:latin typeface="Comic Sans MS"/>
                <a:cs typeface="Comic Sans MS"/>
              </a:rPr>
              <a:t>b</a:t>
            </a:r>
            <a:r>
              <a:rPr lang="en-US">
                <a:solidFill>
                  <a:srgbClr val="F58221"/>
                </a:solidFill>
              </a:rPr>
              <a:t>)</a:t>
            </a:r>
            <a:r>
              <a:rPr lang="en-US" spc="-110">
                <a:solidFill>
                  <a:srgbClr val="F58221"/>
                </a:solidFill>
              </a:rPr>
              <a:t> </a:t>
            </a:r>
            <a:r>
              <a:rPr lang="en-US">
                <a:solidFill>
                  <a:srgbClr val="F58221"/>
                </a:solidFill>
              </a:rPr>
              <a:t>Ecological</a:t>
            </a:r>
            <a:r>
              <a:rPr lang="en-US" spc="-65">
                <a:solidFill>
                  <a:srgbClr val="F58221"/>
                </a:solidFill>
              </a:rPr>
              <a:t> </a:t>
            </a:r>
            <a:r>
              <a:rPr lang="en-US" spc="-10">
                <a:solidFill>
                  <a:srgbClr val="F58221"/>
                </a:solidFill>
              </a:rPr>
              <a:t>hazard:</a:t>
            </a:r>
            <a:endParaRPr lang="en-US" sz="2300" dirty="0">
              <a:solidFill>
                <a:srgbClr val="F58221"/>
              </a:solidFill>
              <a:latin typeface="Comic Sans MS"/>
              <a:cs typeface="Comic Sans M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745899" cy="4964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67001" y="609601"/>
            <a:ext cx="6965245" cy="1202485"/>
          </a:xfrm>
        </p:spPr>
        <p:txBody>
          <a:bodyPr>
            <a:normAutofit/>
          </a:bodyPr>
          <a:lstStyle/>
          <a:p>
            <a:pPr algn="l" rtl="0"/>
            <a:r>
              <a:rPr lang="en-US" sz="4000" b="1" dirty="0">
                <a:latin typeface="Times New Roman" pitchFamily="18" charset="0"/>
                <a:cs typeface="Times New Roman" pitchFamily="18" charset="0"/>
              </a:rPr>
              <a:t>Conclusion….</a:t>
            </a:r>
            <a:r>
              <a:rPr lang="en-US" sz="4300" b="1" dirty="0">
                <a:solidFill>
                  <a:srgbClr val="203E5F"/>
                </a:solidFill>
              </a:rPr>
              <a:t>Key messages</a:t>
            </a:r>
            <a:endParaRPr lang="ar-SA" sz="4300" b="1" dirty="0">
              <a:solidFill>
                <a:srgbClr val="203E5F"/>
              </a:solidFill>
            </a:endParaRPr>
          </a:p>
        </p:txBody>
      </p:sp>
      <p:sp>
        <p:nvSpPr>
          <p:cNvPr id="10" name="object 3">
            <a:extLst>
              <a:ext uri="{FF2B5EF4-FFF2-40B4-BE49-F238E27FC236}">
                <a16:creationId xmlns:a16="http://schemas.microsoft.com/office/drawing/2014/main" id="{E3FB8FB2-130E-CCBF-E0D1-FF1712E14BB6}"/>
              </a:ext>
            </a:extLst>
          </p:cNvPr>
          <p:cNvSpPr txBox="1">
            <a:spLocks/>
          </p:cNvSpPr>
          <p:nvPr/>
        </p:nvSpPr>
        <p:spPr>
          <a:xfrm>
            <a:off x="828821" y="1684948"/>
            <a:ext cx="10515600" cy="4510017"/>
          </a:xfrm>
          <a:prstGeom prst="rect">
            <a:avLst/>
          </a:prstGeom>
        </p:spPr>
        <p:txBody>
          <a:bodyPr vert="horz" wrap="square" lIns="0" tIns="1270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520" indent="-213995">
              <a:lnSpc>
                <a:spcPct val="100000"/>
              </a:lnSpc>
              <a:spcBef>
                <a:spcPts val="100"/>
              </a:spcBef>
              <a:buSzPct val="95238"/>
              <a:buFont typeface="Wingdings"/>
              <a:buChar char=""/>
              <a:tabLst>
                <a:tab pos="223520" algn="l"/>
              </a:tabLst>
            </a:pPr>
            <a:r>
              <a:rPr lang="en-US" sz="2000" dirty="0">
                <a:latin typeface="Times New Roman" panose="02020603050405020304" pitchFamily="18" charset="0"/>
                <a:cs typeface="Times New Roman" panose="02020603050405020304" pitchFamily="18" charset="0"/>
              </a:rPr>
              <a:t>Bioethical</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issues</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should</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not</a:t>
            </a:r>
            <a:r>
              <a:rPr lang="en-US" sz="2000" spc="-4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be</a:t>
            </a:r>
            <a:r>
              <a:rPr lang="en-US" sz="2000" spc="-40" dirty="0">
                <a:latin typeface="Times New Roman" panose="02020603050405020304" pitchFamily="18" charset="0"/>
                <a:cs typeface="Times New Roman" panose="02020603050405020304" pitchFamily="18" charset="0"/>
              </a:rPr>
              <a:t> </a:t>
            </a:r>
            <a:r>
              <a:rPr lang="en-US" sz="2000" spc="-10" dirty="0">
                <a:latin typeface="Times New Roman" panose="02020603050405020304" pitchFamily="18" charset="0"/>
                <a:cs typeface="Times New Roman" panose="02020603050405020304" pitchFamily="18" charset="0"/>
              </a:rPr>
              <a:t>ignored., </a:t>
            </a:r>
            <a:r>
              <a:rPr lang="en-US" sz="2000" dirty="0">
                <a:latin typeface="Times New Roman" panose="02020603050405020304" pitchFamily="18" charset="0"/>
                <a:cs typeface="Times New Roman" panose="02020603050405020304" pitchFamily="18" charset="0"/>
              </a:rPr>
              <a:t>Genetic</a:t>
            </a:r>
            <a:r>
              <a:rPr lang="en-US" sz="2000" spc="28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diseases</a:t>
            </a:r>
            <a:r>
              <a:rPr lang="en-US" sz="2000" spc="28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have</a:t>
            </a:r>
            <a:r>
              <a:rPr lang="en-US" sz="2000" spc="28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not</a:t>
            </a:r>
            <a:r>
              <a:rPr lang="en-US" sz="2000" spc="29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drawn</a:t>
            </a:r>
            <a:r>
              <a:rPr lang="en-US" sz="2000" spc="3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much</a:t>
            </a:r>
            <a:r>
              <a:rPr lang="en-US" sz="2000" spc="29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attention</a:t>
            </a:r>
            <a:r>
              <a:rPr lang="en-US" sz="2000" spc="290" dirty="0">
                <a:latin typeface="Times New Roman" panose="02020603050405020304" pitchFamily="18" charset="0"/>
                <a:cs typeface="Times New Roman" panose="02020603050405020304" pitchFamily="18" charset="0"/>
              </a:rPr>
              <a:t> ethically </a:t>
            </a:r>
            <a:r>
              <a:rPr lang="en-US" sz="2000" dirty="0">
                <a:latin typeface="Times New Roman" panose="02020603050405020304" pitchFamily="18" charset="0"/>
                <a:cs typeface="Times New Roman" panose="02020603050405020304" pitchFamily="18" charset="0"/>
              </a:rPr>
              <a:t>and</a:t>
            </a:r>
            <a:r>
              <a:rPr lang="en-US" sz="2000" spc="295" dirty="0">
                <a:latin typeface="Times New Roman" panose="02020603050405020304" pitchFamily="18" charset="0"/>
                <a:cs typeface="Times New Roman" panose="02020603050405020304" pitchFamily="18" charset="0"/>
              </a:rPr>
              <a:t> </a:t>
            </a:r>
            <a:r>
              <a:rPr lang="en-US" sz="2000" spc="-25" dirty="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geneticist</a:t>
            </a:r>
            <a:r>
              <a:rPr lang="en-US" sz="2000" spc="2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a:t>
            </a:r>
            <a:r>
              <a:rPr lang="en-US" sz="2000" spc="2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confined</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a:t>
            </a:r>
            <a:r>
              <a:rPr lang="en-US" sz="2000" spc="1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four</a:t>
            </a:r>
            <a:r>
              <a:rPr lang="en-US" sz="2000" spc="3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walls</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of</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a:t>
            </a:r>
            <a:r>
              <a:rPr lang="en-US" sz="2000" spc="3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laboratory,</a:t>
            </a:r>
            <a:r>
              <a:rPr lang="en-US" sz="2000" spc="1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unaware</a:t>
            </a:r>
            <a:r>
              <a:rPr lang="en-US" sz="2000" spc="15" dirty="0">
                <a:latin typeface="Times New Roman" panose="02020603050405020304" pitchFamily="18" charset="0"/>
                <a:cs typeface="Times New Roman" panose="02020603050405020304" pitchFamily="18" charset="0"/>
              </a:rPr>
              <a:t> </a:t>
            </a:r>
            <a:r>
              <a:rPr lang="en-US" sz="2000" spc="-25" dirty="0">
                <a:latin typeface="Times New Roman" panose="02020603050405020304" pitchFamily="18" charset="0"/>
                <a:cs typeface="Times New Roman" panose="02020603050405020304" pitchFamily="18" charset="0"/>
              </a:rPr>
              <a:t>of </a:t>
            </a:r>
            <a:r>
              <a:rPr lang="en-US" sz="2000" dirty="0">
                <a:latin typeface="Times New Roman" panose="02020603050405020304" pitchFamily="18" charset="0"/>
                <a:cs typeface="Times New Roman" panose="02020603050405020304" pitchFamily="18" charset="0"/>
              </a:rPr>
              <a:t>the</a:t>
            </a:r>
            <a:r>
              <a:rPr lang="en-US" sz="2000" spc="-6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prevailing</a:t>
            </a:r>
            <a:r>
              <a:rPr lang="en-US" sz="2000" spc="-35" dirty="0">
                <a:latin typeface="Times New Roman" panose="02020603050405020304" pitchFamily="18" charset="0"/>
                <a:cs typeface="Times New Roman" panose="02020603050405020304" pitchFamily="18" charset="0"/>
              </a:rPr>
              <a:t> </a:t>
            </a:r>
            <a:r>
              <a:rPr lang="en-US" sz="2000" spc="-10" dirty="0">
                <a:latin typeface="Times New Roman" panose="02020603050405020304" pitchFamily="18" charset="0"/>
                <a:cs typeface="Times New Roman" panose="02020603050405020304" pitchFamily="18" charset="0"/>
              </a:rPr>
              <a:t>situations.</a:t>
            </a:r>
          </a:p>
          <a:p>
            <a:pPr marL="223520" indent="-213995">
              <a:lnSpc>
                <a:spcPct val="100000"/>
              </a:lnSpc>
              <a:spcBef>
                <a:spcPts val="100"/>
              </a:spcBef>
              <a:buSzPct val="95238"/>
              <a:buFont typeface="Wingdings"/>
              <a:buChar char=""/>
              <a:tabLst>
                <a:tab pos="223520" algn="l"/>
              </a:tabLst>
            </a:pPr>
            <a:r>
              <a:rPr lang="en-US" sz="2000" spc="-10" dirty="0">
                <a:latin typeface="Times New Roman" panose="02020603050405020304" pitchFamily="18" charset="0"/>
                <a:cs typeface="Times New Roman" panose="02020603050405020304" pitchFamily="18" charset="0"/>
              </a:rPr>
              <a:t>On	one	end	of	the	spectrum	it	is	the	liberal,	affluent	and	the educated class whereas on the other illiterate and poor. Of course, there is a sizable middle class too.</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Taking decisions can affect each of these groups in different ways.</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	Risk	and	benefits	have	to	be	weighed	keeping	in	view	all	these groups.</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	The	study	of	responses	to	topics,	like	prenatal	diagnosis	and genetics testing, can gather up to provide us with much information.</a:t>
            </a:r>
          </a:p>
        </p:txBody>
      </p:sp>
    </p:spTree>
    <p:custDataLst>
      <p:tags r:id="rId1"/>
    </p:custDataLst>
    <p:extLst>
      <p:ext uri="{BB962C8B-B14F-4D97-AF65-F5344CB8AC3E}">
        <p14:creationId xmlns:p14="http://schemas.microsoft.com/office/powerpoint/2010/main" val="25493400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Bioethics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Documentation and Authentication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Record</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Certificates and Reports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medical reports, sick-leaves and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Prescriptions and Death Certificates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Bioethics definition and History</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Three issues involving bioethics</a:t>
            </a:r>
          </a:p>
        </p:txBody>
      </p:sp>
    </p:spTree>
    <p:extLst>
      <p:ext uri="{BB962C8B-B14F-4D97-AF65-F5344CB8AC3E}">
        <p14:creationId xmlns:p14="http://schemas.microsoft.com/office/powerpoint/2010/main" val="785253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745899" cy="4964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810063" y="271976"/>
            <a:ext cx="8822183" cy="1202485"/>
          </a:xfrm>
        </p:spPr>
        <p:txBody>
          <a:bodyPr>
            <a:normAutofit fontScale="90000"/>
          </a:bodyPr>
          <a:lstStyle/>
          <a:p>
            <a:pPr algn="l" rtl="0"/>
            <a:r>
              <a:rPr lang="en-US" sz="4300" b="1" dirty="0">
                <a:solidFill>
                  <a:srgbClr val="203E5F"/>
                </a:solidFill>
              </a:rPr>
              <a:t>Recent Scientific and Professional Advancements &amp; Modern Applications in Health Law and Bioethics</a:t>
            </a:r>
            <a:endParaRPr lang="ar-SA" sz="4300" b="1" dirty="0">
              <a:solidFill>
                <a:srgbClr val="203E5F"/>
              </a:solidFill>
            </a:endParaRPr>
          </a:p>
        </p:txBody>
      </p:sp>
      <p:sp>
        <p:nvSpPr>
          <p:cNvPr id="10" name="object 3">
            <a:extLst>
              <a:ext uri="{FF2B5EF4-FFF2-40B4-BE49-F238E27FC236}">
                <a16:creationId xmlns:a16="http://schemas.microsoft.com/office/drawing/2014/main" id="{E3FB8FB2-130E-CCBF-E0D1-FF1712E14BB6}"/>
              </a:ext>
            </a:extLst>
          </p:cNvPr>
          <p:cNvSpPr txBox="1">
            <a:spLocks/>
          </p:cNvSpPr>
          <p:nvPr/>
        </p:nvSpPr>
        <p:spPr>
          <a:xfrm>
            <a:off x="828821" y="1684948"/>
            <a:ext cx="10515600" cy="4142160"/>
          </a:xfrm>
          <a:prstGeom prst="rect">
            <a:avLst/>
          </a:prstGeom>
        </p:spPr>
        <p:txBody>
          <a:bodyPr vert="horz" wrap="square" lIns="0" tIns="1270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520" indent="-213995">
              <a:lnSpc>
                <a:spcPct val="100000"/>
              </a:lnSpc>
              <a:spcBef>
                <a:spcPts val="100"/>
              </a:spcBef>
              <a:buSzPct val="95238"/>
              <a:buFont typeface="Wingdings"/>
              <a:buChar char=""/>
              <a:tabLst>
                <a:tab pos="223520" algn="l"/>
              </a:tabLst>
            </a:pPr>
            <a:r>
              <a:rPr lang="en-US" sz="2000" b="1" dirty="0">
                <a:latin typeface="Times New Roman" panose="02020603050405020304" pitchFamily="18" charset="0"/>
                <a:cs typeface="Times New Roman" panose="02020603050405020304" pitchFamily="18" charset="0"/>
              </a:rPr>
              <a:t>AI-Driven Medical Documentation &amp; Ethical Challenges</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Recent years have witnessed rapid adoption of AI systems in hospitals for:</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Automated medical note generation </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Clinical decision support</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Predictive analytics for patient outcomes</a:t>
            </a:r>
          </a:p>
          <a:p>
            <a:pPr marL="9525" indent="0">
              <a:lnSpc>
                <a:spcPct val="100000"/>
              </a:lnSpc>
              <a:spcBef>
                <a:spcPts val="100"/>
              </a:spcBef>
              <a:buSzPct val="95238"/>
              <a:buNone/>
              <a:tabLst>
                <a:tab pos="223520" algn="l"/>
              </a:tabLst>
            </a:pPr>
            <a:r>
              <a:rPr lang="en-US" sz="2000" b="1" dirty="0">
                <a:latin typeface="Times New Roman" panose="02020603050405020304" pitchFamily="18" charset="0"/>
                <a:cs typeface="Times New Roman" panose="02020603050405020304" pitchFamily="18" charset="0"/>
              </a:rPr>
              <a:t>Ethical implications:</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Accuracy vs. liability: Who is responsible for an AI-generated medical error?</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Bias in clinical algorithms affecting treatment or access.</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Data privacy when AI vendors access medical records.</a:t>
            </a:r>
          </a:p>
          <a:p>
            <a:pPr marL="9525" indent="0">
              <a:lnSpc>
                <a:spcPct val="100000"/>
              </a:lnSpc>
              <a:spcBef>
                <a:spcPts val="100"/>
              </a:spcBef>
              <a:buSzPct val="95238"/>
              <a:buNone/>
              <a:tabLst>
                <a:tab pos="223520" algn="l"/>
              </a:tabLst>
            </a:pPr>
            <a:r>
              <a:rPr lang="en-US" sz="2000" b="1" dirty="0">
                <a:latin typeface="Times New Roman" panose="02020603050405020304" pitchFamily="18" charset="0"/>
                <a:cs typeface="Times New Roman" panose="02020603050405020304" pitchFamily="18" charset="0"/>
              </a:rPr>
              <a:t>Modern application:</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Saudi Arabia’s digital health transformation (e.g., </a:t>
            </a:r>
            <a:r>
              <a:rPr lang="en-US" sz="2000" dirty="0" err="1">
                <a:latin typeface="Times New Roman" panose="02020603050405020304" pitchFamily="18" charset="0"/>
                <a:cs typeface="Times New Roman" panose="02020603050405020304" pitchFamily="18" charset="0"/>
              </a:rPr>
              <a:t>Sehati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Mawid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Seha</a:t>
            </a:r>
            <a:r>
              <a:rPr lang="en-US" sz="2000" dirty="0">
                <a:latin typeface="Times New Roman" panose="02020603050405020304" pitchFamily="18" charset="0"/>
                <a:cs typeface="Times New Roman" panose="02020603050405020304" pitchFamily="18" charset="0"/>
              </a:rPr>
              <a:t> Virtual Hospital) now integrates algorithm-based triage and diagnostics, requiring updated legal frameworks for documentation accuracy and accountability.</a:t>
            </a:r>
            <a:endParaRPr lang="en-US" sz="2000" spc="-10" dirty="0">
              <a:latin typeface="Times New Roman" panose="02020603050405020304" pitchFamily="18" charset="0"/>
              <a:cs typeface="Times New Roman" panose="02020603050405020304" pitchFamily="18" charset="0"/>
            </a:endParaRPr>
          </a:p>
        </p:txBody>
      </p:sp>
      <p:pic>
        <p:nvPicPr>
          <p:cNvPr id="5" name="Picture 4" descr="A person sitting at a desk with headphones on&#10;&#10;Description automatically generated">
            <a:extLst>
              <a:ext uri="{FF2B5EF4-FFF2-40B4-BE49-F238E27FC236}">
                <a16:creationId xmlns:a16="http://schemas.microsoft.com/office/drawing/2014/main" id="{7E2406A8-F903-536A-EDD0-B44B78600A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4589" y="1814103"/>
            <a:ext cx="2619375" cy="1743075"/>
          </a:xfrm>
          <a:prstGeom prst="rect">
            <a:avLst/>
          </a:prstGeom>
        </p:spPr>
      </p:pic>
    </p:spTree>
    <p:custDataLst>
      <p:tags r:id="rId1"/>
    </p:custDataLst>
    <p:extLst>
      <p:ext uri="{BB962C8B-B14F-4D97-AF65-F5344CB8AC3E}">
        <p14:creationId xmlns:p14="http://schemas.microsoft.com/office/powerpoint/2010/main" val="9083800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745899" cy="4964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810063" y="271976"/>
            <a:ext cx="8822183" cy="1202485"/>
          </a:xfrm>
        </p:spPr>
        <p:txBody>
          <a:bodyPr>
            <a:normAutofit fontScale="90000"/>
          </a:bodyPr>
          <a:lstStyle/>
          <a:p>
            <a:pPr algn="l" rtl="0"/>
            <a:r>
              <a:rPr lang="en-US" sz="4300" b="1" dirty="0">
                <a:solidFill>
                  <a:srgbClr val="203E5F"/>
                </a:solidFill>
              </a:rPr>
              <a:t>Recent Scientific and Professional Advancements &amp; Modern Applications in Health Law and Bioethics</a:t>
            </a:r>
            <a:endParaRPr lang="ar-SA" sz="4300" b="1" dirty="0">
              <a:solidFill>
                <a:srgbClr val="203E5F"/>
              </a:solidFill>
            </a:endParaRPr>
          </a:p>
        </p:txBody>
      </p:sp>
      <p:sp>
        <p:nvSpPr>
          <p:cNvPr id="10" name="object 3">
            <a:extLst>
              <a:ext uri="{FF2B5EF4-FFF2-40B4-BE49-F238E27FC236}">
                <a16:creationId xmlns:a16="http://schemas.microsoft.com/office/drawing/2014/main" id="{E3FB8FB2-130E-CCBF-E0D1-FF1712E14BB6}"/>
              </a:ext>
            </a:extLst>
          </p:cNvPr>
          <p:cNvSpPr txBox="1">
            <a:spLocks/>
          </p:cNvSpPr>
          <p:nvPr/>
        </p:nvSpPr>
        <p:spPr>
          <a:xfrm>
            <a:off x="828821" y="1684948"/>
            <a:ext cx="10515600" cy="3834383"/>
          </a:xfrm>
          <a:prstGeom prst="rect">
            <a:avLst/>
          </a:prstGeom>
        </p:spPr>
        <p:txBody>
          <a:bodyPr vert="horz" wrap="square" lIns="0" tIns="1270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520" indent="-213995">
              <a:lnSpc>
                <a:spcPct val="100000"/>
              </a:lnSpc>
              <a:spcBef>
                <a:spcPts val="100"/>
              </a:spcBef>
              <a:buSzPct val="95238"/>
              <a:buFont typeface="Wingdings"/>
              <a:buChar char=""/>
              <a:tabLst>
                <a:tab pos="223520" algn="l"/>
              </a:tabLst>
            </a:pPr>
            <a:r>
              <a:rPr lang="en-US" sz="2000" b="1" dirty="0">
                <a:latin typeface="Times New Roman" panose="02020603050405020304" pitchFamily="18" charset="0"/>
                <a:cs typeface="Times New Roman" panose="02020603050405020304" pitchFamily="18" charset="0"/>
              </a:rPr>
              <a:t>Telemedicine &amp; Virtual Care Ethics</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Telemedicine expanded dramatically after COVID-19 and is now a permanent healthcare mode</a:t>
            </a:r>
            <a:r>
              <a:rPr lang="en-US" sz="2000" b="1" dirty="0">
                <a:latin typeface="Times New Roman" panose="02020603050405020304" pitchFamily="18" charset="0"/>
                <a:cs typeface="Times New Roman" panose="02020603050405020304" pitchFamily="18" charset="0"/>
              </a:rPr>
              <a:t>l.</a:t>
            </a:r>
          </a:p>
          <a:p>
            <a:pPr marL="9525" indent="0">
              <a:lnSpc>
                <a:spcPct val="100000"/>
              </a:lnSpc>
              <a:spcBef>
                <a:spcPts val="100"/>
              </a:spcBef>
              <a:buSzPct val="95238"/>
              <a:buNone/>
              <a:tabLst>
                <a:tab pos="223520" algn="l"/>
              </a:tabLst>
            </a:pPr>
            <a:endParaRPr lang="en-US" sz="2000" b="1" dirty="0">
              <a:latin typeface="Times New Roman" panose="02020603050405020304" pitchFamily="18" charset="0"/>
              <a:cs typeface="Times New Roman" panose="02020603050405020304" pitchFamily="18" charset="0"/>
            </a:endParaRPr>
          </a:p>
          <a:p>
            <a:pPr marL="9525" indent="0">
              <a:lnSpc>
                <a:spcPct val="100000"/>
              </a:lnSpc>
              <a:spcBef>
                <a:spcPts val="100"/>
              </a:spcBef>
              <a:buSzPct val="95238"/>
              <a:buNone/>
              <a:tabLst>
                <a:tab pos="223520" algn="l"/>
              </a:tabLst>
            </a:pPr>
            <a:r>
              <a:rPr lang="en-US" sz="2000" b="1" dirty="0">
                <a:latin typeface="Times New Roman" panose="02020603050405020304" pitchFamily="18" charset="0"/>
                <a:cs typeface="Times New Roman" panose="02020603050405020304" pitchFamily="18" charset="0"/>
              </a:rPr>
              <a:t>Ethical/legal updates include:</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Ensuring accurate remote assessment and documentation</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Verifying patient identity</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Recording virtual consent</a:t>
            </a:r>
          </a:p>
          <a:p>
            <a:pPr marL="352425" indent="-342900">
              <a:lnSpc>
                <a:spcPct val="100000"/>
              </a:lnSpc>
              <a:spcBef>
                <a:spcPts val="100"/>
              </a:spcBef>
              <a:buSzPct val="95238"/>
              <a:buFont typeface="Wingdings" panose="05000000000000000000" pitchFamily="2" charset="2"/>
              <a:buChar char="q"/>
              <a:tabLst>
                <a:tab pos="223520" algn="l"/>
              </a:tabLst>
            </a:pPr>
            <a:r>
              <a:rPr lang="en-US" sz="2000" dirty="0">
                <a:latin typeface="Times New Roman" panose="02020603050405020304" pitchFamily="18" charset="0"/>
                <a:cs typeface="Times New Roman" panose="02020603050405020304" pitchFamily="18" charset="0"/>
              </a:rPr>
              <a:t>Managing cross-border consultations and licensing</a:t>
            </a:r>
          </a:p>
          <a:p>
            <a:pPr marL="9525" indent="0">
              <a:lnSpc>
                <a:spcPct val="100000"/>
              </a:lnSpc>
              <a:spcBef>
                <a:spcPts val="100"/>
              </a:spcBef>
              <a:buSzPct val="95238"/>
              <a:buNone/>
              <a:tabLst>
                <a:tab pos="223520" algn="l"/>
              </a:tabLst>
            </a:pPr>
            <a:endParaRPr lang="en-US" sz="2000" b="1" dirty="0">
              <a:latin typeface="Times New Roman" panose="02020603050405020304" pitchFamily="18" charset="0"/>
              <a:cs typeface="Times New Roman" panose="02020603050405020304" pitchFamily="18" charset="0"/>
            </a:endParaRPr>
          </a:p>
          <a:p>
            <a:pPr marL="9525" indent="0">
              <a:lnSpc>
                <a:spcPct val="100000"/>
              </a:lnSpc>
              <a:spcBef>
                <a:spcPts val="100"/>
              </a:spcBef>
              <a:buSzPct val="95238"/>
              <a:buNone/>
              <a:tabLst>
                <a:tab pos="223520" algn="l"/>
              </a:tabLst>
            </a:pPr>
            <a:r>
              <a:rPr lang="en-US" sz="2000" b="1" dirty="0">
                <a:latin typeface="Times New Roman" panose="02020603050405020304" pitchFamily="18" charset="0"/>
                <a:cs typeface="Times New Roman" panose="02020603050405020304" pitchFamily="18" charset="0"/>
              </a:rPr>
              <a:t>Modern application:</a:t>
            </a:r>
          </a:p>
          <a:p>
            <a:pPr marL="9525" indent="0">
              <a:lnSpc>
                <a:spcPct val="100000"/>
              </a:lnSpc>
              <a:spcBef>
                <a:spcPts val="100"/>
              </a:spcBef>
              <a:buSzPct val="95238"/>
              <a:buNone/>
              <a:tabLst>
                <a:tab pos="223520" algn="l"/>
              </a:tabLst>
            </a:pPr>
            <a:r>
              <a:rPr lang="en-US" sz="2000" dirty="0">
                <a:latin typeface="Times New Roman" panose="02020603050405020304" pitchFamily="18" charset="0"/>
                <a:cs typeface="Times New Roman" panose="02020603050405020304" pitchFamily="18" charset="0"/>
              </a:rPr>
              <a:t>Saudi Telehealth Law and </a:t>
            </a:r>
            <a:r>
              <a:rPr lang="en-US" sz="2000" dirty="0" err="1">
                <a:latin typeface="Times New Roman" panose="02020603050405020304" pitchFamily="18" charset="0"/>
                <a:cs typeface="Times New Roman" panose="02020603050405020304" pitchFamily="18" charset="0"/>
              </a:rPr>
              <a:t>Seha</a:t>
            </a:r>
            <a:r>
              <a:rPr lang="en-US" sz="2000" dirty="0">
                <a:latin typeface="Times New Roman" panose="02020603050405020304" pitchFamily="18" charset="0"/>
                <a:cs typeface="Times New Roman" panose="02020603050405020304" pitchFamily="18" charset="0"/>
              </a:rPr>
              <a:t> Virtual Hospital now define standards for e-prescriptions, telemedical documentation, and digital authentication.</a:t>
            </a:r>
            <a:endParaRPr lang="en-US" sz="2000" spc="-10" dirty="0">
              <a:latin typeface="Times New Roman" panose="02020603050405020304" pitchFamily="18" charset="0"/>
              <a:cs typeface="Times New Roman" panose="02020603050405020304" pitchFamily="18" charset="0"/>
            </a:endParaRPr>
          </a:p>
        </p:txBody>
      </p:sp>
      <p:pic>
        <p:nvPicPr>
          <p:cNvPr id="5" name="Picture 4" descr="A screenshot of a phone&#10;&#10;Description automatically generated">
            <a:extLst>
              <a:ext uri="{FF2B5EF4-FFF2-40B4-BE49-F238E27FC236}">
                <a16:creationId xmlns:a16="http://schemas.microsoft.com/office/drawing/2014/main" id="{A66FC815-CA34-B0FD-4EEF-58044465C2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7040" y="3009167"/>
            <a:ext cx="2962275" cy="1543050"/>
          </a:xfrm>
          <a:prstGeom prst="rect">
            <a:avLst/>
          </a:prstGeom>
        </p:spPr>
      </p:pic>
    </p:spTree>
    <p:custDataLst>
      <p:tags r:id="rId1"/>
    </p:custDataLst>
    <p:extLst>
      <p:ext uri="{BB962C8B-B14F-4D97-AF65-F5344CB8AC3E}">
        <p14:creationId xmlns:p14="http://schemas.microsoft.com/office/powerpoint/2010/main" val="282057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9.4"/>
</p:tagLst>
</file>

<file path=ppt/tags/tag2.xml><?xml version="1.0" encoding="utf-8"?>
<p:tagLst xmlns:a="http://schemas.openxmlformats.org/drawingml/2006/main" xmlns:r="http://schemas.openxmlformats.org/officeDocument/2006/relationships" xmlns:p="http://schemas.openxmlformats.org/presentationml/2006/main">
  <p:tag name="TIMING" val="|1.9|0.6|0.3|29.2"/>
</p:tagLst>
</file>

<file path=ppt/tags/tag3.xml><?xml version="1.0" encoding="utf-8"?>
<p:tagLst xmlns:a="http://schemas.openxmlformats.org/drawingml/2006/main" xmlns:r="http://schemas.openxmlformats.org/officeDocument/2006/relationships" xmlns:p="http://schemas.openxmlformats.org/presentationml/2006/main">
  <p:tag name="TIMING" val="|3.5|0.7|0.6"/>
</p:tagLst>
</file>

<file path=ppt/tags/tag4.xml><?xml version="1.0" encoding="utf-8"?>
<p:tagLst xmlns:a="http://schemas.openxmlformats.org/drawingml/2006/main" xmlns:r="http://schemas.openxmlformats.org/officeDocument/2006/relationships" xmlns:p="http://schemas.openxmlformats.org/presentationml/2006/main">
  <p:tag name="TIMING" val="|6.3|0.7|0.9|0.7|0.8"/>
</p:tagLst>
</file>

<file path=ppt/tags/tag5.xml><?xml version="1.0" encoding="utf-8"?>
<p:tagLst xmlns:a="http://schemas.openxmlformats.org/drawingml/2006/main" xmlns:r="http://schemas.openxmlformats.org/officeDocument/2006/relationships" xmlns:p="http://schemas.openxmlformats.org/presentationml/2006/main">
  <p:tag name="TIMING" val="|6.3|0.7|0.9|0.7|0.8"/>
</p:tagLst>
</file>

<file path=ppt/tags/tag6.xml><?xml version="1.0" encoding="utf-8"?>
<p:tagLst xmlns:a="http://schemas.openxmlformats.org/drawingml/2006/main" xmlns:r="http://schemas.openxmlformats.org/officeDocument/2006/relationships" xmlns:p="http://schemas.openxmlformats.org/presentationml/2006/main">
  <p:tag name="TIMING" val="|6.3|0.7|0.9|0.7|0.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1A46C4-4484-49D7-AD61-72FA8FDC4C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539E38-DF9E-40EF-8C31-8285E58050E0}">
  <ds:schemaRefs>
    <ds:schemaRef ds:uri="http://schemas.microsoft.com/sharepoint/v3/contenttype/forms"/>
  </ds:schemaRefs>
</ds:datastoreItem>
</file>

<file path=customXml/itemProps3.xml><?xml version="1.0" encoding="utf-8"?>
<ds:datastoreItem xmlns:ds="http://schemas.openxmlformats.org/officeDocument/2006/customXml" ds:itemID="{7F09111C-BDE8-4CDF-AACF-1145CC8BDD8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640</TotalTime>
  <Words>4088</Words>
  <Application>Microsoft Office PowerPoint</Application>
  <PresentationFormat>Widescreen</PresentationFormat>
  <Paragraphs>334</Paragraphs>
  <Slides>56</Slides>
  <Notes>10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1_Office Theme</vt:lpstr>
      <vt:lpstr>PowerPoint Presentation</vt:lpstr>
      <vt:lpstr>PowerPoint Presentation</vt:lpstr>
      <vt:lpstr>PowerPoint Presentation</vt:lpstr>
      <vt:lpstr>PowerPoint Presentation</vt:lpstr>
      <vt:lpstr>Ethics of Documentation and Authentication (Saudi Code of Ethics)</vt:lpstr>
      <vt:lpstr>PowerPoint Presentation</vt:lpstr>
      <vt:lpstr>(A) Medical Record</vt:lpstr>
      <vt:lpstr>(A) Medical Record</vt:lpstr>
      <vt:lpstr>(B) Certificates and Reports</vt:lpstr>
      <vt:lpstr>Have You Ever Witnessed...?</vt:lpstr>
      <vt:lpstr>References </vt:lpstr>
      <vt:lpstr>PowerPoint Presentation</vt:lpstr>
      <vt:lpstr>What do doctors write? </vt:lpstr>
      <vt:lpstr>Let’s think!</vt:lpstr>
      <vt:lpstr>Why we need to know about  ethical issues in reporting?</vt:lpstr>
      <vt:lpstr>(C) Medical Prescriptions (Saudi Code of Ethics)</vt:lpstr>
      <vt:lpstr>(C) Medical Prescriptions (Saudi Code of Ethics)</vt:lpstr>
      <vt:lpstr>(A) Medical Record (Saudi Code of Ethics)</vt:lpstr>
      <vt:lpstr>(A) Medical Record (Saudi Code of Ethics)</vt:lpstr>
      <vt:lpstr>Medical reports</vt:lpstr>
      <vt:lpstr>Before writing a report</vt:lpstr>
      <vt:lpstr>When writing a report you must: (GMC)</vt:lpstr>
      <vt:lpstr>What should be in the  medical report/sick-leaves?</vt:lpstr>
      <vt:lpstr>What should be in the  medical report/sick-leaves?</vt:lpstr>
      <vt:lpstr>Are medical records always confidential?</vt:lpstr>
      <vt:lpstr>What the Saudi Law says?</vt:lpstr>
      <vt:lpstr>Death Certificates</vt:lpstr>
      <vt:lpstr>References </vt:lpstr>
      <vt:lpstr>PowerPoint Presentation</vt:lpstr>
      <vt:lpstr>The word "bioethics" comes from the combination of the Greek words "bios" meaning "life" and "ethos" meaning "ethics.“  Bioethics is the study of the ethical issues arising from advances in biology and medicine.</vt:lpstr>
      <vt:lpstr>Example   The decision of whether or not to get a genetic test to determine the risk of developing a hereditary disease.   This raises bioethical questions about the individual's right to know their genetic information, the potential for discrimination based on genetic data, and the responsibilities of healthcare providers in counseling patients about genetic testing.</vt:lpstr>
      <vt:lpstr>PowerPoint Presentation</vt:lpstr>
      <vt:lpstr>The emergence of the  concept of bioethics</vt:lpstr>
      <vt:lpstr>The emergence of the  concept of bioethics</vt:lpstr>
      <vt:lpstr>The establishment of bioethics  as an academic field:</vt:lpstr>
      <vt:lpstr>The institutionalization of bioethics:</vt:lpstr>
      <vt:lpstr>PowerPoint Presentation</vt:lpstr>
      <vt:lpstr>Discipline: </vt:lpstr>
      <vt:lpstr>Ethical Guidance: </vt:lpstr>
      <vt:lpstr>Structure: </vt:lpstr>
      <vt:lpstr>Sub-disciplines in Bioethics</vt:lpstr>
      <vt:lpstr>PowerPoint Presentation</vt:lpstr>
      <vt:lpstr>Pre-Symptomatic Genetic Testing</vt:lpstr>
      <vt:lpstr>PowerPoint Presentation</vt:lpstr>
      <vt:lpstr>1. Social Issues</vt:lpstr>
      <vt:lpstr>2. Employment</vt:lpstr>
      <vt:lpstr>3. Insurance</vt:lpstr>
      <vt:lpstr>Prenatal Diagnostics</vt:lpstr>
      <vt:lpstr>PowerPoint Presentation</vt:lpstr>
      <vt:lpstr>Gene therapy </vt:lpstr>
      <vt:lpstr>(a) Human hazard:</vt:lpstr>
      <vt:lpstr>Conclusion….Key messages</vt:lpstr>
      <vt:lpstr>PowerPoint Presentation</vt:lpstr>
      <vt:lpstr>PowerPoint Presentation</vt:lpstr>
      <vt:lpstr>Recent Scientific and Professional Advancements &amp; Modern Applications in Health Law and Bioethics</vt:lpstr>
      <vt:lpstr>Recent Scientific and Professional Advancements &amp; Modern Applications in Health Law and Bioethics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AyaMohamed</cp:lastModifiedBy>
  <cp:revision>20</cp:revision>
  <dcterms:created xsi:type="dcterms:W3CDTF">2025-05-25T17:46:31Z</dcterms:created>
  <dcterms:modified xsi:type="dcterms:W3CDTF">2025-12-07T07:49:59Z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