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69" r:id="rId5"/>
    <p:sldId id="291" r:id="rId6"/>
    <p:sldId id="270" r:id="rId7"/>
    <p:sldId id="292" r:id="rId8"/>
    <p:sldId id="293" r:id="rId9"/>
    <p:sldId id="261" r:id="rId10"/>
    <p:sldId id="265" r:id="rId11"/>
    <p:sldId id="264" r:id="rId12"/>
    <p:sldId id="294" r:id="rId13"/>
    <p:sldId id="272" r:id="rId14"/>
    <p:sldId id="295" r:id="rId15"/>
    <p:sldId id="263" r:id="rId16"/>
    <p:sldId id="296" r:id="rId17"/>
    <p:sldId id="274" r:id="rId18"/>
    <p:sldId id="301" r:id="rId19"/>
    <p:sldId id="302" r:id="rId20"/>
    <p:sldId id="303" r:id="rId21"/>
    <p:sldId id="282" r:id="rId22"/>
    <p:sldId id="300" r:id="rId23"/>
    <p:sldId id="304" r:id="rId24"/>
    <p:sldId id="305" r:id="rId25"/>
    <p:sldId id="306" r:id="rId26"/>
    <p:sldId id="307" r:id="rId27"/>
    <p:sldId id="308" r:id="rId28"/>
    <p:sldId id="309" r:id="rId29"/>
    <p:sldId id="278" r:id="rId30"/>
    <p:sldId id="312" r:id="rId31"/>
    <p:sldId id="280" r:id="rId32"/>
    <p:sldId id="281" r:id="rId33"/>
    <p:sldId id="311" r:id="rId34"/>
    <p:sldId id="279" r:id="rId35"/>
    <p:sldId id="299" r:id="rId36"/>
    <p:sldId id="266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643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41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3" y="-93134"/>
            <a:ext cx="12746177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5018" y="3192751"/>
            <a:ext cx="6922138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486325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Mathematics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Dr.Israa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Lewaa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980282" y="3192751"/>
            <a:ext cx="60313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 112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Functions and Graphs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408"/>
    </mc:Choice>
    <mc:Fallback xmlns="">
      <p:transition spd="slow" advTm="161408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82618" y="1628673"/>
            <a:ext cx="9744364" cy="4253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Lecture 1: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Lecture 2: Exponential Functions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Lecture 3: Limits and Continuity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Lecture 4: Differentiations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Lecture 5: Additional Differentiation topics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Lecture 6: Curve Sketching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Lecture 7: Integration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Lecture 8: Methods and Applications of integration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Lecture 9: Multivariable Calculus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Lecture 10: Topics by Python </a:t>
            </a:r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06895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9101"/>
    </mc:Choice>
    <mc:Fallback xmlns="">
      <p:transition spd="slow" advTm="18910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349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Functions and Graphs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74165" y="1326060"/>
            <a:ext cx="9666288" cy="44208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Functions 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Special Functions 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Combinations of functions 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Linear Equation 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Formatting the linear equation to graph it 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Graphs in rectangular coordinates</a:t>
            </a: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951"/>
    </mc:Choice>
    <mc:Fallback xmlns="">
      <p:transition spd="slow" advTm="4695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398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1.  Functions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20DD961-65C6-F5BC-9A7F-BA55BEE9863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4347" y="2101598"/>
            <a:ext cx="6953250" cy="247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48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2460"/>
    </mc:Choice>
    <mc:Fallback xmlns="">
      <p:transition spd="slow" advTm="36246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0190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Equality of Functions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A16032F-7019-DA14-1458-6C35F05AE1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64883" y="1974882"/>
            <a:ext cx="597217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902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1256"/>
    </mc:Choice>
    <mc:Fallback xmlns="">
      <p:transition spd="slow" advTm="271256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4" y="-4618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8267BC2-DCBB-2176-C1F6-3A647DA6E34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17790" y="1564017"/>
            <a:ext cx="6819900" cy="426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24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8647"/>
    </mc:Choice>
    <mc:Fallback xmlns="">
      <p:transition spd="slow" advTm="278647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4" y="-4618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9816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6EBFA70-9E98-FE2C-8EDD-11A81D6E27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39683" y="1450804"/>
            <a:ext cx="6598642" cy="441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15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5004"/>
    </mc:Choice>
    <mc:Fallback xmlns="">
      <p:transition spd="slow" advTm="205004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1679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2F9467B-972F-1329-46EC-404BF1BB713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9399" y="1543055"/>
            <a:ext cx="7639050" cy="426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070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705"/>
    </mc:Choice>
    <mc:Fallback xmlns="">
      <p:transition spd="slow" advTm="116705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1679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58BD3A0-F706-CA59-91ED-7C5820A7C8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94112" y="1382525"/>
            <a:ext cx="7086600" cy="481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836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0428"/>
    </mc:Choice>
    <mc:Fallback xmlns="">
      <p:transition spd="slow" advTm="480428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35221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2- Special Functions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2340A39-16F3-CC32-4815-E739CD2BC7B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31729" y="1921866"/>
            <a:ext cx="7610475" cy="323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70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245"/>
    </mc:Choice>
    <mc:Fallback xmlns="">
      <p:transition spd="slow" advTm="127245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4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56915" y="1512875"/>
            <a:ext cx="9666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  <a:p>
            <a:endParaRPr lang="en-US" sz="10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6EF4E1E-E531-D3FB-8C94-891B81AC9C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7862" y="1950764"/>
            <a:ext cx="7372350" cy="2266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952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490"/>
    </mc:Choice>
    <mc:Fallback xmlns="">
      <p:transition spd="slow" advTm="15249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4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56915" y="1512875"/>
            <a:ext cx="9666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  <a:p>
            <a:endParaRPr lang="en-US" sz="10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ABFD696-7FEB-578F-99A9-2600A4B4EFE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5495" y="1912985"/>
            <a:ext cx="6877050" cy="2495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853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368"/>
    </mc:Choice>
    <mc:Fallback xmlns="">
      <p:transition spd="slow" advTm="89368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14488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3" y="-36945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8221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3. Combinations of functions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EECBDB7-C121-0E7B-CC05-94C764DCDC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01331" y="1921289"/>
            <a:ext cx="5600700" cy="327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430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571"/>
    </mc:Choice>
    <mc:Fallback xmlns="">
      <p:transition spd="slow" advTm="12257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14488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3" y="-36945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8221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3. Combinations of functions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49C4ADB-45AA-6ED1-2328-85631F6D350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52164" y="1617067"/>
            <a:ext cx="5648325" cy="3848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526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908"/>
    </mc:Choice>
    <mc:Fallback xmlns="">
      <p:transition spd="slow" advTm="150908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52911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437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6955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of Example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92B7D25-C038-0DE7-F9E3-2792E633439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87919" y="1673609"/>
            <a:ext cx="6915150" cy="4048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430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1248"/>
    </mc:Choice>
    <mc:Fallback xmlns="">
      <p:transition spd="slow" advTm="481248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52911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437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852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Composition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50A7138-8AEC-7B6C-6A57-FB2ED95134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2972" y="2153690"/>
            <a:ext cx="6410325" cy="223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933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877"/>
    </mc:Choice>
    <mc:Fallback xmlns="">
      <p:transition spd="slow" advTm="33877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31451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2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F3980A1-74B4-F57E-D07D-6951E1C0891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09094" y="1571054"/>
            <a:ext cx="7284237" cy="4378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66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7548"/>
    </mc:Choice>
    <mc:Fallback xmlns="">
      <p:transition spd="slow" advTm="547548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75715" y="599588"/>
            <a:ext cx="3340915" cy="5533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4- Linear Equations</a:t>
            </a:r>
            <a:endParaRPr lang="en-US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9DDEBE53-D725-58C6-B589-EE07CDA9C56D}"/>
                  </a:ext>
                </a:extLst>
              </p:cNvPr>
              <p:cNvSpPr txBox="1"/>
              <p:nvPr/>
            </p:nvSpPr>
            <p:spPr>
              <a:xfrm>
                <a:off x="2106385" y="2144064"/>
                <a:ext cx="6785687" cy="325428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Definition: </a:t>
                </a: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8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indent="360045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 linear equation in the variable (X) is an equation that is equivalent to one that be written in the form. </a:t>
                </a:r>
              </a:p>
              <a:p>
                <a:pPr marL="0" marR="0" indent="360045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ctr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ax + b = 0 </a:t>
                </a:r>
              </a:p>
              <a:p>
                <a:pPr marL="0" marR="0" algn="ctr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Where a and b are constant and a </a:t>
                </a:r>
                <a14:m>
                  <m:oMath xmlns:m="http://schemas.openxmlformats.org/officeDocument/2006/math">
                    <m:r>
                      <a:rPr lang="en-US" sz="2000" i="1" dirty="0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  <a:sym typeface="Yasser"/>
                      </a:rPr>
                      <m:t>≠</m:t>
                    </m:r>
                  </m:oMath>
                </a14:m>
                <a:r>
                  <a:rPr lang="en-US" sz="2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0 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9DDEBE53-D725-58C6-B589-EE07CDA9C56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6385" y="2144064"/>
                <a:ext cx="6785687" cy="3254289"/>
              </a:xfrm>
              <a:prstGeom prst="rect">
                <a:avLst/>
              </a:prstGeom>
              <a:blipFill>
                <a:blip r:embed="rId8"/>
                <a:stretch>
                  <a:fillRect l="-988" t="-1124" r="-898" b="-243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05869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605"/>
    </mc:Choice>
    <mc:Fallback xmlns="">
      <p:transition spd="slow" advTm="83605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5944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Equation Form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99BEC9-09AD-CBF1-12FB-7B43EA240ACC}"/>
              </a:ext>
            </a:extLst>
          </p:cNvPr>
          <p:cNvSpPr txBox="1"/>
          <p:nvPr/>
        </p:nvSpPr>
        <p:spPr>
          <a:xfrm>
            <a:off x="2031740" y="1930822"/>
            <a:ext cx="7420169" cy="22333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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linear equation is also called a first-degree equation, since the highest power of the variable that occurs in Equation (1) is the first. 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 general form of a linear equation is: 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Ax + By = C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902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274"/>
    </mc:Choice>
    <mc:Fallback xmlns="">
      <p:transition spd="slow" advTm="30274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5944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3BEE5A5E-1125-6BD6-F49B-DB28AE993550}"/>
                  </a:ext>
                </a:extLst>
              </p:cNvPr>
              <p:cNvSpPr txBox="1"/>
              <p:nvPr/>
            </p:nvSpPr>
            <p:spPr>
              <a:xfrm>
                <a:off x="2992794" y="1956961"/>
                <a:ext cx="6209522" cy="292541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u="sng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Example: 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find A, B &amp; C 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(1) x + 4y = 6 		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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 A= 1 		B= 4			C= 6 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(2) y= </a:t>
                </a:r>
                <a14:m>
                  <m:oMath xmlns:m="http://schemas.openxmlformats.org/officeDocument/2006/math">
                    <m:f>
                      <m:fPr>
                        <m:type m:val="skw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x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  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</a:t>
                </a:r>
                <a14:m>
                  <m:oMath xmlns:m="http://schemas.openxmlformats.org/officeDocument/2006/math">
                    <m:f>
                      <m:fPr>
                        <m:type m:val="skw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x + y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den>
                    </m:f>
                  </m:oMath>
                </a14:m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457200" marR="0" indent="4572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A = </a:t>
                </a:r>
                <a14:m>
                  <m:oMath xmlns:m="http://schemas.openxmlformats.org/officeDocument/2006/math">
                    <m:f>
                      <m:fPr>
                        <m:type m:val="skw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457200" marR="0" indent="4572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B= 1 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457200" marR="0" indent="4572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C=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den>
                    </m:f>
                  </m:oMath>
                </a14:m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3BEE5A5E-1125-6BD6-F49B-DB28AE9935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2794" y="1956961"/>
                <a:ext cx="6209522" cy="2925416"/>
              </a:xfrm>
              <a:prstGeom prst="rect">
                <a:avLst/>
              </a:prstGeom>
              <a:blipFill>
                <a:blip r:embed="rId8"/>
                <a:stretch>
                  <a:fillRect l="-883" t="-1042" b="-2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18526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4618"/>
    </mc:Choice>
    <mc:Fallback xmlns="">
      <p:transition spd="slow" advTm="164618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5801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How to Graph a linear Equation ?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25FB799-8EF8-8FBD-1C32-0F54103C5A3A}"/>
              </a:ext>
            </a:extLst>
          </p:cNvPr>
          <p:cNvSpPr txBox="1"/>
          <p:nvPr/>
        </p:nvSpPr>
        <p:spPr>
          <a:xfrm>
            <a:off x="2274336" y="2153690"/>
            <a:ext cx="7476153" cy="18862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How to Graph a linear equation: 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To graph a linear equation you need to substitute (X) by zero to get (Y) &amp; substitute (Y) by zero to get (X), to get two points. 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2601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661"/>
    </mc:Choice>
    <mc:Fallback xmlns="">
      <p:transition spd="slow" advTm="74661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7828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6E1FBD4B-29C0-8E03-5D9C-D96F7237212B}"/>
                  </a:ext>
                </a:extLst>
              </p:cNvPr>
              <p:cNvSpPr txBox="1"/>
              <p:nvPr/>
            </p:nvSpPr>
            <p:spPr>
              <a:xfrm>
                <a:off x="2013080" y="1606339"/>
                <a:ext cx="6228182" cy="313675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(1) y= x – 4 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u="sng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Step1: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		let x = 0 	so the point is (0, -4) 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		Y= 0 – 4 	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∴</m:t>
                    </m:r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y = – 4 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	Let y = 0 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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0 = x –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 4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 ∴</m:t>
                    </m:r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x = 4 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	So the point is (4, 0)</a:t>
                </a: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u="sng" dirty="0"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Step 2:</a:t>
                </a: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6E1FBD4B-29C0-8E03-5D9C-D96F7237212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3080" y="1606339"/>
                <a:ext cx="6228182" cy="3136756"/>
              </a:xfrm>
              <a:prstGeom prst="rect">
                <a:avLst/>
              </a:prstGeom>
              <a:blipFill>
                <a:blip r:embed="rId8"/>
                <a:stretch>
                  <a:fillRect l="-783" t="-11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>
            <a:extLst>
              <a:ext uri="{FF2B5EF4-FFF2-40B4-BE49-F238E27FC236}">
                <a16:creationId xmlns:a16="http://schemas.microsoft.com/office/drawing/2014/main" id="{9B0A8546-CA48-918C-227D-3F7DFF5A343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56631" y="4326104"/>
            <a:ext cx="2301240" cy="1481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824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152"/>
    </mc:Choice>
    <mc:Fallback xmlns="">
      <p:transition spd="slow" advTm="160152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7828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43D4AA-7105-1BDC-27C6-D8665193CDAF}"/>
              </a:ext>
            </a:extLst>
          </p:cNvPr>
          <p:cNvSpPr txBox="1"/>
          <p:nvPr/>
        </p:nvSpPr>
        <p:spPr>
          <a:xfrm>
            <a:off x="2199692" y="1767229"/>
            <a:ext cx="6209522" cy="1570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(2) y = –2 x + 6 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Step1: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		let x= 0 		(0, 6)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		Let y= 0		(3, 0)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Step2: 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BCC680C-CE3C-EB7D-8050-01F08765CD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16041" y="3872584"/>
            <a:ext cx="2493010" cy="1636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61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11"/>
    </mc:Choice>
    <mc:Fallback xmlns="">
      <p:transition spd="slow" advTm="113311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7828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43D4AA-7105-1BDC-27C6-D8665193CDAF}"/>
              </a:ext>
            </a:extLst>
          </p:cNvPr>
          <p:cNvSpPr txBox="1"/>
          <p:nvPr/>
        </p:nvSpPr>
        <p:spPr>
          <a:xfrm>
            <a:off x="2199692" y="1767229"/>
            <a:ext cx="6209522" cy="19398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(3) y= 3x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Step1: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		let x= 0 			(0, 0)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		Let x= 2			(2, 6)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Step2: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66270FF-E649-EFAB-33A6-1679CF64C4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59494" y="3707119"/>
            <a:ext cx="27432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593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766"/>
    </mc:Choice>
    <mc:Fallback xmlns="">
      <p:transition spd="slow" advTm="98766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7828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5159061-31B6-B344-9888-6446DF85DD2E}"/>
              </a:ext>
            </a:extLst>
          </p:cNvPr>
          <p:cNvSpPr txBox="1"/>
          <p:nvPr/>
        </p:nvSpPr>
        <p:spPr>
          <a:xfrm>
            <a:off x="2171700" y="1767174"/>
            <a:ext cx="6209522" cy="773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How to get the slope and the equation: 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Rules: 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29572D27-0953-D27A-300C-8876BD487A9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58678" y="2674094"/>
            <a:ext cx="3419475" cy="12192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CCAFDD6-876E-0B9F-EA3E-63C16596E647}"/>
                  </a:ext>
                </a:extLst>
              </p:cNvPr>
              <p:cNvSpPr txBox="1"/>
              <p:nvPr/>
            </p:nvSpPr>
            <p:spPr>
              <a:xfrm>
                <a:off x="2173456" y="4461539"/>
                <a:ext cx="6209522" cy="90563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m=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y</m:t>
                            </m:r>
                          </m:e>
                          <m:sub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 </m:t>
                        </m:r>
                        <m:sSub>
                          <m:sSub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y</m:t>
                            </m:r>
                          </m:e>
                          <m:sub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x</m:t>
                            </m:r>
                          </m:e>
                          <m:sub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 </m:t>
                        </m:r>
                        <m:sSub>
                          <m:sSub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x</m:t>
                            </m:r>
                          </m:e>
                          <m:sub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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to get the slope from two points. 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y – y1 = m (x – x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1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) 	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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to get the equation. 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CCAFDD6-876E-0B9F-EA3E-63C16596E6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3456" y="4461539"/>
                <a:ext cx="6209522" cy="905633"/>
              </a:xfrm>
              <a:prstGeom prst="rect">
                <a:avLst/>
              </a:prstGeom>
              <a:blipFill>
                <a:blip r:embed="rId9"/>
                <a:stretch>
                  <a:fillRect l="-884" b="-101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27443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562"/>
    </mc:Choice>
    <mc:Fallback xmlns="">
      <p:transition spd="slow" advTm="121562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7828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E4C0695-D5D0-3DCC-AF1F-072AC4D4A3C6}"/>
              </a:ext>
            </a:extLst>
          </p:cNvPr>
          <p:cNvSpPr txBox="1"/>
          <p:nvPr/>
        </p:nvSpPr>
        <p:spPr>
          <a:xfrm>
            <a:off x="2194491" y="2079117"/>
            <a:ext cx="6209522" cy="22794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Example: 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Find the equation of a line passing through: 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a) (0, 4) , (2, 2) 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b) (2, 6) , (1, 4) 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488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148"/>
    </mc:Choice>
    <mc:Fallback xmlns="">
      <p:transition spd="slow" advTm="91148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7828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0C43D4AA-7105-1BDC-27C6-D8665193CDAF}"/>
                  </a:ext>
                </a:extLst>
              </p:cNvPr>
              <p:cNvSpPr txBox="1"/>
              <p:nvPr/>
            </p:nvSpPr>
            <p:spPr>
              <a:xfrm>
                <a:off x="2199692" y="1767229"/>
                <a:ext cx="7616112" cy="346902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600" u="sng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Solution: </a:t>
                </a: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6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(a) 	</a:t>
                </a:r>
                <a:r>
                  <a:rPr lang="en-US" sz="1600" u="sng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Step1: </a:t>
                </a:r>
                <a:r>
                  <a:rPr lang="en-US" sz="16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		find 	m=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6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6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y</m:t>
                            </m:r>
                          </m:e>
                          <m:sub>
                            <m:r>
                              <a:rPr lang="en-US" sz="16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6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 </m:t>
                        </m:r>
                        <m:sSub>
                          <m:sSubPr>
                            <m:ctrlP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6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y</m:t>
                            </m:r>
                          </m:e>
                          <m:sub>
                            <m:r>
                              <a:rPr lang="en-US" sz="16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6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x</m:t>
                            </m:r>
                          </m:e>
                          <m:sub>
                            <m:r>
                              <a:rPr lang="en-US" sz="16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6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 </m:t>
                        </m:r>
                        <m:sSub>
                          <m:sSubPr>
                            <m:ctrlPr>
                              <a:rPr lang="en-US" sz="16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6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x</m:t>
                            </m:r>
                          </m:e>
                          <m:sub>
                            <m:r>
                              <a:rPr lang="en-US" sz="16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6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				m=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6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4</m:t>
                        </m:r>
                      </m:num>
                      <m:den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0</m:t>
                        </m:r>
                      </m:den>
                    </m:f>
                  </m:oMath>
                </a14:m>
                <a:r>
                  <a:rPr lang="en-US" sz="16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num>
                      <m:den>
                        <m:r>
                          <a:rPr lang="en-US" sz="1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16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– 1 </a:t>
                </a: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6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</a:t>
                </a:r>
                <a:r>
                  <a:rPr lang="en-US" sz="1600" u="sng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Step2: </a:t>
                </a:r>
                <a:r>
                  <a:rPr lang="en-US" sz="16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	Substitute in   y – y</a:t>
                </a:r>
                <a:r>
                  <a:rPr lang="en-US" sz="16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1</a:t>
                </a:r>
                <a:r>
                  <a:rPr lang="en-US" sz="16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m(x – x</a:t>
                </a:r>
                <a:r>
                  <a:rPr lang="en-US" sz="16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1</a:t>
                </a:r>
                <a:r>
                  <a:rPr lang="en-US" sz="16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)</a:t>
                </a: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6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		y – 4 = -1 (x – 0) </a:t>
                </a: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6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		</a:t>
                </a:r>
                <a:r>
                  <a:rPr lang="en-US" sz="16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y – 4 = – x </a:t>
                </a: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6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			</a:t>
                </a:r>
                <a14:m>
                  <m:oMath xmlns:m="http://schemas.openxmlformats.org/officeDocument/2006/math">
                    <m:r>
                      <a:rPr lang="en-US" sz="16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∴</m:t>
                    </m:r>
                  </m:oMath>
                </a14:m>
                <a:r>
                  <a:rPr lang="en-US" sz="16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y = – x + 4 </a:t>
                </a: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0C43D4AA-7105-1BDC-27C6-D8665193CD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9692" y="1767229"/>
                <a:ext cx="7616112" cy="3469027"/>
              </a:xfrm>
              <a:prstGeom prst="rect">
                <a:avLst/>
              </a:prstGeom>
              <a:blipFill>
                <a:blip r:embed="rId8"/>
                <a:stretch>
                  <a:fillRect l="-480" t="-52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10303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088"/>
    </mc:Choice>
    <mc:Fallback xmlns="">
      <p:transition spd="slow" advTm="102088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7828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0C43D4AA-7105-1BDC-27C6-D8665193CDAF}"/>
                  </a:ext>
                </a:extLst>
              </p:cNvPr>
              <p:cNvSpPr txBox="1"/>
              <p:nvPr/>
            </p:nvSpPr>
            <p:spPr>
              <a:xfrm>
                <a:off x="2199692" y="1767229"/>
                <a:ext cx="7616112" cy="379200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(b) 	</a:t>
                </a:r>
                <a:r>
                  <a:rPr lang="en-US" sz="1800" u="sng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Step1: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		find 	m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y</m:t>
                            </m:r>
                          </m:e>
                          <m:sub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 </m:t>
                        </m:r>
                        <m:sSub>
                          <m:sSub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y</m:t>
                            </m:r>
                          </m:e>
                          <m:sub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x</m:t>
                            </m:r>
                          </m:e>
                          <m:sub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 </m:t>
                        </m:r>
                        <m:sSub>
                          <m:sSub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x</m:t>
                            </m:r>
                          </m:e>
                          <m:sub>
                            <m:r>
                              <a:rPr lang="en-US" sz="18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			M=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6</m:t>
                        </m:r>
                      </m:num>
                      <m:den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num>
                      <m:den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den>
                    </m:f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2</a:t>
                </a: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</a:t>
                </a:r>
                <a:r>
                  <a:rPr lang="en-US" sz="1800" u="sng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Step2: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	substitute in the equation: </a:t>
                </a: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		y – y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1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m (x – x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1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) </a:t>
                </a: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		y – 6 = 2 (x – 2) </a:t>
                </a: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		y – 6 = 2 x – 4 </a:t>
                </a: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			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∴</m:t>
                    </m:r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y = 2 x + 2</a:t>
                </a: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0C43D4AA-7105-1BDC-27C6-D8665193CD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9692" y="1767229"/>
                <a:ext cx="7616112" cy="3792000"/>
              </a:xfrm>
              <a:prstGeom prst="rect">
                <a:avLst/>
              </a:prstGeom>
              <a:blipFill>
                <a:blip r:embed="rId8"/>
                <a:stretch>
                  <a:fillRect l="-72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56709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355"/>
    </mc:Choice>
    <mc:Fallback xmlns="">
      <p:transition spd="slow" advTm="175355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83471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6- Graphs in Rectangular coordinates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004291" y="1877659"/>
            <a:ext cx="66132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5652FB4-7A8C-8F14-F68A-6A7E149275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44198" y="1518957"/>
            <a:ext cx="7305675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390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254"/>
    </mc:Choice>
    <mc:Fallback xmlns="">
      <p:transition spd="slow" advTm="60254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31451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44339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44832" y="1942523"/>
            <a:ext cx="758190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122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276"/>
    </mc:Choice>
    <mc:Fallback xmlns="">
      <p:transition spd="slow" advTm="92276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31451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44339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2151" y="1743075"/>
            <a:ext cx="7362825" cy="398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816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440"/>
    </mc:Choice>
    <mc:Fallback xmlns="">
      <p:transition spd="slow" advTm="15744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35220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6834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7862" y="2221909"/>
            <a:ext cx="9259237" cy="1813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898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132"/>
    </mc:Choice>
    <mc:Fallback xmlns="">
      <p:transition spd="slow" advTm="26132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35220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6834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00865" y="1788586"/>
            <a:ext cx="6943725" cy="403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825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895"/>
    </mc:Choice>
    <mc:Fallback xmlns="">
      <p:transition spd="slow" advTm="87895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8946FB6-6C62-9B4A-455D-CB56FC46A16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4165" y="2038641"/>
            <a:ext cx="6305550" cy="3209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565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955"/>
    </mc:Choice>
    <mc:Fallback xmlns="">
      <p:transition spd="slow" advTm="111955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CA58D5F-304D-7C30-BA4F-76AE9DFA2A0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169" y="1748137"/>
            <a:ext cx="4895850" cy="449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879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3265"/>
    </mc:Choice>
    <mc:Fallback xmlns="">
      <p:transition spd="slow" advTm="153265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942506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3406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Summary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44894" y="928099"/>
            <a:ext cx="992778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b="1" dirty="0"/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Functions 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Special Functions 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Combinations of functions 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Linear Equation 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Formatting the linear equation to graph it 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Graphs in rectangular coordinates</a:t>
            </a:r>
          </a:p>
          <a:p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42827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4871"/>
    </mc:Choice>
    <mc:Fallback xmlns="">
      <p:transition spd="slow" advTm="334871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1106</TotalTime>
  <Words>836</Words>
  <Application>Microsoft Office PowerPoint</Application>
  <PresentationFormat>Widescreen</PresentationFormat>
  <Paragraphs>193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4" baseType="lpstr">
      <vt:lpstr>Arial</vt:lpstr>
      <vt:lpstr>Calibri</vt:lpstr>
      <vt:lpstr>Calibri Light</vt:lpstr>
      <vt:lpstr>Cambria Math</vt:lpstr>
      <vt:lpstr>Tajawal ExtraBold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 Lewaa</cp:lastModifiedBy>
  <cp:revision>63</cp:revision>
  <dcterms:created xsi:type="dcterms:W3CDTF">2021-08-03T13:03:26Z</dcterms:created>
  <dcterms:modified xsi:type="dcterms:W3CDTF">2022-09-30T21:39:02Z</dcterms:modified>
</cp:coreProperties>
</file>