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mv" ContentType="video/x-ms-wm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57" r:id="rId2"/>
    <p:sldId id="453" r:id="rId3"/>
    <p:sldId id="302" r:id="rId4"/>
    <p:sldId id="314" r:id="rId5"/>
    <p:sldId id="316" r:id="rId6"/>
    <p:sldId id="260" r:id="rId7"/>
    <p:sldId id="317" r:id="rId8"/>
    <p:sldId id="288" r:id="rId9"/>
    <p:sldId id="318" r:id="rId10"/>
    <p:sldId id="319" r:id="rId11"/>
    <p:sldId id="320" r:id="rId12"/>
    <p:sldId id="321" r:id="rId13"/>
    <p:sldId id="322" r:id="rId14"/>
    <p:sldId id="323" r:id="rId15"/>
    <p:sldId id="461" r:id="rId16"/>
    <p:sldId id="449" r:id="rId17"/>
    <p:sldId id="460" r:id="rId18"/>
    <p:sldId id="462" r:id="rId19"/>
    <p:sldId id="327" r:id="rId20"/>
    <p:sldId id="445" r:id="rId21"/>
    <p:sldId id="328" r:id="rId22"/>
    <p:sldId id="329" r:id="rId23"/>
    <p:sldId id="437" r:id="rId24"/>
    <p:sldId id="452" r:id="rId25"/>
    <p:sldId id="442" r:id="rId26"/>
    <p:sldId id="444" r:id="rId27"/>
    <p:sldId id="454" r:id="rId28"/>
    <p:sldId id="286" r:id="rId29"/>
    <p:sldId id="443" r:id="rId30"/>
    <p:sldId id="456" r:id="rId31"/>
    <p:sldId id="455" r:id="rId32"/>
    <p:sldId id="446" r:id="rId33"/>
    <p:sldId id="436" r:id="rId34"/>
    <p:sldId id="440" r:id="rId35"/>
    <p:sldId id="458" r:id="rId36"/>
    <p:sldId id="402" r:id="rId37"/>
    <p:sldId id="284"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1539" autoAdjust="0"/>
  </p:normalViewPr>
  <p:slideViewPr>
    <p:cSldViewPr snapToGrid="0">
      <p:cViewPr varScale="1">
        <p:scale>
          <a:sx n="101" d="100"/>
          <a:sy n="101" d="100"/>
        </p:scale>
        <p:origin x="90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E21D04-AF3E-476A-B18E-D593947CD471}" type="datetimeFigureOut">
              <a:rPr lang="en-US" smtClean="0"/>
              <a:t>11/3/2022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D3FA8D-5AA4-4FB2-ADBC-3472CF320248}" type="slidenum">
              <a:rPr lang="en-US" smtClean="0"/>
              <a:t>‹#›</a:t>
            </a:fld>
            <a:endParaRPr lang="en-US"/>
          </a:p>
        </p:txBody>
      </p:sp>
    </p:spTree>
    <p:extLst>
      <p:ext uri="{BB962C8B-B14F-4D97-AF65-F5344CB8AC3E}">
        <p14:creationId xmlns:p14="http://schemas.microsoft.com/office/powerpoint/2010/main" val="2462114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a:t>
            </a:fld>
            <a:endParaRPr lang="en-US"/>
          </a:p>
        </p:txBody>
      </p:sp>
    </p:spTree>
    <p:extLst>
      <p:ext uri="{BB962C8B-B14F-4D97-AF65-F5344CB8AC3E}">
        <p14:creationId xmlns:p14="http://schemas.microsoft.com/office/powerpoint/2010/main" val="3980708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a:t>
            </a:fld>
            <a:endParaRPr lang="en-US"/>
          </a:p>
        </p:txBody>
      </p:sp>
    </p:spTree>
    <p:extLst>
      <p:ext uri="{BB962C8B-B14F-4D97-AF65-F5344CB8AC3E}">
        <p14:creationId xmlns:p14="http://schemas.microsoft.com/office/powerpoint/2010/main" val="42723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5</a:t>
            </a:fld>
            <a:endParaRPr lang="en-US"/>
          </a:p>
        </p:txBody>
      </p:sp>
    </p:spTree>
    <p:extLst>
      <p:ext uri="{BB962C8B-B14F-4D97-AF65-F5344CB8AC3E}">
        <p14:creationId xmlns:p14="http://schemas.microsoft.com/office/powerpoint/2010/main" val="1202411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7</a:t>
            </a:fld>
            <a:endParaRPr lang="en-US"/>
          </a:p>
        </p:txBody>
      </p:sp>
    </p:spTree>
    <p:extLst>
      <p:ext uri="{BB962C8B-B14F-4D97-AF65-F5344CB8AC3E}">
        <p14:creationId xmlns:p14="http://schemas.microsoft.com/office/powerpoint/2010/main" val="277266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BEC6F86-B879-4DCC-9B3F-2BA7011661AF}" type="slidenum">
              <a:rPr lang="en-US" smtClean="0"/>
              <a:t>8</a:t>
            </a:fld>
            <a:endParaRPr lang="en-US"/>
          </a:p>
        </p:txBody>
      </p:sp>
    </p:spTree>
    <p:extLst>
      <p:ext uri="{BB962C8B-B14F-4D97-AF65-F5344CB8AC3E}">
        <p14:creationId xmlns:p14="http://schemas.microsoft.com/office/powerpoint/2010/main" val="1966422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16647178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3618036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11</a:t>
            </a:fld>
            <a:endParaRPr lang="en-US"/>
          </a:p>
        </p:txBody>
      </p:sp>
    </p:spTree>
    <p:extLst>
      <p:ext uri="{BB962C8B-B14F-4D97-AF65-F5344CB8AC3E}">
        <p14:creationId xmlns:p14="http://schemas.microsoft.com/office/powerpoint/2010/main" val="544180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12</a:t>
            </a:fld>
            <a:endParaRPr lang="en-US"/>
          </a:p>
        </p:txBody>
      </p:sp>
    </p:spTree>
    <p:extLst>
      <p:ext uri="{BB962C8B-B14F-4D97-AF65-F5344CB8AC3E}">
        <p14:creationId xmlns:p14="http://schemas.microsoft.com/office/powerpoint/2010/main" val="18835682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http://www.brianveitch.com/maze-runner/frequency-analysis/index.html</a:t>
            </a:r>
          </a:p>
        </p:txBody>
      </p:sp>
      <p:sp>
        <p:nvSpPr>
          <p:cNvPr id="4" name="Slide Number Placeholder 3"/>
          <p:cNvSpPr>
            <a:spLocks noGrp="1"/>
          </p:cNvSpPr>
          <p:nvPr>
            <p:ph type="sldNum" sz="quarter" idx="5"/>
          </p:nvPr>
        </p:nvSpPr>
        <p:spPr/>
        <p:txBody>
          <a:bodyPr/>
          <a:lstStyle/>
          <a:p>
            <a:fld id="{0AD3FA8D-5AA4-4FB2-ADBC-3472CF320248}" type="slidenum">
              <a:rPr lang="en-US" smtClean="0"/>
              <a:t>13</a:t>
            </a:fld>
            <a:endParaRPr lang="en-US"/>
          </a:p>
        </p:txBody>
      </p:sp>
    </p:spTree>
    <p:extLst>
      <p:ext uri="{BB962C8B-B14F-4D97-AF65-F5344CB8AC3E}">
        <p14:creationId xmlns:p14="http://schemas.microsoft.com/office/powerpoint/2010/main" val="3590266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14</a:t>
            </a:fld>
            <a:endParaRPr lang="en-US"/>
          </a:p>
        </p:txBody>
      </p:sp>
    </p:spTree>
    <p:extLst>
      <p:ext uri="{BB962C8B-B14F-4D97-AF65-F5344CB8AC3E}">
        <p14:creationId xmlns:p14="http://schemas.microsoft.com/office/powerpoint/2010/main" val="7524593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16</a:t>
            </a:fld>
            <a:endParaRPr lang="en-US"/>
          </a:p>
        </p:txBody>
      </p:sp>
    </p:spTree>
    <p:extLst>
      <p:ext uri="{BB962C8B-B14F-4D97-AF65-F5344CB8AC3E}">
        <p14:creationId xmlns:p14="http://schemas.microsoft.com/office/powerpoint/2010/main" val="502017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35319526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18</a:t>
            </a:fld>
            <a:endParaRPr lang="en-US"/>
          </a:p>
        </p:txBody>
      </p:sp>
    </p:spTree>
    <p:extLst>
      <p:ext uri="{BB962C8B-B14F-4D97-AF65-F5344CB8AC3E}">
        <p14:creationId xmlns:p14="http://schemas.microsoft.com/office/powerpoint/2010/main" val="38067639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19</a:t>
            </a:fld>
            <a:endParaRPr lang="en-US"/>
          </a:p>
        </p:txBody>
      </p:sp>
    </p:spTree>
    <p:extLst>
      <p:ext uri="{BB962C8B-B14F-4D97-AF65-F5344CB8AC3E}">
        <p14:creationId xmlns:p14="http://schemas.microsoft.com/office/powerpoint/2010/main" val="34213831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1. Must have done this as an assignment last year.</a:t>
            </a:r>
          </a:p>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20</a:t>
            </a:fld>
            <a:endParaRPr lang="en-US"/>
          </a:p>
        </p:txBody>
      </p:sp>
    </p:spTree>
    <p:extLst>
      <p:ext uri="{BB962C8B-B14F-4D97-AF65-F5344CB8AC3E}">
        <p14:creationId xmlns:p14="http://schemas.microsoft.com/office/powerpoint/2010/main" val="4133268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21</a:t>
            </a:fld>
            <a:endParaRPr lang="en-US"/>
          </a:p>
        </p:txBody>
      </p:sp>
    </p:spTree>
    <p:extLst>
      <p:ext uri="{BB962C8B-B14F-4D97-AF65-F5344CB8AC3E}">
        <p14:creationId xmlns:p14="http://schemas.microsoft.com/office/powerpoint/2010/main" val="21077978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22</a:t>
            </a:fld>
            <a:endParaRPr lang="en-US"/>
          </a:p>
        </p:txBody>
      </p:sp>
    </p:spTree>
    <p:extLst>
      <p:ext uri="{BB962C8B-B14F-4D97-AF65-F5344CB8AC3E}">
        <p14:creationId xmlns:p14="http://schemas.microsoft.com/office/powerpoint/2010/main" val="5526920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23</a:t>
            </a:fld>
            <a:endParaRPr lang="en-US"/>
          </a:p>
        </p:txBody>
      </p:sp>
    </p:spTree>
    <p:extLst>
      <p:ext uri="{BB962C8B-B14F-4D97-AF65-F5344CB8AC3E}">
        <p14:creationId xmlns:p14="http://schemas.microsoft.com/office/powerpoint/2010/main" val="1766936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24</a:t>
            </a:fld>
            <a:endParaRPr lang="en-US"/>
          </a:p>
        </p:txBody>
      </p:sp>
    </p:spTree>
    <p:extLst>
      <p:ext uri="{BB962C8B-B14F-4D97-AF65-F5344CB8AC3E}">
        <p14:creationId xmlns:p14="http://schemas.microsoft.com/office/powerpoint/2010/main" val="36523820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25</a:t>
            </a:fld>
            <a:endParaRPr lang="en-US"/>
          </a:p>
        </p:txBody>
      </p:sp>
    </p:spTree>
    <p:extLst>
      <p:ext uri="{BB962C8B-B14F-4D97-AF65-F5344CB8AC3E}">
        <p14:creationId xmlns:p14="http://schemas.microsoft.com/office/powerpoint/2010/main" val="1174415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26</a:t>
            </a:fld>
            <a:endParaRPr lang="en-US"/>
          </a:p>
        </p:txBody>
      </p:sp>
    </p:spTree>
    <p:extLst>
      <p:ext uri="{BB962C8B-B14F-4D97-AF65-F5344CB8AC3E}">
        <p14:creationId xmlns:p14="http://schemas.microsoft.com/office/powerpoint/2010/main" val="701086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27</a:t>
            </a:fld>
            <a:endParaRPr lang="en-US"/>
          </a:p>
        </p:txBody>
      </p:sp>
    </p:spTree>
    <p:extLst>
      <p:ext uri="{BB962C8B-B14F-4D97-AF65-F5344CB8AC3E}">
        <p14:creationId xmlns:p14="http://schemas.microsoft.com/office/powerpoint/2010/main" val="394518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29</a:t>
            </a:fld>
            <a:endParaRPr lang="en-US"/>
          </a:p>
        </p:txBody>
      </p:sp>
    </p:spTree>
    <p:extLst>
      <p:ext uri="{BB962C8B-B14F-4D97-AF65-F5344CB8AC3E}">
        <p14:creationId xmlns:p14="http://schemas.microsoft.com/office/powerpoint/2010/main" val="431085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30</a:t>
            </a:fld>
            <a:endParaRPr lang="en-US"/>
          </a:p>
        </p:txBody>
      </p:sp>
    </p:spTree>
    <p:extLst>
      <p:ext uri="{BB962C8B-B14F-4D97-AF65-F5344CB8AC3E}">
        <p14:creationId xmlns:p14="http://schemas.microsoft.com/office/powerpoint/2010/main" val="23265953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32</a:t>
            </a:fld>
            <a:endParaRPr lang="en-US"/>
          </a:p>
        </p:txBody>
      </p:sp>
    </p:spTree>
    <p:extLst>
      <p:ext uri="{BB962C8B-B14F-4D97-AF65-F5344CB8AC3E}">
        <p14:creationId xmlns:p14="http://schemas.microsoft.com/office/powerpoint/2010/main" val="34140549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33</a:t>
            </a:fld>
            <a:endParaRPr lang="en-US"/>
          </a:p>
        </p:txBody>
      </p:sp>
    </p:spTree>
    <p:extLst>
      <p:ext uri="{BB962C8B-B14F-4D97-AF65-F5344CB8AC3E}">
        <p14:creationId xmlns:p14="http://schemas.microsoft.com/office/powerpoint/2010/main" val="14699784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34</a:t>
            </a:fld>
            <a:endParaRPr lang="en-US"/>
          </a:p>
        </p:txBody>
      </p:sp>
    </p:spTree>
    <p:extLst>
      <p:ext uri="{BB962C8B-B14F-4D97-AF65-F5344CB8AC3E}">
        <p14:creationId xmlns:p14="http://schemas.microsoft.com/office/powerpoint/2010/main" val="40878650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35</a:t>
            </a:fld>
            <a:endParaRPr lang="en-US"/>
          </a:p>
        </p:txBody>
      </p:sp>
    </p:spTree>
    <p:extLst>
      <p:ext uri="{BB962C8B-B14F-4D97-AF65-F5344CB8AC3E}">
        <p14:creationId xmlns:p14="http://schemas.microsoft.com/office/powerpoint/2010/main" val="1621448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BAF9C0-03F0-4961-A614-0240057543F6}" type="slidenum">
              <a:rPr lang="en-MY" smtClean="0"/>
              <a:t>37</a:t>
            </a:fld>
            <a:endParaRPr lang="en-MY"/>
          </a:p>
        </p:txBody>
      </p:sp>
    </p:spTree>
    <p:extLst>
      <p:ext uri="{BB962C8B-B14F-4D97-AF65-F5344CB8AC3E}">
        <p14:creationId xmlns:p14="http://schemas.microsoft.com/office/powerpoint/2010/main" val="939751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2052699-83DB-4596-BAD3-DDC63C8D3FFC}" type="datetime1">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66C3DA-664D-444E-A602-E0AC016E735D}" type="datetime1">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C6352F5-3220-40F2-80E9-1684D05F22CE}" type="datetime1">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EE6DCEE-A7FC-4728-8B9E-4AEC0B1E6837}" type="datetime1">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44D1F9B-A616-42DE-8685-E8DE6F9B4306}" type="datetime1">
              <a:rPr lang="en-US" smtClean="0"/>
              <a:t>11/3/2022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FFCD6DE-72E7-48B1-8852-849B0C87A6A8}" type="datetime1">
              <a:rPr lang="en-US" smtClean="0"/>
              <a:t>11/3/2022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71E1A7-2CA1-48C3-88EA-1F0BDD440FDF}" type="datetime1">
              <a:rPr lang="en-US" smtClean="0"/>
              <a:t>11/3/2022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12B56E6-BE8B-4ED1-A48F-E062167381B6}" type="datetime1">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06F946-ACEE-4892-B796-BB823748BF9D}" type="datetime1">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CBB0A17-37F3-4BD1-B570-A603BF258C82}" type="datetime1">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EDD1C1-8F65-440C-8937-DC33F6A7F775}" type="datetime1">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7CA91F-B7B6-49A1-98F0-D3FC1F6EFE3E}" type="datetime1">
              <a:rPr lang="en-US" smtClean="0"/>
              <a:t>11/3/2022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11.png"/><Relationship Id="rId4" Type="http://schemas.openxmlformats.org/officeDocument/2006/relationships/notesSlide" Target="../notesSlides/notesSlide3.xml"/><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video" Target="../media/media2.wmv"/><Relationship Id="rId1" Type="http://schemas.microsoft.com/office/2007/relationships/media" Target="../media/media2.wmv"/><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notesSlide" Target="../notesSlides/notesSlide4.xml"/><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16.sv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video" Target="../media/media3.wmv"/><Relationship Id="rId1" Type="http://schemas.microsoft.com/office/2007/relationships/media" Target="../media/media3.wmv"/><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notesSlide" Target="../notesSlides/notesSlide5.xml"/><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6.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www.brianveitch.com/maze-runner/frequency-analysis/index.html"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10" Type="http://schemas.openxmlformats.org/officeDocument/2006/relationships/image" Target="../media/image22.svg"/><Relationship Id="rId4" Type="http://schemas.openxmlformats.org/officeDocument/2006/relationships/image" Target="../media/image8.emf"/><Relationship Id="rId9"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png"/><Relationship Id="rId7"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4.png"/></Relationships>
</file>

<file path=ppt/slides/_rels/slide2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png"/><Relationship Id="rId7"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7.png"/></Relationships>
</file>

<file path=ppt/slides/_rels/slide2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6.emf"/><Relationship Id="rId11" Type="http://schemas.openxmlformats.org/officeDocument/2006/relationships/image" Target="../media/image32.png"/><Relationship Id="rId5" Type="http://schemas.openxmlformats.org/officeDocument/2006/relationships/image" Target="../media/image9.emf"/><Relationship Id="rId10" Type="http://schemas.openxmlformats.org/officeDocument/2006/relationships/image" Target="../media/image31.png"/><Relationship Id="rId4" Type="http://schemas.openxmlformats.org/officeDocument/2006/relationships/image" Target="../media/image8.emf"/><Relationship Id="rId9" Type="http://schemas.openxmlformats.org/officeDocument/2006/relationships/image" Target="../media/image30.png"/></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4.svg"/><Relationship Id="rId7"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6.svg"/><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6269" y="4288121"/>
            <a:ext cx="6714451" cy="1972334"/>
          </a:xfrm>
          <a:prstGeom prst="rect">
            <a:avLst/>
          </a:prstGeom>
        </p:spPr>
      </p:pic>
      <p:pic>
        <p:nvPicPr>
          <p:cNvPr id="13" name="Picture 12"/>
          <p:cNvPicPr>
            <a:picLocks noChangeAspect="1"/>
          </p:cNvPicPr>
          <p:nvPr/>
        </p:nvPicPr>
        <p:blipFill>
          <a:blip r:embed="rId6"/>
          <a:stretch>
            <a:fillRect/>
          </a:stretch>
        </p:blipFill>
        <p:spPr>
          <a:xfrm>
            <a:off x="6540802" y="4581790"/>
            <a:ext cx="5882401" cy="1034667"/>
          </a:xfrm>
          <a:prstGeom prst="rect">
            <a:avLst/>
          </a:prstGeom>
        </p:spPr>
      </p:pic>
      <p:sp>
        <p:nvSpPr>
          <p:cNvPr id="14" name="TextBox 13"/>
          <p:cNvSpPr txBox="1"/>
          <p:nvPr/>
        </p:nvSpPr>
        <p:spPr>
          <a:xfrm>
            <a:off x="87274" y="4581790"/>
            <a:ext cx="5744329"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Security </a:t>
            </a:r>
          </a:p>
          <a:p>
            <a:r>
              <a:rPr lang="en-US" sz="2800" dirty="0">
                <a:solidFill>
                  <a:srgbClr val="24A9E1"/>
                </a:solidFill>
                <a:latin typeface="Tajawal Medium" panose="00000600000000000000" pitchFamily="2" charset="-78"/>
                <a:cs typeface="Tajawal Medium" panose="00000600000000000000" pitchFamily="2" charset="-78"/>
              </a:rPr>
              <a:t>Prepared by Dr. Mohammed Anbar</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851619" y="4812622"/>
            <a:ext cx="4527201" cy="461665"/>
          </a:xfrm>
          <a:prstGeom prst="rect">
            <a:avLst/>
          </a:prstGeom>
          <a:noFill/>
        </p:spPr>
        <p:txBody>
          <a:bodyPr wrap="none" rtlCol="0">
            <a:spAutoFit/>
          </a:bodyPr>
          <a:lstStyle/>
          <a:p>
            <a:r>
              <a:rPr lang="en-MY" sz="2400" b="1" i="0" dirty="0">
                <a:solidFill>
                  <a:schemeClr val="bg1"/>
                </a:solidFill>
                <a:effectLst/>
                <a:latin typeface="arial" panose="020B0604020202020204" pitchFamily="34" charset="0"/>
              </a:rPr>
              <a:t>An Overview of Cryptography</a:t>
            </a:r>
            <a:endParaRPr lang="en-MY" sz="2400"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C35CD86-B44B-D064-3CFB-E607360FAEF9}"/>
              </a:ext>
            </a:extLst>
          </p:cNvPr>
          <p:cNvPicPr>
            <a:picLocks noChangeAspect="1"/>
          </p:cNvPicPr>
          <p:nvPr/>
        </p:nvPicPr>
        <p:blipFill>
          <a:blip r:embed="rId3"/>
          <a:stretch>
            <a:fillRect/>
          </a:stretch>
        </p:blipFill>
        <p:spPr>
          <a:xfrm>
            <a:off x="-108036" y="0"/>
            <a:ext cx="9533101" cy="1610200"/>
          </a:xfrm>
          <a:prstGeom prst="rect">
            <a:avLst/>
          </a:prstGeom>
        </p:spPr>
      </p:pic>
      <p:pic>
        <p:nvPicPr>
          <p:cNvPr id="3" name="Picture 2">
            <a:extLst>
              <a:ext uri="{FF2B5EF4-FFF2-40B4-BE49-F238E27FC236}">
                <a16:creationId xmlns:a16="http://schemas.microsoft.com/office/drawing/2014/main" id="{58DA2A87-93DA-3DC1-BD87-09B27F246C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4" name="Picture 3">
            <a:extLst>
              <a:ext uri="{FF2B5EF4-FFF2-40B4-BE49-F238E27FC236}">
                <a16:creationId xmlns:a16="http://schemas.microsoft.com/office/drawing/2014/main" id="{4889C7C6-8FA3-9A0B-7365-592257DCBB3F}"/>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5" name="TextBox 4">
            <a:extLst>
              <a:ext uri="{FF2B5EF4-FFF2-40B4-BE49-F238E27FC236}">
                <a16:creationId xmlns:a16="http://schemas.microsoft.com/office/drawing/2014/main" id="{39B610C2-87F0-91E3-7D54-F744D1BD3C1D}"/>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Learning objectives </a:t>
            </a:r>
          </a:p>
        </p:txBody>
      </p:sp>
      <p:sp>
        <p:nvSpPr>
          <p:cNvPr id="6" name="TextBox 5">
            <a:extLst>
              <a:ext uri="{FF2B5EF4-FFF2-40B4-BE49-F238E27FC236}">
                <a16:creationId xmlns:a16="http://schemas.microsoft.com/office/drawing/2014/main" id="{254B3F11-E203-19BB-1897-D5797965FC53}"/>
              </a:ext>
            </a:extLst>
          </p:cNvPr>
          <p:cNvSpPr txBox="1"/>
          <p:nvPr/>
        </p:nvSpPr>
        <p:spPr>
          <a:xfrm>
            <a:off x="1626390" y="1784982"/>
            <a:ext cx="9199944" cy="3913059"/>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t>Define the  cryptography concepts,   </a:t>
            </a:r>
          </a:p>
          <a:p>
            <a:pPr marL="342900" indent="-342900">
              <a:lnSpc>
                <a:spcPct val="150000"/>
              </a:lnSpc>
              <a:buFont typeface="Arial" panose="020B0604020202020204" pitchFamily="34" charset="0"/>
              <a:buChar char="•"/>
            </a:pPr>
            <a:r>
              <a:rPr lang="en-US" sz="2400" dirty="0"/>
              <a:t>Understand Caesar cipher substitution technique,</a:t>
            </a:r>
          </a:p>
          <a:p>
            <a:pPr marL="342900" indent="-342900">
              <a:lnSpc>
                <a:spcPct val="150000"/>
              </a:lnSpc>
              <a:buFont typeface="Arial" panose="020B0604020202020204" pitchFamily="34" charset="0"/>
              <a:buChar char="•"/>
            </a:pPr>
            <a:r>
              <a:rPr lang="en-US" sz="2400" dirty="0"/>
              <a:t>Explain sympatric and asymmetric encryption algorithms,</a:t>
            </a:r>
          </a:p>
          <a:p>
            <a:pPr marL="342900" indent="-342900">
              <a:lnSpc>
                <a:spcPct val="150000"/>
              </a:lnSpc>
              <a:buFont typeface="Arial" panose="020B0604020202020204" pitchFamily="34" charset="0"/>
              <a:buChar char="•"/>
            </a:pPr>
            <a:r>
              <a:rPr lang="en-US" sz="2400" dirty="0"/>
              <a:t>Explain Diffie-Hellman Key Exchange, </a:t>
            </a:r>
          </a:p>
          <a:p>
            <a:pPr marL="342900" indent="-342900">
              <a:lnSpc>
                <a:spcPct val="150000"/>
              </a:lnSpc>
              <a:buFont typeface="Arial" panose="020B0604020202020204" pitchFamily="34" charset="0"/>
              <a:buChar char="•"/>
            </a:pPr>
            <a:r>
              <a:rPr lang="en-US" sz="2400" dirty="0"/>
              <a:t>Explain Hash functions, </a:t>
            </a:r>
          </a:p>
          <a:p>
            <a:pPr marL="342900" indent="-342900">
              <a:lnSpc>
                <a:spcPct val="150000"/>
              </a:lnSpc>
              <a:buFont typeface="Arial" panose="020B0604020202020204" pitchFamily="34" charset="0"/>
              <a:buChar char="•"/>
            </a:pPr>
            <a:r>
              <a:rPr lang="en-US" sz="2400" dirty="0"/>
              <a:t>Explain keyed-hash message authentication code,</a:t>
            </a:r>
          </a:p>
          <a:p>
            <a:pPr marL="342900" indent="-342900">
              <a:lnSpc>
                <a:spcPct val="150000"/>
              </a:lnSpc>
              <a:buFont typeface="Arial" panose="020B0604020202020204" pitchFamily="34" charset="0"/>
              <a:buChar char="•"/>
            </a:pPr>
            <a:r>
              <a:rPr lang="en-US" sz="2400" dirty="0"/>
              <a:t>Explain the basics of cryptanalysis.</a:t>
            </a:r>
          </a:p>
        </p:txBody>
      </p:sp>
      <p:sp>
        <p:nvSpPr>
          <p:cNvPr id="9" name="TextBox 8">
            <a:extLst>
              <a:ext uri="{FF2B5EF4-FFF2-40B4-BE49-F238E27FC236}">
                <a16:creationId xmlns:a16="http://schemas.microsoft.com/office/drawing/2014/main" id="{C24507A3-504E-4E59-4238-5806570EBE9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4DC64B12-E223-C32E-2779-51C7332690FA}"/>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2055150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Cryptography Basics</a:t>
            </a:r>
          </a:p>
        </p:txBody>
      </p:sp>
      <p:sp>
        <p:nvSpPr>
          <p:cNvPr id="10" name="TextBox 9">
            <a:extLst>
              <a:ext uri="{FF2B5EF4-FFF2-40B4-BE49-F238E27FC236}">
                <a16:creationId xmlns:a16="http://schemas.microsoft.com/office/drawing/2014/main" id="{461A4C67-966D-543F-6AD7-9677231B4D28}"/>
              </a:ext>
            </a:extLst>
          </p:cNvPr>
          <p:cNvSpPr txBox="1"/>
          <p:nvPr/>
        </p:nvSpPr>
        <p:spPr>
          <a:xfrm>
            <a:off x="594860" y="1703165"/>
            <a:ext cx="11013568" cy="3892732"/>
          </a:xfrm>
          <a:prstGeom prst="rect">
            <a:avLst/>
          </a:prstGeom>
          <a:noFill/>
        </p:spPr>
        <p:txBody>
          <a:bodyPr wrap="square">
            <a:spAutoFit/>
          </a:bodyPr>
          <a:lstStyle/>
          <a:p>
            <a:pPr marL="285750" indent="-285750" eaLnBrk="1" hangingPunct="1">
              <a:lnSpc>
                <a:spcPct val="200000"/>
              </a:lnSpc>
              <a:buFont typeface="Arial" panose="020B0604020202020204" pitchFamily="34" charset="0"/>
              <a:buChar char="•"/>
            </a:pPr>
            <a:r>
              <a:rPr lang="en-US" altLang="en-US" dirty="0">
                <a:cs typeface="Times New Roman" panose="02020603050405020304" pitchFamily="18" charset="0"/>
              </a:rPr>
              <a:t>Cryptography is the science of secret or hidden writing</a:t>
            </a:r>
          </a:p>
          <a:p>
            <a:pPr marL="285750" indent="-285750" eaLnBrk="1" hangingPunct="1">
              <a:lnSpc>
                <a:spcPct val="200000"/>
              </a:lnSpc>
              <a:buFont typeface="Arial" panose="020B0604020202020204" pitchFamily="34" charset="0"/>
              <a:buChar char="•"/>
            </a:pPr>
            <a:r>
              <a:rPr lang="en-US" altLang="en-US" dirty="0">
                <a:cs typeface="Times New Roman" panose="02020603050405020304" pitchFamily="18" charset="0"/>
              </a:rPr>
              <a:t>It has two main components:</a:t>
            </a:r>
          </a:p>
          <a:p>
            <a:pPr marL="1100138" lvl="1" indent="-533400" eaLnBrk="1" hangingPunct="1">
              <a:lnSpc>
                <a:spcPct val="200000"/>
              </a:lnSpc>
              <a:buFontTx/>
              <a:buAutoNum type="arabicPeriod"/>
            </a:pPr>
            <a:r>
              <a:rPr lang="en-US" altLang="en-US" dirty="0">
                <a:cs typeface="Times New Roman" panose="02020603050405020304" pitchFamily="18" charset="0"/>
              </a:rPr>
              <a:t>Encryption</a:t>
            </a:r>
          </a:p>
          <a:p>
            <a:pPr marL="1366838" lvl="2" indent="-457200" eaLnBrk="1" hangingPunct="1">
              <a:lnSpc>
                <a:spcPct val="200000"/>
              </a:lnSpc>
              <a:buFont typeface="Wingdings" panose="05000000000000000000" pitchFamily="2" charset="2"/>
              <a:buChar char="Ø"/>
            </a:pPr>
            <a:r>
              <a:rPr lang="en-US" altLang="en-US" dirty="0">
                <a:cs typeface="Times New Roman" panose="02020603050405020304" pitchFamily="18" charset="0"/>
              </a:rPr>
              <a:t>Practice hiding messages so that they can not be read by anyone other than the intended recipient</a:t>
            </a:r>
          </a:p>
          <a:p>
            <a:pPr marL="1100138" lvl="1" indent="-533400" eaLnBrk="1" hangingPunct="1">
              <a:lnSpc>
                <a:spcPct val="200000"/>
              </a:lnSpc>
              <a:buFontTx/>
              <a:buAutoNum type="arabicPeriod"/>
            </a:pPr>
            <a:r>
              <a:rPr lang="en-US" altLang="en-US" dirty="0">
                <a:cs typeface="Times New Roman" panose="02020603050405020304" pitchFamily="18" charset="0"/>
              </a:rPr>
              <a:t>Authentication &amp; Integrity</a:t>
            </a:r>
          </a:p>
          <a:p>
            <a:pPr marL="1366838" lvl="2" indent="-457200" algn="just" eaLnBrk="1" hangingPunct="1">
              <a:lnSpc>
                <a:spcPct val="200000"/>
              </a:lnSpc>
              <a:buFont typeface="Wingdings" panose="05000000000000000000" pitchFamily="2" charset="2"/>
              <a:buChar char="Ø"/>
            </a:pPr>
            <a:r>
              <a:rPr lang="en-US" altLang="en-US" dirty="0">
                <a:cs typeface="Times New Roman" panose="02020603050405020304" pitchFamily="18" charset="0"/>
              </a:rPr>
              <a:t>Ensuring that users of data/resources are the persons they claim to be and that a message has not been altered</a:t>
            </a:r>
          </a:p>
        </p:txBody>
      </p:sp>
      <p:sp>
        <p:nvSpPr>
          <p:cNvPr id="12" name="Slide Number Placeholder 11">
            <a:extLst>
              <a:ext uri="{FF2B5EF4-FFF2-40B4-BE49-F238E27FC236}">
                <a16:creationId xmlns:a16="http://schemas.microsoft.com/office/drawing/2014/main" id="{5E892A29-E22C-FE64-0A51-CC08C0197CB1}"/>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2428851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Types of Encryption Algorithms</a:t>
            </a:r>
          </a:p>
        </p:txBody>
      </p:sp>
      <p:pic>
        <p:nvPicPr>
          <p:cNvPr id="11" name="Data Encrypting">
            <a:hlinkClick r:id="" action="ppaction://media"/>
            <a:extLst>
              <a:ext uri="{FF2B5EF4-FFF2-40B4-BE49-F238E27FC236}">
                <a16:creationId xmlns:a16="http://schemas.microsoft.com/office/drawing/2014/main" id="{145B8BD1-18A1-F5BA-FF27-74DE7D0CBBF0}"/>
              </a:ext>
            </a:extLst>
          </p:cNvPr>
          <p:cNvPicPr>
            <a:picLocks noChangeAspect="1"/>
          </p:cNvPicPr>
          <p:nvPr/>
        </p:nvPicPr>
        <p:blipFill>
          <a:blip r:embed="rId9">
            <a:duotone>
              <a:prstClr val="black"/>
              <a:schemeClr val="accent5">
                <a:tint val="45000"/>
                <a:satMod val="400000"/>
              </a:schemeClr>
            </a:duotone>
          </a:blip>
          <a:stretch>
            <a:fillRect/>
          </a:stretch>
        </p:blipFill>
        <p:spPr>
          <a:xfrm>
            <a:off x="8080045" y="1750818"/>
            <a:ext cx="3299515" cy="3617541"/>
          </a:xfrm>
          <a:prstGeom prst="roundRect">
            <a:avLst>
              <a:gd name="adj" fmla="val 5155"/>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encryption algorithms">
            <a:hlinkClick r:id="" action="ppaction://media"/>
            <a:extLst>
              <a:ext uri="{FF2B5EF4-FFF2-40B4-BE49-F238E27FC236}">
                <a16:creationId xmlns:a16="http://schemas.microsoft.com/office/drawing/2014/main" id="{C52D941B-9AEB-0BB6-C69B-4AF778072924}"/>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10"/>
          <a:srcRect l="16294" t="19339" r="11415"/>
          <a:stretch/>
        </p:blipFill>
        <p:spPr>
          <a:xfrm>
            <a:off x="1072054" y="1866551"/>
            <a:ext cx="7007991" cy="3642428"/>
          </a:xfrm>
          <a:prstGeom prst="rect">
            <a:avLst/>
          </a:prstGeom>
        </p:spPr>
      </p:pic>
      <p:sp>
        <p:nvSpPr>
          <p:cNvPr id="14" name="TextBox 13">
            <a:extLst>
              <a:ext uri="{FF2B5EF4-FFF2-40B4-BE49-F238E27FC236}">
                <a16:creationId xmlns:a16="http://schemas.microsoft.com/office/drawing/2014/main" id="{A2BC5910-B02B-73F8-4C94-8D538E7FEE02}"/>
              </a:ext>
            </a:extLst>
          </p:cNvPr>
          <p:cNvSpPr txBox="1">
            <a:spLocks noChangeArrowheads="1"/>
          </p:cNvSpPr>
          <p:nvPr/>
        </p:nvSpPr>
        <p:spPr bwMode="auto">
          <a:xfrm>
            <a:off x="1390130" y="4109815"/>
            <a:ext cx="20462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MY" altLang="en-US" sz="1800" dirty="0">
                <a:solidFill>
                  <a:srgbClr val="0000FF"/>
                </a:solidFill>
                <a:latin typeface="+mn-lt"/>
                <a:ea typeface="Cambria" panose="02040503050406030204" pitchFamily="18" charset="0"/>
                <a:cs typeface="Cambria" panose="02040503050406030204" pitchFamily="18" charset="0"/>
              </a:rPr>
              <a:t>Encryption and decryption</a:t>
            </a:r>
            <a:br>
              <a:rPr lang="en-MY" altLang="en-US" sz="1800" dirty="0">
                <a:solidFill>
                  <a:srgbClr val="0000FF"/>
                </a:solidFill>
                <a:latin typeface="+mn-lt"/>
                <a:ea typeface="Cambria" panose="02040503050406030204" pitchFamily="18" charset="0"/>
                <a:cs typeface="Cambria" panose="02040503050406030204" pitchFamily="18" charset="0"/>
              </a:rPr>
            </a:br>
            <a:r>
              <a:rPr lang="en-MY" altLang="en-US" sz="1800" dirty="0">
                <a:solidFill>
                  <a:srgbClr val="0000FF"/>
                </a:solidFill>
                <a:latin typeface="+mn-lt"/>
                <a:ea typeface="Cambria" panose="02040503050406030204" pitchFamily="18" charset="0"/>
                <a:cs typeface="Cambria" panose="02040503050406030204" pitchFamily="18" charset="0"/>
              </a:rPr>
              <a:t> use the same key</a:t>
            </a:r>
            <a:endParaRPr lang="en-US" altLang="en-US" sz="1800" dirty="0">
              <a:solidFill>
                <a:srgbClr val="0000FF"/>
              </a:solidFill>
              <a:latin typeface="+mn-lt"/>
              <a:ea typeface="Cambria" panose="02040503050406030204" pitchFamily="18" charset="0"/>
              <a:cs typeface="Cambria" panose="02040503050406030204" pitchFamily="18" charset="0"/>
            </a:endParaRPr>
          </a:p>
        </p:txBody>
      </p:sp>
      <p:sp>
        <p:nvSpPr>
          <p:cNvPr id="15" name="TextBox 14">
            <a:extLst>
              <a:ext uri="{FF2B5EF4-FFF2-40B4-BE49-F238E27FC236}">
                <a16:creationId xmlns:a16="http://schemas.microsoft.com/office/drawing/2014/main" id="{AB56C020-904D-91FC-9DEB-CF72D818002E}"/>
              </a:ext>
            </a:extLst>
          </p:cNvPr>
          <p:cNvSpPr txBox="1">
            <a:spLocks noChangeArrowheads="1"/>
          </p:cNvSpPr>
          <p:nvPr/>
        </p:nvSpPr>
        <p:spPr bwMode="auto">
          <a:xfrm>
            <a:off x="4461942" y="4109815"/>
            <a:ext cx="20462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MY" altLang="en-US" sz="1800" dirty="0">
                <a:solidFill>
                  <a:srgbClr val="0000FF"/>
                </a:solidFill>
                <a:latin typeface="+mn-lt"/>
                <a:ea typeface="Cambria" panose="02040503050406030204" pitchFamily="18" charset="0"/>
                <a:cs typeface="Cambria" panose="02040503050406030204" pitchFamily="18" charset="0"/>
              </a:rPr>
              <a:t>Uses different keys for encryption </a:t>
            </a:r>
            <a:br>
              <a:rPr lang="en-MY" altLang="en-US" sz="1800" dirty="0">
                <a:solidFill>
                  <a:srgbClr val="0000FF"/>
                </a:solidFill>
                <a:latin typeface="+mn-lt"/>
                <a:ea typeface="Cambria" panose="02040503050406030204" pitchFamily="18" charset="0"/>
                <a:cs typeface="Cambria" panose="02040503050406030204" pitchFamily="18" charset="0"/>
              </a:rPr>
            </a:br>
            <a:r>
              <a:rPr lang="en-MY" altLang="en-US" sz="1800" dirty="0">
                <a:solidFill>
                  <a:srgbClr val="0000FF"/>
                </a:solidFill>
                <a:latin typeface="+mn-lt"/>
                <a:ea typeface="Cambria" panose="02040503050406030204" pitchFamily="18" charset="0"/>
                <a:cs typeface="Cambria" panose="02040503050406030204" pitchFamily="18" charset="0"/>
              </a:rPr>
              <a:t>and decryption.</a:t>
            </a:r>
          </a:p>
        </p:txBody>
      </p:sp>
      <p:sp>
        <p:nvSpPr>
          <p:cNvPr id="10" name="Slide Number Placeholder 9">
            <a:extLst>
              <a:ext uri="{FF2B5EF4-FFF2-40B4-BE49-F238E27FC236}">
                <a16:creationId xmlns:a16="http://schemas.microsoft.com/office/drawing/2014/main" id="{E1CC7C7D-A5E1-C097-10D8-FB0AC55EF1B5}"/>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405718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00"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7"/>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afterEffect">
                                  <p:stCondLst>
                                    <p:cond delay="0"/>
                                  </p:stCondLst>
                                  <p:childTnLst>
                                    <p:cmd type="call" cmd="togglePause">
                                      <p:cBhvr>
                                        <p:cTn id="19" dur="1" fill="hold"/>
                                        <p:tgtEl>
                                          <p:spTgt spid="7"/>
                                        </p:tgtEl>
                                      </p:cBhvr>
                                    </p:cmd>
                                  </p:childTnLst>
                                </p:cTn>
                              </p:par>
                            </p:childTnLst>
                          </p:cTn>
                        </p:par>
                      </p:childTnLst>
                    </p:cTn>
                  </p:par>
                </p:childTnLst>
              </p:cTn>
              <p:nextCondLst>
                <p:cond evt="onClick" delay="0">
                  <p:tgtEl>
                    <p:spTgt spid="7"/>
                  </p:tgtEl>
                </p:cond>
              </p:nextCondLst>
            </p:seq>
            <p:video>
              <p:cMediaNode vol="80000">
                <p:cTn id="20" fill="hold" display="0">
                  <p:stCondLst>
                    <p:cond delay="indefinite"/>
                  </p:stCondLst>
                </p:cTn>
                <p:tgtEl>
                  <p:spTgt spid="7"/>
                </p:tgtEl>
              </p:cMediaNode>
            </p:video>
          </p:childTnLst>
        </p:cTn>
      </p:par>
    </p:tnLst>
    <p:bldLst>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Symmetric Encryption Algorithms</a:t>
            </a:r>
          </a:p>
        </p:txBody>
      </p:sp>
      <p:sp>
        <p:nvSpPr>
          <p:cNvPr id="14" name="Rectangle 2">
            <a:extLst>
              <a:ext uri="{FF2B5EF4-FFF2-40B4-BE49-F238E27FC236}">
                <a16:creationId xmlns:a16="http://schemas.microsoft.com/office/drawing/2014/main" id="{7E3682DC-D2ED-EBDD-23A6-47A071DC87E5}"/>
              </a:ext>
            </a:extLst>
          </p:cNvPr>
          <p:cNvSpPr txBox="1">
            <a:spLocks noChangeArrowheads="1"/>
          </p:cNvSpPr>
          <p:nvPr/>
        </p:nvSpPr>
        <p:spPr>
          <a:xfrm>
            <a:off x="2585332" y="3390356"/>
            <a:ext cx="2314575" cy="2305050"/>
          </a:xfrm>
          <a:prstGeom prst="rect">
            <a:avLst/>
          </a:prstGeom>
        </p:spPr>
        <p:txBody>
          <a:bodyPr lIns="68580" tIns="34290" rIns="68580" bIns="34290" rtlCol="0" anchor="t">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a:solidFill>
                  <a:srgbClr val="FFFFFF"/>
                </a:solidFill>
                <a:latin typeface="Cambria" panose="02040503050406030204" pitchFamily="18" charset="0"/>
                <a:ea typeface="Cambria" panose="02040503050406030204" pitchFamily="18" charset="0"/>
              </a:rPr>
              <a:t>Symmetric </a:t>
            </a:r>
            <a:r>
              <a:rPr lang="en-US">
                <a:solidFill>
                  <a:srgbClr val="FFFFFF"/>
                </a:solidFill>
                <a:latin typeface="Cambria" panose="02040503050406030204" pitchFamily="18" charset="0"/>
                <a:ea typeface="Cambria" panose="02040503050406030204" pitchFamily="18" charset="0"/>
              </a:rPr>
              <a:t>Encryption</a:t>
            </a:r>
            <a:endParaRPr lang="en-US" altLang="en-US" dirty="0">
              <a:solidFill>
                <a:srgbClr val="FFFFFF"/>
              </a:solidFill>
              <a:latin typeface="Cambria" panose="02040503050406030204" pitchFamily="18" charset="0"/>
              <a:ea typeface="Cambria" panose="02040503050406030204" pitchFamily="18" charset="0"/>
            </a:endParaRPr>
          </a:p>
        </p:txBody>
      </p:sp>
      <p:sp>
        <p:nvSpPr>
          <p:cNvPr id="26" name="Rectangle: Diagonal Corners Rounded 25">
            <a:extLst>
              <a:ext uri="{FF2B5EF4-FFF2-40B4-BE49-F238E27FC236}">
                <a16:creationId xmlns:a16="http://schemas.microsoft.com/office/drawing/2014/main" id="{EA0E1CE2-D916-8506-4B91-ADA037C50E98}"/>
              </a:ext>
            </a:extLst>
          </p:cNvPr>
          <p:cNvSpPr/>
          <p:nvPr/>
        </p:nvSpPr>
        <p:spPr>
          <a:xfrm>
            <a:off x="7320321" y="5112763"/>
            <a:ext cx="1333104" cy="709562"/>
          </a:xfrm>
          <a:prstGeom prst="round2Diag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b="0" dirty="0">
                <a:solidFill>
                  <a:srgbClr val="111111"/>
                </a:solidFill>
                <a:latin typeface="Cambria" panose="02040503050406030204" pitchFamily="18" charset="0"/>
                <a:ea typeface="Cambria" panose="02040503050406030204" pitchFamily="18" charset="0"/>
              </a:rPr>
              <a:t>IDEA</a:t>
            </a:r>
            <a:endParaRPr lang="en-US" dirty="0">
              <a:latin typeface="Cambria" panose="02040503050406030204" pitchFamily="18" charset="0"/>
              <a:ea typeface="Cambria" panose="02040503050406030204" pitchFamily="18" charset="0"/>
            </a:endParaRPr>
          </a:p>
        </p:txBody>
      </p:sp>
      <p:sp>
        <p:nvSpPr>
          <p:cNvPr id="27" name="Rectangle: Diagonal Corners Rounded 26">
            <a:extLst>
              <a:ext uri="{FF2B5EF4-FFF2-40B4-BE49-F238E27FC236}">
                <a16:creationId xmlns:a16="http://schemas.microsoft.com/office/drawing/2014/main" id="{ECA5358C-87B7-2D98-0147-6141F2ADBEB4}"/>
              </a:ext>
            </a:extLst>
          </p:cNvPr>
          <p:cNvSpPr/>
          <p:nvPr/>
        </p:nvSpPr>
        <p:spPr>
          <a:xfrm>
            <a:off x="5776838" y="5112763"/>
            <a:ext cx="1333104" cy="709562"/>
          </a:xfrm>
          <a:prstGeom prst="round2Diag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b="0" dirty="0">
                <a:solidFill>
                  <a:srgbClr val="111111"/>
                </a:solidFill>
                <a:latin typeface="Cambria" panose="02040503050406030204" pitchFamily="18" charset="0"/>
                <a:ea typeface="Cambria" panose="02040503050406030204" pitchFamily="18" charset="0"/>
              </a:rPr>
              <a:t>DES</a:t>
            </a:r>
            <a:endParaRPr lang="en-US" dirty="0">
              <a:latin typeface="Cambria" panose="02040503050406030204" pitchFamily="18" charset="0"/>
              <a:ea typeface="Cambria" panose="02040503050406030204" pitchFamily="18" charset="0"/>
            </a:endParaRPr>
          </a:p>
        </p:txBody>
      </p:sp>
      <p:sp>
        <p:nvSpPr>
          <p:cNvPr id="28" name="Rectangle: Diagonal Corners Rounded 27">
            <a:extLst>
              <a:ext uri="{FF2B5EF4-FFF2-40B4-BE49-F238E27FC236}">
                <a16:creationId xmlns:a16="http://schemas.microsoft.com/office/drawing/2014/main" id="{5BB83CE6-A63F-9521-4484-DBBA25A6AA8A}"/>
              </a:ext>
            </a:extLst>
          </p:cNvPr>
          <p:cNvSpPr/>
          <p:nvPr/>
        </p:nvSpPr>
        <p:spPr>
          <a:xfrm>
            <a:off x="4233355" y="5112763"/>
            <a:ext cx="1333104" cy="709562"/>
          </a:xfrm>
          <a:prstGeom prst="round2Diag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b="0" dirty="0">
                <a:solidFill>
                  <a:srgbClr val="111111"/>
                </a:solidFill>
                <a:latin typeface="Cambria" panose="02040503050406030204" pitchFamily="18" charset="0"/>
                <a:ea typeface="Cambria" panose="02040503050406030204" pitchFamily="18" charset="0"/>
              </a:rPr>
              <a:t>AES</a:t>
            </a:r>
            <a:endParaRPr lang="en-US" dirty="0">
              <a:latin typeface="Cambria" panose="02040503050406030204" pitchFamily="18" charset="0"/>
              <a:ea typeface="Cambria" panose="02040503050406030204" pitchFamily="18" charset="0"/>
            </a:endParaRPr>
          </a:p>
        </p:txBody>
      </p:sp>
      <p:pic>
        <p:nvPicPr>
          <p:cNvPr id="7" name="SK1">
            <a:hlinkClick r:id="" action="ppaction://media"/>
            <a:extLst>
              <a:ext uri="{FF2B5EF4-FFF2-40B4-BE49-F238E27FC236}">
                <a16:creationId xmlns:a16="http://schemas.microsoft.com/office/drawing/2014/main" id="{27E1A712-432F-B382-F0D0-A5DD5B6F0F8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9"/>
          <a:srcRect l="1" r="7489"/>
          <a:stretch/>
        </p:blipFill>
        <p:spPr>
          <a:xfrm>
            <a:off x="2599737" y="1226836"/>
            <a:ext cx="7020754" cy="3721108"/>
          </a:xfrm>
          <a:prstGeom prst="rect">
            <a:avLst/>
          </a:prstGeom>
        </p:spPr>
      </p:pic>
      <p:sp>
        <p:nvSpPr>
          <p:cNvPr id="10" name="Slide Number Placeholder 9">
            <a:extLst>
              <a:ext uri="{FF2B5EF4-FFF2-40B4-BE49-F238E27FC236}">
                <a16:creationId xmlns:a16="http://schemas.microsoft.com/office/drawing/2014/main" id="{8D40D78E-7433-C740-D1CE-23553A8C8CE6}"/>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4254951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5000"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9" fill="hold" display="0">
                  <p:stCondLst>
                    <p:cond delay="indefinite"/>
                  </p:stCondLst>
                </p:cTn>
                <p:tgtEl>
                  <p:spTgt spid="7"/>
                </p:tgtEl>
              </p:cMediaNode>
            </p:video>
          </p:childTnLst>
        </p:cTn>
      </p:par>
    </p:tnLst>
    <p:bldLst>
      <p:bldP spid="26" grpId="0" animBg="1"/>
      <p:bldP spid="27" grpId="0"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Computer">
            <a:extLst>
              <a:ext uri="{FF2B5EF4-FFF2-40B4-BE49-F238E27FC236}">
                <a16:creationId xmlns:a16="http://schemas.microsoft.com/office/drawing/2014/main" id="{08A8C982-400F-47C7-8603-9243CA667C87}"/>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56657" y="1990446"/>
            <a:ext cx="914400" cy="914400"/>
          </a:xfrm>
          <a:prstGeom prst="rect">
            <a:avLst/>
          </a:prstGeom>
        </p:spPr>
      </p:pic>
      <p:pic>
        <p:nvPicPr>
          <p:cNvPr id="5" name="Content Placeholder 4" descr="Computer">
            <a:extLst>
              <a:ext uri="{FF2B5EF4-FFF2-40B4-BE49-F238E27FC236}">
                <a16:creationId xmlns:a16="http://schemas.microsoft.com/office/drawing/2014/main" id="{D83E2D06-B422-499A-9531-9AB8FE85C2C1}"/>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923314" y="2001335"/>
            <a:ext cx="914400" cy="914400"/>
          </a:xfrm>
          <a:prstGeom prst="rect">
            <a:avLst/>
          </a:prstGeom>
        </p:spPr>
      </p:pic>
      <p:pic>
        <p:nvPicPr>
          <p:cNvPr id="6" name="Content Placeholder 4" descr="Computer">
            <a:extLst>
              <a:ext uri="{FF2B5EF4-FFF2-40B4-BE49-F238E27FC236}">
                <a16:creationId xmlns:a16="http://schemas.microsoft.com/office/drawing/2014/main" id="{33064E35-7897-40B9-8072-78F9E409FAC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4232" y="4554061"/>
            <a:ext cx="914400" cy="914400"/>
          </a:xfrm>
          <a:prstGeom prst="rect">
            <a:avLst/>
          </a:prstGeom>
        </p:spPr>
      </p:pic>
      <p:sp>
        <p:nvSpPr>
          <p:cNvPr id="7" name="TextBox 6">
            <a:extLst>
              <a:ext uri="{FF2B5EF4-FFF2-40B4-BE49-F238E27FC236}">
                <a16:creationId xmlns:a16="http://schemas.microsoft.com/office/drawing/2014/main" id="{028064A6-7644-4282-8268-93E5D9B7245F}"/>
              </a:ext>
            </a:extLst>
          </p:cNvPr>
          <p:cNvSpPr txBox="1"/>
          <p:nvPr/>
        </p:nvSpPr>
        <p:spPr>
          <a:xfrm>
            <a:off x="1635227" y="1690688"/>
            <a:ext cx="378630" cy="477054"/>
          </a:xfrm>
          <a:prstGeom prst="rect">
            <a:avLst/>
          </a:prstGeom>
          <a:noFill/>
        </p:spPr>
        <p:txBody>
          <a:bodyPr wrap="none" rtlCol="0">
            <a:spAutoFit/>
          </a:bodyPr>
          <a:lstStyle/>
          <a:p>
            <a:r>
              <a:rPr lang="en-US" sz="2500" b="1" dirty="0"/>
              <a:t>A</a:t>
            </a:r>
          </a:p>
        </p:txBody>
      </p:sp>
      <p:sp>
        <p:nvSpPr>
          <p:cNvPr id="8" name="TextBox 7">
            <a:extLst>
              <a:ext uri="{FF2B5EF4-FFF2-40B4-BE49-F238E27FC236}">
                <a16:creationId xmlns:a16="http://schemas.microsoft.com/office/drawing/2014/main" id="{53D91C6E-9B50-48BA-9B08-C7ACD13899A0}"/>
              </a:ext>
            </a:extLst>
          </p:cNvPr>
          <p:cNvSpPr txBox="1"/>
          <p:nvPr/>
        </p:nvSpPr>
        <p:spPr>
          <a:xfrm>
            <a:off x="7088970" y="1710822"/>
            <a:ext cx="378630" cy="477054"/>
          </a:xfrm>
          <a:prstGeom prst="rect">
            <a:avLst/>
          </a:prstGeom>
          <a:noFill/>
        </p:spPr>
        <p:txBody>
          <a:bodyPr wrap="none" rtlCol="0">
            <a:spAutoFit/>
          </a:bodyPr>
          <a:lstStyle/>
          <a:p>
            <a:r>
              <a:rPr lang="en-US" sz="2500" b="1" dirty="0"/>
              <a:t>B</a:t>
            </a:r>
          </a:p>
        </p:txBody>
      </p:sp>
      <p:sp>
        <p:nvSpPr>
          <p:cNvPr id="9" name="TextBox 8">
            <a:extLst>
              <a:ext uri="{FF2B5EF4-FFF2-40B4-BE49-F238E27FC236}">
                <a16:creationId xmlns:a16="http://schemas.microsoft.com/office/drawing/2014/main" id="{B3DC7A29-2F47-400B-8A55-78F6FE0FA3E6}"/>
              </a:ext>
            </a:extLst>
          </p:cNvPr>
          <p:cNvSpPr txBox="1"/>
          <p:nvPr/>
        </p:nvSpPr>
        <p:spPr>
          <a:xfrm>
            <a:off x="7088970" y="4340407"/>
            <a:ext cx="354584" cy="477054"/>
          </a:xfrm>
          <a:prstGeom prst="rect">
            <a:avLst/>
          </a:prstGeom>
          <a:noFill/>
        </p:spPr>
        <p:txBody>
          <a:bodyPr wrap="none" rtlCol="0">
            <a:spAutoFit/>
          </a:bodyPr>
          <a:lstStyle/>
          <a:p>
            <a:r>
              <a:rPr lang="en-US" sz="2500" b="1" dirty="0"/>
              <a:t>C</a:t>
            </a:r>
          </a:p>
        </p:txBody>
      </p:sp>
      <p:cxnSp>
        <p:nvCxnSpPr>
          <p:cNvPr id="10" name="Straight Arrow Connector 9">
            <a:extLst>
              <a:ext uri="{FF2B5EF4-FFF2-40B4-BE49-F238E27FC236}">
                <a16:creationId xmlns:a16="http://schemas.microsoft.com/office/drawing/2014/main" id="{BE75AD82-AD64-41AE-A2F1-A4ECCEFD5241}"/>
              </a:ext>
            </a:extLst>
          </p:cNvPr>
          <p:cNvCxnSpPr>
            <a:cxnSpLocks/>
          </p:cNvCxnSpPr>
          <p:nvPr/>
        </p:nvCxnSpPr>
        <p:spPr>
          <a:xfrm flipV="1">
            <a:off x="2325284" y="3076638"/>
            <a:ext cx="4598030" cy="904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pic>
        <p:nvPicPr>
          <p:cNvPr id="11" name="Graphic 10" descr="Envelope">
            <a:extLst>
              <a:ext uri="{FF2B5EF4-FFF2-40B4-BE49-F238E27FC236}">
                <a16:creationId xmlns:a16="http://schemas.microsoft.com/office/drawing/2014/main" id="{0BC2A1D7-A25E-4B7B-86CE-A0ECEF26B0C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88331" y="2628478"/>
            <a:ext cx="914400" cy="914400"/>
          </a:xfrm>
          <a:prstGeom prst="rect">
            <a:avLst/>
          </a:prstGeom>
        </p:spPr>
      </p:pic>
      <p:sp>
        <p:nvSpPr>
          <p:cNvPr id="13" name="TextBox 12">
            <a:extLst>
              <a:ext uri="{FF2B5EF4-FFF2-40B4-BE49-F238E27FC236}">
                <a16:creationId xmlns:a16="http://schemas.microsoft.com/office/drawing/2014/main" id="{2598D8CD-4D7A-4798-A338-F9BBED535B95}"/>
              </a:ext>
            </a:extLst>
          </p:cNvPr>
          <p:cNvSpPr txBox="1"/>
          <p:nvPr/>
        </p:nvSpPr>
        <p:spPr>
          <a:xfrm>
            <a:off x="1276437" y="3339297"/>
            <a:ext cx="1338187" cy="369332"/>
          </a:xfrm>
          <a:prstGeom prst="rect">
            <a:avLst/>
          </a:prstGeom>
          <a:noFill/>
        </p:spPr>
        <p:txBody>
          <a:bodyPr wrap="none" rtlCol="0">
            <a:spAutoFit/>
          </a:bodyPr>
          <a:lstStyle/>
          <a:p>
            <a:r>
              <a:rPr lang="en-US" dirty="0"/>
              <a:t>Enc(msg,</a:t>
            </a:r>
            <a:r>
              <a:rPr lang="en-US" dirty="0">
                <a:solidFill>
                  <a:srgbClr val="FF0000"/>
                </a:solidFill>
              </a:rPr>
              <a:t>K1</a:t>
            </a:r>
            <a:r>
              <a:rPr lang="en-US" dirty="0"/>
              <a:t>)</a:t>
            </a:r>
          </a:p>
        </p:txBody>
      </p:sp>
      <p:pic>
        <p:nvPicPr>
          <p:cNvPr id="14" name="Graphic 13" descr="Envelope">
            <a:extLst>
              <a:ext uri="{FF2B5EF4-FFF2-40B4-BE49-F238E27FC236}">
                <a16:creationId xmlns:a16="http://schemas.microsoft.com/office/drawing/2014/main" id="{51713BE8-ECC4-4689-890C-5A559CCE629F}"/>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21085" y="2598043"/>
            <a:ext cx="914400" cy="914400"/>
          </a:xfrm>
          <a:prstGeom prst="rect">
            <a:avLst/>
          </a:prstGeom>
        </p:spPr>
      </p:pic>
      <p:sp>
        <p:nvSpPr>
          <p:cNvPr id="15" name="TextBox 14">
            <a:extLst>
              <a:ext uri="{FF2B5EF4-FFF2-40B4-BE49-F238E27FC236}">
                <a16:creationId xmlns:a16="http://schemas.microsoft.com/office/drawing/2014/main" id="{CCE85830-F919-46AD-A9A6-BFD15D09BC87}"/>
              </a:ext>
            </a:extLst>
          </p:cNvPr>
          <p:cNvSpPr txBox="1"/>
          <p:nvPr/>
        </p:nvSpPr>
        <p:spPr>
          <a:xfrm>
            <a:off x="6665367" y="3314236"/>
            <a:ext cx="1362232" cy="369332"/>
          </a:xfrm>
          <a:prstGeom prst="rect">
            <a:avLst/>
          </a:prstGeom>
          <a:noFill/>
        </p:spPr>
        <p:txBody>
          <a:bodyPr wrap="none" rtlCol="0">
            <a:spAutoFit/>
          </a:bodyPr>
          <a:lstStyle/>
          <a:p>
            <a:r>
              <a:rPr lang="en-US" dirty="0"/>
              <a:t>Dec(msg,</a:t>
            </a:r>
            <a:r>
              <a:rPr lang="en-US" dirty="0">
                <a:solidFill>
                  <a:srgbClr val="FF0000"/>
                </a:solidFill>
              </a:rPr>
              <a:t>K1</a:t>
            </a:r>
            <a:r>
              <a:rPr lang="en-US" dirty="0"/>
              <a:t>)</a:t>
            </a:r>
          </a:p>
        </p:txBody>
      </p:sp>
      <p:sp>
        <p:nvSpPr>
          <p:cNvPr id="16" name="TextBox 15">
            <a:extLst>
              <a:ext uri="{FF2B5EF4-FFF2-40B4-BE49-F238E27FC236}">
                <a16:creationId xmlns:a16="http://schemas.microsoft.com/office/drawing/2014/main" id="{8FA0AB9B-79E0-452F-8036-1049CC1646EA}"/>
              </a:ext>
            </a:extLst>
          </p:cNvPr>
          <p:cNvSpPr txBox="1"/>
          <p:nvPr/>
        </p:nvSpPr>
        <p:spPr>
          <a:xfrm>
            <a:off x="2893919" y="3339297"/>
            <a:ext cx="1216551" cy="369332"/>
          </a:xfrm>
          <a:prstGeom prst="rect">
            <a:avLst/>
          </a:prstGeom>
          <a:noFill/>
        </p:spPr>
        <p:txBody>
          <a:bodyPr wrap="none" rtlCol="0">
            <a:spAutoFit/>
          </a:bodyPr>
          <a:lstStyle/>
          <a:p>
            <a:r>
              <a:rPr lang="en-US" dirty="0"/>
              <a:t>Cipher text</a:t>
            </a:r>
          </a:p>
        </p:txBody>
      </p:sp>
      <p:cxnSp>
        <p:nvCxnSpPr>
          <p:cNvPr id="18" name="Straight Arrow Connector 17">
            <a:extLst>
              <a:ext uri="{FF2B5EF4-FFF2-40B4-BE49-F238E27FC236}">
                <a16:creationId xmlns:a16="http://schemas.microsoft.com/office/drawing/2014/main" id="{6CEB7075-1F2C-405D-B460-F51290D78BA0}"/>
              </a:ext>
            </a:extLst>
          </p:cNvPr>
          <p:cNvCxnSpPr>
            <a:cxnSpLocks/>
          </p:cNvCxnSpPr>
          <p:nvPr/>
        </p:nvCxnSpPr>
        <p:spPr>
          <a:xfrm>
            <a:off x="2565257" y="3542878"/>
            <a:ext cx="3243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9C94CA90-B4F0-485C-AEED-0CF1B9B0F62A}"/>
              </a:ext>
            </a:extLst>
          </p:cNvPr>
          <p:cNvCxnSpPr>
            <a:cxnSpLocks/>
          </p:cNvCxnSpPr>
          <p:nvPr/>
        </p:nvCxnSpPr>
        <p:spPr>
          <a:xfrm flipH="1">
            <a:off x="7304270" y="3677564"/>
            <a:ext cx="1" cy="222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A37353F7-D56C-4CA0-83FF-ED0532DD6CC8}"/>
              </a:ext>
            </a:extLst>
          </p:cNvPr>
          <p:cNvSpPr txBox="1"/>
          <p:nvPr/>
        </p:nvSpPr>
        <p:spPr>
          <a:xfrm>
            <a:off x="6656851" y="3811424"/>
            <a:ext cx="1528303" cy="369332"/>
          </a:xfrm>
          <a:prstGeom prst="rect">
            <a:avLst/>
          </a:prstGeom>
          <a:noFill/>
        </p:spPr>
        <p:txBody>
          <a:bodyPr wrap="none" rtlCol="0">
            <a:spAutoFit/>
          </a:bodyPr>
          <a:lstStyle/>
          <a:p>
            <a:r>
              <a:rPr lang="en-US" dirty="0"/>
              <a:t>Readable  text</a:t>
            </a:r>
          </a:p>
        </p:txBody>
      </p:sp>
      <p:pic>
        <p:nvPicPr>
          <p:cNvPr id="23" name="Graphic 22" descr="Envelope">
            <a:extLst>
              <a:ext uri="{FF2B5EF4-FFF2-40B4-BE49-F238E27FC236}">
                <a16:creationId xmlns:a16="http://schemas.microsoft.com/office/drawing/2014/main" id="{A6770CA0-D940-49EC-9A6A-5F12DBE313A7}"/>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47069" y="5158819"/>
            <a:ext cx="914400" cy="914400"/>
          </a:xfrm>
          <a:prstGeom prst="rect">
            <a:avLst/>
          </a:prstGeom>
        </p:spPr>
      </p:pic>
      <p:sp>
        <p:nvSpPr>
          <p:cNvPr id="24" name="TextBox 23">
            <a:extLst>
              <a:ext uri="{FF2B5EF4-FFF2-40B4-BE49-F238E27FC236}">
                <a16:creationId xmlns:a16="http://schemas.microsoft.com/office/drawing/2014/main" id="{91DF3470-AFA1-4151-B904-019313B108A3}"/>
              </a:ext>
            </a:extLst>
          </p:cNvPr>
          <p:cNvSpPr txBox="1"/>
          <p:nvPr/>
        </p:nvSpPr>
        <p:spPr>
          <a:xfrm>
            <a:off x="6699398" y="5880888"/>
            <a:ext cx="1362232" cy="369332"/>
          </a:xfrm>
          <a:prstGeom prst="rect">
            <a:avLst/>
          </a:prstGeom>
          <a:noFill/>
        </p:spPr>
        <p:txBody>
          <a:bodyPr wrap="none" rtlCol="0">
            <a:spAutoFit/>
          </a:bodyPr>
          <a:lstStyle/>
          <a:p>
            <a:r>
              <a:rPr lang="en-US" dirty="0"/>
              <a:t>Dec(msg,</a:t>
            </a:r>
            <a:r>
              <a:rPr lang="en-US" dirty="0">
                <a:solidFill>
                  <a:srgbClr val="FF0000"/>
                </a:solidFill>
              </a:rPr>
              <a:t>K2</a:t>
            </a:r>
            <a:r>
              <a:rPr lang="en-US" dirty="0"/>
              <a:t>)</a:t>
            </a:r>
          </a:p>
        </p:txBody>
      </p:sp>
      <p:sp>
        <p:nvSpPr>
          <p:cNvPr id="26" name="TextBox 25">
            <a:extLst>
              <a:ext uri="{FF2B5EF4-FFF2-40B4-BE49-F238E27FC236}">
                <a16:creationId xmlns:a16="http://schemas.microsoft.com/office/drawing/2014/main" id="{16B8C46F-FC9F-48A3-8B72-75BDF5531A26}"/>
              </a:ext>
            </a:extLst>
          </p:cNvPr>
          <p:cNvSpPr txBox="1"/>
          <p:nvPr/>
        </p:nvSpPr>
        <p:spPr>
          <a:xfrm>
            <a:off x="6616362" y="6341076"/>
            <a:ext cx="1528303" cy="369332"/>
          </a:xfrm>
          <a:prstGeom prst="rect">
            <a:avLst/>
          </a:prstGeom>
          <a:noFill/>
        </p:spPr>
        <p:txBody>
          <a:bodyPr wrap="none" rtlCol="0">
            <a:spAutoFit/>
          </a:bodyPr>
          <a:lstStyle/>
          <a:p>
            <a:r>
              <a:rPr lang="en-US" dirty="0"/>
              <a:t>Readable  text</a:t>
            </a:r>
          </a:p>
        </p:txBody>
      </p:sp>
      <p:cxnSp>
        <p:nvCxnSpPr>
          <p:cNvPr id="27" name="Straight Arrow Connector 26">
            <a:extLst>
              <a:ext uri="{FF2B5EF4-FFF2-40B4-BE49-F238E27FC236}">
                <a16:creationId xmlns:a16="http://schemas.microsoft.com/office/drawing/2014/main" id="{043F8842-C70F-41AE-A54F-CFB36CF833A9}"/>
              </a:ext>
            </a:extLst>
          </p:cNvPr>
          <p:cNvCxnSpPr>
            <a:cxnSpLocks/>
          </p:cNvCxnSpPr>
          <p:nvPr/>
        </p:nvCxnSpPr>
        <p:spPr>
          <a:xfrm flipH="1">
            <a:off x="7304268" y="6188235"/>
            <a:ext cx="1" cy="222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8" name="Graphic 27" descr="Envelope">
            <a:extLst>
              <a:ext uri="{FF2B5EF4-FFF2-40B4-BE49-F238E27FC236}">
                <a16:creationId xmlns:a16="http://schemas.microsoft.com/office/drawing/2014/main" id="{03DD7F04-0072-4427-89C8-C1626EF53AC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67342" y="4710112"/>
            <a:ext cx="914400" cy="914400"/>
          </a:xfrm>
          <a:prstGeom prst="rect">
            <a:avLst/>
          </a:prstGeom>
        </p:spPr>
      </p:pic>
      <p:sp>
        <p:nvSpPr>
          <p:cNvPr id="29" name="TextBox 28">
            <a:extLst>
              <a:ext uri="{FF2B5EF4-FFF2-40B4-BE49-F238E27FC236}">
                <a16:creationId xmlns:a16="http://schemas.microsoft.com/office/drawing/2014/main" id="{5D8FEC8B-9D62-4633-9750-5D1B0C7EF332}"/>
              </a:ext>
            </a:extLst>
          </p:cNvPr>
          <p:cNvSpPr txBox="1"/>
          <p:nvPr/>
        </p:nvSpPr>
        <p:spPr>
          <a:xfrm>
            <a:off x="1215618" y="5363719"/>
            <a:ext cx="1338187" cy="369332"/>
          </a:xfrm>
          <a:prstGeom prst="rect">
            <a:avLst/>
          </a:prstGeom>
          <a:noFill/>
        </p:spPr>
        <p:txBody>
          <a:bodyPr wrap="none" rtlCol="0">
            <a:spAutoFit/>
          </a:bodyPr>
          <a:lstStyle/>
          <a:p>
            <a:r>
              <a:rPr lang="en-US" dirty="0"/>
              <a:t>Enc(msg,</a:t>
            </a:r>
            <a:r>
              <a:rPr lang="en-US" dirty="0">
                <a:solidFill>
                  <a:srgbClr val="FF0000"/>
                </a:solidFill>
              </a:rPr>
              <a:t>K2</a:t>
            </a:r>
            <a:r>
              <a:rPr lang="en-US" dirty="0"/>
              <a:t>)</a:t>
            </a:r>
          </a:p>
        </p:txBody>
      </p:sp>
      <p:cxnSp>
        <p:nvCxnSpPr>
          <p:cNvPr id="30" name="Straight Arrow Connector 29">
            <a:extLst>
              <a:ext uri="{FF2B5EF4-FFF2-40B4-BE49-F238E27FC236}">
                <a16:creationId xmlns:a16="http://schemas.microsoft.com/office/drawing/2014/main" id="{41BF1C95-1A60-411A-847E-91C09EFC9A54}"/>
              </a:ext>
            </a:extLst>
          </p:cNvPr>
          <p:cNvCxnSpPr>
            <a:cxnSpLocks/>
          </p:cNvCxnSpPr>
          <p:nvPr/>
        </p:nvCxnSpPr>
        <p:spPr>
          <a:xfrm flipH="1">
            <a:off x="1824541" y="5682383"/>
            <a:ext cx="1" cy="3828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1CFA8320-62F7-4945-AD3C-20AA4B68C8FC}"/>
              </a:ext>
            </a:extLst>
          </p:cNvPr>
          <p:cNvSpPr txBox="1"/>
          <p:nvPr/>
        </p:nvSpPr>
        <p:spPr>
          <a:xfrm>
            <a:off x="1199172" y="6038242"/>
            <a:ext cx="1216551" cy="369332"/>
          </a:xfrm>
          <a:prstGeom prst="rect">
            <a:avLst/>
          </a:prstGeom>
          <a:noFill/>
        </p:spPr>
        <p:txBody>
          <a:bodyPr wrap="none" rtlCol="0">
            <a:spAutoFit/>
          </a:bodyPr>
          <a:lstStyle/>
          <a:p>
            <a:r>
              <a:rPr lang="en-US" dirty="0"/>
              <a:t>Cipher text</a:t>
            </a:r>
          </a:p>
        </p:txBody>
      </p:sp>
      <p:cxnSp>
        <p:nvCxnSpPr>
          <p:cNvPr id="33" name="Connector: Elbow 32">
            <a:extLst>
              <a:ext uri="{FF2B5EF4-FFF2-40B4-BE49-F238E27FC236}">
                <a16:creationId xmlns:a16="http://schemas.microsoft.com/office/drawing/2014/main" id="{8E1FAA57-FAD5-44E4-87BC-A229D58B3FB5}"/>
              </a:ext>
            </a:extLst>
          </p:cNvPr>
          <p:cNvCxnSpPr>
            <a:stCxn id="4" idx="1"/>
            <a:endCxn id="28" idx="1"/>
          </p:cNvCxnSpPr>
          <p:nvPr/>
        </p:nvCxnSpPr>
        <p:spPr>
          <a:xfrm rot="10800000" flipV="1">
            <a:off x="1367343" y="2447646"/>
            <a:ext cx="189315" cy="2719666"/>
          </a:xfrm>
          <a:prstGeom prst="bentConnector3">
            <a:avLst>
              <a:gd name="adj1" fmla="val 220751"/>
            </a:avLst>
          </a:prstGeom>
          <a:ln w="19050">
            <a:tailEnd type="triangle"/>
          </a:ln>
        </p:spPr>
        <p:style>
          <a:lnRef idx="1">
            <a:schemeClr val="dk1"/>
          </a:lnRef>
          <a:fillRef idx="0">
            <a:schemeClr val="dk1"/>
          </a:fillRef>
          <a:effectRef idx="0">
            <a:schemeClr val="dk1"/>
          </a:effectRef>
          <a:fontRef idx="minor">
            <a:schemeClr val="tx1"/>
          </a:fontRef>
        </p:style>
      </p:cxnSp>
      <p:cxnSp>
        <p:nvCxnSpPr>
          <p:cNvPr id="35" name="Straight Arrow Connector 34">
            <a:extLst>
              <a:ext uri="{FF2B5EF4-FFF2-40B4-BE49-F238E27FC236}">
                <a16:creationId xmlns:a16="http://schemas.microsoft.com/office/drawing/2014/main" id="{6CBCF468-A7FD-4607-BC92-DC7A099457EE}"/>
              </a:ext>
            </a:extLst>
          </p:cNvPr>
          <p:cNvCxnSpPr>
            <a:stCxn id="28" idx="3"/>
          </p:cNvCxnSpPr>
          <p:nvPr/>
        </p:nvCxnSpPr>
        <p:spPr>
          <a:xfrm>
            <a:off x="2281742" y="5167312"/>
            <a:ext cx="4539343" cy="4526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pic>
        <p:nvPicPr>
          <p:cNvPr id="19" name="Picture 18">
            <a:extLst>
              <a:ext uri="{FF2B5EF4-FFF2-40B4-BE49-F238E27FC236}">
                <a16:creationId xmlns:a16="http://schemas.microsoft.com/office/drawing/2014/main" id="{A908EB81-5A43-8704-3771-6259175FD4B3}"/>
              </a:ext>
            </a:extLst>
          </p:cNvPr>
          <p:cNvPicPr>
            <a:picLocks noChangeAspect="1"/>
          </p:cNvPicPr>
          <p:nvPr/>
        </p:nvPicPr>
        <p:blipFill>
          <a:blip r:embed="rId6"/>
          <a:stretch>
            <a:fillRect/>
          </a:stretch>
        </p:blipFill>
        <p:spPr>
          <a:xfrm>
            <a:off x="-108036" y="0"/>
            <a:ext cx="9533101" cy="1610200"/>
          </a:xfrm>
          <a:prstGeom prst="rect">
            <a:avLst/>
          </a:prstGeom>
        </p:spPr>
      </p:pic>
      <p:sp>
        <p:nvSpPr>
          <p:cNvPr id="25" name="TextBox 24">
            <a:extLst>
              <a:ext uri="{FF2B5EF4-FFF2-40B4-BE49-F238E27FC236}">
                <a16:creationId xmlns:a16="http://schemas.microsoft.com/office/drawing/2014/main" id="{21537CEC-6258-3FEE-E87F-3668647E63D9}"/>
              </a:ext>
            </a:extLst>
          </p:cNvPr>
          <p:cNvSpPr txBox="1"/>
          <p:nvPr/>
        </p:nvSpPr>
        <p:spPr>
          <a:xfrm>
            <a:off x="2402731" y="553948"/>
            <a:ext cx="6185338" cy="461665"/>
          </a:xfrm>
          <a:prstGeom prst="rect">
            <a:avLst/>
          </a:prstGeom>
          <a:noFill/>
        </p:spPr>
        <p:txBody>
          <a:bodyPr wrap="square">
            <a:spAutoFit/>
          </a:bodyPr>
          <a:lstStyle/>
          <a:p>
            <a:r>
              <a:rPr lang="en-MY" sz="2400" dirty="0">
                <a:solidFill>
                  <a:schemeClr val="bg1"/>
                </a:solidFill>
              </a:rPr>
              <a:t>Symmetric Key Cryptography</a:t>
            </a:r>
            <a:endParaRPr lang="en-US" sz="2400" dirty="0">
              <a:solidFill>
                <a:schemeClr val="bg1"/>
              </a:solidFill>
            </a:endParaRPr>
          </a:p>
        </p:txBody>
      </p:sp>
      <p:sp>
        <p:nvSpPr>
          <p:cNvPr id="32" name="TextBox 31">
            <a:extLst>
              <a:ext uri="{FF2B5EF4-FFF2-40B4-BE49-F238E27FC236}">
                <a16:creationId xmlns:a16="http://schemas.microsoft.com/office/drawing/2014/main" id="{7A40AFAA-C4E9-93CB-6FCD-90DA58AFD58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6" name="Slide Number Placeholder 35">
            <a:extLst>
              <a:ext uri="{FF2B5EF4-FFF2-40B4-BE49-F238E27FC236}">
                <a16:creationId xmlns:a16="http://schemas.microsoft.com/office/drawing/2014/main" id="{80C3CC98-6F82-5170-EBB3-44AC9AC3DC6F}"/>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20" name="TextBox 19">
            <a:extLst>
              <a:ext uri="{FF2B5EF4-FFF2-40B4-BE49-F238E27FC236}">
                <a16:creationId xmlns:a16="http://schemas.microsoft.com/office/drawing/2014/main" id="{C8DC871A-51C4-90E3-5905-CB229714BD35}"/>
              </a:ext>
            </a:extLst>
          </p:cNvPr>
          <p:cNvSpPr txBox="1"/>
          <p:nvPr/>
        </p:nvSpPr>
        <p:spPr>
          <a:xfrm>
            <a:off x="109698" y="3255932"/>
            <a:ext cx="1045751" cy="276999"/>
          </a:xfrm>
          <a:prstGeom prst="rect">
            <a:avLst/>
          </a:prstGeom>
          <a:noFill/>
        </p:spPr>
        <p:txBody>
          <a:bodyPr wrap="square" rtlCol="0">
            <a:spAutoFit/>
          </a:bodyPr>
          <a:lstStyle/>
          <a:p>
            <a:r>
              <a:rPr lang="en-US" sz="1200" dirty="0"/>
              <a:t>Enc(</a:t>
            </a:r>
            <a:r>
              <a:rPr lang="en-US" sz="1200" dirty="0" err="1"/>
              <a:t>msg,</a:t>
            </a:r>
            <a:r>
              <a:rPr lang="en-US" sz="1200" dirty="0" err="1">
                <a:solidFill>
                  <a:srgbClr val="FF0000"/>
                </a:solidFill>
              </a:rPr>
              <a:t>Kx</a:t>
            </a:r>
            <a:r>
              <a:rPr lang="en-US" sz="1200" dirty="0"/>
              <a:t>)</a:t>
            </a:r>
          </a:p>
        </p:txBody>
      </p:sp>
      <p:sp>
        <p:nvSpPr>
          <p:cNvPr id="34" name="TextBox 33">
            <a:extLst>
              <a:ext uri="{FF2B5EF4-FFF2-40B4-BE49-F238E27FC236}">
                <a16:creationId xmlns:a16="http://schemas.microsoft.com/office/drawing/2014/main" id="{1528E56A-49BA-4EC3-0E7A-2F632FA66FBE}"/>
              </a:ext>
            </a:extLst>
          </p:cNvPr>
          <p:cNvSpPr txBox="1"/>
          <p:nvPr/>
        </p:nvSpPr>
        <p:spPr>
          <a:xfrm>
            <a:off x="91038" y="3531394"/>
            <a:ext cx="1045751" cy="276999"/>
          </a:xfrm>
          <a:prstGeom prst="rect">
            <a:avLst/>
          </a:prstGeom>
          <a:noFill/>
        </p:spPr>
        <p:txBody>
          <a:bodyPr wrap="square" rtlCol="0">
            <a:spAutoFit/>
          </a:bodyPr>
          <a:lstStyle/>
          <a:p>
            <a:r>
              <a:rPr lang="en-US" sz="1200" dirty="0"/>
              <a:t>Dec(</a:t>
            </a:r>
            <a:r>
              <a:rPr lang="en-US" sz="1200" dirty="0" err="1"/>
              <a:t>msg,</a:t>
            </a:r>
            <a:r>
              <a:rPr lang="en-US" sz="1200" dirty="0" err="1">
                <a:solidFill>
                  <a:srgbClr val="FF0000"/>
                </a:solidFill>
              </a:rPr>
              <a:t>Kx</a:t>
            </a:r>
            <a:r>
              <a:rPr lang="en-US" sz="1200" dirty="0"/>
              <a:t>)</a:t>
            </a:r>
          </a:p>
        </p:txBody>
      </p:sp>
      <p:sp>
        <p:nvSpPr>
          <p:cNvPr id="37" name="TextBox 36">
            <a:extLst>
              <a:ext uri="{FF2B5EF4-FFF2-40B4-BE49-F238E27FC236}">
                <a16:creationId xmlns:a16="http://schemas.microsoft.com/office/drawing/2014/main" id="{F34E3714-17BF-B43C-DE75-93AEBD95899B}"/>
              </a:ext>
            </a:extLst>
          </p:cNvPr>
          <p:cNvSpPr txBox="1"/>
          <p:nvPr/>
        </p:nvSpPr>
        <p:spPr>
          <a:xfrm>
            <a:off x="2875610" y="5333062"/>
            <a:ext cx="1216551" cy="369332"/>
          </a:xfrm>
          <a:prstGeom prst="rect">
            <a:avLst/>
          </a:prstGeom>
          <a:noFill/>
        </p:spPr>
        <p:txBody>
          <a:bodyPr wrap="none" rtlCol="0">
            <a:spAutoFit/>
          </a:bodyPr>
          <a:lstStyle/>
          <a:p>
            <a:r>
              <a:rPr lang="en-US" dirty="0"/>
              <a:t>Cipher text</a:t>
            </a:r>
          </a:p>
        </p:txBody>
      </p:sp>
      <p:cxnSp>
        <p:nvCxnSpPr>
          <p:cNvPr id="38" name="Straight Arrow Connector 37">
            <a:extLst>
              <a:ext uri="{FF2B5EF4-FFF2-40B4-BE49-F238E27FC236}">
                <a16:creationId xmlns:a16="http://schemas.microsoft.com/office/drawing/2014/main" id="{646BE2A2-13C4-C252-579D-71BBB24175EA}"/>
              </a:ext>
            </a:extLst>
          </p:cNvPr>
          <p:cNvCxnSpPr>
            <a:cxnSpLocks/>
          </p:cNvCxnSpPr>
          <p:nvPr/>
        </p:nvCxnSpPr>
        <p:spPr>
          <a:xfrm>
            <a:off x="2546948" y="5536643"/>
            <a:ext cx="3243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0633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2">
            <a:extLst>
              <a:ext uri="{FF2B5EF4-FFF2-40B4-BE49-F238E27FC236}">
                <a16:creationId xmlns:a16="http://schemas.microsoft.com/office/drawing/2014/main" id="{EC49F988-86AC-C23C-D9E8-B1F352737AAD}"/>
              </a:ext>
            </a:extLst>
          </p:cNvPr>
          <p:cNvSpPr txBox="1">
            <a:spLocks noChangeArrowheads="1"/>
          </p:cNvSpPr>
          <p:nvPr/>
        </p:nvSpPr>
        <p:spPr>
          <a:xfrm>
            <a:off x="2538501" y="3052057"/>
            <a:ext cx="2314575" cy="2305050"/>
          </a:xfrm>
          <a:prstGeom prst="rect">
            <a:avLst/>
          </a:prstGeom>
        </p:spPr>
        <p:txBody>
          <a:bodyPr lIns="68580" tIns="34290" rIns="68580" bIns="34290" rtlCol="0" anchor="t">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solidFill>
                  <a:srgbClr val="FFFFFF"/>
                </a:solidFill>
                <a:latin typeface="Cambria" panose="02040503050406030204" pitchFamily="18" charset="0"/>
                <a:ea typeface="Cambria" panose="02040503050406030204" pitchFamily="18" charset="0"/>
              </a:rPr>
              <a:t>Asymmetric Encryption</a:t>
            </a:r>
            <a:endParaRPr lang="en-US" altLang="en-US" dirty="0">
              <a:solidFill>
                <a:srgbClr val="FFFFFF"/>
              </a:solidFill>
              <a:latin typeface="Cambria" panose="02040503050406030204" pitchFamily="18" charset="0"/>
              <a:ea typeface="Cambria" panose="02040503050406030204" pitchFamily="18" charset="0"/>
            </a:endParaRPr>
          </a:p>
        </p:txBody>
      </p:sp>
      <p:sp>
        <p:nvSpPr>
          <p:cNvPr id="13" name="Rectangle: Diagonal Corners Rounded 12">
            <a:extLst>
              <a:ext uri="{FF2B5EF4-FFF2-40B4-BE49-F238E27FC236}">
                <a16:creationId xmlns:a16="http://schemas.microsoft.com/office/drawing/2014/main" id="{A512A66E-93BC-0816-858C-2E10FF82F0B7}"/>
              </a:ext>
            </a:extLst>
          </p:cNvPr>
          <p:cNvSpPr/>
          <p:nvPr/>
        </p:nvSpPr>
        <p:spPr>
          <a:xfrm>
            <a:off x="6152292" y="5081054"/>
            <a:ext cx="1663849" cy="709562"/>
          </a:xfrm>
          <a:prstGeom prst="round2Diag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sz="1800" dirty="0">
                <a:solidFill>
                  <a:schemeClr val="tx1"/>
                </a:solidFill>
                <a:latin typeface="Cambria" panose="02040503050406030204" pitchFamily="18" charset="0"/>
                <a:ea typeface="Cambria" panose="02040503050406030204" pitchFamily="18" charset="0"/>
              </a:rPr>
              <a:t>Digital signature</a:t>
            </a:r>
          </a:p>
        </p:txBody>
      </p:sp>
      <p:sp>
        <p:nvSpPr>
          <p:cNvPr id="14" name="Rectangle: Diagonal Corners Rounded 13">
            <a:extLst>
              <a:ext uri="{FF2B5EF4-FFF2-40B4-BE49-F238E27FC236}">
                <a16:creationId xmlns:a16="http://schemas.microsoft.com/office/drawing/2014/main" id="{EE7EFFE0-BE76-19E6-635C-C77B78BA05AF}"/>
              </a:ext>
            </a:extLst>
          </p:cNvPr>
          <p:cNvSpPr/>
          <p:nvPr/>
        </p:nvSpPr>
        <p:spPr>
          <a:xfrm>
            <a:off x="4320572" y="5100187"/>
            <a:ext cx="1663849" cy="709562"/>
          </a:xfrm>
          <a:prstGeom prst="round2Diag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sz="1800" dirty="0">
                <a:solidFill>
                  <a:schemeClr val="tx1"/>
                </a:solidFill>
                <a:latin typeface="Cambria" panose="02040503050406030204" pitchFamily="18" charset="0"/>
                <a:ea typeface="Cambria" panose="02040503050406030204" pitchFamily="18" charset="0"/>
              </a:rPr>
              <a:t>Elliptic curve</a:t>
            </a:r>
          </a:p>
        </p:txBody>
      </p:sp>
      <p:pic>
        <p:nvPicPr>
          <p:cNvPr id="10" name="ASK">
            <a:hlinkClick r:id="" action="ppaction://media"/>
            <a:extLst>
              <a:ext uri="{FF2B5EF4-FFF2-40B4-BE49-F238E27FC236}">
                <a16:creationId xmlns:a16="http://schemas.microsoft.com/office/drawing/2014/main" id="{E9FC9D52-0FDB-2AA4-31AD-0A19D73D1163}"/>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2644885" y="1500893"/>
            <a:ext cx="6679072" cy="3208565"/>
          </a:xfrm>
          <a:prstGeom prst="rect">
            <a:avLst/>
          </a:prstGeom>
        </p:spPr>
      </p:pic>
      <p:sp>
        <p:nvSpPr>
          <p:cNvPr id="12" name="TextBox 11">
            <a:extLst>
              <a:ext uri="{FF2B5EF4-FFF2-40B4-BE49-F238E27FC236}">
                <a16:creationId xmlns:a16="http://schemas.microsoft.com/office/drawing/2014/main" id="{56C2FA3E-B5DD-1F79-9D9A-CC28F9194D97}"/>
              </a:ext>
            </a:extLst>
          </p:cNvPr>
          <p:cNvSpPr txBox="1"/>
          <p:nvPr/>
        </p:nvSpPr>
        <p:spPr>
          <a:xfrm>
            <a:off x="2320158" y="713777"/>
            <a:ext cx="6258910" cy="461665"/>
          </a:xfrm>
          <a:prstGeom prst="rect">
            <a:avLst/>
          </a:prstGeom>
          <a:noFill/>
        </p:spPr>
        <p:txBody>
          <a:bodyPr wrap="square">
            <a:spAutoFit/>
          </a:bodyPr>
          <a:lstStyle/>
          <a:p>
            <a:r>
              <a:rPr lang="en-US" sz="2400" dirty="0">
                <a:solidFill>
                  <a:schemeClr val="bg1"/>
                </a:solidFill>
              </a:rPr>
              <a:t>Asymmetric Encryption Algorithms</a:t>
            </a:r>
          </a:p>
        </p:txBody>
      </p:sp>
      <p:sp>
        <p:nvSpPr>
          <p:cNvPr id="11" name="Slide Number Placeholder 10">
            <a:extLst>
              <a:ext uri="{FF2B5EF4-FFF2-40B4-BE49-F238E27FC236}">
                <a16:creationId xmlns:a16="http://schemas.microsoft.com/office/drawing/2014/main" id="{505C601A-0F47-C901-454E-19B6222075D9}"/>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2467982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480"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10"/>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10"/>
                                        </p:tgtEl>
                                      </p:cBhvr>
                                    </p:cmd>
                                  </p:childTnLst>
                                </p:cTn>
                              </p:par>
                            </p:childTnLst>
                          </p:cTn>
                        </p:par>
                      </p:childTnLst>
                    </p:cTn>
                  </p:par>
                </p:childTnLst>
              </p:cTn>
              <p:nextCondLst>
                <p:cond evt="onClick" delay="0">
                  <p:tgtEl>
                    <p:spTgt spid="10"/>
                  </p:tgtEl>
                </p:cond>
              </p:nextCondLst>
            </p:seq>
            <p:video>
              <p:cMediaNode vol="80000">
                <p:cTn id="20" fill="hold" display="0">
                  <p:stCondLst>
                    <p:cond delay="indefinite"/>
                  </p:stCondLst>
                </p:cTn>
                <p:tgtEl>
                  <p:spTgt spid="10"/>
                </p:tgtEl>
              </p:cMediaNode>
            </p:video>
          </p:childTnLst>
        </p:cTn>
      </p:par>
    </p:tnLst>
    <p:bldLst>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Computer">
            <a:extLst>
              <a:ext uri="{FF2B5EF4-FFF2-40B4-BE49-F238E27FC236}">
                <a16:creationId xmlns:a16="http://schemas.microsoft.com/office/drawing/2014/main" id="{08A8C982-400F-47C7-8603-9243CA667C8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56657" y="1990446"/>
            <a:ext cx="914400" cy="914400"/>
          </a:xfrm>
          <a:prstGeom prst="rect">
            <a:avLst/>
          </a:prstGeom>
        </p:spPr>
      </p:pic>
      <p:pic>
        <p:nvPicPr>
          <p:cNvPr id="5" name="Content Placeholder 4" descr="Computer">
            <a:extLst>
              <a:ext uri="{FF2B5EF4-FFF2-40B4-BE49-F238E27FC236}">
                <a16:creationId xmlns:a16="http://schemas.microsoft.com/office/drawing/2014/main" id="{D83E2D06-B422-499A-9531-9AB8FE85C2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23314" y="2001335"/>
            <a:ext cx="914400" cy="914400"/>
          </a:xfrm>
          <a:prstGeom prst="rect">
            <a:avLst/>
          </a:prstGeom>
        </p:spPr>
      </p:pic>
      <p:pic>
        <p:nvPicPr>
          <p:cNvPr id="6" name="Content Placeholder 4" descr="Computer">
            <a:extLst>
              <a:ext uri="{FF2B5EF4-FFF2-40B4-BE49-F238E27FC236}">
                <a16:creationId xmlns:a16="http://schemas.microsoft.com/office/drawing/2014/main" id="{33064E35-7897-40B9-8072-78F9E409FAC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64232" y="4554061"/>
            <a:ext cx="914400" cy="914400"/>
          </a:xfrm>
          <a:prstGeom prst="rect">
            <a:avLst/>
          </a:prstGeom>
        </p:spPr>
      </p:pic>
      <p:sp>
        <p:nvSpPr>
          <p:cNvPr id="7" name="TextBox 6">
            <a:extLst>
              <a:ext uri="{FF2B5EF4-FFF2-40B4-BE49-F238E27FC236}">
                <a16:creationId xmlns:a16="http://schemas.microsoft.com/office/drawing/2014/main" id="{028064A6-7644-4282-8268-93E5D9B7245F}"/>
              </a:ext>
            </a:extLst>
          </p:cNvPr>
          <p:cNvSpPr txBox="1"/>
          <p:nvPr/>
        </p:nvSpPr>
        <p:spPr>
          <a:xfrm>
            <a:off x="1635227" y="1690688"/>
            <a:ext cx="378630" cy="477054"/>
          </a:xfrm>
          <a:prstGeom prst="rect">
            <a:avLst/>
          </a:prstGeom>
          <a:noFill/>
        </p:spPr>
        <p:txBody>
          <a:bodyPr wrap="none" rtlCol="0">
            <a:spAutoFit/>
          </a:bodyPr>
          <a:lstStyle/>
          <a:p>
            <a:r>
              <a:rPr lang="en-US" sz="2500" b="1" dirty="0"/>
              <a:t>A</a:t>
            </a:r>
          </a:p>
        </p:txBody>
      </p:sp>
      <p:sp>
        <p:nvSpPr>
          <p:cNvPr id="8" name="TextBox 7">
            <a:extLst>
              <a:ext uri="{FF2B5EF4-FFF2-40B4-BE49-F238E27FC236}">
                <a16:creationId xmlns:a16="http://schemas.microsoft.com/office/drawing/2014/main" id="{53D91C6E-9B50-48BA-9B08-C7ACD13899A0}"/>
              </a:ext>
            </a:extLst>
          </p:cNvPr>
          <p:cNvSpPr txBox="1"/>
          <p:nvPr/>
        </p:nvSpPr>
        <p:spPr>
          <a:xfrm>
            <a:off x="7088970" y="1710822"/>
            <a:ext cx="378630" cy="477054"/>
          </a:xfrm>
          <a:prstGeom prst="rect">
            <a:avLst/>
          </a:prstGeom>
          <a:noFill/>
        </p:spPr>
        <p:txBody>
          <a:bodyPr wrap="none" rtlCol="0">
            <a:spAutoFit/>
          </a:bodyPr>
          <a:lstStyle/>
          <a:p>
            <a:r>
              <a:rPr lang="en-US" sz="2500" b="1" dirty="0"/>
              <a:t>B</a:t>
            </a:r>
          </a:p>
        </p:txBody>
      </p:sp>
      <p:sp>
        <p:nvSpPr>
          <p:cNvPr id="9" name="TextBox 8">
            <a:extLst>
              <a:ext uri="{FF2B5EF4-FFF2-40B4-BE49-F238E27FC236}">
                <a16:creationId xmlns:a16="http://schemas.microsoft.com/office/drawing/2014/main" id="{B3DC7A29-2F47-400B-8A55-78F6FE0FA3E6}"/>
              </a:ext>
            </a:extLst>
          </p:cNvPr>
          <p:cNvSpPr txBox="1"/>
          <p:nvPr/>
        </p:nvSpPr>
        <p:spPr>
          <a:xfrm>
            <a:off x="7088970" y="4340407"/>
            <a:ext cx="354584" cy="477054"/>
          </a:xfrm>
          <a:prstGeom prst="rect">
            <a:avLst/>
          </a:prstGeom>
          <a:noFill/>
        </p:spPr>
        <p:txBody>
          <a:bodyPr wrap="none" rtlCol="0">
            <a:spAutoFit/>
          </a:bodyPr>
          <a:lstStyle/>
          <a:p>
            <a:r>
              <a:rPr lang="en-US" sz="2500" b="1" dirty="0"/>
              <a:t>C</a:t>
            </a:r>
          </a:p>
        </p:txBody>
      </p:sp>
      <p:cxnSp>
        <p:nvCxnSpPr>
          <p:cNvPr id="10" name="Straight Arrow Connector 9">
            <a:extLst>
              <a:ext uri="{FF2B5EF4-FFF2-40B4-BE49-F238E27FC236}">
                <a16:creationId xmlns:a16="http://schemas.microsoft.com/office/drawing/2014/main" id="{BE75AD82-AD64-41AE-A2F1-A4ECCEFD5241}"/>
              </a:ext>
            </a:extLst>
          </p:cNvPr>
          <p:cNvCxnSpPr>
            <a:cxnSpLocks/>
          </p:cNvCxnSpPr>
          <p:nvPr/>
        </p:nvCxnSpPr>
        <p:spPr>
          <a:xfrm>
            <a:off x="2402731" y="3038241"/>
            <a:ext cx="4452257" cy="1088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pic>
        <p:nvPicPr>
          <p:cNvPr id="11" name="Graphic 10" descr="Envelope">
            <a:extLst>
              <a:ext uri="{FF2B5EF4-FFF2-40B4-BE49-F238E27FC236}">
                <a16:creationId xmlns:a16="http://schemas.microsoft.com/office/drawing/2014/main" id="{0BC2A1D7-A25E-4B7B-86CE-A0ECEF26B0CA}"/>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88331" y="2628478"/>
            <a:ext cx="914400" cy="914400"/>
          </a:xfrm>
          <a:prstGeom prst="rect">
            <a:avLst/>
          </a:prstGeom>
        </p:spPr>
      </p:pic>
      <p:sp>
        <p:nvSpPr>
          <p:cNvPr id="13" name="TextBox 12">
            <a:extLst>
              <a:ext uri="{FF2B5EF4-FFF2-40B4-BE49-F238E27FC236}">
                <a16:creationId xmlns:a16="http://schemas.microsoft.com/office/drawing/2014/main" id="{2598D8CD-4D7A-4798-A338-F9BBED535B95}"/>
              </a:ext>
            </a:extLst>
          </p:cNvPr>
          <p:cNvSpPr txBox="1"/>
          <p:nvPr/>
        </p:nvSpPr>
        <p:spPr>
          <a:xfrm>
            <a:off x="1276437" y="3339297"/>
            <a:ext cx="1464825" cy="369332"/>
          </a:xfrm>
          <a:prstGeom prst="rect">
            <a:avLst/>
          </a:prstGeom>
          <a:noFill/>
        </p:spPr>
        <p:txBody>
          <a:bodyPr wrap="none" rtlCol="0">
            <a:spAutoFit/>
          </a:bodyPr>
          <a:lstStyle/>
          <a:p>
            <a:r>
              <a:rPr lang="en-US" dirty="0"/>
              <a:t>Enc(</a:t>
            </a:r>
            <a:r>
              <a:rPr lang="en-US" dirty="0" err="1"/>
              <a:t>msg,</a:t>
            </a:r>
            <a:r>
              <a:rPr lang="en-US" dirty="0" err="1">
                <a:solidFill>
                  <a:srgbClr val="FF0000"/>
                </a:solidFill>
              </a:rPr>
              <a:t>PKB</a:t>
            </a:r>
            <a:r>
              <a:rPr lang="en-US" dirty="0"/>
              <a:t>)</a:t>
            </a:r>
          </a:p>
        </p:txBody>
      </p:sp>
      <p:pic>
        <p:nvPicPr>
          <p:cNvPr id="14" name="Graphic 13" descr="Envelope">
            <a:extLst>
              <a:ext uri="{FF2B5EF4-FFF2-40B4-BE49-F238E27FC236}">
                <a16:creationId xmlns:a16="http://schemas.microsoft.com/office/drawing/2014/main" id="{51713BE8-ECC4-4689-890C-5A559CCE629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821085" y="2598043"/>
            <a:ext cx="914400" cy="914400"/>
          </a:xfrm>
          <a:prstGeom prst="rect">
            <a:avLst/>
          </a:prstGeom>
        </p:spPr>
      </p:pic>
      <p:sp>
        <p:nvSpPr>
          <p:cNvPr id="15" name="TextBox 14">
            <a:extLst>
              <a:ext uri="{FF2B5EF4-FFF2-40B4-BE49-F238E27FC236}">
                <a16:creationId xmlns:a16="http://schemas.microsoft.com/office/drawing/2014/main" id="{CCE85830-F919-46AD-A9A6-BFD15D09BC87}"/>
              </a:ext>
            </a:extLst>
          </p:cNvPr>
          <p:cNvSpPr txBox="1"/>
          <p:nvPr/>
        </p:nvSpPr>
        <p:spPr>
          <a:xfrm>
            <a:off x="6665367" y="3314236"/>
            <a:ext cx="1498936" cy="369332"/>
          </a:xfrm>
          <a:prstGeom prst="rect">
            <a:avLst/>
          </a:prstGeom>
          <a:noFill/>
        </p:spPr>
        <p:txBody>
          <a:bodyPr wrap="none" rtlCol="0">
            <a:spAutoFit/>
          </a:bodyPr>
          <a:lstStyle/>
          <a:p>
            <a:r>
              <a:rPr lang="en-US" dirty="0"/>
              <a:t>Dec(</a:t>
            </a:r>
            <a:r>
              <a:rPr lang="en-US" dirty="0" err="1"/>
              <a:t>msg,</a:t>
            </a:r>
            <a:r>
              <a:rPr lang="en-US" dirty="0" err="1">
                <a:solidFill>
                  <a:srgbClr val="FF0000"/>
                </a:solidFill>
              </a:rPr>
              <a:t>PVB</a:t>
            </a:r>
            <a:r>
              <a:rPr lang="en-US" dirty="0"/>
              <a:t>)</a:t>
            </a:r>
          </a:p>
        </p:txBody>
      </p:sp>
      <p:sp>
        <p:nvSpPr>
          <p:cNvPr id="16" name="TextBox 15">
            <a:extLst>
              <a:ext uri="{FF2B5EF4-FFF2-40B4-BE49-F238E27FC236}">
                <a16:creationId xmlns:a16="http://schemas.microsoft.com/office/drawing/2014/main" id="{8FA0AB9B-79E0-452F-8036-1049CC1646EA}"/>
              </a:ext>
            </a:extLst>
          </p:cNvPr>
          <p:cNvSpPr txBox="1"/>
          <p:nvPr/>
        </p:nvSpPr>
        <p:spPr>
          <a:xfrm>
            <a:off x="1337254" y="4032168"/>
            <a:ext cx="1216551" cy="369332"/>
          </a:xfrm>
          <a:prstGeom prst="rect">
            <a:avLst/>
          </a:prstGeom>
          <a:noFill/>
        </p:spPr>
        <p:txBody>
          <a:bodyPr wrap="none" rtlCol="0">
            <a:spAutoFit/>
          </a:bodyPr>
          <a:lstStyle/>
          <a:p>
            <a:r>
              <a:rPr lang="en-US" dirty="0"/>
              <a:t>Cipher text</a:t>
            </a:r>
          </a:p>
        </p:txBody>
      </p:sp>
      <p:cxnSp>
        <p:nvCxnSpPr>
          <p:cNvPr id="18" name="Straight Arrow Connector 17">
            <a:extLst>
              <a:ext uri="{FF2B5EF4-FFF2-40B4-BE49-F238E27FC236}">
                <a16:creationId xmlns:a16="http://schemas.microsoft.com/office/drawing/2014/main" id="{6CEB7075-1F2C-405D-B460-F51290D78BA0}"/>
              </a:ext>
            </a:extLst>
          </p:cNvPr>
          <p:cNvCxnSpPr>
            <a:cxnSpLocks/>
            <a:stCxn id="13" idx="2"/>
          </p:cNvCxnSpPr>
          <p:nvPr/>
        </p:nvCxnSpPr>
        <p:spPr>
          <a:xfrm>
            <a:off x="2008850" y="3708629"/>
            <a:ext cx="5007" cy="3235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9C94CA90-B4F0-485C-AEED-0CF1B9B0F62A}"/>
              </a:ext>
            </a:extLst>
          </p:cNvPr>
          <p:cNvCxnSpPr>
            <a:cxnSpLocks/>
          </p:cNvCxnSpPr>
          <p:nvPr/>
        </p:nvCxnSpPr>
        <p:spPr>
          <a:xfrm flipH="1">
            <a:off x="7304270" y="3677564"/>
            <a:ext cx="1" cy="222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A37353F7-D56C-4CA0-83FF-ED0532DD6CC8}"/>
              </a:ext>
            </a:extLst>
          </p:cNvPr>
          <p:cNvSpPr txBox="1"/>
          <p:nvPr/>
        </p:nvSpPr>
        <p:spPr>
          <a:xfrm>
            <a:off x="6656851" y="3811424"/>
            <a:ext cx="1528303" cy="369332"/>
          </a:xfrm>
          <a:prstGeom prst="rect">
            <a:avLst/>
          </a:prstGeom>
          <a:noFill/>
        </p:spPr>
        <p:txBody>
          <a:bodyPr wrap="none" rtlCol="0">
            <a:spAutoFit/>
          </a:bodyPr>
          <a:lstStyle/>
          <a:p>
            <a:r>
              <a:rPr lang="en-US" dirty="0"/>
              <a:t>Readable  text</a:t>
            </a:r>
          </a:p>
        </p:txBody>
      </p:sp>
      <p:pic>
        <p:nvPicPr>
          <p:cNvPr id="23" name="Graphic 22" descr="Envelope">
            <a:extLst>
              <a:ext uri="{FF2B5EF4-FFF2-40B4-BE49-F238E27FC236}">
                <a16:creationId xmlns:a16="http://schemas.microsoft.com/office/drawing/2014/main" id="{A6770CA0-D940-49EC-9A6A-5F12DBE313A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847069" y="5158819"/>
            <a:ext cx="914400" cy="914400"/>
          </a:xfrm>
          <a:prstGeom prst="rect">
            <a:avLst/>
          </a:prstGeom>
        </p:spPr>
      </p:pic>
      <p:sp>
        <p:nvSpPr>
          <p:cNvPr id="24" name="TextBox 23">
            <a:extLst>
              <a:ext uri="{FF2B5EF4-FFF2-40B4-BE49-F238E27FC236}">
                <a16:creationId xmlns:a16="http://schemas.microsoft.com/office/drawing/2014/main" id="{91DF3470-AFA1-4151-B904-019313B108A3}"/>
              </a:ext>
            </a:extLst>
          </p:cNvPr>
          <p:cNvSpPr txBox="1"/>
          <p:nvPr/>
        </p:nvSpPr>
        <p:spPr>
          <a:xfrm>
            <a:off x="6699398" y="5880888"/>
            <a:ext cx="1495281" cy="369332"/>
          </a:xfrm>
          <a:prstGeom prst="rect">
            <a:avLst/>
          </a:prstGeom>
          <a:noFill/>
        </p:spPr>
        <p:txBody>
          <a:bodyPr wrap="none" rtlCol="0">
            <a:spAutoFit/>
          </a:bodyPr>
          <a:lstStyle/>
          <a:p>
            <a:r>
              <a:rPr lang="en-US" dirty="0"/>
              <a:t>Dec(</a:t>
            </a:r>
            <a:r>
              <a:rPr lang="en-US" dirty="0" err="1"/>
              <a:t>msg,</a:t>
            </a:r>
            <a:r>
              <a:rPr lang="en-US" dirty="0" err="1">
                <a:solidFill>
                  <a:srgbClr val="FF0000"/>
                </a:solidFill>
              </a:rPr>
              <a:t>PVC</a:t>
            </a:r>
            <a:r>
              <a:rPr lang="en-US" dirty="0"/>
              <a:t>)</a:t>
            </a:r>
          </a:p>
        </p:txBody>
      </p:sp>
      <p:sp>
        <p:nvSpPr>
          <p:cNvPr id="26" name="TextBox 25">
            <a:extLst>
              <a:ext uri="{FF2B5EF4-FFF2-40B4-BE49-F238E27FC236}">
                <a16:creationId xmlns:a16="http://schemas.microsoft.com/office/drawing/2014/main" id="{16B8C46F-FC9F-48A3-8B72-75BDF5531A26}"/>
              </a:ext>
            </a:extLst>
          </p:cNvPr>
          <p:cNvSpPr txBox="1"/>
          <p:nvPr/>
        </p:nvSpPr>
        <p:spPr>
          <a:xfrm>
            <a:off x="6616362" y="6341076"/>
            <a:ext cx="1528303" cy="369332"/>
          </a:xfrm>
          <a:prstGeom prst="rect">
            <a:avLst/>
          </a:prstGeom>
          <a:noFill/>
        </p:spPr>
        <p:txBody>
          <a:bodyPr wrap="none" rtlCol="0">
            <a:spAutoFit/>
          </a:bodyPr>
          <a:lstStyle/>
          <a:p>
            <a:r>
              <a:rPr lang="en-US" dirty="0"/>
              <a:t>Readable  text</a:t>
            </a:r>
          </a:p>
        </p:txBody>
      </p:sp>
      <p:cxnSp>
        <p:nvCxnSpPr>
          <p:cNvPr id="27" name="Straight Arrow Connector 26">
            <a:extLst>
              <a:ext uri="{FF2B5EF4-FFF2-40B4-BE49-F238E27FC236}">
                <a16:creationId xmlns:a16="http://schemas.microsoft.com/office/drawing/2014/main" id="{043F8842-C70F-41AE-A54F-CFB36CF833A9}"/>
              </a:ext>
            </a:extLst>
          </p:cNvPr>
          <p:cNvCxnSpPr>
            <a:cxnSpLocks/>
          </p:cNvCxnSpPr>
          <p:nvPr/>
        </p:nvCxnSpPr>
        <p:spPr>
          <a:xfrm flipH="1">
            <a:off x="7304268" y="6188235"/>
            <a:ext cx="1" cy="222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8" name="Graphic 27" descr="Envelope">
            <a:extLst>
              <a:ext uri="{FF2B5EF4-FFF2-40B4-BE49-F238E27FC236}">
                <a16:creationId xmlns:a16="http://schemas.microsoft.com/office/drawing/2014/main" id="{03DD7F04-0072-4427-89C8-C1626EF53AC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67342" y="4710112"/>
            <a:ext cx="914400" cy="914400"/>
          </a:xfrm>
          <a:prstGeom prst="rect">
            <a:avLst/>
          </a:prstGeom>
        </p:spPr>
      </p:pic>
      <p:sp>
        <p:nvSpPr>
          <p:cNvPr id="29" name="TextBox 28">
            <a:extLst>
              <a:ext uri="{FF2B5EF4-FFF2-40B4-BE49-F238E27FC236}">
                <a16:creationId xmlns:a16="http://schemas.microsoft.com/office/drawing/2014/main" id="{5D8FEC8B-9D62-4633-9750-5D1B0C7EF332}"/>
              </a:ext>
            </a:extLst>
          </p:cNvPr>
          <p:cNvSpPr txBox="1"/>
          <p:nvPr/>
        </p:nvSpPr>
        <p:spPr>
          <a:xfrm>
            <a:off x="1215618" y="5363719"/>
            <a:ext cx="1454437" cy="369332"/>
          </a:xfrm>
          <a:prstGeom prst="rect">
            <a:avLst/>
          </a:prstGeom>
          <a:noFill/>
        </p:spPr>
        <p:txBody>
          <a:bodyPr wrap="none" rtlCol="0">
            <a:spAutoFit/>
          </a:bodyPr>
          <a:lstStyle/>
          <a:p>
            <a:r>
              <a:rPr lang="en-US" dirty="0"/>
              <a:t>Enc(</a:t>
            </a:r>
            <a:r>
              <a:rPr lang="en-US" dirty="0" err="1"/>
              <a:t>msg,</a:t>
            </a:r>
            <a:r>
              <a:rPr lang="en-US" dirty="0" err="1">
                <a:solidFill>
                  <a:srgbClr val="FF0000"/>
                </a:solidFill>
              </a:rPr>
              <a:t>PKC</a:t>
            </a:r>
            <a:r>
              <a:rPr lang="en-US" dirty="0"/>
              <a:t>)</a:t>
            </a:r>
          </a:p>
        </p:txBody>
      </p:sp>
      <p:cxnSp>
        <p:nvCxnSpPr>
          <p:cNvPr id="30" name="Straight Arrow Connector 29">
            <a:extLst>
              <a:ext uri="{FF2B5EF4-FFF2-40B4-BE49-F238E27FC236}">
                <a16:creationId xmlns:a16="http://schemas.microsoft.com/office/drawing/2014/main" id="{41BF1C95-1A60-411A-847E-91C09EFC9A54}"/>
              </a:ext>
            </a:extLst>
          </p:cNvPr>
          <p:cNvCxnSpPr>
            <a:cxnSpLocks/>
          </p:cNvCxnSpPr>
          <p:nvPr/>
        </p:nvCxnSpPr>
        <p:spPr>
          <a:xfrm flipH="1">
            <a:off x="1824541" y="5682383"/>
            <a:ext cx="1" cy="3828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1CFA8320-62F7-4945-AD3C-20AA4B68C8FC}"/>
              </a:ext>
            </a:extLst>
          </p:cNvPr>
          <p:cNvSpPr txBox="1"/>
          <p:nvPr/>
        </p:nvSpPr>
        <p:spPr>
          <a:xfrm>
            <a:off x="1199172" y="6038242"/>
            <a:ext cx="1216551" cy="369332"/>
          </a:xfrm>
          <a:prstGeom prst="rect">
            <a:avLst/>
          </a:prstGeom>
          <a:noFill/>
        </p:spPr>
        <p:txBody>
          <a:bodyPr wrap="none" rtlCol="0">
            <a:spAutoFit/>
          </a:bodyPr>
          <a:lstStyle/>
          <a:p>
            <a:r>
              <a:rPr lang="en-US" dirty="0"/>
              <a:t>Cipher text</a:t>
            </a:r>
          </a:p>
        </p:txBody>
      </p:sp>
      <p:cxnSp>
        <p:nvCxnSpPr>
          <p:cNvPr id="35" name="Straight Arrow Connector 34">
            <a:extLst>
              <a:ext uri="{FF2B5EF4-FFF2-40B4-BE49-F238E27FC236}">
                <a16:creationId xmlns:a16="http://schemas.microsoft.com/office/drawing/2014/main" id="{6CBCF468-A7FD-4607-BC92-DC7A099457EE}"/>
              </a:ext>
            </a:extLst>
          </p:cNvPr>
          <p:cNvCxnSpPr>
            <a:stCxn id="28" idx="3"/>
          </p:cNvCxnSpPr>
          <p:nvPr/>
        </p:nvCxnSpPr>
        <p:spPr>
          <a:xfrm>
            <a:off x="2281742" y="5167312"/>
            <a:ext cx="4539343" cy="4526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A29771EF-9601-4C13-875F-17EFE2BAFB9D}"/>
              </a:ext>
            </a:extLst>
          </p:cNvPr>
          <p:cNvSpPr txBox="1"/>
          <p:nvPr/>
        </p:nvSpPr>
        <p:spPr>
          <a:xfrm>
            <a:off x="9193169" y="2598982"/>
            <a:ext cx="2369566" cy="1200329"/>
          </a:xfrm>
          <a:prstGeom prst="rect">
            <a:avLst/>
          </a:prstGeom>
          <a:noFill/>
        </p:spPr>
        <p:txBody>
          <a:bodyPr wrap="square" rtlCol="0">
            <a:spAutoFit/>
          </a:bodyPr>
          <a:lstStyle/>
          <a:p>
            <a:r>
              <a:rPr lang="en-US" dirty="0"/>
              <a:t>PVC = private key C</a:t>
            </a:r>
            <a:br>
              <a:rPr lang="en-US" dirty="0"/>
            </a:br>
            <a:r>
              <a:rPr lang="en-US" dirty="0"/>
              <a:t>PVB = private key B</a:t>
            </a:r>
            <a:br>
              <a:rPr lang="en-US" dirty="0"/>
            </a:br>
            <a:r>
              <a:rPr lang="en-US" dirty="0"/>
              <a:t>PKC = public  key C</a:t>
            </a:r>
            <a:br>
              <a:rPr lang="en-US" dirty="0"/>
            </a:br>
            <a:r>
              <a:rPr lang="en-US" dirty="0"/>
              <a:t>PKB = public key B</a:t>
            </a:r>
          </a:p>
        </p:txBody>
      </p:sp>
      <p:pic>
        <p:nvPicPr>
          <p:cNvPr id="3" name="Picture 2">
            <a:extLst>
              <a:ext uri="{FF2B5EF4-FFF2-40B4-BE49-F238E27FC236}">
                <a16:creationId xmlns:a16="http://schemas.microsoft.com/office/drawing/2014/main" id="{A88DE9AE-64C5-D10E-746A-C6B301314389}"/>
              </a:ext>
            </a:extLst>
          </p:cNvPr>
          <p:cNvPicPr>
            <a:picLocks noChangeAspect="1"/>
          </p:cNvPicPr>
          <p:nvPr/>
        </p:nvPicPr>
        <p:blipFill>
          <a:blip r:embed="rId7"/>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902183E9-7BF8-A9A4-A40E-47DD747E517F}"/>
              </a:ext>
            </a:extLst>
          </p:cNvPr>
          <p:cNvSpPr txBox="1"/>
          <p:nvPr/>
        </p:nvSpPr>
        <p:spPr>
          <a:xfrm>
            <a:off x="2402731" y="607780"/>
            <a:ext cx="6185338" cy="461665"/>
          </a:xfrm>
          <a:prstGeom prst="rect">
            <a:avLst/>
          </a:prstGeom>
          <a:noFill/>
        </p:spPr>
        <p:txBody>
          <a:bodyPr wrap="square">
            <a:spAutoFit/>
          </a:bodyPr>
          <a:lstStyle/>
          <a:p>
            <a:r>
              <a:rPr lang="en-MY" sz="2400" dirty="0">
                <a:solidFill>
                  <a:schemeClr val="bg1"/>
                </a:solidFill>
              </a:rPr>
              <a:t>Asymmetric Key Cryptography</a:t>
            </a:r>
            <a:endParaRPr lang="en-US" sz="2400" dirty="0">
              <a:solidFill>
                <a:schemeClr val="bg1"/>
              </a:solidFill>
            </a:endParaRPr>
          </a:p>
        </p:txBody>
      </p:sp>
      <p:sp>
        <p:nvSpPr>
          <p:cNvPr id="40" name="Slide Number Placeholder 39">
            <a:extLst>
              <a:ext uri="{FF2B5EF4-FFF2-40B4-BE49-F238E27FC236}">
                <a16:creationId xmlns:a16="http://schemas.microsoft.com/office/drawing/2014/main" id="{9B672131-7DF4-5B78-00A9-135D07E33889}"/>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2" name="TextBox 1">
            <a:extLst>
              <a:ext uri="{FF2B5EF4-FFF2-40B4-BE49-F238E27FC236}">
                <a16:creationId xmlns:a16="http://schemas.microsoft.com/office/drawing/2014/main" id="{4FD91EF6-02F6-94BD-0F28-5452C7DEEA00}"/>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81759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867218" y="1872910"/>
            <a:ext cx="10468852" cy="3373359"/>
          </a:xfrm>
          <a:prstGeom prst="rect">
            <a:avLst/>
          </a:prstGeom>
          <a:noFill/>
        </p:spPr>
        <p:txBody>
          <a:bodyPr wrap="square">
            <a:spAutoFit/>
          </a:bodyPr>
          <a:lstStyle/>
          <a:p>
            <a:pPr marL="285750" indent="-285750" algn="just" eaLnBrk="1" hangingPunct="1">
              <a:lnSpc>
                <a:spcPct val="150000"/>
              </a:lnSpc>
              <a:buFont typeface="Arial" panose="020B0604020202020204" pitchFamily="34" charset="0"/>
              <a:buChar char="•"/>
            </a:pPr>
            <a:r>
              <a:rPr lang="en-US" altLang="en-US" dirty="0">
                <a:cs typeface="Times New Roman" panose="02020603050405020304" pitchFamily="18" charset="0"/>
              </a:rPr>
              <a:t>Algorithms in which the key for encryption and decryption are the same are Symmetric</a:t>
            </a:r>
          </a:p>
          <a:p>
            <a:pPr marL="1100138" lvl="1" indent="-533400" algn="just" eaLnBrk="1" hangingPunct="1">
              <a:lnSpc>
                <a:spcPct val="150000"/>
              </a:lnSpc>
              <a:buFont typeface="Wingdings" panose="05000000000000000000" pitchFamily="2" charset="2"/>
              <a:buChar char="Ø"/>
            </a:pPr>
            <a:r>
              <a:rPr lang="en-US" altLang="en-US" dirty="0">
                <a:cs typeface="Times New Roman" panose="02020603050405020304" pitchFamily="18" charset="0"/>
              </a:rPr>
              <a:t>Example: Caesar Cipher</a:t>
            </a:r>
          </a:p>
          <a:p>
            <a:pPr marL="609600" indent="-609600" algn="just" eaLnBrk="1" hangingPunct="1">
              <a:lnSpc>
                <a:spcPct val="150000"/>
              </a:lnSpc>
              <a:buFont typeface="Arial" panose="020B0604020202020204" pitchFamily="34" charset="0"/>
              <a:buChar char="•"/>
            </a:pPr>
            <a:r>
              <a:rPr lang="en-US" altLang="en-US" dirty="0">
                <a:cs typeface="Times New Roman" panose="02020603050405020304" pitchFamily="18" charset="0"/>
              </a:rPr>
              <a:t>Types:</a:t>
            </a:r>
          </a:p>
          <a:p>
            <a:pPr marL="1100138" lvl="1" indent="-533400" algn="just" eaLnBrk="1" hangingPunct="1">
              <a:lnSpc>
                <a:spcPct val="150000"/>
              </a:lnSpc>
              <a:buFontTx/>
              <a:buAutoNum type="arabicPeriod"/>
            </a:pPr>
            <a:r>
              <a:rPr lang="en-US" altLang="en-US" dirty="0">
                <a:cs typeface="Times New Roman" panose="02020603050405020304" pitchFamily="18" charset="0"/>
              </a:rPr>
              <a:t>Block Ciphers</a:t>
            </a:r>
          </a:p>
          <a:p>
            <a:pPr marL="1366838" lvl="2" indent="-457200" algn="just" eaLnBrk="1" hangingPunct="1">
              <a:lnSpc>
                <a:spcPct val="150000"/>
              </a:lnSpc>
              <a:buFont typeface="Wingdings" panose="05000000000000000000" pitchFamily="2" charset="2"/>
              <a:buChar char="Ø"/>
            </a:pPr>
            <a:r>
              <a:rPr lang="en-US" altLang="en-US" dirty="0">
                <a:cs typeface="Times New Roman" panose="02020603050405020304" pitchFamily="18" charset="0"/>
              </a:rPr>
              <a:t>Encrypt data one block at a time (typically 64 bits, or 128 bits)</a:t>
            </a:r>
          </a:p>
          <a:p>
            <a:pPr marL="1366838" lvl="2" indent="-457200" algn="just" eaLnBrk="1" hangingPunct="1">
              <a:lnSpc>
                <a:spcPct val="150000"/>
              </a:lnSpc>
              <a:buFont typeface="Wingdings" panose="05000000000000000000" pitchFamily="2" charset="2"/>
              <a:buChar char="Ø"/>
            </a:pPr>
            <a:r>
              <a:rPr lang="en-US" altLang="en-US" dirty="0">
                <a:cs typeface="Times New Roman" panose="02020603050405020304" pitchFamily="18" charset="0"/>
              </a:rPr>
              <a:t>Used for a single message</a:t>
            </a:r>
          </a:p>
          <a:p>
            <a:pPr marL="1100138" lvl="1" indent="-533400" algn="just" eaLnBrk="1" hangingPunct="1">
              <a:lnSpc>
                <a:spcPct val="150000"/>
              </a:lnSpc>
              <a:buFontTx/>
              <a:buAutoNum type="arabicPeriod"/>
            </a:pPr>
            <a:r>
              <a:rPr lang="en-US" altLang="en-US" dirty="0">
                <a:cs typeface="Times New Roman" panose="02020603050405020304" pitchFamily="18" charset="0"/>
              </a:rPr>
              <a:t>Stream Ciphers</a:t>
            </a:r>
          </a:p>
          <a:p>
            <a:pPr marL="1366838" lvl="2" indent="-457200" algn="just" eaLnBrk="1" hangingPunct="1">
              <a:lnSpc>
                <a:spcPct val="150000"/>
              </a:lnSpc>
              <a:buFont typeface="Wingdings" panose="05000000000000000000" pitchFamily="2" charset="2"/>
              <a:buChar char="Ø"/>
            </a:pPr>
            <a:r>
              <a:rPr lang="en-US" altLang="en-US" dirty="0">
                <a:cs typeface="Times New Roman" panose="02020603050405020304" pitchFamily="18" charset="0"/>
              </a:rPr>
              <a:t>Encrypt data one bit or one byte at a time</a:t>
            </a:r>
          </a:p>
        </p:txBody>
      </p:sp>
      <p:sp>
        <p:nvSpPr>
          <p:cNvPr id="10" name="TextBox 9">
            <a:extLst>
              <a:ext uri="{FF2B5EF4-FFF2-40B4-BE49-F238E27FC236}">
                <a16:creationId xmlns:a16="http://schemas.microsoft.com/office/drawing/2014/main" id="{0AE8073A-F859-8F59-0A87-2E46703DF241}"/>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Encryption - Symmetric Algorithms</a:t>
            </a:r>
          </a:p>
        </p:txBody>
      </p:sp>
      <p:sp>
        <p:nvSpPr>
          <p:cNvPr id="11" name="TextBox 10">
            <a:extLst>
              <a:ext uri="{FF2B5EF4-FFF2-40B4-BE49-F238E27FC236}">
                <a16:creationId xmlns:a16="http://schemas.microsoft.com/office/drawing/2014/main" id="{2F759341-7FD1-9476-8279-6CB4BF7B257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Slide Number Placeholder 13">
            <a:extLst>
              <a:ext uri="{FF2B5EF4-FFF2-40B4-BE49-F238E27FC236}">
                <a16:creationId xmlns:a16="http://schemas.microsoft.com/office/drawing/2014/main" id="{86C6F244-8BCF-3EC3-1B81-6F33D01A1F83}"/>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21491797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1262952" y="1332680"/>
            <a:ext cx="10849712" cy="5000728"/>
          </a:xfrm>
          <a:prstGeom prst="rect">
            <a:avLst/>
          </a:prstGeom>
          <a:noFill/>
        </p:spPr>
        <p:txBody>
          <a:bodyPr wrap="square">
            <a:spAutoFit/>
          </a:bodyPr>
          <a:lstStyle/>
          <a:p>
            <a:pPr marL="285750" indent="-285750" algn="just" eaLnBrk="1" hangingPunct="1">
              <a:lnSpc>
                <a:spcPct val="200000"/>
              </a:lnSpc>
              <a:buFont typeface="Arial" panose="020B0604020202020204" pitchFamily="34" charset="0"/>
              <a:buChar char="•"/>
            </a:pPr>
            <a:r>
              <a:rPr lang="en-US" altLang="en-US" dirty="0">
                <a:cs typeface="Times New Roman" panose="02020603050405020304" pitchFamily="18" charset="0"/>
              </a:rPr>
              <a:t>Strength of the algorithm is determined by the size of the key</a:t>
            </a:r>
          </a:p>
          <a:p>
            <a:pPr marL="1100138" lvl="1" indent="-533400" eaLnBrk="1" hangingPunct="1">
              <a:lnSpc>
                <a:spcPct val="200000"/>
              </a:lnSpc>
              <a:buFont typeface="Wingdings" panose="05000000000000000000" pitchFamily="2" charset="2"/>
              <a:buChar char="Ø"/>
            </a:pPr>
            <a:r>
              <a:rPr lang="en-US" altLang="en-US" dirty="0">
                <a:cs typeface="Times New Roman" panose="02020603050405020304" pitchFamily="18" charset="0"/>
              </a:rPr>
              <a:t>The longer the key the more difficult it is to crack</a:t>
            </a:r>
          </a:p>
          <a:p>
            <a:pPr marL="285750" indent="-285750" algn="just" eaLnBrk="1" hangingPunct="1">
              <a:lnSpc>
                <a:spcPct val="200000"/>
              </a:lnSpc>
              <a:buFont typeface="Arial" panose="020B0604020202020204" pitchFamily="34" charset="0"/>
              <a:buChar char="•"/>
            </a:pPr>
            <a:r>
              <a:rPr lang="en-US" altLang="en-US" dirty="0">
                <a:cs typeface="Times New Roman" panose="02020603050405020304" pitchFamily="18" charset="0"/>
              </a:rPr>
              <a:t>Key length is expressed in bits</a:t>
            </a:r>
          </a:p>
          <a:p>
            <a:pPr marL="1100138" lvl="1" indent="-533400" algn="just" eaLnBrk="1" hangingPunct="1">
              <a:lnSpc>
                <a:spcPct val="200000"/>
              </a:lnSpc>
              <a:buFont typeface="Wingdings" panose="05000000000000000000" pitchFamily="2" charset="2"/>
              <a:buChar char="Ø"/>
            </a:pPr>
            <a:r>
              <a:rPr lang="en-US" altLang="en-US" dirty="0">
                <a:cs typeface="Times New Roman" panose="02020603050405020304" pitchFamily="18" charset="0"/>
              </a:rPr>
              <a:t>Typical key sizes vary between 48 bits and 448 bits</a:t>
            </a:r>
          </a:p>
          <a:p>
            <a:pPr marL="285750" indent="-285750" algn="just" eaLnBrk="1" hangingPunct="1">
              <a:lnSpc>
                <a:spcPct val="200000"/>
              </a:lnSpc>
              <a:buFont typeface="Arial" panose="020B0604020202020204" pitchFamily="34" charset="0"/>
              <a:buChar char="•"/>
            </a:pPr>
            <a:r>
              <a:rPr lang="en-US" altLang="en-US" dirty="0">
                <a:cs typeface="Times New Roman" panose="02020603050405020304" pitchFamily="18" charset="0"/>
              </a:rPr>
              <a:t>Set of possible keys for a cipher is called keys-space</a:t>
            </a:r>
          </a:p>
          <a:p>
            <a:pPr marL="1100138" lvl="1" indent="-533400" algn="just" eaLnBrk="1" hangingPunct="1">
              <a:lnSpc>
                <a:spcPct val="200000"/>
              </a:lnSpc>
              <a:buFont typeface="Wingdings" panose="05000000000000000000" pitchFamily="2" charset="2"/>
              <a:buChar char="Ø"/>
            </a:pPr>
            <a:r>
              <a:rPr lang="en-US" altLang="en-US" dirty="0">
                <a:cs typeface="Times New Roman" panose="02020603050405020304" pitchFamily="18" charset="0"/>
              </a:rPr>
              <a:t>For a 40-bit key there are 2</a:t>
            </a:r>
            <a:r>
              <a:rPr lang="en-US" altLang="en-US" baseline="30000" dirty="0">
                <a:cs typeface="Times New Roman" panose="02020603050405020304" pitchFamily="18" charset="0"/>
              </a:rPr>
              <a:t>40</a:t>
            </a:r>
            <a:r>
              <a:rPr lang="en-US" altLang="en-US" dirty="0">
                <a:cs typeface="Times New Roman" panose="02020603050405020304" pitchFamily="18" charset="0"/>
              </a:rPr>
              <a:t> possible keys</a:t>
            </a:r>
          </a:p>
          <a:p>
            <a:pPr marL="1100138" lvl="1" indent="-533400" algn="just" eaLnBrk="1" hangingPunct="1">
              <a:lnSpc>
                <a:spcPct val="200000"/>
              </a:lnSpc>
              <a:buFont typeface="Wingdings" panose="05000000000000000000" pitchFamily="2" charset="2"/>
              <a:buChar char="Ø"/>
            </a:pPr>
            <a:r>
              <a:rPr lang="en-US" altLang="en-US" dirty="0">
                <a:cs typeface="Times New Roman" panose="02020603050405020304" pitchFamily="18" charset="0"/>
              </a:rPr>
              <a:t>For 128-bit key there are 2</a:t>
            </a:r>
            <a:r>
              <a:rPr lang="en-US" altLang="en-US" baseline="30000" dirty="0">
                <a:cs typeface="Times New Roman" panose="02020603050405020304" pitchFamily="18" charset="0"/>
              </a:rPr>
              <a:t>128</a:t>
            </a:r>
            <a:r>
              <a:rPr lang="en-US" altLang="en-US" dirty="0">
                <a:cs typeface="Times New Roman" panose="02020603050405020304" pitchFamily="18" charset="0"/>
              </a:rPr>
              <a:t> possible keys</a:t>
            </a:r>
          </a:p>
          <a:p>
            <a:pPr marL="1100138" lvl="1" indent="-533400" algn="just" eaLnBrk="1" hangingPunct="1">
              <a:lnSpc>
                <a:spcPct val="200000"/>
              </a:lnSpc>
              <a:buFont typeface="Wingdings" panose="05000000000000000000" pitchFamily="2" charset="2"/>
              <a:buChar char="Ø"/>
            </a:pPr>
            <a:r>
              <a:rPr lang="en-US" altLang="en-US" dirty="0">
                <a:cs typeface="Times New Roman" panose="02020603050405020304" pitchFamily="18" charset="0"/>
              </a:rPr>
              <a:t>Each additional bit added to the key length doubles the security</a:t>
            </a:r>
          </a:p>
          <a:p>
            <a:pPr marL="1100138" lvl="1" indent="-533400" algn="just" eaLnBrk="1" hangingPunct="1">
              <a:lnSpc>
                <a:spcPct val="200000"/>
              </a:lnSpc>
              <a:buFont typeface="Wingdings" panose="05000000000000000000" pitchFamily="2" charset="2"/>
              <a:buChar char="Ø"/>
            </a:pPr>
            <a:endParaRPr lang="en-US" altLang="en-US" dirty="0">
              <a:cs typeface="Times New Roman" panose="02020603050405020304" pitchFamily="18" charset="0"/>
            </a:endParaRPr>
          </a:p>
        </p:txBody>
      </p:sp>
      <p:sp>
        <p:nvSpPr>
          <p:cNvPr id="7" name="TextBox 6">
            <a:extLst>
              <a:ext uri="{FF2B5EF4-FFF2-40B4-BE49-F238E27FC236}">
                <a16:creationId xmlns:a16="http://schemas.microsoft.com/office/drawing/2014/main" id="{64E5BE7D-B719-A2F5-1B27-6AD0D208242E}"/>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Symmetric Encryption - Key Strength</a:t>
            </a:r>
          </a:p>
        </p:txBody>
      </p:sp>
      <p:sp>
        <p:nvSpPr>
          <p:cNvPr id="13" name="TextBox 12">
            <a:extLst>
              <a:ext uri="{FF2B5EF4-FFF2-40B4-BE49-F238E27FC236}">
                <a16:creationId xmlns:a16="http://schemas.microsoft.com/office/drawing/2014/main" id="{78D4C632-FC62-EB12-72FB-D3DE2BF22A61}"/>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Slide Number Placeholder 14">
            <a:extLst>
              <a:ext uri="{FF2B5EF4-FFF2-40B4-BE49-F238E27FC236}">
                <a16:creationId xmlns:a16="http://schemas.microsoft.com/office/drawing/2014/main" id="{EC56A600-5234-E664-FBD2-75BAC3F0C60C}"/>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2007076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Symmetric Encryption - Key Strength (Cont.)</a:t>
            </a:r>
          </a:p>
        </p:txBody>
      </p:sp>
      <p:sp>
        <p:nvSpPr>
          <p:cNvPr id="9" name="TextBox 8">
            <a:extLst>
              <a:ext uri="{FF2B5EF4-FFF2-40B4-BE49-F238E27FC236}">
                <a16:creationId xmlns:a16="http://schemas.microsoft.com/office/drawing/2014/main" id="{37B3A258-E1D2-83AF-A8BD-7A4FD153FCFA}"/>
              </a:ext>
            </a:extLst>
          </p:cNvPr>
          <p:cNvSpPr txBox="1"/>
          <p:nvPr/>
        </p:nvSpPr>
        <p:spPr>
          <a:xfrm>
            <a:off x="1016023" y="1703165"/>
            <a:ext cx="11175977" cy="2230739"/>
          </a:xfrm>
          <a:prstGeom prst="rect">
            <a:avLst/>
          </a:prstGeom>
          <a:noFill/>
        </p:spPr>
        <p:txBody>
          <a:bodyPr wrap="square">
            <a:spAutoFit/>
          </a:bodyPr>
          <a:lstStyle/>
          <a:p>
            <a:pPr marL="285750" indent="-285750" algn="just" eaLnBrk="1" hangingPunct="1">
              <a:lnSpc>
                <a:spcPct val="200000"/>
              </a:lnSpc>
              <a:buFont typeface="Arial" panose="020B0604020202020204" pitchFamily="34" charset="0"/>
              <a:buChar char="•"/>
            </a:pPr>
            <a:r>
              <a:rPr lang="en-US" altLang="en-US" dirty="0">
                <a:cs typeface="Times New Roman" panose="02020603050405020304" pitchFamily="18" charset="0"/>
              </a:rPr>
              <a:t>To crack the key the hacker must use brute-force </a:t>
            </a:r>
          </a:p>
          <a:p>
            <a:pPr marL="1100138" lvl="1" indent="-533400" algn="just" eaLnBrk="1" hangingPunct="1">
              <a:lnSpc>
                <a:spcPct val="200000"/>
              </a:lnSpc>
              <a:buFontTx/>
              <a:buNone/>
            </a:pPr>
            <a:r>
              <a:rPr lang="en-US" altLang="en-US" dirty="0">
                <a:cs typeface="Times New Roman" panose="02020603050405020304" pitchFamily="18" charset="0"/>
              </a:rPr>
              <a:t>	(i.e. try all the possible keys till a key that works is found)</a:t>
            </a:r>
          </a:p>
          <a:p>
            <a:pPr marL="1100138" lvl="1" indent="-533400" algn="just" eaLnBrk="1" hangingPunct="1">
              <a:lnSpc>
                <a:spcPct val="200000"/>
              </a:lnSpc>
              <a:buFont typeface="Wingdings" panose="05000000000000000000" pitchFamily="2" charset="2"/>
              <a:buChar char="Ø"/>
            </a:pPr>
            <a:r>
              <a:rPr lang="en-US" altLang="en-US" dirty="0">
                <a:cs typeface="Times New Roman" panose="02020603050405020304" pitchFamily="18" charset="0"/>
              </a:rPr>
              <a:t>Supercomputer can crack a 56-bit key in 24 hours</a:t>
            </a:r>
          </a:p>
          <a:p>
            <a:pPr marL="1100138" lvl="1" indent="-533400" algn="just" eaLnBrk="1" hangingPunct="1">
              <a:lnSpc>
                <a:spcPct val="200000"/>
              </a:lnSpc>
              <a:buFont typeface="Wingdings" panose="05000000000000000000" pitchFamily="2" charset="2"/>
              <a:buChar char="Ø"/>
            </a:pPr>
            <a:r>
              <a:rPr lang="en-US" altLang="en-US" dirty="0">
                <a:cs typeface="Times New Roman" panose="02020603050405020304" pitchFamily="18" charset="0"/>
              </a:rPr>
              <a:t>It will take 2</a:t>
            </a:r>
            <a:r>
              <a:rPr lang="en-US" altLang="en-US" baseline="30000" dirty="0">
                <a:cs typeface="Times New Roman" panose="02020603050405020304" pitchFamily="18" charset="0"/>
              </a:rPr>
              <a:t>72</a:t>
            </a:r>
            <a:r>
              <a:rPr lang="en-US" altLang="en-US" dirty="0">
                <a:cs typeface="Times New Roman" panose="02020603050405020304" pitchFamily="18" charset="0"/>
              </a:rPr>
              <a:t> times longer to crack a 128-bit key (Longer than the age of the universe)</a:t>
            </a:r>
            <a:r>
              <a:rPr lang="en-US" dirty="0">
                <a:solidFill>
                  <a:schemeClr val="bg1"/>
                </a:solidFill>
              </a:rPr>
              <a:t>Key Strength</a:t>
            </a:r>
          </a:p>
        </p:txBody>
      </p:sp>
      <p:sp>
        <p:nvSpPr>
          <p:cNvPr id="10" name="TextBox 9">
            <a:extLst>
              <a:ext uri="{FF2B5EF4-FFF2-40B4-BE49-F238E27FC236}">
                <a16:creationId xmlns:a16="http://schemas.microsoft.com/office/drawing/2014/main" id="{3353424C-6EE9-4B28-B095-8210D6F21638}"/>
              </a:ext>
            </a:extLst>
          </p:cNvPr>
          <p:cNvSpPr txBox="1"/>
          <p:nvPr/>
        </p:nvSpPr>
        <p:spPr>
          <a:xfrm>
            <a:off x="1547452" y="4508504"/>
            <a:ext cx="8216658" cy="646331"/>
          </a:xfrm>
          <a:prstGeom prst="rect">
            <a:avLst/>
          </a:prstGeom>
          <a:noFill/>
        </p:spPr>
        <p:txBody>
          <a:bodyPr wrap="square">
            <a:spAutoFit/>
          </a:bodyPr>
          <a:lstStyle/>
          <a:p>
            <a:r>
              <a:rPr lang="en-MY" b="0" i="0" dirty="0">
                <a:solidFill>
                  <a:srgbClr val="4D5156"/>
                </a:solidFill>
                <a:effectLst/>
                <a:latin typeface="arial" panose="020B0604020202020204" pitchFamily="34" charset="0"/>
              </a:rPr>
              <a:t>* </a:t>
            </a:r>
            <a:r>
              <a:rPr lang="en-MY" dirty="0">
                <a:cs typeface="Times New Roman" panose="02020603050405020304" pitchFamily="18" charset="0"/>
              </a:rPr>
              <a:t>A supercomputer is a computer with a high level of performance as compared to a general-purpose computer</a:t>
            </a:r>
            <a:endParaRPr lang="en-US" dirty="0">
              <a:cs typeface="Times New Roman" panose="02020603050405020304" pitchFamily="18" charset="0"/>
            </a:endParaRPr>
          </a:p>
        </p:txBody>
      </p:sp>
      <p:sp>
        <p:nvSpPr>
          <p:cNvPr id="11" name="TextBox 10">
            <a:extLst>
              <a:ext uri="{FF2B5EF4-FFF2-40B4-BE49-F238E27FC236}">
                <a16:creationId xmlns:a16="http://schemas.microsoft.com/office/drawing/2014/main" id="{DCB4F674-3148-037F-9F35-E83D8C5BBA8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Slide Number Placeholder 13">
            <a:extLst>
              <a:ext uri="{FF2B5EF4-FFF2-40B4-BE49-F238E27FC236}">
                <a16:creationId xmlns:a16="http://schemas.microsoft.com/office/drawing/2014/main" id="{98CAE001-5D21-B4AE-82B1-27EA28817913}"/>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415324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Substitution Ciphers - Caesar Cipher</a:t>
            </a:r>
          </a:p>
        </p:txBody>
      </p:sp>
      <p:sp>
        <p:nvSpPr>
          <p:cNvPr id="7" name="Rectangle 2">
            <a:extLst>
              <a:ext uri="{FF2B5EF4-FFF2-40B4-BE49-F238E27FC236}">
                <a16:creationId xmlns:a16="http://schemas.microsoft.com/office/drawing/2014/main" id="{6F82F602-49AB-F87C-91E2-54384BA22EDD}"/>
              </a:ext>
            </a:extLst>
          </p:cNvPr>
          <p:cNvSpPr txBox="1">
            <a:spLocks noChangeArrowheads="1"/>
          </p:cNvSpPr>
          <p:nvPr/>
        </p:nvSpPr>
        <p:spPr>
          <a:xfrm>
            <a:off x="1353810" y="1703164"/>
            <a:ext cx="9902228" cy="1930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150000"/>
              </a:lnSpc>
            </a:pPr>
            <a:r>
              <a:rPr lang="en-US" altLang="en-US" sz="1800" dirty="0">
                <a:cs typeface="Times New Roman" panose="02020603050405020304" pitchFamily="18" charset="0"/>
              </a:rPr>
              <a:t>Caesar Cipher is a method in which each letter in the alphabet is rotated by </a:t>
            </a:r>
            <a:r>
              <a:rPr lang="en-US" altLang="en-US" sz="1800" dirty="0">
                <a:solidFill>
                  <a:srgbClr val="FF0000"/>
                </a:solidFill>
                <a:cs typeface="Times New Roman" panose="02020603050405020304" pitchFamily="18" charset="0"/>
              </a:rPr>
              <a:t>three</a:t>
            </a:r>
            <a:r>
              <a:rPr lang="en-US" altLang="en-US" sz="1800" dirty="0">
                <a:cs typeface="Times New Roman" panose="02020603050405020304" pitchFamily="18" charset="0"/>
              </a:rPr>
              <a:t> letters.</a:t>
            </a:r>
          </a:p>
          <a:p>
            <a:pPr marL="609600" indent="-609600">
              <a:lnSpc>
                <a:spcPct val="150000"/>
              </a:lnSpc>
            </a:pPr>
            <a:r>
              <a:rPr lang="en-MY" sz="1800" dirty="0">
                <a:cs typeface="Times New Roman" panose="02020603050405020304" pitchFamily="18" charset="0"/>
              </a:rPr>
              <a:t>Caesar cipher substitution technique is vulnerable to </a:t>
            </a:r>
            <a:r>
              <a:rPr lang="en-MY" sz="1800" dirty="0">
                <a:solidFill>
                  <a:srgbClr val="FF0000"/>
                </a:solidFill>
                <a:cs typeface="Times New Roman" panose="02020603050405020304" pitchFamily="18" charset="0"/>
              </a:rPr>
              <a:t>brute-force</a:t>
            </a:r>
            <a:r>
              <a:rPr lang="en-MY" sz="1800" dirty="0">
                <a:cs typeface="Times New Roman" panose="02020603050405020304" pitchFamily="18" charset="0"/>
              </a:rPr>
              <a:t> cryptanalysis because its key space is small, i.e., there are only 25 possible keys. In addition, the Caesar cipher substitution technique is </a:t>
            </a:r>
            <a:r>
              <a:rPr lang="en-US" sz="1800" dirty="0">
                <a:cs typeface="Times New Roman" panose="02020603050405020304" pitchFamily="18" charset="0"/>
              </a:rPr>
              <a:t>vulnerable to </a:t>
            </a:r>
            <a:r>
              <a:rPr lang="en-US" sz="1800" dirty="0">
                <a:solidFill>
                  <a:srgbClr val="FF0000"/>
                </a:solidFill>
                <a:cs typeface="Times New Roman" panose="02020603050405020304" pitchFamily="18" charset="0"/>
              </a:rPr>
              <a:t>frequency analysis.</a:t>
            </a:r>
          </a:p>
          <a:p>
            <a:pPr marL="609600" indent="-609600"/>
            <a:endParaRPr lang="en-US" altLang="en-US" sz="1800" dirty="0">
              <a:cs typeface="Times New Roman" panose="02020603050405020304" pitchFamily="18" charset="0"/>
            </a:endParaRPr>
          </a:p>
          <a:p>
            <a:pPr marL="609600" indent="-609600"/>
            <a:endParaRPr lang="en-US" altLang="en-US" sz="1800" dirty="0">
              <a:cs typeface="Times New Roman" panose="02020603050405020304" pitchFamily="18" charset="0"/>
            </a:endParaRPr>
          </a:p>
        </p:txBody>
      </p:sp>
      <p:grpSp>
        <p:nvGrpSpPr>
          <p:cNvPr id="9" name="Group 4">
            <a:extLst>
              <a:ext uri="{FF2B5EF4-FFF2-40B4-BE49-F238E27FC236}">
                <a16:creationId xmlns:a16="http://schemas.microsoft.com/office/drawing/2014/main" id="{DE646F24-3920-E06B-A0FA-095F1184937D}"/>
              </a:ext>
            </a:extLst>
          </p:cNvPr>
          <p:cNvGrpSpPr>
            <a:grpSpLocks/>
          </p:cNvGrpSpPr>
          <p:nvPr/>
        </p:nvGrpSpPr>
        <p:grpSpPr bwMode="auto">
          <a:xfrm>
            <a:off x="2664866" y="4058630"/>
            <a:ext cx="6597650" cy="1219200"/>
            <a:chOff x="624" y="1872"/>
            <a:chExt cx="4156" cy="768"/>
          </a:xfrm>
          <a:solidFill>
            <a:schemeClr val="accent2"/>
          </a:solidFill>
        </p:grpSpPr>
        <p:sp>
          <p:nvSpPr>
            <p:cNvPr id="14" name="Rectangle 8">
              <a:extLst>
                <a:ext uri="{FF2B5EF4-FFF2-40B4-BE49-F238E27FC236}">
                  <a16:creationId xmlns:a16="http://schemas.microsoft.com/office/drawing/2014/main" id="{E72A66E9-82B8-1C4B-BCC0-F3A1EA0D301B}"/>
                </a:ext>
              </a:extLst>
            </p:cNvPr>
            <p:cNvSpPr>
              <a:spLocks noChangeArrowheads="1"/>
            </p:cNvSpPr>
            <p:nvPr/>
          </p:nvSpPr>
          <p:spPr bwMode="auto">
            <a:xfrm>
              <a:off x="624" y="1872"/>
              <a:ext cx="4128" cy="768"/>
            </a:xfrm>
            <a:prstGeom prst="rect">
              <a:avLst/>
            </a:prstGeom>
            <a:grpFill/>
            <a:ln w="6350">
              <a:noFill/>
              <a:miter lim="800000"/>
              <a:headEnd/>
              <a:tailEnd/>
            </a:ln>
            <a:effectLst>
              <a:outerShdw dist="35921" dir="2700000" algn="ctr" rotWithShape="0">
                <a:schemeClr val="bg2"/>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endParaRPr lang="en-US" altLang="en-US" sz="2400" dirty="0">
                <a:solidFill>
                  <a:srgbClr val="0000FF"/>
                </a:solidFill>
                <a:latin typeface="Arial" panose="020B0604020202020204" pitchFamily="34" charset="0"/>
              </a:endParaRPr>
            </a:p>
          </p:txBody>
        </p:sp>
        <p:sp>
          <p:nvSpPr>
            <p:cNvPr id="10" name="Text Box 5">
              <a:extLst>
                <a:ext uri="{FF2B5EF4-FFF2-40B4-BE49-F238E27FC236}">
                  <a16:creationId xmlns:a16="http://schemas.microsoft.com/office/drawing/2014/main" id="{DFC34A75-1031-0DCD-2820-75AA1C987DFC}"/>
                </a:ext>
              </a:extLst>
            </p:cNvPr>
            <p:cNvSpPr txBox="1">
              <a:spLocks noChangeArrowheads="1"/>
            </p:cNvSpPr>
            <p:nvPr/>
          </p:nvSpPr>
          <p:spPr bwMode="auto">
            <a:xfrm>
              <a:off x="697" y="1872"/>
              <a:ext cx="4083" cy="25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2000" dirty="0">
                  <a:solidFill>
                    <a:srgbClr val="0000FF"/>
                  </a:solidFill>
                  <a:latin typeface="Arial" panose="020B0604020202020204" pitchFamily="34" charset="0"/>
                </a:rPr>
                <a:t>A B C D E F G H I J K L M N O P Q R S T U V W X Y Z</a:t>
              </a:r>
            </a:p>
          </p:txBody>
        </p:sp>
        <p:sp>
          <p:nvSpPr>
            <p:cNvPr id="11" name="Text Box 6">
              <a:extLst>
                <a:ext uri="{FF2B5EF4-FFF2-40B4-BE49-F238E27FC236}">
                  <a16:creationId xmlns:a16="http://schemas.microsoft.com/office/drawing/2014/main" id="{D731F167-5CB0-3AED-2A77-D1100948A783}"/>
                </a:ext>
              </a:extLst>
            </p:cNvPr>
            <p:cNvSpPr txBox="1">
              <a:spLocks noChangeArrowheads="1"/>
            </p:cNvSpPr>
            <p:nvPr/>
          </p:nvSpPr>
          <p:spPr bwMode="auto">
            <a:xfrm>
              <a:off x="697" y="2390"/>
              <a:ext cx="4083" cy="25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2000" dirty="0">
                  <a:solidFill>
                    <a:srgbClr val="0000FF"/>
                  </a:solidFill>
                  <a:latin typeface="Arial" panose="020B0604020202020204" pitchFamily="34" charset="0"/>
                </a:rPr>
                <a:t>D E F G H I J K L M N O P Q R S T U V W X Y Z A B C</a:t>
              </a:r>
            </a:p>
          </p:txBody>
        </p:sp>
        <p:sp>
          <p:nvSpPr>
            <p:cNvPr id="13" name="Line 7">
              <a:extLst>
                <a:ext uri="{FF2B5EF4-FFF2-40B4-BE49-F238E27FC236}">
                  <a16:creationId xmlns:a16="http://schemas.microsoft.com/office/drawing/2014/main" id="{B19FA065-509C-16AA-84C1-6854DD224FEE}"/>
                </a:ext>
              </a:extLst>
            </p:cNvPr>
            <p:cNvSpPr>
              <a:spLocks noChangeShapeType="1"/>
            </p:cNvSpPr>
            <p:nvPr/>
          </p:nvSpPr>
          <p:spPr bwMode="auto">
            <a:xfrm>
              <a:off x="2688" y="2122"/>
              <a:ext cx="0" cy="268"/>
            </a:xfrm>
            <a:prstGeom prst="line">
              <a:avLst/>
            </a:prstGeom>
            <a:grpFill/>
            <a:ln w="57150">
              <a:headEnd/>
              <a:tailEnd type="triangle" w="med" len="med"/>
            </a:ln>
          </p:spPr>
          <p:style>
            <a:lnRef idx="3">
              <a:schemeClr val="dk1"/>
            </a:lnRef>
            <a:fillRef idx="0">
              <a:schemeClr val="dk1"/>
            </a:fillRef>
            <a:effectRef idx="2">
              <a:schemeClr val="dk1"/>
            </a:effectRef>
            <a:fontRef idx="minor">
              <a:schemeClr val="tx1"/>
            </a:fontRef>
          </p:style>
          <p:txBody>
            <a:bodyPr/>
            <a:lstStyle/>
            <a:p>
              <a:endParaRPr lang="en-US"/>
            </a:p>
          </p:txBody>
        </p:sp>
      </p:grpSp>
      <p:sp>
        <p:nvSpPr>
          <p:cNvPr id="16" name="TextBox 15">
            <a:extLst>
              <a:ext uri="{FF2B5EF4-FFF2-40B4-BE49-F238E27FC236}">
                <a16:creationId xmlns:a16="http://schemas.microsoft.com/office/drawing/2014/main" id="{EC40ADAE-24CE-A6EA-6378-65965E8E990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Slide Number Placeholder 17">
            <a:extLst>
              <a:ext uri="{FF2B5EF4-FFF2-40B4-BE49-F238E27FC236}">
                <a16:creationId xmlns:a16="http://schemas.microsoft.com/office/drawing/2014/main" id="{29778628-464B-7980-9DCD-EE2ACA3BFB99}"/>
              </a:ext>
            </a:extLst>
          </p:cNvPr>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4226408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a:noFill/>
          <a:ln>
            <a:noFill/>
          </a:ln>
          <a:effectLst/>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Substitution Ciphers - Caesar Cipher (cont.)</a:t>
            </a:r>
          </a:p>
        </p:txBody>
      </p:sp>
      <p:sp>
        <p:nvSpPr>
          <p:cNvPr id="32" name="TextBox 31">
            <a:extLst>
              <a:ext uri="{FF2B5EF4-FFF2-40B4-BE49-F238E27FC236}">
                <a16:creationId xmlns:a16="http://schemas.microsoft.com/office/drawing/2014/main" id="{832202C0-A010-D636-3C64-2F11F08D558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4" name="Slide Number Placeholder 33">
            <a:extLst>
              <a:ext uri="{FF2B5EF4-FFF2-40B4-BE49-F238E27FC236}">
                <a16:creationId xmlns:a16="http://schemas.microsoft.com/office/drawing/2014/main" id="{E3D2E089-7026-CE23-7ECD-B132F9888691}"/>
              </a:ext>
            </a:extLst>
          </p:cNvPr>
          <p:cNvSpPr>
            <a:spLocks noGrp="1"/>
          </p:cNvSpPr>
          <p:nvPr>
            <p:ph type="sldNum" sz="quarter" idx="12"/>
          </p:nvPr>
        </p:nvSpPr>
        <p:spPr/>
        <p:txBody>
          <a:bodyPr/>
          <a:lstStyle/>
          <a:p>
            <a:fld id="{FDED41F8-FC0F-4085-8150-313B6CF05213}" type="slidenum">
              <a:rPr lang="en-US" smtClean="0"/>
              <a:t>13</a:t>
            </a:fld>
            <a:endParaRPr lang="en-US"/>
          </a:p>
        </p:txBody>
      </p:sp>
      <p:graphicFrame>
        <p:nvGraphicFramePr>
          <p:cNvPr id="33" name="Table 34">
            <a:extLst>
              <a:ext uri="{FF2B5EF4-FFF2-40B4-BE49-F238E27FC236}">
                <a16:creationId xmlns:a16="http://schemas.microsoft.com/office/drawing/2014/main" id="{45C1B45D-DA8F-C3EE-C3E2-16BC1C0A070F}"/>
              </a:ext>
            </a:extLst>
          </p:cNvPr>
          <p:cNvGraphicFramePr>
            <a:graphicFrameLocks noGrp="1"/>
          </p:cNvGraphicFramePr>
          <p:nvPr>
            <p:extLst>
              <p:ext uri="{D42A27DB-BD31-4B8C-83A1-F6EECF244321}">
                <p14:modId xmlns:p14="http://schemas.microsoft.com/office/powerpoint/2010/main" val="734019532"/>
              </p:ext>
            </p:extLst>
          </p:nvPr>
        </p:nvGraphicFramePr>
        <p:xfrm>
          <a:off x="578122" y="2204822"/>
          <a:ext cx="11035755" cy="1112520"/>
        </p:xfrm>
        <a:graphic>
          <a:graphicData uri="http://schemas.openxmlformats.org/drawingml/2006/table">
            <a:tbl>
              <a:tblPr firstRow="1" bandRow="1">
                <a:tableStyleId>{5C22544A-7EE6-4342-B048-85BDC9FD1C3A}</a:tableStyleId>
              </a:tblPr>
              <a:tblGrid>
                <a:gridCol w="424452">
                  <a:extLst>
                    <a:ext uri="{9D8B030D-6E8A-4147-A177-3AD203B41FA5}">
                      <a16:colId xmlns:a16="http://schemas.microsoft.com/office/drawing/2014/main" val="2182869325"/>
                    </a:ext>
                  </a:extLst>
                </a:gridCol>
                <a:gridCol w="424452">
                  <a:extLst>
                    <a:ext uri="{9D8B030D-6E8A-4147-A177-3AD203B41FA5}">
                      <a16:colId xmlns:a16="http://schemas.microsoft.com/office/drawing/2014/main" val="1135713508"/>
                    </a:ext>
                  </a:extLst>
                </a:gridCol>
                <a:gridCol w="424452">
                  <a:extLst>
                    <a:ext uri="{9D8B030D-6E8A-4147-A177-3AD203B41FA5}">
                      <a16:colId xmlns:a16="http://schemas.microsoft.com/office/drawing/2014/main" val="3623117067"/>
                    </a:ext>
                  </a:extLst>
                </a:gridCol>
                <a:gridCol w="334628">
                  <a:extLst>
                    <a:ext uri="{9D8B030D-6E8A-4147-A177-3AD203B41FA5}">
                      <a16:colId xmlns:a16="http://schemas.microsoft.com/office/drawing/2014/main" val="4215266945"/>
                    </a:ext>
                  </a:extLst>
                </a:gridCol>
                <a:gridCol w="388883">
                  <a:extLst>
                    <a:ext uri="{9D8B030D-6E8A-4147-A177-3AD203B41FA5}">
                      <a16:colId xmlns:a16="http://schemas.microsoft.com/office/drawing/2014/main" val="1864253303"/>
                    </a:ext>
                  </a:extLst>
                </a:gridCol>
                <a:gridCol w="367862">
                  <a:extLst>
                    <a:ext uri="{9D8B030D-6E8A-4147-A177-3AD203B41FA5}">
                      <a16:colId xmlns:a16="http://schemas.microsoft.com/office/drawing/2014/main" val="3834699474"/>
                    </a:ext>
                  </a:extLst>
                </a:gridCol>
                <a:gridCol w="304800">
                  <a:extLst>
                    <a:ext uri="{9D8B030D-6E8A-4147-A177-3AD203B41FA5}">
                      <a16:colId xmlns:a16="http://schemas.microsoft.com/office/drawing/2014/main" val="3811489135"/>
                    </a:ext>
                  </a:extLst>
                </a:gridCol>
                <a:gridCol w="315310">
                  <a:extLst>
                    <a:ext uri="{9D8B030D-6E8A-4147-A177-3AD203B41FA5}">
                      <a16:colId xmlns:a16="http://schemas.microsoft.com/office/drawing/2014/main" val="424248333"/>
                    </a:ext>
                  </a:extLst>
                </a:gridCol>
                <a:gridCol w="483476">
                  <a:extLst>
                    <a:ext uri="{9D8B030D-6E8A-4147-A177-3AD203B41FA5}">
                      <a16:colId xmlns:a16="http://schemas.microsoft.com/office/drawing/2014/main" val="2238566450"/>
                    </a:ext>
                  </a:extLst>
                </a:gridCol>
                <a:gridCol w="409904">
                  <a:extLst>
                    <a:ext uri="{9D8B030D-6E8A-4147-A177-3AD203B41FA5}">
                      <a16:colId xmlns:a16="http://schemas.microsoft.com/office/drawing/2014/main" val="1026100699"/>
                    </a:ext>
                  </a:extLst>
                </a:gridCol>
                <a:gridCol w="451944">
                  <a:extLst>
                    <a:ext uri="{9D8B030D-6E8A-4147-A177-3AD203B41FA5}">
                      <a16:colId xmlns:a16="http://schemas.microsoft.com/office/drawing/2014/main" val="2463408561"/>
                    </a:ext>
                  </a:extLst>
                </a:gridCol>
                <a:gridCol w="451945">
                  <a:extLst>
                    <a:ext uri="{9D8B030D-6E8A-4147-A177-3AD203B41FA5}">
                      <a16:colId xmlns:a16="http://schemas.microsoft.com/office/drawing/2014/main" val="927108623"/>
                    </a:ext>
                  </a:extLst>
                </a:gridCol>
                <a:gridCol w="557049">
                  <a:extLst>
                    <a:ext uri="{9D8B030D-6E8A-4147-A177-3AD203B41FA5}">
                      <a16:colId xmlns:a16="http://schemas.microsoft.com/office/drawing/2014/main" val="795744091"/>
                    </a:ext>
                  </a:extLst>
                </a:gridCol>
                <a:gridCol w="472965">
                  <a:extLst>
                    <a:ext uri="{9D8B030D-6E8A-4147-A177-3AD203B41FA5}">
                      <a16:colId xmlns:a16="http://schemas.microsoft.com/office/drawing/2014/main" val="1879156301"/>
                    </a:ext>
                  </a:extLst>
                </a:gridCol>
                <a:gridCol w="441435">
                  <a:extLst>
                    <a:ext uri="{9D8B030D-6E8A-4147-A177-3AD203B41FA5}">
                      <a16:colId xmlns:a16="http://schemas.microsoft.com/office/drawing/2014/main" val="2020791133"/>
                    </a:ext>
                  </a:extLst>
                </a:gridCol>
                <a:gridCol w="537678">
                  <a:extLst>
                    <a:ext uri="{9D8B030D-6E8A-4147-A177-3AD203B41FA5}">
                      <a16:colId xmlns:a16="http://schemas.microsoft.com/office/drawing/2014/main" val="3342824161"/>
                    </a:ext>
                  </a:extLst>
                </a:gridCol>
                <a:gridCol w="424452">
                  <a:extLst>
                    <a:ext uri="{9D8B030D-6E8A-4147-A177-3AD203B41FA5}">
                      <a16:colId xmlns:a16="http://schemas.microsoft.com/office/drawing/2014/main" val="3107535278"/>
                    </a:ext>
                  </a:extLst>
                </a:gridCol>
                <a:gridCol w="424452">
                  <a:extLst>
                    <a:ext uri="{9D8B030D-6E8A-4147-A177-3AD203B41FA5}">
                      <a16:colId xmlns:a16="http://schemas.microsoft.com/office/drawing/2014/main" val="1179602100"/>
                    </a:ext>
                  </a:extLst>
                </a:gridCol>
                <a:gridCol w="424452">
                  <a:extLst>
                    <a:ext uri="{9D8B030D-6E8A-4147-A177-3AD203B41FA5}">
                      <a16:colId xmlns:a16="http://schemas.microsoft.com/office/drawing/2014/main" val="3002083276"/>
                    </a:ext>
                  </a:extLst>
                </a:gridCol>
                <a:gridCol w="424452">
                  <a:extLst>
                    <a:ext uri="{9D8B030D-6E8A-4147-A177-3AD203B41FA5}">
                      <a16:colId xmlns:a16="http://schemas.microsoft.com/office/drawing/2014/main" val="2158181627"/>
                    </a:ext>
                  </a:extLst>
                </a:gridCol>
                <a:gridCol w="424452">
                  <a:extLst>
                    <a:ext uri="{9D8B030D-6E8A-4147-A177-3AD203B41FA5}">
                      <a16:colId xmlns:a16="http://schemas.microsoft.com/office/drawing/2014/main" val="2545397109"/>
                    </a:ext>
                  </a:extLst>
                </a:gridCol>
                <a:gridCol w="424452">
                  <a:extLst>
                    <a:ext uri="{9D8B030D-6E8A-4147-A177-3AD203B41FA5}">
                      <a16:colId xmlns:a16="http://schemas.microsoft.com/office/drawing/2014/main" val="3416524852"/>
                    </a:ext>
                  </a:extLst>
                </a:gridCol>
                <a:gridCol w="424452">
                  <a:extLst>
                    <a:ext uri="{9D8B030D-6E8A-4147-A177-3AD203B41FA5}">
                      <a16:colId xmlns:a16="http://schemas.microsoft.com/office/drawing/2014/main" val="2342295362"/>
                    </a:ext>
                  </a:extLst>
                </a:gridCol>
                <a:gridCol w="424452">
                  <a:extLst>
                    <a:ext uri="{9D8B030D-6E8A-4147-A177-3AD203B41FA5}">
                      <a16:colId xmlns:a16="http://schemas.microsoft.com/office/drawing/2014/main" val="1406584074"/>
                    </a:ext>
                  </a:extLst>
                </a:gridCol>
                <a:gridCol w="424452">
                  <a:extLst>
                    <a:ext uri="{9D8B030D-6E8A-4147-A177-3AD203B41FA5}">
                      <a16:colId xmlns:a16="http://schemas.microsoft.com/office/drawing/2014/main" val="197692630"/>
                    </a:ext>
                  </a:extLst>
                </a:gridCol>
                <a:gridCol w="424452">
                  <a:extLst>
                    <a:ext uri="{9D8B030D-6E8A-4147-A177-3AD203B41FA5}">
                      <a16:colId xmlns:a16="http://schemas.microsoft.com/office/drawing/2014/main" val="3103028971"/>
                    </a:ext>
                  </a:extLst>
                </a:gridCol>
              </a:tblGrid>
              <a:tr h="370840">
                <a:tc>
                  <a:txBody>
                    <a:bodyPr/>
                    <a:lstStyle/>
                    <a:p>
                      <a:pPr algn="ctr"/>
                      <a:r>
                        <a:rPr lang="en-MY" dirty="0"/>
                        <a:t>0</a:t>
                      </a:r>
                      <a:endParaRPr lang="en-US" dirty="0"/>
                    </a:p>
                  </a:txBody>
                  <a:tcPr/>
                </a:tc>
                <a:tc>
                  <a:txBody>
                    <a:bodyPr/>
                    <a:lstStyle/>
                    <a:p>
                      <a:pPr algn="ctr"/>
                      <a:r>
                        <a:rPr lang="en-MY" dirty="0"/>
                        <a:t>1</a:t>
                      </a:r>
                      <a:endParaRPr lang="en-US" dirty="0"/>
                    </a:p>
                  </a:txBody>
                  <a:tcPr/>
                </a:tc>
                <a:tc>
                  <a:txBody>
                    <a:bodyPr/>
                    <a:lstStyle/>
                    <a:p>
                      <a:pPr algn="ctr"/>
                      <a:r>
                        <a:rPr lang="en-MY" dirty="0"/>
                        <a:t>2</a:t>
                      </a:r>
                      <a:endParaRPr lang="en-US" dirty="0"/>
                    </a:p>
                  </a:txBody>
                  <a:tcPr/>
                </a:tc>
                <a:tc>
                  <a:txBody>
                    <a:bodyPr/>
                    <a:lstStyle/>
                    <a:p>
                      <a:pPr algn="ctr"/>
                      <a:r>
                        <a:rPr lang="en-MY" dirty="0"/>
                        <a:t>3</a:t>
                      </a:r>
                      <a:endParaRPr lang="en-US" dirty="0"/>
                    </a:p>
                  </a:txBody>
                  <a:tcPr/>
                </a:tc>
                <a:tc>
                  <a:txBody>
                    <a:bodyPr/>
                    <a:lstStyle/>
                    <a:p>
                      <a:pPr algn="ctr"/>
                      <a:r>
                        <a:rPr lang="en-MY" dirty="0"/>
                        <a:t>4</a:t>
                      </a:r>
                      <a:endParaRPr lang="en-US" dirty="0"/>
                    </a:p>
                  </a:txBody>
                  <a:tcPr/>
                </a:tc>
                <a:tc>
                  <a:txBody>
                    <a:bodyPr/>
                    <a:lstStyle/>
                    <a:p>
                      <a:pPr algn="ctr"/>
                      <a:r>
                        <a:rPr lang="en-MY" dirty="0"/>
                        <a:t>5</a:t>
                      </a:r>
                      <a:endParaRPr lang="en-US" dirty="0"/>
                    </a:p>
                  </a:txBody>
                  <a:tcPr/>
                </a:tc>
                <a:tc>
                  <a:txBody>
                    <a:bodyPr/>
                    <a:lstStyle/>
                    <a:p>
                      <a:pPr algn="ctr"/>
                      <a:r>
                        <a:rPr lang="en-MY" dirty="0"/>
                        <a:t>6</a:t>
                      </a:r>
                      <a:endParaRPr lang="en-US" dirty="0"/>
                    </a:p>
                  </a:txBody>
                  <a:tcPr/>
                </a:tc>
                <a:tc>
                  <a:txBody>
                    <a:bodyPr/>
                    <a:lstStyle/>
                    <a:p>
                      <a:pPr algn="ctr"/>
                      <a:r>
                        <a:rPr lang="en-MY" dirty="0"/>
                        <a:t>7</a:t>
                      </a:r>
                      <a:endParaRPr lang="en-US" dirty="0"/>
                    </a:p>
                  </a:txBody>
                  <a:tcPr/>
                </a:tc>
                <a:tc>
                  <a:txBody>
                    <a:bodyPr/>
                    <a:lstStyle/>
                    <a:p>
                      <a:pPr algn="ctr"/>
                      <a:r>
                        <a:rPr lang="en-MY" dirty="0"/>
                        <a:t>8</a:t>
                      </a:r>
                      <a:endParaRPr lang="en-US" dirty="0"/>
                    </a:p>
                  </a:txBody>
                  <a:tcPr/>
                </a:tc>
                <a:tc>
                  <a:txBody>
                    <a:bodyPr/>
                    <a:lstStyle/>
                    <a:p>
                      <a:pPr algn="ctr"/>
                      <a:r>
                        <a:rPr lang="en-MY" dirty="0"/>
                        <a:t>9</a:t>
                      </a:r>
                      <a:endParaRPr lang="en-US" dirty="0"/>
                    </a:p>
                  </a:txBody>
                  <a:tcPr/>
                </a:tc>
                <a:tc>
                  <a:txBody>
                    <a:bodyPr/>
                    <a:lstStyle/>
                    <a:p>
                      <a:pPr algn="ctr"/>
                      <a:r>
                        <a:rPr lang="en-MY" dirty="0"/>
                        <a:t>10</a:t>
                      </a:r>
                      <a:endParaRPr lang="en-US" dirty="0"/>
                    </a:p>
                  </a:txBody>
                  <a:tcPr/>
                </a:tc>
                <a:tc>
                  <a:txBody>
                    <a:bodyPr/>
                    <a:lstStyle/>
                    <a:p>
                      <a:pPr algn="ctr"/>
                      <a:r>
                        <a:rPr lang="en-MY" dirty="0"/>
                        <a:t>11</a:t>
                      </a:r>
                      <a:endParaRPr lang="en-US" dirty="0"/>
                    </a:p>
                  </a:txBody>
                  <a:tcPr/>
                </a:tc>
                <a:tc>
                  <a:txBody>
                    <a:bodyPr/>
                    <a:lstStyle/>
                    <a:p>
                      <a:pPr algn="ctr"/>
                      <a:r>
                        <a:rPr lang="en-MY" dirty="0"/>
                        <a:t>12</a:t>
                      </a:r>
                      <a:endParaRPr lang="en-US" dirty="0"/>
                    </a:p>
                  </a:txBody>
                  <a:tcPr/>
                </a:tc>
                <a:tc>
                  <a:txBody>
                    <a:bodyPr/>
                    <a:lstStyle/>
                    <a:p>
                      <a:pPr algn="ctr"/>
                      <a:r>
                        <a:rPr lang="en-MY" dirty="0"/>
                        <a:t>13</a:t>
                      </a:r>
                      <a:endParaRPr lang="en-US" dirty="0"/>
                    </a:p>
                  </a:txBody>
                  <a:tcPr/>
                </a:tc>
                <a:tc>
                  <a:txBody>
                    <a:bodyPr/>
                    <a:lstStyle/>
                    <a:p>
                      <a:pPr marL="0" algn="ctr" defTabSz="914400" rtl="0" eaLnBrk="1" latinLnBrk="0" hangingPunct="1"/>
                      <a:r>
                        <a:rPr lang="en-MY" sz="1800" b="1" kern="1200" dirty="0">
                          <a:solidFill>
                            <a:schemeClr val="lt1"/>
                          </a:solidFill>
                          <a:latin typeface="+mn-lt"/>
                          <a:ea typeface="+mn-ea"/>
                          <a:cs typeface="+mn-cs"/>
                        </a:rPr>
                        <a:t>14</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15</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16</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17</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18</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19</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20</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21</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22</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23</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24</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25</a:t>
                      </a:r>
                      <a:endParaRPr lang="en-US" sz="1800" b="1" kern="1200" dirty="0">
                        <a:solidFill>
                          <a:schemeClr val="lt1"/>
                        </a:solidFill>
                        <a:latin typeface="+mn-lt"/>
                        <a:ea typeface="+mn-ea"/>
                        <a:cs typeface="+mn-cs"/>
                      </a:endParaRPr>
                    </a:p>
                  </a:txBody>
                  <a:tcPr/>
                </a:tc>
                <a:extLst>
                  <a:ext uri="{0D108BD9-81ED-4DB2-BD59-A6C34878D82A}">
                    <a16:rowId xmlns:a16="http://schemas.microsoft.com/office/drawing/2014/main" val="2117204692"/>
                  </a:ext>
                </a:extLst>
              </a:tr>
              <a:tr h="370840">
                <a:tc>
                  <a:txBody>
                    <a:bodyPr/>
                    <a:lstStyle/>
                    <a:p>
                      <a:r>
                        <a:rPr lang="en-MY" dirty="0"/>
                        <a:t>A</a:t>
                      </a:r>
                      <a:endParaRPr lang="en-US" dirty="0"/>
                    </a:p>
                  </a:txBody>
                  <a:tcPr/>
                </a:tc>
                <a:tc>
                  <a:txBody>
                    <a:bodyPr/>
                    <a:lstStyle/>
                    <a:p>
                      <a:pPr algn="ctr"/>
                      <a:r>
                        <a:rPr lang="en-MY" dirty="0"/>
                        <a:t>B</a:t>
                      </a:r>
                      <a:endParaRPr lang="en-US" dirty="0"/>
                    </a:p>
                  </a:txBody>
                  <a:tcPr/>
                </a:tc>
                <a:tc>
                  <a:txBody>
                    <a:bodyPr/>
                    <a:lstStyle/>
                    <a:p>
                      <a:pPr algn="ctr"/>
                      <a:r>
                        <a:rPr lang="en-MY" dirty="0"/>
                        <a:t>C</a:t>
                      </a:r>
                      <a:endParaRPr lang="en-US" dirty="0"/>
                    </a:p>
                  </a:txBody>
                  <a:tcPr/>
                </a:tc>
                <a:tc>
                  <a:txBody>
                    <a:bodyPr/>
                    <a:lstStyle/>
                    <a:p>
                      <a:pPr algn="ctr"/>
                      <a:r>
                        <a:rPr lang="en-MY" dirty="0"/>
                        <a:t>D</a:t>
                      </a:r>
                      <a:endParaRPr lang="en-US" dirty="0"/>
                    </a:p>
                  </a:txBody>
                  <a:tcPr/>
                </a:tc>
                <a:tc>
                  <a:txBody>
                    <a:bodyPr/>
                    <a:lstStyle/>
                    <a:p>
                      <a:pPr algn="ctr"/>
                      <a:r>
                        <a:rPr lang="en-MY" dirty="0"/>
                        <a:t>E</a:t>
                      </a:r>
                      <a:endParaRPr lang="en-US" dirty="0"/>
                    </a:p>
                  </a:txBody>
                  <a:tcPr/>
                </a:tc>
                <a:tc>
                  <a:txBody>
                    <a:bodyPr/>
                    <a:lstStyle/>
                    <a:p>
                      <a:pPr algn="ctr"/>
                      <a:r>
                        <a:rPr lang="en-MY" dirty="0"/>
                        <a:t>F</a:t>
                      </a:r>
                      <a:endParaRPr lang="en-US" dirty="0"/>
                    </a:p>
                  </a:txBody>
                  <a:tcPr/>
                </a:tc>
                <a:tc>
                  <a:txBody>
                    <a:bodyPr/>
                    <a:lstStyle/>
                    <a:p>
                      <a:pPr algn="ctr"/>
                      <a:r>
                        <a:rPr lang="en-MY" dirty="0"/>
                        <a:t>G</a:t>
                      </a:r>
                      <a:endParaRPr lang="en-US" dirty="0"/>
                    </a:p>
                  </a:txBody>
                  <a:tcPr/>
                </a:tc>
                <a:tc>
                  <a:txBody>
                    <a:bodyPr/>
                    <a:lstStyle/>
                    <a:p>
                      <a:pPr algn="ctr"/>
                      <a:r>
                        <a:rPr lang="en-MY" dirty="0"/>
                        <a:t>H</a:t>
                      </a:r>
                      <a:endParaRPr lang="en-US" dirty="0"/>
                    </a:p>
                  </a:txBody>
                  <a:tcPr/>
                </a:tc>
                <a:tc>
                  <a:txBody>
                    <a:bodyPr/>
                    <a:lstStyle/>
                    <a:p>
                      <a:pPr algn="ctr"/>
                      <a:r>
                        <a:rPr lang="en-MY" dirty="0"/>
                        <a:t>I</a:t>
                      </a:r>
                      <a:endParaRPr lang="en-US" dirty="0"/>
                    </a:p>
                  </a:txBody>
                  <a:tcPr/>
                </a:tc>
                <a:tc>
                  <a:txBody>
                    <a:bodyPr/>
                    <a:lstStyle/>
                    <a:p>
                      <a:pPr algn="ctr"/>
                      <a:r>
                        <a:rPr lang="en-MY" dirty="0"/>
                        <a:t>J</a:t>
                      </a:r>
                      <a:endParaRPr lang="en-US" dirty="0"/>
                    </a:p>
                  </a:txBody>
                  <a:tcPr/>
                </a:tc>
                <a:tc>
                  <a:txBody>
                    <a:bodyPr/>
                    <a:lstStyle/>
                    <a:p>
                      <a:pPr algn="ctr"/>
                      <a:r>
                        <a:rPr lang="en-MY" dirty="0"/>
                        <a:t>K</a:t>
                      </a:r>
                      <a:endParaRPr lang="en-US" dirty="0"/>
                    </a:p>
                  </a:txBody>
                  <a:tcPr/>
                </a:tc>
                <a:tc>
                  <a:txBody>
                    <a:bodyPr/>
                    <a:lstStyle/>
                    <a:p>
                      <a:pPr algn="ctr"/>
                      <a:r>
                        <a:rPr lang="en-MY" dirty="0"/>
                        <a:t>L</a:t>
                      </a:r>
                      <a:endParaRPr lang="en-US" dirty="0"/>
                    </a:p>
                  </a:txBody>
                  <a:tcPr/>
                </a:tc>
                <a:tc>
                  <a:txBody>
                    <a:bodyPr/>
                    <a:lstStyle/>
                    <a:p>
                      <a:pPr algn="ctr"/>
                      <a:r>
                        <a:rPr lang="en-MY" dirty="0"/>
                        <a:t>M</a:t>
                      </a:r>
                      <a:endParaRPr lang="en-US" dirty="0"/>
                    </a:p>
                  </a:txBody>
                  <a:tcPr/>
                </a:tc>
                <a:tc>
                  <a:txBody>
                    <a:bodyPr/>
                    <a:lstStyle/>
                    <a:p>
                      <a:pPr algn="ctr"/>
                      <a:r>
                        <a:rPr lang="en-MY" dirty="0"/>
                        <a:t>N</a:t>
                      </a:r>
                      <a:endParaRPr lang="en-US" dirty="0"/>
                    </a:p>
                  </a:txBody>
                  <a:tcPr/>
                </a:tc>
                <a:tc>
                  <a:txBody>
                    <a:bodyPr/>
                    <a:lstStyle/>
                    <a:p>
                      <a:pPr algn="ctr"/>
                      <a:r>
                        <a:rPr lang="en-MY" dirty="0"/>
                        <a:t>O</a:t>
                      </a:r>
                      <a:endParaRPr lang="en-US" dirty="0"/>
                    </a:p>
                  </a:txBody>
                  <a:tcPr/>
                </a:tc>
                <a:tc>
                  <a:txBody>
                    <a:bodyPr/>
                    <a:lstStyle/>
                    <a:p>
                      <a:pPr algn="ctr"/>
                      <a:r>
                        <a:rPr lang="en-MY" dirty="0"/>
                        <a:t>P</a:t>
                      </a:r>
                      <a:endParaRPr lang="en-US" dirty="0"/>
                    </a:p>
                  </a:txBody>
                  <a:tcPr/>
                </a:tc>
                <a:tc>
                  <a:txBody>
                    <a:bodyPr/>
                    <a:lstStyle/>
                    <a:p>
                      <a:pPr algn="ctr"/>
                      <a:r>
                        <a:rPr lang="en-MY" dirty="0"/>
                        <a:t>Q</a:t>
                      </a:r>
                      <a:endParaRPr lang="en-US" dirty="0"/>
                    </a:p>
                  </a:txBody>
                  <a:tcPr/>
                </a:tc>
                <a:tc>
                  <a:txBody>
                    <a:bodyPr/>
                    <a:lstStyle/>
                    <a:p>
                      <a:pPr algn="ctr"/>
                      <a:r>
                        <a:rPr lang="en-MY" dirty="0"/>
                        <a:t>R</a:t>
                      </a:r>
                      <a:endParaRPr lang="en-US" dirty="0"/>
                    </a:p>
                  </a:txBody>
                  <a:tcPr/>
                </a:tc>
                <a:tc>
                  <a:txBody>
                    <a:bodyPr/>
                    <a:lstStyle/>
                    <a:p>
                      <a:pPr algn="ctr"/>
                      <a:r>
                        <a:rPr lang="en-MY" dirty="0"/>
                        <a:t>S</a:t>
                      </a:r>
                      <a:endParaRPr lang="en-US" dirty="0"/>
                    </a:p>
                  </a:txBody>
                  <a:tcPr/>
                </a:tc>
                <a:tc>
                  <a:txBody>
                    <a:bodyPr/>
                    <a:lstStyle/>
                    <a:p>
                      <a:pPr algn="ctr"/>
                      <a:r>
                        <a:rPr lang="en-MY" dirty="0"/>
                        <a:t>T</a:t>
                      </a:r>
                      <a:endParaRPr lang="en-US" dirty="0"/>
                    </a:p>
                  </a:txBody>
                  <a:tcPr/>
                </a:tc>
                <a:tc>
                  <a:txBody>
                    <a:bodyPr/>
                    <a:lstStyle/>
                    <a:p>
                      <a:pPr algn="ctr"/>
                      <a:r>
                        <a:rPr lang="en-MY" dirty="0"/>
                        <a:t>U</a:t>
                      </a:r>
                      <a:endParaRPr lang="en-US" dirty="0"/>
                    </a:p>
                  </a:txBody>
                  <a:tcPr/>
                </a:tc>
                <a:tc>
                  <a:txBody>
                    <a:bodyPr/>
                    <a:lstStyle/>
                    <a:p>
                      <a:pPr algn="ctr"/>
                      <a:r>
                        <a:rPr lang="en-MY" dirty="0"/>
                        <a:t>V</a:t>
                      </a:r>
                      <a:endParaRPr lang="en-US" dirty="0"/>
                    </a:p>
                  </a:txBody>
                  <a:tcPr/>
                </a:tc>
                <a:tc>
                  <a:txBody>
                    <a:bodyPr/>
                    <a:lstStyle/>
                    <a:p>
                      <a:pPr algn="ctr"/>
                      <a:r>
                        <a:rPr lang="en-MY" dirty="0"/>
                        <a:t>W</a:t>
                      </a:r>
                      <a:endParaRPr lang="en-US" dirty="0"/>
                    </a:p>
                  </a:txBody>
                  <a:tcPr/>
                </a:tc>
                <a:tc>
                  <a:txBody>
                    <a:bodyPr/>
                    <a:lstStyle/>
                    <a:p>
                      <a:pPr algn="ctr"/>
                      <a:r>
                        <a:rPr lang="en-MY" dirty="0"/>
                        <a:t>X</a:t>
                      </a:r>
                      <a:endParaRPr lang="en-US" dirty="0"/>
                    </a:p>
                  </a:txBody>
                  <a:tcPr/>
                </a:tc>
                <a:tc>
                  <a:txBody>
                    <a:bodyPr/>
                    <a:lstStyle/>
                    <a:p>
                      <a:pPr algn="ctr"/>
                      <a:r>
                        <a:rPr lang="en-MY" dirty="0"/>
                        <a:t>Y</a:t>
                      </a:r>
                      <a:endParaRPr lang="en-US" dirty="0"/>
                    </a:p>
                  </a:txBody>
                  <a:tcPr/>
                </a:tc>
                <a:tc>
                  <a:txBody>
                    <a:bodyPr/>
                    <a:lstStyle/>
                    <a:p>
                      <a:pPr algn="ctr"/>
                      <a:r>
                        <a:rPr lang="en-MY" dirty="0"/>
                        <a:t>Z</a:t>
                      </a:r>
                      <a:endParaRPr lang="en-US" dirty="0"/>
                    </a:p>
                  </a:txBody>
                  <a:tcPr/>
                </a:tc>
                <a:extLst>
                  <a:ext uri="{0D108BD9-81ED-4DB2-BD59-A6C34878D82A}">
                    <a16:rowId xmlns:a16="http://schemas.microsoft.com/office/drawing/2014/main" val="3927124789"/>
                  </a:ext>
                </a:extLst>
              </a:tr>
              <a:tr h="370840">
                <a:tc>
                  <a:txBody>
                    <a:bodyPr/>
                    <a:lstStyle/>
                    <a:p>
                      <a:r>
                        <a:rPr lang="en-MY" dirty="0"/>
                        <a:t>D</a:t>
                      </a:r>
                      <a:endParaRPr lang="en-US" dirty="0"/>
                    </a:p>
                  </a:txBody>
                  <a:tcPr/>
                </a:tc>
                <a:tc>
                  <a:txBody>
                    <a:bodyPr/>
                    <a:lstStyle/>
                    <a:p>
                      <a:pPr algn="ctr"/>
                      <a:r>
                        <a:rPr lang="en-MY" dirty="0"/>
                        <a:t>E</a:t>
                      </a:r>
                      <a:endParaRPr lang="en-US" dirty="0"/>
                    </a:p>
                  </a:txBody>
                  <a:tcPr/>
                </a:tc>
                <a:tc>
                  <a:txBody>
                    <a:bodyPr/>
                    <a:lstStyle/>
                    <a:p>
                      <a:pPr algn="ctr"/>
                      <a:r>
                        <a:rPr lang="en-MY" dirty="0"/>
                        <a:t>F</a:t>
                      </a:r>
                      <a:endParaRPr lang="en-US" dirty="0"/>
                    </a:p>
                  </a:txBody>
                  <a:tcPr/>
                </a:tc>
                <a:tc>
                  <a:txBody>
                    <a:bodyPr/>
                    <a:lstStyle/>
                    <a:p>
                      <a:pPr algn="ctr"/>
                      <a:r>
                        <a:rPr lang="en-MY" dirty="0"/>
                        <a:t>G</a:t>
                      </a:r>
                      <a:endParaRPr lang="en-US" dirty="0"/>
                    </a:p>
                  </a:txBody>
                  <a:tcPr/>
                </a:tc>
                <a:tc>
                  <a:txBody>
                    <a:bodyPr/>
                    <a:lstStyle/>
                    <a:p>
                      <a:pPr algn="ctr"/>
                      <a:r>
                        <a:rPr lang="en-MY" dirty="0"/>
                        <a:t>H</a:t>
                      </a:r>
                      <a:endParaRPr lang="en-US" dirty="0"/>
                    </a:p>
                  </a:txBody>
                  <a:tcPr/>
                </a:tc>
                <a:tc>
                  <a:txBody>
                    <a:bodyPr/>
                    <a:lstStyle/>
                    <a:p>
                      <a:pPr algn="ctr"/>
                      <a:r>
                        <a:rPr lang="en-MY" dirty="0"/>
                        <a:t>I</a:t>
                      </a:r>
                      <a:endParaRPr lang="en-US" dirty="0"/>
                    </a:p>
                  </a:txBody>
                  <a:tcPr/>
                </a:tc>
                <a:tc>
                  <a:txBody>
                    <a:bodyPr/>
                    <a:lstStyle/>
                    <a:p>
                      <a:pPr algn="ctr"/>
                      <a:r>
                        <a:rPr lang="en-MY" dirty="0"/>
                        <a:t>J</a:t>
                      </a:r>
                      <a:endParaRPr lang="en-US" dirty="0"/>
                    </a:p>
                  </a:txBody>
                  <a:tcPr/>
                </a:tc>
                <a:tc>
                  <a:txBody>
                    <a:bodyPr/>
                    <a:lstStyle/>
                    <a:p>
                      <a:pPr algn="ctr"/>
                      <a:r>
                        <a:rPr lang="en-MY" dirty="0"/>
                        <a:t>K</a:t>
                      </a:r>
                      <a:endParaRPr lang="en-US" dirty="0"/>
                    </a:p>
                  </a:txBody>
                  <a:tcPr/>
                </a:tc>
                <a:tc>
                  <a:txBody>
                    <a:bodyPr/>
                    <a:lstStyle/>
                    <a:p>
                      <a:pPr algn="ctr"/>
                      <a:r>
                        <a:rPr lang="en-MY" dirty="0"/>
                        <a:t>L</a:t>
                      </a:r>
                      <a:endParaRPr lang="en-US" dirty="0"/>
                    </a:p>
                  </a:txBody>
                  <a:tcPr/>
                </a:tc>
                <a:tc>
                  <a:txBody>
                    <a:bodyPr/>
                    <a:lstStyle/>
                    <a:p>
                      <a:pPr algn="ctr"/>
                      <a:r>
                        <a:rPr lang="en-MY" dirty="0"/>
                        <a:t>M</a:t>
                      </a:r>
                      <a:endParaRPr lang="en-US" dirty="0"/>
                    </a:p>
                  </a:txBody>
                  <a:tcPr/>
                </a:tc>
                <a:tc>
                  <a:txBody>
                    <a:bodyPr/>
                    <a:lstStyle/>
                    <a:p>
                      <a:pPr algn="ctr"/>
                      <a:r>
                        <a:rPr lang="en-MY" dirty="0"/>
                        <a:t>N</a:t>
                      </a:r>
                      <a:endParaRPr lang="en-US" dirty="0"/>
                    </a:p>
                  </a:txBody>
                  <a:tcPr/>
                </a:tc>
                <a:tc>
                  <a:txBody>
                    <a:bodyPr/>
                    <a:lstStyle/>
                    <a:p>
                      <a:pPr algn="ctr"/>
                      <a:r>
                        <a:rPr lang="en-MY" dirty="0"/>
                        <a:t>O</a:t>
                      </a:r>
                      <a:endParaRPr lang="en-US" dirty="0"/>
                    </a:p>
                  </a:txBody>
                  <a:tcPr/>
                </a:tc>
                <a:tc>
                  <a:txBody>
                    <a:bodyPr/>
                    <a:lstStyle/>
                    <a:p>
                      <a:pPr algn="ctr"/>
                      <a:r>
                        <a:rPr lang="en-MY" dirty="0"/>
                        <a:t>P</a:t>
                      </a:r>
                      <a:endParaRPr lang="en-US" dirty="0"/>
                    </a:p>
                  </a:txBody>
                  <a:tcPr/>
                </a:tc>
                <a:tc>
                  <a:txBody>
                    <a:bodyPr/>
                    <a:lstStyle/>
                    <a:p>
                      <a:pPr algn="ctr"/>
                      <a:r>
                        <a:rPr lang="en-MY" dirty="0"/>
                        <a:t>Q</a:t>
                      </a:r>
                      <a:endParaRPr lang="en-US" dirty="0"/>
                    </a:p>
                  </a:txBody>
                  <a:tcPr/>
                </a:tc>
                <a:tc>
                  <a:txBody>
                    <a:bodyPr/>
                    <a:lstStyle/>
                    <a:p>
                      <a:pPr algn="ctr"/>
                      <a:r>
                        <a:rPr lang="en-MY" dirty="0"/>
                        <a:t>R</a:t>
                      </a:r>
                      <a:endParaRPr lang="en-US" dirty="0"/>
                    </a:p>
                  </a:txBody>
                  <a:tcPr/>
                </a:tc>
                <a:tc>
                  <a:txBody>
                    <a:bodyPr/>
                    <a:lstStyle/>
                    <a:p>
                      <a:pPr algn="ctr"/>
                      <a:r>
                        <a:rPr lang="en-MY" dirty="0"/>
                        <a:t>S</a:t>
                      </a:r>
                      <a:endParaRPr lang="en-US" dirty="0"/>
                    </a:p>
                  </a:txBody>
                  <a:tcPr/>
                </a:tc>
                <a:tc>
                  <a:txBody>
                    <a:bodyPr/>
                    <a:lstStyle/>
                    <a:p>
                      <a:pPr algn="ctr"/>
                      <a:r>
                        <a:rPr lang="en-MY" dirty="0"/>
                        <a:t>T</a:t>
                      </a:r>
                      <a:endParaRPr lang="en-US" dirty="0"/>
                    </a:p>
                  </a:txBody>
                  <a:tcPr/>
                </a:tc>
                <a:tc>
                  <a:txBody>
                    <a:bodyPr/>
                    <a:lstStyle/>
                    <a:p>
                      <a:pPr algn="ctr"/>
                      <a:r>
                        <a:rPr lang="en-MY" dirty="0"/>
                        <a:t>U</a:t>
                      </a:r>
                      <a:endParaRPr lang="en-US" dirty="0"/>
                    </a:p>
                  </a:txBody>
                  <a:tcPr/>
                </a:tc>
                <a:tc>
                  <a:txBody>
                    <a:bodyPr/>
                    <a:lstStyle/>
                    <a:p>
                      <a:pPr algn="ctr"/>
                      <a:r>
                        <a:rPr lang="en-MY" dirty="0"/>
                        <a:t>V</a:t>
                      </a:r>
                      <a:endParaRPr lang="en-US" dirty="0"/>
                    </a:p>
                  </a:txBody>
                  <a:tcPr/>
                </a:tc>
                <a:tc>
                  <a:txBody>
                    <a:bodyPr/>
                    <a:lstStyle/>
                    <a:p>
                      <a:pPr algn="ctr"/>
                      <a:r>
                        <a:rPr lang="en-MY" dirty="0"/>
                        <a:t>W</a:t>
                      </a:r>
                      <a:endParaRPr lang="en-US" dirty="0"/>
                    </a:p>
                  </a:txBody>
                  <a:tcPr/>
                </a:tc>
                <a:tc>
                  <a:txBody>
                    <a:bodyPr/>
                    <a:lstStyle/>
                    <a:p>
                      <a:pPr algn="ctr"/>
                      <a:r>
                        <a:rPr lang="en-MY" dirty="0"/>
                        <a:t>X</a:t>
                      </a:r>
                      <a:endParaRPr lang="en-US" dirty="0"/>
                    </a:p>
                  </a:txBody>
                  <a:tcPr/>
                </a:tc>
                <a:tc>
                  <a:txBody>
                    <a:bodyPr/>
                    <a:lstStyle/>
                    <a:p>
                      <a:pPr algn="ctr"/>
                      <a:r>
                        <a:rPr lang="en-MY" dirty="0"/>
                        <a:t>Y</a:t>
                      </a:r>
                      <a:endParaRPr lang="en-US" dirty="0"/>
                    </a:p>
                  </a:txBody>
                  <a:tcPr/>
                </a:tc>
                <a:tc>
                  <a:txBody>
                    <a:bodyPr/>
                    <a:lstStyle/>
                    <a:p>
                      <a:pPr algn="ctr"/>
                      <a:r>
                        <a:rPr lang="en-MY" dirty="0"/>
                        <a:t>Z</a:t>
                      </a:r>
                      <a:endParaRPr lang="en-US" dirty="0"/>
                    </a:p>
                  </a:txBody>
                  <a:tcPr/>
                </a:tc>
                <a:tc>
                  <a:txBody>
                    <a:bodyPr/>
                    <a:lstStyle/>
                    <a:p>
                      <a:pPr algn="ctr"/>
                      <a:r>
                        <a:rPr lang="en-MY" dirty="0"/>
                        <a:t>A</a:t>
                      </a:r>
                      <a:endParaRPr lang="en-US" dirty="0"/>
                    </a:p>
                  </a:txBody>
                  <a:tcPr/>
                </a:tc>
                <a:tc>
                  <a:txBody>
                    <a:bodyPr/>
                    <a:lstStyle/>
                    <a:p>
                      <a:pPr algn="ctr"/>
                      <a:r>
                        <a:rPr lang="en-MY" dirty="0"/>
                        <a:t>B</a:t>
                      </a:r>
                      <a:endParaRPr lang="en-US" dirty="0"/>
                    </a:p>
                  </a:txBody>
                  <a:tcPr/>
                </a:tc>
                <a:tc>
                  <a:txBody>
                    <a:bodyPr/>
                    <a:lstStyle/>
                    <a:p>
                      <a:pPr algn="ctr"/>
                      <a:r>
                        <a:rPr lang="en-MY" dirty="0"/>
                        <a:t>C</a:t>
                      </a:r>
                      <a:endParaRPr lang="en-US" dirty="0"/>
                    </a:p>
                  </a:txBody>
                  <a:tcPr/>
                </a:tc>
                <a:extLst>
                  <a:ext uri="{0D108BD9-81ED-4DB2-BD59-A6C34878D82A}">
                    <a16:rowId xmlns:a16="http://schemas.microsoft.com/office/drawing/2014/main" val="1746271174"/>
                  </a:ext>
                </a:extLst>
              </a:tr>
            </a:tbl>
          </a:graphicData>
        </a:graphic>
      </p:graphicFrame>
      <p:sp>
        <p:nvSpPr>
          <p:cNvPr id="36" name="TextBox 35">
            <a:extLst>
              <a:ext uri="{FF2B5EF4-FFF2-40B4-BE49-F238E27FC236}">
                <a16:creationId xmlns:a16="http://schemas.microsoft.com/office/drawing/2014/main" id="{A1AFCE70-8C95-8057-CFCD-84ED63119A3D}"/>
              </a:ext>
            </a:extLst>
          </p:cNvPr>
          <p:cNvSpPr txBox="1"/>
          <p:nvPr/>
        </p:nvSpPr>
        <p:spPr>
          <a:xfrm>
            <a:off x="1014365" y="3481881"/>
            <a:ext cx="6222124" cy="1295868"/>
          </a:xfrm>
          <a:prstGeom prst="rect">
            <a:avLst/>
          </a:prstGeom>
          <a:noFill/>
        </p:spPr>
        <p:txBody>
          <a:bodyPr wrap="square">
            <a:spAutoFit/>
          </a:bodyPr>
          <a:lstStyle/>
          <a:p>
            <a:pPr>
              <a:lnSpc>
                <a:spcPct val="150000"/>
              </a:lnSpc>
              <a:spcBef>
                <a:spcPct val="20000"/>
              </a:spcBef>
              <a:buFontTx/>
              <a:buChar char="•"/>
            </a:pPr>
            <a:r>
              <a:rPr lang="en-US" altLang="en-US" sz="1800" b="0" dirty="0">
                <a:solidFill>
                  <a:schemeClr val="tx1"/>
                </a:solidFill>
                <a:latin typeface="+mn-lt"/>
                <a:cs typeface="Times New Roman" panose="02020603050405020304" pitchFamily="18" charset="0"/>
              </a:rPr>
              <a:t>Let us try to encrypt the message</a:t>
            </a:r>
            <a:br>
              <a:rPr lang="en-US" altLang="en-US" sz="1800" b="0" dirty="0">
                <a:solidFill>
                  <a:schemeClr val="tx1"/>
                </a:solidFill>
                <a:latin typeface="+mn-lt"/>
                <a:cs typeface="Times New Roman" panose="02020603050405020304" pitchFamily="18" charset="0"/>
              </a:rPr>
            </a:br>
            <a:r>
              <a:rPr lang="en-US" b="0" i="0" dirty="0">
                <a:solidFill>
                  <a:srgbClr val="2E2E2E"/>
                </a:solidFill>
                <a:effectLst/>
                <a:latin typeface="NexusSans"/>
              </a:rPr>
              <a:t>ATTACK AT DAWN</a:t>
            </a:r>
            <a:br>
              <a:rPr lang="en-US" altLang="en-US" sz="1800" b="0" dirty="0">
                <a:solidFill>
                  <a:srgbClr val="CC0000"/>
                </a:solidFill>
                <a:latin typeface="+mn-lt"/>
                <a:cs typeface="Times New Roman" panose="02020603050405020304" pitchFamily="18" charset="0"/>
              </a:rPr>
            </a:br>
            <a:r>
              <a:rPr lang="en-US" b="0" i="0" dirty="0">
                <a:solidFill>
                  <a:srgbClr val="2E2E2E"/>
                </a:solidFill>
                <a:effectLst/>
                <a:latin typeface="NexusSans"/>
              </a:rPr>
              <a:t>DWWDFN DW GDZQ</a:t>
            </a:r>
            <a:endParaRPr lang="en-US" altLang="en-US" sz="1800" b="0" dirty="0">
              <a:solidFill>
                <a:schemeClr val="tx1"/>
              </a:solidFill>
              <a:latin typeface="+mn-lt"/>
              <a:cs typeface="Times New Roman" panose="02020603050405020304" pitchFamily="18" charset="0"/>
            </a:endParaRPr>
          </a:p>
        </p:txBody>
      </p:sp>
      <p:sp>
        <p:nvSpPr>
          <p:cNvPr id="37" name="TextBox 36">
            <a:extLst>
              <a:ext uri="{FF2B5EF4-FFF2-40B4-BE49-F238E27FC236}">
                <a16:creationId xmlns:a16="http://schemas.microsoft.com/office/drawing/2014/main" id="{7A59B5C5-A30A-A577-0B71-04831438BB36}"/>
              </a:ext>
            </a:extLst>
          </p:cNvPr>
          <p:cNvSpPr txBox="1"/>
          <p:nvPr/>
        </p:nvSpPr>
        <p:spPr>
          <a:xfrm>
            <a:off x="4603531" y="3766829"/>
            <a:ext cx="7252138" cy="2031325"/>
          </a:xfrm>
          <a:prstGeom prst="rect">
            <a:avLst/>
          </a:prstGeom>
          <a:noFill/>
        </p:spPr>
        <p:txBody>
          <a:bodyPr wrap="square" rtlCol="0">
            <a:spAutoFit/>
          </a:bodyPr>
          <a:lstStyle/>
          <a:p>
            <a:r>
              <a:rPr lang="en-MY" dirty="0"/>
              <a:t>Encryption =&gt; c= E(K,P) = (K+P) mod 26 </a:t>
            </a:r>
          </a:p>
          <a:p>
            <a:r>
              <a:rPr lang="en-MY" dirty="0"/>
              <a:t>Decryption=&gt;  p=D (</a:t>
            </a:r>
            <a:r>
              <a:rPr lang="en-MY" dirty="0" err="1"/>
              <a:t>k,C</a:t>
            </a:r>
            <a:r>
              <a:rPr lang="en-MY" dirty="0"/>
              <a:t>) = (C- k )mod 26</a:t>
            </a:r>
          </a:p>
          <a:p>
            <a:r>
              <a:rPr lang="en-MY" dirty="0"/>
              <a:t>Encryption                                                    Decryption</a:t>
            </a:r>
          </a:p>
          <a:p>
            <a:r>
              <a:rPr lang="en-MY" dirty="0"/>
              <a:t>A =  3+0 mod 26  =3 =  D                            D=3-3 mod 26=0 = A</a:t>
            </a:r>
          </a:p>
          <a:p>
            <a:r>
              <a:rPr lang="en-MY" dirty="0"/>
              <a:t>T= 3+19 mod 26 = 22 =W                           W= 22-3 mod 26 =19 =T</a:t>
            </a:r>
          </a:p>
          <a:p>
            <a:r>
              <a:rPr lang="en-MY" dirty="0"/>
              <a:t>C= 3+2 mod 26= 5=f                                   </a:t>
            </a:r>
            <a:r>
              <a:rPr lang="en-MY" dirty="0" err="1"/>
              <a:t>f</a:t>
            </a:r>
            <a:r>
              <a:rPr lang="en-MY" dirty="0"/>
              <a:t> = 5-3 mod 26 =  2= c     </a:t>
            </a:r>
          </a:p>
          <a:p>
            <a:endParaRPr lang="en-US" dirty="0"/>
          </a:p>
        </p:txBody>
      </p:sp>
      <p:sp>
        <p:nvSpPr>
          <p:cNvPr id="38" name="Rectangle 37">
            <a:extLst>
              <a:ext uri="{FF2B5EF4-FFF2-40B4-BE49-F238E27FC236}">
                <a16:creationId xmlns:a16="http://schemas.microsoft.com/office/drawing/2014/main" id="{35037607-8081-0060-B378-E4210267A3BD}"/>
              </a:ext>
            </a:extLst>
          </p:cNvPr>
          <p:cNvSpPr/>
          <p:nvPr/>
        </p:nvSpPr>
        <p:spPr>
          <a:xfrm>
            <a:off x="589412" y="2617076"/>
            <a:ext cx="346009" cy="27326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31A2CDEA-B5AF-A95D-8C61-511393A57D2C}"/>
              </a:ext>
            </a:extLst>
          </p:cNvPr>
          <p:cNvSpPr/>
          <p:nvPr/>
        </p:nvSpPr>
        <p:spPr>
          <a:xfrm>
            <a:off x="593255" y="2989708"/>
            <a:ext cx="346009" cy="27326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273643AB-5404-7637-871E-66E2995DF874}"/>
              </a:ext>
            </a:extLst>
          </p:cNvPr>
          <p:cNvSpPr/>
          <p:nvPr/>
        </p:nvSpPr>
        <p:spPr>
          <a:xfrm>
            <a:off x="7483366" y="4456386"/>
            <a:ext cx="211921" cy="12631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Down 6">
            <a:extLst>
              <a:ext uri="{FF2B5EF4-FFF2-40B4-BE49-F238E27FC236}">
                <a16:creationId xmlns:a16="http://schemas.microsoft.com/office/drawing/2014/main" id="{8FD3F407-998F-548C-94C5-422DFF8B7E16}"/>
              </a:ext>
            </a:extLst>
          </p:cNvPr>
          <p:cNvSpPr/>
          <p:nvPr/>
        </p:nvSpPr>
        <p:spPr>
          <a:xfrm flipH="1">
            <a:off x="1747098" y="4781551"/>
            <a:ext cx="127068" cy="3693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256AB0D-FC43-8E06-30B6-39536BC39218}"/>
              </a:ext>
            </a:extLst>
          </p:cNvPr>
          <p:cNvSpPr txBox="1"/>
          <p:nvPr/>
        </p:nvSpPr>
        <p:spPr>
          <a:xfrm>
            <a:off x="1014365" y="5087965"/>
            <a:ext cx="1949252" cy="369332"/>
          </a:xfrm>
          <a:prstGeom prst="rect">
            <a:avLst/>
          </a:prstGeom>
          <a:noFill/>
        </p:spPr>
        <p:txBody>
          <a:bodyPr wrap="none" rtlCol="0">
            <a:spAutoFit/>
          </a:bodyPr>
          <a:lstStyle/>
          <a:p>
            <a:r>
              <a:rPr lang="en-US" dirty="0">
                <a:solidFill>
                  <a:srgbClr val="FF0000"/>
                </a:solidFill>
                <a:cs typeface="Times New Roman" panose="02020603050405020304" pitchFamily="18" charset="0"/>
                <a:hlinkClick r:id="rId7"/>
              </a:rPr>
              <a:t>F</a:t>
            </a:r>
            <a:r>
              <a:rPr lang="en-US" sz="1800" dirty="0">
                <a:solidFill>
                  <a:srgbClr val="FF0000"/>
                </a:solidFill>
                <a:cs typeface="Times New Roman" panose="02020603050405020304" pitchFamily="18" charset="0"/>
                <a:hlinkClick r:id="rId7"/>
              </a:rPr>
              <a:t>requency analysis</a:t>
            </a:r>
            <a:endParaRPr lang="en-US" altLang="en-US" sz="1800" b="0" dirty="0">
              <a:solidFill>
                <a:srgbClr val="CC0000"/>
              </a:solidFill>
              <a:latin typeface="+mn-lt"/>
              <a:cs typeface="Times New Roman" panose="02020603050405020304" pitchFamily="18" charset="0"/>
            </a:endParaRPr>
          </a:p>
        </p:txBody>
      </p:sp>
    </p:spTree>
    <p:extLst>
      <p:ext uri="{BB962C8B-B14F-4D97-AF65-F5344CB8AC3E}">
        <p14:creationId xmlns:p14="http://schemas.microsoft.com/office/powerpoint/2010/main" val="1580445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1" grpId="0" animBg="1"/>
      <p:bldP spid="7" grpId="0" animBg="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90919"/>
            <a:ext cx="1222425" cy="1096206"/>
          </a:xfrm>
          <a:prstGeom prst="rect">
            <a:avLst/>
          </a:prstGeom>
        </p:spPr>
      </p:pic>
      <p:pic>
        <p:nvPicPr>
          <p:cNvPr id="3" name="Picture 2"/>
          <p:cNvPicPr>
            <a:picLocks noChangeAspect="1"/>
          </p:cNvPicPr>
          <p:nvPr/>
        </p:nvPicPr>
        <p:blipFill>
          <a:blip r:embed="rId4"/>
          <a:stretch>
            <a:fillRect/>
          </a:stretch>
        </p:blipFill>
        <p:spPr>
          <a:xfrm>
            <a:off x="2440788" y="623118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736" y="-16807"/>
            <a:ext cx="9533101" cy="1610200"/>
          </a:xfrm>
          <a:prstGeom prst="rect">
            <a:avLst/>
          </a:prstGeom>
        </p:spPr>
      </p:pic>
      <p:sp>
        <p:nvSpPr>
          <p:cNvPr id="15" name="Rectangle 1038">
            <a:extLst>
              <a:ext uri="{FF2B5EF4-FFF2-40B4-BE49-F238E27FC236}">
                <a16:creationId xmlns:a16="http://schemas.microsoft.com/office/drawing/2014/main" id="{C71C1641-3D7B-E461-76AA-7AA525EC2631}"/>
              </a:ext>
            </a:extLst>
          </p:cNvPr>
          <p:cNvSpPr>
            <a:spLocks noChangeArrowheads="1"/>
          </p:cNvSpPr>
          <p:nvPr/>
        </p:nvSpPr>
        <p:spPr bwMode="auto">
          <a:xfrm>
            <a:off x="2476700" y="4999310"/>
            <a:ext cx="5784850" cy="1014097"/>
          </a:xfrm>
          <a:prstGeom prst="rect">
            <a:avLst/>
          </a:prstGeom>
          <a:solidFill>
            <a:schemeClr val="accent2"/>
          </a:solidFill>
          <a:ln w="6350">
            <a:noFill/>
            <a:miter lim="800000"/>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endParaRPr lang="en-US" altLang="en-US" sz="1800">
              <a:solidFill>
                <a:srgbClr val="0000FF"/>
              </a:solidFill>
              <a:latin typeface="Arial" panose="020B0604020202020204" pitchFamily="34" charset="0"/>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Substitution Cipher - Monoalphabetic Cipher</a:t>
            </a:r>
          </a:p>
        </p:txBody>
      </p:sp>
      <p:sp>
        <p:nvSpPr>
          <p:cNvPr id="11" name="Text Box 1035">
            <a:extLst>
              <a:ext uri="{FF2B5EF4-FFF2-40B4-BE49-F238E27FC236}">
                <a16:creationId xmlns:a16="http://schemas.microsoft.com/office/drawing/2014/main" id="{325D46A0-01FC-CB38-4245-8CCFC301482D}"/>
              </a:ext>
            </a:extLst>
          </p:cNvPr>
          <p:cNvSpPr txBox="1">
            <a:spLocks noChangeArrowheads="1"/>
          </p:cNvSpPr>
          <p:nvPr/>
        </p:nvSpPr>
        <p:spPr bwMode="auto">
          <a:xfrm>
            <a:off x="2539460" y="5141044"/>
            <a:ext cx="578485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FF"/>
                </a:solidFill>
                <a:latin typeface="Garamond" panose="02020404030301010803" pitchFamily="18" charset="0"/>
              </a:rPr>
              <a:t>A B C D E F G H  I  J K L M N O P Q R S T U V W X Y Z</a:t>
            </a:r>
          </a:p>
        </p:txBody>
      </p:sp>
      <p:sp>
        <p:nvSpPr>
          <p:cNvPr id="13" name="Text Box 1036">
            <a:extLst>
              <a:ext uri="{FF2B5EF4-FFF2-40B4-BE49-F238E27FC236}">
                <a16:creationId xmlns:a16="http://schemas.microsoft.com/office/drawing/2014/main" id="{0B30C6B3-225F-6679-A855-4BDEB086C17E}"/>
              </a:ext>
            </a:extLst>
          </p:cNvPr>
          <p:cNvSpPr txBox="1">
            <a:spLocks noChangeArrowheads="1"/>
          </p:cNvSpPr>
          <p:nvPr/>
        </p:nvSpPr>
        <p:spPr bwMode="auto">
          <a:xfrm>
            <a:off x="2552900" y="5594612"/>
            <a:ext cx="570865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FF"/>
                </a:solidFill>
                <a:latin typeface="Garamond" panose="02020404030301010803" pitchFamily="18" charset="0"/>
              </a:rPr>
              <a:t>M N B V C X Z A S D F G H J  K L P O  I U Y T R E W Q</a:t>
            </a:r>
          </a:p>
        </p:txBody>
      </p:sp>
      <p:sp>
        <p:nvSpPr>
          <p:cNvPr id="7" name="TextBox 6">
            <a:extLst>
              <a:ext uri="{FF2B5EF4-FFF2-40B4-BE49-F238E27FC236}">
                <a16:creationId xmlns:a16="http://schemas.microsoft.com/office/drawing/2014/main" id="{500BA7FC-2E14-EA0A-2A91-AB28DC2E8E97}"/>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3" name="Slide Number Placeholder 22">
            <a:extLst>
              <a:ext uri="{FF2B5EF4-FFF2-40B4-BE49-F238E27FC236}">
                <a16:creationId xmlns:a16="http://schemas.microsoft.com/office/drawing/2014/main" id="{877F35F3-874B-2FB0-EA59-20B96EFCEC3B}"/>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8" name="TextBox 7">
            <a:extLst>
              <a:ext uri="{FF2B5EF4-FFF2-40B4-BE49-F238E27FC236}">
                <a16:creationId xmlns:a16="http://schemas.microsoft.com/office/drawing/2014/main" id="{624592E9-3A1B-DF22-5A22-87D1405E2F7B}"/>
              </a:ext>
            </a:extLst>
          </p:cNvPr>
          <p:cNvSpPr txBox="1"/>
          <p:nvPr/>
        </p:nvSpPr>
        <p:spPr>
          <a:xfrm>
            <a:off x="838200" y="1610200"/>
            <a:ext cx="10515600" cy="2957861"/>
          </a:xfrm>
          <a:prstGeom prst="rect">
            <a:avLst/>
          </a:prstGeom>
          <a:noFill/>
        </p:spPr>
        <p:txBody>
          <a:bodyPr wrap="square">
            <a:spAutoFit/>
          </a:bodyPr>
          <a:lstStyle/>
          <a:p>
            <a:pPr marL="609600" indent="-609600" algn="just">
              <a:lnSpc>
                <a:spcPct val="150000"/>
              </a:lnSpc>
              <a:buFont typeface="Arial" panose="020B0604020202020204" pitchFamily="34" charset="0"/>
              <a:buChar char="•"/>
            </a:pPr>
            <a:r>
              <a:rPr lang="en-MY" dirty="0">
                <a:solidFill>
                  <a:srgbClr val="202124"/>
                </a:solidFill>
                <a:latin typeface="arial" panose="020B0604020202020204" pitchFamily="34" charset="0"/>
              </a:rPr>
              <a:t>Monoalphabetic cipher is a substitution cipher in which for a given key, the cipher alphabet for each plain alphabet is fixed throughout the encryption process. For example, </a:t>
            </a:r>
            <a:r>
              <a:rPr lang="en-MY" b="1" dirty="0">
                <a:solidFill>
                  <a:srgbClr val="202124"/>
                </a:solidFill>
                <a:latin typeface="arial" panose="020B0604020202020204" pitchFamily="34" charset="0"/>
              </a:rPr>
              <a:t>if 'A' is encrypted as 'D', for any number of occurrences in that plaintext, 'A' will always get encrypted to 'D'</a:t>
            </a:r>
            <a:r>
              <a:rPr lang="en-MY" dirty="0">
                <a:solidFill>
                  <a:srgbClr val="202124"/>
                </a:solidFill>
                <a:latin typeface="arial" panose="020B0604020202020204" pitchFamily="34" charset="0"/>
              </a:rPr>
              <a:t>.</a:t>
            </a:r>
            <a:endParaRPr lang="en-US" altLang="en-US" dirty="0">
              <a:cs typeface="Times New Roman" panose="02020603050405020304" pitchFamily="18" charset="0"/>
            </a:endParaRPr>
          </a:p>
          <a:p>
            <a:pPr marL="609600" indent="-609600" algn="just">
              <a:lnSpc>
                <a:spcPct val="150000"/>
              </a:lnSpc>
              <a:buFont typeface="Arial" panose="020B0604020202020204" pitchFamily="34" charset="0"/>
              <a:buChar char="•"/>
            </a:pPr>
            <a:r>
              <a:rPr lang="en-US" altLang="en-US" dirty="0">
                <a:cs typeface="Times New Roman" panose="02020603050405020304" pitchFamily="18" charset="0"/>
              </a:rPr>
              <a:t>Any letter can be substituted for any other letter. Each letter must have a unique substitute</a:t>
            </a:r>
          </a:p>
          <a:p>
            <a:pPr marL="609600" indent="-609600" algn="just">
              <a:lnSpc>
                <a:spcPct val="150000"/>
              </a:lnSpc>
              <a:buFont typeface="Arial" panose="020B0604020202020204" pitchFamily="34" charset="0"/>
              <a:buChar char="•"/>
            </a:pPr>
            <a:r>
              <a:rPr lang="en-MY" b="0" i="0" dirty="0">
                <a:solidFill>
                  <a:srgbClr val="212529"/>
                </a:solidFill>
                <a:effectLst/>
                <a:latin typeface="Trebuchet MS" panose="020B0603020202020204" pitchFamily="34" charset="0"/>
              </a:rPr>
              <a:t>The </a:t>
            </a:r>
            <a:r>
              <a:rPr lang="en-MY" b="1" i="0" dirty="0">
                <a:solidFill>
                  <a:srgbClr val="212529"/>
                </a:solidFill>
                <a:effectLst/>
                <a:latin typeface="Trebuchet MS" panose="020B0603020202020204" pitchFamily="34" charset="0"/>
              </a:rPr>
              <a:t>monoalphabetic substitution</a:t>
            </a:r>
            <a:r>
              <a:rPr lang="en-MY" b="0" i="0" dirty="0">
                <a:solidFill>
                  <a:srgbClr val="212529"/>
                </a:solidFill>
                <a:effectLst/>
                <a:latin typeface="Trebuchet MS" panose="020B0603020202020204" pitchFamily="34" charset="0"/>
              </a:rPr>
              <a:t> consists in using a </a:t>
            </a:r>
            <a:r>
              <a:rPr lang="en-MY" b="1" i="0" u="none" strike="noStrike" dirty="0">
                <a:solidFill>
                  <a:srgbClr val="BF0000"/>
                </a:solidFill>
                <a:effectLst/>
                <a:latin typeface="Trebuchet MS" panose="020B0603020202020204" pitchFamily="34" charset="0"/>
              </a:rPr>
              <a:t>mixed alphabet</a:t>
            </a:r>
            <a:r>
              <a:rPr lang="en-MY" b="0" i="0" dirty="0">
                <a:solidFill>
                  <a:srgbClr val="212529"/>
                </a:solidFill>
                <a:effectLst/>
                <a:latin typeface="Trebuchet MS" panose="020B0603020202020204" pitchFamily="34" charset="0"/>
              </a:rPr>
              <a:t> (with the letters in an unusual order) and </a:t>
            </a:r>
            <a:r>
              <a:rPr lang="en-MY" b="1" i="0" u="none" strike="noStrike" dirty="0">
                <a:solidFill>
                  <a:srgbClr val="BF0000"/>
                </a:solidFill>
                <a:effectLst/>
                <a:latin typeface="Trebuchet MS" panose="020B0603020202020204" pitchFamily="34" charset="0"/>
              </a:rPr>
              <a:t>replacing the letters</a:t>
            </a:r>
            <a:r>
              <a:rPr lang="en-MY" b="0" i="0" dirty="0">
                <a:solidFill>
                  <a:srgbClr val="212529"/>
                </a:solidFill>
                <a:effectLst/>
                <a:latin typeface="Trebuchet MS" panose="020B0603020202020204" pitchFamily="34" charset="0"/>
              </a:rPr>
              <a:t> of the alphabet normal with it.</a:t>
            </a:r>
          </a:p>
          <a:p>
            <a:pPr marL="609600" indent="-609600" algn="just">
              <a:lnSpc>
                <a:spcPct val="150000"/>
              </a:lnSpc>
              <a:buFont typeface="Arial" panose="020B0604020202020204" pitchFamily="34" charset="0"/>
              <a:buChar char="•"/>
            </a:pPr>
            <a:r>
              <a:rPr lang="en-US" altLang="en-US" dirty="0">
                <a:cs typeface="Times New Roman" panose="02020603050405020304" pitchFamily="18" charset="0"/>
              </a:rPr>
              <a:t> The key is changed for every message (possibly 26!).</a:t>
            </a:r>
          </a:p>
        </p:txBody>
      </p:sp>
    </p:spTree>
    <p:extLst>
      <p:ext uri="{BB962C8B-B14F-4D97-AF65-F5344CB8AC3E}">
        <p14:creationId xmlns:p14="http://schemas.microsoft.com/office/powerpoint/2010/main" val="987384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E4A52B-D7FD-27A5-F00C-401571B54B34}"/>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5" name="TextBox 4">
            <a:extLst>
              <a:ext uri="{FF2B5EF4-FFF2-40B4-BE49-F238E27FC236}">
                <a16:creationId xmlns:a16="http://schemas.microsoft.com/office/drawing/2014/main" id="{BAB6EECE-E4D1-92E6-A608-40D8F97F23B7}"/>
              </a:ext>
            </a:extLst>
          </p:cNvPr>
          <p:cNvSpPr txBox="1"/>
          <p:nvPr/>
        </p:nvSpPr>
        <p:spPr>
          <a:xfrm>
            <a:off x="835572" y="2066579"/>
            <a:ext cx="10520855" cy="2585323"/>
          </a:xfrm>
          <a:prstGeom prst="rect">
            <a:avLst/>
          </a:prstGeom>
          <a:noFill/>
        </p:spPr>
        <p:txBody>
          <a:bodyPr wrap="square">
            <a:spAutoFit/>
          </a:bodyPr>
          <a:lstStyle/>
          <a:p>
            <a:r>
              <a:rPr lang="en-MY" dirty="0"/>
              <a:t>For the plaintext letter A you can use the ciphertext letter A, B, C, … , X, Y, or Z. (26 possible letters.)</a:t>
            </a:r>
          </a:p>
          <a:p>
            <a:r>
              <a:rPr lang="en-MY" dirty="0"/>
              <a:t>For B you can use A, B, C, … , X, Y, or Z, but not the letter you did use for A. (25 possible letters.)</a:t>
            </a:r>
          </a:p>
          <a:p>
            <a:endParaRPr lang="en-MY" dirty="0"/>
          </a:p>
          <a:p>
            <a:r>
              <a:rPr lang="en-MY" dirty="0"/>
              <a:t>For C you can use A, B, C, … , X, Y, or Z, but not the letter you did use for A or B. (24 possible letters.)</a:t>
            </a:r>
          </a:p>
          <a:p>
            <a:endParaRPr lang="en-MY" dirty="0"/>
          </a:p>
          <a:p>
            <a:r>
              <a:rPr lang="en-MY" dirty="0"/>
              <a:t>For Z you can only use the remaining letter. (1 possible letter.)</a:t>
            </a:r>
          </a:p>
          <a:p>
            <a:endParaRPr lang="en-MY" dirty="0"/>
          </a:p>
          <a:p>
            <a:r>
              <a:rPr lang="en-MY" dirty="0"/>
              <a:t>The whole number of possible keys is 26×25×24×[...]×2×1=26! (The exclamation mark denotes the factorial of a number.)</a:t>
            </a:r>
            <a:endParaRPr lang="en-US" dirty="0"/>
          </a:p>
        </p:txBody>
      </p:sp>
      <p:pic>
        <p:nvPicPr>
          <p:cNvPr id="6" name="Picture 5">
            <a:extLst>
              <a:ext uri="{FF2B5EF4-FFF2-40B4-BE49-F238E27FC236}">
                <a16:creationId xmlns:a16="http://schemas.microsoft.com/office/drawing/2014/main" id="{1AC06360-5533-F6F3-0305-4F7FEC5423A1}"/>
              </a:ext>
            </a:extLst>
          </p:cNvPr>
          <p:cNvPicPr>
            <a:picLocks noChangeAspect="1"/>
          </p:cNvPicPr>
          <p:nvPr/>
        </p:nvPicPr>
        <p:blipFill>
          <a:blip r:embed="rId2"/>
          <a:stretch>
            <a:fillRect/>
          </a:stretch>
        </p:blipFill>
        <p:spPr>
          <a:xfrm>
            <a:off x="0" y="18505"/>
            <a:ext cx="9533101" cy="1610200"/>
          </a:xfrm>
          <a:prstGeom prst="rect">
            <a:avLst/>
          </a:prstGeom>
        </p:spPr>
      </p:pic>
      <p:sp>
        <p:nvSpPr>
          <p:cNvPr id="4" name="TextBox 3">
            <a:extLst>
              <a:ext uri="{FF2B5EF4-FFF2-40B4-BE49-F238E27FC236}">
                <a16:creationId xmlns:a16="http://schemas.microsoft.com/office/drawing/2014/main" id="{0045391C-25D6-0C74-B460-187FBB343B95}"/>
              </a:ext>
            </a:extLst>
          </p:cNvPr>
          <p:cNvSpPr txBox="1"/>
          <p:nvPr/>
        </p:nvSpPr>
        <p:spPr>
          <a:xfrm>
            <a:off x="2556727" y="660357"/>
            <a:ext cx="6615847" cy="369332"/>
          </a:xfrm>
          <a:prstGeom prst="rect">
            <a:avLst/>
          </a:prstGeom>
          <a:noFill/>
        </p:spPr>
        <p:txBody>
          <a:bodyPr wrap="square">
            <a:spAutoFit/>
          </a:bodyPr>
          <a:lstStyle/>
          <a:p>
            <a:r>
              <a:rPr lang="en-US" sz="1800" dirty="0">
                <a:solidFill>
                  <a:schemeClr val="bg1"/>
                </a:solidFill>
              </a:rPr>
              <a:t>Substitution Cipher - Monoalphabetic Cipher (cont.)</a:t>
            </a:r>
            <a:endParaRPr lang="en-US" dirty="0"/>
          </a:p>
        </p:txBody>
      </p:sp>
      <p:sp>
        <p:nvSpPr>
          <p:cNvPr id="7" name="TextBox 6">
            <a:extLst>
              <a:ext uri="{FF2B5EF4-FFF2-40B4-BE49-F238E27FC236}">
                <a16:creationId xmlns:a16="http://schemas.microsoft.com/office/drawing/2014/main" id="{19D40081-7B65-3D73-52F5-3A3B522C3EC0}"/>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DFB29AD8-0F95-8952-BFB0-BCF38635444F}"/>
              </a:ext>
            </a:extLst>
          </p:cNvPr>
          <p:cNvSpPr txBox="1"/>
          <p:nvPr/>
        </p:nvSpPr>
        <p:spPr>
          <a:xfrm>
            <a:off x="1514475" y="1628705"/>
            <a:ext cx="6096000" cy="461665"/>
          </a:xfrm>
          <a:prstGeom prst="rect">
            <a:avLst/>
          </a:prstGeom>
          <a:noFill/>
        </p:spPr>
        <p:txBody>
          <a:bodyPr wrap="square">
            <a:spAutoFit/>
          </a:bodyPr>
          <a:lstStyle/>
          <a:p>
            <a:r>
              <a:rPr lang="en-US" altLang="en-US" sz="2400" b="1" dirty="0">
                <a:solidFill>
                  <a:srgbClr val="FF0000"/>
                </a:solidFill>
                <a:cs typeface="Times New Roman" panose="02020603050405020304" pitchFamily="18" charset="0"/>
              </a:rPr>
              <a:t>26! means </a:t>
            </a:r>
            <a:endParaRPr lang="en-US" sz="2400" b="1" dirty="0">
              <a:solidFill>
                <a:srgbClr val="FF0000"/>
              </a:solidFill>
            </a:endParaRPr>
          </a:p>
        </p:txBody>
      </p:sp>
    </p:spTree>
    <p:extLst>
      <p:ext uri="{BB962C8B-B14F-4D97-AF65-F5344CB8AC3E}">
        <p14:creationId xmlns:p14="http://schemas.microsoft.com/office/powerpoint/2010/main" val="31668307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676683"/>
            <a:ext cx="1222425" cy="1096206"/>
          </a:xfrm>
          <a:prstGeom prst="rect">
            <a:avLst/>
          </a:prstGeom>
        </p:spPr>
      </p:pic>
      <p:pic>
        <p:nvPicPr>
          <p:cNvPr id="3" name="Picture 2"/>
          <p:cNvPicPr>
            <a:picLocks noChangeAspect="1"/>
          </p:cNvPicPr>
          <p:nvPr/>
        </p:nvPicPr>
        <p:blipFill>
          <a:blip r:embed="rId4"/>
          <a:stretch>
            <a:fillRect/>
          </a:stretch>
        </p:blipFill>
        <p:spPr>
          <a:xfrm>
            <a:off x="2440788" y="611694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7" y="620750"/>
            <a:ext cx="6984277" cy="461665"/>
          </a:xfrm>
          <a:prstGeom prst="rect">
            <a:avLst/>
          </a:prstGeom>
          <a:noFill/>
        </p:spPr>
        <p:txBody>
          <a:bodyPr wrap="square">
            <a:spAutoFit/>
          </a:bodyPr>
          <a:lstStyle/>
          <a:p>
            <a:r>
              <a:rPr lang="en-US" sz="2400" dirty="0">
                <a:solidFill>
                  <a:schemeClr val="bg1"/>
                </a:solidFill>
              </a:rPr>
              <a:t>Substitution Cipher - Polyalphabetic Caesar Cipher</a:t>
            </a:r>
          </a:p>
        </p:txBody>
      </p:sp>
      <p:sp>
        <p:nvSpPr>
          <p:cNvPr id="9" name="TextBox 8">
            <a:extLst>
              <a:ext uri="{FF2B5EF4-FFF2-40B4-BE49-F238E27FC236}">
                <a16:creationId xmlns:a16="http://schemas.microsoft.com/office/drawing/2014/main" id="{E80C3F29-17B1-CC25-1D14-594E6833B759}"/>
              </a:ext>
            </a:extLst>
          </p:cNvPr>
          <p:cNvSpPr txBox="1"/>
          <p:nvPr/>
        </p:nvSpPr>
        <p:spPr>
          <a:xfrm>
            <a:off x="1318757" y="1609440"/>
            <a:ext cx="9228335" cy="390029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Developed by Blaise de </a:t>
            </a:r>
            <a:r>
              <a:rPr lang="en-US" altLang="en-US" dirty="0" err="1">
                <a:cs typeface="Times New Roman" panose="02020603050405020304" pitchFamily="18" charset="0"/>
              </a:rPr>
              <a:t>Vigenere</a:t>
            </a:r>
            <a:r>
              <a:rPr lang="en-US" altLang="en-US" dirty="0">
                <a:cs typeface="Times New Roman" panose="02020603050405020304" pitchFamily="18" charset="0"/>
              </a:rPr>
              <a:t>. Also,  called </a:t>
            </a:r>
            <a:r>
              <a:rPr lang="en-US" altLang="en-US" dirty="0" err="1">
                <a:cs typeface="Times New Roman" panose="02020603050405020304" pitchFamily="18" charset="0"/>
              </a:rPr>
              <a:t>Vigenere</a:t>
            </a:r>
            <a:r>
              <a:rPr lang="en-US" altLang="en-US" dirty="0">
                <a:cs typeface="Times New Roman" panose="02020603050405020304" pitchFamily="18" charset="0"/>
              </a:rPr>
              <a:t> cipher </a:t>
            </a:r>
          </a:p>
          <a:p>
            <a:pPr marL="285750" indent="-285750" algn="just">
              <a:lnSpc>
                <a:spcPct val="200000"/>
              </a:lnSpc>
              <a:buFont typeface="Arial" panose="020B0604020202020204" pitchFamily="34" charset="0"/>
              <a:buChar char="•"/>
            </a:pPr>
            <a:r>
              <a:rPr lang="en-MY" dirty="0" err="1">
                <a:cs typeface="Times New Roman" panose="02020603050405020304" pitchFamily="18" charset="0"/>
              </a:rPr>
              <a:t>Vigenere</a:t>
            </a:r>
            <a:r>
              <a:rPr lang="en-MY" dirty="0">
                <a:cs typeface="Times New Roman" panose="02020603050405020304" pitchFamily="18" charset="0"/>
              </a:rPr>
              <a:t> Cipher is a method of encrypting alphabetic text. </a:t>
            </a:r>
          </a:p>
          <a:p>
            <a:pPr marL="285750" indent="-285750" algn="just">
              <a:lnSpc>
                <a:spcPct val="200000"/>
              </a:lnSpc>
              <a:buFont typeface="Arial" panose="020B0604020202020204" pitchFamily="34" charset="0"/>
              <a:buChar char="•"/>
            </a:pPr>
            <a:r>
              <a:rPr lang="en-MY" dirty="0">
                <a:cs typeface="Times New Roman" panose="02020603050405020304" pitchFamily="18" charset="0"/>
              </a:rPr>
              <a:t>It uses a simple form of polyalphabetic substitution. A polyalphabetic cipher is any cipher based on substitution, using multiple substitution alphabets.</a:t>
            </a:r>
          </a:p>
          <a:p>
            <a:pPr marL="285750" indent="-285750" algn="just">
              <a:lnSpc>
                <a:spcPct val="200000"/>
              </a:lnSpc>
              <a:buFont typeface="Arial" panose="020B0604020202020204" pitchFamily="34" charset="0"/>
              <a:buChar char="•"/>
            </a:pPr>
            <a:r>
              <a:rPr lang="en-MY" dirty="0">
                <a:cs typeface="Times New Roman" panose="02020603050405020304" pitchFamily="18" charset="0"/>
              </a:rPr>
              <a:t> The encryption of the original text is done using the Vigenère square or Vigenère table.</a:t>
            </a:r>
            <a:endParaRPr lang="en-US" altLang="en-US" dirty="0">
              <a:cs typeface="Times New Roman" panose="02020603050405020304" pitchFamily="18" charset="0"/>
            </a:endParaRPr>
          </a:p>
          <a:p>
            <a:pPr marL="285750" lvl="1" indent="-285750" algn="just">
              <a:lnSpc>
                <a:spcPct val="200000"/>
              </a:lnSpc>
              <a:buFont typeface="Arial" panose="020B0604020202020204" pitchFamily="34" charset="0"/>
              <a:buChar char="•"/>
            </a:pPr>
            <a:endParaRPr lang="en-US" altLang="en-US" dirty="0">
              <a:cs typeface="Times New Roman" panose="02020603050405020304" pitchFamily="18" charset="0"/>
            </a:endParaRPr>
          </a:p>
          <a:p>
            <a:pPr marL="566738" lvl="1">
              <a:lnSpc>
                <a:spcPct val="150000"/>
              </a:lnSpc>
            </a:pPr>
            <a:endParaRPr lang="en-US" altLang="en-US" sz="1200" dirty="0"/>
          </a:p>
          <a:p>
            <a:pPr marL="566738" lvl="1">
              <a:lnSpc>
                <a:spcPct val="150000"/>
              </a:lnSpc>
            </a:pPr>
            <a:endParaRPr lang="en-US" altLang="en-US" sz="1000" dirty="0">
              <a:cs typeface="Times New Roman" panose="02020603050405020304" pitchFamily="18" charset="0"/>
            </a:endParaRPr>
          </a:p>
        </p:txBody>
      </p:sp>
      <p:sp>
        <p:nvSpPr>
          <p:cNvPr id="10" name="TextBox 9">
            <a:extLst>
              <a:ext uri="{FF2B5EF4-FFF2-40B4-BE49-F238E27FC236}">
                <a16:creationId xmlns:a16="http://schemas.microsoft.com/office/drawing/2014/main" id="{85968D69-9F78-4EF0-0B3D-BA2A761BA69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5" name="Slide Number Placeholder 24">
            <a:extLst>
              <a:ext uri="{FF2B5EF4-FFF2-40B4-BE49-F238E27FC236}">
                <a16:creationId xmlns:a16="http://schemas.microsoft.com/office/drawing/2014/main" id="{3262B6BF-90A0-4165-D92C-3050ECAFA081}"/>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1434071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555C795-05EE-D698-295F-04A9954E9902}"/>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4" name="Picture 3">
            <a:extLst>
              <a:ext uri="{FF2B5EF4-FFF2-40B4-BE49-F238E27FC236}">
                <a16:creationId xmlns:a16="http://schemas.microsoft.com/office/drawing/2014/main" id="{FE5FBCFE-5756-2EBA-C749-57CDF2D14F7B}"/>
              </a:ext>
            </a:extLst>
          </p:cNvPr>
          <p:cNvPicPr>
            <a:picLocks noChangeAspect="1"/>
          </p:cNvPicPr>
          <p:nvPr/>
        </p:nvPicPr>
        <p:blipFill>
          <a:blip r:embed="rId3"/>
          <a:stretch>
            <a:fillRect/>
          </a:stretch>
        </p:blipFill>
        <p:spPr>
          <a:xfrm>
            <a:off x="5633453" y="1403615"/>
            <a:ext cx="4255705" cy="4260693"/>
          </a:xfrm>
          <a:prstGeom prst="rect">
            <a:avLst/>
          </a:prstGeom>
        </p:spPr>
      </p:pic>
      <p:sp>
        <p:nvSpPr>
          <p:cNvPr id="5" name="TextBox 4">
            <a:extLst>
              <a:ext uri="{FF2B5EF4-FFF2-40B4-BE49-F238E27FC236}">
                <a16:creationId xmlns:a16="http://schemas.microsoft.com/office/drawing/2014/main" id="{BF2A0BA2-D666-B0EC-59B9-4AAFD0A02BB2}"/>
              </a:ext>
            </a:extLst>
          </p:cNvPr>
          <p:cNvSpPr txBox="1"/>
          <p:nvPr/>
        </p:nvSpPr>
        <p:spPr>
          <a:xfrm>
            <a:off x="651641" y="2398995"/>
            <a:ext cx="3247698" cy="1754326"/>
          </a:xfrm>
          <a:prstGeom prst="rect">
            <a:avLst/>
          </a:prstGeom>
          <a:noFill/>
        </p:spPr>
        <p:txBody>
          <a:bodyPr wrap="square" rtlCol="0">
            <a:spAutoFit/>
          </a:bodyPr>
          <a:lstStyle/>
          <a:p>
            <a:r>
              <a:rPr lang="en-US" dirty="0"/>
              <a:t>Plaintext:    ATTACKATDAWN</a:t>
            </a:r>
          </a:p>
          <a:p>
            <a:r>
              <a:rPr lang="en-US" dirty="0"/>
              <a:t>Key: Lemon</a:t>
            </a:r>
          </a:p>
          <a:p>
            <a:r>
              <a:rPr lang="en-US" dirty="0"/>
              <a:t>Keystream: </a:t>
            </a:r>
            <a:r>
              <a:rPr lang="en-US" dirty="0" err="1"/>
              <a:t>lemonlemonle</a:t>
            </a:r>
            <a:endParaRPr lang="en-US" dirty="0"/>
          </a:p>
          <a:p>
            <a:endParaRPr lang="en-US" dirty="0"/>
          </a:p>
          <a:p>
            <a:r>
              <a:rPr lang="en-US" dirty="0"/>
              <a:t>Cipher text:</a:t>
            </a:r>
          </a:p>
          <a:p>
            <a:r>
              <a:rPr lang="en-US" dirty="0"/>
              <a:t>LXFOPVEFRNHR</a:t>
            </a:r>
          </a:p>
        </p:txBody>
      </p:sp>
      <p:sp>
        <p:nvSpPr>
          <p:cNvPr id="7" name="TextBox 6">
            <a:extLst>
              <a:ext uri="{FF2B5EF4-FFF2-40B4-BE49-F238E27FC236}">
                <a16:creationId xmlns:a16="http://schemas.microsoft.com/office/drawing/2014/main" id="{E2CA26E9-DB39-C9D5-EFF3-D172B08C8943}"/>
              </a:ext>
            </a:extLst>
          </p:cNvPr>
          <p:cNvSpPr txBox="1"/>
          <p:nvPr/>
        </p:nvSpPr>
        <p:spPr>
          <a:xfrm>
            <a:off x="5814368" y="5637299"/>
            <a:ext cx="6096000" cy="369332"/>
          </a:xfrm>
          <a:prstGeom prst="rect">
            <a:avLst/>
          </a:prstGeom>
          <a:noFill/>
        </p:spPr>
        <p:txBody>
          <a:bodyPr wrap="square">
            <a:spAutoFit/>
          </a:bodyPr>
          <a:lstStyle/>
          <a:p>
            <a:r>
              <a:rPr lang="en-MY" dirty="0">
                <a:solidFill>
                  <a:srgbClr val="FF0000"/>
                </a:solidFill>
                <a:cs typeface="Times New Roman" panose="02020603050405020304" pitchFamily="18" charset="0"/>
              </a:rPr>
              <a:t>Vigenère square or Vigenère table</a:t>
            </a:r>
            <a:endParaRPr lang="en-US" dirty="0">
              <a:solidFill>
                <a:srgbClr val="FF0000"/>
              </a:solidFill>
            </a:endParaRPr>
          </a:p>
        </p:txBody>
      </p:sp>
      <p:sp>
        <p:nvSpPr>
          <p:cNvPr id="6" name="TextBox 5">
            <a:extLst>
              <a:ext uri="{FF2B5EF4-FFF2-40B4-BE49-F238E27FC236}">
                <a16:creationId xmlns:a16="http://schemas.microsoft.com/office/drawing/2014/main" id="{B7051CE2-1009-2158-C2DB-FD433680B773}"/>
              </a:ext>
            </a:extLst>
          </p:cNvPr>
          <p:cNvSpPr txBox="1"/>
          <p:nvPr/>
        </p:nvSpPr>
        <p:spPr>
          <a:xfrm>
            <a:off x="683174" y="1846924"/>
            <a:ext cx="6432330" cy="369332"/>
          </a:xfrm>
          <a:prstGeom prst="rect">
            <a:avLst/>
          </a:prstGeom>
          <a:noFill/>
        </p:spPr>
        <p:txBody>
          <a:bodyPr wrap="square">
            <a:spAutoFit/>
          </a:bodyPr>
          <a:lstStyle/>
          <a:p>
            <a:r>
              <a:rPr lang="en-MY" b="1" u="sng" dirty="0">
                <a:solidFill>
                  <a:srgbClr val="FF0000"/>
                </a:solidFill>
              </a:rPr>
              <a:t>Encryption</a:t>
            </a:r>
            <a:endParaRPr lang="en-US" b="1" u="sng" dirty="0">
              <a:solidFill>
                <a:srgbClr val="FF0000"/>
              </a:solidFill>
            </a:endParaRPr>
          </a:p>
        </p:txBody>
      </p:sp>
      <p:pic>
        <p:nvPicPr>
          <p:cNvPr id="10" name="Picture 9">
            <a:extLst>
              <a:ext uri="{FF2B5EF4-FFF2-40B4-BE49-F238E27FC236}">
                <a16:creationId xmlns:a16="http://schemas.microsoft.com/office/drawing/2014/main" id="{2DBCB345-6858-C775-0FC9-F6341D218BD6}"/>
              </a:ext>
            </a:extLst>
          </p:cNvPr>
          <p:cNvPicPr>
            <a:picLocks noChangeAspect="1"/>
          </p:cNvPicPr>
          <p:nvPr/>
        </p:nvPicPr>
        <p:blipFill>
          <a:blip r:embed="rId4"/>
          <a:stretch>
            <a:fillRect/>
          </a:stretch>
        </p:blipFill>
        <p:spPr>
          <a:xfrm>
            <a:off x="-9525" y="-27882"/>
            <a:ext cx="9533101" cy="1610200"/>
          </a:xfrm>
          <a:prstGeom prst="rect">
            <a:avLst/>
          </a:prstGeom>
        </p:spPr>
      </p:pic>
      <p:sp>
        <p:nvSpPr>
          <p:cNvPr id="11" name="TextBox 10">
            <a:extLst>
              <a:ext uri="{FF2B5EF4-FFF2-40B4-BE49-F238E27FC236}">
                <a16:creationId xmlns:a16="http://schemas.microsoft.com/office/drawing/2014/main" id="{79155E40-B90C-6207-10C7-87BA58DBE5C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52CF91D7-8A9C-6039-48D8-1284F934E4FB}"/>
              </a:ext>
            </a:extLst>
          </p:cNvPr>
          <p:cNvSpPr txBox="1"/>
          <p:nvPr/>
        </p:nvSpPr>
        <p:spPr>
          <a:xfrm>
            <a:off x="2372619" y="455074"/>
            <a:ext cx="6521668" cy="830997"/>
          </a:xfrm>
          <a:prstGeom prst="rect">
            <a:avLst/>
          </a:prstGeom>
          <a:noFill/>
        </p:spPr>
        <p:txBody>
          <a:bodyPr wrap="square">
            <a:spAutoFit/>
          </a:bodyPr>
          <a:lstStyle/>
          <a:p>
            <a:r>
              <a:rPr lang="en-US" sz="2400" dirty="0">
                <a:solidFill>
                  <a:schemeClr val="bg1"/>
                </a:solidFill>
              </a:rPr>
              <a:t>Substitution Cipher - Polyalphabetic Caesar Cipher (cont.)</a:t>
            </a:r>
          </a:p>
        </p:txBody>
      </p:sp>
      <p:pic>
        <p:nvPicPr>
          <p:cNvPr id="14" name="Picture 13">
            <a:extLst>
              <a:ext uri="{FF2B5EF4-FFF2-40B4-BE49-F238E27FC236}">
                <a16:creationId xmlns:a16="http://schemas.microsoft.com/office/drawing/2014/main" id="{67072C2C-5D5B-30FF-9F69-D1346AE144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69223"/>
            <a:ext cx="1222425" cy="1096206"/>
          </a:xfrm>
          <a:prstGeom prst="rect">
            <a:avLst/>
          </a:prstGeom>
        </p:spPr>
      </p:pic>
      <p:pic>
        <p:nvPicPr>
          <p:cNvPr id="15" name="Picture 14">
            <a:extLst>
              <a:ext uri="{FF2B5EF4-FFF2-40B4-BE49-F238E27FC236}">
                <a16:creationId xmlns:a16="http://schemas.microsoft.com/office/drawing/2014/main" id="{919B4F08-E7E2-D02A-195C-B9D3BC8F4B17}"/>
              </a:ext>
            </a:extLst>
          </p:cNvPr>
          <p:cNvPicPr>
            <a:picLocks noChangeAspect="1"/>
          </p:cNvPicPr>
          <p:nvPr/>
        </p:nvPicPr>
        <p:blipFill>
          <a:blip r:embed="rId6"/>
          <a:stretch>
            <a:fillRect/>
          </a:stretch>
        </p:blipFill>
        <p:spPr>
          <a:xfrm>
            <a:off x="2070680" y="6109488"/>
            <a:ext cx="9902229" cy="204838"/>
          </a:xfrm>
          <a:prstGeom prst="rect">
            <a:avLst/>
          </a:prstGeom>
          <a:noFill/>
          <a:ln>
            <a:noFill/>
          </a:ln>
          <a:effectLst/>
        </p:spPr>
      </p:pic>
      <p:sp>
        <p:nvSpPr>
          <p:cNvPr id="16" name="TextBox 15">
            <a:extLst>
              <a:ext uri="{FF2B5EF4-FFF2-40B4-BE49-F238E27FC236}">
                <a16:creationId xmlns:a16="http://schemas.microsoft.com/office/drawing/2014/main" id="{65E69FB6-23FE-D53E-366D-BE1F2539559F}"/>
              </a:ext>
            </a:extLst>
          </p:cNvPr>
          <p:cNvSpPr txBox="1"/>
          <p:nvPr/>
        </p:nvSpPr>
        <p:spPr>
          <a:xfrm>
            <a:off x="7418845" y="1242130"/>
            <a:ext cx="1522831" cy="246221"/>
          </a:xfrm>
          <a:prstGeom prst="rect">
            <a:avLst/>
          </a:prstGeom>
          <a:noFill/>
        </p:spPr>
        <p:txBody>
          <a:bodyPr wrap="square" rtlCol="0">
            <a:spAutoFit/>
          </a:bodyPr>
          <a:lstStyle/>
          <a:p>
            <a:r>
              <a:rPr lang="en-US" sz="1000" b="1" dirty="0"/>
              <a:t>Plain text</a:t>
            </a:r>
          </a:p>
        </p:txBody>
      </p:sp>
      <p:sp>
        <p:nvSpPr>
          <p:cNvPr id="17" name="TextBox 16">
            <a:extLst>
              <a:ext uri="{FF2B5EF4-FFF2-40B4-BE49-F238E27FC236}">
                <a16:creationId xmlns:a16="http://schemas.microsoft.com/office/drawing/2014/main" id="{0321DFCC-0F50-0409-8E88-59D6ACE1FD07}"/>
              </a:ext>
            </a:extLst>
          </p:cNvPr>
          <p:cNvSpPr txBox="1"/>
          <p:nvPr/>
        </p:nvSpPr>
        <p:spPr>
          <a:xfrm rot="16200000">
            <a:off x="4524750" y="2854561"/>
            <a:ext cx="1522831" cy="246221"/>
          </a:xfrm>
          <a:prstGeom prst="rect">
            <a:avLst/>
          </a:prstGeom>
          <a:noFill/>
        </p:spPr>
        <p:txBody>
          <a:bodyPr wrap="square" rtlCol="0">
            <a:spAutoFit/>
          </a:bodyPr>
          <a:lstStyle/>
          <a:p>
            <a:r>
              <a:rPr lang="en-US" sz="1000" b="1" dirty="0"/>
              <a:t>Key</a:t>
            </a:r>
          </a:p>
        </p:txBody>
      </p:sp>
    </p:spTree>
    <p:extLst>
      <p:ext uri="{BB962C8B-B14F-4D97-AF65-F5344CB8AC3E}">
        <p14:creationId xmlns:p14="http://schemas.microsoft.com/office/powerpoint/2010/main" val="4163434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555C795-05EE-D698-295F-04A9954E9902}"/>
              </a:ext>
            </a:extLst>
          </p:cNvPr>
          <p:cNvSpPr>
            <a:spLocks noGrp="1"/>
          </p:cNvSpPr>
          <p:nvPr>
            <p:ph type="sldNum" sz="quarter" idx="12"/>
          </p:nvPr>
        </p:nvSpPr>
        <p:spPr/>
        <p:txBody>
          <a:bodyPr/>
          <a:lstStyle/>
          <a:p>
            <a:fld id="{FDED41F8-FC0F-4085-8150-313B6CF05213}" type="slidenum">
              <a:rPr lang="en-US" smtClean="0"/>
              <a:t>18</a:t>
            </a:fld>
            <a:endParaRPr lang="en-US"/>
          </a:p>
        </p:txBody>
      </p:sp>
      <p:pic>
        <p:nvPicPr>
          <p:cNvPr id="4" name="Picture 3">
            <a:extLst>
              <a:ext uri="{FF2B5EF4-FFF2-40B4-BE49-F238E27FC236}">
                <a16:creationId xmlns:a16="http://schemas.microsoft.com/office/drawing/2014/main" id="{FE5FBCFE-5756-2EBA-C749-57CDF2D14F7B}"/>
              </a:ext>
            </a:extLst>
          </p:cNvPr>
          <p:cNvPicPr>
            <a:picLocks noChangeAspect="1"/>
          </p:cNvPicPr>
          <p:nvPr/>
        </p:nvPicPr>
        <p:blipFill>
          <a:blip r:embed="rId3"/>
          <a:stretch>
            <a:fillRect/>
          </a:stretch>
        </p:blipFill>
        <p:spPr>
          <a:xfrm>
            <a:off x="5244892" y="1346601"/>
            <a:ext cx="4277509" cy="4282523"/>
          </a:xfrm>
          <a:prstGeom prst="rect">
            <a:avLst/>
          </a:prstGeom>
        </p:spPr>
      </p:pic>
      <p:sp>
        <p:nvSpPr>
          <p:cNvPr id="5" name="TextBox 4">
            <a:extLst>
              <a:ext uri="{FF2B5EF4-FFF2-40B4-BE49-F238E27FC236}">
                <a16:creationId xmlns:a16="http://schemas.microsoft.com/office/drawing/2014/main" id="{BF2A0BA2-D666-B0EC-59B9-4AAFD0A02BB2}"/>
              </a:ext>
            </a:extLst>
          </p:cNvPr>
          <p:cNvSpPr txBox="1"/>
          <p:nvPr/>
        </p:nvSpPr>
        <p:spPr>
          <a:xfrm>
            <a:off x="877729" y="2056702"/>
            <a:ext cx="4603531" cy="2862322"/>
          </a:xfrm>
          <a:prstGeom prst="rect">
            <a:avLst/>
          </a:prstGeom>
          <a:noFill/>
        </p:spPr>
        <p:txBody>
          <a:bodyPr wrap="square" rtlCol="0">
            <a:spAutoFit/>
          </a:bodyPr>
          <a:lstStyle/>
          <a:p>
            <a:endParaRPr lang="en-US" dirty="0"/>
          </a:p>
          <a:p>
            <a:r>
              <a:rPr lang="en-US" dirty="0"/>
              <a:t>Key: Lemon</a:t>
            </a:r>
          </a:p>
          <a:p>
            <a:endParaRPr lang="en-US" dirty="0"/>
          </a:p>
          <a:p>
            <a:r>
              <a:rPr lang="en-US" dirty="0"/>
              <a:t>Cipher text:</a:t>
            </a:r>
          </a:p>
          <a:p>
            <a:endParaRPr lang="en-US" dirty="0"/>
          </a:p>
          <a:p>
            <a:r>
              <a:rPr lang="en-US" dirty="0"/>
              <a:t>LXFOPVEFRNHR</a:t>
            </a:r>
          </a:p>
          <a:p>
            <a:r>
              <a:rPr lang="en-US" dirty="0"/>
              <a:t>Keystream: </a:t>
            </a:r>
            <a:r>
              <a:rPr lang="en-US" dirty="0" err="1"/>
              <a:t>lemonlemonle</a:t>
            </a:r>
            <a:endParaRPr lang="en-US" dirty="0"/>
          </a:p>
          <a:p>
            <a:endParaRPr lang="en-US" dirty="0"/>
          </a:p>
          <a:p>
            <a:r>
              <a:rPr lang="en-US" dirty="0"/>
              <a:t>Plaintext: ATTACKATDAWN</a:t>
            </a:r>
          </a:p>
          <a:p>
            <a:endParaRPr lang="en-US" dirty="0"/>
          </a:p>
        </p:txBody>
      </p:sp>
      <p:sp>
        <p:nvSpPr>
          <p:cNvPr id="7" name="TextBox 6">
            <a:extLst>
              <a:ext uri="{FF2B5EF4-FFF2-40B4-BE49-F238E27FC236}">
                <a16:creationId xmlns:a16="http://schemas.microsoft.com/office/drawing/2014/main" id="{E2CA26E9-DB39-C9D5-EFF3-D172B08C8943}"/>
              </a:ext>
            </a:extLst>
          </p:cNvPr>
          <p:cNvSpPr txBox="1"/>
          <p:nvPr/>
        </p:nvSpPr>
        <p:spPr>
          <a:xfrm>
            <a:off x="5807166" y="5610224"/>
            <a:ext cx="6096000" cy="369332"/>
          </a:xfrm>
          <a:prstGeom prst="rect">
            <a:avLst/>
          </a:prstGeom>
          <a:noFill/>
        </p:spPr>
        <p:txBody>
          <a:bodyPr wrap="square">
            <a:spAutoFit/>
          </a:bodyPr>
          <a:lstStyle/>
          <a:p>
            <a:r>
              <a:rPr lang="en-MY" dirty="0">
                <a:solidFill>
                  <a:srgbClr val="FF0000"/>
                </a:solidFill>
                <a:cs typeface="Times New Roman" panose="02020603050405020304" pitchFamily="18" charset="0"/>
              </a:rPr>
              <a:t>Vigenère square or Vigenère table</a:t>
            </a:r>
            <a:endParaRPr lang="en-US" dirty="0">
              <a:solidFill>
                <a:srgbClr val="FF0000"/>
              </a:solidFill>
            </a:endParaRPr>
          </a:p>
        </p:txBody>
      </p:sp>
      <p:sp>
        <p:nvSpPr>
          <p:cNvPr id="6" name="TextBox 5">
            <a:extLst>
              <a:ext uri="{FF2B5EF4-FFF2-40B4-BE49-F238E27FC236}">
                <a16:creationId xmlns:a16="http://schemas.microsoft.com/office/drawing/2014/main" id="{B7051CE2-1009-2158-C2DB-FD433680B773}"/>
              </a:ext>
            </a:extLst>
          </p:cNvPr>
          <p:cNvSpPr txBox="1"/>
          <p:nvPr/>
        </p:nvSpPr>
        <p:spPr>
          <a:xfrm>
            <a:off x="877729" y="1687370"/>
            <a:ext cx="6432330" cy="369332"/>
          </a:xfrm>
          <a:prstGeom prst="rect">
            <a:avLst/>
          </a:prstGeom>
          <a:noFill/>
        </p:spPr>
        <p:txBody>
          <a:bodyPr wrap="square">
            <a:spAutoFit/>
          </a:bodyPr>
          <a:lstStyle/>
          <a:p>
            <a:r>
              <a:rPr lang="en-MY" b="1" u="sng" dirty="0">
                <a:solidFill>
                  <a:srgbClr val="FF0000"/>
                </a:solidFill>
              </a:rPr>
              <a:t>Decryption</a:t>
            </a:r>
            <a:endParaRPr lang="en-US" b="1" u="sng" dirty="0">
              <a:solidFill>
                <a:srgbClr val="FF0000"/>
              </a:solidFill>
            </a:endParaRPr>
          </a:p>
        </p:txBody>
      </p:sp>
      <p:pic>
        <p:nvPicPr>
          <p:cNvPr id="3" name="Picture 2">
            <a:extLst>
              <a:ext uri="{FF2B5EF4-FFF2-40B4-BE49-F238E27FC236}">
                <a16:creationId xmlns:a16="http://schemas.microsoft.com/office/drawing/2014/main" id="{644E0E19-4A47-DA6B-3731-5B99656BB55A}"/>
              </a:ext>
            </a:extLst>
          </p:cNvPr>
          <p:cNvPicPr>
            <a:picLocks noChangeAspect="1"/>
          </p:cNvPicPr>
          <p:nvPr/>
        </p:nvPicPr>
        <p:blipFill>
          <a:blip r:embed="rId4"/>
          <a:stretch>
            <a:fillRect/>
          </a:stretch>
        </p:blipFill>
        <p:spPr>
          <a:xfrm>
            <a:off x="-10700" y="-10121"/>
            <a:ext cx="9533101" cy="1610200"/>
          </a:xfrm>
          <a:prstGeom prst="rect">
            <a:avLst/>
          </a:prstGeom>
        </p:spPr>
      </p:pic>
      <p:sp>
        <p:nvSpPr>
          <p:cNvPr id="8" name="TextBox 7">
            <a:extLst>
              <a:ext uri="{FF2B5EF4-FFF2-40B4-BE49-F238E27FC236}">
                <a16:creationId xmlns:a16="http://schemas.microsoft.com/office/drawing/2014/main" id="{4EEDEA97-1DF6-5ECD-9729-84B54705550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E9B06ED-0E2D-11CA-DBB1-C29B7A099D05}"/>
              </a:ext>
            </a:extLst>
          </p:cNvPr>
          <p:cNvSpPr txBox="1"/>
          <p:nvPr/>
        </p:nvSpPr>
        <p:spPr>
          <a:xfrm>
            <a:off x="2370284" y="646093"/>
            <a:ext cx="6484882" cy="369332"/>
          </a:xfrm>
          <a:prstGeom prst="rect">
            <a:avLst/>
          </a:prstGeom>
          <a:noFill/>
        </p:spPr>
        <p:txBody>
          <a:bodyPr wrap="square">
            <a:spAutoFit/>
          </a:bodyPr>
          <a:lstStyle/>
          <a:p>
            <a:r>
              <a:rPr lang="en-US" sz="1800" dirty="0">
                <a:solidFill>
                  <a:schemeClr val="bg1"/>
                </a:solidFill>
              </a:rPr>
              <a:t>Substitution Cipher - Polyalphabetic Caesar Cipher (cont</a:t>
            </a:r>
            <a:r>
              <a:rPr lang="en-US" dirty="0">
                <a:solidFill>
                  <a:schemeClr val="bg1"/>
                </a:solidFill>
              </a:rPr>
              <a:t>.</a:t>
            </a:r>
            <a:r>
              <a:rPr lang="en-US" sz="1800" dirty="0">
                <a:solidFill>
                  <a:schemeClr val="bg1"/>
                </a:solidFill>
              </a:rPr>
              <a:t>)</a:t>
            </a:r>
          </a:p>
        </p:txBody>
      </p:sp>
      <p:pic>
        <p:nvPicPr>
          <p:cNvPr id="11" name="Picture 10">
            <a:extLst>
              <a:ext uri="{FF2B5EF4-FFF2-40B4-BE49-F238E27FC236}">
                <a16:creationId xmlns:a16="http://schemas.microsoft.com/office/drawing/2014/main" id="{574D7088-492C-D9BB-B2E5-6B4135DD85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9491" y="5625269"/>
            <a:ext cx="1222425" cy="1096206"/>
          </a:xfrm>
          <a:prstGeom prst="rect">
            <a:avLst/>
          </a:prstGeom>
        </p:spPr>
      </p:pic>
      <p:pic>
        <p:nvPicPr>
          <p:cNvPr id="12" name="Picture 11">
            <a:extLst>
              <a:ext uri="{FF2B5EF4-FFF2-40B4-BE49-F238E27FC236}">
                <a16:creationId xmlns:a16="http://schemas.microsoft.com/office/drawing/2014/main" id="{6C16C4E0-247B-009A-33F1-82D11C62E5A4}"/>
              </a:ext>
            </a:extLst>
          </p:cNvPr>
          <p:cNvPicPr>
            <a:picLocks noChangeAspect="1"/>
          </p:cNvPicPr>
          <p:nvPr/>
        </p:nvPicPr>
        <p:blipFill>
          <a:blip r:embed="rId6"/>
          <a:stretch>
            <a:fillRect/>
          </a:stretch>
        </p:blipFill>
        <p:spPr>
          <a:xfrm>
            <a:off x="2188539" y="6065534"/>
            <a:ext cx="9902229" cy="204838"/>
          </a:xfrm>
          <a:prstGeom prst="rect">
            <a:avLst/>
          </a:prstGeom>
          <a:noFill/>
          <a:ln>
            <a:noFill/>
          </a:ln>
          <a:effectLst/>
        </p:spPr>
      </p:pic>
      <p:sp>
        <p:nvSpPr>
          <p:cNvPr id="13" name="TextBox 12">
            <a:extLst>
              <a:ext uri="{FF2B5EF4-FFF2-40B4-BE49-F238E27FC236}">
                <a16:creationId xmlns:a16="http://schemas.microsoft.com/office/drawing/2014/main" id="{56EFC1AE-1C1B-CC35-885D-AD6F302C8F14}"/>
              </a:ext>
            </a:extLst>
          </p:cNvPr>
          <p:cNvSpPr txBox="1"/>
          <p:nvPr/>
        </p:nvSpPr>
        <p:spPr>
          <a:xfrm rot="16200000">
            <a:off x="4339026" y="2869590"/>
            <a:ext cx="1522831" cy="246221"/>
          </a:xfrm>
          <a:prstGeom prst="rect">
            <a:avLst/>
          </a:prstGeom>
          <a:noFill/>
        </p:spPr>
        <p:txBody>
          <a:bodyPr wrap="square" rtlCol="0">
            <a:spAutoFit/>
          </a:bodyPr>
          <a:lstStyle/>
          <a:p>
            <a:r>
              <a:rPr lang="en-US" sz="1000" b="1" dirty="0"/>
              <a:t>Key</a:t>
            </a:r>
          </a:p>
        </p:txBody>
      </p:sp>
      <p:sp>
        <p:nvSpPr>
          <p:cNvPr id="14" name="TextBox 13">
            <a:extLst>
              <a:ext uri="{FF2B5EF4-FFF2-40B4-BE49-F238E27FC236}">
                <a16:creationId xmlns:a16="http://schemas.microsoft.com/office/drawing/2014/main" id="{8560D6B8-AF9C-416F-A485-08C4D1E36709}"/>
              </a:ext>
            </a:extLst>
          </p:cNvPr>
          <p:cNvSpPr txBox="1"/>
          <p:nvPr/>
        </p:nvSpPr>
        <p:spPr>
          <a:xfrm>
            <a:off x="7418845" y="1242130"/>
            <a:ext cx="1522831" cy="246221"/>
          </a:xfrm>
          <a:prstGeom prst="rect">
            <a:avLst/>
          </a:prstGeom>
          <a:noFill/>
        </p:spPr>
        <p:txBody>
          <a:bodyPr wrap="square" rtlCol="0">
            <a:spAutoFit/>
          </a:bodyPr>
          <a:lstStyle/>
          <a:p>
            <a:r>
              <a:rPr lang="en-US" sz="1000" b="1" dirty="0"/>
              <a:t>Plain text</a:t>
            </a:r>
          </a:p>
        </p:txBody>
      </p:sp>
    </p:spTree>
    <p:extLst>
      <p:ext uri="{BB962C8B-B14F-4D97-AF65-F5344CB8AC3E}">
        <p14:creationId xmlns:p14="http://schemas.microsoft.com/office/powerpoint/2010/main" val="3439609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Symmetric Encryption - Limitations</a:t>
            </a:r>
          </a:p>
        </p:txBody>
      </p:sp>
      <p:sp>
        <p:nvSpPr>
          <p:cNvPr id="9" name="TextBox 8">
            <a:extLst>
              <a:ext uri="{FF2B5EF4-FFF2-40B4-BE49-F238E27FC236}">
                <a16:creationId xmlns:a16="http://schemas.microsoft.com/office/drawing/2014/main" id="{3DF5BB49-361A-28F5-B20A-AF09DCBDA37A}"/>
              </a:ext>
            </a:extLst>
          </p:cNvPr>
          <p:cNvSpPr txBox="1"/>
          <p:nvPr/>
        </p:nvSpPr>
        <p:spPr>
          <a:xfrm>
            <a:off x="1262952" y="1959456"/>
            <a:ext cx="9724362" cy="223073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Any exposure to the secret key compromises the secrecy of the ciphertext.</a:t>
            </a:r>
          </a:p>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A key needs to be delivered to the recipient of the coded message for it to be decrypted.</a:t>
            </a:r>
          </a:p>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Potential for eavesdropping attack during transmission of key.</a:t>
            </a:r>
          </a:p>
          <a:p>
            <a:pPr marL="1100138" lvl="1" indent="-533400" algn="just">
              <a:lnSpc>
                <a:spcPct val="200000"/>
              </a:lnSpc>
              <a:buFont typeface="Arial" panose="020B0604020202020204" pitchFamily="34" charset="0"/>
              <a:buChar char="•"/>
            </a:pPr>
            <a:endParaRPr lang="en-US" altLang="en-US" dirty="0">
              <a:cs typeface="Times New Roman" panose="02020603050405020304" pitchFamily="18" charset="0"/>
            </a:endParaRPr>
          </a:p>
        </p:txBody>
      </p:sp>
      <p:sp>
        <p:nvSpPr>
          <p:cNvPr id="7" name="TextBox 6">
            <a:extLst>
              <a:ext uri="{FF2B5EF4-FFF2-40B4-BE49-F238E27FC236}">
                <a16:creationId xmlns:a16="http://schemas.microsoft.com/office/drawing/2014/main" id="{49FF06A1-289D-3664-F35E-713467D61B1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69BFCE94-9D12-B0EE-44E0-3D9D94CBA9DD}"/>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1504135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9" name="TextBox 8">
            <a:extLst>
              <a:ext uri="{FF2B5EF4-FFF2-40B4-BE49-F238E27FC236}">
                <a16:creationId xmlns:a16="http://schemas.microsoft.com/office/drawing/2014/main" id="{F578A07E-4418-7053-A5FE-CEBFE22EFD00}"/>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Encryption - Asymmetric Algorithms</a:t>
            </a:r>
          </a:p>
        </p:txBody>
      </p:sp>
      <p:sp>
        <p:nvSpPr>
          <p:cNvPr id="30" name="TextBox 29">
            <a:extLst>
              <a:ext uri="{FF2B5EF4-FFF2-40B4-BE49-F238E27FC236}">
                <a16:creationId xmlns:a16="http://schemas.microsoft.com/office/drawing/2014/main" id="{6882C698-721E-A214-BB4A-A58923B9E5BB}"/>
              </a:ext>
            </a:extLst>
          </p:cNvPr>
          <p:cNvSpPr txBox="1"/>
          <p:nvPr/>
        </p:nvSpPr>
        <p:spPr>
          <a:xfrm>
            <a:off x="1540744" y="1362987"/>
            <a:ext cx="8732520"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dirty="0">
                <a:cs typeface="Times New Roman" panose="02020603050405020304" pitchFamily="18" charset="0"/>
              </a:rPr>
              <a:t>Uses a pair of keys for encryption</a:t>
            </a:r>
          </a:p>
          <a:p>
            <a:pPr marL="852488" lvl="1" indent="-285750" algn="just">
              <a:lnSpc>
                <a:spcPct val="150000"/>
              </a:lnSpc>
              <a:buFont typeface="Arial" panose="020B0604020202020204" pitchFamily="34" charset="0"/>
              <a:buChar char="•"/>
            </a:pPr>
            <a:r>
              <a:rPr lang="en-US" altLang="en-US" dirty="0">
                <a:cs typeface="Times New Roman" panose="02020603050405020304" pitchFamily="18" charset="0"/>
              </a:rPr>
              <a:t>Public key for encryption</a:t>
            </a:r>
          </a:p>
          <a:p>
            <a:pPr marL="852488" lvl="1" indent="-285750" algn="just">
              <a:lnSpc>
                <a:spcPct val="150000"/>
              </a:lnSpc>
              <a:buFont typeface="Arial" panose="020B0604020202020204" pitchFamily="34" charset="0"/>
              <a:buChar char="•"/>
            </a:pPr>
            <a:r>
              <a:rPr lang="en-US" altLang="en-US" dirty="0">
                <a:cs typeface="Times New Roman" panose="02020603050405020304" pitchFamily="18" charset="0"/>
              </a:rPr>
              <a:t>Private key for decryption</a:t>
            </a:r>
          </a:p>
          <a:p>
            <a:pPr marL="285750" indent="-285750" algn="just">
              <a:lnSpc>
                <a:spcPct val="150000"/>
              </a:lnSpc>
              <a:buFont typeface="Arial" panose="020B0604020202020204" pitchFamily="34" charset="0"/>
              <a:buChar char="•"/>
            </a:pPr>
            <a:r>
              <a:rPr lang="en-US" altLang="en-US" dirty="0">
                <a:cs typeface="Times New Roman" panose="02020603050405020304" pitchFamily="18" charset="0"/>
              </a:rPr>
              <a:t>Messages encoded using the public key can only be decoded by the private key</a:t>
            </a:r>
          </a:p>
          <a:p>
            <a:pPr marL="1100138" lvl="1" indent="-533400" algn="just">
              <a:lnSpc>
                <a:spcPct val="150000"/>
              </a:lnSpc>
              <a:buFont typeface="Wingdings" panose="05000000000000000000" pitchFamily="2" charset="2"/>
              <a:buChar char="Ø"/>
            </a:pPr>
            <a:r>
              <a:rPr lang="en-US" altLang="en-US" dirty="0">
                <a:cs typeface="Times New Roman" panose="02020603050405020304" pitchFamily="18" charset="0"/>
              </a:rPr>
              <a:t>Secret transmission of key for decryption is not required</a:t>
            </a:r>
          </a:p>
          <a:p>
            <a:pPr marL="1100138" lvl="1" indent="-533400" algn="just">
              <a:lnSpc>
                <a:spcPct val="150000"/>
              </a:lnSpc>
              <a:buFont typeface="Wingdings" panose="05000000000000000000" pitchFamily="2" charset="2"/>
              <a:buChar char="Ø"/>
            </a:pPr>
            <a:r>
              <a:rPr lang="en-US" altLang="en-US" dirty="0">
                <a:cs typeface="Times New Roman" panose="02020603050405020304" pitchFamily="18" charset="0"/>
              </a:rPr>
              <a:t>Every entity can generate a key pair and release its public key</a:t>
            </a:r>
          </a:p>
        </p:txBody>
      </p:sp>
      <p:sp>
        <p:nvSpPr>
          <p:cNvPr id="32" name="AutoShape 6">
            <a:extLst>
              <a:ext uri="{FF2B5EF4-FFF2-40B4-BE49-F238E27FC236}">
                <a16:creationId xmlns:a16="http://schemas.microsoft.com/office/drawing/2014/main" id="{03D22B76-060E-EA4F-4FEA-616EE3EC01E2}"/>
              </a:ext>
            </a:extLst>
          </p:cNvPr>
          <p:cNvSpPr>
            <a:spLocks noChangeArrowheads="1"/>
          </p:cNvSpPr>
          <p:nvPr/>
        </p:nvSpPr>
        <p:spPr bwMode="auto">
          <a:xfrm>
            <a:off x="2583650" y="4007003"/>
            <a:ext cx="914400" cy="990600"/>
          </a:xfrm>
          <a:prstGeom prst="foldedCorner">
            <a:avLst>
              <a:gd name="adj" fmla="val 12500"/>
            </a:avLst>
          </a:prstGeom>
          <a:solidFill>
            <a:schemeClr val="bg1">
              <a:lumMod val="95000"/>
            </a:schemeClr>
          </a:solidFill>
          <a:ln w="6350">
            <a:noFill/>
            <a:round/>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en-US" sz="1200" dirty="0">
                <a:solidFill>
                  <a:srgbClr val="002060"/>
                </a:solidFill>
                <a:latin typeface="Arial" panose="020B0604020202020204" pitchFamily="34" charset="0"/>
              </a:rPr>
              <a:t>Plain Text</a:t>
            </a:r>
          </a:p>
        </p:txBody>
      </p:sp>
      <p:sp>
        <p:nvSpPr>
          <p:cNvPr id="34" name="AutoShape 8">
            <a:extLst>
              <a:ext uri="{FF2B5EF4-FFF2-40B4-BE49-F238E27FC236}">
                <a16:creationId xmlns:a16="http://schemas.microsoft.com/office/drawing/2014/main" id="{B60D2EE5-EB77-DEB8-4E80-6BC7F7DAD870}"/>
              </a:ext>
            </a:extLst>
          </p:cNvPr>
          <p:cNvSpPr>
            <a:spLocks noChangeArrowheads="1"/>
          </p:cNvSpPr>
          <p:nvPr/>
        </p:nvSpPr>
        <p:spPr bwMode="auto">
          <a:xfrm>
            <a:off x="4042562" y="3968903"/>
            <a:ext cx="1143000" cy="1066800"/>
          </a:xfrm>
          <a:prstGeom prst="cube">
            <a:avLst>
              <a:gd name="adj" fmla="val 15181"/>
            </a:avLst>
          </a:prstGeom>
          <a:solidFill>
            <a:schemeClr val="bg1">
              <a:lumMod val="95000"/>
            </a:schemeClr>
          </a:solidFill>
          <a:ln w="6350">
            <a:noFill/>
            <a:miter lim="800000"/>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endParaRPr lang="en-US" altLang="en-US" sz="1200" dirty="0">
              <a:solidFill>
                <a:srgbClr val="002060"/>
              </a:solidFill>
              <a:latin typeface="Arial" panose="020B0604020202020204" pitchFamily="34" charset="0"/>
            </a:endParaRPr>
          </a:p>
          <a:p>
            <a:pPr algn="ctr" eaLnBrk="1" hangingPunct="1">
              <a:buFontTx/>
              <a:buNone/>
            </a:pPr>
            <a:r>
              <a:rPr lang="en-US" altLang="en-US" sz="1200" dirty="0">
                <a:solidFill>
                  <a:srgbClr val="002060"/>
                </a:solidFill>
                <a:latin typeface="Arial" panose="020B0604020202020204" pitchFamily="34" charset="0"/>
              </a:rPr>
              <a:t>Cipher</a:t>
            </a:r>
          </a:p>
          <a:p>
            <a:pPr algn="ctr" eaLnBrk="1" hangingPunct="1">
              <a:buFontTx/>
              <a:buNone/>
            </a:pPr>
            <a:endParaRPr lang="en-US" altLang="en-US" sz="1200" dirty="0">
              <a:solidFill>
                <a:srgbClr val="002060"/>
              </a:solidFill>
              <a:latin typeface="Arial" panose="020B0604020202020204" pitchFamily="34" charset="0"/>
            </a:endParaRPr>
          </a:p>
        </p:txBody>
      </p:sp>
      <p:sp>
        <p:nvSpPr>
          <p:cNvPr id="35" name="Line 9">
            <a:extLst>
              <a:ext uri="{FF2B5EF4-FFF2-40B4-BE49-F238E27FC236}">
                <a16:creationId xmlns:a16="http://schemas.microsoft.com/office/drawing/2014/main" id="{5C5443E0-4364-63FD-03C7-335EC52193AD}"/>
              </a:ext>
            </a:extLst>
          </p:cNvPr>
          <p:cNvSpPr>
            <a:spLocks noChangeShapeType="1"/>
          </p:cNvSpPr>
          <p:nvPr/>
        </p:nvSpPr>
        <p:spPr bwMode="auto">
          <a:xfrm flipH="1" flipV="1">
            <a:off x="4615650" y="5035700"/>
            <a:ext cx="9688" cy="416163"/>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36" name="Line 10">
            <a:extLst>
              <a:ext uri="{FF2B5EF4-FFF2-40B4-BE49-F238E27FC236}">
                <a16:creationId xmlns:a16="http://schemas.microsoft.com/office/drawing/2014/main" id="{FA099E60-B64E-B84B-3E80-88D8D0C39EB8}"/>
              </a:ext>
            </a:extLst>
          </p:cNvPr>
          <p:cNvSpPr>
            <a:spLocks noChangeShapeType="1"/>
          </p:cNvSpPr>
          <p:nvPr/>
        </p:nvSpPr>
        <p:spPr bwMode="auto">
          <a:xfrm rot="16200000">
            <a:off x="3764750" y="4235603"/>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37" name="Line 11">
            <a:extLst>
              <a:ext uri="{FF2B5EF4-FFF2-40B4-BE49-F238E27FC236}">
                <a16:creationId xmlns:a16="http://schemas.microsoft.com/office/drawing/2014/main" id="{85C4B8AC-F3D7-512A-5639-AABB22641415}"/>
              </a:ext>
            </a:extLst>
          </p:cNvPr>
          <p:cNvSpPr>
            <a:spLocks noChangeShapeType="1"/>
          </p:cNvSpPr>
          <p:nvPr/>
        </p:nvSpPr>
        <p:spPr bwMode="auto">
          <a:xfrm rot="16200000">
            <a:off x="5445912" y="4235603"/>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38" name="Text Box 12">
            <a:extLst>
              <a:ext uri="{FF2B5EF4-FFF2-40B4-BE49-F238E27FC236}">
                <a16:creationId xmlns:a16="http://schemas.microsoft.com/office/drawing/2014/main" id="{26B03BEB-80FF-A45B-A331-B3401399C32D}"/>
              </a:ext>
            </a:extLst>
          </p:cNvPr>
          <p:cNvSpPr txBox="1">
            <a:spLocks noChangeArrowheads="1"/>
          </p:cNvSpPr>
          <p:nvPr/>
        </p:nvSpPr>
        <p:spPr bwMode="auto">
          <a:xfrm>
            <a:off x="4097733" y="5649086"/>
            <a:ext cx="103265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400">
                <a:solidFill>
                  <a:srgbClr val="002060"/>
                </a:solidFill>
                <a:latin typeface="Arial" panose="020B0604020202020204" pitchFamily="34" charset="0"/>
              </a:rPr>
              <a:t>Public Key</a:t>
            </a:r>
          </a:p>
        </p:txBody>
      </p:sp>
      <p:sp>
        <p:nvSpPr>
          <p:cNvPr id="40" name="Line 16">
            <a:extLst>
              <a:ext uri="{FF2B5EF4-FFF2-40B4-BE49-F238E27FC236}">
                <a16:creationId xmlns:a16="http://schemas.microsoft.com/office/drawing/2014/main" id="{B8912F54-A874-4CE5-8244-BFE8537639D0}"/>
              </a:ext>
            </a:extLst>
          </p:cNvPr>
          <p:cNvSpPr>
            <a:spLocks noChangeShapeType="1"/>
          </p:cNvSpPr>
          <p:nvPr/>
        </p:nvSpPr>
        <p:spPr bwMode="auto">
          <a:xfrm rot="16200000">
            <a:off x="8570112" y="4235603"/>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41" name="Line 17">
            <a:extLst>
              <a:ext uri="{FF2B5EF4-FFF2-40B4-BE49-F238E27FC236}">
                <a16:creationId xmlns:a16="http://schemas.microsoft.com/office/drawing/2014/main" id="{358AAF9A-3271-6ECF-8E99-6A422F09B5B5}"/>
              </a:ext>
            </a:extLst>
          </p:cNvPr>
          <p:cNvSpPr>
            <a:spLocks noChangeShapeType="1"/>
          </p:cNvSpPr>
          <p:nvPr/>
        </p:nvSpPr>
        <p:spPr bwMode="auto">
          <a:xfrm rot="16200000">
            <a:off x="6893712" y="4235603"/>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42" name="Line 18">
            <a:extLst>
              <a:ext uri="{FF2B5EF4-FFF2-40B4-BE49-F238E27FC236}">
                <a16:creationId xmlns:a16="http://schemas.microsoft.com/office/drawing/2014/main" id="{55CB881A-5352-F66E-728E-2689EA8ADBEC}"/>
              </a:ext>
            </a:extLst>
          </p:cNvPr>
          <p:cNvSpPr>
            <a:spLocks noChangeShapeType="1"/>
          </p:cNvSpPr>
          <p:nvPr/>
        </p:nvSpPr>
        <p:spPr bwMode="auto">
          <a:xfrm flipV="1">
            <a:off x="7736674" y="5035702"/>
            <a:ext cx="0" cy="416164"/>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43" name="Text Box 19">
            <a:extLst>
              <a:ext uri="{FF2B5EF4-FFF2-40B4-BE49-F238E27FC236}">
                <a16:creationId xmlns:a16="http://schemas.microsoft.com/office/drawing/2014/main" id="{E9D18D36-134D-89E2-A596-C044FEEA5CCB}"/>
              </a:ext>
            </a:extLst>
          </p:cNvPr>
          <p:cNvSpPr txBox="1">
            <a:spLocks noChangeArrowheads="1"/>
          </p:cNvSpPr>
          <p:nvPr/>
        </p:nvSpPr>
        <p:spPr bwMode="auto">
          <a:xfrm>
            <a:off x="7184295" y="5656707"/>
            <a:ext cx="110158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400" dirty="0">
                <a:solidFill>
                  <a:srgbClr val="002060"/>
                </a:solidFill>
                <a:latin typeface="Arial" panose="020B0604020202020204" pitchFamily="34" charset="0"/>
              </a:rPr>
              <a:t>Private Key</a:t>
            </a:r>
          </a:p>
        </p:txBody>
      </p:sp>
      <p:sp>
        <p:nvSpPr>
          <p:cNvPr id="45" name="AutoShape 21">
            <a:extLst>
              <a:ext uri="{FF2B5EF4-FFF2-40B4-BE49-F238E27FC236}">
                <a16:creationId xmlns:a16="http://schemas.microsoft.com/office/drawing/2014/main" id="{51F614DA-292D-0939-8505-DE2AC965A44D}"/>
              </a:ext>
            </a:extLst>
          </p:cNvPr>
          <p:cNvSpPr>
            <a:spLocks noChangeArrowheads="1"/>
          </p:cNvSpPr>
          <p:nvPr/>
        </p:nvSpPr>
        <p:spPr bwMode="auto">
          <a:xfrm>
            <a:off x="5712612" y="4007003"/>
            <a:ext cx="914400" cy="990600"/>
          </a:xfrm>
          <a:prstGeom prst="foldedCorner">
            <a:avLst>
              <a:gd name="adj" fmla="val 12500"/>
            </a:avLst>
          </a:prstGeom>
          <a:solidFill>
            <a:schemeClr val="bg1">
              <a:lumMod val="95000"/>
            </a:schemeClr>
          </a:solidFill>
          <a:ln w="6350">
            <a:noFill/>
            <a:round/>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en-US" sz="1200">
                <a:solidFill>
                  <a:srgbClr val="002060"/>
                </a:solidFill>
                <a:latin typeface="Arial" panose="020B0604020202020204" pitchFamily="34" charset="0"/>
              </a:rPr>
              <a:t>Cipher Text</a:t>
            </a:r>
          </a:p>
        </p:txBody>
      </p:sp>
      <p:sp>
        <p:nvSpPr>
          <p:cNvPr id="46" name="AutoShape 22">
            <a:extLst>
              <a:ext uri="{FF2B5EF4-FFF2-40B4-BE49-F238E27FC236}">
                <a16:creationId xmlns:a16="http://schemas.microsoft.com/office/drawing/2014/main" id="{B1EB701F-E1D4-A255-5F06-05449FBB68CD}"/>
              </a:ext>
            </a:extLst>
          </p:cNvPr>
          <p:cNvSpPr>
            <a:spLocks noChangeArrowheads="1"/>
          </p:cNvSpPr>
          <p:nvPr/>
        </p:nvSpPr>
        <p:spPr bwMode="auto">
          <a:xfrm>
            <a:off x="8836812" y="4007003"/>
            <a:ext cx="914400" cy="990600"/>
          </a:xfrm>
          <a:prstGeom prst="foldedCorner">
            <a:avLst>
              <a:gd name="adj" fmla="val 12500"/>
            </a:avLst>
          </a:prstGeom>
          <a:solidFill>
            <a:schemeClr val="bg1">
              <a:lumMod val="95000"/>
            </a:schemeClr>
          </a:solidFill>
          <a:ln w="6350">
            <a:noFill/>
            <a:round/>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en-US" sz="1200">
                <a:solidFill>
                  <a:srgbClr val="002060"/>
                </a:solidFill>
                <a:latin typeface="Arial" panose="020B0604020202020204" pitchFamily="34" charset="0"/>
              </a:rPr>
              <a:t>Plain Text</a:t>
            </a:r>
          </a:p>
        </p:txBody>
      </p:sp>
      <p:sp>
        <p:nvSpPr>
          <p:cNvPr id="47" name="AutoShape 23">
            <a:extLst>
              <a:ext uri="{FF2B5EF4-FFF2-40B4-BE49-F238E27FC236}">
                <a16:creationId xmlns:a16="http://schemas.microsoft.com/office/drawing/2014/main" id="{78CF38D9-0AA3-633B-88D0-D19F74424783}"/>
              </a:ext>
            </a:extLst>
          </p:cNvPr>
          <p:cNvSpPr>
            <a:spLocks noChangeArrowheads="1"/>
          </p:cNvSpPr>
          <p:nvPr/>
        </p:nvSpPr>
        <p:spPr bwMode="auto">
          <a:xfrm>
            <a:off x="7163587" y="3968903"/>
            <a:ext cx="1143000" cy="1066800"/>
          </a:xfrm>
          <a:prstGeom prst="cube">
            <a:avLst>
              <a:gd name="adj" fmla="val 15181"/>
            </a:avLst>
          </a:prstGeom>
          <a:solidFill>
            <a:schemeClr val="bg1">
              <a:lumMod val="95000"/>
            </a:schemeClr>
          </a:solidFill>
          <a:ln w="6350">
            <a:noFill/>
            <a:miter lim="800000"/>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endParaRPr lang="en-US" altLang="en-US" sz="1200">
              <a:solidFill>
                <a:srgbClr val="002060"/>
              </a:solidFill>
              <a:latin typeface="Arial" panose="020B0604020202020204" pitchFamily="34" charset="0"/>
            </a:endParaRPr>
          </a:p>
          <a:p>
            <a:pPr algn="ctr" eaLnBrk="1" hangingPunct="1">
              <a:buFontTx/>
              <a:buNone/>
            </a:pPr>
            <a:r>
              <a:rPr lang="en-US" altLang="en-US" sz="1200">
                <a:solidFill>
                  <a:srgbClr val="002060"/>
                </a:solidFill>
                <a:latin typeface="Arial" panose="020B0604020202020204" pitchFamily="34" charset="0"/>
              </a:rPr>
              <a:t>Cipher</a:t>
            </a:r>
          </a:p>
          <a:p>
            <a:pPr algn="ctr" eaLnBrk="1" hangingPunct="1">
              <a:buFontTx/>
              <a:buNone/>
            </a:pPr>
            <a:endParaRPr lang="en-US" altLang="en-US" sz="1200">
              <a:solidFill>
                <a:srgbClr val="002060"/>
              </a:solidFill>
              <a:latin typeface="Arial" panose="020B0604020202020204" pitchFamily="34" charset="0"/>
            </a:endParaRPr>
          </a:p>
        </p:txBody>
      </p:sp>
      <p:pic>
        <p:nvPicPr>
          <p:cNvPr id="49" name="Graphic 64" descr="Key">
            <a:extLst>
              <a:ext uri="{FF2B5EF4-FFF2-40B4-BE49-F238E27FC236}">
                <a16:creationId xmlns:a16="http://schemas.microsoft.com/office/drawing/2014/main" id="{8C02B772-9A8F-2443-9F10-75CF35697F8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180458" y="5114227"/>
            <a:ext cx="867207" cy="867207"/>
          </a:xfrm>
          <a:prstGeom prst="rect">
            <a:avLst/>
          </a:prstGeom>
        </p:spPr>
      </p:pic>
      <p:pic>
        <p:nvPicPr>
          <p:cNvPr id="50" name="グラフィックス 92" descr="Key">
            <a:extLst>
              <a:ext uri="{FF2B5EF4-FFF2-40B4-BE49-F238E27FC236}">
                <a16:creationId xmlns:a16="http://schemas.microsoft.com/office/drawing/2014/main" id="{746484E4-704B-C829-5FA0-807B25E9AE2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66336" y="5147020"/>
            <a:ext cx="783326" cy="783326"/>
          </a:xfrm>
          <a:prstGeom prst="rect">
            <a:avLst/>
          </a:prstGeom>
        </p:spPr>
      </p:pic>
      <p:sp>
        <p:nvSpPr>
          <p:cNvPr id="7" name="TextBox 6">
            <a:extLst>
              <a:ext uri="{FF2B5EF4-FFF2-40B4-BE49-F238E27FC236}">
                <a16:creationId xmlns:a16="http://schemas.microsoft.com/office/drawing/2014/main" id="{73D26216-8E58-054A-8B3D-8D6BC5ACB43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DA8F0908-09A9-FEC4-25DB-7D901D28183F}"/>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1840466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64"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Asymmetric Encryption - Types</a:t>
            </a:r>
          </a:p>
        </p:txBody>
      </p:sp>
      <p:sp>
        <p:nvSpPr>
          <p:cNvPr id="9" name="TextBox 8">
            <a:extLst>
              <a:ext uri="{FF2B5EF4-FFF2-40B4-BE49-F238E27FC236}">
                <a16:creationId xmlns:a16="http://schemas.microsoft.com/office/drawing/2014/main" id="{7041A45C-EB41-0F10-A457-A32377F5E54F}"/>
              </a:ext>
            </a:extLst>
          </p:cNvPr>
          <p:cNvSpPr txBox="1"/>
          <p:nvPr/>
        </p:nvSpPr>
        <p:spPr>
          <a:xfrm>
            <a:off x="1377950" y="1457412"/>
            <a:ext cx="8864600" cy="4204356"/>
          </a:xfrm>
          <a:prstGeom prst="rect">
            <a:avLst/>
          </a:prstGeom>
          <a:noFill/>
        </p:spPr>
        <p:txBody>
          <a:bodyPr wrap="square">
            <a:spAutoFit/>
          </a:bodyPr>
          <a:lstStyle/>
          <a:p>
            <a:pPr algn="just">
              <a:lnSpc>
                <a:spcPct val="150000"/>
              </a:lnSpc>
            </a:pPr>
            <a:r>
              <a:rPr lang="en-US" altLang="en-US" dirty="0">
                <a:cs typeface="Times New Roman" panose="02020603050405020304" pitchFamily="18" charset="0"/>
              </a:rPr>
              <a:t>Two most popular algorithms are RSA &amp; El Gamal</a:t>
            </a:r>
          </a:p>
          <a:p>
            <a:pPr marL="1100138" lvl="1" indent="-533400" algn="just">
              <a:lnSpc>
                <a:spcPct val="150000"/>
              </a:lnSpc>
              <a:buFont typeface="Wingdings" panose="05000000000000000000" pitchFamily="2" charset="2"/>
              <a:buChar char="Ø"/>
            </a:pPr>
            <a:r>
              <a:rPr lang="en-US" altLang="en-US" dirty="0">
                <a:cs typeface="Times New Roman" panose="02020603050405020304" pitchFamily="18" charset="0"/>
              </a:rPr>
              <a:t>RSA</a:t>
            </a:r>
          </a:p>
          <a:p>
            <a:pPr marL="1366838" lvl="2" indent="-457200" algn="just">
              <a:lnSpc>
                <a:spcPct val="150000"/>
              </a:lnSpc>
              <a:buFont typeface="Wingdings" panose="05000000000000000000" pitchFamily="2" charset="2"/>
              <a:buChar char="§"/>
            </a:pPr>
            <a:r>
              <a:rPr lang="en-US" altLang="en-US" dirty="0">
                <a:cs typeface="Times New Roman" panose="02020603050405020304" pitchFamily="18" charset="0"/>
              </a:rPr>
              <a:t>Developed by Ron Rivest, Adi Shamir, Len Adelman</a:t>
            </a:r>
          </a:p>
          <a:p>
            <a:pPr marL="1366838" lvl="2" indent="-457200" algn="just">
              <a:lnSpc>
                <a:spcPct val="150000"/>
              </a:lnSpc>
              <a:buFont typeface="Wingdings" panose="05000000000000000000" pitchFamily="2" charset="2"/>
              <a:buChar char="§"/>
            </a:pPr>
            <a:r>
              <a:rPr lang="en-US" altLang="en-US" dirty="0">
                <a:cs typeface="Times New Roman" panose="02020603050405020304" pitchFamily="18" charset="0"/>
              </a:rPr>
              <a:t>Both public and private key are interchangeable</a:t>
            </a:r>
          </a:p>
          <a:p>
            <a:pPr marL="1366838" lvl="2" indent="-457200" algn="just">
              <a:lnSpc>
                <a:spcPct val="150000"/>
              </a:lnSpc>
              <a:buFont typeface="Wingdings" panose="05000000000000000000" pitchFamily="2" charset="2"/>
              <a:buChar char="§"/>
            </a:pPr>
            <a:r>
              <a:rPr lang="en-US" altLang="en-US" dirty="0">
                <a:cs typeface="Times New Roman" panose="02020603050405020304" pitchFamily="18" charset="0"/>
              </a:rPr>
              <a:t>Variable Key Size (512, 1024, or 2048 bits)</a:t>
            </a:r>
          </a:p>
          <a:p>
            <a:pPr marL="1366838" lvl="2" indent="-457200" algn="just">
              <a:lnSpc>
                <a:spcPct val="150000"/>
              </a:lnSpc>
              <a:buFont typeface="Wingdings" panose="05000000000000000000" pitchFamily="2" charset="2"/>
              <a:buChar char="§"/>
            </a:pPr>
            <a:r>
              <a:rPr lang="en-US" altLang="en-US" dirty="0">
                <a:cs typeface="Times New Roman" panose="02020603050405020304" pitchFamily="18" charset="0"/>
              </a:rPr>
              <a:t>Most popular public key algorithm</a:t>
            </a:r>
          </a:p>
          <a:p>
            <a:pPr marL="1100138" lvl="1" indent="-533400" algn="just">
              <a:lnSpc>
                <a:spcPct val="150000"/>
              </a:lnSpc>
              <a:buFont typeface="Wingdings" panose="05000000000000000000" pitchFamily="2" charset="2"/>
              <a:buChar char="Ø"/>
            </a:pPr>
            <a:r>
              <a:rPr lang="en-US" altLang="en-US" dirty="0">
                <a:cs typeface="Times New Roman" panose="02020603050405020304" pitchFamily="18" charset="0"/>
              </a:rPr>
              <a:t>El Gamal</a:t>
            </a:r>
          </a:p>
          <a:p>
            <a:pPr marL="1366838" lvl="2" indent="-457200" algn="just">
              <a:lnSpc>
                <a:spcPct val="150000"/>
              </a:lnSpc>
              <a:buFont typeface="Wingdings" panose="05000000000000000000" pitchFamily="2" charset="2"/>
              <a:buChar char="§"/>
            </a:pPr>
            <a:r>
              <a:rPr lang="en-US" altLang="en-US" dirty="0">
                <a:cs typeface="Times New Roman" panose="02020603050405020304" pitchFamily="18" charset="0"/>
              </a:rPr>
              <a:t>Developed by Taher </a:t>
            </a:r>
            <a:r>
              <a:rPr lang="en-US" altLang="en-US" dirty="0" err="1">
                <a:cs typeface="Times New Roman" panose="02020603050405020304" pitchFamily="18" charset="0"/>
              </a:rPr>
              <a:t>ElGamal</a:t>
            </a:r>
            <a:endParaRPr lang="en-US" altLang="en-US" dirty="0">
              <a:cs typeface="Times New Roman" panose="02020603050405020304" pitchFamily="18" charset="0"/>
            </a:endParaRPr>
          </a:p>
          <a:p>
            <a:pPr marL="1366838" lvl="2" indent="-457200" algn="just">
              <a:lnSpc>
                <a:spcPct val="150000"/>
              </a:lnSpc>
              <a:buFont typeface="Wingdings" panose="05000000000000000000" pitchFamily="2" charset="2"/>
              <a:buChar char="§"/>
            </a:pPr>
            <a:r>
              <a:rPr lang="en-US" altLang="en-US" dirty="0">
                <a:cs typeface="Times New Roman" panose="02020603050405020304" pitchFamily="18" charset="0"/>
              </a:rPr>
              <a:t>Variable key size (512 or 1024 bits)</a:t>
            </a:r>
          </a:p>
          <a:p>
            <a:pPr marL="1366838" lvl="2" indent="-457200" algn="just">
              <a:lnSpc>
                <a:spcPct val="150000"/>
              </a:lnSpc>
              <a:buFont typeface="Wingdings" panose="05000000000000000000" pitchFamily="2" charset="2"/>
              <a:buChar char="§"/>
            </a:pPr>
            <a:r>
              <a:rPr lang="en-US" altLang="en-US" dirty="0">
                <a:cs typeface="Times New Roman" panose="02020603050405020304" pitchFamily="18" charset="0"/>
              </a:rPr>
              <a:t>Less common than RSA, used in protocols like PGP</a:t>
            </a:r>
          </a:p>
        </p:txBody>
      </p:sp>
      <p:sp>
        <p:nvSpPr>
          <p:cNvPr id="7" name="TextBox 6">
            <a:extLst>
              <a:ext uri="{FF2B5EF4-FFF2-40B4-BE49-F238E27FC236}">
                <a16:creationId xmlns:a16="http://schemas.microsoft.com/office/drawing/2014/main" id="{7A0FFDCF-C083-4B0F-4DEE-E478313D959F}"/>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42D4A0A4-3A37-8636-79EA-7A3901A2F438}"/>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36524610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Asymmetric Encryption - Weaknesses </a:t>
            </a:r>
          </a:p>
        </p:txBody>
      </p:sp>
      <p:sp>
        <p:nvSpPr>
          <p:cNvPr id="9" name="TextBox 8">
            <a:extLst>
              <a:ext uri="{FF2B5EF4-FFF2-40B4-BE49-F238E27FC236}">
                <a16:creationId xmlns:a16="http://schemas.microsoft.com/office/drawing/2014/main" id="{BBE3D41A-5D8E-2871-4CC2-947E745F4B44}"/>
              </a:ext>
            </a:extLst>
          </p:cNvPr>
          <p:cNvSpPr txBox="1"/>
          <p:nvPr/>
        </p:nvSpPr>
        <p:spPr>
          <a:xfrm>
            <a:off x="1291771" y="1846924"/>
            <a:ext cx="9533101" cy="27847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Efficiency is lower than Symmetric Algorithms. </a:t>
            </a:r>
            <a:r>
              <a:rPr lang="en-MY" dirty="0">
                <a:cs typeface="Times New Roman" panose="02020603050405020304" pitchFamily="18" charset="0"/>
              </a:rPr>
              <a:t>It's a slow process compared to symmetric cryptography. Therefore, it's not appropriate for decrypting bulk messages.</a:t>
            </a:r>
            <a:endParaRPr lang="en-US" altLang="en-US" dirty="0">
              <a:cs typeface="Times New Roman" panose="02020603050405020304" pitchFamily="18" charset="0"/>
            </a:endParaRPr>
          </a:p>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Potential for a man-in-the-middle attack</a:t>
            </a:r>
          </a:p>
          <a:p>
            <a:pPr marL="285750" indent="-285750" algn="just">
              <a:lnSpc>
                <a:spcPct val="200000"/>
              </a:lnSpc>
              <a:buFont typeface="Arial" panose="020B0604020202020204" pitchFamily="34" charset="0"/>
              <a:buChar char="•"/>
            </a:pPr>
            <a:r>
              <a:rPr lang="en-MY" altLang="en-US" dirty="0">
                <a:cs typeface="Times New Roman" panose="02020603050405020304" pitchFamily="18" charset="0"/>
              </a:rPr>
              <a:t>Since public keys aren't authenticated, nobody can be certain that a public key belongs to the person supplied. </a:t>
            </a:r>
            <a:endParaRPr lang="en-US" altLang="en-US" dirty="0">
              <a:cs typeface="Times New Roman" panose="02020603050405020304" pitchFamily="18" charset="0"/>
            </a:endParaRPr>
          </a:p>
        </p:txBody>
      </p:sp>
      <p:sp>
        <p:nvSpPr>
          <p:cNvPr id="7" name="TextBox 6">
            <a:extLst>
              <a:ext uri="{FF2B5EF4-FFF2-40B4-BE49-F238E27FC236}">
                <a16:creationId xmlns:a16="http://schemas.microsoft.com/office/drawing/2014/main" id="{82A04875-AAEF-939B-B724-9E6A2325700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63B60D7F-6318-4990-B80B-903CF214FA22}"/>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1106633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3219"/>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Diffie-Hellman</a:t>
            </a:r>
          </a:p>
        </p:txBody>
      </p:sp>
      <p:sp>
        <p:nvSpPr>
          <p:cNvPr id="9" name="TextBox 8">
            <a:extLst>
              <a:ext uri="{FF2B5EF4-FFF2-40B4-BE49-F238E27FC236}">
                <a16:creationId xmlns:a16="http://schemas.microsoft.com/office/drawing/2014/main" id="{5C37B20B-0582-6E0F-1F80-0A240010D8A6}"/>
              </a:ext>
            </a:extLst>
          </p:cNvPr>
          <p:cNvSpPr txBox="1"/>
          <p:nvPr/>
        </p:nvSpPr>
        <p:spPr>
          <a:xfrm>
            <a:off x="1014365" y="1502514"/>
            <a:ext cx="9901554" cy="444673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Diffie-Hellman is the first key agreement algorithm</a:t>
            </a:r>
          </a:p>
          <a:p>
            <a:pPr marL="1100138" lvl="1" indent="-533400" algn="just">
              <a:lnSpc>
                <a:spcPct val="200000"/>
              </a:lnSpc>
              <a:buFont typeface="Wingdings" panose="05000000000000000000" pitchFamily="2" charset="2"/>
              <a:buChar char="Ø"/>
            </a:pPr>
            <a:r>
              <a:rPr lang="en-US" altLang="en-US" dirty="0">
                <a:cs typeface="Times New Roman" panose="02020603050405020304" pitchFamily="18" charset="0"/>
              </a:rPr>
              <a:t>Invented by Whitfield Diffie &amp; Martin Hellman</a:t>
            </a:r>
          </a:p>
          <a:p>
            <a:pPr marL="1100138" lvl="1" indent="-533400" algn="just">
              <a:lnSpc>
                <a:spcPct val="200000"/>
              </a:lnSpc>
              <a:buFont typeface="Wingdings" panose="05000000000000000000" pitchFamily="2" charset="2"/>
              <a:buChar char="Ø"/>
            </a:pPr>
            <a:r>
              <a:rPr lang="en-US" altLang="en-US" dirty="0">
                <a:cs typeface="Times New Roman" panose="02020603050405020304" pitchFamily="18" charset="0"/>
              </a:rPr>
              <a:t>Provided the ability for messages to be exchanged securely without having to have shared some secret information previously</a:t>
            </a:r>
          </a:p>
          <a:p>
            <a:pPr marL="1100138" lvl="1" indent="-533400" algn="just">
              <a:lnSpc>
                <a:spcPct val="200000"/>
              </a:lnSpc>
              <a:buFont typeface="Wingdings" panose="05000000000000000000" pitchFamily="2" charset="2"/>
              <a:buChar char="Ø"/>
            </a:pPr>
            <a:r>
              <a:rPr lang="en-US" altLang="en-US" dirty="0">
                <a:cs typeface="Times New Roman" panose="02020603050405020304" pitchFamily="18" charset="0"/>
              </a:rPr>
              <a:t>Inception of public key cryptography which allowed keys to be exchanged in the open </a:t>
            </a:r>
          </a:p>
          <a:p>
            <a:pPr marL="285750" indent="-285750" algn="just">
              <a:lnSpc>
                <a:spcPct val="200000"/>
              </a:lnSpc>
              <a:buFont typeface="Arial" panose="020B0604020202020204" pitchFamily="34" charset="0"/>
              <a:buChar char="•"/>
            </a:pPr>
            <a:r>
              <a:rPr lang="en-US" altLang="en-US" dirty="0">
                <a:cs typeface="Times New Roman" panose="02020603050405020304" pitchFamily="18" charset="0"/>
              </a:rPr>
              <a:t>No exchange of secret keys</a:t>
            </a:r>
          </a:p>
          <a:p>
            <a:pPr marL="1100138" lvl="1" indent="-533400" algn="just">
              <a:lnSpc>
                <a:spcPct val="200000"/>
              </a:lnSpc>
              <a:buFont typeface="Wingdings" panose="05000000000000000000" pitchFamily="2" charset="2"/>
              <a:buChar char="Ø"/>
            </a:pPr>
            <a:r>
              <a:rPr lang="en-US" altLang="en-US" dirty="0">
                <a:cs typeface="Times New Roman" panose="02020603050405020304" pitchFamily="18" charset="0"/>
              </a:rPr>
              <a:t> Man-in-the-middle attack avoided</a:t>
            </a:r>
          </a:p>
          <a:p>
            <a:pPr marL="1100138" lvl="1" indent="-533400" algn="just">
              <a:lnSpc>
                <a:spcPct val="200000"/>
              </a:lnSpc>
              <a:buFont typeface="Arial" panose="020B0604020202020204" pitchFamily="34" charset="0"/>
              <a:buChar char="•"/>
            </a:pPr>
            <a:endParaRPr lang="en-US" altLang="en-US" dirty="0">
              <a:cs typeface="Times New Roman" panose="02020603050405020304" pitchFamily="18" charset="0"/>
            </a:endParaRPr>
          </a:p>
        </p:txBody>
      </p:sp>
      <p:sp>
        <p:nvSpPr>
          <p:cNvPr id="7" name="TextBox 6">
            <a:extLst>
              <a:ext uri="{FF2B5EF4-FFF2-40B4-BE49-F238E27FC236}">
                <a16:creationId xmlns:a16="http://schemas.microsoft.com/office/drawing/2014/main" id="{ED760C98-B87B-5823-72AD-C043786F57E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C455FCBF-9D5D-F014-42AD-7A5E9315C38C}"/>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889227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9763"/>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chemeClr val="bg1"/>
                </a:solidFill>
              </a:rPr>
              <a:t>Diffie-Hellman Key Exchange </a:t>
            </a:r>
            <a:endParaRPr lang="en-US" sz="2400" dirty="0">
              <a:solidFill>
                <a:schemeClr val="bg1"/>
              </a:solidFill>
            </a:endParaRPr>
          </a:p>
        </p:txBody>
      </p:sp>
      <p:sp>
        <p:nvSpPr>
          <p:cNvPr id="7" name="Title 1">
            <a:extLst>
              <a:ext uri="{FF2B5EF4-FFF2-40B4-BE49-F238E27FC236}">
                <a16:creationId xmlns:a16="http://schemas.microsoft.com/office/drawing/2014/main" id="{82480953-5778-62D9-9B7F-466D76E96A51}"/>
              </a:ext>
            </a:extLst>
          </p:cNvPr>
          <p:cNvSpPr txBox="1">
            <a:spLocks/>
          </p:cNvSpPr>
          <p:nvPr/>
        </p:nvSpPr>
        <p:spPr>
          <a:xfrm>
            <a:off x="1695451" y="955675"/>
            <a:ext cx="5826125" cy="782638"/>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dirty="0">
              <a:solidFill>
                <a:schemeClr val="accent1">
                  <a:lumMod val="75000"/>
                </a:schemeClr>
              </a:solidFill>
              <a:latin typeface="Cambria" panose="02040503050406030204" pitchFamily="18" charset="0"/>
              <a:ea typeface="Cambria" panose="02040503050406030204" pitchFamily="18" charset="0"/>
            </a:endParaRPr>
          </a:p>
        </p:txBody>
      </p:sp>
      <p:pic>
        <p:nvPicPr>
          <p:cNvPr id="10" name="Content Placeholder 4" descr="Computer">
            <a:extLst>
              <a:ext uri="{FF2B5EF4-FFF2-40B4-BE49-F238E27FC236}">
                <a16:creationId xmlns:a16="http://schemas.microsoft.com/office/drawing/2014/main" id="{AE61D879-B525-D256-F739-7F518F8ABDF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90738" y="295592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Content Placeholder 4" descr="Computer">
            <a:extLst>
              <a:ext uri="{FF2B5EF4-FFF2-40B4-BE49-F238E27FC236}">
                <a16:creationId xmlns:a16="http://schemas.microsoft.com/office/drawing/2014/main" id="{764548F1-ACD2-E2A1-30FB-7380BB428FD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16638" y="296386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Content Placeholder 4" descr="Computer">
            <a:extLst>
              <a:ext uri="{FF2B5EF4-FFF2-40B4-BE49-F238E27FC236}">
                <a16:creationId xmlns:a16="http://schemas.microsoft.com/office/drawing/2014/main" id="{4D122FEA-C0FF-C7F6-2E7F-5BADAFA3BAB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16388" y="431482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C294427D-F4F8-7691-0789-80126AA51356}"/>
              </a:ext>
            </a:extLst>
          </p:cNvPr>
          <p:cNvSpPr txBox="1"/>
          <p:nvPr/>
        </p:nvSpPr>
        <p:spPr>
          <a:xfrm>
            <a:off x="2151063" y="2732088"/>
            <a:ext cx="341312" cy="381000"/>
          </a:xfrm>
          <a:prstGeom prst="rect">
            <a:avLst/>
          </a:prstGeom>
          <a:noFill/>
        </p:spPr>
        <p:txBody>
          <a:bodyPr wrap="none">
            <a:spAutoFit/>
          </a:bodyPr>
          <a:lstStyle/>
          <a:p>
            <a:pPr eaLnBrk="1" hangingPunct="1">
              <a:spcBef>
                <a:spcPct val="20000"/>
              </a:spcBef>
              <a:defRPr/>
            </a:pPr>
            <a:r>
              <a:rPr lang="en-US" sz="1875" dirty="0">
                <a:latin typeface="Cambria" panose="02040503050406030204" pitchFamily="18" charset="0"/>
                <a:ea typeface="Cambria" panose="02040503050406030204" pitchFamily="18" charset="0"/>
              </a:rPr>
              <a:t>A</a:t>
            </a:r>
          </a:p>
        </p:txBody>
      </p:sp>
      <p:sp>
        <p:nvSpPr>
          <p:cNvPr id="15" name="TextBox 14">
            <a:extLst>
              <a:ext uri="{FF2B5EF4-FFF2-40B4-BE49-F238E27FC236}">
                <a16:creationId xmlns:a16="http://schemas.microsoft.com/office/drawing/2014/main" id="{111D4965-D4BC-69E2-3B3F-C78727C49A52}"/>
              </a:ext>
            </a:extLst>
          </p:cNvPr>
          <p:cNvSpPr txBox="1"/>
          <p:nvPr/>
        </p:nvSpPr>
        <p:spPr>
          <a:xfrm>
            <a:off x="6240463" y="2746375"/>
            <a:ext cx="341312" cy="381000"/>
          </a:xfrm>
          <a:prstGeom prst="rect">
            <a:avLst/>
          </a:prstGeom>
          <a:noFill/>
        </p:spPr>
        <p:txBody>
          <a:bodyPr wrap="none">
            <a:spAutoFit/>
          </a:bodyPr>
          <a:lstStyle/>
          <a:p>
            <a:pPr eaLnBrk="1" hangingPunct="1">
              <a:spcBef>
                <a:spcPct val="20000"/>
              </a:spcBef>
              <a:defRPr/>
            </a:pPr>
            <a:r>
              <a:rPr lang="en-US" sz="1875" dirty="0">
                <a:latin typeface="Cambria" panose="02040503050406030204" pitchFamily="18" charset="0"/>
                <a:ea typeface="Cambria" panose="02040503050406030204" pitchFamily="18" charset="0"/>
              </a:rPr>
              <a:t>B</a:t>
            </a:r>
          </a:p>
        </p:txBody>
      </p:sp>
      <p:cxnSp>
        <p:nvCxnSpPr>
          <p:cNvPr id="16" name="Straight Arrow Connector 15">
            <a:extLst>
              <a:ext uri="{FF2B5EF4-FFF2-40B4-BE49-F238E27FC236}">
                <a16:creationId xmlns:a16="http://schemas.microsoft.com/office/drawing/2014/main" id="{EE475637-2E6E-03D2-1C04-ED7E3636DCF9}"/>
              </a:ext>
            </a:extLst>
          </p:cNvPr>
          <p:cNvCxnSpPr>
            <a:cxnSpLocks/>
            <a:stCxn id="10" idx="3"/>
            <a:endCxn id="11" idx="1"/>
          </p:cNvCxnSpPr>
          <p:nvPr/>
        </p:nvCxnSpPr>
        <p:spPr>
          <a:xfrm>
            <a:off x="2776538" y="3298825"/>
            <a:ext cx="3340100" cy="793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78D01585-80BB-D1B1-9592-9CA754DE6446}"/>
              </a:ext>
            </a:extLst>
          </p:cNvPr>
          <p:cNvSpPr txBox="1"/>
          <p:nvPr/>
        </p:nvSpPr>
        <p:spPr>
          <a:xfrm>
            <a:off x="3960813" y="4902201"/>
            <a:ext cx="1055482" cy="380873"/>
          </a:xfrm>
          <a:prstGeom prst="rect">
            <a:avLst/>
          </a:prstGeom>
          <a:noFill/>
        </p:spPr>
        <p:txBody>
          <a:bodyPr wrap="none">
            <a:spAutoFit/>
          </a:bodyPr>
          <a:lstStyle/>
          <a:p>
            <a:pPr eaLnBrk="1" hangingPunct="1">
              <a:spcBef>
                <a:spcPct val="20000"/>
              </a:spcBef>
              <a:defRPr/>
            </a:pPr>
            <a:r>
              <a:rPr lang="en-US" sz="1875" dirty="0">
                <a:latin typeface="Cambria" panose="02040503050406030204" pitchFamily="18" charset="0"/>
                <a:ea typeface="Cambria" panose="02040503050406030204" pitchFamily="18" charset="0"/>
              </a:rPr>
              <a:t>Attacker</a:t>
            </a:r>
          </a:p>
        </p:txBody>
      </p:sp>
      <p:pic>
        <p:nvPicPr>
          <p:cNvPr id="18" name="Data Encrypting">
            <a:hlinkClick r:id="" action="ppaction://media"/>
            <a:extLst>
              <a:ext uri="{FF2B5EF4-FFF2-40B4-BE49-F238E27FC236}">
                <a16:creationId xmlns:a16="http://schemas.microsoft.com/office/drawing/2014/main" id="{4DAA98EA-2909-CF7F-B9E5-67E3A3F41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18350" y="1597026"/>
            <a:ext cx="3549650" cy="4106863"/>
          </a:xfrm>
          <a:prstGeom prst="roundRect">
            <a:avLst>
              <a:gd name="adj" fmla="val 5159"/>
            </a:avLst>
          </a:prstGeom>
          <a:solidFill>
            <a:srgbClr val="FFFFFF">
              <a:shade val="85000"/>
            </a:srgb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pic>
      <p:pic>
        <p:nvPicPr>
          <p:cNvPr id="19" name="Graphic 14" descr="Key outline">
            <a:extLst>
              <a:ext uri="{FF2B5EF4-FFF2-40B4-BE49-F238E27FC236}">
                <a16:creationId xmlns:a16="http://schemas.microsoft.com/office/drawing/2014/main" id="{5173857D-F07C-2AB7-940B-D96DDD98F2A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090738" y="333057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aphic 15" descr="Key outline">
            <a:extLst>
              <a:ext uri="{FF2B5EF4-FFF2-40B4-BE49-F238E27FC236}">
                <a16:creationId xmlns:a16="http://schemas.microsoft.com/office/drawing/2014/main" id="{22B2304C-40A8-0560-9877-CB31C3EBF50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59288" y="447516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a:extLst>
              <a:ext uri="{FF2B5EF4-FFF2-40B4-BE49-F238E27FC236}">
                <a16:creationId xmlns:a16="http://schemas.microsoft.com/office/drawing/2014/main" id="{8FC2FF79-2600-DFBF-D5A1-9E3FCE4574DC}"/>
              </a:ext>
            </a:extLst>
          </p:cNvPr>
          <p:cNvCxnSpPr/>
          <p:nvPr/>
        </p:nvCxnSpPr>
        <p:spPr>
          <a:xfrm>
            <a:off x="2852738" y="3128963"/>
            <a:ext cx="3167062"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75208F21-EE95-8D11-02BC-63BB05B330FC}"/>
              </a:ext>
            </a:extLst>
          </p:cNvPr>
          <p:cNvSpPr txBox="1">
            <a:spLocks noChangeArrowheads="1"/>
          </p:cNvSpPr>
          <p:nvPr/>
        </p:nvSpPr>
        <p:spPr bwMode="auto">
          <a:xfrm>
            <a:off x="3398734" y="2693988"/>
            <a:ext cx="23008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FF"/>
                </a:solidFill>
                <a:latin typeface="Cambria" panose="02040503050406030204" pitchFamily="18" charset="0"/>
                <a:ea typeface="Cambria" panose="02040503050406030204" pitchFamily="18" charset="0"/>
                <a:cs typeface="Cambria" panose="02040503050406030204" pitchFamily="18" charset="0"/>
              </a:rPr>
              <a:t>Secure Key Exchange </a:t>
            </a:r>
          </a:p>
        </p:txBody>
      </p:sp>
      <p:sp>
        <p:nvSpPr>
          <p:cNvPr id="9" name="TextBox 8">
            <a:extLst>
              <a:ext uri="{FF2B5EF4-FFF2-40B4-BE49-F238E27FC236}">
                <a16:creationId xmlns:a16="http://schemas.microsoft.com/office/drawing/2014/main" id="{E57D6E11-F0BB-5EE4-A987-B5B741F91691}"/>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4" name="Slide Number Placeholder 23">
            <a:extLst>
              <a:ext uri="{FF2B5EF4-FFF2-40B4-BE49-F238E27FC236}">
                <a16:creationId xmlns:a16="http://schemas.microsoft.com/office/drawing/2014/main" id="{28193251-F3A2-A71B-017E-1312F26C27E5}"/>
              </a:ext>
            </a:extLst>
          </p:cNvPr>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354009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6.25E-7 -3.7037E-6 L 0.18477 0.19422 " pathEditMode="relative" rAng="0" ptsTypes="AA">
                                      <p:cBhvr>
                                        <p:cTn id="6" dur="2000" fill="hold"/>
                                        <p:tgtEl>
                                          <p:spTgt spid="19"/>
                                        </p:tgtEl>
                                        <p:attrNameLst>
                                          <p:attrName>ppt_x</p:attrName>
                                          <p:attrName>ppt_y</p:attrName>
                                        </p:attrNameLst>
                                      </p:cBhvr>
                                      <p:rCtr x="9232" y="9699"/>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0.0323 -0.04514 L 0.18972 -0.31366 " pathEditMode="relative" rAng="0" ptsTypes="AA">
                                      <p:cBhvr>
                                        <p:cTn id="14" dur="2000" fill="hold"/>
                                        <p:tgtEl>
                                          <p:spTgt spid="20"/>
                                        </p:tgtEl>
                                        <p:attrNameLst>
                                          <p:attrName>ppt_x</p:attrName>
                                          <p:attrName>ppt_y</p:attrName>
                                        </p:attrNameLst>
                                      </p:cBhvr>
                                      <p:rCtr x="7865" y="-13426"/>
                                    </p:animMotion>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804" y="-29361"/>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Diffie-Hellman Key Exchange </a:t>
            </a:r>
          </a:p>
        </p:txBody>
      </p:sp>
      <p:pic>
        <p:nvPicPr>
          <p:cNvPr id="7" name="Graphic 4" descr="Programmer male with solid fill">
            <a:extLst>
              <a:ext uri="{FF2B5EF4-FFF2-40B4-BE49-F238E27FC236}">
                <a16:creationId xmlns:a16="http://schemas.microsoft.com/office/drawing/2014/main" id="{85039E3D-603B-D584-69AF-894CE2F169B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500137" y="3207142"/>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raphic 6" descr="Programmer male outline">
            <a:extLst>
              <a:ext uri="{FF2B5EF4-FFF2-40B4-BE49-F238E27FC236}">
                <a16:creationId xmlns:a16="http://schemas.microsoft.com/office/drawing/2014/main" id="{2E1DFBCA-AD21-E9D1-B3A1-E9E4C8C6DE9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10562" y="3207142"/>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Graphic 7" descr="Programmer male with solid fill">
            <a:extLst>
              <a:ext uri="{FF2B5EF4-FFF2-40B4-BE49-F238E27FC236}">
                <a16:creationId xmlns:a16="http://schemas.microsoft.com/office/drawing/2014/main" id="{E8FC89A8-3C71-021A-7FEF-FB50C4226F4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25162" y="159900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686AD9A6-DBC6-0DE2-7524-6199E9AF0B04}"/>
              </a:ext>
            </a:extLst>
          </p:cNvPr>
          <p:cNvSpPr txBox="1"/>
          <p:nvPr/>
        </p:nvSpPr>
        <p:spPr>
          <a:xfrm>
            <a:off x="2456525" y="3953268"/>
            <a:ext cx="2646430" cy="2156296"/>
          </a:xfrm>
          <a:prstGeom prst="rect">
            <a:avLst/>
          </a:prstGeom>
          <a:noFill/>
        </p:spPr>
        <p:txBody>
          <a:bodyPr wrap="square">
            <a:spAutoFit/>
          </a:bodyPr>
          <a:lstStyle/>
          <a:p>
            <a:pPr eaLnBrk="1" hangingPunct="1">
              <a:spcBef>
                <a:spcPct val="20000"/>
              </a:spcBef>
              <a:defRPr/>
            </a:pPr>
            <a:r>
              <a:rPr lang="en-US" sz="1600" dirty="0">
                <a:solidFill>
                  <a:srgbClr val="0070C0"/>
                </a:solidFill>
                <a:ea typeface="Cambria" panose="02040503050406030204" pitchFamily="18" charset="0"/>
              </a:rPr>
              <a:t>Prime  = 17</a:t>
            </a:r>
          </a:p>
          <a:p>
            <a:pPr eaLnBrk="1" hangingPunct="1">
              <a:spcBef>
                <a:spcPct val="20000"/>
              </a:spcBef>
              <a:defRPr/>
            </a:pPr>
            <a:r>
              <a:rPr lang="en-US" sz="1600" dirty="0">
                <a:solidFill>
                  <a:srgbClr val="0070C0"/>
                </a:solidFill>
                <a:ea typeface="Cambria" panose="02040503050406030204" pitchFamily="18" charset="0"/>
              </a:rPr>
              <a:t>Generator =3</a:t>
            </a:r>
          </a:p>
          <a:p>
            <a:pPr eaLnBrk="1" hangingPunct="1">
              <a:spcBef>
                <a:spcPct val="20000"/>
              </a:spcBef>
              <a:defRPr/>
            </a:pPr>
            <a:r>
              <a:rPr lang="en-US" sz="1600" dirty="0">
                <a:solidFill>
                  <a:srgbClr val="0070C0"/>
                </a:solidFill>
                <a:ea typeface="Cambria" panose="02040503050406030204" pitchFamily="18" charset="0"/>
              </a:rPr>
              <a:t>Private key(A)=15</a:t>
            </a:r>
          </a:p>
          <a:p>
            <a:pPr eaLnBrk="1" hangingPunct="1">
              <a:spcBef>
                <a:spcPct val="20000"/>
              </a:spcBef>
              <a:defRPr/>
            </a:pPr>
            <a:r>
              <a:rPr lang="en-US" sz="1600" dirty="0">
                <a:solidFill>
                  <a:srgbClr val="0070C0"/>
                </a:solidFill>
                <a:ea typeface="Cambria" panose="02040503050406030204" pitchFamily="18" charset="0"/>
              </a:rPr>
              <a:t>Public key(A) =6 </a:t>
            </a:r>
          </a:p>
          <a:p>
            <a:pPr eaLnBrk="1" hangingPunct="1">
              <a:spcBef>
                <a:spcPct val="20000"/>
              </a:spcBef>
              <a:defRPr/>
            </a:pPr>
            <a:r>
              <a:rPr lang="en-US" sz="1600" dirty="0">
                <a:solidFill>
                  <a:srgbClr val="0070C0"/>
                </a:solidFill>
                <a:ea typeface="Cambria" panose="02040503050406030204" pitchFamily="18" charset="0"/>
              </a:rPr>
              <a:t>Secret key =</a:t>
            </a:r>
            <a:r>
              <a:rPr lang="en-US" sz="1600" dirty="0">
                <a:solidFill>
                  <a:srgbClr val="0070C0"/>
                </a:solidFill>
                <a:ea typeface="Cambria" panose="02040503050406030204" pitchFamily="18" charset="0"/>
                <a:cs typeface="Arial" panose="020B0604020202020204" pitchFamily="34" charset="0"/>
              </a:rPr>
              <a:t> 12 </a:t>
            </a:r>
            <a:r>
              <a:rPr lang="en-US" sz="1600" baseline="30000" dirty="0">
                <a:solidFill>
                  <a:srgbClr val="0070C0"/>
                </a:solidFill>
                <a:ea typeface="Cambria" panose="02040503050406030204" pitchFamily="18" charset="0"/>
                <a:cs typeface="Arial" panose="020B0604020202020204" pitchFamily="34" charset="0"/>
              </a:rPr>
              <a:t>15 </a:t>
            </a:r>
            <a:r>
              <a:rPr lang="en-US" sz="1600" dirty="0">
                <a:solidFill>
                  <a:srgbClr val="0070C0"/>
                </a:solidFill>
                <a:ea typeface="Cambria" panose="02040503050406030204" pitchFamily="18" charset="0"/>
                <a:cs typeface="Arial" panose="020B0604020202020204" pitchFamily="34" charset="0"/>
              </a:rPr>
              <a:t>mod 17= 10</a:t>
            </a:r>
          </a:p>
          <a:p>
            <a:pPr>
              <a:lnSpc>
                <a:spcPct val="107000"/>
              </a:lnSpc>
              <a:spcAft>
                <a:spcPts val="600"/>
              </a:spcAft>
              <a:defRPr/>
            </a:pPr>
            <a:r>
              <a:rPr lang="en-US" sz="1600" dirty="0">
                <a:solidFill>
                  <a:srgbClr val="0070C0"/>
                </a:solidFill>
                <a:ea typeface="Cambria" panose="02040503050406030204" pitchFamily="18" charset="0"/>
              </a:rPr>
              <a:t>                     </a:t>
            </a:r>
            <a:r>
              <a:rPr lang="en-US" sz="1600" dirty="0">
                <a:solidFill>
                  <a:srgbClr val="0070C0"/>
                </a:solidFill>
                <a:ea typeface="Cambria" panose="02040503050406030204" pitchFamily="18" charset="0"/>
                <a:cs typeface="Arial" panose="020B0604020202020204" pitchFamily="34" charset="0"/>
              </a:rPr>
              <a:t>(3</a:t>
            </a:r>
            <a:r>
              <a:rPr lang="en-US" sz="1600" baseline="30000" dirty="0">
                <a:solidFill>
                  <a:srgbClr val="0070C0"/>
                </a:solidFill>
                <a:ea typeface="Cambria" panose="02040503050406030204" pitchFamily="18" charset="0"/>
                <a:cs typeface="Arial" panose="020B0604020202020204" pitchFamily="34" charset="0"/>
              </a:rPr>
              <a:t>13</a:t>
            </a:r>
            <a:r>
              <a:rPr lang="en-US" sz="1600" dirty="0">
                <a:solidFill>
                  <a:srgbClr val="0070C0"/>
                </a:solidFill>
                <a:ea typeface="Cambria" panose="02040503050406030204" pitchFamily="18" charset="0"/>
                <a:cs typeface="Arial" panose="020B0604020202020204" pitchFamily="34" charset="0"/>
              </a:rPr>
              <a:t>)</a:t>
            </a:r>
            <a:r>
              <a:rPr lang="en-US" sz="1600" baseline="30000" dirty="0">
                <a:solidFill>
                  <a:srgbClr val="0070C0"/>
                </a:solidFill>
                <a:ea typeface="Cambria" panose="02040503050406030204" pitchFamily="18" charset="0"/>
                <a:cs typeface="Arial" panose="020B0604020202020204" pitchFamily="34" charset="0"/>
              </a:rPr>
              <a:t>15  </a:t>
            </a:r>
            <a:endParaRPr lang="en-US" sz="1600" dirty="0">
              <a:solidFill>
                <a:srgbClr val="0070C0"/>
              </a:solidFill>
              <a:ea typeface="Cambria" panose="02040503050406030204" pitchFamily="18" charset="0"/>
              <a:cs typeface="Arial" panose="020B0604020202020204" pitchFamily="34" charset="0"/>
            </a:endParaRPr>
          </a:p>
          <a:p>
            <a:pPr eaLnBrk="1" hangingPunct="1">
              <a:spcBef>
                <a:spcPct val="20000"/>
              </a:spcBef>
              <a:defRPr/>
            </a:pPr>
            <a:endParaRPr lang="en-US" sz="1600" dirty="0">
              <a:ea typeface="Cambria" panose="02040503050406030204" pitchFamily="18" charset="0"/>
            </a:endParaRPr>
          </a:p>
        </p:txBody>
      </p:sp>
      <p:sp>
        <p:nvSpPr>
          <p:cNvPr id="13" name="TextBox 12">
            <a:extLst>
              <a:ext uri="{FF2B5EF4-FFF2-40B4-BE49-F238E27FC236}">
                <a16:creationId xmlns:a16="http://schemas.microsoft.com/office/drawing/2014/main" id="{2E167C1B-CD98-6378-B506-9EFD43E1FBB1}"/>
              </a:ext>
            </a:extLst>
          </p:cNvPr>
          <p:cNvSpPr txBox="1">
            <a:spLocks noChangeArrowheads="1"/>
          </p:cNvSpPr>
          <p:nvPr/>
        </p:nvSpPr>
        <p:spPr bwMode="auto">
          <a:xfrm>
            <a:off x="6210962" y="1618055"/>
            <a:ext cx="1326004" cy="1224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600" dirty="0">
                <a:solidFill>
                  <a:srgbClr val="FF0000"/>
                </a:solidFill>
                <a:latin typeface="+mn-lt"/>
                <a:ea typeface="Cambria" panose="02040503050406030204" pitchFamily="18" charset="0"/>
                <a:cs typeface="Cambria" panose="02040503050406030204" pitchFamily="18" charset="0"/>
              </a:rPr>
              <a:t>Prime  = 17</a:t>
            </a:r>
          </a:p>
          <a:p>
            <a:pPr eaLnBrk="1" hangingPunct="1">
              <a:buFontTx/>
              <a:buNone/>
            </a:pPr>
            <a:r>
              <a:rPr lang="en-US" altLang="en-US" sz="1600" dirty="0">
                <a:solidFill>
                  <a:srgbClr val="FF0000"/>
                </a:solidFill>
                <a:latin typeface="+mn-lt"/>
                <a:ea typeface="Cambria" panose="02040503050406030204" pitchFamily="18" charset="0"/>
                <a:cs typeface="Cambria" panose="02040503050406030204" pitchFamily="18" charset="0"/>
              </a:rPr>
              <a:t>Generator =3</a:t>
            </a:r>
          </a:p>
          <a:p>
            <a:pPr eaLnBrk="1" hangingPunct="1">
              <a:buFontTx/>
              <a:buNone/>
            </a:pPr>
            <a:r>
              <a:rPr lang="en-US" altLang="en-US" sz="1600" dirty="0">
                <a:solidFill>
                  <a:schemeClr val="accent1"/>
                </a:solidFill>
                <a:latin typeface="+mn-lt"/>
                <a:ea typeface="Cambria" panose="02040503050406030204" pitchFamily="18" charset="0"/>
                <a:cs typeface="Cambria" panose="02040503050406030204" pitchFamily="18" charset="0"/>
              </a:rPr>
              <a:t>Public(A) =6 </a:t>
            </a:r>
          </a:p>
          <a:p>
            <a:pPr eaLnBrk="1" hangingPunct="1">
              <a:buFontTx/>
              <a:buNone/>
            </a:pPr>
            <a:r>
              <a:rPr lang="en-US" altLang="en-US" sz="1600" dirty="0">
                <a:solidFill>
                  <a:srgbClr val="00B050"/>
                </a:solidFill>
                <a:latin typeface="+mn-lt"/>
                <a:ea typeface="Cambria" panose="02040503050406030204" pitchFamily="18" charset="0"/>
                <a:cs typeface="Cambria" panose="02040503050406030204" pitchFamily="18" charset="0"/>
              </a:rPr>
              <a:t>Public(B) =12 </a:t>
            </a:r>
          </a:p>
        </p:txBody>
      </p:sp>
      <p:sp>
        <p:nvSpPr>
          <p:cNvPr id="14" name="TextBox 13">
            <a:extLst>
              <a:ext uri="{FF2B5EF4-FFF2-40B4-BE49-F238E27FC236}">
                <a16:creationId xmlns:a16="http://schemas.microsoft.com/office/drawing/2014/main" id="{377CFE65-2934-9FFD-DBB8-BB5AA836EA8D}"/>
              </a:ext>
            </a:extLst>
          </p:cNvPr>
          <p:cNvSpPr txBox="1">
            <a:spLocks noChangeArrowheads="1"/>
          </p:cNvSpPr>
          <p:nvPr/>
        </p:nvSpPr>
        <p:spPr bwMode="auto">
          <a:xfrm>
            <a:off x="7642888" y="3811980"/>
            <a:ext cx="257269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600" dirty="0">
                <a:solidFill>
                  <a:srgbClr val="2D2DB9"/>
                </a:solidFill>
                <a:latin typeface="+mn-lt"/>
                <a:ea typeface="Cambria" panose="02040503050406030204" pitchFamily="18" charset="0"/>
                <a:cs typeface="Cambria" panose="02040503050406030204" pitchFamily="18" charset="0"/>
              </a:rPr>
              <a:t>Prime  = 17</a:t>
            </a:r>
          </a:p>
          <a:p>
            <a:pPr eaLnBrk="1" hangingPunct="1">
              <a:buFontTx/>
              <a:buNone/>
            </a:pPr>
            <a:r>
              <a:rPr lang="en-US" altLang="en-US" sz="1600" dirty="0">
                <a:solidFill>
                  <a:srgbClr val="2D2DB9"/>
                </a:solidFill>
                <a:latin typeface="+mn-lt"/>
                <a:ea typeface="Cambria" panose="02040503050406030204" pitchFamily="18" charset="0"/>
                <a:cs typeface="Cambria" panose="02040503050406030204" pitchFamily="18" charset="0"/>
              </a:rPr>
              <a:t>Generator =3</a:t>
            </a:r>
          </a:p>
          <a:p>
            <a:pPr eaLnBrk="1" hangingPunct="1">
              <a:buFontTx/>
              <a:buNone/>
            </a:pPr>
            <a:r>
              <a:rPr lang="en-US" altLang="en-US" sz="1600" dirty="0">
                <a:solidFill>
                  <a:srgbClr val="2D2DB9"/>
                </a:solidFill>
                <a:latin typeface="+mn-lt"/>
                <a:ea typeface="Cambria" panose="02040503050406030204" pitchFamily="18" charset="0"/>
                <a:cs typeface="Cambria" panose="02040503050406030204" pitchFamily="18" charset="0"/>
              </a:rPr>
              <a:t>Private key (B) =13</a:t>
            </a:r>
          </a:p>
          <a:p>
            <a:pPr eaLnBrk="1" hangingPunct="1">
              <a:buFontTx/>
              <a:buNone/>
            </a:pPr>
            <a:r>
              <a:rPr lang="en-US" altLang="en-US" sz="1600" dirty="0">
                <a:solidFill>
                  <a:srgbClr val="2D2DB9"/>
                </a:solidFill>
                <a:latin typeface="+mn-lt"/>
                <a:ea typeface="Cambria" panose="02040503050406030204" pitchFamily="18" charset="0"/>
                <a:cs typeface="Arial" panose="020B0604020202020204" pitchFamily="34" charset="0"/>
              </a:rPr>
              <a:t>Public </a:t>
            </a:r>
            <a:r>
              <a:rPr lang="en-US" altLang="en-US" sz="1600" dirty="0">
                <a:solidFill>
                  <a:srgbClr val="2D2DB9"/>
                </a:solidFill>
                <a:latin typeface="+mn-lt"/>
                <a:ea typeface="Cambria" panose="02040503050406030204" pitchFamily="18" charset="0"/>
                <a:cs typeface="Cambria" panose="02040503050406030204" pitchFamily="18" charset="0"/>
              </a:rPr>
              <a:t>key(B) = 12</a:t>
            </a:r>
          </a:p>
          <a:p>
            <a:pPr eaLnBrk="1" hangingPunct="1">
              <a:buFontTx/>
              <a:buNone/>
            </a:pPr>
            <a:r>
              <a:rPr lang="en-US" altLang="en-US" sz="1600" dirty="0">
                <a:solidFill>
                  <a:srgbClr val="2D2DB9"/>
                </a:solidFill>
                <a:latin typeface="+mn-lt"/>
                <a:ea typeface="Cambria" panose="02040503050406030204" pitchFamily="18" charset="0"/>
                <a:cs typeface="Cambria" panose="02040503050406030204" pitchFamily="18" charset="0"/>
              </a:rPr>
              <a:t>Secret key = 6 </a:t>
            </a:r>
            <a:r>
              <a:rPr lang="en-US" altLang="en-US" sz="1600" baseline="30000" dirty="0">
                <a:solidFill>
                  <a:srgbClr val="2D2DB9"/>
                </a:solidFill>
                <a:latin typeface="+mn-lt"/>
                <a:ea typeface="Cambria" panose="02040503050406030204" pitchFamily="18" charset="0"/>
                <a:cs typeface="Cambria" panose="02040503050406030204" pitchFamily="18" charset="0"/>
              </a:rPr>
              <a:t>13  </a:t>
            </a:r>
            <a:r>
              <a:rPr lang="en-US" altLang="en-US" sz="1600" dirty="0">
                <a:solidFill>
                  <a:srgbClr val="2D2DB9"/>
                </a:solidFill>
                <a:latin typeface="+mn-lt"/>
                <a:ea typeface="Cambria" panose="02040503050406030204" pitchFamily="18" charset="0"/>
                <a:cs typeface="Cambria" panose="02040503050406030204" pitchFamily="18" charset="0"/>
              </a:rPr>
              <a:t>mod 17= 10</a:t>
            </a:r>
          </a:p>
          <a:p>
            <a:pPr eaLnBrk="1" hangingPunct="1">
              <a:buFontTx/>
              <a:buNone/>
            </a:pPr>
            <a:r>
              <a:rPr lang="en-US" altLang="en-US" sz="1600" dirty="0">
                <a:solidFill>
                  <a:srgbClr val="2D2DB9"/>
                </a:solidFill>
                <a:latin typeface="+mn-lt"/>
                <a:ea typeface="Cambria" panose="02040503050406030204" pitchFamily="18" charset="0"/>
                <a:cs typeface="Cambria" panose="02040503050406030204" pitchFamily="18" charset="0"/>
              </a:rPr>
              <a:t>                      (3</a:t>
            </a:r>
            <a:r>
              <a:rPr lang="en-US" altLang="en-US" sz="1600" baseline="30000" dirty="0">
                <a:solidFill>
                  <a:srgbClr val="2D2DB9"/>
                </a:solidFill>
                <a:latin typeface="+mn-lt"/>
                <a:ea typeface="Cambria" panose="02040503050406030204" pitchFamily="18" charset="0"/>
                <a:cs typeface="Cambria" panose="02040503050406030204" pitchFamily="18" charset="0"/>
              </a:rPr>
              <a:t>15</a:t>
            </a:r>
            <a:r>
              <a:rPr lang="en-US" altLang="en-US" sz="1600" dirty="0">
                <a:solidFill>
                  <a:srgbClr val="2D2DB9"/>
                </a:solidFill>
                <a:latin typeface="+mn-lt"/>
                <a:ea typeface="Cambria" panose="02040503050406030204" pitchFamily="18" charset="0"/>
                <a:cs typeface="Cambria" panose="02040503050406030204" pitchFamily="18" charset="0"/>
              </a:rPr>
              <a:t>)</a:t>
            </a:r>
            <a:r>
              <a:rPr lang="en-US" altLang="en-US" sz="1600" baseline="30000" dirty="0">
                <a:solidFill>
                  <a:srgbClr val="2D2DB9"/>
                </a:solidFill>
                <a:latin typeface="+mn-lt"/>
                <a:ea typeface="Cambria" panose="02040503050406030204" pitchFamily="18" charset="0"/>
                <a:cs typeface="Cambria" panose="02040503050406030204" pitchFamily="18" charset="0"/>
              </a:rPr>
              <a:t>13       </a:t>
            </a:r>
          </a:p>
        </p:txBody>
      </p:sp>
      <p:sp>
        <p:nvSpPr>
          <p:cNvPr id="15" name="TextBox 14">
            <a:extLst>
              <a:ext uri="{FF2B5EF4-FFF2-40B4-BE49-F238E27FC236}">
                <a16:creationId xmlns:a16="http://schemas.microsoft.com/office/drawing/2014/main" id="{E3C284ED-0488-9F83-17DC-48B439FFCB19}"/>
              </a:ext>
            </a:extLst>
          </p:cNvPr>
          <p:cNvSpPr txBox="1"/>
          <p:nvPr/>
        </p:nvSpPr>
        <p:spPr>
          <a:xfrm>
            <a:off x="1727862" y="1427555"/>
            <a:ext cx="3678764" cy="1074140"/>
          </a:xfrm>
          <a:prstGeom prst="rect">
            <a:avLst/>
          </a:prstGeom>
          <a:noFill/>
        </p:spPr>
        <p:txBody>
          <a:bodyPr wrap="none">
            <a:spAutoFit/>
          </a:bodyPr>
          <a:lstStyle/>
          <a:p>
            <a:pPr>
              <a:lnSpc>
                <a:spcPct val="107000"/>
              </a:lnSpc>
              <a:spcAft>
                <a:spcPts val="600"/>
              </a:spcAft>
              <a:defRPr/>
            </a:pPr>
            <a:r>
              <a:rPr lang="en-US" sz="1600" dirty="0">
                <a:solidFill>
                  <a:srgbClr val="FF0000"/>
                </a:solidFill>
                <a:ea typeface="Cambria" panose="02040503050406030204" pitchFamily="18" charset="0"/>
                <a:cs typeface="Arial" panose="020B0604020202020204" pitchFamily="34" charset="0"/>
              </a:rPr>
              <a:t>Public key = Generator </a:t>
            </a:r>
            <a:r>
              <a:rPr lang="en-US" sz="1600" baseline="30000" dirty="0">
                <a:solidFill>
                  <a:srgbClr val="FF0000"/>
                </a:solidFill>
                <a:ea typeface="Cambria" panose="02040503050406030204" pitchFamily="18" charset="0"/>
                <a:cs typeface="Arial" panose="020B0604020202020204" pitchFamily="34" charset="0"/>
              </a:rPr>
              <a:t>private key</a:t>
            </a:r>
            <a:r>
              <a:rPr lang="en-US" sz="1600" dirty="0">
                <a:solidFill>
                  <a:srgbClr val="FF0000"/>
                </a:solidFill>
                <a:ea typeface="Cambria" panose="02040503050406030204" pitchFamily="18" charset="0"/>
                <a:cs typeface="Arial" panose="020B0604020202020204" pitchFamily="34" charset="0"/>
              </a:rPr>
              <a:t> mod Prime</a:t>
            </a:r>
          </a:p>
          <a:p>
            <a:pPr>
              <a:lnSpc>
                <a:spcPct val="107000"/>
              </a:lnSpc>
              <a:spcAft>
                <a:spcPts val="600"/>
              </a:spcAft>
              <a:defRPr/>
            </a:pPr>
            <a:r>
              <a:rPr lang="en-US" sz="1600" dirty="0">
                <a:solidFill>
                  <a:schemeClr val="accent1"/>
                </a:solidFill>
                <a:ea typeface="Cambria" panose="02040503050406030204" pitchFamily="18" charset="0"/>
                <a:cs typeface="Arial" panose="020B0604020202020204" pitchFamily="34" charset="0"/>
              </a:rPr>
              <a:t>Public key (A) = 3 </a:t>
            </a:r>
            <a:r>
              <a:rPr lang="en-US" sz="1600" baseline="30000" dirty="0">
                <a:solidFill>
                  <a:schemeClr val="accent1"/>
                </a:solidFill>
                <a:ea typeface="Cambria" panose="02040503050406030204" pitchFamily="18" charset="0"/>
                <a:cs typeface="Arial" panose="020B0604020202020204" pitchFamily="34" charset="0"/>
              </a:rPr>
              <a:t>15 </a:t>
            </a:r>
            <a:r>
              <a:rPr lang="en-US" sz="1600" dirty="0">
                <a:solidFill>
                  <a:schemeClr val="accent1"/>
                </a:solidFill>
                <a:ea typeface="Cambria" panose="02040503050406030204" pitchFamily="18" charset="0"/>
                <a:cs typeface="Arial" panose="020B0604020202020204" pitchFamily="34" charset="0"/>
              </a:rPr>
              <a:t> mod 17 =6</a:t>
            </a:r>
          </a:p>
          <a:p>
            <a:pPr>
              <a:lnSpc>
                <a:spcPct val="107000"/>
              </a:lnSpc>
              <a:spcBef>
                <a:spcPct val="20000"/>
              </a:spcBef>
              <a:spcAft>
                <a:spcPts val="600"/>
              </a:spcAft>
              <a:defRPr/>
            </a:pPr>
            <a:r>
              <a:rPr lang="en-US" sz="1600" dirty="0">
                <a:solidFill>
                  <a:schemeClr val="accent6"/>
                </a:solidFill>
                <a:ea typeface="Cambria" panose="02040503050406030204" pitchFamily="18" charset="0"/>
                <a:cs typeface="Arial" panose="020B0604020202020204" pitchFamily="34" charset="0"/>
              </a:rPr>
              <a:t>Public key (B) = 3 </a:t>
            </a:r>
            <a:r>
              <a:rPr lang="en-US" sz="1600" baseline="30000" dirty="0">
                <a:solidFill>
                  <a:schemeClr val="accent6"/>
                </a:solidFill>
                <a:ea typeface="Cambria" panose="02040503050406030204" pitchFamily="18" charset="0"/>
                <a:cs typeface="Arial" panose="020B0604020202020204" pitchFamily="34" charset="0"/>
              </a:rPr>
              <a:t>13 </a:t>
            </a:r>
            <a:r>
              <a:rPr lang="en-US" sz="1600" dirty="0">
                <a:solidFill>
                  <a:schemeClr val="accent6"/>
                </a:solidFill>
                <a:ea typeface="Cambria" panose="02040503050406030204" pitchFamily="18" charset="0"/>
                <a:cs typeface="Arial" panose="020B0604020202020204" pitchFamily="34" charset="0"/>
              </a:rPr>
              <a:t> mod 17 =12</a:t>
            </a:r>
          </a:p>
        </p:txBody>
      </p:sp>
      <p:sp>
        <p:nvSpPr>
          <p:cNvPr id="16" name="TextBox 15">
            <a:extLst>
              <a:ext uri="{FF2B5EF4-FFF2-40B4-BE49-F238E27FC236}">
                <a16:creationId xmlns:a16="http://schemas.microsoft.com/office/drawing/2014/main" id="{C771A6EC-CD74-E971-F598-E0252A554FCF}"/>
              </a:ext>
            </a:extLst>
          </p:cNvPr>
          <p:cNvSpPr txBox="1">
            <a:spLocks noChangeArrowheads="1"/>
          </p:cNvSpPr>
          <p:nvPr/>
        </p:nvSpPr>
        <p:spPr bwMode="auto">
          <a:xfrm>
            <a:off x="9185937" y="3411930"/>
            <a:ext cx="13628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chemeClr val="accent1"/>
                </a:solidFill>
                <a:latin typeface="+mn-lt"/>
              </a:rPr>
              <a:t>Public(A) =6 </a:t>
            </a:r>
          </a:p>
        </p:txBody>
      </p:sp>
      <p:sp>
        <p:nvSpPr>
          <p:cNvPr id="17" name="TextBox 16">
            <a:extLst>
              <a:ext uri="{FF2B5EF4-FFF2-40B4-BE49-F238E27FC236}">
                <a16:creationId xmlns:a16="http://schemas.microsoft.com/office/drawing/2014/main" id="{9181DD19-1E0B-3F62-0611-45EFC3C7ECED}"/>
              </a:ext>
            </a:extLst>
          </p:cNvPr>
          <p:cNvSpPr txBox="1"/>
          <p:nvPr/>
        </p:nvSpPr>
        <p:spPr>
          <a:xfrm>
            <a:off x="1727862" y="3411930"/>
            <a:ext cx="1419225" cy="369332"/>
          </a:xfrm>
          <a:prstGeom prst="rect">
            <a:avLst/>
          </a:prstGeom>
          <a:noFill/>
        </p:spPr>
        <p:txBody>
          <a:bodyPr wrap="square">
            <a:spAutoFit/>
          </a:bodyPr>
          <a:lstStyle/>
          <a:p>
            <a:pPr eaLnBrk="1" hangingPunct="1">
              <a:spcBef>
                <a:spcPct val="20000"/>
              </a:spcBef>
              <a:defRPr/>
            </a:pPr>
            <a:r>
              <a:rPr lang="en-US" dirty="0">
                <a:solidFill>
                  <a:schemeClr val="accent6"/>
                </a:solidFill>
                <a:ea typeface="Cambria" panose="02040503050406030204" pitchFamily="18" charset="0"/>
              </a:rPr>
              <a:t>Public(B) =12 </a:t>
            </a:r>
          </a:p>
        </p:txBody>
      </p:sp>
      <p:sp>
        <p:nvSpPr>
          <p:cNvPr id="18" name="TextBox 17">
            <a:extLst>
              <a:ext uri="{FF2B5EF4-FFF2-40B4-BE49-F238E27FC236}">
                <a16:creationId xmlns:a16="http://schemas.microsoft.com/office/drawing/2014/main" id="{AB58500B-B80B-AA7B-1552-886D372EFCDC}"/>
              </a:ext>
            </a:extLst>
          </p:cNvPr>
          <p:cNvSpPr txBox="1">
            <a:spLocks noChangeArrowheads="1"/>
          </p:cNvSpPr>
          <p:nvPr/>
        </p:nvSpPr>
        <p:spPr bwMode="auto">
          <a:xfrm>
            <a:off x="6244301" y="4688281"/>
            <a:ext cx="7473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600" dirty="0">
                <a:solidFill>
                  <a:srgbClr val="C00000"/>
                </a:solidFill>
                <a:latin typeface="+mn-lt"/>
                <a:ea typeface="Cambria" panose="02040503050406030204" pitchFamily="18" charset="0"/>
                <a:cs typeface="Arial" panose="020B0604020202020204" pitchFamily="34" charset="0"/>
              </a:rPr>
              <a:t>3 </a:t>
            </a:r>
            <a:r>
              <a:rPr lang="en-US" altLang="en-US" sz="1600" baseline="30000" dirty="0">
                <a:solidFill>
                  <a:srgbClr val="C00000"/>
                </a:solidFill>
                <a:latin typeface="+mn-lt"/>
                <a:ea typeface="Cambria" panose="02040503050406030204" pitchFamily="18" charset="0"/>
                <a:cs typeface="Arial" panose="020B0604020202020204" pitchFamily="34" charset="0"/>
              </a:rPr>
              <a:t>15*13</a:t>
            </a:r>
            <a:r>
              <a:rPr lang="en-US" altLang="en-US" sz="1600" dirty="0">
                <a:solidFill>
                  <a:srgbClr val="C00000"/>
                </a:solidFill>
                <a:latin typeface="+mn-lt"/>
                <a:ea typeface="Cambria" panose="02040503050406030204" pitchFamily="18" charset="0"/>
                <a:cs typeface="Arial" panose="020B0604020202020204" pitchFamily="34" charset="0"/>
              </a:rPr>
              <a:t> </a:t>
            </a:r>
          </a:p>
        </p:txBody>
      </p:sp>
      <p:sp>
        <p:nvSpPr>
          <p:cNvPr id="19" name="TextBox 16">
            <a:extLst>
              <a:ext uri="{FF2B5EF4-FFF2-40B4-BE49-F238E27FC236}">
                <a16:creationId xmlns:a16="http://schemas.microsoft.com/office/drawing/2014/main" id="{729B4E87-A2A3-BA88-66AB-ED4B8490E403}"/>
              </a:ext>
            </a:extLst>
          </p:cNvPr>
          <p:cNvSpPr txBox="1">
            <a:spLocks noChangeArrowheads="1"/>
          </p:cNvSpPr>
          <p:nvPr/>
        </p:nvSpPr>
        <p:spPr bwMode="auto">
          <a:xfrm>
            <a:off x="3199475" y="2943617"/>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a:solidFill>
                  <a:srgbClr val="0000FF"/>
                </a:solidFill>
                <a:latin typeface="Arial" panose="020B0604020202020204" pitchFamily="34" charset="0"/>
              </a:rPr>
              <a:t>A</a:t>
            </a:r>
          </a:p>
        </p:txBody>
      </p:sp>
      <p:sp>
        <p:nvSpPr>
          <p:cNvPr id="20" name="TextBox 17">
            <a:extLst>
              <a:ext uri="{FF2B5EF4-FFF2-40B4-BE49-F238E27FC236}">
                <a16:creationId xmlns:a16="http://schemas.microsoft.com/office/drawing/2014/main" id="{07DD343A-7D0D-46F0-575F-DE703D6A3AB6}"/>
              </a:ext>
            </a:extLst>
          </p:cNvPr>
          <p:cNvSpPr txBox="1">
            <a:spLocks noChangeArrowheads="1"/>
          </p:cNvSpPr>
          <p:nvPr/>
        </p:nvSpPr>
        <p:spPr bwMode="auto">
          <a:xfrm>
            <a:off x="8723976" y="2870592"/>
            <a:ext cx="3508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a:solidFill>
                  <a:srgbClr val="0000FF"/>
                </a:solidFill>
                <a:latin typeface="Arial" panose="020B0604020202020204" pitchFamily="34" charset="0"/>
              </a:rPr>
              <a:t>B</a:t>
            </a:r>
          </a:p>
        </p:txBody>
      </p:sp>
      <p:sp>
        <p:nvSpPr>
          <p:cNvPr id="21" name="TextBox 18">
            <a:extLst>
              <a:ext uri="{FF2B5EF4-FFF2-40B4-BE49-F238E27FC236}">
                <a16:creationId xmlns:a16="http://schemas.microsoft.com/office/drawing/2014/main" id="{E8974F95-EB59-898D-15EF-1C7ABF8CCCB5}"/>
              </a:ext>
            </a:extLst>
          </p:cNvPr>
          <p:cNvSpPr txBox="1">
            <a:spLocks noChangeArrowheads="1"/>
          </p:cNvSpPr>
          <p:nvPr/>
        </p:nvSpPr>
        <p:spPr bwMode="auto">
          <a:xfrm>
            <a:off x="5753763" y="1322780"/>
            <a:ext cx="9603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FF"/>
                </a:solidFill>
                <a:latin typeface="+mn-lt"/>
                <a:ea typeface="Cambria" panose="02040503050406030204" pitchFamily="18" charset="0"/>
                <a:cs typeface="Cambria" panose="02040503050406030204" pitchFamily="18" charset="0"/>
              </a:rPr>
              <a:t>Attacker</a:t>
            </a:r>
          </a:p>
        </p:txBody>
      </p:sp>
      <p:sp>
        <p:nvSpPr>
          <p:cNvPr id="22" name="TextBox 21">
            <a:extLst>
              <a:ext uri="{FF2B5EF4-FFF2-40B4-BE49-F238E27FC236}">
                <a16:creationId xmlns:a16="http://schemas.microsoft.com/office/drawing/2014/main" id="{420C12E5-4AAB-5632-9891-F3C069F8433E}"/>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4" name="Slide Number Placeholder 23">
            <a:extLst>
              <a:ext uri="{FF2B5EF4-FFF2-40B4-BE49-F238E27FC236}">
                <a16:creationId xmlns:a16="http://schemas.microsoft.com/office/drawing/2014/main" id="{B60C4ABC-AED5-7E97-6453-2EC308E3F157}"/>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429102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nodeType="clickEffect">
                                  <p:stCondLst>
                                    <p:cond delay="0"/>
                                  </p:stCondLst>
                                  <p:childTnLst>
                                    <p:set>
                                      <p:cBhvr>
                                        <p:cTn id="80"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9562"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Hash functions</a:t>
            </a:r>
          </a:p>
        </p:txBody>
      </p:sp>
      <p:pic>
        <p:nvPicPr>
          <p:cNvPr id="7" name="Matrix - 49470">
            <a:hlinkClick r:id="" action="ppaction://media"/>
            <a:extLst>
              <a:ext uri="{FF2B5EF4-FFF2-40B4-BE49-F238E27FC236}">
                <a16:creationId xmlns:a16="http://schemas.microsoft.com/office/drawing/2014/main" id="{A46043D7-30F6-AAA8-F6FF-E413E2CAF4D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2662" y="1399483"/>
            <a:ext cx="8777578" cy="4320214"/>
          </a:xfrm>
          <a:prstGeom prst="roundRect">
            <a:avLst>
              <a:gd name="adj" fmla="val 7025"/>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F87C80D5-CEBF-6E1E-4673-F65BE35D9461}"/>
              </a:ext>
            </a:extLst>
          </p:cNvPr>
          <p:cNvPicPr>
            <a:picLocks noChangeAspect="1"/>
          </p:cNvPicPr>
          <p:nvPr/>
        </p:nvPicPr>
        <p:blipFill>
          <a:blip r:embed="rId8"/>
          <a:stretch>
            <a:fillRect/>
          </a:stretch>
        </p:blipFill>
        <p:spPr>
          <a:xfrm>
            <a:off x="5541933" y="2226302"/>
            <a:ext cx="1860033" cy="2160000"/>
          </a:xfrm>
          <a:prstGeom prst="roundRect">
            <a:avLst>
              <a:gd name="adj" fmla="val 3558"/>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3" name="Picture 12">
            <a:extLst>
              <a:ext uri="{FF2B5EF4-FFF2-40B4-BE49-F238E27FC236}">
                <a16:creationId xmlns:a16="http://schemas.microsoft.com/office/drawing/2014/main" id="{B5095A2D-E81C-9402-FAB5-2C53C01B8E00}"/>
              </a:ext>
            </a:extLst>
          </p:cNvPr>
          <p:cNvPicPr>
            <a:picLocks noChangeAspect="1"/>
          </p:cNvPicPr>
          <p:nvPr/>
        </p:nvPicPr>
        <p:blipFill>
          <a:blip r:embed="rId9"/>
          <a:stretch>
            <a:fillRect/>
          </a:stretch>
        </p:blipFill>
        <p:spPr>
          <a:xfrm>
            <a:off x="8694386" y="2226302"/>
            <a:ext cx="1904708" cy="2139424"/>
          </a:xfrm>
          <a:prstGeom prst="rect">
            <a:avLst/>
          </a:prstGeom>
          <a:ln>
            <a:noFill/>
          </a:ln>
          <a:effectLst>
            <a:outerShdw blurRad="292100" dist="139700" dir="2700000" algn="tl" rotWithShape="0">
              <a:srgbClr val="333333">
                <a:alpha val="65000"/>
              </a:srgbClr>
            </a:outerShdw>
          </a:effectLst>
        </p:spPr>
      </p:pic>
      <p:pic>
        <p:nvPicPr>
          <p:cNvPr id="9" name="Picture 8" descr="Text&#10;&#10;Description automatically generated">
            <a:extLst>
              <a:ext uri="{FF2B5EF4-FFF2-40B4-BE49-F238E27FC236}">
                <a16:creationId xmlns:a16="http://schemas.microsoft.com/office/drawing/2014/main" id="{E2AF0C2F-8E97-5D01-0F23-18BD16E83242}"/>
              </a:ext>
            </a:extLst>
          </p:cNvPr>
          <p:cNvPicPr>
            <a:picLocks noChangeAspect="1"/>
          </p:cNvPicPr>
          <p:nvPr/>
        </p:nvPicPr>
        <p:blipFill>
          <a:blip r:embed="rId10"/>
          <a:stretch>
            <a:fillRect/>
          </a:stretch>
        </p:blipFill>
        <p:spPr>
          <a:xfrm>
            <a:off x="2258920" y="2116425"/>
            <a:ext cx="2142498" cy="2340000"/>
          </a:xfrm>
          <a:prstGeom prst="rect">
            <a:avLst/>
          </a:prstGeom>
          <a:ln>
            <a:noFill/>
          </a:ln>
          <a:effectLst>
            <a:outerShdw blurRad="292100" dist="139700" dir="2700000" algn="tl" rotWithShape="0">
              <a:srgbClr val="333333">
                <a:alpha val="65000"/>
              </a:srgbClr>
            </a:outerShdw>
          </a:effectLst>
        </p:spPr>
      </p:pic>
      <p:sp>
        <p:nvSpPr>
          <p:cNvPr id="15" name="TextBox 14">
            <a:extLst>
              <a:ext uri="{FF2B5EF4-FFF2-40B4-BE49-F238E27FC236}">
                <a16:creationId xmlns:a16="http://schemas.microsoft.com/office/drawing/2014/main" id="{A6224AB7-89C6-5066-6083-8A3FCBD75A5A}"/>
              </a:ext>
            </a:extLst>
          </p:cNvPr>
          <p:cNvSpPr txBox="1">
            <a:spLocks noChangeArrowheads="1"/>
          </p:cNvSpPr>
          <p:nvPr/>
        </p:nvSpPr>
        <p:spPr bwMode="auto">
          <a:xfrm>
            <a:off x="2751288" y="4339677"/>
            <a:ext cx="11523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chemeClr val="bg1"/>
                </a:solidFill>
                <a:latin typeface="Cambria" panose="02040503050406030204" pitchFamily="18" charset="0"/>
                <a:ea typeface="Cambria" panose="02040503050406030204" pitchFamily="18" charset="0"/>
                <a:cs typeface="Cambria" panose="02040503050406030204" pitchFamily="18" charset="0"/>
              </a:rPr>
              <a:t>Plain Text</a:t>
            </a:r>
          </a:p>
        </p:txBody>
      </p:sp>
      <p:sp>
        <p:nvSpPr>
          <p:cNvPr id="16" name="TextBox 15">
            <a:extLst>
              <a:ext uri="{FF2B5EF4-FFF2-40B4-BE49-F238E27FC236}">
                <a16:creationId xmlns:a16="http://schemas.microsoft.com/office/drawing/2014/main" id="{80C47C67-7087-EC66-D75A-A8FB4733E442}"/>
              </a:ext>
            </a:extLst>
          </p:cNvPr>
          <p:cNvSpPr txBox="1">
            <a:spLocks noChangeArrowheads="1"/>
          </p:cNvSpPr>
          <p:nvPr/>
        </p:nvSpPr>
        <p:spPr bwMode="auto">
          <a:xfrm>
            <a:off x="5663853" y="4341884"/>
            <a:ext cx="16049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chemeClr val="bg1"/>
                </a:solidFill>
                <a:latin typeface="Cambria" panose="02040503050406030204" pitchFamily="18" charset="0"/>
                <a:ea typeface="Cambria" panose="02040503050406030204" pitchFamily="18" charset="0"/>
                <a:cs typeface="Cambria" panose="02040503050406030204" pitchFamily="18" charset="0"/>
              </a:rPr>
              <a:t>Hash function </a:t>
            </a:r>
          </a:p>
        </p:txBody>
      </p:sp>
      <p:sp>
        <p:nvSpPr>
          <p:cNvPr id="17" name="TextBox 16">
            <a:extLst>
              <a:ext uri="{FF2B5EF4-FFF2-40B4-BE49-F238E27FC236}">
                <a16:creationId xmlns:a16="http://schemas.microsoft.com/office/drawing/2014/main" id="{7E198BF3-37E9-AFBE-A9FF-277AF1EC59DC}"/>
              </a:ext>
            </a:extLst>
          </p:cNvPr>
          <p:cNvSpPr txBox="1">
            <a:spLocks noChangeArrowheads="1"/>
          </p:cNvSpPr>
          <p:nvPr/>
        </p:nvSpPr>
        <p:spPr bwMode="auto">
          <a:xfrm>
            <a:off x="8912587" y="4315533"/>
            <a:ext cx="12601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chemeClr val="bg1"/>
                </a:solidFill>
                <a:latin typeface="Cambria" panose="02040503050406030204" pitchFamily="18" charset="0"/>
                <a:ea typeface="Cambria" panose="02040503050406030204" pitchFamily="18" charset="0"/>
                <a:cs typeface="Cambria" panose="02040503050406030204" pitchFamily="18" charset="0"/>
              </a:rPr>
              <a:t>Hash value</a:t>
            </a:r>
          </a:p>
        </p:txBody>
      </p:sp>
      <p:sp>
        <p:nvSpPr>
          <p:cNvPr id="18" name="TextBox 17">
            <a:extLst>
              <a:ext uri="{FF2B5EF4-FFF2-40B4-BE49-F238E27FC236}">
                <a16:creationId xmlns:a16="http://schemas.microsoft.com/office/drawing/2014/main" id="{9FBD582A-32BC-15A4-8A9A-B2F50EB63AD2}"/>
              </a:ext>
            </a:extLst>
          </p:cNvPr>
          <p:cNvSpPr txBox="1">
            <a:spLocks noChangeArrowheads="1"/>
          </p:cNvSpPr>
          <p:nvPr/>
        </p:nvSpPr>
        <p:spPr bwMode="auto">
          <a:xfrm>
            <a:off x="2440788" y="1510066"/>
            <a:ext cx="79613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a:solidFill>
                  <a:schemeClr val="bg1"/>
                </a:solidFill>
                <a:latin typeface="Cambria" panose="02040503050406030204" pitchFamily="18" charset="0"/>
                <a:ea typeface="Cambria" panose="02040503050406030204" pitchFamily="18" charset="0"/>
                <a:cs typeface="Cambria" panose="02040503050406030204" pitchFamily="18" charset="0"/>
              </a:rPr>
              <a:t>Hashing is one-way cryptographic algorithm means that the ciphertext cannot </a:t>
            </a:r>
            <a:br>
              <a:rPr lang="en-US" altLang="en-US" sz="1800">
                <a:solidFill>
                  <a:schemeClr val="bg1"/>
                </a:solidFill>
                <a:latin typeface="Cambria" panose="02040503050406030204" pitchFamily="18" charset="0"/>
                <a:ea typeface="Cambria" panose="02040503050406030204" pitchFamily="18" charset="0"/>
                <a:cs typeface="Cambria" panose="02040503050406030204" pitchFamily="18" charset="0"/>
              </a:rPr>
            </a:br>
            <a:r>
              <a:rPr lang="en-US" altLang="en-US" sz="1800">
                <a:solidFill>
                  <a:schemeClr val="bg1"/>
                </a:solidFill>
                <a:latin typeface="Cambria" panose="02040503050406030204" pitchFamily="18" charset="0"/>
                <a:ea typeface="Cambria" panose="02040503050406030204" pitchFamily="18" charset="0"/>
                <a:cs typeface="Cambria" panose="02040503050406030204" pitchFamily="18" charset="0"/>
              </a:rPr>
              <a:t>be decrypted to reveal the original plaintext</a:t>
            </a:r>
          </a:p>
        </p:txBody>
      </p:sp>
      <p:pic>
        <p:nvPicPr>
          <p:cNvPr id="19" name="Graphic 18" descr="Fingerprint with solid fill">
            <a:extLst>
              <a:ext uri="{FF2B5EF4-FFF2-40B4-BE49-F238E27FC236}">
                <a16:creationId xmlns:a16="http://schemas.microsoft.com/office/drawing/2014/main" id="{5A92D001-C961-6A55-7926-6013333098B6}"/>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204904" y="4676734"/>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E3E4B6AD-2CCE-2CF9-0731-70D015C76EA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73592" y="4887863"/>
            <a:ext cx="4140000" cy="284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F2D8D2FA-91D6-6AF0-31D3-B3F94B029C0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573592" y="5172861"/>
            <a:ext cx="4140000" cy="33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Arrow: Right 21">
            <a:extLst>
              <a:ext uri="{FF2B5EF4-FFF2-40B4-BE49-F238E27FC236}">
                <a16:creationId xmlns:a16="http://schemas.microsoft.com/office/drawing/2014/main" id="{E26C18DA-FA1D-A194-C2B9-7779CFD507EA}"/>
              </a:ext>
            </a:extLst>
          </p:cNvPr>
          <p:cNvSpPr/>
          <p:nvPr/>
        </p:nvSpPr>
        <p:spPr>
          <a:xfrm>
            <a:off x="4287520" y="3073704"/>
            <a:ext cx="1254413" cy="416821"/>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A52E457C-A568-1A05-7995-90F65DDD09EA}"/>
              </a:ext>
            </a:extLst>
          </p:cNvPr>
          <p:cNvSpPr/>
          <p:nvPr/>
        </p:nvSpPr>
        <p:spPr>
          <a:xfrm>
            <a:off x="7431951" y="3076066"/>
            <a:ext cx="1254935" cy="404215"/>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19B5B76-82BC-60FC-899D-A304CCBC383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4" name="Slide Number Placeholder 23">
            <a:extLst>
              <a:ext uri="{FF2B5EF4-FFF2-40B4-BE49-F238E27FC236}">
                <a16:creationId xmlns:a16="http://schemas.microsoft.com/office/drawing/2014/main" id="{E4FF5A86-B7B8-CCD2-A9C6-309607C32CBB}"/>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674967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22"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2764D1-CD52-D339-7EEF-84694322F13C}"/>
              </a:ext>
            </a:extLst>
          </p:cNvPr>
          <p:cNvSpPr txBox="1"/>
          <p:nvPr/>
        </p:nvSpPr>
        <p:spPr>
          <a:xfrm>
            <a:off x="551793" y="1702533"/>
            <a:ext cx="11088413" cy="5078313"/>
          </a:xfrm>
          <a:prstGeom prst="rect">
            <a:avLst/>
          </a:prstGeom>
          <a:noFill/>
        </p:spPr>
        <p:txBody>
          <a:bodyPr wrap="square">
            <a:spAutoFit/>
          </a:bodyPr>
          <a:lstStyle/>
          <a:p>
            <a:pPr marL="285750" indent="-285750" algn="just">
              <a:buFont typeface="Arial" panose="020B0604020202020204" pitchFamily="34" charset="0"/>
              <a:buChar char="•"/>
            </a:pPr>
            <a:r>
              <a:rPr lang="en-US" altLang="en-US" dirty="0"/>
              <a:t>Hash functions represent a third cryptography type alongside symmetric and asymmetric cryptography. </a:t>
            </a:r>
            <a:br>
              <a:rPr lang="en-US" altLang="en-US" dirty="0"/>
            </a:br>
            <a:endParaRPr lang="en-US" altLang="en-US" dirty="0"/>
          </a:p>
          <a:p>
            <a:pPr marL="285750" indent="-285750" algn="just">
              <a:buFont typeface="Arial" panose="020B0604020202020204" pitchFamily="34" charset="0"/>
              <a:buChar char="•"/>
            </a:pPr>
            <a:r>
              <a:rPr lang="en-MY" altLang="en-US" dirty="0"/>
              <a:t>A hash function is a function that maps data of any size to data of a fixed size. </a:t>
            </a:r>
            <a:br>
              <a:rPr lang="en-MY" altLang="en-US" dirty="0"/>
            </a:br>
            <a:endParaRPr lang="en-MY" altLang="en-US" dirty="0"/>
          </a:p>
          <a:p>
            <a:pPr marL="285750" indent="-285750">
              <a:spcBef>
                <a:spcPct val="0"/>
              </a:spcBef>
              <a:buFont typeface="Arial" panose="020B0604020202020204" pitchFamily="34" charset="0"/>
              <a:buChar char="•"/>
            </a:pPr>
            <a:r>
              <a:rPr lang="en-MY" altLang="en-US" dirty="0"/>
              <a:t>The value returned by a hash function is called hash value or simply h which </a:t>
            </a:r>
            <a:r>
              <a:rPr lang="en-US" altLang="en-US" dirty="0"/>
              <a:t>It is often viewed as a digital fingerprint. </a:t>
            </a:r>
            <a:br>
              <a:rPr lang="en-US" altLang="en-US" dirty="0"/>
            </a:br>
            <a:endParaRPr lang="en-MY" altLang="en-US" dirty="0"/>
          </a:p>
          <a:p>
            <a:pPr marL="285750" indent="-285750">
              <a:spcBef>
                <a:spcPct val="0"/>
              </a:spcBef>
              <a:buFont typeface="Arial" panose="020B0604020202020204" pitchFamily="34" charset="0"/>
              <a:buChar char="•"/>
            </a:pPr>
            <a:r>
              <a:rPr lang="en-MY" altLang="en-US" dirty="0"/>
              <a:t>Hashing only provides integrity services; confidentiality services are not supported. A one-way cryptographic algorithm is a hash function. The adoption of a one-way cryptographic algorithm prevents the ciphertext from being decoded to expose the original plaintext.</a:t>
            </a:r>
          </a:p>
          <a:p>
            <a:pPr marL="285750" indent="-285750">
              <a:spcBef>
                <a:spcPct val="0"/>
              </a:spcBef>
              <a:buFont typeface="Arial" panose="020B0604020202020204" pitchFamily="34" charset="0"/>
              <a:buChar char="•"/>
            </a:pPr>
            <a:endParaRPr lang="en-US" altLang="en-US" dirty="0"/>
          </a:p>
          <a:p>
            <a:pPr marL="285750" indent="-285750">
              <a:spcBef>
                <a:spcPct val="0"/>
              </a:spcBef>
              <a:buFont typeface="Arial" panose="020B0604020202020204" pitchFamily="34" charset="0"/>
              <a:buChar char="•"/>
            </a:pPr>
            <a:r>
              <a:rPr lang="en-MY" altLang="en-US" dirty="0"/>
              <a:t>A hashing function's able to produce completely distinct hash values even when the input plaintext is slightly altered is another noteworthy feature. This characteristic is helpful for data security since it produces clearly different hashes whenever an attacker makes even a small alteration to the original data.</a:t>
            </a:r>
            <a:endParaRPr lang="en-US" altLang="en-US" dirty="0"/>
          </a:p>
          <a:p>
            <a:pPr eaLnBrk="1" hangingPunct="1"/>
            <a:endParaRPr lang="en-US" altLang="en-US" dirty="0">
              <a:solidFill>
                <a:srgbClr val="2E2E2E"/>
              </a:solidFill>
              <a:latin typeface="NexusSans"/>
            </a:endParaRPr>
          </a:p>
          <a:p>
            <a:pPr eaLnBrk="1" hangingPunct="1"/>
            <a:endParaRPr lang="en-US" altLang="en-US" dirty="0">
              <a:solidFill>
                <a:srgbClr val="2E2E2E"/>
              </a:solidFill>
              <a:latin typeface="NexusSans"/>
            </a:endParaRPr>
          </a:p>
          <a:p>
            <a:pPr eaLnBrk="1" hangingPunct="1"/>
            <a:endParaRPr lang="en-US" altLang="en-US" dirty="0"/>
          </a:p>
          <a:p>
            <a:endParaRPr lang="en-US" dirty="0"/>
          </a:p>
        </p:txBody>
      </p:sp>
      <p:pic>
        <p:nvPicPr>
          <p:cNvPr id="4" name="Picture 3">
            <a:extLst>
              <a:ext uri="{FF2B5EF4-FFF2-40B4-BE49-F238E27FC236}">
                <a16:creationId xmlns:a16="http://schemas.microsoft.com/office/drawing/2014/main" id="{133E5999-7786-0A6B-DB95-09B64F810DF2}"/>
              </a:ext>
            </a:extLst>
          </p:cNvPr>
          <p:cNvPicPr>
            <a:picLocks noChangeAspect="1"/>
          </p:cNvPicPr>
          <p:nvPr/>
        </p:nvPicPr>
        <p:blipFill>
          <a:blip r:embed="rId3"/>
          <a:stretch>
            <a:fillRect/>
          </a:stretch>
        </p:blipFill>
        <p:spPr>
          <a:xfrm>
            <a:off x="0" y="0"/>
            <a:ext cx="9533101" cy="1610200"/>
          </a:xfrm>
          <a:prstGeom prst="rect">
            <a:avLst/>
          </a:prstGeom>
        </p:spPr>
      </p:pic>
      <p:sp>
        <p:nvSpPr>
          <p:cNvPr id="6" name="TextBox 5">
            <a:extLst>
              <a:ext uri="{FF2B5EF4-FFF2-40B4-BE49-F238E27FC236}">
                <a16:creationId xmlns:a16="http://schemas.microsoft.com/office/drawing/2014/main" id="{0A87BAF0-72C2-3785-DD1F-C8F0AEC494C7}"/>
              </a:ext>
            </a:extLst>
          </p:cNvPr>
          <p:cNvSpPr txBox="1"/>
          <p:nvPr/>
        </p:nvSpPr>
        <p:spPr>
          <a:xfrm>
            <a:off x="2535621" y="620434"/>
            <a:ext cx="6185338" cy="461665"/>
          </a:xfrm>
          <a:prstGeom prst="rect">
            <a:avLst/>
          </a:prstGeom>
          <a:noFill/>
        </p:spPr>
        <p:txBody>
          <a:bodyPr wrap="square">
            <a:spAutoFit/>
          </a:bodyPr>
          <a:lstStyle/>
          <a:p>
            <a:r>
              <a:rPr lang="en-US" altLang="en-US" sz="2400" dirty="0">
                <a:solidFill>
                  <a:schemeClr val="bg1"/>
                </a:solidFill>
              </a:rPr>
              <a:t>Hash functions (cont.)</a:t>
            </a:r>
          </a:p>
        </p:txBody>
      </p:sp>
      <p:pic>
        <p:nvPicPr>
          <p:cNvPr id="7" name="Picture 6">
            <a:extLst>
              <a:ext uri="{FF2B5EF4-FFF2-40B4-BE49-F238E27FC236}">
                <a16:creationId xmlns:a16="http://schemas.microsoft.com/office/drawing/2014/main" id="{37601FE4-8252-3367-7817-481AA770FAA7}"/>
              </a:ext>
            </a:extLst>
          </p:cNvPr>
          <p:cNvPicPr>
            <a:picLocks noChangeAspect="1"/>
          </p:cNvPicPr>
          <p:nvPr/>
        </p:nvPicPr>
        <p:blipFill>
          <a:blip r:embed="rId4"/>
          <a:stretch>
            <a:fillRect/>
          </a:stretch>
        </p:blipFill>
        <p:spPr>
          <a:xfrm>
            <a:off x="1986584" y="6309897"/>
            <a:ext cx="9902229" cy="204838"/>
          </a:xfrm>
          <a:prstGeom prst="rect">
            <a:avLst/>
          </a:prstGeom>
        </p:spPr>
      </p:pic>
      <p:pic>
        <p:nvPicPr>
          <p:cNvPr id="8" name="Picture 7">
            <a:extLst>
              <a:ext uri="{FF2B5EF4-FFF2-40B4-BE49-F238E27FC236}">
                <a16:creationId xmlns:a16="http://schemas.microsoft.com/office/drawing/2014/main" id="{C715D1E6-7CC6-3DF1-9C52-75B0C0C746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3187" y="5761794"/>
            <a:ext cx="1222425" cy="1096206"/>
          </a:xfrm>
          <a:prstGeom prst="rect">
            <a:avLst/>
          </a:prstGeom>
        </p:spPr>
      </p:pic>
      <p:sp>
        <p:nvSpPr>
          <p:cNvPr id="2" name="TextBox 1">
            <a:extLst>
              <a:ext uri="{FF2B5EF4-FFF2-40B4-BE49-F238E27FC236}">
                <a16:creationId xmlns:a16="http://schemas.microsoft.com/office/drawing/2014/main" id="{25CA7537-0B56-1697-E755-7E5F9DFB8EF7}"/>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DBBBBA4E-B929-9339-F5A1-5614BCA357A5}"/>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350814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Computer">
            <a:extLst>
              <a:ext uri="{FF2B5EF4-FFF2-40B4-BE49-F238E27FC236}">
                <a16:creationId xmlns:a16="http://schemas.microsoft.com/office/drawing/2014/main" id="{F6F0F97A-8D5B-4262-ACF6-A6139602930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30051" y="3326380"/>
            <a:ext cx="914400" cy="914400"/>
          </a:xfrm>
          <a:prstGeom prst="rect">
            <a:avLst/>
          </a:prstGeom>
        </p:spPr>
      </p:pic>
      <p:sp>
        <p:nvSpPr>
          <p:cNvPr id="8" name="TextBox 7">
            <a:extLst>
              <a:ext uri="{FF2B5EF4-FFF2-40B4-BE49-F238E27FC236}">
                <a16:creationId xmlns:a16="http://schemas.microsoft.com/office/drawing/2014/main" id="{D81CF469-2C10-41DC-B051-2965FB83EC84}"/>
              </a:ext>
            </a:extLst>
          </p:cNvPr>
          <p:cNvSpPr txBox="1"/>
          <p:nvPr/>
        </p:nvSpPr>
        <p:spPr>
          <a:xfrm>
            <a:off x="2608621" y="3026622"/>
            <a:ext cx="378630" cy="477054"/>
          </a:xfrm>
          <a:prstGeom prst="rect">
            <a:avLst/>
          </a:prstGeom>
          <a:noFill/>
        </p:spPr>
        <p:txBody>
          <a:bodyPr wrap="none" rtlCol="0">
            <a:spAutoFit/>
          </a:bodyPr>
          <a:lstStyle/>
          <a:p>
            <a:r>
              <a:rPr lang="en-US" sz="2500" b="1" dirty="0"/>
              <a:t>A</a:t>
            </a:r>
          </a:p>
        </p:txBody>
      </p:sp>
      <p:cxnSp>
        <p:nvCxnSpPr>
          <p:cNvPr id="11" name="Straight Arrow Connector 10">
            <a:extLst>
              <a:ext uri="{FF2B5EF4-FFF2-40B4-BE49-F238E27FC236}">
                <a16:creationId xmlns:a16="http://schemas.microsoft.com/office/drawing/2014/main" id="{5C48E12C-1CA1-4695-BDC6-F1797BCAD687}"/>
              </a:ext>
            </a:extLst>
          </p:cNvPr>
          <p:cNvCxnSpPr>
            <a:cxnSpLocks/>
            <a:stCxn id="4" idx="3"/>
          </p:cNvCxnSpPr>
          <p:nvPr/>
        </p:nvCxnSpPr>
        <p:spPr>
          <a:xfrm>
            <a:off x="3444451" y="3783580"/>
            <a:ext cx="4480560" cy="10889"/>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pic>
        <p:nvPicPr>
          <p:cNvPr id="17" name="Graphic 16" descr="Envelope">
            <a:extLst>
              <a:ext uri="{FF2B5EF4-FFF2-40B4-BE49-F238E27FC236}">
                <a16:creationId xmlns:a16="http://schemas.microsoft.com/office/drawing/2014/main" id="{1B0FA05E-5DBF-458E-A419-5879C8CF9A36}"/>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13857" y="3918857"/>
            <a:ext cx="914400" cy="914400"/>
          </a:xfrm>
          <a:prstGeom prst="rect">
            <a:avLst/>
          </a:prstGeom>
        </p:spPr>
      </p:pic>
      <p:pic>
        <p:nvPicPr>
          <p:cNvPr id="18" name="Content Placeholder 4" descr="Computer">
            <a:extLst>
              <a:ext uri="{FF2B5EF4-FFF2-40B4-BE49-F238E27FC236}">
                <a16:creationId xmlns:a16="http://schemas.microsoft.com/office/drawing/2014/main" id="{D2815CE1-7A51-49E6-A21A-62D1D63368D5}"/>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03370" y="3429000"/>
            <a:ext cx="914400" cy="914400"/>
          </a:xfrm>
          <a:prstGeom prst="rect">
            <a:avLst/>
          </a:prstGeom>
        </p:spPr>
      </p:pic>
      <p:sp>
        <p:nvSpPr>
          <p:cNvPr id="20" name="TextBox 19">
            <a:extLst>
              <a:ext uri="{FF2B5EF4-FFF2-40B4-BE49-F238E27FC236}">
                <a16:creationId xmlns:a16="http://schemas.microsoft.com/office/drawing/2014/main" id="{44F08F32-CBDC-470A-84FE-8B4C01726AE3}"/>
              </a:ext>
            </a:extLst>
          </p:cNvPr>
          <p:cNvSpPr txBox="1"/>
          <p:nvPr/>
        </p:nvSpPr>
        <p:spPr>
          <a:xfrm>
            <a:off x="7088970" y="3046756"/>
            <a:ext cx="378630" cy="477054"/>
          </a:xfrm>
          <a:prstGeom prst="rect">
            <a:avLst/>
          </a:prstGeom>
          <a:noFill/>
        </p:spPr>
        <p:txBody>
          <a:bodyPr wrap="none" rtlCol="0">
            <a:spAutoFit/>
          </a:bodyPr>
          <a:lstStyle/>
          <a:p>
            <a:r>
              <a:rPr lang="en-US" sz="2500" b="1" dirty="0"/>
              <a:t>B</a:t>
            </a:r>
          </a:p>
        </p:txBody>
      </p:sp>
      <p:pic>
        <p:nvPicPr>
          <p:cNvPr id="3" name="Picture 2">
            <a:extLst>
              <a:ext uri="{FF2B5EF4-FFF2-40B4-BE49-F238E27FC236}">
                <a16:creationId xmlns:a16="http://schemas.microsoft.com/office/drawing/2014/main" id="{A43D5C85-7D49-E836-5F34-EEB36843FE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5663" y="5761794"/>
            <a:ext cx="1222425" cy="1096206"/>
          </a:xfrm>
          <a:prstGeom prst="rect">
            <a:avLst/>
          </a:prstGeom>
        </p:spPr>
      </p:pic>
      <p:pic>
        <p:nvPicPr>
          <p:cNvPr id="5" name="Picture 4">
            <a:extLst>
              <a:ext uri="{FF2B5EF4-FFF2-40B4-BE49-F238E27FC236}">
                <a16:creationId xmlns:a16="http://schemas.microsoft.com/office/drawing/2014/main" id="{3AA77799-7EAD-3D48-18EB-4DC0C3A846F7}"/>
              </a:ext>
            </a:extLst>
          </p:cNvPr>
          <p:cNvPicPr>
            <a:picLocks noChangeAspect="1"/>
          </p:cNvPicPr>
          <p:nvPr/>
        </p:nvPicPr>
        <p:blipFill>
          <a:blip r:embed="rId7"/>
          <a:stretch>
            <a:fillRect/>
          </a:stretch>
        </p:blipFill>
        <p:spPr>
          <a:xfrm>
            <a:off x="1986584" y="6309897"/>
            <a:ext cx="9902229" cy="204838"/>
          </a:xfrm>
          <a:prstGeom prst="rect">
            <a:avLst/>
          </a:prstGeom>
        </p:spPr>
      </p:pic>
      <p:pic>
        <p:nvPicPr>
          <p:cNvPr id="9" name="Picture 8">
            <a:extLst>
              <a:ext uri="{FF2B5EF4-FFF2-40B4-BE49-F238E27FC236}">
                <a16:creationId xmlns:a16="http://schemas.microsoft.com/office/drawing/2014/main" id="{6B8A8502-0AAC-7E0E-B006-8ABDCB0D9FA8}"/>
              </a:ext>
            </a:extLst>
          </p:cNvPr>
          <p:cNvPicPr>
            <a:picLocks noChangeAspect="1"/>
          </p:cNvPicPr>
          <p:nvPr/>
        </p:nvPicPr>
        <p:blipFill>
          <a:blip r:embed="rId8"/>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8B12CFCC-9241-FBF0-D680-4CD253704464}"/>
              </a:ext>
            </a:extLst>
          </p:cNvPr>
          <p:cNvSpPr txBox="1"/>
          <p:nvPr/>
        </p:nvSpPr>
        <p:spPr>
          <a:xfrm>
            <a:off x="2535621" y="620434"/>
            <a:ext cx="6185338" cy="461665"/>
          </a:xfrm>
          <a:prstGeom prst="rect">
            <a:avLst/>
          </a:prstGeom>
          <a:noFill/>
        </p:spPr>
        <p:txBody>
          <a:bodyPr wrap="square">
            <a:spAutoFit/>
          </a:bodyPr>
          <a:lstStyle/>
          <a:p>
            <a:r>
              <a:rPr lang="en-US" altLang="en-US" sz="2400" dirty="0">
                <a:solidFill>
                  <a:schemeClr val="bg1"/>
                </a:solidFill>
              </a:rPr>
              <a:t>Hash functions (cont.)</a:t>
            </a:r>
          </a:p>
        </p:txBody>
      </p:sp>
      <p:sp>
        <p:nvSpPr>
          <p:cNvPr id="12" name="TextBox 11">
            <a:extLst>
              <a:ext uri="{FF2B5EF4-FFF2-40B4-BE49-F238E27FC236}">
                <a16:creationId xmlns:a16="http://schemas.microsoft.com/office/drawing/2014/main" id="{12EA5C13-8F44-A771-02CF-098885D5CB6C}"/>
              </a:ext>
            </a:extLst>
          </p:cNvPr>
          <p:cNvSpPr txBox="1"/>
          <p:nvPr/>
        </p:nvSpPr>
        <p:spPr>
          <a:xfrm>
            <a:off x="1936088" y="4833257"/>
            <a:ext cx="1882054" cy="369332"/>
          </a:xfrm>
          <a:prstGeom prst="rect">
            <a:avLst/>
          </a:prstGeom>
          <a:noFill/>
        </p:spPr>
        <p:txBody>
          <a:bodyPr wrap="none" rtlCol="0">
            <a:spAutoFit/>
          </a:bodyPr>
          <a:lstStyle/>
          <a:p>
            <a:r>
              <a:rPr lang="en-US" i="1" dirty="0"/>
              <a:t>H (M, hash value )</a:t>
            </a:r>
          </a:p>
        </p:txBody>
      </p:sp>
      <p:sp>
        <p:nvSpPr>
          <p:cNvPr id="13" name="TextBox 12">
            <a:extLst>
              <a:ext uri="{FF2B5EF4-FFF2-40B4-BE49-F238E27FC236}">
                <a16:creationId xmlns:a16="http://schemas.microsoft.com/office/drawing/2014/main" id="{07F07A43-5D58-CA07-B557-C09BF84E39B0}"/>
              </a:ext>
            </a:extLst>
          </p:cNvPr>
          <p:cNvSpPr txBox="1"/>
          <p:nvPr/>
        </p:nvSpPr>
        <p:spPr>
          <a:xfrm>
            <a:off x="7598450" y="4678128"/>
            <a:ext cx="1882054" cy="369332"/>
          </a:xfrm>
          <a:prstGeom prst="rect">
            <a:avLst/>
          </a:prstGeom>
          <a:noFill/>
        </p:spPr>
        <p:txBody>
          <a:bodyPr wrap="none" rtlCol="0">
            <a:spAutoFit/>
          </a:bodyPr>
          <a:lstStyle/>
          <a:p>
            <a:r>
              <a:rPr lang="en-US" i="1" dirty="0"/>
              <a:t>H (M, hash value )</a:t>
            </a:r>
          </a:p>
        </p:txBody>
      </p:sp>
      <p:sp>
        <p:nvSpPr>
          <p:cNvPr id="2" name="TextBox 1">
            <a:extLst>
              <a:ext uri="{FF2B5EF4-FFF2-40B4-BE49-F238E27FC236}">
                <a16:creationId xmlns:a16="http://schemas.microsoft.com/office/drawing/2014/main" id="{81850CE5-1C60-A1CA-AED7-A55824142C3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9D867189-042D-EDD0-A2B7-6E1412872844}"/>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14" name="TextBox 13">
            <a:extLst>
              <a:ext uri="{FF2B5EF4-FFF2-40B4-BE49-F238E27FC236}">
                <a16:creationId xmlns:a16="http://schemas.microsoft.com/office/drawing/2014/main" id="{91A0D1D5-9D65-B99C-386B-E4127205A7E8}"/>
              </a:ext>
            </a:extLst>
          </p:cNvPr>
          <p:cNvSpPr txBox="1"/>
          <p:nvPr/>
        </p:nvSpPr>
        <p:spPr>
          <a:xfrm>
            <a:off x="7692431" y="5146858"/>
            <a:ext cx="3576145" cy="923330"/>
          </a:xfrm>
          <a:prstGeom prst="rect">
            <a:avLst/>
          </a:prstGeom>
          <a:noFill/>
        </p:spPr>
        <p:txBody>
          <a:bodyPr wrap="square" rtlCol="0">
            <a:spAutoFit/>
          </a:bodyPr>
          <a:lstStyle/>
          <a:p>
            <a:r>
              <a:rPr lang="en-US" dirty="0">
                <a:solidFill>
                  <a:srgbClr val="FF0000"/>
                </a:solidFill>
              </a:rPr>
              <a:t>If the hash value generated by  A =  the hash value generated by B then </a:t>
            </a:r>
            <a:r>
              <a:rPr lang="en-US" b="1" u="sng" dirty="0">
                <a:solidFill>
                  <a:srgbClr val="FF0000"/>
                </a:solidFill>
              </a:rPr>
              <a:t>integrity</a:t>
            </a:r>
            <a:r>
              <a:rPr lang="en-US" dirty="0">
                <a:solidFill>
                  <a:srgbClr val="FF0000"/>
                </a:solidFill>
              </a:rPr>
              <a:t> achieved  </a:t>
            </a:r>
          </a:p>
        </p:txBody>
      </p:sp>
    </p:spTree>
    <p:extLst>
      <p:ext uri="{BB962C8B-B14F-4D97-AF65-F5344CB8AC3E}">
        <p14:creationId xmlns:p14="http://schemas.microsoft.com/office/powerpoint/2010/main" val="216696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path" presetSubtype="0" accel="50000" decel="50000" fill="hold" nodeType="clickEffect">
                                  <p:stCondLst>
                                    <p:cond delay="0"/>
                                  </p:stCondLst>
                                  <p:childTnLst>
                                    <p:animMotion origin="layout" path="M -4.375E-6 -0.05555 L 0.12149 0.0257 C 0.14688 0.04399 0.18477 0.05394 0.22474 0.05394 C 0.27006 0.05394 0.30651 0.04399 0.33191 0.0257 L 0.45365 -0.05555 " pathEditMode="relative" rAng="0" ptsTypes="AAAAA">
                                      <p:cBhvr>
                                        <p:cTn id="6" dur="2000" fill="hold"/>
                                        <p:tgtEl>
                                          <p:spTgt spid="17"/>
                                        </p:tgtEl>
                                        <p:attrNameLst>
                                          <p:attrName>ppt_x</p:attrName>
                                          <p:attrName>ppt_y</p:attrName>
                                        </p:attrNameLst>
                                      </p:cBhvr>
                                      <p:rCtr x="22682" y="5463"/>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Common Hash Functions </a:t>
            </a:r>
          </a:p>
        </p:txBody>
      </p:sp>
      <p:sp>
        <p:nvSpPr>
          <p:cNvPr id="7" name="Arrow: Right 6">
            <a:extLst>
              <a:ext uri="{FF2B5EF4-FFF2-40B4-BE49-F238E27FC236}">
                <a16:creationId xmlns:a16="http://schemas.microsoft.com/office/drawing/2014/main" id="{669812B6-C35A-122C-5BDF-0AFA8CFFEB50}"/>
              </a:ext>
            </a:extLst>
          </p:cNvPr>
          <p:cNvSpPr/>
          <p:nvPr/>
        </p:nvSpPr>
        <p:spPr>
          <a:xfrm>
            <a:off x="964180" y="1846924"/>
            <a:ext cx="3271519" cy="1067359"/>
          </a:xfrm>
          <a:prstGeom prst="rightArrow">
            <a:avLst>
              <a:gd name="adj1" fmla="val 50000"/>
              <a:gd name="adj2" fmla="val 44289"/>
            </a:avLst>
          </a:prstGeom>
          <a:solidFill>
            <a:schemeClr val="bg1">
              <a:lumMod val="95000"/>
            </a:schemeClr>
          </a:solidFill>
          <a:ln>
            <a:solidFill>
              <a:schemeClr val="accent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br>
              <a:rPr lang="en-US" dirty="0">
                <a:solidFill>
                  <a:srgbClr val="242729"/>
                </a:solidFill>
                <a:latin typeface="Cambria" panose="02040503050406030204" pitchFamily="18" charset="0"/>
                <a:ea typeface="Cambria" panose="02040503050406030204" pitchFamily="18" charset="0"/>
              </a:rPr>
            </a:br>
            <a:r>
              <a:rPr lang="en-US" dirty="0">
                <a:solidFill>
                  <a:srgbClr val="242729"/>
                </a:solidFill>
                <a:latin typeface="Cambria" panose="02040503050406030204" pitchFamily="18" charset="0"/>
                <a:ea typeface="Cambria" panose="02040503050406030204" pitchFamily="18" charset="0"/>
              </a:rPr>
              <a:t>Random-length message</a:t>
            </a:r>
            <a:endParaRPr lang="en-US" dirty="0">
              <a:latin typeface="Cambria" panose="02040503050406030204" pitchFamily="18" charset="0"/>
              <a:ea typeface="Cambria" panose="02040503050406030204" pitchFamily="18" charset="0"/>
            </a:endParaRPr>
          </a:p>
          <a:p>
            <a:pPr algn="ctr" eaLnBrk="1" hangingPunct="1">
              <a:spcBef>
                <a:spcPct val="20000"/>
              </a:spcBef>
              <a:defRPr/>
            </a:pPr>
            <a:endParaRPr lang="en-US" dirty="0">
              <a:latin typeface="Cambria" panose="02040503050406030204" pitchFamily="18" charset="0"/>
              <a:ea typeface="Cambria" panose="02040503050406030204" pitchFamily="18" charset="0"/>
            </a:endParaRPr>
          </a:p>
        </p:txBody>
      </p:sp>
      <p:sp>
        <p:nvSpPr>
          <p:cNvPr id="9" name="Arrow: Right 8">
            <a:extLst>
              <a:ext uri="{FF2B5EF4-FFF2-40B4-BE49-F238E27FC236}">
                <a16:creationId xmlns:a16="http://schemas.microsoft.com/office/drawing/2014/main" id="{1D6C0FB9-5D9E-08A8-574E-200F49E643DB}"/>
              </a:ext>
            </a:extLst>
          </p:cNvPr>
          <p:cNvSpPr/>
          <p:nvPr/>
        </p:nvSpPr>
        <p:spPr>
          <a:xfrm>
            <a:off x="941128" y="3705471"/>
            <a:ext cx="3271519" cy="1096206"/>
          </a:xfrm>
          <a:prstGeom prst="rightArrow">
            <a:avLst>
              <a:gd name="adj1" fmla="val 50000"/>
              <a:gd name="adj2" fmla="val 45106"/>
            </a:avLst>
          </a:prstGeom>
          <a:solidFill>
            <a:schemeClr val="bg1">
              <a:lumMod val="95000"/>
            </a:schemeClr>
          </a:solidFill>
          <a:ln>
            <a:solidFill>
              <a:schemeClr val="accent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pPr>
            <a:r>
              <a:rPr lang="en-US" dirty="0">
                <a:solidFill>
                  <a:srgbClr val="242729"/>
                </a:solidFill>
                <a:latin typeface="Cambria" panose="02040503050406030204" pitchFamily="18" charset="0"/>
                <a:ea typeface="Cambria" panose="02040503050406030204" pitchFamily="18" charset="0"/>
              </a:rPr>
              <a:t>Random-length message</a:t>
            </a:r>
          </a:p>
        </p:txBody>
      </p:sp>
      <p:sp>
        <p:nvSpPr>
          <p:cNvPr id="10" name="Rectangle: Rounded Corners 9">
            <a:extLst>
              <a:ext uri="{FF2B5EF4-FFF2-40B4-BE49-F238E27FC236}">
                <a16:creationId xmlns:a16="http://schemas.microsoft.com/office/drawing/2014/main" id="{2831BDC4-A3AE-B957-B1FC-C84948A85C4E}"/>
              </a:ext>
            </a:extLst>
          </p:cNvPr>
          <p:cNvSpPr/>
          <p:nvPr/>
        </p:nvSpPr>
        <p:spPr>
          <a:xfrm>
            <a:off x="6940853" y="2119314"/>
            <a:ext cx="4500881" cy="794969"/>
          </a:xfrm>
          <a:prstGeom prst="roundRect">
            <a:avLst/>
          </a:prstGeom>
          <a:solidFill>
            <a:srgbClr val="FFC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spcBef>
                <a:spcPct val="20000"/>
              </a:spcBef>
              <a:defRPr/>
            </a:pPr>
            <a:r>
              <a:rPr lang="en-US" dirty="0">
                <a:solidFill>
                  <a:srgbClr val="242729"/>
                </a:solidFill>
                <a:latin typeface="Cambria" panose="02040503050406030204" pitchFamily="18" charset="0"/>
                <a:ea typeface="Cambria" panose="02040503050406030204" pitchFamily="18" charset="0"/>
              </a:rPr>
              <a:t>Hash value: fixed-length output of 128 bits</a:t>
            </a:r>
          </a:p>
        </p:txBody>
      </p:sp>
      <p:sp>
        <p:nvSpPr>
          <p:cNvPr id="11" name="Rectangle: Rounded Corners 10">
            <a:extLst>
              <a:ext uri="{FF2B5EF4-FFF2-40B4-BE49-F238E27FC236}">
                <a16:creationId xmlns:a16="http://schemas.microsoft.com/office/drawing/2014/main" id="{F4C9EF40-7C2F-252F-AACB-5DCED94D8F97}"/>
              </a:ext>
            </a:extLst>
          </p:cNvPr>
          <p:cNvSpPr/>
          <p:nvPr/>
        </p:nvSpPr>
        <p:spPr>
          <a:xfrm>
            <a:off x="6940852" y="3872716"/>
            <a:ext cx="4500881" cy="794969"/>
          </a:xfrm>
          <a:prstGeom prst="roundRect">
            <a:avLst/>
          </a:prstGeom>
          <a:solidFill>
            <a:srgbClr val="FFC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spcBef>
                <a:spcPct val="20000"/>
              </a:spcBef>
              <a:defRPr/>
            </a:pPr>
            <a:r>
              <a:rPr lang="en-US" dirty="0">
                <a:solidFill>
                  <a:srgbClr val="242729"/>
                </a:solidFill>
                <a:latin typeface="Cambria" panose="02040503050406030204" pitchFamily="18" charset="0"/>
                <a:ea typeface="Cambria" panose="02040503050406030204" pitchFamily="18" charset="0"/>
              </a:rPr>
              <a:t>Hash value: fixed-length output of 256 bits</a:t>
            </a:r>
          </a:p>
        </p:txBody>
      </p:sp>
      <p:sp>
        <p:nvSpPr>
          <p:cNvPr id="13" name="Rectangle: Rounded Corners 12">
            <a:extLst>
              <a:ext uri="{FF2B5EF4-FFF2-40B4-BE49-F238E27FC236}">
                <a16:creationId xmlns:a16="http://schemas.microsoft.com/office/drawing/2014/main" id="{92369E9C-D34A-DD2A-55A2-BB91402D0DE6}"/>
              </a:ext>
            </a:extLst>
          </p:cNvPr>
          <p:cNvSpPr/>
          <p:nvPr/>
        </p:nvSpPr>
        <p:spPr>
          <a:xfrm>
            <a:off x="4570980" y="2119315"/>
            <a:ext cx="1473200" cy="794969"/>
          </a:xfrm>
          <a:prstGeom prst="roundRect">
            <a:avLst/>
          </a:prstGeom>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sz="2000" dirty="0">
                <a:latin typeface="Cambria" panose="02040503050406030204" pitchFamily="18" charset="0"/>
                <a:ea typeface="Cambria" panose="02040503050406030204" pitchFamily="18" charset="0"/>
              </a:rPr>
              <a:t>MD5</a:t>
            </a:r>
          </a:p>
        </p:txBody>
      </p:sp>
      <p:sp>
        <p:nvSpPr>
          <p:cNvPr id="14" name="Rectangle: Rounded Corners 13">
            <a:extLst>
              <a:ext uri="{FF2B5EF4-FFF2-40B4-BE49-F238E27FC236}">
                <a16:creationId xmlns:a16="http://schemas.microsoft.com/office/drawing/2014/main" id="{80A8FF60-144F-22E1-513B-D903BC46ED23}"/>
              </a:ext>
            </a:extLst>
          </p:cNvPr>
          <p:cNvSpPr/>
          <p:nvPr/>
        </p:nvSpPr>
        <p:spPr>
          <a:xfrm>
            <a:off x="4622800" y="3872717"/>
            <a:ext cx="1473200" cy="794969"/>
          </a:xfrm>
          <a:prstGeom prst="roundRect">
            <a:avLst/>
          </a:prstGeom>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eaLnBrk="1" hangingPunct="1">
              <a:spcBef>
                <a:spcPct val="20000"/>
              </a:spcBef>
              <a:defRPr/>
            </a:pPr>
            <a:br>
              <a:rPr lang="en-US" sz="2000" dirty="0">
                <a:latin typeface="Cambria" panose="02040503050406030204" pitchFamily="18" charset="0"/>
                <a:ea typeface="Cambria" panose="02040503050406030204" pitchFamily="18" charset="0"/>
              </a:rPr>
            </a:br>
            <a:r>
              <a:rPr lang="en-US" sz="2000" dirty="0">
                <a:latin typeface="Cambria" panose="02040503050406030204" pitchFamily="18" charset="0"/>
                <a:ea typeface="Cambria" panose="02040503050406030204" pitchFamily="18" charset="0"/>
              </a:rPr>
              <a:t>SHA-256</a:t>
            </a:r>
          </a:p>
          <a:p>
            <a:pPr algn="ctr" eaLnBrk="1" hangingPunct="1">
              <a:spcBef>
                <a:spcPct val="20000"/>
              </a:spcBef>
              <a:defRPr/>
            </a:pPr>
            <a:endParaRPr lang="en-US" sz="2000" dirty="0">
              <a:latin typeface="Cambria" panose="02040503050406030204" pitchFamily="18" charset="0"/>
              <a:ea typeface="Cambria" panose="02040503050406030204" pitchFamily="18" charset="0"/>
            </a:endParaRPr>
          </a:p>
        </p:txBody>
      </p:sp>
      <p:sp>
        <p:nvSpPr>
          <p:cNvPr id="15" name="Arrow: Right 14">
            <a:extLst>
              <a:ext uri="{FF2B5EF4-FFF2-40B4-BE49-F238E27FC236}">
                <a16:creationId xmlns:a16="http://schemas.microsoft.com/office/drawing/2014/main" id="{564D60FD-D0E9-48EC-A73B-53E2938AC5ED}"/>
              </a:ext>
            </a:extLst>
          </p:cNvPr>
          <p:cNvSpPr/>
          <p:nvPr/>
        </p:nvSpPr>
        <p:spPr>
          <a:xfrm>
            <a:off x="6185018" y="2387781"/>
            <a:ext cx="637931" cy="377164"/>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 name="Arrow: Right 15">
            <a:extLst>
              <a:ext uri="{FF2B5EF4-FFF2-40B4-BE49-F238E27FC236}">
                <a16:creationId xmlns:a16="http://schemas.microsoft.com/office/drawing/2014/main" id="{E93BB093-D9AE-FAE8-0BF4-7FDC5E6EA329}"/>
              </a:ext>
            </a:extLst>
          </p:cNvPr>
          <p:cNvSpPr/>
          <p:nvPr/>
        </p:nvSpPr>
        <p:spPr>
          <a:xfrm>
            <a:off x="6213902" y="4117375"/>
            <a:ext cx="609047" cy="377164"/>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0B309442-3506-81A8-CA80-6645C3E51EF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Slide Number Placeholder 18">
            <a:extLst>
              <a:ext uri="{FF2B5EF4-FFF2-40B4-BE49-F238E27FC236}">
                <a16:creationId xmlns:a16="http://schemas.microsoft.com/office/drawing/2014/main" id="{82C38539-4F31-5BE0-CE62-D3E1518D5F07}"/>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33367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3" grpId="0" animBg="1"/>
      <p:bldP spid="14" grpId="0" animBg="1"/>
      <p:bldP spid="15"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1E5621-379E-4C63-FE36-520FBC414A16}"/>
              </a:ext>
            </a:extLst>
          </p:cNvPr>
          <p:cNvSpPr txBox="1"/>
          <p:nvPr/>
        </p:nvSpPr>
        <p:spPr>
          <a:xfrm>
            <a:off x="551793" y="2033183"/>
            <a:ext cx="11088414" cy="3416320"/>
          </a:xfrm>
          <a:prstGeom prst="rect">
            <a:avLst/>
          </a:prstGeom>
          <a:noFill/>
        </p:spPr>
        <p:txBody>
          <a:bodyPr wrap="square">
            <a:spAutoFit/>
          </a:bodyPr>
          <a:lstStyle/>
          <a:p>
            <a:pPr marL="285750" indent="-285750">
              <a:spcBef>
                <a:spcPct val="0"/>
              </a:spcBef>
              <a:buFont typeface="Arial" panose="020B0604020202020204" pitchFamily="34" charset="0"/>
              <a:buChar char="•"/>
            </a:pPr>
            <a:r>
              <a:rPr lang="en-MY" dirty="0"/>
              <a:t>In cryptography, an HMAC (sometimes expanded as either keyed-hash message authentication code or hash-based message authentication code) is a specific type of message authentication code (MAC) involving a cryptographic hash function and a secret cryptographic key. </a:t>
            </a:r>
          </a:p>
          <a:p>
            <a:pPr marL="285750" indent="-285750">
              <a:spcBef>
                <a:spcPct val="0"/>
              </a:spcBef>
              <a:buFont typeface="Arial" panose="020B0604020202020204" pitchFamily="34" charset="0"/>
              <a:buChar char="•"/>
            </a:pPr>
            <a:endParaRPr lang="en-MY" dirty="0"/>
          </a:p>
          <a:p>
            <a:pPr marL="285750" indent="-285750">
              <a:spcBef>
                <a:spcPct val="0"/>
              </a:spcBef>
              <a:buFont typeface="Arial" panose="020B0604020202020204" pitchFamily="34" charset="0"/>
              <a:buChar char="•"/>
            </a:pPr>
            <a:r>
              <a:rPr lang="en-MY" dirty="0"/>
              <a:t>As with any MAC, it may be used to simultaneously verify both the data </a:t>
            </a:r>
            <a:r>
              <a:rPr lang="en-MY" dirty="0">
                <a:solidFill>
                  <a:srgbClr val="FF0000"/>
                </a:solidFill>
              </a:rPr>
              <a:t>integrity</a:t>
            </a:r>
            <a:r>
              <a:rPr lang="en-MY" dirty="0"/>
              <a:t> and </a:t>
            </a:r>
            <a:r>
              <a:rPr lang="en-MY" dirty="0">
                <a:solidFill>
                  <a:srgbClr val="FF0000"/>
                </a:solidFill>
              </a:rPr>
              <a:t>authenticity</a:t>
            </a:r>
            <a:r>
              <a:rPr lang="en-MY" dirty="0"/>
              <a:t> of a message.</a:t>
            </a:r>
          </a:p>
          <a:p>
            <a:pPr marL="285750" indent="-285750">
              <a:spcBef>
                <a:spcPct val="0"/>
              </a:spcBef>
              <a:buFont typeface="Arial" panose="020B0604020202020204" pitchFamily="34" charset="0"/>
              <a:buChar char="•"/>
            </a:pPr>
            <a:endParaRPr lang="en-MY" dirty="0"/>
          </a:p>
          <a:p>
            <a:pPr marL="285750" indent="-285750">
              <a:spcBef>
                <a:spcPct val="0"/>
              </a:spcBef>
              <a:buFont typeface="Arial" panose="020B0604020202020204" pitchFamily="34" charset="0"/>
              <a:buChar char="•"/>
            </a:pPr>
            <a:r>
              <a:rPr lang="en-MY" dirty="0"/>
              <a:t>HMAC can provide authentication using a shared secret instead of using digital signatures with asymmetric cryptography. </a:t>
            </a:r>
          </a:p>
          <a:p>
            <a:pPr marL="285750" indent="-285750">
              <a:spcBef>
                <a:spcPct val="0"/>
              </a:spcBef>
              <a:buFont typeface="Arial" panose="020B0604020202020204" pitchFamily="34" charset="0"/>
              <a:buChar char="•"/>
            </a:pPr>
            <a:endParaRPr lang="en-MY" dirty="0"/>
          </a:p>
          <a:p>
            <a:pPr marL="285750" indent="-285750">
              <a:spcBef>
                <a:spcPct val="0"/>
              </a:spcBef>
              <a:buFont typeface="Arial" panose="020B0604020202020204" pitchFamily="34" charset="0"/>
              <a:buChar char="•"/>
            </a:pPr>
            <a:r>
              <a:rPr lang="en-MY" dirty="0"/>
              <a:t>It trades off the need for a complex public key infrastructure by delegating the key exchange to the communicating parties, who are responsible for establishing and using a trusted channel to agree on the key prior to communication.</a:t>
            </a:r>
          </a:p>
        </p:txBody>
      </p:sp>
      <p:pic>
        <p:nvPicPr>
          <p:cNvPr id="4" name="Picture 3">
            <a:extLst>
              <a:ext uri="{FF2B5EF4-FFF2-40B4-BE49-F238E27FC236}">
                <a16:creationId xmlns:a16="http://schemas.microsoft.com/office/drawing/2014/main" id="{23ADE6C1-045E-E5D0-8995-AF0186200863}"/>
              </a:ext>
            </a:extLst>
          </p:cNvPr>
          <p:cNvPicPr>
            <a:picLocks noChangeAspect="1"/>
          </p:cNvPicPr>
          <p:nvPr/>
        </p:nvPicPr>
        <p:blipFill>
          <a:blip r:embed="rId3"/>
          <a:stretch>
            <a:fillRect/>
          </a:stretch>
        </p:blipFill>
        <p:spPr>
          <a:xfrm>
            <a:off x="7664" y="-7214"/>
            <a:ext cx="9533101" cy="1610200"/>
          </a:xfrm>
          <a:prstGeom prst="rect">
            <a:avLst/>
          </a:prstGeom>
        </p:spPr>
      </p:pic>
      <p:pic>
        <p:nvPicPr>
          <p:cNvPr id="5" name="Picture 4">
            <a:extLst>
              <a:ext uri="{FF2B5EF4-FFF2-40B4-BE49-F238E27FC236}">
                <a16:creationId xmlns:a16="http://schemas.microsoft.com/office/drawing/2014/main" id="{46D42240-7C0F-AE83-A251-0E25C2E3C0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5663" y="5761794"/>
            <a:ext cx="1222425" cy="1096206"/>
          </a:xfrm>
          <a:prstGeom prst="rect">
            <a:avLst/>
          </a:prstGeom>
        </p:spPr>
      </p:pic>
      <p:pic>
        <p:nvPicPr>
          <p:cNvPr id="6" name="Picture 5">
            <a:extLst>
              <a:ext uri="{FF2B5EF4-FFF2-40B4-BE49-F238E27FC236}">
                <a16:creationId xmlns:a16="http://schemas.microsoft.com/office/drawing/2014/main" id="{78D1D7C0-765A-2EB0-01B6-66DE5907E48E}"/>
              </a:ext>
            </a:extLst>
          </p:cNvPr>
          <p:cNvPicPr>
            <a:picLocks noChangeAspect="1"/>
          </p:cNvPicPr>
          <p:nvPr/>
        </p:nvPicPr>
        <p:blipFill>
          <a:blip r:embed="rId5"/>
          <a:stretch>
            <a:fillRect/>
          </a:stretch>
        </p:blipFill>
        <p:spPr>
          <a:xfrm>
            <a:off x="1986584" y="6173737"/>
            <a:ext cx="9902229" cy="204838"/>
          </a:xfrm>
          <a:prstGeom prst="rect">
            <a:avLst/>
          </a:prstGeom>
        </p:spPr>
      </p:pic>
      <p:sp>
        <p:nvSpPr>
          <p:cNvPr id="8" name="TextBox 7">
            <a:extLst>
              <a:ext uri="{FF2B5EF4-FFF2-40B4-BE49-F238E27FC236}">
                <a16:creationId xmlns:a16="http://schemas.microsoft.com/office/drawing/2014/main" id="{14FE2669-9633-2BCC-2A4A-5C889669808D}"/>
              </a:ext>
            </a:extLst>
          </p:cNvPr>
          <p:cNvSpPr txBox="1"/>
          <p:nvPr/>
        </p:nvSpPr>
        <p:spPr>
          <a:xfrm>
            <a:off x="2514601" y="567053"/>
            <a:ext cx="6185338" cy="461665"/>
          </a:xfrm>
          <a:prstGeom prst="rect">
            <a:avLst/>
          </a:prstGeom>
          <a:noFill/>
        </p:spPr>
        <p:txBody>
          <a:bodyPr wrap="square">
            <a:spAutoFit/>
          </a:bodyPr>
          <a:lstStyle/>
          <a:p>
            <a:r>
              <a:rPr lang="en-US" sz="2400" dirty="0">
                <a:solidFill>
                  <a:schemeClr val="bg1"/>
                </a:solidFill>
              </a:rPr>
              <a:t>keyed-hash message authentication code</a:t>
            </a:r>
          </a:p>
        </p:txBody>
      </p:sp>
      <p:sp>
        <p:nvSpPr>
          <p:cNvPr id="2" name="TextBox 1">
            <a:extLst>
              <a:ext uri="{FF2B5EF4-FFF2-40B4-BE49-F238E27FC236}">
                <a16:creationId xmlns:a16="http://schemas.microsoft.com/office/drawing/2014/main" id="{6EBB3A70-854C-3E76-C765-ADAE372F5FF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DBFE3828-0440-FE5D-2805-F06FE60C7877}"/>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35628270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65D272-9181-CE16-888A-719EEFEF0FCF}"/>
              </a:ext>
            </a:extLst>
          </p:cNvPr>
          <p:cNvSpPr txBox="1"/>
          <p:nvPr/>
        </p:nvSpPr>
        <p:spPr>
          <a:xfrm>
            <a:off x="662151" y="1858661"/>
            <a:ext cx="11035863" cy="3416320"/>
          </a:xfrm>
          <a:prstGeom prst="rect">
            <a:avLst/>
          </a:prstGeom>
          <a:noFill/>
        </p:spPr>
        <p:txBody>
          <a:bodyPr wrap="square">
            <a:spAutoFit/>
          </a:bodyPr>
          <a:lstStyle/>
          <a:p>
            <a:pPr marL="285750" indent="-285750">
              <a:spcBef>
                <a:spcPct val="0"/>
              </a:spcBef>
              <a:buFont typeface="Arial" panose="020B0604020202020204" pitchFamily="34" charset="0"/>
              <a:buChar char="•"/>
            </a:pPr>
            <a:r>
              <a:rPr lang="en-US" altLang="en-US" dirty="0"/>
              <a:t>The key length plays an important role in hashing algorithm. The  bigger the key size, the harder to break in the key while the smaller the key size,  the easier to break in the key and the algorithm is more vulnerable to collision attack  where the hashing algorithm generates the same hash value for  different input</a:t>
            </a:r>
          </a:p>
          <a:p>
            <a:pPr marL="285750" indent="-285750">
              <a:spcBef>
                <a:spcPct val="0"/>
              </a:spcBef>
              <a:buFont typeface="Arial" panose="020B0604020202020204" pitchFamily="34" charset="0"/>
              <a:buChar char="•"/>
            </a:pPr>
            <a:endParaRPr lang="en-US" altLang="en-US" dirty="0"/>
          </a:p>
          <a:p>
            <a:pPr marL="285750" indent="-285750">
              <a:spcBef>
                <a:spcPct val="0"/>
              </a:spcBef>
              <a:buFont typeface="Arial" panose="020B0604020202020204" pitchFamily="34" charset="0"/>
              <a:buChar char="•"/>
            </a:pPr>
            <a:endParaRPr lang="en-US" altLang="en-US" dirty="0"/>
          </a:p>
          <a:p>
            <a:pPr marL="285750" indent="-285750">
              <a:spcBef>
                <a:spcPct val="0"/>
              </a:spcBef>
              <a:buFont typeface="Arial" panose="020B0604020202020204" pitchFamily="34" charset="0"/>
              <a:buChar char="•"/>
            </a:pPr>
            <a:r>
              <a:rPr lang="en-US" altLang="en-US" b="1" dirty="0"/>
              <a:t>MD5</a:t>
            </a:r>
            <a:r>
              <a:rPr lang="en-US" altLang="en-US" dirty="0"/>
              <a:t> – Uses a 128-bit shared secret key. The variable-length message and 128-bit shared secret key are combined and run through the HMAC-MD5 hash algorithm. The output is a 128-bit hash. The hash is appended to the original message and forwarded to the remote end.</a:t>
            </a:r>
          </a:p>
          <a:p>
            <a:pPr marL="285750" indent="-285750">
              <a:spcBef>
                <a:spcPct val="0"/>
              </a:spcBef>
              <a:buFont typeface="Arial" panose="020B0604020202020204" pitchFamily="34" charset="0"/>
              <a:buChar char="•"/>
            </a:pPr>
            <a:endParaRPr lang="en-US" altLang="en-US" dirty="0"/>
          </a:p>
          <a:p>
            <a:pPr marL="285750" indent="-285750">
              <a:spcBef>
                <a:spcPct val="0"/>
              </a:spcBef>
              <a:buFont typeface="Arial" panose="020B0604020202020204" pitchFamily="34" charset="0"/>
              <a:buChar char="•"/>
            </a:pPr>
            <a:r>
              <a:rPr lang="en-US" altLang="en-US" b="1" dirty="0"/>
              <a:t>SHA – SHA-1 </a:t>
            </a:r>
            <a:r>
              <a:rPr lang="en-US" altLang="en-US" dirty="0"/>
              <a:t>uses a 160-bit secret key. The variable-length message and the 160-bit shared secret key are combined and run through the HMAC-SHA1 hash algorithm. The output is a 160-bit hash. The hash is appended to the original message and forwarded to the remote end. </a:t>
            </a:r>
          </a:p>
        </p:txBody>
      </p:sp>
      <p:pic>
        <p:nvPicPr>
          <p:cNvPr id="4" name="Picture 3">
            <a:extLst>
              <a:ext uri="{FF2B5EF4-FFF2-40B4-BE49-F238E27FC236}">
                <a16:creationId xmlns:a16="http://schemas.microsoft.com/office/drawing/2014/main" id="{141ACCFD-D2AB-63F4-6430-EC303979C695}"/>
              </a:ext>
            </a:extLst>
          </p:cNvPr>
          <p:cNvPicPr>
            <a:picLocks noChangeAspect="1"/>
          </p:cNvPicPr>
          <p:nvPr/>
        </p:nvPicPr>
        <p:blipFill>
          <a:blip r:embed="rId2"/>
          <a:stretch>
            <a:fillRect/>
          </a:stretch>
        </p:blipFill>
        <p:spPr>
          <a:xfrm>
            <a:off x="0" y="0"/>
            <a:ext cx="9533101" cy="1610200"/>
          </a:xfrm>
          <a:prstGeom prst="rect">
            <a:avLst/>
          </a:prstGeom>
        </p:spPr>
      </p:pic>
      <p:pic>
        <p:nvPicPr>
          <p:cNvPr id="5" name="Picture 4">
            <a:extLst>
              <a:ext uri="{FF2B5EF4-FFF2-40B4-BE49-F238E27FC236}">
                <a16:creationId xmlns:a16="http://schemas.microsoft.com/office/drawing/2014/main" id="{ADC580A9-0AC4-56AC-6691-C5353F9CA3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663" y="5761794"/>
            <a:ext cx="1222425" cy="1096206"/>
          </a:xfrm>
          <a:prstGeom prst="rect">
            <a:avLst/>
          </a:prstGeom>
        </p:spPr>
      </p:pic>
      <p:pic>
        <p:nvPicPr>
          <p:cNvPr id="6" name="Picture 5">
            <a:extLst>
              <a:ext uri="{FF2B5EF4-FFF2-40B4-BE49-F238E27FC236}">
                <a16:creationId xmlns:a16="http://schemas.microsoft.com/office/drawing/2014/main" id="{51877D55-DC72-4C48-F8A1-5C79F9489A20}"/>
              </a:ext>
            </a:extLst>
          </p:cNvPr>
          <p:cNvPicPr>
            <a:picLocks noChangeAspect="1"/>
          </p:cNvPicPr>
          <p:nvPr/>
        </p:nvPicPr>
        <p:blipFill>
          <a:blip r:embed="rId4"/>
          <a:stretch>
            <a:fillRect/>
          </a:stretch>
        </p:blipFill>
        <p:spPr>
          <a:xfrm>
            <a:off x="1986584" y="6309897"/>
            <a:ext cx="9902229" cy="204838"/>
          </a:xfrm>
          <a:prstGeom prst="rect">
            <a:avLst/>
          </a:prstGeom>
        </p:spPr>
      </p:pic>
      <p:sp>
        <p:nvSpPr>
          <p:cNvPr id="7" name="TextBox 6">
            <a:extLst>
              <a:ext uri="{FF2B5EF4-FFF2-40B4-BE49-F238E27FC236}">
                <a16:creationId xmlns:a16="http://schemas.microsoft.com/office/drawing/2014/main" id="{6E9BBBAC-65A7-B7F6-CDDB-0CCD16F4A5B4}"/>
              </a:ext>
            </a:extLst>
          </p:cNvPr>
          <p:cNvSpPr txBox="1"/>
          <p:nvPr/>
        </p:nvSpPr>
        <p:spPr>
          <a:xfrm>
            <a:off x="2514601" y="567053"/>
            <a:ext cx="6185338" cy="461665"/>
          </a:xfrm>
          <a:prstGeom prst="rect">
            <a:avLst/>
          </a:prstGeom>
          <a:noFill/>
        </p:spPr>
        <p:txBody>
          <a:bodyPr wrap="square">
            <a:spAutoFit/>
          </a:bodyPr>
          <a:lstStyle/>
          <a:p>
            <a:r>
              <a:rPr lang="en-US" sz="2400" dirty="0">
                <a:solidFill>
                  <a:schemeClr val="bg1"/>
                </a:solidFill>
              </a:rPr>
              <a:t>keyed-hash message authentication code (cont.)</a:t>
            </a:r>
          </a:p>
        </p:txBody>
      </p:sp>
      <p:sp>
        <p:nvSpPr>
          <p:cNvPr id="2" name="TextBox 1">
            <a:extLst>
              <a:ext uri="{FF2B5EF4-FFF2-40B4-BE49-F238E27FC236}">
                <a16:creationId xmlns:a16="http://schemas.microsoft.com/office/drawing/2014/main" id="{8886F528-EB61-C578-C1F5-7F594FD89CBE}"/>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995A88A5-2B02-C60D-B739-6CFF608B5CDD}"/>
              </a:ext>
            </a:extLst>
          </p:cNvPr>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710338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chemeClr val="bg1"/>
                </a:solidFill>
              </a:rPr>
              <a:t>Cryptanalysis attacks</a:t>
            </a:r>
            <a:endParaRPr lang="en-US" sz="2400" dirty="0">
              <a:solidFill>
                <a:schemeClr val="bg1"/>
              </a:solidFill>
            </a:endParaRPr>
          </a:p>
        </p:txBody>
      </p:sp>
      <p:sp>
        <p:nvSpPr>
          <p:cNvPr id="7" name="Rectangle 3">
            <a:extLst>
              <a:ext uri="{FF2B5EF4-FFF2-40B4-BE49-F238E27FC236}">
                <a16:creationId xmlns:a16="http://schemas.microsoft.com/office/drawing/2014/main" id="{CD252A2F-9B5F-7BF2-63D2-8FF32851A59E}"/>
              </a:ext>
            </a:extLst>
          </p:cNvPr>
          <p:cNvSpPr txBox="1">
            <a:spLocks noChangeArrowheads="1"/>
          </p:cNvSpPr>
          <p:nvPr/>
        </p:nvSpPr>
        <p:spPr>
          <a:xfrm>
            <a:off x="1014365" y="3419791"/>
            <a:ext cx="6482536" cy="201200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0" algn="just">
              <a:lnSpc>
                <a:spcPct val="160000"/>
              </a:lnSpc>
              <a:buFont typeface="Arial" panose="020B0604020202020204" pitchFamily="34" charset="0"/>
              <a:buNone/>
              <a:defRPr/>
            </a:pPr>
            <a:endParaRPr lang="en-US" sz="500" dirty="0">
              <a:ea typeface="Cambria" panose="02040503050406030204" pitchFamily="18" charset="0"/>
            </a:endParaRPr>
          </a:p>
          <a:p>
            <a:pPr marL="628650" lvl="1" indent="-285750" algn="just">
              <a:lnSpc>
                <a:spcPct val="120000"/>
              </a:lnSpc>
              <a:defRPr/>
            </a:pPr>
            <a:r>
              <a:rPr lang="en-US" sz="1800" dirty="0">
                <a:ea typeface="Cambria" panose="02040503050406030204" pitchFamily="18" charset="0"/>
              </a:rPr>
              <a:t>To determine the weak points of a cryptographic system, it is important to attack the system. These attacks are called Cryptanalytic attacks.</a:t>
            </a:r>
            <a:br>
              <a:rPr lang="en-US" sz="1800" dirty="0">
                <a:ea typeface="Cambria" panose="02040503050406030204" pitchFamily="18" charset="0"/>
              </a:rPr>
            </a:br>
            <a:endParaRPr lang="en-US" sz="1800" dirty="0">
              <a:ea typeface="Cambria" panose="02040503050406030204" pitchFamily="18" charset="0"/>
            </a:endParaRPr>
          </a:p>
          <a:p>
            <a:pPr marL="628650" lvl="1" indent="-285750" algn="just">
              <a:lnSpc>
                <a:spcPct val="120000"/>
              </a:lnSpc>
              <a:defRPr/>
            </a:pPr>
            <a:r>
              <a:rPr lang="en-US" altLang="en-US" sz="1800" dirty="0">
                <a:ea typeface="Cambria" panose="02040503050406030204" pitchFamily="18" charset="0"/>
              </a:rPr>
              <a:t>The main goal of a Cryptanalysis attack is to recover the key in use rather than simply to recover the plaintext of a single ciphertext.</a:t>
            </a:r>
          </a:p>
          <a:p>
            <a:pPr marL="342900" lvl="1" indent="0" algn="just">
              <a:lnSpc>
                <a:spcPct val="160000"/>
              </a:lnSpc>
              <a:buFont typeface="Arial" panose="020B0604020202020204" pitchFamily="34" charset="0"/>
              <a:buNone/>
              <a:defRPr/>
            </a:pPr>
            <a:endParaRPr lang="en-US" sz="1800" dirty="0">
              <a:ea typeface="Cambria" panose="02040503050406030204" pitchFamily="18" charset="0"/>
            </a:endParaRPr>
          </a:p>
        </p:txBody>
      </p:sp>
      <p:pic>
        <p:nvPicPr>
          <p:cNvPr id="10" name="Data Encrypting">
            <a:hlinkClick r:id="" action="ppaction://media"/>
            <a:extLst>
              <a:ext uri="{FF2B5EF4-FFF2-40B4-BE49-F238E27FC236}">
                <a16:creationId xmlns:a16="http://schemas.microsoft.com/office/drawing/2014/main" id="{8E75FDC7-9415-4011-6E48-2B8C068BF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1422" y="1666495"/>
            <a:ext cx="3589337" cy="3786188"/>
          </a:xfrm>
          <a:prstGeom prst="roundRect">
            <a:avLst>
              <a:gd name="adj" fmla="val 4348"/>
            </a:avLst>
          </a:prstGeom>
          <a:solidFill>
            <a:srgbClr val="FFFFFF">
              <a:shade val="85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pic>
        <p:nvPicPr>
          <p:cNvPr id="11" name="Picture 10" descr="Text&#10;&#10;Description automatically generated">
            <a:extLst>
              <a:ext uri="{FF2B5EF4-FFF2-40B4-BE49-F238E27FC236}">
                <a16:creationId xmlns:a16="http://schemas.microsoft.com/office/drawing/2014/main" id="{F79B5AF3-688E-08F8-8D0F-3335928EF0FD}"/>
              </a:ext>
            </a:extLst>
          </p:cNvPr>
          <p:cNvPicPr>
            <a:picLocks noChangeAspect="1"/>
          </p:cNvPicPr>
          <p:nvPr/>
        </p:nvPicPr>
        <p:blipFill>
          <a:blip r:embed="rId8" cstate="print"/>
          <a:stretch>
            <a:fillRect/>
          </a:stretch>
        </p:blipFill>
        <p:spPr>
          <a:xfrm>
            <a:off x="5341560" y="1905127"/>
            <a:ext cx="2106433" cy="1261649"/>
          </a:xfrm>
          <a:prstGeom prst="roundRect">
            <a:avLst>
              <a:gd name="adj" fmla="val 8594"/>
            </a:avLst>
          </a:prstGeom>
          <a:solidFill>
            <a:srgbClr val="FFFFFF">
              <a:shade val="85000"/>
            </a:srgbClr>
          </a:solidFill>
          <a:ln>
            <a:noFill/>
          </a:ln>
          <a:effectLst>
            <a:outerShdw blurRad="50800" dist="38100" dir="2700000" algn="tl" rotWithShape="0">
              <a:prstClr val="black">
                <a:alpha val="40000"/>
              </a:prstClr>
            </a:outerShdw>
          </a:effectLst>
        </p:spPr>
      </p:pic>
      <p:sp>
        <p:nvSpPr>
          <p:cNvPr id="15" name="Rectangle: Rounded Corners 14">
            <a:extLst>
              <a:ext uri="{FF2B5EF4-FFF2-40B4-BE49-F238E27FC236}">
                <a16:creationId xmlns:a16="http://schemas.microsoft.com/office/drawing/2014/main" id="{E1E848A3-D409-279B-68C1-0F5718FBD24F}"/>
              </a:ext>
            </a:extLst>
          </p:cNvPr>
          <p:cNvSpPr/>
          <p:nvPr/>
        </p:nvSpPr>
        <p:spPr>
          <a:xfrm>
            <a:off x="1299135" y="1891907"/>
            <a:ext cx="2311755" cy="1261649"/>
          </a:xfrm>
          <a:prstGeom prst="roundRect">
            <a:avLst>
              <a:gd name="adj" fmla="val 11835"/>
            </a:avLst>
          </a:prstGeom>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altLang="en-US" dirty="0">
                <a:solidFill>
                  <a:schemeClr val="bg1"/>
                </a:solidFill>
                <a:latin typeface="Cambria" panose="02040503050406030204" pitchFamily="18" charset="0"/>
                <a:ea typeface="Cambria" panose="02040503050406030204" pitchFamily="18" charset="0"/>
              </a:rPr>
              <a:t>Cryptanalysis= the science of breaking encryption</a:t>
            </a:r>
            <a:endParaRPr lang="en-US" dirty="0">
              <a:solidFill>
                <a:schemeClr val="bg1"/>
              </a:solidFill>
              <a:latin typeface="Cambria" panose="02040503050406030204" pitchFamily="18" charset="0"/>
              <a:ea typeface="Cambria" panose="02040503050406030204" pitchFamily="18" charset="0"/>
            </a:endParaRPr>
          </a:p>
        </p:txBody>
      </p:sp>
      <p:sp>
        <p:nvSpPr>
          <p:cNvPr id="17" name="Arrow: Right 16">
            <a:extLst>
              <a:ext uri="{FF2B5EF4-FFF2-40B4-BE49-F238E27FC236}">
                <a16:creationId xmlns:a16="http://schemas.microsoft.com/office/drawing/2014/main" id="{3A858D2D-7203-A188-9809-60B57616451A}"/>
              </a:ext>
            </a:extLst>
          </p:cNvPr>
          <p:cNvSpPr/>
          <p:nvPr/>
        </p:nvSpPr>
        <p:spPr>
          <a:xfrm>
            <a:off x="4034265" y="2299076"/>
            <a:ext cx="883920" cy="46736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DDFB5CF1-AA7B-2B47-1AAC-116FC85AB44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Slide Number Placeholder 15">
            <a:extLst>
              <a:ext uri="{FF2B5EF4-FFF2-40B4-BE49-F238E27FC236}">
                <a16:creationId xmlns:a16="http://schemas.microsoft.com/office/drawing/2014/main" id="{46B5DA62-22A3-CF20-BF50-269A59BFACF6}"/>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87348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Cryptanalysis Techniques</a:t>
            </a:r>
          </a:p>
        </p:txBody>
      </p:sp>
      <p:sp>
        <p:nvSpPr>
          <p:cNvPr id="9" name="TextBox 8">
            <a:extLst>
              <a:ext uri="{FF2B5EF4-FFF2-40B4-BE49-F238E27FC236}">
                <a16:creationId xmlns:a16="http://schemas.microsoft.com/office/drawing/2014/main" id="{ECB0CA78-2201-56F2-E350-48EF4EF73EAF}"/>
              </a:ext>
            </a:extLst>
          </p:cNvPr>
          <p:cNvSpPr txBox="1"/>
          <p:nvPr/>
        </p:nvSpPr>
        <p:spPr>
          <a:xfrm>
            <a:off x="651739" y="1616247"/>
            <a:ext cx="10495231" cy="3892732"/>
          </a:xfrm>
          <a:prstGeom prst="rect">
            <a:avLst/>
          </a:prstGeom>
          <a:noFill/>
        </p:spPr>
        <p:txBody>
          <a:bodyPr wrap="square">
            <a:spAutoFit/>
          </a:bodyPr>
          <a:lstStyle/>
          <a:p>
            <a:pPr marL="852488" lvl="1" indent="-285750" algn="just">
              <a:lnSpc>
                <a:spcPct val="200000"/>
              </a:lnSpc>
              <a:buFont typeface="Arial" panose="020B0604020202020204" pitchFamily="34" charset="0"/>
              <a:buChar char="•"/>
            </a:pPr>
            <a:r>
              <a:rPr lang="en-US" altLang="en-US" dirty="0">
                <a:cs typeface="Times New Roman" panose="02020603050405020304" pitchFamily="18" charset="0"/>
              </a:rPr>
              <a:t>Attempt to infer some meaning without even breaking the encryption, such as noticing an unusual frequency of communication or determining something by whether the communication was short or long.</a:t>
            </a:r>
          </a:p>
          <a:p>
            <a:pPr marL="852488" lvl="1" indent="-285750" algn="just">
              <a:lnSpc>
                <a:spcPct val="200000"/>
              </a:lnSpc>
              <a:buFont typeface="Arial" panose="020B0604020202020204" pitchFamily="34" charset="0"/>
              <a:buChar char="•"/>
            </a:pPr>
            <a:r>
              <a:rPr lang="en-US" altLang="en-US" dirty="0">
                <a:cs typeface="Times New Roman" panose="02020603050405020304" pitchFamily="18" charset="0"/>
              </a:rPr>
              <a:t>Attempt to deduce the key, in order to break subsequent messages easily</a:t>
            </a:r>
          </a:p>
          <a:p>
            <a:pPr marL="852488" lvl="1" indent="-285750" algn="just">
              <a:lnSpc>
                <a:spcPct val="200000"/>
              </a:lnSpc>
              <a:buFont typeface="Arial" panose="020B0604020202020204" pitchFamily="34" charset="0"/>
              <a:buChar char="•"/>
            </a:pPr>
            <a:r>
              <a:rPr lang="en-US" altLang="en-US" dirty="0">
                <a:cs typeface="Times New Roman" panose="02020603050405020304" pitchFamily="18" charset="0"/>
              </a:rPr>
              <a:t>Attempt to find weaknesses in the implementation or environment of the use of encryption.</a:t>
            </a:r>
          </a:p>
          <a:p>
            <a:pPr marL="852488" lvl="1" indent="-285750" algn="just">
              <a:lnSpc>
                <a:spcPct val="200000"/>
              </a:lnSpc>
              <a:buFont typeface="Arial" panose="020B0604020202020204" pitchFamily="34" charset="0"/>
              <a:buChar char="•"/>
            </a:pPr>
            <a:r>
              <a:rPr lang="en-US" altLang="en-US" dirty="0">
                <a:cs typeface="Times New Roman" panose="02020603050405020304" pitchFamily="18" charset="0"/>
              </a:rPr>
              <a:t>Attempt to find general weaknesses in an encryption algorithm, without necessarily having intercepted any messages. </a:t>
            </a:r>
          </a:p>
        </p:txBody>
      </p:sp>
      <p:sp>
        <p:nvSpPr>
          <p:cNvPr id="7" name="TextBox 6">
            <a:extLst>
              <a:ext uri="{FF2B5EF4-FFF2-40B4-BE49-F238E27FC236}">
                <a16:creationId xmlns:a16="http://schemas.microsoft.com/office/drawing/2014/main" id="{98100B77-DDB8-835D-8270-6F937B7E9EC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3D564ED4-C1DD-B5F1-E5C2-197ABA31F0BC}"/>
              </a:ext>
            </a:extLst>
          </p:cNvPr>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12167534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chemeClr val="bg1"/>
                </a:solidFill>
              </a:rPr>
              <a:t>Cryptanalytic attacks</a:t>
            </a:r>
            <a:endParaRPr lang="en-US" sz="2400" dirty="0">
              <a:solidFill>
                <a:schemeClr val="bg1"/>
              </a:solidFill>
            </a:endParaRPr>
          </a:p>
        </p:txBody>
      </p:sp>
      <p:pic>
        <p:nvPicPr>
          <p:cNvPr id="7" name="Data Encrypting">
            <a:hlinkClick r:id="" action="ppaction://media"/>
            <a:extLst>
              <a:ext uri="{FF2B5EF4-FFF2-40B4-BE49-F238E27FC236}">
                <a16:creationId xmlns:a16="http://schemas.microsoft.com/office/drawing/2014/main" id="{48F607CB-069C-7F80-6830-07854FE5BB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71627" y="1703165"/>
            <a:ext cx="9144000" cy="3965575"/>
          </a:xfrm>
          <a:prstGeom prst="roundRect">
            <a:avLst>
              <a:gd name="adj" fmla="val 4882"/>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Rounded Corners 14">
            <a:extLst>
              <a:ext uri="{FF2B5EF4-FFF2-40B4-BE49-F238E27FC236}">
                <a16:creationId xmlns:a16="http://schemas.microsoft.com/office/drawing/2014/main" id="{240C5884-88F7-E341-59FD-54678E873D77}"/>
              </a:ext>
            </a:extLst>
          </p:cNvPr>
          <p:cNvSpPr/>
          <p:nvPr/>
        </p:nvSpPr>
        <p:spPr>
          <a:xfrm>
            <a:off x="2256156" y="2425703"/>
            <a:ext cx="3495040" cy="569912"/>
          </a:xfrm>
          <a:prstGeom prst="roundRect">
            <a:avLst/>
          </a:prstGeom>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dirty="0">
                <a:solidFill>
                  <a:schemeClr val="bg1"/>
                </a:solidFill>
                <a:latin typeface="Cambria" panose="02040503050406030204" pitchFamily="18" charset="0"/>
                <a:ea typeface="Cambria" panose="02040503050406030204" pitchFamily="18" charset="0"/>
              </a:rPr>
              <a:t>Known-Plaintext Analysis (KPA)</a:t>
            </a:r>
          </a:p>
        </p:txBody>
      </p:sp>
      <p:sp>
        <p:nvSpPr>
          <p:cNvPr id="16" name="Rectangle: Rounded Corners 15">
            <a:extLst>
              <a:ext uri="{FF2B5EF4-FFF2-40B4-BE49-F238E27FC236}">
                <a16:creationId xmlns:a16="http://schemas.microsoft.com/office/drawing/2014/main" id="{47D72AE9-C518-AD11-95F1-5FA662C38578}"/>
              </a:ext>
            </a:extLst>
          </p:cNvPr>
          <p:cNvSpPr/>
          <p:nvPr/>
        </p:nvSpPr>
        <p:spPr>
          <a:xfrm>
            <a:off x="6300527" y="2457451"/>
            <a:ext cx="3495040" cy="569913"/>
          </a:xfrm>
          <a:prstGeom prst="roundRect">
            <a:avLst/>
          </a:prstGeom>
          <a:solidFill>
            <a:schemeClr val="accent4"/>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spcBef>
                <a:spcPct val="20000"/>
              </a:spcBef>
              <a:defRPr/>
            </a:pPr>
            <a:r>
              <a:rPr lang="en-US" dirty="0">
                <a:solidFill>
                  <a:schemeClr val="bg1"/>
                </a:solidFill>
                <a:latin typeface="Cambria" panose="02040503050406030204" pitchFamily="18" charset="0"/>
                <a:ea typeface="Cambria" panose="02040503050406030204" pitchFamily="18" charset="0"/>
              </a:rPr>
              <a:t>Chosen-Plaintext Analysis (CPA) </a:t>
            </a:r>
          </a:p>
        </p:txBody>
      </p:sp>
      <p:sp>
        <p:nvSpPr>
          <p:cNvPr id="17" name="Rectangle: Rounded Corners 16">
            <a:extLst>
              <a:ext uri="{FF2B5EF4-FFF2-40B4-BE49-F238E27FC236}">
                <a16:creationId xmlns:a16="http://schemas.microsoft.com/office/drawing/2014/main" id="{D76A3511-A838-180A-9FC0-EB808EF0547C}"/>
              </a:ext>
            </a:extLst>
          </p:cNvPr>
          <p:cNvSpPr/>
          <p:nvPr/>
        </p:nvSpPr>
        <p:spPr>
          <a:xfrm>
            <a:off x="6243627" y="3471154"/>
            <a:ext cx="3676912" cy="569913"/>
          </a:xfrm>
          <a:prstGeom prst="roundRect">
            <a:avLst/>
          </a:prstGeom>
          <a:solidFill>
            <a:schemeClr val="accent2"/>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tlCol="0" anchor="ctr"/>
          <a:lstStyle/>
          <a:p>
            <a:pPr algn="ctr" eaLnBrk="1" hangingPunct="1">
              <a:spcBef>
                <a:spcPct val="20000"/>
              </a:spcBef>
              <a:defRPr/>
            </a:pPr>
            <a:r>
              <a:rPr lang="en-US" dirty="0">
                <a:solidFill>
                  <a:schemeClr val="bg1"/>
                </a:solidFill>
                <a:latin typeface="Cambria" panose="02040503050406030204" pitchFamily="18" charset="0"/>
                <a:ea typeface="Cambria" panose="02040503050406030204" pitchFamily="18" charset="0"/>
              </a:rPr>
              <a:t>Man-In-The-Middle (MITM) attack</a:t>
            </a:r>
          </a:p>
        </p:txBody>
      </p:sp>
      <p:sp>
        <p:nvSpPr>
          <p:cNvPr id="18" name="Rectangle: Rounded Corners 17">
            <a:extLst>
              <a:ext uri="{FF2B5EF4-FFF2-40B4-BE49-F238E27FC236}">
                <a16:creationId xmlns:a16="http://schemas.microsoft.com/office/drawing/2014/main" id="{B12CBD7B-AF13-59A0-F242-55D67C0E8C05}"/>
              </a:ext>
            </a:extLst>
          </p:cNvPr>
          <p:cNvSpPr/>
          <p:nvPr/>
        </p:nvSpPr>
        <p:spPr>
          <a:xfrm>
            <a:off x="3871529" y="4382847"/>
            <a:ext cx="4448941" cy="569913"/>
          </a:xfrm>
          <a:prstGeom prst="roundRect">
            <a:avLst/>
          </a:prstGeom>
          <a:solidFill>
            <a:schemeClr val="accent3"/>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tlCol="0" anchor="ctr"/>
          <a:lstStyle/>
          <a:p>
            <a:pPr algn="ctr" eaLnBrk="1" hangingPunct="1">
              <a:spcBef>
                <a:spcPct val="20000"/>
              </a:spcBef>
              <a:defRPr/>
            </a:pPr>
            <a:r>
              <a:rPr lang="en-US" dirty="0">
                <a:solidFill>
                  <a:schemeClr val="bg1"/>
                </a:solidFill>
                <a:latin typeface="Cambria" panose="02040503050406030204" pitchFamily="18" charset="0"/>
                <a:ea typeface="Cambria" panose="02040503050406030204" pitchFamily="18" charset="0"/>
              </a:rPr>
              <a:t>Adaptive Chosen-Plaintext Analysis (ACPA) </a:t>
            </a:r>
          </a:p>
        </p:txBody>
      </p:sp>
      <p:sp>
        <p:nvSpPr>
          <p:cNvPr id="20" name="Rectangle: Rounded Corners 19">
            <a:extLst>
              <a:ext uri="{FF2B5EF4-FFF2-40B4-BE49-F238E27FC236}">
                <a16:creationId xmlns:a16="http://schemas.microsoft.com/office/drawing/2014/main" id="{F09F47F2-2259-C7EF-43A6-D31CF1282E61}"/>
              </a:ext>
            </a:extLst>
          </p:cNvPr>
          <p:cNvSpPr/>
          <p:nvPr/>
        </p:nvSpPr>
        <p:spPr>
          <a:xfrm>
            <a:off x="2256156" y="3532431"/>
            <a:ext cx="3495040" cy="569912"/>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dirty="0">
                <a:solidFill>
                  <a:schemeClr val="bg1"/>
                </a:solidFill>
                <a:latin typeface="Cambria" panose="02040503050406030204" pitchFamily="18" charset="0"/>
                <a:ea typeface="Cambria" panose="02040503050406030204" pitchFamily="18" charset="0"/>
              </a:rPr>
              <a:t>Ciphertext-Only Analysis (COA) </a:t>
            </a:r>
          </a:p>
        </p:txBody>
      </p:sp>
      <p:sp>
        <p:nvSpPr>
          <p:cNvPr id="9" name="TextBox 8">
            <a:extLst>
              <a:ext uri="{FF2B5EF4-FFF2-40B4-BE49-F238E27FC236}">
                <a16:creationId xmlns:a16="http://schemas.microsoft.com/office/drawing/2014/main" id="{23267EA3-D580-11C4-C169-A651DA996ED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591B05FC-E7AD-4FD8-7259-19385805E330}"/>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32034968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99" y="5705828"/>
            <a:ext cx="1222425" cy="1096206"/>
          </a:xfrm>
          <a:prstGeom prst="rect">
            <a:avLst/>
          </a:prstGeom>
        </p:spPr>
      </p:pic>
      <p:pic>
        <p:nvPicPr>
          <p:cNvPr id="3" name="Picture 2"/>
          <p:cNvPicPr>
            <a:picLocks noChangeAspect="1"/>
          </p:cNvPicPr>
          <p:nvPr/>
        </p:nvPicPr>
        <p:blipFill>
          <a:blip r:embed="rId4"/>
          <a:stretch>
            <a:fillRect/>
          </a:stretch>
        </p:blipFill>
        <p:spPr>
          <a:xfrm>
            <a:off x="2440788" y="615151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chemeClr val="bg1"/>
                </a:solidFill>
              </a:rPr>
              <a:t>Cryptanalytic attacks</a:t>
            </a:r>
            <a:endParaRPr lang="en-US" sz="2400" dirty="0">
              <a:solidFill>
                <a:schemeClr val="bg1"/>
              </a:solidFill>
            </a:endParaRPr>
          </a:p>
        </p:txBody>
      </p:sp>
      <p:sp>
        <p:nvSpPr>
          <p:cNvPr id="9" name="TextBox 8">
            <a:extLst>
              <a:ext uri="{FF2B5EF4-FFF2-40B4-BE49-F238E27FC236}">
                <a16:creationId xmlns:a16="http://schemas.microsoft.com/office/drawing/2014/main" id="{23267EA3-D580-11C4-C169-A651DA996ED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a:extLst>
              <a:ext uri="{FF2B5EF4-FFF2-40B4-BE49-F238E27FC236}">
                <a16:creationId xmlns:a16="http://schemas.microsoft.com/office/drawing/2014/main" id="{591B05FC-E7AD-4FD8-7259-19385805E330}"/>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0" name="TextBox 9">
            <a:extLst>
              <a:ext uri="{FF2B5EF4-FFF2-40B4-BE49-F238E27FC236}">
                <a16:creationId xmlns:a16="http://schemas.microsoft.com/office/drawing/2014/main" id="{EA7CB28C-7829-FCF4-FA13-99103D1FE899}"/>
              </a:ext>
            </a:extLst>
          </p:cNvPr>
          <p:cNvSpPr txBox="1"/>
          <p:nvPr/>
        </p:nvSpPr>
        <p:spPr>
          <a:xfrm>
            <a:off x="609699" y="1703165"/>
            <a:ext cx="10898604" cy="4093428"/>
          </a:xfrm>
          <a:prstGeom prst="rect">
            <a:avLst/>
          </a:prstGeom>
          <a:noFill/>
        </p:spPr>
        <p:txBody>
          <a:bodyPr wrap="square">
            <a:spAutoFit/>
          </a:bodyPr>
          <a:lstStyle/>
          <a:p>
            <a:pPr marL="852488" lvl="1" indent="-285750">
              <a:buFont typeface="Arial" panose="020B0604020202020204" pitchFamily="34" charset="0"/>
              <a:buChar char="•"/>
            </a:pPr>
            <a:r>
              <a:rPr lang="en-US" altLang="en-US" sz="1600" b="1" dirty="0">
                <a:cs typeface="Times New Roman" panose="02020603050405020304" pitchFamily="18" charset="0"/>
              </a:rPr>
              <a:t>Known-Plaintext Analysis (KPA) :</a:t>
            </a:r>
            <a:br>
              <a:rPr lang="en-US" altLang="en-US" sz="1600" dirty="0">
                <a:cs typeface="Times New Roman" panose="02020603050405020304" pitchFamily="18" charset="0"/>
              </a:rPr>
            </a:br>
            <a:r>
              <a:rPr lang="en-US" altLang="en-US" sz="1600" dirty="0">
                <a:cs typeface="Times New Roman" panose="02020603050405020304" pitchFamily="18" charset="0"/>
              </a:rPr>
              <a:t>In this type of attack, some plaintext-ciphertext pairs are already known. The attacker maps them in order to find the encryption key. This attack is easier to use as a lot of information is already available.</a:t>
            </a:r>
          </a:p>
          <a:p>
            <a:pPr marL="852488" lvl="1" indent="-285750">
              <a:buFont typeface="Arial" panose="020B0604020202020204" pitchFamily="34" charset="0"/>
              <a:buChar char="•"/>
            </a:pPr>
            <a:r>
              <a:rPr lang="en-US" altLang="en-US" sz="1600" b="1" dirty="0">
                <a:cs typeface="Times New Roman" panose="02020603050405020304" pitchFamily="18" charset="0"/>
              </a:rPr>
              <a:t>Chosen-Plaintext Analysis (CPA) :</a:t>
            </a:r>
            <a:br>
              <a:rPr lang="en-US" altLang="en-US" sz="1600" b="1" dirty="0">
                <a:cs typeface="Times New Roman" panose="02020603050405020304" pitchFamily="18" charset="0"/>
              </a:rPr>
            </a:br>
            <a:r>
              <a:rPr lang="en-US" altLang="en-US" sz="1600" dirty="0">
                <a:cs typeface="Times New Roman" panose="02020603050405020304" pitchFamily="18" charset="0"/>
              </a:rPr>
              <a:t>In this type of attack, the attacker chooses random plaintexts and obtains the corresponding ciphertexts and tries to find the encryption key. It’s very simple to implement like KPA but the success rate is quite low.</a:t>
            </a:r>
          </a:p>
          <a:p>
            <a:pPr marL="852488" lvl="1" indent="-285750">
              <a:buFont typeface="Arial" panose="020B0604020202020204" pitchFamily="34" charset="0"/>
              <a:buChar char="•"/>
            </a:pPr>
            <a:r>
              <a:rPr lang="en-US" altLang="en-US" sz="1600" b="1" dirty="0">
                <a:cs typeface="Times New Roman" panose="02020603050405020304" pitchFamily="18" charset="0"/>
              </a:rPr>
              <a:t>Ciphertext-Only Analysis (COA) :</a:t>
            </a:r>
            <a:br>
              <a:rPr lang="en-US" altLang="en-US" sz="1600" dirty="0">
                <a:cs typeface="Times New Roman" panose="02020603050405020304" pitchFamily="18" charset="0"/>
              </a:rPr>
            </a:br>
            <a:r>
              <a:rPr lang="en-US" altLang="en-US" sz="1600" dirty="0">
                <a:cs typeface="Times New Roman" panose="02020603050405020304" pitchFamily="18" charset="0"/>
              </a:rPr>
              <a:t>In this type of attack, only some ciphertext is known and the attacker tries to find the corresponding encryption key and plaintext. It’s the hardest to implement but is the most possible attack as only ciphertext is required.</a:t>
            </a:r>
          </a:p>
          <a:p>
            <a:pPr marL="852488" lvl="1" indent="-285750">
              <a:buFont typeface="Arial" panose="020B0604020202020204" pitchFamily="34" charset="0"/>
              <a:buChar char="•"/>
            </a:pPr>
            <a:r>
              <a:rPr lang="en-US" altLang="en-US" sz="1600" b="1" dirty="0">
                <a:cs typeface="Times New Roman" panose="02020603050405020304" pitchFamily="18" charset="0"/>
              </a:rPr>
              <a:t>Man-In-The-Middle (MITM) attack :</a:t>
            </a:r>
            <a:br>
              <a:rPr lang="en-US" altLang="en-US" sz="1600" dirty="0">
                <a:cs typeface="Times New Roman" panose="02020603050405020304" pitchFamily="18" charset="0"/>
              </a:rPr>
            </a:br>
            <a:r>
              <a:rPr lang="en-US" altLang="en-US" sz="1600" dirty="0">
                <a:cs typeface="Times New Roman" panose="02020603050405020304" pitchFamily="18" charset="0"/>
              </a:rPr>
              <a:t>In this type of attack, the attacker intercepts the message/key between two communicating parties through a secured channel.</a:t>
            </a:r>
          </a:p>
          <a:p>
            <a:pPr marL="852488" lvl="1" indent="-285750">
              <a:buFont typeface="Arial" panose="020B0604020202020204" pitchFamily="34" charset="0"/>
              <a:buChar char="•"/>
            </a:pPr>
            <a:r>
              <a:rPr lang="en-US" altLang="en-US" sz="1600" b="1" dirty="0">
                <a:cs typeface="Times New Roman" panose="02020603050405020304" pitchFamily="18" charset="0"/>
              </a:rPr>
              <a:t>Adaptive Chosen-Plaintext Analysis (ACPA) :</a:t>
            </a:r>
            <a:br>
              <a:rPr lang="en-US" altLang="en-US" sz="1600" b="1" dirty="0">
                <a:cs typeface="Times New Roman" panose="02020603050405020304" pitchFamily="18" charset="0"/>
              </a:rPr>
            </a:br>
            <a:r>
              <a:rPr lang="en-US" altLang="en-US" sz="1600" dirty="0">
                <a:cs typeface="Times New Roman" panose="02020603050405020304" pitchFamily="18" charset="0"/>
              </a:rPr>
              <a:t>This attack is like CPA. Here, the attacker requests the cipher texts of additional plaintexts after they have ciphertexts for some texts</a:t>
            </a:r>
            <a:r>
              <a:rPr lang="en-US" altLang="en-US" dirty="0">
                <a:solidFill>
                  <a:srgbClr val="273239"/>
                </a:solidFill>
                <a:latin typeface="urw-din"/>
              </a:rPr>
              <a:t>.</a:t>
            </a:r>
          </a:p>
          <a:p>
            <a:pPr eaLnBrk="1" hangingPunct="1"/>
            <a:endParaRPr lang="en-US" altLang="en-US" dirty="0">
              <a:solidFill>
                <a:srgbClr val="273239"/>
              </a:solidFill>
              <a:latin typeface="urw-din"/>
            </a:endParaRPr>
          </a:p>
        </p:txBody>
      </p:sp>
    </p:spTree>
    <p:extLst>
      <p:ext uri="{BB962C8B-B14F-4D97-AF65-F5344CB8AC3E}">
        <p14:creationId xmlns:p14="http://schemas.microsoft.com/office/powerpoint/2010/main" val="1055522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072311D-C1BA-298A-47C9-1E52DFA1CC44}"/>
              </a:ext>
            </a:extLst>
          </p:cNvPr>
          <p:cNvSpPr txBox="1"/>
          <p:nvPr/>
        </p:nvSpPr>
        <p:spPr>
          <a:xfrm>
            <a:off x="2548767" y="632142"/>
            <a:ext cx="4490860" cy="461665"/>
          </a:xfrm>
          <a:prstGeom prst="rect">
            <a:avLst/>
          </a:prstGeom>
          <a:noFill/>
        </p:spPr>
        <p:txBody>
          <a:bodyPr wrap="square">
            <a:spAutoFit/>
          </a:bodyPr>
          <a:lstStyle/>
          <a:p>
            <a:r>
              <a:rPr lang="en-US" sz="2400" dirty="0">
                <a:solidFill>
                  <a:schemeClr val="bg1"/>
                </a:solidFill>
              </a:rPr>
              <a:t>References </a:t>
            </a:r>
          </a:p>
        </p:txBody>
      </p:sp>
      <p:sp>
        <p:nvSpPr>
          <p:cNvPr id="10" name="TextBox 9">
            <a:extLst>
              <a:ext uri="{FF2B5EF4-FFF2-40B4-BE49-F238E27FC236}">
                <a16:creationId xmlns:a16="http://schemas.microsoft.com/office/drawing/2014/main" id="{C602C074-B94D-C402-19F7-86D9DF96498C}"/>
              </a:ext>
            </a:extLst>
          </p:cNvPr>
          <p:cNvSpPr txBox="1"/>
          <p:nvPr/>
        </p:nvSpPr>
        <p:spPr>
          <a:xfrm>
            <a:off x="1211487" y="2242342"/>
            <a:ext cx="9780315" cy="1953740"/>
          </a:xfrm>
          <a:prstGeom prst="rect">
            <a:avLst/>
          </a:prstGeom>
          <a:noFill/>
        </p:spPr>
        <p:txBody>
          <a:bodyPr wrap="square">
            <a:spAutoFit/>
          </a:bodyPr>
          <a:lstStyle/>
          <a:p>
            <a:pPr marL="285750" indent="-285750" fontAlgn="base">
              <a:buFont typeface="Arial" panose="020B0604020202020204" pitchFamily="34" charset="0"/>
              <a:buChar char="•"/>
            </a:pPr>
            <a:r>
              <a:rPr lang="en-MY" dirty="0">
                <a:solidFill>
                  <a:srgbClr val="222222"/>
                </a:solidFill>
                <a:latin typeface="Arial" panose="020B0604020202020204" pitchFamily="34" charset="0"/>
              </a:rPr>
              <a:t>Stallings, W. (2006). Cryptography and network security principles and practices 4th edition</a:t>
            </a:r>
            <a:br>
              <a:rPr lang="en-MY" dirty="0">
                <a:solidFill>
                  <a:srgbClr val="222222"/>
                </a:solidFill>
                <a:latin typeface="Arial" panose="020B0604020202020204" pitchFamily="34" charset="0"/>
              </a:rPr>
            </a:br>
            <a:endParaRPr lang="en-MY" dirty="0">
              <a:solidFill>
                <a:srgbClr val="222222"/>
              </a:solidFill>
              <a:latin typeface="Arial" panose="020B0604020202020204" pitchFamily="34" charset="0"/>
            </a:endParaRPr>
          </a:p>
          <a:p>
            <a:pPr marL="285750" indent="-285750" fontAlgn="base">
              <a:buFont typeface="Arial" panose="020B0604020202020204" pitchFamily="34" charset="0"/>
              <a:buChar char="•"/>
            </a:pPr>
            <a:r>
              <a:rPr lang="en-MY" dirty="0">
                <a:solidFill>
                  <a:srgbClr val="222222"/>
                </a:solidFill>
                <a:latin typeface="Arial" panose="020B0604020202020204" pitchFamily="34" charset="0"/>
              </a:rPr>
              <a:t>Vincent </a:t>
            </a:r>
            <a:r>
              <a:rPr lang="en-MY" dirty="0" err="1">
                <a:solidFill>
                  <a:srgbClr val="222222"/>
                </a:solidFill>
                <a:latin typeface="Arial" panose="020B0604020202020204" pitchFamily="34" charset="0"/>
              </a:rPr>
              <a:t>Nestler</a:t>
            </a:r>
            <a:r>
              <a:rPr lang="en-MY" dirty="0">
                <a:solidFill>
                  <a:srgbClr val="222222"/>
                </a:solidFill>
                <a:latin typeface="Arial" panose="020B0604020202020204" pitchFamily="34" charset="0"/>
              </a:rPr>
              <a:t>, Gregory White, </a:t>
            </a:r>
            <a:r>
              <a:rPr lang="en-MY" dirty="0" err="1">
                <a:solidFill>
                  <a:srgbClr val="222222"/>
                </a:solidFill>
                <a:latin typeface="Arial" panose="020B0604020202020204" pitchFamily="34" charset="0"/>
              </a:rPr>
              <a:t>wm.</a:t>
            </a:r>
            <a:r>
              <a:rPr lang="en-MY" dirty="0">
                <a:solidFill>
                  <a:srgbClr val="222222"/>
                </a:solidFill>
                <a:latin typeface="Arial" panose="020B0604020202020204" pitchFamily="34" charset="0"/>
              </a:rPr>
              <a:t> Arthur Conklin, Principles of Computer Security: CompTIA Security+ and Beyond – Lab Manual, ISBN: 978-0-07-174856-8, MHID: 0-07-174856-3, McGraw Hill, 2011</a:t>
            </a:r>
          </a:p>
          <a:p>
            <a:pPr marL="0" indent="0" algn="r" fontAlgn="base">
              <a:lnSpc>
                <a:spcPct val="200000"/>
              </a:lnSpc>
              <a:buNone/>
            </a:pPr>
            <a:endParaRPr lang="en-MY" dirty="0"/>
          </a:p>
        </p:txBody>
      </p:sp>
      <p:sp>
        <p:nvSpPr>
          <p:cNvPr id="7" name="Slide Number Placeholder 6">
            <a:extLst>
              <a:ext uri="{FF2B5EF4-FFF2-40B4-BE49-F238E27FC236}">
                <a16:creationId xmlns:a16="http://schemas.microsoft.com/office/drawing/2014/main" id="{E4A70F61-0BBC-7913-6766-691EE19B2AAF}"/>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3929222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Content Placeholder 2"/>
          <p:cNvSpPr>
            <a:spLocks noGrp="1"/>
          </p:cNvSpPr>
          <p:nvPr>
            <p:ph idx="1"/>
          </p:nvPr>
        </p:nvSpPr>
        <p:spPr>
          <a:xfrm>
            <a:off x="613246" y="2564140"/>
            <a:ext cx="5888960" cy="1729719"/>
          </a:xfrm>
        </p:spPr>
        <p:txBody>
          <a:bodyPr>
            <a:normAutofit fontScale="92500" lnSpcReduction="20000"/>
          </a:bodyPr>
          <a:lstStyle/>
          <a:p>
            <a:pPr marL="0" indent="0" algn="ctr">
              <a:buNone/>
            </a:pPr>
            <a:r>
              <a:rPr lang="en-MY" sz="13800" b="1" dirty="0">
                <a:solidFill>
                  <a:schemeClr val="accent1">
                    <a:lumMod val="50000"/>
                    <a:alpha val="60000"/>
                  </a:schemeClr>
                </a:solidFill>
                <a:latin typeface="Edwardian Script ITC" panose="030303020407070D0804" pitchFamily="66" charset="0"/>
                <a:ea typeface="Cambria" panose="02040503050406030204" pitchFamily="18" charset="0"/>
              </a:rPr>
              <a:t>Thank you</a:t>
            </a:r>
          </a:p>
        </p:txBody>
      </p:sp>
      <p:pic>
        <p:nvPicPr>
          <p:cNvPr id="38" name="Graphic 37" descr="Handshake">
            <a:extLst>
              <a:ext uri="{FF2B5EF4-FFF2-40B4-BE49-F238E27FC236}">
                <a16:creationId xmlns:a16="http://schemas.microsoft.com/office/drawing/2014/main" id="{BB27E4C3-D55C-4F23-BB03-C111E11930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99994" y="1608058"/>
            <a:ext cx="3240000" cy="3240000"/>
          </a:xfrm>
          <a:prstGeom prst="rect">
            <a:avLst/>
          </a:prstGeom>
        </p:spPr>
      </p:pic>
      <p:sp>
        <p:nvSpPr>
          <p:cNvPr id="3" name="Slide Number Placeholder 2">
            <a:extLst>
              <a:ext uri="{FF2B5EF4-FFF2-40B4-BE49-F238E27FC236}">
                <a16:creationId xmlns:a16="http://schemas.microsoft.com/office/drawing/2014/main" id="{BFC4200C-EC78-9D06-C126-5AAFFAC0598E}"/>
              </a:ext>
            </a:extLst>
          </p:cNvPr>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24068774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10100</TotalTime>
  <Words>2817</Words>
  <Application>Microsoft Office PowerPoint</Application>
  <PresentationFormat>Widescreen</PresentationFormat>
  <Paragraphs>503</Paragraphs>
  <Slides>37</Slides>
  <Notes>31</Notes>
  <HiddenSlides>0</HiddenSlides>
  <MMClips>3</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37</vt:i4>
      </vt:variant>
    </vt:vector>
  </HeadingPairs>
  <TitlesOfParts>
    <vt:vector size="50" baseType="lpstr">
      <vt:lpstr>Arial</vt:lpstr>
      <vt:lpstr>Arial</vt:lpstr>
      <vt:lpstr>Calibri</vt:lpstr>
      <vt:lpstr>Calibri Light</vt:lpstr>
      <vt:lpstr>Cambria</vt:lpstr>
      <vt:lpstr>Edwardian Script ITC</vt:lpstr>
      <vt:lpstr>Garamond</vt:lpstr>
      <vt:lpstr>NexusSans</vt:lpstr>
      <vt:lpstr>Tajawal Medium</vt:lpstr>
      <vt:lpstr>Trebuchet MS</vt:lpstr>
      <vt:lpstr>urw-din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mohammed anbar</cp:lastModifiedBy>
  <cp:revision>333</cp:revision>
  <dcterms:created xsi:type="dcterms:W3CDTF">2021-08-03T13:03:26Z</dcterms:created>
  <dcterms:modified xsi:type="dcterms:W3CDTF">2022-11-03T17:34:46Z</dcterms:modified>
</cp:coreProperties>
</file>