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480" r:id="rId5"/>
    <p:sldId id="503" r:id="rId6"/>
    <p:sldId id="587" r:id="rId7"/>
    <p:sldId id="580" r:id="rId8"/>
    <p:sldId id="545" r:id="rId9"/>
    <p:sldId id="625" r:id="rId10"/>
    <p:sldId id="626" r:id="rId11"/>
    <p:sldId id="627" r:id="rId12"/>
    <p:sldId id="628" r:id="rId13"/>
    <p:sldId id="629" r:id="rId14"/>
    <p:sldId id="632" r:id="rId15"/>
    <p:sldId id="630" r:id="rId16"/>
    <p:sldId id="639" r:id="rId17"/>
    <p:sldId id="633" r:id="rId18"/>
    <p:sldId id="670" r:id="rId19"/>
    <p:sldId id="634" r:id="rId20"/>
    <p:sldId id="635" r:id="rId21"/>
    <p:sldId id="640" r:id="rId22"/>
    <p:sldId id="641" r:id="rId23"/>
    <p:sldId id="642" r:id="rId24"/>
    <p:sldId id="643" r:id="rId25"/>
    <p:sldId id="647" r:id="rId26"/>
    <p:sldId id="646" r:id="rId27"/>
    <p:sldId id="645" r:id="rId28"/>
    <p:sldId id="644" r:id="rId29"/>
    <p:sldId id="648" r:id="rId30"/>
    <p:sldId id="649" r:id="rId31"/>
    <p:sldId id="650" r:id="rId32"/>
    <p:sldId id="651" r:id="rId33"/>
    <p:sldId id="652" r:id="rId34"/>
    <p:sldId id="636" r:id="rId35"/>
    <p:sldId id="637" r:id="rId36"/>
    <p:sldId id="638" r:id="rId37"/>
    <p:sldId id="631" r:id="rId38"/>
    <p:sldId id="653" r:id="rId39"/>
    <p:sldId id="669" r:id="rId40"/>
    <p:sldId id="654" r:id="rId41"/>
    <p:sldId id="655" r:id="rId42"/>
    <p:sldId id="656" r:id="rId43"/>
    <p:sldId id="657" r:id="rId44"/>
    <p:sldId id="658" r:id="rId45"/>
    <p:sldId id="659" r:id="rId46"/>
    <p:sldId id="660" r:id="rId47"/>
    <p:sldId id="661" r:id="rId48"/>
    <p:sldId id="662" r:id="rId49"/>
    <p:sldId id="663" r:id="rId50"/>
    <p:sldId id="664" r:id="rId51"/>
    <p:sldId id="665" r:id="rId52"/>
    <p:sldId id="666" r:id="rId53"/>
    <p:sldId id="668" r:id="rId54"/>
    <p:sldId id="667" r:id="rId55"/>
    <p:sldId id="624" r:id="rId56"/>
    <p:sldId id="349" r:id="rId57"/>
    <p:sldId id="586"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03"/>
            <p14:sldId id="587"/>
            <p14:sldId id="580"/>
            <p14:sldId id="545"/>
            <p14:sldId id="625"/>
            <p14:sldId id="626"/>
            <p14:sldId id="627"/>
            <p14:sldId id="628"/>
            <p14:sldId id="629"/>
            <p14:sldId id="632"/>
            <p14:sldId id="630"/>
            <p14:sldId id="639"/>
            <p14:sldId id="633"/>
            <p14:sldId id="670"/>
            <p14:sldId id="634"/>
            <p14:sldId id="635"/>
            <p14:sldId id="640"/>
            <p14:sldId id="641"/>
            <p14:sldId id="642"/>
            <p14:sldId id="643"/>
            <p14:sldId id="647"/>
            <p14:sldId id="646"/>
            <p14:sldId id="645"/>
            <p14:sldId id="644"/>
            <p14:sldId id="648"/>
            <p14:sldId id="649"/>
            <p14:sldId id="650"/>
            <p14:sldId id="651"/>
            <p14:sldId id="652"/>
            <p14:sldId id="636"/>
            <p14:sldId id="637"/>
            <p14:sldId id="638"/>
            <p14:sldId id="631"/>
            <p14:sldId id="653"/>
            <p14:sldId id="669"/>
            <p14:sldId id="654"/>
            <p14:sldId id="655"/>
            <p14:sldId id="656"/>
            <p14:sldId id="657"/>
            <p14:sldId id="658"/>
            <p14:sldId id="659"/>
            <p14:sldId id="660"/>
            <p14:sldId id="661"/>
            <p14:sldId id="662"/>
            <p14:sldId id="663"/>
            <p14:sldId id="664"/>
            <p14:sldId id="665"/>
            <p14:sldId id="666"/>
            <p14:sldId id="668"/>
            <p14:sldId id="667"/>
            <p14:sldId id="624"/>
            <p14:sldId id="349"/>
            <p14:sldId id="586"/>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B43518-F95F-3470-10E0-0968E47513B6}" v="9" dt="2024-10-10T04:41:25.515"/>
    <p1510:client id="{CB042194-7620-CE3B-EC38-51EABB5DEDED}" v="41" dt="2024-10-09T12:16:03.4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16" autoAdjust="0"/>
    <p:restoredTop sz="94444"/>
  </p:normalViewPr>
  <p:slideViewPr>
    <p:cSldViewPr snapToGrid="0">
      <p:cViewPr>
        <p:scale>
          <a:sx n="70" d="100"/>
          <a:sy n="70" d="100"/>
        </p:scale>
        <p:origin x="720" y="-12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microsoft.com/office/2016/11/relationships/changesInfo" Target="changesInfos/changesInfo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yat Farag" userId="S::hayatfarag@midocean.edu.km::647a7ce9-cb50-4ce0-94e3-4c2c326c47ad" providerId="AD" clId="Web-{07B43518-F95F-3470-10E0-0968E47513B6}"/>
    <pc:docChg chg="modSld sldOrd">
      <pc:chgData name="Hayat Farag" userId="S::hayatfarag@midocean.edu.km::647a7ce9-cb50-4ce0-94e3-4c2c326c47ad" providerId="AD" clId="Web-{07B43518-F95F-3470-10E0-0968E47513B6}" dt="2024-10-10T04:41:25.515" v="5"/>
      <pc:docMkLst>
        <pc:docMk/>
      </pc:docMkLst>
      <pc:sldChg chg="ord">
        <pc:chgData name="Hayat Farag" userId="S::hayatfarag@midocean.edu.km::647a7ce9-cb50-4ce0-94e3-4c2c326c47ad" providerId="AD" clId="Web-{07B43518-F95F-3470-10E0-0968E47513B6}" dt="2024-10-10T04:41:23.828" v="4"/>
        <pc:sldMkLst>
          <pc:docMk/>
          <pc:sldMk cId="0" sldId="349"/>
        </pc:sldMkLst>
      </pc:sldChg>
      <pc:sldChg chg="ord">
        <pc:chgData name="Hayat Farag" userId="S::hayatfarag@midocean.edu.km::647a7ce9-cb50-4ce0-94e3-4c2c326c47ad" providerId="AD" clId="Web-{07B43518-F95F-3470-10E0-0968E47513B6}" dt="2024-10-10T04:41:25.515" v="5"/>
        <pc:sldMkLst>
          <pc:docMk/>
          <pc:sldMk cId="3068753066" sldId="586"/>
        </pc:sldMkLst>
      </pc:sldChg>
      <pc:sldChg chg="modSp">
        <pc:chgData name="Hayat Farag" userId="S::hayatfarag@midocean.edu.km::647a7ce9-cb50-4ce0-94e3-4c2c326c47ad" providerId="AD" clId="Web-{07B43518-F95F-3470-10E0-0968E47513B6}" dt="2024-10-10T04:34:19.372" v="0" actId="20577"/>
        <pc:sldMkLst>
          <pc:docMk/>
          <pc:sldMk cId="654839734" sldId="640"/>
        </pc:sldMkLst>
        <pc:spChg chg="mod">
          <ac:chgData name="Hayat Farag" userId="S::hayatfarag@midocean.edu.km::647a7ce9-cb50-4ce0-94e3-4c2c326c47ad" providerId="AD" clId="Web-{07B43518-F95F-3470-10E0-0968E47513B6}" dt="2024-10-10T04:34:19.372" v="0" actId="20577"/>
          <ac:spMkLst>
            <pc:docMk/>
            <pc:sldMk cId="654839734" sldId="640"/>
            <ac:spMk id="12" creationId="{01F27962-D984-C18C-DD1E-2E71DF80F5D5}"/>
          </ac:spMkLst>
        </pc:spChg>
      </pc:sldChg>
      <pc:sldChg chg="modSp">
        <pc:chgData name="Hayat Farag" userId="S::hayatfarag@midocean.edu.km::647a7ce9-cb50-4ce0-94e3-4c2c326c47ad" providerId="AD" clId="Web-{07B43518-F95F-3470-10E0-0968E47513B6}" dt="2024-10-10T04:40:36.154" v="3" actId="20577"/>
        <pc:sldMkLst>
          <pc:docMk/>
          <pc:sldMk cId="322220910" sldId="651"/>
        </pc:sldMkLst>
        <pc:spChg chg="mod">
          <ac:chgData name="Hayat Farag" userId="S::hayatfarag@midocean.edu.km::647a7ce9-cb50-4ce0-94e3-4c2c326c47ad" providerId="AD" clId="Web-{07B43518-F95F-3470-10E0-0968E47513B6}" dt="2024-10-10T04:40:36.154" v="3" actId="20577"/>
          <ac:spMkLst>
            <pc:docMk/>
            <pc:sldMk cId="322220910" sldId="651"/>
            <ac:spMk id="3" creationId="{E1ECAF92-D9D8-D47D-17CB-B1C9E27730B1}"/>
          </ac:spMkLst>
        </pc:spChg>
      </pc:sldChg>
    </pc:docChg>
  </pc:docChgLst>
  <pc:docChgLst>
    <pc:chgData name="Abdulaziz Alsaedi" userId="S::abdulazizalsaedi@midocean.edu.km::0db32f1c-389c-4c28-ba4e-b2cb01cfe03a" providerId="AD" clId="Web-{CB042194-7620-CE3B-EC38-51EABB5DEDED}"/>
    <pc:docChg chg="modSld">
      <pc:chgData name="Abdulaziz Alsaedi" userId="S::abdulazizalsaedi@midocean.edu.km::0db32f1c-389c-4c28-ba4e-b2cb01cfe03a" providerId="AD" clId="Web-{CB042194-7620-CE3B-EC38-51EABB5DEDED}" dt="2024-10-09T12:16:02.267" v="19" actId="20577"/>
      <pc:docMkLst>
        <pc:docMk/>
      </pc:docMkLst>
      <pc:sldChg chg="modSp">
        <pc:chgData name="Abdulaziz Alsaedi" userId="S::abdulazizalsaedi@midocean.edu.km::0db32f1c-389c-4c28-ba4e-b2cb01cfe03a" providerId="AD" clId="Web-{CB042194-7620-CE3B-EC38-51EABB5DEDED}" dt="2024-10-09T12:16:02.267" v="19" actId="20577"/>
        <pc:sldMkLst>
          <pc:docMk/>
          <pc:sldMk cId="322220910" sldId="651"/>
        </pc:sldMkLst>
        <pc:spChg chg="mod">
          <ac:chgData name="Abdulaziz Alsaedi" userId="S::abdulazizalsaedi@midocean.edu.km::0db32f1c-389c-4c28-ba4e-b2cb01cfe03a" providerId="AD" clId="Web-{CB042194-7620-CE3B-EC38-51EABB5DEDED}" dt="2024-10-09T12:16:02.267" v="19" actId="20577"/>
          <ac:spMkLst>
            <pc:docMk/>
            <pc:sldMk cId="322220910" sldId="651"/>
            <ac:spMk id="3" creationId="{E1ECAF92-D9D8-D47D-17CB-B1C9E27730B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10.jpe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14.png"/><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hyperlink" Target="http://dx.doi.org/10.1016/j.jtumed.2015.05.004"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43.png"/></Relationships>
</file>

<file path=ppt/slides/_rels/slide46.xml.rels><?xml version="1.0" encoding="UTF-8" standalone="yes"?>
<Relationships xmlns="http://schemas.openxmlformats.org/package/2006/relationships"><Relationship Id="rId3" Type="http://schemas.openxmlformats.org/officeDocument/2006/relationships/hyperlink" Target="https://asq.org/quality-resources/total-quality-management/implementing-tqm"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44.png"/></Relationships>
</file>

<file path=ppt/slides/_rels/slide47.xml.rels><?xml version="1.0" encoding="UTF-8" standalone="yes"?>
<Relationships xmlns="http://schemas.openxmlformats.org/package/2006/relationships"><Relationship Id="rId3" Type="http://schemas.openxmlformats.org/officeDocument/2006/relationships/hyperlink" Target="https://asq.org/quality-resources/total-quality-management/implementing-tqm"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3" Type="http://schemas.openxmlformats.org/officeDocument/2006/relationships/hyperlink" Target="https://asq.org/quality-resources/total-quality-management/implementing-tqm"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44.png"/></Relationships>
</file>

<file path=ppt/slides/_rels/slide49.xml.rels><?xml version="1.0" encoding="UTF-8" standalone="yes"?>
<Relationships xmlns="http://schemas.openxmlformats.org/package/2006/relationships"><Relationship Id="rId3" Type="http://schemas.openxmlformats.org/officeDocument/2006/relationships/hyperlink" Target="https://asq.org/quality-resources/total-quality-management/implementing-tqm"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44.png"/></Relationships>
</file>

<file path=ppt/slides/_rels/slide50.xml.rels><?xml version="1.0" encoding="UTF-8" standalone="yes"?>
<Relationships xmlns="http://schemas.openxmlformats.org/package/2006/relationships"><Relationship Id="rId3" Type="http://schemas.openxmlformats.org/officeDocument/2006/relationships/hyperlink" Target="https://asq.org/quality-resources/total-quality-management/implementing-tqm"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44.png"/></Relationships>
</file>

<file path=ppt/slides/_rels/slide51.xml.rels><?xml version="1.0" encoding="UTF-8" standalone="yes"?>
<Relationships xmlns="http://schemas.openxmlformats.org/package/2006/relationships"><Relationship Id="rId3" Type="http://schemas.openxmlformats.org/officeDocument/2006/relationships/hyperlink" Target="https://asq.org/quality-resources/total-quality-management/implementing-tqm" TargetMode="External"/><Relationship Id="rId2" Type="http://schemas.openxmlformats.org/officeDocument/2006/relationships/image" Target="../media/image5.png"/><Relationship Id="rId1" Type="http://schemas.openxmlformats.org/officeDocument/2006/relationships/slideLayout" Target="../slideLayouts/slideLayout13.xml"/><Relationship Id="rId4" Type="http://schemas.openxmlformats.org/officeDocument/2006/relationships/image" Target="../media/image45.jpeg"/></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14.xml"/><Relationship Id="rId5" Type="http://schemas.openxmlformats.org/officeDocument/2006/relationships/image" Target="../media/image49.png"/><Relationship Id="rId4" Type="http://schemas.openxmlformats.org/officeDocument/2006/relationships/image" Target="../media/image48.svg"/></Relationships>
</file>

<file path=ppt/slides/_rels/slide54.xml.rels><?xml version="1.0" encoding="UTF-8" standalone="yes"?>
<Relationships xmlns="http://schemas.openxmlformats.org/package/2006/relationships"><Relationship Id="rId3" Type="http://schemas.openxmlformats.org/officeDocument/2006/relationships/hyperlink" Target="https://doi.org/10.1097/01.jaa.0000931464.13332.f1" TargetMode="External"/><Relationship Id="rId2" Type="http://schemas.openxmlformats.org/officeDocument/2006/relationships/hyperlink" Target="https://doi.org/10.1016/B978-0-12-803678-5.00085-0" TargetMode="External"/><Relationship Id="rId1" Type="http://schemas.openxmlformats.org/officeDocument/2006/relationships/slideLayout" Target="../slideLayouts/slideLayout13.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33076" y="3609616"/>
            <a:ext cx="3964024" cy="398780"/>
          </a:xfrm>
          <a:prstGeom prst="rect">
            <a:avLst/>
          </a:prstGeom>
          <a:noFill/>
        </p:spPr>
        <p:txBody>
          <a:bodyPr wrap="square" rtlCol="0">
            <a:spAutoFit/>
          </a:bodyPr>
          <a:lstStyle/>
          <a:p>
            <a:r>
              <a:rPr lang="en-US" sz="2000" dirty="0">
                <a:latin typeface="Alexandria" charset="0"/>
                <a:cs typeface="Alexandria" charset="0"/>
              </a:rPr>
              <a:t>Prepared by Dr. Abdulaziz Alsaedi</a:t>
            </a:r>
          </a:p>
        </p:txBody>
      </p:sp>
      <p:sp>
        <p:nvSpPr>
          <p:cNvPr id="31" name="TextBox 30"/>
          <p:cNvSpPr txBox="1"/>
          <p:nvPr/>
        </p:nvSpPr>
        <p:spPr>
          <a:xfrm>
            <a:off x="898894" y="2228671"/>
            <a:ext cx="4232389"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Improving Quality of Health Services</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03</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a:solidFill>
                  <a:srgbClr val="00B0F0"/>
                </a:solidFill>
                <a:latin typeface="Alexandria" charset="0"/>
                <a:cs typeface="Alexandria" charset="0"/>
              </a:rPr>
              <a:t>Outlines: </a:t>
            </a:r>
            <a:endParaRPr lang="en-US" sz="2800" b="1" dirty="0">
              <a:solidFill>
                <a:srgbClr val="00B0F0"/>
              </a:solidFill>
              <a:latin typeface="Alexandria" charset="0"/>
              <a:cs typeface="Alexandria" charset="0"/>
            </a:endParaRPr>
          </a:p>
        </p:txBody>
      </p:sp>
      <p:sp>
        <p:nvSpPr>
          <p:cNvPr id="7" name="TextBox 6">
            <a:extLst>
              <a:ext uri="{FF2B5EF4-FFF2-40B4-BE49-F238E27FC236}">
                <a16:creationId xmlns:a16="http://schemas.microsoft.com/office/drawing/2014/main" id="{574633E9-706E-491A-E30B-188093D86899}"/>
              </a:ext>
            </a:extLst>
          </p:cNvPr>
          <p:cNvSpPr txBox="1"/>
          <p:nvPr/>
        </p:nvSpPr>
        <p:spPr>
          <a:xfrm>
            <a:off x="1153310" y="1440130"/>
            <a:ext cx="6947501" cy="3913059"/>
          </a:xfrm>
          <a:prstGeom prst="rect">
            <a:avLst/>
          </a:prstGeom>
          <a:noFill/>
        </p:spPr>
        <p:txBody>
          <a:bodyPr wrap="square" lIns="91440" tIns="45720" rIns="91440" bIns="45720" rtlCol="0" anchor="t">
            <a:spAutoFit/>
          </a:bodyPr>
          <a:lstStyle/>
          <a:p>
            <a:pPr marL="342900" indent="-342900">
              <a:lnSpc>
                <a:spcPct val="150000"/>
              </a:lnSpc>
              <a:buFontTx/>
              <a:buChar char="-"/>
            </a:pPr>
            <a:r>
              <a:rPr lang="en-US" sz="2400" dirty="0">
                <a:solidFill>
                  <a:srgbClr val="000000"/>
                </a:solidFill>
                <a:latin typeface="Alexandria"/>
              </a:rPr>
              <a:t>Quality definition. </a:t>
            </a:r>
          </a:p>
          <a:p>
            <a:pPr marL="342900" indent="-342900">
              <a:lnSpc>
                <a:spcPct val="150000"/>
              </a:lnSpc>
              <a:buFontTx/>
              <a:buChar char="-"/>
            </a:pPr>
            <a:r>
              <a:rPr lang="en-US" sz="2400" dirty="0">
                <a:solidFill>
                  <a:srgbClr val="000000"/>
                </a:solidFill>
                <a:latin typeface="Alexandria"/>
              </a:rPr>
              <a:t>Quality Aspects. </a:t>
            </a:r>
          </a:p>
          <a:p>
            <a:pPr marL="342900" indent="-342900">
              <a:lnSpc>
                <a:spcPct val="150000"/>
              </a:lnSpc>
              <a:buFontTx/>
              <a:buChar char="-"/>
            </a:pPr>
            <a:r>
              <a:rPr lang="en-US" sz="2400" dirty="0">
                <a:solidFill>
                  <a:srgbClr val="000000"/>
                </a:solidFill>
                <a:latin typeface="Alexandria"/>
              </a:rPr>
              <a:t>Quality dimensions</a:t>
            </a:r>
          </a:p>
          <a:p>
            <a:pPr marL="342900" indent="-342900">
              <a:lnSpc>
                <a:spcPct val="150000"/>
              </a:lnSpc>
              <a:buFontTx/>
              <a:buChar char="-"/>
            </a:pPr>
            <a:r>
              <a:rPr lang="en-US" sz="2400" dirty="0">
                <a:solidFill>
                  <a:srgbClr val="000000"/>
                </a:solidFill>
                <a:latin typeface="Alexandria"/>
              </a:rPr>
              <a:t>Total Quality Management (TQM). </a:t>
            </a:r>
          </a:p>
          <a:p>
            <a:pPr marL="342900" indent="-342900">
              <a:lnSpc>
                <a:spcPct val="150000"/>
              </a:lnSpc>
              <a:buFontTx/>
              <a:buChar char="-"/>
            </a:pPr>
            <a:r>
              <a:rPr lang="en-US" sz="2400" dirty="0">
                <a:solidFill>
                  <a:srgbClr val="000000"/>
                </a:solidFill>
                <a:latin typeface="Alexandria"/>
              </a:rPr>
              <a:t>TQM Principles. </a:t>
            </a:r>
          </a:p>
          <a:p>
            <a:pPr marL="342900" indent="-342900">
              <a:lnSpc>
                <a:spcPct val="150000"/>
              </a:lnSpc>
              <a:buFontTx/>
              <a:buChar char="-"/>
            </a:pPr>
            <a:r>
              <a:rPr lang="en-US" sz="2400" dirty="0">
                <a:solidFill>
                  <a:srgbClr val="000000"/>
                </a:solidFill>
                <a:latin typeface="Alexandria"/>
              </a:rPr>
              <a:t>TQM implementation. </a:t>
            </a:r>
          </a:p>
          <a:p>
            <a:pPr marL="342900" indent="-342900">
              <a:lnSpc>
                <a:spcPct val="150000"/>
              </a:lnSpc>
              <a:buFontTx/>
              <a:buChar char="-"/>
            </a:pPr>
            <a:r>
              <a:rPr lang="en-US" sz="2400" dirty="0">
                <a:solidFill>
                  <a:srgbClr val="000000"/>
                </a:solidFill>
                <a:latin typeface="Alexandria"/>
              </a:rPr>
              <a:t>Summary</a:t>
            </a:r>
            <a:endParaRPr lang="en-US" sz="2400" dirty="0">
              <a:solidFill>
                <a:srgbClr val="000000"/>
              </a:solidFill>
              <a:latin typeface="Alexandria"/>
              <a:cs typeface="Alexandria" charset="0"/>
            </a:endParaRP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0000"/>
              </a:solidFill>
            </a:endParaRPr>
          </a:p>
        </p:txBody>
      </p:sp>
      <p:sp>
        <p:nvSpPr>
          <p:cNvPr id="48" name="TextBox 47"/>
          <p:cNvSpPr txBox="1"/>
          <p:nvPr/>
        </p:nvSpPr>
        <p:spPr>
          <a:xfrm>
            <a:off x="942308" y="2364331"/>
            <a:ext cx="10256795" cy="3373359"/>
          </a:xfrm>
          <a:prstGeom prst="rect">
            <a:avLst/>
          </a:prstGeom>
          <a:noFill/>
        </p:spPr>
        <p:txBody>
          <a:bodyPr wrap="square" lIns="91440" tIns="45720" rIns="91440" bIns="45720" rtlCol="0" anchor="t">
            <a:spAutoFit/>
          </a:bodyPr>
          <a:lstStyle/>
          <a:p>
            <a:pPr marL="285750" indent="-285750" algn="just">
              <a:lnSpc>
                <a:spcPct val="150000"/>
              </a:lnSpc>
              <a:buFont typeface="Arial" panose="020B0604020202020204" pitchFamily="34" charset="0"/>
              <a:buChar char="•"/>
            </a:pPr>
            <a:r>
              <a:rPr lang="en-US" dirty="0">
                <a:solidFill>
                  <a:srgbClr val="000000"/>
                </a:solidFill>
                <a:latin typeface="Alexandria"/>
              </a:rPr>
              <a:t>Understanding the Quality of care concepts. </a:t>
            </a:r>
            <a:endParaRPr lang="en-US" dirty="0">
              <a:solidFill>
                <a:srgbClr val="000000"/>
              </a:solidFill>
              <a:latin typeface="Alexandria" charset="0"/>
            </a:endParaRPr>
          </a:p>
          <a:p>
            <a:pPr marL="285750" indent="-285750" algn="just">
              <a:lnSpc>
                <a:spcPct val="150000"/>
              </a:lnSpc>
              <a:buFont typeface="Arial" panose="020B0604020202020204" pitchFamily="34" charset="0"/>
              <a:buChar char="•"/>
            </a:pPr>
            <a:r>
              <a:rPr lang="en-US" dirty="0">
                <a:solidFill>
                  <a:srgbClr val="000000"/>
                </a:solidFill>
                <a:ea typeface="+mn-lt"/>
                <a:cs typeface="+mn-lt"/>
              </a:rPr>
              <a:t>Understanding </a:t>
            </a:r>
            <a:r>
              <a:rPr lang="en-US" dirty="0">
                <a:solidFill>
                  <a:srgbClr val="000000"/>
                </a:solidFill>
                <a:latin typeface="Alexandria"/>
                <a:ea typeface="+mn-lt"/>
                <a:cs typeface="+mn-lt"/>
              </a:rPr>
              <a:t>the different aspects of quality of care.</a:t>
            </a:r>
            <a:endParaRPr lang="en-US" dirty="0">
              <a:solidFill>
                <a:srgbClr val="000000"/>
              </a:solidFill>
              <a:latin typeface="Alexandria"/>
            </a:endParaRPr>
          </a:p>
          <a:p>
            <a:pPr marL="285750" indent="-285750" algn="just">
              <a:lnSpc>
                <a:spcPct val="150000"/>
              </a:lnSpc>
              <a:buFont typeface="Arial" panose="020B0604020202020204" pitchFamily="34" charset="0"/>
              <a:buChar char="•"/>
            </a:pPr>
            <a:r>
              <a:rPr lang="en-US" dirty="0">
                <a:solidFill>
                  <a:srgbClr val="000000"/>
                </a:solidFill>
                <a:ea typeface="+mn-lt"/>
                <a:cs typeface="+mn-lt"/>
              </a:rPr>
              <a:t>Understanding </a:t>
            </a:r>
            <a:r>
              <a:rPr lang="en-US" dirty="0">
                <a:solidFill>
                  <a:srgbClr val="000000"/>
                </a:solidFill>
                <a:latin typeface="Alexandria"/>
              </a:rPr>
              <a:t>the dimensions of quality of care. </a:t>
            </a:r>
          </a:p>
          <a:p>
            <a:pPr marL="285750" indent="-285750" algn="just">
              <a:lnSpc>
                <a:spcPct val="150000"/>
              </a:lnSpc>
              <a:buFont typeface="Arial" panose="020B0604020202020204" pitchFamily="34" charset="0"/>
              <a:buChar char="•"/>
            </a:pPr>
            <a:r>
              <a:rPr lang="en-US" dirty="0">
                <a:solidFill>
                  <a:srgbClr val="000000"/>
                </a:solidFill>
                <a:latin typeface="Alexandria"/>
              </a:rPr>
              <a:t>Understanding how to evaluate and measure quality of care. </a:t>
            </a:r>
          </a:p>
          <a:p>
            <a:pPr marL="285750" indent="-285750" algn="just">
              <a:lnSpc>
                <a:spcPct val="150000"/>
              </a:lnSpc>
              <a:buFont typeface="Arial" panose="020B0604020202020204" pitchFamily="34" charset="0"/>
              <a:buChar char="•"/>
            </a:pPr>
            <a:r>
              <a:rPr lang="en-US" dirty="0">
                <a:solidFill>
                  <a:srgbClr val="000000"/>
                </a:solidFill>
                <a:latin typeface="Alexandria"/>
              </a:rPr>
              <a:t>Understanding how to improve the quality of care. </a:t>
            </a:r>
          </a:p>
          <a:p>
            <a:pPr marL="285750" indent="-285750" algn="just">
              <a:lnSpc>
                <a:spcPct val="150000"/>
              </a:lnSpc>
              <a:buFont typeface="Arial" panose="020B0604020202020204" pitchFamily="34" charset="0"/>
              <a:buChar char="•"/>
            </a:pPr>
            <a:r>
              <a:rPr lang="en-US" dirty="0">
                <a:solidFill>
                  <a:srgbClr val="000000"/>
                </a:solidFill>
                <a:latin typeface="Alexandria"/>
              </a:rPr>
              <a:t>Understanding different models used for improving the quality of care. </a:t>
            </a:r>
          </a:p>
          <a:p>
            <a:pPr marL="285750" indent="-285750" algn="just">
              <a:lnSpc>
                <a:spcPct val="150000"/>
              </a:lnSpc>
              <a:buFont typeface="Arial" panose="020B0604020202020204" pitchFamily="34" charset="0"/>
              <a:buChar char="•"/>
            </a:pPr>
            <a:r>
              <a:rPr lang="en-US" dirty="0">
                <a:solidFill>
                  <a:srgbClr val="000000"/>
                </a:solidFill>
                <a:ea typeface="+mn-lt"/>
                <a:cs typeface="+mn-lt"/>
              </a:rPr>
              <a:t>Understanding </a:t>
            </a:r>
            <a:r>
              <a:rPr lang="en-US" dirty="0">
                <a:solidFill>
                  <a:srgbClr val="000000"/>
                </a:solidFill>
                <a:latin typeface="Alexandria"/>
              </a:rPr>
              <a:t>how to implement the TQM approach in health care. </a:t>
            </a:r>
            <a:endParaRPr lang="en-US" dirty="0">
              <a:solidFill>
                <a:srgbClr val="000000"/>
              </a:solidFill>
              <a:latin typeface="Alexandria" charset="0"/>
            </a:endParaRPr>
          </a:p>
          <a:p>
            <a:pPr marL="285750" indent="-285750" algn="just">
              <a:lnSpc>
                <a:spcPct val="150000"/>
              </a:lnSpc>
              <a:buFont typeface="Arial" panose="020B0604020202020204" pitchFamily="34" charset="0"/>
              <a:buChar char="•"/>
            </a:pPr>
            <a:endParaRPr lang="en-US" dirty="0">
              <a:solidFill>
                <a:srgbClr val="000000"/>
              </a:solidFill>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System around the world</a:t>
            </a:r>
          </a:p>
        </p:txBody>
      </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Learning Objectives </a:t>
            </a:r>
          </a:p>
        </p:txBody>
      </p:sp>
    </p:spTree>
    <p:extLst>
      <p:ext uri="{BB962C8B-B14F-4D97-AF65-F5344CB8AC3E}">
        <p14:creationId xmlns:p14="http://schemas.microsoft.com/office/powerpoint/2010/main" val="72229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1712258" y="2551837"/>
            <a:ext cx="8767483"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One:</a:t>
            </a:r>
          </a:p>
          <a:p>
            <a:pPr algn="ctr"/>
            <a:r>
              <a:rPr lang="en-US" sz="3600" b="1" dirty="0">
                <a:solidFill>
                  <a:srgbClr val="00B0F0"/>
                </a:solidFill>
                <a:latin typeface="Alexandria" charset="0"/>
                <a:cs typeface="Alexandria" charset="0"/>
              </a:rPr>
              <a:t>Definitions and concepts of quality of care</a:t>
            </a:r>
          </a:p>
        </p:txBody>
      </p:sp>
    </p:spTree>
    <p:extLst>
      <p:ext uri="{BB962C8B-B14F-4D97-AF65-F5344CB8AC3E}">
        <p14:creationId xmlns:p14="http://schemas.microsoft.com/office/powerpoint/2010/main" val="15342813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10" name="TextBox 9">
            <a:extLst>
              <a:ext uri="{FF2B5EF4-FFF2-40B4-BE49-F238E27FC236}">
                <a16:creationId xmlns:a16="http://schemas.microsoft.com/office/drawing/2014/main" id="{BB7821F4-D2B1-ECEB-D5CC-11B85A40652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sp>
        <p:nvSpPr>
          <p:cNvPr id="3" name="TextBox 2">
            <a:extLst>
              <a:ext uri="{FF2B5EF4-FFF2-40B4-BE49-F238E27FC236}">
                <a16:creationId xmlns:a16="http://schemas.microsoft.com/office/drawing/2014/main" id="{9EC4E3FA-57D3-60D0-6359-856581FF2073}"/>
              </a:ext>
            </a:extLst>
          </p:cNvPr>
          <p:cNvSpPr txBox="1"/>
          <p:nvPr/>
        </p:nvSpPr>
        <p:spPr>
          <a:xfrm>
            <a:off x="1828079" y="3593702"/>
            <a:ext cx="5182829" cy="553998"/>
          </a:xfrm>
          <a:prstGeom prst="rect">
            <a:avLst/>
          </a:prstGeom>
          <a:noFill/>
        </p:spPr>
        <p:txBody>
          <a:bodyPr wrap="none" rtlCol="0">
            <a:spAutoFit/>
          </a:bodyPr>
          <a:lstStyle/>
          <a:p>
            <a:pPr algn="ctr"/>
            <a:r>
              <a:rPr lang="en-US" sz="3000" b="1" i="1" dirty="0">
                <a:solidFill>
                  <a:schemeClr val="accent1">
                    <a:lumMod val="75000"/>
                  </a:schemeClr>
                </a:solidFill>
                <a:effectLst>
                  <a:outerShdw blurRad="38100" dist="38100" dir="2700000" algn="tl">
                    <a:srgbClr val="000000">
                      <a:alpha val="43137"/>
                    </a:srgbClr>
                  </a:outerShdw>
                </a:effectLst>
                <a:latin typeface="Century Schoolbook" panose="02040604050505020304" pitchFamily="18" charset="0"/>
                <a:cs typeface="Aharoni" panose="02010803020104030203" pitchFamily="2" charset="-79"/>
              </a:rPr>
              <a:t>What does Quality mean?</a:t>
            </a:r>
          </a:p>
        </p:txBody>
      </p:sp>
      <p:pic>
        <p:nvPicPr>
          <p:cNvPr id="11" name="Picture 10">
            <a:extLst>
              <a:ext uri="{FF2B5EF4-FFF2-40B4-BE49-F238E27FC236}">
                <a16:creationId xmlns:a16="http://schemas.microsoft.com/office/drawing/2014/main" id="{6219BD44-91AE-7DF7-C574-4A2AD7BB4227}"/>
              </a:ext>
            </a:extLst>
          </p:cNvPr>
          <p:cNvPicPr>
            <a:picLocks noChangeAspect="1"/>
          </p:cNvPicPr>
          <p:nvPr/>
        </p:nvPicPr>
        <p:blipFill rotWithShape="1">
          <a:blip r:embed="rId3"/>
          <a:srcRect l="19329" t="12757" r="18782" b="11387"/>
          <a:stretch/>
        </p:blipFill>
        <p:spPr>
          <a:xfrm>
            <a:off x="8624461" y="2682240"/>
            <a:ext cx="2108777" cy="2584652"/>
          </a:xfrm>
          <a:prstGeom prst="rect">
            <a:avLst/>
          </a:prstGeom>
        </p:spPr>
      </p:pic>
    </p:spTree>
    <p:extLst>
      <p:ext uri="{BB962C8B-B14F-4D97-AF65-F5344CB8AC3E}">
        <p14:creationId xmlns:p14="http://schemas.microsoft.com/office/powerpoint/2010/main" val="4124071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152A3-7215-81D5-3967-932C6F3A11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34FCB9E-0C3B-CE37-4A59-24D1E0FA45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737E4D79-1A0E-96E7-7A3E-B2866E3C20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D886A40-44F2-8562-623F-35F8FA793D5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70DF74C-7752-5E08-7C23-172BAC9AED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8EE9831-B3FB-E0D0-838C-2CE48BBA8FB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E4287D4-F4A2-C351-8E50-B15F4E0C530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B3AADE2A-97B1-402E-8B70-2FFDDA54F724}"/>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D1DC4D17-7BB2-30D8-B972-5DDF3D10F24F}"/>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sp>
        <p:nvSpPr>
          <p:cNvPr id="12" name="Rectangle 3">
            <a:extLst>
              <a:ext uri="{FF2B5EF4-FFF2-40B4-BE49-F238E27FC236}">
                <a16:creationId xmlns:a16="http://schemas.microsoft.com/office/drawing/2014/main" id="{E2289341-0994-4ACB-9F1E-CDFE1BEC083B}"/>
              </a:ext>
            </a:extLst>
          </p:cNvPr>
          <p:cNvSpPr txBox="1">
            <a:spLocks noChangeArrowheads="1"/>
          </p:cNvSpPr>
          <p:nvPr/>
        </p:nvSpPr>
        <p:spPr>
          <a:xfrm>
            <a:off x="942308" y="2371725"/>
            <a:ext cx="6723618" cy="5652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38"/>
              </a:spcBef>
            </a:pPr>
            <a:r>
              <a:rPr lang="en-US" altLang="en-SA" sz="3000" b="1" dirty="0">
                <a:solidFill>
                  <a:schemeClr val="bg2">
                    <a:lumMod val="50000"/>
                  </a:schemeClr>
                </a:solidFill>
                <a:latin typeface="Sakkal Majalla" panose="02000000000000000000" pitchFamily="2" charset="-78"/>
                <a:ea typeface="+mj-ea"/>
                <a:cs typeface="Sakkal Majalla" panose="02000000000000000000" pitchFamily="2" charset="-78"/>
              </a:rPr>
              <a:t>Doing the right things right the first time. </a:t>
            </a:r>
          </a:p>
        </p:txBody>
      </p:sp>
      <p:pic>
        <p:nvPicPr>
          <p:cNvPr id="13" name="Picture 12">
            <a:extLst>
              <a:ext uri="{FF2B5EF4-FFF2-40B4-BE49-F238E27FC236}">
                <a16:creationId xmlns:a16="http://schemas.microsoft.com/office/drawing/2014/main" id="{33010AB5-9456-DE62-3292-F2FE496741B7}"/>
              </a:ext>
            </a:extLst>
          </p:cNvPr>
          <p:cNvPicPr>
            <a:picLocks noChangeAspect="1"/>
          </p:cNvPicPr>
          <p:nvPr/>
        </p:nvPicPr>
        <p:blipFill>
          <a:blip r:embed="rId3"/>
          <a:stretch>
            <a:fillRect/>
          </a:stretch>
        </p:blipFill>
        <p:spPr>
          <a:xfrm>
            <a:off x="5452947" y="3272582"/>
            <a:ext cx="5814297" cy="2408408"/>
          </a:xfrm>
          <a:prstGeom prst="rect">
            <a:avLst/>
          </a:prstGeom>
        </p:spPr>
      </p:pic>
    </p:spTree>
    <p:extLst>
      <p:ext uri="{BB962C8B-B14F-4D97-AF65-F5344CB8AC3E}">
        <p14:creationId xmlns:p14="http://schemas.microsoft.com/office/powerpoint/2010/main" val="1760659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FA80D0-BCB9-F239-BC0C-5D7C937D13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B46E710-A246-A3C5-7173-DDBFFD6FC6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C263FCD-B764-FB40-EBDE-AA580867A1A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92BDEB0-7D2C-6B35-2CFA-5E5A5679B0A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E706B1D-9950-7283-E2D7-1F73AFDCBD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1D79D4E-65AF-05C4-C1FE-B9447A491E0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6AF53CC-5DDC-79F9-3B77-09C5E4CC3FB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BF8A5C80-BCDC-3F0F-6B3D-9EC179668504}"/>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BB17F888-5DAC-86A2-F7A9-A04A676E9C9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sp>
        <p:nvSpPr>
          <p:cNvPr id="3" name="Rectangle 3">
            <a:extLst>
              <a:ext uri="{FF2B5EF4-FFF2-40B4-BE49-F238E27FC236}">
                <a16:creationId xmlns:a16="http://schemas.microsoft.com/office/drawing/2014/main" id="{1B150751-02D9-A13F-6B3C-452C63F711D2}"/>
              </a:ext>
            </a:extLst>
          </p:cNvPr>
          <p:cNvSpPr txBox="1">
            <a:spLocks noChangeArrowheads="1"/>
          </p:cNvSpPr>
          <p:nvPr/>
        </p:nvSpPr>
        <p:spPr>
          <a:xfrm>
            <a:off x="942308" y="2337969"/>
            <a:ext cx="6723618" cy="5652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38"/>
              </a:spcBef>
            </a:pPr>
            <a:r>
              <a:rPr lang="en-US" altLang="en-SA" sz="3000" b="1" dirty="0">
                <a:solidFill>
                  <a:schemeClr val="bg2">
                    <a:lumMod val="50000"/>
                  </a:schemeClr>
                </a:solidFill>
                <a:latin typeface="Sakkal Majalla" panose="02000000000000000000" pitchFamily="2" charset="-78"/>
                <a:ea typeface="+mj-ea"/>
                <a:cs typeface="Sakkal Majalla" panose="02000000000000000000" pitchFamily="2" charset="-78"/>
              </a:rPr>
              <a:t>Compliance with standards. </a:t>
            </a:r>
          </a:p>
        </p:txBody>
      </p:sp>
      <p:pic>
        <p:nvPicPr>
          <p:cNvPr id="10" name="Picture 2" descr="CBAHI, JCI , ISO and LEED | OSHArabia">
            <a:extLst>
              <a:ext uri="{FF2B5EF4-FFF2-40B4-BE49-F238E27FC236}">
                <a16:creationId xmlns:a16="http://schemas.microsoft.com/office/drawing/2014/main" id="{67812762-5B5D-6122-7199-580D0472B2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6440" y="3272582"/>
            <a:ext cx="2742542" cy="197463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descr="Joint Commission International (JCI) Accreditation - Academic Medical  Centre (AMC) | King Faisal Specialist Hospital &amp; Research Centre">
            <a:extLst>
              <a:ext uri="{FF2B5EF4-FFF2-40B4-BE49-F238E27FC236}">
                <a16:creationId xmlns:a16="http://schemas.microsoft.com/office/drawing/2014/main" id="{C72C7D98-36CF-73E8-EDBB-45518C50DD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04350" y="3398905"/>
            <a:ext cx="2238579" cy="172198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Australian Council on Healthcare Standards (ACHS) | Venture Magazine">
            <a:extLst>
              <a:ext uri="{FF2B5EF4-FFF2-40B4-BE49-F238E27FC236}">
                <a16:creationId xmlns:a16="http://schemas.microsoft.com/office/drawing/2014/main" id="{D5456955-A450-F1D4-02A1-9C14C2265A03}"/>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82291" y="3432489"/>
            <a:ext cx="2408346" cy="16883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7896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C93B6B-6EF5-CDC6-3204-F0CECC9E32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BEC014-A574-54A2-3511-4A986BAB4C0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863E6FF-B191-CFD0-1376-7A360D21A8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E20279D-389B-A677-3ADD-70096793935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066F13C-7C69-8D45-80DB-F7583223F61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DF4A3A0-824E-7068-358E-D68D31EC84B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7EB6D8E-E946-8794-E01A-9742A21D4E5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8FE2FD6E-81D6-588A-2E5D-8EE97AC8D69A}"/>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0BD15700-0444-5558-0679-8D0DFB07CD7D}"/>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sp>
        <p:nvSpPr>
          <p:cNvPr id="12" name="Rectangle 3">
            <a:extLst>
              <a:ext uri="{FF2B5EF4-FFF2-40B4-BE49-F238E27FC236}">
                <a16:creationId xmlns:a16="http://schemas.microsoft.com/office/drawing/2014/main" id="{7616CC7B-375F-8029-DCBE-E7196C95EC89}"/>
              </a:ext>
            </a:extLst>
          </p:cNvPr>
          <p:cNvSpPr txBox="1">
            <a:spLocks noChangeArrowheads="1"/>
          </p:cNvSpPr>
          <p:nvPr/>
        </p:nvSpPr>
        <p:spPr>
          <a:xfrm>
            <a:off x="942308" y="2248047"/>
            <a:ext cx="7658613" cy="5179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38"/>
              </a:spcBef>
            </a:pPr>
            <a:r>
              <a:rPr lang="en-US" altLang="en-SA" sz="3000" b="1" dirty="0">
                <a:solidFill>
                  <a:schemeClr val="bg2">
                    <a:lumMod val="50000"/>
                  </a:schemeClr>
                </a:solidFill>
                <a:latin typeface="Sakkal Majalla" panose="02000000000000000000" pitchFamily="2" charset="-78"/>
                <a:ea typeface="+mj-ea"/>
                <a:cs typeface="Sakkal Majalla" panose="02000000000000000000" pitchFamily="2" charset="-78"/>
              </a:rPr>
              <a:t>Meeting recipients’/ patients’ needs and expectations.</a:t>
            </a:r>
          </a:p>
        </p:txBody>
      </p:sp>
      <p:pic>
        <p:nvPicPr>
          <p:cNvPr id="13" name="Picture 2" descr="Free vector strategic consulting concept illustration">
            <a:extLst>
              <a:ext uri="{FF2B5EF4-FFF2-40B4-BE49-F238E27FC236}">
                <a16:creationId xmlns:a16="http://schemas.microsoft.com/office/drawing/2014/main" id="{7B1FD86E-20B2-70C8-7EC3-0D530A52628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959" t="4598" r="4194" b="3908"/>
          <a:stretch/>
        </p:blipFill>
        <p:spPr bwMode="auto">
          <a:xfrm>
            <a:off x="4369352" y="3004703"/>
            <a:ext cx="3079083" cy="2468261"/>
          </a:xfrm>
          <a:prstGeom prst="rect">
            <a:avLst/>
          </a:prstGeom>
          <a:noFill/>
          <a:extLst>
            <a:ext uri="{909E8E84-426E-40DD-AFC4-6F175D3DCCD1}">
              <a14:hiddenFill xmlns:a14="http://schemas.microsoft.com/office/drawing/2010/main">
                <a:solidFill>
                  <a:srgbClr val="FFFFFF"/>
                </a:solidFill>
              </a14:hiddenFill>
            </a:ext>
          </a:extLst>
        </p:spPr>
      </p:pic>
      <p:sp>
        <p:nvSpPr>
          <p:cNvPr id="15" name="Rectangle 3">
            <a:extLst>
              <a:ext uri="{FF2B5EF4-FFF2-40B4-BE49-F238E27FC236}">
                <a16:creationId xmlns:a16="http://schemas.microsoft.com/office/drawing/2014/main" id="{B50DA940-5E6E-C84F-B0C5-00A90CD5B135}"/>
              </a:ext>
            </a:extLst>
          </p:cNvPr>
          <p:cNvSpPr txBox="1">
            <a:spLocks noChangeArrowheads="1"/>
          </p:cNvSpPr>
          <p:nvPr/>
        </p:nvSpPr>
        <p:spPr>
          <a:xfrm>
            <a:off x="8546197" y="2639578"/>
            <a:ext cx="2265305" cy="365125"/>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spcBef>
                <a:spcPts val="638"/>
              </a:spcBef>
              <a:buNone/>
            </a:pPr>
            <a:r>
              <a:rPr lang="en-US" altLang="en-SA" sz="2000" dirty="0">
                <a:solidFill>
                  <a:schemeClr val="tx1">
                    <a:lumMod val="65000"/>
                    <a:lumOff val="35000"/>
                  </a:schemeClr>
                </a:solidFill>
                <a:latin typeface="Sakkal Majalla" panose="02000000000000000000" pitchFamily="2" charset="-78"/>
                <a:ea typeface="+mj-ea"/>
                <a:cs typeface="Sakkal Majalla" panose="02000000000000000000" pitchFamily="2" charset="-78"/>
              </a:rPr>
              <a:t>(W. Edwards Deming)</a:t>
            </a:r>
          </a:p>
        </p:txBody>
      </p:sp>
    </p:spTree>
    <p:extLst>
      <p:ext uri="{BB962C8B-B14F-4D97-AF65-F5344CB8AC3E}">
        <p14:creationId xmlns:p14="http://schemas.microsoft.com/office/powerpoint/2010/main" val="21198346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5FF777-E202-A0B3-A1FF-A8AEBF2793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20896CC-EB8D-2A42-2D21-A18395E8E3B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B1FE0F4-7440-7B66-8562-FE70E9E4E3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0FAEE432-ACA3-E06C-1D97-F551C1A9EF2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B948713-2B0E-9F77-A13E-6E0BF115F6B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9AE47E5-ADA2-D9BA-7329-E46E338ED3F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5B6BF21-36EA-8605-4924-C3D31074463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8FE3F2A3-9C06-025F-1C4E-B2991A05DC7D}"/>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4E741129-2A54-0973-0DCE-084F5BFA9FE7}"/>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pic>
        <p:nvPicPr>
          <p:cNvPr id="3" name="Picture 2">
            <a:extLst>
              <a:ext uri="{FF2B5EF4-FFF2-40B4-BE49-F238E27FC236}">
                <a16:creationId xmlns:a16="http://schemas.microsoft.com/office/drawing/2014/main" id="{2C16F865-C1E8-B86E-BB86-301EB86C7155}"/>
              </a:ext>
            </a:extLst>
          </p:cNvPr>
          <p:cNvPicPr>
            <a:picLocks noChangeAspect="1"/>
          </p:cNvPicPr>
          <p:nvPr/>
        </p:nvPicPr>
        <p:blipFill>
          <a:blip r:embed="rId3"/>
          <a:stretch>
            <a:fillRect/>
          </a:stretch>
        </p:blipFill>
        <p:spPr>
          <a:xfrm>
            <a:off x="1315292" y="3566138"/>
            <a:ext cx="2234054" cy="1484611"/>
          </a:xfrm>
          <a:prstGeom prst="rect">
            <a:avLst/>
          </a:prstGeom>
        </p:spPr>
      </p:pic>
      <p:sp>
        <p:nvSpPr>
          <p:cNvPr id="10" name="Rectangle 3">
            <a:extLst>
              <a:ext uri="{FF2B5EF4-FFF2-40B4-BE49-F238E27FC236}">
                <a16:creationId xmlns:a16="http://schemas.microsoft.com/office/drawing/2014/main" id="{434A2DB0-12C8-D94C-C7C7-0951F514F875}"/>
              </a:ext>
            </a:extLst>
          </p:cNvPr>
          <p:cNvSpPr txBox="1">
            <a:spLocks noChangeArrowheads="1"/>
          </p:cNvSpPr>
          <p:nvPr/>
        </p:nvSpPr>
        <p:spPr>
          <a:xfrm>
            <a:off x="1012798" y="2546316"/>
            <a:ext cx="3000704" cy="51790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000" b="1" dirty="0">
                <a:solidFill>
                  <a:schemeClr val="bg2">
                    <a:lumMod val="50000"/>
                  </a:schemeClr>
                </a:solidFill>
                <a:latin typeface="Sakkal Majalla" panose="02000000000000000000" pitchFamily="2" charset="-78"/>
                <a:ea typeface="+mj-ea"/>
                <a:cs typeface="Sakkal Majalla" panose="02000000000000000000" pitchFamily="2" charset="-78"/>
              </a:rPr>
              <a:t>Providers’ perspective </a:t>
            </a:r>
          </a:p>
        </p:txBody>
      </p:sp>
      <p:sp>
        <p:nvSpPr>
          <p:cNvPr id="11" name="Rectangle 3">
            <a:extLst>
              <a:ext uri="{FF2B5EF4-FFF2-40B4-BE49-F238E27FC236}">
                <a16:creationId xmlns:a16="http://schemas.microsoft.com/office/drawing/2014/main" id="{8490D644-BD24-CB66-E710-8333920499D5}"/>
              </a:ext>
            </a:extLst>
          </p:cNvPr>
          <p:cNvSpPr txBox="1">
            <a:spLocks noChangeArrowheads="1"/>
          </p:cNvSpPr>
          <p:nvPr/>
        </p:nvSpPr>
        <p:spPr>
          <a:xfrm>
            <a:off x="4595648" y="2545400"/>
            <a:ext cx="3000704" cy="5179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000" b="1" dirty="0">
                <a:solidFill>
                  <a:schemeClr val="bg2">
                    <a:lumMod val="50000"/>
                  </a:schemeClr>
                </a:solidFill>
                <a:latin typeface="Sakkal Majalla" panose="02000000000000000000" pitchFamily="2" charset="-78"/>
                <a:ea typeface="+mj-ea"/>
                <a:cs typeface="Sakkal Majalla" panose="02000000000000000000" pitchFamily="2" charset="-78"/>
              </a:rPr>
              <a:t>Insurers’ perspective </a:t>
            </a:r>
          </a:p>
        </p:txBody>
      </p:sp>
      <p:sp>
        <p:nvSpPr>
          <p:cNvPr id="14" name="Rectangle 3">
            <a:extLst>
              <a:ext uri="{FF2B5EF4-FFF2-40B4-BE49-F238E27FC236}">
                <a16:creationId xmlns:a16="http://schemas.microsoft.com/office/drawing/2014/main" id="{839A263B-EAE1-6F3C-863D-C770AC432CF6}"/>
              </a:ext>
            </a:extLst>
          </p:cNvPr>
          <p:cNvSpPr txBox="1">
            <a:spLocks noChangeArrowheads="1"/>
          </p:cNvSpPr>
          <p:nvPr/>
        </p:nvSpPr>
        <p:spPr>
          <a:xfrm>
            <a:off x="8178498" y="2544620"/>
            <a:ext cx="3000704" cy="51790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000" b="1" dirty="0">
                <a:solidFill>
                  <a:schemeClr val="bg2">
                    <a:lumMod val="50000"/>
                  </a:schemeClr>
                </a:solidFill>
                <a:latin typeface="Sakkal Majalla" panose="02000000000000000000" pitchFamily="2" charset="-78"/>
                <a:ea typeface="+mj-ea"/>
                <a:cs typeface="Sakkal Majalla" panose="02000000000000000000" pitchFamily="2" charset="-78"/>
              </a:rPr>
              <a:t>Receivers’ perspective </a:t>
            </a:r>
          </a:p>
        </p:txBody>
      </p:sp>
      <p:pic>
        <p:nvPicPr>
          <p:cNvPr id="16" name="Picture 15">
            <a:extLst>
              <a:ext uri="{FF2B5EF4-FFF2-40B4-BE49-F238E27FC236}">
                <a16:creationId xmlns:a16="http://schemas.microsoft.com/office/drawing/2014/main" id="{AA241250-9BCB-2B3B-92E2-A558FFAC7592}"/>
              </a:ext>
            </a:extLst>
          </p:cNvPr>
          <p:cNvPicPr>
            <a:picLocks noChangeAspect="1"/>
          </p:cNvPicPr>
          <p:nvPr/>
        </p:nvPicPr>
        <p:blipFill>
          <a:blip r:embed="rId4"/>
          <a:stretch>
            <a:fillRect/>
          </a:stretch>
        </p:blipFill>
        <p:spPr>
          <a:xfrm>
            <a:off x="4795938" y="3195487"/>
            <a:ext cx="2225911" cy="2225911"/>
          </a:xfrm>
          <a:prstGeom prst="rect">
            <a:avLst/>
          </a:prstGeom>
        </p:spPr>
      </p:pic>
      <p:pic>
        <p:nvPicPr>
          <p:cNvPr id="17" name="Picture 16">
            <a:extLst>
              <a:ext uri="{FF2B5EF4-FFF2-40B4-BE49-F238E27FC236}">
                <a16:creationId xmlns:a16="http://schemas.microsoft.com/office/drawing/2014/main" id="{0CDC99AD-9B1F-CB1C-BF1D-C7A9B9907F5E}"/>
              </a:ext>
            </a:extLst>
          </p:cNvPr>
          <p:cNvPicPr>
            <a:picLocks noChangeAspect="1"/>
          </p:cNvPicPr>
          <p:nvPr/>
        </p:nvPicPr>
        <p:blipFill rotWithShape="1">
          <a:blip r:embed="rId5"/>
          <a:srcRect l="6024" t="8868" r="6071" b="9553"/>
          <a:stretch/>
        </p:blipFill>
        <p:spPr>
          <a:xfrm>
            <a:off x="8518502" y="3429000"/>
            <a:ext cx="2320695" cy="1788987"/>
          </a:xfrm>
          <a:prstGeom prst="rect">
            <a:avLst/>
          </a:prstGeom>
        </p:spPr>
      </p:pic>
    </p:spTree>
    <p:extLst>
      <p:ext uri="{BB962C8B-B14F-4D97-AF65-F5344CB8AC3E}">
        <p14:creationId xmlns:p14="http://schemas.microsoft.com/office/powerpoint/2010/main" val="418725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4CFF8-19AC-2A3D-B672-7F361E46730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5929E7-CCE4-0615-4FD3-C92D5C30E15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30538497-ED0E-5CEC-5AE6-CC7B14C8DD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7547798-BE2A-B6E7-17D1-6AA4CD6C7FF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34B6A3E-511E-F199-039D-6E71FA05CBB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7BF391B-4ADB-583C-6813-7C453502140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AF8BF0C-62D2-D8D8-A325-8D2CFAE3F01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BEEC67D9-DC43-DE6D-9E9C-EA0BDD71DCB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42886D2A-962D-34CB-D1D0-AF8CBF93B93F}"/>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sp>
        <p:nvSpPr>
          <p:cNvPr id="3" name="Rectangle 3">
            <a:extLst>
              <a:ext uri="{FF2B5EF4-FFF2-40B4-BE49-F238E27FC236}">
                <a16:creationId xmlns:a16="http://schemas.microsoft.com/office/drawing/2014/main" id="{6EF12AA0-F4FF-59C4-EE88-72903C5DCBAA}"/>
              </a:ext>
            </a:extLst>
          </p:cNvPr>
          <p:cNvSpPr txBox="1">
            <a:spLocks noChangeArrowheads="1"/>
          </p:cNvSpPr>
          <p:nvPr/>
        </p:nvSpPr>
        <p:spPr>
          <a:xfrm>
            <a:off x="942308" y="2441585"/>
            <a:ext cx="10496550" cy="2347232"/>
          </a:xfrm>
          <a:prstGeom prst="rect">
            <a:avLst/>
          </a:prstGeom>
        </p:spPr>
        <p:txBody>
          <a:bodyPr vert="horz" lIns="91440" tIns="45720" rIns="91440" bIns="45720" rtlCol="0">
            <a:norm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altLang="en-SA" dirty="0"/>
              <a:t>The Institute of Medicine (IOM) defines quality as: </a:t>
            </a:r>
          </a:p>
          <a:p>
            <a:endParaRPr lang="en-US" altLang="en-SA" dirty="0"/>
          </a:p>
          <a:p>
            <a:pPr algn="ctr"/>
            <a:r>
              <a:rPr lang="en-US" altLang="en-SA" dirty="0">
                <a:solidFill>
                  <a:schemeClr val="tx1"/>
                </a:solidFill>
              </a:rPr>
              <a:t>"The degree to which health care services for individuals and populations increase the probability of desired health outcomes and are consistent with current professional knowledge of best practice."</a:t>
            </a:r>
          </a:p>
        </p:txBody>
      </p:sp>
    </p:spTree>
    <p:extLst>
      <p:ext uri="{BB962C8B-B14F-4D97-AF65-F5344CB8AC3E}">
        <p14:creationId xmlns:p14="http://schemas.microsoft.com/office/powerpoint/2010/main" val="31633915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0B3B28-4A85-1740-3DC8-14FDCE63BB6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9D16581-0E79-A337-B2E8-B70BDCF0D89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4A2A3F4-8C8F-1CB3-59BB-B3D3BD6248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45F4FAF-9DD2-4831-8A45-8A65348B2EC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D289765-7240-E3EE-CAD0-44377C3035E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0F995B1-2ED7-A7D0-CF46-325C97D63EA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ED969B8-F8AC-FB3B-E04F-C3E514D60C3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BEB64898-3066-DE71-8551-F31D8FBE2B4C}"/>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407E568E-3CD7-2A6C-C65C-5810B616280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Aspects of Quality ( MAP)</a:t>
            </a:r>
            <a:endParaRPr lang="en-US" sz="2800" dirty="0">
              <a:latin typeface="Alexandria" charset="0"/>
              <a:cs typeface="Alexandria" charset="0"/>
            </a:endParaRPr>
          </a:p>
        </p:txBody>
      </p:sp>
      <p:sp>
        <p:nvSpPr>
          <p:cNvPr id="3" name="Rectangle 1027">
            <a:extLst>
              <a:ext uri="{FF2B5EF4-FFF2-40B4-BE49-F238E27FC236}">
                <a16:creationId xmlns:a16="http://schemas.microsoft.com/office/drawing/2014/main" id="{35EA9849-2C20-37A5-EF6C-E8C3FCF7DA4F}"/>
              </a:ext>
            </a:extLst>
          </p:cNvPr>
          <p:cNvSpPr txBox="1">
            <a:spLocks noChangeArrowheads="1"/>
          </p:cNvSpPr>
          <p:nvPr/>
        </p:nvSpPr>
        <p:spPr>
          <a:xfrm>
            <a:off x="1041162" y="2346138"/>
            <a:ext cx="3197036" cy="34650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4400" b="1" dirty="0">
                <a:solidFill>
                  <a:srgbClr val="00AEEF"/>
                </a:solidFill>
                <a:latin typeface="Sakkal Majalla" panose="02000000000000000000" pitchFamily="2" charset="-78"/>
                <a:ea typeface="+mj-ea"/>
                <a:cs typeface="Sakkal Majalla" panose="02000000000000000000" pitchFamily="2" charset="-78"/>
              </a:rPr>
              <a:t>M</a:t>
            </a:r>
            <a:r>
              <a:rPr lang="en-US" altLang="en-SA" sz="4400" dirty="0">
                <a:solidFill>
                  <a:schemeClr val="tx1">
                    <a:lumMod val="75000"/>
                    <a:lumOff val="25000"/>
                  </a:schemeClr>
                </a:solidFill>
                <a:latin typeface="Sakkal Majalla" panose="02000000000000000000" pitchFamily="2" charset="-78"/>
                <a:ea typeface="+mj-ea"/>
                <a:cs typeface="Sakkal Majalla" panose="02000000000000000000" pitchFamily="2" charset="-78"/>
              </a:rPr>
              <a:t>easurable</a:t>
            </a:r>
          </a:p>
          <a:p>
            <a:pPr algn="just">
              <a:spcBef>
                <a:spcPts val="638"/>
              </a:spcBef>
            </a:pPr>
            <a:endParaRPr lang="en-US" altLang="en-SA" sz="4400" b="1" dirty="0">
              <a:solidFill>
                <a:schemeClr val="bg2">
                  <a:lumMod val="50000"/>
                </a:schemeClr>
              </a:solidFill>
              <a:latin typeface="Sakkal Majalla" panose="02000000000000000000" pitchFamily="2" charset="-78"/>
              <a:ea typeface="+mj-ea"/>
              <a:cs typeface="Sakkal Majalla" panose="02000000000000000000" pitchFamily="2" charset="-78"/>
            </a:endParaRPr>
          </a:p>
          <a:p>
            <a:pPr marL="0" indent="0" algn="just">
              <a:spcBef>
                <a:spcPts val="638"/>
              </a:spcBef>
              <a:buFont typeface="Arial" panose="020B0604020202020204" pitchFamily="34" charset="0"/>
              <a:buNone/>
            </a:pPr>
            <a:r>
              <a:rPr lang="en-US" altLang="en-SA" sz="4400" b="1" dirty="0">
                <a:solidFill>
                  <a:srgbClr val="00AEEF"/>
                </a:solidFill>
                <a:latin typeface="Sakkal Majalla" panose="02000000000000000000" pitchFamily="2" charset="-78"/>
                <a:ea typeface="+mj-ea"/>
                <a:cs typeface="Sakkal Majalla" panose="02000000000000000000" pitchFamily="2" charset="-78"/>
              </a:rPr>
              <a:t>A</a:t>
            </a:r>
            <a:r>
              <a:rPr lang="en-US" altLang="en-SA" sz="4400" dirty="0">
                <a:solidFill>
                  <a:schemeClr val="tx1">
                    <a:lumMod val="75000"/>
                    <a:lumOff val="25000"/>
                  </a:schemeClr>
                </a:solidFill>
                <a:latin typeface="Sakkal Majalla" panose="02000000000000000000" pitchFamily="2" charset="-78"/>
                <a:ea typeface="+mj-ea"/>
                <a:cs typeface="Sakkal Majalla" panose="02000000000000000000" pitchFamily="2" charset="-78"/>
              </a:rPr>
              <a:t>ppreciative</a:t>
            </a:r>
          </a:p>
          <a:p>
            <a:pPr algn="just">
              <a:spcBef>
                <a:spcPts val="638"/>
              </a:spcBef>
            </a:pPr>
            <a:endParaRPr lang="en-US" altLang="en-SA" sz="4400" b="1" dirty="0">
              <a:solidFill>
                <a:schemeClr val="bg2">
                  <a:lumMod val="50000"/>
                </a:schemeClr>
              </a:solidFill>
              <a:latin typeface="Sakkal Majalla" panose="02000000000000000000" pitchFamily="2" charset="-78"/>
              <a:ea typeface="+mj-ea"/>
              <a:cs typeface="Sakkal Majalla" panose="02000000000000000000" pitchFamily="2" charset="-78"/>
            </a:endParaRPr>
          </a:p>
          <a:p>
            <a:pPr marL="0" indent="0" algn="just">
              <a:spcBef>
                <a:spcPts val="638"/>
              </a:spcBef>
              <a:buFont typeface="Arial" panose="020B0604020202020204" pitchFamily="34" charset="0"/>
              <a:buNone/>
            </a:pPr>
            <a:r>
              <a:rPr lang="en-US" altLang="en-SA" sz="4400" b="1" dirty="0">
                <a:solidFill>
                  <a:srgbClr val="00AEEF"/>
                </a:solidFill>
                <a:latin typeface="Sakkal Majalla" panose="02000000000000000000" pitchFamily="2" charset="-78"/>
                <a:ea typeface="+mj-ea"/>
                <a:cs typeface="Sakkal Majalla" panose="02000000000000000000" pitchFamily="2" charset="-78"/>
              </a:rPr>
              <a:t>P</a:t>
            </a:r>
            <a:r>
              <a:rPr lang="en-US" altLang="en-SA" sz="4400" dirty="0">
                <a:solidFill>
                  <a:schemeClr val="tx1">
                    <a:lumMod val="75000"/>
                    <a:lumOff val="25000"/>
                  </a:schemeClr>
                </a:solidFill>
                <a:latin typeface="Sakkal Majalla" panose="02000000000000000000" pitchFamily="2" charset="-78"/>
                <a:ea typeface="+mj-ea"/>
                <a:cs typeface="Sakkal Majalla" panose="02000000000000000000" pitchFamily="2" charset="-78"/>
              </a:rPr>
              <a:t>erceptive</a:t>
            </a:r>
          </a:p>
        </p:txBody>
      </p:sp>
      <p:pic>
        <p:nvPicPr>
          <p:cNvPr id="10" name="Picture 9">
            <a:extLst>
              <a:ext uri="{FF2B5EF4-FFF2-40B4-BE49-F238E27FC236}">
                <a16:creationId xmlns:a16="http://schemas.microsoft.com/office/drawing/2014/main" id="{738DE365-75D2-F4FF-5019-0F777E8FB935}"/>
              </a:ext>
            </a:extLst>
          </p:cNvPr>
          <p:cNvPicPr>
            <a:picLocks noChangeAspect="1"/>
          </p:cNvPicPr>
          <p:nvPr/>
        </p:nvPicPr>
        <p:blipFill rotWithShape="1">
          <a:blip r:embed="rId3"/>
          <a:srcRect l="5163" t="18250" r="3773" b="4794"/>
          <a:stretch/>
        </p:blipFill>
        <p:spPr>
          <a:xfrm>
            <a:off x="6370799" y="3007643"/>
            <a:ext cx="4460621" cy="2549647"/>
          </a:xfrm>
          <a:prstGeom prst="rect">
            <a:avLst/>
          </a:prstGeom>
        </p:spPr>
      </p:pic>
    </p:spTree>
    <p:extLst>
      <p:ext uri="{BB962C8B-B14F-4D97-AF65-F5344CB8AC3E}">
        <p14:creationId xmlns:p14="http://schemas.microsoft.com/office/powerpoint/2010/main" val="7179807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279698-921B-39E7-2EC1-E1C9D8F4F97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FDB335-C786-9EAA-661A-0AC6B1A10BE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F7A51A1-DFB8-BE95-CAC9-4B8B8A9D3F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94B079E-D5B9-6D94-58E1-179C83C52E4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E98E022-FEA9-C568-482E-9F7ACD735D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0A304F9-D905-239A-515F-841C3BCC587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24269D4-DD50-2F6D-47F2-7F21EF6A043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6072BC4E-40ED-5552-3600-DA445A6FE1B0}"/>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42F1D0C6-BE33-5E85-2EAD-D4F39768D81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sp>
        <p:nvSpPr>
          <p:cNvPr id="3" name="Rectangle 2">
            <a:extLst>
              <a:ext uri="{FF2B5EF4-FFF2-40B4-BE49-F238E27FC236}">
                <a16:creationId xmlns:a16="http://schemas.microsoft.com/office/drawing/2014/main" id="{D78F9BE5-0D4F-E300-BB8B-465F34ABC92A}"/>
              </a:ext>
            </a:extLst>
          </p:cNvPr>
          <p:cNvSpPr txBox="1">
            <a:spLocks noChangeArrowheads="1"/>
          </p:cNvSpPr>
          <p:nvPr/>
        </p:nvSpPr>
        <p:spPr>
          <a:xfrm>
            <a:off x="942308" y="2244602"/>
            <a:ext cx="4729477" cy="769442"/>
          </a:xfrm>
          <a:prstGeom prst="rect">
            <a:avLst/>
          </a:prstGeom>
        </p:spPr>
        <p:txBody>
          <a:bodyPr vert="horz" lIns="91440" tIns="45720" rIns="91440" bIns="45720" rtlCol="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spcBef>
                <a:spcPts val="638"/>
              </a:spcBef>
            </a:pPr>
            <a:r>
              <a:rPr lang="en-US" altLang="en-SA" b="1" dirty="0">
                <a:solidFill>
                  <a:srgbClr val="00AEEF"/>
                </a:solidFill>
                <a:latin typeface="Sakkal Majalla" panose="02000000000000000000" pitchFamily="2" charset="-78"/>
                <a:cs typeface="Sakkal Majalla" panose="02000000000000000000" pitchFamily="2" charset="-78"/>
              </a:rPr>
              <a:t>Measurable Quality</a:t>
            </a:r>
          </a:p>
        </p:txBody>
      </p:sp>
      <p:sp>
        <p:nvSpPr>
          <p:cNvPr id="10" name="Rectangle 3">
            <a:extLst>
              <a:ext uri="{FF2B5EF4-FFF2-40B4-BE49-F238E27FC236}">
                <a16:creationId xmlns:a16="http://schemas.microsoft.com/office/drawing/2014/main" id="{518192B3-4E72-C854-FBF1-D4E20AA1EDE2}"/>
              </a:ext>
            </a:extLst>
          </p:cNvPr>
          <p:cNvSpPr txBox="1">
            <a:spLocks noChangeArrowheads="1"/>
          </p:cNvSpPr>
          <p:nvPr/>
        </p:nvSpPr>
        <p:spPr>
          <a:xfrm>
            <a:off x="3183038" y="3429000"/>
            <a:ext cx="7767460" cy="2045880"/>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38"/>
              </a:spcBef>
            </a:pPr>
            <a:r>
              <a:rPr lang="en-US" altLang="en-SA" sz="2400" b="1" dirty="0">
                <a:solidFill>
                  <a:schemeClr val="bg2">
                    <a:lumMod val="50000"/>
                  </a:schemeClr>
                </a:solidFill>
                <a:latin typeface="Sakkal Majalla" panose="02000000000000000000" pitchFamily="2" charset="-78"/>
                <a:ea typeface="+mj-ea"/>
                <a:cs typeface="Sakkal Majalla" panose="02000000000000000000" pitchFamily="2" charset="-78"/>
              </a:rPr>
              <a:t>It can be defined objectively as compliance with, or adherence to standards. </a:t>
            </a:r>
          </a:p>
          <a:p>
            <a:pPr algn="just">
              <a:spcBef>
                <a:spcPts val="638"/>
              </a:spcBef>
            </a:pPr>
            <a:endParaRPr lang="en-US" altLang="en-SA" sz="2400" b="1" dirty="0">
              <a:solidFill>
                <a:schemeClr val="bg2">
                  <a:lumMod val="50000"/>
                </a:schemeClr>
              </a:solidFill>
              <a:latin typeface="Sakkal Majalla" panose="02000000000000000000" pitchFamily="2" charset="-78"/>
              <a:ea typeface="+mj-ea"/>
              <a:cs typeface="Sakkal Majalla" panose="02000000000000000000" pitchFamily="2" charset="-78"/>
            </a:endParaRPr>
          </a:p>
          <a:p>
            <a:pPr algn="just">
              <a:spcBef>
                <a:spcPts val="638"/>
              </a:spcBef>
            </a:pPr>
            <a:r>
              <a:rPr lang="en-US" altLang="en-SA" sz="2400" b="1" dirty="0">
                <a:solidFill>
                  <a:schemeClr val="bg2">
                    <a:lumMod val="50000"/>
                  </a:schemeClr>
                </a:solidFill>
                <a:latin typeface="Sakkal Majalla" panose="02000000000000000000" pitchFamily="2" charset="-78"/>
                <a:ea typeface="+mj-ea"/>
                <a:cs typeface="Sakkal Majalla" panose="02000000000000000000" pitchFamily="2" charset="-78"/>
              </a:rPr>
              <a:t>These standards may take the form of practice parameters or protocols, or they may establish acceptable expectations for patient and organizational outcomes. </a:t>
            </a:r>
          </a:p>
        </p:txBody>
      </p:sp>
      <p:pic>
        <p:nvPicPr>
          <p:cNvPr id="11" name="Picture 10">
            <a:extLst>
              <a:ext uri="{FF2B5EF4-FFF2-40B4-BE49-F238E27FC236}">
                <a16:creationId xmlns:a16="http://schemas.microsoft.com/office/drawing/2014/main" id="{D8AFCA3D-16D8-BB1A-78A1-63F60B733134}"/>
              </a:ext>
            </a:extLst>
          </p:cNvPr>
          <p:cNvPicPr>
            <a:picLocks noChangeAspect="1"/>
          </p:cNvPicPr>
          <p:nvPr/>
        </p:nvPicPr>
        <p:blipFill>
          <a:blip r:embed="rId3"/>
          <a:stretch>
            <a:fillRect/>
          </a:stretch>
        </p:blipFill>
        <p:spPr>
          <a:xfrm>
            <a:off x="872984" y="2993644"/>
            <a:ext cx="2144102" cy="2843660"/>
          </a:xfrm>
          <a:prstGeom prst="rect">
            <a:avLst/>
          </a:prstGeom>
        </p:spPr>
      </p:pic>
    </p:spTree>
    <p:extLst>
      <p:ext uri="{BB962C8B-B14F-4D97-AF65-F5344CB8AC3E}">
        <p14:creationId xmlns:p14="http://schemas.microsoft.com/office/powerpoint/2010/main" val="233338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B55DE6-48F0-D4CF-C832-B199AD3322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98BE19-3226-A69C-319C-EA2ED0CF3CB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9A3D7D6-70C7-897E-D582-1B1A55EEE8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B370EEF-3917-CAC1-715E-07D31E9F563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675DD14-4AB8-C312-3409-1FB504DB435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C6E68D7-E7A0-619A-BDB5-B25DA30A5A9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3664004-9A02-F138-7A44-0011B2546A7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2EBF6574-307E-1FF0-7C7E-01AFE5EF574B}"/>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6FF4B17E-0FC0-9203-CC4E-FC363159B7A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sp>
        <p:nvSpPr>
          <p:cNvPr id="3" name="Rectangle 2">
            <a:extLst>
              <a:ext uri="{FF2B5EF4-FFF2-40B4-BE49-F238E27FC236}">
                <a16:creationId xmlns:a16="http://schemas.microsoft.com/office/drawing/2014/main" id="{A11BAE62-AE38-DEEC-3FAF-6D926A941951}"/>
              </a:ext>
            </a:extLst>
          </p:cNvPr>
          <p:cNvSpPr txBox="1">
            <a:spLocks noChangeArrowheads="1"/>
          </p:cNvSpPr>
          <p:nvPr/>
        </p:nvSpPr>
        <p:spPr>
          <a:xfrm>
            <a:off x="942308" y="2227320"/>
            <a:ext cx="6589199" cy="620842"/>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spcBef>
                <a:spcPts val="638"/>
              </a:spcBef>
            </a:pPr>
            <a:r>
              <a:rPr lang="en-US" altLang="en-SA" b="1" dirty="0">
                <a:solidFill>
                  <a:srgbClr val="00AEEF"/>
                </a:solidFill>
                <a:latin typeface="Sakkal Majalla" panose="02000000000000000000" pitchFamily="2" charset="-78"/>
                <a:cs typeface="Sakkal Majalla" panose="02000000000000000000" pitchFamily="2" charset="-78"/>
              </a:rPr>
              <a:t>Appreciative Quality</a:t>
            </a:r>
          </a:p>
        </p:txBody>
      </p:sp>
      <p:sp>
        <p:nvSpPr>
          <p:cNvPr id="10" name="Rectangle 3">
            <a:extLst>
              <a:ext uri="{FF2B5EF4-FFF2-40B4-BE49-F238E27FC236}">
                <a16:creationId xmlns:a16="http://schemas.microsoft.com/office/drawing/2014/main" id="{EE86086E-F0D5-9517-1F37-AE58DF1DE701}"/>
              </a:ext>
            </a:extLst>
          </p:cNvPr>
          <p:cNvSpPr txBox="1">
            <a:spLocks noChangeArrowheads="1"/>
          </p:cNvSpPr>
          <p:nvPr/>
        </p:nvSpPr>
        <p:spPr>
          <a:xfrm>
            <a:off x="1041162" y="2974087"/>
            <a:ext cx="6512739" cy="2898505"/>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38"/>
              </a:spcBef>
            </a:pPr>
            <a:r>
              <a:rPr lang="en-US" altLang="en-SA" dirty="0">
                <a:solidFill>
                  <a:schemeClr val="bg2">
                    <a:lumMod val="50000"/>
                  </a:schemeClr>
                </a:solidFill>
                <a:latin typeface="Sakkal Majalla" panose="02000000000000000000" pitchFamily="2" charset="-78"/>
                <a:ea typeface="+mj-ea"/>
                <a:cs typeface="Sakkal Majalla" panose="02000000000000000000" pitchFamily="2" charset="-78"/>
              </a:rPr>
              <a:t>It is the comprehension and appraisal of excellence beyond minimal standards and criteria. </a:t>
            </a:r>
          </a:p>
          <a:p>
            <a:pPr algn="just">
              <a:spcBef>
                <a:spcPts val="638"/>
              </a:spcBef>
            </a:pPr>
            <a:endParaRPr lang="en-US" altLang="en-SA" dirty="0">
              <a:solidFill>
                <a:schemeClr val="bg2">
                  <a:lumMod val="50000"/>
                </a:schemeClr>
              </a:solidFill>
              <a:latin typeface="Sakkal Majalla" panose="02000000000000000000" pitchFamily="2" charset="-78"/>
              <a:ea typeface="+mj-ea"/>
              <a:cs typeface="Sakkal Majalla" panose="02000000000000000000" pitchFamily="2" charset="-78"/>
            </a:endParaRPr>
          </a:p>
          <a:p>
            <a:pPr algn="just">
              <a:spcBef>
                <a:spcPts val="638"/>
              </a:spcBef>
            </a:pPr>
            <a:r>
              <a:rPr lang="en-US" altLang="en-SA" dirty="0">
                <a:solidFill>
                  <a:schemeClr val="bg2">
                    <a:lumMod val="50000"/>
                  </a:schemeClr>
                </a:solidFill>
                <a:latin typeface="Sakkal Majalla" panose="02000000000000000000" pitchFamily="2" charset="-78"/>
                <a:ea typeface="+mj-ea"/>
                <a:cs typeface="Sakkal Majalla" panose="02000000000000000000" pitchFamily="2" charset="-78"/>
              </a:rPr>
              <a:t>Requires the judgments of skilled, experienced practitioners and sensitive, caring persons. </a:t>
            </a:r>
          </a:p>
          <a:p>
            <a:pPr algn="just">
              <a:spcBef>
                <a:spcPts val="638"/>
              </a:spcBef>
            </a:pPr>
            <a:endParaRPr lang="en-US" altLang="en-SA" dirty="0">
              <a:solidFill>
                <a:schemeClr val="bg2">
                  <a:lumMod val="50000"/>
                </a:schemeClr>
              </a:solidFill>
              <a:latin typeface="Sakkal Majalla" panose="02000000000000000000" pitchFamily="2" charset="-78"/>
              <a:ea typeface="+mj-ea"/>
              <a:cs typeface="Sakkal Majalla" panose="02000000000000000000" pitchFamily="2" charset="-78"/>
            </a:endParaRPr>
          </a:p>
          <a:p>
            <a:pPr algn="just">
              <a:spcBef>
                <a:spcPts val="638"/>
              </a:spcBef>
            </a:pPr>
            <a:r>
              <a:rPr lang="en-US" altLang="en-SA" dirty="0">
                <a:solidFill>
                  <a:schemeClr val="bg2">
                    <a:lumMod val="50000"/>
                  </a:schemeClr>
                </a:solidFill>
                <a:latin typeface="Sakkal Majalla" panose="02000000000000000000" pitchFamily="2" charset="-78"/>
                <a:ea typeface="+mj-ea"/>
                <a:cs typeface="Sakkal Majalla" panose="02000000000000000000" pitchFamily="2" charset="-78"/>
              </a:rPr>
              <a:t>Peer review bodies rely on the judgments of professionals in determining the quality or non-quality of specific patient-practitioner interactions. </a:t>
            </a:r>
          </a:p>
        </p:txBody>
      </p:sp>
      <p:pic>
        <p:nvPicPr>
          <p:cNvPr id="11" name="Picture 2" descr="Free vector certification concept illustration">
            <a:extLst>
              <a:ext uri="{FF2B5EF4-FFF2-40B4-BE49-F238E27FC236}">
                <a16:creationId xmlns:a16="http://schemas.microsoft.com/office/drawing/2014/main" id="{E1B8B8CC-2C41-2F93-4323-3756BCAA10D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833" t="15238" r="4921" b="12540"/>
          <a:stretch/>
        </p:blipFill>
        <p:spPr bwMode="auto">
          <a:xfrm>
            <a:off x="8300943" y="2848162"/>
            <a:ext cx="2849895" cy="23864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64328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8CD021-1E37-3BCA-1774-CE036E4A75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7B28C9D-0B69-C1DB-CFC6-E75AAD00D2E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E9189C2-AA86-68B7-D355-7106215E22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65C76116-431B-6A09-372E-D13BD9E9C9C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8BB845E-46A7-4060-4620-1D12A05C07E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02EE671-A81B-C099-A919-67AE32031B8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6B41A71-046A-9237-D302-F9AD6E0DA92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D903907F-1F32-F81C-E566-88D4EB65C5EA}"/>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E88746A1-80E3-EB56-8DA1-E7FF491367AC}"/>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sp>
        <p:nvSpPr>
          <p:cNvPr id="10" name="Rectangle 2">
            <a:extLst>
              <a:ext uri="{FF2B5EF4-FFF2-40B4-BE49-F238E27FC236}">
                <a16:creationId xmlns:a16="http://schemas.microsoft.com/office/drawing/2014/main" id="{5562CF53-012C-679C-9EE4-84B3005A45EA}"/>
              </a:ext>
            </a:extLst>
          </p:cNvPr>
          <p:cNvSpPr txBox="1">
            <a:spLocks noChangeArrowheads="1"/>
          </p:cNvSpPr>
          <p:nvPr/>
        </p:nvSpPr>
        <p:spPr>
          <a:xfrm>
            <a:off x="942308" y="2244602"/>
            <a:ext cx="3986118" cy="56297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just">
              <a:spcBef>
                <a:spcPts val="638"/>
              </a:spcBef>
            </a:pPr>
            <a:r>
              <a:rPr lang="en-US" altLang="en-SA" b="1" dirty="0">
                <a:solidFill>
                  <a:srgbClr val="00AEEF"/>
                </a:solidFill>
                <a:latin typeface="Sakkal Majalla" panose="02000000000000000000" pitchFamily="2" charset="-78"/>
                <a:cs typeface="Sakkal Majalla" panose="02000000000000000000" pitchFamily="2" charset="-78"/>
              </a:rPr>
              <a:t>Perceptive Quality:</a:t>
            </a:r>
          </a:p>
        </p:txBody>
      </p:sp>
      <p:sp>
        <p:nvSpPr>
          <p:cNvPr id="11" name="Rectangle 3">
            <a:extLst>
              <a:ext uri="{FF2B5EF4-FFF2-40B4-BE49-F238E27FC236}">
                <a16:creationId xmlns:a16="http://schemas.microsoft.com/office/drawing/2014/main" id="{65F1CFE3-48D3-DD47-73AB-DAD2ACA4D369}"/>
              </a:ext>
            </a:extLst>
          </p:cNvPr>
          <p:cNvSpPr txBox="1">
            <a:spLocks noChangeArrowheads="1"/>
          </p:cNvSpPr>
          <p:nvPr/>
        </p:nvSpPr>
        <p:spPr>
          <a:xfrm>
            <a:off x="1041162" y="2923827"/>
            <a:ext cx="9639300" cy="218207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spcBef>
                <a:spcPts val="638"/>
              </a:spcBef>
            </a:pPr>
            <a:r>
              <a:rPr lang="en-US" altLang="en-SA" sz="2400" dirty="0">
                <a:solidFill>
                  <a:schemeClr val="bg2">
                    <a:lumMod val="50000"/>
                  </a:schemeClr>
                </a:solidFill>
                <a:latin typeface="Sakkal Majalla" panose="02000000000000000000" pitchFamily="2" charset="-78"/>
                <a:ea typeface="+mj-ea"/>
                <a:cs typeface="Sakkal Majalla" panose="02000000000000000000" pitchFamily="2" charset="-78"/>
              </a:rPr>
              <a:t>It is the degree of excellence which is perceived by the recipient or the observer of care rather than by the provider of care. </a:t>
            </a:r>
          </a:p>
          <a:p>
            <a:pPr algn="just">
              <a:spcBef>
                <a:spcPts val="638"/>
              </a:spcBef>
            </a:pPr>
            <a:endParaRPr lang="en-US" altLang="en-SA" sz="2400" dirty="0">
              <a:solidFill>
                <a:schemeClr val="bg2">
                  <a:lumMod val="50000"/>
                </a:schemeClr>
              </a:solidFill>
              <a:latin typeface="Sakkal Majalla" panose="02000000000000000000" pitchFamily="2" charset="-78"/>
              <a:ea typeface="+mj-ea"/>
              <a:cs typeface="Sakkal Majalla" panose="02000000000000000000" pitchFamily="2" charset="-78"/>
            </a:endParaRPr>
          </a:p>
          <a:p>
            <a:pPr algn="just">
              <a:spcBef>
                <a:spcPts val="638"/>
              </a:spcBef>
            </a:pPr>
            <a:r>
              <a:rPr lang="en-US" altLang="en-SA" sz="2400" dirty="0">
                <a:solidFill>
                  <a:schemeClr val="bg2">
                    <a:lumMod val="50000"/>
                  </a:schemeClr>
                </a:solidFill>
                <a:latin typeface="Sakkal Majalla" panose="02000000000000000000" pitchFamily="2" charset="-78"/>
                <a:ea typeface="+mj-ea"/>
                <a:cs typeface="Sakkal Majalla" panose="02000000000000000000" pitchFamily="2" charset="-78"/>
              </a:rPr>
              <a:t>It is generally based more on the degree of caring expressed by physicians, nurses, and other staff than on the physical environment and technical competence. </a:t>
            </a:r>
          </a:p>
        </p:txBody>
      </p:sp>
      <p:pic>
        <p:nvPicPr>
          <p:cNvPr id="12" name="Picture 11">
            <a:extLst>
              <a:ext uri="{FF2B5EF4-FFF2-40B4-BE49-F238E27FC236}">
                <a16:creationId xmlns:a16="http://schemas.microsoft.com/office/drawing/2014/main" id="{86E5CAC8-D3DF-65B1-1AA3-D23EC2B58187}"/>
              </a:ext>
            </a:extLst>
          </p:cNvPr>
          <p:cNvPicPr>
            <a:picLocks noChangeAspect="1"/>
          </p:cNvPicPr>
          <p:nvPr/>
        </p:nvPicPr>
        <p:blipFill rotWithShape="1">
          <a:blip r:embed="rId3"/>
          <a:srcRect t="23214" b="24451"/>
          <a:stretch/>
        </p:blipFill>
        <p:spPr>
          <a:xfrm>
            <a:off x="4319818" y="5065394"/>
            <a:ext cx="3552363" cy="816946"/>
          </a:xfrm>
          <a:prstGeom prst="rect">
            <a:avLst/>
          </a:prstGeom>
        </p:spPr>
      </p:pic>
    </p:spTree>
    <p:extLst>
      <p:ext uri="{BB962C8B-B14F-4D97-AF65-F5344CB8AC3E}">
        <p14:creationId xmlns:p14="http://schemas.microsoft.com/office/powerpoint/2010/main" val="648714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B79A69-F7BC-A5B8-DA61-C77A2496A2EE}"/>
            </a:ext>
          </a:extLst>
        </p:cNvPr>
        <p:cNvGrpSpPr/>
        <p:nvPr/>
      </p:nvGrpSpPr>
      <p:grpSpPr>
        <a:xfrm>
          <a:off x="0" y="0"/>
          <a:ext cx="0" cy="0"/>
          <a:chOff x="0" y="0"/>
          <a:chExt cx="0" cy="0"/>
        </a:xfrm>
      </p:grpSpPr>
      <p:pic>
        <p:nvPicPr>
          <p:cNvPr id="2" name="Picture 1" descr="Midocean  01-03">
            <a:extLst>
              <a:ext uri="{FF2B5EF4-FFF2-40B4-BE49-F238E27FC236}">
                <a16:creationId xmlns:a16="http://schemas.microsoft.com/office/drawing/2014/main" id="{FB61713A-97B6-F205-8E56-86E558E8AAE2}"/>
              </a:ext>
            </a:extLst>
          </p:cNvPr>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B6B77CD6-93FC-AACF-EC70-20E08BB554F1}"/>
              </a:ext>
            </a:extLst>
          </p:cNvPr>
          <p:cNvSpPr txBox="1"/>
          <p:nvPr/>
        </p:nvSpPr>
        <p:spPr>
          <a:xfrm>
            <a:off x="1712258" y="2551837"/>
            <a:ext cx="8767483"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Two:</a:t>
            </a:r>
          </a:p>
          <a:p>
            <a:pPr algn="ctr"/>
            <a:r>
              <a:rPr lang="en-US" sz="3600" b="1" dirty="0">
                <a:solidFill>
                  <a:srgbClr val="00B0F0"/>
                </a:solidFill>
                <a:latin typeface="Alexandria" charset="0"/>
                <a:cs typeface="Alexandria" charset="0"/>
              </a:rPr>
              <a:t>Benefits of providing high-quality care</a:t>
            </a:r>
          </a:p>
        </p:txBody>
      </p:sp>
    </p:spTree>
    <p:extLst>
      <p:ext uri="{BB962C8B-B14F-4D97-AF65-F5344CB8AC3E}">
        <p14:creationId xmlns:p14="http://schemas.microsoft.com/office/powerpoint/2010/main" val="38172476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1F663-66B6-38AD-BA9B-6BD09F7175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3498B9-16B2-64EC-0E13-5B47974183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75D6816-45E7-F9E7-CC76-64C7925618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4147E9E-55B2-EBBA-1FE1-BB89AB342DB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6BDA7D7-9AD4-B568-A40A-D1370CB68DB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1C2EF70-095E-D767-EE1E-D4766DC2AEB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67AD276-54A4-6C6A-C8B9-C7235E20C20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0BDFC4CB-E58B-981D-1D6C-8229537F3670}"/>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EA81937B-21C1-33FC-34EE-830C8FD02353}"/>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sp>
        <p:nvSpPr>
          <p:cNvPr id="3" name="TextBox 2">
            <a:extLst>
              <a:ext uri="{FF2B5EF4-FFF2-40B4-BE49-F238E27FC236}">
                <a16:creationId xmlns:a16="http://schemas.microsoft.com/office/drawing/2014/main" id="{7EA4E7D8-858B-D08D-CBE4-11B192F54742}"/>
              </a:ext>
            </a:extLst>
          </p:cNvPr>
          <p:cNvSpPr txBox="1"/>
          <p:nvPr/>
        </p:nvSpPr>
        <p:spPr>
          <a:xfrm>
            <a:off x="1019880" y="3362869"/>
            <a:ext cx="7281747" cy="1015663"/>
          </a:xfrm>
          <a:prstGeom prst="rect">
            <a:avLst/>
          </a:prstGeom>
          <a:noFill/>
        </p:spPr>
        <p:txBody>
          <a:bodyPr wrap="square" rtlCol="0">
            <a:spAutoFit/>
          </a:bodyPr>
          <a:lstStyle/>
          <a:p>
            <a:pPr algn="ctr"/>
            <a:r>
              <a:rPr lang="en-US" sz="3000" b="1" i="1" dirty="0">
                <a:solidFill>
                  <a:schemeClr val="accent1">
                    <a:lumMod val="75000"/>
                  </a:schemeClr>
                </a:solidFill>
                <a:effectLst>
                  <a:outerShdw blurRad="38100" dist="38100" dir="2700000" algn="tl">
                    <a:srgbClr val="000000">
                      <a:alpha val="43137"/>
                    </a:srgbClr>
                  </a:outerShdw>
                </a:effectLst>
                <a:latin typeface="Century Schoolbook" panose="02040604050505020304" pitchFamily="18" charset="0"/>
                <a:cs typeface="Aharoni" panose="02010803020104030203" pitchFamily="2" charset="-79"/>
              </a:rPr>
              <a:t>What are the benefits gained from providing quality care?</a:t>
            </a:r>
          </a:p>
        </p:txBody>
      </p:sp>
      <p:pic>
        <p:nvPicPr>
          <p:cNvPr id="10" name="Picture 9">
            <a:extLst>
              <a:ext uri="{FF2B5EF4-FFF2-40B4-BE49-F238E27FC236}">
                <a16:creationId xmlns:a16="http://schemas.microsoft.com/office/drawing/2014/main" id="{01923BA3-4114-9635-98FE-7EF0F3C099A4}"/>
              </a:ext>
            </a:extLst>
          </p:cNvPr>
          <p:cNvPicPr>
            <a:picLocks noChangeAspect="1"/>
          </p:cNvPicPr>
          <p:nvPr/>
        </p:nvPicPr>
        <p:blipFill>
          <a:blip r:embed="rId3"/>
          <a:stretch>
            <a:fillRect/>
          </a:stretch>
        </p:blipFill>
        <p:spPr>
          <a:xfrm>
            <a:off x="8548039" y="3203382"/>
            <a:ext cx="2635549" cy="2635549"/>
          </a:xfrm>
          <a:prstGeom prst="rect">
            <a:avLst/>
          </a:prstGeom>
        </p:spPr>
      </p:pic>
    </p:spTree>
    <p:extLst>
      <p:ext uri="{BB962C8B-B14F-4D97-AF65-F5344CB8AC3E}">
        <p14:creationId xmlns:p14="http://schemas.microsoft.com/office/powerpoint/2010/main" val="33140134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84191E6-6B44-EC65-E78B-E1AF389D0C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0B4878-1862-37DC-F53A-773C630DA0E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F16481D-D13C-8500-5583-BA484BE49EF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2C596EA-B138-5EAE-51A9-62924B2B265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417BCFD-C243-D724-A136-15ECC3A5569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7A6DEC1-8369-C301-5651-B6382A4720E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C10241-8CC2-9101-BE2F-0A7813688AD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09D7913B-1D3E-9ACC-BD7B-D615D334E46E}"/>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45780418-D096-51D7-740D-94A64BA2DD6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3" name="TextBox 2">
            <a:extLst>
              <a:ext uri="{FF2B5EF4-FFF2-40B4-BE49-F238E27FC236}">
                <a16:creationId xmlns:a16="http://schemas.microsoft.com/office/drawing/2014/main" id="{3C963594-47A9-3BAB-1861-58A816A1751C}"/>
              </a:ext>
            </a:extLst>
          </p:cNvPr>
          <p:cNvSpPr txBox="1"/>
          <p:nvPr/>
        </p:nvSpPr>
        <p:spPr>
          <a:xfrm>
            <a:off x="1644536" y="3429000"/>
            <a:ext cx="4570482" cy="553998"/>
          </a:xfrm>
          <a:prstGeom prst="rect">
            <a:avLst/>
          </a:prstGeom>
          <a:noFill/>
        </p:spPr>
        <p:txBody>
          <a:bodyPr wrap="none" rtlCol="0">
            <a:spAutoFit/>
          </a:bodyPr>
          <a:lstStyle/>
          <a:p>
            <a:pPr algn="ctr"/>
            <a:r>
              <a:rPr lang="en-US" sz="3000" b="1" i="1" dirty="0">
                <a:solidFill>
                  <a:schemeClr val="accent1">
                    <a:lumMod val="75000"/>
                  </a:schemeClr>
                </a:solidFill>
                <a:effectLst>
                  <a:outerShdw blurRad="38100" dist="38100" dir="2700000" algn="tl">
                    <a:srgbClr val="000000">
                      <a:alpha val="43137"/>
                    </a:srgbClr>
                  </a:outerShdw>
                </a:effectLst>
                <a:latin typeface="Century Schoolbook" panose="02040604050505020304" pitchFamily="18" charset="0"/>
                <a:cs typeface="Aharoni" panose="02010803020104030203" pitchFamily="2" charset="-79"/>
              </a:rPr>
              <a:t>Dimensions of Quality</a:t>
            </a:r>
          </a:p>
        </p:txBody>
      </p:sp>
      <p:pic>
        <p:nvPicPr>
          <p:cNvPr id="10" name="Picture 2" descr="Dimensions AI | The most advanced scientific research database">
            <a:extLst>
              <a:ext uri="{FF2B5EF4-FFF2-40B4-BE49-F238E27FC236}">
                <a16:creationId xmlns:a16="http://schemas.microsoft.com/office/drawing/2014/main" id="{8CC93CCF-3857-9236-8BA9-C1F143B4286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44787" y="2701273"/>
            <a:ext cx="3896261" cy="2563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651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897FE7-DFEA-EC94-A95B-E10BAA672F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15B17F-F339-F5C7-7D45-DAE4FB929FA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D4A5E9E-1D9B-303A-6824-AA787BCC45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5AE9511-8EF7-785F-4E7F-7E91AADFECB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9E523ED-01D9-81BC-9549-6DEF33DD5C9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5AE39BE-1E01-1E58-4475-FA67037E002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85823F4-7243-DD0F-0139-1500E876314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DFC7794D-1A3D-E1B7-2005-1B11004E29F6}"/>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64696D82-92B9-55F9-8D1C-F5D29606AFA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11" name="Rectangle 3">
            <a:extLst>
              <a:ext uri="{FF2B5EF4-FFF2-40B4-BE49-F238E27FC236}">
                <a16:creationId xmlns:a16="http://schemas.microsoft.com/office/drawing/2014/main" id="{EDC8048B-13DF-CDDF-A6DC-02F5F1F12F99}"/>
              </a:ext>
            </a:extLst>
          </p:cNvPr>
          <p:cNvSpPr txBox="1">
            <a:spLocks noChangeArrowheads="1"/>
          </p:cNvSpPr>
          <p:nvPr/>
        </p:nvSpPr>
        <p:spPr>
          <a:xfrm>
            <a:off x="942308" y="2244158"/>
            <a:ext cx="10097210" cy="11635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600" b="1" dirty="0">
                <a:solidFill>
                  <a:srgbClr val="00AEEF"/>
                </a:solidFill>
                <a:latin typeface="Sakkal Majalla" panose="02000000000000000000" pitchFamily="2" charset="-78"/>
                <a:ea typeface="+mj-ea"/>
                <a:cs typeface="Sakkal Majalla" panose="02000000000000000000" pitchFamily="2" charset="-78"/>
              </a:rPr>
              <a:t>1. Safety: </a:t>
            </a:r>
          </a:p>
          <a:p>
            <a:pPr marL="0" indent="0" algn="just">
              <a:spcBef>
                <a:spcPts val="638"/>
              </a:spcBef>
              <a:buFont typeface="Arial" panose="020B0604020202020204" pitchFamily="34" charset="0"/>
              <a:buNone/>
            </a:pPr>
            <a:r>
              <a:rPr lang="en-US" altLang="en-SA" dirty="0">
                <a:solidFill>
                  <a:schemeClr val="bg2">
                    <a:lumMod val="50000"/>
                  </a:schemeClr>
                </a:solidFill>
                <a:latin typeface="Sakkal Majalla" panose="02000000000000000000" pitchFamily="2" charset="-78"/>
                <a:ea typeface="+mj-ea"/>
                <a:cs typeface="Sakkal Majalla" panose="02000000000000000000" pitchFamily="2" charset="-78"/>
              </a:rPr>
              <a:t>Avoiding injuries to patients from the care that is intended to help them. </a:t>
            </a:r>
          </a:p>
        </p:txBody>
      </p:sp>
      <p:sp>
        <p:nvSpPr>
          <p:cNvPr id="12" name="Rectangle 3">
            <a:extLst>
              <a:ext uri="{FF2B5EF4-FFF2-40B4-BE49-F238E27FC236}">
                <a16:creationId xmlns:a16="http://schemas.microsoft.com/office/drawing/2014/main" id="{01F27962-D984-C18C-DD1E-2E71DF80F5D5}"/>
              </a:ext>
            </a:extLst>
          </p:cNvPr>
          <p:cNvSpPr txBox="1">
            <a:spLocks noChangeArrowheads="1"/>
          </p:cNvSpPr>
          <p:nvPr/>
        </p:nvSpPr>
        <p:spPr>
          <a:xfrm>
            <a:off x="942308" y="3740285"/>
            <a:ext cx="5477132" cy="45226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sz="2400" b="1">
                <a:solidFill>
                  <a:schemeClr val="accent2">
                    <a:lumMod val="75000"/>
                  </a:schemeClr>
                </a:solidFill>
                <a:latin typeface="Sakkal Majalla"/>
                <a:ea typeface="+mj-ea"/>
                <a:cs typeface="Sakkal Majalla"/>
              </a:rPr>
              <a:t>How is the Safety measured? </a:t>
            </a:r>
          </a:p>
        </p:txBody>
      </p:sp>
      <p:pic>
        <p:nvPicPr>
          <p:cNvPr id="13" name="Picture 12">
            <a:extLst>
              <a:ext uri="{FF2B5EF4-FFF2-40B4-BE49-F238E27FC236}">
                <a16:creationId xmlns:a16="http://schemas.microsoft.com/office/drawing/2014/main" id="{DC297145-BBD4-2519-FE91-987AB9070018}"/>
              </a:ext>
            </a:extLst>
          </p:cNvPr>
          <p:cNvPicPr>
            <a:picLocks noChangeAspect="1"/>
          </p:cNvPicPr>
          <p:nvPr/>
        </p:nvPicPr>
        <p:blipFill>
          <a:blip r:embed="rId3"/>
          <a:stretch>
            <a:fillRect/>
          </a:stretch>
        </p:blipFill>
        <p:spPr>
          <a:xfrm>
            <a:off x="8233718" y="3972947"/>
            <a:ext cx="2890264" cy="1920687"/>
          </a:xfrm>
          <a:prstGeom prst="rect">
            <a:avLst/>
          </a:prstGeom>
        </p:spPr>
      </p:pic>
      <p:sp>
        <p:nvSpPr>
          <p:cNvPr id="14" name="Rectangle 3">
            <a:extLst>
              <a:ext uri="{FF2B5EF4-FFF2-40B4-BE49-F238E27FC236}">
                <a16:creationId xmlns:a16="http://schemas.microsoft.com/office/drawing/2014/main" id="{EB67B2D3-59F0-ABD3-4DC5-4DBA0F98E2D0}"/>
              </a:ext>
            </a:extLst>
          </p:cNvPr>
          <p:cNvSpPr txBox="1">
            <a:spLocks noChangeArrowheads="1"/>
          </p:cNvSpPr>
          <p:nvPr/>
        </p:nvSpPr>
        <p:spPr>
          <a:xfrm>
            <a:off x="2346765" y="4335753"/>
            <a:ext cx="2890264" cy="149978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000" dirty="0">
                <a:solidFill>
                  <a:schemeClr val="tx1">
                    <a:lumMod val="65000"/>
                    <a:lumOff val="35000"/>
                  </a:schemeClr>
                </a:solidFill>
                <a:latin typeface="Sakkal Majalla" panose="02000000000000000000" pitchFamily="2" charset="-78"/>
                <a:ea typeface="+mj-ea"/>
                <a:cs typeface="Sakkal Majalla" panose="02000000000000000000" pitchFamily="2" charset="-78"/>
              </a:rPr>
              <a:t>Mortality rate. </a:t>
            </a:r>
          </a:p>
          <a:p>
            <a:pPr>
              <a:spcBef>
                <a:spcPts val="638"/>
              </a:spcBef>
            </a:pPr>
            <a:r>
              <a:rPr lang="en-US" altLang="en-SA" sz="2000" dirty="0">
                <a:solidFill>
                  <a:schemeClr val="tx1">
                    <a:lumMod val="65000"/>
                    <a:lumOff val="35000"/>
                  </a:schemeClr>
                </a:solidFill>
                <a:latin typeface="Sakkal Majalla" panose="02000000000000000000" pitchFamily="2" charset="-78"/>
                <a:ea typeface="+mj-ea"/>
                <a:cs typeface="Sakkal Majalla" panose="02000000000000000000" pitchFamily="2" charset="-78"/>
              </a:rPr>
              <a:t>Adverse events.</a:t>
            </a:r>
          </a:p>
          <a:p>
            <a:pPr>
              <a:spcBef>
                <a:spcPts val="638"/>
              </a:spcBef>
            </a:pPr>
            <a:r>
              <a:rPr lang="en-US" altLang="en-SA" sz="2000" dirty="0">
                <a:solidFill>
                  <a:schemeClr val="tx1">
                    <a:lumMod val="65000"/>
                    <a:lumOff val="35000"/>
                  </a:schemeClr>
                </a:solidFill>
                <a:latin typeface="Sakkal Majalla" panose="02000000000000000000" pitchFamily="2" charset="-78"/>
                <a:ea typeface="+mj-ea"/>
                <a:cs typeface="Sakkal Majalla" panose="02000000000000000000" pitchFamily="2" charset="-78"/>
              </a:rPr>
              <a:t>Medical errors </a:t>
            </a:r>
          </a:p>
          <a:p>
            <a:pPr>
              <a:spcBef>
                <a:spcPts val="638"/>
              </a:spcBef>
            </a:pPr>
            <a:r>
              <a:rPr lang="en-US" altLang="en-SA" sz="2000" dirty="0">
                <a:solidFill>
                  <a:schemeClr val="tx1">
                    <a:lumMod val="65000"/>
                    <a:lumOff val="35000"/>
                  </a:schemeClr>
                </a:solidFill>
                <a:latin typeface="Sakkal Majalla" panose="02000000000000000000" pitchFamily="2" charset="-78"/>
                <a:ea typeface="+mj-ea"/>
                <a:cs typeface="Sakkal Majalla" panose="02000000000000000000" pitchFamily="2" charset="-78"/>
              </a:rPr>
              <a:t>Medication errors. </a:t>
            </a:r>
          </a:p>
        </p:txBody>
      </p:sp>
    </p:spTree>
    <p:extLst>
      <p:ext uri="{BB962C8B-B14F-4D97-AF65-F5344CB8AC3E}">
        <p14:creationId xmlns:p14="http://schemas.microsoft.com/office/powerpoint/2010/main" val="654839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D0EAA0-6D6B-DC8A-6ADE-ECE267671E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C7C64D-74C6-8B12-4EB5-FB64E6C9A39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616E20C-9B87-64E5-7B5C-8B9D73FE84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C480D53-3560-69A9-135F-68519105F84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40C45ED-B870-3734-9CD9-81498D066E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93059D46-0D7F-D61F-9404-81791E7741B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AD32AD0-37AC-8915-0769-28AA7E749882}"/>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8C6A111C-9617-F0FA-B92B-3B74B5BBB582}"/>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69421D0B-120D-BBC2-F1BB-02A7278C3AB1}"/>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3" name="Rectangle 3">
            <a:extLst>
              <a:ext uri="{FF2B5EF4-FFF2-40B4-BE49-F238E27FC236}">
                <a16:creationId xmlns:a16="http://schemas.microsoft.com/office/drawing/2014/main" id="{50E80AF8-06DE-4FA2-5E10-2FD0C425A231}"/>
              </a:ext>
            </a:extLst>
          </p:cNvPr>
          <p:cNvSpPr txBox="1">
            <a:spLocks noChangeArrowheads="1"/>
          </p:cNvSpPr>
          <p:nvPr/>
        </p:nvSpPr>
        <p:spPr>
          <a:xfrm>
            <a:off x="942308" y="2231867"/>
            <a:ext cx="10097210" cy="155901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400" b="1" dirty="0">
                <a:solidFill>
                  <a:srgbClr val="00AEEF"/>
                </a:solidFill>
                <a:latin typeface="Sakkal Majalla" panose="02000000000000000000" pitchFamily="2" charset="-78"/>
                <a:ea typeface="+mj-ea"/>
                <a:cs typeface="Sakkal Majalla" panose="02000000000000000000" pitchFamily="2" charset="-78"/>
              </a:rPr>
              <a:t>2. Timely:  </a:t>
            </a:r>
          </a:p>
          <a:p>
            <a:pPr marL="0" indent="0" algn="just">
              <a:spcBef>
                <a:spcPts val="638"/>
              </a:spcBef>
              <a:buFont typeface="Arial" panose="020B0604020202020204" pitchFamily="34" charset="0"/>
              <a:buNone/>
            </a:pPr>
            <a:r>
              <a:rPr lang="en-US" altLang="en-SA" dirty="0">
                <a:solidFill>
                  <a:schemeClr val="bg2">
                    <a:lumMod val="50000"/>
                  </a:schemeClr>
                </a:solidFill>
                <a:latin typeface="Sakkal Majalla" panose="02000000000000000000" pitchFamily="2" charset="-78"/>
                <a:ea typeface="+mj-ea"/>
                <a:cs typeface="Sakkal Majalla" panose="02000000000000000000" pitchFamily="2" charset="-78"/>
              </a:rPr>
              <a:t>Reducing waits and sometimes harmful delays for both those who receive and those who give care. </a:t>
            </a:r>
          </a:p>
        </p:txBody>
      </p:sp>
      <p:sp>
        <p:nvSpPr>
          <p:cNvPr id="10" name="Rectangle 3">
            <a:extLst>
              <a:ext uri="{FF2B5EF4-FFF2-40B4-BE49-F238E27FC236}">
                <a16:creationId xmlns:a16="http://schemas.microsoft.com/office/drawing/2014/main" id="{70459EB6-C3F2-9245-6315-5D1BB84E689E}"/>
              </a:ext>
            </a:extLst>
          </p:cNvPr>
          <p:cNvSpPr txBox="1">
            <a:spLocks noChangeArrowheads="1"/>
          </p:cNvSpPr>
          <p:nvPr/>
        </p:nvSpPr>
        <p:spPr>
          <a:xfrm>
            <a:off x="942308" y="3921461"/>
            <a:ext cx="547713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“Timely” measured? </a:t>
            </a:r>
          </a:p>
        </p:txBody>
      </p:sp>
      <p:sp>
        <p:nvSpPr>
          <p:cNvPr id="16" name="Rectangle 3">
            <a:extLst>
              <a:ext uri="{FF2B5EF4-FFF2-40B4-BE49-F238E27FC236}">
                <a16:creationId xmlns:a16="http://schemas.microsoft.com/office/drawing/2014/main" id="{2EC376A6-FFEE-8A5F-7237-AEB5D3284A1A}"/>
              </a:ext>
            </a:extLst>
          </p:cNvPr>
          <p:cNvSpPr txBox="1">
            <a:spLocks noChangeArrowheads="1"/>
          </p:cNvSpPr>
          <p:nvPr/>
        </p:nvSpPr>
        <p:spPr>
          <a:xfrm>
            <a:off x="1448054" y="4349347"/>
            <a:ext cx="7519918" cy="5256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638"/>
              </a:spcBef>
              <a:buNone/>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By waits or delays in receiving needed care, services, or test results. </a:t>
            </a:r>
          </a:p>
        </p:txBody>
      </p:sp>
      <p:pic>
        <p:nvPicPr>
          <p:cNvPr id="17" name="Picture 16">
            <a:extLst>
              <a:ext uri="{FF2B5EF4-FFF2-40B4-BE49-F238E27FC236}">
                <a16:creationId xmlns:a16="http://schemas.microsoft.com/office/drawing/2014/main" id="{C424C38D-106A-CEE1-0145-054622EF1D47}"/>
              </a:ext>
            </a:extLst>
          </p:cNvPr>
          <p:cNvPicPr>
            <a:picLocks noChangeAspect="1"/>
          </p:cNvPicPr>
          <p:nvPr/>
        </p:nvPicPr>
        <p:blipFill rotWithShape="1">
          <a:blip r:embed="rId3"/>
          <a:srcRect l="13825" t="13131" r="12190" b="11332"/>
          <a:stretch/>
        </p:blipFill>
        <p:spPr>
          <a:xfrm>
            <a:off x="9324171" y="3921349"/>
            <a:ext cx="1749630" cy="1768727"/>
          </a:xfrm>
          <a:prstGeom prst="rect">
            <a:avLst/>
          </a:prstGeom>
        </p:spPr>
      </p:pic>
      <p:sp>
        <p:nvSpPr>
          <p:cNvPr id="18" name="Rectangle 3">
            <a:extLst>
              <a:ext uri="{FF2B5EF4-FFF2-40B4-BE49-F238E27FC236}">
                <a16:creationId xmlns:a16="http://schemas.microsoft.com/office/drawing/2014/main" id="{FE2594BF-69B8-9521-A07F-7BD9ACBFCE3E}"/>
              </a:ext>
            </a:extLst>
          </p:cNvPr>
          <p:cNvSpPr txBox="1">
            <a:spLocks noChangeArrowheads="1"/>
          </p:cNvSpPr>
          <p:nvPr/>
        </p:nvSpPr>
        <p:spPr>
          <a:xfrm>
            <a:off x="2346765" y="4837369"/>
            <a:ext cx="5159504" cy="107070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TAT</a:t>
            </a:r>
          </a:p>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Waiting time in ER</a:t>
            </a:r>
          </a:p>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Waiting time for urgent consultations  </a:t>
            </a:r>
          </a:p>
        </p:txBody>
      </p:sp>
    </p:spTree>
    <p:extLst>
      <p:ext uri="{BB962C8B-B14F-4D97-AF65-F5344CB8AC3E}">
        <p14:creationId xmlns:p14="http://schemas.microsoft.com/office/powerpoint/2010/main" val="9351941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4DB42-82CE-DE6C-44E9-81044875738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50397C-BAA3-70CE-0EBA-9CD594F4BEE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638FDAD-E8FE-B6C5-07E4-1521C649A1A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0135C40-6ADC-1DFB-AF68-95E11C83621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53E6AF3-090D-ECA1-EEAB-8D96F78B56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5D985719-2FE6-260D-B7B6-5E9AFC485F7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192B054-26B2-65E5-BC4E-35393A2DBA9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DE86B8AD-70A3-97B9-B2FD-0A79283D98C1}"/>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7BE552F6-1CFB-CBD8-8AA4-B057520804AF}"/>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3" name="Rectangle 3">
            <a:extLst>
              <a:ext uri="{FF2B5EF4-FFF2-40B4-BE49-F238E27FC236}">
                <a16:creationId xmlns:a16="http://schemas.microsoft.com/office/drawing/2014/main" id="{E14B8519-02C3-845E-23ED-EE9BCE8F7C27}"/>
              </a:ext>
            </a:extLst>
          </p:cNvPr>
          <p:cNvSpPr txBox="1">
            <a:spLocks noChangeArrowheads="1"/>
          </p:cNvSpPr>
          <p:nvPr/>
        </p:nvSpPr>
        <p:spPr>
          <a:xfrm>
            <a:off x="942308" y="2244602"/>
            <a:ext cx="10504714" cy="15257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600" b="1" dirty="0">
                <a:solidFill>
                  <a:srgbClr val="00AEEF"/>
                </a:solidFill>
                <a:latin typeface="Sakkal Majalla" panose="02000000000000000000" pitchFamily="2" charset="-78"/>
                <a:ea typeface="+mj-ea"/>
                <a:cs typeface="Sakkal Majalla" panose="02000000000000000000" pitchFamily="2" charset="-78"/>
              </a:rPr>
              <a:t>3. Effectiveness: </a:t>
            </a:r>
          </a:p>
          <a:p>
            <a:pPr marL="0" indent="0" algn="just">
              <a:spcBef>
                <a:spcPts val="638"/>
              </a:spcBef>
              <a:buFont typeface="Arial" panose="020B0604020202020204" pitchFamily="34" charset="0"/>
              <a:buNone/>
            </a:pPr>
            <a:r>
              <a:rPr lang="en-US" altLang="en-SA" dirty="0">
                <a:solidFill>
                  <a:schemeClr val="bg2">
                    <a:lumMod val="50000"/>
                  </a:schemeClr>
                </a:solidFill>
                <a:latin typeface="Sakkal Majalla" panose="02000000000000000000" pitchFamily="2" charset="-78"/>
                <a:ea typeface="+mj-ea"/>
                <a:cs typeface="Sakkal Majalla" panose="02000000000000000000" pitchFamily="2" charset="-78"/>
              </a:rPr>
              <a:t>Providing services based on scientific knowledge to all who could benefit, and refraining from providing services to those not likely to benefit. </a:t>
            </a:r>
          </a:p>
        </p:txBody>
      </p:sp>
      <p:sp>
        <p:nvSpPr>
          <p:cNvPr id="10" name="Rectangle 3">
            <a:extLst>
              <a:ext uri="{FF2B5EF4-FFF2-40B4-BE49-F238E27FC236}">
                <a16:creationId xmlns:a16="http://schemas.microsoft.com/office/drawing/2014/main" id="{F0D3DD54-1250-A269-9398-F06B2F557E88}"/>
              </a:ext>
            </a:extLst>
          </p:cNvPr>
          <p:cNvSpPr txBox="1">
            <a:spLocks noChangeArrowheads="1"/>
          </p:cNvSpPr>
          <p:nvPr/>
        </p:nvSpPr>
        <p:spPr>
          <a:xfrm>
            <a:off x="942308" y="4030039"/>
            <a:ext cx="547713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Effectiveness measured? </a:t>
            </a:r>
          </a:p>
        </p:txBody>
      </p:sp>
      <p:sp>
        <p:nvSpPr>
          <p:cNvPr id="11" name="Rectangle 3">
            <a:extLst>
              <a:ext uri="{FF2B5EF4-FFF2-40B4-BE49-F238E27FC236}">
                <a16:creationId xmlns:a16="http://schemas.microsoft.com/office/drawing/2014/main" id="{85FC81D1-3FD0-8594-2B31-D2B966A01DD4}"/>
              </a:ext>
            </a:extLst>
          </p:cNvPr>
          <p:cNvSpPr txBox="1">
            <a:spLocks noChangeArrowheads="1"/>
          </p:cNvSpPr>
          <p:nvPr/>
        </p:nvSpPr>
        <p:spPr>
          <a:xfrm>
            <a:off x="2346765" y="4516796"/>
            <a:ext cx="4756562" cy="117928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How well evidenced-based practices are followed </a:t>
            </a:r>
          </a:p>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Hospital-acquired infections,</a:t>
            </a:r>
          </a:p>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In-patients who develop pressure ulcers</a:t>
            </a:r>
          </a:p>
        </p:txBody>
      </p:sp>
      <p:pic>
        <p:nvPicPr>
          <p:cNvPr id="12" name="Picture 11">
            <a:extLst>
              <a:ext uri="{FF2B5EF4-FFF2-40B4-BE49-F238E27FC236}">
                <a16:creationId xmlns:a16="http://schemas.microsoft.com/office/drawing/2014/main" id="{055D847F-9B7A-A4F5-61A2-F36A9EE367DC}"/>
              </a:ext>
            </a:extLst>
          </p:cNvPr>
          <p:cNvPicPr>
            <a:picLocks noChangeAspect="1"/>
          </p:cNvPicPr>
          <p:nvPr/>
        </p:nvPicPr>
        <p:blipFill rotWithShape="1">
          <a:blip r:embed="rId3"/>
          <a:srcRect l="5372" t="9439" r="4790" b="9720"/>
          <a:stretch/>
        </p:blipFill>
        <p:spPr>
          <a:xfrm>
            <a:off x="9115411" y="3804865"/>
            <a:ext cx="2004106" cy="2034066"/>
          </a:xfrm>
          <a:prstGeom prst="rect">
            <a:avLst/>
          </a:prstGeom>
        </p:spPr>
      </p:pic>
    </p:spTree>
    <p:extLst>
      <p:ext uri="{BB962C8B-B14F-4D97-AF65-F5344CB8AC3E}">
        <p14:creationId xmlns:p14="http://schemas.microsoft.com/office/powerpoint/2010/main" val="1096946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BCC67-2AF8-445E-BEF5-83836BE8F5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9468DC-1611-ABB4-BFB0-A8EF468A7B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434110C-61AF-9AFB-9F73-C634D449E2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86AE7E9-3B0E-5867-F6DE-F42162ED95E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DEB3D74-4550-4F36-0FA2-914656F4F2C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24F5A9D6-715A-2BBF-0085-4A83277F00B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F76B889-C419-AC9F-A92D-62AB0E7C947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754B4541-6B2F-FE9D-BB01-E23FFE09373C}"/>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1DBBAA6A-2B44-6DD4-B344-A633E145A5C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3" name="Rectangle 3">
            <a:extLst>
              <a:ext uri="{FF2B5EF4-FFF2-40B4-BE49-F238E27FC236}">
                <a16:creationId xmlns:a16="http://schemas.microsoft.com/office/drawing/2014/main" id="{2F70F942-D59E-4E59-D08C-807923AB3C61}"/>
              </a:ext>
            </a:extLst>
          </p:cNvPr>
          <p:cNvSpPr txBox="1">
            <a:spLocks noChangeArrowheads="1"/>
          </p:cNvSpPr>
          <p:nvPr/>
        </p:nvSpPr>
        <p:spPr>
          <a:xfrm>
            <a:off x="942308" y="2244602"/>
            <a:ext cx="10097210" cy="10647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400" b="1" dirty="0">
                <a:solidFill>
                  <a:srgbClr val="00AEEF"/>
                </a:solidFill>
                <a:latin typeface="Sakkal Majalla" panose="02000000000000000000" pitchFamily="2" charset="-78"/>
                <a:ea typeface="+mj-ea"/>
                <a:cs typeface="Sakkal Majalla" panose="02000000000000000000" pitchFamily="2" charset="-78"/>
              </a:rPr>
              <a:t>4. Efficiency: </a:t>
            </a:r>
          </a:p>
          <a:p>
            <a:pPr marL="0" indent="0" algn="just">
              <a:spcBef>
                <a:spcPts val="638"/>
              </a:spcBef>
              <a:buFont typeface="Arial" panose="020B0604020202020204" pitchFamily="34" charset="0"/>
              <a:buNone/>
            </a:pPr>
            <a:r>
              <a:rPr lang="en-US" altLang="en-SA" dirty="0">
                <a:solidFill>
                  <a:schemeClr val="bg2">
                    <a:lumMod val="50000"/>
                  </a:schemeClr>
                </a:solidFill>
                <a:latin typeface="Sakkal Majalla" panose="02000000000000000000" pitchFamily="2" charset="-78"/>
                <a:ea typeface="+mj-ea"/>
                <a:cs typeface="Sakkal Majalla" panose="02000000000000000000" pitchFamily="2" charset="-78"/>
              </a:rPr>
              <a:t>Avoiding waste, including waste of equipment, supplies, ideas, and energy. </a:t>
            </a:r>
          </a:p>
        </p:txBody>
      </p:sp>
      <p:sp>
        <p:nvSpPr>
          <p:cNvPr id="10" name="Rectangle 3">
            <a:extLst>
              <a:ext uri="{FF2B5EF4-FFF2-40B4-BE49-F238E27FC236}">
                <a16:creationId xmlns:a16="http://schemas.microsoft.com/office/drawing/2014/main" id="{A0FA4388-1DC1-A277-3F96-D5477BE70B99}"/>
              </a:ext>
            </a:extLst>
          </p:cNvPr>
          <p:cNvSpPr txBox="1">
            <a:spLocks noChangeArrowheads="1"/>
          </p:cNvSpPr>
          <p:nvPr/>
        </p:nvSpPr>
        <p:spPr>
          <a:xfrm>
            <a:off x="942308" y="3833311"/>
            <a:ext cx="547713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Efficiency measured? </a:t>
            </a:r>
          </a:p>
        </p:txBody>
      </p:sp>
      <p:sp>
        <p:nvSpPr>
          <p:cNvPr id="11" name="Rectangle 3">
            <a:extLst>
              <a:ext uri="{FF2B5EF4-FFF2-40B4-BE49-F238E27FC236}">
                <a16:creationId xmlns:a16="http://schemas.microsoft.com/office/drawing/2014/main" id="{5C60B4D3-AE05-D3F2-3801-974C3D8C68D7}"/>
              </a:ext>
            </a:extLst>
          </p:cNvPr>
          <p:cNvSpPr txBox="1">
            <a:spLocks noChangeArrowheads="1"/>
          </p:cNvSpPr>
          <p:nvPr/>
        </p:nvSpPr>
        <p:spPr>
          <a:xfrm>
            <a:off x="2346765" y="4613187"/>
            <a:ext cx="3044101" cy="106428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Length of Stay (LOS)</a:t>
            </a:r>
          </a:p>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Patients seen by the clinic</a:t>
            </a:r>
          </a:p>
        </p:txBody>
      </p:sp>
      <p:pic>
        <p:nvPicPr>
          <p:cNvPr id="12" name="Picture 11">
            <a:extLst>
              <a:ext uri="{FF2B5EF4-FFF2-40B4-BE49-F238E27FC236}">
                <a16:creationId xmlns:a16="http://schemas.microsoft.com/office/drawing/2014/main" id="{732D80EA-1557-9FFA-B46B-A6A2B056E5D8}"/>
              </a:ext>
            </a:extLst>
          </p:cNvPr>
          <p:cNvPicPr>
            <a:picLocks noChangeAspect="1"/>
          </p:cNvPicPr>
          <p:nvPr/>
        </p:nvPicPr>
        <p:blipFill>
          <a:blip r:embed="rId3"/>
          <a:stretch>
            <a:fillRect/>
          </a:stretch>
        </p:blipFill>
        <p:spPr>
          <a:xfrm>
            <a:off x="8770725" y="3624334"/>
            <a:ext cx="2175571" cy="2175571"/>
          </a:xfrm>
          <a:prstGeom prst="rect">
            <a:avLst/>
          </a:prstGeom>
        </p:spPr>
      </p:pic>
    </p:spTree>
    <p:extLst>
      <p:ext uri="{BB962C8B-B14F-4D97-AF65-F5344CB8AC3E}">
        <p14:creationId xmlns:p14="http://schemas.microsoft.com/office/powerpoint/2010/main" val="4002070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F0F5AF-81A7-F5D7-6CE0-8ED80AAA47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CA0D85-FDA0-8E16-EFAA-47A0F7251EF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D96ADC9-1225-DAFD-C7CC-FE4B38A571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6DE7936-C05C-F9A6-1DEB-8B40FFDB7035}"/>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722AEFD-7B79-C182-5B8E-4F303DBDECB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B63DDAF-277B-2621-5F74-86069CB3D6A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D971CDDA-0E75-687B-6CD0-F563507D678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D7163F88-0255-DAE7-D3AC-6C9422A6D5F3}"/>
              </a:ext>
            </a:extLst>
          </p:cNvPr>
          <p:cNvSpPr txBox="1"/>
          <p:nvPr/>
        </p:nvSpPr>
        <p:spPr>
          <a:xfrm>
            <a:off x="1041162" y="6090402"/>
            <a:ext cx="10388838" cy="276999"/>
          </a:xfrm>
          <a:prstGeom prst="rect">
            <a:avLst/>
          </a:prstGeom>
          <a:noFill/>
        </p:spPr>
        <p:txBody>
          <a:bodyPr wrap="square" rtlCol="0">
            <a:spAutoFit/>
          </a:bodyPr>
          <a:lstStyle/>
          <a:p>
            <a:r>
              <a:rPr lang="en-US" sz="1200" b="0" dirty="0">
                <a:solidFill>
                  <a:schemeClr val="tx1">
                    <a:lumMod val="75000"/>
                    <a:lumOff val="25000"/>
                  </a:schemeClr>
                </a:solidFill>
              </a:rPr>
              <a:t>Source: Crossing the Quality Chasm, IOM, 2001</a:t>
            </a:r>
          </a:p>
        </p:txBody>
      </p:sp>
      <p:sp>
        <p:nvSpPr>
          <p:cNvPr id="8" name="TextBox 7">
            <a:extLst>
              <a:ext uri="{FF2B5EF4-FFF2-40B4-BE49-F238E27FC236}">
                <a16:creationId xmlns:a16="http://schemas.microsoft.com/office/drawing/2014/main" id="{5E87F8EE-CF5F-96CE-613E-2484679ACA1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3" name="Rectangle 3">
            <a:extLst>
              <a:ext uri="{FF2B5EF4-FFF2-40B4-BE49-F238E27FC236}">
                <a16:creationId xmlns:a16="http://schemas.microsoft.com/office/drawing/2014/main" id="{F7049B84-CB89-E331-0663-268E33412997}"/>
              </a:ext>
            </a:extLst>
          </p:cNvPr>
          <p:cNvSpPr txBox="1">
            <a:spLocks noChangeArrowheads="1"/>
          </p:cNvSpPr>
          <p:nvPr/>
        </p:nvSpPr>
        <p:spPr>
          <a:xfrm>
            <a:off x="2346765" y="4617551"/>
            <a:ext cx="4048749" cy="55495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spcBef>
                <a:spcPts val="638"/>
              </a:spcBef>
            </a:pPr>
            <a:r>
              <a:rPr lang="en-US" altLang="en-SA" sz="2400" dirty="0">
                <a:solidFill>
                  <a:schemeClr val="tx1">
                    <a:lumMod val="75000"/>
                    <a:lumOff val="25000"/>
                  </a:schemeClr>
                </a:solidFill>
                <a:latin typeface="Sakkal Majalla" panose="02000000000000000000" pitchFamily="2" charset="-78"/>
                <a:ea typeface="+mj-ea"/>
                <a:cs typeface="Sakkal Majalla" panose="02000000000000000000" pitchFamily="2" charset="-78"/>
              </a:rPr>
              <a:t>Differences in quality measures.</a:t>
            </a:r>
            <a:endParaRPr lang="en-US" altLang="en-SA" sz="2400" b="1" dirty="0">
              <a:solidFill>
                <a:schemeClr val="tx1">
                  <a:lumMod val="75000"/>
                  <a:lumOff val="25000"/>
                </a:schemeClr>
              </a:solidFill>
              <a:latin typeface="Sakkal Majalla" panose="02000000000000000000" pitchFamily="2" charset="-78"/>
              <a:ea typeface="+mj-ea"/>
              <a:cs typeface="Sakkal Majalla" panose="02000000000000000000" pitchFamily="2" charset="-78"/>
            </a:endParaRPr>
          </a:p>
          <a:p>
            <a:pPr marL="0" indent="0" algn="just">
              <a:spcBef>
                <a:spcPts val="638"/>
              </a:spcBef>
              <a:buFont typeface="Arial" panose="020B0604020202020204" pitchFamily="34" charset="0"/>
              <a:buNone/>
            </a:pPr>
            <a:endParaRPr lang="en-US" altLang="en-SA" sz="1800" b="1" dirty="0">
              <a:solidFill>
                <a:schemeClr val="accent2">
                  <a:lumMod val="75000"/>
                </a:schemeClr>
              </a:solidFill>
              <a:latin typeface="Sakkal Majalla" panose="02000000000000000000" pitchFamily="2" charset="-78"/>
              <a:ea typeface="+mj-ea"/>
              <a:cs typeface="Sakkal Majalla" panose="02000000000000000000" pitchFamily="2" charset="-78"/>
            </a:endParaRPr>
          </a:p>
        </p:txBody>
      </p:sp>
      <p:pic>
        <p:nvPicPr>
          <p:cNvPr id="11" name="Picture 10">
            <a:extLst>
              <a:ext uri="{FF2B5EF4-FFF2-40B4-BE49-F238E27FC236}">
                <a16:creationId xmlns:a16="http://schemas.microsoft.com/office/drawing/2014/main" id="{21C4F386-5F03-9266-2B4E-E138B4BD093C}"/>
              </a:ext>
            </a:extLst>
          </p:cNvPr>
          <p:cNvPicPr>
            <a:picLocks noChangeAspect="1"/>
          </p:cNvPicPr>
          <p:nvPr/>
        </p:nvPicPr>
        <p:blipFill>
          <a:blip r:embed="rId3"/>
          <a:stretch>
            <a:fillRect/>
          </a:stretch>
        </p:blipFill>
        <p:spPr>
          <a:xfrm>
            <a:off x="8206783" y="3903274"/>
            <a:ext cx="2944133" cy="1956484"/>
          </a:xfrm>
          <a:prstGeom prst="rect">
            <a:avLst/>
          </a:prstGeom>
        </p:spPr>
      </p:pic>
      <p:sp>
        <p:nvSpPr>
          <p:cNvPr id="12" name="Rectangle 3">
            <a:extLst>
              <a:ext uri="{FF2B5EF4-FFF2-40B4-BE49-F238E27FC236}">
                <a16:creationId xmlns:a16="http://schemas.microsoft.com/office/drawing/2014/main" id="{50965C02-6BD9-7FB9-8C7A-7BEC9FA52B4A}"/>
              </a:ext>
            </a:extLst>
          </p:cNvPr>
          <p:cNvSpPr txBox="1">
            <a:spLocks noChangeArrowheads="1"/>
          </p:cNvSpPr>
          <p:nvPr/>
        </p:nvSpPr>
        <p:spPr>
          <a:xfrm>
            <a:off x="942308" y="2240490"/>
            <a:ext cx="10097210" cy="154677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None/>
            </a:pPr>
            <a:r>
              <a:rPr lang="en-US" altLang="en-SA" sz="3200" b="1" dirty="0">
                <a:solidFill>
                  <a:srgbClr val="00AEEF"/>
                </a:solidFill>
                <a:latin typeface="Sakkal Majalla" panose="02000000000000000000" pitchFamily="2" charset="-78"/>
                <a:ea typeface="+mj-ea"/>
                <a:cs typeface="Sakkal Majalla" panose="02000000000000000000" pitchFamily="2" charset="-78"/>
              </a:rPr>
              <a:t>5. Equitability: </a:t>
            </a:r>
          </a:p>
          <a:p>
            <a:pPr marL="0" indent="0" algn="just">
              <a:lnSpc>
                <a:spcPct val="100000"/>
              </a:lnSpc>
              <a:spcBef>
                <a:spcPts val="638"/>
              </a:spcBef>
              <a:buNone/>
            </a:pPr>
            <a:r>
              <a:rPr lang="en-US" altLang="en-SA" dirty="0">
                <a:solidFill>
                  <a:schemeClr val="bg2">
                    <a:lumMod val="50000"/>
                  </a:schemeClr>
                </a:solidFill>
                <a:latin typeface="Sakkal Majalla" panose="02000000000000000000" pitchFamily="2" charset="-78"/>
                <a:ea typeface="+mj-ea"/>
                <a:cs typeface="Sakkal Majalla" panose="02000000000000000000" pitchFamily="2" charset="-78"/>
              </a:rPr>
              <a:t>Providing care that does not vary in quality because of personal characteristics such as gender, ethnicity, geographic location, and socioeconomic status. </a:t>
            </a:r>
          </a:p>
        </p:txBody>
      </p:sp>
      <p:sp>
        <p:nvSpPr>
          <p:cNvPr id="13" name="Rectangle 3">
            <a:extLst>
              <a:ext uri="{FF2B5EF4-FFF2-40B4-BE49-F238E27FC236}">
                <a16:creationId xmlns:a16="http://schemas.microsoft.com/office/drawing/2014/main" id="{E501F6FF-D65B-CD12-05C3-96D1C274A662}"/>
              </a:ext>
            </a:extLst>
          </p:cNvPr>
          <p:cNvSpPr txBox="1">
            <a:spLocks noChangeArrowheads="1"/>
          </p:cNvSpPr>
          <p:nvPr/>
        </p:nvSpPr>
        <p:spPr>
          <a:xfrm>
            <a:off x="942308" y="4015233"/>
            <a:ext cx="547713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equitability measured? </a:t>
            </a:r>
          </a:p>
        </p:txBody>
      </p:sp>
    </p:spTree>
    <p:extLst>
      <p:ext uri="{BB962C8B-B14F-4D97-AF65-F5344CB8AC3E}">
        <p14:creationId xmlns:p14="http://schemas.microsoft.com/office/powerpoint/2010/main" val="924090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06CA90-5873-BC35-2D86-D4F12CE64E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D509664-4A58-7B7F-984A-CD925E06AF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A29A37E-1B9B-8EE7-E98C-C1B400C42E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B8003BA-D846-A5C5-0DDF-D6BE0CC9503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079D918-A7C7-A14F-B999-CADB094E2B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BD79668-065B-6407-E52C-C92A041BB53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3227C43-6B23-EF64-DD7A-DC1D9AA1628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B98C42AF-75E1-7173-F94C-3D4D5A55C6DD}"/>
              </a:ext>
            </a:extLst>
          </p:cNvPr>
          <p:cNvSpPr txBox="1"/>
          <p:nvPr/>
        </p:nvSpPr>
        <p:spPr>
          <a:xfrm>
            <a:off x="1041162" y="6090402"/>
            <a:ext cx="10388838" cy="276999"/>
          </a:xfrm>
          <a:prstGeom prst="rect">
            <a:avLst/>
          </a:prstGeom>
          <a:noFill/>
        </p:spPr>
        <p:txBody>
          <a:bodyPr wrap="square" rtlCol="0">
            <a:spAutoFit/>
          </a:bodyPr>
          <a:lstStyle/>
          <a:p>
            <a:r>
              <a:rPr lang="en-US" sz="1200" b="0" dirty="0">
                <a:solidFill>
                  <a:schemeClr val="tx1">
                    <a:lumMod val="75000"/>
                    <a:lumOff val="25000"/>
                  </a:schemeClr>
                </a:solidFill>
              </a:rPr>
              <a:t>Source: Crossing the Quality Chasm, IOM, 2001</a:t>
            </a:r>
          </a:p>
        </p:txBody>
      </p:sp>
      <p:sp>
        <p:nvSpPr>
          <p:cNvPr id="8" name="TextBox 7">
            <a:extLst>
              <a:ext uri="{FF2B5EF4-FFF2-40B4-BE49-F238E27FC236}">
                <a16:creationId xmlns:a16="http://schemas.microsoft.com/office/drawing/2014/main" id="{5CE67B7A-C7CC-C172-FFF0-2E0DD8303DC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3" name="TextBox 2">
            <a:extLst>
              <a:ext uri="{FF2B5EF4-FFF2-40B4-BE49-F238E27FC236}">
                <a16:creationId xmlns:a16="http://schemas.microsoft.com/office/drawing/2014/main" id="{66E16D49-700C-C3DC-A7B5-28507E07BC32}"/>
              </a:ext>
            </a:extLst>
          </p:cNvPr>
          <p:cNvSpPr txBox="1"/>
          <p:nvPr/>
        </p:nvSpPr>
        <p:spPr>
          <a:xfrm>
            <a:off x="942308" y="2249161"/>
            <a:ext cx="9848850" cy="1671227"/>
          </a:xfrm>
          <a:prstGeom prst="rect">
            <a:avLst/>
          </a:prstGeom>
          <a:noFill/>
        </p:spPr>
        <p:txBody>
          <a:bodyPr wrap="square">
            <a:spAutoFit/>
          </a:bodyPr>
          <a:lstStyle/>
          <a:p>
            <a:pPr marL="0" indent="0" algn="just">
              <a:spcBef>
                <a:spcPts val="638"/>
              </a:spcBef>
              <a:buNone/>
            </a:pPr>
            <a:r>
              <a:rPr lang="en-US" altLang="en-SA" sz="3600" b="1" dirty="0">
                <a:solidFill>
                  <a:srgbClr val="00AEEF"/>
                </a:solidFill>
                <a:latin typeface="Sakkal Majalla" panose="02000000000000000000" pitchFamily="2" charset="-78"/>
                <a:ea typeface="+mj-ea"/>
                <a:cs typeface="Sakkal Majalla" panose="02000000000000000000" pitchFamily="2" charset="-78"/>
              </a:rPr>
              <a:t>6. Patient-centeredness: </a:t>
            </a:r>
          </a:p>
          <a:p>
            <a:pPr marL="0" indent="0" algn="just">
              <a:lnSpc>
                <a:spcPct val="110000"/>
              </a:lnSpc>
              <a:spcBef>
                <a:spcPts val="638"/>
              </a:spcBef>
              <a:buNone/>
            </a:pPr>
            <a:r>
              <a:rPr lang="en-US" altLang="en-SA" sz="2800" dirty="0">
                <a:solidFill>
                  <a:schemeClr val="bg2">
                    <a:lumMod val="50000"/>
                  </a:schemeClr>
                </a:solidFill>
                <a:latin typeface="Sakkal Majalla" panose="02000000000000000000" pitchFamily="2" charset="-78"/>
                <a:ea typeface="+mj-ea"/>
                <a:cs typeface="Sakkal Majalla" panose="02000000000000000000" pitchFamily="2" charset="-78"/>
              </a:rPr>
              <a:t>Providing care that is respectful of and responsive to individual patient preferences, needs, and values, and ensuring that patient values guide all clinical decisions.</a:t>
            </a:r>
          </a:p>
        </p:txBody>
      </p:sp>
      <p:pic>
        <p:nvPicPr>
          <p:cNvPr id="11" name="Picture 10">
            <a:extLst>
              <a:ext uri="{FF2B5EF4-FFF2-40B4-BE49-F238E27FC236}">
                <a16:creationId xmlns:a16="http://schemas.microsoft.com/office/drawing/2014/main" id="{3F6704CB-73E2-0C61-0F1B-CABFB1B570DE}"/>
              </a:ext>
            </a:extLst>
          </p:cNvPr>
          <p:cNvPicPr>
            <a:picLocks noChangeAspect="1"/>
          </p:cNvPicPr>
          <p:nvPr/>
        </p:nvPicPr>
        <p:blipFill rotWithShape="1">
          <a:blip r:embed="rId3"/>
          <a:srcRect l="4655" t="5966" r="5865" b="8348"/>
          <a:stretch/>
        </p:blipFill>
        <p:spPr>
          <a:xfrm>
            <a:off x="8404273" y="4155925"/>
            <a:ext cx="2624254" cy="1790379"/>
          </a:xfrm>
          <a:prstGeom prst="rect">
            <a:avLst/>
          </a:prstGeom>
        </p:spPr>
      </p:pic>
      <p:sp>
        <p:nvSpPr>
          <p:cNvPr id="12" name="Rectangle 3">
            <a:extLst>
              <a:ext uri="{FF2B5EF4-FFF2-40B4-BE49-F238E27FC236}">
                <a16:creationId xmlns:a16="http://schemas.microsoft.com/office/drawing/2014/main" id="{AE0C44C1-7CBA-F5F6-E61D-09A8FC624276}"/>
              </a:ext>
            </a:extLst>
          </p:cNvPr>
          <p:cNvSpPr txBox="1">
            <a:spLocks noChangeArrowheads="1"/>
          </p:cNvSpPr>
          <p:nvPr/>
        </p:nvSpPr>
        <p:spPr>
          <a:xfrm>
            <a:off x="1097196" y="4218225"/>
            <a:ext cx="637145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patient-centeredness measured? </a:t>
            </a:r>
          </a:p>
        </p:txBody>
      </p:sp>
      <p:sp>
        <p:nvSpPr>
          <p:cNvPr id="13" name="Rectangle 3">
            <a:extLst>
              <a:ext uri="{FF2B5EF4-FFF2-40B4-BE49-F238E27FC236}">
                <a16:creationId xmlns:a16="http://schemas.microsoft.com/office/drawing/2014/main" id="{1C2CD06D-7656-05B6-049F-FAE5B2B2C942}"/>
              </a:ext>
            </a:extLst>
          </p:cNvPr>
          <p:cNvSpPr txBox="1">
            <a:spLocks noChangeArrowheads="1"/>
          </p:cNvSpPr>
          <p:nvPr/>
        </p:nvSpPr>
        <p:spPr>
          <a:xfrm>
            <a:off x="2346765" y="4968324"/>
            <a:ext cx="4763719" cy="70405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Primary care patients who said that doctors treated them with respect and dignity. </a:t>
            </a:r>
          </a:p>
        </p:txBody>
      </p:sp>
    </p:spTree>
    <p:extLst>
      <p:ext uri="{BB962C8B-B14F-4D97-AF65-F5344CB8AC3E}">
        <p14:creationId xmlns:p14="http://schemas.microsoft.com/office/powerpoint/2010/main" val="602728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50F4D7-3926-76FC-8DF8-5F5463C53E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71EBFFE-D498-D65D-89B2-CF5D1ED4275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63F497C-ED74-A380-7BFA-E1C96645DC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2E240E49-D36E-5866-1DA6-AF63E8E2114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4D9FDB6-C5AD-98B4-F903-E7116946E56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BCBEF7FD-3A28-E531-3351-3F30E535AB9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5C1988A-7A97-570D-4C13-0E307CA4842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F8318144-D605-E8EB-C0E7-DCAB81A56841}"/>
              </a:ext>
            </a:extLst>
          </p:cNvPr>
          <p:cNvSpPr txBox="1"/>
          <p:nvPr/>
        </p:nvSpPr>
        <p:spPr>
          <a:xfrm>
            <a:off x="1041162" y="6090402"/>
            <a:ext cx="10388838" cy="276999"/>
          </a:xfrm>
          <a:prstGeom prst="rect">
            <a:avLst/>
          </a:prstGeom>
          <a:noFill/>
        </p:spPr>
        <p:txBody>
          <a:bodyPr wrap="square" rtlCol="0">
            <a:spAutoFit/>
          </a:bodyPr>
          <a:lstStyle/>
          <a:p>
            <a:r>
              <a:rPr lang="en-US" sz="1200" b="0" dirty="0">
                <a:solidFill>
                  <a:schemeClr val="tx1">
                    <a:lumMod val="75000"/>
                    <a:lumOff val="25000"/>
                  </a:schemeClr>
                </a:solidFill>
              </a:rPr>
              <a:t>Source: Crossing the Quality Chasm, IOM, 2001</a:t>
            </a:r>
          </a:p>
        </p:txBody>
      </p:sp>
      <p:sp>
        <p:nvSpPr>
          <p:cNvPr id="8" name="TextBox 7">
            <a:extLst>
              <a:ext uri="{FF2B5EF4-FFF2-40B4-BE49-F238E27FC236}">
                <a16:creationId xmlns:a16="http://schemas.microsoft.com/office/drawing/2014/main" id="{76DB605C-EEF9-28AD-FF0B-1E0A2FF4D428}"/>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3" name="TextBox 2">
            <a:extLst>
              <a:ext uri="{FF2B5EF4-FFF2-40B4-BE49-F238E27FC236}">
                <a16:creationId xmlns:a16="http://schemas.microsoft.com/office/drawing/2014/main" id="{F0762567-8E89-27D6-AC5C-A15DF7784189}"/>
              </a:ext>
            </a:extLst>
          </p:cNvPr>
          <p:cNvSpPr txBox="1"/>
          <p:nvPr/>
        </p:nvSpPr>
        <p:spPr>
          <a:xfrm>
            <a:off x="942308" y="2244602"/>
            <a:ext cx="10407650" cy="1671227"/>
          </a:xfrm>
          <a:prstGeom prst="rect">
            <a:avLst/>
          </a:prstGeom>
          <a:noFill/>
        </p:spPr>
        <p:txBody>
          <a:bodyPr wrap="square">
            <a:spAutoFit/>
          </a:bodyPr>
          <a:lstStyle/>
          <a:p>
            <a:pPr marL="0" indent="0" algn="just">
              <a:spcBef>
                <a:spcPts val="638"/>
              </a:spcBef>
              <a:buNone/>
            </a:pPr>
            <a:r>
              <a:rPr lang="en-US" altLang="en-SA" sz="3600" b="1" dirty="0">
                <a:solidFill>
                  <a:srgbClr val="00AEEF"/>
                </a:solidFill>
                <a:latin typeface="Sakkal Majalla" panose="02000000000000000000" pitchFamily="2" charset="-78"/>
                <a:ea typeface="+mj-ea"/>
                <a:cs typeface="Sakkal Majalla" panose="02000000000000000000" pitchFamily="2" charset="-78"/>
              </a:rPr>
              <a:t>7. Continuity: </a:t>
            </a:r>
          </a:p>
          <a:p>
            <a:pPr marL="0" indent="0" algn="just">
              <a:lnSpc>
                <a:spcPct val="110000"/>
              </a:lnSpc>
              <a:spcBef>
                <a:spcPts val="638"/>
              </a:spcBef>
              <a:buNone/>
            </a:pPr>
            <a:r>
              <a:rPr lang="en-US" altLang="en-SA" sz="2800" dirty="0">
                <a:solidFill>
                  <a:schemeClr val="bg2">
                    <a:lumMod val="50000"/>
                  </a:schemeClr>
                </a:solidFill>
                <a:latin typeface="Sakkal Majalla" panose="02000000000000000000" pitchFamily="2" charset="-78"/>
                <a:ea typeface="+mj-ea"/>
                <a:cs typeface="Sakkal Majalla" panose="02000000000000000000" pitchFamily="2" charset="-78"/>
              </a:rPr>
              <a:t>The coordination of needed healthcare services for a patient or specified population among all practitioners and across involved organizations over time. </a:t>
            </a:r>
          </a:p>
        </p:txBody>
      </p:sp>
      <p:sp>
        <p:nvSpPr>
          <p:cNvPr id="11" name="Rectangle 3">
            <a:extLst>
              <a:ext uri="{FF2B5EF4-FFF2-40B4-BE49-F238E27FC236}">
                <a16:creationId xmlns:a16="http://schemas.microsoft.com/office/drawing/2014/main" id="{C9204F37-B2AC-1970-2F6A-0086840B560E}"/>
              </a:ext>
            </a:extLst>
          </p:cNvPr>
          <p:cNvSpPr txBox="1">
            <a:spLocks noChangeArrowheads="1"/>
          </p:cNvSpPr>
          <p:nvPr/>
        </p:nvSpPr>
        <p:spPr>
          <a:xfrm>
            <a:off x="942308" y="4401986"/>
            <a:ext cx="637145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continuity measured? </a:t>
            </a:r>
          </a:p>
        </p:txBody>
      </p:sp>
      <p:sp>
        <p:nvSpPr>
          <p:cNvPr id="12" name="Rectangle 3">
            <a:extLst>
              <a:ext uri="{FF2B5EF4-FFF2-40B4-BE49-F238E27FC236}">
                <a16:creationId xmlns:a16="http://schemas.microsoft.com/office/drawing/2014/main" id="{93623600-AA51-BC9D-8D30-1BC8C60C797F}"/>
              </a:ext>
            </a:extLst>
          </p:cNvPr>
          <p:cNvSpPr txBox="1">
            <a:spLocks noChangeArrowheads="1"/>
          </p:cNvSpPr>
          <p:nvPr/>
        </p:nvSpPr>
        <p:spPr>
          <a:xfrm>
            <a:off x="2346765" y="5115862"/>
            <a:ext cx="5247581" cy="53734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Level of coordination and cooperation. </a:t>
            </a:r>
          </a:p>
        </p:txBody>
      </p:sp>
      <p:pic>
        <p:nvPicPr>
          <p:cNvPr id="13" name="Picture 12">
            <a:extLst>
              <a:ext uri="{FF2B5EF4-FFF2-40B4-BE49-F238E27FC236}">
                <a16:creationId xmlns:a16="http://schemas.microsoft.com/office/drawing/2014/main" id="{11661E83-5BAF-EEFF-7D51-A2D8C44BC652}"/>
              </a:ext>
            </a:extLst>
          </p:cNvPr>
          <p:cNvPicPr>
            <a:picLocks noChangeAspect="1"/>
          </p:cNvPicPr>
          <p:nvPr/>
        </p:nvPicPr>
        <p:blipFill rotWithShape="1">
          <a:blip r:embed="rId3"/>
          <a:srcRect l="16454" t="16062" r="13578" b="23163"/>
          <a:stretch/>
        </p:blipFill>
        <p:spPr>
          <a:xfrm>
            <a:off x="8742555" y="3832402"/>
            <a:ext cx="2316873" cy="2012442"/>
          </a:xfrm>
          <a:prstGeom prst="rect">
            <a:avLst/>
          </a:prstGeom>
        </p:spPr>
      </p:pic>
    </p:spTree>
    <p:extLst>
      <p:ext uri="{BB962C8B-B14F-4D97-AF65-F5344CB8AC3E}">
        <p14:creationId xmlns:p14="http://schemas.microsoft.com/office/powerpoint/2010/main" val="22679159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B7F0C5-CC32-60B4-A018-F0B3B789E46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065A772-B36A-77A3-C7EF-0C448E233EC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8F09B0D-5751-4D75-29BD-0800D4459B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3EA16E6-DFDF-5873-648A-07E416BB0FE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ACDD6A6-EC0B-E5FC-4BD0-585AA7B4E3F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F193030-AFC4-6DED-8EEE-41B759091DBB}"/>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AE0CA07-441B-D11D-160D-5015B2C8CE0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A7B400F5-99AF-3A02-0219-597891B1980B}"/>
              </a:ext>
            </a:extLst>
          </p:cNvPr>
          <p:cNvSpPr txBox="1"/>
          <p:nvPr/>
        </p:nvSpPr>
        <p:spPr>
          <a:xfrm>
            <a:off x="1041162" y="6090402"/>
            <a:ext cx="10388838" cy="276999"/>
          </a:xfrm>
          <a:prstGeom prst="rect">
            <a:avLst/>
          </a:prstGeom>
          <a:noFill/>
        </p:spPr>
        <p:txBody>
          <a:bodyPr wrap="square" rtlCol="0">
            <a:spAutoFit/>
          </a:bodyPr>
          <a:lstStyle/>
          <a:p>
            <a:r>
              <a:rPr lang="en-US" sz="1200" b="0" dirty="0">
                <a:solidFill>
                  <a:schemeClr val="tx1">
                    <a:lumMod val="75000"/>
                    <a:lumOff val="25000"/>
                  </a:schemeClr>
                </a:solidFill>
              </a:rPr>
              <a:t>Source: Crossing the Quality Chasm, IOM, 2001</a:t>
            </a:r>
          </a:p>
        </p:txBody>
      </p:sp>
      <p:sp>
        <p:nvSpPr>
          <p:cNvPr id="8" name="TextBox 7">
            <a:extLst>
              <a:ext uri="{FF2B5EF4-FFF2-40B4-BE49-F238E27FC236}">
                <a16:creationId xmlns:a16="http://schemas.microsoft.com/office/drawing/2014/main" id="{42B7CBC7-EAA2-0C67-AD08-F0FCBFEE251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3" name="TextBox 2">
            <a:extLst>
              <a:ext uri="{FF2B5EF4-FFF2-40B4-BE49-F238E27FC236}">
                <a16:creationId xmlns:a16="http://schemas.microsoft.com/office/drawing/2014/main" id="{D5F50AC6-4B7E-DE38-0818-56FE924D927D}"/>
              </a:ext>
            </a:extLst>
          </p:cNvPr>
          <p:cNvSpPr txBox="1"/>
          <p:nvPr/>
        </p:nvSpPr>
        <p:spPr>
          <a:xfrm>
            <a:off x="942308" y="2247982"/>
            <a:ext cx="9709150" cy="1671227"/>
          </a:xfrm>
          <a:prstGeom prst="rect">
            <a:avLst/>
          </a:prstGeom>
          <a:noFill/>
        </p:spPr>
        <p:txBody>
          <a:bodyPr wrap="square">
            <a:spAutoFit/>
          </a:bodyPr>
          <a:lstStyle/>
          <a:p>
            <a:pPr marL="0" indent="0" algn="just">
              <a:spcBef>
                <a:spcPts val="638"/>
              </a:spcBef>
              <a:buNone/>
            </a:pPr>
            <a:r>
              <a:rPr lang="en-US" altLang="en-SA" sz="3600" b="1" dirty="0">
                <a:solidFill>
                  <a:srgbClr val="00AEEF"/>
                </a:solidFill>
                <a:latin typeface="Sakkal Majalla" panose="02000000000000000000" pitchFamily="2" charset="-78"/>
                <a:ea typeface="+mj-ea"/>
                <a:cs typeface="Sakkal Majalla" panose="02000000000000000000" pitchFamily="2" charset="-78"/>
              </a:rPr>
              <a:t>8. Appropriateness: </a:t>
            </a:r>
          </a:p>
          <a:p>
            <a:pPr marL="0" indent="0" algn="just">
              <a:lnSpc>
                <a:spcPct val="110000"/>
              </a:lnSpc>
              <a:spcBef>
                <a:spcPts val="638"/>
              </a:spcBef>
              <a:buNone/>
            </a:pPr>
            <a:r>
              <a:rPr lang="en-US" altLang="en-SA" sz="2800" dirty="0">
                <a:solidFill>
                  <a:schemeClr val="bg2">
                    <a:lumMod val="50000"/>
                  </a:schemeClr>
                </a:solidFill>
                <a:latin typeface="Sakkal Majalla" panose="02000000000000000000" pitchFamily="2" charset="-78"/>
                <a:ea typeface="+mj-ea"/>
                <a:cs typeface="Sakkal Majalla" panose="02000000000000000000" pitchFamily="2" charset="-78"/>
              </a:rPr>
              <a:t>The degree to which the care/ intervention is relevant to the patient’s clinical needs, given the current state of knowledge. </a:t>
            </a:r>
          </a:p>
        </p:txBody>
      </p:sp>
      <p:sp>
        <p:nvSpPr>
          <p:cNvPr id="11" name="Rectangle 3">
            <a:extLst>
              <a:ext uri="{FF2B5EF4-FFF2-40B4-BE49-F238E27FC236}">
                <a16:creationId xmlns:a16="http://schemas.microsoft.com/office/drawing/2014/main" id="{4D0E2DF0-F945-C3DE-88FB-D895380F2F6A}"/>
              </a:ext>
            </a:extLst>
          </p:cNvPr>
          <p:cNvSpPr txBox="1">
            <a:spLocks noChangeArrowheads="1"/>
          </p:cNvSpPr>
          <p:nvPr/>
        </p:nvSpPr>
        <p:spPr>
          <a:xfrm>
            <a:off x="857250" y="4464007"/>
            <a:ext cx="637145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appropriateness measured? </a:t>
            </a:r>
          </a:p>
        </p:txBody>
      </p:sp>
      <p:sp>
        <p:nvSpPr>
          <p:cNvPr id="12" name="Rectangle 3">
            <a:extLst>
              <a:ext uri="{FF2B5EF4-FFF2-40B4-BE49-F238E27FC236}">
                <a16:creationId xmlns:a16="http://schemas.microsoft.com/office/drawing/2014/main" id="{7096BA2A-BD4C-376C-CF81-69C021F79618}"/>
              </a:ext>
            </a:extLst>
          </p:cNvPr>
          <p:cNvSpPr txBox="1">
            <a:spLocks noChangeArrowheads="1"/>
          </p:cNvSpPr>
          <p:nvPr/>
        </p:nvSpPr>
        <p:spPr>
          <a:xfrm>
            <a:off x="2346764" y="5172505"/>
            <a:ext cx="4881937" cy="35290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dirty="0">
                <a:solidFill>
                  <a:schemeClr val="tx1">
                    <a:lumMod val="65000"/>
                    <a:lumOff val="35000"/>
                  </a:schemeClr>
                </a:solidFill>
                <a:latin typeface="Sakkal Majalla" panose="02000000000000000000" pitchFamily="2" charset="-78"/>
                <a:ea typeface="+mj-ea"/>
                <a:cs typeface="Sakkal Majalla" panose="02000000000000000000" pitchFamily="2" charset="-78"/>
              </a:rPr>
              <a:t>Compliance with the clinical protocol/ guideline.</a:t>
            </a:r>
          </a:p>
        </p:txBody>
      </p:sp>
      <p:pic>
        <p:nvPicPr>
          <p:cNvPr id="13" name="Picture 2" descr="Vector ct scan computed tomography scan doctor is carrying out ct scanning patient clinic medical equipment">
            <a:extLst>
              <a:ext uri="{FF2B5EF4-FFF2-40B4-BE49-F238E27FC236}">
                <a16:creationId xmlns:a16="http://schemas.microsoft.com/office/drawing/2014/main" id="{782C7566-0F4D-A3AC-C4BE-276A400FDE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0515" y="3944324"/>
            <a:ext cx="3272791" cy="19438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5194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25DF85-85FC-5C6D-1BE5-1245D988ED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AE094C1-699A-8512-565A-A4E45A46E5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83A18AE-ED48-D5E2-B7C7-59BEDE62CEC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EA606BA-BA82-3181-B114-0D8BD7A205FC}"/>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48446BB-105B-3188-3D14-F1861FDD1FA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8049AD6-C3E8-B7D1-861F-9E98FD572C6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A44695F-1F54-ECD2-6939-456E7C3A511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1C4E8CF4-DE13-9CFC-7CFA-14EC976E9786}"/>
              </a:ext>
            </a:extLst>
          </p:cNvPr>
          <p:cNvSpPr txBox="1"/>
          <p:nvPr/>
        </p:nvSpPr>
        <p:spPr>
          <a:xfrm>
            <a:off x="1041162" y="6090402"/>
            <a:ext cx="10388838" cy="276999"/>
          </a:xfrm>
          <a:prstGeom prst="rect">
            <a:avLst/>
          </a:prstGeom>
          <a:noFill/>
        </p:spPr>
        <p:txBody>
          <a:bodyPr wrap="square" rtlCol="0">
            <a:spAutoFit/>
          </a:bodyPr>
          <a:lstStyle/>
          <a:p>
            <a:r>
              <a:rPr lang="en-US" sz="1200" b="0" dirty="0">
                <a:solidFill>
                  <a:schemeClr val="tx1">
                    <a:lumMod val="75000"/>
                    <a:lumOff val="25000"/>
                  </a:schemeClr>
                </a:solidFill>
              </a:rPr>
              <a:t>Source: Crossing the Quality Chasm, IOM, 2001</a:t>
            </a:r>
          </a:p>
        </p:txBody>
      </p:sp>
      <p:sp>
        <p:nvSpPr>
          <p:cNvPr id="8" name="TextBox 7">
            <a:extLst>
              <a:ext uri="{FF2B5EF4-FFF2-40B4-BE49-F238E27FC236}">
                <a16:creationId xmlns:a16="http://schemas.microsoft.com/office/drawing/2014/main" id="{BC605689-F9E9-4F6A-0A32-DC96D54B70EB}"/>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14" name="TextBox 13">
            <a:extLst>
              <a:ext uri="{FF2B5EF4-FFF2-40B4-BE49-F238E27FC236}">
                <a16:creationId xmlns:a16="http://schemas.microsoft.com/office/drawing/2014/main" id="{9D80813E-933A-77CD-8179-8EB1B2269C8D}"/>
              </a:ext>
            </a:extLst>
          </p:cNvPr>
          <p:cNvSpPr txBox="1"/>
          <p:nvPr/>
        </p:nvSpPr>
        <p:spPr>
          <a:xfrm>
            <a:off x="942308" y="2241158"/>
            <a:ext cx="9796316" cy="1671227"/>
          </a:xfrm>
          <a:prstGeom prst="rect">
            <a:avLst/>
          </a:prstGeom>
          <a:noFill/>
        </p:spPr>
        <p:txBody>
          <a:bodyPr wrap="square">
            <a:spAutoFit/>
          </a:bodyPr>
          <a:lstStyle/>
          <a:p>
            <a:pPr marL="0" indent="0" algn="just">
              <a:spcBef>
                <a:spcPts val="638"/>
              </a:spcBef>
              <a:buNone/>
            </a:pPr>
            <a:r>
              <a:rPr lang="en-US" altLang="en-SA" sz="3600" b="1" dirty="0">
                <a:solidFill>
                  <a:srgbClr val="00AEEF"/>
                </a:solidFill>
                <a:latin typeface="Sakkal Majalla" panose="02000000000000000000" pitchFamily="2" charset="-78"/>
                <a:ea typeface="+mj-ea"/>
                <a:cs typeface="Sakkal Majalla" panose="02000000000000000000" pitchFamily="2" charset="-78"/>
              </a:rPr>
              <a:t>9. Availability: </a:t>
            </a:r>
          </a:p>
          <a:p>
            <a:pPr marL="0" indent="0" algn="just">
              <a:lnSpc>
                <a:spcPct val="110000"/>
              </a:lnSpc>
              <a:spcBef>
                <a:spcPts val="638"/>
              </a:spcBef>
              <a:buNone/>
            </a:pPr>
            <a:r>
              <a:rPr lang="en-US" altLang="en-SA" sz="2800" dirty="0">
                <a:solidFill>
                  <a:schemeClr val="bg2">
                    <a:lumMod val="50000"/>
                  </a:schemeClr>
                </a:solidFill>
                <a:latin typeface="Sakkal Majalla" panose="02000000000000000000" pitchFamily="2" charset="-78"/>
                <a:ea typeface="+mj-ea"/>
                <a:cs typeface="Sakkal Majalla" panose="02000000000000000000" pitchFamily="2" charset="-78"/>
              </a:rPr>
              <a:t>The degree to which appropriate care/ intervention is obtainable to meet the patient’s needs.</a:t>
            </a:r>
          </a:p>
        </p:txBody>
      </p:sp>
      <p:sp>
        <p:nvSpPr>
          <p:cNvPr id="16" name="Rectangle 3">
            <a:extLst>
              <a:ext uri="{FF2B5EF4-FFF2-40B4-BE49-F238E27FC236}">
                <a16:creationId xmlns:a16="http://schemas.microsoft.com/office/drawing/2014/main" id="{B858110F-B7F1-5765-5BD9-D3A887AA3357}"/>
              </a:ext>
            </a:extLst>
          </p:cNvPr>
          <p:cNvSpPr txBox="1">
            <a:spLocks noChangeArrowheads="1"/>
          </p:cNvSpPr>
          <p:nvPr/>
        </p:nvSpPr>
        <p:spPr>
          <a:xfrm>
            <a:off x="857250" y="4104412"/>
            <a:ext cx="637145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availability measured? </a:t>
            </a:r>
          </a:p>
        </p:txBody>
      </p:sp>
      <p:sp>
        <p:nvSpPr>
          <p:cNvPr id="17" name="Rectangle 3">
            <a:extLst>
              <a:ext uri="{FF2B5EF4-FFF2-40B4-BE49-F238E27FC236}">
                <a16:creationId xmlns:a16="http://schemas.microsoft.com/office/drawing/2014/main" id="{9BC47D7C-DEC4-E3C4-1804-3E9551B17FF7}"/>
              </a:ext>
            </a:extLst>
          </p:cNvPr>
          <p:cNvSpPr txBox="1">
            <a:spLocks noChangeArrowheads="1"/>
          </p:cNvSpPr>
          <p:nvPr/>
        </p:nvSpPr>
        <p:spPr>
          <a:xfrm>
            <a:off x="2099927" y="4662484"/>
            <a:ext cx="7204711" cy="11250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dirty="0">
                <a:solidFill>
                  <a:schemeClr val="tx1">
                    <a:lumMod val="75000"/>
                    <a:lumOff val="25000"/>
                  </a:schemeClr>
                </a:solidFill>
                <a:latin typeface="Sakkal Majalla" panose="02000000000000000000" pitchFamily="2" charset="-78"/>
                <a:ea typeface="+mj-ea"/>
                <a:cs typeface="Sakkal Majalla" panose="02000000000000000000" pitchFamily="2" charset="-78"/>
              </a:rPr>
              <a:t>Complaints regarding the unavailability of services.</a:t>
            </a:r>
          </a:p>
          <a:p>
            <a:pPr>
              <a:spcBef>
                <a:spcPts val="638"/>
              </a:spcBef>
            </a:pPr>
            <a:r>
              <a:rPr lang="en-US" altLang="en-SA" sz="2400" dirty="0">
                <a:solidFill>
                  <a:schemeClr val="tx1">
                    <a:lumMod val="75000"/>
                    <a:lumOff val="25000"/>
                  </a:schemeClr>
                </a:solidFill>
                <a:latin typeface="Sakkal Majalla" panose="02000000000000000000" pitchFamily="2" charset="-78"/>
                <a:ea typeface="+mj-ea"/>
                <a:cs typeface="Sakkal Majalla" panose="02000000000000000000" pitchFamily="2" charset="-78"/>
              </a:rPr>
              <a:t>Incidents related to the unavailability of services.  </a:t>
            </a:r>
          </a:p>
          <a:p>
            <a:pPr>
              <a:spcBef>
                <a:spcPts val="638"/>
              </a:spcBef>
            </a:pPr>
            <a:r>
              <a:rPr lang="en-US" altLang="en-SA" sz="2400" dirty="0">
                <a:solidFill>
                  <a:schemeClr val="tx1">
                    <a:lumMod val="75000"/>
                    <a:lumOff val="25000"/>
                  </a:schemeClr>
                </a:solidFill>
                <a:latin typeface="Sakkal Majalla" panose="02000000000000000000" pitchFamily="2" charset="-78"/>
                <a:ea typeface="+mj-ea"/>
                <a:cs typeface="Sakkal Majalla" panose="02000000000000000000" pitchFamily="2" charset="-78"/>
              </a:rPr>
              <a:t>Waiting time to obtain the services. </a:t>
            </a:r>
          </a:p>
        </p:txBody>
      </p:sp>
      <p:pic>
        <p:nvPicPr>
          <p:cNvPr id="18" name="Picture 17">
            <a:extLst>
              <a:ext uri="{FF2B5EF4-FFF2-40B4-BE49-F238E27FC236}">
                <a16:creationId xmlns:a16="http://schemas.microsoft.com/office/drawing/2014/main" id="{CEFD3E61-CBB0-7F9B-373C-D1123104D914}"/>
              </a:ext>
            </a:extLst>
          </p:cNvPr>
          <p:cNvPicPr>
            <a:picLocks noChangeAspect="1"/>
          </p:cNvPicPr>
          <p:nvPr/>
        </p:nvPicPr>
        <p:blipFill rotWithShape="1">
          <a:blip r:embed="rId3"/>
          <a:srcRect l="8467" t="8467" r="7508" b="8467"/>
          <a:stretch/>
        </p:blipFill>
        <p:spPr>
          <a:xfrm>
            <a:off x="8914960" y="3643583"/>
            <a:ext cx="2161168" cy="2136516"/>
          </a:xfrm>
          <a:prstGeom prst="rect">
            <a:avLst/>
          </a:prstGeom>
        </p:spPr>
      </p:pic>
    </p:spTree>
    <p:extLst>
      <p:ext uri="{BB962C8B-B14F-4D97-AF65-F5344CB8AC3E}">
        <p14:creationId xmlns:p14="http://schemas.microsoft.com/office/powerpoint/2010/main" val="262529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80032-3E18-C556-BBE5-E0D69341BA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6281E5-BC0C-A839-EA66-6731B2A4003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14FB74F-56CA-1C56-4362-7BC3EEBDCA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6F57C9E-9E90-DD39-01A6-F3777442A184}"/>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C038184-78A5-BE7A-D010-7F94EBDC32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7A07BEC-CC2F-6082-DD0E-7D19119DF79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F565359F-6E53-9D25-C718-B6DFF659311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A942FD43-06E9-13B0-1CCF-7EEAFEF589B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15" name="TextBox 14">
            <a:extLst>
              <a:ext uri="{FF2B5EF4-FFF2-40B4-BE49-F238E27FC236}">
                <a16:creationId xmlns:a16="http://schemas.microsoft.com/office/drawing/2014/main" id="{BEF2700F-F58B-9617-51F5-A560774F4566}"/>
              </a:ext>
            </a:extLst>
          </p:cNvPr>
          <p:cNvSpPr txBox="1"/>
          <p:nvPr/>
        </p:nvSpPr>
        <p:spPr>
          <a:xfrm>
            <a:off x="8157210" y="6102860"/>
            <a:ext cx="3272790"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r>
              <a:rPr lang="en-US" sz="1200" b="0" dirty="0">
                <a:solidFill>
                  <a:schemeClr val="tx1">
                    <a:lumMod val="75000"/>
                    <a:lumOff val="25000"/>
                  </a:schemeClr>
                </a:solidFill>
              </a:rPr>
              <a:t>Source: Crossing the Quality Chasm, IOM, 2001</a:t>
            </a:r>
          </a:p>
        </p:txBody>
      </p:sp>
      <p:sp>
        <p:nvSpPr>
          <p:cNvPr id="3" name="TextBox 2">
            <a:extLst>
              <a:ext uri="{FF2B5EF4-FFF2-40B4-BE49-F238E27FC236}">
                <a16:creationId xmlns:a16="http://schemas.microsoft.com/office/drawing/2014/main" id="{3556DED1-1CB5-CFDA-07EB-ED979CDE4282}"/>
              </a:ext>
            </a:extLst>
          </p:cNvPr>
          <p:cNvSpPr txBox="1"/>
          <p:nvPr/>
        </p:nvSpPr>
        <p:spPr>
          <a:xfrm>
            <a:off x="942308" y="2248234"/>
            <a:ext cx="10283632" cy="1671227"/>
          </a:xfrm>
          <a:prstGeom prst="rect">
            <a:avLst/>
          </a:prstGeom>
          <a:noFill/>
        </p:spPr>
        <p:txBody>
          <a:bodyPr wrap="square">
            <a:spAutoFit/>
          </a:bodyPr>
          <a:lstStyle/>
          <a:p>
            <a:pPr marL="0" indent="0" algn="just">
              <a:spcBef>
                <a:spcPts val="638"/>
              </a:spcBef>
              <a:buNone/>
            </a:pPr>
            <a:r>
              <a:rPr lang="en-US" altLang="en-SA" sz="3600" b="1" dirty="0">
                <a:solidFill>
                  <a:srgbClr val="00AEEF"/>
                </a:solidFill>
                <a:latin typeface="Sakkal Majalla" panose="02000000000000000000" pitchFamily="2" charset="-78"/>
                <a:ea typeface="+mj-ea"/>
                <a:cs typeface="Sakkal Majalla" panose="02000000000000000000" pitchFamily="2" charset="-78"/>
              </a:rPr>
              <a:t>10. Efficacy: </a:t>
            </a:r>
          </a:p>
          <a:p>
            <a:pPr marL="0" indent="0" algn="just">
              <a:lnSpc>
                <a:spcPct val="110000"/>
              </a:lnSpc>
              <a:spcBef>
                <a:spcPts val="638"/>
              </a:spcBef>
              <a:buNone/>
            </a:pPr>
            <a:r>
              <a:rPr lang="en-US" altLang="en-SA" sz="2800" dirty="0">
                <a:solidFill>
                  <a:schemeClr val="bg2">
                    <a:lumMod val="50000"/>
                  </a:schemeClr>
                </a:solidFill>
                <a:latin typeface="Sakkal Majalla" panose="02000000000000000000" pitchFamily="2" charset="-78"/>
                <a:ea typeface="+mj-ea"/>
                <a:cs typeface="Sakkal Majalla" panose="02000000000000000000" pitchFamily="2" charset="-78"/>
              </a:rPr>
              <a:t>The potential, capacity, or capability to produce the desired effect or outcome, as already shown, e.g., through scientific research (evidence-based) findings. </a:t>
            </a:r>
          </a:p>
        </p:txBody>
      </p:sp>
      <p:sp>
        <p:nvSpPr>
          <p:cNvPr id="11" name="Rectangle 3">
            <a:extLst>
              <a:ext uri="{FF2B5EF4-FFF2-40B4-BE49-F238E27FC236}">
                <a16:creationId xmlns:a16="http://schemas.microsoft.com/office/drawing/2014/main" id="{1DC807DB-8A64-0A18-EEFE-95FC8287A019}"/>
              </a:ext>
            </a:extLst>
          </p:cNvPr>
          <p:cNvSpPr txBox="1">
            <a:spLocks noChangeArrowheads="1"/>
          </p:cNvSpPr>
          <p:nvPr/>
        </p:nvSpPr>
        <p:spPr>
          <a:xfrm>
            <a:off x="857250" y="4391668"/>
            <a:ext cx="637145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efficacy measured? </a:t>
            </a:r>
          </a:p>
        </p:txBody>
      </p:sp>
      <p:sp>
        <p:nvSpPr>
          <p:cNvPr id="12" name="Rectangle 3">
            <a:extLst>
              <a:ext uri="{FF2B5EF4-FFF2-40B4-BE49-F238E27FC236}">
                <a16:creationId xmlns:a16="http://schemas.microsoft.com/office/drawing/2014/main" id="{AB5E1934-A904-EFD6-9534-A862CFA2FB5A}"/>
              </a:ext>
            </a:extLst>
          </p:cNvPr>
          <p:cNvSpPr txBox="1">
            <a:spLocks noChangeArrowheads="1"/>
          </p:cNvSpPr>
          <p:nvPr/>
        </p:nvSpPr>
        <p:spPr>
          <a:xfrm>
            <a:off x="2193008" y="4985254"/>
            <a:ext cx="5035693" cy="60877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dirty="0">
                <a:solidFill>
                  <a:schemeClr val="tx1">
                    <a:lumMod val="75000"/>
                    <a:lumOff val="25000"/>
                  </a:schemeClr>
                </a:solidFill>
                <a:latin typeface="Sakkal Majalla" panose="02000000000000000000" pitchFamily="2" charset="-78"/>
                <a:ea typeface="+mj-ea"/>
                <a:cs typeface="Sakkal Majalla" panose="02000000000000000000" pitchFamily="2" charset="-78"/>
              </a:rPr>
              <a:t>Patient satisfaction with the procedure/ medication. </a:t>
            </a:r>
          </a:p>
        </p:txBody>
      </p:sp>
      <p:pic>
        <p:nvPicPr>
          <p:cNvPr id="13" name="Picture 12">
            <a:extLst>
              <a:ext uri="{FF2B5EF4-FFF2-40B4-BE49-F238E27FC236}">
                <a16:creationId xmlns:a16="http://schemas.microsoft.com/office/drawing/2014/main" id="{634E1128-369F-5804-F899-79D0346C84E1}"/>
              </a:ext>
            </a:extLst>
          </p:cNvPr>
          <p:cNvPicPr>
            <a:picLocks noChangeAspect="1"/>
          </p:cNvPicPr>
          <p:nvPr/>
        </p:nvPicPr>
        <p:blipFill rotWithShape="1">
          <a:blip r:embed="rId3"/>
          <a:srcRect l="15562" t="5539" r="9919" b="27145"/>
          <a:stretch/>
        </p:blipFill>
        <p:spPr>
          <a:xfrm>
            <a:off x="9678850" y="3792412"/>
            <a:ext cx="1547090" cy="2103035"/>
          </a:xfrm>
          <a:prstGeom prst="rect">
            <a:avLst/>
          </a:prstGeom>
        </p:spPr>
      </p:pic>
    </p:spTree>
    <p:extLst>
      <p:ext uri="{BB962C8B-B14F-4D97-AF65-F5344CB8AC3E}">
        <p14:creationId xmlns:p14="http://schemas.microsoft.com/office/powerpoint/2010/main" val="26361970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77BA79-F2C6-B920-D458-83E4F541ED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EABD1C2-8B58-C313-F439-38B43ACA973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5629466-9796-DD9D-4564-BF0DEEB0D8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4A50354B-2FA7-3695-6CEB-EDAEA1EAB96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CED39E0-3D6A-8267-B6C5-8B371816E53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9929310-8549-4C8B-D9B6-1CD457AB7E6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F839290-E9F8-61DD-A933-E87B797C6238}"/>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59B908B7-90EF-18BB-EAF2-2E7D36CB1D8A}"/>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15" name="TextBox 14">
            <a:extLst>
              <a:ext uri="{FF2B5EF4-FFF2-40B4-BE49-F238E27FC236}">
                <a16:creationId xmlns:a16="http://schemas.microsoft.com/office/drawing/2014/main" id="{F7430699-029C-564D-866A-2592C17D8131}"/>
              </a:ext>
            </a:extLst>
          </p:cNvPr>
          <p:cNvSpPr txBox="1"/>
          <p:nvPr/>
        </p:nvSpPr>
        <p:spPr>
          <a:xfrm>
            <a:off x="8157210" y="6088319"/>
            <a:ext cx="3272790"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r>
              <a:rPr lang="en-US" sz="1200" b="0" dirty="0">
                <a:solidFill>
                  <a:schemeClr val="tx1">
                    <a:lumMod val="75000"/>
                    <a:lumOff val="25000"/>
                  </a:schemeClr>
                </a:solidFill>
              </a:rPr>
              <a:t>Source: Crossing the Quality Chasm, IOM, 2001</a:t>
            </a:r>
          </a:p>
        </p:txBody>
      </p:sp>
      <p:sp>
        <p:nvSpPr>
          <p:cNvPr id="3" name="TextBox 2">
            <a:extLst>
              <a:ext uri="{FF2B5EF4-FFF2-40B4-BE49-F238E27FC236}">
                <a16:creationId xmlns:a16="http://schemas.microsoft.com/office/drawing/2014/main" id="{C787EB51-8888-72DA-F0DD-92059BDFA98B}"/>
              </a:ext>
            </a:extLst>
          </p:cNvPr>
          <p:cNvSpPr txBox="1"/>
          <p:nvPr/>
        </p:nvSpPr>
        <p:spPr>
          <a:xfrm>
            <a:off x="942308" y="2250791"/>
            <a:ext cx="10098603" cy="2145203"/>
          </a:xfrm>
          <a:prstGeom prst="rect">
            <a:avLst/>
          </a:prstGeom>
          <a:noFill/>
        </p:spPr>
        <p:txBody>
          <a:bodyPr wrap="square">
            <a:spAutoFit/>
          </a:bodyPr>
          <a:lstStyle/>
          <a:p>
            <a:pPr marL="0" indent="0" algn="just">
              <a:spcBef>
                <a:spcPts val="638"/>
              </a:spcBef>
              <a:buNone/>
            </a:pPr>
            <a:r>
              <a:rPr lang="en-US" altLang="en-SA" sz="3600" b="1" dirty="0">
                <a:solidFill>
                  <a:srgbClr val="00AEEF"/>
                </a:solidFill>
                <a:latin typeface="Sakkal Majalla" panose="02000000000000000000" pitchFamily="2" charset="-78"/>
                <a:ea typeface="+mj-ea"/>
                <a:cs typeface="Sakkal Majalla" panose="02000000000000000000" pitchFamily="2" charset="-78"/>
              </a:rPr>
              <a:t>11. Competency: </a:t>
            </a:r>
          </a:p>
          <a:p>
            <a:pPr marL="0" indent="0" algn="just">
              <a:lnSpc>
                <a:spcPct val="110000"/>
              </a:lnSpc>
              <a:spcBef>
                <a:spcPts val="638"/>
              </a:spcBef>
              <a:buNone/>
            </a:pPr>
            <a:r>
              <a:rPr lang="en-US" altLang="en-SA" sz="2800" dirty="0">
                <a:solidFill>
                  <a:schemeClr val="bg2">
                    <a:lumMod val="50000"/>
                  </a:schemeClr>
                </a:solidFill>
                <a:latin typeface="Sakkal Majalla" panose="02000000000000000000" pitchFamily="2" charset="-78"/>
                <a:ea typeface="+mj-ea"/>
                <a:cs typeface="Sakkal Majalla" panose="02000000000000000000" pitchFamily="2" charset="-78"/>
              </a:rPr>
              <a:t>The practitioner’s ability to produce both the health and satisfaction of customers. The degree to which the practitioner adheres to professional and/ or organizational standards of care and practice.</a:t>
            </a:r>
          </a:p>
        </p:txBody>
      </p:sp>
      <p:sp>
        <p:nvSpPr>
          <p:cNvPr id="10" name="Rectangle 3">
            <a:extLst>
              <a:ext uri="{FF2B5EF4-FFF2-40B4-BE49-F238E27FC236}">
                <a16:creationId xmlns:a16="http://schemas.microsoft.com/office/drawing/2014/main" id="{283869E7-3F6A-BC15-91D6-D2F9F5A5C023}"/>
              </a:ext>
            </a:extLst>
          </p:cNvPr>
          <p:cNvSpPr txBox="1">
            <a:spLocks noChangeArrowheads="1"/>
          </p:cNvSpPr>
          <p:nvPr/>
        </p:nvSpPr>
        <p:spPr>
          <a:xfrm>
            <a:off x="857249" y="4644742"/>
            <a:ext cx="637145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competency measured? </a:t>
            </a:r>
          </a:p>
        </p:txBody>
      </p:sp>
      <p:sp>
        <p:nvSpPr>
          <p:cNvPr id="11" name="Rectangle 3">
            <a:extLst>
              <a:ext uri="{FF2B5EF4-FFF2-40B4-BE49-F238E27FC236}">
                <a16:creationId xmlns:a16="http://schemas.microsoft.com/office/drawing/2014/main" id="{10A2D997-3A45-455B-DA32-959A693CDB7D}"/>
              </a:ext>
            </a:extLst>
          </p:cNvPr>
          <p:cNvSpPr txBox="1">
            <a:spLocks noChangeArrowheads="1"/>
          </p:cNvSpPr>
          <p:nvPr/>
        </p:nvSpPr>
        <p:spPr>
          <a:xfrm>
            <a:off x="2346765" y="5222952"/>
            <a:ext cx="1835839" cy="3308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dirty="0">
                <a:solidFill>
                  <a:schemeClr val="tx1">
                    <a:lumMod val="75000"/>
                    <a:lumOff val="25000"/>
                  </a:schemeClr>
                </a:solidFill>
                <a:latin typeface="Sakkal Majalla" panose="02000000000000000000" pitchFamily="2" charset="-78"/>
                <a:ea typeface="+mj-ea"/>
                <a:cs typeface="Sakkal Majalla" panose="02000000000000000000" pitchFamily="2" charset="-78"/>
              </a:rPr>
              <a:t>Peers review. </a:t>
            </a:r>
          </a:p>
        </p:txBody>
      </p:sp>
      <p:pic>
        <p:nvPicPr>
          <p:cNvPr id="12" name="Picture 11">
            <a:extLst>
              <a:ext uri="{FF2B5EF4-FFF2-40B4-BE49-F238E27FC236}">
                <a16:creationId xmlns:a16="http://schemas.microsoft.com/office/drawing/2014/main" id="{4AB25432-1013-76F1-047E-9225784EEED3}"/>
              </a:ext>
            </a:extLst>
          </p:cNvPr>
          <p:cNvPicPr>
            <a:picLocks noChangeAspect="1"/>
          </p:cNvPicPr>
          <p:nvPr/>
        </p:nvPicPr>
        <p:blipFill rotWithShape="1">
          <a:blip r:embed="rId3"/>
          <a:srcRect l="3355" t="8401" r="3355" b="3773"/>
          <a:stretch/>
        </p:blipFill>
        <p:spPr>
          <a:xfrm>
            <a:off x="9277695" y="4179156"/>
            <a:ext cx="1835839" cy="1728285"/>
          </a:xfrm>
          <a:prstGeom prst="rect">
            <a:avLst/>
          </a:prstGeom>
        </p:spPr>
      </p:pic>
    </p:spTree>
    <p:extLst>
      <p:ext uri="{BB962C8B-B14F-4D97-AF65-F5344CB8AC3E}">
        <p14:creationId xmlns:p14="http://schemas.microsoft.com/office/powerpoint/2010/main" val="273613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A6CDB6-9C57-A465-DDDF-B045287D1F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CBFD09-F3D0-DB2E-FBA1-B6B4D34210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783A0FC-4E24-E9DE-01DC-A401528E7D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DEA367C-B316-4FE3-52BA-A76ADA0F09D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78C2A34-ACA4-413B-F812-05FD7DD515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F234A43-617A-B6CD-3941-B97F3C00B79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2E5667B2-761D-729F-70F4-B01544DD6FDE}"/>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05A5B952-00EA-8655-3565-1074C9DCCA37}"/>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15" name="TextBox 14">
            <a:extLst>
              <a:ext uri="{FF2B5EF4-FFF2-40B4-BE49-F238E27FC236}">
                <a16:creationId xmlns:a16="http://schemas.microsoft.com/office/drawing/2014/main" id="{9F13B797-DD9E-9453-3A29-567B08BE36EF}"/>
              </a:ext>
            </a:extLst>
          </p:cNvPr>
          <p:cNvSpPr txBox="1"/>
          <p:nvPr/>
        </p:nvSpPr>
        <p:spPr>
          <a:xfrm>
            <a:off x="8157210" y="6088319"/>
            <a:ext cx="3272790"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r>
              <a:rPr lang="en-US" sz="1200" b="0" dirty="0">
                <a:solidFill>
                  <a:schemeClr val="tx1">
                    <a:lumMod val="75000"/>
                    <a:lumOff val="25000"/>
                  </a:schemeClr>
                </a:solidFill>
              </a:rPr>
              <a:t>Source: Crossing the Quality Chasm, IOM, 2001</a:t>
            </a:r>
          </a:p>
        </p:txBody>
      </p:sp>
      <p:sp>
        <p:nvSpPr>
          <p:cNvPr id="3" name="TextBox 2">
            <a:extLst>
              <a:ext uri="{FF2B5EF4-FFF2-40B4-BE49-F238E27FC236}">
                <a16:creationId xmlns:a16="http://schemas.microsoft.com/office/drawing/2014/main" id="{E1ECAF92-D9D8-D47D-17CB-B1C9E27730B1}"/>
              </a:ext>
            </a:extLst>
          </p:cNvPr>
          <p:cNvSpPr txBox="1"/>
          <p:nvPr/>
        </p:nvSpPr>
        <p:spPr>
          <a:xfrm>
            <a:off x="942308" y="2244602"/>
            <a:ext cx="10344150" cy="2222147"/>
          </a:xfrm>
          <a:prstGeom prst="rect">
            <a:avLst/>
          </a:prstGeom>
          <a:noFill/>
        </p:spPr>
        <p:txBody>
          <a:bodyPr wrap="square" lIns="91440" tIns="45720" rIns="91440" bIns="45720" anchor="t">
            <a:spAutoFit/>
          </a:bodyPr>
          <a:lstStyle/>
          <a:p>
            <a:pPr marL="0" indent="0" algn="just">
              <a:spcBef>
                <a:spcPts val="638"/>
              </a:spcBef>
              <a:buNone/>
            </a:pPr>
            <a:r>
              <a:rPr lang="en-US" altLang="en-SA" sz="3600" b="1" dirty="0">
                <a:solidFill>
                  <a:srgbClr val="00AEEF"/>
                </a:solidFill>
                <a:latin typeface="Sakkal Majalla" panose="02000000000000000000" pitchFamily="2" charset="-78"/>
                <a:ea typeface="+mj-ea"/>
                <a:cs typeface="Sakkal Majalla" panose="02000000000000000000" pitchFamily="2" charset="-78"/>
              </a:rPr>
              <a:t>12. Respect and Caring: </a:t>
            </a:r>
          </a:p>
          <a:p>
            <a:pPr algn="just">
              <a:lnSpc>
                <a:spcPct val="110000"/>
              </a:lnSpc>
              <a:spcBef>
                <a:spcPts val="638"/>
              </a:spcBef>
            </a:pPr>
            <a:r>
              <a:rPr lang="en-US" sz="2800" dirty="0">
                <a:solidFill>
                  <a:schemeClr val="bg2">
                    <a:lumMod val="50000"/>
                  </a:schemeClr>
                </a:solidFill>
                <a:latin typeface="Sakkal Majalla"/>
                <a:ea typeface="+mj-ea"/>
                <a:cs typeface="Sakkal Majalla"/>
              </a:rPr>
              <a:t>The degree to which those providing services do so with sensitivity to the individual’s needs, expectations, and differences. Or the degree to which the individual or a designee is involved in his or her own care decision. </a:t>
            </a:r>
            <a:endParaRPr lang="en-US">
              <a:solidFill>
                <a:schemeClr val="bg2">
                  <a:lumMod val="50000"/>
                </a:schemeClr>
              </a:solidFill>
              <a:ea typeface="+mj-ea"/>
              <a:cs typeface="Calibri"/>
            </a:endParaRPr>
          </a:p>
        </p:txBody>
      </p:sp>
      <p:sp>
        <p:nvSpPr>
          <p:cNvPr id="10" name="Rectangle 3">
            <a:extLst>
              <a:ext uri="{FF2B5EF4-FFF2-40B4-BE49-F238E27FC236}">
                <a16:creationId xmlns:a16="http://schemas.microsoft.com/office/drawing/2014/main" id="{576E4024-4A24-EB9C-E230-9443DD5F0AA0}"/>
              </a:ext>
            </a:extLst>
          </p:cNvPr>
          <p:cNvSpPr txBox="1">
            <a:spLocks noChangeArrowheads="1"/>
          </p:cNvSpPr>
          <p:nvPr/>
        </p:nvSpPr>
        <p:spPr>
          <a:xfrm>
            <a:off x="942308" y="4836839"/>
            <a:ext cx="6371452" cy="45226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b="1" dirty="0">
                <a:solidFill>
                  <a:schemeClr val="accent2">
                    <a:lumMod val="75000"/>
                  </a:schemeClr>
                </a:solidFill>
                <a:latin typeface="Sakkal Majalla" panose="02000000000000000000" pitchFamily="2" charset="-78"/>
                <a:ea typeface="+mj-ea"/>
                <a:cs typeface="Sakkal Majalla" panose="02000000000000000000" pitchFamily="2" charset="-78"/>
              </a:rPr>
              <a:t>How is the competency measured? </a:t>
            </a:r>
          </a:p>
        </p:txBody>
      </p:sp>
      <p:sp>
        <p:nvSpPr>
          <p:cNvPr id="11" name="Rectangle 3">
            <a:extLst>
              <a:ext uri="{FF2B5EF4-FFF2-40B4-BE49-F238E27FC236}">
                <a16:creationId xmlns:a16="http://schemas.microsoft.com/office/drawing/2014/main" id="{CB27E5DD-5021-E9C9-81B3-680AA60B6321}"/>
              </a:ext>
            </a:extLst>
          </p:cNvPr>
          <p:cNvSpPr txBox="1">
            <a:spLocks noChangeArrowheads="1"/>
          </p:cNvSpPr>
          <p:nvPr/>
        </p:nvSpPr>
        <p:spPr>
          <a:xfrm>
            <a:off x="2346765" y="5394888"/>
            <a:ext cx="2661029" cy="33088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38"/>
              </a:spcBef>
            </a:pPr>
            <a:r>
              <a:rPr lang="en-US" altLang="en-SA" sz="2400" dirty="0">
                <a:solidFill>
                  <a:schemeClr val="tx1">
                    <a:lumMod val="75000"/>
                    <a:lumOff val="25000"/>
                  </a:schemeClr>
                </a:solidFill>
                <a:latin typeface="Sakkal Majalla" panose="02000000000000000000" pitchFamily="2" charset="-78"/>
                <a:ea typeface="+mj-ea"/>
                <a:cs typeface="Sakkal Majalla" panose="02000000000000000000" pitchFamily="2" charset="-78"/>
              </a:rPr>
              <a:t>Patient Satisfaction.</a:t>
            </a:r>
          </a:p>
        </p:txBody>
      </p:sp>
      <p:pic>
        <p:nvPicPr>
          <p:cNvPr id="12" name="Picture 11">
            <a:extLst>
              <a:ext uri="{FF2B5EF4-FFF2-40B4-BE49-F238E27FC236}">
                <a16:creationId xmlns:a16="http://schemas.microsoft.com/office/drawing/2014/main" id="{1081FB7F-3871-BDCF-C59A-BB4668F073A7}"/>
              </a:ext>
            </a:extLst>
          </p:cNvPr>
          <p:cNvPicPr>
            <a:picLocks noChangeAspect="1"/>
          </p:cNvPicPr>
          <p:nvPr/>
        </p:nvPicPr>
        <p:blipFill>
          <a:blip r:embed="rId3"/>
          <a:stretch>
            <a:fillRect/>
          </a:stretch>
        </p:blipFill>
        <p:spPr>
          <a:xfrm>
            <a:off x="8266285" y="4016378"/>
            <a:ext cx="2825130" cy="1877403"/>
          </a:xfrm>
          <a:prstGeom prst="rect">
            <a:avLst/>
          </a:prstGeom>
        </p:spPr>
      </p:pic>
    </p:spTree>
    <p:extLst>
      <p:ext uri="{BB962C8B-B14F-4D97-AF65-F5344CB8AC3E}">
        <p14:creationId xmlns:p14="http://schemas.microsoft.com/office/powerpoint/2010/main" val="322220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15D07E-6ED2-8F40-C5E8-61C44DB284A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A4E663-1723-52FB-F783-314D92DDD9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A801D22-99F8-1CF1-1478-51CAC20EC7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AF75469B-E8E1-604F-AE22-392B3329754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0950A47-3B94-0D2B-BFFE-A6703F49F8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A3FD24A8-4828-7300-8CD2-1D379A90724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ED59691-CCE7-D1F9-DEF7-3C76BB12EE8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70049EE4-6DD9-C050-0FE1-721D65F7C17D}"/>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Dimensions of Quality: </a:t>
            </a:r>
            <a:endParaRPr lang="en-US" sz="2800" dirty="0">
              <a:latin typeface="Alexandria" charset="0"/>
              <a:cs typeface="Alexandria" charset="0"/>
            </a:endParaRPr>
          </a:p>
        </p:txBody>
      </p:sp>
      <p:sp>
        <p:nvSpPr>
          <p:cNvPr id="15" name="TextBox 14">
            <a:extLst>
              <a:ext uri="{FF2B5EF4-FFF2-40B4-BE49-F238E27FC236}">
                <a16:creationId xmlns:a16="http://schemas.microsoft.com/office/drawing/2014/main" id="{E90BD855-08DA-6DC7-B0F7-E639495C5F58}"/>
              </a:ext>
            </a:extLst>
          </p:cNvPr>
          <p:cNvSpPr txBox="1"/>
          <p:nvPr/>
        </p:nvSpPr>
        <p:spPr>
          <a:xfrm>
            <a:off x="8919210" y="6002964"/>
            <a:ext cx="3272790"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r>
              <a:rPr lang="en-US" sz="1200" b="0" dirty="0">
                <a:solidFill>
                  <a:schemeClr val="tx1">
                    <a:lumMod val="75000"/>
                    <a:lumOff val="25000"/>
                  </a:schemeClr>
                </a:solidFill>
              </a:rPr>
              <a:t>Source: Crossing the Quality Chasm, IOM, 2001</a:t>
            </a:r>
          </a:p>
        </p:txBody>
      </p:sp>
      <p:sp>
        <p:nvSpPr>
          <p:cNvPr id="3" name="TextBox 2">
            <a:extLst>
              <a:ext uri="{FF2B5EF4-FFF2-40B4-BE49-F238E27FC236}">
                <a16:creationId xmlns:a16="http://schemas.microsoft.com/office/drawing/2014/main" id="{8B32BF30-457B-829A-7A42-5628F1D31542}"/>
              </a:ext>
            </a:extLst>
          </p:cNvPr>
          <p:cNvSpPr txBox="1"/>
          <p:nvPr/>
        </p:nvSpPr>
        <p:spPr>
          <a:xfrm>
            <a:off x="1233652" y="3095972"/>
            <a:ext cx="5591871" cy="1446550"/>
          </a:xfrm>
          <a:prstGeom prst="rect">
            <a:avLst/>
          </a:prstGeom>
          <a:noFill/>
        </p:spPr>
        <p:txBody>
          <a:bodyPr wrap="square" rtlCol="0">
            <a:spAutoFit/>
          </a:bodyPr>
          <a:lstStyle/>
          <a:p>
            <a:pPr algn="ctr"/>
            <a:r>
              <a:rPr lang="en-US" sz="4400" b="1" i="1" dirty="0">
                <a:solidFill>
                  <a:schemeClr val="accent1">
                    <a:lumMod val="75000"/>
                  </a:schemeClr>
                </a:solidFill>
                <a:effectLst>
                  <a:outerShdw blurRad="38100" dist="38100" dir="2700000" algn="tl">
                    <a:srgbClr val="000000">
                      <a:alpha val="43137"/>
                    </a:srgbClr>
                  </a:outerShdw>
                </a:effectLst>
                <a:latin typeface="Century Schoolbook" panose="02040604050505020304" pitchFamily="18" charset="0"/>
                <a:cs typeface="Aharoni" panose="02010803020104030203" pitchFamily="2" charset="-79"/>
              </a:rPr>
              <a:t>What should be evaluated?</a:t>
            </a:r>
          </a:p>
        </p:txBody>
      </p:sp>
      <p:pic>
        <p:nvPicPr>
          <p:cNvPr id="9" name="Picture 8">
            <a:extLst>
              <a:ext uri="{FF2B5EF4-FFF2-40B4-BE49-F238E27FC236}">
                <a16:creationId xmlns:a16="http://schemas.microsoft.com/office/drawing/2014/main" id="{BAB3E9CD-9CBA-BE6B-53D1-D22CBFDC33F3}"/>
              </a:ext>
            </a:extLst>
          </p:cNvPr>
          <p:cNvPicPr>
            <a:picLocks noChangeAspect="1"/>
          </p:cNvPicPr>
          <p:nvPr/>
        </p:nvPicPr>
        <p:blipFill rotWithShape="1">
          <a:blip r:embed="rId3"/>
          <a:srcRect l="2549" t="4545" r="5820" b="1542"/>
          <a:stretch/>
        </p:blipFill>
        <p:spPr>
          <a:xfrm>
            <a:off x="6880071" y="3153683"/>
            <a:ext cx="4078277" cy="2777678"/>
          </a:xfrm>
          <a:prstGeom prst="rect">
            <a:avLst/>
          </a:prstGeom>
        </p:spPr>
      </p:pic>
    </p:spTree>
    <p:extLst>
      <p:ext uri="{BB962C8B-B14F-4D97-AF65-F5344CB8AC3E}">
        <p14:creationId xmlns:p14="http://schemas.microsoft.com/office/powerpoint/2010/main" val="10260286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FCB741-7B10-6702-4169-82BB539216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6C06C4-45E0-99FD-4B8E-48FB444671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F71776DD-238D-EA91-960E-3035DAB158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B4FE15F-0388-6E8C-B1F4-04A2CDD2F0C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85128E0-FE1A-B59B-C4DB-A6B801DCE5B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91F46E8-63A8-3484-6A97-36600191AA4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77F399CC-7551-67D5-75F3-7E2B760D365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1D4D17C4-E9D1-6BF0-1442-E5662F640584}"/>
              </a:ext>
            </a:extLst>
          </p:cNvPr>
          <p:cNvSpPr txBox="1"/>
          <p:nvPr/>
        </p:nvSpPr>
        <p:spPr>
          <a:xfrm>
            <a:off x="1041162" y="6090402"/>
            <a:ext cx="10388838" cy="276999"/>
          </a:xfrm>
          <a:prstGeom prst="rect">
            <a:avLst/>
          </a:prstGeom>
          <a:noFill/>
        </p:spPr>
        <p:txBody>
          <a:bodyPr wrap="square" rtlCol="0">
            <a:spAutoFit/>
          </a:bodyPr>
          <a:lstStyle/>
          <a:p>
            <a:pPr algn="r"/>
            <a:r>
              <a:rPr lang="en-US" sz="1200" b="0" dirty="0">
                <a:solidFill>
                  <a:schemeClr val="tx1">
                    <a:lumMod val="75000"/>
                    <a:lumOff val="25000"/>
                  </a:schemeClr>
                </a:solidFill>
              </a:rPr>
              <a:t>Source: The Healthcare Quality Book</a:t>
            </a:r>
          </a:p>
        </p:txBody>
      </p:sp>
      <p:sp>
        <p:nvSpPr>
          <p:cNvPr id="8" name="TextBox 7">
            <a:extLst>
              <a:ext uri="{FF2B5EF4-FFF2-40B4-BE49-F238E27FC236}">
                <a16:creationId xmlns:a16="http://schemas.microsoft.com/office/drawing/2014/main" id="{638B2722-F41D-7EAC-24C5-363306FFC76E}"/>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Evaluating the Quality of care: </a:t>
            </a:r>
            <a:endParaRPr lang="en-US" sz="2800" dirty="0">
              <a:latin typeface="Alexandria" charset="0"/>
              <a:cs typeface="Alexandria" charset="0"/>
            </a:endParaRPr>
          </a:p>
        </p:txBody>
      </p:sp>
      <p:sp>
        <p:nvSpPr>
          <p:cNvPr id="11" name="TextBox 10">
            <a:extLst>
              <a:ext uri="{FF2B5EF4-FFF2-40B4-BE49-F238E27FC236}">
                <a16:creationId xmlns:a16="http://schemas.microsoft.com/office/drawing/2014/main" id="{3F466D56-4245-AAD4-1A6C-2A4FFCFA4241}"/>
              </a:ext>
            </a:extLst>
          </p:cNvPr>
          <p:cNvSpPr txBox="1"/>
          <p:nvPr/>
        </p:nvSpPr>
        <p:spPr>
          <a:xfrm>
            <a:off x="942308" y="2295121"/>
            <a:ext cx="10232097" cy="1403777"/>
          </a:xfrm>
          <a:prstGeom prst="rect">
            <a:avLst/>
          </a:prstGeom>
        </p:spPr>
        <p:txBody>
          <a:bodyPr vert="horz" lIns="91440" tIns="45720" rIns="91440" bIns="45720" rtlCol="0">
            <a:normAutofit/>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b="0" dirty="0"/>
              <a:t>As Donabedian first noted in 1966, all evaluations of the quality of care can be classified in terms of one of three aspects of caregiving they measure: </a:t>
            </a:r>
            <a:r>
              <a:rPr lang="en-US" b="0" dirty="0">
                <a:solidFill>
                  <a:schemeClr val="accent2">
                    <a:lumMod val="75000"/>
                  </a:schemeClr>
                </a:solidFill>
              </a:rPr>
              <a:t>structure, process, or outcomes. </a:t>
            </a:r>
            <a:endParaRPr lang="en-US" sz="4000" b="0" dirty="0">
              <a:solidFill>
                <a:schemeClr val="accent2">
                  <a:lumMod val="75000"/>
                </a:schemeClr>
              </a:solidFill>
            </a:endParaRPr>
          </a:p>
        </p:txBody>
      </p:sp>
      <p:pic>
        <p:nvPicPr>
          <p:cNvPr id="12" name="Picture 2" descr="Diagram of Donabedian's quality framework of components and outcomes of...  | Download Scientific Diagram">
            <a:extLst>
              <a:ext uri="{FF2B5EF4-FFF2-40B4-BE49-F238E27FC236}">
                <a16:creationId xmlns:a16="http://schemas.microsoft.com/office/drawing/2014/main" id="{6864A378-ED17-9E99-772C-AD27743A847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1590" y="3698898"/>
            <a:ext cx="7684099" cy="1605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86348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19B17-5B93-771B-5E55-957F5C21B3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06D5D35-0A6B-2C03-7189-ED1F66F5034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1EEF1786-17FD-6232-EAC9-B5B53AF91F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74F7AF3-A6B3-E2D6-C890-528F8B9D2E6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FD906389-CC98-16EE-182C-B1D775B3F33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00D6C54-E81E-26D4-21A6-80F0A1C6EE2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EB199C6-B731-0F8F-0560-DC3122EFDCA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F9AE057C-8006-7F63-7E20-3C017B237869}"/>
              </a:ext>
            </a:extLst>
          </p:cNvPr>
          <p:cNvSpPr txBox="1"/>
          <p:nvPr/>
        </p:nvSpPr>
        <p:spPr>
          <a:xfrm>
            <a:off x="1041162" y="6090402"/>
            <a:ext cx="10388838" cy="276999"/>
          </a:xfrm>
          <a:prstGeom prst="rect">
            <a:avLst/>
          </a:prstGeom>
          <a:noFill/>
        </p:spPr>
        <p:txBody>
          <a:bodyPr wrap="square" rtlCol="0">
            <a:spAutoFit/>
          </a:bodyPr>
          <a:lstStyle/>
          <a:p>
            <a:pPr algn="r"/>
            <a:r>
              <a:rPr lang="en-US" sz="1200" b="0" dirty="0">
                <a:solidFill>
                  <a:schemeClr val="tx1">
                    <a:lumMod val="75000"/>
                    <a:lumOff val="25000"/>
                  </a:schemeClr>
                </a:solidFill>
              </a:rPr>
              <a:t>Source: The Healthcare Quality Book</a:t>
            </a:r>
          </a:p>
        </p:txBody>
      </p:sp>
      <p:sp>
        <p:nvSpPr>
          <p:cNvPr id="10" name="TextBox 9">
            <a:extLst>
              <a:ext uri="{FF2B5EF4-FFF2-40B4-BE49-F238E27FC236}">
                <a16:creationId xmlns:a16="http://schemas.microsoft.com/office/drawing/2014/main" id="{A67635D8-D942-8A72-C42B-13F32EECB5FD}"/>
              </a:ext>
            </a:extLst>
          </p:cNvPr>
          <p:cNvSpPr txBox="1"/>
          <p:nvPr/>
        </p:nvSpPr>
        <p:spPr>
          <a:xfrm>
            <a:off x="936464" y="2184921"/>
            <a:ext cx="2071301" cy="684847"/>
          </a:xfrm>
          <a:prstGeom prst="rect">
            <a:avLst/>
          </a:prstGeom>
        </p:spPr>
        <p:txBody>
          <a:bodyPr vert="horz" lIns="91440" tIns="45720" rIns="91440" bIns="45720" rtlCol="0">
            <a:normAutofit lnSpcReduction="10000"/>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4000" dirty="0">
                <a:solidFill>
                  <a:srgbClr val="00AEEF"/>
                </a:solidFill>
              </a:rPr>
              <a:t>Structure: </a:t>
            </a:r>
            <a:endParaRPr lang="en-US" sz="5400" dirty="0">
              <a:solidFill>
                <a:srgbClr val="00AEEF"/>
              </a:solidFill>
            </a:endParaRPr>
          </a:p>
        </p:txBody>
      </p:sp>
      <p:sp>
        <p:nvSpPr>
          <p:cNvPr id="11" name="TextBox 10">
            <a:extLst>
              <a:ext uri="{FF2B5EF4-FFF2-40B4-BE49-F238E27FC236}">
                <a16:creationId xmlns:a16="http://schemas.microsoft.com/office/drawing/2014/main" id="{EA3A5BBB-F45E-7200-3A67-F01B936753FA}"/>
              </a:ext>
            </a:extLst>
          </p:cNvPr>
          <p:cNvSpPr txBox="1"/>
          <p:nvPr/>
        </p:nvSpPr>
        <p:spPr>
          <a:xfrm>
            <a:off x="936464" y="2886276"/>
            <a:ext cx="10232097" cy="1014963"/>
          </a:xfrm>
          <a:prstGeom prst="rect">
            <a:avLst/>
          </a:prstGeom>
        </p:spPr>
        <p:txBody>
          <a:bodyPr vert="horz" lIns="91440" tIns="45720" rIns="91440" bIns="45720" rtlCol="0">
            <a:normAutofit/>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0" dirty="0"/>
              <a:t>When quality is measured in terms of structure, the focus is on the relatively static characteristics of the individuals who provide care and of the settings where the care is delivered. </a:t>
            </a:r>
          </a:p>
        </p:txBody>
      </p:sp>
      <p:sp>
        <p:nvSpPr>
          <p:cNvPr id="12" name="TextBox 11">
            <a:extLst>
              <a:ext uri="{FF2B5EF4-FFF2-40B4-BE49-F238E27FC236}">
                <a16:creationId xmlns:a16="http://schemas.microsoft.com/office/drawing/2014/main" id="{2FCA5ED9-791B-300D-2B9D-4B0F842B9D98}"/>
              </a:ext>
            </a:extLst>
          </p:cNvPr>
          <p:cNvSpPr txBox="1"/>
          <p:nvPr/>
        </p:nvSpPr>
        <p:spPr>
          <a:xfrm>
            <a:off x="936464" y="3973662"/>
            <a:ext cx="6534150" cy="1936402"/>
          </a:xfrm>
          <a:prstGeom prst="rect">
            <a:avLst/>
          </a:prstGeom>
        </p:spPr>
        <p:txBody>
          <a:bodyPr vert="horz" lIns="91440" tIns="45720" rIns="91440" bIns="45720" rtlCol="0">
            <a:normAutofit/>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0" dirty="0"/>
              <a:t>These characteristics include the education, training, and certification of professionals who provide care and the adequacy of the facility’s staffing, equipment, and overall organization. </a:t>
            </a:r>
          </a:p>
        </p:txBody>
      </p:sp>
      <p:pic>
        <p:nvPicPr>
          <p:cNvPr id="13" name="Picture 12">
            <a:extLst>
              <a:ext uri="{FF2B5EF4-FFF2-40B4-BE49-F238E27FC236}">
                <a16:creationId xmlns:a16="http://schemas.microsoft.com/office/drawing/2014/main" id="{B6E4BBFB-E710-C874-722C-C045135F77CA}"/>
              </a:ext>
            </a:extLst>
          </p:cNvPr>
          <p:cNvPicPr>
            <a:picLocks noChangeAspect="1"/>
          </p:cNvPicPr>
          <p:nvPr/>
        </p:nvPicPr>
        <p:blipFill>
          <a:blip r:embed="rId3"/>
          <a:stretch>
            <a:fillRect/>
          </a:stretch>
        </p:blipFill>
        <p:spPr>
          <a:xfrm>
            <a:off x="7789798" y="4124562"/>
            <a:ext cx="3427568" cy="1708308"/>
          </a:xfrm>
          <a:prstGeom prst="rect">
            <a:avLst/>
          </a:prstGeom>
        </p:spPr>
      </p:pic>
      <p:sp>
        <p:nvSpPr>
          <p:cNvPr id="14" name="TextBox 13">
            <a:extLst>
              <a:ext uri="{FF2B5EF4-FFF2-40B4-BE49-F238E27FC236}">
                <a16:creationId xmlns:a16="http://schemas.microsoft.com/office/drawing/2014/main" id="{AED03DA1-8512-41B1-8659-34E8555A28F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Evaluating the Quality of care: </a:t>
            </a:r>
            <a:endParaRPr lang="en-US" sz="2800" dirty="0">
              <a:latin typeface="Alexandria" charset="0"/>
              <a:cs typeface="Alexandria" charset="0"/>
            </a:endParaRPr>
          </a:p>
        </p:txBody>
      </p:sp>
    </p:spTree>
    <p:extLst>
      <p:ext uri="{BB962C8B-B14F-4D97-AF65-F5344CB8AC3E}">
        <p14:creationId xmlns:p14="http://schemas.microsoft.com/office/powerpoint/2010/main" val="3452452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081F09-9505-BE16-5895-C56B535A56E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1236764-60FD-F19C-8131-F387D523D75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F6CA46-6E8E-EB4E-3B06-CB378ED83F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1F4EB6D7-EA83-7AFE-73C0-1DDAC3B003C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9303C930-7ACF-7AB7-6C1D-BC86A281A9D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0D0FC1F-A1CD-FEAE-CDAE-BFF9A0E3988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69C1829-A17A-BC81-6BE5-DEDC572EB903}"/>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49F6E551-2C7C-1638-1A50-3D6CEBA9C297}"/>
              </a:ext>
            </a:extLst>
          </p:cNvPr>
          <p:cNvSpPr txBox="1"/>
          <p:nvPr/>
        </p:nvSpPr>
        <p:spPr>
          <a:xfrm>
            <a:off x="1041162" y="6090402"/>
            <a:ext cx="10388838" cy="276999"/>
          </a:xfrm>
          <a:prstGeom prst="rect">
            <a:avLst/>
          </a:prstGeom>
          <a:noFill/>
        </p:spPr>
        <p:txBody>
          <a:bodyPr wrap="square" rtlCol="0">
            <a:spAutoFit/>
          </a:bodyPr>
          <a:lstStyle/>
          <a:p>
            <a:pPr algn="r"/>
            <a:r>
              <a:rPr lang="en-US" sz="1200" b="0" dirty="0">
                <a:solidFill>
                  <a:schemeClr val="tx1">
                    <a:lumMod val="75000"/>
                    <a:lumOff val="25000"/>
                  </a:schemeClr>
                </a:solidFill>
              </a:rPr>
              <a:t>Source: The Healthcare Quality Book</a:t>
            </a:r>
          </a:p>
        </p:txBody>
      </p:sp>
      <p:sp>
        <p:nvSpPr>
          <p:cNvPr id="10" name="TextBox 9">
            <a:extLst>
              <a:ext uri="{FF2B5EF4-FFF2-40B4-BE49-F238E27FC236}">
                <a16:creationId xmlns:a16="http://schemas.microsoft.com/office/drawing/2014/main" id="{BB0F0BF7-2289-2A68-BB20-51A0ACF053DF}"/>
              </a:ext>
            </a:extLst>
          </p:cNvPr>
          <p:cNvSpPr txBox="1"/>
          <p:nvPr/>
        </p:nvSpPr>
        <p:spPr>
          <a:xfrm>
            <a:off x="942308" y="2186696"/>
            <a:ext cx="2071301" cy="684847"/>
          </a:xfrm>
          <a:prstGeom prst="rect">
            <a:avLst/>
          </a:prstGeom>
        </p:spPr>
        <p:txBody>
          <a:bodyPr vert="horz" lIns="91440" tIns="45720" rIns="91440" bIns="45720" rtlCol="0">
            <a:normAutofit lnSpcReduction="10000"/>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4000" dirty="0">
                <a:solidFill>
                  <a:srgbClr val="00AEEF"/>
                </a:solidFill>
              </a:rPr>
              <a:t>Process: </a:t>
            </a:r>
            <a:endParaRPr lang="en-US" sz="5400" dirty="0">
              <a:solidFill>
                <a:srgbClr val="00AEEF"/>
              </a:solidFill>
            </a:endParaRPr>
          </a:p>
        </p:txBody>
      </p:sp>
      <p:sp>
        <p:nvSpPr>
          <p:cNvPr id="11" name="TextBox 10">
            <a:extLst>
              <a:ext uri="{FF2B5EF4-FFF2-40B4-BE49-F238E27FC236}">
                <a16:creationId xmlns:a16="http://schemas.microsoft.com/office/drawing/2014/main" id="{CCD35DC2-9C99-55BE-8751-1E5416E24F3B}"/>
              </a:ext>
            </a:extLst>
          </p:cNvPr>
          <p:cNvSpPr txBox="1"/>
          <p:nvPr/>
        </p:nvSpPr>
        <p:spPr>
          <a:xfrm>
            <a:off x="942308" y="2923909"/>
            <a:ext cx="10232097" cy="954107"/>
          </a:xfrm>
          <a:prstGeom prst="rect">
            <a:avLst/>
          </a:prstGeom>
        </p:spPr>
        <p:txBody>
          <a:bodyPr vert="horz" lIns="91440" tIns="45720" rIns="91440" bIns="45720" rtlCol="0">
            <a:normAutofit/>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0" dirty="0"/>
              <a:t>Process, which refers to what takes place during the delivery of care, also can be the basis for evaluating the quality of care. </a:t>
            </a:r>
          </a:p>
        </p:txBody>
      </p:sp>
      <p:sp>
        <p:nvSpPr>
          <p:cNvPr id="12" name="TextBox 11">
            <a:extLst>
              <a:ext uri="{FF2B5EF4-FFF2-40B4-BE49-F238E27FC236}">
                <a16:creationId xmlns:a16="http://schemas.microsoft.com/office/drawing/2014/main" id="{6ED61E0B-B178-840E-52F0-E49FA515F484}"/>
              </a:ext>
            </a:extLst>
          </p:cNvPr>
          <p:cNvSpPr txBox="1"/>
          <p:nvPr/>
        </p:nvSpPr>
        <p:spPr>
          <a:xfrm>
            <a:off x="942308" y="3925539"/>
            <a:ext cx="6975058" cy="1917941"/>
          </a:xfrm>
          <a:prstGeom prst="rect">
            <a:avLst/>
          </a:prstGeom>
        </p:spPr>
        <p:txBody>
          <a:bodyPr vert="horz" lIns="91440" tIns="45720" rIns="91440" bIns="45720" rtlCol="0">
            <a:normAutofit/>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0" dirty="0"/>
              <a:t>The quality of the process in turn can vary on two aspects: appropriateness, which refers to whether the right actions were taken, and skill, which refers to how well actions were carried out and how timely they were. </a:t>
            </a:r>
          </a:p>
        </p:txBody>
      </p:sp>
      <p:pic>
        <p:nvPicPr>
          <p:cNvPr id="13" name="Picture 12">
            <a:extLst>
              <a:ext uri="{FF2B5EF4-FFF2-40B4-BE49-F238E27FC236}">
                <a16:creationId xmlns:a16="http://schemas.microsoft.com/office/drawing/2014/main" id="{D5266F6B-283F-47B9-EC0E-D0B72804E219}"/>
              </a:ext>
            </a:extLst>
          </p:cNvPr>
          <p:cNvPicPr>
            <a:picLocks noChangeAspect="1"/>
          </p:cNvPicPr>
          <p:nvPr/>
        </p:nvPicPr>
        <p:blipFill>
          <a:blip r:embed="rId3"/>
          <a:stretch>
            <a:fillRect/>
          </a:stretch>
        </p:blipFill>
        <p:spPr>
          <a:xfrm>
            <a:off x="8762572" y="3630282"/>
            <a:ext cx="2298034" cy="2202588"/>
          </a:xfrm>
          <a:prstGeom prst="rect">
            <a:avLst/>
          </a:prstGeom>
        </p:spPr>
      </p:pic>
      <p:sp>
        <p:nvSpPr>
          <p:cNvPr id="14" name="TextBox 13">
            <a:extLst>
              <a:ext uri="{FF2B5EF4-FFF2-40B4-BE49-F238E27FC236}">
                <a16:creationId xmlns:a16="http://schemas.microsoft.com/office/drawing/2014/main" id="{50F0041C-6148-4129-D122-EADD0B31B9B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Evaluating the Quality of care: </a:t>
            </a:r>
            <a:endParaRPr lang="en-US" sz="2800" dirty="0">
              <a:latin typeface="Alexandria" charset="0"/>
              <a:cs typeface="Alexandria" charset="0"/>
            </a:endParaRPr>
          </a:p>
        </p:txBody>
      </p:sp>
    </p:spTree>
    <p:extLst>
      <p:ext uri="{BB962C8B-B14F-4D97-AF65-F5344CB8AC3E}">
        <p14:creationId xmlns:p14="http://schemas.microsoft.com/office/powerpoint/2010/main" val="20351605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09D6C-E163-6E0E-1DA2-D32EE2C78F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7B1B9B-23EB-AD20-2110-478F502E106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AC7D6755-470A-ABA9-D296-1BC453C254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9B4BCCD-64F4-9C45-AA3B-C64BEB4DF856}"/>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264CD15C-2CBA-7057-71A4-A24362FF81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8B76054-02D6-B944-4798-5D1F94DB82E9}"/>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C5D03904-0A4B-3E22-66B8-BBD4039ACAA9}"/>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C1C1D3E2-2CC9-C73F-ECA8-125DDF5F18E2}"/>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3" name="TextBox 2">
            <a:extLst>
              <a:ext uri="{FF2B5EF4-FFF2-40B4-BE49-F238E27FC236}">
                <a16:creationId xmlns:a16="http://schemas.microsoft.com/office/drawing/2014/main" id="{64D75C97-6848-0426-CD1F-145F55BF8AE0}"/>
              </a:ext>
            </a:extLst>
          </p:cNvPr>
          <p:cNvSpPr txBox="1"/>
          <p:nvPr/>
        </p:nvSpPr>
        <p:spPr>
          <a:xfrm>
            <a:off x="7750628" y="6002964"/>
            <a:ext cx="4321923"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pPr algn="r"/>
            <a:r>
              <a:rPr lang="en-US" sz="1200" b="0" dirty="0">
                <a:solidFill>
                  <a:schemeClr val="tx1">
                    <a:lumMod val="75000"/>
                    <a:lumOff val="25000"/>
                  </a:schemeClr>
                </a:solidFill>
              </a:rPr>
              <a:t>Source: The Healthcare Quality Book</a:t>
            </a:r>
          </a:p>
        </p:txBody>
      </p:sp>
      <p:sp>
        <p:nvSpPr>
          <p:cNvPr id="11" name="TextBox 10">
            <a:extLst>
              <a:ext uri="{FF2B5EF4-FFF2-40B4-BE49-F238E27FC236}">
                <a16:creationId xmlns:a16="http://schemas.microsoft.com/office/drawing/2014/main" id="{DA97009E-5614-5455-B5AC-17EB0F34CDA8}"/>
              </a:ext>
            </a:extLst>
          </p:cNvPr>
          <p:cNvSpPr txBox="1"/>
          <p:nvPr/>
        </p:nvSpPr>
        <p:spPr>
          <a:xfrm>
            <a:off x="942308" y="2890109"/>
            <a:ext cx="10356849" cy="931401"/>
          </a:xfrm>
          <a:prstGeom prst="rect">
            <a:avLst/>
          </a:prstGeom>
        </p:spPr>
        <p:txBody>
          <a:bodyPr vert="horz" lIns="91440" tIns="45720" rIns="91440" bIns="45720" rtlCol="0">
            <a:normAutofit/>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0" dirty="0"/>
              <a:t>Ordering the correct diagnostic procedure for a patient is a measure of appropriateness. </a:t>
            </a:r>
          </a:p>
        </p:txBody>
      </p:sp>
      <p:sp>
        <p:nvSpPr>
          <p:cNvPr id="13" name="TextBox 12">
            <a:extLst>
              <a:ext uri="{FF2B5EF4-FFF2-40B4-BE49-F238E27FC236}">
                <a16:creationId xmlns:a16="http://schemas.microsoft.com/office/drawing/2014/main" id="{65BF6E8E-DB91-EECF-DB41-2D71C1209DE8}"/>
              </a:ext>
            </a:extLst>
          </p:cNvPr>
          <p:cNvSpPr txBox="1"/>
          <p:nvPr/>
        </p:nvSpPr>
        <p:spPr>
          <a:xfrm>
            <a:off x="942308" y="3672070"/>
            <a:ext cx="7577587" cy="954107"/>
          </a:xfrm>
          <a:prstGeom prst="rect">
            <a:avLst/>
          </a:prstGeom>
        </p:spPr>
        <p:txBody>
          <a:bodyPr vert="horz" lIns="91440" tIns="45720" rIns="91440" bIns="45720" rtlCol="0">
            <a:normAutofit/>
          </a:bodyPr>
          <a:lstStyle>
            <a:defPPr>
              <a:defRPr lang="en-SA"/>
            </a:defPPr>
            <a:lvl1pPr marL="457200" indent="-457200" algn="just">
              <a:lnSpc>
                <a:spcPct val="100000"/>
              </a:lnSpc>
              <a:spcBef>
                <a:spcPts val="638"/>
              </a:spcBef>
              <a:buFont typeface="Arial" panose="020B0604020202020204" pitchFamily="34" charset="0"/>
              <a:buChar char="•"/>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b="0" dirty="0"/>
              <a:t>When evaluating the process of care, however, appropriateness is only half the story. </a:t>
            </a:r>
            <a:endParaRPr lang="en-SA" sz="2400" b="0" dirty="0"/>
          </a:p>
        </p:txBody>
      </p:sp>
      <p:sp>
        <p:nvSpPr>
          <p:cNvPr id="14" name="TextBox 13">
            <a:extLst>
              <a:ext uri="{FF2B5EF4-FFF2-40B4-BE49-F238E27FC236}">
                <a16:creationId xmlns:a16="http://schemas.microsoft.com/office/drawing/2014/main" id="{5D170A90-F556-180D-9822-1E26F1120351}"/>
              </a:ext>
            </a:extLst>
          </p:cNvPr>
          <p:cNvSpPr txBox="1"/>
          <p:nvPr/>
        </p:nvSpPr>
        <p:spPr>
          <a:xfrm>
            <a:off x="942308" y="4769383"/>
            <a:ext cx="7418825" cy="954107"/>
          </a:xfrm>
          <a:prstGeom prst="rect">
            <a:avLst/>
          </a:prstGeom>
        </p:spPr>
        <p:txBody>
          <a:bodyPr vert="horz" lIns="91440" tIns="45720" rIns="91440" bIns="45720" rtlCol="0">
            <a:normAutofit/>
          </a:bodyPr>
          <a:lstStyle>
            <a:defPPr>
              <a:defRPr lang="en-SA"/>
            </a:defPPr>
            <a:lvl1pPr marL="457200" indent="-457200" algn="just">
              <a:lnSpc>
                <a:spcPct val="100000"/>
              </a:lnSpc>
              <a:spcBef>
                <a:spcPts val="638"/>
              </a:spcBef>
              <a:buFont typeface="Arial" panose="020B0604020202020204" pitchFamily="34" charset="0"/>
              <a:buChar char="•"/>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b="0" dirty="0"/>
              <a:t>The other half is in how well and how promptly (i.e., skillfully) the procedure was carried out.</a:t>
            </a:r>
            <a:endParaRPr lang="en-SA" sz="2400" b="0" dirty="0"/>
          </a:p>
        </p:txBody>
      </p:sp>
      <p:sp>
        <p:nvSpPr>
          <p:cNvPr id="15" name="TextBox 14">
            <a:extLst>
              <a:ext uri="{FF2B5EF4-FFF2-40B4-BE49-F238E27FC236}">
                <a16:creationId xmlns:a16="http://schemas.microsoft.com/office/drawing/2014/main" id="{D753F9AE-AECC-13AF-94D8-3442ABC19B31}"/>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Evaluating the Quality of care: </a:t>
            </a:r>
            <a:endParaRPr lang="en-US" sz="2800" dirty="0">
              <a:latin typeface="Alexandria" charset="0"/>
              <a:cs typeface="Alexandria" charset="0"/>
            </a:endParaRPr>
          </a:p>
        </p:txBody>
      </p:sp>
      <p:sp>
        <p:nvSpPr>
          <p:cNvPr id="16" name="TextBox 15">
            <a:extLst>
              <a:ext uri="{FF2B5EF4-FFF2-40B4-BE49-F238E27FC236}">
                <a16:creationId xmlns:a16="http://schemas.microsoft.com/office/drawing/2014/main" id="{EE9161BE-D8F1-D6E2-5003-A2530CC31120}"/>
              </a:ext>
            </a:extLst>
          </p:cNvPr>
          <p:cNvSpPr txBox="1"/>
          <p:nvPr/>
        </p:nvSpPr>
        <p:spPr>
          <a:xfrm>
            <a:off x="942308" y="2186696"/>
            <a:ext cx="2071301" cy="684847"/>
          </a:xfrm>
          <a:prstGeom prst="rect">
            <a:avLst/>
          </a:prstGeom>
        </p:spPr>
        <p:txBody>
          <a:bodyPr vert="horz" lIns="91440" tIns="45720" rIns="91440" bIns="45720" rtlCol="0">
            <a:normAutofit lnSpcReduction="10000"/>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4000" dirty="0">
                <a:solidFill>
                  <a:srgbClr val="00AEEF"/>
                </a:solidFill>
              </a:rPr>
              <a:t>Process: </a:t>
            </a:r>
            <a:endParaRPr lang="en-US" sz="5400" dirty="0">
              <a:solidFill>
                <a:srgbClr val="00AEEF"/>
              </a:solidFill>
            </a:endParaRPr>
          </a:p>
        </p:txBody>
      </p:sp>
      <p:pic>
        <p:nvPicPr>
          <p:cNvPr id="17" name="Picture 16">
            <a:extLst>
              <a:ext uri="{FF2B5EF4-FFF2-40B4-BE49-F238E27FC236}">
                <a16:creationId xmlns:a16="http://schemas.microsoft.com/office/drawing/2014/main" id="{9FDFEFD7-6A5E-CD68-A5D9-0A7D3B3755E5}"/>
              </a:ext>
            </a:extLst>
          </p:cNvPr>
          <p:cNvPicPr>
            <a:picLocks noChangeAspect="1"/>
          </p:cNvPicPr>
          <p:nvPr/>
        </p:nvPicPr>
        <p:blipFill>
          <a:blip r:embed="rId3"/>
          <a:stretch>
            <a:fillRect/>
          </a:stretch>
        </p:blipFill>
        <p:spPr>
          <a:xfrm>
            <a:off x="8762572" y="3630282"/>
            <a:ext cx="2298034" cy="2202588"/>
          </a:xfrm>
          <a:prstGeom prst="rect">
            <a:avLst/>
          </a:prstGeom>
        </p:spPr>
      </p:pic>
    </p:spTree>
    <p:extLst>
      <p:ext uri="{BB962C8B-B14F-4D97-AF65-F5344CB8AC3E}">
        <p14:creationId xmlns:p14="http://schemas.microsoft.com/office/powerpoint/2010/main" val="3836911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2CA4E-F9C5-CE2F-75BC-B5AB724D0D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376ABE-1B81-A86E-64E8-EF87E9EA117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0A020E0-EBB4-E049-65BF-4466304110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FFACC54C-F82A-2969-93F2-C01FAAA45AA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B7B47C5-612A-0754-BFB8-76E49D19157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91D5D1E-1E53-1ED7-758D-1AD9C376E8F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E006BA6-5C95-EF4B-6093-528117C6E0D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86D1C93A-EBF0-805E-7D8C-BC9621E2306E}"/>
              </a:ext>
            </a:extLst>
          </p:cNvPr>
          <p:cNvSpPr txBox="1"/>
          <p:nvPr/>
        </p:nvSpPr>
        <p:spPr>
          <a:xfrm>
            <a:off x="1041162" y="6090402"/>
            <a:ext cx="10388838" cy="276999"/>
          </a:xfrm>
          <a:prstGeom prst="rect">
            <a:avLst/>
          </a:prstGeom>
          <a:noFill/>
        </p:spPr>
        <p:txBody>
          <a:bodyPr wrap="square" rtlCol="0">
            <a:spAutoFit/>
          </a:bodyPr>
          <a:lstStyle/>
          <a:p>
            <a:pPr algn="r"/>
            <a:r>
              <a:rPr lang="en-US" sz="1200" b="0" dirty="0">
                <a:solidFill>
                  <a:schemeClr val="tx1">
                    <a:lumMod val="75000"/>
                    <a:lumOff val="25000"/>
                  </a:schemeClr>
                </a:solidFill>
              </a:rPr>
              <a:t>Source: The Healthcare Quality Book</a:t>
            </a:r>
          </a:p>
        </p:txBody>
      </p:sp>
      <p:sp>
        <p:nvSpPr>
          <p:cNvPr id="10" name="TextBox 9">
            <a:extLst>
              <a:ext uri="{FF2B5EF4-FFF2-40B4-BE49-F238E27FC236}">
                <a16:creationId xmlns:a16="http://schemas.microsoft.com/office/drawing/2014/main" id="{FA83CAFC-84FE-0C1A-A15F-EEBD5B80F039}"/>
              </a:ext>
            </a:extLst>
          </p:cNvPr>
          <p:cNvSpPr txBox="1"/>
          <p:nvPr/>
        </p:nvSpPr>
        <p:spPr>
          <a:xfrm>
            <a:off x="942308" y="2229344"/>
            <a:ext cx="2071301" cy="684847"/>
          </a:xfrm>
          <a:prstGeom prst="rect">
            <a:avLst/>
          </a:prstGeom>
        </p:spPr>
        <p:txBody>
          <a:bodyPr vert="horz" lIns="91440" tIns="45720" rIns="91440" bIns="45720" rtlCol="0">
            <a:normAutofit fontScale="77500" lnSpcReduction="20000"/>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5400" dirty="0">
                <a:solidFill>
                  <a:srgbClr val="00AEEF"/>
                </a:solidFill>
              </a:rPr>
              <a:t>Outcome: </a:t>
            </a:r>
          </a:p>
        </p:txBody>
      </p:sp>
      <p:sp>
        <p:nvSpPr>
          <p:cNvPr id="11" name="TextBox 10">
            <a:extLst>
              <a:ext uri="{FF2B5EF4-FFF2-40B4-BE49-F238E27FC236}">
                <a16:creationId xmlns:a16="http://schemas.microsoft.com/office/drawing/2014/main" id="{686FBF0C-F719-C2D3-3D34-635C8B81CEFD}"/>
              </a:ext>
            </a:extLst>
          </p:cNvPr>
          <p:cNvSpPr txBox="1"/>
          <p:nvPr/>
        </p:nvSpPr>
        <p:spPr>
          <a:xfrm>
            <a:off x="942308" y="3042140"/>
            <a:ext cx="10232097" cy="973941"/>
          </a:xfrm>
          <a:prstGeom prst="rect">
            <a:avLst/>
          </a:prstGeom>
        </p:spPr>
        <p:txBody>
          <a:bodyPr vert="horz" lIns="91440" tIns="45720" rIns="91440" bIns="45720" rtlCol="0">
            <a:normAutofit/>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0" dirty="0"/>
              <a:t>Outcome measures, which capture whether healthcare goals were achieved, are another way of assessing quality of care.</a:t>
            </a:r>
          </a:p>
        </p:txBody>
      </p:sp>
      <p:sp>
        <p:nvSpPr>
          <p:cNvPr id="12" name="TextBox 11">
            <a:extLst>
              <a:ext uri="{FF2B5EF4-FFF2-40B4-BE49-F238E27FC236}">
                <a16:creationId xmlns:a16="http://schemas.microsoft.com/office/drawing/2014/main" id="{1860AF04-37BE-9F55-E790-9122ED527D0F}"/>
              </a:ext>
            </a:extLst>
          </p:cNvPr>
          <p:cNvSpPr txBox="1"/>
          <p:nvPr/>
        </p:nvSpPr>
        <p:spPr>
          <a:xfrm>
            <a:off x="942309" y="4226541"/>
            <a:ext cx="7308849" cy="1566184"/>
          </a:xfrm>
          <a:prstGeom prst="rect">
            <a:avLst/>
          </a:prstGeom>
        </p:spPr>
        <p:txBody>
          <a:bodyPr vert="horz" lIns="91440" tIns="45720" rIns="91440" bIns="45720" rtlCol="0">
            <a:normAutofit/>
          </a:bodyPr>
          <a:lstStyle>
            <a:defPPr>
              <a:defRPr lang="en-SA"/>
            </a:defPPr>
            <a:lvl1pPr indent="0" algn="just">
              <a:lnSpc>
                <a:spcPct val="10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0" dirty="0"/>
              <a:t>Because the goals of care can be defined broadly, outcome measures have come to include the costs of care as well as patients’ satisfaction with care. </a:t>
            </a:r>
          </a:p>
          <a:p>
            <a:pPr marL="457200" indent="-457200">
              <a:buFont typeface="Arial" panose="020B0604020202020204" pitchFamily="34" charset="0"/>
              <a:buChar char="•"/>
            </a:pPr>
            <a:endParaRPr lang="en-US" sz="2400" b="0" dirty="0"/>
          </a:p>
        </p:txBody>
      </p:sp>
      <p:pic>
        <p:nvPicPr>
          <p:cNvPr id="13" name="Picture 12">
            <a:extLst>
              <a:ext uri="{FF2B5EF4-FFF2-40B4-BE49-F238E27FC236}">
                <a16:creationId xmlns:a16="http://schemas.microsoft.com/office/drawing/2014/main" id="{128DBAE3-626A-569C-C415-6375FE288B38}"/>
              </a:ext>
            </a:extLst>
          </p:cNvPr>
          <p:cNvPicPr>
            <a:picLocks noChangeAspect="1"/>
          </p:cNvPicPr>
          <p:nvPr/>
        </p:nvPicPr>
        <p:blipFill rotWithShape="1">
          <a:blip r:embed="rId3"/>
          <a:srcRect l="6070" t="4678" r="6070"/>
          <a:stretch/>
        </p:blipFill>
        <p:spPr>
          <a:xfrm>
            <a:off x="8872786" y="3870701"/>
            <a:ext cx="2301619" cy="1881763"/>
          </a:xfrm>
          <a:prstGeom prst="rect">
            <a:avLst/>
          </a:prstGeom>
        </p:spPr>
      </p:pic>
      <p:sp>
        <p:nvSpPr>
          <p:cNvPr id="14" name="TextBox 13">
            <a:extLst>
              <a:ext uri="{FF2B5EF4-FFF2-40B4-BE49-F238E27FC236}">
                <a16:creationId xmlns:a16="http://schemas.microsoft.com/office/drawing/2014/main" id="{5B7DAE5A-CE6F-6C18-1B93-8E7B0D3788AC}"/>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Evaluating the Quality of care: </a:t>
            </a:r>
            <a:endParaRPr lang="en-US" sz="2800" dirty="0">
              <a:latin typeface="Alexandria" charset="0"/>
              <a:cs typeface="Alexandria" charset="0"/>
            </a:endParaRPr>
          </a:p>
        </p:txBody>
      </p:sp>
    </p:spTree>
    <p:extLst>
      <p:ext uri="{BB962C8B-B14F-4D97-AF65-F5344CB8AC3E}">
        <p14:creationId xmlns:p14="http://schemas.microsoft.com/office/powerpoint/2010/main" val="2980061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511ED-A62A-FA13-1405-8C30CA434B30}"/>
            </a:ext>
          </a:extLst>
        </p:cNvPr>
        <p:cNvGrpSpPr/>
        <p:nvPr/>
      </p:nvGrpSpPr>
      <p:grpSpPr>
        <a:xfrm>
          <a:off x="0" y="0"/>
          <a:ext cx="0" cy="0"/>
          <a:chOff x="0" y="0"/>
          <a:chExt cx="0" cy="0"/>
        </a:xfrm>
      </p:grpSpPr>
      <p:pic>
        <p:nvPicPr>
          <p:cNvPr id="2" name="Picture 1" descr="Midocean  01-03">
            <a:extLst>
              <a:ext uri="{FF2B5EF4-FFF2-40B4-BE49-F238E27FC236}">
                <a16:creationId xmlns:a16="http://schemas.microsoft.com/office/drawing/2014/main" id="{4702BC74-9C5D-7A7A-248F-D258C45A5DF1}"/>
              </a:ext>
            </a:extLst>
          </p:cNvPr>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82F82831-9ED6-21D0-0FF0-644189F32ABD}"/>
              </a:ext>
            </a:extLst>
          </p:cNvPr>
          <p:cNvSpPr txBox="1"/>
          <p:nvPr/>
        </p:nvSpPr>
        <p:spPr>
          <a:xfrm>
            <a:off x="1712258" y="2551837"/>
            <a:ext cx="8767483" cy="1200329"/>
          </a:xfrm>
          <a:prstGeom prst="rect">
            <a:avLst/>
          </a:prstGeom>
          <a:noFill/>
        </p:spPr>
        <p:txBody>
          <a:bodyPr wrap="square" rtlCol="0">
            <a:spAutoFit/>
          </a:bodyPr>
          <a:lstStyle/>
          <a:p>
            <a:pPr algn="ctr"/>
            <a:r>
              <a:rPr lang="en-US" sz="3600" b="1" dirty="0">
                <a:solidFill>
                  <a:srgbClr val="00B0F0"/>
                </a:solidFill>
                <a:latin typeface="Alexandria" charset="0"/>
                <a:cs typeface="Alexandria" charset="0"/>
              </a:rPr>
              <a:t>Part Three:</a:t>
            </a:r>
          </a:p>
          <a:p>
            <a:pPr algn="ctr"/>
            <a:r>
              <a:rPr lang="en-US" sz="3600" b="1" dirty="0">
                <a:solidFill>
                  <a:srgbClr val="00B0F0"/>
                </a:solidFill>
                <a:latin typeface="Alexandria" charset="0"/>
                <a:cs typeface="Alexandria" charset="0"/>
              </a:rPr>
              <a:t>Quality Improvement </a:t>
            </a:r>
          </a:p>
        </p:txBody>
      </p:sp>
    </p:spTree>
    <p:extLst>
      <p:ext uri="{BB962C8B-B14F-4D97-AF65-F5344CB8AC3E}">
        <p14:creationId xmlns:p14="http://schemas.microsoft.com/office/powerpoint/2010/main" val="352156363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100AF3-9086-96F1-5387-4B22974697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6B2CA5-CC5E-0DE4-FB60-D6FE0CA306B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D06891D-9FEA-96D8-0F5B-E787074A599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28080FA-5EFA-3F40-93F0-26B02DC622E7}"/>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C5F35A7-3A02-065D-EE66-3127F5709D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6C321A9-8704-9A0F-DFDB-5DD1C93CB6C1}"/>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DD4F7E6-27F9-3FEF-3E63-20E55D68165F}"/>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09701CBB-DEE0-8817-F352-CE8A44D501C6}"/>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B66A84D4-9895-AA62-7174-75F5A98011A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of care concept: </a:t>
            </a:r>
            <a:endParaRPr lang="en-US" sz="2800" dirty="0">
              <a:latin typeface="Alexandria" charset="0"/>
              <a:cs typeface="Alexandria" charset="0"/>
            </a:endParaRPr>
          </a:p>
        </p:txBody>
      </p:sp>
      <p:sp>
        <p:nvSpPr>
          <p:cNvPr id="3" name="TextBox 2">
            <a:extLst>
              <a:ext uri="{FF2B5EF4-FFF2-40B4-BE49-F238E27FC236}">
                <a16:creationId xmlns:a16="http://schemas.microsoft.com/office/drawing/2014/main" id="{8EF278EC-1060-AF34-CDEC-1EBD6E6F07FA}"/>
              </a:ext>
            </a:extLst>
          </p:cNvPr>
          <p:cNvSpPr txBox="1"/>
          <p:nvPr/>
        </p:nvSpPr>
        <p:spPr>
          <a:xfrm>
            <a:off x="1102000" y="3235186"/>
            <a:ext cx="6354625" cy="1569660"/>
          </a:xfrm>
          <a:prstGeom prst="rect">
            <a:avLst/>
          </a:prstGeom>
          <a:noFill/>
        </p:spPr>
        <p:txBody>
          <a:bodyPr wrap="square" rtlCol="0">
            <a:spAutoFit/>
          </a:bodyPr>
          <a:lstStyle/>
          <a:p>
            <a:pPr algn="ctr"/>
            <a:r>
              <a:rPr lang="en-US" sz="3200" b="1" i="1" dirty="0">
                <a:solidFill>
                  <a:schemeClr val="accent1">
                    <a:lumMod val="75000"/>
                  </a:schemeClr>
                </a:solidFill>
                <a:effectLst>
                  <a:outerShdw blurRad="38100" dist="38100" dir="2700000" algn="tl">
                    <a:srgbClr val="000000">
                      <a:alpha val="43137"/>
                    </a:srgbClr>
                  </a:outerShdw>
                </a:effectLst>
                <a:latin typeface="Century Schoolbook" panose="02040604050505020304" pitchFamily="18" charset="0"/>
                <a:cs typeface="Aharoni" panose="02010803020104030203" pitchFamily="2" charset="-79"/>
              </a:rPr>
              <a:t>How do we improve the quality of care and services we provide? </a:t>
            </a:r>
          </a:p>
        </p:txBody>
      </p:sp>
      <p:pic>
        <p:nvPicPr>
          <p:cNvPr id="10" name="Picture 9">
            <a:extLst>
              <a:ext uri="{FF2B5EF4-FFF2-40B4-BE49-F238E27FC236}">
                <a16:creationId xmlns:a16="http://schemas.microsoft.com/office/drawing/2014/main" id="{7919EEBF-B366-843A-2E8D-DB385D064F7E}"/>
              </a:ext>
            </a:extLst>
          </p:cNvPr>
          <p:cNvPicPr>
            <a:picLocks noChangeAspect="1"/>
          </p:cNvPicPr>
          <p:nvPr/>
        </p:nvPicPr>
        <p:blipFill>
          <a:blip r:embed="rId3"/>
          <a:stretch>
            <a:fillRect/>
          </a:stretch>
        </p:blipFill>
        <p:spPr>
          <a:xfrm>
            <a:off x="8299971" y="2641137"/>
            <a:ext cx="2757758" cy="2757758"/>
          </a:xfrm>
          <a:prstGeom prst="rect">
            <a:avLst/>
          </a:prstGeom>
        </p:spPr>
      </p:pic>
    </p:spTree>
    <p:extLst>
      <p:ext uri="{BB962C8B-B14F-4D97-AF65-F5344CB8AC3E}">
        <p14:creationId xmlns:p14="http://schemas.microsoft.com/office/powerpoint/2010/main" val="1404093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525D55-1A55-A1E1-294A-5001234676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36A804-02E8-FB67-20C3-A604A5A3D3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A80185EF-9CB2-DE0A-99D2-F8D5944317E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1EA16A7-8135-4975-83D1-91B1EDACD20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6D4C740F-872F-A62B-34FF-56FE2EB0020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C191A3A4-54EE-22F8-A590-453EEF233DBA}"/>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19331CD-57CE-1C90-CF99-EDCE30C659D0}"/>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96204EA7-0272-F9CC-2450-F961A868D66C}"/>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8" name="TextBox 7">
            <a:extLst>
              <a:ext uri="{FF2B5EF4-FFF2-40B4-BE49-F238E27FC236}">
                <a16:creationId xmlns:a16="http://schemas.microsoft.com/office/drawing/2014/main" id="{AB713008-5808-3D5B-F7AA-E24FFF48BEE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improvement: </a:t>
            </a:r>
            <a:endParaRPr lang="en-US" sz="2800" dirty="0">
              <a:latin typeface="Alexandria" charset="0"/>
              <a:cs typeface="Alexandria" charset="0"/>
            </a:endParaRPr>
          </a:p>
        </p:txBody>
      </p:sp>
      <p:sp>
        <p:nvSpPr>
          <p:cNvPr id="10" name="Rectangle 3">
            <a:extLst>
              <a:ext uri="{FF2B5EF4-FFF2-40B4-BE49-F238E27FC236}">
                <a16:creationId xmlns:a16="http://schemas.microsoft.com/office/drawing/2014/main" id="{E5705E9C-4793-4A92-56C1-40E4207B34D3}"/>
              </a:ext>
            </a:extLst>
          </p:cNvPr>
          <p:cNvSpPr txBox="1">
            <a:spLocks noChangeArrowheads="1"/>
          </p:cNvSpPr>
          <p:nvPr/>
        </p:nvSpPr>
        <p:spPr>
          <a:xfrm>
            <a:off x="942308" y="2186696"/>
            <a:ext cx="4355192" cy="5652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000" b="1" dirty="0">
                <a:solidFill>
                  <a:srgbClr val="00AEEF"/>
                </a:solidFill>
                <a:latin typeface="Sakkal Majalla" panose="02000000000000000000" pitchFamily="2" charset="-78"/>
                <a:ea typeface="+mj-ea"/>
                <a:cs typeface="Sakkal Majalla" panose="02000000000000000000" pitchFamily="2" charset="-78"/>
              </a:rPr>
              <a:t>API Improvement Model: </a:t>
            </a:r>
          </a:p>
        </p:txBody>
      </p:sp>
      <p:sp>
        <p:nvSpPr>
          <p:cNvPr id="11" name="TextBox 10">
            <a:extLst>
              <a:ext uri="{FF2B5EF4-FFF2-40B4-BE49-F238E27FC236}">
                <a16:creationId xmlns:a16="http://schemas.microsoft.com/office/drawing/2014/main" id="{764C31F2-FE66-3624-770E-84354C6D3F48}"/>
              </a:ext>
            </a:extLst>
          </p:cNvPr>
          <p:cNvSpPr txBox="1"/>
          <p:nvPr/>
        </p:nvSpPr>
        <p:spPr>
          <a:xfrm>
            <a:off x="760146" y="2797295"/>
            <a:ext cx="10593653" cy="910669"/>
          </a:xfrm>
          <a:prstGeom prst="rect">
            <a:avLst/>
          </a:prstGeom>
        </p:spPr>
        <p:txBody>
          <a:bodyPr vert="horz" lIns="91440" tIns="45720" rIns="91440" bIns="45720" rtlCol="0">
            <a:no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0" dirty="0"/>
              <a:t>The Associate in Process Improvement (API), developed a simple model for improvement based on Deming’s PDSA cycle. </a:t>
            </a:r>
          </a:p>
        </p:txBody>
      </p:sp>
      <p:sp>
        <p:nvSpPr>
          <p:cNvPr id="12" name="TextBox 11">
            <a:extLst>
              <a:ext uri="{FF2B5EF4-FFF2-40B4-BE49-F238E27FC236}">
                <a16:creationId xmlns:a16="http://schemas.microsoft.com/office/drawing/2014/main" id="{35157733-A2CB-C11D-1CEF-C774D142FD91}"/>
              </a:ext>
            </a:extLst>
          </p:cNvPr>
          <p:cNvSpPr txBox="1"/>
          <p:nvPr/>
        </p:nvSpPr>
        <p:spPr>
          <a:xfrm>
            <a:off x="760146" y="3675324"/>
            <a:ext cx="7737083" cy="1146557"/>
          </a:xfrm>
          <a:prstGeom prst="rect">
            <a:avLst/>
          </a:prstGeom>
        </p:spPr>
        <p:txBody>
          <a:bodyPr vert="horz" lIns="91440" tIns="45720" rIns="91440" bIns="45720" rtlCol="0">
            <a:noAutofit/>
          </a:bodyPr>
          <a:lstStyle>
            <a:defPPr>
              <a:defRPr lang="en-SA"/>
            </a:defPPr>
            <a:lvl1pPr indent="0" algn="just">
              <a:lnSpc>
                <a:spcPct val="9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0" dirty="0"/>
              <a:t>The model contains three fundamental questions that form the basis of improvement: </a:t>
            </a:r>
            <a:r>
              <a:rPr lang="en-US" sz="2400" dirty="0"/>
              <a:t>What</a:t>
            </a:r>
            <a:r>
              <a:rPr lang="en-US" sz="2400" b="0" dirty="0"/>
              <a:t> are we trying to accomplish? </a:t>
            </a:r>
            <a:r>
              <a:rPr lang="en-US" sz="2400" dirty="0"/>
              <a:t>How</a:t>
            </a:r>
            <a:r>
              <a:rPr lang="en-US" sz="2400" b="0" dirty="0"/>
              <a:t> will we know that a change is an improvement? </a:t>
            </a:r>
            <a:r>
              <a:rPr lang="en-US" sz="2400" dirty="0"/>
              <a:t>What</a:t>
            </a:r>
            <a:r>
              <a:rPr lang="en-US" sz="2400" b="0" dirty="0"/>
              <a:t> change can we make that will result in improvement? </a:t>
            </a:r>
            <a:endParaRPr lang="en-SA" sz="2400" b="0" dirty="0"/>
          </a:p>
        </p:txBody>
      </p:sp>
      <p:sp>
        <p:nvSpPr>
          <p:cNvPr id="13" name="TextBox 12">
            <a:extLst>
              <a:ext uri="{FF2B5EF4-FFF2-40B4-BE49-F238E27FC236}">
                <a16:creationId xmlns:a16="http://schemas.microsoft.com/office/drawing/2014/main" id="{AFCA5147-FA07-2F07-700D-1AB15A672226}"/>
              </a:ext>
            </a:extLst>
          </p:cNvPr>
          <p:cNvSpPr txBox="1"/>
          <p:nvPr/>
        </p:nvSpPr>
        <p:spPr>
          <a:xfrm>
            <a:off x="760146" y="5196931"/>
            <a:ext cx="7737083" cy="878702"/>
          </a:xfrm>
          <a:prstGeom prst="rect">
            <a:avLst/>
          </a:prstGeom>
        </p:spPr>
        <p:txBody>
          <a:bodyPr vert="horz" lIns="91440" tIns="45720" rIns="91440" bIns="45720" rtlCol="0">
            <a:noAutofit/>
          </a:bodyPr>
          <a:lstStyle>
            <a:defPPr>
              <a:defRPr lang="en-SA"/>
            </a:defPPr>
            <a:lvl1pPr indent="0" algn="just">
              <a:lnSpc>
                <a:spcPct val="90000"/>
              </a:lnSpc>
              <a:spcBef>
                <a:spcPts val="638"/>
              </a:spcBef>
              <a:buFont typeface="Arial" panose="020B0604020202020204" pitchFamily="34" charset="0"/>
              <a:buNone/>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0" dirty="0"/>
              <a:t>Focus on the three questions and the PDSA cycle allows the model’s application to be as simple or sophisticated as necessary.</a:t>
            </a:r>
            <a:endParaRPr lang="en-SA" sz="2400" b="0" dirty="0"/>
          </a:p>
        </p:txBody>
      </p:sp>
      <p:pic>
        <p:nvPicPr>
          <p:cNvPr id="14" name="Picture 13">
            <a:extLst>
              <a:ext uri="{FF2B5EF4-FFF2-40B4-BE49-F238E27FC236}">
                <a16:creationId xmlns:a16="http://schemas.microsoft.com/office/drawing/2014/main" id="{68217E5D-9808-8B69-977C-DE8BDC7EE5C9}"/>
              </a:ext>
            </a:extLst>
          </p:cNvPr>
          <p:cNvPicPr>
            <a:picLocks noChangeAspect="1"/>
          </p:cNvPicPr>
          <p:nvPr/>
        </p:nvPicPr>
        <p:blipFill>
          <a:blip r:embed="rId3"/>
          <a:stretch>
            <a:fillRect/>
          </a:stretch>
        </p:blipFill>
        <p:spPr>
          <a:xfrm>
            <a:off x="8786871" y="3659883"/>
            <a:ext cx="2277285" cy="1968655"/>
          </a:xfrm>
          <a:prstGeom prst="rect">
            <a:avLst/>
          </a:prstGeom>
        </p:spPr>
      </p:pic>
    </p:spTree>
    <p:extLst>
      <p:ext uri="{BB962C8B-B14F-4D97-AF65-F5344CB8AC3E}">
        <p14:creationId xmlns:p14="http://schemas.microsoft.com/office/powerpoint/2010/main" val="41707988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ECE960-D280-766E-DF76-1C3E6AEA322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01BAD8-A027-9E6F-EEE4-F9DDF3B9A64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71263893-413F-5258-8C9A-F3CE374104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A96FA39-7174-A567-E5B6-AD7598AD7AB1}"/>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15517E9E-414B-6C83-1869-6E0E7B36330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9F7B8CB-EB18-0D4D-B98F-FC68E77C6918}"/>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8ABA6D2-8EFE-0716-1949-C3E04BA6E24D}"/>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F2819706-B558-C3F2-D82C-DBF5E07B46AB}"/>
              </a:ext>
            </a:extLst>
          </p:cNvPr>
          <p:cNvSpPr txBox="1"/>
          <p:nvPr/>
        </p:nvSpPr>
        <p:spPr>
          <a:xfrm>
            <a:off x="1041162" y="6090402"/>
            <a:ext cx="10388838" cy="276999"/>
          </a:xfrm>
          <a:prstGeom prst="rect">
            <a:avLst/>
          </a:prstGeom>
          <a:noFill/>
        </p:spPr>
        <p:txBody>
          <a:bodyPr wrap="square" rtlCol="0">
            <a:spAutoFit/>
          </a:bodyPr>
          <a:lstStyle/>
          <a:p>
            <a:pPr algn="r"/>
            <a:r>
              <a:rPr lang="en-US" sz="1200" b="0" dirty="0">
                <a:solidFill>
                  <a:schemeClr val="tx1">
                    <a:lumMod val="75000"/>
                    <a:lumOff val="25000"/>
                  </a:schemeClr>
                </a:solidFill>
              </a:rPr>
              <a:t>Source: The Healthcare Quality Book</a:t>
            </a:r>
          </a:p>
        </p:txBody>
      </p:sp>
      <p:pic>
        <p:nvPicPr>
          <p:cNvPr id="3" name="Picture 2">
            <a:extLst>
              <a:ext uri="{FF2B5EF4-FFF2-40B4-BE49-F238E27FC236}">
                <a16:creationId xmlns:a16="http://schemas.microsoft.com/office/drawing/2014/main" id="{93F5DAE0-ACBA-C85D-8A28-229C92B5B3B1}"/>
              </a:ext>
            </a:extLst>
          </p:cNvPr>
          <p:cNvPicPr>
            <a:picLocks noChangeAspect="1"/>
          </p:cNvPicPr>
          <p:nvPr/>
        </p:nvPicPr>
        <p:blipFill>
          <a:blip r:embed="rId3"/>
          <a:stretch>
            <a:fillRect/>
          </a:stretch>
        </p:blipFill>
        <p:spPr>
          <a:xfrm>
            <a:off x="5591339" y="1927984"/>
            <a:ext cx="4494561" cy="3885434"/>
          </a:xfrm>
          <a:prstGeom prst="rect">
            <a:avLst/>
          </a:prstGeom>
        </p:spPr>
      </p:pic>
      <p:sp>
        <p:nvSpPr>
          <p:cNvPr id="12" name="Rectangle 3">
            <a:extLst>
              <a:ext uri="{FF2B5EF4-FFF2-40B4-BE49-F238E27FC236}">
                <a16:creationId xmlns:a16="http://schemas.microsoft.com/office/drawing/2014/main" id="{246511A5-A896-D8A4-8EFF-6FCCD551FBCD}"/>
              </a:ext>
            </a:extLst>
          </p:cNvPr>
          <p:cNvSpPr txBox="1">
            <a:spLocks noChangeArrowheads="1"/>
          </p:cNvSpPr>
          <p:nvPr/>
        </p:nvSpPr>
        <p:spPr>
          <a:xfrm>
            <a:off x="1078741" y="3588099"/>
            <a:ext cx="4355192" cy="5652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000" b="1" dirty="0">
                <a:solidFill>
                  <a:srgbClr val="00AEEF"/>
                </a:solidFill>
                <a:latin typeface="Sakkal Majalla" panose="02000000000000000000" pitchFamily="2" charset="-78"/>
                <a:ea typeface="+mj-ea"/>
                <a:cs typeface="Sakkal Majalla" panose="02000000000000000000" pitchFamily="2" charset="-78"/>
              </a:rPr>
              <a:t>API Improvement Model: </a:t>
            </a:r>
          </a:p>
        </p:txBody>
      </p:sp>
      <p:sp>
        <p:nvSpPr>
          <p:cNvPr id="13" name="TextBox 12">
            <a:extLst>
              <a:ext uri="{FF2B5EF4-FFF2-40B4-BE49-F238E27FC236}">
                <a16:creationId xmlns:a16="http://schemas.microsoft.com/office/drawing/2014/main" id="{1A462253-D71A-A6B2-5F5F-E6BEA1C746E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improvement: </a:t>
            </a:r>
            <a:endParaRPr lang="en-US" sz="2800" dirty="0">
              <a:latin typeface="Alexandria" charset="0"/>
              <a:cs typeface="Alexandria" charset="0"/>
            </a:endParaRPr>
          </a:p>
        </p:txBody>
      </p:sp>
    </p:spTree>
    <p:extLst>
      <p:ext uri="{BB962C8B-B14F-4D97-AF65-F5344CB8AC3E}">
        <p14:creationId xmlns:p14="http://schemas.microsoft.com/office/powerpoint/2010/main" val="4200727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D6341-8D3A-6BA8-BC86-976883EA28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19CED96-D675-078F-A7D6-A86325D2F6A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A99F0D4F-7D5D-F36F-187D-9AE17B9F239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723EC01-D320-0B7A-A54D-357FCC22BC9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43A1C753-9C99-93F1-6611-7B7161CB8FF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66D858B-78AA-2C4E-2706-E7F10759092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418BFC00-BEEA-7C19-5693-298C662D659A}"/>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75E8431C-C281-628A-44AC-276ED2203A95}"/>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3" name="TextBox 2">
            <a:extLst>
              <a:ext uri="{FF2B5EF4-FFF2-40B4-BE49-F238E27FC236}">
                <a16:creationId xmlns:a16="http://schemas.microsoft.com/office/drawing/2014/main" id="{B9BFA73B-685F-2C16-6CED-43A163336B80}"/>
              </a:ext>
            </a:extLst>
          </p:cNvPr>
          <p:cNvSpPr txBox="1"/>
          <p:nvPr/>
        </p:nvSpPr>
        <p:spPr>
          <a:xfrm>
            <a:off x="8919210" y="6002964"/>
            <a:ext cx="3272789"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pPr algn="r"/>
            <a:r>
              <a:rPr lang="en-US" sz="1200" b="0" dirty="0">
                <a:solidFill>
                  <a:schemeClr val="tx1">
                    <a:lumMod val="75000"/>
                    <a:lumOff val="25000"/>
                  </a:schemeClr>
                </a:solidFill>
              </a:rPr>
              <a:t>Source: The Healthcare Quality Book</a:t>
            </a:r>
          </a:p>
        </p:txBody>
      </p:sp>
      <p:sp>
        <p:nvSpPr>
          <p:cNvPr id="10" name="Rectangle 3">
            <a:extLst>
              <a:ext uri="{FF2B5EF4-FFF2-40B4-BE49-F238E27FC236}">
                <a16:creationId xmlns:a16="http://schemas.microsoft.com/office/drawing/2014/main" id="{A3189E45-9029-BFE2-29E3-131B9A2BA4C0}"/>
              </a:ext>
            </a:extLst>
          </p:cNvPr>
          <p:cNvSpPr txBox="1">
            <a:spLocks noChangeArrowheads="1"/>
          </p:cNvSpPr>
          <p:nvPr/>
        </p:nvSpPr>
        <p:spPr>
          <a:xfrm>
            <a:off x="942308" y="2244602"/>
            <a:ext cx="4010636" cy="5652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000" b="1" dirty="0">
                <a:solidFill>
                  <a:srgbClr val="00AEEF"/>
                </a:solidFill>
                <a:latin typeface="Sakkal Majalla" panose="02000000000000000000" pitchFamily="2" charset="-78"/>
                <a:ea typeface="+mj-ea"/>
                <a:cs typeface="Sakkal Majalla" panose="02000000000000000000" pitchFamily="2" charset="-78"/>
              </a:rPr>
              <a:t>FOCUS-PDCA Model: </a:t>
            </a:r>
          </a:p>
        </p:txBody>
      </p:sp>
      <p:sp>
        <p:nvSpPr>
          <p:cNvPr id="11" name="TextBox 10">
            <a:extLst>
              <a:ext uri="{FF2B5EF4-FFF2-40B4-BE49-F238E27FC236}">
                <a16:creationId xmlns:a16="http://schemas.microsoft.com/office/drawing/2014/main" id="{B6B67274-6491-FDED-F801-62AB13692961}"/>
              </a:ext>
            </a:extLst>
          </p:cNvPr>
          <p:cNvSpPr txBox="1"/>
          <p:nvPr/>
        </p:nvSpPr>
        <p:spPr>
          <a:xfrm>
            <a:off x="942308" y="2942175"/>
            <a:ext cx="6796638" cy="905189"/>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t>The Hospital Corporation of America designed the FOCUS PDCA model to create a more specific and defined approach to process improvement. </a:t>
            </a:r>
          </a:p>
        </p:txBody>
      </p:sp>
      <p:sp>
        <p:nvSpPr>
          <p:cNvPr id="12" name="TextBox 11">
            <a:extLst>
              <a:ext uri="{FF2B5EF4-FFF2-40B4-BE49-F238E27FC236}">
                <a16:creationId xmlns:a16="http://schemas.microsoft.com/office/drawing/2014/main" id="{4EDE2A56-EC4E-B4F6-A7A7-430472759863}"/>
              </a:ext>
            </a:extLst>
          </p:cNvPr>
          <p:cNvSpPr txBox="1"/>
          <p:nvPr/>
        </p:nvSpPr>
        <p:spPr>
          <a:xfrm>
            <a:off x="942308" y="4066485"/>
            <a:ext cx="6793215" cy="1864876"/>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t>The key feature of FOCUS PDCA is the preexistence of a process that needs improvement. The intent of this model is to maximize the performance of a preexisting process, although the inclusion of PDCA provides the option of using this model for new or redesign projects. </a:t>
            </a:r>
          </a:p>
        </p:txBody>
      </p:sp>
      <p:pic>
        <p:nvPicPr>
          <p:cNvPr id="13" name="Picture 12">
            <a:extLst>
              <a:ext uri="{FF2B5EF4-FFF2-40B4-BE49-F238E27FC236}">
                <a16:creationId xmlns:a16="http://schemas.microsoft.com/office/drawing/2014/main" id="{783874B5-0A37-CB73-5ECC-FED0A8B5D02C}"/>
              </a:ext>
            </a:extLst>
          </p:cNvPr>
          <p:cNvPicPr>
            <a:picLocks noChangeAspect="1"/>
          </p:cNvPicPr>
          <p:nvPr/>
        </p:nvPicPr>
        <p:blipFill>
          <a:blip r:embed="rId3"/>
          <a:stretch>
            <a:fillRect/>
          </a:stretch>
        </p:blipFill>
        <p:spPr>
          <a:xfrm>
            <a:off x="8117206" y="2658572"/>
            <a:ext cx="3272789" cy="3272789"/>
          </a:xfrm>
          <a:prstGeom prst="rect">
            <a:avLst/>
          </a:prstGeom>
        </p:spPr>
      </p:pic>
      <p:sp>
        <p:nvSpPr>
          <p:cNvPr id="14" name="TextBox 13">
            <a:extLst>
              <a:ext uri="{FF2B5EF4-FFF2-40B4-BE49-F238E27FC236}">
                <a16:creationId xmlns:a16="http://schemas.microsoft.com/office/drawing/2014/main" id="{89C268AE-B685-C9E9-F65E-234D5EDA6D0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improvement: </a:t>
            </a:r>
            <a:endParaRPr lang="en-US" sz="2800" dirty="0">
              <a:latin typeface="Alexandria" charset="0"/>
              <a:cs typeface="Alexandria" charset="0"/>
            </a:endParaRPr>
          </a:p>
        </p:txBody>
      </p:sp>
    </p:spTree>
    <p:extLst>
      <p:ext uri="{BB962C8B-B14F-4D97-AF65-F5344CB8AC3E}">
        <p14:creationId xmlns:p14="http://schemas.microsoft.com/office/powerpoint/2010/main" val="37733429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73514C-81A2-93F6-98B0-701D2C94725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030209-8E21-63B1-D874-F991EE61BE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E505252-BBC3-BEC5-9234-7C6C8B8D23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C479DA4-C890-AF7B-188C-0E482F33956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782E3847-E069-3B60-37AC-979B51BE11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ACEA4EA-B9D0-7485-76E9-AFF359CA021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5A550AF-5020-EC17-407C-545DA6D3A811}"/>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F0BEC83C-FD93-757A-AF8D-D480A02E1BEF}"/>
              </a:ext>
            </a:extLst>
          </p:cNvPr>
          <p:cNvSpPr txBox="1"/>
          <p:nvPr/>
        </p:nvSpPr>
        <p:spPr>
          <a:xfrm>
            <a:off x="1041162" y="6090402"/>
            <a:ext cx="10388838" cy="276999"/>
          </a:xfrm>
          <a:prstGeom prst="rect">
            <a:avLst/>
          </a:prstGeom>
          <a:noFill/>
        </p:spPr>
        <p:txBody>
          <a:bodyPr wrap="square" rtlCol="0">
            <a:spAutoFit/>
          </a:bodyPr>
          <a:lstStyle/>
          <a:p>
            <a:r>
              <a:rPr lang="en-US" sz="1200" b="0" dirty="0">
                <a:solidFill>
                  <a:schemeClr val="tx1">
                    <a:lumMod val="75000"/>
                    <a:lumOff val="25000"/>
                  </a:schemeClr>
                </a:solidFill>
              </a:rPr>
              <a:t>Source: </a:t>
            </a:r>
            <a:r>
              <a:rPr lang="en-US" sz="1200" b="0" dirty="0" err="1">
                <a:solidFill>
                  <a:schemeClr val="tx1">
                    <a:lumMod val="75000"/>
                    <a:lumOff val="25000"/>
                  </a:schemeClr>
                </a:solidFill>
              </a:rPr>
              <a:t>www.futurelearn.com</a:t>
            </a:r>
            <a:endParaRPr lang="en-US" sz="1200" b="0" dirty="0">
              <a:solidFill>
                <a:schemeClr val="tx1">
                  <a:lumMod val="75000"/>
                  <a:lumOff val="25000"/>
                </a:schemeClr>
              </a:solidFill>
            </a:endParaRPr>
          </a:p>
        </p:txBody>
      </p:sp>
      <p:pic>
        <p:nvPicPr>
          <p:cNvPr id="11" name="Picture 2" descr="The quality improvement model making positive changes in health care">
            <a:extLst>
              <a:ext uri="{FF2B5EF4-FFF2-40B4-BE49-F238E27FC236}">
                <a16:creationId xmlns:a16="http://schemas.microsoft.com/office/drawing/2014/main" id="{CA8A9DD2-8422-D888-376E-D5D6565E22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845" y="2953010"/>
            <a:ext cx="8734567" cy="3025253"/>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3">
            <a:extLst>
              <a:ext uri="{FF2B5EF4-FFF2-40B4-BE49-F238E27FC236}">
                <a16:creationId xmlns:a16="http://schemas.microsoft.com/office/drawing/2014/main" id="{6B307794-0B18-F63D-8D27-2EF2AAA194F3}"/>
              </a:ext>
            </a:extLst>
          </p:cNvPr>
          <p:cNvSpPr txBox="1">
            <a:spLocks noChangeArrowheads="1"/>
          </p:cNvSpPr>
          <p:nvPr/>
        </p:nvSpPr>
        <p:spPr>
          <a:xfrm>
            <a:off x="942308" y="2244602"/>
            <a:ext cx="4010636" cy="5652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000" b="1" dirty="0">
                <a:solidFill>
                  <a:srgbClr val="00AEEF"/>
                </a:solidFill>
                <a:latin typeface="Sakkal Majalla" panose="02000000000000000000" pitchFamily="2" charset="-78"/>
                <a:ea typeface="+mj-ea"/>
                <a:cs typeface="Sakkal Majalla" panose="02000000000000000000" pitchFamily="2" charset="-78"/>
              </a:rPr>
              <a:t>FOCUS-PDCA Model: </a:t>
            </a:r>
          </a:p>
        </p:txBody>
      </p:sp>
      <p:sp>
        <p:nvSpPr>
          <p:cNvPr id="13" name="TextBox 12">
            <a:extLst>
              <a:ext uri="{FF2B5EF4-FFF2-40B4-BE49-F238E27FC236}">
                <a16:creationId xmlns:a16="http://schemas.microsoft.com/office/drawing/2014/main" id="{8A3D4B15-F2CF-74EB-DE2B-19CABA8782D0}"/>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improvement: </a:t>
            </a:r>
            <a:endParaRPr lang="en-US" sz="2800" dirty="0">
              <a:latin typeface="Alexandria" charset="0"/>
              <a:cs typeface="Alexandria" charset="0"/>
            </a:endParaRPr>
          </a:p>
        </p:txBody>
      </p:sp>
    </p:spTree>
    <p:extLst>
      <p:ext uri="{BB962C8B-B14F-4D97-AF65-F5344CB8AC3E}">
        <p14:creationId xmlns:p14="http://schemas.microsoft.com/office/powerpoint/2010/main" val="25067232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308D2-9674-A95D-9B99-E05A11F8CF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AA7C734-64FA-67CF-D5C1-FA91BCAF49E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26E2C386-BDB3-EBF7-ABE5-570A72A1A9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A321C75-9ECE-43D4-BCB7-546D17788AB0}"/>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22B36AB-C843-B159-FA25-4BC7F21C022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0F9735D2-B526-26BD-D58C-28BC9678D9BD}"/>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CE1C0F5-6CC6-584B-1FA0-E8A21A5934A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19" name="Rectangle 3">
            <a:extLst>
              <a:ext uri="{FF2B5EF4-FFF2-40B4-BE49-F238E27FC236}">
                <a16:creationId xmlns:a16="http://schemas.microsoft.com/office/drawing/2014/main" id="{A500A51C-D9BE-8747-3143-C124AB816807}"/>
              </a:ext>
            </a:extLst>
          </p:cNvPr>
          <p:cNvSpPr txBox="1">
            <a:spLocks noChangeArrowheads="1"/>
          </p:cNvSpPr>
          <p:nvPr/>
        </p:nvSpPr>
        <p:spPr>
          <a:xfrm>
            <a:off x="942308" y="2243464"/>
            <a:ext cx="3825105" cy="56520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spcBef>
                <a:spcPts val="638"/>
              </a:spcBef>
              <a:buFont typeface="Arial" panose="020B0604020202020204" pitchFamily="34" charset="0"/>
              <a:buNone/>
            </a:pPr>
            <a:r>
              <a:rPr lang="en-US" altLang="en-SA" sz="3000" b="1" dirty="0">
                <a:solidFill>
                  <a:srgbClr val="00AEEF"/>
                </a:solidFill>
                <a:latin typeface="Sakkal Majalla" panose="02000000000000000000" pitchFamily="2" charset="-78"/>
                <a:ea typeface="+mj-ea"/>
                <a:cs typeface="Sakkal Majalla" panose="02000000000000000000" pitchFamily="2" charset="-78"/>
              </a:rPr>
              <a:t>Joran Trilogy: </a:t>
            </a:r>
          </a:p>
        </p:txBody>
      </p:sp>
      <p:sp>
        <p:nvSpPr>
          <p:cNvPr id="20" name="TextBox 19">
            <a:extLst>
              <a:ext uri="{FF2B5EF4-FFF2-40B4-BE49-F238E27FC236}">
                <a16:creationId xmlns:a16="http://schemas.microsoft.com/office/drawing/2014/main" id="{08FEB8C7-4962-67DA-FBAC-8669091C2633}"/>
              </a:ext>
            </a:extLst>
          </p:cNvPr>
          <p:cNvSpPr txBox="1"/>
          <p:nvPr/>
        </p:nvSpPr>
        <p:spPr>
          <a:xfrm>
            <a:off x="942308" y="2956864"/>
            <a:ext cx="9867647" cy="769442"/>
          </a:xfrm>
          <a:prstGeom prst="rect">
            <a:avLst/>
          </a:prstGeom>
        </p:spPr>
        <p:txBody>
          <a:bodyPr vert="horz" lIns="91440" tIns="45720" rIns="91440" bIns="45720" rtlCol="0">
            <a:normAutofit fontScale="92500" lnSpcReduction="20000"/>
          </a:bodyPr>
          <a:lstStyle>
            <a:defPPr>
              <a:defRPr lang="en-SA"/>
            </a:defPPr>
            <a:lvl1pPr indent="0" algn="just">
              <a:lnSpc>
                <a:spcPct val="90000"/>
              </a:lnSpc>
              <a:spcBef>
                <a:spcPts val="638"/>
              </a:spcBef>
              <a:buFont typeface="Arial" panose="020B0604020202020204" pitchFamily="34" charset="0"/>
              <a:buNone/>
              <a:defRPr sz="300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The trilogy describes three interrelated processes: quality planning, quality control, and quality improvement. </a:t>
            </a:r>
          </a:p>
        </p:txBody>
      </p:sp>
      <p:sp>
        <p:nvSpPr>
          <p:cNvPr id="21" name="TextBox 20">
            <a:extLst>
              <a:ext uri="{FF2B5EF4-FFF2-40B4-BE49-F238E27FC236}">
                <a16:creationId xmlns:a16="http://schemas.microsoft.com/office/drawing/2014/main" id="{92E61CA2-7BB7-44CF-731F-42AA0CE2CCF7}"/>
              </a:ext>
            </a:extLst>
          </p:cNvPr>
          <p:cNvSpPr txBox="1"/>
          <p:nvPr/>
        </p:nvSpPr>
        <p:spPr>
          <a:xfrm>
            <a:off x="8919210" y="6002964"/>
            <a:ext cx="3272789"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pPr algn="r"/>
            <a:r>
              <a:rPr lang="en-US" sz="1200" b="0" dirty="0">
                <a:solidFill>
                  <a:schemeClr val="tx1">
                    <a:lumMod val="75000"/>
                    <a:lumOff val="25000"/>
                  </a:schemeClr>
                </a:solidFill>
              </a:rPr>
              <a:t>Source: The Healthcare Quality Book</a:t>
            </a:r>
          </a:p>
        </p:txBody>
      </p:sp>
      <p:sp>
        <p:nvSpPr>
          <p:cNvPr id="22" name="Triangle 21">
            <a:extLst>
              <a:ext uri="{FF2B5EF4-FFF2-40B4-BE49-F238E27FC236}">
                <a16:creationId xmlns:a16="http://schemas.microsoft.com/office/drawing/2014/main" id="{B7F0F060-F5C6-82E0-6CBA-FEBD4FA6C4E0}"/>
              </a:ext>
            </a:extLst>
          </p:cNvPr>
          <p:cNvSpPr/>
          <p:nvPr/>
        </p:nvSpPr>
        <p:spPr>
          <a:xfrm>
            <a:off x="4531817" y="4323906"/>
            <a:ext cx="3128365" cy="1502085"/>
          </a:xfrm>
          <a:prstGeom prst="triangle">
            <a:avLst>
              <a:gd name="adj" fmla="val 49676"/>
            </a:avLst>
          </a:prstGeom>
          <a:solidFill>
            <a:schemeClr val="tx2">
              <a:lumMod val="40000"/>
              <a:lumOff val="60000"/>
            </a:schemeClr>
          </a:solidFill>
          <a:ln>
            <a:solidFill>
              <a:schemeClr val="tx2">
                <a:lumMod val="40000"/>
                <a:lumOff val="6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SA"/>
          </a:p>
        </p:txBody>
      </p:sp>
      <p:sp>
        <p:nvSpPr>
          <p:cNvPr id="23" name="TextBox 22">
            <a:extLst>
              <a:ext uri="{FF2B5EF4-FFF2-40B4-BE49-F238E27FC236}">
                <a16:creationId xmlns:a16="http://schemas.microsoft.com/office/drawing/2014/main" id="{6513F07D-5FE3-36C1-BBF5-DA9E0CFE000D}"/>
              </a:ext>
            </a:extLst>
          </p:cNvPr>
          <p:cNvSpPr txBox="1"/>
          <p:nvPr/>
        </p:nvSpPr>
        <p:spPr>
          <a:xfrm>
            <a:off x="4287536" y="3853464"/>
            <a:ext cx="3647000" cy="400110"/>
          </a:xfrm>
          <a:prstGeom prst="rect">
            <a:avLst/>
          </a:prstGeom>
          <a:noFill/>
        </p:spPr>
        <p:txBody>
          <a:bodyPr wrap="square">
            <a:spAutoFit/>
          </a:bodyPr>
          <a:lstStyle/>
          <a:p>
            <a:pPr algn="ctr"/>
            <a:r>
              <a:rPr lang="en-US" sz="2000" b="1" dirty="0">
                <a:solidFill>
                  <a:schemeClr val="accent2">
                    <a:lumMod val="75000"/>
                  </a:schemeClr>
                </a:solidFill>
                <a:latin typeface="Sakkal Majalla" panose="02000000000000000000" pitchFamily="2" charset="-78"/>
                <a:ea typeface="+mj-ea"/>
                <a:cs typeface="Sakkal Majalla" panose="02000000000000000000" pitchFamily="2" charset="-78"/>
              </a:rPr>
              <a:t>Quality Planning </a:t>
            </a:r>
            <a:endParaRPr lang="en-SA" sz="2000" b="1" dirty="0">
              <a:solidFill>
                <a:schemeClr val="accent2">
                  <a:lumMod val="75000"/>
                </a:schemeClr>
              </a:solidFill>
              <a:latin typeface="Sakkal Majalla" panose="02000000000000000000" pitchFamily="2" charset="-78"/>
              <a:ea typeface="+mj-ea"/>
              <a:cs typeface="Sakkal Majalla" panose="02000000000000000000" pitchFamily="2" charset="-78"/>
            </a:endParaRPr>
          </a:p>
        </p:txBody>
      </p:sp>
      <p:sp>
        <p:nvSpPr>
          <p:cNvPr id="24" name="TextBox 23">
            <a:extLst>
              <a:ext uri="{FF2B5EF4-FFF2-40B4-BE49-F238E27FC236}">
                <a16:creationId xmlns:a16="http://schemas.microsoft.com/office/drawing/2014/main" id="{6609CA52-7FC5-C757-A3D7-E34B89EBC14F}"/>
              </a:ext>
            </a:extLst>
          </p:cNvPr>
          <p:cNvSpPr txBox="1"/>
          <p:nvPr/>
        </p:nvSpPr>
        <p:spPr>
          <a:xfrm>
            <a:off x="7162955" y="5427971"/>
            <a:ext cx="3647000" cy="400110"/>
          </a:xfrm>
          <a:prstGeom prst="rect">
            <a:avLst/>
          </a:prstGeom>
          <a:noFill/>
        </p:spPr>
        <p:txBody>
          <a:bodyPr wrap="square">
            <a:spAutoFit/>
          </a:bodyPr>
          <a:lstStyle/>
          <a:p>
            <a:pPr algn="ctr"/>
            <a:r>
              <a:rPr lang="en-US" sz="2000" b="1" dirty="0">
                <a:solidFill>
                  <a:schemeClr val="accent2">
                    <a:lumMod val="75000"/>
                  </a:schemeClr>
                </a:solidFill>
                <a:latin typeface="Sakkal Majalla" panose="02000000000000000000" pitchFamily="2" charset="-78"/>
                <a:ea typeface="+mj-ea"/>
                <a:cs typeface="Sakkal Majalla" panose="02000000000000000000" pitchFamily="2" charset="-78"/>
              </a:rPr>
              <a:t>Quality Control</a:t>
            </a:r>
            <a:endParaRPr lang="en-SA" sz="2000" b="1" dirty="0">
              <a:solidFill>
                <a:schemeClr val="accent2">
                  <a:lumMod val="75000"/>
                </a:schemeClr>
              </a:solidFill>
              <a:latin typeface="Sakkal Majalla" panose="02000000000000000000" pitchFamily="2" charset="-78"/>
              <a:ea typeface="+mj-ea"/>
              <a:cs typeface="Sakkal Majalla" panose="02000000000000000000" pitchFamily="2" charset="-78"/>
            </a:endParaRPr>
          </a:p>
        </p:txBody>
      </p:sp>
      <p:sp>
        <p:nvSpPr>
          <p:cNvPr id="26" name="TextBox 25">
            <a:extLst>
              <a:ext uri="{FF2B5EF4-FFF2-40B4-BE49-F238E27FC236}">
                <a16:creationId xmlns:a16="http://schemas.microsoft.com/office/drawing/2014/main" id="{5EA29A28-D64A-E34E-D7DC-BF8AF41F3C1D}"/>
              </a:ext>
            </a:extLst>
          </p:cNvPr>
          <p:cNvSpPr txBox="1"/>
          <p:nvPr/>
        </p:nvSpPr>
        <p:spPr>
          <a:xfrm>
            <a:off x="1435202" y="5425881"/>
            <a:ext cx="2981930" cy="400110"/>
          </a:xfrm>
          <a:prstGeom prst="rect">
            <a:avLst/>
          </a:prstGeom>
          <a:noFill/>
        </p:spPr>
        <p:txBody>
          <a:bodyPr wrap="square">
            <a:spAutoFit/>
          </a:bodyPr>
          <a:lstStyle/>
          <a:p>
            <a:pPr algn="ctr"/>
            <a:r>
              <a:rPr lang="en-US" sz="2000" b="1" dirty="0">
                <a:solidFill>
                  <a:schemeClr val="accent2">
                    <a:lumMod val="75000"/>
                  </a:schemeClr>
                </a:solidFill>
                <a:latin typeface="Sakkal Majalla" panose="02000000000000000000" pitchFamily="2" charset="-78"/>
                <a:ea typeface="+mj-ea"/>
                <a:cs typeface="Sakkal Majalla" panose="02000000000000000000" pitchFamily="2" charset="-78"/>
              </a:rPr>
              <a:t>Quality Improvement</a:t>
            </a:r>
            <a:endParaRPr lang="en-SA" sz="2000" b="1" dirty="0">
              <a:solidFill>
                <a:schemeClr val="accent2">
                  <a:lumMod val="75000"/>
                </a:schemeClr>
              </a:solidFill>
              <a:latin typeface="Sakkal Majalla" panose="02000000000000000000" pitchFamily="2" charset="-78"/>
              <a:ea typeface="+mj-ea"/>
              <a:cs typeface="Sakkal Majalla" panose="02000000000000000000" pitchFamily="2" charset="-78"/>
            </a:endParaRPr>
          </a:p>
        </p:txBody>
      </p:sp>
      <p:sp>
        <p:nvSpPr>
          <p:cNvPr id="27" name="TextBox 26">
            <a:extLst>
              <a:ext uri="{FF2B5EF4-FFF2-40B4-BE49-F238E27FC236}">
                <a16:creationId xmlns:a16="http://schemas.microsoft.com/office/drawing/2014/main" id="{F4A75838-2472-654A-EB4C-A00765F6E79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improvement: </a:t>
            </a:r>
            <a:endParaRPr lang="en-US" sz="2800" dirty="0">
              <a:latin typeface="Alexandria" charset="0"/>
              <a:cs typeface="Alexandria" charset="0"/>
            </a:endParaRPr>
          </a:p>
        </p:txBody>
      </p:sp>
    </p:spTree>
    <p:extLst>
      <p:ext uri="{BB962C8B-B14F-4D97-AF65-F5344CB8AC3E}">
        <p14:creationId xmlns:p14="http://schemas.microsoft.com/office/powerpoint/2010/main" val="24892013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6ED11-5702-E381-CAB4-BAA419820D9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530C77D-D1AE-9C19-F263-B2AB2427F59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8AA45AEC-4523-3E53-907B-C956263BAAE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9C560E2-825B-5B4D-5E30-7DD102F7820F}"/>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834A4B71-3511-42C8-AF17-0EC37CA296E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7E7FDAB5-0EC1-767E-E5E8-331CA007B063}"/>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6D91C31-1109-461B-6F4B-7F8DE8B14E5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graphicFrame>
        <p:nvGraphicFramePr>
          <p:cNvPr id="3" name="Content Placeholder 9">
            <a:extLst>
              <a:ext uri="{FF2B5EF4-FFF2-40B4-BE49-F238E27FC236}">
                <a16:creationId xmlns:a16="http://schemas.microsoft.com/office/drawing/2014/main" id="{EB890E3B-EE88-5563-1FC2-DF1AC5CBDAB9}"/>
              </a:ext>
            </a:extLst>
          </p:cNvPr>
          <p:cNvGraphicFramePr>
            <a:graphicFrameLocks/>
          </p:cNvGraphicFramePr>
          <p:nvPr>
            <p:extLst>
              <p:ext uri="{D42A27DB-BD31-4B8C-83A1-F6EECF244321}">
                <p14:modId xmlns:p14="http://schemas.microsoft.com/office/powerpoint/2010/main" val="827610307"/>
              </p:ext>
            </p:extLst>
          </p:nvPr>
        </p:nvGraphicFramePr>
        <p:xfrm>
          <a:off x="1278111" y="2336996"/>
          <a:ext cx="3568923" cy="3713253"/>
        </p:xfrm>
        <a:graphic>
          <a:graphicData uri="http://schemas.openxmlformats.org/drawingml/2006/table">
            <a:tbl>
              <a:tblPr firstRow="1" bandRow="1">
                <a:tableStyleId>{F5AB1C69-6EDB-4FF4-983F-18BD219EF322}</a:tableStyleId>
              </a:tblPr>
              <a:tblGrid>
                <a:gridCol w="3568923">
                  <a:extLst>
                    <a:ext uri="{9D8B030D-6E8A-4147-A177-3AD203B41FA5}">
                      <a16:colId xmlns:a16="http://schemas.microsoft.com/office/drawing/2014/main" val="2616539326"/>
                    </a:ext>
                  </a:extLst>
                </a:gridCol>
              </a:tblGrid>
              <a:tr h="0">
                <a:tc>
                  <a:txBody>
                    <a:bodyPr/>
                    <a:lstStyle/>
                    <a:p>
                      <a:pPr algn="ctr"/>
                      <a:r>
                        <a:rPr lang="en-SA" sz="2200" b="1" kern="1200" dirty="0">
                          <a:solidFill>
                            <a:schemeClr val="tx2">
                              <a:lumMod val="75000"/>
                            </a:schemeClr>
                          </a:solidFill>
                          <a:latin typeface="Sakkal Majalla" panose="02000000000000000000" pitchFamily="2" charset="-78"/>
                          <a:ea typeface="+mj-ea"/>
                          <a:cs typeface="Sakkal Majalla" panose="02000000000000000000" pitchFamily="2" charset="-78"/>
                        </a:rPr>
                        <a:t>Quality Planning </a:t>
                      </a:r>
                    </a:p>
                  </a:txBody>
                  <a:tcPr anchor="ctr">
                    <a:solidFill>
                      <a:schemeClr val="bg1">
                        <a:lumMod val="85000"/>
                      </a:schemeClr>
                    </a:solidFill>
                  </a:tcPr>
                </a:tc>
                <a:extLst>
                  <a:ext uri="{0D108BD9-81ED-4DB2-BD59-A6C34878D82A}">
                    <a16:rowId xmlns:a16="http://schemas.microsoft.com/office/drawing/2014/main" val="1588380804"/>
                  </a:ext>
                </a:extLst>
              </a:tr>
              <a:tr h="471055">
                <a:tc>
                  <a:txBody>
                    <a:bodyPr/>
                    <a:lstStyle/>
                    <a:p>
                      <a:pPr marL="342900" indent="-342900">
                        <a:buFont typeface="Arial" panose="020B0604020202020204" pitchFamily="34" charset="0"/>
                        <a:buChar char="•"/>
                      </a:pP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Identify who the customers are</a:t>
                      </a:r>
                      <a:r>
                        <a:rPr lang="en-US" sz="2000" b="0" kern="1200" dirty="0">
                          <a:solidFill>
                            <a:schemeClr val="tx2">
                              <a:lumMod val="75000"/>
                            </a:schemeClr>
                          </a:solidFill>
                          <a:latin typeface="Sakkal Majalla" panose="02000000000000000000" pitchFamily="2" charset="-78"/>
                          <a:ea typeface="+mj-ea"/>
                          <a:cs typeface="Sakkal Majalla" panose="02000000000000000000" pitchFamily="2" charset="-78"/>
                        </a:rPr>
                        <a:t>.</a:t>
                      </a:r>
                      <a:endPar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endParaRPr>
                    </a:p>
                  </a:txBody>
                  <a:tcPr>
                    <a:solidFill>
                      <a:schemeClr val="bg1"/>
                    </a:solidFill>
                  </a:tcPr>
                </a:tc>
                <a:extLst>
                  <a:ext uri="{0D108BD9-81ED-4DB2-BD59-A6C34878D82A}">
                    <a16:rowId xmlns:a16="http://schemas.microsoft.com/office/drawing/2014/main" val="2328686730"/>
                  </a:ext>
                </a:extLst>
              </a:tr>
              <a:tr h="398921">
                <a:tc>
                  <a:txBody>
                    <a:bodyPr/>
                    <a:lstStyle/>
                    <a:p>
                      <a:pPr marL="342900" indent="-342900">
                        <a:buFont typeface="Arial" panose="020B0604020202020204" pitchFamily="34" charset="0"/>
                        <a:buChar char="•"/>
                      </a:pP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Determine the needs of those customers</a:t>
                      </a:r>
                    </a:p>
                  </a:txBody>
                  <a:tcPr>
                    <a:solidFill>
                      <a:schemeClr val="bg1"/>
                    </a:solidFill>
                  </a:tcPr>
                </a:tc>
                <a:extLst>
                  <a:ext uri="{0D108BD9-81ED-4DB2-BD59-A6C34878D82A}">
                    <a16:rowId xmlns:a16="http://schemas.microsoft.com/office/drawing/2014/main" val="2770664747"/>
                  </a:ext>
                </a:extLst>
              </a:tr>
              <a:tr h="398921">
                <a:tc>
                  <a:txBody>
                    <a:bodyPr/>
                    <a:lstStyle/>
                    <a:p>
                      <a:pPr marL="342900" indent="-342900">
                        <a:buFont typeface="Arial" panose="020B0604020202020204" pitchFamily="34" charset="0"/>
                        <a:buChar char="•"/>
                      </a:pP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Translate these need</a:t>
                      </a:r>
                      <a:r>
                        <a:rPr lang="en-US" sz="2000" b="0" kern="1200" dirty="0">
                          <a:solidFill>
                            <a:schemeClr val="tx2">
                              <a:lumMod val="75000"/>
                            </a:schemeClr>
                          </a:solidFill>
                          <a:latin typeface="Sakkal Majalla" panose="02000000000000000000" pitchFamily="2" charset="-78"/>
                          <a:ea typeface="+mj-ea"/>
                          <a:cs typeface="Sakkal Majalla" panose="02000000000000000000" pitchFamily="2" charset="-78"/>
                        </a:rPr>
                        <a:t>s</a:t>
                      </a: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 into our language</a:t>
                      </a:r>
                    </a:p>
                  </a:txBody>
                  <a:tcPr>
                    <a:solidFill>
                      <a:schemeClr val="bg1"/>
                    </a:solidFill>
                  </a:tcPr>
                </a:tc>
                <a:extLst>
                  <a:ext uri="{0D108BD9-81ED-4DB2-BD59-A6C34878D82A}">
                    <a16:rowId xmlns:a16="http://schemas.microsoft.com/office/drawing/2014/main" val="4242256779"/>
                  </a:ext>
                </a:extLst>
              </a:tr>
              <a:tr h="476596">
                <a:tc>
                  <a:txBody>
                    <a:bodyPr/>
                    <a:lstStyle/>
                    <a:p>
                      <a:pPr marL="342900" indent="-342900">
                        <a:buFont typeface="Arial" panose="020B0604020202020204" pitchFamily="34" charset="0"/>
                        <a:buChar char="•"/>
                      </a:pP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Develop</a:t>
                      </a:r>
                      <a:r>
                        <a:rPr lang="en-US" sz="2000" b="0" kern="1200" dirty="0">
                          <a:solidFill>
                            <a:schemeClr val="tx2">
                              <a:lumMod val="75000"/>
                            </a:schemeClr>
                          </a:solidFill>
                          <a:latin typeface="Sakkal Majalla" panose="02000000000000000000" pitchFamily="2" charset="-78"/>
                          <a:ea typeface="+mj-ea"/>
                          <a:cs typeface="Sakkal Majalla" panose="02000000000000000000" pitchFamily="2" charset="-78"/>
                        </a:rPr>
                        <a:t> </a:t>
                      </a: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a product that can respond to those needs</a:t>
                      </a:r>
                    </a:p>
                  </a:txBody>
                  <a:tcPr>
                    <a:solidFill>
                      <a:schemeClr val="bg1"/>
                    </a:solidFill>
                  </a:tcPr>
                </a:tc>
                <a:extLst>
                  <a:ext uri="{0D108BD9-81ED-4DB2-BD59-A6C34878D82A}">
                    <a16:rowId xmlns:a16="http://schemas.microsoft.com/office/drawing/2014/main" val="2495891510"/>
                  </a:ext>
                </a:extLst>
              </a:tr>
              <a:tr h="712358">
                <a:tc>
                  <a:txBody>
                    <a:bodyPr/>
                    <a:lstStyle/>
                    <a:p>
                      <a:pPr marL="342900" indent="-342900">
                        <a:buFont typeface="Arial" panose="020B0604020202020204" pitchFamily="34" charset="0"/>
                        <a:buChar char="•"/>
                      </a:pP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Optimize the product features to meet our needs and customer need</a:t>
                      </a:r>
                    </a:p>
                  </a:txBody>
                  <a:tcPr>
                    <a:solidFill>
                      <a:schemeClr val="bg1"/>
                    </a:solidFill>
                  </a:tcPr>
                </a:tc>
                <a:extLst>
                  <a:ext uri="{0D108BD9-81ED-4DB2-BD59-A6C34878D82A}">
                    <a16:rowId xmlns:a16="http://schemas.microsoft.com/office/drawing/2014/main" val="1977904793"/>
                  </a:ext>
                </a:extLst>
              </a:tr>
            </a:tbl>
          </a:graphicData>
        </a:graphic>
      </p:graphicFrame>
      <p:graphicFrame>
        <p:nvGraphicFramePr>
          <p:cNvPr id="9" name="Content Placeholder 9">
            <a:extLst>
              <a:ext uri="{FF2B5EF4-FFF2-40B4-BE49-F238E27FC236}">
                <a16:creationId xmlns:a16="http://schemas.microsoft.com/office/drawing/2014/main" id="{CAD60C40-3E48-2E16-7F22-B792E7CF2D58}"/>
              </a:ext>
            </a:extLst>
          </p:cNvPr>
          <p:cNvGraphicFramePr>
            <a:graphicFrameLocks/>
          </p:cNvGraphicFramePr>
          <p:nvPr>
            <p:extLst>
              <p:ext uri="{D42A27DB-BD31-4B8C-83A1-F6EECF244321}">
                <p14:modId xmlns:p14="http://schemas.microsoft.com/office/powerpoint/2010/main" val="3843329338"/>
              </p:ext>
            </p:extLst>
          </p:nvPr>
        </p:nvGraphicFramePr>
        <p:xfrm>
          <a:off x="8355254" y="2317715"/>
          <a:ext cx="2826430" cy="3464575"/>
        </p:xfrm>
        <a:graphic>
          <a:graphicData uri="http://schemas.openxmlformats.org/drawingml/2006/table">
            <a:tbl>
              <a:tblPr firstRow="1" bandRow="1">
                <a:tableStyleId>{F5AB1C69-6EDB-4FF4-983F-18BD219EF322}</a:tableStyleId>
              </a:tblPr>
              <a:tblGrid>
                <a:gridCol w="2826430">
                  <a:extLst>
                    <a:ext uri="{9D8B030D-6E8A-4147-A177-3AD203B41FA5}">
                      <a16:colId xmlns:a16="http://schemas.microsoft.com/office/drawing/2014/main" val="2962322728"/>
                    </a:ext>
                  </a:extLst>
                </a:gridCol>
              </a:tblGrid>
              <a:tr h="0">
                <a:tc>
                  <a:txBody>
                    <a:bodyPr/>
                    <a:lstStyle/>
                    <a:p>
                      <a:pPr algn="ctr"/>
                      <a:r>
                        <a:rPr lang="en-SA" sz="2200" b="1" kern="1200" dirty="0">
                          <a:solidFill>
                            <a:schemeClr val="tx2">
                              <a:lumMod val="75000"/>
                            </a:schemeClr>
                          </a:solidFill>
                          <a:latin typeface="Sakkal Majalla" panose="02000000000000000000" pitchFamily="2" charset="-78"/>
                          <a:ea typeface="+mj-ea"/>
                          <a:cs typeface="Sakkal Majalla" panose="02000000000000000000" pitchFamily="2" charset="-78"/>
                        </a:rPr>
                        <a:t>Quality Improvement </a:t>
                      </a:r>
                    </a:p>
                  </a:txBody>
                  <a:tcPr anchor="ctr">
                    <a:solidFill>
                      <a:schemeClr val="bg1">
                        <a:lumMod val="85000"/>
                      </a:schemeClr>
                    </a:solidFill>
                  </a:tcPr>
                </a:tc>
                <a:extLst>
                  <a:ext uri="{0D108BD9-81ED-4DB2-BD59-A6C34878D82A}">
                    <a16:rowId xmlns:a16="http://schemas.microsoft.com/office/drawing/2014/main" val="1588380804"/>
                  </a:ext>
                </a:extLst>
              </a:tr>
              <a:tr h="787498">
                <a:tc>
                  <a:txBody>
                    <a:bodyPr/>
                    <a:lstStyle/>
                    <a:p>
                      <a:pPr marL="342900" indent="-342900">
                        <a:buFont typeface="Arial" panose="020B0604020202020204" pitchFamily="34" charset="0"/>
                        <a:buChar char="•"/>
                      </a:pP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Develop a process which is able to produce a product </a:t>
                      </a:r>
                    </a:p>
                  </a:txBody>
                  <a:tcPr>
                    <a:solidFill>
                      <a:schemeClr val="bg1"/>
                    </a:solidFill>
                  </a:tcPr>
                </a:tc>
                <a:extLst>
                  <a:ext uri="{0D108BD9-81ED-4DB2-BD59-A6C34878D82A}">
                    <a16:rowId xmlns:a16="http://schemas.microsoft.com/office/drawing/2014/main" val="2328686730"/>
                  </a:ext>
                </a:extLst>
              </a:tr>
              <a:tr h="398921">
                <a:tc>
                  <a:txBody>
                    <a:bodyPr/>
                    <a:lstStyle/>
                    <a:p>
                      <a:pPr marL="342900" indent="-342900">
                        <a:buFont typeface="Arial" panose="020B0604020202020204" pitchFamily="34" charset="0"/>
                        <a:buChar char="•"/>
                      </a:pP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Optimize the process </a:t>
                      </a:r>
                    </a:p>
                  </a:txBody>
                  <a:tcPr>
                    <a:solidFill>
                      <a:schemeClr val="bg1"/>
                    </a:solidFill>
                  </a:tcPr>
                </a:tc>
                <a:extLst>
                  <a:ext uri="{0D108BD9-81ED-4DB2-BD59-A6C34878D82A}">
                    <a16:rowId xmlns:a16="http://schemas.microsoft.com/office/drawing/2014/main" val="2770664747"/>
                  </a:ext>
                </a:extLst>
              </a:tr>
              <a:tr h="398921">
                <a:tc>
                  <a:txBody>
                    <a:bodyPr/>
                    <a:lstStyle/>
                    <a:p>
                      <a:endParaRPr lang="en-SA" sz="2200" b="0" kern="1200" dirty="0">
                        <a:solidFill>
                          <a:schemeClr val="tx2">
                            <a:lumMod val="75000"/>
                          </a:schemeClr>
                        </a:solidFill>
                        <a:latin typeface="Sakkal Majalla" panose="02000000000000000000" pitchFamily="2" charset="-78"/>
                        <a:ea typeface="+mj-ea"/>
                        <a:cs typeface="Sakkal Majalla" panose="02000000000000000000" pitchFamily="2" charset="-78"/>
                      </a:endParaRPr>
                    </a:p>
                  </a:txBody>
                  <a:tcPr>
                    <a:solidFill>
                      <a:schemeClr val="bg1"/>
                    </a:solidFill>
                  </a:tcPr>
                </a:tc>
                <a:extLst>
                  <a:ext uri="{0D108BD9-81ED-4DB2-BD59-A6C34878D82A}">
                    <a16:rowId xmlns:a16="http://schemas.microsoft.com/office/drawing/2014/main" val="4242256779"/>
                  </a:ext>
                </a:extLst>
              </a:tr>
              <a:tr h="712358">
                <a:tc>
                  <a:txBody>
                    <a:bodyPr/>
                    <a:lstStyle/>
                    <a:p>
                      <a:endParaRPr lang="en-SA" sz="2200" b="0" kern="1200" dirty="0">
                        <a:solidFill>
                          <a:schemeClr val="tx2">
                            <a:lumMod val="75000"/>
                          </a:schemeClr>
                        </a:solidFill>
                        <a:latin typeface="Sakkal Majalla" panose="02000000000000000000" pitchFamily="2" charset="-78"/>
                        <a:ea typeface="+mj-ea"/>
                        <a:cs typeface="Sakkal Majalla" panose="02000000000000000000" pitchFamily="2" charset="-78"/>
                      </a:endParaRPr>
                    </a:p>
                  </a:txBody>
                  <a:tcPr>
                    <a:solidFill>
                      <a:schemeClr val="bg1"/>
                    </a:solidFill>
                  </a:tcPr>
                </a:tc>
                <a:extLst>
                  <a:ext uri="{0D108BD9-81ED-4DB2-BD59-A6C34878D82A}">
                    <a16:rowId xmlns:a16="http://schemas.microsoft.com/office/drawing/2014/main" val="2495891510"/>
                  </a:ext>
                </a:extLst>
              </a:tr>
              <a:tr h="712358">
                <a:tc>
                  <a:txBody>
                    <a:bodyPr/>
                    <a:lstStyle/>
                    <a:p>
                      <a:endParaRPr lang="en-SA" sz="2200" b="0" kern="1200" dirty="0">
                        <a:solidFill>
                          <a:schemeClr val="tx2">
                            <a:lumMod val="75000"/>
                          </a:schemeClr>
                        </a:solidFill>
                        <a:latin typeface="Sakkal Majalla" panose="02000000000000000000" pitchFamily="2" charset="-78"/>
                        <a:ea typeface="+mj-ea"/>
                        <a:cs typeface="Sakkal Majalla" panose="02000000000000000000" pitchFamily="2" charset="-78"/>
                      </a:endParaRPr>
                    </a:p>
                  </a:txBody>
                  <a:tcPr>
                    <a:solidFill>
                      <a:schemeClr val="bg1"/>
                    </a:solidFill>
                  </a:tcPr>
                </a:tc>
                <a:extLst>
                  <a:ext uri="{0D108BD9-81ED-4DB2-BD59-A6C34878D82A}">
                    <a16:rowId xmlns:a16="http://schemas.microsoft.com/office/drawing/2014/main" val="1977904793"/>
                  </a:ext>
                </a:extLst>
              </a:tr>
            </a:tbl>
          </a:graphicData>
        </a:graphic>
      </p:graphicFrame>
      <p:graphicFrame>
        <p:nvGraphicFramePr>
          <p:cNvPr id="10" name="Content Placeholder 9">
            <a:extLst>
              <a:ext uri="{FF2B5EF4-FFF2-40B4-BE49-F238E27FC236}">
                <a16:creationId xmlns:a16="http://schemas.microsoft.com/office/drawing/2014/main" id="{14585A41-4AB5-787A-A689-4CD63416F8E2}"/>
              </a:ext>
            </a:extLst>
          </p:cNvPr>
          <p:cNvGraphicFramePr>
            <a:graphicFrameLocks/>
          </p:cNvGraphicFramePr>
          <p:nvPr>
            <p:extLst>
              <p:ext uri="{D42A27DB-BD31-4B8C-83A1-F6EECF244321}">
                <p14:modId xmlns:p14="http://schemas.microsoft.com/office/powerpoint/2010/main" val="812247409"/>
              </p:ext>
            </p:extLst>
          </p:nvPr>
        </p:nvGraphicFramePr>
        <p:xfrm>
          <a:off x="5095350" y="2311327"/>
          <a:ext cx="3011588" cy="3718560"/>
        </p:xfrm>
        <a:graphic>
          <a:graphicData uri="http://schemas.openxmlformats.org/drawingml/2006/table">
            <a:tbl>
              <a:tblPr firstRow="1" bandRow="1">
                <a:tableStyleId>{F5AB1C69-6EDB-4FF4-983F-18BD219EF322}</a:tableStyleId>
              </a:tblPr>
              <a:tblGrid>
                <a:gridCol w="3011588">
                  <a:extLst>
                    <a:ext uri="{9D8B030D-6E8A-4147-A177-3AD203B41FA5}">
                      <a16:colId xmlns:a16="http://schemas.microsoft.com/office/drawing/2014/main" val="2303169253"/>
                    </a:ext>
                  </a:extLst>
                </a:gridCol>
              </a:tblGrid>
              <a:tr h="364353">
                <a:tc>
                  <a:txBody>
                    <a:bodyPr/>
                    <a:lstStyle/>
                    <a:p>
                      <a:pPr algn="ctr"/>
                      <a:r>
                        <a:rPr lang="en-SA" sz="2200" b="1" kern="1200" dirty="0">
                          <a:solidFill>
                            <a:schemeClr val="tx2">
                              <a:lumMod val="75000"/>
                            </a:schemeClr>
                          </a:solidFill>
                          <a:latin typeface="Sakkal Majalla" panose="02000000000000000000" pitchFamily="2" charset="-78"/>
                          <a:ea typeface="+mj-ea"/>
                          <a:cs typeface="Sakkal Majalla" panose="02000000000000000000" pitchFamily="2" charset="-78"/>
                        </a:rPr>
                        <a:t>Quality Control</a:t>
                      </a:r>
                    </a:p>
                  </a:txBody>
                  <a:tcPr anchor="ctr">
                    <a:solidFill>
                      <a:schemeClr val="bg1">
                        <a:lumMod val="85000"/>
                      </a:schemeClr>
                    </a:solidFill>
                  </a:tcPr>
                </a:tc>
                <a:extLst>
                  <a:ext uri="{0D108BD9-81ED-4DB2-BD59-A6C34878D82A}">
                    <a16:rowId xmlns:a16="http://schemas.microsoft.com/office/drawing/2014/main" val="1588380804"/>
                  </a:ext>
                </a:extLst>
              </a:tr>
              <a:tr h="1119083">
                <a:tc>
                  <a:txBody>
                    <a:bodyPr/>
                    <a:lstStyle/>
                    <a:p>
                      <a:pPr marL="342900" indent="-342900">
                        <a:buFont typeface="Arial" panose="020B0604020202020204" pitchFamily="34" charset="0"/>
                        <a:buChar char="•"/>
                      </a:pP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Prove th</a:t>
                      </a:r>
                      <a:r>
                        <a:rPr lang="en-US" sz="2000" b="0" kern="1200" dirty="0">
                          <a:solidFill>
                            <a:schemeClr val="tx2">
                              <a:lumMod val="75000"/>
                            </a:schemeClr>
                          </a:solidFill>
                          <a:latin typeface="Sakkal Majalla" panose="02000000000000000000" pitchFamily="2" charset="-78"/>
                          <a:ea typeface="+mj-ea"/>
                          <a:cs typeface="Sakkal Majalla" panose="02000000000000000000" pitchFamily="2" charset="-78"/>
                        </a:rPr>
                        <a:t>at</a:t>
                      </a: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 the process can produce the product u</a:t>
                      </a:r>
                      <a:r>
                        <a:rPr lang="en-US" sz="2000" b="0" kern="1200" dirty="0">
                          <a:solidFill>
                            <a:schemeClr val="tx2">
                              <a:lumMod val="75000"/>
                            </a:schemeClr>
                          </a:solidFill>
                          <a:latin typeface="Sakkal Majalla" panose="02000000000000000000" pitchFamily="2" charset="-78"/>
                          <a:ea typeface="+mj-ea"/>
                          <a:cs typeface="Sakkal Majalla" panose="02000000000000000000" pitchFamily="2" charset="-78"/>
                        </a:rPr>
                        <a:t>n</a:t>
                      </a: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der operating condition</a:t>
                      </a:r>
                      <a:r>
                        <a:rPr lang="en-US" sz="2000" b="0" kern="1200" dirty="0">
                          <a:solidFill>
                            <a:schemeClr val="tx2">
                              <a:lumMod val="75000"/>
                            </a:schemeClr>
                          </a:solidFill>
                          <a:latin typeface="Sakkal Majalla" panose="02000000000000000000" pitchFamily="2" charset="-78"/>
                          <a:ea typeface="+mj-ea"/>
                          <a:cs typeface="Sakkal Majalla" panose="02000000000000000000" pitchFamily="2" charset="-78"/>
                        </a:rPr>
                        <a:t>s</a:t>
                      </a: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 with minimal inspection</a:t>
                      </a:r>
                    </a:p>
                  </a:txBody>
                  <a:tcPr>
                    <a:solidFill>
                      <a:schemeClr val="bg1"/>
                    </a:solidFill>
                  </a:tcPr>
                </a:tc>
                <a:extLst>
                  <a:ext uri="{0D108BD9-81ED-4DB2-BD59-A6C34878D82A}">
                    <a16:rowId xmlns:a16="http://schemas.microsoft.com/office/drawing/2014/main" val="2328686730"/>
                  </a:ext>
                </a:extLst>
              </a:tr>
              <a:tr h="598579">
                <a:tc>
                  <a:txBody>
                    <a:bodyPr/>
                    <a:lstStyle/>
                    <a:p>
                      <a:pPr marL="342900" indent="-342900">
                        <a:buFont typeface="Arial" panose="020B0604020202020204" pitchFamily="34" charset="0"/>
                        <a:buChar char="•"/>
                      </a:pPr>
                      <a:r>
                        <a:rPr lang="en-SA" sz="2000" b="0" kern="1200" dirty="0">
                          <a:solidFill>
                            <a:schemeClr val="tx2">
                              <a:lumMod val="75000"/>
                            </a:schemeClr>
                          </a:solidFill>
                          <a:latin typeface="Sakkal Majalla" panose="02000000000000000000" pitchFamily="2" charset="-78"/>
                          <a:ea typeface="+mj-ea"/>
                          <a:cs typeface="Sakkal Majalla" panose="02000000000000000000" pitchFamily="2" charset="-78"/>
                        </a:rPr>
                        <a:t>Transfer the process to operations. </a:t>
                      </a:r>
                    </a:p>
                  </a:txBody>
                  <a:tcPr>
                    <a:solidFill>
                      <a:schemeClr val="bg1"/>
                    </a:solidFill>
                  </a:tcPr>
                </a:tc>
                <a:extLst>
                  <a:ext uri="{0D108BD9-81ED-4DB2-BD59-A6C34878D82A}">
                    <a16:rowId xmlns:a16="http://schemas.microsoft.com/office/drawing/2014/main" val="2770664747"/>
                  </a:ext>
                </a:extLst>
              </a:tr>
              <a:tr h="364353">
                <a:tc>
                  <a:txBody>
                    <a:bodyPr/>
                    <a:lstStyle/>
                    <a:p>
                      <a:endParaRPr lang="en-SA" sz="2200" b="0" kern="1200" dirty="0">
                        <a:solidFill>
                          <a:schemeClr val="tx2">
                            <a:lumMod val="75000"/>
                          </a:schemeClr>
                        </a:solidFill>
                        <a:latin typeface="Sakkal Majalla" panose="02000000000000000000" pitchFamily="2" charset="-78"/>
                        <a:ea typeface="+mj-ea"/>
                        <a:cs typeface="Sakkal Majalla" panose="02000000000000000000" pitchFamily="2" charset="-78"/>
                      </a:endParaRPr>
                    </a:p>
                  </a:txBody>
                  <a:tcPr>
                    <a:solidFill>
                      <a:schemeClr val="bg1"/>
                    </a:solidFill>
                  </a:tcPr>
                </a:tc>
                <a:extLst>
                  <a:ext uri="{0D108BD9-81ED-4DB2-BD59-A6C34878D82A}">
                    <a16:rowId xmlns:a16="http://schemas.microsoft.com/office/drawing/2014/main" val="4242256779"/>
                  </a:ext>
                </a:extLst>
              </a:tr>
              <a:tr h="364353">
                <a:tc>
                  <a:txBody>
                    <a:bodyPr/>
                    <a:lstStyle/>
                    <a:p>
                      <a:endParaRPr lang="en-SA" sz="2200" b="0" kern="1200" dirty="0">
                        <a:solidFill>
                          <a:schemeClr val="tx2">
                            <a:lumMod val="75000"/>
                          </a:schemeClr>
                        </a:solidFill>
                        <a:latin typeface="Sakkal Majalla" panose="02000000000000000000" pitchFamily="2" charset="-78"/>
                        <a:ea typeface="+mj-ea"/>
                        <a:cs typeface="Sakkal Majalla" panose="02000000000000000000" pitchFamily="2" charset="-78"/>
                      </a:endParaRPr>
                    </a:p>
                  </a:txBody>
                  <a:tcPr>
                    <a:solidFill>
                      <a:schemeClr val="bg1"/>
                    </a:solidFill>
                  </a:tcPr>
                </a:tc>
                <a:extLst>
                  <a:ext uri="{0D108BD9-81ED-4DB2-BD59-A6C34878D82A}">
                    <a16:rowId xmlns:a16="http://schemas.microsoft.com/office/drawing/2014/main" val="2495891510"/>
                  </a:ext>
                </a:extLst>
              </a:tr>
              <a:tr h="364353">
                <a:tc>
                  <a:txBody>
                    <a:bodyPr/>
                    <a:lstStyle/>
                    <a:p>
                      <a:endParaRPr lang="en-SA" sz="2200" b="0" kern="1200" dirty="0">
                        <a:solidFill>
                          <a:schemeClr val="tx2">
                            <a:lumMod val="75000"/>
                          </a:schemeClr>
                        </a:solidFill>
                        <a:latin typeface="Sakkal Majalla" panose="02000000000000000000" pitchFamily="2" charset="-78"/>
                        <a:ea typeface="+mj-ea"/>
                        <a:cs typeface="Sakkal Majalla" panose="02000000000000000000" pitchFamily="2" charset="-78"/>
                      </a:endParaRPr>
                    </a:p>
                  </a:txBody>
                  <a:tcPr>
                    <a:solidFill>
                      <a:schemeClr val="bg1"/>
                    </a:solidFill>
                  </a:tcPr>
                </a:tc>
                <a:extLst>
                  <a:ext uri="{0D108BD9-81ED-4DB2-BD59-A6C34878D82A}">
                    <a16:rowId xmlns:a16="http://schemas.microsoft.com/office/drawing/2014/main" val="1977904793"/>
                  </a:ext>
                </a:extLst>
              </a:tr>
            </a:tbl>
          </a:graphicData>
        </a:graphic>
      </p:graphicFrame>
      <p:sp>
        <p:nvSpPr>
          <p:cNvPr id="11" name="TextBox 10">
            <a:extLst>
              <a:ext uri="{FF2B5EF4-FFF2-40B4-BE49-F238E27FC236}">
                <a16:creationId xmlns:a16="http://schemas.microsoft.com/office/drawing/2014/main" id="{4919CA7D-8825-D3AF-E87D-701D8553F873}"/>
              </a:ext>
            </a:extLst>
          </p:cNvPr>
          <p:cNvSpPr txBox="1"/>
          <p:nvPr/>
        </p:nvSpPr>
        <p:spPr>
          <a:xfrm>
            <a:off x="1714500" y="6022570"/>
            <a:ext cx="4321923"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pPr algn="l"/>
            <a:r>
              <a:rPr lang="en-US" sz="1200" b="0" dirty="0">
                <a:solidFill>
                  <a:schemeClr val="tx1">
                    <a:lumMod val="75000"/>
                    <a:lumOff val="25000"/>
                  </a:schemeClr>
                </a:solidFill>
              </a:rPr>
              <a:t>Source: </a:t>
            </a:r>
            <a:r>
              <a:rPr lang="en-US" sz="1200" b="0" dirty="0" err="1">
                <a:solidFill>
                  <a:schemeClr val="tx1">
                    <a:lumMod val="75000"/>
                    <a:lumOff val="25000"/>
                  </a:schemeClr>
                </a:solidFill>
              </a:rPr>
              <a:t>Juran’s</a:t>
            </a:r>
            <a:r>
              <a:rPr lang="en-US" sz="1200" b="0" dirty="0">
                <a:solidFill>
                  <a:schemeClr val="tx1">
                    <a:lumMod val="75000"/>
                    <a:lumOff val="25000"/>
                  </a:schemeClr>
                </a:solidFill>
              </a:rPr>
              <a:t> Quality Handbook. </a:t>
            </a:r>
          </a:p>
        </p:txBody>
      </p:sp>
      <p:sp>
        <p:nvSpPr>
          <p:cNvPr id="12" name="TextBox 11">
            <a:extLst>
              <a:ext uri="{FF2B5EF4-FFF2-40B4-BE49-F238E27FC236}">
                <a16:creationId xmlns:a16="http://schemas.microsoft.com/office/drawing/2014/main" id="{D79ED2D1-431B-E48F-C1CF-D3336C3E83D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Quality improvement: </a:t>
            </a:r>
            <a:endParaRPr lang="en-US" sz="2800" dirty="0">
              <a:latin typeface="Alexandria" charset="0"/>
              <a:cs typeface="Alexandria" charset="0"/>
            </a:endParaRPr>
          </a:p>
        </p:txBody>
      </p:sp>
    </p:spTree>
    <p:extLst>
      <p:ext uri="{BB962C8B-B14F-4D97-AF65-F5344CB8AC3E}">
        <p14:creationId xmlns:p14="http://schemas.microsoft.com/office/powerpoint/2010/main" val="3743356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D9BFAA-9731-901F-4264-51379B65851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21722D-F215-38B7-54AB-D721C8EADB0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4B8690C-4291-CAAF-0270-6C95AF65229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B009AD2D-C0C9-BCA7-ADE8-E87E7BC1C6A2}"/>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DA314771-9495-392D-5AC8-197268AE10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B90B2A1-E904-0A23-2E15-6D492913B77C}"/>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8C0E016-1F47-05C3-719D-CB48A014853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08B370CA-CE5E-79FD-7C9D-DCD003B55079}"/>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Total Quality Management: </a:t>
            </a:r>
            <a:endParaRPr lang="en-US" sz="2800" dirty="0">
              <a:latin typeface="Alexandria" charset="0"/>
              <a:cs typeface="Alexandria" charset="0"/>
            </a:endParaRPr>
          </a:p>
        </p:txBody>
      </p:sp>
      <p:sp>
        <p:nvSpPr>
          <p:cNvPr id="3" name="TextBox 2">
            <a:extLst>
              <a:ext uri="{FF2B5EF4-FFF2-40B4-BE49-F238E27FC236}">
                <a16:creationId xmlns:a16="http://schemas.microsoft.com/office/drawing/2014/main" id="{006AA0E0-E9DA-08CA-5C3D-F96D49399173}"/>
              </a:ext>
            </a:extLst>
          </p:cNvPr>
          <p:cNvSpPr txBox="1"/>
          <p:nvPr/>
        </p:nvSpPr>
        <p:spPr>
          <a:xfrm>
            <a:off x="1202599" y="3593702"/>
            <a:ext cx="5522666" cy="553998"/>
          </a:xfrm>
          <a:prstGeom prst="rect">
            <a:avLst/>
          </a:prstGeom>
          <a:noFill/>
        </p:spPr>
        <p:txBody>
          <a:bodyPr wrap="none" rtlCol="0">
            <a:spAutoFit/>
          </a:bodyPr>
          <a:lstStyle/>
          <a:p>
            <a:pPr algn="ctr"/>
            <a:r>
              <a:rPr lang="en-US" sz="3000" b="1" i="1" dirty="0">
                <a:solidFill>
                  <a:schemeClr val="accent1">
                    <a:lumMod val="75000"/>
                  </a:schemeClr>
                </a:solidFill>
                <a:effectLst>
                  <a:outerShdw blurRad="38100" dist="38100" dir="2700000" algn="tl">
                    <a:srgbClr val="000000">
                      <a:alpha val="43137"/>
                    </a:srgbClr>
                  </a:outerShdw>
                </a:effectLst>
                <a:latin typeface="Century Schoolbook" panose="02040604050505020304" pitchFamily="18" charset="0"/>
                <a:cs typeface="Aharoni" panose="02010803020104030203" pitchFamily="2" charset="-79"/>
              </a:rPr>
              <a:t>Total Quality Management</a:t>
            </a:r>
          </a:p>
        </p:txBody>
      </p:sp>
      <p:pic>
        <p:nvPicPr>
          <p:cNvPr id="9" name="Picture 8">
            <a:extLst>
              <a:ext uri="{FF2B5EF4-FFF2-40B4-BE49-F238E27FC236}">
                <a16:creationId xmlns:a16="http://schemas.microsoft.com/office/drawing/2014/main" id="{6F01ACC4-BDDE-EA07-9DFF-083FE9F6126D}"/>
              </a:ext>
            </a:extLst>
          </p:cNvPr>
          <p:cNvPicPr>
            <a:picLocks noChangeAspect="1"/>
          </p:cNvPicPr>
          <p:nvPr/>
        </p:nvPicPr>
        <p:blipFill rotWithShape="1">
          <a:blip r:embed="rId3"/>
          <a:srcRect l="6467" t="12342" r="3746" b="20261"/>
          <a:stretch/>
        </p:blipFill>
        <p:spPr>
          <a:xfrm>
            <a:off x="7482468" y="3039107"/>
            <a:ext cx="3829244" cy="2874358"/>
          </a:xfrm>
          <a:prstGeom prst="rect">
            <a:avLst/>
          </a:prstGeom>
        </p:spPr>
      </p:pic>
    </p:spTree>
    <p:extLst>
      <p:ext uri="{BB962C8B-B14F-4D97-AF65-F5344CB8AC3E}">
        <p14:creationId xmlns:p14="http://schemas.microsoft.com/office/powerpoint/2010/main" val="13156975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29E3D-838D-9066-D5F5-5A79039ED2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6384811-7024-45B7-D402-478DB309BDC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D3DC2644-49F2-6FE7-E6D8-7BEEBEE8AE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CA6C67BE-519D-FFCD-7D52-30141DC095E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AAE809D-6F1A-AC80-E3B8-62BBCD4D776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DD2C18F-8075-27BB-7C81-AE9C6C7FEF36}"/>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3AFDCD94-F53A-B50C-3DC9-442E0E0C25D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F63B0023-6DE8-5460-4EBC-70C2D995BA0B}"/>
              </a:ext>
            </a:extLst>
          </p:cNvPr>
          <p:cNvSpPr txBox="1"/>
          <p:nvPr/>
        </p:nvSpPr>
        <p:spPr>
          <a:xfrm>
            <a:off x="942308" y="2286418"/>
            <a:ext cx="3507054" cy="418261"/>
          </a:xfrm>
          <a:prstGeom prst="rect">
            <a:avLst/>
          </a:prstGeom>
        </p:spPr>
        <p:txBody>
          <a:bodyPr vert="horz" lIns="91440" tIns="45720" rIns="91440" bIns="45720" rtlCol="0">
            <a:no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800" dirty="0">
                <a:solidFill>
                  <a:srgbClr val="00AEEF"/>
                </a:solidFill>
              </a:rPr>
              <a:t>Concepts and Definitions: </a:t>
            </a:r>
          </a:p>
        </p:txBody>
      </p:sp>
      <p:sp>
        <p:nvSpPr>
          <p:cNvPr id="9" name="TextBox 8">
            <a:extLst>
              <a:ext uri="{FF2B5EF4-FFF2-40B4-BE49-F238E27FC236}">
                <a16:creationId xmlns:a16="http://schemas.microsoft.com/office/drawing/2014/main" id="{0D904C50-B180-FCAC-6083-7E466C70C593}"/>
              </a:ext>
            </a:extLst>
          </p:cNvPr>
          <p:cNvSpPr txBox="1"/>
          <p:nvPr/>
        </p:nvSpPr>
        <p:spPr>
          <a:xfrm>
            <a:off x="938871" y="2851495"/>
            <a:ext cx="10067383" cy="895917"/>
          </a:xfrm>
          <a:prstGeom prst="rect">
            <a:avLst/>
          </a:prstGeom>
        </p:spPr>
        <p:txBody>
          <a:bodyPr vert="horz" lIns="91440" tIns="45720" rIns="91440" bIns="45720" rtlCol="0">
            <a:noAutofit/>
          </a:bodyPr>
          <a:lstStyle>
            <a:defPPr>
              <a:defRPr lang="en-SA"/>
            </a:defPPr>
            <a:lvl1pPr indent="0" algn="just">
              <a:lnSpc>
                <a:spcPct val="90000"/>
              </a:lnSpc>
              <a:spcBef>
                <a:spcPts val="638"/>
              </a:spcBef>
              <a:buFont typeface="Arial" panose="020B0604020202020204" pitchFamily="34" charset="0"/>
              <a:buNone/>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1" dirty="0">
                <a:solidFill>
                  <a:schemeClr val="tx1"/>
                </a:solidFill>
              </a:rPr>
              <a:t>Total Quality Management </a:t>
            </a:r>
            <a:r>
              <a:rPr lang="en-US" sz="2400" dirty="0">
                <a:solidFill>
                  <a:schemeClr val="tx1"/>
                </a:solidFill>
              </a:rPr>
              <a:t>is one of the most prominent developments in management for the past two decades. </a:t>
            </a:r>
            <a:endParaRPr lang="en-SA" sz="2400" dirty="0">
              <a:solidFill>
                <a:schemeClr val="tx1"/>
              </a:solidFill>
            </a:endParaRPr>
          </a:p>
        </p:txBody>
      </p:sp>
      <p:sp>
        <p:nvSpPr>
          <p:cNvPr id="10" name="TextBox 9">
            <a:extLst>
              <a:ext uri="{FF2B5EF4-FFF2-40B4-BE49-F238E27FC236}">
                <a16:creationId xmlns:a16="http://schemas.microsoft.com/office/drawing/2014/main" id="{3FF61DAC-D3AF-D2D7-43D5-D5325BCBFE38}"/>
              </a:ext>
            </a:extLst>
          </p:cNvPr>
          <p:cNvSpPr txBox="1"/>
          <p:nvPr/>
        </p:nvSpPr>
        <p:spPr>
          <a:xfrm>
            <a:off x="938871" y="3670550"/>
            <a:ext cx="7850455" cy="1080636"/>
          </a:xfrm>
          <a:prstGeom prst="rect">
            <a:avLst/>
          </a:prstGeom>
        </p:spPr>
        <p:txBody>
          <a:bodyPr vert="horz" lIns="91440" tIns="45720" rIns="91440" bIns="45720" rtlCol="0">
            <a:noAutofit/>
          </a:bodyPr>
          <a:lstStyle>
            <a:defPPr>
              <a:defRPr lang="en-SA"/>
            </a:defPPr>
            <a:lvl1pPr indent="0" algn="just">
              <a:lnSpc>
                <a:spcPct val="90000"/>
              </a:lnSpc>
              <a:spcBef>
                <a:spcPts val="638"/>
              </a:spcBef>
              <a:buFont typeface="Arial" panose="020B0604020202020204" pitchFamily="34" charset="0"/>
              <a:buNone/>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1" dirty="0">
                <a:solidFill>
                  <a:schemeClr val="tx1"/>
                </a:solidFill>
              </a:rPr>
              <a:t>Total Quality Management </a:t>
            </a:r>
            <a:r>
              <a:rPr lang="en-US" sz="2400" dirty="0">
                <a:solidFill>
                  <a:schemeClr val="tx1"/>
                </a:solidFill>
              </a:rPr>
              <a:t>is defined as “a management philosophy concerned with people and work processes that focuses on customer satisfaction and improves organizational performance”.</a:t>
            </a:r>
            <a:endParaRPr lang="en-SA" sz="2400" dirty="0">
              <a:solidFill>
                <a:schemeClr val="tx1"/>
              </a:solidFill>
            </a:endParaRPr>
          </a:p>
        </p:txBody>
      </p:sp>
      <p:sp>
        <p:nvSpPr>
          <p:cNvPr id="11" name="TextBox 10">
            <a:extLst>
              <a:ext uri="{FF2B5EF4-FFF2-40B4-BE49-F238E27FC236}">
                <a16:creationId xmlns:a16="http://schemas.microsoft.com/office/drawing/2014/main" id="{2DC3E178-3EE4-2899-C027-C1B4A2DE4CAF}"/>
              </a:ext>
            </a:extLst>
          </p:cNvPr>
          <p:cNvSpPr txBox="1"/>
          <p:nvPr/>
        </p:nvSpPr>
        <p:spPr>
          <a:xfrm>
            <a:off x="8175703" y="6106522"/>
            <a:ext cx="3581400" cy="276999"/>
          </a:xfrm>
          <a:prstGeom prst="rect">
            <a:avLst/>
          </a:prstGeom>
          <a:noFill/>
        </p:spPr>
        <p:txBody>
          <a:bodyPr wrap="square">
            <a:spAutoFit/>
          </a:bodyPr>
          <a:lstStyle/>
          <a:p>
            <a:pPr algn="ctr"/>
            <a:r>
              <a:rPr lang="en-US" sz="1200" dirty="0">
                <a:solidFill>
                  <a:schemeClr val="tx1">
                    <a:lumMod val="75000"/>
                    <a:lumOff val="25000"/>
                  </a:schemeClr>
                </a:solidFill>
                <a:effectLst/>
                <a:latin typeface="AdvTimes"/>
                <a:hlinkClick r:id="rId3"/>
              </a:rPr>
              <a:t>http://dx.doi.org/10.1016/j.jtumed.2015.05.004</a:t>
            </a:r>
            <a:r>
              <a:rPr lang="en-US" sz="1200" dirty="0">
                <a:solidFill>
                  <a:schemeClr val="tx1">
                    <a:lumMod val="75000"/>
                    <a:lumOff val="25000"/>
                  </a:schemeClr>
                </a:solidFill>
                <a:effectLst/>
                <a:latin typeface="AdvTimes"/>
              </a:rPr>
              <a:t>  </a:t>
            </a:r>
            <a:endParaRPr lang="en-US" sz="1200" dirty="0">
              <a:solidFill>
                <a:schemeClr val="tx1">
                  <a:lumMod val="75000"/>
                  <a:lumOff val="25000"/>
                </a:schemeClr>
              </a:solidFill>
              <a:effectLst/>
            </a:endParaRPr>
          </a:p>
        </p:txBody>
      </p:sp>
      <p:pic>
        <p:nvPicPr>
          <p:cNvPr id="12" name="Picture 11">
            <a:extLst>
              <a:ext uri="{FF2B5EF4-FFF2-40B4-BE49-F238E27FC236}">
                <a16:creationId xmlns:a16="http://schemas.microsoft.com/office/drawing/2014/main" id="{3E9845CF-7C08-5A68-6B86-B2C41E113B44}"/>
              </a:ext>
            </a:extLst>
          </p:cNvPr>
          <p:cNvPicPr>
            <a:picLocks noChangeAspect="1"/>
          </p:cNvPicPr>
          <p:nvPr/>
        </p:nvPicPr>
        <p:blipFill>
          <a:blip r:embed="rId4"/>
          <a:stretch>
            <a:fillRect/>
          </a:stretch>
        </p:blipFill>
        <p:spPr>
          <a:xfrm>
            <a:off x="9221224" y="3860693"/>
            <a:ext cx="2031905" cy="2031905"/>
          </a:xfrm>
          <a:prstGeom prst="rect">
            <a:avLst/>
          </a:prstGeom>
        </p:spPr>
      </p:pic>
      <p:sp>
        <p:nvSpPr>
          <p:cNvPr id="13" name="TextBox 12">
            <a:extLst>
              <a:ext uri="{FF2B5EF4-FFF2-40B4-BE49-F238E27FC236}">
                <a16:creationId xmlns:a16="http://schemas.microsoft.com/office/drawing/2014/main" id="{B8C48E53-EF23-85BE-00CC-736200D0FD39}"/>
              </a:ext>
            </a:extLst>
          </p:cNvPr>
          <p:cNvSpPr txBox="1"/>
          <p:nvPr/>
        </p:nvSpPr>
        <p:spPr>
          <a:xfrm>
            <a:off x="938871" y="4909802"/>
            <a:ext cx="8002853" cy="1080637"/>
          </a:xfrm>
          <a:prstGeom prst="rect">
            <a:avLst/>
          </a:prstGeom>
        </p:spPr>
        <p:txBody>
          <a:bodyPr vert="horz" lIns="91440" tIns="45720" rIns="91440" bIns="45720" rtlCol="0">
            <a:noAutofit/>
          </a:bodyPr>
          <a:lstStyle>
            <a:defPPr>
              <a:defRPr lang="en-SA"/>
            </a:defPPr>
            <a:lvl1pPr indent="0" algn="just">
              <a:lnSpc>
                <a:spcPct val="90000"/>
              </a:lnSpc>
              <a:spcBef>
                <a:spcPts val="638"/>
              </a:spcBef>
              <a:buFont typeface="Arial" panose="020B0604020202020204" pitchFamily="34" charset="0"/>
              <a:buNone/>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b="1" dirty="0">
                <a:solidFill>
                  <a:schemeClr val="tx1"/>
                </a:solidFill>
              </a:rPr>
              <a:t>Total Quality Management </a:t>
            </a:r>
            <a:r>
              <a:rPr lang="en-US" sz="2400" dirty="0">
                <a:solidFill>
                  <a:schemeClr val="tx1"/>
                </a:solidFill>
              </a:rPr>
              <a:t>can cope with all the healthcare organization’s problems and challenges, such as quality, cost, patient safety and satisfaction, and the growth of technology.</a:t>
            </a:r>
            <a:endParaRPr lang="en-SA" sz="2400" dirty="0">
              <a:solidFill>
                <a:schemeClr val="tx1"/>
              </a:solidFill>
            </a:endParaRPr>
          </a:p>
        </p:txBody>
      </p:sp>
      <p:sp>
        <p:nvSpPr>
          <p:cNvPr id="16" name="TextBox 15">
            <a:extLst>
              <a:ext uri="{FF2B5EF4-FFF2-40B4-BE49-F238E27FC236}">
                <a16:creationId xmlns:a16="http://schemas.microsoft.com/office/drawing/2014/main" id="{EE5209C6-D58A-B3B9-423F-48D0B4767B2F}"/>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Total Quality Management: </a:t>
            </a:r>
            <a:endParaRPr lang="en-US" sz="2800" dirty="0">
              <a:latin typeface="Alexandria" charset="0"/>
              <a:cs typeface="Alexandria" charset="0"/>
            </a:endParaRPr>
          </a:p>
        </p:txBody>
      </p:sp>
    </p:spTree>
    <p:extLst>
      <p:ext uri="{BB962C8B-B14F-4D97-AF65-F5344CB8AC3E}">
        <p14:creationId xmlns:p14="http://schemas.microsoft.com/office/powerpoint/2010/main" val="466271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2847F2-77DD-6F10-DAF6-C868FA0DEF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E41948-5A35-B10D-9171-F41C4ADE001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6F15EACA-8642-92F6-87A2-719BCB11CD7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759B8878-8B3A-EB9B-A790-82C61EC9408B}"/>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3FFB78B9-FEC3-DCBA-02B7-1DF9C56324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16F601A7-8EFC-0114-2E50-9BFD04A975E2}"/>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A6D1D2CD-F35C-60D5-7CF9-3E55F1D37BC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10" name="TextBox 9">
            <a:extLst>
              <a:ext uri="{FF2B5EF4-FFF2-40B4-BE49-F238E27FC236}">
                <a16:creationId xmlns:a16="http://schemas.microsoft.com/office/drawing/2014/main" id="{17E5F72F-94CD-C279-0A2D-B90741EA3F85}"/>
              </a:ext>
            </a:extLst>
          </p:cNvPr>
          <p:cNvSpPr txBox="1"/>
          <p:nvPr/>
        </p:nvSpPr>
        <p:spPr>
          <a:xfrm>
            <a:off x="5908894" y="6077317"/>
            <a:ext cx="5646419"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pPr algn="l"/>
            <a:r>
              <a:rPr lang="en-US" sz="1200" b="0" dirty="0">
                <a:solidFill>
                  <a:schemeClr val="tx1">
                    <a:lumMod val="75000"/>
                    <a:lumOff val="25000"/>
                  </a:schemeClr>
                </a:solidFill>
              </a:rPr>
              <a:t>Source: </a:t>
            </a:r>
            <a:r>
              <a:rPr lang="en-US" sz="1200" b="0" dirty="0">
                <a:solidFill>
                  <a:schemeClr val="tx1">
                    <a:lumMod val="75000"/>
                    <a:lumOff val="25000"/>
                  </a:schemeClr>
                </a:solidFill>
                <a:hlinkClick r:id="rId3"/>
              </a:rPr>
              <a:t>https://asq.org/quality-resources/total-quality-management/implementing-tqm</a:t>
            </a:r>
            <a:r>
              <a:rPr lang="en-US" sz="1200" b="0" dirty="0">
                <a:solidFill>
                  <a:schemeClr val="tx1">
                    <a:lumMod val="75000"/>
                    <a:lumOff val="25000"/>
                  </a:schemeClr>
                </a:solidFill>
              </a:rPr>
              <a:t>  </a:t>
            </a:r>
          </a:p>
        </p:txBody>
      </p:sp>
      <p:sp>
        <p:nvSpPr>
          <p:cNvPr id="11" name="TextBox 10">
            <a:extLst>
              <a:ext uri="{FF2B5EF4-FFF2-40B4-BE49-F238E27FC236}">
                <a16:creationId xmlns:a16="http://schemas.microsoft.com/office/drawing/2014/main" id="{2B3D9004-7BB5-29CF-48AD-50F790A70141}"/>
              </a:ext>
            </a:extLst>
          </p:cNvPr>
          <p:cNvSpPr txBox="1"/>
          <p:nvPr/>
        </p:nvSpPr>
        <p:spPr>
          <a:xfrm>
            <a:off x="942309" y="2153618"/>
            <a:ext cx="3507054" cy="418261"/>
          </a:xfrm>
          <a:prstGeom prst="rect">
            <a:avLst/>
          </a:prstGeom>
        </p:spPr>
        <p:txBody>
          <a:bodyPr vert="horz" lIns="91440" tIns="45720" rIns="91440" bIns="45720" rtlCol="0">
            <a:no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solidFill>
                  <a:srgbClr val="00AEEF"/>
                </a:solidFill>
              </a:rPr>
              <a:t>1. Customer focused:</a:t>
            </a:r>
          </a:p>
        </p:txBody>
      </p:sp>
      <p:sp>
        <p:nvSpPr>
          <p:cNvPr id="12" name="TextBox 11">
            <a:extLst>
              <a:ext uri="{FF2B5EF4-FFF2-40B4-BE49-F238E27FC236}">
                <a16:creationId xmlns:a16="http://schemas.microsoft.com/office/drawing/2014/main" id="{4D8742DC-10AB-EAF0-2664-47E401AD747D}"/>
              </a:ext>
            </a:extLst>
          </p:cNvPr>
          <p:cNvSpPr txBox="1"/>
          <p:nvPr/>
        </p:nvSpPr>
        <p:spPr>
          <a:xfrm>
            <a:off x="1456890" y="2611330"/>
            <a:ext cx="9642543" cy="1558988"/>
          </a:xfrm>
          <a:prstGeom prst="rect">
            <a:avLst/>
          </a:prstGeom>
        </p:spPr>
        <p:txBody>
          <a:bodyPr vert="horz" lIns="91440" tIns="45720" rIns="91440" bIns="45720" rtlCol="0">
            <a:noAutofit/>
          </a:bodyPr>
          <a:lstStyle>
            <a:defPPr>
              <a:defRPr lang="en-SA"/>
            </a:defPPr>
            <a:lvl1pPr indent="0" algn="just">
              <a:lnSpc>
                <a:spcPct val="90000"/>
              </a:lnSpc>
              <a:spcBef>
                <a:spcPts val="638"/>
              </a:spcBef>
              <a:buFont typeface="Arial" panose="020B0604020202020204" pitchFamily="34" charset="0"/>
              <a:buNone/>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457200" indent="-457200">
              <a:buFont typeface="Arial" panose="020B0604020202020204" pitchFamily="34" charset="0"/>
              <a:buChar char="•"/>
            </a:pPr>
            <a:r>
              <a:rPr lang="en-US" sz="2400" dirty="0"/>
              <a:t>The customer ultimately </a:t>
            </a:r>
            <a:r>
              <a:rPr lang="en-US" sz="2400" b="1" dirty="0"/>
              <a:t>determines the level of quality</a:t>
            </a:r>
            <a:r>
              <a:rPr lang="en-US" sz="2400" dirty="0"/>
              <a:t>. No matter what an organization does to foster quality improvement. </a:t>
            </a:r>
          </a:p>
          <a:p>
            <a:pPr marL="457200" indent="-457200">
              <a:buFont typeface="Arial" panose="020B0604020202020204" pitchFamily="34" charset="0"/>
              <a:buChar char="•"/>
            </a:pPr>
            <a:r>
              <a:rPr lang="en-US" sz="2400" dirty="0"/>
              <a:t>The customer determines whether the efforts were worthwhile. </a:t>
            </a:r>
            <a:endParaRPr lang="en-SA" sz="2400" dirty="0"/>
          </a:p>
        </p:txBody>
      </p:sp>
      <p:sp>
        <p:nvSpPr>
          <p:cNvPr id="13" name="TextBox 12">
            <a:extLst>
              <a:ext uri="{FF2B5EF4-FFF2-40B4-BE49-F238E27FC236}">
                <a16:creationId xmlns:a16="http://schemas.microsoft.com/office/drawing/2014/main" id="{D69CDBD0-FED7-3B40-DE5A-3D23F538D727}"/>
              </a:ext>
            </a:extLst>
          </p:cNvPr>
          <p:cNvSpPr txBox="1"/>
          <p:nvPr/>
        </p:nvSpPr>
        <p:spPr>
          <a:xfrm>
            <a:off x="942308" y="4104393"/>
            <a:ext cx="4408753" cy="418261"/>
          </a:xfrm>
          <a:prstGeom prst="rect">
            <a:avLst/>
          </a:prstGeom>
        </p:spPr>
        <p:txBody>
          <a:bodyPr vert="horz" lIns="91440" tIns="45720" rIns="91440" bIns="45720" rtlCol="0">
            <a:no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solidFill>
                  <a:srgbClr val="00AEEF"/>
                </a:solidFill>
              </a:rPr>
              <a:t>2. Total employee involvement:</a:t>
            </a:r>
          </a:p>
        </p:txBody>
      </p:sp>
      <p:sp>
        <p:nvSpPr>
          <p:cNvPr id="14" name="TextBox 13">
            <a:extLst>
              <a:ext uri="{FF2B5EF4-FFF2-40B4-BE49-F238E27FC236}">
                <a16:creationId xmlns:a16="http://schemas.microsoft.com/office/drawing/2014/main" id="{DC93D30F-BDD6-264D-5D4F-594202A37859}"/>
              </a:ext>
            </a:extLst>
          </p:cNvPr>
          <p:cNvSpPr txBox="1"/>
          <p:nvPr/>
        </p:nvSpPr>
        <p:spPr>
          <a:xfrm>
            <a:off x="1456889" y="4637008"/>
            <a:ext cx="8313773" cy="929967"/>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t>An organization must ensure all employees buy into the processes and system. </a:t>
            </a:r>
          </a:p>
          <a:p>
            <a:r>
              <a:rPr lang="en-US" sz="2400" dirty="0"/>
              <a:t>Employees should not fear change and be </a:t>
            </a:r>
            <a:r>
              <a:rPr lang="en-US" sz="2400" b="1" dirty="0"/>
              <a:t>empowered</a:t>
            </a:r>
            <a:r>
              <a:rPr lang="en-US" sz="2400" dirty="0"/>
              <a:t>.</a:t>
            </a:r>
            <a:endParaRPr lang="en-SA" sz="2400" dirty="0"/>
          </a:p>
        </p:txBody>
      </p:sp>
      <p:sp>
        <p:nvSpPr>
          <p:cNvPr id="15" name="TextBox 14">
            <a:extLst>
              <a:ext uri="{FF2B5EF4-FFF2-40B4-BE49-F238E27FC236}">
                <a16:creationId xmlns:a16="http://schemas.microsoft.com/office/drawing/2014/main" id="{059D3264-6E9F-0FFF-A62D-76E0A27B2F78}"/>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TQM Principles: </a:t>
            </a:r>
            <a:endParaRPr lang="en-US" sz="2800" dirty="0">
              <a:latin typeface="Alexandria" charset="0"/>
              <a:cs typeface="Alexandria" charset="0"/>
            </a:endParaRPr>
          </a:p>
        </p:txBody>
      </p:sp>
      <p:pic>
        <p:nvPicPr>
          <p:cNvPr id="16" name="Picture 15">
            <a:extLst>
              <a:ext uri="{FF2B5EF4-FFF2-40B4-BE49-F238E27FC236}">
                <a16:creationId xmlns:a16="http://schemas.microsoft.com/office/drawing/2014/main" id="{6C284BC4-36D9-DC5F-FBD5-0569F676D7E3}"/>
              </a:ext>
            </a:extLst>
          </p:cNvPr>
          <p:cNvPicPr>
            <a:picLocks noChangeAspect="1"/>
          </p:cNvPicPr>
          <p:nvPr/>
        </p:nvPicPr>
        <p:blipFill rotWithShape="1">
          <a:blip r:embed="rId4"/>
          <a:srcRect l="3195" t="4736" r="3195" b="15634"/>
          <a:stretch/>
        </p:blipFill>
        <p:spPr>
          <a:xfrm>
            <a:off x="9180706" y="4635681"/>
            <a:ext cx="2077844" cy="1219758"/>
          </a:xfrm>
          <a:prstGeom prst="rect">
            <a:avLst/>
          </a:prstGeom>
        </p:spPr>
      </p:pic>
    </p:spTree>
    <p:extLst>
      <p:ext uri="{BB962C8B-B14F-4D97-AF65-F5344CB8AC3E}">
        <p14:creationId xmlns:p14="http://schemas.microsoft.com/office/powerpoint/2010/main" val="4227257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DBCFF4-8FBE-B4A6-4D61-77A7D15565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9C1EAB-9C4C-B7B8-49EB-158750949B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CADCD18E-1804-9DFF-237F-C8923C9AC8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53DF631-602E-39FE-D6FC-6719AA0D0BED}"/>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C3EFCD5-56B3-92AD-C0C9-A933C4C534F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8FDDDDE-E448-896F-4925-322BB32DD260}"/>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08E8A3BD-94E1-063B-60D5-1A9AE8DEE8F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AB724A8E-D06A-3E06-F708-50DCD8A703C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TQM Principles: </a:t>
            </a:r>
            <a:endParaRPr lang="en-US" sz="2800" dirty="0">
              <a:latin typeface="Alexandria" charset="0"/>
              <a:cs typeface="Alexandria" charset="0"/>
            </a:endParaRPr>
          </a:p>
        </p:txBody>
      </p:sp>
      <p:sp>
        <p:nvSpPr>
          <p:cNvPr id="9" name="TextBox 8">
            <a:extLst>
              <a:ext uri="{FF2B5EF4-FFF2-40B4-BE49-F238E27FC236}">
                <a16:creationId xmlns:a16="http://schemas.microsoft.com/office/drawing/2014/main" id="{9E086BAA-26C4-B0C6-E42F-F7D4E128E383}"/>
              </a:ext>
            </a:extLst>
          </p:cNvPr>
          <p:cNvSpPr txBox="1"/>
          <p:nvPr/>
        </p:nvSpPr>
        <p:spPr>
          <a:xfrm>
            <a:off x="5875588" y="6022404"/>
            <a:ext cx="5646419"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pPr algn="l"/>
            <a:r>
              <a:rPr lang="en-US" sz="1200" b="0" dirty="0">
                <a:solidFill>
                  <a:schemeClr val="tx1">
                    <a:lumMod val="75000"/>
                    <a:lumOff val="25000"/>
                  </a:schemeClr>
                </a:solidFill>
              </a:rPr>
              <a:t>Source: </a:t>
            </a:r>
            <a:r>
              <a:rPr lang="en-US" sz="1200" b="0" dirty="0">
                <a:solidFill>
                  <a:schemeClr val="tx1">
                    <a:lumMod val="75000"/>
                    <a:lumOff val="25000"/>
                  </a:schemeClr>
                </a:solidFill>
                <a:hlinkClick r:id="rId3"/>
              </a:rPr>
              <a:t>https://asq.org/quality-resources/total-quality-management/implementing-tqm</a:t>
            </a:r>
            <a:r>
              <a:rPr lang="en-US" sz="1200" b="0" dirty="0">
                <a:solidFill>
                  <a:schemeClr val="tx1">
                    <a:lumMod val="75000"/>
                    <a:lumOff val="25000"/>
                  </a:schemeClr>
                </a:solidFill>
              </a:rPr>
              <a:t>  </a:t>
            </a:r>
          </a:p>
        </p:txBody>
      </p:sp>
      <p:sp>
        <p:nvSpPr>
          <p:cNvPr id="10" name="TextBox 9">
            <a:extLst>
              <a:ext uri="{FF2B5EF4-FFF2-40B4-BE49-F238E27FC236}">
                <a16:creationId xmlns:a16="http://schemas.microsoft.com/office/drawing/2014/main" id="{44C8A94C-F281-3374-5D0F-3C6D5BB9DE83}"/>
              </a:ext>
            </a:extLst>
          </p:cNvPr>
          <p:cNvSpPr txBox="1"/>
          <p:nvPr/>
        </p:nvSpPr>
        <p:spPr>
          <a:xfrm>
            <a:off x="942308" y="2186873"/>
            <a:ext cx="3507054" cy="418261"/>
          </a:xfrm>
          <a:prstGeom prst="rect">
            <a:avLst/>
          </a:prstGeom>
        </p:spPr>
        <p:txBody>
          <a:bodyPr vert="horz" lIns="91440" tIns="45720" rIns="91440" bIns="45720" rtlCol="0">
            <a:no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solidFill>
                  <a:srgbClr val="00AEEF"/>
                </a:solidFill>
              </a:rPr>
              <a:t>3. Process-oriented:</a:t>
            </a:r>
          </a:p>
        </p:txBody>
      </p:sp>
      <p:sp>
        <p:nvSpPr>
          <p:cNvPr id="11" name="TextBox 10">
            <a:extLst>
              <a:ext uri="{FF2B5EF4-FFF2-40B4-BE49-F238E27FC236}">
                <a16:creationId xmlns:a16="http://schemas.microsoft.com/office/drawing/2014/main" id="{4ECCA1B1-EDAC-66B5-B7B9-32313346578C}"/>
              </a:ext>
            </a:extLst>
          </p:cNvPr>
          <p:cNvSpPr txBox="1"/>
          <p:nvPr/>
        </p:nvSpPr>
        <p:spPr>
          <a:xfrm>
            <a:off x="942308" y="4444371"/>
            <a:ext cx="4408753" cy="418261"/>
          </a:xfrm>
          <a:prstGeom prst="rect">
            <a:avLst/>
          </a:prstGeom>
        </p:spPr>
        <p:txBody>
          <a:bodyPr vert="horz" lIns="91440" tIns="45720" rIns="91440" bIns="45720" rtlCol="0">
            <a:no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solidFill>
                  <a:srgbClr val="00AEEF"/>
                </a:solidFill>
              </a:rPr>
              <a:t>4. Integrate systems:</a:t>
            </a:r>
          </a:p>
        </p:txBody>
      </p:sp>
      <p:sp>
        <p:nvSpPr>
          <p:cNvPr id="12" name="TextBox 11">
            <a:extLst>
              <a:ext uri="{FF2B5EF4-FFF2-40B4-BE49-F238E27FC236}">
                <a16:creationId xmlns:a16="http://schemas.microsoft.com/office/drawing/2014/main" id="{EE6FCD71-1A85-08B5-AF17-FA98EC7329A5}"/>
              </a:ext>
            </a:extLst>
          </p:cNvPr>
          <p:cNvSpPr txBox="1"/>
          <p:nvPr/>
        </p:nvSpPr>
        <p:spPr>
          <a:xfrm>
            <a:off x="1456888" y="2581092"/>
            <a:ext cx="9415551" cy="1777107"/>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t>TQM focuses on </a:t>
            </a:r>
            <a:r>
              <a:rPr lang="en-US" sz="2400" b="1" dirty="0"/>
              <a:t>process thinking</a:t>
            </a:r>
            <a:r>
              <a:rPr lang="en-US" sz="2400" dirty="0"/>
              <a:t>. </a:t>
            </a:r>
          </a:p>
          <a:p>
            <a:r>
              <a:rPr lang="en-US" sz="2400" dirty="0"/>
              <a:t>A process is a series of steps that take inputs from suppliers and transform them into outputs that are delivered to customers.</a:t>
            </a:r>
          </a:p>
          <a:p>
            <a:r>
              <a:rPr lang="en-US" sz="2400" dirty="0"/>
              <a:t>These steps should be defined and monitored to detect unexpected variation.</a:t>
            </a:r>
            <a:endParaRPr lang="en-SA" sz="2400" dirty="0"/>
          </a:p>
        </p:txBody>
      </p:sp>
      <p:sp>
        <p:nvSpPr>
          <p:cNvPr id="13" name="TextBox 12">
            <a:extLst>
              <a:ext uri="{FF2B5EF4-FFF2-40B4-BE49-F238E27FC236}">
                <a16:creationId xmlns:a16="http://schemas.microsoft.com/office/drawing/2014/main" id="{4FA6B3C1-0EFB-0BFC-8CD1-B4AAE2D2675E}"/>
              </a:ext>
            </a:extLst>
          </p:cNvPr>
          <p:cNvSpPr txBox="1"/>
          <p:nvPr/>
        </p:nvSpPr>
        <p:spPr>
          <a:xfrm>
            <a:off x="1495915" y="4891892"/>
            <a:ext cx="7808724" cy="1181571"/>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t>Total Quality Management believes that </a:t>
            </a:r>
            <a:r>
              <a:rPr lang="en-US" sz="2400" b="1" dirty="0"/>
              <a:t>all systems should communicate with each other </a:t>
            </a:r>
            <a:r>
              <a:rPr lang="en-US" sz="2400" dirty="0"/>
              <a:t>to discuss useful information and make better decisions.</a:t>
            </a:r>
            <a:endParaRPr lang="en-SA" sz="2400" dirty="0"/>
          </a:p>
        </p:txBody>
      </p:sp>
      <p:pic>
        <p:nvPicPr>
          <p:cNvPr id="14" name="Picture 13">
            <a:extLst>
              <a:ext uri="{FF2B5EF4-FFF2-40B4-BE49-F238E27FC236}">
                <a16:creationId xmlns:a16="http://schemas.microsoft.com/office/drawing/2014/main" id="{BBDA07FE-5CD1-80C1-F5DC-B531ACD76269}"/>
              </a:ext>
            </a:extLst>
          </p:cNvPr>
          <p:cNvPicPr>
            <a:picLocks noChangeAspect="1"/>
          </p:cNvPicPr>
          <p:nvPr/>
        </p:nvPicPr>
        <p:blipFill rotWithShape="1">
          <a:blip r:embed="rId4"/>
          <a:srcRect l="3195" t="4736" r="3195" b="15634"/>
          <a:stretch/>
        </p:blipFill>
        <p:spPr>
          <a:xfrm>
            <a:off x="9180706" y="4635681"/>
            <a:ext cx="2077844" cy="1219758"/>
          </a:xfrm>
          <a:prstGeom prst="rect">
            <a:avLst/>
          </a:prstGeom>
        </p:spPr>
      </p:pic>
    </p:spTree>
    <p:extLst>
      <p:ext uri="{BB962C8B-B14F-4D97-AF65-F5344CB8AC3E}">
        <p14:creationId xmlns:p14="http://schemas.microsoft.com/office/powerpoint/2010/main" val="32776845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13AD24-089A-8A25-0626-C7CD78BB2B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7806DF-0AD1-C034-9529-E83F56D4F33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BB164F2E-D9FE-0EF4-A2B2-B86F568097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5BBBF242-83FD-EC60-EF6C-4197B6AB441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A4F4FB1B-BCD6-EA4E-6C89-0ACBED314C2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E35EE03F-6743-4681-0920-10EF7FB679CE}"/>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4B54C99-CC92-30E3-A978-407BFC96D4B7}"/>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3F2FDC9F-5D0C-9B41-22F3-95CA82D5D204}"/>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TQM Principles: </a:t>
            </a:r>
            <a:endParaRPr lang="en-US" sz="2800" dirty="0">
              <a:latin typeface="Alexandria" charset="0"/>
              <a:cs typeface="Alexandria" charset="0"/>
            </a:endParaRPr>
          </a:p>
        </p:txBody>
      </p:sp>
      <p:sp>
        <p:nvSpPr>
          <p:cNvPr id="9" name="TextBox 8">
            <a:extLst>
              <a:ext uri="{FF2B5EF4-FFF2-40B4-BE49-F238E27FC236}">
                <a16:creationId xmlns:a16="http://schemas.microsoft.com/office/drawing/2014/main" id="{E6D58E92-6104-E521-C71E-71C241544DC0}"/>
              </a:ext>
            </a:extLst>
          </p:cNvPr>
          <p:cNvSpPr txBox="1"/>
          <p:nvPr/>
        </p:nvSpPr>
        <p:spPr>
          <a:xfrm>
            <a:off x="5783581" y="6054572"/>
            <a:ext cx="5646419"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pPr algn="l"/>
            <a:r>
              <a:rPr lang="en-US" sz="1200" b="0" dirty="0">
                <a:solidFill>
                  <a:schemeClr val="tx1">
                    <a:lumMod val="75000"/>
                    <a:lumOff val="25000"/>
                  </a:schemeClr>
                </a:solidFill>
              </a:rPr>
              <a:t>Source: </a:t>
            </a:r>
            <a:r>
              <a:rPr lang="en-US" sz="1200" b="0" dirty="0">
                <a:solidFill>
                  <a:schemeClr val="tx1">
                    <a:lumMod val="75000"/>
                    <a:lumOff val="25000"/>
                  </a:schemeClr>
                </a:solidFill>
                <a:hlinkClick r:id="rId3"/>
              </a:rPr>
              <a:t>https://asq.org/quality-resources/total-quality-management/implementing-tqm</a:t>
            </a:r>
            <a:r>
              <a:rPr lang="en-US" sz="1200" b="0" dirty="0">
                <a:solidFill>
                  <a:schemeClr val="tx1">
                    <a:lumMod val="75000"/>
                    <a:lumOff val="25000"/>
                  </a:schemeClr>
                </a:solidFill>
              </a:rPr>
              <a:t>  </a:t>
            </a:r>
          </a:p>
        </p:txBody>
      </p:sp>
      <p:sp>
        <p:nvSpPr>
          <p:cNvPr id="10" name="TextBox 9">
            <a:extLst>
              <a:ext uri="{FF2B5EF4-FFF2-40B4-BE49-F238E27FC236}">
                <a16:creationId xmlns:a16="http://schemas.microsoft.com/office/drawing/2014/main" id="{C2E0F66B-9A93-52B4-BF06-AAE20DE3D349}"/>
              </a:ext>
            </a:extLst>
          </p:cNvPr>
          <p:cNvSpPr txBox="1"/>
          <p:nvPr/>
        </p:nvSpPr>
        <p:spPr>
          <a:xfrm>
            <a:off x="942308" y="2191663"/>
            <a:ext cx="6428053" cy="418261"/>
          </a:xfrm>
          <a:prstGeom prst="rect">
            <a:avLst/>
          </a:prstGeom>
        </p:spPr>
        <p:txBody>
          <a:bodyPr vert="horz" lIns="91440" tIns="45720" rIns="91440" bIns="45720" rtlCol="0">
            <a:no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solidFill>
                  <a:srgbClr val="00AEEF"/>
                </a:solidFill>
              </a:rPr>
              <a:t>5. Strategic and systematic approach:  </a:t>
            </a:r>
          </a:p>
        </p:txBody>
      </p:sp>
      <p:sp>
        <p:nvSpPr>
          <p:cNvPr id="11" name="TextBox 10">
            <a:extLst>
              <a:ext uri="{FF2B5EF4-FFF2-40B4-BE49-F238E27FC236}">
                <a16:creationId xmlns:a16="http://schemas.microsoft.com/office/drawing/2014/main" id="{AE74FB2B-5B3B-5B3C-DD24-250462B5AACB}"/>
              </a:ext>
            </a:extLst>
          </p:cNvPr>
          <p:cNvSpPr txBox="1"/>
          <p:nvPr/>
        </p:nvSpPr>
        <p:spPr>
          <a:xfrm>
            <a:off x="942308" y="4282659"/>
            <a:ext cx="3483181" cy="418261"/>
          </a:xfrm>
          <a:prstGeom prst="rect">
            <a:avLst/>
          </a:prstGeom>
        </p:spPr>
        <p:txBody>
          <a:bodyPr vert="horz" lIns="91440" tIns="45720" rIns="91440" bIns="45720" rtlCol="0">
            <a:no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solidFill>
                  <a:srgbClr val="00AEEF"/>
                </a:solidFill>
              </a:rPr>
              <a:t>6. Continual improvement:</a:t>
            </a:r>
          </a:p>
        </p:txBody>
      </p:sp>
      <p:sp>
        <p:nvSpPr>
          <p:cNvPr id="12" name="TextBox 11">
            <a:extLst>
              <a:ext uri="{FF2B5EF4-FFF2-40B4-BE49-F238E27FC236}">
                <a16:creationId xmlns:a16="http://schemas.microsoft.com/office/drawing/2014/main" id="{E1E37196-6216-BEEF-619F-E734AE39454A}"/>
              </a:ext>
            </a:extLst>
          </p:cNvPr>
          <p:cNvSpPr txBox="1"/>
          <p:nvPr/>
        </p:nvSpPr>
        <p:spPr>
          <a:xfrm>
            <a:off x="1495915" y="2649846"/>
            <a:ext cx="9499187" cy="1632813"/>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t> A critical part of the management of quality is the strategic and systematic approach to achieving an organization’s vision, mission, and goals. This process, called strategic planning or strategic management, includes the formulation of </a:t>
            </a:r>
            <a:r>
              <a:rPr lang="en-US" sz="2400" b="1" dirty="0"/>
              <a:t>a strategic plan that integrates quality as a core component</a:t>
            </a:r>
            <a:r>
              <a:rPr lang="en-US" sz="2400" dirty="0"/>
              <a:t>.</a:t>
            </a:r>
            <a:endParaRPr lang="en-SA" sz="2400" dirty="0"/>
          </a:p>
        </p:txBody>
      </p:sp>
      <p:sp>
        <p:nvSpPr>
          <p:cNvPr id="13" name="TextBox 12">
            <a:extLst>
              <a:ext uri="{FF2B5EF4-FFF2-40B4-BE49-F238E27FC236}">
                <a16:creationId xmlns:a16="http://schemas.microsoft.com/office/drawing/2014/main" id="{5C5A6EC0-DE1C-EF09-B54A-C8322F43A01D}"/>
              </a:ext>
            </a:extLst>
          </p:cNvPr>
          <p:cNvSpPr txBox="1"/>
          <p:nvPr/>
        </p:nvSpPr>
        <p:spPr>
          <a:xfrm>
            <a:off x="1495913" y="4700391"/>
            <a:ext cx="7079375" cy="1255004"/>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t>Continual improvement drives an organization to be both analytical and creative in finding ways </a:t>
            </a:r>
            <a:r>
              <a:rPr lang="en-US" sz="2400" b="1" dirty="0"/>
              <a:t>to become more competitive and more effective</a:t>
            </a:r>
            <a:r>
              <a:rPr lang="en-US" sz="2400" dirty="0"/>
              <a:t> at meeting stakeholder expectations. </a:t>
            </a:r>
            <a:endParaRPr lang="en-SA" sz="2400" dirty="0"/>
          </a:p>
        </p:txBody>
      </p:sp>
      <p:pic>
        <p:nvPicPr>
          <p:cNvPr id="14" name="Picture 13">
            <a:extLst>
              <a:ext uri="{FF2B5EF4-FFF2-40B4-BE49-F238E27FC236}">
                <a16:creationId xmlns:a16="http://schemas.microsoft.com/office/drawing/2014/main" id="{958CD6FF-7A5A-7045-3E45-40B896691B51}"/>
              </a:ext>
            </a:extLst>
          </p:cNvPr>
          <p:cNvPicPr>
            <a:picLocks noChangeAspect="1"/>
          </p:cNvPicPr>
          <p:nvPr/>
        </p:nvPicPr>
        <p:blipFill rotWithShape="1">
          <a:blip r:embed="rId4"/>
          <a:srcRect l="3195" t="4736" r="3195" b="15634"/>
          <a:stretch/>
        </p:blipFill>
        <p:spPr>
          <a:xfrm>
            <a:off x="9180706" y="4635681"/>
            <a:ext cx="2077844" cy="1219758"/>
          </a:xfrm>
          <a:prstGeom prst="rect">
            <a:avLst/>
          </a:prstGeom>
        </p:spPr>
      </p:pic>
    </p:spTree>
    <p:extLst>
      <p:ext uri="{BB962C8B-B14F-4D97-AF65-F5344CB8AC3E}">
        <p14:creationId xmlns:p14="http://schemas.microsoft.com/office/powerpoint/2010/main" val="225772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4B8902-22FB-E382-DB62-54FA574DB4B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2E3B04-E788-6C08-4CBD-91CA663C5E3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9D6D7DF1-CFDD-AEE6-4018-980DC0EE07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8AA13179-5124-A584-F981-0EBD52EE5C7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E8B5A618-97C9-8E48-E4B2-867D0CB1632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6CB79FC-F9E3-73F9-CB5A-D8E50B792D4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7297D67-47DD-7817-C457-8442F4EB1B3C}"/>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95F27C18-0A99-A14B-941B-3F314A3048E6}"/>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TQM Principles: </a:t>
            </a:r>
            <a:endParaRPr lang="en-US" sz="2800" dirty="0">
              <a:latin typeface="Alexandria" charset="0"/>
              <a:cs typeface="Alexandria" charset="0"/>
            </a:endParaRPr>
          </a:p>
        </p:txBody>
      </p:sp>
      <p:sp>
        <p:nvSpPr>
          <p:cNvPr id="9" name="TextBox 8">
            <a:extLst>
              <a:ext uri="{FF2B5EF4-FFF2-40B4-BE49-F238E27FC236}">
                <a16:creationId xmlns:a16="http://schemas.microsoft.com/office/drawing/2014/main" id="{E4B91EA5-22D2-9647-5DC7-B657F161A212}"/>
              </a:ext>
            </a:extLst>
          </p:cNvPr>
          <p:cNvSpPr txBox="1"/>
          <p:nvPr/>
        </p:nvSpPr>
        <p:spPr>
          <a:xfrm>
            <a:off x="5783581" y="6075122"/>
            <a:ext cx="5646419"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pPr algn="l"/>
            <a:r>
              <a:rPr lang="en-US" sz="1200" b="0" dirty="0">
                <a:solidFill>
                  <a:schemeClr val="tx1">
                    <a:lumMod val="75000"/>
                    <a:lumOff val="25000"/>
                  </a:schemeClr>
                </a:solidFill>
              </a:rPr>
              <a:t>Source: </a:t>
            </a:r>
            <a:r>
              <a:rPr lang="en-US" sz="1200" b="0" dirty="0">
                <a:solidFill>
                  <a:schemeClr val="tx1">
                    <a:lumMod val="75000"/>
                    <a:lumOff val="25000"/>
                  </a:schemeClr>
                </a:solidFill>
                <a:hlinkClick r:id="rId3"/>
              </a:rPr>
              <a:t>https://asq.org/quality-resources/total-quality-management/implementing-tqm</a:t>
            </a:r>
            <a:r>
              <a:rPr lang="en-US" sz="1200" b="0" dirty="0">
                <a:solidFill>
                  <a:schemeClr val="tx1">
                    <a:lumMod val="75000"/>
                    <a:lumOff val="25000"/>
                  </a:schemeClr>
                </a:solidFill>
              </a:rPr>
              <a:t>  </a:t>
            </a:r>
          </a:p>
        </p:txBody>
      </p:sp>
      <p:sp>
        <p:nvSpPr>
          <p:cNvPr id="10" name="TextBox 9">
            <a:extLst>
              <a:ext uri="{FF2B5EF4-FFF2-40B4-BE49-F238E27FC236}">
                <a16:creationId xmlns:a16="http://schemas.microsoft.com/office/drawing/2014/main" id="{7D095A8A-B6ED-CABF-35E4-CC5110C4F19B}"/>
              </a:ext>
            </a:extLst>
          </p:cNvPr>
          <p:cNvSpPr txBox="1"/>
          <p:nvPr/>
        </p:nvSpPr>
        <p:spPr>
          <a:xfrm>
            <a:off x="940545" y="2186696"/>
            <a:ext cx="6428053" cy="418261"/>
          </a:xfrm>
          <a:prstGeom prst="rect">
            <a:avLst/>
          </a:prstGeom>
        </p:spPr>
        <p:txBody>
          <a:bodyPr vert="horz" lIns="91440" tIns="45720" rIns="91440" bIns="45720" rtlCol="0">
            <a:no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solidFill>
                  <a:srgbClr val="00AEEF"/>
                </a:solidFill>
              </a:rPr>
              <a:t>7. Fact-based decision making:  </a:t>
            </a:r>
          </a:p>
        </p:txBody>
      </p:sp>
      <p:sp>
        <p:nvSpPr>
          <p:cNvPr id="11" name="TextBox 10">
            <a:extLst>
              <a:ext uri="{FF2B5EF4-FFF2-40B4-BE49-F238E27FC236}">
                <a16:creationId xmlns:a16="http://schemas.microsoft.com/office/drawing/2014/main" id="{7D333C13-3EE0-7F23-6859-D2D7109E9DF2}"/>
              </a:ext>
            </a:extLst>
          </p:cNvPr>
          <p:cNvSpPr txBox="1"/>
          <p:nvPr/>
        </p:nvSpPr>
        <p:spPr>
          <a:xfrm>
            <a:off x="941861" y="4194188"/>
            <a:ext cx="3908050" cy="418261"/>
          </a:xfrm>
          <a:prstGeom prst="rect">
            <a:avLst/>
          </a:prstGeom>
        </p:spPr>
        <p:txBody>
          <a:bodyPr vert="horz" lIns="91440" tIns="45720" rIns="91440" bIns="45720" rtlCol="0">
            <a:noAutofit/>
          </a:bodyPr>
          <a:lstStyle>
            <a:lvl1pPr indent="0" algn="just">
              <a:lnSpc>
                <a:spcPct val="90000"/>
              </a:lnSpc>
              <a:spcBef>
                <a:spcPts val="638"/>
              </a:spcBef>
              <a:buFont typeface="Arial" panose="020B0604020202020204" pitchFamily="34" charset="0"/>
              <a:buNone/>
              <a:defRPr sz="30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solidFill>
                  <a:srgbClr val="00AEEF"/>
                </a:solidFill>
              </a:rPr>
              <a:t>8. Communication:</a:t>
            </a:r>
          </a:p>
        </p:txBody>
      </p:sp>
      <p:sp>
        <p:nvSpPr>
          <p:cNvPr id="12" name="TextBox 11">
            <a:extLst>
              <a:ext uri="{FF2B5EF4-FFF2-40B4-BE49-F238E27FC236}">
                <a16:creationId xmlns:a16="http://schemas.microsoft.com/office/drawing/2014/main" id="{0E428B9B-2870-6335-7513-954C80028BFB}"/>
              </a:ext>
            </a:extLst>
          </p:cNvPr>
          <p:cNvSpPr txBox="1"/>
          <p:nvPr/>
        </p:nvSpPr>
        <p:spPr>
          <a:xfrm>
            <a:off x="1494150" y="2631653"/>
            <a:ext cx="9400592" cy="1650670"/>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t>In order to know how well an organization is performing, </a:t>
            </a:r>
            <a:r>
              <a:rPr lang="en-US" sz="2400" b="1" dirty="0"/>
              <a:t>data on performance measures are necessary</a:t>
            </a:r>
            <a:r>
              <a:rPr lang="en-US" sz="2400" dirty="0"/>
              <a:t>. TQM requires that an organization continually collect and analyze data in order to improve decision-making accuracy, achieve consensus, and allow prediction based on past history.</a:t>
            </a:r>
            <a:endParaRPr lang="en-SA" sz="2400" dirty="0"/>
          </a:p>
        </p:txBody>
      </p:sp>
      <p:sp>
        <p:nvSpPr>
          <p:cNvPr id="13" name="TextBox 12">
            <a:extLst>
              <a:ext uri="{FF2B5EF4-FFF2-40B4-BE49-F238E27FC236}">
                <a16:creationId xmlns:a16="http://schemas.microsoft.com/office/drawing/2014/main" id="{4989A16C-A8A6-AFCE-8EAF-A421C49DC4FD}"/>
              </a:ext>
            </a:extLst>
          </p:cNvPr>
          <p:cNvSpPr txBox="1"/>
          <p:nvPr/>
        </p:nvSpPr>
        <p:spPr>
          <a:xfrm>
            <a:off x="1495464" y="4609937"/>
            <a:ext cx="7515107" cy="1261617"/>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sz="2400" dirty="0"/>
              <a:t>During times of organizational change, as well as part of day-to-day operations, effective communication plays a large part in maintaining morale and motivating employees at all levels. </a:t>
            </a:r>
            <a:endParaRPr lang="en-SA" sz="2400" dirty="0"/>
          </a:p>
        </p:txBody>
      </p:sp>
      <p:pic>
        <p:nvPicPr>
          <p:cNvPr id="14" name="Picture 13">
            <a:extLst>
              <a:ext uri="{FF2B5EF4-FFF2-40B4-BE49-F238E27FC236}">
                <a16:creationId xmlns:a16="http://schemas.microsoft.com/office/drawing/2014/main" id="{10B0F137-D783-A32D-4897-EAD2D7092AC9}"/>
              </a:ext>
            </a:extLst>
          </p:cNvPr>
          <p:cNvPicPr>
            <a:picLocks noChangeAspect="1"/>
          </p:cNvPicPr>
          <p:nvPr/>
        </p:nvPicPr>
        <p:blipFill rotWithShape="1">
          <a:blip r:embed="rId4"/>
          <a:srcRect l="3195" t="4736" r="3195" b="15634"/>
          <a:stretch/>
        </p:blipFill>
        <p:spPr>
          <a:xfrm>
            <a:off x="9180706" y="4635681"/>
            <a:ext cx="2077844" cy="1219758"/>
          </a:xfrm>
          <a:prstGeom prst="rect">
            <a:avLst/>
          </a:prstGeom>
        </p:spPr>
      </p:pic>
    </p:spTree>
    <p:extLst>
      <p:ext uri="{BB962C8B-B14F-4D97-AF65-F5344CB8AC3E}">
        <p14:creationId xmlns:p14="http://schemas.microsoft.com/office/powerpoint/2010/main" val="4218884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9E14A1-F5E2-A0DC-8EA8-261A890BBB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2565E8-7915-EEE4-626D-5DC4EE6C28B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A3E053D-638E-FA4D-8937-1529BB7AAD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D3E6983-95C4-316D-C970-9A448190DD8A}"/>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0B1E4676-5810-E1AE-2CB4-5268FD5EB77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DDBF04DF-C6A6-82F8-0E43-BA02DCDBE564}"/>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6D9BBEAF-5C40-BD80-BB23-BCB632BC4416}"/>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3C7803E4-216C-1706-7BB6-8E6CF653ABB2}"/>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TQM Implementation: </a:t>
            </a:r>
            <a:endParaRPr lang="en-US" sz="2800" dirty="0">
              <a:latin typeface="Alexandria" charset="0"/>
              <a:cs typeface="Alexandria" charset="0"/>
            </a:endParaRPr>
          </a:p>
        </p:txBody>
      </p:sp>
      <p:sp>
        <p:nvSpPr>
          <p:cNvPr id="3" name="TextBox 2">
            <a:extLst>
              <a:ext uri="{FF2B5EF4-FFF2-40B4-BE49-F238E27FC236}">
                <a16:creationId xmlns:a16="http://schemas.microsoft.com/office/drawing/2014/main" id="{BE82FCE8-2211-6297-56F0-7BA23043613C}"/>
              </a:ext>
            </a:extLst>
          </p:cNvPr>
          <p:cNvSpPr txBox="1"/>
          <p:nvPr/>
        </p:nvSpPr>
        <p:spPr>
          <a:xfrm>
            <a:off x="933450" y="2244602"/>
            <a:ext cx="10496550" cy="895668"/>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1">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b="0" dirty="0"/>
              <a:t>When planning and implementing a total quality management system or quality management strategy, </a:t>
            </a:r>
            <a:r>
              <a:rPr lang="en-US" dirty="0"/>
              <a:t>there is no one solution for every situation or workplace</a:t>
            </a:r>
            <a:r>
              <a:rPr lang="en-US" b="0" dirty="0"/>
              <a:t>. </a:t>
            </a:r>
          </a:p>
        </p:txBody>
      </p:sp>
      <p:sp>
        <p:nvSpPr>
          <p:cNvPr id="9" name="TextBox 8">
            <a:extLst>
              <a:ext uri="{FF2B5EF4-FFF2-40B4-BE49-F238E27FC236}">
                <a16:creationId xmlns:a16="http://schemas.microsoft.com/office/drawing/2014/main" id="{52001F1C-751D-0487-2B37-69058A9BBE75}"/>
              </a:ext>
            </a:extLst>
          </p:cNvPr>
          <p:cNvSpPr txBox="1"/>
          <p:nvPr/>
        </p:nvSpPr>
        <p:spPr>
          <a:xfrm>
            <a:off x="5783581" y="6075744"/>
            <a:ext cx="5646419"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pPr algn="l"/>
            <a:r>
              <a:rPr lang="en-US" sz="1200" b="0" dirty="0">
                <a:solidFill>
                  <a:schemeClr val="tx1">
                    <a:lumMod val="75000"/>
                    <a:lumOff val="25000"/>
                  </a:schemeClr>
                </a:solidFill>
              </a:rPr>
              <a:t>Source: </a:t>
            </a:r>
            <a:r>
              <a:rPr lang="en-US" sz="1200" b="0" dirty="0">
                <a:solidFill>
                  <a:schemeClr val="tx1">
                    <a:lumMod val="75000"/>
                    <a:lumOff val="25000"/>
                  </a:schemeClr>
                </a:solidFill>
                <a:hlinkClick r:id="rId3"/>
              </a:rPr>
              <a:t>https://asq.org/quality-resources/total-quality-management/implementing-tqm</a:t>
            </a:r>
            <a:r>
              <a:rPr lang="en-US" sz="1200" b="0" dirty="0">
                <a:solidFill>
                  <a:schemeClr val="tx1">
                    <a:lumMod val="75000"/>
                    <a:lumOff val="25000"/>
                  </a:schemeClr>
                </a:solidFill>
              </a:rPr>
              <a:t>  </a:t>
            </a:r>
          </a:p>
        </p:txBody>
      </p:sp>
      <p:sp>
        <p:nvSpPr>
          <p:cNvPr id="10" name="TextBox 9">
            <a:extLst>
              <a:ext uri="{FF2B5EF4-FFF2-40B4-BE49-F238E27FC236}">
                <a16:creationId xmlns:a16="http://schemas.microsoft.com/office/drawing/2014/main" id="{FD4C69A3-F29E-8142-B0A2-B5F949EC1C7D}"/>
              </a:ext>
            </a:extLst>
          </p:cNvPr>
          <p:cNvSpPr txBox="1"/>
          <p:nvPr/>
        </p:nvSpPr>
        <p:spPr>
          <a:xfrm>
            <a:off x="933450" y="3302262"/>
            <a:ext cx="10496550" cy="877163"/>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Each organization is </a:t>
            </a:r>
            <a:r>
              <a:rPr lang="en-US" b="1" dirty="0"/>
              <a:t>unique</a:t>
            </a:r>
            <a:r>
              <a:rPr lang="en-US" dirty="0"/>
              <a:t> in terms of its culture, management practices, and the processes used to create and deliver its products and services. </a:t>
            </a:r>
            <a:endParaRPr lang="en-SA" dirty="0"/>
          </a:p>
        </p:txBody>
      </p:sp>
      <p:sp>
        <p:nvSpPr>
          <p:cNvPr id="11" name="TextBox 10">
            <a:extLst>
              <a:ext uri="{FF2B5EF4-FFF2-40B4-BE49-F238E27FC236}">
                <a16:creationId xmlns:a16="http://schemas.microsoft.com/office/drawing/2014/main" id="{633DB962-A66B-0077-78A9-79BAAB026E10}"/>
              </a:ext>
            </a:extLst>
          </p:cNvPr>
          <p:cNvSpPr txBox="1"/>
          <p:nvPr/>
        </p:nvSpPr>
        <p:spPr>
          <a:xfrm>
            <a:off x="933450" y="4341417"/>
            <a:ext cx="9934575" cy="895669"/>
          </a:xfrm>
          <a:prstGeom prst="rect">
            <a:avLst/>
          </a:prstGeom>
        </p:spPr>
        <p:txBody>
          <a:bodyPr vert="horz" lIns="91440" tIns="45720" rIns="91440" bIns="45720" rtlCol="0">
            <a:noAutofit/>
          </a:bodyPr>
          <a:lstStyle>
            <a:defPPr>
              <a:defRPr lang="en-SA"/>
            </a:defPPr>
            <a:lvl1pPr marL="457200" indent="-457200" algn="just">
              <a:lnSpc>
                <a:spcPct val="90000"/>
              </a:lnSpc>
              <a:spcBef>
                <a:spcPts val="638"/>
              </a:spcBef>
              <a:buFont typeface="Arial" panose="020B0604020202020204" pitchFamily="34" charset="0"/>
              <a:buChar char="•"/>
              <a:defRPr sz="2800" b="0">
                <a:solidFill>
                  <a:schemeClr val="bg2">
                    <a:lumMod val="50000"/>
                  </a:schemeClr>
                </a:solidFill>
                <a:latin typeface="Sakkal Majalla" panose="02000000000000000000" pitchFamily="2" charset="-78"/>
                <a:ea typeface="+mj-ea"/>
                <a:cs typeface="Sakkal Majalla" panose="02000000000000000000" pitchFamily="2" charset="-78"/>
              </a:defRPr>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r>
              <a:rPr lang="en-US" dirty="0"/>
              <a:t>Quality management strategies </a:t>
            </a:r>
            <a:r>
              <a:rPr lang="en-US" b="1" dirty="0"/>
              <a:t>vary</a:t>
            </a:r>
            <a:r>
              <a:rPr lang="en-US" dirty="0"/>
              <a:t> from organization to organization; however, a set of primary elements should be present in some format.</a:t>
            </a:r>
            <a:endParaRPr lang="en-SA" dirty="0"/>
          </a:p>
        </p:txBody>
      </p:sp>
      <p:pic>
        <p:nvPicPr>
          <p:cNvPr id="12" name="Picture 11">
            <a:extLst>
              <a:ext uri="{FF2B5EF4-FFF2-40B4-BE49-F238E27FC236}">
                <a16:creationId xmlns:a16="http://schemas.microsoft.com/office/drawing/2014/main" id="{748EEFC9-A9CF-3E17-DD12-D6F84422DE42}"/>
              </a:ext>
            </a:extLst>
          </p:cNvPr>
          <p:cNvPicPr>
            <a:picLocks noChangeAspect="1"/>
          </p:cNvPicPr>
          <p:nvPr/>
        </p:nvPicPr>
        <p:blipFill rotWithShape="1">
          <a:blip r:embed="rId4"/>
          <a:srcRect l="3195" t="4736" r="3195" b="15634"/>
          <a:stretch/>
        </p:blipFill>
        <p:spPr>
          <a:xfrm>
            <a:off x="9180706" y="4635681"/>
            <a:ext cx="2077844" cy="1219758"/>
          </a:xfrm>
          <a:prstGeom prst="rect">
            <a:avLst/>
          </a:prstGeom>
        </p:spPr>
      </p:pic>
    </p:spTree>
    <p:extLst>
      <p:ext uri="{BB962C8B-B14F-4D97-AF65-F5344CB8AC3E}">
        <p14:creationId xmlns:p14="http://schemas.microsoft.com/office/powerpoint/2010/main" val="5822445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F4CFD-1522-7D93-10B2-266D93E2FCA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9C9F0D-21ED-CE7A-1ACD-654C433A1DF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Graphic 21">
            <a:extLst>
              <a:ext uri="{FF2B5EF4-FFF2-40B4-BE49-F238E27FC236}">
                <a16:creationId xmlns:a16="http://schemas.microsoft.com/office/drawing/2014/main" id="{04CF9576-A7FF-2044-9B00-71E46EE307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39417807-2E07-5D24-5B38-26B5B5803D13}"/>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CB770F1E-AE43-5684-E51D-97DB11BAF09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6B25EC0C-F051-3F06-58A0-EB78DBFCB205}"/>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8F3EA1FA-0CE2-083F-7F9A-08AF00EB7CA4}"/>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3" name="TextBox 2">
            <a:extLst>
              <a:ext uri="{FF2B5EF4-FFF2-40B4-BE49-F238E27FC236}">
                <a16:creationId xmlns:a16="http://schemas.microsoft.com/office/drawing/2014/main" id="{8F29F295-13EC-491E-CFDB-26D16D1A7A01}"/>
              </a:ext>
            </a:extLst>
          </p:cNvPr>
          <p:cNvSpPr txBox="1"/>
          <p:nvPr/>
        </p:nvSpPr>
        <p:spPr>
          <a:xfrm>
            <a:off x="5783581" y="6045224"/>
            <a:ext cx="5646419" cy="307777"/>
          </a:xfrm>
          <a:prstGeom prst="rect">
            <a:avLst/>
          </a:prstGeom>
        </p:spPr>
        <p:txBody>
          <a:bodyPr vert="horz" lIns="91440" tIns="45720" rIns="91440" bIns="45720" rtlCol="0" anchor="ctr"/>
          <a:lstStyle>
            <a:defPPr>
              <a:defRPr lang="en-SA"/>
            </a:defPPr>
            <a:lvl1pPr algn="ctr">
              <a:defRPr sz="1400" b="1">
                <a:solidFill>
                  <a:schemeClr val="bg1"/>
                </a:solidFill>
              </a:defRPr>
            </a:lvl1pPr>
          </a:lstStyle>
          <a:p>
            <a:pPr algn="l"/>
            <a:r>
              <a:rPr lang="en-US" sz="1200" b="0" dirty="0">
                <a:solidFill>
                  <a:schemeClr val="tx1">
                    <a:lumMod val="75000"/>
                    <a:lumOff val="25000"/>
                  </a:schemeClr>
                </a:solidFill>
              </a:rPr>
              <a:t>Source: </a:t>
            </a:r>
            <a:r>
              <a:rPr lang="en-US" sz="1200" b="0" dirty="0">
                <a:solidFill>
                  <a:schemeClr val="tx1">
                    <a:lumMod val="75000"/>
                    <a:lumOff val="25000"/>
                  </a:schemeClr>
                </a:solidFill>
                <a:hlinkClick r:id="rId3"/>
              </a:rPr>
              <a:t>https://asq.org/quality-resources/total-quality-management/implementing-tqm</a:t>
            </a:r>
            <a:r>
              <a:rPr lang="en-US" sz="1200" b="0" dirty="0">
                <a:solidFill>
                  <a:schemeClr val="tx1">
                    <a:lumMod val="75000"/>
                    <a:lumOff val="25000"/>
                  </a:schemeClr>
                </a:solidFill>
              </a:rPr>
              <a:t>  </a:t>
            </a:r>
          </a:p>
        </p:txBody>
      </p:sp>
      <p:pic>
        <p:nvPicPr>
          <p:cNvPr id="10" name="Picture 2" descr="What Is Total Quality Management Principles">
            <a:extLst>
              <a:ext uri="{FF2B5EF4-FFF2-40B4-BE49-F238E27FC236}">
                <a16:creationId xmlns:a16="http://schemas.microsoft.com/office/drawing/2014/main" id="{C5326215-78A0-5212-AC82-1C44C77B14B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496" t="15741" r="2141" b="2080"/>
          <a:stretch/>
        </p:blipFill>
        <p:spPr bwMode="auto">
          <a:xfrm>
            <a:off x="1585618" y="2383607"/>
            <a:ext cx="8635226" cy="339008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55087B0D-0413-A5DB-2F03-C28215D95EED}"/>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TQM Implementation: </a:t>
            </a:r>
            <a:endParaRPr lang="en-US" sz="2800" dirty="0">
              <a:latin typeface="Alexandria" charset="0"/>
              <a:cs typeface="Alexandria" charset="0"/>
            </a:endParaRPr>
          </a:p>
        </p:txBody>
      </p:sp>
    </p:spTree>
    <p:extLst>
      <p:ext uri="{BB962C8B-B14F-4D97-AF65-F5344CB8AC3E}">
        <p14:creationId xmlns:p14="http://schemas.microsoft.com/office/powerpoint/2010/main" val="26873687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962F5B-FF23-0CB7-C6F4-632AB4A44A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DDE5ED-6AD9-8A02-2577-84A79188EFF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C167622-E07C-2F55-C830-64621560D60E}"/>
              </a:ext>
            </a:extLst>
          </p:cNvPr>
          <p:cNvSpPr txBox="1"/>
          <p:nvPr/>
        </p:nvSpPr>
        <p:spPr>
          <a:xfrm>
            <a:off x="942308" y="2244602"/>
            <a:ext cx="7989819" cy="2957861"/>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Quality is defined based on the stakeholders.</a:t>
            </a:r>
          </a:p>
          <a:p>
            <a:pPr marL="285750" indent="-285750" algn="just">
              <a:lnSpc>
                <a:spcPct val="150000"/>
              </a:lnSpc>
              <a:buFont typeface="Arial" panose="020B0604020202020204" pitchFamily="34" charset="0"/>
              <a:buChar char="•"/>
            </a:pPr>
            <a:r>
              <a:rPr lang="en-US" dirty="0">
                <a:latin typeface="Alexandria" charset="0"/>
              </a:rPr>
              <a:t>Quality should be measurable, appreciative, and perceptive. </a:t>
            </a:r>
          </a:p>
          <a:p>
            <a:pPr marL="285750" indent="-285750" algn="just">
              <a:lnSpc>
                <a:spcPct val="150000"/>
              </a:lnSpc>
              <a:buFont typeface="Arial" panose="020B0604020202020204" pitchFamily="34" charset="0"/>
              <a:buChar char="•"/>
            </a:pPr>
            <a:r>
              <a:rPr lang="en-US" dirty="0">
                <a:latin typeface="Alexandria" charset="0"/>
              </a:rPr>
              <a:t>Healthcare organizations should focus on the dimensions of quality to ensure providing high-quality care.</a:t>
            </a:r>
          </a:p>
          <a:p>
            <a:pPr marL="285750" indent="-285750" algn="just">
              <a:lnSpc>
                <a:spcPct val="150000"/>
              </a:lnSpc>
              <a:buFont typeface="Arial" panose="020B0604020202020204" pitchFamily="34" charset="0"/>
              <a:buChar char="•"/>
            </a:pPr>
            <a:r>
              <a:rPr lang="en-US" dirty="0">
                <a:latin typeface="Alexandria" charset="0"/>
              </a:rPr>
              <a:t>There are different models for improving the quality of care. </a:t>
            </a:r>
          </a:p>
          <a:p>
            <a:pPr marL="285750" indent="-285750" algn="just">
              <a:lnSpc>
                <a:spcPct val="150000"/>
              </a:lnSpc>
              <a:buFont typeface="Arial" panose="020B0604020202020204" pitchFamily="34" charset="0"/>
              <a:buChar char="•"/>
            </a:pPr>
            <a:r>
              <a:rPr lang="en-US" dirty="0">
                <a:latin typeface="Alexandria" charset="0"/>
              </a:rPr>
              <a:t>The Total Quality Management approach is one of the most commonly used improvement models. </a:t>
            </a:r>
          </a:p>
        </p:txBody>
      </p:sp>
      <p:pic>
        <p:nvPicPr>
          <p:cNvPr id="7" name="Graphic 21">
            <a:extLst>
              <a:ext uri="{FF2B5EF4-FFF2-40B4-BE49-F238E27FC236}">
                <a16:creationId xmlns:a16="http://schemas.microsoft.com/office/drawing/2014/main" id="{E1A940EA-5CE6-4CBB-976A-05A460A7FA3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98576E50-64BC-4991-EAA7-FFF58920CA7E}"/>
              </a:ext>
            </a:extLst>
          </p:cNvPr>
          <p:cNvGrpSpPr/>
          <p:nvPr/>
        </p:nvGrpSpPr>
        <p:grpSpPr>
          <a:xfrm>
            <a:off x="942308" y="935396"/>
            <a:ext cx="1404457" cy="1166000"/>
            <a:chOff x="942308" y="935396"/>
            <a:chExt cx="1404457" cy="1166000"/>
          </a:xfrm>
        </p:grpSpPr>
        <p:sp>
          <p:nvSpPr>
            <p:cNvPr id="5" name="Rectangle 4">
              <a:extLst>
                <a:ext uri="{FF2B5EF4-FFF2-40B4-BE49-F238E27FC236}">
                  <a16:creationId xmlns:a16="http://schemas.microsoft.com/office/drawing/2014/main" id="{557A104E-E164-D34F-5F43-EEE4A8BB9A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A59D892-8D1C-2DFB-882B-0F50D6D5AA87}"/>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5672C28B-828E-3055-A55F-A3EF40F7257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9" name="TextBox 8">
            <a:extLst>
              <a:ext uri="{FF2B5EF4-FFF2-40B4-BE49-F238E27FC236}">
                <a16:creationId xmlns:a16="http://schemas.microsoft.com/office/drawing/2014/main" id="{43991785-3D91-FC41-3A3F-F50871C4DB6A}"/>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 Care Science</a:t>
            </a:r>
          </a:p>
        </p:txBody>
      </p:sp>
      <p:sp>
        <p:nvSpPr>
          <p:cNvPr id="10" name="TextBox 9">
            <a:extLst>
              <a:ext uri="{FF2B5EF4-FFF2-40B4-BE49-F238E27FC236}">
                <a16:creationId xmlns:a16="http://schemas.microsoft.com/office/drawing/2014/main" id="{B180F165-ED75-962D-68DB-AB48066ADA75}"/>
              </a:ext>
            </a:extLst>
          </p:cNvPr>
          <p:cNvSpPr txBox="1"/>
          <p:nvPr/>
        </p:nvSpPr>
        <p:spPr>
          <a:xfrm>
            <a:off x="2513150" y="1019069"/>
            <a:ext cx="6791488" cy="523220"/>
          </a:xfrm>
          <a:prstGeom prst="rect">
            <a:avLst/>
          </a:prstGeom>
          <a:noFill/>
        </p:spPr>
        <p:txBody>
          <a:bodyPr wrap="square" rtlCol="0">
            <a:spAutoFit/>
          </a:bodyPr>
          <a:lstStyle/>
          <a:p>
            <a:r>
              <a:rPr lang="en-US" sz="2800" b="1" dirty="0">
                <a:latin typeface="Alexandria" charset="0"/>
                <a:cs typeface="Alexandria" charset="0"/>
              </a:rPr>
              <a:t>Summary</a:t>
            </a:r>
            <a:endParaRPr lang="en-US" sz="2800" dirty="0">
              <a:latin typeface="Alexandria" charset="0"/>
              <a:cs typeface="Alexandria" charset="0"/>
            </a:endParaRPr>
          </a:p>
        </p:txBody>
      </p:sp>
    </p:spTree>
    <p:extLst>
      <p:ext uri="{BB962C8B-B14F-4D97-AF65-F5344CB8AC3E}">
        <p14:creationId xmlns:p14="http://schemas.microsoft.com/office/powerpoint/2010/main" val="24276231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268109"/>
            <a:ext cx="10256795" cy="2585323"/>
          </a:xfrm>
          <a:prstGeom prst="rect">
            <a:avLst/>
          </a:prstGeom>
          <a:noFill/>
        </p:spPr>
        <p:txBody>
          <a:bodyPr wrap="square" rtlCol="0">
            <a:spAutoFit/>
          </a:bodyPr>
          <a:lstStyle/>
          <a:p>
            <a:pPr marL="304800" indent="-304800"/>
            <a:r>
              <a:rPr lang="en-US" dirty="0">
                <a:effectLst/>
              </a:rPr>
              <a:t>Wang, H. (2016). Comparative Health Systems: A Global Perspective. In </a:t>
            </a:r>
            <a:r>
              <a:rPr lang="en-US" i="1" dirty="0">
                <a:effectLst/>
              </a:rPr>
              <a:t>International Encyclopedia of Public Health</a:t>
            </a:r>
            <a:r>
              <a:rPr lang="en-US" dirty="0">
                <a:effectLst/>
              </a:rPr>
              <a:t>. Jones &amp; Bartlett Learning. </a:t>
            </a:r>
            <a:r>
              <a:rPr lang="en-US" dirty="0">
                <a:effectLst/>
                <a:hlinkClick r:id="rId2"/>
              </a:rPr>
              <a:t>https://doi.org/10.1016/B978-0-12-803678-5.00085-0</a:t>
            </a:r>
            <a:endParaRPr lang="en-US" dirty="0">
              <a:effectLst/>
            </a:endParaRPr>
          </a:p>
          <a:p>
            <a:pPr marL="304800" indent="-304800"/>
            <a:endParaRPr lang="en-US" dirty="0"/>
          </a:p>
          <a:p>
            <a:pPr marL="304800" indent="-304800"/>
            <a:r>
              <a:rPr lang="en-US" dirty="0" err="1">
                <a:effectLst/>
              </a:rPr>
              <a:t>Rivki</a:t>
            </a:r>
            <a:r>
              <a:rPr lang="en-US" dirty="0">
                <a:effectLst/>
              </a:rPr>
              <a:t>, M., </a:t>
            </a:r>
            <a:r>
              <a:rPr lang="en-US" dirty="0" err="1">
                <a:effectLst/>
              </a:rPr>
              <a:t>Bachtiar</a:t>
            </a:r>
            <a:r>
              <a:rPr lang="en-US" dirty="0">
                <a:effectLst/>
              </a:rPr>
              <a:t>, A. M., </a:t>
            </a:r>
            <a:r>
              <a:rPr lang="en-US" dirty="0" err="1">
                <a:effectLst/>
              </a:rPr>
              <a:t>Informatika</a:t>
            </a:r>
            <a:r>
              <a:rPr lang="en-US" dirty="0">
                <a:effectLst/>
              </a:rPr>
              <a:t>, T., Teknik, F., &amp; Indonesia, U. K. (2013). </a:t>
            </a:r>
            <a:r>
              <a:rPr lang="en-US" i="1" dirty="0">
                <a:effectLst/>
              </a:rPr>
              <a:t>Health Care Systems Around The World</a:t>
            </a:r>
            <a:r>
              <a:rPr lang="en-US" dirty="0">
                <a:effectLst/>
              </a:rPr>
              <a:t> (Issue 112).</a:t>
            </a:r>
          </a:p>
          <a:p>
            <a:pPr marL="304800" indent="-304800"/>
            <a:endParaRPr lang="en-US" dirty="0"/>
          </a:p>
          <a:p>
            <a:pPr marL="304800" indent="-304800"/>
            <a:r>
              <a:rPr lang="en-US" dirty="0">
                <a:effectLst/>
              </a:rPr>
              <a:t>Will, K. K., </a:t>
            </a:r>
            <a:r>
              <a:rPr lang="en-US" dirty="0" err="1">
                <a:effectLst/>
              </a:rPr>
              <a:t>Mutyala</a:t>
            </a:r>
            <a:r>
              <a:rPr lang="en-US" dirty="0">
                <a:effectLst/>
              </a:rPr>
              <a:t>, J., &amp; </a:t>
            </a:r>
            <a:r>
              <a:rPr lang="en-US" dirty="0" err="1">
                <a:effectLst/>
              </a:rPr>
              <a:t>Essary</a:t>
            </a:r>
            <a:r>
              <a:rPr lang="en-US" dirty="0">
                <a:effectLst/>
              </a:rPr>
              <a:t>, A. C. (2023). Health Systems Science. </a:t>
            </a:r>
            <a:r>
              <a:rPr lang="en-US" i="1" dirty="0" err="1">
                <a:effectLst/>
              </a:rPr>
              <a:t>Jaapa</a:t>
            </a:r>
            <a:r>
              <a:rPr lang="en-US" dirty="0">
                <a:effectLst/>
              </a:rPr>
              <a:t>, </a:t>
            </a:r>
            <a:r>
              <a:rPr lang="en-US" i="1" dirty="0">
                <a:effectLst/>
              </a:rPr>
              <a:t>36</a:t>
            </a:r>
            <a:r>
              <a:rPr lang="en-US" dirty="0">
                <a:effectLst/>
              </a:rPr>
              <a:t>(6), 45–46. </a:t>
            </a:r>
            <a:r>
              <a:rPr lang="en-US" dirty="0">
                <a:effectLst/>
                <a:hlinkClick r:id="rId3"/>
              </a:rPr>
              <a:t>https://doi.org/10.1097/01.jaa.0000931464.13332.f1</a:t>
            </a:r>
            <a:r>
              <a:rPr lang="en-US" dirty="0">
                <a:effectLst/>
              </a:rPr>
              <a:t> </a:t>
            </a:r>
          </a:p>
          <a:p>
            <a:pPr marL="304800" indent="-304800"/>
            <a:endParaRPr lang="en-US" dirty="0">
              <a:effectLst/>
            </a:endParaRP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6" name="Group 5">
            <a:extLst>
              <a:ext uri="{FF2B5EF4-FFF2-40B4-BE49-F238E27FC236}">
                <a16:creationId xmlns:a16="http://schemas.microsoft.com/office/drawing/2014/main" id="{E2D0A199-1E2D-9325-6195-5AE400AD7C56}"/>
              </a:ext>
            </a:extLst>
          </p:cNvPr>
          <p:cNvGrpSpPr/>
          <p:nvPr/>
        </p:nvGrpSpPr>
        <p:grpSpPr>
          <a:xfrm>
            <a:off x="942308" y="935396"/>
            <a:ext cx="1404457" cy="1166000"/>
            <a:chOff x="942308" y="935396"/>
            <a:chExt cx="1404457" cy="1166000"/>
          </a:xfrm>
        </p:grpSpPr>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8893D9A7-9335-FEA6-33E6-FF7E6D8EF71F}"/>
                </a:ext>
              </a:extLst>
            </p:cNvPr>
            <p:cNvSpPr txBox="1"/>
            <p:nvPr/>
          </p:nvSpPr>
          <p:spPr>
            <a:xfrm>
              <a:off x="1102000" y="1020696"/>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4" name="TextBox 3">
              <a:extLst>
                <a:ext uri="{FF2B5EF4-FFF2-40B4-BE49-F238E27FC236}">
                  <a16:creationId xmlns:a16="http://schemas.microsoft.com/office/drawing/2014/main" id="{B91825F6-232E-FB62-798E-CADD9E3F2BA5}"/>
                </a:ext>
              </a:extLst>
            </p:cNvPr>
            <p:cNvSpPr txBox="1"/>
            <p:nvPr/>
          </p:nvSpPr>
          <p:spPr>
            <a:xfrm>
              <a:off x="1236147" y="1291025"/>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02</a:t>
              </a:r>
            </a:p>
          </p:txBody>
        </p:sp>
      </p:grpSp>
      <p:sp>
        <p:nvSpPr>
          <p:cNvPr id="8" name="TextBox 7">
            <a:extLst>
              <a:ext uri="{FF2B5EF4-FFF2-40B4-BE49-F238E27FC236}">
                <a16:creationId xmlns:a16="http://schemas.microsoft.com/office/drawing/2014/main" id="{2F1658E0-60C1-F413-FB1C-7DEBD96AD1FB}"/>
              </a:ext>
            </a:extLst>
          </p:cNvPr>
          <p:cNvSpPr txBox="1"/>
          <p:nvPr/>
        </p:nvSpPr>
        <p:spPr>
          <a:xfrm>
            <a:off x="2513150" y="1019069"/>
            <a:ext cx="6791488"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References: </a:t>
            </a:r>
          </a:p>
        </p:txBody>
      </p:sp>
    </p:spTree>
    <p:extLst>
      <p:ext uri="{BB962C8B-B14F-4D97-AF65-F5344CB8AC3E}">
        <p14:creationId xmlns:p14="http://schemas.microsoft.com/office/powerpoint/2010/main" val="30687530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www.w3.org/XML/1998/namespace"/>
    <ds:schemaRef ds:uri="http://purl.org/dc/terms/"/>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17E673C1-D156-4061-9B65-081ECEC68E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12072</TotalTime>
  <Words>2781</Words>
  <Application>Microsoft Office PowerPoint</Application>
  <PresentationFormat>Widescreen</PresentationFormat>
  <Paragraphs>391</Paragraphs>
  <Slides>54</Slides>
  <Notes>1</Notes>
  <HiddenSlides>0</HiddenSlides>
  <MMClips>0</MMClips>
  <ScaleCrop>false</ScaleCrop>
  <HeadingPairs>
    <vt:vector size="4" baseType="variant">
      <vt:variant>
        <vt:lpstr>Theme</vt:lpstr>
      </vt:variant>
      <vt:variant>
        <vt:i4>1</vt:i4>
      </vt:variant>
      <vt:variant>
        <vt:lpstr>Slide Titles</vt:lpstr>
      </vt:variant>
      <vt:variant>
        <vt:i4>54</vt:i4>
      </vt:variant>
    </vt:vector>
  </HeadingPairs>
  <TitlesOfParts>
    <vt:vector size="5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370</cp:revision>
  <dcterms:created xsi:type="dcterms:W3CDTF">2023-04-29T09:08:00Z</dcterms:created>
  <dcterms:modified xsi:type="dcterms:W3CDTF">2024-10-10T04:41:34Z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