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545" r:id="rId2"/>
    <p:sldId id="718" r:id="rId3"/>
    <p:sldId id="609" r:id="rId4"/>
    <p:sldId id="719" r:id="rId5"/>
    <p:sldId id="452" r:id="rId6"/>
    <p:sldId id="675" r:id="rId7"/>
    <p:sldId id="710" r:id="rId8"/>
    <p:sldId id="709" r:id="rId9"/>
    <p:sldId id="685" r:id="rId10"/>
    <p:sldId id="686" r:id="rId11"/>
    <p:sldId id="711" r:id="rId12"/>
    <p:sldId id="712" r:id="rId13"/>
    <p:sldId id="689" r:id="rId14"/>
    <p:sldId id="677" r:id="rId15"/>
    <p:sldId id="676" r:id="rId16"/>
    <p:sldId id="678" r:id="rId17"/>
    <p:sldId id="679" r:id="rId18"/>
    <p:sldId id="680" r:id="rId19"/>
    <p:sldId id="682" r:id="rId20"/>
    <p:sldId id="683" r:id="rId21"/>
    <p:sldId id="684" r:id="rId22"/>
    <p:sldId id="690" r:id="rId23"/>
    <p:sldId id="691" r:id="rId24"/>
    <p:sldId id="692" r:id="rId25"/>
    <p:sldId id="693" r:id="rId26"/>
    <p:sldId id="694" r:id="rId27"/>
    <p:sldId id="696" r:id="rId28"/>
    <p:sldId id="695" r:id="rId29"/>
    <p:sldId id="697" r:id="rId30"/>
    <p:sldId id="698" r:id="rId31"/>
    <p:sldId id="700" r:id="rId32"/>
    <p:sldId id="720" r:id="rId33"/>
    <p:sldId id="721" r:id="rId34"/>
    <p:sldId id="722" r:id="rId35"/>
    <p:sldId id="723" r:id="rId36"/>
    <p:sldId id="724" r:id="rId37"/>
    <p:sldId id="725" r:id="rId38"/>
    <p:sldId id="726" r:id="rId39"/>
    <p:sldId id="727" r:id="rId40"/>
    <p:sldId id="730" r:id="rId41"/>
    <p:sldId id="731" r:id="rId42"/>
    <p:sldId id="732" r:id="rId43"/>
    <p:sldId id="733" r:id="rId44"/>
    <p:sldId id="728" r:id="rId45"/>
    <p:sldId id="713" r:id="rId46"/>
    <p:sldId id="714" r:id="rId47"/>
    <p:sldId id="715" r:id="rId48"/>
    <p:sldId id="716" r:id="rId49"/>
    <p:sldId id="734" r:id="rId50"/>
    <p:sldId id="735" r:id="rId51"/>
    <p:sldId id="736" r:id="rId52"/>
    <p:sldId id="737" r:id="rId53"/>
    <p:sldId id="738"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C3F4"/>
    <a:srgbClr val="0A8CBA"/>
    <a:srgbClr val="F2F2F2"/>
    <a:srgbClr val="2D3956"/>
    <a:srgbClr val="D7D9DF"/>
    <a:srgbClr val="C7A5B1"/>
    <a:srgbClr val="DDC9D0"/>
    <a:srgbClr val="8E5A6D"/>
    <a:srgbClr val="2E3957"/>
    <a:srgbClr val="D8D9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C8426E-A72A-4BB9-AEC7-091757C66F68}" v="38" dt="2026-04-15T17:36:53.748"/>
  </p1510:revLst>
</p1510:revInfo>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1" d="100"/>
          <a:sy n="51" d="100"/>
        </p:scale>
        <p:origin x="4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undo custSel addSld delSld modSld">
      <pc:chgData name="kiki tokki" userId="6b4e99cb2147362f" providerId="LiveId" clId="{FDA44D81-A970-46AA-BB59-F2A9C34AFD59}" dt="2026-04-15T17:38:21.204" v="117" actId="403"/>
      <pc:docMkLst>
        <pc:docMk/>
      </pc:docMkLst>
      <pc:sldChg chg="addSp delSp modSp mod">
        <pc:chgData name="kiki tokki" userId="6b4e99cb2147362f" providerId="LiveId" clId="{FDA44D81-A970-46AA-BB59-F2A9C34AFD59}" dt="2026-04-03T06:28:46.078" v="65"/>
        <pc:sldMkLst>
          <pc:docMk/>
          <pc:sldMk cId="26074020" sldId="545"/>
        </pc:sldMkLst>
        <pc:spChg chg="add mod">
          <ac:chgData name="kiki tokki" userId="6b4e99cb2147362f" providerId="LiveId" clId="{FDA44D81-A970-46AA-BB59-F2A9C34AFD59}" dt="2026-04-03T06:28:46.078" v="65"/>
          <ac:spMkLst>
            <pc:docMk/>
            <pc:sldMk cId="26074020" sldId="545"/>
            <ac:spMk id="3" creationId="{2B131D24-E47B-4AD8-7DCA-49CFEC7DB4A4}"/>
          </ac:spMkLst>
        </pc:spChg>
      </pc:sldChg>
      <pc:sldChg chg="delSp mod">
        <pc:chgData name="kiki tokki" userId="6b4e99cb2147362f" providerId="LiveId" clId="{FDA44D81-A970-46AA-BB59-F2A9C34AFD59}" dt="2026-04-03T06:26:45.245" v="34" actId="478"/>
        <pc:sldMkLst>
          <pc:docMk/>
          <pc:sldMk cId="1892864493" sldId="713"/>
        </pc:sldMkLst>
      </pc:sldChg>
      <pc:sldChg chg="delSp mod">
        <pc:chgData name="kiki tokki" userId="6b4e99cb2147362f" providerId="LiveId" clId="{FDA44D81-A970-46AA-BB59-F2A9C34AFD59}" dt="2026-04-03T06:26:42.273" v="33" actId="478"/>
        <pc:sldMkLst>
          <pc:docMk/>
          <pc:sldMk cId="3853464298" sldId="714"/>
        </pc:sldMkLst>
      </pc:sldChg>
      <pc:sldChg chg="delSp mod">
        <pc:chgData name="kiki tokki" userId="6b4e99cb2147362f" providerId="LiveId" clId="{FDA44D81-A970-46AA-BB59-F2A9C34AFD59}" dt="2026-04-03T06:26:39.998" v="32" actId="478"/>
        <pc:sldMkLst>
          <pc:docMk/>
          <pc:sldMk cId="2954872093" sldId="715"/>
        </pc:sldMkLst>
      </pc:sldChg>
      <pc:sldChg chg="delSp mod">
        <pc:chgData name="kiki tokki" userId="6b4e99cb2147362f" providerId="LiveId" clId="{FDA44D81-A970-46AA-BB59-F2A9C34AFD59}" dt="2026-04-03T06:26:38.206" v="31" actId="478"/>
        <pc:sldMkLst>
          <pc:docMk/>
          <pc:sldMk cId="1635347611" sldId="716"/>
        </pc:sldMkLst>
      </pc:sldChg>
      <pc:sldChg chg="delSp modSp add mod delAnim">
        <pc:chgData name="kiki tokki" userId="6b4e99cb2147362f" providerId="LiveId" clId="{FDA44D81-A970-46AA-BB59-F2A9C34AFD59}" dt="2026-04-03T06:30:58.465" v="70"/>
        <pc:sldMkLst>
          <pc:docMk/>
          <pc:sldMk cId="510799842" sldId="718"/>
        </pc:sldMkLst>
        <pc:spChg chg="mod">
          <ac:chgData name="kiki tokki" userId="6b4e99cb2147362f" providerId="LiveId" clId="{FDA44D81-A970-46AA-BB59-F2A9C34AFD59}" dt="2026-04-03T06:30:58.465" v="70"/>
          <ac:spMkLst>
            <pc:docMk/>
            <pc:sldMk cId="510799842" sldId="718"/>
            <ac:spMk id="48" creationId="{050976E4-0CF2-BA00-34CA-2F9419409B9E}"/>
          </ac:spMkLst>
        </pc:spChg>
      </pc:sldChg>
      <pc:sldChg chg="delSp add mod delAnim">
        <pc:chgData name="kiki tokki" userId="6b4e99cb2147362f" providerId="LiveId" clId="{FDA44D81-A970-46AA-BB59-F2A9C34AFD59}" dt="2026-04-03T06:28:06.657" v="57" actId="478"/>
        <pc:sldMkLst>
          <pc:docMk/>
          <pc:sldMk cId="1978964333" sldId="719"/>
        </pc:sldMkLst>
      </pc:sldChg>
      <pc:sldChg chg="delSp modSp add mod">
        <pc:chgData name="kiki tokki" userId="6b4e99cb2147362f" providerId="LiveId" clId="{FDA44D81-A970-46AA-BB59-F2A9C34AFD59}" dt="2026-04-03T06:30:33.094" v="69" actId="20577"/>
        <pc:sldMkLst>
          <pc:docMk/>
          <pc:sldMk cId="259102015" sldId="720"/>
        </pc:sldMkLst>
        <pc:spChg chg="mod">
          <ac:chgData name="kiki tokki" userId="6b4e99cb2147362f" providerId="LiveId" clId="{FDA44D81-A970-46AA-BB59-F2A9C34AFD59}" dt="2026-04-03T06:30:33.094" v="69" actId="20577"/>
          <ac:spMkLst>
            <pc:docMk/>
            <pc:sldMk cId="259102015" sldId="720"/>
            <ac:spMk id="24" creationId="{6083F8E2-699C-9C01-0329-7C9299434C08}"/>
          </ac:spMkLst>
        </pc:spChg>
      </pc:sldChg>
      <pc:sldChg chg="delSp modSp add mod">
        <pc:chgData name="kiki tokki" userId="6b4e99cb2147362f" providerId="LiveId" clId="{FDA44D81-A970-46AA-BB59-F2A9C34AFD59}" dt="2026-04-03T06:31:03.242" v="71" actId="14100"/>
        <pc:sldMkLst>
          <pc:docMk/>
          <pc:sldMk cId="504097043" sldId="721"/>
        </pc:sldMkLst>
        <pc:spChg chg="mod">
          <ac:chgData name="kiki tokki" userId="6b4e99cb2147362f" providerId="LiveId" clId="{FDA44D81-A970-46AA-BB59-F2A9C34AFD59}" dt="2026-04-03T06:31:03.242" v="71" actId="14100"/>
          <ac:spMkLst>
            <pc:docMk/>
            <pc:sldMk cId="504097043" sldId="721"/>
            <ac:spMk id="3" creationId="{F9A80F9F-74DB-1D57-04E8-E20E92A09B0A}"/>
          </ac:spMkLst>
        </pc:spChg>
      </pc:sldChg>
      <pc:sldChg chg="delSp add mod">
        <pc:chgData name="kiki tokki" userId="6b4e99cb2147362f" providerId="LiveId" clId="{FDA44D81-A970-46AA-BB59-F2A9C34AFD59}" dt="2026-04-03T06:27:22.337" v="45" actId="478"/>
        <pc:sldMkLst>
          <pc:docMk/>
          <pc:sldMk cId="1712672107" sldId="722"/>
        </pc:sldMkLst>
      </pc:sldChg>
      <pc:sldChg chg="delSp add mod">
        <pc:chgData name="kiki tokki" userId="6b4e99cb2147362f" providerId="LiveId" clId="{FDA44D81-A970-46AA-BB59-F2A9C34AFD59}" dt="2026-04-03T06:27:18.993" v="44" actId="478"/>
        <pc:sldMkLst>
          <pc:docMk/>
          <pc:sldMk cId="100212505" sldId="723"/>
        </pc:sldMkLst>
      </pc:sldChg>
      <pc:sldChg chg="delSp add mod">
        <pc:chgData name="kiki tokki" userId="6b4e99cb2147362f" providerId="LiveId" clId="{FDA44D81-A970-46AA-BB59-F2A9C34AFD59}" dt="2026-04-03T06:27:15.461" v="43" actId="478"/>
        <pc:sldMkLst>
          <pc:docMk/>
          <pc:sldMk cId="3134146947" sldId="724"/>
        </pc:sldMkLst>
      </pc:sldChg>
      <pc:sldChg chg="delSp add mod">
        <pc:chgData name="kiki tokki" userId="6b4e99cb2147362f" providerId="LiveId" clId="{FDA44D81-A970-46AA-BB59-F2A9C34AFD59}" dt="2026-04-03T06:27:12.068" v="42" actId="478"/>
        <pc:sldMkLst>
          <pc:docMk/>
          <pc:sldMk cId="2964321317" sldId="725"/>
        </pc:sldMkLst>
      </pc:sldChg>
      <pc:sldChg chg="addSp delSp modSp add mod">
        <pc:chgData name="kiki tokki" userId="6b4e99cb2147362f" providerId="LiveId" clId="{FDA44D81-A970-46AA-BB59-F2A9C34AFD59}" dt="2026-04-15T17:36:53.748" v="115"/>
        <pc:sldMkLst>
          <pc:docMk/>
          <pc:sldMk cId="2716620868" sldId="726"/>
        </pc:sldMkLst>
        <pc:spChg chg="add mod">
          <ac:chgData name="kiki tokki" userId="6b4e99cb2147362f" providerId="LiveId" clId="{FDA44D81-A970-46AA-BB59-F2A9C34AFD59}" dt="2026-04-15T17:36:53.748" v="115"/>
          <ac:spMkLst>
            <pc:docMk/>
            <pc:sldMk cId="2716620868" sldId="726"/>
            <ac:spMk id="2" creationId="{BA5C5FA0-C250-9F2D-50DB-30BB8EB448D5}"/>
          </ac:spMkLst>
        </pc:spChg>
        <pc:spChg chg="del">
          <ac:chgData name="kiki tokki" userId="6b4e99cb2147362f" providerId="LiveId" clId="{FDA44D81-A970-46AA-BB59-F2A9C34AFD59}" dt="2026-04-15T17:36:41.293" v="114" actId="478"/>
          <ac:spMkLst>
            <pc:docMk/>
            <pc:sldMk cId="2716620868" sldId="726"/>
            <ac:spMk id="48" creationId="{8642B92B-30A4-2D88-0DAC-AB8763A4AD71}"/>
          </ac:spMkLst>
        </pc:spChg>
      </pc:sldChg>
      <pc:sldChg chg="addSp delSp modSp add mod">
        <pc:chgData name="kiki tokki" userId="6b4e99cb2147362f" providerId="LiveId" clId="{FDA44D81-A970-46AA-BB59-F2A9C34AFD59}" dt="2026-04-15T17:36:35.355" v="113"/>
        <pc:sldMkLst>
          <pc:docMk/>
          <pc:sldMk cId="2917611933" sldId="727"/>
        </pc:sldMkLst>
        <pc:spChg chg="add mod">
          <ac:chgData name="kiki tokki" userId="6b4e99cb2147362f" providerId="LiveId" clId="{FDA44D81-A970-46AA-BB59-F2A9C34AFD59}" dt="2026-04-15T17:36:35.355" v="113"/>
          <ac:spMkLst>
            <pc:docMk/>
            <pc:sldMk cId="2917611933" sldId="727"/>
            <ac:spMk id="2" creationId="{A19B4353-BC7C-9B8E-1CC2-B0CBEE7BBF8E}"/>
          </ac:spMkLst>
        </pc:spChg>
        <pc:spChg chg="del">
          <ac:chgData name="kiki tokki" userId="6b4e99cb2147362f" providerId="LiveId" clId="{FDA44D81-A970-46AA-BB59-F2A9C34AFD59}" dt="2026-04-15T17:36:34.833" v="112" actId="478"/>
          <ac:spMkLst>
            <pc:docMk/>
            <pc:sldMk cId="2917611933" sldId="727"/>
            <ac:spMk id="48" creationId="{E2722A79-09C9-0E64-9E88-669F06C2190A}"/>
          </ac:spMkLst>
        </pc:spChg>
      </pc:sldChg>
      <pc:sldChg chg="delSp add mod">
        <pc:chgData name="kiki tokki" userId="6b4e99cb2147362f" providerId="LiveId" clId="{FDA44D81-A970-46AA-BB59-F2A9C34AFD59}" dt="2026-04-03T06:26:49.477" v="35" actId="478"/>
        <pc:sldMkLst>
          <pc:docMk/>
          <pc:sldMk cId="1009372913" sldId="728"/>
        </pc:sldMkLst>
      </pc:sldChg>
      <pc:sldChg chg="delSp add mod">
        <pc:chgData name="kiki tokki" userId="6b4e99cb2147362f" providerId="LiveId" clId="{FDA44D81-A970-46AA-BB59-F2A9C34AFD59}" dt="2026-04-03T06:27:02.125" v="39" actId="478"/>
        <pc:sldMkLst>
          <pc:docMk/>
          <pc:sldMk cId="182991483" sldId="730"/>
        </pc:sldMkLst>
      </pc:sldChg>
      <pc:sldChg chg="delSp add mod">
        <pc:chgData name="kiki tokki" userId="6b4e99cb2147362f" providerId="LiveId" clId="{FDA44D81-A970-46AA-BB59-F2A9C34AFD59}" dt="2026-04-03T06:26:58.408" v="38" actId="478"/>
        <pc:sldMkLst>
          <pc:docMk/>
          <pc:sldMk cId="2835091547" sldId="731"/>
        </pc:sldMkLst>
      </pc:sldChg>
      <pc:sldChg chg="delSp modSp add mod">
        <pc:chgData name="kiki tokki" userId="6b4e99cb2147362f" providerId="LiveId" clId="{FDA44D81-A970-46AA-BB59-F2A9C34AFD59}" dt="2026-04-15T17:38:21.204" v="117" actId="403"/>
        <pc:sldMkLst>
          <pc:docMk/>
          <pc:sldMk cId="3194027775" sldId="732"/>
        </pc:sldMkLst>
        <pc:spChg chg="mod">
          <ac:chgData name="kiki tokki" userId="6b4e99cb2147362f" providerId="LiveId" clId="{FDA44D81-A970-46AA-BB59-F2A9C34AFD59}" dt="2026-04-15T17:38:21.204" v="117" actId="403"/>
          <ac:spMkLst>
            <pc:docMk/>
            <pc:sldMk cId="3194027775" sldId="732"/>
            <ac:spMk id="48" creationId="{B6F0064E-18B9-22E1-27AC-DB1DAD195EF5}"/>
          </ac:spMkLst>
        </pc:spChg>
      </pc:sldChg>
      <pc:sldChg chg="delSp add mod">
        <pc:chgData name="kiki tokki" userId="6b4e99cb2147362f" providerId="LiveId" clId="{FDA44D81-A970-46AA-BB59-F2A9C34AFD59}" dt="2026-04-03T06:26:51.986" v="36" actId="478"/>
        <pc:sldMkLst>
          <pc:docMk/>
          <pc:sldMk cId="1279083669" sldId="733"/>
        </pc:sldMkLst>
      </pc:sldChg>
      <pc:sldChg chg="addSp delSp modSp add mod delAnim">
        <pc:chgData name="kiki tokki" userId="6b4e99cb2147362f" providerId="LiveId" clId="{FDA44D81-A970-46AA-BB59-F2A9C34AFD59}" dt="2026-04-03T06:34:53.087" v="109"/>
        <pc:sldMkLst>
          <pc:docMk/>
          <pc:sldMk cId="1494507295" sldId="734"/>
        </pc:sldMkLst>
        <pc:spChg chg="add mod">
          <ac:chgData name="kiki tokki" userId="6b4e99cb2147362f" providerId="LiveId" clId="{FDA44D81-A970-46AA-BB59-F2A9C34AFD59}" dt="2026-04-03T06:34:53.087" v="109"/>
          <ac:spMkLst>
            <pc:docMk/>
            <pc:sldMk cId="1494507295" sldId="734"/>
            <ac:spMk id="6" creationId="{89D1F42F-0CA8-F03D-0690-2187D352ED4E}"/>
          </ac:spMkLst>
        </pc:spChg>
      </pc:sldChg>
      <pc:sldChg chg="addSp delSp modSp add mod delAnim">
        <pc:chgData name="kiki tokki" userId="6b4e99cb2147362f" providerId="LiveId" clId="{FDA44D81-A970-46AA-BB59-F2A9C34AFD59}" dt="2026-04-03T06:34:47.360" v="107" actId="14100"/>
        <pc:sldMkLst>
          <pc:docMk/>
          <pc:sldMk cId="124011767" sldId="735"/>
        </pc:sldMkLst>
        <pc:spChg chg="mod">
          <ac:chgData name="kiki tokki" userId="6b4e99cb2147362f" providerId="LiveId" clId="{FDA44D81-A970-46AA-BB59-F2A9C34AFD59}" dt="2026-04-03T06:34:47.360" v="107" actId="14100"/>
          <ac:spMkLst>
            <pc:docMk/>
            <pc:sldMk cId="124011767" sldId="735"/>
            <ac:spMk id="3" creationId="{F9A80F9F-74DB-1D57-04E8-E20E92A09B0A}"/>
          </ac:spMkLst>
        </pc:spChg>
      </pc:sldChg>
      <pc:sldChg chg="addSp delSp modSp add mod delAnim">
        <pc:chgData name="kiki tokki" userId="6b4e99cb2147362f" providerId="LiveId" clId="{FDA44D81-A970-46AA-BB59-F2A9C34AFD59}" dt="2026-04-03T06:35:00.169" v="111"/>
        <pc:sldMkLst>
          <pc:docMk/>
          <pc:sldMk cId="1236005447" sldId="736"/>
        </pc:sldMkLst>
        <pc:spChg chg="add mod">
          <ac:chgData name="kiki tokki" userId="6b4e99cb2147362f" providerId="LiveId" clId="{FDA44D81-A970-46AA-BB59-F2A9C34AFD59}" dt="2026-04-03T06:35:00.169" v="111"/>
          <ac:spMkLst>
            <pc:docMk/>
            <pc:sldMk cId="1236005447" sldId="736"/>
            <ac:spMk id="5" creationId="{F7AF6A1B-CF2E-037C-91CC-3885EB89E53C}"/>
          </ac:spMkLst>
        </pc:spChg>
      </pc:sldChg>
      <pc:sldChg chg="delSp modSp add mod delAnim">
        <pc:chgData name="kiki tokki" userId="6b4e99cb2147362f" providerId="LiveId" clId="{FDA44D81-A970-46AA-BB59-F2A9C34AFD59}" dt="2026-04-03T06:30:58.465" v="70"/>
        <pc:sldMkLst>
          <pc:docMk/>
          <pc:sldMk cId="1875776080" sldId="737"/>
        </pc:sldMkLst>
        <pc:spChg chg="mod">
          <ac:chgData name="kiki tokki" userId="6b4e99cb2147362f" providerId="LiveId" clId="{FDA44D81-A970-46AA-BB59-F2A9C34AFD59}" dt="2026-04-03T06:30:58.465" v="70"/>
          <ac:spMkLst>
            <pc:docMk/>
            <pc:sldMk cId="1875776080" sldId="737"/>
            <ac:spMk id="3" creationId="{57B21449-4C7D-8842-1BEF-D5523AEE6F16}"/>
          </ac:spMkLst>
        </pc:spChg>
      </pc:sldChg>
      <pc:sldChg chg="add">
        <pc:chgData name="kiki tokki" userId="6b4e99cb2147362f" providerId="LiveId" clId="{FDA44D81-A970-46AA-BB59-F2A9C34AFD59}" dt="2026-04-03T06:25:49.014" v="20"/>
        <pc:sldMkLst>
          <pc:docMk/>
          <pc:sldMk cId="288314863" sldId="73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01231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02620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97675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DA23E-0571-314A-3A42-6A969E2C6B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45BD95-1AE3-477B-92CE-1F03D5A31B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36A70C-3A60-FFA6-CFDE-2303D8B776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FFBE14-2C45-C416-0D4B-41B70EFA8190}"/>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64920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79873-C591-B549-821E-D1AE6EB36B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01FC30-4237-5CB6-D394-AAE8E98DE8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79BD48-CF6D-787B-6853-4519669E47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84A6AB-3BDB-9D0C-A301-007F633922E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17409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3F159-4BB9-33D3-5322-41BD5592BB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B84B3D-D918-369D-E4EF-D51B062F59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B290EE-2C78-0AAF-53E2-06A28A402A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533ACB-D22B-EED9-35E6-CE0FA1974AAB}"/>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19610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1440D-4FC3-F4FF-CE36-8A9FD3B87F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858033-B5E8-DAE0-1B08-5B06E73322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8B0E33-92FE-F64D-3323-DB550D1D60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7DE59E-82D2-1D15-A1ED-92ED145DCCEE}"/>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52475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1874A-9DF5-182A-53E2-25232F436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E437DF-CF8B-DF17-96CC-31032ED5A7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4B0050-5DDA-7884-E03B-41D326A59B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4FCA3B-B22C-F25F-DC9E-2220FD3D29BD}"/>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2290539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A12F4-597E-5876-B848-1DC412F121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A4DAFF-DF16-33F1-AE71-4B704CC221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9DE73D-85A2-51BE-4153-6C1CFD2C6B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D12811-BB16-8910-17FA-54ACACD7B93B}"/>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796468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6F737-4DBF-4C2B-0945-58976F2B6F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95A75E-36E6-8311-D5A1-8E18BCBFC0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8E9777-2568-231F-6CF3-F9C76CA1CC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6B1BF0-4771-5B4A-22D8-62A2B48554D4}"/>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440395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91A40-3BF4-DBEE-7B6D-80D0B08883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123B-F340-A90A-AE08-9C30F386C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FC5747-A356-A871-58C5-603F3C1E8C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0E7510-D451-4244-36E6-86C530E6069B}"/>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824492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00891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5512822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916937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884010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2.xml"/><Relationship Id="rId4" Type="http://schemas.microsoft.com/office/2007/relationships/hdphoto" Target="../media/hdphoto1.wdp"/></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2.xml"/><Relationship Id="rId5" Type="http://schemas.openxmlformats.org/officeDocument/2006/relationships/image" Target="../media/image30.png"/><Relationship Id="rId4" Type="http://schemas.openxmlformats.org/officeDocument/2006/relationships/image" Target="../media/image29.png"/></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3.png"/><Relationship Id="rId5" Type="http://schemas.openxmlformats.org/officeDocument/2006/relationships/hyperlink" Target="https://doi.org/10.5281/zenodo.16896012" TargetMode="External"/><Relationship Id="rId4" Type="http://schemas.openxmlformats.org/officeDocument/2006/relationships/notesSlide" Target="../notesSlides/notesSlide13.xml"/></Relationships>
</file>

<file path=ppt/slides/_rels/slide5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569299" y="5201649"/>
            <a:ext cx="117391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10</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
        <p:nvSpPr>
          <p:cNvPr id="3" name="Rectangle: Rounded Corners 2">
            <a:extLst>
              <a:ext uri="{FF2B5EF4-FFF2-40B4-BE49-F238E27FC236}">
                <a16:creationId xmlns:a16="http://schemas.microsoft.com/office/drawing/2014/main" id="{2B131D24-E47B-4AD8-7DCA-49CFEC7DB4A4}"/>
              </a:ext>
            </a:extLst>
          </p:cNvPr>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Crisis Communication &amp; </a:t>
            </a:r>
          </a:p>
          <a:p>
            <a:pPr algn="ctr"/>
            <a:r>
              <a:rPr lang="en-US" sz="2000" b="1" dirty="0">
                <a:solidFill>
                  <a:schemeClr val="bg1"/>
                </a:solidFill>
                <a:latin typeface="Alexandria" charset="0"/>
                <a:cs typeface="Alexandria" charset="0"/>
              </a:rPr>
              <a:t>Using AI for Crisis Analysis</a:t>
            </a:r>
          </a:p>
        </p:txBody>
      </p:sp>
    </p:spTree>
    <p:extLst>
      <p:ext uri="{BB962C8B-B14F-4D97-AF65-F5344CB8AC3E}">
        <p14:creationId xmlns:p14="http://schemas.microsoft.com/office/powerpoint/2010/main" val="26074020"/>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88748" y="2196705"/>
            <a:ext cx="9782768" cy="384720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&amp; Using AI for Crisis Analysis</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endParaRPr lang="ar-EG"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AI Positioning within the Crisis Lifecycle</a:t>
            </a:r>
          </a:p>
          <a:p>
            <a:pPr marL="342900" indent="-342900" algn="just">
              <a:buFont typeface="Wingdings" panose="05000000000000000000" pitchFamily="2" charset="2"/>
              <a:buChar char="§"/>
            </a:pPr>
            <a:r>
              <a:rPr lang="fr-FR" sz="2400" b="1" dirty="0" err="1">
                <a:solidFill>
                  <a:srgbClr val="2D3956"/>
                </a:solidFill>
                <a:latin typeface="Tajawal ExtraBold" panose="00000800000000000000" pitchFamily="2" charset="-78"/>
                <a:cs typeface="Tajawal ExtraBold" panose="00000800000000000000" pitchFamily="2" charset="-78"/>
              </a:rPr>
              <a:t>Core</a:t>
            </a:r>
            <a:r>
              <a:rPr lang="fr-FR" sz="2400" b="1" dirty="0">
                <a:solidFill>
                  <a:srgbClr val="2D3956"/>
                </a:solidFill>
                <a:latin typeface="Tajawal ExtraBold" panose="00000800000000000000" pitchFamily="2" charset="-78"/>
                <a:cs typeface="Tajawal ExtraBold" panose="00000800000000000000" pitchFamily="2" charset="-78"/>
              </a:rPr>
              <a:t> AI Techniques for Crisis </a:t>
            </a:r>
            <a:r>
              <a:rPr lang="fr-FR" sz="2400" b="1" dirty="0" err="1">
                <a:solidFill>
                  <a:srgbClr val="2D3956"/>
                </a:solidFill>
                <a:latin typeface="Tajawal ExtraBold" panose="00000800000000000000" pitchFamily="2" charset="-78"/>
                <a:cs typeface="Tajawal ExtraBold" panose="00000800000000000000" pitchFamily="2" charset="-78"/>
              </a:rPr>
              <a:t>Analysis</a:t>
            </a:r>
            <a:endParaRPr lang="fr-FR"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Informatics and Sensemaking</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Strengths and Limitations of AI in Crisis Analysis</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510799842"/>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2532" y="1193285"/>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Introduction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0184" y="2092130"/>
            <a:ext cx="10475505"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Twitter and Facebook as the most used platforms, and organizations have gained mileage by using it to communicate in a much more effective and fast way with their customers about their businesses as well as responding to queries and questions.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However, in as much as the emergence of social media has brought in the advantage of fast, effective communication, it has also given room for the fast spread of negative. An organization depends on its reputation, it is a pertinent aspect that directly translates to its financial achievement, and with the emergence of social media, crisis might arise and spread faster than it can ever do on any other traditional forms of communication.</a:t>
            </a:r>
          </a:p>
        </p:txBody>
      </p:sp>
      <p:sp>
        <p:nvSpPr>
          <p:cNvPr id="8" name="TextBox 7">
            <a:extLst>
              <a:ext uri="{FF2B5EF4-FFF2-40B4-BE49-F238E27FC236}">
                <a16:creationId xmlns:a16="http://schemas.microsoft.com/office/drawing/2014/main" id="{7DC179FD-9AF2-E143-4675-530FB74E9C0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51842" y="1989791"/>
            <a:ext cx="10732438" cy="4185761"/>
          </a:xfrm>
          <a:prstGeom prst="rect">
            <a:avLst/>
          </a:prstGeom>
          <a:noFill/>
        </p:spPr>
        <p:txBody>
          <a:bodyPr wrap="square" rtlCol="0">
            <a:spAutoFit/>
          </a:bodyPr>
          <a:lstStyle/>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Therefore, the success of any organization is highly dependent on what it says or the effort it makes after a crisis strike. </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For this reason, crisis management helps the companies in being able to address issues that threaten its reputation. </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It has been suggested that it is paramount for organizations to understand fully how to manage different kinds of crisis via social media.</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Wang (2015) observes that social media has been utilized for public relations since its advent in 2004, and this has had an influence on both individuals and the society.</a:t>
            </a:r>
            <a:endParaRPr lang="ar-EG" sz="19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Artificial intelligence (AI) has become central to how organizations detect, interpret, and manage crises that unfold on social media platforms. AI-powered systems can monitor vast, real-time data streams, flag anomalies, analyze sentiment, and help crisis teams understand stakeholder concerns far faster than manual methods. However, these capabilities must be integrated thoughtfully into crisis communication strategies, with attention to ethics, bias, and the limits of automation.</a:t>
            </a:r>
          </a:p>
        </p:txBody>
      </p:sp>
      <p:sp>
        <p:nvSpPr>
          <p:cNvPr id="8" name="TextBox 7">
            <a:extLst>
              <a:ext uri="{FF2B5EF4-FFF2-40B4-BE49-F238E27FC236}">
                <a16:creationId xmlns:a16="http://schemas.microsoft.com/office/drawing/2014/main" id="{9230B467-BCC0-2EB2-ED50-20EE219A507A}"/>
              </a:ext>
            </a:extLst>
          </p:cNvPr>
          <p:cNvSpPr txBox="1"/>
          <p:nvPr/>
        </p:nvSpPr>
        <p:spPr>
          <a:xfrm>
            <a:off x="2362532" y="1193285"/>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Introduction</a:t>
            </a:r>
          </a:p>
        </p:txBody>
      </p:sp>
      <p:sp>
        <p:nvSpPr>
          <p:cNvPr id="9" name="TextBox 8">
            <a:extLst>
              <a:ext uri="{FF2B5EF4-FFF2-40B4-BE49-F238E27FC236}">
                <a16:creationId xmlns:a16="http://schemas.microsoft.com/office/drawing/2014/main" id="{17183462-442A-9845-9A8C-4AD814658FD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978964333"/>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93752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Internal Communication</a:t>
            </a:r>
          </a:p>
        </p:txBody>
      </p:sp>
      <p:pic>
        <p:nvPicPr>
          <p:cNvPr id="4" name="Picture 3" descr="A group of people working on laptops&#10;&#10;Description automatically generated">
            <a:extLst>
              <a:ext uri="{FF2B5EF4-FFF2-40B4-BE49-F238E27FC236}">
                <a16:creationId xmlns:a16="http://schemas.microsoft.com/office/drawing/2014/main" id="{70FDD5CC-C9C7-BC48-CAB3-6469B62883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0473" y="3051637"/>
            <a:ext cx="5111052" cy="2866993"/>
          </a:xfrm>
          <a:prstGeom prst="rect">
            <a:avLst/>
          </a:prstGeom>
        </p:spPr>
      </p:pic>
      <p:sp>
        <p:nvSpPr>
          <p:cNvPr id="3" name="TextBox 2">
            <a:extLst>
              <a:ext uri="{FF2B5EF4-FFF2-40B4-BE49-F238E27FC236}">
                <a16:creationId xmlns:a16="http://schemas.microsoft.com/office/drawing/2014/main" id="{02131D5B-A21F-F63F-202D-0ED2FC61E91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8242" y="119174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Internal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84566" y="2046775"/>
            <a:ext cx="10617127" cy="4042132"/>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Organizations communicate in two directions: internally to staff and externally to clients, customers, shareholders, stakeholders, the media. </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Faulty internal communications can lead to mistakes, discouraged and unhappy staff, employees leaving the company. </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Poor external communications can damage image and sales. It really is that simple. Any overall management strategy needs a communications plan or the whole operation might fail.</a:t>
            </a:r>
          </a:p>
          <a:p>
            <a:pPr marL="342900" indent="-342900" algn="just">
              <a:lnSpc>
                <a:spcPts val="22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sp>
        <p:nvSpPr>
          <p:cNvPr id="8" name="TextBox 7">
            <a:extLst>
              <a:ext uri="{FF2B5EF4-FFF2-40B4-BE49-F238E27FC236}">
                <a16:creationId xmlns:a16="http://schemas.microsoft.com/office/drawing/2014/main" id="{C13B2DDE-6483-4B28-4823-4703EA3B5E9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125862"/>
            <a:ext cx="1001696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Communication is a complex process with potential pitfalls at each stage. Is the message clear? Is the medium for transmitting it appropriate? Has the recipient actually received it? If so, has it been understood? Has it had the desired effect? Does the recipient have a channel for feedback? Can the recipient understand how to provide the feedback? You thought you said one thing but when you check you find that a totally different message was actually received.</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 evaluation report will consider attitudes towards the communications (do people look forward to meetings or consider them a waste of time?); it will look at the needs of different groups (the most appropriate way to deliver training, for example) and it will provide evidence of any problems that need to be addressed.</a:t>
            </a:r>
          </a:p>
        </p:txBody>
      </p:sp>
      <p:sp>
        <p:nvSpPr>
          <p:cNvPr id="8" name="TextBox 7">
            <a:extLst>
              <a:ext uri="{FF2B5EF4-FFF2-40B4-BE49-F238E27FC236}">
                <a16:creationId xmlns:a16="http://schemas.microsoft.com/office/drawing/2014/main" id="{A20546F1-F754-A623-DD71-77F4353E7C1D}"/>
              </a:ext>
            </a:extLst>
          </p:cNvPr>
          <p:cNvSpPr txBox="1"/>
          <p:nvPr/>
        </p:nvSpPr>
        <p:spPr>
          <a:xfrm>
            <a:off x="2328242" y="119174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Internal Communication</a:t>
            </a:r>
          </a:p>
        </p:txBody>
      </p:sp>
      <p:sp>
        <p:nvSpPr>
          <p:cNvPr id="9" name="TextBox 8">
            <a:extLst>
              <a:ext uri="{FF2B5EF4-FFF2-40B4-BE49-F238E27FC236}">
                <a16:creationId xmlns:a16="http://schemas.microsoft.com/office/drawing/2014/main" id="{9FA4D9DB-D11F-964A-36DC-3806401C9BC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878969306"/>
      </p:ext>
    </p:extLst>
  </p:cSld>
  <p:clrMapOvr>
    <a:masterClrMapping/>
  </p:clrMapOvr>
  <mc:AlternateContent xmlns:mc="http://schemas.openxmlformats.org/markup-compatibility/2006" xmlns:p14="http://schemas.microsoft.com/office/powerpoint/2010/main">
    <mc:Choice Requires="p14">
      <p:transition p14:dur="10" advTm="247000"/>
    </mc:Choice>
    <mc:Fallback xmlns="">
      <p:transition advTm="247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13136" y="2156933"/>
            <a:ext cx="9795481" cy="335476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When a crisis occurs, it is essential to:</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 Demonstrate your willingness to cooperate with officials, key audiences and industry support;</a:t>
            </a:r>
          </a:p>
          <a:p>
            <a:pPr algn="just"/>
            <a:r>
              <a:rPr lang="en-US" sz="2100" b="1" dirty="0">
                <a:solidFill>
                  <a:srgbClr val="2D3956"/>
                </a:solidFill>
                <a:latin typeface="Tajawal ExtraBold" panose="00000800000000000000" pitchFamily="2" charset="-78"/>
                <a:cs typeface="Tajawal ExtraBold" panose="00000800000000000000" pitchFamily="2" charset="-78"/>
              </a:rPr>
              <a:t>• Provide timely, accurate, and credible information regarding the situation;</a:t>
            </a:r>
          </a:p>
          <a:p>
            <a:pPr algn="just"/>
            <a:r>
              <a:rPr lang="en-US" sz="2100" b="1" dirty="0">
                <a:solidFill>
                  <a:srgbClr val="2D3956"/>
                </a:solidFill>
                <a:latin typeface="Tajawal ExtraBold" panose="00000800000000000000" pitchFamily="2" charset="-78"/>
                <a:cs typeface="Tajawal ExtraBold" panose="00000800000000000000" pitchFamily="2" charset="-78"/>
              </a:rPr>
              <a:t>• Communicate accurately and effectively to all target audiences;</a:t>
            </a:r>
          </a:p>
          <a:p>
            <a:pPr algn="just"/>
            <a:r>
              <a:rPr lang="en-US" sz="2100" b="1" dirty="0">
                <a:solidFill>
                  <a:srgbClr val="2D3956"/>
                </a:solidFill>
                <a:latin typeface="Tajawal ExtraBold" panose="00000800000000000000" pitchFamily="2" charset="-78"/>
                <a:cs typeface="Tajawal ExtraBold" panose="00000800000000000000" pitchFamily="2" charset="-78"/>
              </a:rPr>
              <a:t>• Are prepared to verify the training provided to workers;</a:t>
            </a:r>
          </a:p>
          <a:p>
            <a:pPr algn="just"/>
            <a:r>
              <a:rPr lang="en-US" sz="2100" b="1" dirty="0">
                <a:solidFill>
                  <a:srgbClr val="2D3956"/>
                </a:solidFill>
                <a:latin typeface="Tajawal ExtraBold" panose="00000800000000000000" pitchFamily="2" charset="-78"/>
                <a:cs typeface="Tajawal ExtraBold" panose="00000800000000000000" pitchFamily="2" charset="-78"/>
              </a:rPr>
              <a:t>• Act quickly and appropriately in response to the media;</a:t>
            </a:r>
          </a:p>
          <a:p>
            <a:pPr algn="just"/>
            <a:r>
              <a:rPr lang="en-US" sz="2100" b="1" dirty="0">
                <a:solidFill>
                  <a:srgbClr val="2D3956"/>
                </a:solidFill>
                <a:latin typeface="Tajawal ExtraBold" panose="00000800000000000000" pitchFamily="2" charset="-78"/>
                <a:cs typeface="Tajawal ExtraBold" panose="00000800000000000000" pitchFamily="2" charset="-78"/>
              </a:rPr>
              <a:t>• Protect the name and reputation of your company; and</a:t>
            </a:r>
          </a:p>
          <a:p>
            <a:pPr algn="just"/>
            <a:r>
              <a:rPr lang="en-US" sz="2100" b="1" dirty="0">
                <a:solidFill>
                  <a:srgbClr val="2D3956"/>
                </a:solidFill>
                <a:latin typeface="Tajawal ExtraBold" panose="00000800000000000000" pitchFamily="2" charset="-78"/>
                <a:cs typeface="Tajawal ExtraBold" panose="00000800000000000000" pitchFamily="2" charset="-78"/>
              </a:rPr>
              <a:t>• Maintain employee, producer, customer and industry confidence.</a:t>
            </a:r>
          </a:p>
        </p:txBody>
      </p:sp>
      <p:sp>
        <p:nvSpPr>
          <p:cNvPr id="8" name="TextBox 7">
            <a:extLst>
              <a:ext uri="{FF2B5EF4-FFF2-40B4-BE49-F238E27FC236}">
                <a16:creationId xmlns:a16="http://schemas.microsoft.com/office/drawing/2014/main" id="{A99B385B-B447-273F-7F19-913998C235C4}"/>
              </a:ext>
            </a:extLst>
          </p:cNvPr>
          <p:cNvSpPr txBox="1"/>
          <p:nvPr/>
        </p:nvSpPr>
        <p:spPr>
          <a:xfrm>
            <a:off x="2328242" y="119174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Internal Communication</a:t>
            </a:r>
          </a:p>
        </p:txBody>
      </p:sp>
      <p:sp>
        <p:nvSpPr>
          <p:cNvPr id="9" name="TextBox 8">
            <a:extLst>
              <a:ext uri="{FF2B5EF4-FFF2-40B4-BE49-F238E27FC236}">
                <a16:creationId xmlns:a16="http://schemas.microsoft.com/office/drawing/2014/main" id="{40A3BFA2-69A0-C70F-B07C-6BAE429391C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292416494"/>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92609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Influencer Communication</a:t>
            </a:r>
          </a:p>
        </p:txBody>
      </p:sp>
      <p:pic>
        <p:nvPicPr>
          <p:cNvPr id="4" name="Picture 3" descr="A group of people using their phones&#10;&#10;Description automatically generated">
            <a:extLst>
              <a:ext uri="{FF2B5EF4-FFF2-40B4-BE49-F238E27FC236}">
                <a16:creationId xmlns:a16="http://schemas.microsoft.com/office/drawing/2014/main" id="{FDD13AE6-8307-859F-74BB-C2624850B3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8863" y="3035952"/>
            <a:ext cx="3669475" cy="2752106"/>
          </a:xfrm>
          <a:prstGeom prst="rect">
            <a:avLst/>
          </a:prstGeom>
        </p:spPr>
      </p:pic>
      <p:sp>
        <p:nvSpPr>
          <p:cNvPr id="3" name="TextBox 2">
            <a:extLst>
              <a:ext uri="{FF2B5EF4-FFF2-40B4-BE49-F238E27FC236}">
                <a16:creationId xmlns:a16="http://schemas.microsoft.com/office/drawing/2014/main" id="{8E0B8A3C-E732-3E20-D68B-A85B017AB40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76172975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98259" y="2134073"/>
            <a:ext cx="9795481" cy="366254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Influencer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Influencer Communications is a messaging-based approach to marketing communications that ensures consistency in how brands are perceived in different mediums, such as news coverage, social media, speaking engagements, investor presentations, analyst reports, and content marketing.</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relevance of social media influencers (hereafter: influencers) for organizations has grown rapidly during the last years. Strategic communication faces the challenge to find new ways how to manage their influencer activities because established communication management concepts cannot simply be applied to influencers.</a:t>
            </a:r>
          </a:p>
        </p:txBody>
      </p:sp>
      <p:sp>
        <p:nvSpPr>
          <p:cNvPr id="8" name="TextBox 7">
            <a:extLst>
              <a:ext uri="{FF2B5EF4-FFF2-40B4-BE49-F238E27FC236}">
                <a16:creationId xmlns:a16="http://schemas.microsoft.com/office/drawing/2014/main" id="{6B3AF82E-91B2-58E5-1F7F-D69228D45E2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536383330"/>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0216" y="2076923"/>
            <a:ext cx="10516914"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influencers combine functions that different actors have fulfilled previously, e.g. creative agencies, advertising media, journalistic media, testimonial givers, and opinion leaders.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sp>
        <p:nvSpPr>
          <p:cNvPr id="6" name="TextBox 5">
            <a:extLst>
              <a:ext uri="{FF2B5EF4-FFF2-40B4-BE49-F238E27FC236}">
                <a16:creationId xmlns:a16="http://schemas.microsoft.com/office/drawing/2014/main" id="{D9685497-D8D1-A497-3EE1-EC39BA77B30C}"/>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9" name="TextBox 8">
            <a:extLst>
              <a:ext uri="{FF2B5EF4-FFF2-40B4-BE49-F238E27FC236}">
                <a16:creationId xmlns:a16="http://schemas.microsoft.com/office/drawing/2014/main" id="{42A792D0-0E51-6CCD-0518-4BAC00C9239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13831" y="2005016"/>
            <a:ext cx="10816170"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Yet despite the growing importance of influencer communication, little is known about how organizations and agencies manage their influencer activities. </a:t>
            </a:r>
            <a:endParaRPr lang="en-US" sz="2100" b="1" dirty="0">
              <a:solidFill>
                <a:srgbClr val="C00000"/>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Influencers as a new voice in strategic communication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Early research on social media influencers has defined this stakeholder group as “third party endorser who shape audience attitudes through blogs, tweets, and the use of other social media”</a:t>
            </a:r>
          </a:p>
          <a:p>
            <a:pPr algn="just"/>
            <a:r>
              <a:rPr lang="en-US" sz="2100" b="1" dirty="0">
                <a:solidFill>
                  <a:srgbClr val="C00000"/>
                </a:solidFill>
                <a:latin typeface="Tajawal ExtraBold" panose="00000800000000000000" pitchFamily="2" charset="-78"/>
                <a:cs typeface="Tajawal ExtraBold" panose="00000800000000000000" pitchFamily="2" charset="-78"/>
              </a:rPr>
              <a:t>The Role of Internal Influencers in Communications Strategy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Many companies have long relied on external influencers, such as industry experts, analysts, and thought leaders, to communicate their message. But the rise of employee advocacy has given way to a new breed of influencers—internal influencers. These key people, located within the heart of your business, can be crucial in shaping your organization’s employee communications strategy.</a:t>
            </a:r>
          </a:p>
        </p:txBody>
      </p:sp>
      <p:sp>
        <p:nvSpPr>
          <p:cNvPr id="6" name="TextBox 5">
            <a:extLst>
              <a:ext uri="{FF2B5EF4-FFF2-40B4-BE49-F238E27FC236}">
                <a16:creationId xmlns:a16="http://schemas.microsoft.com/office/drawing/2014/main" id="{A31D1104-2F92-C7B9-6A16-FCB4D234129F}"/>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8" name="TextBox 7">
            <a:extLst>
              <a:ext uri="{FF2B5EF4-FFF2-40B4-BE49-F238E27FC236}">
                <a16:creationId xmlns:a16="http://schemas.microsoft.com/office/drawing/2014/main" id="{7EF3F49D-85A5-8172-1A8F-DD10C034E4C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355989784"/>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3274" y="2039614"/>
            <a:ext cx="10306695"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Internal influencers are employees who can shape their colleagues’ opinions, beliefs, and behaviors. Sometimes referred to as employee influencers, these individuals are highly respected and trusted by their colleagues. By leveraging their power, internal influencers can significantly impact your company’s culture and communications.</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According to a study, 70% of employees are likelier to trust information about their company that they receive from their colleagues than from the company’s official channels. When you think about it, this makes a ton of sense. Who better to understand the decisions made by the leadership team than those directly affected by them? Who better to disseminate a new policy or initiative than someone “on the inside”?</a:t>
            </a:r>
          </a:p>
        </p:txBody>
      </p:sp>
      <p:sp>
        <p:nvSpPr>
          <p:cNvPr id="8" name="TextBox 7">
            <a:extLst>
              <a:ext uri="{FF2B5EF4-FFF2-40B4-BE49-F238E27FC236}">
                <a16:creationId xmlns:a16="http://schemas.microsoft.com/office/drawing/2014/main" id="{2C836B39-FD02-7421-35CB-142CF214F980}"/>
              </a:ext>
            </a:extLst>
          </p:cNvPr>
          <p:cNvSpPr txBox="1"/>
          <p:nvPr/>
        </p:nvSpPr>
        <p:spPr>
          <a:xfrm>
            <a:off x="2316812" y="1197617"/>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Influencer Communication</a:t>
            </a:r>
          </a:p>
        </p:txBody>
      </p:sp>
      <p:sp>
        <p:nvSpPr>
          <p:cNvPr id="9" name="TextBox 8">
            <a:extLst>
              <a:ext uri="{FF2B5EF4-FFF2-40B4-BE49-F238E27FC236}">
                <a16:creationId xmlns:a16="http://schemas.microsoft.com/office/drawing/2014/main" id="{4710B13C-5AD5-3E81-1BE7-B2A96534A10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895714466"/>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72035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Media Communication</a:t>
            </a:r>
          </a:p>
        </p:txBody>
      </p:sp>
      <p:pic>
        <p:nvPicPr>
          <p:cNvPr id="4" name="Picture 3" descr="A group of people with different colored lines&#10;&#10;Description automatically generated">
            <a:extLst>
              <a:ext uri="{FF2B5EF4-FFF2-40B4-BE49-F238E27FC236}">
                <a16:creationId xmlns:a16="http://schemas.microsoft.com/office/drawing/2014/main" id="{458824DA-D735-AA23-C593-45B97F1AA7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2060" y="2866831"/>
            <a:ext cx="6487878" cy="3105515"/>
          </a:xfrm>
          <a:prstGeom prst="rect">
            <a:avLst/>
          </a:prstGeom>
        </p:spPr>
      </p:pic>
      <p:sp>
        <p:nvSpPr>
          <p:cNvPr id="5" name="TextBox 4">
            <a:extLst>
              <a:ext uri="{FF2B5EF4-FFF2-40B4-BE49-F238E27FC236}">
                <a16:creationId xmlns:a16="http://schemas.microsoft.com/office/drawing/2014/main" id="{110C3F34-CD5C-F4DE-DB50-40D34CD8681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21130215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94742" y="2065943"/>
            <a:ext cx="9795481" cy="4042132"/>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Know your Target  Audiences.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lnSpc>
                <a:spcPts val="2200"/>
              </a:lnSpc>
            </a:pP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sp>
        <p:nvSpPr>
          <p:cNvPr id="8" name="TextBox 7">
            <a:extLst>
              <a:ext uri="{FF2B5EF4-FFF2-40B4-BE49-F238E27FC236}">
                <a16:creationId xmlns:a16="http://schemas.microsoft.com/office/drawing/2014/main" id="{3AE50D6A-56F0-F752-7DB9-A2014F1512F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518877" y="2178173"/>
            <a:ext cx="7236504" cy="366254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to Do When a Reporter Calls :</a:t>
            </a:r>
          </a:p>
          <a:p>
            <a:pPr algn="just"/>
            <a:r>
              <a:rPr lang="en-US" sz="2100" b="1" dirty="0">
                <a:solidFill>
                  <a:srgbClr val="2D3956"/>
                </a:solidFill>
                <a:latin typeface="Tajawal ExtraBold" panose="00000800000000000000" pitchFamily="2" charset="-78"/>
                <a:cs typeface="Tajawal ExtraBold" panose="00000800000000000000" pitchFamily="2" charset="-78"/>
              </a:rPr>
              <a:t>Immediately</a:t>
            </a:r>
          </a:p>
          <a:p>
            <a:pPr algn="just"/>
            <a:r>
              <a:rPr lang="en-US" sz="2100" b="1" dirty="0">
                <a:solidFill>
                  <a:srgbClr val="2D3956"/>
                </a:solidFill>
                <a:latin typeface="Tajawal ExtraBold" panose="00000800000000000000" pitchFamily="2" charset="-78"/>
                <a:cs typeface="Tajawal ExtraBold" panose="00000800000000000000" pitchFamily="2" charset="-78"/>
              </a:rPr>
              <a:t>WHO is calling?</a:t>
            </a:r>
          </a:p>
          <a:p>
            <a:pPr algn="just"/>
            <a:r>
              <a:rPr lang="en-US" sz="2100" b="1" dirty="0">
                <a:solidFill>
                  <a:srgbClr val="2D3956"/>
                </a:solidFill>
                <a:latin typeface="Tajawal ExtraBold" panose="00000800000000000000" pitchFamily="2" charset="-78"/>
                <a:cs typeface="Tajawal ExtraBold" panose="00000800000000000000" pitchFamily="2" charset="-78"/>
              </a:rPr>
              <a:t>Get a name, title, media outlet, deadline.</a:t>
            </a:r>
          </a:p>
          <a:p>
            <a:pPr algn="just"/>
            <a:r>
              <a:rPr lang="en-US" sz="2100" b="1" dirty="0">
                <a:solidFill>
                  <a:srgbClr val="2D3956"/>
                </a:solidFill>
                <a:latin typeface="Tajawal ExtraBold" panose="00000800000000000000" pitchFamily="2" charset="-78"/>
                <a:cs typeface="Tajawal ExtraBold" panose="00000800000000000000" pitchFamily="2" charset="-78"/>
              </a:rPr>
              <a:t>Try to get a “time out”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Decide who will speak to the reporter</a:t>
            </a:r>
          </a:p>
          <a:p>
            <a:pPr algn="just"/>
            <a:r>
              <a:rPr lang="en-US" sz="2100" b="1" dirty="0">
                <a:solidFill>
                  <a:srgbClr val="2D3956"/>
                </a:solidFill>
                <a:latin typeface="Tajawal ExtraBold" panose="00000800000000000000" pitchFamily="2" charset="-78"/>
                <a:cs typeface="Tajawal ExtraBold" panose="00000800000000000000" pitchFamily="2" charset="-78"/>
              </a:rPr>
              <a:t>Decide your key messages</a:t>
            </a:r>
          </a:p>
          <a:p>
            <a:pPr algn="just"/>
            <a:r>
              <a:rPr lang="en-US" sz="2100" b="1" dirty="0">
                <a:solidFill>
                  <a:srgbClr val="2D3956"/>
                </a:solidFill>
                <a:latin typeface="Tajawal ExtraBold" panose="00000800000000000000" pitchFamily="2" charset="-78"/>
                <a:cs typeface="Tajawal ExtraBold" panose="00000800000000000000" pitchFamily="2" charset="-78"/>
              </a:rPr>
              <a:t>Think of likely questions…write them down</a:t>
            </a:r>
          </a:p>
          <a:p>
            <a:pPr algn="just"/>
            <a:r>
              <a:rPr lang="en-US" sz="2100" b="1" dirty="0">
                <a:solidFill>
                  <a:srgbClr val="2D3956"/>
                </a:solidFill>
                <a:latin typeface="Tajawal ExtraBold" panose="00000800000000000000" pitchFamily="2" charset="-78"/>
                <a:cs typeface="Tajawal ExtraBold" panose="00000800000000000000" pitchFamily="2" charset="-78"/>
              </a:rPr>
              <a:t>Rehearse, at least mentally</a:t>
            </a:r>
          </a:p>
          <a:p>
            <a:pPr algn="just"/>
            <a:endParaRPr lang="en-US" sz="2100" dirty="0">
              <a:solidFill>
                <a:srgbClr val="2D3956"/>
              </a:solidFill>
              <a:latin typeface="Tajawal ExtraBold" panose="00000800000000000000" pitchFamily="2" charset="-78"/>
              <a:cs typeface="Tajawal ExtraBold" panose="00000800000000000000" pitchFamily="2" charset="-78"/>
            </a:endParaRPr>
          </a:p>
        </p:txBody>
      </p:sp>
      <p:sp>
        <p:nvSpPr>
          <p:cNvPr id="6" name="TextBox 5">
            <a:extLst>
              <a:ext uri="{FF2B5EF4-FFF2-40B4-BE49-F238E27FC236}">
                <a16:creationId xmlns:a16="http://schemas.microsoft.com/office/drawing/2014/main" id="{45B065F7-41E1-5855-0F4C-CDA9BD2A7E87}"/>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8AEB5BE4-D62C-5CE5-308C-3A003373B73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133965471"/>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450296" y="2026995"/>
            <a:ext cx="9795481"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Your Target Audiences/Publics:</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800" b="1" dirty="0">
                <a:solidFill>
                  <a:srgbClr val="2D3956"/>
                </a:solidFill>
                <a:latin typeface="Tajawal ExtraBold" panose="00000800000000000000" pitchFamily="2" charset="-78"/>
                <a:cs typeface="Tajawal ExtraBold" panose="00000800000000000000" pitchFamily="2" charset="-78"/>
              </a:rPr>
              <a:t>If you say something publicly </a:t>
            </a:r>
          </a:p>
          <a:p>
            <a:pPr algn="ctr"/>
            <a:r>
              <a:rPr lang="en-US" sz="2800" b="1" u="sng" dirty="0">
                <a:solidFill>
                  <a:srgbClr val="C00000"/>
                </a:solidFill>
                <a:latin typeface="Tajawal ExtraBold" panose="00000800000000000000" pitchFamily="2" charset="-78"/>
                <a:cs typeface="Tajawal ExtraBold" panose="00000800000000000000" pitchFamily="2" charset="-78"/>
              </a:rPr>
              <a:t>Who </a:t>
            </a:r>
          </a:p>
          <a:p>
            <a:pPr algn="ctr"/>
            <a:r>
              <a:rPr lang="en-US" sz="2800" b="1" dirty="0">
                <a:solidFill>
                  <a:srgbClr val="2D3956"/>
                </a:solidFill>
                <a:latin typeface="Tajawal ExtraBold" panose="00000800000000000000" pitchFamily="2" charset="-78"/>
                <a:cs typeface="Tajawal ExtraBold" panose="00000800000000000000" pitchFamily="2" charset="-78"/>
              </a:rPr>
              <a:t>will hear it and</a:t>
            </a:r>
          </a:p>
          <a:p>
            <a:pPr algn="ctr"/>
            <a:r>
              <a:rPr lang="en-US" sz="2800" b="1" u="sng" dirty="0">
                <a:solidFill>
                  <a:srgbClr val="C00000"/>
                </a:solidFill>
                <a:latin typeface="Tajawal ExtraBold" panose="00000800000000000000" pitchFamily="2" charset="-78"/>
                <a:cs typeface="Tajawal ExtraBold" panose="00000800000000000000" pitchFamily="2" charset="-78"/>
              </a:rPr>
              <a:t>How</a:t>
            </a:r>
            <a:r>
              <a:rPr lang="en-US" sz="2800" b="1" u="sng" dirty="0">
                <a:solidFill>
                  <a:srgbClr val="2D3956"/>
                </a:solidFill>
                <a:latin typeface="Tajawal ExtraBold" panose="00000800000000000000" pitchFamily="2" charset="-78"/>
                <a:cs typeface="Tajawal ExtraBold" panose="00000800000000000000" pitchFamily="2" charset="-78"/>
              </a:rPr>
              <a:t> </a:t>
            </a:r>
          </a:p>
          <a:p>
            <a:pPr algn="ctr"/>
            <a:r>
              <a:rPr lang="en-US" sz="2800" b="1" dirty="0">
                <a:solidFill>
                  <a:srgbClr val="2D3956"/>
                </a:solidFill>
                <a:latin typeface="Tajawal ExtraBold" panose="00000800000000000000" pitchFamily="2" charset="-78"/>
                <a:cs typeface="Tajawal ExtraBold" panose="00000800000000000000" pitchFamily="2" charset="-78"/>
              </a:rPr>
              <a:t>will it affect them?</a:t>
            </a:r>
            <a:r>
              <a:rPr lang="en-US" sz="21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general public (current, past and future clients)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Regulators and legislators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Employees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media </a:t>
            </a:r>
          </a:p>
        </p:txBody>
      </p:sp>
      <p:sp>
        <p:nvSpPr>
          <p:cNvPr id="8" name="TextBox 7">
            <a:extLst>
              <a:ext uri="{FF2B5EF4-FFF2-40B4-BE49-F238E27FC236}">
                <a16:creationId xmlns:a16="http://schemas.microsoft.com/office/drawing/2014/main" id="{9C6478F6-86D0-328E-794A-BCDF0F94FB2E}"/>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FA9409B5-37FC-A011-F5D8-0A0219C2766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365318346"/>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198259" y="2065597"/>
            <a:ext cx="9795481"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sp>
        <p:nvSpPr>
          <p:cNvPr id="8" name="TextBox 7">
            <a:extLst>
              <a:ext uri="{FF2B5EF4-FFF2-40B4-BE49-F238E27FC236}">
                <a16:creationId xmlns:a16="http://schemas.microsoft.com/office/drawing/2014/main" id="{4AE7185D-EF18-9DB3-3FE3-3211ACC0D0B0}"/>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D0E5DEB6-CFCC-DF3F-8A35-D329EEFBE50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46109" y="1685924"/>
            <a:ext cx="8043761" cy="424731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Appearance is critical ?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Studies show upwards of 75 percent of information comes from the eyes – much less from the ears</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Need to look the role</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Professional</a:t>
            </a:r>
          </a:p>
          <a:p>
            <a:pPr marL="0" lvl="1" algn="just"/>
            <a:r>
              <a:rPr lang="en-US" sz="2600" b="1" dirty="0">
                <a:solidFill>
                  <a:srgbClr val="C00000"/>
                </a:solidFill>
                <a:cs typeface="Tajawal ExtraBold" panose="00000800000000000000" pitchFamily="2" charset="-78"/>
              </a:rPr>
              <a:t>Execution</a:t>
            </a:r>
          </a:p>
          <a:p>
            <a:pPr lvl="1" algn="just"/>
            <a:r>
              <a:rPr lang="en-US" sz="2200" b="1" dirty="0">
                <a:solidFill>
                  <a:srgbClr val="2D3956"/>
                </a:solidFill>
                <a:latin typeface="Tajawal ExtraBold" panose="00000800000000000000" pitchFamily="2" charset="-78"/>
                <a:cs typeface="Tajawal ExtraBold" panose="00000800000000000000" pitchFamily="2" charset="-78"/>
              </a:rPr>
              <a:t>Be brief. </a:t>
            </a:r>
          </a:p>
          <a:p>
            <a:pPr lvl="1" algn="just"/>
            <a:r>
              <a:rPr lang="en-US" sz="2200" b="1" dirty="0">
                <a:solidFill>
                  <a:srgbClr val="2D3956"/>
                </a:solidFill>
                <a:latin typeface="Tajawal ExtraBold" panose="00000800000000000000" pitchFamily="2" charset="-78"/>
                <a:cs typeface="Tajawal ExtraBold" panose="00000800000000000000" pitchFamily="2" charset="-78"/>
              </a:rPr>
              <a:t>Get your key messages across early and frequently.</a:t>
            </a:r>
          </a:p>
          <a:p>
            <a:pPr lvl="1" algn="just"/>
            <a:r>
              <a:rPr lang="en-US" sz="2200" b="1" dirty="0">
                <a:solidFill>
                  <a:srgbClr val="2D3956"/>
                </a:solidFill>
                <a:latin typeface="Tajawal ExtraBold" panose="00000800000000000000" pitchFamily="2" charset="-78"/>
                <a:cs typeface="Tajawal ExtraBold" panose="00000800000000000000" pitchFamily="2" charset="-78"/>
              </a:rPr>
              <a:t>Know when to stop talking.</a:t>
            </a:r>
          </a:p>
          <a:p>
            <a:pPr lvl="1" algn="just"/>
            <a:r>
              <a:rPr lang="en-US" sz="2200" b="1" dirty="0">
                <a:solidFill>
                  <a:srgbClr val="2D3956"/>
                </a:solidFill>
                <a:latin typeface="Tajawal ExtraBold" panose="00000800000000000000" pitchFamily="2" charset="-78"/>
                <a:cs typeface="Tajawal ExtraBold" panose="00000800000000000000" pitchFamily="2" charset="-78"/>
              </a:rPr>
              <a:t>Do not speculate.</a:t>
            </a:r>
          </a:p>
          <a:p>
            <a:pPr lvl="1" algn="just"/>
            <a:r>
              <a:rPr lang="en-US" sz="2200" b="1" dirty="0">
                <a:solidFill>
                  <a:srgbClr val="2D3956"/>
                </a:solidFill>
                <a:latin typeface="Tajawal ExtraBold" panose="00000800000000000000" pitchFamily="2" charset="-78"/>
                <a:cs typeface="Tajawal ExtraBold" panose="00000800000000000000" pitchFamily="2" charset="-78"/>
              </a:rPr>
              <a:t>Avoid sarcasm.</a:t>
            </a:r>
          </a:p>
        </p:txBody>
      </p:sp>
      <p:sp>
        <p:nvSpPr>
          <p:cNvPr id="8" name="TextBox 7">
            <a:extLst>
              <a:ext uri="{FF2B5EF4-FFF2-40B4-BE49-F238E27FC236}">
                <a16:creationId xmlns:a16="http://schemas.microsoft.com/office/drawing/2014/main" id="{6FC053D7-BD2C-3F41-DA54-809F8392C675}"/>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080C00AC-3F79-3071-5ABF-E46E451F11A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58229871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96519" y="1825446"/>
            <a:ext cx="9795481" cy="4015266"/>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r>
              <a:rPr lang="en-US" sz="2100" b="1" dirty="0">
                <a:solidFill>
                  <a:srgbClr val="2D3956"/>
                </a:solidFill>
                <a:latin typeface="Tajawal ExtraBold" panose="00000800000000000000" pitchFamily="2" charset="-78"/>
                <a:cs typeface="Tajawal ExtraBold" panose="00000800000000000000" pitchFamily="2" charset="-78"/>
              </a:rPr>
              <a:t> </a:t>
            </a:r>
            <a:endParaRPr lang="en-US" sz="2600" b="1" dirty="0">
              <a:solidFill>
                <a:srgbClr val="C00000"/>
              </a:solidFill>
              <a:cs typeface="Tajawal ExtraBold" panose="00000800000000000000" pitchFamily="2" charset="-78"/>
            </a:endParaRPr>
          </a:p>
          <a:p>
            <a:pPr marL="0" lvl="1" algn="just">
              <a:lnSpc>
                <a:spcPct val="150000"/>
              </a:lnSpc>
            </a:pPr>
            <a:r>
              <a:rPr lang="en-US" sz="2600" b="1" dirty="0">
                <a:solidFill>
                  <a:srgbClr val="C00000"/>
                </a:solidFill>
                <a:cs typeface="Tajawal ExtraBold" panose="00000800000000000000" pitchFamily="2" charset="-78"/>
              </a:rPr>
              <a:t>Execution</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Always tell the truth. </a:t>
            </a:r>
            <a:r>
              <a:rPr lang="en-US" sz="2200" b="1" dirty="0">
                <a:solidFill>
                  <a:srgbClr val="FF0000"/>
                </a:solidFill>
                <a:latin typeface="Tajawal ExtraBold" panose="00000800000000000000" pitchFamily="2" charset="-78"/>
                <a:cs typeface="Tajawal ExtraBold" panose="00000800000000000000" pitchFamily="2" charset="-78"/>
              </a:rPr>
              <a:t>NEVER </a:t>
            </a:r>
            <a:r>
              <a:rPr lang="en-US" sz="2200" b="1" dirty="0">
                <a:solidFill>
                  <a:srgbClr val="2D3956"/>
                </a:solidFill>
                <a:latin typeface="Tajawal ExtraBold" panose="00000800000000000000" pitchFamily="2" charset="-78"/>
                <a:cs typeface="Tajawal ExtraBold" panose="00000800000000000000" pitchFamily="2" charset="-78"/>
              </a:rPr>
              <a:t>lie to a reporter!</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Keep your cool.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Be positive, not negative.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Avoid slang language.</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Build bridges from loaded questions to informative answers.	</a:t>
            </a:r>
          </a:p>
          <a:p>
            <a:pPr lvl="1" algn="just">
              <a:lnSpc>
                <a:spcPct val="150000"/>
              </a:lnSpc>
            </a:pPr>
            <a:r>
              <a:rPr lang="en-US" sz="2200" b="1" dirty="0">
                <a:solidFill>
                  <a:srgbClr val="2D3956"/>
                </a:solidFill>
                <a:latin typeface="Tajawal ExtraBold" panose="00000800000000000000" pitchFamily="2" charset="-78"/>
                <a:cs typeface="Tajawal ExtraBold" panose="00000800000000000000" pitchFamily="2" charset="-78"/>
              </a:rPr>
              <a:t>Repeat your key messages before you conclude. </a:t>
            </a:r>
          </a:p>
        </p:txBody>
      </p:sp>
      <p:sp>
        <p:nvSpPr>
          <p:cNvPr id="8" name="TextBox 7">
            <a:extLst>
              <a:ext uri="{FF2B5EF4-FFF2-40B4-BE49-F238E27FC236}">
                <a16:creationId xmlns:a16="http://schemas.microsoft.com/office/drawing/2014/main" id="{7529BBA9-A325-D38B-1317-C467A9C056E1}"/>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28BC1052-1D0F-A963-10BC-43AE84203B6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875788210"/>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346109" y="1848323"/>
            <a:ext cx="8340941" cy="4068871"/>
          </a:xfrm>
          <a:prstGeom prst="rect">
            <a:avLst/>
          </a:prstGeom>
          <a:noFill/>
        </p:spPr>
        <p:txBody>
          <a:bodyPr wrap="square" rtlCol="0">
            <a:spAutoFit/>
          </a:bodyPr>
          <a:lstStyle/>
          <a:p>
            <a:pPr marL="0" lvl="1" algn="just"/>
            <a:r>
              <a:rPr lang="en-US" sz="2800" b="1" dirty="0">
                <a:solidFill>
                  <a:srgbClr val="C00000"/>
                </a:solidFill>
                <a:latin typeface="Tajawal ExtraBold" panose="00000800000000000000" pitchFamily="2" charset="-78"/>
                <a:cs typeface="Tajawal ExtraBold" panose="00000800000000000000" pitchFamily="2" charset="-78"/>
              </a:rPr>
              <a:t>Evaluation </a:t>
            </a:r>
            <a:endParaRPr lang="en-US" sz="2800" b="1" dirty="0">
              <a:solidFill>
                <a:srgbClr val="2D3956"/>
              </a:solidFill>
              <a:latin typeface="Tajawal ExtraBold" panose="00000800000000000000" pitchFamily="2" charset="-78"/>
              <a:cs typeface="Tajawal ExtraBold" panose="00000800000000000000" pitchFamily="2" charset="-78"/>
            </a:endParaRP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1. Read your clips; watch newscasts.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2. Be critical of your performance.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3. Check your quotes — accurate or inaccurate?</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4  Make corrections, if necessary.</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5. Commend accuracy. </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6. Follow up in writing.</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7. All correspondence on an issue must be consistent.</a:t>
            </a:r>
          </a:p>
          <a:p>
            <a:pPr lvl="1" algn="just">
              <a:lnSpc>
                <a:spcPts val="3100"/>
              </a:lnSpc>
            </a:pPr>
            <a:r>
              <a:rPr lang="en-US" sz="2300" b="1" dirty="0">
                <a:solidFill>
                  <a:srgbClr val="2D3956"/>
                </a:solidFill>
                <a:latin typeface="Tajawal ExtraBold" panose="00000800000000000000" pitchFamily="2" charset="-78"/>
                <a:cs typeface="Tajawal ExtraBold" panose="00000800000000000000" pitchFamily="2" charset="-78"/>
              </a:rPr>
              <a:t>8. Send copies of the stories that support your messages to your key audiences.</a:t>
            </a:r>
          </a:p>
        </p:txBody>
      </p:sp>
      <p:sp>
        <p:nvSpPr>
          <p:cNvPr id="8" name="TextBox 7">
            <a:extLst>
              <a:ext uri="{FF2B5EF4-FFF2-40B4-BE49-F238E27FC236}">
                <a16:creationId xmlns:a16="http://schemas.microsoft.com/office/drawing/2014/main" id="{0AC45299-D9CE-C968-68D2-DBD30A0FC6D7}"/>
              </a:ext>
            </a:extLst>
          </p:cNvPr>
          <p:cNvSpPr txBox="1"/>
          <p:nvPr/>
        </p:nvSpPr>
        <p:spPr>
          <a:xfrm>
            <a:off x="2346109" y="1222713"/>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Media Communication</a:t>
            </a:r>
          </a:p>
        </p:txBody>
      </p:sp>
      <p:sp>
        <p:nvSpPr>
          <p:cNvPr id="9" name="TextBox 8">
            <a:extLst>
              <a:ext uri="{FF2B5EF4-FFF2-40B4-BE49-F238E27FC236}">
                <a16:creationId xmlns:a16="http://schemas.microsoft.com/office/drawing/2014/main" id="{157EAF38-3DFF-9F34-3DC8-28C54D94FD5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050357224"/>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2032723"/>
            <a:ext cx="8067545"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Communicating on Social Channels</a:t>
            </a:r>
          </a:p>
        </p:txBody>
      </p:sp>
      <p:pic>
        <p:nvPicPr>
          <p:cNvPr id="4" name="Picture 3" descr="A person sitting on the floor with a computer and a group of people&#10;&#10;Description automatically generated">
            <a:extLst>
              <a:ext uri="{FF2B5EF4-FFF2-40B4-BE49-F238E27FC236}">
                <a16:creationId xmlns:a16="http://schemas.microsoft.com/office/drawing/2014/main" id="{E4AE2D6C-42ED-50A5-401D-830D86F13107}"/>
              </a:ext>
            </a:extLst>
          </p:cNvPr>
          <p:cNvPicPr>
            <a:picLocks noChangeAspect="1"/>
          </p:cNvPicPr>
          <p:nvPr/>
        </p:nvPicPr>
        <p:blipFill rotWithShape="1">
          <a:blip r:embed="rId2">
            <a:extLst>
              <a:ext uri="{28A0092B-C50C-407E-A947-70E740481C1C}">
                <a14:useLocalDpi xmlns:a14="http://schemas.microsoft.com/office/drawing/2010/main" val="0"/>
              </a:ext>
            </a:extLst>
          </a:blip>
          <a:srcRect l="14145" r="12387"/>
          <a:stretch/>
        </p:blipFill>
        <p:spPr>
          <a:xfrm>
            <a:off x="2963929" y="2679054"/>
            <a:ext cx="6508201" cy="3328876"/>
          </a:xfrm>
          <a:prstGeom prst="rect">
            <a:avLst/>
          </a:prstGeom>
        </p:spPr>
      </p:pic>
      <p:sp>
        <p:nvSpPr>
          <p:cNvPr id="5" name="TextBox 4">
            <a:extLst>
              <a:ext uri="{FF2B5EF4-FFF2-40B4-BE49-F238E27FC236}">
                <a16:creationId xmlns:a16="http://schemas.microsoft.com/office/drawing/2014/main" id="{598A36F2-F40E-E87F-E746-CBDD97C83DB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279483552"/>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679" y="1242019"/>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Communicating on Social Channels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71500" y="2050947"/>
            <a:ext cx="1075503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Social media are internet-based technologies that allow collaboration and information sharing. Importantly, social media enables the two-way flow of information where the public can contribute to content development and sharing. Social media technologies are often referred to as web 2.0 technologies as they move from a one-way dissemination model of information sharing to an interactive environment where communication and conversations flow in multiple directions.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 relationship between social media and crisis communications is an interesting and somehow controversial topic. While it is undeniable that social media platforms represent useful low-cost tools, their use during a crisis carries a number of risks that we must consider carefully. Nowadays, organizations cannot avoid having a social media footprint and, whether they like it or not, building a strong social media presence can make a difference during a crisis.</a:t>
            </a:r>
          </a:p>
        </p:txBody>
      </p:sp>
      <p:sp>
        <p:nvSpPr>
          <p:cNvPr id="6" name="TextBox 5">
            <a:extLst>
              <a:ext uri="{FF2B5EF4-FFF2-40B4-BE49-F238E27FC236}">
                <a16:creationId xmlns:a16="http://schemas.microsoft.com/office/drawing/2014/main" id="{3C99D3F1-30E2-A995-C21A-D55877A2916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203070529"/>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597247" y="5701565"/>
            <a:ext cx="3813892" cy="261610"/>
          </a:xfrm>
          <a:prstGeom prst="rect">
            <a:avLst/>
          </a:prstGeom>
          <a:noFill/>
        </p:spPr>
        <p:txBody>
          <a:bodyPr wrap="square" rtlCol="0">
            <a:spAutoFit/>
          </a:bodyPr>
          <a:lstStyle/>
          <a:p>
            <a:pPr algn="just"/>
            <a:r>
              <a:rPr lang="en-US" sz="1100" b="1" i="1" dirty="0">
                <a:solidFill>
                  <a:srgbClr val="2D3956"/>
                </a:solidFill>
                <a:latin typeface="Tajawal ExtraBold" panose="00000800000000000000" pitchFamily="2" charset="-78"/>
                <a:cs typeface="Tajawal ExtraBold" panose="00000800000000000000" pitchFamily="2" charset="-78"/>
              </a:rPr>
              <a:t>Social Media in Crisis Communications Report 2020</a:t>
            </a:r>
          </a:p>
        </p:txBody>
      </p:sp>
      <p:pic>
        <p:nvPicPr>
          <p:cNvPr id="8" name="Picture 7">
            <a:extLst>
              <a:ext uri="{FF2B5EF4-FFF2-40B4-BE49-F238E27FC236}">
                <a16:creationId xmlns:a16="http://schemas.microsoft.com/office/drawing/2014/main" id="{E4201516-C78A-2BE3-2916-1AB90D4B7A93}"/>
              </a:ext>
            </a:extLst>
          </p:cNvPr>
          <p:cNvPicPr>
            <a:picLocks noChangeAspect="1"/>
          </p:cNvPicPr>
          <p:nvPr/>
        </p:nvPicPr>
        <p:blipFill>
          <a:blip r:embed="rId3">
            <a:lum contrast="20000"/>
          </a:blip>
          <a:stretch>
            <a:fillRect/>
          </a:stretch>
        </p:blipFill>
        <p:spPr>
          <a:xfrm>
            <a:off x="1168161" y="2127044"/>
            <a:ext cx="3426594" cy="1929865"/>
          </a:xfrm>
          <a:prstGeom prst="rect">
            <a:avLst/>
          </a:prstGeom>
        </p:spPr>
      </p:pic>
      <p:pic>
        <p:nvPicPr>
          <p:cNvPr id="10" name="Picture 9">
            <a:extLst>
              <a:ext uri="{FF2B5EF4-FFF2-40B4-BE49-F238E27FC236}">
                <a16:creationId xmlns:a16="http://schemas.microsoft.com/office/drawing/2014/main" id="{8AF2A17D-367F-5977-83C0-52E3F50154A4}"/>
              </a:ext>
            </a:extLst>
          </p:cNvPr>
          <p:cNvPicPr>
            <a:picLocks noChangeAspect="1"/>
          </p:cNvPicPr>
          <p:nvPr/>
        </p:nvPicPr>
        <p:blipFill>
          <a:blip r:embed="rId4">
            <a:lum contrast="20000"/>
          </a:blip>
          <a:stretch>
            <a:fillRect/>
          </a:stretch>
        </p:blipFill>
        <p:spPr>
          <a:xfrm>
            <a:off x="7650769" y="2077653"/>
            <a:ext cx="3407343" cy="3623912"/>
          </a:xfrm>
          <a:prstGeom prst="rect">
            <a:avLst/>
          </a:prstGeom>
        </p:spPr>
      </p:pic>
      <p:pic>
        <p:nvPicPr>
          <p:cNvPr id="12" name="Picture 11">
            <a:extLst>
              <a:ext uri="{FF2B5EF4-FFF2-40B4-BE49-F238E27FC236}">
                <a16:creationId xmlns:a16="http://schemas.microsoft.com/office/drawing/2014/main" id="{4E0DFD9A-CCE9-29AD-52A0-5885CBFB882F}"/>
              </a:ext>
            </a:extLst>
          </p:cNvPr>
          <p:cNvPicPr>
            <a:picLocks noChangeAspect="1"/>
          </p:cNvPicPr>
          <p:nvPr/>
        </p:nvPicPr>
        <p:blipFill>
          <a:blip r:embed="rId5">
            <a:lum contrast="20000"/>
          </a:blip>
          <a:stretch>
            <a:fillRect/>
          </a:stretch>
        </p:blipFill>
        <p:spPr>
          <a:xfrm>
            <a:off x="1168161" y="4100948"/>
            <a:ext cx="3426594" cy="2257124"/>
          </a:xfrm>
          <a:prstGeom prst="rect">
            <a:avLst/>
          </a:prstGeom>
        </p:spPr>
      </p:pic>
      <p:pic>
        <p:nvPicPr>
          <p:cNvPr id="14" name="Picture 13">
            <a:extLst>
              <a:ext uri="{FF2B5EF4-FFF2-40B4-BE49-F238E27FC236}">
                <a16:creationId xmlns:a16="http://schemas.microsoft.com/office/drawing/2014/main" id="{22308334-352B-434B-7F9B-4D7861333211}"/>
              </a:ext>
            </a:extLst>
          </p:cNvPr>
          <p:cNvPicPr>
            <a:picLocks noChangeAspect="1"/>
          </p:cNvPicPr>
          <p:nvPr/>
        </p:nvPicPr>
        <p:blipFill>
          <a:blip r:embed="rId6">
            <a:lum contrast="20000"/>
          </a:blip>
          <a:stretch>
            <a:fillRect/>
          </a:stretch>
        </p:blipFill>
        <p:spPr>
          <a:xfrm>
            <a:off x="4762701" y="2154656"/>
            <a:ext cx="2656573" cy="3546909"/>
          </a:xfrm>
          <a:prstGeom prst="rect">
            <a:avLst/>
          </a:prstGeom>
        </p:spPr>
      </p:pic>
      <p:sp>
        <p:nvSpPr>
          <p:cNvPr id="15" name="TextBox 14">
            <a:extLst>
              <a:ext uri="{FF2B5EF4-FFF2-40B4-BE49-F238E27FC236}">
                <a16:creationId xmlns:a16="http://schemas.microsoft.com/office/drawing/2014/main" id="{9B6EDBB8-96B3-C374-F735-9E92DCD7E8A1}"/>
              </a:ext>
            </a:extLst>
          </p:cNvPr>
          <p:cNvSpPr txBox="1"/>
          <p:nvPr/>
        </p:nvSpPr>
        <p:spPr>
          <a:xfrm>
            <a:off x="2334679" y="1242019"/>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Communicating on Social Channels</a:t>
            </a:r>
          </a:p>
        </p:txBody>
      </p:sp>
      <p:sp>
        <p:nvSpPr>
          <p:cNvPr id="16" name="TextBox 15">
            <a:extLst>
              <a:ext uri="{FF2B5EF4-FFF2-40B4-BE49-F238E27FC236}">
                <a16:creationId xmlns:a16="http://schemas.microsoft.com/office/drawing/2014/main" id="{1351C372-9C84-BB96-6934-676707F0CD2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363681522"/>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25896" y="2039517"/>
            <a:ext cx="10566944" cy="3893374"/>
          </a:xfrm>
          <a:prstGeom prst="rect">
            <a:avLst/>
          </a:prstGeom>
          <a:noFill/>
        </p:spPr>
        <p:txBody>
          <a:bodyPr wrap="square" rtlCol="0">
            <a:spAutoFit/>
          </a:bodyPr>
          <a:lstStyle/>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majority (72%) of organizations rely on social media to communicate or gather information during a disruptive event. Most respondents revealed during a series of in-depth interviews that they monitor a wealth of threats, including reputation damage. While most of them perform this function internally, two stated that their organizations employ a third party to take care of social media monitoring. Out of the interviewees who analyze social media, nearly two-thirds use specific software to do so, while the remaining third adopt manual monitoring.</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report highlights the attractiveness of social media for crisis communications, due to low costs and staff familiarity with them, among others. Further, professionals think that social media has a responsibility in guaranteeing a reliable service during an incident. Nearly half of the sample rely on social media to the extent which, in case these were unavailable, their crisis communications capabilities would be seriously limited.</a:t>
            </a:r>
          </a:p>
        </p:txBody>
      </p:sp>
      <p:sp>
        <p:nvSpPr>
          <p:cNvPr id="6" name="TextBox 5">
            <a:extLst>
              <a:ext uri="{FF2B5EF4-FFF2-40B4-BE49-F238E27FC236}">
                <a16:creationId xmlns:a16="http://schemas.microsoft.com/office/drawing/2014/main" id="{2A25713C-954E-51FC-0E68-04ACFFAA40A4}"/>
              </a:ext>
            </a:extLst>
          </p:cNvPr>
          <p:cNvSpPr txBox="1"/>
          <p:nvPr/>
        </p:nvSpPr>
        <p:spPr>
          <a:xfrm>
            <a:off x="2334679" y="1242019"/>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Communicating on Social Channels</a:t>
            </a:r>
          </a:p>
        </p:txBody>
      </p:sp>
      <p:sp>
        <p:nvSpPr>
          <p:cNvPr id="9" name="TextBox 8">
            <a:extLst>
              <a:ext uri="{FF2B5EF4-FFF2-40B4-BE49-F238E27FC236}">
                <a16:creationId xmlns:a16="http://schemas.microsoft.com/office/drawing/2014/main" id="{FC787DEC-E044-0CE0-D697-5FBDF1280EC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60651030"/>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062227" y="1708925"/>
            <a:ext cx="8067545"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Crisis Scenario Planning</a:t>
            </a:r>
          </a:p>
        </p:txBody>
      </p:sp>
      <p:pic>
        <p:nvPicPr>
          <p:cNvPr id="4" name="Picture 3" descr="A group of people looking at a screen&#10;&#10;Description automatically generated">
            <a:extLst>
              <a:ext uri="{FF2B5EF4-FFF2-40B4-BE49-F238E27FC236}">
                <a16:creationId xmlns:a16="http://schemas.microsoft.com/office/drawing/2014/main" id="{0E19BB86-4EE6-95ED-A398-AC4218A873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6140" y="2203319"/>
            <a:ext cx="3636297" cy="3789727"/>
          </a:xfrm>
          <a:prstGeom prst="rect">
            <a:avLst/>
          </a:prstGeom>
        </p:spPr>
      </p:pic>
      <p:sp>
        <p:nvSpPr>
          <p:cNvPr id="5" name="TextBox 4">
            <a:extLst>
              <a:ext uri="{FF2B5EF4-FFF2-40B4-BE49-F238E27FC236}">
                <a16:creationId xmlns:a16="http://schemas.microsoft.com/office/drawing/2014/main" id="{D805FCC8-5426-D465-2A00-E89FB602DCE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4079926015"/>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71616" y="2073807"/>
            <a:ext cx="10521224"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crisis is the ultimate unplanned activity and the ultimate test for managers. In a time of crisis, conventional management practices are inadequate and ways of responding usually insufficient. A communications practitioner with global experience, details a well-managed crisis response that will leave stakeholders with a favorable impression and renewed confidence in the affected company.</a:t>
            </a:r>
          </a:p>
          <a:p>
            <a:pPr algn="just"/>
            <a:r>
              <a:rPr lang="en-US" sz="2100" b="1" dirty="0">
                <a:solidFill>
                  <a:srgbClr val="C00000"/>
                </a:solidFill>
                <a:latin typeface="Tajawal ExtraBold" panose="00000800000000000000" pitchFamily="2" charset="-78"/>
                <a:cs typeface="Tajawal ExtraBold" panose="00000800000000000000" pitchFamily="2" charset="-78"/>
              </a:rPr>
              <a:t>1. Crisis prevention: The case for issues management</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first task is to identify crisis risks or to recognize a crisis when it breaks out. From a communications standpoint, a crisis is a business or organizational problem that is exposed to public attention, and that threatens a company’s reputation and its ability to conduct business.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Although some risks are beyond a company’s control, others can be foreseen. </a:t>
            </a:r>
          </a:p>
        </p:txBody>
      </p:sp>
      <p:sp>
        <p:nvSpPr>
          <p:cNvPr id="6" name="TextBox 5">
            <a:extLst>
              <a:ext uri="{FF2B5EF4-FFF2-40B4-BE49-F238E27FC236}">
                <a16:creationId xmlns:a16="http://schemas.microsoft.com/office/drawing/2014/main" id="{05F7B385-245E-7BE8-655F-4C02BBC92F3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772667800"/>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45885" y="2085237"/>
            <a:ext cx="10692675" cy="3939540"/>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i="1" dirty="0">
                <a:solidFill>
                  <a:srgbClr val="C00000"/>
                </a:solidFill>
                <a:latin typeface="Tajawal ExtraBold" panose="00000800000000000000" pitchFamily="2" charset="-78"/>
                <a:cs typeface="Tajawal ExtraBold" panose="00000800000000000000" pitchFamily="2" charset="-78"/>
              </a:rPr>
              <a:t>Research shows that the vast majority of crises arise when companies fail to identify a potentially contentious issue at an earlier, more benign stage, and to develop a plan of action to manage the issue before the issue manages them.</a:t>
            </a:r>
          </a:p>
          <a:p>
            <a:pPr algn="just"/>
            <a:r>
              <a:rPr lang="en-US" sz="1900" b="1" dirty="0">
                <a:solidFill>
                  <a:srgbClr val="0070C0"/>
                </a:solidFill>
                <a:latin typeface="Tajawal ExtraBold" panose="00000800000000000000" pitchFamily="2" charset="-78"/>
                <a:cs typeface="Tajawal ExtraBold" panose="00000800000000000000" pitchFamily="2" charset="-78"/>
              </a:rPr>
              <a:t>Creating a crisis communications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The issues audit becomes the front end of a company’s crisis communications plan, and arguably, the most important document in the plan. As a complement to a company’s emergency procedures, the crisis plan should contain detailed communications response procedures in the event that any of the potential crises identified in the communications audit, or unforeseen external events, come to pass.</a:t>
            </a:r>
          </a:p>
          <a:p>
            <a:pPr algn="just"/>
            <a:r>
              <a:rPr lang="en-US" sz="1900" b="1" dirty="0">
                <a:solidFill>
                  <a:srgbClr val="0070C0"/>
                </a:solidFill>
                <a:latin typeface="Tajawal ExtraBold" panose="00000800000000000000" pitchFamily="2" charset="-78"/>
                <a:cs typeface="Tajawal ExtraBold" panose="00000800000000000000" pitchFamily="2" charset="-78"/>
              </a:rPr>
              <a:t>Testing the plan</a:t>
            </a:r>
          </a:p>
          <a:p>
            <a:pPr marL="342900" indent="-342900" algn="just">
              <a:buFont typeface="Wingdings" panose="05000000000000000000" pitchFamily="2" charset="2"/>
              <a:buChar char="q"/>
            </a:pPr>
            <a:r>
              <a:rPr lang="en-US" sz="1900" b="1" dirty="0">
                <a:solidFill>
                  <a:srgbClr val="2D3956"/>
                </a:solidFill>
                <a:latin typeface="Tajawal ExtraBold" panose="00000800000000000000" pitchFamily="2" charset="-78"/>
                <a:cs typeface="Tajawal ExtraBold" panose="00000800000000000000" pitchFamily="2" charset="-78"/>
              </a:rPr>
              <a:t>In order to ensure that the messages contained in the crisis plan are delivered effectively and with credibility, and that the plan can be carried out, it needs to be tested. This is where crisis training and simulations come in, as well as media training.</a:t>
            </a:r>
          </a:p>
        </p:txBody>
      </p:sp>
      <p:sp>
        <p:nvSpPr>
          <p:cNvPr id="6" name="TextBox 5">
            <a:extLst>
              <a:ext uri="{FF2B5EF4-FFF2-40B4-BE49-F238E27FC236}">
                <a16:creationId xmlns:a16="http://schemas.microsoft.com/office/drawing/2014/main" id="{7FF9C59C-1590-655F-DCDF-7F4FDAEC6C3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F2A49170-2890-C85B-239D-DAA6793AA2DE}"/>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1760637147"/>
      </p:ext>
    </p:extLst>
  </p:cSld>
  <p:clrMapOvr>
    <a:masterClrMapping/>
  </p:clrMapOvr>
  <mc:AlternateContent xmlns:mc="http://schemas.openxmlformats.org/markup-compatibility/2006" xmlns:p14="http://schemas.microsoft.com/office/powerpoint/2010/main">
    <mc:Choice Requires="p14">
      <p:transition p14:dur="10" advTm="146000"/>
    </mc:Choice>
    <mc:Fallback xmlns="">
      <p:transition advTm="14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024280" y="2157016"/>
            <a:ext cx="10143440" cy="3647152"/>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2. Crisis Management: “Plan for the worst; hope for the best”</a:t>
            </a:r>
          </a:p>
          <a:p>
            <a:pPr algn="just"/>
            <a:endParaRPr lang="en-US" sz="2100" b="1" dirty="0">
              <a:solidFill>
                <a:srgbClr val="C0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Despite the best planning and foresight, organizations inevitably find themselves in a crisis from time to time.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Research has discovered common internal reactions when the issue first breaks.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Before the company knows about the incident, cameras are on the scene. In the absence of real information, an organization cannot respond meaningfully. However, that doesn’t stop media from reporting on it live, minute by minute.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As events escalate, management senses a loss of control over the issue.</a:t>
            </a:r>
          </a:p>
        </p:txBody>
      </p:sp>
      <p:sp>
        <p:nvSpPr>
          <p:cNvPr id="8" name="TextBox 7">
            <a:extLst>
              <a:ext uri="{FF2B5EF4-FFF2-40B4-BE49-F238E27FC236}">
                <a16:creationId xmlns:a16="http://schemas.microsoft.com/office/drawing/2014/main" id="{52E62466-D5E3-C5E1-3144-BE7E9083845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E44F4A24-2F17-2DA8-E311-0D98C4C53810}"/>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2954831148"/>
      </p:ext>
    </p:extLst>
  </p:cSld>
  <p:clrMapOvr>
    <a:masterClrMapping/>
  </p:clrMapOvr>
  <mc:AlternateContent xmlns:mc="http://schemas.openxmlformats.org/markup-compatibility/2006" xmlns:p14="http://schemas.microsoft.com/office/powerpoint/2010/main">
    <mc:Choice Requires="p14">
      <p:transition p14:dur="10" advTm="139000"/>
    </mc:Choice>
    <mc:Fallback xmlns="">
      <p:transition advTm="13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21700" y="2054202"/>
            <a:ext cx="9794643" cy="3970318"/>
          </a:xfrm>
          <a:prstGeom prst="rect">
            <a:avLst/>
          </a:prstGeom>
          <a:noFill/>
        </p:spPr>
        <p:txBody>
          <a:bodyPr wrap="square" rtlCol="0">
            <a:spAutoFit/>
          </a:bodyPr>
          <a:lstStyle/>
          <a:p>
            <a:pPr algn="just"/>
            <a:r>
              <a:rPr lang="en-US" sz="2100" b="1" dirty="0">
                <a:solidFill>
                  <a:srgbClr val="0070C0"/>
                </a:solidFill>
                <a:latin typeface="Tajawal ExtraBold" panose="00000800000000000000" pitchFamily="2" charset="-78"/>
                <a:cs typeface="Tajawal ExtraBold" panose="00000800000000000000" pitchFamily="2" charset="-78"/>
              </a:rPr>
              <a:t>Assessing a crisis</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2D3956"/>
                </a:solidFill>
                <a:latin typeface="Tajawal ExtraBold" panose="00000800000000000000" pitchFamily="2" charset="-78"/>
                <a:cs typeface="Tajawal ExtraBold" panose="00000800000000000000" pitchFamily="2" charset="-78"/>
              </a:rPr>
              <a:t>One of the most vital skills a company can possess is the ability to determine if, when and at what level of importance a crisis has struck:</a:t>
            </a:r>
          </a:p>
          <a:p>
            <a:pPr marL="342900" indent="-342900" algn="just">
              <a:buFont typeface="Wingdings" panose="05000000000000000000" pitchFamily="2" charset="2"/>
              <a:buChar char="q"/>
            </a:pP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this a crisis, or is it simply a continuing business problem coming to the surface?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Is it confined to a local area, or does it have the potential to become a situation of national or international importance?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Has someone verified the incident or crisis?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are the legal implications?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What level of resources will be required to manage it?</a:t>
            </a:r>
          </a:p>
        </p:txBody>
      </p:sp>
      <p:sp>
        <p:nvSpPr>
          <p:cNvPr id="6" name="TextBox 5">
            <a:extLst>
              <a:ext uri="{FF2B5EF4-FFF2-40B4-BE49-F238E27FC236}">
                <a16:creationId xmlns:a16="http://schemas.microsoft.com/office/drawing/2014/main" id="{B6C1DBA2-8D05-87CC-06C4-6533AD9730F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B35B9AC4-A9C9-CF93-0461-1B5F74B4F097}"/>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2487083383"/>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321700" y="2145057"/>
            <a:ext cx="9794643" cy="3323987"/>
          </a:xfrm>
          <a:prstGeom prst="rect">
            <a:avLst/>
          </a:prstGeom>
          <a:noFill/>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3. Crisis recovery: Regaining trust</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 company should examine the impact the incident has had on its brand(s) and reputation. If the brand has taken a hit, a company may need to give consumers a reason to trust them again.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Companies should consider a broad range of potential communication initiatives to restore trust and loyalty.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Public opinion surveys can track changes in attitudes towards a company in the weeks and months after reputation-focused programs are launched.</a:t>
            </a:r>
          </a:p>
        </p:txBody>
      </p:sp>
      <p:sp>
        <p:nvSpPr>
          <p:cNvPr id="6" name="TextBox 5">
            <a:extLst>
              <a:ext uri="{FF2B5EF4-FFF2-40B4-BE49-F238E27FC236}">
                <a16:creationId xmlns:a16="http://schemas.microsoft.com/office/drawing/2014/main" id="{49ABBC9B-2B71-17F4-A780-7BE7D5304D1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9" name="TextBox 8">
            <a:extLst>
              <a:ext uri="{FF2B5EF4-FFF2-40B4-BE49-F238E27FC236}">
                <a16:creationId xmlns:a16="http://schemas.microsoft.com/office/drawing/2014/main" id="{D8DA74FC-36A3-F4FF-48BC-2F773E41489F}"/>
              </a:ext>
            </a:extLst>
          </p:cNvPr>
          <p:cNvSpPr txBox="1"/>
          <p:nvPr/>
        </p:nvSpPr>
        <p:spPr>
          <a:xfrm>
            <a:off x="2346109" y="118367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Crisis Scenario Planning</a:t>
            </a:r>
          </a:p>
        </p:txBody>
      </p:sp>
    </p:spTree>
    <p:extLst>
      <p:ext uri="{BB962C8B-B14F-4D97-AF65-F5344CB8AC3E}">
        <p14:creationId xmlns:p14="http://schemas.microsoft.com/office/powerpoint/2010/main" val="58551420"/>
      </p:ext>
    </p:extLst>
  </p:cSld>
  <p:clrMapOvr>
    <a:masterClrMapping/>
  </p:clrMapOvr>
  <mc:AlternateContent xmlns:mc="http://schemas.openxmlformats.org/markup-compatibility/2006" xmlns:p14="http://schemas.microsoft.com/office/powerpoint/2010/main">
    <mc:Choice Requires="p14">
      <p:transition p14:dur="10" advTm="119100"/>
    </mc:Choice>
    <mc:Fallback xmlns="">
      <p:transition advTm="119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346109" y="1849806"/>
            <a:ext cx="8067545"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AI Positioning within </a:t>
            </a:r>
          </a:p>
          <a:p>
            <a:pPr algn="ctr"/>
            <a:r>
              <a:rPr lang="en-US" sz="4000" b="1" dirty="0">
                <a:solidFill>
                  <a:srgbClr val="2E3957"/>
                </a:solidFill>
                <a:latin typeface="Tajawal ExtraBold" panose="00000800000000000000" pitchFamily="2" charset="-78"/>
                <a:cs typeface="Tajawal ExtraBold" panose="00000800000000000000" pitchFamily="2" charset="-78"/>
              </a:rPr>
              <a:t>the Crisis Lifecycle</a:t>
            </a:r>
          </a:p>
        </p:txBody>
      </p:sp>
      <p:pic>
        <p:nvPicPr>
          <p:cNvPr id="4" name="Picture 3">
            <a:extLst>
              <a:ext uri="{FF2B5EF4-FFF2-40B4-BE49-F238E27FC236}">
                <a16:creationId xmlns:a16="http://schemas.microsoft.com/office/drawing/2014/main" id="{91114308-042A-8450-66B2-E2A1E2DFB37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920205" y="3173245"/>
            <a:ext cx="4690752" cy="2666032"/>
          </a:xfrm>
          <a:prstGeom prst="rect">
            <a:avLst/>
          </a:prstGeom>
        </p:spPr>
      </p:pic>
      <p:sp>
        <p:nvSpPr>
          <p:cNvPr id="3" name="TextBox 2">
            <a:extLst>
              <a:ext uri="{FF2B5EF4-FFF2-40B4-BE49-F238E27FC236}">
                <a16:creationId xmlns:a16="http://schemas.microsoft.com/office/drawing/2014/main" id="{8BD85913-FDCA-5CA8-5C72-A0C250CCF6A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59102015"/>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8242" y="1191936"/>
            <a:ext cx="6690028"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AI Positioning within the Crisis Lifecycle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78638" y="2060992"/>
            <a:ext cx="10437062" cy="3985706"/>
          </a:xfrm>
          <a:prstGeom prst="rect">
            <a:avLst/>
          </a:prstGeom>
          <a:noFill/>
        </p:spPr>
        <p:txBody>
          <a:bodyPr wrap="square" rtlCol="0">
            <a:spAutoFit/>
          </a:bodyPr>
          <a:lstStyle/>
          <a:p>
            <a:pPr algn="just"/>
            <a:r>
              <a:rPr lang="en-US" sz="2300" b="1" dirty="0">
                <a:solidFill>
                  <a:srgbClr val="2D3956"/>
                </a:solidFill>
                <a:latin typeface="Tajawal ExtraBold" panose="00000800000000000000" pitchFamily="2" charset="-78"/>
                <a:cs typeface="Tajawal ExtraBold" panose="00000800000000000000" pitchFamily="2" charset="-78"/>
              </a:rPr>
              <a:t>AI tools </a:t>
            </a:r>
            <a:r>
              <a:rPr lang="en-US" sz="2300" dirty="0">
                <a:solidFill>
                  <a:srgbClr val="2D3956"/>
                </a:solidFill>
                <a:latin typeface="Tajawal ExtraBold" panose="00000800000000000000" pitchFamily="2" charset="-78"/>
                <a:cs typeface="Tajawal ExtraBold" panose="00000800000000000000" pitchFamily="2" charset="-78"/>
              </a:rPr>
              <a:t>can be mapped onto the classic crisis lifecycle: pre-crisis (early warning), crisis (sensemaking and response), and post-crisis (evaluation and learning).</a:t>
            </a:r>
          </a:p>
          <a:p>
            <a:pPr algn="just"/>
            <a:r>
              <a:rPr lang="en-US" sz="2300" b="1" dirty="0">
                <a:solidFill>
                  <a:srgbClr val="2D3956"/>
                </a:solidFill>
                <a:latin typeface="Tajawal ExtraBold" panose="00000800000000000000" pitchFamily="2" charset="-78"/>
                <a:cs typeface="Tajawal ExtraBold" panose="00000800000000000000" pitchFamily="2" charset="-78"/>
              </a:rPr>
              <a:t>• Pre-crisis (early warning): </a:t>
            </a:r>
            <a:r>
              <a:rPr lang="en-US" sz="2300" dirty="0">
                <a:solidFill>
                  <a:srgbClr val="2D3956"/>
                </a:solidFill>
                <a:latin typeface="Tajawal ExtraBold" panose="00000800000000000000" pitchFamily="2" charset="-78"/>
                <a:cs typeface="Tajawal ExtraBold" panose="00000800000000000000" pitchFamily="2" charset="-78"/>
              </a:rPr>
              <a:t>Machine learning models monitor social media streams for anomalies in volume, sentiment, or topic patterns that may signal emerging issues, protests, disasters, or reputational threats.</a:t>
            </a:r>
          </a:p>
          <a:p>
            <a:pPr algn="just"/>
            <a:r>
              <a:rPr lang="en-US" sz="2300" b="1" dirty="0">
                <a:solidFill>
                  <a:srgbClr val="2D3956"/>
                </a:solidFill>
                <a:latin typeface="Tajawal ExtraBold" panose="00000800000000000000" pitchFamily="2" charset="-78"/>
                <a:cs typeface="Tajawal ExtraBold" panose="00000800000000000000" pitchFamily="2" charset="-78"/>
              </a:rPr>
              <a:t>• Crisis (acute phase): </a:t>
            </a:r>
            <a:r>
              <a:rPr lang="en-US" sz="2300" dirty="0">
                <a:solidFill>
                  <a:srgbClr val="2D3956"/>
                </a:solidFill>
                <a:latin typeface="Tajawal ExtraBold" panose="00000800000000000000" pitchFamily="2" charset="-78"/>
                <a:cs typeface="Tajawal ExtraBold" panose="00000800000000000000" pitchFamily="2" charset="-78"/>
              </a:rPr>
              <a:t>AI supports real-time situational awareness by classifying posts, mapping needs and emotions, and tracking how narratives evolve across platforms and geographies.</a:t>
            </a:r>
          </a:p>
          <a:p>
            <a:pPr algn="just"/>
            <a:r>
              <a:rPr lang="en-US" sz="2300" b="1" dirty="0">
                <a:solidFill>
                  <a:srgbClr val="2D3956"/>
                </a:solidFill>
                <a:latin typeface="Tajawal ExtraBold" panose="00000800000000000000" pitchFamily="2" charset="-78"/>
                <a:cs typeface="Tajawal ExtraBold" panose="00000800000000000000" pitchFamily="2" charset="-78"/>
              </a:rPr>
              <a:t>• Post-crisis: </a:t>
            </a:r>
            <a:r>
              <a:rPr lang="en-US" sz="2300" dirty="0">
                <a:solidFill>
                  <a:srgbClr val="2D3956"/>
                </a:solidFill>
                <a:latin typeface="Tajawal ExtraBold" panose="00000800000000000000" pitchFamily="2" charset="-78"/>
                <a:cs typeface="Tajawal ExtraBold" panose="00000800000000000000" pitchFamily="2" charset="-78"/>
              </a:rPr>
              <a:t>Historical AI analyses help evaluate which messages, channels, and timings were effective, informing revised crisis playbooks and simulations.</a:t>
            </a:r>
          </a:p>
        </p:txBody>
      </p:sp>
      <p:sp>
        <p:nvSpPr>
          <p:cNvPr id="8" name="TextBox 7">
            <a:extLst>
              <a:ext uri="{FF2B5EF4-FFF2-40B4-BE49-F238E27FC236}">
                <a16:creationId xmlns:a16="http://schemas.microsoft.com/office/drawing/2014/main" id="{50E15DEE-83FC-882C-60AD-5A967B99D78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504097043"/>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79774-D744-C467-F3F7-59E8113489C1}"/>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5C53D4C2-6DB4-3955-6B1D-9B3D1F436360}"/>
              </a:ext>
            </a:extLst>
          </p:cNvPr>
          <p:cNvSpPr txBox="1"/>
          <p:nvPr/>
        </p:nvSpPr>
        <p:spPr>
          <a:xfrm>
            <a:off x="2346109" y="1849806"/>
            <a:ext cx="8067545" cy="1323439"/>
          </a:xfrm>
          <a:prstGeom prst="rect">
            <a:avLst/>
          </a:prstGeom>
          <a:noFill/>
        </p:spPr>
        <p:txBody>
          <a:bodyPr wrap="square" rtlCol="0">
            <a:spAutoFit/>
          </a:bodyPr>
          <a:lstStyle/>
          <a:p>
            <a:pPr algn="ctr"/>
            <a:r>
              <a:rPr lang="fr-FR" sz="4000" b="1" dirty="0" err="1">
                <a:solidFill>
                  <a:srgbClr val="2E3957"/>
                </a:solidFill>
                <a:latin typeface="Tajawal ExtraBold" panose="00000800000000000000" pitchFamily="2" charset="-78"/>
                <a:cs typeface="Tajawal ExtraBold" panose="00000800000000000000" pitchFamily="2" charset="-78"/>
              </a:rPr>
              <a:t>Core</a:t>
            </a:r>
            <a:r>
              <a:rPr lang="fr-FR" sz="4000" b="1" dirty="0">
                <a:solidFill>
                  <a:srgbClr val="2E3957"/>
                </a:solidFill>
                <a:latin typeface="Tajawal ExtraBold" panose="00000800000000000000" pitchFamily="2" charset="-78"/>
                <a:cs typeface="Tajawal ExtraBold" panose="00000800000000000000" pitchFamily="2" charset="-78"/>
              </a:rPr>
              <a:t> AI Techniques </a:t>
            </a:r>
          </a:p>
          <a:p>
            <a:pPr algn="ctr"/>
            <a:r>
              <a:rPr lang="fr-FR" sz="4000" b="1" dirty="0">
                <a:solidFill>
                  <a:srgbClr val="2E3957"/>
                </a:solidFill>
                <a:latin typeface="Tajawal ExtraBold" panose="00000800000000000000" pitchFamily="2" charset="-78"/>
                <a:cs typeface="Tajawal ExtraBold" panose="00000800000000000000" pitchFamily="2" charset="-78"/>
              </a:rPr>
              <a:t>for Crisis </a:t>
            </a:r>
            <a:r>
              <a:rPr lang="fr-FR" sz="4000" b="1" dirty="0" err="1">
                <a:solidFill>
                  <a:srgbClr val="2E3957"/>
                </a:solidFill>
                <a:latin typeface="Tajawal ExtraBold" panose="00000800000000000000" pitchFamily="2" charset="-78"/>
                <a:cs typeface="Tajawal ExtraBold" panose="00000800000000000000" pitchFamily="2" charset="-78"/>
              </a:rPr>
              <a:t>Analysis</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4" name="Picture 3">
            <a:extLst>
              <a:ext uri="{FF2B5EF4-FFF2-40B4-BE49-F238E27FC236}">
                <a16:creationId xmlns:a16="http://schemas.microsoft.com/office/drawing/2014/main" id="{6481C260-0D33-C605-E019-2007CF22D6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920205" y="3186987"/>
            <a:ext cx="4690752" cy="2638548"/>
          </a:xfrm>
          <a:prstGeom prst="rect">
            <a:avLst/>
          </a:prstGeom>
        </p:spPr>
      </p:pic>
      <p:sp>
        <p:nvSpPr>
          <p:cNvPr id="3" name="TextBox 2">
            <a:extLst>
              <a:ext uri="{FF2B5EF4-FFF2-40B4-BE49-F238E27FC236}">
                <a16:creationId xmlns:a16="http://schemas.microsoft.com/office/drawing/2014/main" id="{17580618-A0D2-8850-1DF8-F9B659C4003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71267210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5E23A-457F-1250-40D7-7E5D51FB881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0BB2369-AD26-5671-776A-EBEED4C5BF68}"/>
              </a:ext>
            </a:extLst>
          </p:cNvPr>
          <p:cNvSpPr txBox="1"/>
          <p:nvPr/>
        </p:nvSpPr>
        <p:spPr>
          <a:xfrm>
            <a:off x="2328242" y="1191936"/>
            <a:ext cx="5815951" cy="461665"/>
          </a:xfrm>
          <a:prstGeom prst="rect">
            <a:avLst/>
          </a:prstGeom>
          <a:noFill/>
        </p:spPr>
        <p:txBody>
          <a:bodyPr wrap="square" rtlCol="0">
            <a:spAutoFit/>
          </a:bodyPr>
          <a:lstStyle/>
          <a:p>
            <a:pPr algn="just"/>
            <a:r>
              <a:rPr lang="fr-FR" sz="2400" b="1" dirty="0" err="1">
                <a:solidFill>
                  <a:schemeClr val="accent2"/>
                </a:solidFill>
                <a:latin typeface="Tajawal Medium" panose="00000600000000000000" pitchFamily="2" charset="-78"/>
                <a:cs typeface="Tajawal Medium" panose="00000600000000000000" pitchFamily="2" charset="-78"/>
              </a:rPr>
              <a:t>Core</a:t>
            </a:r>
            <a:r>
              <a:rPr lang="fr-FR" sz="2400" b="1" dirty="0">
                <a:solidFill>
                  <a:schemeClr val="accent2"/>
                </a:solidFill>
                <a:latin typeface="Tajawal Medium" panose="00000600000000000000" pitchFamily="2" charset="-78"/>
                <a:cs typeface="Tajawal Medium" panose="00000600000000000000" pitchFamily="2" charset="-78"/>
              </a:rPr>
              <a:t> AI Techniques for Crisis </a:t>
            </a:r>
            <a:r>
              <a:rPr lang="fr-FR" sz="2400" b="1" dirty="0" err="1">
                <a:solidFill>
                  <a:schemeClr val="accent2"/>
                </a:solidFill>
                <a:latin typeface="Tajawal Medium" panose="00000600000000000000" pitchFamily="2" charset="-78"/>
                <a:cs typeface="Tajawal Medium" panose="00000600000000000000" pitchFamily="2" charset="-78"/>
              </a:rPr>
              <a:t>Analysis</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B4F7E70A-537E-C460-5EB9-EA962D470947}"/>
              </a:ext>
            </a:extLst>
          </p:cNvPr>
          <p:cNvSpPr txBox="1"/>
          <p:nvPr/>
        </p:nvSpPr>
        <p:spPr>
          <a:xfrm>
            <a:off x="878638" y="2038132"/>
            <a:ext cx="10437062" cy="4093428"/>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1. AI-Powered Social Listening and Sentiment Analysis</a:t>
            </a:r>
          </a:p>
          <a:p>
            <a:pPr algn="just"/>
            <a:r>
              <a:rPr lang="en-US" sz="2000" dirty="0">
                <a:solidFill>
                  <a:srgbClr val="2D3956"/>
                </a:solidFill>
                <a:latin typeface="Tajawal ExtraBold" panose="00000800000000000000" pitchFamily="2" charset="-78"/>
                <a:cs typeface="Tajawal ExtraBold" panose="00000800000000000000" pitchFamily="2" charset="-78"/>
              </a:rPr>
              <a:t>Social listening platforms increasingly rely on natural language processing (NLP) and machine learning to analyze sentiment, emotions, and emerging topics across social media, news, reviews, and forums. Key elements include:</a:t>
            </a:r>
          </a:p>
          <a:p>
            <a:pPr algn="just"/>
            <a:r>
              <a:rPr lang="en-US" sz="2000" b="1" dirty="0">
                <a:solidFill>
                  <a:srgbClr val="2D3956"/>
                </a:solidFill>
                <a:latin typeface="Tajawal ExtraBold" panose="00000800000000000000" pitchFamily="2" charset="-78"/>
                <a:cs typeface="Tajawal ExtraBold" panose="00000800000000000000" pitchFamily="2" charset="-78"/>
              </a:rPr>
              <a:t>• Real-time sentiment analysis: </a:t>
            </a:r>
            <a:r>
              <a:rPr lang="en-US" sz="2000" dirty="0">
                <a:solidFill>
                  <a:srgbClr val="2D3956"/>
                </a:solidFill>
                <a:latin typeface="Tajawal ExtraBold" panose="00000800000000000000" pitchFamily="2" charset="-78"/>
                <a:cs typeface="Tajawal ExtraBold" panose="00000800000000000000" pitchFamily="2" charset="-78"/>
              </a:rPr>
              <a:t>Models classify posts as positive, negative, or neutral, often with finer-grained emotion categories such as fear, anger, sadness, or hope.</a:t>
            </a:r>
          </a:p>
          <a:p>
            <a:pPr algn="just"/>
            <a:r>
              <a:rPr lang="en-US" sz="2000" b="1" dirty="0">
                <a:solidFill>
                  <a:srgbClr val="2D3956"/>
                </a:solidFill>
                <a:latin typeface="Tajawal ExtraBold" panose="00000800000000000000" pitchFamily="2" charset="-78"/>
                <a:cs typeface="Tajawal ExtraBold" panose="00000800000000000000" pitchFamily="2" charset="-78"/>
              </a:rPr>
              <a:t>• Volume and velocity tracking: </a:t>
            </a:r>
            <a:r>
              <a:rPr lang="en-US" sz="2000" dirty="0">
                <a:solidFill>
                  <a:srgbClr val="2D3956"/>
                </a:solidFill>
                <a:latin typeface="Tajawal ExtraBold" panose="00000800000000000000" pitchFamily="2" charset="-78"/>
                <a:cs typeface="Tajawal ExtraBold" panose="00000800000000000000" pitchFamily="2" charset="-78"/>
              </a:rPr>
              <a:t>Systems monitor sudden spikes in mentions, retweets, or specific crisis-related keywords and hashtags, serving as early signals of escalation.</a:t>
            </a:r>
          </a:p>
          <a:p>
            <a:pPr algn="just"/>
            <a:r>
              <a:rPr lang="en-US" sz="2000" b="1" dirty="0">
                <a:solidFill>
                  <a:srgbClr val="2D3956"/>
                </a:solidFill>
                <a:latin typeface="Tajawal ExtraBold" panose="00000800000000000000" pitchFamily="2" charset="-78"/>
                <a:cs typeface="Tajawal ExtraBold" panose="00000800000000000000" pitchFamily="2" charset="-78"/>
              </a:rPr>
              <a:t>• Stakeholder segmentation: </a:t>
            </a:r>
            <a:r>
              <a:rPr lang="en-US" sz="2000" dirty="0">
                <a:solidFill>
                  <a:srgbClr val="2D3956"/>
                </a:solidFill>
                <a:latin typeface="Tajawal ExtraBold" panose="00000800000000000000" pitchFamily="2" charset="-78"/>
                <a:cs typeface="Tajawal ExtraBold" panose="00000800000000000000" pitchFamily="2" charset="-78"/>
              </a:rPr>
              <a:t>AI clusters posts by audience type, geography, or platform, showing which groups are most affected or vocal.</a:t>
            </a:r>
          </a:p>
          <a:p>
            <a:pPr algn="just"/>
            <a:r>
              <a:rPr lang="en-US" sz="2000" dirty="0">
                <a:solidFill>
                  <a:srgbClr val="2D3956"/>
                </a:solidFill>
                <a:latin typeface="Tajawal ExtraBold" panose="00000800000000000000" pitchFamily="2" charset="-78"/>
                <a:cs typeface="Tajawal ExtraBold" panose="00000800000000000000" pitchFamily="2" charset="-78"/>
              </a:rPr>
              <a:t>Industry reports highlight that AI-driven sentiment tools can process thousands of posts per second and significantly reduce the time needed for crisis teams to understand public mood, identify hotspots, and adapt messaging.</a:t>
            </a:r>
          </a:p>
        </p:txBody>
      </p:sp>
      <p:sp>
        <p:nvSpPr>
          <p:cNvPr id="8" name="TextBox 7">
            <a:extLst>
              <a:ext uri="{FF2B5EF4-FFF2-40B4-BE49-F238E27FC236}">
                <a16:creationId xmlns:a16="http://schemas.microsoft.com/office/drawing/2014/main" id="{92A35935-2053-BE3E-EE45-9B45A04DD06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00212505"/>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E8AF87-A9F3-BEFA-5A6A-C92537C2164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4885B52-E75C-0B4C-16BB-016F628A24F1}"/>
              </a:ext>
            </a:extLst>
          </p:cNvPr>
          <p:cNvSpPr txBox="1"/>
          <p:nvPr/>
        </p:nvSpPr>
        <p:spPr>
          <a:xfrm>
            <a:off x="2328242" y="1191936"/>
            <a:ext cx="5815951" cy="461665"/>
          </a:xfrm>
          <a:prstGeom prst="rect">
            <a:avLst/>
          </a:prstGeom>
          <a:noFill/>
        </p:spPr>
        <p:txBody>
          <a:bodyPr wrap="square" rtlCol="0">
            <a:spAutoFit/>
          </a:bodyPr>
          <a:lstStyle/>
          <a:p>
            <a:pPr algn="just"/>
            <a:r>
              <a:rPr lang="fr-FR" sz="2400" b="1" dirty="0" err="1">
                <a:solidFill>
                  <a:schemeClr val="accent2"/>
                </a:solidFill>
                <a:latin typeface="Tajawal Medium" panose="00000600000000000000" pitchFamily="2" charset="-78"/>
                <a:cs typeface="Tajawal Medium" panose="00000600000000000000" pitchFamily="2" charset="-78"/>
              </a:rPr>
              <a:t>Core</a:t>
            </a:r>
            <a:r>
              <a:rPr lang="fr-FR" sz="2400" b="1" dirty="0">
                <a:solidFill>
                  <a:schemeClr val="accent2"/>
                </a:solidFill>
                <a:latin typeface="Tajawal Medium" panose="00000600000000000000" pitchFamily="2" charset="-78"/>
                <a:cs typeface="Tajawal Medium" panose="00000600000000000000" pitchFamily="2" charset="-78"/>
              </a:rPr>
              <a:t> AI Techniques for Crisis </a:t>
            </a:r>
            <a:r>
              <a:rPr lang="fr-FR" sz="2400" b="1" dirty="0" err="1">
                <a:solidFill>
                  <a:schemeClr val="accent2"/>
                </a:solidFill>
                <a:latin typeface="Tajawal Medium" panose="00000600000000000000" pitchFamily="2" charset="-78"/>
                <a:cs typeface="Tajawal Medium" panose="00000600000000000000" pitchFamily="2" charset="-78"/>
              </a:rPr>
              <a:t>Analysis</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2532BFC2-3986-69E7-6EB5-02D6C255C7D2}"/>
              </a:ext>
            </a:extLst>
          </p:cNvPr>
          <p:cNvSpPr txBox="1"/>
          <p:nvPr/>
        </p:nvSpPr>
        <p:spPr>
          <a:xfrm>
            <a:off x="878638" y="2038132"/>
            <a:ext cx="10437062" cy="4093428"/>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2. Early Crisis Detection and Anomaly Detection</a:t>
            </a:r>
          </a:p>
          <a:p>
            <a:pPr algn="just"/>
            <a:r>
              <a:rPr lang="en-US" sz="2000" dirty="0">
                <a:solidFill>
                  <a:srgbClr val="2D3956"/>
                </a:solidFill>
                <a:latin typeface="Tajawal ExtraBold" panose="00000800000000000000" pitchFamily="2" charset="-78"/>
                <a:cs typeface="Tajawal ExtraBold" panose="00000800000000000000" pitchFamily="2" charset="-78"/>
              </a:rPr>
              <a:t>Several research frameworks treat social media users as "social sensors" whose posts collectively indicate the onset of emergency events. Common technical elements include:</a:t>
            </a:r>
          </a:p>
          <a:p>
            <a:pPr algn="just"/>
            <a:r>
              <a:rPr lang="en-US" sz="2000" b="1" dirty="0">
                <a:solidFill>
                  <a:srgbClr val="2D3956"/>
                </a:solidFill>
                <a:latin typeface="Tajawal ExtraBold" panose="00000800000000000000" pitchFamily="2" charset="-78"/>
                <a:cs typeface="Tajawal ExtraBold" panose="00000800000000000000" pitchFamily="2" charset="-78"/>
              </a:rPr>
              <a:t>• Text classification: </a:t>
            </a:r>
            <a:r>
              <a:rPr lang="en-US" sz="2000" dirty="0">
                <a:solidFill>
                  <a:srgbClr val="2D3956"/>
                </a:solidFill>
                <a:latin typeface="Tajawal ExtraBold" panose="00000800000000000000" pitchFamily="2" charset="-78"/>
                <a:cs typeface="Tajawal ExtraBold" panose="00000800000000000000" pitchFamily="2" charset="-78"/>
              </a:rPr>
              <a:t>Models such as BERT-based architectures distinguish emergency-related posts from everyday chatter, improving signal-to-noise ratio in large data streams.</a:t>
            </a:r>
          </a:p>
          <a:p>
            <a:pPr algn="just"/>
            <a:r>
              <a:rPr lang="en-US" sz="2000" b="1" dirty="0">
                <a:solidFill>
                  <a:srgbClr val="2D3956"/>
                </a:solidFill>
                <a:latin typeface="Tajawal ExtraBold" panose="00000800000000000000" pitchFamily="2" charset="-78"/>
                <a:cs typeface="Tajawal ExtraBold" panose="00000800000000000000" pitchFamily="2" charset="-78"/>
              </a:rPr>
              <a:t>• Time-series anomaly detection: </a:t>
            </a:r>
            <a:r>
              <a:rPr lang="en-US" sz="2000" dirty="0">
                <a:solidFill>
                  <a:srgbClr val="2D3956"/>
                </a:solidFill>
                <a:latin typeface="Tajawal ExtraBold" panose="00000800000000000000" pitchFamily="2" charset="-78"/>
                <a:cs typeface="Tajawal ExtraBold" panose="00000800000000000000" pitchFamily="2" charset="-78"/>
              </a:rPr>
              <a:t>Algorithms detect unusual shifts in post frequency, sentiment, or hashtag usage, indicating potential crises or turning points in ongoing events.</a:t>
            </a:r>
          </a:p>
          <a:p>
            <a:pPr algn="just"/>
            <a:r>
              <a:rPr lang="en-US" sz="2000" b="1" dirty="0">
                <a:solidFill>
                  <a:srgbClr val="2D3956"/>
                </a:solidFill>
                <a:latin typeface="Tajawal ExtraBold" panose="00000800000000000000" pitchFamily="2" charset="-78"/>
                <a:cs typeface="Tajawal ExtraBold" panose="00000800000000000000" pitchFamily="2" charset="-78"/>
              </a:rPr>
              <a:t>• Event clustering: </a:t>
            </a:r>
            <a:r>
              <a:rPr lang="en-US" sz="2000" dirty="0">
                <a:solidFill>
                  <a:srgbClr val="2D3956"/>
                </a:solidFill>
                <a:latin typeface="Tajawal ExtraBold" panose="00000800000000000000" pitchFamily="2" charset="-78"/>
                <a:cs typeface="Tajawal ExtraBold" panose="00000800000000000000" pitchFamily="2" charset="-78"/>
              </a:rPr>
              <a:t>Unsupervised or semi-supervised methods group posts into discrete events based on shared "what, where, when" attributes and textual similarity, enabling monitoring of multiple simultaneous incidents.</a:t>
            </a:r>
          </a:p>
          <a:p>
            <a:pPr algn="just"/>
            <a:r>
              <a:rPr lang="en-US" sz="2000" dirty="0">
                <a:solidFill>
                  <a:srgbClr val="2D3956"/>
                </a:solidFill>
                <a:latin typeface="Tajawal ExtraBold" panose="00000800000000000000" pitchFamily="2" charset="-78"/>
                <a:cs typeface="Tajawal ExtraBold" panose="00000800000000000000" pitchFamily="2" charset="-78"/>
              </a:rPr>
              <a:t>Empirical work shows that these approaches can identify natural disasters, accidents, public health threats, and security incidents early enough to support more timely response by authorities and organizations.</a:t>
            </a:r>
          </a:p>
        </p:txBody>
      </p:sp>
      <p:sp>
        <p:nvSpPr>
          <p:cNvPr id="8" name="TextBox 7">
            <a:extLst>
              <a:ext uri="{FF2B5EF4-FFF2-40B4-BE49-F238E27FC236}">
                <a16:creationId xmlns:a16="http://schemas.microsoft.com/office/drawing/2014/main" id="{4DBEA98F-F8A3-F388-C1D6-0E8F2574762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134146947"/>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97707-136F-7D01-B8E8-4AC8C0EEDB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B7803A-6585-9AC0-F9D0-DD6BAB25F330}"/>
              </a:ext>
            </a:extLst>
          </p:cNvPr>
          <p:cNvSpPr txBox="1"/>
          <p:nvPr/>
        </p:nvSpPr>
        <p:spPr>
          <a:xfrm>
            <a:off x="2328242" y="1191936"/>
            <a:ext cx="5815951" cy="461665"/>
          </a:xfrm>
          <a:prstGeom prst="rect">
            <a:avLst/>
          </a:prstGeom>
          <a:noFill/>
        </p:spPr>
        <p:txBody>
          <a:bodyPr wrap="square" rtlCol="0">
            <a:spAutoFit/>
          </a:bodyPr>
          <a:lstStyle/>
          <a:p>
            <a:pPr algn="just"/>
            <a:r>
              <a:rPr lang="fr-FR" sz="2400" b="1" dirty="0" err="1">
                <a:solidFill>
                  <a:schemeClr val="accent2"/>
                </a:solidFill>
                <a:latin typeface="Tajawal Medium" panose="00000600000000000000" pitchFamily="2" charset="-78"/>
                <a:cs typeface="Tajawal Medium" panose="00000600000000000000" pitchFamily="2" charset="-78"/>
              </a:rPr>
              <a:t>Core</a:t>
            </a:r>
            <a:r>
              <a:rPr lang="fr-FR" sz="2400" b="1" dirty="0">
                <a:solidFill>
                  <a:schemeClr val="accent2"/>
                </a:solidFill>
                <a:latin typeface="Tajawal Medium" panose="00000600000000000000" pitchFamily="2" charset="-78"/>
                <a:cs typeface="Tajawal Medium" panose="00000600000000000000" pitchFamily="2" charset="-78"/>
              </a:rPr>
              <a:t> AI Techniques for Crisis </a:t>
            </a:r>
            <a:r>
              <a:rPr lang="fr-FR" sz="2400" b="1" dirty="0" err="1">
                <a:solidFill>
                  <a:schemeClr val="accent2"/>
                </a:solidFill>
                <a:latin typeface="Tajawal Medium" panose="00000600000000000000" pitchFamily="2" charset="-78"/>
                <a:cs typeface="Tajawal Medium" panose="00000600000000000000" pitchFamily="2" charset="-78"/>
              </a:rPr>
              <a:t>Analysis</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192E7B12-FC07-6B16-4983-3D9FBDA89179}"/>
              </a:ext>
            </a:extLst>
          </p:cNvPr>
          <p:cNvSpPr txBox="1"/>
          <p:nvPr/>
        </p:nvSpPr>
        <p:spPr>
          <a:xfrm>
            <a:off x="878638" y="2038132"/>
            <a:ext cx="10437062" cy="3785652"/>
          </a:xfrm>
          <a:prstGeom prst="rect">
            <a:avLst/>
          </a:prstGeom>
          <a:noFill/>
        </p:spPr>
        <p:txBody>
          <a:bodyPr wrap="square" rtlCol="0">
            <a:spAutoFit/>
          </a:bodyPr>
          <a:lstStyle/>
          <a:p>
            <a:pPr algn="just"/>
            <a:r>
              <a:rPr lang="en-US" sz="2000" b="1" dirty="0">
                <a:solidFill>
                  <a:srgbClr val="2D3956"/>
                </a:solidFill>
                <a:latin typeface="Tajawal ExtraBold" panose="00000800000000000000" pitchFamily="2" charset="-78"/>
                <a:cs typeface="Tajawal ExtraBold" panose="00000800000000000000" pitchFamily="2" charset="-78"/>
              </a:rPr>
              <a:t>3. Topic Modeling and Humanitarian Needs Analysis</a:t>
            </a:r>
          </a:p>
          <a:p>
            <a:pPr algn="just"/>
            <a:r>
              <a:rPr lang="en-US" sz="2000" dirty="0">
                <a:solidFill>
                  <a:srgbClr val="2D3956"/>
                </a:solidFill>
                <a:latin typeface="Tajawal ExtraBold" panose="00000800000000000000" pitchFamily="2" charset="-78"/>
                <a:cs typeface="Tajawal ExtraBold" panose="00000800000000000000" pitchFamily="2" charset="-78"/>
              </a:rPr>
              <a:t>In natural disasters and humanitarian crises, AI-driven NLP can categorize social media posts into themes such as rescue requests, infrastructure damage, health needs, or offers of help.</a:t>
            </a:r>
          </a:p>
          <a:p>
            <a:pPr algn="just"/>
            <a:r>
              <a:rPr lang="en-US" sz="2000" dirty="0">
                <a:solidFill>
                  <a:srgbClr val="2D3956"/>
                </a:solidFill>
                <a:latin typeface="Tajawal ExtraBold" panose="00000800000000000000" pitchFamily="2" charset="-78"/>
                <a:cs typeface="Tajawal ExtraBold" panose="00000800000000000000" pitchFamily="2" charset="-78"/>
              </a:rPr>
              <a:t>• One study on the 2018 California Camp Fire used advanced </a:t>
            </a:r>
            <a:r>
              <a:rPr lang="en-US" sz="2000" b="1" dirty="0">
                <a:solidFill>
                  <a:srgbClr val="2D3956"/>
                </a:solidFill>
                <a:latin typeface="Tajawal ExtraBold" panose="00000800000000000000" pitchFamily="2" charset="-78"/>
                <a:cs typeface="Tajawal ExtraBold" panose="00000800000000000000" pitchFamily="2" charset="-78"/>
              </a:rPr>
              <a:t>NLP to classify tweets </a:t>
            </a:r>
            <a:r>
              <a:rPr lang="en-US" sz="2000" dirty="0">
                <a:solidFill>
                  <a:srgbClr val="2D3956"/>
                </a:solidFill>
                <a:latin typeface="Tajawal ExtraBold" panose="00000800000000000000" pitchFamily="2" charset="-78"/>
                <a:cs typeface="Tajawal ExtraBold" panose="00000800000000000000" pitchFamily="2" charset="-78"/>
              </a:rPr>
              <a:t>into six humanitarian topics and twelve emotion classes, revealing how concerns shifted from immediate safety to recovery over time.</a:t>
            </a:r>
          </a:p>
          <a:p>
            <a:pPr algn="just"/>
            <a:r>
              <a:rPr lang="en-US" sz="2000" dirty="0">
                <a:solidFill>
                  <a:srgbClr val="2D3956"/>
                </a:solidFill>
                <a:latin typeface="Tajawal ExtraBold" panose="00000800000000000000" pitchFamily="2" charset="-78"/>
                <a:cs typeface="Tajawal ExtraBold" panose="00000800000000000000" pitchFamily="2" charset="-78"/>
              </a:rPr>
              <a:t>• Earlier work on </a:t>
            </a:r>
            <a:r>
              <a:rPr lang="en-US" sz="2000" b="1" dirty="0">
                <a:solidFill>
                  <a:srgbClr val="2D3956"/>
                </a:solidFill>
                <a:latin typeface="Tajawal ExtraBold" panose="00000800000000000000" pitchFamily="2" charset="-78"/>
                <a:cs typeface="Tajawal ExtraBold" panose="00000800000000000000" pitchFamily="2" charset="-78"/>
              </a:rPr>
              <a:t>"disaster analysis through tweets" </a:t>
            </a:r>
            <a:r>
              <a:rPr lang="en-US" sz="2000" dirty="0">
                <a:solidFill>
                  <a:srgbClr val="2D3956"/>
                </a:solidFill>
                <a:latin typeface="Tajawal ExtraBold" panose="00000800000000000000" pitchFamily="2" charset="-78"/>
                <a:cs typeface="Tajawal ExtraBold" panose="00000800000000000000" pitchFamily="2" charset="-78"/>
              </a:rPr>
              <a:t>built sentiment classifiers to track emotional distress levels, supporting emergency responders in understanding community perceptions and needs.</a:t>
            </a:r>
          </a:p>
          <a:p>
            <a:pPr algn="just"/>
            <a:r>
              <a:rPr lang="en-US" sz="2000" dirty="0">
                <a:solidFill>
                  <a:srgbClr val="2D3956"/>
                </a:solidFill>
                <a:latin typeface="Tajawal ExtraBold" panose="00000800000000000000" pitchFamily="2" charset="-78"/>
                <a:cs typeface="Tajawal ExtraBold" panose="00000800000000000000" pitchFamily="2" charset="-78"/>
              </a:rPr>
              <a:t>These techniques provide crisis communicators with a more granular map of who needs what, where, and when, supporting targeted messaging and coordination with responders.</a:t>
            </a:r>
          </a:p>
        </p:txBody>
      </p:sp>
      <p:sp>
        <p:nvSpPr>
          <p:cNvPr id="8" name="TextBox 7">
            <a:extLst>
              <a:ext uri="{FF2B5EF4-FFF2-40B4-BE49-F238E27FC236}">
                <a16:creationId xmlns:a16="http://schemas.microsoft.com/office/drawing/2014/main" id="{EA40AA77-F550-7493-4D64-0CF8ABBE64A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964321317"/>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DDAE4-232B-8B3D-4F9E-6F5BF4204BC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BA5838F-7703-7A48-9853-B6D9707FB27A}"/>
              </a:ext>
            </a:extLst>
          </p:cNvPr>
          <p:cNvSpPr txBox="1"/>
          <p:nvPr/>
        </p:nvSpPr>
        <p:spPr>
          <a:xfrm>
            <a:off x="2328242" y="1191936"/>
            <a:ext cx="5815951" cy="461665"/>
          </a:xfrm>
          <a:prstGeom prst="rect">
            <a:avLst/>
          </a:prstGeom>
          <a:noFill/>
        </p:spPr>
        <p:txBody>
          <a:bodyPr wrap="square" rtlCol="0">
            <a:spAutoFit/>
          </a:bodyPr>
          <a:lstStyle/>
          <a:p>
            <a:pPr algn="just"/>
            <a:r>
              <a:rPr lang="fr-FR" sz="2400" b="1" dirty="0" err="1">
                <a:solidFill>
                  <a:schemeClr val="accent2"/>
                </a:solidFill>
                <a:latin typeface="Tajawal Medium" panose="00000600000000000000" pitchFamily="2" charset="-78"/>
                <a:cs typeface="Tajawal Medium" panose="00000600000000000000" pitchFamily="2" charset="-78"/>
              </a:rPr>
              <a:t>Core</a:t>
            </a:r>
            <a:r>
              <a:rPr lang="fr-FR" sz="2400" b="1" dirty="0">
                <a:solidFill>
                  <a:schemeClr val="accent2"/>
                </a:solidFill>
                <a:latin typeface="Tajawal Medium" panose="00000600000000000000" pitchFamily="2" charset="-78"/>
                <a:cs typeface="Tajawal Medium" panose="00000600000000000000" pitchFamily="2" charset="-78"/>
              </a:rPr>
              <a:t> AI Techniques for Crisis </a:t>
            </a:r>
            <a:r>
              <a:rPr lang="fr-FR" sz="2400" b="1" dirty="0" err="1">
                <a:solidFill>
                  <a:schemeClr val="accent2"/>
                </a:solidFill>
                <a:latin typeface="Tajawal Medium" panose="00000600000000000000" pitchFamily="2" charset="-78"/>
                <a:cs typeface="Tajawal Medium" panose="00000600000000000000" pitchFamily="2" charset="-78"/>
              </a:rPr>
              <a:t>Analysis</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0F7C973-B01B-B5F4-00E4-F93110FE153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2" name="TextBox 1">
            <a:extLst>
              <a:ext uri="{FF2B5EF4-FFF2-40B4-BE49-F238E27FC236}">
                <a16:creationId xmlns:a16="http://schemas.microsoft.com/office/drawing/2014/main" id="{BA5C5FA0-C250-9F2D-50DB-30BB8EB448D5}"/>
              </a:ext>
            </a:extLst>
          </p:cNvPr>
          <p:cNvSpPr txBox="1"/>
          <p:nvPr/>
        </p:nvSpPr>
        <p:spPr>
          <a:xfrm>
            <a:off x="878638" y="2038132"/>
            <a:ext cx="10437062"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4. Geospatial and Multilingual Crisis Mapping</a:t>
            </a:r>
          </a:p>
          <a:p>
            <a:pPr algn="just"/>
            <a:r>
              <a:rPr lang="en-US" sz="2400" dirty="0">
                <a:solidFill>
                  <a:srgbClr val="2D3956"/>
                </a:solidFill>
                <a:latin typeface="Tajawal ExtraBold" panose="00000800000000000000" pitchFamily="2" charset="-78"/>
                <a:cs typeface="Tajawal ExtraBold" panose="00000800000000000000" pitchFamily="2" charset="-78"/>
              </a:rPr>
              <a:t>Recent frameworks integrate NLP, named entity recognition, and spatial statistics to map crises in real time across locations and languages.</a:t>
            </a:r>
          </a:p>
          <a:p>
            <a:pPr algn="just"/>
            <a:r>
              <a:rPr lang="en-US" sz="2400" dirty="0">
                <a:solidFill>
                  <a:srgbClr val="2D3956"/>
                </a:solidFill>
                <a:latin typeface="Tajawal ExtraBold" panose="00000800000000000000" pitchFamily="2" charset="-78"/>
                <a:cs typeface="Tajawal ExtraBold" panose="00000800000000000000" pitchFamily="2" charset="-78"/>
              </a:rPr>
              <a:t>• An </a:t>
            </a:r>
            <a:r>
              <a:rPr lang="en-US" sz="2400" b="1" dirty="0">
                <a:solidFill>
                  <a:srgbClr val="2D3956"/>
                </a:solidFill>
                <a:latin typeface="Tajawal ExtraBold" panose="00000800000000000000" pitchFamily="2" charset="-78"/>
                <a:cs typeface="Tajawal ExtraBold" panose="00000800000000000000" pitchFamily="2" charset="-78"/>
              </a:rPr>
              <a:t>AI and NLP </a:t>
            </a:r>
            <a:r>
              <a:rPr lang="en-US" sz="2400" dirty="0">
                <a:solidFill>
                  <a:srgbClr val="2D3956"/>
                </a:solidFill>
                <a:latin typeface="Tajawal ExtraBold" panose="00000800000000000000" pitchFamily="2" charset="-78"/>
                <a:cs typeface="Tajawal ExtraBold" panose="00000800000000000000" pitchFamily="2" charset="-78"/>
              </a:rPr>
              <a:t>system using multilingual Twitter data applied sentiment analysis, entity recognition, and spatial clustering to identify disaster-affected locations and local sentiment trends in more than 100 languages.</a:t>
            </a:r>
          </a:p>
          <a:p>
            <a:pPr algn="just"/>
            <a:r>
              <a:rPr lang="en-US" sz="2400" dirty="0">
                <a:solidFill>
                  <a:srgbClr val="2D3956"/>
                </a:solidFill>
                <a:latin typeface="Tajawal ExtraBold" panose="00000800000000000000" pitchFamily="2" charset="-78"/>
                <a:cs typeface="Tajawal ExtraBold" panose="00000800000000000000" pitchFamily="2" charset="-78"/>
              </a:rPr>
              <a:t>• Outputs included geospatial heatmaps of distress and sentiment-based disaster intelligence, which can inform both operational response and communication priorities.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16620868"/>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2644B-C3A0-D2E4-E62E-D8A8E66649A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932D248-2B98-4988-6113-A6005DCC367B}"/>
              </a:ext>
            </a:extLst>
          </p:cNvPr>
          <p:cNvSpPr txBox="1"/>
          <p:nvPr/>
        </p:nvSpPr>
        <p:spPr>
          <a:xfrm>
            <a:off x="2328242" y="1191936"/>
            <a:ext cx="5815951" cy="461665"/>
          </a:xfrm>
          <a:prstGeom prst="rect">
            <a:avLst/>
          </a:prstGeom>
          <a:noFill/>
        </p:spPr>
        <p:txBody>
          <a:bodyPr wrap="square" rtlCol="0">
            <a:spAutoFit/>
          </a:bodyPr>
          <a:lstStyle/>
          <a:p>
            <a:pPr algn="just"/>
            <a:r>
              <a:rPr lang="fr-FR" sz="2400" b="1" dirty="0" err="1">
                <a:solidFill>
                  <a:schemeClr val="accent2"/>
                </a:solidFill>
                <a:latin typeface="Tajawal Medium" panose="00000600000000000000" pitchFamily="2" charset="-78"/>
                <a:cs typeface="Tajawal Medium" panose="00000600000000000000" pitchFamily="2" charset="-78"/>
              </a:rPr>
              <a:t>Core</a:t>
            </a:r>
            <a:r>
              <a:rPr lang="fr-FR" sz="2400" b="1" dirty="0">
                <a:solidFill>
                  <a:schemeClr val="accent2"/>
                </a:solidFill>
                <a:latin typeface="Tajawal Medium" panose="00000600000000000000" pitchFamily="2" charset="-78"/>
                <a:cs typeface="Tajawal Medium" panose="00000600000000000000" pitchFamily="2" charset="-78"/>
              </a:rPr>
              <a:t> AI Techniques for Crisis </a:t>
            </a:r>
            <a:r>
              <a:rPr lang="fr-FR" sz="2400" b="1" dirty="0" err="1">
                <a:solidFill>
                  <a:schemeClr val="accent2"/>
                </a:solidFill>
                <a:latin typeface="Tajawal Medium" panose="00000600000000000000" pitchFamily="2" charset="-78"/>
                <a:cs typeface="Tajawal Medium" panose="00000600000000000000" pitchFamily="2" charset="-78"/>
              </a:rPr>
              <a:t>Analysis</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33BF853-3A20-8BBB-8401-207BCCF6A62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2" name="TextBox 1">
            <a:extLst>
              <a:ext uri="{FF2B5EF4-FFF2-40B4-BE49-F238E27FC236}">
                <a16:creationId xmlns:a16="http://schemas.microsoft.com/office/drawing/2014/main" id="{A19B4353-BC7C-9B8E-1CC2-B0CBEE7BBF8E}"/>
              </a:ext>
            </a:extLst>
          </p:cNvPr>
          <p:cNvSpPr txBox="1"/>
          <p:nvPr/>
        </p:nvSpPr>
        <p:spPr>
          <a:xfrm>
            <a:off x="877469" y="2013080"/>
            <a:ext cx="10437062"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5. Mental Health and Individual-Level Crisis Detection</a:t>
            </a:r>
          </a:p>
          <a:p>
            <a:pPr algn="just"/>
            <a:r>
              <a:rPr lang="en-US" sz="2400" dirty="0">
                <a:solidFill>
                  <a:srgbClr val="2D3956"/>
                </a:solidFill>
                <a:latin typeface="Tajawal ExtraBold" panose="00000800000000000000" pitchFamily="2" charset="-78"/>
                <a:cs typeface="Tajawal ExtraBold" panose="00000800000000000000" pitchFamily="2" charset="-78"/>
              </a:rPr>
              <a:t>Beyond collective crises, AI models now aim to detect early signs of mental health crises by analyzing linguistic and behavioral patterns on social platforms.</a:t>
            </a:r>
          </a:p>
          <a:p>
            <a:pPr algn="just"/>
            <a:r>
              <a:rPr lang="en-US" sz="2400" dirty="0">
                <a:solidFill>
                  <a:srgbClr val="2D3956"/>
                </a:solidFill>
                <a:latin typeface="Tajawal ExtraBold" panose="00000800000000000000" pitchFamily="2" charset="-78"/>
                <a:cs typeface="Tajawal ExtraBold" panose="00000800000000000000" pitchFamily="2" charset="-78"/>
              </a:rPr>
              <a:t>• A multimodal deep learning model trained on nearly one million social media posts across multiple languages achieved high accuracy in detecting signals related to depressive episodes, mania, suicidal ideation, and anxiety.</a:t>
            </a:r>
          </a:p>
          <a:p>
            <a:pPr algn="just"/>
            <a:r>
              <a:rPr lang="en-US" sz="2400" dirty="0">
                <a:solidFill>
                  <a:srgbClr val="2D3956"/>
                </a:solidFill>
                <a:latin typeface="Tajawal ExtraBold" panose="00000800000000000000" pitchFamily="2" charset="-78"/>
                <a:cs typeface="Tajawal ExtraBold" panose="00000800000000000000" pitchFamily="2" charset="-78"/>
              </a:rPr>
              <a:t>• The system detected crisis signals several days before human moderators intervened, suggesting potential for earlier support but also raising profound ethical and privacy concerns.</a:t>
            </a:r>
          </a:p>
        </p:txBody>
      </p:sp>
    </p:spTree>
    <p:extLst>
      <p:ext uri="{BB962C8B-B14F-4D97-AF65-F5344CB8AC3E}">
        <p14:creationId xmlns:p14="http://schemas.microsoft.com/office/powerpoint/2010/main" val="2917611933"/>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36855-FA59-B05A-24CC-1EF4802DFFE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76FFF43-56C4-BB4A-940F-A416DBB116D2}"/>
              </a:ext>
            </a:extLst>
          </p:cNvPr>
          <p:cNvSpPr txBox="1"/>
          <p:nvPr/>
        </p:nvSpPr>
        <p:spPr>
          <a:xfrm>
            <a:off x="2328242" y="1191936"/>
            <a:ext cx="7295818" cy="461665"/>
          </a:xfrm>
          <a:prstGeom prst="rect">
            <a:avLst/>
          </a:prstGeom>
          <a:noFill/>
        </p:spPr>
        <p:txBody>
          <a:bodyPr wrap="square" rtlCol="0">
            <a:spAutoFit/>
          </a:bodyPr>
          <a:lstStyle/>
          <a:p>
            <a:pPr algn="just"/>
            <a:r>
              <a:rPr lang="fr-FR" sz="2400" b="1" dirty="0" err="1">
                <a:solidFill>
                  <a:schemeClr val="accent2"/>
                </a:solidFill>
                <a:latin typeface="Tajawal Medium" panose="00000600000000000000" pitchFamily="2" charset="-78"/>
                <a:cs typeface="Tajawal Medium" panose="00000600000000000000" pitchFamily="2" charset="-78"/>
              </a:rPr>
              <a:t>Core</a:t>
            </a:r>
            <a:r>
              <a:rPr lang="fr-FR" sz="2400" b="1" dirty="0">
                <a:solidFill>
                  <a:schemeClr val="accent2"/>
                </a:solidFill>
                <a:latin typeface="Tajawal Medium" panose="00000600000000000000" pitchFamily="2" charset="-78"/>
                <a:cs typeface="Tajawal Medium" panose="00000600000000000000" pitchFamily="2" charset="-78"/>
              </a:rPr>
              <a:t> AI Techniques for Crisis </a:t>
            </a:r>
            <a:r>
              <a:rPr lang="fr-FR" sz="2400" b="1" dirty="0" err="1">
                <a:solidFill>
                  <a:schemeClr val="accent2"/>
                </a:solidFill>
                <a:latin typeface="Tajawal Medium" panose="00000600000000000000" pitchFamily="2" charset="-78"/>
                <a:cs typeface="Tajawal Medium" panose="00000600000000000000" pitchFamily="2" charset="-78"/>
              </a:rPr>
              <a:t>Analysis</a:t>
            </a:r>
            <a:r>
              <a:rPr lang="fr-FR" sz="2400" b="1" dirty="0">
                <a:solidFill>
                  <a:schemeClr val="accent2"/>
                </a:solidFill>
                <a:latin typeface="Tajawal Medium" panose="00000600000000000000" pitchFamily="2" charset="-78"/>
                <a:cs typeface="Tajawal Medium" panose="00000600000000000000" pitchFamily="2" charset="-78"/>
              </a:rPr>
              <a:t> – AI Tools</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8F875097-6437-4429-BA96-E535A6A09C8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pic>
        <p:nvPicPr>
          <p:cNvPr id="6" name="Picture 5">
            <a:extLst>
              <a:ext uri="{FF2B5EF4-FFF2-40B4-BE49-F238E27FC236}">
                <a16:creationId xmlns:a16="http://schemas.microsoft.com/office/drawing/2014/main" id="{972C31BB-705C-37CA-B168-59571D10D7EE}"/>
              </a:ext>
            </a:extLst>
          </p:cNvPr>
          <p:cNvPicPr>
            <a:picLocks noChangeAspect="1"/>
          </p:cNvPicPr>
          <p:nvPr/>
        </p:nvPicPr>
        <p:blipFill>
          <a:blip r:embed="rId3"/>
          <a:stretch>
            <a:fillRect/>
          </a:stretch>
        </p:blipFill>
        <p:spPr>
          <a:xfrm>
            <a:off x="742617" y="2055313"/>
            <a:ext cx="4763165" cy="1305107"/>
          </a:xfrm>
          <a:prstGeom prst="rect">
            <a:avLst/>
          </a:prstGeom>
        </p:spPr>
      </p:pic>
      <p:sp>
        <p:nvSpPr>
          <p:cNvPr id="9" name="TextBox 8">
            <a:extLst>
              <a:ext uri="{FF2B5EF4-FFF2-40B4-BE49-F238E27FC236}">
                <a16:creationId xmlns:a16="http://schemas.microsoft.com/office/drawing/2014/main" id="{F3001AE3-C25C-82F0-8712-187577E084DB}"/>
              </a:ext>
            </a:extLst>
          </p:cNvPr>
          <p:cNvSpPr txBox="1"/>
          <p:nvPr/>
        </p:nvSpPr>
        <p:spPr>
          <a:xfrm>
            <a:off x="1976012" y="3321521"/>
            <a:ext cx="2117407" cy="369332"/>
          </a:xfrm>
          <a:prstGeom prst="rect">
            <a:avLst/>
          </a:prstGeom>
          <a:noFill/>
        </p:spPr>
        <p:txBody>
          <a:bodyPr wrap="square">
            <a:spAutoFit/>
          </a:bodyPr>
          <a:lstStyle/>
          <a:p>
            <a:r>
              <a:rPr lang="en-US" dirty="0">
                <a:solidFill>
                  <a:srgbClr val="ED7D31"/>
                </a:solidFill>
              </a:rPr>
              <a:t>https://crexdata.eu/</a:t>
            </a:r>
          </a:p>
        </p:txBody>
      </p:sp>
      <p:pic>
        <p:nvPicPr>
          <p:cNvPr id="11" name="Picture 10">
            <a:extLst>
              <a:ext uri="{FF2B5EF4-FFF2-40B4-BE49-F238E27FC236}">
                <a16:creationId xmlns:a16="http://schemas.microsoft.com/office/drawing/2014/main" id="{4E9CD748-CE5F-BA63-98E2-3E259D39B22B}"/>
              </a:ext>
            </a:extLst>
          </p:cNvPr>
          <p:cNvPicPr>
            <a:picLocks noChangeAspect="1"/>
          </p:cNvPicPr>
          <p:nvPr/>
        </p:nvPicPr>
        <p:blipFill>
          <a:blip r:embed="rId4"/>
          <a:stretch>
            <a:fillRect/>
          </a:stretch>
        </p:blipFill>
        <p:spPr>
          <a:xfrm>
            <a:off x="1371026" y="4193774"/>
            <a:ext cx="3591426" cy="1419423"/>
          </a:xfrm>
          <a:prstGeom prst="rect">
            <a:avLst/>
          </a:prstGeom>
        </p:spPr>
      </p:pic>
      <p:sp>
        <p:nvSpPr>
          <p:cNvPr id="12" name="TextBox 11">
            <a:extLst>
              <a:ext uri="{FF2B5EF4-FFF2-40B4-BE49-F238E27FC236}">
                <a16:creationId xmlns:a16="http://schemas.microsoft.com/office/drawing/2014/main" id="{C7486903-2E70-DAE9-72C2-226B809B2542}"/>
              </a:ext>
            </a:extLst>
          </p:cNvPr>
          <p:cNvSpPr txBox="1"/>
          <p:nvPr/>
        </p:nvSpPr>
        <p:spPr>
          <a:xfrm>
            <a:off x="628317" y="5620344"/>
            <a:ext cx="5815951" cy="369332"/>
          </a:xfrm>
          <a:prstGeom prst="rect">
            <a:avLst/>
          </a:prstGeom>
          <a:noFill/>
        </p:spPr>
        <p:txBody>
          <a:bodyPr wrap="square">
            <a:spAutoFit/>
          </a:bodyPr>
          <a:lstStyle/>
          <a:p>
            <a:r>
              <a:rPr lang="en-US" dirty="0">
                <a:solidFill>
                  <a:srgbClr val="ED7D31"/>
                </a:solidFill>
              </a:rPr>
              <a:t>https://presspage.com/crisis-communication-software</a:t>
            </a:r>
          </a:p>
        </p:txBody>
      </p:sp>
      <p:sp>
        <p:nvSpPr>
          <p:cNvPr id="16" name="TextBox 15">
            <a:extLst>
              <a:ext uri="{FF2B5EF4-FFF2-40B4-BE49-F238E27FC236}">
                <a16:creationId xmlns:a16="http://schemas.microsoft.com/office/drawing/2014/main" id="{27049E70-889E-9FB6-D42B-76DE579EB609}"/>
              </a:ext>
            </a:extLst>
          </p:cNvPr>
          <p:cNvSpPr txBox="1"/>
          <p:nvPr/>
        </p:nvSpPr>
        <p:spPr>
          <a:xfrm>
            <a:off x="2046709" y="4054782"/>
            <a:ext cx="2490095" cy="369332"/>
          </a:xfrm>
          <a:prstGeom prst="rect">
            <a:avLst/>
          </a:prstGeom>
          <a:noFill/>
        </p:spPr>
        <p:txBody>
          <a:bodyPr wrap="square">
            <a:spAutoFit/>
          </a:bodyPr>
          <a:lstStyle/>
          <a:p>
            <a:r>
              <a:rPr lang="en-US" b="1" dirty="0"/>
              <a:t>Best for media relations</a:t>
            </a:r>
          </a:p>
        </p:txBody>
      </p:sp>
      <p:pic>
        <p:nvPicPr>
          <p:cNvPr id="18" name="Picture 17">
            <a:extLst>
              <a:ext uri="{FF2B5EF4-FFF2-40B4-BE49-F238E27FC236}">
                <a16:creationId xmlns:a16="http://schemas.microsoft.com/office/drawing/2014/main" id="{E6B971A1-C5EC-D949-CC86-96497D7C2A4F}"/>
              </a:ext>
            </a:extLst>
          </p:cNvPr>
          <p:cNvPicPr>
            <a:picLocks noChangeAspect="1"/>
          </p:cNvPicPr>
          <p:nvPr/>
        </p:nvPicPr>
        <p:blipFill>
          <a:blip r:embed="rId5"/>
          <a:stretch>
            <a:fillRect/>
          </a:stretch>
        </p:blipFill>
        <p:spPr>
          <a:xfrm>
            <a:off x="8510154" y="1959888"/>
            <a:ext cx="2514951" cy="1181265"/>
          </a:xfrm>
          <a:prstGeom prst="rect">
            <a:avLst/>
          </a:prstGeom>
        </p:spPr>
      </p:pic>
      <p:sp>
        <p:nvSpPr>
          <p:cNvPr id="19" name="TextBox 18">
            <a:extLst>
              <a:ext uri="{FF2B5EF4-FFF2-40B4-BE49-F238E27FC236}">
                <a16:creationId xmlns:a16="http://schemas.microsoft.com/office/drawing/2014/main" id="{663EB2E9-4B03-4176-FB82-15924D4D4645}"/>
              </a:ext>
            </a:extLst>
          </p:cNvPr>
          <p:cNvSpPr txBox="1"/>
          <p:nvPr/>
        </p:nvSpPr>
        <p:spPr>
          <a:xfrm>
            <a:off x="5840729" y="3080464"/>
            <a:ext cx="5692139" cy="584775"/>
          </a:xfrm>
          <a:prstGeom prst="rect">
            <a:avLst/>
          </a:prstGeom>
          <a:noFill/>
        </p:spPr>
        <p:txBody>
          <a:bodyPr wrap="square">
            <a:spAutoFit/>
          </a:bodyPr>
          <a:lstStyle/>
          <a:p>
            <a:r>
              <a:rPr lang="en-US" dirty="0">
                <a:solidFill>
                  <a:srgbClr val="ED7D31"/>
                </a:solidFill>
              </a:rPr>
              <a:t>https://itacit.com/internal-crisis-communication/</a:t>
            </a:r>
          </a:p>
          <a:p>
            <a:r>
              <a:rPr lang="en-US" sz="1400" b="1" dirty="0">
                <a:solidFill>
                  <a:srgbClr val="ED7D31"/>
                </a:solidFill>
              </a:rPr>
              <a:t>https://www.snapcomms.com/solutions/internal-crisis-communications</a:t>
            </a:r>
          </a:p>
        </p:txBody>
      </p:sp>
      <p:sp>
        <p:nvSpPr>
          <p:cNvPr id="20" name="TextBox 19">
            <a:extLst>
              <a:ext uri="{FF2B5EF4-FFF2-40B4-BE49-F238E27FC236}">
                <a16:creationId xmlns:a16="http://schemas.microsoft.com/office/drawing/2014/main" id="{E6A561EA-E2D2-896C-2A76-CB65434EC692}"/>
              </a:ext>
            </a:extLst>
          </p:cNvPr>
          <p:cNvSpPr txBox="1"/>
          <p:nvPr/>
        </p:nvSpPr>
        <p:spPr>
          <a:xfrm>
            <a:off x="7100437" y="1775222"/>
            <a:ext cx="3350030" cy="369332"/>
          </a:xfrm>
          <a:prstGeom prst="rect">
            <a:avLst/>
          </a:prstGeom>
          <a:noFill/>
        </p:spPr>
        <p:txBody>
          <a:bodyPr wrap="square">
            <a:spAutoFit/>
          </a:bodyPr>
          <a:lstStyle/>
          <a:p>
            <a:r>
              <a:rPr lang="en-US" b="1" dirty="0"/>
              <a:t>Best for internal communications</a:t>
            </a:r>
          </a:p>
        </p:txBody>
      </p:sp>
      <p:pic>
        <p:nvPicPr>
          <p:cNvPr id="22" name="Picture 21">
            <a:extLst>
              <a:ext uri="{FF2B5EF4-FFF2-40B4-BE49-F238E27FC236}">
                <a16:creationId xmlns:a16="http://schemas.microsoft.com/office/drawing/2014/main" id="{0C316A34-ED35-24AA-94EA-C20DA9A528EC}"/>
              </a:ext>
            </a:extLst>
          </p:cNvPr>
          <p:cNvPicPr>
            <a:picLocks noChangeAspect="1"/>
          </p:cNvPicPr>
          <p:nvPr/>
        </p:nvPicPr>
        <p:blipFill>
          <a:blip r:embed="rId6"/>
          <a:stretch>
            <a:fillRect/>
          </a:stretch>
        </p:blipFill>
        <p:spPr>
          <a:xfrm>
            <a:off x="5976151" y="2076269"/>
            <a:ext cx="2700958" cy="800787"/>
          </a:xfrm>
          <a:prstGeom prst="rect">
            <a:avLst/>
          </a:prstGeom>
        </p:spPr>
      </p:pic>
      <p:sp>
        <p:nvSpPr>
          <p:cNvPr id="24" name="TextBox 23">
            <a:extLst>
              <a:ext uri="{FF2B5EF4-FFF2-40B4-BE49-F238E27FC236}">
                <a16:creationId xmlns:a16="http://schemas.microsoft.com/office/drawing/2014/main" id="{8E342E35-3B2A-EA80-CF95-271DD7CEE852}"/>
              </a:ext>
            </a:extLst>
          </p:cNvPr>
          <p:cNvSpPr txBox="1"/>
          <p:nvPr/>
        </p:nvSpPr>
        <p:spPr>
          <a:xfrm>
            <a:off x="6351271" y="5525688"/>
            <a:ext cx="4856622" cy="369332"/>
          </a:xfrm>
          <a:prstGeom prst="rect">
            <a:avLst/>
          </a:prstGeom>
          <a:noFill/>
        </p:spPr>
        <p:txBody>
          <a:bodyPr wrap="square">
            <a:spAutoFit/>
          </a:bodyPr>
          <a:lstStyle/>
          <a:p>
            <a:r>
              <a:rPr lang="en-US" dirty="0">
                <a:solidFill>
                  <a:srgbClr val="ED7D31"/>
                </a:solidFill>
              </a:rPr>
              <a:t>https://crowdanalyzer.com/crisis-management/</a:t>
            </a:r>
          </a:p>
        </p:txBody>
      </p:sp>
      <p:pic>
        <p:nvPicPr>
          <p:cNvPr id="26" name="Picture 25">
            <a:extLst>
              <a:ext uri="{FF2B5EF4-FFF2-40B4-BE49-F238E27FC236}">
                <a16:creationId xmlns:a16="http://schemas.microsoft.com/office/drawing/2014/main" id="{05D33B9D-AAD6-E7F0-D741-57D66FC37B71}"/>
              </a:ext>
            </a:extLst>
          </p:cNvPr>
          <p:cNvPicPr>
            <a:picLocks noChangeAspect="1"/>
          </p:cNvPicPr>
          <p:nvPr/>
        </p:nvPicPr>
        <p:blipFill>
          <a:blip r:embed="rId7"/>
          <a:stretch>
            <a:fillRect/>
          </a:stretch>
        </p:blipFill>
        <p:spPr>
          <a:xfrm>
            <a:off x="7168872" y="4506461"/>
            <a:ext cx="2612277" cy="1071034"/>
          </a:xfrm>
          <a:prstGeom prst="rect">
            <a:avLst/>
          </a:prstGeom>
        </p:spPr>
      </p:pic>
      <p:sp>
        <p:nvSpPr>
          <p:cNvPr id="28" name="TextBox 27">
            <a:extLst>
              <a:ext uri="{FF2B5EF4-FFF2-40B4-BE49-F238E27FC236}">
                <a16:creationId xmlns:a16="http://schemas.microsoft.com/office/drawing/2014/main" id="{40EAEC1A-5B2D-F15A-2752-4241A3789941}"/>
              </a:ext>
            </a:extLst>
          </p:cNvPr>
          <p:cNvSpPr txBox="1"/>
          <p:nvPr/>
        </p:nvSpPr>
        <p:spPr>
          <a:xfrm>
            <a:off x="6979336" y="4061442"/>
            <a:ext cx="3431645" cy="646331"/>
          </a:xfrm>
          <a:prstGeom prst="rect">
            <a:avLst/>
          </a:prstGeom>
          <a:noFill/>
        </p:spPr>
        <p:txBody>
          <a:bodyPr wrap="square">
            <a:spAutoFit/>
          </a:bodyPr>
          <a:lstStyle/>
          <a:p>
            <a:r>
              <a:rPr lang="en-US" b="1" dirty="0"/>
              <a:t>Best for Arabic media monitoring and crisis communication analysis</a:t>
            </a:r>
          </a:p>
        </p:txBody>
      </p:sp>
      <p:cxnSp>
        <p:nvCxnSpPr>
          <p:cNvPr id="32" name="Straight Connector 31">
            <a:extLst>
              <a:ext uri="{FF2B5EF4-FFF2-40B4-BE49-F238E27FC236}">
                <a16:creationId xmlns:a16="http://schemas.microsoft.com/office/drawing/2014/main" id="{23AF6FCF-7496-D6E7-2C76-5BEF253D24ED}"/>
              </a:ext>
            </a:extLst>
          </p:cNvPr>
          <p:cNvCxnSpPr/>
          <p:nvPr/>
        </p:nvCxnSpPr>
        <p:spPr>
          <a:xfrm>
            <a:off x="5840730" y="1715156"/>
            <a:ext cx="0" cy="432024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A94CB85-848F-8542-9D94-1854A41071D4}"/>
              </a:ext>
            </a:extLst>
          </p:cNvPr>
          <p:cNvCxnSpPr/>
          <p:nvPr/>
        </p:nvCxnSpPr>
        <p:spPr>
          <a:xfrm>
            <a:off x="708327" y="3863340"/>
            <a:ext cx="1065309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991483"/>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9E704-CBDC-9376-1768-FD8057C31702}"/>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CB81E7C6-2F8C-2694-E9BB-26D6A33D6AEF}"/>
              </a:ext>
            </a:extLst>
          </p:cNvPr>
          <p:cNvSpPr txBox="1"/>
          <p:nvPr/>
        </p:nvSpPr>
        <p:spPr>
          <a:xfrm>
            <a:off x="1614978" y="2249856"/>
            <a:ext cx="8962044" cy="707886"/>
          </a:xfrm>
          <a:prstGeom prst="rect">
            <a:avLst/>
          </a:prstGeom>
          <a:noFill/>
        </p:spPr>
        <p:txBody>
          <a:bodyPr wrap="square" rtlCol="0">
            <a:spAutoFit/>
          </a:bodyPr>
          <a:lstStyle/>
          <a:p>
            <a:pPr algn="ctr"/>
            <a:r>
              <a:rPr lang="fr-FR" sz="4000" b="1" dirty="0">
                <a:solidFill>
                  <a:srgbClr val="2E3957"/>
                </a:solidFill>
                <a:latin typeface="Tajawal ExtraBold" panose="00000800000000000000" pitchFamily="2" charset="-78"/>
                <a:cs typeface="Tajawal ExtraBold" panose="00000800000000000000" pitchFamily="2" charset="-78"/>
              </a:rPr>
              <a:t>Crisis </a:t>
            </a:r>
            <a:r>
              <a:rPr lang="fr-FR" sz="4000" b="1" dirty="0" err="1">
                <a:solidFill>
                  <a:srgbClr val="2E3957"/>
                </a:solidFill>
                <a:latin typeface="Tajawal ExtraBold" panose="00000800000000000000" pitchFamily="2" charset="-78"/>
                <a:cs typeface="Tajawal ExtraBold" panose="00000800000000000000" pitchFamily="2" charset="-78"/>
              </a:rPr>
              <a:t>Informatics</a:t>
            </a:r>
            <a:r>
              <a:rPr lang="fr-FR" sz="4000" b="1" dirty="0">
                <a:solidFill>
                  <a:srgbClr val="2E3957"/>
                </a:solidFill>
                <a:latin typeface="Tajawal ExtraBold" panose="00000800000000000000" pitchFamily="2" charset="-78"/>
                <a:cs typeface="Tajawal ExtraBold" panose="00000800000000000000" pitchFamily="2" charset="-78"/>
              </a:rPr>
              <a:t> and Sensemaking</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4" name="Picture 3">
            <a:extLst>
              <a:ext uri="{FF2B5EF4-FFF2-40B4-BE49-F238E27FC236}">
                <a16:creationId xmlns:a16="http://schemas.microsoft.com/office/drawing/2014/main" id="{B3357AAE-1020-F0B3-8695-9E7250238AD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266057" y="3173245"/>
            <a:ext cx="3999048" cy="2666032"/>
          </a:xfrm>
          <a:prstGeom prst="rect">
            <a:avLst/>
          </a:prstGeom>
        </p:spPr>
      </p:pic>
      <p:sp>
        <p:nvSpPr>
          <p:cNvPr id="3" name="TextBox 2">
            <a:extLst>
              <a:ext uri="{FF2B5EF4-FFF2-40B4-BE49-F238E27FC236}">
                <a16:creationId xmlns:a16="http://schemas.microsoft.com/office/drawing/2014/main" id="{6CDAF84C-54D1-EAF0-D294-42B113CC941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83509154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D9379-86D0-4429-10A7-0EC13C1E71E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7546BA3-70D5-53B4-3091-3D131C091593}"/>
              </a:ext>
            </a:extLst>
          </p:cNvPr>
          <p:cNvSpPr txBox="1"/>
          <p:nvPr/>
        </p:nvSpPr>
        <p:spPr>
          <a:xfrm>
            <a:off x="2328242" y="1191936"/>
            <a:ext cx="5815951" cy="461665"/>
          </a:xfrm>
          <a:prstGeom prst="rect">
            <a:avLst/>
          </a:prstGeom>
          <a:noFill/>
        </p:spPr>
        <p:txBody>
          <a:bodyPr wrap="square" rtlCol="0">
            <a:spAutoFit/>
          </a:bodyPr>
          <a:lstStyle/>
          <a:p>
            <a:pPr algn="just"/>
            <a:r>
              <a:rPr lang="fr-FR" sz="2400" b="1" dirty="0">
                <a:solidFill>
                  <a:schemeClr val="accent2"/>
                </a:solidFill>
                <a:latin typeface="Tajawal Medium" panose="00000600000000000000" pitchFamily="2" charset="-78"/>
                <a:cs typeface="Tajawal Medium" panose="00000600000000000000" pitchFamily="2" charset="-78"/>
              </a:rPr>
              <a:t>Crisis </a:t>
            </a:r>
            <a:r>
              <a:rPr lang="fr-FR" sz="2400" b="1" dirty="0" err="1">
                <a:solidFill>
                  <a:schemeClr val="accent2"/>
                </a:solidFill>
                <a:latin typeface="Tajawal Medium" panose="00000600000000000000" pitchFamily="2" charset="-78"/>
                <a:cs typeface="Tajawal Medium" panose="00000600000000000000" pitchFamily="2" charset="-78"/>
              </a:rPr>
              <a:t>Informatics</a:t>
            </a:r>
            <a:r>
              <a:rPr lang="fr-FR" sz="2400" b="1" dirty="0">
                <a:solidFill>
                  <a:schemeClr val="accent2"/>
                </a:solidFill>
                <a:latin typeface="Tajawal Medium" panose="00000600000000000000" pitchFamily="2" charset="-78"/>
                <a:cs typeface="Tajawal Medium" panose="00000600000000000000" pitchFamily="2" charset="-78"/>
              </a:rPr>
              <a:t> and Sensemaking</a:t>
            </a:r>
          </a:p>
        </p:txBody>
      </p:sp>
      <p:sp>
        <p:nvSpPr>
          <p:cNvPr id="48" name="TextBox 47">
            <a:extLst>
              <a:ext uri="{FF2B5EF4-FFF2-40B4-BE49-F238E27FC236}">
                <a16:creationId xmlns:a16="http://schemas.microsoft.com/office/drawing/2014/main" id="{B6F0064E-18B9-22E1-27AC-DB1DAD195EF5}"/>
              </a:ext>
            </a:extLst>
          </p:cNvPr>
          <p:cNvSpPr txBox="1"/>
          <p:nvPr/>
        </p:nvSpPr>
        <p:spPr>
          <a:xfrm>
            <a:off x="878638" y="2038132"/>
            <a:ext cx="10437062" cy="3785652"/>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Crisis informatics conceptualizes social media as both data source and communication infrastructure during emergencies.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AI-enhanced social listening can support sensemaking by:</a:t>
            </a:r>
          </a:p>
          <a:p>
            <a:pPr algn="just"/>
            <a:r>
              <a:rPr lang="en-US" sz="2400" b="1" dirty="0">
                <a:solidFill>
                  <a:srgbClr val="2D3956"/>
                </a:solidFill>
                <a:latin typeface="Tajawal ExtraBold" panose="00000800000000000000" pitchFamily="2" charset="-78"/>
                <a:cs typeface="Tajawal ExtraBold" panose="00000800000000000000" pitchFamily="2" charset="-78"/>
              </a:rPr>
              <a:t>• Surfacing emergent narratives, rumors, and misinformation that might undermine official messaging.</a:t>
            </a:r>
          </a:p>
          <a:p>
            <a:pPr algn="just"/>
            <a:r>
              <a:rPr lang="en-US" sz="2400" b="1" dirty="0">
                <a:solidFill>
                  <a:srgbClr val="2D3956"/>
                </a:solidFill>
                <a:latin typeface="Tajawal ExtraBold" panose="00000800000000000000" pitchFamily="2" charset="-78"/>
                <a:cs typeface="Tajawal ExtraBold" panose="00000800000000000000" pitchFamily="2" charset="-78"/>
              </a:rPr>
              <a:t>• Highlighting "sense gaps" where key questions or fears remain unaddressed, guiding more responsive communication.</a:t>
            </a:r>
          </a:p>
          <a:p>
            <a:pPr algn="just"/>
            <a:r>
              <a:rPr lang="en-US" sz="2400" b="1" dirty="0">
                <a:solidFill>
                  <a:srgbClr val="2D3956"/>
                </a:solidFill>
                <a:latin typeface="Tajawal ExtraBold" panose="00000800000000000000" pitchFamily="2" charset="-78"/>
                <a:cs typeface="Tajawal ExtraBold" panose="00000800000000000000" pitchFamily="2" charset="-78"/>
              </a:rPr>
              <a:t>• Enabling scenario modeling and game-theoretic simulations of how crises might escalate under different communication strategies.</a:t>
            </a:r>
          </a:p>
        </p:txBody>
      </p:sp>
      <p:sp>
        <p:nvSpPr>
          <p:cNvPr id="8" name="TextBox 7">
            <a:extLst>
              <a:ext uri="{FF2B5EF4-FFF2-40B4-BE49-F238E27FC236}">
                <a16:creationId xmlns:a16="http://schemas.microsoft.com/office/drawing/2014/main" id="{C7AF0B7D-4B2D-9EC7-7620-40C9FFB24F6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194027775"/>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C97B2-CCC8-81C6-1E27-A1C04330BD33}"/>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4B9CB672-3448-5F3B-E6F9-CB099C0C038D}"/>
              </a:ext>
            </a:extLst>
          </p:cNvPr>
          <p:cNvSpPr txBox="1"/>
          <p:nvPr/>
        </p:nvSpPr>
        <p:spPr>
          <a:xfrm>
            <a:off x="1614978" y="1975536"/>
            <a:ext cx="8962044"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Strengths and Limitations </a:t>
            </a:r>
          </a:p>
          <a:p>
            <a:pPr algn="ctr"/>
            <a:r>
              <a:rPr lang="en-US" sz="4000" b="1" dirty="0">
                <a:solidFill>
                  <a:srgbClr val="2E3957"/>
                </a:solidFill>
                <a:latin typeface="Tajawal ExtraBold" panose="00000800000000000000" pitchFamily="2" charset="-78"/>
                <a:cs typeface="Tajawal ExtraBold" panose="00000800000000000000" pitchFamily="2" charset="-78"/>
              </a:rPr>
              <a:t>of AI in Crisis Analysis</a:t>
            </a:r>
          </a:p>
        </p:txBody>
      </p:sp>
      <p:pic>
        <p:nvPicPr>
          <p:cNvPr id="4" name="Picture 3">
            <a:extLst>
              <a:ext uri="{FF2B5EF4-FFF2-40B4-BE49-F238E27FC236}">
                <a16:creationId xmlns:a16="http://schemas.microsoft.com/office/drawing/2014/main" id="{92ED2AEB-456B-8AEB-0679-ADE8B2389A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752242" y="3298975"/>
            <a:ext cx="4687515" cy="2639148"/>
          </a:xfrm>
          <a:prstGeom prst="rect">
            <a:avLst/>
          </a:prstGeom>
        </p:spPr>
      </p:pic>
      <p:sp>
        <p:nvSpPr>
          <p:cNvPr id="3" name="TextBox 2">
            <a:extLst>
              <a:ext uri="{FF2B5EF4-FFF2-40B4-BE49-F238E27FC236}">
                <a16:creationId xmlns:a16="http://schemas.microsoft.com/office/drawing/2014/main" id="{93203C9F-7DB7-B2E5-19CC-7EAFECD2AA9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27908366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3E751-B081-4F07-C0D2-BAEB0FECD55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4A1E509-19BA-297B-CA29-6198508ACDBF}"/>
              </a:ext>
            </a:extLst>
          </p:cNvPr>
          <p:cNvSpPr txBox="1"/>
          <p:nvPr/>
        </p:nvSpPr>
        <p:spPr>
          <a:xfrm>
            <a:off x="2328242" y="1191936"/>
            <a:ext cx="7581568"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Strengths and Limitations of AI in Crisis Analysis</a:t>
            </a:r>
          </a:p>
        </p:txBody>
      </p:sp>
      <p:sp>
        <p:nvSpPr>
          <p:cNvPr id="48" name="TextBox 47">
            <a:extLst>
              <a:ext uri="{FF2B5EF4-FFF2-40B4-BE49-F238E27FC236}">
                <a16:creationId xmlns:a16="http://schemas.microsoft.com/office/drawing/2014/main" id="{3DDBC2FF-C438-1395-671C-0DBB11616A46}"/>
              </a:ext>
            </a:extLst>
          </p:cNvPr>
          <p:cNvSpPr txBox="1"/>
          <p:nvPr/>
        </p:nvSpPr>
        <p:spPr>
          <a:xfrm>
            <a:off x="878638" y="2038132"/>
            <a:ext cx="10437062" cy="3477875"/>
          </a:xfrm>
          <a:prstGeom prst="rect">
            <a:avLst/>
          </a:prstGeom>
          <a:noFill/>
        </p:spPr>
        <p:txBody>
          <a:bodyPr wrap="square" rtlCol="0">
            <a:spAutoFit/>
          </a:bodyPr>
          <a:lstStyle/>
          <a:p>
            <a:pPr algn="ctr"/>
            <a:r>
              <a:rPr lang="en-US" sz="2400" b="1" dirty="0">
                <a:solidFill>
                  <a:srgbClr val="ED7D31"/>
                </a:solidFill>
                <a:latin typeface="Tajawal ExtraBold" panose="00000800000000000000" pitchFamily="2" charset="-78"/>
                <a:cs typeface="Tajawal ExtraBold" panose="00000800000000000000" pitchFamily="2" charset="-78"/>
              </a:rPr>
              <a:t>Strengths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ED7D31"/>
                </a:solidFill>
                <a:latin typeface="Tajawal ExtraBold" panose="00000800000000000000" pitchFamily="2" charset="-78"/>
                <a:cs typeface="Tajawal ExtraBold" panose="00000800000000000000" pitchFamily="2" charset="-78"/>
              </a:rPr>
              <a:t>Speed and scale: </a:t>
            </a:r>
            <a:r>
              <a:rPr lang="en-US" sz="2200" b="1" dirty="0">
                <a:solidFill>
                  <a:srgbClr val="2D3956"/>
                </a:solidFill>
                <a:latin typeface="Tajawal ExtraBold" panose="00000800000000000000" pitchFamily="2" charset="-78"/>
                <a:cs typeface="Tajawal ExtraBold" panose="00000800000000000000" pitchFamily="2" charset="-78"/>
              </a:rPr>
              <a:t>AI can process high-volume, real-time data across platforms, languages, and regions far beyond human capacity, enabling earlier detection and more comprehensive situational awareness.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ED7D31"/>
                </a:solidFill>
                <a:latin typeface="Tajawal ExtraBold" panose="00000800000000000000" pitchFamily="2" charset="-78"/>
                <a:cs typeface="Tajawal ExtraBold" panose="00000800000000000000" pitchFamily="2" charset="-78"/>
              </a:rPr>
              <a:t>Pattern detection: </a:t>
            </a:r>
            <a:r>
              <a:rPr lang="en-US" sz="2200" b="1" dirty="0">
                <a:solidFill>
                  <a:srgbClr val="2D3956"/>
                </a:solidFill>
                <a:latin typeface="Tajawal ExtraBold" panose="00000800000000000000" pitchFamily="2" charset="-78"/>
                <a:cs typeface="Tajawal ExtraBold" panose="00000800000000000000" pitchFamily="2" charset="-78"/>
              </a:rPr>
              <a:t>Machine learning identifies subtle shifts in sentiment, network structure, or topic combinations that might signal brewing crises before they are visible through traditional channels.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ED7D31"/>
                </a:solidFill>
                <a:latin typeface="Tajawal ExtraBold" panose="00000800000000000000" pitchFamily="2" charset="-78"/>
                <a:cs typeface="Tajawal ExtraBold" panose="00000800000000000000" pitchFamily="2" charset="-78"/>
              </a:rPr>
              <a:t>Decision support: </a:t>
            </a:r>
            <a:r>
              <a:rPr lang="en-US" sz="2200" b="1" dirty="0">
                <a:solidFill>
                  <a:srgbClr val="2D3956"/>
                </a:solidFill>
                <a:latin typeface="Tajawal ExtraBold" panose="00000800000000000000" pitchFamily="2" charset="-78"/>
                <a:cs typeface="Tajawal ExtraBold" panose="00000800000000000000" pitchFamily="2" charset="-78"/>
              </a:rPr>
              <a:t>AI synthesizes heterogeneous data (social media, news, customer service logs) into dashboards that support faster, evidence-based crisis decisions.</a:t>
            </a:r>
          </a:p>
        </p:txBody>
      </p:sp>
      <p:sp>
        <p:nvSpPr>
          <p:cNvPr id="8" name="TextBox 7">
            <a:extLst>
              <a:ext uri="{FF2B5EF4-FFF2-40B4-BE49-F238E27FC236}">
                <a16:creationId xmlns:a16="http://schemas.microsoft.com/office/drawing/2014/main" id="{110AE055-AAD6-F557-477B-2389CFBB226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009372913"/>
      </p:ext>
    </p:extLst>
  </p:cSld>
  <p:clrMapOvr>
    <a:masterClrMapping/>
  </p:clrMapOvr>
  <mc:AlternateContent xmlns:mc="http://schemas.openxmlformats.org/markup-compatibility/2006" xmlns:p14="http://schemas.microsoft.com/office/powerpoint/2010/main">
    <mc:Choice Requires="p14">
      <p:transition p14:dur="10" advTm="96100"/>
    </mc:Choice>
    <mc:Fallback xmlns="">
      <p:transition advTm="961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4" name="TextBox 3">
            <a:extLst>
              <a:ext uri="{FF2B5EF4-FFF2-40B4-BE49-F238E27FC236}">
                <a16:creationId xmlns:a16="http://schemas.microsoft.com/office/drawing/2014/main" id="{BE978865-CA90-8517-8D7D-01B59B3C844E}"/>
              </a:ext>
            </a:extLst>
          </p:cNvPr>
          <p:cNvSpPr txBox="1"/>
          <p:nvPr/>
        </p:nvSpPr>
        <p:spPr>
          <a:xfrm>
            <a:off x="2939454" y="911428"/>
            <a:ext cx="6013746" cy="707886"/>
          </a:xfrm>
          <a:prstGeom prst="rect">
            <a:avLst/>
          </a:prstGeom>
          <a:solidFill>
            <a:srgbClr val="FFFF00"/>
          </a:solid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Amazon Crisis</a:t>
            </a:r>
          </a:p>
        </p:txBody>
      </p:sp>
      <p:pic>
        <p:nvPicPr>
          <p:cNvPr id="5" name="Picture 4">
            <a:extLst>
              <a:ext uri="{FF2B5EF4-FFF2-40B4-BE49-F238E27FC236}">
                <a16:creationId xmlns:a16="http://schemas.microsoft.com/office/drawing/2014/main" id="{4E5DE829-098A-1AE4-C9CA-17F08FC6068B}"/>
              </a:ext>
            </a:extLst>
          </p:cNvPr>
          <p:cNvPicPr>
            <a:picLocks noChangeAspect="1"/>
          </p:cNvPicPr>
          <p:nvPr/>
        </p:nvPicPr>
        <p:blipFill>
          <a:blip r:embed="rId2"/>
          <a:stretch>
            <a:fillRect/>
          </a:stretch>
        </p:blipFill>
        <p:spPr>
          <a:xfrm>
            <a:off x="0" y="2161855"/>
            <a:ext cx="5006340" cy="3731578"/>
          </a:xfrm>
          <a:prstGeom prst="rect">
            <a:avLst/>
          </a:prstGeom>
        </p:spPr>
      </p:pic>
      <p:pic>
        <p:nvPicPr>
          <p:cNvPr id="7" name="Picture 6" descr="A fire in a building&#10;&#10;Description automatically generated">
            <a:extLst>
              <a:ext uri="{FF2B5EF4-FFF2-40B4-BE49-F238E27FC236}">
                <a16:creationId xmlns:a16="http://schemas.microsoft.com/office/drawing/2014/main" id="{887E9AA2-C52A-E563-D7B7-710C228B50B5}"/>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l="12471" t="2777" r="15025" b="28254"/>
          <a:stretch/>
        </p:blipFill>
        <p:spPr>
          <a:xfrm>
            <a:off x="5200651" y="2160270"/>
            <a:ext cx="6991350" cy="3738622"/>
          </a:xfrm>
          <a:prstGeom prst="rect">
            <a:avLst/>
          </a:prstGeom>
        </p:spPr>
      </p:pic>
      <p:sp>
        <p:nvSpPr>
          <p:cNvPr id="9" name="TextBox 8">
            <a:extLst>
              <a:ext uri="{FF2B5EF4-FFF2-40B4-BE49-F238E27FC236}">
                <a16:creationId xmlns:a16="http://schemas.microsoft.com/office/drawing/2014/main" id="{06F64E37-88EE-08A3-4BEB-FFF83AC01B5F}"/>
              </a:ext>
            </a:extLst>
          </p:cNvPr>
          <p:cNvSpPr txBox="1"/>
          <p:nvPr/>
        </p:nvSpPr>
        <p:spPr>
          <a:xfrm>
            <a:off x="2602149" y="5920118"/>
            <a:ext cx="7182277" cy="923330"/>
          </a:xfrm>
          <a:prstGeom prst="rect">
            <a:avLst/>
          </a:prstGeom>
          <a:solidFill>
            <a:schemeClr val="accent4">
              <a:lumMod val="20000"/>
              <a:lumOff val="80000"/>
            </a:schemeClr>
          </a:solidFill>
        </p:spPr>
        <p:txBody>
          <a:bodyPr wrap="square">
            <a:spAutoFit/>
          </a:bodyPr>
          <a:lstStyle/>
          <a:p>
            <a:pPr algn="just"/>
            <a:r>
              <a:rPr lang="en-US" b="1" dirty="0"/>
              <a:t>A fire early Friday destroyed a Southern California distribution facility that was used to ship items to Amazon customers.</a:t>
            </a:r>
          </a:p>
          <a:p>
            <a:pPr algn="just"/>
            <a:r>
              <a:rPr lang="en-US" b="1" dirty="0"/>
              <a:t>Authorities said employees got out and there were no reports of injuries.</a:t>
            </a:r>
          </a:p>
        </p:txBody>
      </p:sp>
    </p:spTree>
    <p:extLst>
      <p:ext uri="{BB962C8B-B14F-4D97-AF65-F5344CB8AC3E}">
        <p14:creationId xmlns:p14="http://schemas.microsoft.com/office/powerpoint/2010/main" val="1892864493"/>
      </p:ext>
    </p:extLst>
  </p:cSld>
  <p:clrMapOvr>
    <a:masterClrMapping/>
  </p:clrMapOvr>
  <mc:AlternateContent xmlns:mc="http://schemas.openxmlformats.org/markup-compatibility/2006" xmlns:p14="http://schemas.microsoft.com/office/powerpoint/2010/main">
    <mc:Choice Requires="p14">
      <p:transition p14:dur="10" advTm="17000"/>
    </mc:Choice>
    <mc:Fallback xmlns="">
      <p:transition advTm="17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808891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Case Study: </a:t>
            </a:r>
            <a:r>
              <a:rPr lang="en-US" sz="2400" b="1" dirty="0">
                <a:solidFill>
                  <a:schemeClr val="accent2"/>
                </a:solidFill>
                <a:latin typeface="Tajawal Medium" panose="00000600000000000000" pitchFamily="2" charset="-78"/>
                <a:cs typeface="Tajawal Medium" panose="00000600000000000000" pitchFamily="2" charset="-78"/>
              </a:rPr>
              <a:t>Major Fire at Amazon Warehouse</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905" y="2131558"/>
            <a:ext cx="10595610" cy="3754874"/>
          </a:xfrm>
          <a:prstGeom prst="rect">
            <a:avLst/>
          </a:prstGeom>
          <a:noFill/>
        </p:spPr>
        <p:txBody>
          <a:bodyPr wrap="square" rtlCol="0">
            <a:spAutoFit/>
          </a:bodyPr>
          <a:lstStyle/>
          <a:p>
            <a:pPr algn="just"/>
            <a:r>
              <a:rPr lang="en-US" sz="1700" b="1" dirty="0">
                <a:solidFill>
                  <a:srgbClr val="2D3956"/>
                </a:solidFill>
                <a:latin typeface="Tajawal ExtraBold" panose="00000800000000000000" pitchFamily="2" charset="-78"/>
                <a:cs typeface="Tajawal ExtraBold" panose="00000800000000000000" pitchFamily="2" charset="-78"/>
              </a:rPr>
              <a:t>"A fire broke out on the evening of Friday, July 5, 2020, at an Amazon warehouse located in the city of Redlands, California. The fire led to the collapse of entire sections of the warehouse, including its roof. The blaze ignited at approximately 5:30 a.m. local time, and within 15 minutes, the rear part of the building had collapsed and exploded. Assistance arrived from across San Bernardino County and other neighboring agencies to battle the fire, according to Redlands spokesperson Carl Baker."</a:t>
            </a:r>
          </a:p>
          <a:p>
            <a:pPr algn="just"/>
            <a:r>
              <a:rPr lang="en-US" sz="1700" b="1" dirty="0">
                <a:solidFill>
                  <a:srgbClr val="2D3956"/>
                </a:solidFill>
                <a:latin typeface="Tajawal ExtraBold" panose="00000800000000000000" pitchFamily="2" charset="-78"/>
                <a:cs typeface="Tajawal ExtraBold" panose="00000800000000000000" pitchFamily="2" charset="-78"/>
              </a:rPr>
              <a:t>"Baker stated that about 100 employees were evacuated and reached safety, and no injuries were reported. Nearby Amazon facilities were also unaffected by the blaze."</a:t>
            </a:r>
          </a:p>
          <a:p>
            <a:pPr algn="just"/>
            <a:r>
              <a:rPr lang="en-US" sz="1700" b="1" dirty="0">
                <a:solidFill>
                  <a:srgbClr val="2D3956"/>
                </a:solidFill>
                <a:latin typeface="Tajawal ExtraBold" panose="00000800000000000000" pitchFamily="2" charset="-78"/>
                <a:cs typeface="Tajawal ExtraBold" panose="00000800000000000000" pitchFamily="2" charset="-78"/>
              </a:rPr>
              <a:t>"The fire engulfed several external delivery trucks, but no one was injured in the incident."</a:t>
            </a:r>
          </a:p>
          <a:p>
            <a:pPr algn="just"/>
            <a:r>
              <a:rPr lang="en-US" sz="1700" b="1" dirty="0">
                <a:solidFill>
                  <a:srgbClr val="2D3956"/>
                </a:solidFill>
                <a:latin typeface="Tajawal ExtraBold" panose="00000800000000000000" pitchFamily="2" charset="-78"/>
                <a:cs typeface="Tajawal ExtraBold" panose="00000800000000000000" pitchFamily="2" charset="-78"/>
              </a:rPr>
              <a:t>"An employee named Chris Smith questioned the effectiveness of the company’s safety measures, saying: 'I didn’t hear a fire alarm, and I didn’t see any sprinklers working. Nothing!'"</a:t>
            </a:r>
          </a:p>
          <a:p>
            <a:pPr algn="just"/>
            <a:r>
              <a:rPr lang="en-US" sz="1700" b="1" dirty="0">
                <a:solidFill>
                  <a:srgbClr val="2D3956"/>
                </a:solidFill>
                <a:latin typeface="Tajawal ExtraBold" panose="00000800000000000000" pitchFamily="2" charset="-78"/>
                <a:cs typeface="Tajawal ExtraBold" panose="00000800000000000000" pitchFamily="2" charset="-78"/>
              </a:rPr>
              <a:t>"Amazon spokesperson Lisa Levandowski stated: 'We’re glad everyone is safe, and we thank the firefighters and first responders.'"</a:t>
            </a:r>
          </a:p>
          <a:p>
            <a:pPr algn="just"/>
            <a:r>
              <a:rPr lang="en-US" sz="1700" b="1" dirty="0">
                <a:solidFill>
                  <a:srgbClr val="2D3956"/>
                </a:solidFill>
                <a:latin typeface="Tajawal ExtraBold" panose="00000800000000000000" pitchFamily="2" charset="-78"/>
                <a:cs typeface="Tajawal ExtraBold" panose="00000800000000000000" pitchFamily="2" charset="-78"/>
              </a:rPr>
              <a:t>"Lisa also confirmed that Amazon expects a limited impact on customers, as orders will be fulfilled from other locations."</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3853464298"/>
      </p:ext>
    </p:extLst>
  </p:cSld>
  <p:clrMapOvr>
    <a:masterClrMapping/>
  </p:clrMapOvr>
  <mc:AlternateContent xmlns:mc="http://schemas.openxmlformats.org/markup-compatibility/2006" xmlns:p14="http://schemas.microsoft.com/office/powerpoint/2010/main">
    <mc:Choice Requires="p14">
      <p:transition p14:dur="10" advTm="230000"/>
    </mc:Choice>
    <mc:Fallback xmlns="">
      <p:transition advTm="230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808891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Case Study: </a:t>
            </a:r>
            <a:r>
              <a:rPr lang="en-US" sz="2400" b="1" dirty="0">
                <a:solidFill>
                  <a:schemeClr val="accent2"/>
                </a:solidFill>
                <a:latin typeface="Tajawal Medium" panose="00000600000000000000" pitchFamily="2" charset="-78"/>
                <a:cs typeface="Tajawal Medium" panose="00000600000000000000" pitchFamily="2" charset="-78"/>
              </a:rPr>
              <a:t>Major Fire at Amazon Warehouse</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905" y="2131558"/>
            <a:ext cx="10595610" cy="3893374"/>
          </a:xfrm>
          <a:prstGeom prst="rect">
            <a:avLst/>
          </a:prstGeom>
          <a:noFill/>
        </p:spPr>
        <p:txBody>
          <a:bodyPr wrap="square" rtlCol="0">
            <a:spAutoFit/>
          </a:bodyPr>
          <a:lstStyle/>
          <a:p>
            <a:pPr algn="just"/>
            <a:r>
              <a:rPr lang="en-US" sz="1900" b="1" dirty="0">
                <a:solidFill>
                  <a:srgbClr val="2D3956"/>
                </a:solidFill>
                <a:latin typeface="Tajawal ExtraBold" panose="00000800000000000000" pitchFamily="2" charset="-78"/>
                <a:cs typeface="Tajawal ExtraBold" panose="00000800000000000000" pitchFamily="2" charset="-78"/>
              </a:rPr>
              <a:t>Amazon adopted a containment strategy to manage the crisis of the warehouse fire in California. The company acknowledged the magnitude of the fire and its consequences while working to prevent the crisis from escalating and to minimize its impact on operations.</a:t>
            </a:r>
          </a:p>
          <a:p>
            <a:pPr algn="just"/>
            <a:r>
              <a:rPr lang="en-US" sz="1900" b="1" dirty="0">
                <a:solidFill>
                  <a:schemeClr val="accent2"/>
                </a:solidFill>
                <a:latin typeface="Tajawal ExtraBold" panose="00000800000000000000" pitchFamily="2" charset="-78"/>
                <a:cs typeface="Tajawal ExtraBold" panose="00000800000000000000" pitchFamily="2" charset="-78"/>
              </a:rPr>
              <a:t>Media Strategy:</a:t>
            </a:r>
          </a:p>
          <a:p>
            <a:pPr algn="just"/>
            <a:r>
              <a:rPr lang="en-US" sz="1900" b="1" dirty="0">
                <a:solidFill>
                  <a:schemeClr val="accent2"/>
                </a:solidFill>
                <a:latin typeface="Tajawal ExtraBold" panose="00000800000000000000" pitchFamily="2" charset="-78"/>
                <a:cs typeface="Tajawal ExtraBold" panose="00000800000000000000" pitchFamily="2" charset="-78"/>
              </a:rPr>
              <a:t>Defensive Response</a:t>
            </a:r>
          </a:p>
          <a:p>
            <a:pPr algn="just"/>
            <a:r>
              <a:rPr lang="en-US" sz="1900" b="1" dirty="0">
                <a:solidFill>
                  <a:srgbClr val="2D3956"/>
                </a:solidFill>
                <a:latin typeface="Tajawal ExtraBold" panose="00000800000000000000" pitchFamily="2" charset="-78"/>
                <a:cs typeface="Tajawal ExtraBold" panose="00000800000000000000" pitchFamily="2" charset="-78"/>
              </a:rPr>
              <a:t>Amazon implemented a defensive communications plan that included:</a:t>
            </a:r>
          </a:p>
          <a:p>
            <a:pPr lvl="1" algn="just"/>
            <a:r>
              <a:rPr lang="en-US" sz="1900" b="1" dirty="0">
                <a:solidFill>
                  <a:srgbClr val="2D3956"/>
                </a:solidFill>
                <a:latin typeface="Tajawal ExtraBold" panose="00000800000000000000" pitchFamily="2" charset="-78"/>
                <a:cs typeface="Tajawal ExtraBold" panose="00000800000000000000" pitchFamily="2" charset="-78"/>
              </a:rPr>
              <a:t>1. Hiring communications and media consultants.</a:t>
            </a:r>
          </a:p>
          <a:p>
            <a:pPr lvl="1" algn="just"/>
            <a:r>
              <a:rPr lang="en-US" sz="1900" b="1" dirty="0">
                <a:solidFill>
                  <a:srgbClr val="2D3956"/>
                </a:solidFill>
                <a:latin typeface="Tajawal ExtraBold" panose="00000800000000000000" pitchFamily="2" charset="-78"/>
                <a:cs typeface="Tajawal ExtraBold" panose="00000800000000000000" pitchFamily="2" charset="-78"/>
              </a:rPr>
              <a:t>2. Employing official spokespersons:</a:t>
            </a:r>
          </a:p>
          <a:p>
            <a:pPr lvl="2" algn="just"/>
            <a:r>
              <a:rPr lang="en-US" sz="1900" b="1" dirty="0">
                <a:solidFill>
                  <a:srgbClr val="2D3956"/>
                </a:solidFill>
                <a:latin typeface="Tajawal ExtraBold" panose="00000800000000000000" pitchFamily="2" charset="-78"/>
                <a:cs typeface="Tajawal ExtraBold" panose="00000800000000000000" pitchFamily="2" charset="-78"/>
              </a:rPr>
              <a:t>- State representative: Carl Baker.</a:t>
            </a:r>
          </a:p>
          <a:p>
            <a:pPr lvl="2" algn="just"/>
            <a:r>
              <a:rPr lang="en-US" sz="1900" b="1" dirty="0">
                <a:solidFill>
                  <a:srgbClr val="2D3956"/>
                </a:solidFill>
                <a:latin typeface="Tajawal ExtraBold" panose="00000800000000000000" pitchFamily="2" charset="-78"/>
                <a:cs typeface="Tajawal ExtraBold" panose="00000800000000000000" pitchFamily="2" charset="-78"/>
              </a:rPr>
              <a:t>- Company representative: Lisa Levandowski.</a:t>
            </a:r>
          </a:p>
          <a:p>
            <a:pPr lvl="1" algn="just"/>
            <a:r>
              <a:rPr lang="en-US" sz="1900" b="1" dirty="0">
                <a:solidFill>
                  <a:srgbClr val="2D3956"/>
                </a:solidFill>
                <a:latin typeface="Tajawal ExtraBold" panose="00000800000000000000" pitchFamily="2" charset="-78"/>
                <a:cs typeface="Tajawal ExtraBold" panose="00000800000000000000" pitchFamily="2" charset="-78"/>
              </a:rPr>
              <a:t>3. Involving investigation experts to examine the causes of the fire in a building that was assumed to have state-of-the-art fire prevention systems.</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954872093"/>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69540" y="1104675"/>
            <a:ext cx="8088910"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Case Study: </a:t>
            </a:r>
            <a:r>
              <a:rPr lang="en-US" sz="2400" b="1" dirty="0">
                <a:solidFill>
                  <a:schemeClr val="accent2"/>
                </a:solidFill>
                <a:latin typeface="Tajawal Medium" panose="00000600000000000000" pitchFamily="2" charset="-78"/>
                <a:cs typeface="Tajawal Medium" panose="00000600000000000000" pitchFamily="2" charset="-78"/>
              </a:rPr>
              <a:t>Major Fire at Amazon Warehouse</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905" y="2131558"/>
            <a:ext cx="10595610" cy="4016484"/>
          </a:xfrm>
          <a:prstGeom prst="rect">
            <a:avLst/>
          </a:prstGeom>
          <a:noFill/>
        </p:spPr>
        <p:txBody>
          <a:bodyPr wrap="square" rtlCol="0">
            <a:spAutoFit/>
          </a:bodyPr>
          <a:lstStyle/>
          <a:p>
            <a:pPr algn="just"/>
            <a:r>
              <a:rPr lang="en-US" sz="1700" b="1" dirty="0">
                <a:solidFill>
                  <a:srgbClr val="2D3956"/>
                </a:solidFill>
                <a:latin typeface="Tajawal ExtraBold" panose="00000800000000000000" pitchFamily="2" charset="-78"/>
                <a:cs typeface="Tajawal ExtraBold" panose="00000800000000000000" pitchFamily="2" charset="-78"/>
              </a:rPr>
              <a:t>Spokesperson Lisa Levandowski performed generally well, stating in an official statement:</a:t>
            </a:r>
          </a:p>
          <a:p>
            <a:pPr algn="just"/>
            <a:r>
              <a:rPr lang="en-US" sz="1700" b="1" dirty="0">
                <a:solidFill>
                  <a:srgbClr val="2D3956"/>
                </a:solidFill>
                <a:latin typeface="Tajawal ExtraBold" panose="00000800000000000000" pitchFamily="2" charset="-78"/>
                <a:cs typeface="Tajawal ExtraBold" panose="00000800000000000000" pitchFamily="2" charset="-78"/>
              </a:rPr>
              <a:t>"We are glad everyone is safe, and we thank the local firefighters and first responders. This site is operated by a third party, and we will support them during this crisis. Nearby Amazon sites were not affected by the fire that destroyed the building, and the company expects minimal impact on customers as orders will be fulfilled from other locations.“</a:t>
            </a:r>
          </a:p>
          <a:p>
            <a:pPr algn="just"/>
            <a:r>
              <a:rPr lang="en-US" sz="1700" b="1" dirty="0">
                <a:solidFill>
                  <a:schemeClr val="accent2"/>
                </a:solidFill>
                <a:latin typeface="Tajawal ExtraBold" panose="00000800000000000000" pitchFamily="2" charset="-78"/>
                <a:cs typeface="Tajawal ExtraBold" panose="00000800000000000000" pitchFamily="2" charset="-78"/>
              </a:rPr>
              <a:t>Spokesperson Lisa Levandowski’s Qualities:</a:t>
            </a:r>
          </a:p>
          <a:p>
            <a:pPr lvl="1" algn="just"/>
            <a:r>
              <a:rPr lang="en-US" sz="1700" b="1" dirty="0">
                <a:solidFill>
                  <a:srgbClr val="2D3956"/>
                </a:solidFill>
                <a:latin typeface="Tajawal ExtraBold" panose="00000800000000000000" pitchFamily="2" charset="-78"/>
                <a:cs typeface="Tajawal ExtraBold" panose="00000800000000000000" pitchFamily="2" charset="-78"/>
              </a:rPr>
              <a:t>1. Speed in gathering and delivering information:</a:t>
            </a:r>
          </a:p>
          <a:p>
            <a:pPr lvl="1" algn="just"/>
            <a:r>
              <a:rPr lang="en-US" sz="1700" b="1" dirty="0">
                <a:solidFill>
                  <a:srgbClr val="2D3956"/>
                </a:solidFill>
                <a:latin typeface="Tajawal ExtraBold" panose="00000800000000000000" pitchFamily="2" charset="-78"/>
                <a:cs typeface="Tajawal ExtraBold" panose="00000800000000000000" pitchFamily="2" charset="-78"/>
              </a:rPr>
              <a:t>2. Calm under pressure</a:t>
            </a:r>
          </a:p>
          <a:p>
            <a:pPr lvl="1" algn="just"/>
            <a:r>
              <a:rPr lang="en-US" sz="1700" b="1" dirty="0">
                <a:solidFill>
                  <a:srgbClr val="2D3956"/>
                </a:solidFill>
                <a:latin typeface="Tajawal ExtraBold" panose="00000800000000000000" pitchFamily="2" charset="-78"/>
                <a:cs typeface="Tajawal ExtraBold" panose="00000800000000000000" pitchFamily="2" charset="-78"/>
              </a:rPr>
              <a:t>3. Persuasiveness and credibility</a:t>
            </a:r>
          </a:p>
          <a:p>
            <a:pPr lvl="1" algn="just"/>
            <a:r>
              <a:rPr lang="en-US" sz="1700" b="1" dirty="0">
                <a:solidFill>
                  <a:srgbClr val="2D3956"/>
                </a:solidFill>
                <a:latin typeface="Tajawal ExtraBold" panose="00000800000000000000" pitchFamily="2" charset="-78"/>
                <a:cs typeface="Tajawal ExtraBold" panose="00000800000000000000" pitchFamily="2" charset="-78"/>
              </a:rPr>
              <a:t>4. Focus on public concerns</a:t>
            </a:r>
          </a:p>
          <a:p>
            <a:pPr algn="just"/>
            <a:r>
              <a:rPr lang="en-US" sz="1700" b="1" dirty="0">
                <a:solidFill>
                  <a:schemeClr val="accent2"/>
                </a:solidFill>
                <a:latin typeface="Tajawal ExtraBold" panose="00000800000000000000" pitchFamily="2" charset="-78"/>
                <a:cs typeface="Tajawal ExtraBold" panose="00000800000000000000" pitchFamily="2" charset="-78"/>
              </a:rPr>
              <a:t>Employee Training:</a:t>
            </a:r>
          </a:p>
          <a:p>
            <a:pPr lvl="1" algn="just"/>
            <a:r>
              <a:rPr lang="en-US" sz="1700" b="1" dirty="0">
                <a:solidFill>
                  <a:srgbClr val="2D3956"/>
                </a:solidFill>
                <a:latin typeface="Tajawal ExtraBold" panose="00000800000000000000" pitchFamily="2" charset="-78"/>
                <a:cs typeface="Tajawal ExtraBold" panose="00000800000000000000" pitchFamily="2" charset="-78"/>
              </a:rPr>
              <a:t>1. Amazon employees received sufficient training that enabled a safe evacuation without injuries.</a:t>
            </a:r>
          </a:p>
          <a:p>
            <a:pPr lvl="1" algn="just"/>
            <a:r>
              <a:rPr lang="en-US" sz="1700" b="1" dirty="0">
                <a:solidFill>
                  <a:srgbClr val="2D3956"/>
                </a:solidFill>
                <a:latin typeface="Tajawal ExtraBold" panose="00000800000000000000" pitchFamily="2" charset="-78"/>
                <a:cs typeface="Tajawal ExtraBold" panose="00000800000000000000" pitchFamily="2" charset="-78"/>
              </a:rPr>
              <a:t>2. Continuity of Logistics Operations</a:t>
            </a:r>
          </a:p>
          <a:p>
            <a:pPr lvl="1" algn="just"/>
            <a:r>
              <a:rPr lang="en-US" sz="1700" b="1" dirty="0">
                <a:solidFill>
                  <a:srgbClr val="2D3956"/>
                </a:solidFill>
                <a:latin typeface="Tajawal ExtraBold" panose="00000800000000000000" pitchFamily="2" charset="-78"/>
                <a:cs typeface="Tajawal ExtraBold" panose="00000800000000000000" pitchFamily="2" charset="-78"/>
              </a:rPr>
              <a:t>3. Crisis Management Team Efficiency</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1635347611"/>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pic>
        <p:nvPicPr>
          <p:cNvPr id="5" name="Picture 4">
            <a:extLst>
              <a:ext uri="{FF2B5EF4-FFF2-40B4-BE49-F238E27FC236}">
                <a16:creationId xmlns:a16="http://schemas.microsoft.com/office/drawing/2014/main" id="{F3F9BDB9-ACF6-8AE9-658F-0D1AB2781BF6}"/>
              </a:ext>
            </a:extLst>
          </p:cNvPr>
          <p:cNvPicPr>
            <a:picLocks noChangeAspect="1"/>
          </p:cNvPicPr>
          <p:nvPr/>
        </p:nvPicPr>
        <p:blipFill>
          <a:blip r:embed="rId2"/>
          <a:stretch>
            <a:fillRect/>
          </a:stretch>
        </p:blipFill>
        <p:spPr>
          <a:xfrm>
            <a:off x="2800350" y="1721778"/>
            <a:ext cx="8494136" cy="4165448"/>
          </a:xfrm>
          <a:prstGeom prst="rect">
            <a:avLst/>
          </a:prstGeom>
        </p:spPr>
      </p:pic>
      <p:pic>
        <p:nvPicPr>
          <p:cNvPr id="2050" name="Picture 2" descr="Google Gemini">
            <a:extLst>
              <a:ext uri="{FF2B5EF4-FFF2-40B4-BE49-F238E27FC236}">
                <a16:creationId xmlns:a16="http://schemas.microsoft.com/office/drawing/2014/main" id="{F0E29E1C-D5FB-35F2-2B26-E9ACD85EC5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721" y="1721778"/>
            <a:ext cx="2904594" cy="163383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AAF5F69-901A-BBAB-EEFB-D24EE29692C6}"/>
              </a:ext>
            </a:extLst>
          </p:cNvPr>
          <p:cNvSpPr txBox="1"/>
          <p:nvPr/>
        </p:nvSpPr>
        <p:spPr>
          <a:xfrm>
            <a:off x="994742" y="3502389"/>
            <a:ext cx="2493645" cy="830997"/>
          </a:xfrm>
          <a:prstGeom prst="rect">
            <a:avLst/>
          </a:prstGeom>
          <a:noFill/>
        </p:spPr>
        <p:txBody>
          <a:bodyPr wrap="square" rtlCol="0">
            <a:spAutoFit/>
          </a:bodyPr>
          <a:lstStyle/>
          <a:p>
            <a:pPr algn="ctr"/>
            <a:r>
              <a:rPr lang="en-US" sz="2400" b="1" dirty="0">
                <a:solidFill>
                  <a:srgbClr val="ED7D31"/>
                </a:solidFill>
                <a:latin typeface="Tajawal ExtraBold" panose="00000800000000000000" pitchFamily="2" charset="-78"/>
                <a:cs typeface="Tajawal ExtraBold" panose="00000800000000000000" pitchFamily="2" charset="-78"/>
              </a:rPr>
              <a:t>Results</a:t>
            </a:r>
          </a:p>
          <a:p>
            <a:pPr algn="ctr"/>
            <a:r>
              <a:rPr lang="en-US" sz="2400" b="1" dirty="0">
                <a:solidFill>
                  <a:srgbClr val="3EC3F4"/>
                </a:solidFill>
                <a:latin typeface="Tajawal ExtraBold" panose="00000800000000000000" pitchFamily="2" charset="-78"/>
                <a:cs typeface="Tajawal ExtraBold" panose="00000800000000000000" pitchFamily="2" charset="-78"/>
              </a:rPr>
              <a:t>12 pages report</a:t>
            </a:r>
          </a:p>
        </p:txBody>
      </p:sp>
      <p:sp>
        <p:nvSpPr>
          <p:cNvPr id="6" name="TextBox 5">
            <a:extLst>
              <a:ext uri="{FF2B5EF4-FFF2-40B4-BE49-F238E27FC236}">
                <a16:creationId xmlns:a16="http://schemas.microsoft.com/office/drawing/2014/main" id="{89D1F42F-0CA8-F03D-0690-2187D352ED4E}"/>
              </a:ext>
            </a:extLst>
          </p:cNvPr>
          <p:cNvSpPr txBox="1"/>
          <p:nvPr/>
        </p:nvSpPr>
        <p:spPr>
          <a:xfrm>
            <a:off x="2346109" y="1237656"/>
            <a:ext cx="8752421" cy="400110"/>
          </a:xfrm>
          <a:prstGeom prst="rect">
            <a:avLst/>
          </a:prstGeom>
          <a:noFill/>
        </p:spPr>
        <p:txBody>
          <a:bodyPr wrap="square" rtlCol="0">
            <a:spAutoFit/>
          </a:bodyPr>
          <a:lstStyle/>
          <a:p>
            <a:r>
              <a:rPr lang="en-US" sz="2000" b="1" dirty="0">
                <a:solidFill>
                  <a:schemeClr val="accent2"/>
                </a:solidFill>
                <a:latin typeface="Tajawal Medium" panose="00000600000000000000" pitchFamily="2" charset="-78"/>
                <a:cs typeface="Tajawal Medium" panose="00000600000000000000" pitchFamily="2" charset="-78"/>
              </a:rPr>
              <a:t>Case Study: Major Fire at Amazon Warehouse - </a:t>
            </a:r>
            <a:r>
              <a:rPr lang="en-US" sz="2000" b="1" dirty="0">
                <a:solidFill>
                  <a:srgbClr val="0A8CBA"/>
                </a:solidFill>
                <a:latin typeface="Tajawal Medium" panose="00000600000000000000" pitchFamily="2" charset="-78"/>
                <a:cs typeface="Tajawal Medium" panose="00000600000000000000" pitchFamily="2" charset="-78"/>
              </a:rPr>
              <a:t>AI in Crisis Analysis</a:t>
            </a:r>
          </a:p>
        </p:txBody>
      </p:sp>
    </p:spTree>
    <p:extLst>
      <p:ext uri="{BB962C8B-B14F-4D97-AF65-F5344CB8AC3E}">
        <p14:creationId xmlns:p14="http://schemas.microsoft.com/office/powerpoint/2010/main" val="1494507295"/>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237656"/>
            <a:ext cx="8752421" cy="400110"/>
          </a:xfrm>
          <a:prstGeom prst="rect">
            <a:avLst/>
          </a:prstGeom>
          <a:noFill/>
        </p:spPr>
        <p:txBody>
          <a:bodyPr wrap="square" rtlCol="0">
            <a:spAutoFit/>
          </a:bodyPr>
          <a:lstStyle/>
          <a:p>
            <a:r>
              <a:rPr lang="en-US" sz="2000" b="1" dirty="0">
                <a:solidFill>
                  <a:schemeClr val="accent2"/>
                </a:solidFill>
                <a:latin typeface="Tajawal Medium" panose="00000600000000000000" pitchFamily="2" charset="-78"/>
                <a:cs typeface="Tajawal Medium" panose="00000600000000000000" pitchFamily="2" charset="-78"/>
              </a:rPr>
              <a:t>Case Study: Major Fire at Amazon Warehouse - </a:t>
            </a:r>
            <a:r>
              <a:rPr lang="en-US" sz="2000" b="1" dirty="0">
                <a:solidFill>
                  <a:srgbClr val="0A8CBA"/>
                </a:solidFill>
                <a:latin typeface="Tajawal Medium" panose="00000600000000000000" pitchFamily="2" charset="-78"/>
                <a:cs typeface="Tajawal Medium" panose="00000600000000000000" pitchFamily="2" charset="-78"/>
              </a:rPr>
              <a:t>AI in Crisis Analysis</a:t>
            </a:r>
          </a:p>
        </p:txBody>
      </p:sp>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pic>
        <p:nvPicPr>
          <p:cNvPr id="10" name="Picture 9">
            <a:extLst>
              <a:ext uri="{FF2B5EF4-FFF2-40B4-BE49-F238E27FC236}">
                <a16:creationId xmlns:a16="http://schemas.microsoft.com/office/drawing/2014/main" id="{721BFE72-A13A-53B7-B123-B61587A5A373}"/>
              </a:ext>
            </a:extLst>
          </p:cNvPr>
          <p:cNvPicPr>
            <a:picLocks noChangeAspect="1"/>
          </p:cNvPicPr>
          <p:nvPr/>
        </p:nvPicPr>
        <p:blipFill>
          <a:blip r:embed="rId2"/>
          <a:stretch>
            <a:fillRect/>
          </a:stretch>
        </p:blipFill>
        <p:spPr>
          <a:xfrm>
            <a:off x="666517" y="2280634"/>
            <a:ext cx="5429065" cy="1754156"/>
          </a:xfrm>
          <a:prstGeom prst="rect">
            <a:avLst/>
          </a:prstGeom>
        </p:spPr>
      </p:pic>
      <p:pic>
        <p:nvPicPr>
          <p:cNvPr id="3074" name="Picture 2" descr="قيمتها السوقية 380 مليار دولار.. تسريب كود «claude» لأكبر شركة ذكاء اصطناعى  (تفاصيل) | المصري اليوم">
            <a:extLst>
              <a:ext uri="{FF2B5EF4-FFF2-40B4-BE49-F238E27FC236}">
                <a16:creationId xmlns:a16="http://schemas.microsoft.com/office/drawing/2014/main" id="{C8890452-2DF5-58E9-20DD-A359DBBF1F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54" t="34934" r="7407" b="34934"/>
          <a:stretch>
            <a:fillRect/>
          </a:stretch>
        </p:blipFill>
        <p:spPr bwMode="auto">
          <a:xfrm>
            <a:off x="2346109" y="1715156"/>
            <a:ext cx="2226471" cy="5997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BC6E68D-898D-4895-EB32-B4B43991B512}"/>
              </a:ext>
            </a:extLst>
          </p:cNvPr>
          <p:cNvPicPr>
            <a:picLocks noChangeAspect="1"/>
          </p:cNvPicPr>
          <p:nvPr/>
        </p:nvPicPr>
        <p:blipFill>
          <a:blip r:embed="rId4"/>
          <a:stretch>
            <a:fillRect/>
          </a:stretch>
        </p:blipFill>
        <p:spPr>
          <a:xfrm>
            <a:off x="750317" y="3966210"/>
            <a:ext cx="5418053" cy="2069743"/>
          </a:xfrm>
          <a:prstGeom prst="rect">
            <a:avLst/>
          </a:prstGeom>
        </p:spPr>
      </p:pic>
      <p:pic>
        <p:nvPicPr>
          <p:cNvPr id="11" name="Picture 10">
            <a:extLst>
              <a:ext uri="{FF2B5EF4-FFF2-40B4-BE49-F238E27FC236}">
                <a16:creationId xmlns:a16="http://schemas.microsoft.com/office/drawing/2014/main" id="{42C448B7-10B2-A509-5BA4-D75AFEBFD3CC}"/>
              </a:ext>
            </a:extLst>
          </p:cNvPr>
          <p:cNvPicPr>
            <a:picLocks noChangeAspect="1"/>
          </p:cNvPicPr>
          <p:nvPr/>
        </p:nvPicPr>
        <p:blipFill>
          <a:blip r:embed="rId5"/>
          <a:stretch>
            <a:fillRect/>
          </a:stretch>
        </p:blipFill>
        <p:spPr>
          <a:xfrm>
            <a:off x="6179382" y="3157712"/>
            <a:ext cx="6046822" cy="2069743"/>
          </a:xfrm>
          <a:prstGeom prst="rect">
            <a:avLst/>
          </a:prstGeom>
        </p:spPr>
      </p:pic>
      <p:sp>
        <p:nvSpPr>
          <p:cNvPr id="12" name="TextBox 11">
            <a:extLst>
              <a:ext uri="{FF2B5EF4-FFF2-40B4-BE49-F238E27FC236}">
                <a16:creationId xmlns:a16="http://schemas.microsoft.com/office/drawing/2014/main" id="{D1817B65-60BF-1893-5F2B-E8C58CB174F7}"/>
              </a:ext>
            </a:extLst>
          </p:cNvPr>
          <p:cNvSpPr txBox="1"/>
          <p:nvPr/>
        </p:nvSpPr>
        <p:spPr>
          <a:xfrm>
            <a:off x="6721172" y="1957383"/>
            <a:ext cx="4228768" cy="1200329"/>
          </a:xfrm>
          <a:prstGeom prst="rect">
            <a:avLst/>
          </a:prstGeom>
          <a:noFill/>
        </p:spPr>
        <p:txBody>
          <a:bodyPr wrap="square" rtlCol="0">
            <a:spAutoFit/>
          </a:bodyPr>
          <a:lstStyle/>
          <a:p>
            <a:pPr algn="ctr"/>
            <a:r>
              <a:rPr lang="en-US" sz="2400" b="1" dirty="0">
                <a:solidFill>
                  <a:srgbClr val="ED7D31"/>
                </a:solidFill>
                <a:latin typeface="Tajawal ExtraBold" panose="00000800000000000000" pitchFamily="2" charset="-78"/>
                <a:cs typeface="Tajawal ExtraBold" panose="00000800000000000000" pitchFamily="2" charset="-78"/>
              </a:rPr>
              <a:t>Results</a:t>
            </a:r>
          </a:p>
          <a:p>
            <a:pPr algn="ctr"/>
            <a:r>
              <a:rPr lang="en-US" sz="2400" b="1" dirty="0">
                <a:solidFill>
                  <a:srgbClr val="3EC3F4"/>
                </a:solidFill>
                <a:latin typeface="Tajawal ExtraBold" panose="00000800000000000000" pitchFamily="2" charset="-78"/>
                <a:cs typeface="Tajawal ExtraBold" panose="00000800000000000000" pitchFamily="2" charset="-78"/>
              </a:rPr>
              <a:t>Detailed Report 2 Pages </a:t>
            </a:r>
            <a:r>
              <a:rPr lang="en-US" sz="2400" b="1" dirty="0">
                <a:solidFill>
                  <a:srgbClr val="ED7D31"/>
                </a:solidFill>
                <a:latin typeface="Tajawal ExtraBold" panose="00000800000000000000" pitchFamily="2" charset="-78"/>
                <a:cs typeface="Tajawal ExtraBold" panose="00000800000000000000" pitchFamily="2" charset="-78"/>
              </a:rPr>
              <a:t>with all required numbers</a:t>
            </a:r>
            <a:endParaRPr lang="en-US" sz="2400" b="1"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4011767"/>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AF913E4-DE7D-FD55-1D18-F9AC7C9F97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pic>
        <p:nvPicPr>
          <p:cNvPr id="7" name="Picture 6">
            <a:extLst>
              <a:ext uri="{FF2B5EF4-FFF2-40B4-BE49-F238E27FC236}">
                <a16:creationId xmlns:a16="http://schemas.microsoft.com/office/drawing/2014/main" id="{535721E2-EE46-DBB1-EF76-5CA21B52633D}"/>
              </a:ext>
            </a:extLst>
          </p:cNvPr>
          <p:cNvPicPr>
            <a:picLocks noChangeAspect="1"/>
          </p:cNvPicPr>
          <p:nvPr/>
        </p:nvPicPr>
        <p:blipFill>
          <a:blip r:embed="rId2"/>
          <a:stretch>
            <a:fillRect/>
          </a:stretch>
        </p:blipFill>
        <p:spPr>
          <a:xfrm>
            <a:off x="3749041" y="1808757"/>
            <a:ext cx="7647106" cy="3944568"/>
          </a:xfrm>
          <a:prstGeom prst="rect">
            <a:avLst/>
          </a:prstGeom>
        </p:spPr>
      </p:pic>
      <p:sp>
        <p:nvSpPr>
          <p:cNvPr id="2" name="TextBox 1">
            <a:extLst>
              <a:ext uri="{FF2B5EF4-FFF2-40B4-BE49-F238E27FC236}">
                <a16:creationId xmlns:a16="http://schemas.microsoft.com/office/drawing/2014/main" id="{4026A6CF-0371-CA80-C25F-BD9E265373B8}"/>
              </a:ext>
            </a:extLst>
          </p:cNvPr>
          <p:cNvSpPr txBox="1"/>
          <p:nvPr/>
        </p:nvSpPr>
        <p:spPr>
          <a:xfrm>
            <a:off x="537211" y="2626879"/>
            <a:ext cx="3246120" cy="2308324"/>
          </a:xfrm>
          <a:prstGeom prst="rect">
            <a:avLst/>
          </a:prstGeom>
          <a:noFill/>
        </p:spPr>
        <p:txBody>
          <a:bodyPr wrap="square" rtlCol="0">
            <a:spAutoFit/>
          </a:bodyPr>
          <a:lstStyle/>
          <a:p>
            <a:pPr algn="ctr"/>
            <a:r>
              <a:rPr lang="en-US" sz="2400" b="1" dirty="0">
                <a:solidFill>
                  <a:srgbClr val="ED7D31"/>
                </a:solidFill>
                <a:latin typeface="Tajawal ExtraBold" panose="00000800000000000000" pitchFamily="2" charset="-78"/>
                <a:cs typeface="Tajawal ExtraBold" panose="00000800000000000000" pitchFamily="2" charset="-78"/>
              </a:rPr>
              <a:t>Select </a:t>
            </a:r>
          </a:p>
          <a:p>
            <a:pPr algn="ctr"/>
            <a:r>
              <a:rPr lang="en-US" sz="2400" dirty="0">
                <a:solidFill>
                  <a:schemeClr val="accent1">
                    <a:lumMod val="50000"/>
                  </a:schemeClr>
                </a:solidFill>
                <a:latin typeface="Tajawal ExtraBold" panose="00000800000000000000" pitchFamily="2" charset="-78"/>
                <a:cs typeface="Tajawal ExtraBold" panose="00000800000000000000" pitchFamily="2" charset="-78"/>
              </a:rPr>
              <a:t>Import sources </a:t>
            </a:r>
            <a:r>
              <a:rPr lang="en-US" sz="2400" dirty="0">
                <a:solidFill>
                  <a:schemeClr val="accent1">
                    <a:lumMod val="50000"/>
                  </a:schemeClr>
                </a:solidFill>
                <a:latin typeface="Tajawal ExtraBold" panose="00000800000000000000" pitchFamily="2" charset="-78"/>
                <a:cs typeface="Tajawal ExtraBold" panose="00000800000000000000" pitchFamily="2" charset="-78"/>
                <a:sym typeface="Symbol" panose="05050102010706020507" pitchFamily="18" charset="2"/>
              </a:rPr>
              <a:t> write the same prompt</a:t>
            </a:r>
            <a:endParaRPr lang="en-US" sz="2400" dirty="0">
              <a:solidFill>
                <a:schemeClr val="accent1">
                  <a:lumMod val="50000"/>
                </a:schemeClr>
              </a:solidFill>
              <a:latin typeface="Tajawal ExtraBold" panose="00000800000000000000" pitchFamily="2" charset="-78"/>
              <a:cs typeface="Tajawal ExtraBold" panose="00000800000000000000" pitchFamily="2" charset="-78"/>
            </a:endParaRPr>
          </a:p>
          <a:p>
            <a:pPr algn="ctr"/>
            <a:endParaRPr lang="en-US" sz="2400" b="1" dirty="0">
              <a:solidFill>
                <a:srgbClr val="ED7D31"/>
              </a:solidFill>
              <a:latin typeface="Tajawal ExtraBold" panose="00000800000000000000" pitchFamily="2" charset="-78"/>
              <a:cs typeface="Tajawal ExtraBold" panose="00000800000000000000" pitchFamily="2" charset="-78"/>
            </a:endParaRPr>
          </a:p>
          <a:p>
            <a:pPr algn="ctr"/>
            <a:r>
              <a:rPr lang="en-US" sz="2400" b="1" dirty="0">
                <a:solidFill>
                  <a:srgbClr val="ED7D31"/>
                </a:solidFill>
                <a:latin typeface="Tajawal ExtraBold" panose="00000800000000000000" pitchFamily="2" charset="-78"/>
                <a:cs typeface="Tajawal ExtraBold" panose="00000800000000000000" pitchFamily="2" charset="-78"/>
              </a:rPr>
              <a:t>Results</a:t>
            </a:r>
          </a:p>
          <a:p>
            <a:pPr algn="ctr"/>
            <a:r>
              <a:rPr lang="en-US" sz="2400" b="1" dirty="0">
                <a:solidFill>
                  <a:srgbClr val="3EC3F4"/>
                </a:solidFill>
                <a:latin typeface="Tajawal ExtraBold" panose="00000800000000000000" pitchFamily="2" charset="-78"/>
                <a:cs typeface="Tajawal ExtraBold" panose="00000800000000000000" pitchFamily="2" charset="-78"/>
              </a:rPr>
              <a:t>5 Pages Report</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098" name="Picture 2" descr="Google expands NotebookLM with curated content and mobile access | Digital  Watch Observatory">
            <a:extLst>
              <a:ext uri="{FF2B5EF4-FFF2-40B4-BE49-F238E27FC236}">
                <a16:creationId xmlns:a16="http://schemas.microsoft.com/office/drawing/2014/main" id="{BF3470C3-93D5-726A-88C8-62DC40ACAE3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183" t="39371" r="12341" b="39918"/>
          <a:stretch>
            <a:fillRect/>
          </a:stretch>
        </p:blipFill>
        <p:spPr bwMode="auto">
          <a:xfrm>
            <a:off x="3749041" y="1830829"/>
            <a:ext cx="2023108" cy="2965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7AF6A1B-CF2E-037C-91CC-3885EB89E53C}"/>
              </a:ext>
            </a:extLst>
          </p:cNvPr>
          <p:cNvSpPr txBox="1"/>
          <p:nvPr/>
        </p:nvSpPr>
        <p:spPr>
          <a:xfrm>
            <a:off x="2346109" y="1237656"/>
            <a:ext cx="8752421" cy="400110"/>
          </a:xfrm>
          <a:prstGeom prst="rect">
            <a:avLst/>
          </a:prstGeom>
          <a:noFill/>
        </p:spPr>
        <p:txBody>
          <a:bodyPr wrap="square" rtlCol="0">
            <a:spAutoFit/>
          </a:bodyPr>
          <a:lstStyle/>
          <a:p>
            <a:r>
              <a:rPr lang="en-US" sz="2000" b="1" dirty="0">
                <a:solidFill>
                  <a:schemeClr val="accent2"/>
                </a:solidFill>
                <a:latin typeface="Tajawal Medium" panose="00000600000000000000" pitchFamily="2" charset="-78"/>
                <a:cs typeface="Tajawal Medium" panose="00000600000000000000" pitchFamily="2" charset="-78"/>
              </a:rPr>
              <a:t>Case Study: Major Fire at Amazon Warehouse - </a:t>
            </a:r>
            <a:r>
              <a:rPr lang="en-US" sz="2000" b="1" dirty="0">
                <a:solidFill>
                  <a:srgbClr val="0A8CBA"/>
                </a:solidFill>
                <a:latin typeface="Tajawal Medium" panose="00000600000000000000" pitchFamily="2" charset="-78"/>
                <a:cs typeface="Tajawal Medium" panose="00000600000000000000" pitchFamily="2" charset="-78"/>
              </a:rPr>
              <a:t>AI in Crisis Analysis</a:t>
            </a:r>
          </a:p>
        </p:txBody>
      </p:sp>
    </p:spTree>
    <p:extLst>
      <p:ext uri="{BB962C8B-B14F-4D97-AF65-F5344CB8AC3E}">
        <p14:creationId xmlns:p14="http://schemas.microsoft.com/office/powerpoint/2010/main" val="1236005447"/>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6FD4C18-C8E3-7CEA-15BE-72322BDA2A18}"/>
              </a:ext>
            </a:extLst>
          </p:cNvPr>
          <p:cNvSpPr txBox="1"/>
          <p:nvPr/>
        </p:nvSpPr>
        <p:spPr>
          <a:xfrm>
            <a:off x="2328242" y="1191936"/>
            <a:ext cx="581595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Conclusion</a:t>
            </a:r>
          </a:p>
        </p:txBody>
      </p:sp>
      <p:sp>
        <p:nvSpPr>
          <p:cNvPr id="10" name="TextBox 9">
            <a:extLst>
              <a:ext uri="{FF2B5EF4-FFF2-40B4-BE49-F238E27FC236}">
                <a16:creationId xmlns:a16="http://schemas.microsoft.com/office/drawing/2014/main" id="{BADFAB34-A205-4786-94E7-11D3B4D2E107}"/>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
        <p:nvSpPr>
          <p:cNvPr id="3" name="TextBox 2">
            <a:extLst>
              <a:ext uri="{FF2B5EF4-FFF2-40B4-BE49-F238E27FC236}">
                <a16:creationId xmlns:a16="http://schemas.microsoft.com/office/drawing/2014/main" id="{57B21449-4C7D-8842-1BEF-D5523AEE6F16}"/>
              </a:ext>
            </a:extLst>
          </p:cNvPr>
          <p:cNvSpPr txBox="1"/>
          <p:nvPr/>
        </p:nvSpPr>
        <p:spPr>
          <a:xfrm>
            <a:off x="1288748" y="2196705"/>
            <a:ext cx="9782768" cy="384720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Crisis Communication &amp; Using AI for Crisis Analysis</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Internal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Influencer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Media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Communicating on Social Channels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Scenario Planning</a:t>
            </a:r>
            <a:endParaRPr lang="ar-EG"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AI Positioning within the Crisis Lifecycle</a:t>
            </a:r>
          </a:p>
          <a:p>
            <a:pPr marL="342900" indent="-342900" algn="just">
              <a:buFont typeface="Wingdings" panose="05000000000000000000" pitchFamily="2" charset="2"/>
              <a:buChar char="§"/>
            </a:pPr>
            <a:r>
              <a:rPr lang="fr-FR" sz="2400" b="1" dirty="0" err="1">
                <a:solidFill>
                  <a:srgbClr val="2D3956"/>
                </a:solidFill>
                <a:latin typeface="Tajawal ExtraBold" panose="00000800000000000000" pitchFamily="2" charset="-78"/>
                <a:cs typeface="Tajawal ExtraBold" panose="00000800000000000000" pitchFamily="2" charset="-78"/>
              </a:rPr>
              <a:t>Core</a:t>
            </a:r>
            <a:r>
              <a:rPr lang="fr-FR" sz="2400" b="1" dirty="0">
                <a:solidFill>
                  <a:srgbClr val="2D3956"/>
                </a:solidFill>
                <a:latin typeface="Tajawal ExtraBold" panose="00000800000000000000" pitchFamily="2" charset="-78"/>
                <a:cs typeface="Tajawal ExtraBold" panose="00000800000000000000" pitchFamily="2" charset="-78"/>
              </a:rPr>
              <a:t> AI Techniques for Crisis </a:t>
            </a:r>
            <a:r>
              <a:rPr lang="fr-FR" sz="2400" b="1" dirty="0" err="1">
                <a:solidFill>
                  <a:srgbClr val="2D3956"/>
                </a:solidFill>
                <a:latin typeface="Tajawal ExtraBold" panose="00000800000000000000" pitchFamily="2" charset="-78"/>
                <a:cs typeface="Tajawal ExtraBold" panose="00000800000000000000" pitchFamily="2" charset="-78"/>
              </a:rPr>
              <a:t>Analysis</a:t>
            </a:r>
            <a:endParaRPr lang="fr-FR"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Informatics and Sensemaking</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Strengths and Limitations of AI in Crisis Analysis</a:t>
            </a:r>
          </a:p>
        </p:txBody>
      </p:sp>
    </p:spTree>
    <p:extLst>
      <p:ext uri="{BB962C8B-B14F-4D97-AF65-F5344CB8AC3E}">
        <p14:creationId xmlns:p14="http://schemas.microsoft.com/office/powerpoint/2010/main" val="1875776080"/>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1298" y="1191936"/>
            <a:ext cx="660922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15146" y="1928132"/>
            <a:ext cx="10600553" cy="4198842"/>
          </a:xfrm>
          <a:prstGeom prst="rect">
            <a:avLst/>
          </a:prstGeom>
          <a:noFill/>
        </p:spPr>
        <p:txBody>
          <a:bodyPr wrap="square" rtlCol="0">
            <a:spAutoFit/>
          </a:bodyPr>
          <a:lstStyle/>
          <a:p>
            <a:pPr algn="just">
              <a:lnSpc>
                <a:spcPts val="1600"/>
              </a:lnSpc>
            </a:pPr>
            <a:r>
              <a:rPr lang="en-US" sz="1600" dirty="0" err="1"/>
              <a:t>Alboji</a:t>
            </a:r>
            <a:r>
              <a:rPr lang="en-US" sz="1600" dirty="0"/>
              <a:t>, M. (2025). </a:t>
            </a:r>
            <a:r>
              <a:rPr lang="en-US" sz="1600" i="1" dirty="0"/>
              <a:t>AI-Powered Social Listening for Strategic Crisis Management in the Digital Era. </a:t>
            </a:r>
            <a:r>
              <a:rPr lang="en-US" sz="1600" dirty="0"/>
              <a:t>Journal of İstanbul School of Technology, 1(1), 69–80. </a:t>
            </a:r>
            <a:r>
              <a:rPr lang="en-US" sz="1600" dirty="0">
                <a:hlinkClick r:id="rId5"/>
              </a:rPr>
              <a:t>https://doi.org/10.5281/zenodo.16896012</a:t>
            </a:r>
            <a:endParaRPr lang="en-US" sz="1600" dirty="0"/>
          </a:p>
          <a:p>
            <a:pPr algn="just">
              <a:lnSpc>
                <a:spcPts val="1600"/>
              </a:lnSpc>
            </a:pPr>
            <a:r>
              <a:rPr lang="en-US" sz="1600" b="1" i="1" dirty="0"/>
              <a:t>Shekhar, H., &amp; Setty, S. (2015). Disaster analysis through tweets. 2015 International Conference on Advances in Computing, Communications and Informatics (ICACCI), 1719-1723.</a:t>
            </a:r>
            <a:endParaRPr lang="en-US" sz="1600" b="1" dirty="0">
              <a:effectLst/>
            </a:endParaRPr>
          </a:p>
          <a:p>
            <a:pPr algn="just">
              <a:lnSpc>
                <a:spcPts val="1600"/>
              </a:lnSpc>
            </a:pPr>
            <a:r>
              <a:rPr lang="en-US" sz="1600" dirty="0">
                <a:effectLst/>
              </a:rPr>
              <a:t>Borchers, N. S., &amp; Enke, N. (2021). Managing strategic influencer communication: A systematic overview on emerging planning, organization, and controlling routines. </a:t>
            </a:r>
            <a:r>
              <a:rPr lang="en-US" sz="1600" i="1" dirty="0">
                <a:effectLst/>
              </a:rPr>
              <a:t>Public Relations Review</a:t>
            </a:r>
            <a:r>
              <a:rPr lang="en-US" sz="1600" dirty="0">
                <a:effectLst/>
              </a:rPr>
              <a:t>, </a:t>
            </a:r>
            <a:r>
              <a:rPr lang="en-US" sz="1600" i="1" dirty="0">
                <a:effectLst/>
              </a:rPr>
              <a:t>47</a:t>
            </a:r>
            <a:r>
              <a:rPr lang="en-US" sz="1600" dirty="0">
                <a:effectLst/>
              </a:rPr>
              <a:t>(3), 102041. https://doi.org/10.1016/j.pubrev.2021.102041 </a:t>
            </a:r>
          </a:p>
          <a:p>
            <a:pPr algn="just">
              <a:lnSpc>
                <a:spcPts val="1600"/>
              </a:lnSpc>
            </a:pPr>
            <a:r>
              <a:rPr lang="en-US" sz="1600" b="1" dirty="0" err="1">
                <a:effectLst/>
              </a:rPr>
              <a:t>Riglietti</a:t>
            </a:r>
            <a:r>
              <a:rPr lang="en-US" sz="1600" b="1" dirty="0">
                <a:effectLst/>
              </a:rPr>
              <a:t>, G., Eyerman, J., Aguada, L., &amp; Muhammad, K. (2023, July 9). </a:t>
            </a:r>
            <a:r>
              <a:rPr lang="en-US" sz="1600" b="1" i="1" dirty="0">
                <a:effectLst/>
              </a:rPr>
              <a:t>Social Media in Crisis Communications Report 2020</a:t>
            </a:r>
            <a:r>
              <a:rPr lang="en-US" sz="1600" b="1" dirty="0">
                <a:effectLst/>
              </a:rPr>
              <a:t>. RTI. https://www.rti.org/publication/social-media-crisis-communications-report-2020 </a:t>
            </a:r>
          </a:p>
          <a:p>
            <a:pPr algn="just">
              <a:lnSpc>
                <a:spcPts val="1600"/>
              </a:lnSpc>
            </a:pPr>
            <a:r>
              <a:rPr lang="en-US" sz="1600" dirty="0"/>
              <a:t>Kim, Y. (2015). Toward an Ethical Model of Effective Crisis Communication. </a:t>
            </a:r>
            <a:r>
              <a:rPr lang="en-US" sz="1600" i="1" dirty="0"/>
              <a:t>Business &amp;</a:t>
            </a:r>
            <a:endParaRPr lang="en-US" sz="1600" dirty="0"/>
          </a:p>
          <a:p>
            <a:pPr algn="just">
              <a:lnSpc>
                <a:spcPts val="1600"/>
              </a:lnSpc>
            </a:pPr>
            <a:r>
              <a:rPr lang="en-US" sz="1600" i="1" dirty="0"/>
              <a:t> Society Review (00453609)</a:t>
            </a:r>
            <a:r>
              <a:rPr lang="en-US" sz="1600" dirty="0"/>
              <a:t>, </a:t>
            </a:r>
            <a:r>
              <a:rPr lang="en-US" sz="1600" i="1" dirty="0"/>
              <a:t>120</a:t>
            </a:r>
            <a:r>
              <a:rPr lang="en-US" sz="1600" dirty="0"/>
              <a:t>(1), 57-81.</a:t>
            </a:r>
            <a:endParaRPr lang="en-US" sz="1600" dirty="0">
              <a:effectLst/>
            </a:endParaRPr>
          </a:p>
          <a:p>
            <a:pPr algn="just">
              <a:lnSpc>
                <a:spcPts val="1600"/>
              </a:lnSpc>
            </a:pPr>
            <a:r>
              <a:rPr lang="en-US" sz="1600" b="1" dirty="0">
                <a:effectLst/>
              </a:rPr>
              <a:t>Britton, G. (2023, March 23). </a:t>
            </a:r>
            <a:r>
              <a:rPr lang="en-US" sz="1600" b="1" i="1" dirty="0">
                <a:effectLst/>
              </a:rPr>
              <a:t>The role of internal influencers in communications strategy</a:t>
            </a:r>
            <a:r>
              <a:rPr lang="en-US" sz="1600" b="1" dirty="0">
                <a:effectLst/>
              </a:rPr>
              <a:t>. </a:t>
            </a:r>
            <a:r>
              <a:rPr lang="en-US" sz="1600" b="1" dirty="0" err="1">
                <a:effectLst/>
              </a:rPr>
              <a:t>Poppulo</a:t>
            </a:r>
            <a:r>
              <a:rPr lang="en-US" sz="1600" b="1" dirty="0">
                <a:effectLst/>
              </a:rPr>
              <a:t>. https://www.poppulo.com/blog/the-role-of-internal-influencers-in-communications-strategy </a:t>
            </a:r>
            <a:endParaRPr lang="en-US" sz="1600" b="1" dirty="0"/>
          </a:p>
          <a:p>
            <a:pPr algn="just">
              <a:lnSpc>
                <a:spcPts val="1600"/>
              </a:lnSpc>
            </a:pPr>
            <a:r>
              <a:rPr lang="en-US" sz="1600" dirty="0">
                <a:effectLst/>
              </a:rPr>
              <a:t>Destiny , O., &amp; </a:t>
            </a:r>
            <a:r>
              <a:rPr lang="en-US" sz="1600" dirty="0" err="1">
                <a:effectLst/>
              </a:rPr>
              <a:t>Asude</a:t>
            </a:r>
            <a:r>
              <a:rPr lang="en-US" sz="1600" dirty="0">
                <a:effectLst/>
              </a:rPr>
              <a:t>, E. (2018, December). </a:t>
            </a:r>
            <a:r>
              <a:rPr lang="en-US" sz="1600" i="1" dirty="0">
                <a:effectLst/>
              </a:rPr>
              <a:t>Social Media and Crisis Management: A review and analysis of existing ...</a:t>
            </a:r>
            <a:r>
              <a:rPr lang="en-US" sz="1600" dirty="0">
                <a:effectLst/>
              </a:rPr>
              <a:t> LAÜ </a:t>
            </a:r>
            <a:r>
              <a:rPr lang="en-US" sz="1600" dirty="0" err="1">
                <a:effectLst/>
              </a:rPr>
              <a:t>Sosyal</a:t>
            </a:r>
            <a:r>
              <a:rPr lang="en-US" sz="1600" dirty="0">
                <a:effectLst/>
              </a:rPr>
              <a:t> </a:t>
            </a:r>
            <a:r>
              <a:rPr lang="en-US" sz="1600" dirty="0" err="1">
                <a:effectLst/>
              </a:rPr>
              <a:t>Bilimler</a:t>
            </a:r>
            <a:r>
              <a:rPr lang="en-US" sz="1600" dirty="0">
                <a:effectLst/>
              </a:rPr>
              <a:t> </a:t>
            </a:r>
            <a:r>
              <a:rPr lang="en-US" sz="1600" dirty="0" err="1">
                <a:effectLst/>
              </a:rPr>
              <a:t>Dergisi</a:t>
            </a:r>
            <a:r>
              <a:rPr lang="en-US" sz="1600" dirty="0">
                <a:effectLst/>
              </a:rPr>
              <a:t>. http://euljss.eul.edu.tr/article-6.pdf </a:t>
            </a:r>
          </a:p>
          <a:p>
            <a:pPr algn="just">
              <a:lnSpc>
                <a:spcPts val="1600"/>
              </a:lnSpc>
            </a:pPr>
            <a:r>
              <a:rPr lang="en-US" sz="1600" b="1" i="1" dirty="0">
                <a:effectLst/>
              </a:rPr>
              <a:t>Influencer Communications. public relations. Shaping </a:t>
            </a:r>
            <a:r>
              <a:rPr lang="en-US" sz="1600" b="1" i="1" dirty="0" err="1">
                <a:effectLst/>
              </a:rPr>
              <a:t>Infleunce</a:t>
            </a:r>
            <a:r>
              <a:rPr lang="en-US" sz="1600" b="1" dirty="0">
                <a:effectLst/>
              </a:rPr>
              <a:t>. </a:t>
            </a:r>
            <a:r>
              <a:rPr lang="en-US" sz="1600" b="1" dirty="0" err="1">
                <a:effectLst/>
              </a:rPr>
              <a:t>JMRConnect</a:t>
            </a:r>
            <a:r>
              <a:rPr lang="en-US" sz="1600" b="1" dirty="0">
                <a:effectLst/>
              </a:rPr>
              <a:t>. (2023, August 1). https://jmrconnect.net/influencer-communications-services-2/ </a:t>
            </a:r>
          </a:p>
          <a:p>
            <a:pPr algn="just">
              <a:lnSpc>
                <a:spcPts val="1600"/>
              </a:lnSpc>
            </a:pPr>
            <a:r>
              <a:rPr lang="en-US" sz="1600" dirty="0">
                <a:effectLst/>
              </a:rPr>
              <a:t>Morris, A. (n.d.). </a:t>
            </a:r>
            <a:r>
              <a:rPr lang="en-US" sz="1600" i="1" dirty="0">
                <a:effectLst/>
              </a:rPr>
              <a:t>Media Relations </a:t>
            </a:r>
            <a:r>
              <a:rPr lang="en-US" sz="1600" dirty="0">
                <a:effectLst/>
              </a:rPr>
              <a:t>. </a:t>
            </a:r>
            <a:r>
              <a:rPr lang="en-US" sz="1600" i="1" dirty="0">
                <a:effectLst/>
              </a:rPr>
              <a:t>Power of Ten Leadership Academy</a:t>
            </a:r>
            <a:r>
              <a:rPr lang="en-US" sz="1600" dirty="0">
                <a:effectLst/>
              </a:rPr>
              <a:t>. Retrieved July 1, 2023, from https://dokumen.tips. </a:t>
            </a:r>
          </a:p>
          <a:p>
            <a:pPr algn="just">
              <a:lnSpc>
                <a:spcPts val="1600"/>
              </a:lnSpc>
            </a:pPr>
            <a:r>
              <a:rPr lang="en-US" sz="1600" b="1" dirty="0">
                <a:effectLst/>
              </a:rPr>
              <a:t>Zink, J. (n.d.). </a:t>
            </a:r>
            <a:r>
              <a:rPr lang="en-US" sz="1600" b="1" i="1" dirty="0">
                <a:effectLst/>
              </a:rPr>
              <a:t>Chapter 11: Assessing Organizational Communication Quality</a:t>
            </a:r>
            <a:r>
              <a:rPr lang="en-US" sz="1600" b="1" dirty="0">
                <a:effectLst/>
              </a:rPr>
              <a:t>. Organizational Communication. https://pressbooks.pub/jgzink/chapter/chapter-11-assessing-organizational-communication-quality/ </a:t>
            </a:r>
          </a:p>
        </p:txBody>
      </p:sp>
      <p:pic>
        <p:nvPicPr>
          <p:cNvPr id="6" name="S39">
            <a:hlinkClick r:id="" action="ppaction://media"/>
            <a:extLst>
              <a:ext uri="{FF2B5EF4-FFF2-40B4-BE49-F238E27FC236}">
                <a16:creationId xmlns:a16="http://schemas.microsoft.com/office/drawing/2014/main" id="{310C0BBC-C02C-3152-EB6A-BFCF691870A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99594" y="5873362"/>
            <a:ext cx="406400" cy="406400"/>
          </a:xfrm>
          <a:prstGeom prst="rect">
            <a:avLst/>
          </a:prstGeom>
        </p:spPr>
      </p:pic>
      <p:sp>
        <p:nvSpPr>
          <p:cNvPr id="10" name="TextBox 9">
            <a:extLst>
              <a:ext uri="{FF2B5EF4-FFF2-40B4-BE49-F238E27FC236}">
                <a16:creationId xmlns:a16="http://schemas.microsoft.com/office/drawing/2014/main" id="{9022B38E-FEEF-EAD9-CA2E-DCC6DA5EF4F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10</a:t>
            </a:r>
          </a:p>
        </p:txBody>
      </p:sp>
    </p:spTree>
    <p:extLst>
      <p:ext uri="{BB962C8B-B14F-4D97-AF65-F5344CB8AC3E}">
        <p14:creationId xmlns:p14="http://schemas.microsoft.com/office/powerpoint/2010/main" val="288314863"/>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9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6"/>
                </p:tgtEl>
              </p:cMediaNode>
            </p:audio>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66144432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238241-DB4D-47F8-B36E-D402D3186E3C}"/>
</file>

<file path=customXml/itemProps2.xml><?xml version="1.0" encoding="utf-8"?>
<ds:datastoreItem xmlns:ds="http://schemas.openxmlformats.org/officeDocument/2006/customXml" ds:itemID="{DAB1D5E9-5BC5-49BE-A3E8-AE9D335CE522}"/>
</file>

<file path=customXml/itemProps3.xml><?xml version="1.0" encoding="utf-8"?>
<ds:datastoreItem xmlns:ds="http://schemas.openxmlformats.org/officeDocument/2006/customXml" ds:itemID="{F85B787B-CBC3-4065-910C-F31D226C9697}"/>
</file>

<file path=docProps/app.xml><?xml version="1.0" encoding="utf-8"?>
<Properties xmlns="http://schemas.openxmlformats.org/officeDocument/2006/extended-properties" xmlns:vt="http://schemas.openxmlformats.org/officeDocument/2006/docPropsVTypes">
  <TotalTime>5015</TotalTime>
  <Words>4938</Words>
  <Application>Microsoft Office PowerPoint</Application>
  <PresentationFormat>Widescreen</PresentationFormat>
  <Paragraphs>388</Paragraphs>
  <Slides>54</Slides>
  <Notes>14</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118</cp:revision>
  <dcterms:created xsi:type="dcterms:W3CDTF">2023-04-29T09:08:23Z</dcterms:created>
  <dcterms:modified xsi:type="dcterms:W3CDTF">2026-04-15T17:38:23Z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