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481" r:id="rId2"/>
    <p:sldId id="482" r:id="rId3"/>
    <p:sldId id="485" r:id="rId4"/>
    <p:sldId id="483" r:id="rId5"/>
    <p:sldId id="486" r:id="rId6"/>
    <p:sldId id="487" r:id="rId7"/>
    <p:sldId id="488" r:id="rId8"/>
    <p:sldId id="489" r:id="rId9"/>
    <p:sldId id="490" r:id="rId10"/>
    <p:sldId id="491" r:id="rId11"/>
    <p:sldId id="492" r:id="rId12"/>
    <p:sldId id="493" r:id="rId13"/>
    <p:sldId id="494" r:id="rId14"/>
    <p:sldId id="495" r:id="rId15"/>
    <p:sldId id="496" r:id="rId16"/>
    <p:sldId id="497" r:id="rId17"/>
    <p:sldId id="498" r:id="rId18"/>
    <p:sldId id="499" r:id="rId19"/>
    <p:sldId id="500" r:id="rId20"/>
    <p:sldId id="501" r:id="rId21"/>
    <p:sldId id="502" r:id="rId22"/>
    <p:sldId id="484"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1"/>
            <p14:sldId id="482"/>
            <p14:sldId id="485"/>
            <p14:sldId id="483"/>
            <p14:sldId id="486"/>
            <p14:sldId id="487"/>
            <p14:sldId id="488"/>
            <p14:sldId id="489"/>
            <p14:sldId id="490"/>
            <p14:sldId id="491"/>
            <p14:sldId id="492"/>
            <p14:sldId id="493"/>
            <p14:sldId id="494"/>
            <p14:sldId id="495"/>
            <p14:sldId id="496"/>
            <p14:sldId id="497"/>
            <p14:sldId id="498"/>
            <p14:sldId id="499"/>
            <p14:sldId id="500"/>
            <p14:sldId id="501"/>
            <p14:sldId id="502"/>
            <p14:sldId id="48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9" d="100"/>
          <a:sy n="69" d="100"/>
        </p:scale>
        <p:origin x="75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3502306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1378012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5/27/2023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5/27/2023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5/27/2023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5/27/2023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5/27/2023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5/27/2023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5/27/2023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5/27/2023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5/27/2023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5/27/2023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5/27/2023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5/27/2023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NUL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NULL"/><Relationship Id="rId5" Type="http://schemas.openxmlformats.org/officeDocument/2006/relationships/image" Target="../media/image6.png"/><Relationship Id="rId4" Type="http://schemas.openxmlformats.org/officeDocument/2006/relationships/image" Target="NULL"/></Relationships>
</file>

<file path=ppt/slides/_rels/slide3.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7.jpe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13.svg"/><Relationship Id="rId5" Type="http://schemas.openxmlformats.org/officeDocument/2006/relationships/image" Target="../media/image5.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NULL"/><Relationship Id="rId7" Type="http://schemas.openxmlformats.org/officeDocument/2006/relationships/image" Target="NULL"/><Relationship Id="rId2" Type="http://schemas.openxmlformats.org/officeDocument/2006/relationships/image" Target="../media/image5.png"/><Relationship Id="rId1" Type="http://schemas.openxmlformats.org/officeDocument/2006/relationships/slideLayout" Target="../slideLayouts/slideLayout14.xml"/><Relationship Id="rId6" Type="http://schemas.openxmlformats.org/officeDocument/2006/relationships/image" Target="../media/image8.png"/><Relationship Id="rId5" Type="http://schemas.openxmlformats.org/officeDocument/2006/relationships/image" Target="NUL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NULL"/><Relationship Id="rId7" Type="http://schemas.openxmlformats.org/officeDocument/2006/relationships/image" Target="NULL"/><Relationship Id="rId2" Type="http://schemas.openxmlformats.org/officeDocument/2006/relationships/image" Target="../media/image5.png"/><Relationship Id="rId1" Type="http://schemas.openxmlformats.org/officeDocument/2006/relationships/slideLayout" Target="../slideLayouts/slideLayout14.xml"/><Relationship Id="rId6" Type="http://schemas.openxmlformats.org/officeDocument/2006/relationships/image" Target="../media/image8.png"/><Relationship Id="rId5" Type="http://schemas.openxmlformats.org/officeDocument/2006/relationships/image" Target="NUL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NULL"/><Relationship Id="rId7" Type="http://schemas.openxmlformats.org/officeDocument/2006/relationships/image" Target="NULL"/><Relationship Id="rId2" Type="http://schemas.openxmlformats.org/officeDocument/2006/relationships/image" Target="../media/image5.png"/><Relationship Id="rId1" Type="http://schemas.openxmlformats.org/officeDocument/2006/relationships/slideLayout" Target="../slideLayouts/slideLayout14.xml"/><Relationship Id="rId6" Type="http://schemas.openxmlformats.org/officeDocument/2006/relationships/image" Target="../media/image8.png"/><Relationship Id="rId5" Type="http://schemas.openxmlformats.org/officeDocument/2006/relationships/image" Target="NUL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NULL"/><Relationship Id="rId7" Type="http://schemas.openxmlformats.org/officeDocument/2006/relationships/image" Target="NULL"/><Relationship Id="rId2" Type="http://schemas.openxmlformats.org/officeDocument/2006/relationships/image" Target="../media/image5.png"/><Relationship Id="rId1" Type="http://schemas.openxmlformats.org/officeDocument/2006/relationships/slideLayout" Target="../slideLayouts/slideLayout14.xml"/><Relationship Id="rId6" Type="http://schemas.openxmlformats.org/officeDocument/2006/relationships/image" Target="../media/image8.png"/><Relationship Id="rId5" Type="http://schemas.openxmlformats.org/officeDocument/2006/relationships/image" Target="NUL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6.png"/><Relationship Id="rId4" Type="http://schemas.openxmlformats.org/officeDocument/2006/relationships/image" Target="../media/image13.sv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6.png"/><Relationship Id="rId4" Type="http://schemas.openxmlformats.org/officeDocument/2006/relationships/image" Target="../media/image13.sv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6.png"/><Relationship Id="rId4" Type="http://schemas.openxmlformats.org/officeDocument/2006/relationships/image" Target="../media/image13.sv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6.png"/><Relationship Id="rId4" Type="http://schemas.openxmlformats.org/officeDocument/2006/relationships/image" Target="../media/image13.sv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6.png"/><Relationship Id="rId4" Type="http://schemas.openxmlformats.org/officeDocument/2006/relationships/image" Target="../media/image13.sv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6.png"/><Relationship Id="rId4" Type="http://schemas.openxmlformats.org/officeDocument/2006/relationships/image" Target="../media/image13.sv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6.png"/><Relationship Id="rId4" Type="http://schemas.openxmlformats.org/officeDocument/2006/relationships/image" Target="../media/image13.sv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6.png"/><Relationship Id="rId4" Type="http://schemas.openxmlformats.org/officeDocument/2006/relationships/image" Target="../media/image13.sv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6.png"/><Relationship Id="rId4" Type="http://schemas.openxmlformats.org/officeDocument/2006/relationships/image" Target="../media/image13.sv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6.png"/><Relationship Id="rId4" Type="http://schemas.openxmlformats.org/officeDocument/2006/relationships/image" Target="../media/image13.sv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6.png"/><Relationship Id="rId4" Type="http://schemas.openxmlformats.org/officeDocument/2006/relationships/image" Target="../media/image13.svg"/></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6.png"/><Relationship Id="rId4" Type="http://schemas.openxmlformats.org/officeDocument/2006/relationships/image" Target="../media/image13.sv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6.png"/><Relationship Id="rId4" Type="http://schemas.openxmlformats.org/officeDocument/2006/relationships/image" Target="../media/image13.svg"/></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8.svg"/><Relationship Id="rId5" Type="http://schemas.openxmlformats.org/officeDocument/2006/relationships/image" Target="../media/image6.png"/><Relationship Id="rId4" Type="http://schemas.openxmlformats.org/officeDocument/2006/relationships/image" Target="../media/image13.svg"/></Relationships>
</file>

<file path=ppt/slides/_rels/slide22.xml.rels><?xml version="1.0" encoding="UTF-8" standalone="yes"?>
<Relationships xmlns="http://schemas.openxmlformats.org/package/2006/relationships"><Relationship Id="rId8" Type="http://schemas.openxmlformats.org/officeDocument/2006/relationships/image" Target="NULL"/><Relationship Id="rId3" Type="http://schemas.openxmlformats.org/officeDocument/2006/relationships/image" Target="../media/image10.png"/><Relationship Id="rId7" Type="http://schemas.openxmlformats.org/officeDocument/2006/relationships/image" Target="../media/image4.png"/><Relationship Id="rId2" Type="http://schemas.openxmlformats.org/officeDocument/2006/relationships/image" Target="../media/image9.jpeg"/><Relationship Id="rId1" Type="http://schemas.openxmlformats.org/officeDocument/2006/relationships/slideLayout" Target="../slideLayouts/slideLayout15.xml"/><Relationship Id="rId6" Type="http://schemas.openxmlformats.org/officeDocument/2006/relationships/image" Target="NULL"/><Relationship Id="rId5" Type="http://schemas.openxmlformats.org/officeDocument/2006/relationships/image" Target="../media/image8.png"/><Relationship Id="rId4" Type="http://schemas.openxmlformats.org/officeDocument/2006/relationships/image" Target="NUL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7337591" y="4414557"/>
            <a:ext cx="3985839" cy="1077218"/>
          </a:xfrm>
          <a:prstGeom prst="rect">
            <a:avLst/>
          </a:prstGeom>
          <a:noFill/>
        </p:spPr>
        <p:txBody>
          <a:bodyPr wrap="square" rtlCol="0">
            <a:spAutoFit/>
          </a:bodyPr>
          <a:lstStyle/>
          <a:p>
            <a:pPr algn="ctr"/>
            <a:r>
              <a:rPr lang="ar-EG" sz="3200" b="1" dirty="0" smtClean="0">
                <a:solidFill>
                  <a:srgbClr val="2D3956"/>
                </a:solidFill>
                <a:latin typeface="Tajawal Medium" panose="00000600000000000000" pitchFamily="2" charset="-78"/>
                <a:cs typeface="+mj-cs"/>
              </a:rPr>
              <a:t>إعداد</a:t>
            </a:r>
          </a:p>
          <a:p>
            <a:pPr algn="ctr"/>
            <a:r>
              <a:rPr lang="ar-EG" sz="3200" b="1" dirty="0" smtClean="0">
                <a:solidFill>
                  <a:srgbClr val="2D3956"/>
                </a:solidFill>
                <a:latin typeface="Tajawal Medium" panose="00000600000000000000" pitchFamily="2" charset="-78"/>
                <a:cs typeface="+mj-cs"/>
              </a:rPr>
              <a:t>د/ كريم أحمد</a:t>
            </a:r>
            <a:endParaRPr lang="en-US" sz="3200" b="1" dirty="0">
              <a:solidFill>
                <a:srgbClr val="2D3956"/>
              </a:solidFill>
              <a:latin typeface="Tajawal Medium" panose="00000600000000000000" pitchFamily="2" charset="-78"/>
              <a:cs typeface="+mj-cs"/>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7198730" y="2045251"/>
            <a:ext cx="4181958" cy="2123658"/>
          </a:xfrm>
          <a:prstGeom prst="rect">
            <a:avLst/>
          </a:prstGeom>
          <a:noFill/>
        </p:spPr>
        <p:txBody>
          <a:bodyPr wrap="square" rtlCol="0">
            <a:spAutoFit/>
          </a:bodyPr>
          <a:lstStyle/>
          <a:p>
            <a:pPr algn="ctr"/>
            <a:r>
              <a:rPr lang="ar-EG" sz="4400" b="1" dirty="0" smtClean="0">
                <a:solidFill>
                  <a:srgbClr val="C00000"/>
                </a:solidFill>
                <a:latin typeface="Tajawal Medium" panose="00000600000000000000" pitchFamily="2" charset="-78"/>
                <a:cs typeface="+mj-cs"/>
              </a:rPr>
              <a:t>مقدمة في التسويق </a:t>
            </a:r>
            <a:r>
              <a:rPr lang="ar-EG" sz="4400" b="1" dirty="0" smtClean="0">
                <a:solidFill>
                  <a:srgbClr val="C00000"/>
                </a:solidFill>
                <a:latin typeface="Tajawal Medium" panose="00000600000000000000" pitchFamily="2" charset="-78"/>
                <a:cs typeface="+mj-cs"/>
              </a:rPr>
              <a:t>الرقمي</a:t>
            </a:r>
          </a:p>
          <a:p>
            <a:pPr algn="ctr"/>
            <a:r>
              <a:rPr lang="en-US" sz="4400" b="1" dirty="0">
                <a:solidFill>
                  <a:srgbClr val="C00000"/>
                </a:solidFill>
                <a:latin typeface="Times New Roman" panose="02020603050405020304" pitchFamily="18" charset="0"/>
                <a:cs typeface="Times New Roman" panose="02020603050405020304" pitchFamily="18" charset="0"/>
              </a:rPr>
              <a:t>MKT111</a:t>
            </a:r>
            <a:endParaRPr lang="en-US" sz="4400" b="1" dirty="0">
              <a:solidFill>
                <a:srgbClr val="C0000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594457" y="60430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smtClean="0">
                <a:solidFill>
                  <a:srgbClr val="2D3956"/>
                </a:solidFill>
                <a:latin typeface="Tajawal Medium" panose="00000600000000000000" pitchFamily="2" charset="-78"/>
                <a:cs typeface="Tajawal Medium" panose="00000600000000000000" pitchFamily="2" charset="-78"/>
              </a:rPr>
              <a:t>محاضرة تعريفية</a:t>
            </a:r>
            <a:endParaRPr lang="en-US" sz="2800" b="1" dirty="0">
              <a:solidFill>
                <a:srgbClr val="2D3956"/>
              </a:solidFill>
              <a:latin typeface="Tajawal Medium" panose="00000600000000000000" pitchFamily="2" charset="-78"/>
              <a:cs typeface="Tajawal Medium" panose="00000600000000000000" pitchFamily="2" charset="-78"/>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29379573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98764" y="775999"/>
            <a:ext cx="10058747" cy="57647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23455" y="1136219"/>
            <a:ext cx="9469841" cy="4524315"/>
          </a:xfrm>
          <a:prstGeom prst="rect">
            <a:avLst/>
          </a:prstGeom>
          <a:noFill/>
        </p:spPr>
        <p:txBody>
          <a:bodyPr wrap="square" rtlCol="0">
            <a:spAutoFit/>
          </a:bodyPr>
          <a:lstStyle/>
          <a:p>
            <a:pPr algn="just" rtl="1">
              <a:lnSpc>
                <a:spcPct val="150000"/>
              </a:lnSpc>
            </a:pPr>
            <a:r>
              <a:rPr lang="ar-EG" sz="2400" b="1" u="sng" dirty="0" smtClean="0">
                <a:solidFill>
                  <a:srgbClr val="2D3956"/>
                </a:solidFill>
                <a:latin typeface="Tajawal ExtraBold" panose="00000800000000000000" pitchFamily="2" charset="-78"/>
                <a:cs typeface="+mj-cs"/>
              </a:rPr>
              <a:t>د/ كريم أحمد</a:t>
            </a:r>
          </a:p>
          <a:p>
            <a:pPr marL="285750" indent="-285750" algn="just" rtl="1">
              <a:lnSpc>
                <a:spcPct val="150000"/>
              </a:lnSpc>
              <a:buFontTx/>
              <a:buChar char="-"/>
            </a:pPr>
            <a:r>
              <a:rPr lang="ar-EG" sz="2400" dirty="0" smtClean="0">
                <a:solidFill>
                  <a:srgbClr val="2D3956"/>
                </a:solidFill>
                <a:latin typeface="Tajawal ExtraBold" panose="00000800000000000000" pitchFamily="2" charset="-78"/>
                <a:cs typeface="+mj-cs"/>
              </a:rPr>
              <a:t>حاصل على الدكتوراه في التسويق الرقمي من جامعة المنصورة بجمهورية مصر العربية.</a:t>
            </a:r>
          </a:p>
          <a:p>
            <a:pPr marL="285750" indent="-285750" algn="just" rtl="1">
              <a:lnSpc>
                <a:spcPct val="150000"/>
              </a:lnSpc>
              <a:buFontTx/>
              <a:buChar char="-"/>
            </a:pPr>
            <a:r>
              <a:rPr lang="ar-EG" sz="2400" dirty="0" smtClean="0">
                <a:solidFill>
                  <a:srgbClr val="2D3956"/>
                </a:solidFill>
                <a:latin typeface="Tajawal ExtraBold" panose="00000800000000000000" pitchFamily="2" charset="-78"/>
                <a:cs typeface="+mj-cs"/>
              </a:rPr>
              <a:t>حاصل على الماجستير في تخصص التسويق بالتركيز على أخلاقيات التسويق.</a:t>
            </a:r>
          </a:p>
          <a:p>
            <a:pPr marL="285750" indent="-285750" algn="just" rtl="1">
              <a:lnSpc>
                <a:spcPct val="150000"/>
              </a:lnSpc>
              <a:buFontTx/>
              <a:buChar char="-"/>
            </a:pPr>
            <a:r>
              <a:rPr lang="ar-EG" sz="2400" dirty="0" smtClean="0">
                <a:solidFill>
                  <a:srgbClr val="2D3956"/>
                </a:solidFill>
                <a:latin typeface="Tajawal ExtraBold" panose="00000800000000000000" pitchFamily="2" charset="-78"/>
                <a:cs typeface="+mj-cs"/>
              </a:rPr>
              <a:t>أقوم بتدريس المقررات الخاصة بالتسويق والتسويق الرقمي لطلبة البكالوريوس في جمهورية مصر العربية.</a:t>
            </a:r>
          </a:p>
          <a:p>
            <a:pPr marL="285750" indent="-285750" algn="just" rtl="1">
              <a:lnSpc>
                <a:spcPct val="150000"/>
              </a:lnSpc>
              <a:buFontTx/>
              <a:buChar char="-"/>
            </a:pPr>
            <a:r>
              <a:rPr lang="ar-EG" sz="2400" dirty="0" smtClean="0">
                <a:solidFill>
                  <a:srgbClr val="2D3956"/>
                </a:solidFill>
                <a:latin typeface="Tajawal ExtraBold" panose="00000800000000000000" pitchFamily="2" charset="-78"/>
                <a:cs typeface="+mj-cs"/>
              </a:rPr>
              <a:t>كما قمت بالتدريس سابقاً لطلبة البكالوريوس في المملكة العربية السعودية.</a:t>
            </a:r>
          </a:p>
          <a:p>
            <a:pPr marL="285750" indent="-285750" algn="just" rtl="1">
              <a:lnSpc>
                <a:spcPct val="150000"/>
              </a:lnSpc>
              <a:buFontTx/>
              <a:buChar char="-"/>
            </a:pPr>
            <a:r>
              <a:rPr lang="ar-EG" sz="2400" dirty="0" smtClean="0">
                <a:solidFill>
                  <a:srgbClr val="2D3956"/>
                </a:solidFill>
                <a:latin typeface="Tajawal ExtraBold" panose="00000800000000000000" pitchFamily="2" charset="-78"/>
                <a:cs typeface="+mj-cs"/>
              </a:rPr>
              <a:t>عملت في مجال تقديم الاستشارات الإدارية والتسويقية للشركات في مصر والسعودية.</a:t>
            </a:r>
          </a:p>
          <a:p>
            <a:pPr marL="285750" indent="-285750" algn="just" rtl="1">
              <a:lnSpc>
                <a:spcPct val="150000"/>
              </a:lnSpc>
              <a:buFontTx/>
              <a:buChar char="-"/>
            </a:pPr>
            <a:r>
              <a:rPr lang="ar-EG" sz="2400" dirty="0" smtClean="0">
                <a:solidFill>
                  <a:srgbClr val="2D3956"/>
                </a:solidFill>
                <a:latin typeface="Tajawal ExtraBold" panose="00000800000000000000" pitchFamily="2" charset="-78"/>
                <a:cs typeface="+mj-cs"/>
              </a:rPr>
              <a:t>اهتماماتي البحثية تركز على التسويق عبر المنصات الرقمية والابتكار في مجال التسويق. </a:t>
            </a:r>
            <a:endParaRPr lang="en-US" sz="2400" dirty="0">
              <a:solidFill>
                <a:srgbClr val="2D3956"/>
              </a:solidFill>
              <a:latin typeface="Tajawal ExtraBold" panose="00000800000000000000" pitchFamily="2" charset="-78"/>
              <a:cs typeface="+mj-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8823810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6479611" y="1015159"/>
            <a:ext cx="4113898" cy="523220"/>
          </a:xfrm>
          <a:prstGeom prst="rect">
            <a:avLst/>
          </a:prstGeom>
          <a:noFill/>
        </p:spPr>
        <p:txBody>
          <a:bodyPr wrap="square" rtlCol="0">
            <a:spAutoFit/>
          </a:bodyPr>
          <a:lstStyle/>
          <a:p>
            <a:pPr algn="r" rtl="1"/>
            <a:r>
              <a:rPr lang="ar-EG" sz="2800" b="1" dirty="0" smtClean="0">
                <a:solidFill>
                  <a:srgbClr val="2D3956"/>
                </a:solidFill>
                <a:latin typeface="Tajawal Medium" panose="00000600000000000000" pitchFamily="2" charset="-78"/>
                <a:cs typeface="+mj-cs"/>
              </a:rPr>
              <a:t>محتويات المحاضرة</a:t>
            </a:r>
            <a:endParaRPr lang="en-US" sz="2800" b="1" dirty="0">
              <a:solidFill>
                <a:srgbClr val="2D3956"/>
              </a:solidFill>
              <a:latin typeface="Tajawal Medium" panose="00000600000000000000" pitchFamily="2" charset="-78"/>
              <a:cs typeface="+mj-cs"/>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51202" y="1933991"/>
            <a:ext cx="8417320" cy="3093154"/>
          </a:xfrm>
          <a:prstGeom prst="rect">
            <a:avLst/>
          </a:prstGeom>
          <a:noFill/>
        </p:spPr>
        <p:txBody>
          <a:bodyPr wrap="square" rtlCol="0">
            <a:spAutoFit/>
          </a:bodyPr>
          <a:lstStyle/>
          <a:p>
            <a:pPr marL="285750" indent="-285750" algn="r" rtl="1">
              <a:lnSpc>
                <a:spcPct val="150000"/>
              </a:lnSpc>
              <a:buFont typeface="Arial" panose="020B0604020202020204" pitchFamily="34" charset="0"/>
              <a:buChar char="•"/>
            </a:pPr>
            <a:r>
              <a:rPr lang="ar-EG" sz="2600" dirty="0" smtClean="0">
                <a:solidFill>
                  <a:srgbClr val="0A1F61"/>
                </a:solidFill>
                <a:latin typeface="Tajawal ExtraBold" panose="00000800000000000000" pitchFamily="2" charset="-78"/>
                <a:cs typeface="+mj-cs"/>
              </a:rPr>
              <a:t>وصف المقرر.</a:t>
            </a:r>
          </a:p>
          <a:p>
            <a:pPr marL="285750" indent="-285750" algn="r" rtl="1">
              <a:lnSpc>
                <a:spcPct val="150000"/>
              </a:lnSpc>
              <a:buFont typeface="Arial" panose="020B0604020202020204" pitchFamily="34" charset="0"/>
              <a:buChar char="•"/>
            </a:pPr>
            <a:r>
              <a:rPr lang="ar-EG" sz="2600" dirty="0" smtClean="0">
                <a:solidFill>
                  <a:srgbClr val="0A1F61"/>
                </a:solidFill>
                <a:latin typeface="Tajawal ExtraBold" panose="00000800000000000000" pitchFamily="2" charset="-78"/>
                <a:cs typeface="+mj-cs"/>
              </a:rPr>
              <a:t>أهداف المقرر.</a:t>
            </a:r>
          </a:p>
          <a:p>
            <a:pPr marL="285750" indent="-285750" algn="r" rtl="1">
              <a:lnSpc>
                <a:spcPct val="150000"/>
              </a:lnSpc>
              <a:buFont typeface="Arial" panose="020B0604020202020204" pitchFamily="34" charset="0"/>
              <a:buChar char="•"/>
            </a:pPr>
            <a:r>
              <a:rPr lang="ar-EG" sz="2600" dirty="0" smtClean="0">
                <a:solidFill>
                  <a:srgbClr val="0A1F61"/>
                </a:solidFill>
                <a:latin typeface="Tajawal ExtraBold" panose="00000800000000000000" pitchFamily="2" charset="-78"/>
                <a:cs typeface="+mj-cs"/>
              </a:rPr>
              <a:t>مخرجات التعلم.</a:t>
            </a:r>
          </a:p>
          <a:p>
            <a:pPr marL="285750" indent="-285750" algn="r" rtl="1">
              <a:lnSpc>
                <a:spcPct val="150000"/>
              </a:lnSpc>
              <a:buFont typeface="Arial" panose="020B0604020202020204" pitchFamily="34" charset="0"/>
              <a:buChar char="•"/>
            </a:pPr>
            <a:r>
              <a:rPr lang="ar-EG" sz="2600" dirty="0" smtClean="0">
                <a:solidFill>
                  <a:srgbClr val="0A1F61"/>
                </a:solidFill>
                <a:latin typeface="Tajawal ExtraBold" panose="00000800000000000000" pitchFamily="2" charset="-78"/>
                <a:cs typeface="+mj-cs"/>
              </a:rPr>
              <a:t>تقييم الطلاب.</a:t>
            </a:r>
          </a:p>
          <a:p>
            <a:pPr marL="285750" indent="-285750" algn="r" rtl="1">
              <a:lnSpc>
                <a:spcPct val="150000"/>
              </a:lnSpc>
              <a:buFont typeface="Arial" panose="020B0604020202020204" pitchFamily="34" charset="0"/>
              <a:buChar char="•"/>
            </a:pPr>
            <a:r>
              <a:rPr lang="ar-EG" sz="2600" dirty="0" smtClean="0">
                <a:solidFill>
                  <a:srgbClr val="0A1F61"/>
                </a:solidFill>
                <a:latin typeface="Tajawal ExtraBold" panose="00000800000000000000" pitchFamily="2" charset="-78"/>
                <a:cs typeface="+mj-cs"/>
              </a:rPr>
              <a:t>مقدمة في التسويق الرقمي.</a:t>
            </a:r>
          </a:p>
        </p:txBody>
      </p:sp>
      <p:sp>
        <p:nvSpPr>
          <p:cNvPr id="32" name="Rectangle 31">
            <a:extLst>
              <a:ext uri="{FF2B5EF4-FFF2-40B4-BE49-F238E27FC236}">
                <a16:creationId xmlns:a16="http://schemas.microsoft.com/office/drawing/2014/main" id="{6FE380F3-A68B-26EA-9084-2C15BB9E43F9}"/>
              </a:ext>
            </a:extLst>
          </p:cNvPr>
          <p:cNvSpPr/>
          <p:nvPr/>
        </p:nvSpPr>
        <p:spPr>
          <a:xfrm>
            <a:off x="10693100" y="998468"/>
            <a:ext cx="1275422" cy="650224"/>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dirty="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10792691" y="1094519"/>
            <a:ext cx="1076240" cy="400110"/>
          </a:xfrm>
          <a:prstGeom prst="rect">
            <a:avLst/>
          </a:prstGeom>
          <a:noFill/>
        </p:spPr>
        <p:txBody>
          <a:bodyPr wrap="square" rtlCol="0">
            <a:spAutoFit/>
          </a:bodyPr>
          <a:lstStyle/>
          <a:p>
            <a:pPr algn="ctr"/>
            <a:r>
              <a:rPr lang="ar-EG" sz="2000" b="1" dirty="0" smtClean="0">
                <a:solidFill>
                  <a:schemeClr val="bg1"/>
                </a:solidFill>
                <a:latin typeface="Tajawal Medium" panose="00000600000000000000" pitchFamily="2" charset="-78"/>
                <a:cs typeface="+mj-cs"/>
              </a:rPr>
              <a:t>مقدمة</a:t>
            </a:r>
            <a:endParaRPr lang="en-US" sz="2800" b="1" dirty="0">
              <a:solidFill>
                <a:schemeClr val="bg1"/>
              </a:solidFill>
              <a:latin typeface="Tajawal Medium" panose="00000600000000000000" pitchFamily="2" charset="-78"/>
              <a:cs typeface="+mj-cs"/>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4520946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976946"/>
            <a:ext cx="9345750" cy="565937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8452442" y="413782"/>
            <a:ext cx="3902032" cy="523220"/>
          </a:xfrm>
          <a:prstGeom prst="rect">
            <a:avLst/>
          </a:prstGeom>
          <a:noFill/>
        </p:spPr>
        <p:txBody>
          <a:bodyPr wrap="square" rtlCol="0">
            <a:spAutoFit/>
          </a:bodyPr>
          <a:lstStyle/>
          <a:p>
            <a:r>
              <a:rPr lang="ar-EG" sz="2800" b="1" dirty="0" smtClean="0">
                <a:solidFill>
                  <a:schemeClr val="bg1"/>
                </a:solidFill>
                <a:latin typeface="Tajawal Medium" panose="00000600000000000000" pitchFamily="2" charset="-78"/>
                <a:cs typeface="+mj-cs"/>
              </a:rPr>
              <a:t>وصف المقرر</a:t>
            </a:r>
            <a:endParaRPr lang="en-US" sz="2800" b="1" dirty="0">
              <a:solidFill>
                <a:schemeClr val="bg1"/>
              </a:solidFill>
              <a:latin typeface="Tajawal Medium" panose="00000600000000000000" pitchFamily="2" charset="-78"/>
              <a:cs typeface="+mj-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966732"/>
            <a:ext cx="8715895" cy="5632311"/>
          </a:xfrm>
          <a:prstGeom prst="rect">
            <a:avLst/>
          </a:prstGeom>
          <a:noFill/>
        </p:spPr>
        <p:txBody>
          <a:bodyPr wrap="square" rtlCol="0">
            <a:spAutoFit/>
          </a:bodyPr>
          <a:lstStyle/>
          <a:p>
            <a:pPr algn="just" rtl="1">
              <a:lnSpc>
                <a:spcPct val="150000"/>
              </a:lnSpc>
            </a:pPr>
            <a:r>
              <a:rPr lang="ar-EG" sz="2400" dirty="0" smtClean="0">
                <a:cs typeface="+mj-cs"/>
              </a:rPr>
              <a:t>"</a:t>
            </a:r>
            <a:r>
              <a:rPr lang="ar-EG" sz="2400" dirty="0">
                <a:cs typeface="+mj-cs"/>
              </a:rPr>
              <a:t>مقدمة في التسويق الرقمي"، هذا المقرر يعد مدخلاً هاماً لفهم وتطبيق استراتيجيات التسويق الرقمي في عالم الأعمال الحديث.</a:t>
            </a:r>
          </a:p>
          <a:p>
            <a:pPr algn="just" rtl="1">
              <a:lnSpc>
                <a:spcPct val="150000"/>
              </a:lnSpc>
            </a:pPr>
            <a:r>
              <a:rPr lang="ar-EG" sz="2400" dirty="0" smtClean="0">
                <a:cs typeface="+mj-cs"/>
              </a:rPr>
              <a:t>في </a:t>
            </a:r>
            <a:r>
              <a:rPr lang="ar-EG" sz="2400" dirty="0">
                <a:cs typeface="+mj-cs"/>
              </a:rPr>
              <a:t>ظل التطور التكنولوجي السريع والتحول الرقمي الذي يشهده العالم، أصبح التسويق الرقمي لا غنى عنه في الحفاظ على تنافسية الشركات ونجاحها في السوق. يتطلب التسويق الرقمي مهارات ومعرفة خاصة لإنشاء استراتيجيات تسويقية فعالة تتناسب مع المتطلبات المتغيرة للسوق الرقمي.</a:t>
            </a:r>
          </a:p>
          <a:p>
            <a:pPr algn="just" rtl="1">
              <a:lnSpc>
                <a:spcPct val="150000"/>
              </a:lnSpc>
            </a:pPr>
            <a:r>
              <a:rPr lang="ar-EG" sz="2400" dirty="0" smtClean="0">
                <a:cs typeface="+mj-cs"/>
              </a:rPr>
              <a:t>سيتم </a:t>
            </a:r>
            <a:r>
              <a:rPr lang="ar-EG" sz="2400" dirty="0">
                <a:cs typeface="+mj-cs"/>
              </a:rPr>
              <a:t>خلال هذا المقرر استعراض مفاهيم ومبادئ التسويق الرقمي، بما في ذلك التسويق عبر محركات البحث، والتسويق عبر وسائل التواصل الاجتماعي، والإعلانات الرقمية، وتحليل البيانات وغيرها. كما سنتناول أهم الأدوات والتقنيات المستخدمة في التسويق الرقمي وكيفية استخدامها بشكل فعال لتحسين الأداء التسويقي</a:t>
            </a:r>
            <a:r>
              <a:rPr lang="ar-EG" sz="2400" dirty="0" smtClean="0">
                <a:cs typeface="+mj-cs"/>
              </a:rPr>
              <a:t>.</a:t>
            </a:r>
            <a:endParaRPr lang="en-US" sz="2400" dirty="0">
              <a:solidFill>
                <a:srgbClr val="2D3956"/>
              </a:solidFill>
              <a:latin typeface="Tajawal ExtraBold" panose="00000800000000000000" pitchFamily="2" charset="-78"/>
              <a:cs typeface="+mj-cs"/>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576590" y="23118"/>
            <a:ext cx="2649477" cy="1166001"/>
          </a:xfrm>
          <a:prstGeom prst="rect">
            <a:avLst/>
          </a:prstGeom>
        </p:spPr>
      </p:pic>
    </p:spTree>
    <p:extLst>
      <p:ext uri="{BB962C8B-B14F-4D97-AF65-F5344CB8AC3E}">
        <p14:creationId xmlns:p14="http://schemas.microsoft.com/office/powerpoint/2010/main" val="19218671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2">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976196"/>
            <a:ext cx="9345750" cy="565937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8452442" y="413782"/>
            <a:ext cx="3902032" cy="523220"/>
          </a:xfrm>
          <a:prstGeom prst="rect">
            <a:avLst/>
          </a:prstGeom>
          <a:noFill/>
        </p:spPr>
        <p:txBody>
          <a:bodyPr wrap="square" rtlCol="0">
            <a:spAutoFit/>
          </a:bodyPr>
          <a:lstStyle/>
          <a:p>
            <a:r>
              <a:rPr lang="ar-EG" sz="2800" b="1" dirty="0" smtClean="0">
                <a:solidFill>
                  <a:schemeClr val="bg1"/>
                </a:solidFill>
                <a:latin typeface="Snap ITC" panose="04040A07060A02020202" pitchFamily="82" charset="0"/>
                <a:cs typeface="+mj-cs"/>
              </a:rPr>
              <a:t>أهداف المقرر</a:t>
            </a:r>
            <a:endParaRPr lang="en-US" sz="2800" b="1" dirty="0">
              <a:solidFill>
                <a:schemeClr val="bg1"/>
              </a:solidFill>
              <a:latin typeface="Snap ITC" panose="04040A07060A02020202" pitchFamily="82" charset="0"/>
              <a:cs typeface="+mj-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2">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10635" y="6057769"/>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576590" y="23118"/>
            <a:ext cx="2649477" cy="1166001"/>
          </a:xfrm>
          <a:prstGeom prst="rect">
            <a:avLst/>
          </a:prstGeom>
        </p:spPr>
      </p:pic>
      <p:sp>
        <p:nvSpPr>
          <p:cNvPr id="10" name="TextBox 9">
            <a:extLst>
              <a:ext uri="{FF2B5EF4-FFF2-40B4-BE49-F238E27FC236}">
                <a16:creationId xmlns:a16="http://schemas.microsoft.com/office/drawing/2014/main" id="{050976E4-0CF2-BA00-34CA-2F9419409B9E}"/>
              </a:ext>
            </a:extLst>
          </p:cNvPr>
          <p:cNvSpPr txBox="1"/>
          <p:nvPr/>
        </p:nvSpPr>
        <p:spPr>
          <a:xfrm>
            <a:off x="1771923" y="1188407"/>
            <a:ext cx="8715895" cy="5078313"/>
          </a:xfrm>
          <a:prstGeom prst="rect">
            <a:avLst/>
          </a:prstGeom>
          <a:noFill/>
        </p:spPr>
        <p:txBody>
          <a:bodyPr wrap="square" rtlCol="0">
            <a:spAutoFit/>
          </a:bodyPr>
          <a:lstStyle/>
          <a:p>
            <a:pPr algn="r" rtl="1">
              <a:lnSpc>
                <a:spcPct val="150000"/>
              </a:lnSpc>
            </a:pPr>
            <a:r>
              <a:rPr lang="ar-EG" sz="2400" b="1" dirty="0" smtClean="0">
                <a:solidFill>
                  <a:srgbClr val="2D3956"/>
                </a:solidFill>
                <a:latin typeface="Tajawal ExtraBold" panose="00000800000000000000" pitchFamily="2" charset="-78"/>
                <a:cs typeface="+mj-cs"/>
              </a:rPr>
              <a:t>يهدف هذا المقرر إلى:</a:t>
            </a:r>
          </a:p>
          <a:p>
            <a:pPr marL="285750" indent="-285750" algn="r" rtl="1">
              <a:lnSpc>
                <a:spcPct val="150000"/>
              </a:lnSpc>
              <a:buFont typeface="Arial" panose="020B0604020202020204" pitchFamily="34" charset="0"/>
              <a:buChar char="•"/>
            </a:pPr>
            <a:r>
              <a:rPr lang="ar-EG" sz="2400" dirty="0">
                <a:cs typeface="+mj-cs"/>
              </a:rPr>
              <a:t>تعريف الطلاب بالمفاهيم الأساسية للتسويق الرقمي </a:t>
            </a:r>
            <a:r>
              <a:rPr lang="ar-EG" sz="2400" dirty="0" smtClean="0">
                <a:cs typeface="+mj-cs"/>
              </a:rPr>
              <a:t>وتطبيقاتها العملية.</a:t>
            </a:r>
          </a:p>
          <a:p>
            <a:pPr marL="285750" indent="-285750" algn="r" rtl="1">
              <a:lnSpc>
                <a:spcPct val="150000"/>
              </a:lnSpc>
              <a:buFont typeface="Arial" panose="020B0604020202020204" pitchFamily="34" charset="0"/>
              <a:buChar char="•"/>
            </a:pPr>
            <a:r>
              <a:rPr lang="ar-SA" sz="2400" dirty="0">
                <a:cs typeface="+mj-cs"/>
              </a:rPr>
              <a:t>التعريف بأهمية التسويق الرقمي في عصر التكنولوجيا الحديثة وكيفية استخدامه لتحقيق الأهداف التسويقية</a:t>
            </a:r>
            <a:r>
              <a:rPr lang="ar-EG" sz="2400" dirty="0" smtClean="0">
                <a:cs typeface="+mj-cs"/>
              </a:rPr>
              <a:t>.</a:t>
            </a:r>
          </a:p>
          <a:p>
            <a:pPr marL="285750" indent="-285750" algn="r" rtl="1">
              <a:lnSpc>
                <a:spcPct val="150000"/>
              </a:lnSpc>
              <a:buFont typeface="Arial" panose="020B0604020202020204" pitchFamily="34" charset="0"/>
              <a:buChar char="•"/>
            </a:pPr>
            <a:r>
              <a:rPr lang="ar-EG" sz="2400" dirty="0" smtClean="0">
                <a:cs typeface="+mj-cs"/>
              </a:rPr>
              <a:t>أهم الاختلافات بين التسويق الرقمي والتسويق التقليدي.</a:t>
            </a:r>
          </a:p>
          <a:p>
            <a:pPr marL="285750" indent="-285750" algn="r" rtl="1">
              <a:lnSpc>
                <a:spcPct val="150000"/>
              </a:lnSpc>
              <a:buFont typeface="Arial" panose="020B0604020202020204" pitchFamily="34" charset="0"/>
              <a:buChar char="•"/>
            </a:pPr>
            <a:r>
              <a:rPr lang="ar-SA" sz="2400" dirty="0">
                <a:cs typeface="+mj-cs"/>
              </a:rPr>
              <a:t>تعريف السوق الرقمية والتحديات التي تواجه الشركات في العمل </a:t>
            </a:r>
            <a:r>
              <a:rPr lang="ar-SA" sz="2400" dirty="0" smtClean="0">
                <a:cs typeface="+mj-cs"/>
              </a:rPr>
              <a:t>بها</a:t>
            </a:r>
            <a:r>
              <a:rPr lang="ar-EG" sz="2400" dirty="0" smtClean="0">
                <a:cs typeface="+mj-cs"/>
              </a:rPr>
              <a:t>.</a:t>
            </a:r>
          </a:p>
          <a:p>
            <a:pPr marL="285750" indent="-285750" algn="r" rtl="1">
              <a:lnSpc>
                <a:spcPct val="150000"/>
              </a:lnSpc>
              <a:buFont typeface="Arial" panose="020B0604020202020204" pitchFamily="34" charset="0"/>
              <a:buChar char="•"/>
            </a:pPr>
            <a:r>
              <a:rPr lang="ar-SA" sz="2400" dirty="0" smtClean="0">
                <a:cs typeface="+mj-cs"/>
              </a:rPr>
              <a:t>كيفية </a:t>
            </a:r>
            <a:r>
              <a:rPr lang="ar-SA" sz="2400" dirty="0">
                <a:cs typeface="+mj-cs"/>
              </a:rPr>
              <a:t>الاستفادة من السوق الرقمية لتحقيق أهداف </a:t>
            </a:r>
            <a:r>
              <a:rPr lang="ar-SA" sz="2400" dirty="0" err="1" smtClean="0">
                <a:cs typeface="+mj-cs"/>
              </a:rPr>
              <a:t>التسوي</a:t>
            </a:r>
            <a:r>
              <a:rPr lang="ar-EG" sz="2400" dirty="0" smtClean="0">
                <a:cs typeface="+mj-cs"/>
              </a:rPr>
              <a:t>ق.</a:t>
            </a:r>
          </a:p>
          <a:p>
            <a:pPr marL="285750" indent="-285750" algn="r" rtl="1">
              <a:lnSpc>
                <a:spcPct val="150000"/>
              </a:lnSpc>
              <a:buFont typeface="Arial" panose="020B0604020202020204" pitchFamily="34" charset="0"/>
              <a:buChar char="•"/>
            </a:pPr>
            <a:r>
              <a:rPr lang="ar-EG" sz="2400" dirty="0" smtClean="0">
                <a:cs typeface="+mj-cs"/>
              </a:rPr>
              <a:t>تحديد </a:t>
            </a:r>
            <a:r>
              <a:rPr lang="ar-SA" sz="2400" dirty="0">
                <a:cs typeface="+mj-cs"/>
              </a:rPr>
              <a:t>ما هي الإعلانات الرقمية وأنواعها، وكيفية إنشاء حملات إعلانية رقمية </a:t>
            </a:r>
            <a:r>
              <a:rPr lang="ar-SA" sz="2400" dirty="0" smtClean="0">
                <a:cs typeface="+mj-cs"/>
              </a:rPr>
              <a:t>ناجحة</a:t>
            </a:r>
            <a:r>
              <a:rPr lang="ar-EG" sz="2400" dirty="0" smtClean="0">
                <a:cs typeface="+mj-cs"/>
              </a:rPr>
              <a:t>.</a:t>
            </a:r>
          </a:p>
          <a:p>
            <a:pPr marL="285750" indent="-285750" algn="r" rtl="1">
              <a:lnSpc>
                <a:spcPct val="150000"/>
              </a:lnSpc>
              <a:buFont typeface="Arial" panose="020B0604020202020204" pitchFamily="34" charset="0"/>
              <a:buChar char="•"/>
            </a:pPr>
            <a:r>
              <a:rPr lang="ar-EG" sz="2400" dirty="0" smtClean="0">
                <a:cs typeface="+mj-cs"/>
              </a:rPr>
              <a:t>التعرف على </a:t>
            </a:r>
            <a:r>
              <a:rPr lang="ar-SA" sz="2400" dirty="0" smtClean="0">
                <a:cs typeface="+mj-cs"/>
              </a:rPr>
              <a:t>أنواع </a:t>
            </a:r>
            <a:r>
              <a:rPr lang="ar-SA" sz="2400" dirty="0">
                <a:cs typeface="+mj-cs"/>
              </a:rPr>
              <a:t>وسائل التواصل الاجتماعي، وكيف يمكن استخدامها في التسويق. </a:t>
            </a:r>
            <a:endParaRPr lang="en-US" sz="2400" dirty="0">
              <a:solidFill>
                <a:srgbClr val="2D3956"/>
              </a:solidFill>
              <a:latin typeface="Tajawal ExtraBold" panose="00000800000000000000" pitchFamily="2" charset="-78"/>
              <a:cs typeface="+mj-cs"/>
            </a:endParaRPr>
          </a:p>
        </p:txBody>
      </p:sp>
    </p:spTree>
    <p:extLst>
      <p:ext uri="{BB962C8B-B14F-4D97-AF65-F5344CB8AC3E}">
        <p14:creationId xmlns:p14="http://schemas.microsoft.com/office/powerpoint/2010/main" val="36608035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chemeClr val="accent6">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976196"/>
            <a:ext cx="9345750" cy="5659379"/>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8452442" y="413782"/>
            <a:ext cx="3902032" cy="523220"/>
          </a:xfrm>
          <a:prstGeom prst="rect">
            <a:avLst/>
          </a:prstGeom>
          <a:noFill/>
        </p:spPr>
        <p:txBody>
          <a:bodyPr wrap="square" rtlCol="0">
            <a:spAutoFit/>
          </a:bodyPr>
          <a:lstStyle/>
          <a:p>
            <a:r>
              <a:rPr lang="ar-EG" sz="2800" b="1" dirty="0" smtClean="0">
                <a:solidFill>
                  <a:schemeClr val="bg1"/>
                </a:solidFill>
                <a:latin typeface="Tajawal Medium" panose="00000600000000000000" pitchFamily="2" charset="-78"/>
                <a:cs typeface="+mj-cs"/>
              </a:rPr>
              <a:t>مخرجات التعلم </a:t>
            </a:r>
            <a:endParaRPr lang="en-US" sz="2800" b="1" dirty="0">
              <a:solidFill>
                <a:schemeClr val="bg1"/>
              </a:solidFill>
              <a:latin typeface="Tajawal Medium" panose="00000600000000000000" pitchFamily="2" charset="-78"/>
              <a:cs typeface="+mj-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chemeClr val="accent6">
              <a:lumMod val="5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576590" y="23118"/>
            <a:ext cx="2649477" cy="1166001"/>
          </a:xfrm>
          <a:prstGeom prst="rect">
            <a:avLst/>
          </a:prstGeom>
        </p:spPr>
      </p:pic>
      <p:sp>
        <p:nvSpPr>
          <p:cNvPr id="10" name="TextBox 9">
            <a:extLst>
              <a:ext uri="{FF2B5EF4-FFF2-40B4-BE49-F238E27FC236}">
                <a16:creationId xmlns:a16="http://schemas.microsoft.com/office/drawing/2014/main" id="{050976E4-0CF2-BA00-34CA-2F9419409B9E}"/>
              </a:ext>
            </a:extLst>
          </p:cNvPr>
          <p:cNvSpPr txBox="1"/>
          <p:nvPr/>
        </p:nvSpPr>
        <p:spPr>
          <a:xfrm>
            <a:off x="2070498" y="966732"/>
            <a:ext cx="8417320" cy="6740307"/>
          </a:xfrm>
          <a:prstGeom prst="rect">
            <a:avLst/>
          </a:prstGeom>
          <a:noFill/>
        </p:spPr>
        <p:txBody>
          <a:bodyPr wrap="square" rtlCol="0">
            <a:spAutoFit/>
          </a:bodyPr>
          <a:lstStyle/>
          <a:p>
            <a:pPr algn="r" rtl="1">
              <a:lnSpc>
                <a:spcPct val="150000"/>
              </a:lnSpc>
            </a:pPr>
            <a:r>
              <a:rPr lang="ar-EG" sz="2400" b="1" dirty="0">
                <a:solidFill>
                  <a:srgbClr val="2D3956"/>
                </a:solidFill>
                <a:latin typeface="Tajawal ExtraBold" panose="00000800000000000000" pitchFamily="2" charset="-78"/>
                <a:cs typeface="+mj-cs"/>
              </a:rPr>
              <a:t>في نهاية هذا المقرر، سوف يكون الطلاب قادرون على ما يلي</a:t>
            </a:r>
            <a:r>
              <a:rPr lang="ar-EG" sz="2400" b="1" dirty="0" smtClean="0">
                <a:solidFill>
                  <a:srgbClr val="2D3956"/>
                </a:solidFill>
                <a:latin typeface="Tajawal ExtraBold" panose="00000800000000000000" pitchFamily="2" charset="-78"/>
                <a:cs typeface="+mj-cs"/>
              </a:rPr>
              <a:t>:</a:t>
            </a:r>
          </a:p>
          <a:p>
            <a:pPr marL="285750" indent="-285750" algn="r" rtl="1">
              <a:lnSpc>
                <a:spcPct val="150000"/>
              </a:lnSpc>
              <a:buFont typeface="Arial" panose="020B0604020202020204" pitchFamily="34" charset="0"/>
              <a:buChar char="•"/>
            </a:pPr>
            <a:r>
              <a:rPr lang="ar-SA" sz="2400" dirty="0" smtClean="0">
                <a:cs typeface="+mj-cs"/>
              </a:rPr>
              <a:t>فهم </a:t>
            </a:r>
            <a:r>
              <a:rPr lang="ar-SA" sz="2400" dirty="0">
                <a:cs typeface="+mj-cs"/>
              </a:rPr>
              <a:t>مفاهيم التسويق الرقمي وكيفية تطبيقها في الممارسة العملية</a:t>
            </a:r>
            <a:r>
              <a:rPr lang="ar-SA" sz="2400" dirty="0" smtClean="0">
                <a:cs typeface="+mj-cs"/>
              </a:rPr>
              <a:t>.</a:t>
            </a:r>
            <a:endParaRPr lang="ar-EG" sz="2400" dirty="0">
              <a:cs typeface="+mj-cs"/>
            </a:endParaRPr>
          </a:p>
          <a:p>
            <a:pPr marL="285750" indent="-285750" algn="r" rtl="1">
              <a:lnSpc>
                <a:spcPct val="150000"/>
              </a:lnSpc>
              <a:buFont typeface="Arial" panose="020B0604020202020204" pitchFamily="34" charset="0"/>
              <a:buChar char="•"/>
            </a:pPr>
            <a:r>
              <a:rPr lang="ar-SA" sz="2400" dirty="0" smtClean="0">
                <a:cs typeface="+mj-cs"/>
              </a:rPr>
              <a:t>تحديد </a:t>
            </a:r>
            <a:r>
              <a:rPr lang="ar-SA" sz="2400" dirty="0">
                <a:cs typeface="+mj-cs"/>
              </a:rPr>
              <a:t>أهداف التسويق الرقمي والخطوات اللازمة لتحقيقها. </a:t>
            </a:r>
            <a:endParaRPr lang="ar-EG" sz="2400" dirty="0">
              <a:cs typeface="+mj-cs"/>
            </a:endParaRPr>
          </a:p>
          <a:p>
            <a:pPr marL="285750" indent="-285750" algn="r" rtl="1">
              <a:lnSpc>
                <a:spcPct val="150000"/>
              </a:lnSpc>
              <a:buFont typeface="Arial" panose="020B0604020202020204" pitchFamily="34" charset="0"/>
              <a:buChar char="•"/>
            </a:pPr>
            <a:r>
              <a:rPr lang="ar-EG" sz="2400" dirty="0" smtClean="0">
                <a:latin typeface="Calibri" panose="020F0502020204030204" pitchFamily="34" charset="0"/>
                <a:ea typeface="Calibri" panose="020F0502020204030204" pitchFamily="34" charset="0"/>
                <a:cs typeface="Times New Roman" panose="02020603050405020304" pitchFamily="18" charset="0"/>
              </a:rPr>
              <a:t>تطوير </a:t>
            </a:r>
            <a:r>
              <a:rPr lang="ar-EG" sz="2400" dirty="0">
                <a:latin typeface="Calibri" panose="020F0502020204030204" pitchFamily="34" charset="0"/>
                <a:ea typeface="Calibri" panose="020F0502020204030204" pitchFamily="34" charset="0"/>
                <a:cs typeface="Times New Roman" panose="02020603050405020304" pitchFamily="18" charset="0"/>
              </a:rPr>
              <a:t>استراتيجية تسويق رقمية شاملة تتضمن تحديد الجمهور المستهدف ووسائل التسويق </a:t>
            </a:r>
            <a:r>
              <a:rPr lang="ar-EG" sz="2400" dirty="0" smtClean="0">
                <a:latin typeface="Calibri" panose="020F0502020204030204" pitchFamily="34" charset="0"/>
                <a:ea typeface="Calibri" panose="020F0502020204030204" pitchFamily="34" charset="0"/>
                <a:cs typeface="Times New Roman" panose="02020603050405020304" pitchFamily="18" charset="0"/>
              </a:rPr>
              <a:t>المناسبة.</a:t>
            </a:r>
          </a:p>
          <a:p>
            <a:pPr marL="285750" indent="-285750" algn="r" rtl="1">
              <a:lnSpc>
                <a:spcPct val="150000"/>
              </a:lnSpc>
              <a:buFont typeface="Arial" panose="020B0604020202020204" pitchFamily="34" charset="0"/>
              <a:buChar char="•"/>
            </a:pPr>
            <a:r>
              <a:rPr lang="ar-EG" sz="2400" dirty="0">
                <a:latin typeface="Calibri" panose="020F0502020204030204" pitchFamily="34" charset="0"/>
                <a:ea typeface="Calibri" panose="020F0502020204030204" pitchFamily="34" charset="0"/>
                <a:cs typeface="Times New Roman" panose="02020603050405020304" pitchFamily="18" charset="0"/>
              </a:rPr>
              <a:t>مراقبة تطورات التسويق الرقمي والتكنولوجيا الحديثة وتطبيق التحديثات </a:t>
            </a:r>
            <a:r>
              <a:rPr lang="ar-EG" sz="2400" dirty="0" smtClean="0">
                <a:latin typeface="Calibri" panose="020F0502020204030204" pitchFamily="34" charset="0"/>
                <a:ea typeface="Calibri" panose="020F0502020204030204" pitchFamily="34" charset="0"/>
                <a:cs typeface="Times New Roman" panose="02020603050405020304" pitchFamily="18" charset="0"/>
              </a:rPr>
              <a:t>اللازمة.</a:t>
            </a:r>
          </a:p>
          <a:p>
            <a:pPr marL="285750" indent="-285750" algn="r" rtl="1">
              <a:lnSpc>
                <a:spcPct val="150000"/>
              </a:lnSpc>
              <a:buFont typeface="Arial" panose="020B0604020202020204" pitchFamily="34" charset="0"/>
              <a:buChar char="•"/>
            </a:pPr>
            <a:r>
              <a:rPr lang="ar-EG" sz="2400" dirty="0" smtClean="0">
                <a:latin typeface="Calibri" panose="020F0502020204030204" pitchFamily="34" charset="0"/>
                <a:ea typeface="Calibri" panose="020F0502020204030204" pitchFamily="34" charset="0"/>
                <a:cs typeface="Times New Roman" panose="02020603050405020304" pitchFamily="18" charset="0"/>
              </a:rPr>
              <a:t>إنشاء </a:t>
            </a:r>
            <a:r>
              <a:rPr lang="ar-EG" sz="2400" dirty="0">
                <a:latin typeface="Calibri" panose="020F0502020204030204" pitchFamily="34" charset="0"/>
                <a:ea typeface="Calibri" panose="020F0502020204030204" pitchFamily="34" charset="0"/>
                <a:cs typeface="Times New Roman" panose="02020603050405020304" pitchFamily="18" charset="0"/>
              </a:rPr>
              <a:t>محتوى إبداعي وفعال يلبي متطلبات التسويق </a:t>
            </a:r>
            <a:r>
              <a:rPr lang="ar-EG" sz="2400" dirty="0" smtClean="0">
                <a:latin typeface="Calibri" panose="020F0502020204030204" pitchFamily="34" charset="0"/>
                <a:ea typeface="Calibri" panose="020F0502020204030204" pitchFamily="34" charset="0"/>
                <a:cs typeface="Times New Roman" panose="02020603050405020304" pitchFamily="18" charset="0"/>
              </a:rPr>
              <a:t>الرقمي.</a:t>
            </a:r>
          </a:p>
          <a:p>
            <a:pPr marL="285750" indent="-285750" algn="r" rtl="1">
              <a:lnSpc>
                <a:spcPct val="150000"/>
              </a:lnSpc>
              <a:buFont typeface="Arial" panose="020B0604020202020204" pitchFamily="34" charset="0"/>
              <a:buChar char="•"/>
            </a:pPr>
            <a:r>
              <a:rPr lang="ar-EG" sz="2400" dirty="0">
                <a:latin typeface="Calibri" panose="020F0502020204030204" pitchFamily="34" charset="0"/>
                <a:ea typeface="Calibri" panose="020F0502020204030204" pitchFamily="34" charset="0"/>
                <a:cs typeface="Times New Roman" panose="02020603050405020304" pitchFamily="18" charset="0"/>
              </a:rPr>
              <a:t>تطوير مهارات الإدارة والتخطيط والتنفيذ والتحليل في </a:t>
            </a:r>
            <a:r>
              <a:rPr lang="ar-EG" sz="2400" dirty="0" smtClean="0">
                <a:latin typeface="Calibri" panose="020F0502020204030204" pitchFamily="34" charset="0"/>
                <a:ea typeface="Calibri" panose="020F0502020204030204" pitchFamily="34" charset="0"/>
                <a:cs typeface="Times New Roman" panose="02020603050405020304" pitchFamily="18" charset="0"/>
              </a:rPr>
              <a:t>مشروعات </a:t>
            </a:r>
            <a:r>
              <a:rPr lang="ar-EG" sz="2400" dirty="0">
                <a:latin typeface="Calibri" panose="020F0502020204030204" pitchFamily="34" charset="0"/>
                <a:ea typeface="Calibri" panose="020F0502020204030204" pitchFamily="34" charset="0"/>
                <a:cs typeface="Times New Roman" panose="02020603050405020304" pitchFamily="18" charset="0"/>
              </a:rPr>
              <a:t>التسويق الرقمي</a:t>
            </a:r>
            <a:r>
              <a:rPr lang="ar-EG" sz="2400" dirty="0" smtClean="0">
                <a:latin typeface="Calibri" panose="020F0502020204030204" pitchFamily="34" charset="0"/>
                <a:ea typeface="Calibri" panose="020F0502020204030204" pitchFamily="34" charset="0"/>
                <a:cs typeface="Times New Roman" panose="02020603050405020304" pitchFamily="18" charset="0"/>
              </a:rPr>
              <a:t>.</a:t>
            </a:r>
          </a:p>
          <a:p>
            <a:pPr marL="285750" indent="-285750" algn="r" rtl="1">
              <a:lnSpc>
                <a:spcPct val="150000"/>
              </a:lnSpc>
              <a:buFont typeface="Arial" panose="020B0604020202020204" pitchFamily="34" charset="0"/>
              <a:buChar char="•"/>
            </a:pPr>
            <a:r>
              <a:rPr lang="ar-EG" sz="2400" dirty="0" smtClean="0">
                <a:latin typeface="Calibri" panose="020F0502020204030204" pitchFamily="34" charset="0"/>
                <a:ea typeface="Calibri" panose="020F0502020204030204" pitchFamily="34" charset="0"/>
                <a:cs typeface="Times New Roman" panose="02020603050405020304" pitchFamily="18" charset="0"/>
              </a:rPr>
              <a:t>التعرف </a:t>
            </a:r>
            <a:r>
              <a:rPr lang="ar-EG" sz="2400" dirty="0">
                <a:latin typeface="Calibri" panose="020F0502020204030204" pitchFamily="34" charset="0"/>
                <a:ea typeface="Calibri" panose="020F0502020204030204" pitchFamily="34" charset="0"/>
                <a:cs typeface="Times New Roman" panose="02020603050405020304" pitchFamily="18" charset="0"/>
              </a:rPr>
              <a:t>على أساليب البحث عن العملاء وفهم احتياجاتهم واهتماماتهم عبر الإنترنت وكيفية تخصيص الرسائل التسويقية لهذه الاحتياجات.</a:t>
            </a:r>
          </a:p>
          <a:p>
            <a:pPr marL="342900" marR="0" lvl="0" indent="-342900" algn="just" rtl="1">
              <a:lnSpc>
                <a:spcPct val="200000"/>
              </a:lnSpc>
              <a:spcBef>
                <a:spcPts val="0"/>
              </a:spcBef>
              <a:spcAft>
                <a:spcPts val="0"/>
              </a:spcAft>
              <a:buFont typeface="Symbol" panose="05050102010706020507" pitchFamily="18" charset="2"/>
              <a:buChar char=""/>
            </a:pPr>
            <a:endParaRPr lang="en-US" dirty="0">
              <a:latin typeface="Calibri" panose="020F0502020204030204" pitchFamily="34" charset="0"/>
              <a:ea typeface="Calibri" panose="020F0502020204030204" pitchFamily="34" charset="0"/>
              <a:cs typeface="Arial" panose="020B0604020202020204" pitchFamily="34" charset="0"/>
            </a:endParaRPr>
          </a:p>
          <a:p>
            <a:pPr marL="285750" indent="-285750" algn="r" rtl="1">
              <a:lnSpc>
                <a:spcPct val="150000"/>
              </a:lnSpc>
              <a:buFont typeface="Arial" panose="020B0604020202020204" pitchFamily="34" charset="0"/>
              <a:buChar char="•"/>
            </a:pPr>
            <a:endParaRPr lang="en-US" sz="2400" dirty="0">
              <a:solidFill>
                <a:srgbClr val="2D3956"/>
              </a:solidFill>
              <a:latin typeface="Tajawal ExtraBold" panose="00000800000000000000" pitchFamily="2" charset="-78"/>
              <a:cs typeface="+mj-cs"/>
            </a:endParaRPr>
          </a:p>
        </p:txBody>
      </p:sp>
    </p:spTree>
    <p:extLst>
      <p:ext uri="{BB962C8B-B14F-4D97-AF65-F5344CB8AC3E}">
        <p14:creationId xmlns:p14="http://schemas.microsoft.com/office/powerpoint/2010/main" val="42098191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solidFill>
            <a:srgbClr val="0070C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364043" y="1602899"/>
            <a:ext cx="9345750" cy="356422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8452442" y="413782"/>
            <a:ext cx="3902032" cy="523220"/>
          </a:xfrm>
          <a:prstGeom prst="rect">
            <a:avLst/>
          </a:prstGeom>
          <a:noFill/>
        </p:spPr>
        <p:txBody>
          <a:bodyPr wrap="square" rtlCol="0">
            <a:spAutoFit/>
          </a:bodyPr>
          <a:lstStyle/>
          <a:p>
            <a:r>
              <a:rPr lang="ar-EG" sz="2800" b="1" dirty="0" smtClean="0">
                <a:solidFill>
                  <a:schemeClr val="bg1"/>
                </a:solidFill>
                <a:latin typeface="Tajawal Medium" panose="00000600000000000000" pitchFamily="2" charset="-78"/>
                <a:cs typeface="+mj-cs"/>
              </a:rPr>
              <a:t>تقييم الطلاب</a:t>
            </a:r>
            <a:endParaRPr lang="en-US" sz="2800" b="1" dirty="0">
              <a:solidFill>
                <a:schemeClr val="bg1"/>
              </a:solidFill>
              <a:latin typeface="Tajawal Medium" panose="00000600000000000000" pitchFamily="2" charset="-78"/>
              <a:cs typeface="+mj-cs"/>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78262"/>
            <a:ext cx="1404457" cy="1166000"/>
          </a:xfrm>
          <a:prstGeom prst="rect">
            <a:avLst/>
          </a:prstGeom>
          <a:solidFill>
            <a:srgbClr val="0070C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xmlns=""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10068543" y="6451784"/>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xmlns="" r:embed="rId7"/>
              </a:ext>
            </a:extLst>
          </a:blip>
          <a:stretch>
            <a:fillRect/>
          </a:stretch>
        </p:blipFill>
        <p:spPr>
          <a:xfrm>
            <a:off x="576590" y="23118"/>
            <a:ext cx="2649477" cy="1166001"/>
          </a:xfrm>
          <a:prstGeom prst="rect">
            <a:avLst/>
          </a:prstGeom>
        </p:spPr>
      </p:pic>
      <p:sp>
        <p:nvSpPr>
          <p:cNvPr id="10" name="TextBox 9">
            <a:extLst>
              <a:ext uri="{FF2B5EF4-FFF2-40B4-BE49-F238E27FC236}">
                <a16:creationId xmlns:a16="http://schemas.microsoft.com/office/drawing/2014/main" id="{050976E4-0CF2-BA00-34CA-2F9419409B9E}"/>
              </a:ext>
            </a:extLst>
          </p:cNvPr>
          <p:cNvSpPr txBox="1"/>
          <p:nvPr/>
        </p:nvSpPr>
        <p:spPr>
          <a:xfrm>
            <a:off x="3643745" y="2079430"/>
            <a:ext cx="4253346" cy="2611164"/>
          </a:xfrm>
          <a:prstGeom prst="rect">
            <a:avLst/>
          </a:prstGeom>
          <a:noFill/>
        </p:spPr>
        <p:txBody>
          <a:bodyPr wrap="square" rtlCol="0">
            <a:spAutoFit/>
          </a:bodyPr>
          <a:lstStyle/>
          <a:p>
            <a:pPr marL="285750" marR="0" lvl="0" indent="-285750" algn="just" rtl="1">
              <a:lnSpc>
                <a:spcPct val="200000"/>
              </a:lnSpc>
              <a:spcBef>
                <a:spcPts val="0"/>
              </a:spcBef>
              <a:spcAft>
                <a:spcPts val="0"/>
              </a:spcAft>
              <a:buFont typeface="Wingdings" panose="05000000000000000000" pitchFamily="2" charset="2"/>
              <a:buChar char="Ø"/>
            </a:pPr>
            <a:r>
              <a:rPr lang="ar-EG" sz="4400" dirty="0" smtClean="0">
                <a:latin typeface="Calibri" panose="020F0502020204030204" pitchFamily="34" charset="0"/>
                <a:ea typeface="Calibri" panose="020F0502020204030204" pitchFamily="34" charset="0"/>
                <a:cs typeface="Arial" panose="020B0604020202020204" pitchFamily="34" charset="0"/>
              </a:rPr>
              <a:t>الاختبار الأسبوعي</a:t>
            </a:r>
          </a:p>
          <a:p>
            <a:pPr marL="285750" marR="0" lvl="0" indent="-285750" algn="just" rtl="1">
              <a:lnSpc>
                <a:spcPct val="200000"/>
              </a:lnSpc>
              <a:spcBef>
                <a:spcPts val="0"/>
              </a:spcBef>
              <a:spcAft>
                <a:spcPts val="0"/>
              </a:spcAft>
              <a:buFont typeface="Wingdings" panose="05000000000000000000" pitchFamily="2" charset="2"/>
              <a:buChar char="Ø"/>
            </a:pPr>
            <a:r>
              <a:rPr lang="ar-EG" sz="4400" dirty="0" smtClean="0">
                <a:latin typeface="Calibri" panose="020F0502020204030204" pitchFamily="34" charset="0"/>
                <a:ea typeface="Calibri" panose="020F0502020204030204" pitchFamily="34" charset="0"/>
                <a:cs typeface="Arial" panose="020B0604020202020204" pitchFamily="34" charset="0"/>
              </a:rPr>
              <a:t>الاختبار النهائي</a:t>
            </a:r>
            <a:endParaRPr lang="en-US" sz="4400" dirty="0" smtClean="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585161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319488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r>
              <a:rPr lang="en-US" sz="2400" b="1" dirty="0" smtClean="0">
                <a:solidFill>
                  <a:schemeClr val="tx1"/>
                </a:solidFill>
              </a:rPr>
              <a:t>    </a:t>
            </a:r>
            <a:r>
              <a:rPr lang="ar-EG" sz="2400" b="1" dirty="0" smtClean="0">
                <a:solidFill>
                  <a:schemeClr val="tx1"/>
                </a:solidFill>
              </a:rPr>
              <a:t>مقدمة</a:t>
            </a:r>
            <a:endParaRPr lang="en-US" sz="2400" b="1" dirty="0">
              <a:solidFill>
                <a:schemeClr val="tx1"/>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58982" y="1285192"/>
            <a:ext cx="966783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316182" y="1834291"/>
            <a:ext cx="8777114" cy="3693319"/>
          </a:xfrm>
          <a:prstGeom prst="rect">
            <a:avLst/>
          </a:prstGeom>
          <a:noFill/>
        </p:spPr>
        <p:txBody>
          <a:bodyPr wrap="square" rtlCol="0">
            <a:spAutoFit/>
          </a:bodyPr>
          <a:lstStyle/>
          <a:p>
            <a:pPr algn="just" rtl="1">
              <a:lnSpc>
                <a:spcPct val="150000"/>
              </a:lnSpc>
            </a:pPr>
            <a:r>
              <a:rPr lang="ar-EG" sz="2400" dirty="0">
                <a:solidFill>
                  <a:srgbClr val="2D3956"/>
                </a:solidFill>
                <a:latin typeface="Tajawal ExtraBold" panose="00000800000000000000" pitchFamily="2" charset="-78"/>
                <a:cs typeface="+mj-cs"/>
              </a:rPr>
              <a:t>من أجل المنافسة بفعالية في عالم الأعمال اليوم، من الضروري استخدام التسويق الرقمي لدعم استراتيجيات الأعمال والتسويق. يقضي كل واحد منا الآن عدة ساعات كل يوم في استخدام وسائط رقمية، سواء كنا نبحث عن الترفيه، أو التفاعل الاجتماعي، أو البحث عن منتجات جديدة. </a:t>
            </a:r>
            <a:r>
              <a:rPr lang="ar-EG" sz="2400" dirty="0" smtClean="0">
                <a:solidFill>
                  <a:srgbClr val="2D3956"/>
                </a:solidFill>
                <a:latin typeface="Tajawal ExtraBold" panose="00000800000000000000" pitchFamily="2" charset="-78"/>
                <a:cs typeface="+mj-cs"/>
              </a:rPr>
              <a:t>وبالتالي، تفوت الشركات التي </a:t>
            </a:r>
            <a:r>
              <a:rPr lang="ar-EG" sz="2400" dirty="0">
                <a:solidFill>
                  <a:srgbClr val="2D3956"/>
                </a:solidFill>
                <a:latin typeface="Tajawal ExtraBold" panose="00000800000000000000" pitchFamily="2" charset="-78"/>
                <a:cs typeface="+mj-cs"/>
              </a:rPr>
              <a:t>لا تمتلك </a:t>
            </a:r>
            <a:r>
              <a:rPr lang="ar-EG" sz="2400" dirty="0" smtClean="0">
                <a:solidFill>
                  <a:srgbClr val="2D3956"/>
                </a:solidFill>
                <a:latin typeface="Tajawal ExtraBold" panose="00000800000000000000" pitchFamily="2" charset="-78"/>
                <a:cs typeface="+mj-cs"/>
              </a:rPr>
              <a:t>الأدوات </a:t>
            </a:r>
            <a:r>
              <a:rPr lang="ar-EG" sz="2400" dirty="0">
                <a:solidFill>
                  <a:srgbClr val="2D3956"/>
                </a:solidFill>
                <a:latin typeface="Tajawal ExtraBold" panose="00000800000000000000" pitchFamily="2" charset="-78"/>
                <a:cs typeface="+mj-cs"/>
              </a:rPr>
              <a:t>الرقمية المناسبة في برامج الاتصالات التسويقية الفرص للتأثير على المستهلكين في نقاط الاتصال الرئيسية عبر الإنترنت</a:t>
            </a:r>
            <a:r>
              <a:rPr lang="ar-EG" sz="2400" dirty="0" smtClean="0">
                <a:solidFill>
                  <a:srgbClr val="2D3956"/>
                </a:solidFill>
                <a:latin typeface="Tajawal ExtraBold" panose="00000800000000000000" pitchFamily="2" charset="-78"/>
                <a:cs typeface="+mj-cs"/>
              </a:rPr>
              <a:t>.</a:t>
            </a:r>
            <a:endParaRPr lang="ar-EG" dirty="0">
              <a:solidFill>
                <a:srgbClr val="2D3956"/>
              </a:solidFill>
              <a:latin typeface="Tajawal ExtraBold" panose="00000800000000000000" pitchFamily="2" charset="-78"/>
              <a:cs typeface="+mj-cs"/>
            </a:endParaRPr>
          </a:p>
          <a:p>
            <a:endParaRPr lang="ar-EG" dirty="0">
              <a:solidFill>
                <a:srgbClr val="2D3956"/>
              </a:solidFill>
              <a:latin typeface="Tajawal ExtraBold" panose="00000800000000000000" pitchFamily="2" charset="-78"/>
              <a:cs typeface="+mj-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9524588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319488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smtClean="0">
                <a:solidFill>
                  <a:schemeClr val="tx1"/>
                </a:solidFill>
              </a:rPr>
              <a:t>مقدمة</a:t>
            </a:r>
            <a:endParaRPr lang="en-US" sz="2400" b="1" dirty="0">
              <a:solidFill>
                <a:schemeClr val="tx1"/>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834291"/>
            <a:ext cx="8417320" cy="2795958"/>
          </a:xfrm>
          <a:prstGeom prst="rect">
            <a:avLst/>
          </a:prstGeom>
          <a:noFill/>
        </p:spPr>
        <p:txBody>
          <a:bodyPr wrap="square" rtlCol="0">
            <a:spAutoFit/>
          </a:bodyPr>
          <a:lstStyle/>
          <a:p>
            <a:pPr algn="just" rtl="1">
              <a:lnSpc>
                <a:spcPct val="150000"/>
              </a:lnSpc>
            </a:pPr>
            <a:r>
              <a:rPr lang="ar-EG" sz="2400" dirty="0">
                <a:solidFill>
                  <a:srgbClr val="2D3956"/>
                </a:solidFill>
                <a:latin typeface="Tajawal ExtraBold" panose="00000800000000000000" pitchFamily="2" charset="-78"/>
                <a:cs typeface="+mj-cs"/>
              </a:rPr>
              <a:t>يتعلق التسويق الرقمي بالاستخدام الفعال للوسائل الرقمية والإنترنت للترويج للمنتجات والخدمات وبناء العلاقات مع العملاء. إنه يشمل مجموعة متنوعة من الأدوات والتقنيات مثل وسائل التواصل الاجتماعي، والبريد الإلكتروني التسويقي، والمحتوى المميز، والإعلانات عبر الإنترنت، وتحليلات البيانات، وغيرها الكثير.</a:t>
            </a:r>
          </a:p>
          <a:p>
            <a:pPr algn="just" rtl="1">
              <a:lnSpc>
                <a:spcPct val="150000"/>
              </a:lnSpc>
            </a:pPr>
            <a:endParaRPr lang="ar-EG" sz="2400" dirty="0">
              <a:solidFill>
                <a:srgbClr val="2D3956"/>
              </a:solidFill>
              <a:latin typeface="Tajawal ExtraBold" panose="00000800000000000000" pitchFamily="2" charset="-78"/>
              <a:cs typeface="+mj-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6697788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319488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smtClean="0">
                <a:solidFill>
                  <a:schemeClr val="tx1"/>
                </a:solidFill>
              </a:rPr>
              <a:t>مقدمة</a:t>
            </a:r>
            <a:endParaRPr lang="en-US" sz="2400" b="1" dirty="0">
              <a:solidFill>
                <a:schemeClr val="tx1"/>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834291"/>
            <a:ext cx="8417320" cy="3349956"/>
          </a:xfrm>
          <a:prstGeom prst="rect">
            <a:avLst/>
          </a:prstGeom>
          <a:noFill/>
        </p:spPr>
        <p:txBody>
          <a:bodyPr wrap="square" rtlCol="0">
            <a:spAutoFit/>
          </a:bodyPr>
          <a:lstStyle/>
          <a:p>
            <a:pPr algn="just" rtl="1">
              <a:lnSpc>
                <a:spcPct val="150000"/>
              </a:lnSpc>
            </a:pPr>
            <a:r>
              <a:rPr lang="ar-EG" sz="2400" dirty="0">
                <a:solidFill>
                  <a:srgbClr val="2D3956"/>
                </a:solidFill>
                <a:latin typeface="Tajawal ExtraBold" panose="00000800000000000000" pitchFamily="2" charset="-78"/>
                <a:cs typeface="+mj-cs"/>
              </a:rPr>
              <a:t>تحظى أهمية التسويق الرقمي بزيادة يومًا بعد يوم. فهو يوفر فرصًا هائلة للشركات للوصول إلى جمهور واسع ومتنوع من العملاء المحتملين في جميع أنحاء العالم. بفضل التسويق الرقمي، يمكن للشركات التواصل مع عملائها بشكل فوري وشخصي، وتقديم محتوى مخصص وموجه بشكل أفضل وفقًا لاحتياجاتهم وتفضيلاتهم.</a:t>
            </a:r>
          </a:p>
          <a:p>
            <a:pPr algn="just" rtl="1">
              <a:lnSpc>
                <a:spcPct val="150000"/>
              </a:lnSpc>
            </a:pPr>
            <a:endParaRPr lang="ar-EG" sz="2400" dirty="0">
              <a:solidFill>
                <a:srgbClr val="2D3956"/>
              </a:solidFill>
              <a:latin typeface="Tajawal ExtraBold" panose="00000800000000000000" pitchFamily="2" charset="-78"/>
              <a:cs typeface="+mj-cs"/>
            </a:endParaRPr>
          </a:p>
          <a:p>
            <a:pPr algn="just" rtl="1">
              <a:lnSpc>
                <a:spcPct val="150000"/>
              </a:lnSpc>
            </a:pPr>
            <a:endParaRPr lang="ar-EG" sz="2400" dirty="0">
              <a:solidFill>
                <a:srgbClr val="2D3956"/>
              </a:solidFill>
              <a:latin typeface="Tajawal ExtraBold" panose="00000800000000000000" pitchFamily="2" charset="-78"/>
              <a:cs typeface="+mj-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901153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319488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smtClean="0">
                <a:solidFill>
                  <a:schemeClr val="tx1"/>
                </a:solidFill>
              </a:rPr>
              <a:t>مقدمة</a:t>
            </a:r>
            <a:endParaRPr lang="en-US" sz="2400" b="1" dirty="0">
              <a:solidFill>
                <a:schemeClr val="tx1"/>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834291"/>
            <a:ext cx="8417320" cy="3349956"/>
          </a:xfrm>
          <a:prstGeom prst="rect">
            <a:avLst/>
          </a:prstGeom>
          <a:noFill/>
        </p:spPr>
        <p:txBody>
          <a:bodyPr wrap="square" rtlCol="0">
            <a:spAutoFit/>
          </a:bodyPr>
          <a:lstStyle/>
          <a:p>
            <a:pPr algn="just" rtl="1">
              <a:lnSpc>
                <a:spcPct val="150000"/>
              </a:lnSpc>
            </a:pPr>
            <a:r>
              <a:rPr lang="ar-EG" sz="2400" dirty="0" smtClean="0">
                <a:solidFill>
                  <a:srgbClr val="2D3956"/>
                </a:solidFill>
                <a:latin typeface="Tajawal ExtraBold" panose="00000800000000000000" pitchFamily="2" charset="-78"/>
                <a:cs typeface="+mj-cs"/>
              </a:rPr>
              <a:t>تزداد </a:t>
            </a:r>
            <a:r>
              <a:rPr lang="ar-EG" sz="2400" dirty="0">
                <a:solidFill>
                  <a:srgbClr val="2D3956"/>
                </a:solidFill>
                <a:latin typeface="Tajawal ExtraBold" panose="00000800000000000000" pitchFamily="2" charset="-78"/>
                <a:cs typeface="+mj-cs"/>
              </a:rPr>
              <a:t>أهمية التسويق الرقمي </a:t>
            </a:r>
            <a:r>
              <a:rPr lang="ar-EG" sz="2400" dirty="0" smtClean="0">
                <a:solidFill>
                  <a:srgbClr val="2D3956"/>
                </a:solidFill>
                <a:latin typeface="Tajawal ExtraBold" panose="00000800000000000000" pitchFamily="2" charset="-78"/>
                <a:cs typeface="+mj-cs"/>
              </a:rPr>
              <a:t>يومًا </a:t>
            </a:r>
            <a:r>
              <a:rPr lang="ar-EG" sz="2400" dirty="0">
                <a:solidFill>
                  <a:srgbClr val="2D3956"/>
                </a:solidFill>
                <a:latin typeface="Tajawal ExtraBold" panose="00000800000000000000" pitchFamily="2" charset="-78"/>
                <a:cs typeface="+mj-cs"/>
              </a:rPr>
              <a:t>بعد يوم. فهو يوفر فرصًا هائلة للشركات للوصول إلى جمهور واسع ومتنوع من العملاء المحتملين في جميع أنحاء العالم. بفضل التسويق الرقمي، يمكن للشركات التواصل مع عملائها بشكل فوري وشخصي، وتقديم محتوى مخصص وموجه بشكل أفضل وفقًا لاحتياجاتهم وتفضيلاتهم.</a:t>
            </a:r>
          </a:p>
          <a:p>
            <a:pPr algn="just" rtl="1">
              <a:lnSpc>
                <a:spcPct val="150000"/>
              </a:lnSpc>
            </a:pPr>
            <a:endParaRPr lang="ar-EG" sz="2400" dirty="0">
              <a:solidFill>
                <a:srgbClr val="2D3956"/>
              </a:solidFill>
              <a:latin typeface="Tajawal ExtraBold" panose="00000800000000000000" pitchFamily="2" charset="-78"/>
              <a:cs typeface="+mj-cs"/>
            </a:endParaRPr>
          </a:p>
          <a:p>
            <a:pPr algn="just" rtl="1">
              <a:lnSpc>
                <a:spcPct val="150000"/>
              </a:lnSpc>
            </a:pPr>
            <a:endParaRPr lang="ar-EG" sz="2400" dirty="0">
              <a:solidFill>
                <a:srgbClr val="2D3956"/>
              </a:solidFill>
              <a:latin typeface="Tajawal ExtraBold" panose="00000800000000000000" pitchFamily="2" charset="-78"/>
              <a:cs typeface="+mj-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9706995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319488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smtClean="0">
                <a:solidFill>
                  <a:schemeClr val="tx1"/>
                </a:solidFill>
              </a:rPr>
              <a:t>مقدمة</a:t>
            </a:r>
            <a:endParaRPr lang="en-US" sz="2400" b="1" dirty="0">
              <a:solidFill>
                <a:schemeClr val="tx1"/>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834291"/>
            <a:ext cx="8417320" cy="3903954"/>
          </a:xfrm>
          <a:prstGeom prst="rect">
            <a:avLst/>
          </a:prstGeom>
          <a:noFill/>
        </p:spPr>
        <p:txBody>
          <a:bodyPr wrap="square" rtlCol="0">
            <a:spAutoFit/>
          </a:bodyPr>
          <a:lstStyle/>
          <a:p>
            <a:pPr algn="just" rtl="1">
              <a:lnSpc>
                <a:spcPct val="150000"/>
              </a:lnSpc>
            </a:pPr>
            <a:r>
              <a:rPr lang="ar-EG" sz="2400" dirty="0">
                <a:solidFill>
                  <a:srgbClr val="2D3956"/>
                </a:solidFill>
                <a:latin typeface="Tajawal ExtraBold" panose="00000800000000000000" pitchFamily="2" charset="-78"/>
                <a:cs typeface="+mj-cs"/>
              </a:rPr>
              <a:t>يعد التسويق الرقمي أيضًا أكثر فاعلية من حيث التكلفة مقارنةً بالوسائل التقليدية للتسويق مثل الإعلانات التلفزيونية أو الإعلانات المطبوعة. يمكن للشركات تخصيص ميزانياتها بشكل أكثر دقة وتحقيق عوائد أفضل من خلال استهداف الجمهور المثالي وقياس نتائج حملاتها بدقة.</a:t>
            </a:r>
          </a:p>
          <a:p>
            <a:pPr algn="just" rtl="1">
              <a:lnSpc>
                <a:spcPct val="150000"/>
              </a:lnSpc>
            </a:pPr>
            <a:endParaRPr lang="ar-EG" sz="2400" dirty="0">
              <a:solidFill>
                <a:srgbClr val="2D3956"/>
              </a:solidFill>
              <a:latin typeface="Tajawal ExtraBold" panose="00000800000000000000" pitchFamily="2" charset="-78"/>
              <a:cs typeface="+mj-cs"/>
            </a:endParaRPr>
          </a:p>
          <a:p>
            <a:pPr algn="just" rtl="1">
              <a:lnSpc>
                <a:spcPct val="150000"/>
              </a:lnSpc>
            </a:pPr>
            <a:endParaRPr lang="ar-EG" sz="2400" dirty="0" smtClean="0">
              <a:solidFill>
                <a:srgbClr val="2D3956"/>
              </a:solidFill>
              <a:latin typeface="Tajawal ExtraBold" panose="00000800000000000000" pitchFamily="2" charset="-78"/>
              <a:cs typeface="+mj-cs"/>
            </a:endParaRPr>
          </a:p>
          <a:p>
            <a:pPr algn="just" rtl="1">
              <a:lnSpc>
                <a:spcPct val="150000"/>
              </a:lnSpc>
            </a:pPr>
            <a:endParaRPr lang="ar-EG" sz="2400" dirty="0">
              <a:solidFill>
                <a:srgbClr val="2D3956"/>
              </a:solidFill>
              <a:latin typeface="Tajawal ExtraBold" panose="00000800000000000000" pitchFamily="2" charset="-78"/>
              <a:cs typeface="+mj-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8506368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319488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smtClean="0">
                <a:solidFill>
                  <a:schemeClr val="tx1"/>
                </a:solidFill>
              </a:rPr>
              <a:t>مقدمة</a:t>
            </a:r>
            <a:endParaRPr lang="en-US" sz="2400" b="1" dirty="0">
              <a:solidFill>
                <a:schemeClr val="tx1"/>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834291"/>
            <a:ext cx="8417320" cy="2241960"/>
          </a:xfrm>
          <a:prstGeom prst="rect">
            <a:avLst/>
          </a:prstGeom>
          <a:noFill/>
        </p:spPr>
        <p:txBody>
          <a:bodyPr wrap="square" rtlCol="0">
            <a:spAutoFit/>
          </a:bodyPr>
          <a:lstStyle/>
          <a:p>
            <a:pPr algn="just" rtl="1">
              <a:lnSpc>
                <a:spcPct val="150000"/>
              </a:lnSpc>
            </a:pPr>
            <a:r>
              <a:rPr lang="ar-EG" sz="2400" dirty="0">
                <a:solidFill>
                  <a:srgbClr val="2D3956"/>
                </a:solidFill>
                <a:latin typeface="Tajawal ExtraBold" panose="00000800000000000000" pitchFamily="2" charset="-78"/>
                <a:cs typeface="+mj-cs"/>
              </a:rPr>
              <a:t>باختصار، التسويق الرقمي هو ركيزة أساسية في العالم الحديث، ويوفر فرصًا كبيرة للشركات للنمو والازدهار. إذا تم تنفيذه بشكل صحيح واستراتيجي، يمكن أن يكون للتسويق الرقمي تأثير كبير على نجاح الأعمال والوصول إلى جمهور واسع ومتنوع من العملاء في العصر الرقمي المتطور</a:t>
            </a:r>
            <a:r>
              <a:rPr lang="ar-EG" sz="2400" dirty="0" smtClean="0">
                <a:solidFill>
                  <a:srgbClr val="2D3956"/>
                </a:solidFill>
                <a:latin typeface="Tajawal ExtraBold" panose="00000800000000000000" pitchFamily="2" charset="-78"/>
                <a:cs typeface="+mj-cs"/>
              </a:rPr>
              <a:t>.</a:t>
            </a:r>
            <a:endParaRPr lang="ar-EG" sz="2400" dirty="0">
              <a:solidFill>
                <a:srgbClr val="2D3956"/>
              </a:solidFill>
              <a:latin typeface="Tajawal ExtraBold" panose="00000800000000000000" pitchFamily="2" charset="-78"/>
              <a:cs typeface="+mj-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1814846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6234545" y="651164"/>
            <a:ext cx="5568249" cy="712022"/>
          </a:xfrm>
          <a:prstGeom prst="roundRect">
            <a:avLst>
              <a:gd name="adj" fmla="val 6140"/>
            </a:avLst>
          </a:prstGeom>
          <a:solidFill>
            <a:schemeClr val="accent4">
              <a:lumMod val="60000"/>
              <a:lumOff val="40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smtClean="0">
                <a:solidFill>
                  <a:schemeClr val="tx1"/>
                </a:solidFill>
              </a:rPr>
              <a:t>وظائف التسويق الرقمي</a:t>
            </a:r>
            <a:endParaRPr lang="en-US" sz="2400" b="1" dirty="0">
              <a:solidFill>
                <a:schemeClr val="tx1"/>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11761" y="1899170"/>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2309213"/>
            <a:ext cx="8417320" cy="2241960"/>
          </a:xfrm>
          <a:prstGeom prst="rect">
            <a:avLst/>
          </a:prstGeom>
          <a:noFill/>
        </p:spPr>
        <p:txBody>
          <a:bodyPr wrap="square" rtlCol="0">
            <a:spAutoFit/>
          </a:bodyPr>
          <a:lstStyle/>
          <a:p>
            <a:pPr algn="just" rtl="1">
              <a:lnSpc>
                <a:spcPct val="150000"/>
              </a:lnSpc>
            </a:pPr>
            <a:r>
              <a:rPr lang="ar-EG" sz="2400" b="1" u="sng" dirty="0">
                <a:solidFill>
                  <a:srgbClr val="2D3956"/>
                </a:solidFill>
                <a:latin typeface="Tajawal ExtraBold" panose="00000800000000000000" pitchFamily="2" charset="-78"/>
                <a:cs typeface="+mj-cs"/>
              </a:rPr>
              <a:t>مسؤول وسائل التواصل </a:t>
            </a:r>
            <a:r>
              <a:rPr lang="ar-EG" sz="2400" b="1" u="sng" dirty="0" smtClean="0">
                <a:solidFill>
                  <a:srgbClr val="2D3956"/>
                </a:solidFill>
                <a:latin typeface="Tajawal ExtraBold" panose="00000800000000000000" pitchFamily="2" charset="-78"/>
                <a:cs typeface="+mj-cs"/>
              </a:rPr>
              <a:t>الاجتماعي</a:t>
            </a:r>
          </a:p>
          <a:p>
            <a:pPr algn="just" rtl="1">
              <a:lnSpc>
                <a:spcPct val="150000"/>
              </a:lnSpc>
            </a:pPr>
            <a:r>
              <a:rPr lang="ar-EG" sz="2400" dirty="0" smtClean="0">
                <a:solidFill>
                  <a:srgbClr val="2D3956"/>
                </a:solidFill>
                <a:latin typeface="Tajawal ExtraBold" panose="00000800000000000000" pitchFamily="2" charset="-78"/>
                <a:cs typeface="+mj-cs"/>
              </a:rPr>
              <a:t>يقوم </a:t>
            </a:r>
            <a:r>
              <a:rPr lang="ar-EG" sz="2400" dirty="0">
                <a:solidFill>
                  <a:srgbClr val="2D3956"/>
                </a:solidFill>
                <a:latin typeface="Tajawal ExtraBold" panose="00000800000000000000" pitchFamily="2" charset="-78"/>
                <a:cs typeface="+mj-cs"/>
              </a:rPr>
              <a:t>بإدارة وتنفيذ استراتيجيات وسائل التواصل الاجتماعي للشركة، بما في ذلك إنشاء المحتوى، وإدارة الحسابات، وتحليل البيانات ومراقبة التفاعلات.</a:t>
            </a:r>
          </a:p>
          <a:p>
            <a:pPr algn="just" rtl="1">
              <a:lnSpc>
                <a:spcPct val="150000"/>
              </a:lnSpc>
            </a:pPr>
            <a:endParaRPr lang="ar-EG" sz="2400" dirty="0">
              <a:solidFill>
                <a:srgbClr val="2D3956"/>
              </a:solidFill>
              <a:latin typeface="Tajawal ExtraBold" panose="00000800000000000000" pitchFamily="2" charset="-78"/>
              <a:cs typeface="+mj-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0928448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6234545" y="651164"/>
            <a:ext cx="5568249" cy="712022"/>
          </a:xfrm>
          <a:prstGeom prst="roundRect">
            <a:avLst>
              <a:gd name="adj" fmla="val 6140"/>
            </a:avLst>
          </a:prstGeom>
          <a:solidFill>
            <a:schemeClr val="accent4">
              <a:lumMod val="60000"/>
              <a:lumOff val="40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smtClean="0">
                <a:solidFill>
                  <a:schemeClr val="tx1"/>
                </a:solidFill>
              </a:rPr>
              <a:t>وظائف التسويق الرقمي</a:t>
            </a:r>
            <a:endParaRPr lang="en-US" sz="2400" b="1" dirty="0">
              <a:solidFill>
                <a:schemeClr val="tx1"/>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11761" y="1899170"/>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2309213"/>
            <a:ext cx="8417320" cy="2795958"/>
          </a:xfrm>
          <a:prstGeom prst="rect">
            <a:avLst/>
          </a:prstGeom>
          <a:noFill/>
        </p:spPr>
        <p:txBody>
          <a:bodyPr wrap="square" rtlCol="0">
            <a:spAutoFit/>
          </a:bodyPr>
          <a:lstStyle/>
          <a:p>
            <a:pPr algn="just" rtl="1">
              <a:lnSpc>
                <a:spcPct val="150000"/>
              </a:lnSpc>
            </a:pPr>
            <a:r>
              <a:rPr lang="ar-EG" sz="2400" b="1" u="sng" dirty="0" smtClean="0">
                <a:solidFill>
                  <a:srgbClr val="2D3956"/>
                </a:solidFill>
                <a:latin typeface="Tajawal ExtraBold" panose="00000800000000000000" pitchFamily="2" charset="-78"/>
                <a:cs typeface="+mj-cs"/>
              </a:rPr>
              <a:t>مسؤول </a:t>
            </a:r>
            <a:r>
              <a:rPr lang="ar-EG" sz="2400" b="1" u="sng" dirty="0">
                <a:solidFill>
                  <a:srgbClr val="2D3956"/>
                </a:solidFill>
                <a:latin typeface="Tajawal ExtraBold" panose="00000800000000000000" pitchFamily="2" charset="-78"/>
                <a:cs typeface="+mj-cs"/>
              </a:rPr>
              <a:t>التسويق عبر البريد </a:t>
            </a:r>
            <a:r>
              <a:rPr lang="ar-EG" sz="2400" b="1" u="sng" dirty="0" smtClean="0">
                <a:solidFill>
                  <a:srgbClr val="2D3956"/>
                </a:solidFill>
                <a:latin typeface="Tajawal ExtraBold" panose="00000800000000000000" pitchFamily="2" charset="-78"/>
                <a:cs typeface="+mj-cs"/>
              </a:rPr>
              <a:t>الإلكتروني</a:t>
            </a:r>
          </a:p>
          <a:p>
            <a:pPr algn="just" rtl="1">
              <a:lnSpc>
                <a:spcPct val="150000"/>
              </a:lnSpc>
            </a:pPr>
            <a:r>
              <a:rPr lang="ar-EG" sz="2400" dirty="0" smtClean="0">
                <a:solidFill>
                  <a:srgbClr val="2D3956"/>
                </a:solidFill>
                <a:latin typeface="Tajawal ExtraBold" panose="00000800000000000000" pitchFamily="2" charset="-78"/>
                <a:cs typeface="+mj-cs"/>
              </a:rPr>
              <a:t>يتولى </a:t>
            </a:r>
            <a:r>
              <a:rPr lang="ar-EG" sz="2400" dirty="0">
                <a:solidFill>
                  <a:srgbClr val="2D3956"/>
                </a:solidFill>
                <a:latin typeface="Tajawal ExtraBold" panose="00000800000000000000" pitchFamily="2" charset="-78"/>
                <a:cs typeface="+mj-cs"/>
              </a:rPr>
              <a:t>إدارة حملات البريد الإلكتروني للشركة، بما في ذلك إنشاء رسائل التسويق وتوجيهها للجمهور المستهدف، وتحليل نتائج الحملات.</a:t>
            </a:r>
          </a:p>
          <a:p>
            <a:pPr algn="just" rtl="1">
              <a:lnSpc>
                <a:spcPct val="150000"/>
              </a:lnSpc>
            </a:pPr>
            <a:endParaRPr lang="ar-EG" sz="2400" dirty="0">
              <a:solidFill>
                <a:srgbClr val="2D3956"/>
              </a:solidFill>
              <a:latin typeface="Tajawal ExtraBold" panose="00000800000000000000" pitchFamily="2" charset="-78"/>
              <a:cs typeface="+mj-cs"/>
            </a:endParaRPr>
          </a:p>
          <a:p>
            <a:pPr algn="just" rtl="1">
              <a:lnSpc>
                <a:spcPct val="150000"/>
              </a:lnSpc>
            </a:pPr>
            <a:endParaRPr lang="ar-EG" sz="2400" dirty="0">
              <a:solidFill>
                <a:srgbClr val="2D3956"/>
              </a:solidFill>
              <a:latin typeface="Tajawal ExtraBold" panose="00000800000000000000" pitchFamily="2" charset="-78"/>
              <a:cs typeface="+mj-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0835171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6234545" y="651164"/>
            <a:ext cx="5568249" cy="712022"/>
          </a:xfrm>
          <a:prstGeom prst="roundRect">
            <a:avLst>
              <a:gd name="adj" fmla="val 6140"/>
            </a:avLst>
          </a:prstGeom>
          <a:solidFill>
            <a:schemeClr val="accent4">
              <a:lumMod val="60000"/>
              <a:lumOff val="40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smtClean="0">
                <a:solidFill>
                  <a:schemeClr val="tx1"/>
                </a:solidFill>
              </a:rPr>
              <a:t>وظائف التسويق الرقمي</a:t>
            </a:r>
            <a:endParaRPr lang="en-US" sz="2400" b="1" dirty="0">
              <a:solidFill>
                <a:schemeClr val="tx1"/>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11761" y="1899170"/>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2309213"/>
            <a:ext cx="8417320" cy="3349956"/>
          </a:xfrm>
          <a:prstGeom prst="rect">
            <a:avLst/>
          </a:prstGeom>
          <a:noFill/>
        </p:spPr>
        <p:txBody>
          <a:bodyPr wrap="square" rtlCol="0">
            <a:spAutoFit/>
          </a:bodyPr>
          <a:lstStyle/>
          <a:p>
            <a:pPr algn="just" rtl="1">
              <a:lnSpc>
                <a:spcPct val="150000"/>
              </a:lnSpc>
            </a:pPr>
            <a:r>
              <a:rPr lang="ar-EG" sz="2400" b="1" u="sng" dirty="0" smtClean="0">
                <a:solidFill>
                  <a:srgbClr val="2D3956"/>
                </a:solidFill>
                <a:latin typeface="Tajawal ExtraBold" panose="00000800000000000000" pitchFamily="2" charset="-78"/>
                <a:cs typeface="+mj-cs"/>
              </a:rPr>
              <a:t>إدارة </a:t>
            </a:r>
            <a:r>
              <a:rPr lang="ar-EG" sz="2400" b="1" u="sng" dirty="0">
                <a:solidFill>
                  <a:srgbClr val="2D3956"/>
                </a:solidFill>
                <a:latin typeface="Tajawal ExtraBold" panose="00000800000000000000" pitchFamily="2" charset="-78"/>
                <a:cs typeface="+mj-cs"/>
              </a:rPr>
              <a:t>التجارة </a:t>
            </a:r>
            <a:r>
              <a:rPr lang="ar-EG" sz="2400" b="1" u="sng" dirty="0" smtClean="0">
                <a:solidFill>
                  <a:srgbClr val="2D3956"/>
                </a:solidFill>
                <a:latin typeface="Tajawal ExtraBold" panose="00000800000000000000" pitchFamily="2" charset="-78"/>
                <a:cs typeface="+mj-cs"/>
              </a:rPr>
              <a:t>الإلكترونية</a:t>
            </a:r>
          </a:p>
          <a:p>
            <a:pPr algn="just" rtl="1">
              <a:lnSpc>
                <a:spcPct val="150000"/>
              </a:lnSpc>
            </a:pPr>
            <a:r>
              <a:rPr lang="ar-EG" sz="2400" dirty="0" smtClean="0">
                <a:solidFill>
                  <a:srgbClr val="2D3956"/>
                </a:solidFill>
                <a:latin typeface="Tajawal ExtraBold" panose="00000800000000000000" pitchFamily="2" charset="-78"/>
                <a:cs typeface="+mj-cs"/>
              </a:rPr>
              <a:t>يعمل </a:t>
            </a:r>
            <a:r>
              <a:rPr lang="ar-EG" sz="2400" dirty="0">
                <a:solidFill>
                  <a:srgbClr val="2D3956"/>
                </a:solidFill>
                <a:latin typeface="Tajawal ExtraBold" panose="00000800000000000000" pitchFamily="2" charset="-78"/>
                <a:cs typeface="+mj-cs"/>
              </a:rPr>
              <a:t>على تطوير وتنفيذ استراتيجيات التجارة الإلكترونية للشركة، بما في ذلك إدارة متاجر الإنترنت وتحسين تجربة التسوق عبر الإنترنت.</a:t>
            </a:r>
          </a:p>
          <a:p>
            <a:pPr algn="just" rtl="1">
              <a:lnSpc>
                <a:spcPct val="150000"/>
              </a:lnSpc>
            </a:pPr>
            <a:endParaRPr lang="ar-EG" sz="2400" dirty="0">
              <a:solidFill>
                <a:srgbClr val="2D3956"/>
              </a:solidFill>
              <a:latin typeface="Tajawal ExtraBold" panose="00000800000000000000" pitchFamily="2" charset="-78"/>
              <a:cs typeface="+mj-cs"/>
            </a:endParaRPr>
          </a:p>
          <a:p>
            <a:pPr algn="just" rtl="1">
              <a:lnSpc>
                <a:spcPct val="150000"/>
              </a:lnSpc>
            </a:pPr>
            <a:endParaRPr lang="ar-EG" sz="2400" dirty="0" smtClean="0">
              <a:solidFill>
                <a:srgbClr val="2D3956"/>
              </a:solidFill>
              <a:latin typeface="Tajawal ExtraBold" panose="00000800000000000000" pitchFamily="2" charset="-78"/>
              <a:cs typeface="+mj-cs"/>
            </a:endParaRPr>
          </a:p>
          <a:p>
            <a:pPr algn="just" rtl="1">
              <a:lnSpc>
                <a:spcPct val="150000"/>
              </a:lnSpc>
            </a:pPr>
            <a:endParaRPr lang="ar-EG" sz="2400" dirty="0">
              <a:solidFill>
                <a:srgbClr val="2D3956"/>
              </a:solidFill>
              <a:latin typeface="Tajawal ExtraBold" panose="00000800000000000000" pitchFamily="2" charset="-78"/>
              <a:cs typeface="+mj-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5605919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6234545" y="651164"/>
            <a:ext cx="5568249" cy="712022"/>
          </a:xfrm>
          <a:prstGeom prst="roundRect">
            <a:avLst>
              <a:gd name="adj" fmla="val 6140"/>
            </a:avLst>
          </a:prstGeom>
          <a:solidFill>
            <a:schemeClr val="accent4">
              <a:lumMod val="60000"/>
              <a:lumOff val="40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smtClean="0">
                <a:solidFill>
                  <a:schemeClr val="tx1"/>
                </a:solidFill>
              </a:rPr>
              <a:t>وظائف التسويق الرقمي</a:t>
            </a:r>
            <a:endParaRPr lang="en-US" sz="2400" b="1" dirty="0">
              <a:solidFill>
                <a:schemeClr val="tx1"/>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11761" y="1899170"/>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2309213"/>
            <a:ext cx="8417320" cy="3903954"/>
          </a:xfrm>
          <a:prstGeom prst="rect">
            <a:avLst/>
          </a:prstGeom>
          <a:noFill/>
        </p:spPr>
        <p:txBody>
          <a:bodyPr wrap="square" rtlCol="0">
            <a:spAutoFit/>
          </a:bodyPr>
          <a:lstStyle/>
          <a:p>
            <a:pPr algn="just" rtl="1">
              <a:lnSpc>
                <a:spcPct val="150000"/>
              </a:lnSpc>
            </a:pPr>
            <a:r>
              <a:rPr lang="ar-EG" sz="2400" b="1" u="sng" dirty="0" smtClean="0">
                <a:solidFill>
                  <a:srgbClr val="2D3956"/>
                </a:solidFill>
                <a:latin typeface="Tajawal ExtraBold" panose="00000800000000000000" pitchFamily="2" charset="-78"/>
                <a:cs typeface="+mj-cs"/>
              </a:rPr>
              <a:t>إدارة </a:t>
            </a:r>
            <a:r>
              <a:rPr lang="ar-EG" sz="2400" b="1" u="sng" dirty="0">
                <a:solidFill>
                  <a:srgbClr val="2D3956"/>
                </a:solidFill>
                <a:latin typeface="Tajawal ExtraBold" panose="00000800000000000000" pitchFamily="2" charset="-78"/>
                <a:cs typeface="+mj-cs"/>
              </a:rPr>
              <a:t>المحتوى </a:t>
            </a:r>
            <a:r>
              <a:rPr lang="ar-EG" sz="2400" b="1" u="sng" dirty="0" smtClean="0">
                <a:solidFill>
                  <a:srgbClr val="2D3956"/>
                </a:solidFill>
                <a:latin typeface="Tajawal ExtraBold" panose="00000800000000000000" pitchFamily="2" charset="-78"/>
                <a:cs typeface="+mj-cs"/>
              </a:rPr>
              <a:t>الرقمي</a:t>
            </a:r>
          </a:p>
          <a:p>
            <a:pPr algn="just" rtl="1">
              <a:lnSpc>
                <a:spcPct val="150000"/>
              </a:lnSpc>
            </a:pPr>
            <a:r>
              <a:rPr lang="ar-EG" sz="2400" dirty="0" smtClean="0">
                <a:solidFill>
                  <a:srgbClr val="2D3956"/>
                </a:solidFill>
                <a:latin typeface="Tajawal ExtraBold" panose="00000800000000000000" pitchFamily="2" charset="-78"/>
                <a:cs typeface="+mj-cs"/>
              </a:rPr>
              <a:t>يتولى </a:t>
            </a:r>
            <a:r>
              <a:rPr lang="ar-EG" sz="2400" dirty="0">
                <a:solidFill>
                  <a:srgbClr val="2D3956"/>
                </a:solidFill>
                <a:latin typeface="Tajawal ExtraBold" panose="00000800000000000000" pitchFamily="2" charset="-78"/>
                <a:cs typeface="+mj-cs"/>
              </a:rPr>
              <a:t>تطوير وإدارة استراتيجيات المحتوى الرقمي للشركة، بما في ذلك إنشاء المحتوى القيم والجذاب، وتحسين تجربة المستخدم، وتحليل استجابة الجمهور للمحتوى.</a:t>
            </a:r>
          </a:p>
          <a:p>
            <a:pPr algn="just" rtl="1">
              <a:lnSpc>
                <a:spcPct val="150000"/>
              </a:lnSpc>
            </a:pPr>
            <a:endParaRPr lang="ar-EG" sz="2400" dirty="0">
              <a:solidFill>
                <a:srgbClr val="2D3956"/>
              </a:solidFill>
              <a:latin typeface="Tajawal ExtraBold" panose="00000800000000000000" pitchFamily="2" charset="-78"/>
              <a:cs typeface="+mj-cs"/>
            </a:endParaRPr>
          </a:p>
          <a:p>
            <a:pPr algn="just" rtl="1">
              <a:lnSpc>
                <a:spcPct val="150000"/>
              </a:lnSpc>
            </a:pPr>
            <a:endParaRPr lang="ar-EG" sz="2400" dirty="0" smtClean="0">
              <a:solidFill>
                <a:srgbClr val="2D3956"/>
              </a:solidFill>
              <a:latin typeface="Tajawal ExtraBold" panose="00000800000000000000" pitchFamily="2" charset="-78"/>
              <a:cs typeface="+mj-cs"/>
            </a:endParaRPr>
          </a:p>
          <a:p>
            <a:pPr algn="just" rtl="1">
              <a:lnSpc>
                <a:spcPct val="150000"/>
              </a:lnSpc>
            </a:pPr>
            <a:endParaRPr lang="ar-EG" sz="2400" dirty="0" smtClean="0">
              <a:solidFill>
                <a:srgbClr val="2D3956"/>
              </a:solidFill>
              <a:latin typeface="Tajawal ExtraBold" panose="00000800000000000000" pitchFamily="2" charset="-78"/>
              <a:cs typeface="+mj-cs"/>
            </a:endParaRPr>
          </a:p>
          <a:p>
            <a:pPr algn="just" rtl="1">
              <a:lnSpc>
                <a:spcPct val="150000"/>
              </a:lnSpc>
            </a:pPr>
            <a:endParaRPr lang="ar-EG" sz="2400" dirty="0">
              <a:solidFill>
                <a:srgbClr val="2D3956"/>
              </a:solidFill>
              <a:latin typeface="Tajawal ExtraBold" panose="00000800000000000000" pitchFamily="2" charset="-78"/>
              <a:cs typeface="+mj-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36095951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6234545" y="651164"/>
            <a:ext cx="5568249" cy="712022"/>
          </a:xfrm>
          <a:prstGeom prst="roundRect">
            <a:avLst>
              <a:gd name="adj" fmla="val 6140"/>
            </a:avLst>
          </a:prstGeom>
          <a:solidFill>
            <a:schemeClr val="accent4">
              <a:lumMod val="60000"/>
              <a:lumOff val="40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smtClean="0">
                <a:solidFill>
                  <a:schemeClr val="tx1"/>
                </a:solidFill>
              </a:rPr>
              <a:t>وظائف التسويق الرقمي</a:t>
            </a:r>
            <a:endParaRPr lang="en-US" sz="2400" b="1" dirty="0">
              <a:solidFill>
                <a:schemeClr val="tx1"/>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11761" y="1899170"/>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2309213"/>
            <a:ext cx="8417320" cy="5011949"/>
          </a:xfrm>
          <a:prstGeom prst="rect">
            <a:avLst/>
          </a:prstGeom>
          <a:noFill/>
        </p:spPr>
        <p:txBody>
          <a:bodyPr wrap="square" rtlCol="0">
            <a:spAutoFit/>
          </a:bodyPr>
          <a:lstStyle/>
          <a:p>
            <a:pPr algn="just" rtl="1">
              <a:lnSpc>
                <a:spcPct val="150000"/>
              </a:lnSpc>
            </a:pPr>
            <a:r>
              <a:rPr lang="ar-EG" sz="2400" b="1" u="sng" dirty="0" smtClean="0">
                <a:solidFill>
                  <a:srgbClr val="2D3956"/>
                </a:solidFill>
                <a:latin typeface="Tajawal ExtraBold" panose="00000800000000000000" pitchFamily="2" charset="-78"/>
                <a:cs typeface="+mj-cs"/>
              </a:rPr>
              <a:t>متخصص </a:t>
            </a:r>
            <a:r>
              <a:rPr lang="ar-EG" sz="2400" b="1" u="sng" dirty="0">
                <a:solidFill>
                  <a:srgbClr val="2D3956"/>
                </a:solidFill>
                <a:latin typeface="Tajawal ExtraBold" panose="00000800000000000000" pitchFamily="2" charset="-78"/>
                <a:cs typeface="+mj-cs"/>
              </a:rPr>
              <a:t>تحسين محركات </a:t>
            </a:r>
            <a:r>
              <a:rPr lang="ar-EG" sz="2400" b="1" u="sng" dirty="0" smtClean="0">
                <a:solidFill>
                  <a:srgbClr val="2D3956"/>
                </a:solidFill>
                <a:latin typeface="Tajawal ExtraBold" panose="00000800000000000000" pitchFamily="2" charset="-78"/>
                <a:cs typeface="+mj-cs"/>
              </a:rPr>
              <a:t>البحث (</a:t>
            </a:r>
            <a:r>
              <a:rPr lang="en-US" sz="2400" b="1" u="sng" dirty="0" smtClean="0">
                <a:solidFill>
                  <a:srgbClr val="2D3956"/>
                </a:solidFill>
                <a:latin typeface="Tajawal ExtraBold" panose="00000800000000000000" pitchFamily="2" charset="-78"/>
                <a:cs typeface="+mj-cs"/>
              </a:rPr>
              <a:t>SEO</a:t>
            </a:r>
            <a:r>
              <a:rPr lang="ar-EG" sz="2400" b="1" u="sng" dirty="0" smtClean="0">
                <a:solidFill>
                  <a:srgbClr val="2D3956"/>
                </a:solidFill>
                <a:latin typeface="Tajawal ExtraBold" panose="00000800000000000000" pitchFamily="2" charset="-78"/>
                <a:cs typeface="+mj-cs"/>
              </a:rPr>
              <a:t>)</a:t>
            </a:r>
          </a:p>
          <a:p>
            <a:pPr algn="just" rtl="1">
              <a:lnSpc>
                <a:spcPct val="150000"/>
              </a:lnSpc>
            </a:pPr>
            <a:r>
              <a:rPr lang="ar-EG" sz="2400" dirty="0" smtClean="0">
                <a:solidFill>
                  <a:srgbClr val="2D3956"/>
                </a:solidFill>
                <a:latin typeface="Tajawal ExtraBold" panose="00000800000000000000" pitchFamily="2" charset="-78"/>
                <a:cs typeface="+mj-cs"/>
              </a:rPr>
              <a:t>يعمل </a:t>
            </a:r>
            <a:r>
              <a:rPr lang="ar-EG" sz="2400" dirty="0">
                <a:solidFill>
                  <a:srgbClr val="2D3956"/>
                </a:solidFill>
                <a:latin typeface="Tajawal ExtraBold" panose="00000800000000000000" pitchFamily="2" charset="-78"/>
                <a:cs typeface="+mj-cs"/>
              </a:rPr>
              <a:t>على تحسين وتهيئة مواقع الويب والمحتوى لظهورها بشكل أفضل في نتائج محركات البحث، من خلال استخدام تقنيات الكلمات الرئيسية والتحسين الفني والتسويقي.</a:t>
            </a:r>
          </a:p>
          <a:p>
            <a:pPr algn="just" rtl="1">
              <a:lnSpc>
                <a:spcPct val="150000"/>
              </a:lnSpc>
            </a:pPr>
            <a:endParaRPr lang="ar-EG" sz="2400" dirty="0">
              <a:solidFill>
                <a:srgbClr val="2D3956"/>
              </a:solidFill>
              <a:latin typeface="Tajawal ExtraBold" panose="00000800000000000000" pitchFamily="2" charset="-78"/>
              <a:cs typeface="+mj-cs"/>
            </a:endParaRPr>
          </a:p>
          <a:p>
            <a:pPr algn="just" rtl="1">
              <a:lnSpc>
                <a:spcPct val="150000"/>
              </a:lnSpc>
            </a:pPr>
            <a:endParaRPr lang="ar-EG" sz="2400" dirty="0" smtClean="0">
              <a:solidFill>
                <a:srgbClr val="2D3956"/>
              </a:solidFill>
              <a:latin typeface="Tajawal ExtraBold" panose="00000800000000000000" pitchFamily="2" charset="-78"/>
              <a:cs typeface="+mj-cs"/>
            </a:endParaRPr>
          </a:p>
          <a:p>
            <a:pPr algn="just" rtl="1">
              <a:lnSpc>
                <a:spcPct val="150000"/>
              </a:lnSpc>
            </a:pPr>
            <a:endParaRPr lang="ar-EG" sz="2400" dirty="0" smtClean="0">
              <a:solidFill>
                <a:srgbClr val="2D3956"/>
              </a:solidFill>
              <a:latin typeface="Tajawal ExtraBold" panose="00000800000000000000" pitchFamily="2" charset="-78"/>
              <a:cs typeface="+mj-cs"/>
            </a:endParaRPr>
          </a:p>
          <a:p>
            <a:pPr algn="just" rtl="1">
              <a:lnSpc>
                <a:spcPct val="150000"/>
              </a:lnSpc>
            </a:pPr>
            <a:endParaRPr lang="ar-EG" sz="2400" dirty="0" smtClean="0">
              <a:solidFill>
                <a:srgbClr val="2D3956"/>
              </a:solidFill>
              <a:latin typeface="Tajawal ExtraBold" panose="00000800000000000000" pitchFamily="2" charset="-78"/>
              <a:cs typeface="+mj-cs"/>
            </a:endParaRPr>
          </a:p>
          <a:p>
            <a:pPr algn="just" rtl="1">
              <a:lnSpc>
                <a:spcPct val="150000"/>
              </a:lnSpc>
            </a:pPr>
            <a:endParaRPr lang="ar-EG" sz="2400" dirty="0">
              <a:solidFill>
                <a:srgbClr val="2D3956"/>
              </a:solidFill>
              <a:latin typeface="Tajawal ExtraBold" panose="00000800000000000000" pitchFamily="2" charset="-78"/>
              <a:cs typeface="+mj-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5898611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6234545" y="651164"/>
            <a:ext cx="5568249" cy="712022"/>
          </a:xfrm>
          <a:prstGeom prst="roundRect">
            <a:avLst>
              <a:gd name="adj" fmla="val 6140"/>
            </a:avLst>
          </a:prstGeom>
          <a:solidFill>
            <a:schemeClr val="accent4">
              <a:lumMod val="60000"/>
              <a:lumOff val="40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smtClean="0">
                <a:solidFill>
                  <a:schemeClr val="tx1"/>
                </a:solidFill>
              </a:rPr>
              <a:t>وظائف التسويق الرقمي</a:t>
            </a:r>
            <a:endParaRPr lang="en-US" sz="2400" b="1" dirty="0">
              <a:solidFill>
                <a:schemeClr val="tx1"/>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11761" y="1899170"/>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2309213"/>
            <a:ext cx="8417320" cy="5011949"/>
          </a:xfrm>
          <a:prstGeom prst="rect">
            <a:avLst/>
          </a:prstGeom>
          <a:noFill/>
        </p:spPr>
        <p:txBody>
          <a:bodyPr wrap="square" rtlCol="0">
            <a:spAutoFit/>
          </a:bodyPr>
          <a:lstStyle/>
          <a:p>
            <a:pPr algn="just" rtl="1">
              <a:lnSpc>
                <a:spcPct val="150000"/>
              </a:lnSpc>
            </a:pPr>
            <a:r>
              <a:rPr lang="ar-EG" sz="2400" b="1" u="sng" dirty="0" smtClean="0">
                <a:solidFill>
                  <a:srgbClr val="2D3956"/>
                </a:solidFill>
                <a:latin typeface="Tajawal ExtraBold" panose="00000800000000000000" pitchFamily="2" charset="-78"/>
                <a:cs typeface="+mj-cs"/>
              </a:rPr>
              <a:t>محلل </a:t>
            </a:r>
            <a:r>
              <a:rPr lang="ar-EG" sz="2400" b="1" u="sng" dirty="0">
                <a:solidFill>
                  <a:srgbClr val="2D3956"/>
                </a:solidFill>
                <a:latin typeface="Tajawal ExtraBold" panose="00000800000000000000" pitchFamily="2" charset="-78"/>
                <a:cs typeface="+mj-cs"/>
              </a:rPr>
              <a:t>التسويق </a:t>
            </a:r>
            <a:r>
              <a:rPr lang="ar-EG" sz="2400" b="1" u="sng" dirty="0" smtClean="0">
                <a:solidFill>
                  <a:srgbClr val="2D3956"/>
                </a:solidFill>
                <a:latin typeface="Tajawal ExtraBold" panose="00000800000000000000" pitchFamily="2" charset="-78"/>
                <a:cs typeface="+mj-cs"/>
              </a:rPr>
              <a:t>الرقمي</a:t>
            </a:r>
          </a:p>
          <a:p>
            <a:pPr algn="just" rtl="1">
              <a:lnSpc>
                <a:spcPct val="150000"/>
              </a:lnSpc>
            </a:pPr>
            <a:r>
              <a:rPr lang="ar-EG" sz="2400" dirty="0" smtClean="0">
                <a:solidFill>
                  <a:srgbClr val="2D3956"/>
                </a:solidFill>
                <a:latin typeface="Tajawal ExtraBold" panose="00000800000000000000" pitchFamily="2" charset="-78"/>
                <a:cs typeface="+mj-cs"/>
              </a:rPr>
              <a:t>يقوم </a:t>
            </a:r>
            <a:r>
              <a:rPr lang="ar-EG" sz="2400" dirty="0">
                <a:solidFill>
                  <a:srgbClr val="2D3956"/>
                </a:solidFill>
                <a:latin typeface="Tajawal ExtraBold" panose="00000800000000000000" pitchFamily="2" charset="-78"/>
                <a:cs typeface="+mj-cs"/>
              </a:rPr>
              <a:t>بتحليل البيانات ومراقبة أداء الحملات التسويقية الرقمية، وتحديد الاتجاهات وتوجيه التحسينات المستقبلية، وتقديم تقارير وتوصيات للفرق التسويقية.</a:t>
            </a:r>
          </a:p>
          <a:p>
            <a:pPr algn="just" rtl="1">
              <a:lnSpc>
                <a:spcPct val="150000"/>
              </a:lnSpc>
            </a:pPr>
            <a:endParaRPr lang="ar-EG" sz="2400" dirty="0">
              <a:solidFill>
                <a:srgbClr val="2D3956"/>
              </a:solidFill>
              <a:latin typeface="Tajawal ExtraBold" panose="00000800000000000000" pitchFamily="2" charset="-78"/>
              <a:cs typeface="+mj-cs"/>
            </a:endParaRPr>
          </a:p>
          <a:p>
            <a:pPr algn="just" rtl="1">
              <a:lnSpc>
                <a:spcPct val="150000"/>
              </a:lnSpc>
            </a:pPr>
            <a:endParaRPr lang="ar-EG" sz="2400" dirty="0" smtClean="0">
              <a:solidFill>
                <a:srgbClr val="2D3956"/>
              </a:solidFill>
              <a:latin typeface="Tajawal ExtraBold" panose="00000800000000000000" pitchFamily="2" charset="-78"/>
              <a:cs typeface="+mj-cs"/>
            </a:endParaRPr>
          </a:p>
          <a:p>
            <a:pPr algn="just" rtl="1">
              <a:lnSpc>
                <a:spcPct val="150000"/>
              </a:lnSpc>
            </a:pPr>
            <a:endParaRPr lang="ar-EG" sz="2400" dirty="0" smtClean="0">
              <a:solidFill>
                <a:srgbClr val="2D3956"/>
              </a:solidFill>
              <a:latin typeface="Tajawal ExtraBold" panose="00000800000000000000" pitchFamily="2" charset="-78"/>
              <a:cs typeface="+mj-cs"/>
            </a:endParaRPr>
          </a:p>
          <a:p>
            <a:pPr algn="just" rtl="1">
              <a:lnSpc>
                <a:spcPct val="150000"/>
              </a:lnSpc>
            </a:pPr>
            <a:endParaRPr lang="ar-EG" sz="2400" dirty="0" smtClean="0">
              <a:solidFill>
                <a:srgbClr val="2D3956"/>
              </a:solidFill>
              <a:latin typeface="Tajawal ExtraBold" panose="00000800000000000000" pitchFamily="2" charset="-78"/>
              <a:cs typeface="+mj-cs"/>
            </a:endParaRPr>
          </a:p>
          <a:p>
            <a:pPr algn="just" rtl="1">
              <a:lnSpc>
                <a:spcPct val="150000"/>
              </a:lnSpc>
            </a:pPr>
            <a:endParaRPr lang="ar-EG" sz="2400" dirty="0" smtClean="0">
              <a:solidFill>
                <a:srgbClr val="2D3956"/>
              </a:solidFill>
              <a:latin typeface="Tajawal ExtraBold" panose="00000800000000000000" pitchFamily="2" charset="-78"/>
              <a:cs typeface="+mj-cs"/>
            </a:endParaRPr>
          </a:p>
          <a:p>
            <a:pPr algn="just" rtl="1">
              <a:lnSpc>
                <a:spcPct val="150000"/>
              </a:lnSpc>
            </a:pPr>
            <a:endParaRPr lang="ar-EG" sz="2400" dirty="0">
              <a:solidFill>
                <a:srgbClr val="2D3956"/>
              </a:solidFill>
              <a:latin typeface="Tajawal ExtraBold" panose="00000800000000000000" pitchFamily="2" charset="-78"/>
              <a:cs typeface="+mj-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31086417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6234545" y="651164"/>
            <a:ext cx="5568249" cy="712022"/>
          </a:xfrm>
          <a:prstGeom prst="roundRect">
            <a:avLst>
              <a:gd name="adj" fmla="val 6140"/>
            </a:avLst>
          </a:prstGeom>
          <a:solidFill>
            <a:schemeClr val="accent4">
              <a:lumMod val="60000"/>
              <a:lumOff val="40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smtClean="0">
                <a:solidFill>
                  <a:schemeClr val="tx1"/>
                </a:solidFill>
              </a:rPr>
              <a:t>وظائف التسويق الرقمي</a:t>
            </a:r>
            <a:endParaRPr lang="en-US" sz="2400" b="1" dirty="0">
              <a:solidFill>
                <a:schemeClr val="tx1"/>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11761" y="1899170"/>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2309213"/>
            <a:ext cx="8417320" cy="5565947"/>
          </a:xfrm>
          <a:prstGeom prst="rect">
            <a:avLst/>
          </a:prstGeom>
          <a:noFill/>
        </p:spPr>
        <p:txBody>
          <a:bodyPr wrap="square" rtlCol="0">
            <a:spAutoFit/>
          </a:bodyPr>
          <a:lstStyle/>
          <a:p>
            <a:pPr algn="just" rtl="1">
              <a:lnSpc>
                <a:spcPct val="150000"/>
              </a:lnSpc>
            </a:pPr>
            <a:r>
              <a:rPr lang="ar-EG" sz="2400" b="1" u="sng" dirty="0" smtClean="0">
                <a:solidFill>
                  <a:srgbClr val="2D3956"/>
                </a:solidFill>
                <a:latin typeface="Tajawal ExtraBold" panose="00000800000000000000" pitchFamily="2" charset="-78"/>
                <a:cs typeface="+mj-cs"/>
              </a:rPr>
              <a:t>إدارة </a:t>
            </a:r>
            <a:r>
              <a:rPr lang="ar-EG" sz="2400" b="1" u="sng" dirty="0">
                <a:solidFill>
                  <a:srgbClr val="2D3956"/>
                </a:solidFill>
                <a:latin typeface="Tajawal ExtraBold" panose="00000800000000000000" pitchFamily="2" charset="-78"/>
                <a:cs typeface="+mj-cs"/>
              </a:rPr>
              <a:t>العلاقات العامة </a:t>
            </a:r>
            <a:r>
              <a:rPr lang="ar-EG" sz="2400" b="1" u="sng" dirty="0" smtClean="0">
                <a:solidFill>
                  <a:srgbClr val="2D3956"/>
                </a:solidFill>
                <a:latin typeface="Tajawal ExtraBold" panose="00000800000000000000" pitchFamily="2" charset="-78"/>
                <a:cs typeface="+mj-cs"/>
              </a:rPr>
              <a:t>الرقمية</a:t>
            </a:r>
          </a:p>
          <a:p>
            <a:pPr algn="just" rtl="1">
              <a:lnSpc>
                <a:spcPct val="150000"/>
              </a:lnSpc>
            </a:pPr>
            <a:r>
              <a:rPr lang="ar-EG" sz="2400" dirty="0" smtClean="0">
                <a:solidFill>
                  <a:srgbClr val="2D3956"/>
                </a:solidFill>
                <a:latin typeface="Tajawal ExtraBold" panose="00000800000000000000" pitchFamily="2" charset="-78"/>
                <a:cs typeface="+mj-cs"/>
              </a:rPr>
              <a:t>يعمل </a:t>
            </a:r>
            <a:r>
              <a:rPr lang="ar-EG" sz="2400" dirty="0">
                <a:solidFill>
                  <a:srgbClr val="2D3956"/>
                </a:solidFill>
                <a:latin typeface="Tajawal ExtraBold" panose="00000800000000000000" pitchFamily="2" charset="-78"/>
                <a:cs typeface="+mj-cs"/>
              </a:rPr>
              <a:t>على بناء وتعزيز علاقات الشركة مع الجمهور ووسائل الإعلام الرقمية، وإدارة الاتصالات العامة الرقمية والتسويق عبرها.</a:t>
            </a:r>
          </a:p>
          <a:p>
            <a:pPr algn="just" rtl="1">
              <a:lnSpc>
                <a:spcPct val="150000"/>
              </a:lnSpc>
            </a:pPr>
            <a:endParaRPr lang="ar-EG" sz="2400" dirty="0">
              <a:solidFill>
                <a:srgbClr val="2D3956"/>
              </a:solidFill>
              <a:latin typeface="Tajawal ExtraBold" panose="00000800000000000000" pitchFamily="2" charset="-78"/>
              <a:cs typeface="+mj-cs"/>
            </a:endParaRPr>
          </a:p>
          <a:p>
            <a:pPr algn="just" rtl="1">
              <a:lnSpc>
                <a:spcPct val="150000"/>
              </a:lnSpc>
            </a:pPr>
            <a:endParaRPr lang="ar-EG" sz="2400" dirty="0" smtClean="0">
              <a:solidFill>
                <a:srgbClr val="2D3956"/>
              </a:solidFill>
              <a:latin typeface="Tajawal ExtraBold" panose="00000800000000000000" pitchFamily="2" charset="-78"/>
              <a:cs typeface="+mj-cs"/>
            </a:endParaRPr>
          </a:p>
          <a:p>
            <a:pPr algn="just" rtl="1">
              <a:lnSpc>
                <a:spcPct val="150000"/>
              </a:lnSpc>
            </a:pPr>
            <a:endParaRPr lang="ar-EG" sz="2400" dirty="0" smtClean="0">
              <a:solidFill>
                <a:srgbClr val="2D3956"/>
              </a:solidFill>
              <a:latin typeface="Tajawal ExtraBold" panose="00000800000000000000" pitchFamily="2" charset="-78"/>
              <a:cs typeface="+mj-cs"/>
            </a:endParaRPr>
          </a:p>
          <a:p>
            <a:pPr algn="just" rtl="1">
              <a:lnSpc>
                <a:spcPct val="150000"/>
              </a:lnSpc>
            </a:pPr>
            <a:endParaRPr lang="ar-EG" sz="2400" dirty="0" smtClean="0">
              <a:solidFill>
                <a:srgbClr val="2D3956"/>
              </a:solidFill>
              <a:latin typeface="Tajawal ExtraBold" panose="00000800000000000000" pitchFamily="2" charset="-78"/>
              <a:cs typeface="+mj-cs"/>
            </a:endParaRPr>
          </a:p>
          <a:p>
            <a:pPr algn="just" rtl="1">
              <a:lnSpc>
                <a:spcPct val="150000"/>
              </a:lnSpc>
            </a:pPr>
            <a:endParaRPr lang="ar-EG" sz="2400" dirty="0" smtClean="0">
              <a:solidFill>
                <a:srgbClr val="2D3956"/>
              </a:solidFill>
              <a:latin typeface="Tajawal ExtraBold" panose="00000800000000000000" pitchFamily="2" charset="-78"/>
              <a:cs typeface="+mj-cs"/>
            </a:endParaRPr>
          </a:p>
          <a:p>
            <a:pPr algn="just" rtl="1">
              <a:lnSpc>
                <a:spcPct val="150000"/>
              </a:lnSpc>
            </a:pPr>
            <a:endParaRPr lang="ar-EG" sz="2400" dirty="0" smtClean="0">
              <a:solidFill>
                <a:srgbClr val="2D3956"/>
              </a:solidFill>
              <a:latin typeface="Tajawal ExtraBold" panose="00000800000000000000" pitchFamily="2" charset="-78"/>
              <a:cs typeface="+mj-cs"/>
            </a:endParaRPr>
          </a:p>
          <a:p>
            <a:pPr algn="just" rtl="1">
              <a:lnSpc>
                <a:spcPct val="150000"/>
              </a:lnSpc>
            </a:pPr>
            <a:endParaRPr lang="ar-EG" sz="2400" dirty="0">
              <a:solidFill>
                <a:srgbClr val="2D3956"/>
              </a:solidFill>
              <a:latin typeface="Tajawal ExtraBold" panose="00000800000000000000" pitchFamily="2" charset="-78"/>
              <a:cs typeface="+mj-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2600789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6234545" y="651164"/>
            <a:ext cx="5568249" cy="712022"/>
          </a:xfrm>
          <a:prstGeom prst="roundRect">
            <a:avLst>
              <a:gd name="adj" fmla="val 6140"/>
            </a:avLst>
          </a:prstGeom>
          <a:solidFill>
            <a:schemeClr val="accent4">
              <a:lumMod val="60000"/>
              <a:lumOff val="40000"/>
              <a:alpha val="61961"/>
            </a:scheme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sz="2400" b="1" dirty="0" smtClean="0">
                <a:solidFill>
                  <a:schemeClr val="tx1"/>
                </a:solidFill>
              </a:rPr>
              <a:t>وظائف التسويق الرقمي</a:t>
            </a:r>
            <a:endParaRPr lang="en-US" sz="2400" b="1" dirty="0">
              <a:solidFill>
                <a:schemeClr val="tx1"/>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11761" y="1899170"/>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2309213"/>
            <a:ext cx="8417320" cy="6673943"/>
          </a:xfrm>
          <a:prstGeom prst="rect">
            <a:avLst/>
          </a:prstGeom>
          <a:noFill/>
        </p:spPr>
        <p:txBody>
          <a:bodyPr wrap="square" rtlCol="0">
            <a:spAutoFit/>
          </a:bodyPr>
          <a:lstStyle/>
          <a:p>
            <a:pPr algn="just" rtl="1">
              <a:lnSpc>
                <a:spcPct val="150000"/>
              </a:lnSpc>
            </a:pPr>
            <a:r>
              <a:rPr lang="ar-EG" sz="2400" b="1" u="sng" dirty="0" smtClean="0">
                <a:solidFill>
                  <a:srgbClr val="2D3956"/>
                </a:solidFill>
                <a:latin typeface="Tajawal ExtraBold" panose="00000800000000000000" pitchFamily="2" charset="-78"/>
                <a:cs typeface="+mj-cs"/>
              </a:rPr>
              <a:t>إدارة تجربة العملاء (</a:t>
            </a:r>
            <a:r>
              <a:rPr lang="en-US" sz="2400" b="1" u="sng" dirty="0">
                <a:solidFill>
                  <a:srgbClr val="2D3956"/>
                </a:solidFill>
                <a:latin typeface="Tajawal ExtraBold" panose="00000800000000000000" pitchFamily="2" charset="-78"/>
                <a:cs typeface="+mj-cs"/>
              </a:rPr>
              <a:t>Experience Manager</a:t>
            </a:r>
            <a:r>
              <a:rPr lang="ar-EG" sz="2400" b="1" u="sng" dirty="0" smtClean="0">
                <a:solidFill>
                  <a:srgbClr val="2D3956"/>
                </a:solidFill>
                <a:latin typeface="Tajawal ExtraBold" panose="00000800000000000000" pitchFamily="2" charset="-78"/>
                <a:cs typeface="+mj-cs"/>
              </a:rPr>
              <a:t>)</a:t>
            </a:r>
          </a:p>
          <a:p>
            <a:pPr algn="just" rtl="1">
              <a:lnSpc>
                <a:spcPct val="150000"/>
              </a:lnSpc>
            </a:pPr>
            <a:r>
              <a:rPr lang="ar-EG" sz="2400" dirty="0" smtClean="0">
                <a:solidFill>
                  <a:srgbClr val="2D3956"/>
                </a:solidFill>
                <a:latin typeface="Tajawal ExtraBold" panose="00000800000000000000" pitchFamily="2" charset="-78"/>
                <a:cs typeface="+mj-cs"/>
              </a:rPr>
              <a:t>هو </a:t>
            </a:r>
            <a:r>
              <a:rPr lang="ar-EG" sz="2400" dirty="0">
                <a:solidFill>
                  <a:srgbClr val="2D3956"/>
                </a:solidFill>
                <a:latin typeface="Tajawal ExtraBold" panose="00000800000000000000" pitchFamily="2" charset="-78"/>
                <a:cs typeface="+mj-cs"/>
              </a:rPr>
              <a:t>مسؤول عن تخطيط وتنفيذ استراتيجيات التجربة للعملاء في سياق التسويق الرقمي. يتولى هذا الدور تحسين تجربة العملاء من خلال توفير تجارب فريدة ومميزة عبر مختلف نقاط الاتصال التي يتفاعلون معها مع العلامة التجارية.</a:t>
            </a:r>
          </a:p>
          <a:p>
            <a:pPr algn="just" rtl="1">
              <a:lnSpc>
                <a:spcPct val="150000"/>
              </a:lnSpc>
            </a:pPr>
            <a:endParaRPr lang="ar-EG" sz="2400" dirty="0">
              <a:solidFill>
                <a:srgbClr val="2D3956"/>
              </a:solidFill>
              <a:latin typeface="Tajawal ExtraBold" panose="00000800000000000000" pitchFamily="2" charset="-78"/>
              <a:cs typeface="+mj-cs"/>
            </a:endParaRPr>
          </a:p>
          <a:p>
            <a:pPr algn="just" rtl="1">
              <a:lnSpc>
                <a:spcPct val="150000"/>
              </a:lnSpc>
            </a:pPr>
            <a:endParaRPr lang="ar-EG" sz="2400" dirty="0" smtClean="0">
              <a:solidFill>
                <a:srgbClr val="2D3956"/>
              </a:solidFill>
              <a:latin typeface="Tajawal ExtraBold" panose="00000800000000000000" pitchFamily="2" charset="-78"/>
              <a:cs typeface="+mj-cs"/>
            </a:endParaRPr>
          </a:p>
          <a:p>
            <a:pPr algn="just" rtl="1">
              <a:lnSpc>
                <a:spcPct val="150000"/>
              </a:lnSpc>
            </a:pPr>
            <a:endParaRPr lang="ar-EG" sz="2400" dirty="0" smtClean="0">
              <a:solidFill>
                <a:srgbClr val="2D3956"/>
              </a:solidFill>
              <a:latin typeface="Tajawal ExtraBold" panose="00000800000000000000" pitchFamily="2" charset="-78"/>
              <a:cs typeface="+mj-cs"/>
            </a:endParaRPr>
          </a:p>
          <a:p>
            <a:pPr algn="just" rtl="1">
              <a:lnSpc>
                <a:spcPct val="150000"/>
              </a:lnSpc>
            </a:pPr>
            <a:endParaRPr lang="ar-EG" sz="2400" dirty="0" smtClean="0">
              <a:solidFill>
                <a:srgbClr val="2D3956"/>
              </a:solidFill>
              <a:latin typeface="Tajawal ExtraBold" panose="00000800000000000000" pitchFamily="2" charset="-78"/>
              <a:cs typeface="+mj-cs"/>
            </a:endParaRPr>
          </a:p>
          <a:p>
            <a:pPr algn="just" rtl="1">
              <a:lnSpc>
                <a:spcPct val="150000"/>
              </a:lnSpc>
            </a:pPr>
            <a:endParaRPr lang="ar-EG" sz="2400" dirty="0" smtClean="0">
              <a:solidFill>
                <a:srgbClr val="2D3956"/>
              </a:solidFill>
              <a:latin typeface="Tajawal ExtraBold" panose="00000800000000000000" pitchFamily="2" charset="-78"/>
              <a:cs typeface="+mj-cs"/>
            </a:endParaRPr>
          </a:p>
          <a:p>
            <a:pPr algn="just" rtl="1">
              <a:lnSpc>
                <a:spcPct val="150000"/>
              </a:lnSpc>
            </a:pPr>
            <a:endParaRPr lang="ar-EG" sz="2400" dirty="0" smtClean="0">
              <a:solidFill>
                <a:srgbClr val="2D3956"/>
              </a:solidFill>
              <a:latin typeface="Tajawal ExtraBold" panose="00000800000000000000" pitchFamily="2" charset="-78"/>
              <a:cs typeface="+mj-cs"/>
            </a:endParaRPr>
          </a:p>
          <a:p>
            <a:pPr algn="just" rtl="1">
              <a:lnSpc>
                <a:spcPct val="150000"/>
              </a:lnSpc>
            </a:pPr>
            <a:endParaRPr lang="ar-EG" sz="2400" dirty="0" smtClean="0">
              <a:solidFill>
                <a:srgbClr val="2D3956"/>
              </a:solidFill>
              <a:latin typeface="Tajawal ExtraBold" panose="00000800000000000000" pitchFamily="2" charset="-78"/>
              <a:cs typeface="+mj-cs"/>
            </a:endParaRPr>
          </a:p>
          <a:p>
            <a:pPr algn="just" rtl="1">
              <a:lnSpc>
                <a:spcPct val="150000"/>
              </a:lnSpc>
            </a:pPr>
            <a:endParaRPr lang="ar-EG" sz="2400" dirty="0">
              <a:solidFill>
                <a:srgbClr val="2D3956"/>
              </a:solidFill>
              <a:latin typeface="Tajawal ExtraBold" panose="00000800000000000000" pitchFamily="2" charset="-78"/>
              <a:cs typeface="+mj-cs"/>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0479375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367466" y="542565"/>
            <a:ext cx="2758843" cy="753090"/>
          </a:xfrm>
          <a:prstGeom prst="rect">
            <a:avLst/>
          </a:prstGeom>
        </p:spPr>
      </p:pic>
      <p:sp>
        <p:nvSpPr>
          <p:cNvPr id="3" name="Rounded Rectangle 2"/>
          <p:cNvSpPr/>
          <p:nvPr/>
        </p:nvSpPr>
        <p:spPr>
          <a:xfrm>
            <a:off x="2521526" y="1967345"/>
            <a:ext cx="7054653" cy="285403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ar-EG" sz="2400" b="1" smtClean="0">
                <a:cs typeface="+mj-cs"/>
              </a:rPr>
              <a:t>شكراً</a:t>
            </a:r>
            <a:endParaRPr lang="en-US" sz="2400" b="1" dirty="0">
              <a:cs typeface="+mj-cs"/>
            </a:endParaRPr>
          </a:p>
        </p:txBody>
      </p:sp>
    </p:spTree>
    <p:extLst>
      <p:ext uri="{BB962C8B-B14F-4D97-AF65-F5344CB8AC3E}">
        <p14:creationId xmlns:p14="http://schemas.microsoft.com/office/powerpoint/2010/main" val="265327430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532</TotalTime>
  <Words>978</Words>
  <Application>Microsoft Office PowerPoint</Application>
  <PresentationFormat>Widescreen</PresentationFormat>
  <Paragraphs>106</Paragraphs>
  <Slides>22</Slides>
  <Notes>2</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22</vt:i4>
      </vt:variant>
    </vt:vector>
  </HeadingPairs>
  <TitlesOfParts>
    <vt:vector size="33" baseType="lpstr">
      <vt:lpstr>Arial</vt:lpstr>
      <vt:lpstr>Calibri</vt:lpstr>
      <vt:lpstr>Calibri Light</vt:lpstr>
      <vt:lpstr>Roboto Light</vt:lpstr>
      <vt:lpstr>Snap ITC</vt:lpstr>
      <vt:lpstr>Symbol</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Kareem Ahmed</cp:lastModifiedBy>
  <cp:revision>22</cp:revision>
  <dcterms:created xsi:type="dcterms:W3CDTF">2023-04-29T09:08:23Z</dcterms:created>
  <dcterms:modified xsi:type="dcterms:W3CDTF">2023-05-27T17:16:11Z</dcterms:modified>
</cp:coreProperties>
</file>