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9" r:id="rId3"/>
    <p:sldId id="385" r:id="rId4"/>
    <p:sldId id="459" r:id="rId5"/>
    <p:sldId id="388" r:id="rId6"/>
    <p:sldId id="389" r:id="rId7"/>
    <p:sldId id="390" r:id="rId8"/>
    <p:sldId id="391" r:id="rId9"/>
    <p:sldId id="392" r:id="rId10"/>
    <p:sldId id="393" r:id="rId11"/>
    <p:sldId id="395" r:id="rId12"/>
    <p:sldId id="394" r:id="rId13"/>
    <p:sldId id="396" r:id="rId14"/>
    <p:sldId id="397" r:id="rId15"/>
    <p:sldId id="398" r:id="rId16"/>
    <p:sldId id="399" r:id="rId17"/>
    <p:sldId id="400" r:id="rId18"/>
    <p:sldId id="401" r:id="rId19"/>
    <p:sldId id="402" r:id="rId20"/>
    <p:sldId id="403" r:id="rId21"/>
    <p:sldId id="404" r:id="rId22"/>
    <p:sldId id="405" r:id="rId23"/>
    <p:sldId id="406" r:id="rId24"/>
    <p:sldId id="407" r:id="rId25"/>
    <p:sldId id="408" r:id="rId26"/>
    <p:sldId id="409" r:id="rId27"/>
    <p:sldId id="320"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291" autoAdjust="0"/>
  </p:normalViewPr>
  <p:slideViewPr>
    <p:cSldViewPr snapToGrid="0">
      <p:cViewPr varScale="1">
        <p:scale>
          <a:sx n="92" d="100"/>
          <a:sy n="92" d="100"/>
        </p:scale>
        <p:origin x="92" y="2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8/15/2022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4208409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93446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194719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40787334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30154653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2175806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3760483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2079475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261895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805454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6716373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25734762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9891395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3091849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8282317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26086737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17703218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42501242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41472844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10460475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17183165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2178900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6276696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4544116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211927" y="839177"/>
            <a:ext cx="5408019" cy="1754326"/>
          </a:xfrm>
          <a:prstGeom prst="rect">
            <a:avLst/>
          </a:prstGeom>
          <a:noFill/>
        </p:spPr>
        <p:txBody>
          <a:bodyPr wrap="non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a:t>
            </a:r>
            <a:r>
              <a:rPr lang="ar-EG" sz="2000" dirty="0">
                <a:solidFill>
                  <a:schemeClr val="bg1"/>
                </a:solidFill>
                <a:latin typeface="Tajawal Medium" panose="00000600000000000000" pitchFamily="2" charset="-78"/>
                <a:cs typeface="Tajawal Medium" panose="00000600000000000000" pitchFamily="2" charset="-78"/>
              </a:rPr>
              <a:t>4</a:t>
            </a:r>
            <a:r>
              <a:rPr lang="en-US" sz="2000" dirty="0">
                <a:solidFill>
                  <a:schemeClr val="bg1"/>
                </a:solidFill>
                <a:latin typeface="Tajawal Medium" panose="00000600000000000000" pitchFamily="2" charset="-78"/>
                <a:cs typeface="Tajawal Medium" panose="00000600000000000000" pitchFamily="2" charset="-78"/>
              </a:rPr>
              <a:t> </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74468" y="3225845"/>
            <a:ext cx="555266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Individual Values, Perceptions, and Reactions</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591856"/>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9666096" cy="3366563"/>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how attitudes are formed, describe the meaning of cognitive dissonance, and identify and describe three important work-related attitudes.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role and importance of values and emotions in organizational behavior.</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basic perceptual processes and how perception affects fairness, justice, and trust in organizations.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the nature of stress, identify the basic causes and consequences of stress, and describe how stress can be managed.</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3" y="1204349"/>
            <a:ext cx="9666096"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3 Summary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74163" y="1604050"/>
            <a:ext cx="10198512" cy="4401205"/>
          </a:xfrm>
          <a:prstGeom prst="rect">
            <a:avLst/>
          </a:prstGeom>
          <a:noFill/>
        </p:spPr>
        <p:txBody>
          <a:bodyPr wrap="square">
            <a:spAutoFit/>
          </a:bodyPr>
          <a:lstStyle/>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Organizations strive to achieve an optimal person-job fit, but this process is complicated by the existence of individual differences.</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Personalities are the relatively stable sets of psychological and behavioral attributes that distinguish one person from another. </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Big Five personality traits are agreeableness, conscientiousness, neuroticism, extraversion, and openness.</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Myers-Briggs dimensions and emotional intelligence also offer insights into personalities in organizations. </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Other important personality traits include locus of control, self-efficacy, authoritarianism, Machiavellianism, self-esteem, and risk propensity. </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 Learning styles, or individual differences and preferences in how we process information while problem solving, learning, or engaging in similar activities, are also important individual differences and preferences, and there are numerous typologies, measures, and models that capture them. </a:t>
            </a:r>
          </a:p>
        </p:txBody>
      </p:sp>
    </p:spTree>
    <p:extLst>
      <p:ext uri="{BB962C8B-B14F-4D97-AF65-F5344CB8AC3E}">
        <p14:creationId xmlns:p14="http://schemas.microsoft.com/office/powerpoint/2010/main" val="2793380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74164" y="2024423"/>
            <a:ext cx="9902229" cy="3477875"/>
          </a:xfrm>
          <a:prstGeom prst="rect">
            <a:avLst/>
          </a:prstGeom>
          <a:noFill/>
        </p:spPr>
        <p:txBody>
          <a:bodyPr wrap="square">
            <a:spAutoFit/>
          </a:bodyPr>
          <a:lstStyle/>
          <a:p>
            <a:pPr marL="285750" indent="-285750" algn="just">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introduced the concept of individual differences and explored personality, intelligence, and learning styles.</a:t>
            </a:r>
          </a:p>
          <a:p>
            <a:pPr marL="285750" indent="-285750" algn="just">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This chapter </a:t>
            </a:r>
            <a:r>
              <a:rPr lang="en-US" sz="2000" dirty="0">
                <a:latin typeface="Times New Roman" panose="02020603050405020304" pitchFamily="18" charset="0"/>
                <a:cs typeface="Times New Roman" panose="02020603050405020304" pitchFamily="18" charset="0"/>
              </a:rPr>
              <a:t>continues our focus on individual behavior in organizations. </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 We begin with a discussion of attitudes, examining how attitudes are formed and changed, cognitive dissonance, and three key work-related attitudes.</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 Next we look at how values and emotions affect organizational behavior. </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The role of perception, especially as it relates to issues of fairness and trust, is then discussed.</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Finally, our chapter concludes with a section devoted to stress in organizations—its causes and consequences and how it can be managed.  </a:t>
            </a:r>
          </a:p>
        </p:txBody>
      </p:sp>
      <p:sp>
        <p:nvSpPr>
          <p:cNvPr id="13" name="TextBox 12">
            <a:extLst>
              <a:ext uri="{FF2B5EF4-FFF2-40B4-BE49-F238E27FC236}">
                <a16:creationId xmlns:a16="http://schemas.microsoft.com/office/drawing/2014/main" id="{45150EEA-8EB3-4F4F-A7C8-017796B793AC}"/>
              </a:ext>
            </a:extLst>
          </p:cNvPr>
          <p:cNvSpPr txBox="1"/>
          <p:nvPr/>
        </p:nvSpPr>
        <p:spPr>
          <a:xfrm>
            <a:off x="1874164" y="1434902"/>
            <a:ext cx="6208642"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General View </a:t>
            </a:r>
          </a:p>
        </p:txBody>
      </p:sp>
    </p:spTree>
    <p:extLst>
      <p:ext uri="{BB962C8B-B14F-4D97-AF65-F5344CB8AC3E}">
        <p14:creationId xmlns:p14="http://schemas.microsoft.com/office/powerpoint/2010/main" val="497265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7" y="1341605"/>
            <a:ext cx="10040407" cy="470539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 :</a:t>
            </a:r>
          </a:p>
          <a:p>
            <a:pPr algn="just">
              <a:lnSpc>
                <a:spcPct val="150000"/>
              </a:lnSpc>
            </a:pPr>
            <a:r>
              <a:rPr lang="en-US" sz="2000" b="1" u="sng" dirty="0">
                <a:solidFill>
                  <a:schemeClr val="accent2">
                    <a:lumMod val="75000"/>
                  </a:schemeClr>
                </a:solidFill>
                <a:latin typeface="Times New Roman" panose="02020603050405020304" pitchFamily="18" charset="0"/>
                <a:cs typeface="Times New Roman" panose="02020603050405020304" pitchFamily="18" charset="0"/>
              </a:rPr>
              <a:t>Attitude Is a Choice at Pike Place Fish Market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John Yokoyama did not plan on owning Seattle’s Pike Place Fish Market.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But when the owner of the business decided to get out, Yokoyama decided to buy the business instead of losing his job.</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He emulated the previous owner’s negative attitudes, anger, and fear-based management style. No one working there was having fun, including Yokoyama.</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As his business struggled, employee turnover was high and morale was low.</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Yokoyama knew he was not getting the best from his employees and</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finally recognized that he needed to change his managerial values and style to save his business.</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Yokoyama asks you for advice on improving his employees’ attitudes.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Tree>
    <p:extLst>
      <p:ext uri="{BB962C8B-B14F-4D97-AF65-F5344CB8AC3E}">
        <p14:creationId xmlns:p14="http://schemas.microsoft.com/office/powerpoint/2010/main" val="20738870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873572"/>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 :</a:t>
            </a:r>
          </a:p>
          <a:p>
            <a:pPr algn="just">
              <a:lnSpc>
                <a:spcPct val="150000"/>
              </a:lnSpc>
            </a:pPr>
            <a:r>
              <a:rPr lang="en-US" b="1" u="sng" dirty="0">
                <a:solidFill>
                  <a:schemeClr val="accent2">
                    <a:lumMod val="75000"/>
                  </a:schemeClr>
                </a:solidFill>
                <a:latin typeface="Times New Roman" panose="02020603050405020304" pitchFamily="18" charset="0"/>
                <a:cs typeface="Times New Roman" panose="02020603050405020304" pitchFamily="18" charset="0"/>
              </a:rPr>
              <a:t>Attitude Is a Choice at Pike Place Fish Market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pic>
        <p:nvPicPr>
          <p:cNvPr id="10" name="Picture 9">
            <a:extLst>
              <a:ext uri="{FF2B5EF4-FFF2-40B4-BE49-F238E27FC236}">
                <a16:creationId xmlns:a16="http://schemas.microsoft.com/office/drawing/2014/main" id="{9194FC7C-6F8E-49F3-A771-D1332B18AF1D}"/>
              </a:ext>
            </a:extLst>
          </p:cNvPr>
          <p:cNvPicPr>
            <a:picLocks noChangeAspect="1"/>
          </p:cNvPicPr>
          <p:nvPr/>
        </p:nvPicPr>
        <p:blipFill>
          <a:blip r:embed="rId7"/>
          <a:stretch>
            <a:fillRect/>
          </a:stretch>
        </p:blipFill>
        <p:spPr>
          <a:xfrm>
            <a:off x="2449853" y="2336278"/>
            <a:ext cx="9090407" cy="3497284"/>
          </a:xfrm>
          <a:prstGeom prst="rect">
            <a:avLst/>
          </a:prstGeom>
        </p:spPr>
      </p:pic>
    </p:spTree>
    <p:extLst>
      <p:ext uri="{BB962C8B-B14F-4D97-AF65-F5344CB8AC3E}">
        <p14:creationId xmlns:p14="http://schemas.microsoft.com/office/powerpoint/2010/main" val="2571508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419404582"/>
              </p:ext>
            </p:extLst>
          </p:nvPr>
        </p:nvGraphicFramePr>
        <p:xfrm>
          <a:off x="2032268" y="2303170"/>
          <a:ext cx="9303139" cy="3188591"/>
        </p:xfrm>
        <a:graphic>
          <a:graphicData uri="http://schemas.openxmlformats.org/drawingml/2006/table">
            <a:tbl>
              <a:tblPr firstRow="1" bandRow="1">
                <a:tableStyleId>{5C22544A-7EE6-4342-B048-85BDC9FD1C3A}</a:tableStyleId>
              </a:tblPr>
              <a:tblGrid>
                <a:gridCol w="2004766">
                  <a:extLst>
                    <a:ext uri="{9D8B030D-6E8A-4147-A177-3AD203B41FA5}">
                      <a16:colId xmlns:a16="http://schemas.microsoft.com/office/drawing/2014/main" val="3966072766"/>
                    </a:ext>
                  </a:extLst>
                </a:gridCol>
                <a:gridCol w="729837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a:t>
                      </a:r>
                      <a:r>
                        <a:rPr lang="en-US" sz="2000" dirty="0">
                          <a:solidFill>
                            <a:srgbClr val="0A1F61"/>
                          </a:solidFill>
                          <a:latin typeface="Times New Roman" panose="02020603050405020304" pitchFamily="18" charset="0"/>
                          <a:cs typeface="Times New Roman" panose="02020603050405020304" pitchFamily="18" charset="0"/>
                        </a:rPr>
                        <a:t>Attitudes</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Attitudes </a:t>
                      </a:r>
                      <a:r>
                        <a:rPr lang="en-US" sz="2000" b="1" kern="1200" dirty="0">
                          <a:solidFill>
                            <a:srgbClr val="0A1F61"/>
                          </a:solidFill>
                          <a:latin typeface="Times New Roman" panose="02020603050405020304" pitchFamily="18" charset="0"/>
                          <a:ea typeface="+mn-ea"/>
                          <a:cs typeface="Times New Roman" panose="02020603050405020304" pitchFamily="18" charset="0"/>
                        </a:rPr>
                        <a:t>Important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Attitudes Are Formed</a:t>
                      </a:r>
                    </a:p>
                  </a:txBody>
                  <a:tcPr>
                    <a:noFill/>
                  </a:tcPr>
                </a:tc>
                <a:tc>
                  <a:txBody>
                    <a:bodyPr/>
                    <a:lstStyle/>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Defined as A person’s complexes of beliefs and feelings about specific ideas, situations, or other people</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Attitudes are important because they are the mechanism through which most people express their feelings. </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Attitudes are formed by a variety of forces, including our personal values, our experiences, and our personalities. </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39724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grpSp>
        <p:nvGrpSpPr>
          <p:cNvPr id="15" name="Group 14">
            <a:extLst>
              <a:ext uri="{FF2B5EF4-FFF2-40B4-BE49-F238E27FC236}">
                <a16:creationId xmlns:a16="http://schemas.microsoft.com/office/drawing/2014/main" id="{7AB909EA-78D8-4705-BFF4-3876285A6464}"/>
              </a:ext>
            </a:extLst>
          </p:cNvPr>
          <p:cNvGrpSpPr/>
          <p:nvPr/>
        </p:nvGrpSpPr>
        <p:grpSpPr>
          <a:xfrm>
            <a:off x="2032267" y="2038735"/>
            <a:ext cx="9919943" cy="3694343"/>
            <a:chOff x="1355833" y="2081825"/>
            <a:chExt cx="10564846" cy="3694343"/>
          </a:xfrm>
        </p:grpSpPr>
        <p:pic>
          <p:nvPicPr>
            <p:cNvPr id="10" name="Picture 9">
              <a:extLst>
                <a:ext uri="{FF2B5EF4-FFF2-40B4-BE49-F238E27FC236}">
                  <a16:creationId xmlns:a16="http://schemas.microsoft.com/office/drawing/2014/main" id="{3C307FCB-8DBB-468E-BC70-0A16791711BF}"/>
                </a:ext>
              </a:extLst>
            </p:cNvPr>
            <p:cNvPicPr>
              <a:picLocks noChangeAspect="1"/>
            </p:cNvPicPr>
            <p:nvPr/>
          </p:nvPicPr>
          <p:blipFill>
            <a:blip r:embed="rId7"/>
            <a:stretch>
              <a:fillRect/>
            </a:stretch>
          </p:blipFill>
          <p:spPr>
            <a:xfrm>
              <a:off x="7392881" y="2081825"/>
              <a:ext cx="4527798" cy="3694343"/>
            </a:xfrm>
            <a:prstGeom prst="rect">
              <a:avLst/>
            </a:prstGeom>
          </p:spPr>
        </p:pic>
        <p:sp>
          <p:nvSpPr>
            <p:cNvPr id="14" name="TextBox 13">
              <a:extLst>
                <a:ext uri="{FF2B5EF4-FFF2-40B4-BE49-F238E27FC236}">
                  <a16:creationId xmlns:a16="http://schemas.microsoft.com/office/drawing/2014/main" id="{B68A66C1-1A9C-459C-ABAC-377B1883351C}"/>
                </a:ext>
              </a:extLst>
            </p:cNvPr>
            <p:cNvSpPr txBox="1"/>
            <p:nvPr/>
          </p:nvSpPr>
          <p:spPr>
            <a:xfrm>
              <a:off x="1355833" y="2513235"/>
              <a:ext cx="6037047" cy="2308324"/>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Attitudes are our beliefs and feelings about things. For example, soccer fans develop positive attitudes toward their favorite team and then support it by cheering for it to win, wearing shirts and caps with its logo, and bragging about its accomplishments to their friends. They also root for other teams to lose because this helps their own team. Their attitudes may be developed on the basis of where they live, who plays on the team, or myriad other factors</a:t>
              </a:r>
            </a:p>
          </p:txBody>
        </p:sp>
      </p:grpSp>
    </p:spTree>
    <p:extLst>
      <p:ext uri="{BB962C8B-B14F-4D97-AF65-F5344CB8AC3E}">
        <p14:creationId xmlns:p14="http://schemas.microsoft.com/office/powerpoint/2010/main" val="22888871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 name="Picture 12">
            <a:extLst>
              <a:ext uri="{FF2B5EF4-FFF2-40B4-BE49-F238E27FC236}">
                <a16:creationId xmlns:a16="http://schemas.microsoft.com/office/drawing/2014/main" id="{F6A95926-5A67-484B-A9A2-C831A6211A98}"/>
              </a:ext>
            </a:extLst>
          </p:cNvPr>
          <p:cNvPicPr>
            <a:picLocks noChangeAspect="1"/>
          </p:cNvPicPr>
          <p:nvPr/>
        </p:nvPicPr>
        <p:blipFill>
          <a:blip r:embed="rId7"/>
          <a:stretch>
            <a:fillRect/>
          </a:stretch>
        </p:blipFill>
        <p:spPr>
          <a:xfrm>
            <a:off x="7014171" y="2441653"/>
            <a:ext cx="4668077" cy="3265463"/>
          </a:xfrm>
          <a:prstGeom prst="rect">
            <a:avLst/>
          </a:prstGeom>
        </p:spPr>
      </p:pic>
      <p:sp>
        <p:nvSpPr>
          <p:cNvPr id="15" name="TextBox 14">
            <a:extLst>
              <a:ext uri="{FF2B5EF4-FFF2-40B4-BE49-F238E27FC236}">
                <a16:creationId xmlns:a16="http://schemas.microsoft.com/office/drawing/2014/main" id="{951ABDDF-24A4-4E02-AD13-D45F0652A507}"/>
              </a:ext>
            </a:extLst>
          </p:cNvPr>
          <p:cNvSpPr txBox="1"/>
          <p:nvPr/>
        </p:nvSpPr>
        <p:spPr>
          <a:xfrm>
            <a:off x="2032268" y="2169011"/>
            <a:ext cx="4668077" cy="3785652"/>
          </a:xfrm>
          <a:prstGeom prst="rect">
            <a:avLst/>
          </a:prstGeom>
          <a:noFill/>
        </p:spPr>
        <p:txBody>
          <a:bodyPr wrap="square">
            <a:spAutoFit/>
          </a:bodyPr>
          <a:lstStyle/>
          <a:p>
            <a:pPr algn="just"/>
            <a:r>
              <a:rPr lang="en-US" sz="2000" b="1" dirty="0">
                <a:effectLst/>
                <a:latin typeface="Times New Roman" panose="02020603050405020304" pitchFamily="18" charset="0"/>
                <a:cs typeface="Times New Roman" panose="02020603050405020304" pitchFamily="18" charset="0"/>
              </a:rPr>
              <a:t>Figure 4.1.</a:t>
            </a:r>
          </a:p>
          <a:p>
            <a:pPr algn="just"/>
            <a:r>
              <a:rPr lang="en-US" sz="2000" b="1" dirty="0">
                <a:effectLst/>
                <a:latin typeface="Times New Roman" panose="02020603050405020304" pitchFamily="18" charset="0"/>
                <a:cs typeface="Times New Roman" panose="02020603050405020304" pitchFamily="18" charset="0"/>
              </a:rPr>
              <a:t>Attitude Formation:</a:t>
            </a:r>
          </a:p>
          <a:p>
            <a:pPr marL="342900" indent="-342900" algn="just">
              <a:buFont typeface="Wingdings" panose="05000000000000000000" pitchFamily="2" charset="2"/>
              <a:buChar char="§"/>
            </a:pPr>
            <a:endParaRPr lang="en-US" sz="20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i="1" dirty="0">
                <a:effectLst/>
                <a:latin typeface="Times New Roman" panose="02020603050405020304" pitchFamily="18" charset="0"/>
                <a:cs typeface="Times New Roman" panose="02020603050405020304" pitchFamily="18" charset="0"/>
              </a:rPr>
              <a:t>Attitudes are generally formed around a sequence of cognition, affect, and behavioral intention. </a:t>
            </a:r>
          </a:p>
          <a:p>
            <a:pPr marL="342900" indent="-342900" algn="just">
              <a:buFont typeface="Wingdings" panose="05000000000000000000" pitchFamily="2" charset="2"/>
              <a:buChar char="§"/>
            </a:pPr>
            <a:r>
              <a:rPr lang="en-US" sz="2000" i="1" dirty="0">
                <a:effectLst/>
                <a:latin typeface="Times New Roman" panose="02020603050405020304" pitchFamily="18" charset="0"/>
                <a:cs typeface="Times New Roman" panose="02020603050405020304" pitchFamily="18" charset="0"/>
              </a:rPr>
              <a:t>That is, we come to know something that we believe to be true (cognition). This knowledge triggers a feeling (affect). </a:t>
            </a:r>
          </a:p>
          <a:p>
            <a:pPr marL="342900" indent="-342900" algn="just">
              <a:buFont typeface="Wingdings" panose="05000000000000000000" pitchFamily="2" charset="2"/>
              <a:buChar char="§"/>
            </a:pPr>
            <a:r>
              <a:rPr lang="en-US" sz="2000" i="1" dirty="0">
                <a:effectLst/>
                <a:latin typeface="Times New Roman" panose="02020603050405020304" pitchFamily="18" charset="0"/>
                <a:cs typeface="Times New Roman" panose="02020603050405020304" pitchFamily="18" charset="0"/>
              </a:rPr>
              <a:t>Cognition and affect then together influence how we intend to behave in the future</a:t>
            </a:r>
            <a:endParaRPr lang="en-US" sz="20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7210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726617593"/>
              </p:ext>
            </p:extLst>
          </p:nvPr>
        </p:nvGraphicFramePr>
        <p:xfrm>
          <a:off x="2032269" y="2303170"/>
          <a:ext cx="9533100" cy="3188591"/>
        </p:xfrm>
        <a:graphic>
          <a:graphicData uri="http://schemas.openxmlformats.org/drawingml/2006/table">
            <a:tbl>
              <a:tblPr firstRow="1" bandRow="1">
                <a:tableStyleId>{5C22544A-7EE6-4342-B048-85BDC9FD1C3A}</a:tableStyleId>
              </a:tblPr>
              <a:tblGrid>
                <a:gridCol w="1771105">
                  <a:extLst>
                    <a:ext uri="{9D8B030D-6E8A-4147-A177-3AD203B41FA5}">
                      <a16:colId xmlns:a16="http://schemas.microsoft.com/office/drawing/2014/main" val="3966072766"/>
                    </a:ext>
                  </a:extLst>
                </a:gridCol>
                <a:gridCol w="7761995">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1- Cognition </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Defined as the knowledge a person presumes to have about something</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You may believe you like a class because the textbook is excellent, the class meets at your favorite time, the instructor is outstanding, and the workload is reasonable. This “knowledge” </a:t>
                      </a:r>
                      <a:r>
                        <a:rPr lang="en-US" sz="2000" b="0" i="1" u="sng" dirty="0">
                          <a:solidFill>
                            <a:schemeClr val="tx1"/>
                          </a:solidFill>
                          <a:latin typeface="Times New Roman" panose="02020603050405020304" pitchFamily="18" charset="0"/>
                          <a:cs typeface="Times New Roman" panose="02020603050405020304" pitchFamily="18" charset="0"/>
                        </a:rPr>
                        <a:t>may be true, partially true, or totally false.</a:t>
                      </a:r>
                    </a:p>
                    <a:p>
                      <a:pPr marL="342900" indent="-342900" algn="just">
                        <a:buFont typeface="Wingdings" panose="05000000000000000000" pitchFamily="2" charset="2"/>
                        <a:buChar char="Ø"/>
                      </a:pPr>
                      <a:endParaRPr lang="en-US" sz="2000" b="0" i="1" u="sng"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Ø"/>
                      </a:pPr>
                      <a:r>
                        <a:rPr lang="en-US" sz="2000" b="0" kern="1200" dirty="0">
                          <a:solidFill>
                            <a:schemeClr val="tx1"/>
                          </a:solidFill>
                          <a:latin typeface="Times New Roman" panose="02020603050405020304" pitchFamily="18" charset="0"/>
                          <a:ea typeface="+mn-ea"/>
                          <a:cs typeface="Times New Roman" panose="02020603050405020304" pitchFamily="18" charset="0"/>
                        </a:rPr>
                        <a:t>Cognitions are based on perceptions of truth and reality, and, perceptions agree with reality to varying degrees.</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0528365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493147986"/>
              </p:ext>
            </p:extLst>
          </p:nvPr>
        </p:nvGraphicFramePr>
        <p:xfrm>
          <a:off x="2032269" y="2303170"/>
          <a:ext cx="9533100" cy="3188591"/>
        </p:xfrm>
        <a:graphic>
          <a:graphicData uri="http://schemas.openxmlformats.org/drawingml/2006/table">
            <a:tbl>
              <a:tblPr firstRow="1" bandRow="1">
                <a:tableStyleId>{5C22544A-7EE6-4342-B048-85BDC9FD1C3A}</a:tableStyleId>
              </a:tblPr>
              <a:tblGrid>
                <a:gridCol w="2054321">
                  <a:extLst>
                    <a:ext uri="{9D8B030D-6E8A-4147-A177-3AD203B41FA5}">
                      <a16:colId xmlns:a16="http://schemas.microsoft.com/office/drawing/2014/main" val="3966072766"/>
                    </a:ext>
                  </a:extLst>
                </a:gridCol>
                <a:gridCol w="747877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a:t>
                      </a:r>
                      <a:r>
                        <a:rPr lang="en-US" sz="2000" b="1" kern="1200" dirty="0">
                          <a:solidFill>
                            <a:srgbClr val="0A1F61"/>
                          </a:solidFill>
                          <a:latin typeface="Times New Roman" panose="02020603050405020304" pitchFamily="18" charset="0"/>
                          <a:ea typeface="+mn-ea"/>
                          <a:cs typeface="Times New Roman" panose="02020603050405020304" pitchFamily="18" charset="0"/>
                        </a:rPr>
                        <a:t>2-</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a:solidFill>
                            <a:srgbClr val="0A1F61"/>
                          </a:solidFill>
                          <a:latin typeface="Times New Roman" panose="02020603050405020304" pitchFamily="18" charset="0"/>
                          <a:cs typeface="Times New Roman" panose="02020603050405020304" pitchFamily="18" charset="0"/>
                        </a:rPr>
                        <a:t>A person’s affect </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A person’s feeling toward something.</a:t>
                      </a:r>
                    </a:p>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 In many ways, affect is similar to emotion — it is something over which we have little or no conscious control.</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you may like one of your classes, dislike another, and be indifferent toward a third. If the class you dislike is an elective, you may not be particularly concerned. But if it is the first course in your chosen major, your affective reaction may cause you considerable anxiety.</a:t>
                      </a:r>
                      <a:endParaRPr lang="en-US" sz="2000" b="0" i="1" u="sn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866339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570865580"/>
              </p:ext>
            </p:extLst>
          </p:nvPr>
        </p:nvGraphicFramePr>
        <p:xfrm>
          <a:off x="2032269" y="2303170"/>
          <a:ext cx="9801922" cy="4053840"/>
        </p:xfrm>
        <a:graphic>
          <a:graphicData uri="http://schemas.openxmlformats.org/drawingml/2006/table">
            <a:tbl>
              <a:tblPr firstRow="1" bandRow="1">
                <a:tableStyleId>{5C22544A-7EE6-4342-B048-85BDC9FD1C3A}</a:tableStyleId>
              </a:tblPr>
              <a:tblGrid>
                <a:gridCol w="1661915">
                  <a:extLst>
                    <a:ext uri="{9D8B030D-6E8A-4147-A177-3AD203B41FA5}">
                      <a16:colId xmlns:a16="http://schemas.microsoft.com/office/drawing/2014/main" val="3966072766"/>
                    </a:ext>
                  </a:extLst>
                </a:gridCol>
                <a:gridCol w="8140007">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3- behavioral</a:t>
                      </a:r>
                    </a:p>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Intention</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 Component of an attitude that guides a person’s behavior</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If you like your instructor, you may intend to take another class from him or her next semester. Intentions are not always translated into actual behavior, however. If the instructor’s course next semester is scheduled for 8:00 a.m., you may decide that another instructor is just as good.</a:t>
                      </a: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chemeClr val="tx1"/>
                          </a:solidFill>
                          <a:latin typeface="Times New Roman" panose="02020603050405020304" pitchFamily="18" charset="0"/>
                          <a:cs typeface="Times New Roman" panose="02020603050405020304" pitchFamily="18" charset="0"/>
                        </a:rPr>
                        <a:t>Some attitudes, and their corresponding intentions, are much more central and significant to an individual than others. You may intend to do one thing (take a particular class) but later alter your intentions because of a more significant and central attitude (fondness for sleeping late).</a:t>
                      </a: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976507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6" name="Group 15">
            <a:extLst>
              <a:ext uri="{FF2B5EF4-FFF2-40B4-BE49-F238E27FC236}">
                <a16:creationId xmlns:a16="http://schemas.microsoft.com/office/drawing/2014/main" id="{2FADDAB1-28C1-4686-9E58-182BFC552EED}"/>
              </a:ext>
            </a:extLst>
          </p:cNvPr>
          <p:cNvGrpSpPr/>
          <p:nvPr/>
        </p:nvGrpSpPr>
        <p:grpSpPr>
          <a:xfrm>
            <a:off x="2289771" y="2306457"/>
            <a:ext cx="9533101" cy="3609535"/>
            <a:chOff x="2289771" y="2306457"/>
            <a:chExt cx="9649979" cy="3609535"/>
          </a:xfrm>
        </p:grpSpPr>
        <p:pic>
          <p:nvPicPr>
            <p:cNvPr id="12" name="Picture 11">
              <a:extLst>
                <a:ext uri="{FF2B5EF4-FFF2-40B4-BE49-F238E27FC236}">
                  <a16:creationId xmlns:a16="http://schemas.microsoft.com/office/drawing/2014/main" id="{9D6D161E-7294-49D6-B6D9-E5EC96AF8C61}"/>
                </a:ext>
              </a:extLst>
            </p:cNvPr>
            <p:cNvPicPr>
              <a:picLocks noChangeAspect="1"/>
            </p:cNvPicPr>
            <p:nvPr/>
          </p:nvPicPr>
          <p:blipFill>
            <a:blip r:embed="rId7"/>
            <a:stretch>
              <a:fillRect/>
            </a:stretch>
          </p:blipFill>
          <p:spPr>
            <a:xfrm>
              <a:off x="2289771" y="2306457"/>
              <a:ext cx="9649979" cy="2132207"/>
            </a:xfrm>
            <a:prstGeom prst="rect">
              <a:avLst/>
            </a:prstGeom>
          </p:spPr>
        </p:pic>
        <p:sp>
          <p:nvSpPr>
            <p:cNvPr id="15" name="TextBox 14">
              <a:extLst>
                <a:ext uri="{FF2B5EF4-FFF2-40B4-BE49-F238E27FC236}">
                  <a16:creationId xmlns:a16="http://schemas.microsoft.com/office/drawing/2014/main" id="{207051F5-1E8B-45E4-BD9C-6FE14DCC2337}"/>
                </a:ext>
              </a:extLst>
            </p:cNvPr>
            <p:cNvSpPr txBox="1"/>
            <p:nvPr/>
          </p:nvSpPr>
          <p:spPr>
            <a:xfrm>
              <a:off x="2427116" y="4438664"/>
              <a:ext cx="9512634" cy="1477328"/>
            </a:xfrm>
            <a:prstGeom prst="rect">
              <a:avLst/>
            </a:prstGeom>
            <a:solidFill>
              <a:srgbClr val="FF9518"/>
            </a:solidFill>
          </p:spPr>
          <p:txBody>
            <a:bodyPr wrap="square">
              <a:spAutoFit/>
            </a:bodyPr>
            <a:lstStyle/>
            <a:p>
              <a:pPr algn="just"/>
              <a:r>
                <a:rPr lang="en-US" i="1" u="sng" dirty="0">
                  <a:latin typeface="Times New Roman" panose="02020603050405020304" pitchFamily="18" charset="0"/>
                  <a:cs typeface="Times New Roman" panose="02020603050405020304" pitchFamily="18" charset="0"/>
                </a:rPr>
                <a:t>Affect, cognition, and behavioral intention are the primary components of an attitude. </a:t>
              </a:r>
              <a:r>
                <a:rPr lang="en-US" i="1" dirty="0">
                  <a:latin typeface="Times New Roman" panose="02020603050405020304" pitchFamily="18" charset="0"/>
                  <a:cs typeface="Times New Roman" panose="02020603050405020304" pitchFamily="18" charset="0"/>
                </a:rPr>
                <a:t>For instance, you may like a particular professor (affect), believe that she or he is a great instructor (cognition), and plan to take another class from the professor next semester (behavioral intention). However, if the class ends up scheduled at 8:00 a.m. you may reconsider if you have an early morning job or just like to sleep late</a:t>
              </a:r>
            </a:p>
          </p:txBody>
        </p:sp>
      </p:grpSp>
    </p:spTree>
    <p:extLst>
      <p:ext uri="{BB962C8B-B14F-4D97-AF65-F5344CB8AC3E}">
        <p14:creationId xmlns:p14="http://schemas.microsoft.com/office/powerpoint/2010/main" val="2160853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Cognitive dissonance :</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4" name="Group 13">
            <a:extLst>
              <a:ext uri="{FF2B5EF4-FFF2-40B4-BE49-F238E27FC236}">
                <a16:creationId xmlns:a16="http://schemas.microsoft.com/office/drawing/2014/main" id="{A9B8EDD7-64D3-41A3-9061-4B16F1BB5F6A}"/>
              </a:ext>
            </a:extLst>
          </p:cNvPr>
          <p:cNvGrpSpPr/>
          <p:nvPr/>
        </p:nvGrpSpPr>
        <p:grpSpPr>
          <a:xfrm>
            <a:off x="2289770" y="2187028"/>
            <a:ext cx="9533101" cy="3505922"/>
            <a:chOff x="2289770" y="2187028"/>
            <a:chExt cx="9533101" cy="3505922"/>
          </a:xfrm>
        </p:grpSpPr>
        <p:sp>
          <p:nvSpPr>
            <p:cNvPr id="15" name="TextBox 14">
              <a:extLst>
                <a:ext uri="{FF2B5EF4-FFF2-40B4-BE49-F238E27FC236}">
                  <a16:creationId xmlns:a16="http://schemas.microsoft.com/office/drawing/2014/main" id="{207051F5-1E8B-45E4-BD9C-6FE14DCC2337}"/>
                </a:ext>
              </a:extLst>
            </p:cNvPr>
            <p:cNvSpPr txBox="1"/>
            <p:nvPr/>
          </p:nvSpPr>
          <p:spPr>
            <a:xfrm>
              <a:off x="2425452" y="4769620"/>
              <a:ext cx="9397419" cy="923330"/>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Cognitive dissonance is sometimes experienced by people who smoke. Their cognition “tells” them that smoking is not healthy, but their behavior (smoking) contradicts this knowledge. To cope with the dissonance they may set goals for themselves to quit at some point in the future.</a:t>
              </a:r>
            </a:p>
          </p:txBody>
        </p:sp>
        <p:pic>
          <p:nvPicPr>
            <p:cNvPr id="13" name="Picture 12">
              <a:extLst>
                <a:ext uri="{FF2B5EF4-FFF2-40B4-BE49-F238E27FC236}">
                  <a16:creationId xmlns:a16="http://schemas.microsoft.com/office/drawing/2014/main" id="{9FE5336B-8B65-4F2C-B40D-15359B943604}"/>
                </a:ext>
              </a:extLst>
            </p:cNvPr>
            <p:cNvPicPr>
              <a:picLocks noChangeAspect="1"/>
            </p:cNvPicPr>
            <p:nvPr/>
          </p:nvPicPr>
          <p:blipFill>
            <a:blip r:embed="rId7"/>
            <a:stretch>
              <a:fillRect/>
            </a:stretch>
          </p:blipFill>
          <p:spPr>
            <a:xfrm>
              <a:off x="2289770" y="2187028"/>
              <a:ext cx="9533101" cy="2558902"/>
            </a:xfrm>
            <a:prstGeom prst="rect">
              <a:avLst/>
            </a:prstGeom>
          </p:spPr>
        </p:pic>
      </p:grpSp>
    </p:spTree>
    <p:extLst>
      <p:ext uri="{BB962C8B-B14F-4D97-AF65-F5344CB8AC3E}">
        <p14:creationId xmlns:p14="http://schemas.microsoft.com/office/powerpoint/2010/main" val="24316833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Cognitive Dissonance:</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881764957"/>
              </p:ext>
            </p:extLst>
          </p:nvPr>
        </p:nvGraphicFramePr>
        <p:xfrm>
          <a:off x="2032268" y="2303170"/>
          <a:ext cx="9649979" cy="3749040"/>
        </p:xfrm>
        <a:graphic>
          <a:graphicData uri="http://schemas.openxmlformats.org/drawingml/2006/table">
            <a:tbl>
              <a:tblPr firstRow="1" bandRow="1">
                <a:tableStyleId>{5C22544A-7EE6-4342-B048-85BDC9FD1C3A}</a:tableStyleId>
              </a:tblPr>
              <a:tblGrid>
                <a:gridCol w="1569598">
                  <a:extLst>
                    <a:ext uri="{9D8B030D-6E8A-4147-A177-3AD203B41FA5}">
                      <a16:colId xmlns:a16="http://schemas.microsoft.com/office/drawing/2014/main" val="3966072766"/>
                    </a:ext>
                  </a:extLst>
                </a:gridCol>
                <a:gridCol w="8080381">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Cognitive Dissonance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Cognitive dissonance is an incompatibility or conflict between behavior and an attitude or between two different attitudes.</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suppose that you strongly believe that all companies need to be both profitable and environmentally responsible and that you are the new CEO of a company that is a terrible polluter. You learn that reducing your company’s carbon emissions would be so expensive that the company would no longer be profitable. What would you do? The </a:t>
                      </a:r>
                      <a:r>
                        <a:rPr lang="en-US" sz="2000" b="0" dirty="0">
                          <a:solidFill>
                            <a:srgbClr val="0070C0"/>
                          </a:solidFill>
                          <a:latin typeface="Times New Roman" panose="02020603050405020304" pitchFamily="18" charset="0"/>
                          <a:cs typeface="Times New Roman" panose="02020603050405020304" pitchFamily="18" charset="0"/>
                        </a:rPr>
                        <a:t>gap</a:t>
                      </a:r>
                      <a:r>
                        <a:rPr lang="en-US" sz="2000" b="0" dirty="0">
                          <a:solidFill>
                            <a:schemeClr val="tx1"/>
                          </a:solidFill>
                          <a:latin typeface="Times New Roman" panose="02020603050405020304" pitchFamily="18" charset="0"/>
                          <a:cs typeface="Times New Roman" panose="02020603050405020304" pitchFamily="18" charset="0"/>
                        </a:rPr>
                        <a:t> between your environmentally responsible attitude and your attitude that your responsibility is to run a profitable company creates what is called </a:t>
                      </a:r>
                      <a:r>
                        <a:rPr lang="en-US" sz="2000" b="1" dirty="0">
                          <a:solidFill>
                            <a:srgbClr val="0070C0"/>
                          </a:solidFill>
                          <a:latin typeface="Times New Roman" panose="02020603050405020304" pitchFamily="18" charset="0"/>
                          <a:cs typeface="Times New Roman" panose="02020603050405020304" pitchFamily="18" charset="0"/>
                        </a:rPr>
                        <a:t>cognitive dissonance</a:t>
                      </a:r>
                      <a:r>
                        <a:rPr lang="en-US" sz="2000" b="0"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2549886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Cognitive Dissonance:</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354610879"/>
              </p:ext>
            </p:extLst>
          </p:nvPr>
        </p:nvGraphicFramePr>
        <p:xfrm>
          <a:off x="1890281" y="2186461"/>
          <a:ext cx="9791967" cy="3749040"/>
        </p:xfrm>
        <a:graphic>
          <a:graphicData uri="http://schemas.openxmlformats.org/drawingml/2006/table">
            <a:tbl>
              <a:tblPr firstRow="1" bandRow="1">
                <a:tableStyleId>{5C22544A-7EE6-4342-B048-85BDC9FD1C3A}</a:tableStyleId>
              </a:tblPr>
              <a:tblGrid>
                <a:gridCol w="1592693">
                  <a:extLst>
                    <a:ext uri="{9D8B030D-6E8A-4147-A177-3AD203B41FA5}">
                      <a16:colId xmlns:a16="http://schemas.microsoft.com/office/drawing/2014/main" val="3966072766"/>
                    </a:ext>
                  </a:extLst>
                </a:gridCol>
                <a:gridCol w="819927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Cognitive Dissonance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When people experience dissonance, they often use one of four approaches to cope with it. Using the scenario mentioned in the pervious ex., these would include:</a:t>
                      </a: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You can change your behavior and reduce the company’s carbon emissions.</a:t>
                      </a:r>
                    </a:p>
                    <a:p>
                      <a:pPr marL="457200" indent="-457200" algn="just" defTabSz="914400" rtl="0" eaLnBrk="1" latinLnBrk="0" hangingPunct="1">
                        <a:buFont typeface="+mj-lt"/>
                        <a:buAutoNum type="arabicPeriod"/>
                      </a:pPr>
                      <a:r>
                        <a:rPr lang="en-US" sz="2000" b="0" kern="1200" dirty="0">
                          <a:solidFill>
                            <a:schemeClr val="tx1"/>
                          </a:solidFill>
                          <a:latin typeface="Times New Roman" panose="02020603050405020304" pitchFamily="18" charset="0"/>
                          <a:ea typeface="+mn-ea"/>
                          <a:cs typeface="Times New Roman" panose="02020603050405020304" pitchFamily="18" charset="0"/>
                        </a:rPr>
                        <a:t>You can reduce the felt dissonance by reasoning that the pollution is not so important when compared to the goal of running a profitable company.</a:t>
                      </a:r>
                    </a:p>
                    <a:p>
                      <a:pPr marL="457200" indent="-457200" algn="just" defTabSz="914400" rtl="0" eaLnBrk="1" latinLnBrk="0" hangingPunct="1">
                        <a:buFont typeface="+mj-lt"/>
                        <a:buAutoNum type="arabicPeriod"/>
                      </a:pPr>
                      <a:r>
                        <a:rPr lang="en-US" sz="2000" b="0" kern="1200" dirty="0">
                          <a:solidFill>
                            <a:schemeClr val="tx1"/>
                          </a:solidFill>
                          <a:latin typeface="Times New Roman" panose="02020603050405020304" pitchFamily="18" charset="0"/>
                          <a:ea typeface="+mn-ea"/>
                          <a:cs typeface="Times New Roman" panose="02020603050405020304" pitchFamily="18" charset="0"/>
                        </a:rPr>
                        <a:t>You can change your attitude toward pollution to decrease your belief that pollution is bad.</a:t>
                      </a:r>
                    </a:p>
                    <a:p>
                      <a:pPr marL="457200" indent="-457200" algn="just" defTabSz="914400" rtl="0" eaLnBrk="1" latinLnBrk="0" hangingPunct="1">
                        <a:buFont typeface="+mj-lt"/>
                        <a:buAutoNum type="arabicPeriod"/>
                      </a:pPr>
                      <a:r>
                        <a:rPr lang="en-US" sz="2000" b="0" kern="1200" dirty="0">
                          <a:solidFill>
                            <a:schemeClr val="tx1"/>
                          </a:solidFill>
                          <a:latin typeface="Times New Roman" panose="02020603050405020304" pitchFamily="18" charset="0"/>
                          <a:ea typeface="+mn-ea"/>
                          <a:cs typeface="Times New Roman" panose="02020603050405020304" pitchFamily="18" charset="0"/>
                        </a:rPr>
                        <a:t>You can seek additional information to better reason that the benefits to society of manufacturing the products outweigh the societal costs of polluting.</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677648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Cognitive Dissonance:</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8829449"/>
              </p:ext>
            </p:extLst>
          </p:nvPr>
        </p:nvGraphicFramePr>
        <p:xfrm>
          <a:off x="1890281" y="2186461"/>
          <a:ext cx="9902229" cy="3188591"/>
        </p:xfrm>
        <a:graphic>
          <a:graphicData uri="http://schemas.openxmlformats.org/drawingml/2006/table">
            <a:tbl>
              <a:tblPr firstRow="1" bandRow="1">
                <a:tableStyleId>{5C22544A-7EE6-4342-B048-85BDC9FD1C3A}</a:tableStyleId>
              </a:tblPr>
              <a:tblGrid>
                <a:gridCol w="1610627">
                  <a:extLst>
                    <a:ext uri="{9D8B030D-6E8A-4147-A177-3AD203B41FA5}">
                      <a16:colId xmlns:a16="http://schemas.microsoft.com/office/drawing/2014/main" val="3966072766"/>
                    </a:ext>
                  </a:extLst>
                </a:gridCol>
                <a:gridCol w="829160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Cognitive Dissonance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sometimes people are aware of their dissonance but make a conscious decision to not reduce it. This decision would be influenced by the following three things:</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Your perception of the importance of the elements that are creating the dissonance.  </a:t>
                      </a:r>
                    </a:p>
                    <a:p>
                      <a:pPr marL="457200" indent="-4572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The amount of influence you feel you have over these elements</a:t>
                      </a:r>
                    </a:p>
                    <a:p>
                      <a:pPr marL="457200" indent="-4572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The rewards involved in the dissonance</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0762331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Attitude Change:</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095802280"/>
              </p:ext>
            </p:extLst>
          </p:nvPr>
        </p:nvGraphicFramePr>
        <p:xfrm>
          <a:off x="1906144" y="2245918"/>
          <a:ext cx="9533102" cy="3188591"/>
        </p:xfrm>
        <a:graphic>
          <a:graphicData uri="http://schemas.openxmlformats.org/drawingml/2006/table">
            <a:tbl>
              <a:tblPr firstRow="1" bandRow="1">
                <a:tableStyleId>{5C22544A-7EE6-4342-B048-85BDC9FD1C3A}</a:tableStyleId>
              </a:tblPr>
              <a:tblGrid>
                <a:gridCol w="1550587">
                  <a:extLst>
                    <a:ext uri="{9D8B030D-6E8A-4147-A177-3AD203B41FA5}">
                      <a16:colId xmlns:a16="http://schemas.microsoft.com/office/drawing/2014/main" val="3966072766"/>
                    </a:ext>
                  </a:extLst>
                </a:gridCol>
                <a:gridCol w="7982515">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Attitude Change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Attitudes are not as stable as personality attributes.</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Attitudes can also change when the object of the attitude becomes less important or less relevant to the person.</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individuals may change their attitudes as a way to reduce cognitive dissonance.</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Deeply rooted attitudes that have a long history are, of course, resistant to change. </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1410330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AutoShape 2" descr="Photo shows a group of smiling and happy professionals working together in front of a computer.">
            <a:extLst>
              <a:ext uri="{FF2B5EF4-FFF2-40B4-BE49-F238E27FC236}">
                <a16:creationId xmlns:a16="http://schemas.microsoft.com/office/drawing/2014/main" id="{1A80647F-8917-432F-A386-082A5A00B45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7" name="Group 16">
            <a:extLst>
              <a:ext uri="{FF2B5EF4-FFF2-40B4-BE49-F238E27FC236}">
                <a16:creationId xmlns:a16="http://schemas.microsoft.com/office/drawing/2014/main" id="{F2069293-BE35-4A99-83DB-F8068CBC340A}"/>
              </a:ext>
            </a:extLst>
          </p:cNvPr>
          <p:cNvGrpSpPr/>
          <p:nvPr/>
        </p:nvGrpSpPr>
        <p:grpSpPr>
          <a:xfrm>
            <a:off x="1874165" y="1775686"/>
            <a:ext cx="9772367" cy="3976346"/>
            <a:chOff x="1797965" y="2463379"/>
            <a:chExt cx="9772367" cy="3976346"/>
          </a:xfrm>
        </p:grpSpPr>
        <p:pic>
          <p:nvPicPr>
            <p:cNvPr id="13" name="Picture 12">
              <a:extLst>
                <a:ext uri="{FF2B5EF4-FFF2-40B4-BE49-F238E27FC236}">
                  <a16:creationId xmlns:a16="http://schemas.microsoft.com/office/drawing/2014/main" id="{41CE9D50-333E-4809-AFA1-A204242DD8AD}"/>
                </a:ext>
              </a:extLst>
            </p:cNvPr>
            <p:cNvPicPr>
              <a:picLocks noChangeAspect="1"/>
            </p:cNvPicPr>
            <p:nvPr/>
          </p:nvPicPr>
          <p:blipFill>
            <a:blip r:embed="rId7"/>
            <a:stretch>
              <a:fillRect/>
            </a:stretch>
          </p:blipFill>
          <p:spPr>
            <a:xfrm>
              <a:off x="5984961" y="2463379"/>
              <a:ext cx="5585371" cy="3976345"/>
            </a:xfrm>
            <a:prstGeom prst="rect">
              <a:avLst/>
            </a:prstGeom>
          </p:spPr>
        </p:pic>
        <p:sp>
          <p:nvSpPr>
            <p:cNvPr id="16" name="TextBox 15">
              <a:extLst>
                <a:ext uri="{FF2B5EF4-FFF2-40B4-BE49-F238E27FC236}">
                  <a16:creationId xmlns:a16="http://schemas.microsoft.com/office/drawing/2014/main" id="{12DA67D3-849E-4B8B-BDC3-B25BDB308985}"/>
                </a:ext>
              </a:extLst>
            </p:cNvPr>
            <p:cNvSpPr txBox="1"/>
            <p:nvPr/>
          </p:nvSpPr>
          <p:spPr>
            <a:xfrm>
              <a:off x="1797965" y="2654073"/>
              <a:ext cx="4151280" cy="3785652"/>
            </a:xfrm>
            <a:prstGeom prst="rect">
              <a:avLst/>
            </a:prstGeom>
            <a:solidFill>
              <a:srgbClr val="FF9518"/>
            </a:solid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Attitudes play an important role in organizations, especially attitudes like job satisfaction, organizational commitment, and employee engagement. Take this team of designers, for example. They seem to enjoy working together and appear to all be satisfied with what they are doing. In all likelihood, then, they will be productive and help the organization remain effective and successful.</a:t>
              </a:r>
            </a:p>
          </p:txBody>
        </p:sp>
      </p:grpSp>
    </p:spTree>
    <p:extLst>
      <p:ext uri="{BB962C8B-B14F-4D97-AF65-F5344CB8AC3E}">
        <p14:creationId xmlns:p14="http://schemas.microsoft.com/office/powerpoint/2010/main" val="30225501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203379252"/>
              </p:ext>
            </p:extLst>
          </p:nvPr>
        </p:nvGraphicFramePr>
        <p:xfrm>
          <a:off x="1906144" y="2245918"/>
          <a:ext cx="9533101" cy="3188591"/>
        </p:xfrm>
        <a:graphic>
          <a:graphicData uri="http://schemas.openxmlformats.org/drawingml/2006/table">
            <a:tbl>
              <a:tblPr firstRow="1" bandRow="1">
                <a:tableStyleId>{5C22544A-7EE6-4342-B048-85BDC9FD1C3A}</a:tableStyleId>
              </a:tblPr>
              <a:tblGrid>
                <a:gridCol w="1940642">
                  <a:extLst>
                    <a:ext uri="{9D8B030D-6E8A-4147-A177-3AD203B41FA5}">
                      <a16:colId xmlns:a16="http://schemas.microsoft.com/office/drawing/2014/main" val="3966072766"/>
                    </a:ext>
                  </a:extLst>
                </a:gridCol>
                <a:gridCol w="759245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Key Work-Related Attitudes</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People in an organization form attitudes about many different things.</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Employees are likely to have attitudes about their salary, their promotion possibilities, their boss, employee benefits, ………</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Some of these attitudes are more important than others. Especially important attitudes are:</a:t>
                      </a:r>
                    </a:p>
                    <a:p>
                      <a:pPr marL="514350" indent="-514350" algn="just">
                        <a:buFont typeface="+mj-lt"/>
                        <a:buAutoNum type="romanLcPeriod"/>
                      </a:pPr>
                      <a:r>
                        <a:rPr lang="en-US" sz="2000" b="1" i="1" u="sng" dirty="0">
                          <a:solidFill>
                            <a:schemeClr val="tx1"/>
                          </a:solidFill>
                          <a:latin typeface="Times New Roman" panose="02020603050405020304" pitchFamily="18" charset="0"/>
                          <a:cs typeface="Times New Roman" panose="02020603050405020304" pitchFamily="18" charset="0"/>
                        </a:rPr>
                        <a:t>Job satisfaction, </a:t>
                      </a:r>
                    </a:p>
                    <a:p>
                      <a:pPr marL="514350" indent="-514350" algn="just">
                        <a:buFont typeface="+mj-lt"/>
                        <a:buAutoNum type="romanLcPeriod"/>
                      </a:pPr>
                      <a:r>
                        <a:rPr lang="en-US" sz="2000" b="1" i="1" u="sng" dirty="0">
                          <a:solidFill>
                            <a:schemeClr val="tx1"/>
                          </a:solidFill>
                          <a:latin typeface="Times New Roman" panose="02020603050405020304" pitchFamily="18" charset="0"/>
                          <a:cs typeface="Times New Roman" panose="02020603050405020304" pitchFamily="18" charset="0"/>
                        </a:rPr>
                        <a:t>Organizational commitment, and </a:t>
                      </a:r>
                    </a:p>
                    <a:p>
                      <a:pPr marL="514350" indent="-514350" algn="just">
                        <a:buFont typeface="+mj-lt"/>
                        <a:buAutoNum type="romanLcPeriod"/>
                      </a:pPr>
                      <a:r>
                        <a:rPr lang="en-US" sz="2000" b="1" i="1" u="sng" dirty="0">
                          <a:solidFill>
                            <a:schemeClr val="tx1"/>
                          </a:solidFill>
                          <a:latin typeface="Times New Roman" panose="02020603050405020304" pitchFamily="18" charset="0"/>
                          <a:cs typeface="Times New Roman" panose="02020603050405020304" pitchFamily="18" charset="0"/>
                        </a:rPr>
                        <a:t>Employee engagement.</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9645445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928796897"/>
              </p:ext>
            </p:extLst>
          </p:nvPr>
        </p:nvGraphicFramePr>
        <p:xfrm>
          <a:off x="1906144" y="2245918"/>
          <a:ext cx="9533101" cy="3749040"/>
        </p:xfrm>
        <a:graphic>
          <a:graphicData uri="http://schemas.openxmlformats.org/drawingml/2006/table">
            <a:tbl>
              <a:tblPr firstRow="1" bandRow="1">
                <a:tableStyleId>{5C22544A-7EE6-4342-B048-85BDC9FD1C3A}</a:tableStyleId>
              </a:tblPr>
              <a:tblGrid>
                <a:gridCol w="2098297">
                  <a:extLst>
                    <a:ext uri="{9D8B030D-6E8A-4147-A177-3AD203B41FA5}">
                      <a16:colId xmlns:a16="http://schemas.microsoft.com/office/drawing/2014/main" val="3966072766"/>
                    </a:ext>
                  </a:extLst>
                </a:gridCol>
                <a:gridCol w="7434804">
                  <a:extLst>
                    <a:ext uri="{9D8B030D-6E8A-4147-A177-3AD203B41FA5}">
                      <a16:colId xmlns:a16="http://schemas.microsoft.com/office/drawing/2014/main" val="3536453227"/>
                    </a:ext>
                  </a:extLst>
                </a:gridCol>
              </a:tblGrid>
              <a:tr h="3188591">
                <a:tc>
                  <a:txBody>
                    <a:bodyPr/>
                    <a:lstStyle/>
                    <a:p>
                      <a:pPr marL="457200" indent="-457200" algn="l">
                        <a:buFont typeface="+mj-lt"/>
                        <a:buAutoNum type="arabicParenR"/>
                      </a:pPr>
                      <a:r>
                        <a:rPr lang="en-US" sz="2000" b="1" u="none" kern="1200" dirty="0">
                          <a:solidFill>
                            <a:srgbClr val="002060"/>
                          </a:solidFill>
                          <a:latin typeface="Times New Roman" panose="02020603050405020304" pitchFamily="18" charset="0"/>
                          <a:ea typeface="+mn-ea"/>
                          <a:cs typeface="Times New Roman" panose="02020603050405020304" pitchFamily="18" charset="0"/>
                        </a:rPr>
                        <a:t>Job satisfaction, </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r>
                        <a:rPr lang="en-US" sz="2000" b="1" kern="1200" dirty="0">
                          <a:solidFill>
                            <a:schemeClr val="tx1"/>
                          </a:solidFill>
                          <a:latin typeface="Times New Roman" panose="02020603050405020304" pitchFamily="18" charset="0"/>
                          <a:ea typeface="+mn-ea"/>
                          <a:cs typeface="Times New Roman" panose="02020603050405020304" pitchFamily="18" charset="0"/>
                        </a:rPr>
                        <a:t>The work itself,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1" dirty="0">
                          <a:solidFill>
                            <a:schemeClr val="tx1"/>
                          </a:solidFill>
                          <a:latin typeface="Times New Roman" panose="02020603050405020304" pitchFamily="18" charset="0"/>
                          <a:cs typeface="Times New Roman" panose="02020603050405020304" pitchFamily="18" charset="0"/>
                        </a:rPr>
                        <a:t>Job satisfaction reflects our attitudes and feelings about our job</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The factors that have the greatest influence on job satisfaction are;</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 The work itself, </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Attitudes, </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Values, and</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 Personality. </a:t>
                      </a:r>
                    </a:p>
                    <a:p>
                      <a:pPr marL="342900" indent="-342900" algn="just">
                        <a:buFont typeface="Wingdings" panose="05000000000000000000" pitchFamily="2" charset="2"/>
                        <a:buChar char="ü"/>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Satisfaction with the nature of the work itself is the largest influence on job satisfaction.</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Challenging work, autonomy, variety, and job scope also increase job satisfaction.</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6476248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78510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 </a:t>
            </a:r>
            <a:r>
              <a:rPr lang="en-US" sz="2000" b="1" dirty="0">
                <a:solidFill>
                  <a:srgbClr val="0A1F61"/>
                </a:solidFill>
                <a:effectLst/>
                <a:latin typeface="Times New Roman" panose="02020603050405020304" pitchFamily="18" charset="0"/>
                <a:cs typeface="Times New Roman" panose="02020603050405020304" pitchFamily="18" charset="0"/>
              </a:rPr>
              <a:t>(Job satisfaction) </a:t>
            </a:r>
          </a:p>
          <a:p>
            <a:endParaRPr lang="en-US" sz="2000" b="1" dirty="0">
              <a:solidFill>
                <a:srgbClr val="C1510A"/>
              </a:solidFill>
              <a:effectLst/>
              <a:latin typeface="Times New Roman" panose="02020603050405020304" pitchFamily="18" charset="0"/>
              <a:cs typeface="Times New Roman" panose="02020603050405020304" pitchFamily="18" charset="0"/>
            </a:endParaRP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35666152"/>
              </p:ext>
            </p:extLst>
          </p:nvPr>
        </p:nvGraphicFramePr>
        <p:xfrm>
          <a:off x="1906144" y="2245918"/>
          <a:ext cx="9533101" cy="3749040"/>
        </p:xfrm>
        <a:graphic>
          <a:graphicData uri="http://schemas.openxmlformats.org/drawingml/2006/table">
            <a:tbl>
              <a:tblPr firstRow="1" bandRow="1">
                <a:tableStyleId>{5C22544A-7EE6-4342-B048-85BDC9FD1C3A}</a:tableStyleId>
              </a:tblPr>
              <a:tblGrid>
                <a:gridCol w="2098297">
                  <a:extLst>
                    <a:ext uri="{9D8B030D-6E8A-4147-A177-3AD203B41FA5}">
                      <a16:colId xmlns:a16="http://schemas.microsoft.com/office/drawing/2014/main" val="3966072766"/>
                    </a:ext>
                  </a:extLst>
                </a:gridCol>
                <a:gridCol w="743480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r>
                        <a:rPr lang="en-US" sz="2000" b="1" kern="1200" dirty="0">
                          <a:solidFill>
                            <a:schemeClr val="tx1"/>
                          </a:solidFill>
                          <a:latin typeface="Times New Roman" panose="02020603050405020304" pitchFamily="18" charset="0"/>
                          <a:ea typeface="+mn-ea"/>
                          <a:cs typeface="Times New Roman" panose="02020603050405020304" pitchFamily="18" charset="0"/>
                        </a:rPr>
                        <a:t>The work itself,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Attitudes</a:t>
                      </a: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As a manager, if you want to increase your subordinates’ job satisfaction, </a:t>
                      </a:r>
                      <a:r>
                        <a:rPr lang="en-US" sz="2000" b="1" kern="1200" dirty="0">
                          <a:solidFill>
                            <a:schemeClr val="tx1"/>
                          </a:solidFill>
                          <a:latin typeface="Times New Roman" panose="02020603050405020304" pitchFamily="18" charset="0"/>
                          <a:ea typeface="+mn-ea"/>
                          <a:cs typeface="Times New Roman" panose="02020603050405020304" pitchFamily="18" charset="0"/>
                        </a:rPr>
                        <a:t>focus first on improving the nature of the work they do.</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Coworkers, bosses, and subordinates attitudes and perceptions can be contagious, especially for new hires forming impressions about the job and company. </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If coworkers are unhappy and dissatisfied with their jobs, new hires are more likely to be dissatisfied than if they regularly interact with happy and satisfied coworkers.</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9349592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 </a:t>
            </a:r>
            <a:r>
              <a:rPr lang="en-US" sz="2000" b="1" dirty="0">
                <a:solidFill>
                  <a:srgbClr val="0A1F61"/>
                </a:solidFill>
                <a:effectLst/>
                <a:latin typeface="Times New Roman" panose="02020603050405020304" pitchFamily="18" charset="0"/>
                <a:cs typeface="Times New Roman" panose="02020603050405020304" pitchFamily="18" charset="0"/>
              </a:rPr>
              <a:t>(Job satisfaction) </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14415002"/>
              </p:ext>
            </p:extLst>
          </p:nvPr>
        </p:nvGraphicFramePr>
        <p:xfrm>
          <a:off x="1906144" y="2245918"/>
          <a:ext cx="9902229" cy="4053840"/>
        </p:xfrm>
        <a:graphic>
          <a:graphicData uri="http://schemas.openxmlformats.org/drawingml/2006/table">
            <a:tbl>
              <a:tblPr firstRow="1" bandRow="1">
                <a:tableStyleId>{5C22544A-7EE6-4342-B048-85BDC9FD1C3A}</a:tableStyleId>
              </a:tblPr>
              <a:tblGrid>
                <a:gridCol w="1555327">
                  <a:extLst>
                    <a:ext uri="{9D8B030D-6E8A-4147-A177-3AD203B41FA5}">
                      <a16:colId xmlns:a16="http://schemas.microsoft.com/office/drawing/2014/main" val="3966072766"/>
                    </a:ext>
                  </a:extLst>
                </a:gridCol>
                <a:gridCol w="834690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Value</a:t>
                      </a:r>
                    </a:p>
                    <a:p>
                      <a:pPr marL="0" indent="0" algn="l">
                        <a:buFont typeface="Wingdings" panose="05000000000000000000" pitchFamily="2" charset="2"/>
                        <a:buNone/>
                      </a:pPr>
                      <a:endParaRPr lang="ar-EG"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Personality </a:t>
                      </a: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Employees who find intrinsic value in their work are doing what is important to them.</a:t>
                      </a:r>
                      <a:endParaRPr lang="ar-EG"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Some people are rarely satisfied with their jobs, and others tend to be satisfied no matter what job they have. </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Research evidence suggests that differences in job satisfaction are due in part to differences in employees’ genetics and personality.</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In particular, core self-evaluation, extroversion, and conscientiousness influence job satisfaction.</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Accordingly, selecting extroverted, conscientious people who are a good fit with the job and who have high core self-evaluations (a broad, general, positive self-regard) can enhance employees’ job satisfaction.</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3834812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 </a:t>
            </a:r>
            <a:r>
              <a:rPr lang="en-US" sz="2000" b="1" dirty="0">
                <a:solidFill>
                  <a:srgbClr val="0A1F61"/>
                </a:solidFill>
                <a:effectLst/>
                <a:latin typeface="Times New Roman" panose="02020603050405020304" pitchFamily="18" charset="0"/>
                <a:cs typeface="Times New Roman" panose="02020603050405020304" pitchFamily="18" charset="0"/>
              </a:rPr>
              <a:t>(Job satisfaction) </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2" name="Picture 11">
            <a:extLst>
              <a:ext uri="{FF2B5EF4-FFF2-40B4-BE49-F238E27FC236}">
                <a16:creationId xmlns:a16="http://schemas.microsoft.com/office/drawing/2014/main" id="{21AD49E4-49A7-4240-BB9C-D685C4CB6A68}"/>
              </a:ext>
            </a:extLst>
          </p:cNvPr>
          <p:cNvPicPr>
            <a:picLocks noChangeAspect="1"/>
          </p:cNvPicPr>
          <p:nvPr/>
        </p:nvPicPr>
        <p:blipFill>
          <a:blip r:embed="rId7"/>
          <a:stretch>
            <a:fillRect/>
          </a:stretch>
        </p:blipFill>
        <p:spPr>
          <a:xfrm>
            <a:off x="6858448" y="2187028"/>
            <a:ext cx="4981903" cy="3460085"/>
          </a:xfrm>
          <a:prstGeom prst="rect">
            <a:avLst/>
          </a:prstGeom>
        </p:spPr>
      </p:pic>
      <p:sp>
        <p:nvSpPr>
          <p:cNvPr id="15" name="TextBox 14">
            <a:extLst>
              <a:ext uri="{FF2B5EF4-FFF2-40B4-BE49-F238E27FC236}">
                <a16:creationId xmlns:a16="http://schemas.microsoft.com/office/drawing/2014/main" id="{ADFCFE9A-15DA-40DA-8798-1B38BEE6FAE7}"/>
              </a:ext>
            </a:extLst>
          </p:cNvPr>
          <p:cNvSpPr txBox="1"/>
          <p:nvPr/>
        </p:nvSpPr>
        <p:spPr>
          <a:xfrm>
            <a:off x="2032268" y="2169011"/>
            <a:ext cx="4668077" cy="3477875"/>
          </a:xfrm>
          <a:prstGeom prst="rect">
            <a:avLst/>
          </a:prstGeom>
          <a:noFill/>
        </p:spPr>
        <p:txBody>
          <a:bodyPr wrap="square">
            <a:spAutoFit/>
          </a:bodyPr>
          <a:lstStyle/>
          <a:p>
            <a:pPr algn="just"/>
            <a:r>
              <a:rPr lang="en-US" sz="2000" b="1" dirty="0">
                <a:effectLst/>
                <a:latin typeface="Times New Roman" panose="02020603050405020304" pitchFamily="18" charset="0"/>
                <a:cs typeface="Times New Roman" panose="02020603050405020304" pitchFamily="18" charset="0"/>
              </a:rPr>
              <a:t>Figure 4.2.</a:t>
            </a:r>
          </a:p>
          <a:p>
            <a:pPr algn="just"/>
            <a:r>
              <a:rPr lang="en-US" sz="2000" b="1" dirty="0">
                <a:effectLst/>
                <a:latin typeface="Times New Roman" panose="02020603050405020304" pitchFamily="18" charset="0"/>
                <a:cs typeface="Times New Roman" panose="02020603050405020304" pitchFamily="18" charset="0"/>
              </a:rPr>
              <a:t>Influences on Job Satisfaction</a:t>
            </a:r>
          </a:p>
          <a:p>
            <a:pPr algn="just"/>
            <a:endParaRPr lang="en-US" sz="2000" b="1" dirty="0">
              <a:effectLst/>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Job satisfaction is one of the most important job-related attitudes in organizations.</a:t>
            </a:r>
          </a:p>
          <a:p>
            <a:pPr marL="342900" indent="-342900"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 It reflects both our attitudes and our feelings about our job.</a:t>
            </a:r>
          </a:p>
          <a:p>
            <a:pPr marL="342900" indent="-342900"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 Job satisfaction is strongly influenced by our personality, values, other attitudes, and the work itself.</a:t>
            </a:r>
          </a:p>
        </p:txBody>
      </p:sp>
    </p:spTree>
    <p:extLst>
      <p:ext uri="{BB962C8B-B14F-4D97-AF65-F5344CB8AC3E}">
        <p14:creationId xmlns:p14="http://schemas.microsoft.com/office/powerpoint/2010/main" val="33658109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838520195"/>
              </p:ext>
            </p:extLst>
          </p:nvPr>
        </p:nvGraphicFramePr>
        <p:xfrm>
          <a:off x="1874165" y="2133618"/>
          <a:ext cx="10020812" cy="3749040"/>
        </p:xfrm>
        <a:graphic>
          <a:graphicData uri="http://schemas.openxmlformats.org/drawingml/2006/table">
            <a:tbl>
              <a:tblPr firstRow="1" bandRow="1">
                <a:tableStyleId>{5C22544A-7EE6-4342-B048-85BDC9FD1C3A}</a:tableStyleId>
              </a:tblPr>
              <a:tblGrid>
                <a:gridCol w="2156344">
                  <a:extLst>
                    <a:ext uri="{9D8B030D-6E8A-4147-A177-3AD203B41FA5}">
                      <a16:colId xmlns:a16="http://schemas.microsoft.com/office/drawing/2014/main" val="3966072766"/>
                    </a:ext>
                  </a:extLst>
                </a:gridCol>
                <a:gridCol w="7864468">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2) Organizational Commitment</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Organizational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reflects the degree to which an employee identifies with the organization and its goals and wants to stay with the organization. </a:t>
                      </a:r>
                    </a:p>
                    <a:p>
                      <a:pPr marL="0" indent="0" algn="just" defTabSz="914400" rtl="0" eaLnBrk="1" latinLnBrk="0" hangingPunct="1">
                        <a:buFont typeface="Wingdings" panose="05000000000000000000" pitchFamily="2" charset="2"/>
                        <a:buNone/>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There are three ways we can feel committed to an employer:</a:t>
                      </a:r>
                    </a:p>
                    <a:p>
                      <a:pPr marL="0" indent="0" algn="just" defTabSz="914400" rtl="0" eaLnBrk="1" latinLnBrk="0" hangingPunct="1">
                        <a:buFont typeface="Wingdings" panose="05000000000000000000" pitchFamily="2" charset="2"/>
                        <a:buNone/>
                      </a:pPr>
                      <a:r>
                        <a:rPr lang="en-US" sz="2000" b="0" kern="1200" dirty="0">
                          <a:solidFill>
                            <a:schemeClr val="tx1"/>
                          </a:solidFill>
                          <a:latin typeface="Times New Roman" panose="02020603050405020304" pitchFamily="18" charset="0"/>
                          <a:ea typeface="+mn-ea"/>
                          <a:cs typeface="Times New Roman" panose="02020603050405020304" pitchFamily="18" charset="0"/>
                        </a:rPr>
                        <a:t>1- </a:t>
                      </a:r>
                      <a:r>
                        <a:rPr lang="en-US" sz="2000" b="1" kern="1200" dirty="0">
                          <a:solidFill>
                            <a:schemeClr val="tx1"/>
                          </a:solidFill>
                          <a:latin typeface="Times New Roman" panose="02020603050405020304" pitchFamily="18" charset="0"/>
                          <a:ea typeface="+mn-ea"/>
                          <a:cs typeface="Times New Roman" panose="02020603050405020304" pitchFamily="18" charset="0"/>
                        </a:rPr>
                        <a:t>Affective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positive emotional attachment to the organization and strong identification with its values and goals.</a:t>
                      </a: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Normative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feeling obliged to stay with an organization for moral or ethical reasons. </a:t>
                      </a: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Continuance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staying with an organization because of perceived high economic (i.e., taking another job would mean losing valuable stock options)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7301173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510412176"/>
              </p:ext>
            </p:extLst>
          </p:nvPr>
        </p:nvGraphicFramePr>
        <p:xfrm>
          <a:off x="1906145" y="2200096"/>
          <a:ext cx="9634115" cy="3749040"/>
        </p:xfrm>
        <a:graphic>
          <a:graphicData uri="http://schemas.openxmlformats.org/drawingml/2006/table">
            <a:tbl>
              <a:tblPr firstRow="1" bandRow="1">
                <a:tableStyleId>{5C22544A-7EE6-4342-B048-85BDC9FD1C3A}</a:tableStyleId>
              </a:tblPr>
              <a:tblGrid>
                <a:gridCol w="2073131">
                  <a:extLst>
                    <a:ext uri="{9D8B030D-6E8A-4147-A177-3AD203B41FA5}">
                      <a16:colId xmlns:a16="http://schemas.microsoft.com/office/drawing/2014/main" val="3966072766"/>
                    </a:ext>
                  </a:extLst>
                </a:gridCol>
                <a:gridCol w="756098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3) Employee Engagement</a:t>
                      </a:r>
                    </a:p>
                    <a:p>
                      <a:pPr marL="0" indent="0" algn="just">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Employee engagement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is “a heightened emotional and intellectual connection that an employee has for his/her job, organization, manager, or coworkers that, in turn, influences him/her to apply additional discretionary effort to his/her work.”</a:t>
                      </a:r>
                    </a:p>
                    <a:p>
                      <a:pPr marL="342900" indent="-342900" algn="just" defTabSz="914400" rtl="0" eaLnBrk="1" latinLnBrk="0" hangingPunct="1">
                        <a:buFont typeface="Wingdings" panose="05000000000000000000" pitchFamily="2" charset="2"/>
                        <a:buChar char="§"/>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Engagement is enhanced when employees: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clear goals. And Have the resources needed to do a good job.</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Get meaningful feedback on their performance.</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Are able to use their talents.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Are recognized for doing a good job.</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positive relationships with coworkers.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opportunities to learn and grow., </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supportive leadership.</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0032686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6344</TotalTime>
  <Words>2608</Words>
  <Application>Microsoft Office PowerPoint</Application>
  <PresentationFormat>Widescreen</PresentationFormat>
  <Paragraphs>335</Paragraphs>
  <Slides>27</Slides>
  <Notes>25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582</cp:revision>
  <dcterms:created xsi:type="dcterms:W3CDTF">2021-08-03T13:03:26Z</dcterms:created>
  <dcterms:modified xsi:type="dcterms:W3CDTF">2022-08-15T15:36:39Z</dcterms:modified>
</cp:coreProperties>
</file>