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8"/>
  </p:notesMasterIdLst>
  <p:sldIdLst>
    <p:sldId id="256" r:id="rId2"/>
    <p:sldId id="503" r:id="rId3"/>
    <p:sldId id="474" r:id="rId4"/>
    <p:sldId id="504" r:id="rId5"/>
    <p:sldId id="505" r:id="rId6"/>
    <p:sldId id="506" r:id="rId7"/>
    <p:sldId id="507" r:id="rId8"/>
    <p:sldId id="508" r:id="rId9"/>
    <p:sldId id="509" r:id="rId10"/>
    <p:sldId id="510" r:id="rId11"/>
    <p:sldId id="511" r:id="rId12"/>
    <p:sldId id="512" r:id="rId13"/>
    <p:sldId id="513" r:id="rId14"/>
    <p:sldId id="514" r:id="rId15"/>
    <p:sldId id="515" r:id="rId16"/>
    <p:sldId id="516" r:id="rId17"/>
    <p:sldId id="517" r:id="rId18"/>
    <p:sldId id="519" r:id="rId19"/>
    <p:sldId id="520" r:id="rId20"/>
    <p:sldId id="521" r:id="rId21"/>
    <p:sldId id="522" r:id="rId22"/>
    <p:sldId id="523" r:id="rId23"/>
    <p:sldId id="527" r:id="rId24"/>
    <p:sldId id="524" r:id="rId25"/>
    <p:sldId id="525" r:id="rId26"/>
    <p:sldId id="526" r:id="rId27"/>
    <p:sldId id="528" r:id="rId28"/>
    <p:sldId id="530" r:id="rId29"/>
    <p:sldId id="529" r:id="rId30"/>
    <p:sldId id="531" r:id="rId31"/>
    <p:sldId id="532" r:id="rId32"/>
    <p:sldId id="533" r:id="rId33"/>
    <p:sldId id="534" r:id="rId34"/>
    <p:sldId id="535" r:id="rId35"/>
    <p:sldId id="502" r:id="rId36"/>
    <p:sldId id="356" r:id="rId3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Mohamed Ayman" initials="MA" lastIdx="1" clrIdx="0">
    <p:extLst>
      <p:ext uri="{19B8F6BF-5375-455C-9EA6-DF929625EA0E}">
        <p15:presenceInfo xmlns:p15="http://schemas.microsoft.com/office/powerpoint/2012/main" userId="3c46430ac7311ab5"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A1F61"/>
    <a:srgbClr val="FF9518"/>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18603FDC-E32A-4AB5-989C-0864C3EAD2B8}" styleName="Themed Style 2 - Accent 2">
    <a:tblBg>
      <a:fillRef idx="3">
        <a:schemeClr val="accent2"/>
      </a:fillRef>
      <a:effectRef idx="3">
        <a:schemeClr val="accent2"/>
      </a:effectRef>
    </a:tblBg>
    <a:wholeTbl>
      <a:tcTxStyle>
        <a:fontRef idx="minor">
          <a:scrgbClr r="0" g="0" b="0"/>
        </a:fontRef>
        <a:schemeClr val="lt1"/>
      </a:tcTxStyle>
      <a:tcStyle>
        <a:tcBdr>
          <a:left>
            <a:lnRef idx="1">
              <a:schemeClr val="accent2">
                <a:tint val="50000"/>
              </a:schemeClr>
            </a:lnRef>
          </a:left>
          <a:right>
            <a:lnRef idx="1">
              <a:schemeClr val="accent2">
                <a:tint val="50000"/>
              </a:schemeClr>
            </a:lnRef>
          </a:right>
          <a:top>
            <a:lnRef idx="1">
              <a:schemeClr val="accent2">
                <a:tint val="50000"/>
              </a:schemeClr>
            </a:lnRef>
          </a:top>
          <a:bottom>
            <a:lnRef idx="1">
              <a:schemeClr val="accent2">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BC89EF96-8CEA-46FF-86C4-4CE0E7609802}" styleName="Light Style 3 - Accent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0E3FDE45-AF77-4B5C-9715-49D594BDF05E}" styleName="Light Style 1 - Accent 2">
    <a:wholeTbl>
      <a:tcTxStyle>
        <a:fontRef idx="minor">
          <a:scrgbClr r="0" g="0" b="0"/>
        </a:fontRef>
        <a:schemeClr val="tx1"/>
      </a:tcTxStyle>
      <a:tcStyle>
        <a:tcBdr>
          <a:left>
            <a:ln>
              <a:noFill/>
            </a:ln>
          </a:left>
          <a:right>
            <a:ln>
              <a:noFill/>
            </a:ln>
          </a:right>
          <a:top>
            <a:ln w="12700" cmpd="sng">
              <a:solidFill>
                <a:schemeClr val="accent2"/>
              </a:solidFill>
            </a:ln>
          </a:top>
          <a:bottom>
            <a:ln w="12700" cmpd="sng">
              <a:solidFill>
                <a:schemeClr val="accent2"/>
              </a:solidFill>
            </a:ln>
          </a:bottom>
          <a:insideH>
            <a:ln>
              <a:noFill/>
            </a:ln>
          </a:insideH>
          <a:insideV>
            <a:ln>
              <a:noFill/>
            </a:ln>
          </a:insideV>
        </a:tcBdr>
        <a:fill>
          <a:noFill/>
        </a:fill>
      </a:tcStyle>
    </a:wholeTbl>
    <a:band1H>
      <a:tcStyle>
        <a:tcBdr/>
        <a:fill>
          <a:solidFill>
            <a:schemeClr val="accent2">
              <a:alpha val="20000"/>
            </a:schemeClr>
          </a:solidFill>
        </a:fill>
      </a:tcStyle>
    </a:band1H>
    <a:band2H>
      <a:tcStyle>
        <a:tcBdr/>
      </a:tcStyle>
    </a:band2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12700" cmpd="sng">
              <a:solidFill>
                <a:schemeClr val="accent2"/>
              </a:solidFill>
            </a:ln>
          </a:top>
        </a:tcBdr>
        <a:fill>
          <a:noFill/>
        </a:fill>
      </a:tcStyle>
    </a:lastRow>
    <a:firstRow>
      <a:tcTxStyle b="on"/>
      <a:tcStyle>
        <a:tcBdr>
          <a:bottom>
            <a:ln w="12700" cmpd="sng">
              <a:solidFill>
                <a:schemeClr val="accent2"/>
              </a:solidFill>
            </a:ln>
          </a:bottom>
        </a:tcBdr>
        <a:fill>
          <a:noFill/>
        </a:fill>
      </a:tcStyle>
    </a:firstRow>
  </a:tblStyle>
  <a:tblStyle styleId="{C083E6E3-FA7D-4D7B-A595-EF9225AFEA82}" styleName="Light Style 1 - Accent 3">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a:noFill/>
            </a:ln>
          </a:insideH>
          <a:insideV>
            <a:ln>
              <a:noFill/>
            </a:ln>
          </a:insideV>
        </a:tcBdr>
        <a:fill>
          <a:noFill/>
        </a:fill>
      </a:tcStyle>
    </a:wholeTbl>
    <a:band1H>
      <a:tcStyle>
        <a:tcBdr/>
        <a:fill>
          <a:solidFill>
            <a:schemeClr val="accent3">
              <a:alpha val="20000"/>
            </a:schemeClr>
          </a:solidFill>
        </a:fill>
      </a:tcStyle>
    </a:band1H>
    <a:band2H>
      <a:tcStyle>
        <a:tcBdr/>
      </a:tcStyle>
    </a:band2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12700" cmpd="sng">
              <a:solidFill>
                <a:schemeClr val="accent3"/>
              </a:solidFill>
            </a:ln>
          </a:top>
        </a:tcBdr>
        <a:fill>
          <a:noFill/>
        </a:fill>
      </a:tcStyle>
    </a:lastRow>
    <a:firstRow>
      <a:tcTxStyle b="on"/>
      <a:tcStyle>
        <a:tcBdr>
          <a:bottom>
            <a:ln w="12700" cmpd="sng">
              <a:solidFill>
                <a:schemeClr val="accent3"/>
              </a:solidFill>
            </a:ln>
          </a:bottom>
        </a:tcBdr>
        <a:fill>
          <a:noFill/>
        </a:fill>
      </a:tcStyle>
    </a:firstRow>
  </a:tblStyle>
  <a:tblStyle styleId="{EB344D84-9AFB-497E-A393-DC336BA19D2E}" styleName="Medium Style 3 - Accent 3">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3"/>
          </a:solidFill>
        </a:fill>
      </a:tcStyle>
    </a:lastCol>
    <a:firstCol>
      <a:tcTxStyle b="on">
        <a:fontRef idx="minor">
          <a:scrgbClr r="0" g="0" b="0"/>
        </a:fontRef>
        <a:schemeClr val="lt1"/>
      </a:tcTxStyle>
      <a:tcStyle>
        <a:tcBdr/>
        <a:fill>
          <a:solidFill>
            <a:schemeClr val="accent3"/>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3"/>
          </a:solidFill>
        </a:fill>
      </a:tcStyle>
    </a:firstRow>
  </a:tblStyle>
  <a:tblStyle styleId="{616DA210-FB5B-4158-B5E0-FEB733F419BA}" styleName="Light Style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706" autoAdjust="0"/>
    <p:restoredTop sz="94291" autoAdjust="0"/>
  </p:normalViewPr>
  <p:slideViewPr>
    <p:cSldViewPr snapToGrid="0">
      <p:cViewPr varScale="1">
        <p:scale>
          <a:sx n="70" d="100"/>
          <a:sy n="70" d="100"/>
        </p:scale>
        <p:origin x="672" y="6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commentAuthors" Target="commentAuthors.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95832CC-4DA0-4AD9-9894-18BFCB26D631}" type="datetimeFigureOut">
              <a:rPr lang="en-US" smtClean="0"/>
              <a:t>6/24/2022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84679D9-7245-4ABA-A3DC-E616523FB705}" type="slidenum">
              <a:rPr lang="en-US" smtClean="0"/>
              <a:t>‹#›</a:t>
            </a:fld>
            <a:endParaRPr lang="en-US"/>
          </a:p>
        </p:txBody>
      </p:sp>
    </p:spTree>
    <p:extLst>
      <p:ext uri="{BB962C8B-B14F-4D97-AF65-F5344CB8AC3E}">
        <p14:creationId xmlns:p14="http://schemas.microsoft.com/office/powerpoint/2010/main" val="57484946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a:t>
            </a:fld>
            <a:endParaRPr lang="en-US"/>
          </a:p>
        </p:txBody>
      </p:sp>
    </p:spTree>
    <p:extLst>
      <p:ext uri="{BB962C8B-B14F-4D97-AF65-F5344CB8AC3E}">
        <p14:creationId xmlns:p14="http://schemas.microsoft.com/office/powerpoint/2010/main" val="228435688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a:t>
            </a:fld>
            <a:endParaRPr lang="en-US"/>
          </a:p>
        </p:txBody>
      </p:sp>
    </p:spTree>
    <p:extLst>
      <p:ext uri="{BB962C8B-B14F-4D97-AF65-F5344CB8AC3E}">
        <p14:creationId xmlns:p14="http://schemas.microsoft.com/office/powerpoint/2010/main" val="24408505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4</a:t>
            </a:fld>
            <a:endParaRPr lang="en-US"/>
          </a:p>
        </p:txBody>
      </p:sp>
    </p:spTree>
    <p:extLst>
      <p:ext uri="{BB962C8B-B14F-4D97-AF65-F5344CB8AC3E}">
        <p14:creationId xmlns:p14="http://schemas.microsoft.com/office/powerpoint/2010/main" val="186879519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5</a:t>
            </a:fld>
            <a:endParaRPr lang="en-US"/>
          </a:p>
        </p:txBody>
      </p:sp>
    </p:spTree>
    <p:extLst>
      <p:ext uri="{BB962C8B-B14F-4D97-AF65-F5344CB8AC3E}">
        <p14:creationId xmlns:p14="http://schemas.microsoft.com/office/powerpoint/2010/main" val="354672985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6</a:t>
            </a:fld>
            <a:endParaRPr lang="en-US"/>
          </a:p>
        </p:txBody>
      </p:sp>
    </p:spTree>
    <p:extLst>
      <p:ext uri="{BB962C8B-B14F-4D97-AF65-F5344CB8AC3E}">
        <p14:creationId xmlns:p14="http://schemas.microsoft.com/office/powerpoint/2010/main" val="102209002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7</a:t>
            </a:fld>
            <a:endParaRPr lang="en-US"/>
          </a:p>
        </p:txBody>
      </p:sp>
    </p:spTree>
    <p:extLst>
      <p:ext uri="{BB962C8B-B14F-4D97-AF65-F5344CB8AC3E}">
        <p14:creationId xmlns:p14="http://schemas.microsoft.com/office/powerpoint/2010/main" val="383995349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8</a:t>
            </a:fld>
            <a:endParaRPr lang="en-US"/>
          </a:p>
        </p:txBody>
      </p:sp>
    </p:spTree>
    <p:extLst>
      <p:ext uri="{BB962C8B-B14F-4D97-AF65-F5344CB8AC3E}">
        <p14:creationId xmlns:p14="http://schemas.microsoft.com/office/powerpoint/2010/main" val="109190091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9</a:t>
            </a:fld>
            <a:endParaRPr lang="en-US"/>
          </a:p>
        </p:txBody>
      </p:sp>
    </p:spTree>
    <p:extLst>
      <p:ext uri="{BB962C8B-B14F-4D97-AF65-F5344CB8AC3E}">
        <p14:creationId xmlns:p14="http://schemas.microsoft.com/office/powerpoint/2010/main" val="351670914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10</a:t>
            </a:fld>
            <a:endParaRPr lang="en-US"/>
          </a:p>
        </p:txBody>
      </p:sp>
    </p:spTree>
    <p:extLst>
      <p:ext uri="{BB962C8B-B14F-4D97-AF65-F5344CB8AC3E}">
        <p14:creationId xmlns:p14="http://schemas.microsoft.com/office/powerpoint/2010/main" val="181275342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11</a:t>
            </a:fld>
            <a:endParaRPr lang="en-US"/>
          </a:p>
        </p:txBody>
      </p:sp>
    </p:spTree>
    <p:extLst>
      <p:ext uri="{BB962C8B-B14F-4D97-AF65-F5344CB8AC3E}">
        <p14:creationId xmlns:p14="http://schemas.microsoft.com/office/powerpoint/2010/main" val="177452970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12</a:t>
            </a:fld>
            <a:endParaRPr lang="en-US"/>
          </a:p>
        </p:txBody>
      </p:sp>
    </p:spTree>
    <p:extLst>
      <p:ext uri="{BB962C8B-B14F-4D97-AF65-F5344CB8AC3E}">
        <p14:creationId xmlns:p14="http://schemas.microsoft.com/office/powerpoint/2010/main" val="427876856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13</a:t>
            </a:fld>
            <a:endParaRPr lang="en-US"/>
          </a:p>
        </p:txBody>
      </p:sp>
    </p:spTree>
    <p:extLst>
      <p:ext uri="{BB962C8B-B14F-4D97-AF65-F5344CB8AC3E}">
        <p14:creationId xmlns:p14="http://schemas.microsoft.com/office/powerpoint/2010/main" val="62215778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14</a:t>
            </a:fld>
            <a:endParaRPr lang="en-US"/>
          </a:p>
        </p:txBody>
      </p:sp>
    </p:spTree>
    <p:extLst>
      <p:ext uri="{BB962C8B-B14F-4D97-AF65-F5344CB8AC3E}">
        <p14:creationId xmlns:p14="http://schemas.microsoft.com/office/powerpoint/2010/main" val="200082633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15</a:t>
            </a:fld>
            <a:endParaRPr lang="en-US"/>
          </a:p>
        </p:txBody>
      </p:sp>
    </p:spTree>
    <p:extLst>
      <p:ext uri="{BB962C8B-B14F-4D97-AF65-F5344CB8AC3E}">
        <p14:creationId xmlns:p14="http://schemas.microsoft.com/office/powerpoint/2010/main" val="13123776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16</a:t>
            </a:fld>
            <a:endParaRPr lang="en-US"/>
          </a:p>
        </p:txBody>
      </p:sp>
    </p:spTree>
    <p:extLst>
      <p:ext uri="{BB962C8B-B14F-4D97-AF65-F5344CB8AC3E}">
        <p14:creationId xmlns:p14="http://schemas.microsoft.com/office/powerpoint/2010/main" val="313499845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17</a:t>
            </a:fld>
            <a:endParaRPr lang="en-US"/>
          </a:p>
        </p:txBody>
      </p:sp>
    </p:spTree>
    <p:extLst>
      <p:ext uri="{BB962C8B-B14F-4D97-AF65-F5344CB8AC3E}">
        <p14:creationId xmlns:p14="http://schemas.microsoft.com/office/powerpoint/2010/main" val="160249860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18</a:t>
            </a:fld>
            <a:endParaRPr lang="en-US"/>
          </a:p>
        </p:txBody>
      </p:sp>
    </p:spTree>
    <p:extLst>
      <p:ext uri="{BB962C8B-B14F-4D97-AF65-F5344CB8AC3E}">
        <p14:creationId xmlns:p14="http://schemas.microsoft.com/office/powerpoint/2010/main" val="192091039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19</a:t>
            </a:fld>
            <a:endParaRPr lang="en-US"/>
          </a:p>
        </p:txBody>
      </p:sp>
    </p:spTree>
    <p:extLst>
      <p:ext uri="{BB962C8B-B14F-4D97-AF65-F5344CB8AC3E}">
        <p14:creationId xmlns:p14="http://schemas.microsoft.com/office/powerpoint/2010/main" val="213580844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20</a:t>
            </a:fld>
            <a:endParaRPr lang="en-US"/>
          </a:p>
        </p:txBody>
      </p:sp>
    </p:spTree>
    <p:extLst>
      <p:ext uri="{BB962C8B-B14F-4D97-AF65-F5344CB8AC3E}">
        <p14:creationId xmlns:p14="http://schemas.microsoft.com/office/powerpoint/2010/main" val="105393655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21</a:t>
            </a:fld>
            <a:endParaRPr lang="en-US"/>
          </a:p>
        </p:txBody>
      </p:sp>
    </p:spTree>
    <p:extLst>
      <p:ext uri="{BB962C8B-B14F-4D97-AF65-F5344CB8AC3E}">
        <p14:creationId xmlns:p14="http://schemas.microsoft.com/office/powerpoint/2010/main" val="170781822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22</a:t>
            </a:fld>
            <a:endParaRPr lang="en-US"/>
          </a:p>
        </p:txBody>
      </p:sp>
    </p:spTree>
    <p:extLst>
      <p:ext uri="{BB962C8B-B14F-4D97-AF65-F5344CB8AC3E}">
        <p14:creationId xmlns:p14="http://schemas.microsoft.com/office/powerpoint/2010/main" val="178317738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23</a:t>
            </a:fld>
            <a:endParaRPr lang="en-US"/>
          </a:p>
        </p:txBody>
      </p:sp>
    </p:spTree>
    <p:extLst>
      <p:ext uri="{BB962C8B-B14F-4D97-AF65-F5344CB8AC3E}">
        <p14:creationId xmlns:p14="http://schemas.microsoft.com/office/powerpoint/2010/main" val="27107129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24</a:t>
            </a:fld>
            <a:endParaRPr lang="en-US"/>
          </a:p>
        </p:txBody>
      </p:sp>
    </p:spTree>
    <p:extLst>
      <p:ext uri="{BB962C8B-B14F-4D97-AF65-F5344CB8AC3E}">
        <p14:creationId xmlns:p14="http://schemas.microsoft.com/office/powerpoint/2010/main" val="147843458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25</a:t>
            </a:fld>
            <a:endParaRPr lang="en-US"/>
          </a:p>
        </p:txBody>
      </p:sp>
    </p:spTree>
    <p:extLst>
      <p:ext uri="{BB962C8B-B14F-4D97-AF65-F5344CB8AC3E}">
        <p14:creationId xmlns:p14="http://schemas.microsoft.com/office/powerpoint/2010/main" val="67346183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26</a:t>
            </a:fld>
            <a:endParaRPr lang="en-US"/>
          </a:p>
        </p:txBody>
      </p:sp>
    </p:spTree>
    <p:extLst>
      <p:ext uri="{BB962C8B-B14F-4D97-AF65-F5344CB8AC3E}">
        <p14:creationId xmlns:p14="http://schemas.microsoft.com/office/powerpoint/2010/main" val="416148348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27</a:t>
            </a:fld>
            <a:endParaRPr lang="en-US"/>
          </a:p>
        </p:txBody>
      </p:sp>
    </p:spTree>
    <p:extLst>
      <p:ext uri="{BB962C8B-B14F-4D97-AF65-F5344CB8AC3E}">
        <p14:creationId xmlns:p14="http://schemas.microsoft.com/office/powerpoint/2010/main" val="282786213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28</a:t>
            </a:fld>
            <a:endParaRPr lang="en-US"/>
          </a:p>
        </p:txBody>
      </p:sp>
    </p:spTree>
    <p:extLst>
      <p:ext uri="{BB962C8B-B14F-4D97-AF65-F5344CB8AC3E}">
        <p14:creationId xmlns:p14="http://schemas.microsoft.com/office/powerpoint/2010/main" val="4248071372"/>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29</a:t>
            </a:fld>
            <a:endParaRPr lang="en-US"/>
          </a:p>
        </p:txBody>
      </p:sp>
    </p:spTree>
    <p:extLst>
      <p:ext uri="{BB962C8B-B14F-4D97-AF65-F5344CB8AC3E}">
        <p14:creationId xmlns:p14="http://schemas.microsoft.com/office/powerpoint/2010/main" val="1431312897"/>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30</a:t>
            </a:fld>
            <a:endParaRPr lang="en-US"/>
          </a:p>
        </p:txBody>
      </p:sp>
    </p:spTree>
    <p:extLst>
      <p:ext uri="{BB962C8B-B14F-4D97-AF65-F5344CB8AC3E}">
        <p14:creationId xmlns:p14="http://schemas.microsoft.com/office/powerpoint/2010/main" val="656544006"/>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31</a:t>
            </a:fld>
            <a:endParaRPr lang="en-US"/>
          </a:p>
        </p:txBody>
      </p:sp>
    </p:spTree>
    <p:extLst>
      <p:ext uri="{BB962C8B-B14F-4D97-AF65-F5344CB8AC3E}">
        <p14:creationId xmlns:p14="http://schemas.microsoft.com/office/powerpoint/2010/main" val="2077133351"/>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32</a:t>
            </a:fld>
            <a:endParaRPr lang="en-US"/>
          </a:p>
        </p:txBody>
      </p:sp>
    </p:spTree>
    <p:extLst>
      <p:ext uri="{BB962C8B-B14F-4D97-AF65-F5344CB8AC3E}">
        <p14:creationId xmlns:p14="http://schemas.microsoft.com/office/powerpoint/2010/main" val="4219591296"/>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33</a:t>
            </a:fld>
            <a:endParaRPr lang="en-US"/>
          </a:p>
        </p:txBody>
      </p:sp>
    </p:spTree>
    <p:extLst>
      <p:ext uri="{BB962C8B-B14F-4D97-AF65-F5344CB8AC3E}">
        <p14:creationId xmlns:p14="http://schemas.microsoft.com/office/powerpoint/2010/main" val="384688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34</a:t>
            </a:fld>
            <a:endParaRPr lang="en-US"/>
          </a:p>
        </p:txBody>
      </p:sp>
    </p:spTree>
    <p:extLst>
      <p:ext uri="{BB962C8B-B14F-4D97-AF65-F5344CB8AC3E}">
        <p14:creationId xmlns:p14="http://schemas.microsoft.com/office/powerpoint/2010/main" val="1507428759"/>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35</a:t>
            </a:fld>
            <a:endParaRPr lang="en-US"/>
          </a:p>
        </p:txBody>
      </p:sp>
    </p:spTree>
    <p:extLst>
      <p:ext uri="{BB962C8B-B14F-4D97-AF65-F5344CB8AC3E}">
        <p14:creationId xmlns:p14="http://schemas.microsoft.com/office/powerpoint/2010/main" val="383002997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6/24/2022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6/24/2022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6/24/2022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6/24/2022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6/24/2022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6/24/2022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6/24/2022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6/24/2022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6/24/2022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6/24/2022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6/24/2022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6/24/2022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0.emf"/><Relationship Id="rId2" Type="http://schemas.openxmlformats.org/officeDocument/2006/relationships/notesSlide" Target="../notesSlides/notesSlide6.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1.emf"/><Relationship Id="rId2" Type="http://schemas.openxmlformats.org/officeDocument/2006/relationships/notesSlide" Target="../notesSlides/notesSlide7.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2.emf"/><Relationship Id="rId2" Type="http://schemas.openxmlformats.org/officeDocument/2006/relationships/notesSlide" Target="../notesSlides/notesSlide8.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3.emf"/><Relationship Id="rId2" Type="http://schemas.openxmlformats.org/officeDocument/2006/relationships/notesSlide" Target="../notesSlides/notesSlide11.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3.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5.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6.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7.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8.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9.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4.emf"/><Relationship Id="rId2" Type="http://schemas.openxmlformats.org/officeDocument/2006/relationships/notesSlide" Target="../notesSlides/notesSlide20.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1.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2.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5.emf"/><Relationship Id="rId2" Type="http://schemas.openxmlformats.org/officeDocument/2006/relationships/notesSlide" Target="../notesSlides/notesSlide23.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6.emf"/><Relationship Id="rId2" Type="http://schemas.openxmlformats.org/officeDocument/2006/relationships/notesSlide" Target="../notesSlides/notesSlide24.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6.emf"/><Relationship Id="rId2" Type="http://schemas.openxmlformats.org/officeDocument/2006/relationships/notesSlide" Target="../notesSlides/notesSlide25.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7.emf"/><Relationship Id="rId2" Type="http://schemas.openxmlformats.org/officeDocument/2006/relationships/notesSlide" Target="../notesSlides/notesSlide26.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7.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8.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8.png"/><Relationship Id="rId2" Type="http://schemas.openxmlformats.org/officeDocument/2006/relationships/notesSlide" Target="../notesSlides/notesSlide29.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0.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1.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2.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3.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4.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0" y="547333"/>
            <a:ext cx="6714451" cy="1961378"/>
          </a:xfrm>
          <a:prstGeom prst="rect">
            <a:avLst/>
          </a:prstGeom>
        </p:spPr>
      </p:pic>
      <p:pic>
        <p:nvPicPr>
          <p:cNvPr id="13" name="Picture 12"/>
          <p:cNvPicPr>
            <a:picLocks noChangeAspect="1"/>
          </p:cNvPicPr>
          <p:nvPr/>
        </p:nvPicPr>
        <p:blipFill>
          <a:blip r:embed="rId6"/>
          <a:stretch>
            <a:fillRect/>
          </a:stretch>
        </p:blipFill>
        <p:spPr>
          <a:xfrm>
            <a:off x="6309599" y="3125530"/>
            <a:ext cx="5882401" cy="1034667"/>
          </a:xfrm>
          <a:prstGeom prst="rect">
            <a:avLst/>
          </a:prstGeom>
        </p:spPr>
      </p:pic>
      <p:sp>
        <p:nvSpPr>
          <p:cNvPr id="14" name="TextBox 13"/>
          <p:cNvSpPr txBox="1"/>
          <p:nvPr/>
        </p:nvSpPr>
        <p:spPr>
          <a:xfrm>
            <a:off x="126081" y="631907"/>
            <a:ext cx="6183518" cy="2185214"/>
          </a:xfrm>
          <a:prstGeom prst="rect">
            <a:avLst/>
          </a:prstGeom>
          <a:noFill/>
        </p:spPr>
        <p:txBody>
          <a:bodyPr wrap="square" rtlCol="0">
            <a:spAutoFit/>
          </a:bodyPr>
          <a:lstStyle/>
          <a:p>
            <a:r>
              <a:rPr lang="en-US" sz="3200" dirty="0">
                <a:solidFill>
                  <a:schemeClr val="bg1"/>
                </a:solidFill>
                <a:cs typeface="Tajawal Medium" panose="00000600000000000000" pitchFamily="2" charset="-78"/>
              </a:rPr>
              <a:t>PMG510</a:t>
            </a:r>
          </a:p>
          <a:p>
            <a:r>
              <a:rPr lang="en-US" sz="3200" dirty="0">
                <a:solidFill>
                  <a:schemeClr val="bg1"/>
                </a:solidFill>
                <a:cs typeface="Tajawal Medium" panose="00000600000000000000" pitchFamily="2" charset="-78"/>
              </a:rPr>
              <a:t>Risk Management</a:t>
            </a:r>
          </a:p>
          <a:p>
            <a:r>
              <a:rPr lang="en-US" sz="2400" dirty="0">
                <a:solidFill>
                  <a:srgbClr val="24A9E1"/>
                </a:solidFill>
                <a:latin typeface="Tajawal Medium" panose="00000600000000000000" pitchFamily="2" charset="-78"/>
                <a:cs typeface="Tajawal Medium" panose="00000600000000000000" pitchFamily="2" charset="-78"/>
              </a:rPr>
              <a:t>Prepared by Dr. Ayman </a:t>
            </a:r>
            <a:r>
              <a:rPr lang="en-US" sz="2400" dirty="0" err="1">
                <a:solidFill>
                  <a:srgbClr val="24A9E1"/>
                </a:solidFill>
                <a:latin typeface="Tajawal Medium" panose="00000600000000000000" pitchFamily="2" charset="-78"/>
                <a:cs typeface="Tajawal Medium" panose="00000600000000000000" pitchFamily="2" charset="-78"/>
              </a:rPr>
              <a:t>Elmaasarawy</a:t>
            </a:r>
            <a:endParaRPr lang="en-US" sz="2400" dirty="0">
              <a:solidFill>
                <a:srgbClr val="24A9E1"/>
              </a:solidFill>
              <a:latin typeface="Tajawal Medium" panose="00000600000000000000" pitchFamily="2" charset="-78"/>
              <a:cs typeface="Tajawal Medium" panose="00000600000000000000" pitchFamily="2" charset="-78"/>
            </a:endParaRPr>
          </a:p>
          <a:p>
            <a:endParaRPr lang="en-US" sz="2400" dirty="0">
              <a:solidFill>
                <a:schemeClr val="bg1"/>
              </a:solidFill>
              <a:latin typeface="Tajawal Medium" panose="00000600000000000000" pitchFamily="2" charset="-78"/>
              <a:cs typeface="Tajawal Medium" panose="00000600000000000000" pitchFamily="2" charset="-78"/>
            </a:endParaRPr>
          </a:p>
          <a:p>
            <a:endParaRPr lang="en-US" sz="2400" dirty="0">
              <a:solidFill>
                <a:srgbClr val="24A9E1"/>
              </a:solidFill>
              <a:latin typeface="Tajawal Medium" panose="00000600000000000000" pitchFamily="2" charset="-78"/>
              <a:cs typeface="Tajawal Medium" panose="00000600000000000000" pitchFamily="2" charset="-78"/>
            </a:endParaRPr>
          </a:p>
        </p:txBody>
      </p:sp>
      <p:sp>
        <p:nvSpPr>
          <p:cNvPr id="16" name="TextBox 15"/>
          <p:cNvSpPr txBox="1"/>
          <p:nvPr/>
        </p:nvSpPr>
        <p:spPr>
          <a:xfrm>
            <a:off x="6532832" y="3125530"/>
            <a:ext cx="5659168" cy="1384995"/>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Risk assessment Considerations Lecture 5 </a:t>
            </a:r>
          </a:p>
          <a:p>
            <a:pPr algn="ctr"/>
            <a:r>
              <a:rPr lang="en-US" sz="2800" dirty="0">
                <a:solidFill>
                  <a:schemeClr val="bg1"/>
                </a:solidFill>
                <a:latin typeface="Tajawal Medium" panose="00000600000000000000" pitchFamily="2" charset="-78"/>
                <a:cs typeface="Tajawal Medium" panose="00000600000000000000" pitchFamily="2" charset="-78"/>
              </a:rPr>
              <a:t> </a:t>
            </a:r>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2" name="Title 1">
            <a:extLst>
              <a:ext uri="{FF2B5EF4-FFF2-40B4-BE49-F238E27FC236}">
                <a16:creationId xmlns:a16="http://schemas.microsoft.com/office/drawing/2014/main" id="{9EA571C2-2CE6-4FF9-8E32-F7433407230B}"/>
              </a:ext>
            </a:extLst>
          </p:cNvPr>
          <p:cNvSpPr txBox="1">
            <a:spLocks/>
          </p:cNvSpPr>
          <p:nvPr/>
        </p:nvSpPr>
        <p:spPr>
          <a:xfrm>
            <a:off x="2172869" y="1610200"/>
            <a:ext cx="7342909" cy="4074983"/>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342900" indent="-342900">
              <a:buFont typeface="Wingdings" panose="05000000000000000000" pitchFamily="2" charset="2"/>
              <a:buChar char="§"/>
            </a:pPr>
            <a:endParaRPr lang="en-US" sz="2000" b="1" i="1" dirty="0"/>
          </a:p>
        </p:txBody>
      </p:sp>
      <p:sp>
        <p:nvSpPr>
          <p:cNvPr id="14" name="TextBox 13">
            <a:extLst>
              <a:ext uri="{FF2B5EF4-FFF2-40B4-BE49-F238E27FC236}">
                <a16:creationId xmlns:a16="http://schemas.microsoft.com/office/drawing/2014/main" id="{B9FC23A1-D194-4739-AF19-99F05BFDB085}"/>
              </a:ext>
            </a:extLst>
          </p:cNvPr>
          <p:cNvSpPr txBox="1"/>
          <p:nvPr/>
        </p:nvSpPr>
        <p:spPr>
          <a:xfrm>
            <a:off x="463281" y="543490"/>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4  Summery </a:t>
            </a:r>
          </a:p>
        </p:txBody>
      </p:sp>
      <p:sp>
        <p:nvSpPr>
          <p:cNvPr id="10" name="Title 1">
            <a:extLst>
              <a:ext uri="{FF2B5EF4-FFF2-40B4-BE49-F238E27FC236}">
                <a16:creationId xmlns:a16="http://schemas.microsoft.com/office/drawing/2014/main" id="{6FBF9A01-D9FB-454F-9CCA-84538B01453D}"/>
              </a:ext>
            </a:extLst>
          </p:cNvPr>
          <p:cNvSpPr txBox="1">
            <a:spLocks/>
          </p:cNvSpPr>
          <p:nvPr/>
        </p:nvSpPr>
        <p:spPr>
          <a:xfrm>
            <a:off x="2380672" y="1433996"/>
            <a:ext cx="7342909" cy="4074983"/>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457200" indent="-457200">
              <a:buFont typeface="+mj-lt"/>
              <a:buAutoNum type="arabicPeriod"/>
            </a:pPr>
            <a:endParaRPr lang="en-US" sz="2400" b="1" dirty="0">
              <a:solidFill>
                <a:srgbClr val="5B9BD5">
                  <a:lumMod val="75000"/>
                </a:srgbClr>
              </a:solidFill>
              <a:latin typeface="Times New Roman" panose="02020603050405020304" pitchFamily="18" charset="0"/>
              <a:ea typeface="+mn-ea"/>
              <a:cs typeface="Times New Roman" panose="02020603050405020304" pitchFamily="18" charset="0"/>
            </a:endParaRPr>
          </a:p>
          <a:p>
            <a:pPr marL="457200" indent="-457200">
              <a:buFont typeface="+mj-lt"/>
              <a:buAutoNum type="arabicPeriod"/>
            </a:pPr>
            <a:r>
              <a:rPr lang="en-US" sz="2400" b="1" dirty="0">
                <a:solidFill>
                  <a:srgbClr val="5B9BD5">
                    <a:lumMod val="75000"/>
                  </a:srgbClr>
                </a:solidFill>
                <a:latin typeface="Times New Roman" panose="02020603050405020304" pitchFamily="18" charset="0"/>
                <a:ea typeface="+mn-ea"/>
                <a:cs typeface="Times New Roman" panose="02020603050405020304" pitchFamily="18" charset="0"/>
              </a:rPr>
              <a:t>Risk management process:</a:t>
            </a:r>
          </a:p>
          <a:p>
            <a:pPr marL="457200" indent="-457200">
              <a:buFont typeface="+mj-lt"/>
              <a:buAutoNum type="arabicPeriod"/>
            </a:pPr>
            <a:endParaRPr lang="en-US" sz="2400" b="1" dirty="0">
              <a:solidFill>
                <a:srgbClr val="5B9BD5">
                  <a:lumMod val="75000"/>
                </a:srgbClr>
              </a:solidFill>
              <a:latin typeface="Times New Roman" panose="02020603050405020304" pitchFamily="18" charset="0"/>
              <a:ea typeface="+mn-ea"/>
              <a:cs typeface="Times New Roman" panose="02020603050405020304" pitchFamily="18" charset="0"/>
            </a:endParaRPr>
          </a:p>
          <a:p>
            <a:pPr marL="457200" indent="-457200">
              <a:buFont typeface="+mj-lt"/>
              <a:buAutoNum type="arabicPeriod"/>
            </a:pPr>
            <a:r>
              <a:rPr lang="en-US" sz="2400" b="1" dirty="0">
                <a:solidFill>
                  <a:srgbClr val="5B9BD5">
                    <a:lumMod val="75000"/>
                  </a:srgbClr>
                </a:solidFill>
                <a:latin typeface="Times New Roman" panose="02020603050405020304" pitchFamily="18" charset="0"/>
                <a:ea typeface="+mn-ea"/>
                <a:cs typeface="Times New Roman" panose="02020603050405020304" pitchFamily="18" charset="0"/>
              </a:rPr>
              <a:t>Risk management context</a:t>
            </a:r>
          </a:p>
          <a:p>
            <a:pPr marL="457200" indent="-457200">
              <a:buFont typeface="+mj-lt"/>
              <a:buAutoNum type="arabicPeriod"/>
            </a:pPr>
            <a:endParaRPr lang="en-US" sz="2400" b="1" dirty="0">
              <a:solidFill>
                <a:srgbClr val="5B9BD5">
                  <a:lumMod val="75000"/>
                </a:srgbClr>
              </a:solidFill>
              <a:latin typeface="Times New Roman" panose="02020603050405020304" pitchFamily="18" charset="0"/>
              <a:ea typeface="+mn-ea"/>
              <a:cs typeface="Times New Roman" panose="02020603050405020304" pitchFamily="18" charset="0"/>
            </a:endParaRPr>
          </a:p>
          <a:p>
            <a:pPr marL="457200" indent="-457200">
              <a:buFont typeface="+mj-lt"/>
              <a:buAutoNum type="arabicPeriod"/>
            </a:pPr>
            <a:r>
              <a:rPr lang="en-US" sz="2400" b="1" dirty="0">
                <a:solidFill>
                  <a:srgbClr val="5B9BD5">
                    <a:lumMod val="75000"/>
                  </a:srgbClr>
                </a:solidFill>
                <a:latin typeface="Times New Roman" panose="02020603050405020304" pitchFamily="18" charset="0"/>
                <a:ea typeface="+mn-ea"/>
                <a:cs typeface="Times New Roman" panose="02020603050405020304" pitchFamily="18" charset="0"/>
              </a:rPr>
              <a:t>Components of the RM context</a:t>
            </a:r>
          </a:p>
          <a:p>
            <a:pPr marL="457200" indent="-457200">
              <a:buFont typeface="+mj-lt"/>
              <a:buAutoNum type="arabicPeriod"/>
            </a:pPr>
            <a:endParaRPr lang="en-US" sz="2400" b="1" dirty="0">
              <a:solidFill>
                <a:srgbClr val="5B9BD5">
                  <a:lumMod val="75000"/>
                </a:srgbClr>
              </a:solidFill>
              <a:latin typeface="Times New Roman" panose="02020603050405020304" pitchFamily="18" charset="0"/>
              <a:ea typeface="+mn-ea"/>
              <a:cs typeface="Times New Roman" panose="02020603050405020304" pitchFamily="18" charset="0"/>
            </a:endParaRPr>
          </a:p>
          <a:p>
            <a:pPr marL="457200" indent="-457200">
              <a:buFont typeface="+mj-lt"/>
              <a:buAutoNum type="arabicPeriod"/>
            </a:pPr>
            <a:r>
              <a:rPr lang="en-US" sz="2400" b="1" dirty="0">
                <a:solidFill>
                  <a:srgbClr val="5B9BD5">
                    <a:lumMod val="75000"/>
                  </a:srgbClr>
                </a:solidFill>
                <a:latin typeface="Times New Roman" panose="02020603050405020304" pitchFamily="18" charset="0"/>
                <a:ea typeface="+mn-ea"/>
                <a:cs typeface="Times New Roman" panose="02020603050405020304" pitchFamily="18" charset="0"/>
              </a:rPr>
              <a:t>Scope of the context </a:t>
            </a:r>
          </a:p>
          <a:p>
            <a:pPr marL="457200" indent="-457200">
              <a:buFont typeface="+mj-lt"/>
              <a:buAutoNum type="arabicPeriod"/>
            </a:pPr>
            <a:endParaRPr lang="en-US" sz="2400" b="1" dirty="0">
              <a:solidFill>
                <a:srgbClr val="5B9BD5">
                  <a:lumMod val="75000"/>
                </a:srgbClr>
              </a:solidFill>
              <a:latin typeface="Times New Roman" panose="02020603050405020304" pitchFamily="18" charset="0"/>
              <a:ea typeface="+mn-ea"/>
              <a:cs typeface="Times New Roman" panose="02020603050405020304" pitchFamily="18" charset="0"/>
            </a:endParaRPr>
          </a:p>
          <a:p>
            <a:pPr marL="457200" indent="-457200">
              <a:buFont typeface="+mj-lt"/>
              <a:buAutoNum type="arabicPeriod"/>
            </a:pPr>
            <a:r>
              <a:rPr lang="en-US" sz="2400" b="1" dirty="0">
                <a:solidFill>
                  <a:srgbClr val="5B9BD5">
                    <a:lumMod val="75000"/>
                  </a:srgbClr>
                </a:solidFill>
                <a:latin typeface="Times New Roman" panose="02020603050405020304" pitchFamily="18" charset="0"/>
                <a:ea typeface="+mn-ea"/>
                <a:cs typeface="Times New Roman" panose="02020603050405020304" pitchFamily="18" charset="0"/>
              </a:rPr>
              <a:t>Designing a risk register</a:t>
            </a:r>
          </a:p>
          <a:p>
            <a:pPr marL="457200" indent="-457200">
              <a:buFont typeface="+mj-lt"/>
              <a:buAutoNum type="arabicPeriod"/>
            </a:pPr>
            <a:endParaRPr lang="en-US" sz="2400" b="1" dirty="0">
              <a:solidFill>
                <a:srgbClr val="5B9BD5">
                  <a:lumMod val="75000"/>
                </a:srgbClr>
              </a:solidFill>
              <a:latin typeface="Times New Roman" panose="02020603050405020304" pitchFamily="18" charset="0"/>
              <a:ea typeface="+mn-ea"/>
              <a:cs typeface="Times New Roman" panose="02020603050405020304" pitchFamily="18" charset="0"/>
            </a:endParaRPr>
          </a:p>
          <a:p>
            <a:pPr marL="457200" indent="-457200">
              <a:buFont typeface="+mj-lt"/>
              <a:buAutoNum type="arabicPeriod"/>
            </a:pPr>
            <a:r>
              <a:rPr lang="en-US" sz="2400" b="1" dirty="0">
                <a:solidFill>
                  <a:srgbClr val="5B9BD5">
                    <a:lumMod val="75000"/>
                  </a:srgbClr>
                </a:solidFill>
                <a:latin typeface="Times New Roman" panose="02020603050405020304" pitchFamily="18" charset="0"/>
                <a:ea typeface="+mn-ea"/>
                <a:cs typeface="Times New Roman" panose="02020603050405020304" pitchFamily="18" charset="0"/>
              </a:rPr>
              <a:t>Risk Management Planning</a:t>
            </a:r>
          </a:p>
          <a:p>
            <a:pPr marL="457200" indent="-457200">
              <a:buFont typeface="+mj-lt"/>
              <a:buAutoNum type="arabicPeriod"/>
            </a:pPr>
            <a:endParaRPr lang="en-US" sz="2400" b="1" dirty="0">
              <a:solidFill>
                <a:srgbClr val="5B9BD5">
                  <a:lumMod val="75000"/>
                </a:srgbClr>
              </a:solidFill>
              <a:latin typeface="Times New Roman" panose="02020603050405020304" pitchFamily="18" charset="0"/>
              <a:ea typeface="+mn-ea"/>
              <a:cs typeface="Times New Roman" panose="02020603050405020304" pitchFamily="18" charset="0"/>
            </a:endParaRPr>
          </a:p>
          <a:p>
            <a:endParaRPr lang="en-US" sz="2400" b="1" dirty="0">
              <a:solidFill>
                <a:srgbClr val="5B9BD5">
                  <a:lumMod val="75000"/>
                </a:srgbClr>
              </a:solidFill>
              <a:latin typeface="Times New Roman" panose="02020603050405020304" pitchFamily="18" charset="0"/>
              <a:ea typeface="+mn-ea"/>
              <a:cs typeface="Times New Roman" panose="02020603050405020304" pitchFamily="18" charset="0"/>
            </a:endParaRPr>
          </a:p>
          <a:p>
            <a:r>
              <a:rPr lang="en-US" sz="2400" b="1" dirty="0">
                <a:solidFill>
                  <a:srgbClr val="5B9BD5">
                    <a:lumMod val="75000"/>
                  </a:srgbClr>
                </a:solidFill>
                <a:latin typeface="Times New Roman" panose="02020603050405020304" pitchFamily="18" charset="0"/>
                <a:ea typeface="+mn-ea"/>
                <a:cs typeface="Times New Roman" panose="02020603050405020304" pitchFamily="18" charset="0"/>
              </a:rPr>
              <a:t>      </a:t>
            </a:r>
            <a:endParaRPr lang="en-US" sz="2400" b="1" dirty="0"/>
          </a:p>
        </p:txBody>
      </p:sp>
    </p:spTree>
    <p:extLst>
      <p:ext uri="{BB962C8B-B14F-4D97-AF65-F5344CB8AC3E}">
        <p14:creationId xmlns:p14="http://schemas.microsoft.com/office/powerpoint/2010/main" val="54293811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Importance of risk assessment:</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5        Risk assessment considerations</a:t>
            </a:r>
          </a:p>
        </p:txBody>
      </p:sp>
      <p:sp>
        <p:nvSpPr>
          <p:cNvPr id="12" name="TextBox 11">
            <a:extLst>
              <a:ext uri="{FF2B5EF4-FFF2-40B4-BE49-F238E27FC236}">
                <a16:creationId xmlns:a16="http://schemas.microsoft.com/office/drawing/2014/main" id="{0F5765BE-D6B3-45B3-B53C-094BCC4B04A4}"/>
              </a:ext>
            </a:extLst>
          </p:cNvPr>
          <p:cNvSpPr txBox="1"/>
          <p:nvPr/>
        </p:nvSpPr>
        <p:spPr>
          <a:xfrm>
            <a:off x="1967344" y="1882057"/>
            <a:ext cx="9902229" cy="4154984"/>
          </a:xfrm>
          <a:prstGeom prst="rect">
            <a:avLst/>
          </a:prstGeom>
          <a:noFill/>
        </p:spPr>
        <p:txBody>
          <a:bodyPr wrap="square">
            <a:spAutoFit/>
          </a:bodyPr>
          <a:lstStyle/>
          <a:p>
            <a:pPr algn="just"/>
            <a:endParaRPr lang="en-US" sz="2400" dirty="0">
              <a:solidFill>
                <a:srgbClr val="0A1F61"/>
              </a:solidFill>
            </a:endParaRPr>
          </a:p>
          <a:p>
            <a:pPr marL="285750" indent="-285750">
              <a:buFont typeface="Wingdings" panose="05000000000000000000" pitchFamily="2" charset="2"/>
              <a:buChar char="§"/>
            </a:pPr>
            <a:r>
              <a:rPr lang="en-US" sz="2400" b="1" dirty="0">
                <a:solidFill>
                  <a:srgbClr val="0A1F61"/>
                </a:solidFill>
                <a:latin typeface="Times New Roman" panose="02020603050405020304" pitchFamily="18" charset="0"/>
                <a:cs typeface="Times New Roman" panose="02020603050405020304" pitchFamily="18" charset="0"/>
              </a:rPr>
              <a:t>Risk </a:t>
            </a:r>
            <a:r>
              <a:rPr lang="en-US" sz="2400" b="1" u="sng" dirty="0">
                <a:solidFill>
                  <a:srgbClr val="0A1F61"/>
                </a:solidFill>
                <a:latin typeface="Times New Roman" panose="02020603050405020304" pitchFamily="18" charset="0"/>
                <a:cs typeface="Times New Roman" panose="02020603050405020304" pitchFamily="18" charset="0"/>
              </a:rPr>
              <a:t>Assessment:</a:t>
            </a:r>
            <a:r>
              <a:rPr lang="en-US" sz="2400" b="1" i="0" dirty="0">
                <a:solidFill>
                  <a:srgbClr val="0A1F61"/>
                </a:solidFill>
                <a:effectLst/>
                <a:latin typeface="SabonLTStd-Roman"/>
              </a:rPr>
              <a:t> </a:t>
            </a:r>
            <a:r>
              <a:rPr lang="en-US" sz="2400" i="0" dirty="0">
                <a:solidFill>
                  <a:srgbClr val="0A1F61"/>
                </a:solidFill>
                <a:effectLst/>
                <a:latin typeface="SabonLTStd-Roman"/>
              </a:rPr>
              <a:t>is defined as the overall process of risk identification, risk analysis and risk evaluation.</a:t>
            </a:r>
          </a:p>
          <a:p>
            <a:pPr marL="285750" indent="-285750">
              <a:buFont typeface="Wingdings" panose="05000000000000000000" pitchFamily="2" charset="2"/>
              <a:buChar char="§"/>
            </a:pPr>
            <a:endParaRPr lang="en-US" sz="2400" dirty="0">
              <a:solidFill>
                <a:srgbClr val="0A1F61"/>
              </a:solidFill>
              <a:latin typeface="SabonLTStd-Roman"/>
            </a:endParaRPr>
          </a:p>
          <a:p>
            <a:pPr marL="285750" indent="-285750">
              <a:buFont typeface="Wingdings" panose="05000000000000000000" pitchFamily="2" charset="2"/>
              <a:buChar char="§"/>
            </a:pPr>
            <a:r>
              <a:rPr lang="en-US" sz="2400" b="1" dirty="0">
                <a:solidFill>
                  <a:srgbClr val="0A1F61"/>
                </a:solidFill>
              </a:rPr>
              <a:t>The purpose of risk assessment </a:t>
            </a:r>
            <a:r>
              <a:rPr lang="en-US" sz="2400" dirty="0">
                <a:solidFill>
                  <a:srgbClr val="0A1F61"/>
                </a:solidFill>
              </a:rPr>
              <a:t>is </a:t>
            </a:r>
            <a:r>
              <a:rPr lang="en-US" sz="2400" u="sng" dirty="0">
                <a:solidFill>
                  <a:srgbClr val="0A1F61"/>
                </a:solidFill>
              </a:rPr>
              <a:t>to identify the significant risks t</a:t>
            </a:r>
            <a:r>
              <a:rPr lang="en-US" sz="2400" dirty="0">
                <a:solidFill>
                  <a:srgbClr val="0A1F61"/>
                </a:solidFill>
              </a:rPr>
              <a:t>hat could impact the selected feature</a:t>
            </a:r>
          </a:p>
          <a:p>
            <a:pPr marL="285750" indent="-285750">
              <a:buFont typeface="Wingdings" panose="05000000000000000000" pitchFamily="2" charset="2"/>
              <a:buChar char="§"/>
            </a:pPr>
            <a:endParaRPr lang="en-US" sz="2400" dirty="0">
              <a:solidFill>
                <a:srgbClr val="0A1F61"/>
              </a:solidFill>
            </a:endParaRPr>
          </a:p>
          <a:p>
            <a:pPr marL="285750" indent="-285750">
              <a:buFont typeface="Wingdings" panose="05000000000000000000" pitchFamily="2" charset="2"/>
              <a:buChar char="§"/>
            </a:pPr>
            <a:r>
              <a:rPr lang="en-US" sz="2400" b="1" u="sng" dirty="0">
                <a:solidFill>
                  <a:srgbClr val="0A1F61"/>
                </a:solidFill>
              </a:rPr>
              <a:t>An important feature of undertaking a risk assessment: </a:t>
            </a:r>
            <a:r>
              <a:rPr lang="en-US" sz="2400" dirty="0">
                <a:solidFill>
                  <a:srgbClr val="0A1F61"/>
                </a:solidFill>
              </a:rPr>
              <a:t>is to decide whether the identified risk is going to be evaluated at the inherent level or at the current (or residual) level.</a:t>
            </a:r>
            <a:br>
              <a:rPr lang="en-US" sz="2400" dirty="0">
                <a:solidFill>
                  <a:srgbClr val="0A1F61"/>
                </a:solidFill>
              </a:rPr>
            </a:br>
            <a:endParaRPr lang="en-US" sz="2400" dirty="0">
              <a:solidFill>
                <a:srgbClr val="0A1F61"/>
              </a:solidFill>
            </a:endParaRPr>
          </a:p>
        </p:txBody>
      </p:sp>
    </p:spTree>
    <p:extLst>
      <p:ext uri="{BB962C8B-B14F-4D97-AF65-F5344CB8AC3E}">
        <p14:creationId xmlns:p14="http://schemas.microsoft.com/office/powerpoint/2010/main" val="282698617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Importance of risk assessment:</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5        Risk assessment considerations</a:t>
            </a:r>
          </a:p>
        </p:txBody>
      </p:sp>
      <p:sp>
        <p:nvSpPr>
          <p:cNvPr id="12" name="TextBox 11">
            <a:extLst>
              <a:ext uri="{FF2B5EF4-FFF2-40B4-BE49-F238E27FC236}">
                <a16:creationId xmlns:a16="http://schemas.microsoft.com/office/drawing/2014/main" id="{0F5765BE-D6B3-45B3-B53C-094BCC4B04A4}"/>
              </a:ext>
            </a:extLst>
          </p:cNvPr>
          <p:cNvSpPr txBox="1"/>
          <p:nvPr/>
        </p:nvSpPr>
        <p:spPr>
          <a:xfrm>
            <a:off x="1962643" y="1963979"/>
            <a:ext cx="9902229" cy="3908762"/>
          </a:xfrm>
          <a:prstGeom prst="rect">
            <a:avLst/>
          </a:prstGeom>
          <a:noFill/>
        </p:spPr>
        <p:txBody>
          <a:bodyPr wrap="square">
            <a:spAutoFit/>
          </a:bodyPr>
          <a:lstStyle/>
          <a:p>
            <a:pPr marL="285750" indent="-285750" algn="just">
              <a:buFont typeface="Wingdings" panose="05000000000000000000" pitchFamily="2" charset="2"/>
              <a:buChar char="§"/>
            </a:pPr>
            <a:r>
              <a:rPr lang="en-US" sz="2400" b="1" u="sng" dirty="0">
                <a:latin typeface="Times New Roman" panose="02020603050405020304" pitchFamily="18" charset="0"/>
                <a:cs typeface="Times New Roman" panose="02020603050405020304" pitchFamily="18" charset="0"/>
              </a:rPr>
              <a:t>The benefit of undertaking assessment of inherent risk: </a:t>
            </a:r>
            <a:r>
              <a:rPr lang="en-US" sz="2400" dirty="0">
                <a:latin typeface="Times New Roman" panose="02020603050405020304" pitchFamily="18" charset="0"/>
                <a:cs typeface="Times New Roman" panose="02020603050405020304" pitchFamily="18" charset="0"/>
              </a:rPr>
              <a:t>is that the difference between the current level and the inherent level can be identified.</a:t>
            </a:r>
          </a:p>
          <a:p>
            <a:pPr marL="285750" indent="-285750" algn="just">
              <a:buFont typeface="Wingdings" panose="05000000000000000000" pitchFamily="2" charset="2"/>
              <a:buChar char="§"/>
            </a:pPr>
            <a:endParaRPr lang="en-US" sz="2400"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 This will give an indication of the importance of the existing control measures and the information is used by internal auditors to help identify critical controls and set audit priorities. </a:t>
            </a:r>
          </a:p>
          <a:p>
            <a:pPr marL="285750" indent="-285750" algn="just">
              <a:buFont typeface="Wingdings" panose="05000000000000000000" pitchFamily="2" charset="2"/>
              <a:buChar char="§"/>
            </a:pPr>
            <a:endParaRPr lang="en-US" sz="2400" b="1" u="sng" dirty="0">
              <a:solidFill>
                <a:srgbClr val="C00000"/>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1" u="sng" dirty="0">
                <a:solidFill>
                  <a:srgbClr val="C00000"/>
                </a:solidFill>
              </a:rPr>
              <a:t>For example, </a:t>
            </a:r>
            <a:r>
              <a:rPr lang="en-US" sz="2000" dirty="0"/>
              <a:t>if an assessment of an x-ray machine is being undertaken, the safety person will assume that the enclosure or cabinet is in good order and the risk should be assessed on that basis. The internal auditor will more easily recognize that the enclosure or cabinet is a vitally important control factor that has to be subject to a routine inspection.</a:t>
            </a:r>
          </a:p>
        </p:txBody>
      </p:sp>
    </p:spTree>
    <p:extLst>
      <p:ext uri="{BB962C8B-B14F-4D97-AF65-F5344CB8AC3E}">
        <p14:creationId xmlns:p14="http://schemas.microsoft.com/office/powerpoint/2010/main" val="163735377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Techniques of risk assessment:</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5        Risk assessment considerations</a:t>
            </a:r>
          </a:p>
        </p:txBody>
      </p:sp>
      <p:sp>
        <p:nvSpPr>
          <p:cNvPr id="12" name="TextBox 11">
            <a:extLst>
              <a:ext uri="{FF2B5EF4-FFF2-40B4-BE49-F238E27FC236}">
                <a16:creationId xmlns:a16="http://schemas.microsoft.com/office/drawing/2014/main" id="{0F5765BE-D6B3-45B3-B53C-094BCC4B04A4}"/>
              </a:ext>
            </a:extLst>
          </p:cNvPr>
          <p:cNvSpPr txBox="1"/>
          <p:nvPr/>
        </p:nvSpPr>
        <p:spPr>
          <a:xfrm>
            <a:off x="1962643" y="2020943"/>
            <a:ext cx="9902229" cy="4093428"/>
          </a:xfrm>
          <a:prstGeom prst="rect">
            <a:avLst/>
          </a:prstGeom>
          <a:noFill/>
        </p:spPr>
        <p:txBody>
          <a:bodyPr wrap="square">
            <a:spAutoFit/>
          </a:bodyPr>
          <a:lstStyle/>
          <a:p>
            <a:pPr marL="285750" indent="-285750" algn="just">
              <a:buFont typeface="Wingdings" panose="05000000000000000000" pitchFamily="2" charset="2"/>
              <a:buChar char="§"/>
            </a:pPr>
            <a:r>
              <a:rPr lang="en-US" sz="2400" b="1" u="sng" dirty="0">
                <a:solidFill>
                  <a:srgbClr val="0A1F61"/>
                </a:solidFill>
                <a:latin typeface="Times New Roman" panose="02020603050405020304" pitchFamily="18" charset="0"/>
                <a:cs typeface="Times New Roman" panose="02020603050405020304" pitchFamily="18" charset="0"/>
              </a:rPr>
              <a:t>The main </a:t>
            </a:r>
            <a:r>
              <a:rPr lang="en-US" sz="2400" b="1" dirty="0">
                <a:solidFill>
                  <a:srgbClr val="0A1F61"/>
                </a:solidFill>
                <a:latin typeface="Times New Roman" panose="02020603050405020304" pitchFamily="18" charset="0"/>
                <a:cs typeface="Times New Roman" panose="02020603050405020304" pitchFamily="18" charset="0"/>
              </a:rPr>
              <a:t>risk assessment techniques </a:t>
            </a:r>
            <a:r>
              <a:rPr lang="en-US" sz="2400" b="1" u="sng" dirty="0">
                <a:solidFill>
                  <a:srgbClr val="0A1F61"/>
                </a:solidFill>
                <a:latin typeface="Times New Roman" panose="02020603050405020304" pitchFamily="18" charset="0"/>
                <a:cs typeface="Times New Roman" panose="02020603050405020304" pitchFamily="18" charset="0"/>
              </a:rPr>
              <a:t>are as following:</a:t>
            </a:r>
          </a:p>
          <a:p>
            <a:pPr marL="285750" indent="-285750" algn="just">
              <a:buFont typeface="Wingdings" panose="05000000000000000000" pitchFamily="2" charset="2"/>
              <a:buChar char="§"/>
            </a:pPr>
            <a:endParaRPr lang="en-US" sz="2400" b="1" u="sng" dirty="0">
              <a:solidFill>
                <a:srgbClr val="0A1F61"/>
              </a:solidFill>
              <a:latin typeface="Times New Roman" panose="02020603050405020304" pitchFamily="18" charset="0"/>
              <a:cs typeface="Times New Roman" panose="02020603050405020304" pitchFamily="18" charset="0"/>
            </a:endParaRPr>
          </a:p>
          <a:p>
            <a:pPr algn="just"/>
            <a:r>
              <a:rPr lang="en-US" sz="2400" b="1" u="sng" dirty="0">
                <a:solidFill>
                  <a:srgbClr val="0A1F61"/>
                </a:solidFill>
                <a:latin typeface="Times New Roman" panose="02020603050405020304" pitchFamily="18" charset="0"/>
                <a:cs typeface="Times New Roman" panose="02020603050405020304" pitchFamily="18" charset="0"/>
              </a:rPr>
              <a:t>1- </a:t>
            </a:r>
            <a:r>
              <a:rPr lang="en-US" sz="2400" dirty="0">
                <a:solidFill>
                  <a:srgbClr val="0A1F61"/>
                </a:solidFill>
                <a:latin typeface="Times New Roman" panose="02020603050405020304" pitchFamily="18" charset="0"/>
                <a:cs typeface="Times New Roman" panose="02020603050405020304" pitchFamily="18" charset="0"/>
              </a:rPr>
              <a:t>Questionnaires and checklists: Use of structured questionnaires and checklists to collect information that will assist with the recognition of the significant risks.</a:t>
            </a:r>
          </a:p>
          <a:p>
            <a:pPr algn="just"/>
            <a:endParaRPr lang="en-US" sz="2400" dirty="0">
              <a:solidFill>
                <a:srgbClr val="0A1F61"/>
              </a:solidFill>
              <a:latin typeface="Times New Roman" panose="02020603050405020304" pitchFamily="18" charset="0"/>
              <a:cs typeface="Times New Roman" panose="02020603050405020304" pitchFamily="18" charset="0"/>
            </a:endParaRPr>
          </a:p>
          <a:p>
            <a:pPr algn="just"/>
            <a:r>
              <a:rPr lang="en-US" sz="2400" b="1" u="sng" dirty="0">
                <a:solidFill>
                  <a:srgbClr val="0A1F61"/>
                </a:solidFill>
                <a:latin typeface="Times New Roman" panose="02020603050405020304" pitchFamily="18" charset="0"/>
                <a:cs typeface="Times New Roman" panose="02020603050405020304" pitchFamily="18" charset="0"/>
              </a:rPr>
              <a:t>2- </a:t>
            </a:r>
            <a:r>
              <a:rPr lang="en-US" sz="2400" b="1" dirty="0">
                <a:solidFill>
                  <a:srgbClr val="0A1F61"/>
                </a:solidFill>
                <a:latin typeface="Times New Roman" panose="02020603050405020304" pitchFamily="18" charset="0"/>
                <a:cs typeface="Times New Roman" panose="02020603050405020304" pitchFamily="18" charset="0"/>
              </a:rPr>
              <a:t>Workshops and brainstorming</a:t>
            </a:r>
            <a:r>
              <a:rPr lang="en-US" sz="2400" b="1" u="sng" dirty="0">
                <a:solidFill>
                  <a:srgbClr val="0A1F61"/>
                </a:solidFill>
                <a:latin typeface="Times New Roman" panose="02020603050405020304" pitchFamily="18" charset="0"/>
                <a:cs typeface="Times New Roman" panose="02020603050405020304" pitchFamily="18" charset="0"/>
              </a:rPr>
              <a:t>: </a:t>
            </a:r>
            <a:r>
              <a:rPr lang="en-US" sz="2400" dirty="0">
                <a:solidFill>
                  <a:srgbClr val="0A1F61"/>
                </a:solidFill>
                <a:latin typeface="Times New Roman" panose="02020603050405020304" pitchFamily="18" charset="0"/>
                <a:cs typeface="Times New Roman" panose="02020603050405020304" pitchFamily="18" charset="0"/>
              </a:rPr>
              <a:t>Collection and sharing of ideas at workshops to discuss the events that could impact the objectives, core processes or key dependencies</a:t>
            </a:r>
          </a:p>
          <a:p>
            <a:pPr algn="just"/>
            <a:endParaRPr lang="en-US" sz="2400" dirty="0">
              <a:solidFill>
                <a:srgbClr val="0A1F61"/>
              </a:solidFill>
              <a:latin typeface="Times New Roman" panose="02020603050405020304" pitchFamily="18" charset="0"/>
              <a:cs typeface="Times New Roman" panose="02020603050405020304" pitchFamily="18" charset="0"/>
            </a:endParaRPr>
          </a:p>
          <a:p>
            <a:pPr algn="just"/>
            <a:endParaRPr lang="en-US" sz="2000" dirty="0">
              <a:solidFill>
                <a:srgbClr val="0A1F61"/>
              </a:solidFill>
            </a:endParaRPr>
          </a:p>
        </p:txBody>
      </p:sp>
    </p:spTree>
    <p:extLst>
      <p:ext uri="{BB962C8B-B14F-4D97-AF65-F5344CB8AC3E}">
        <p14:creationId xmlns:p14="http://schemas.microsoft.com/office/powerpoint/2010/main" val="269109307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Techniques of risk assessment:</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5        Risk assessment considerations</a:t>
            </a:r>
          </a:p>
        </p:txBody>
      </p:sp>
      <p:sp>
        <p:nvSpPr>
          <p:cNvPr id="12" name="TextBox 11">
            <a:extLst>
              <a:ext uri="{FF2B5EF4-FFF2-40B4-BE49-F238E27FC236}">
                <a16:creationId xmlns:a16="http://schemas.microsoft.com/office/drawing/2014/main" id="{0F5765BE-D6B3-45B3-B53C-094BCC4B04A4}"/>
              </a:ext>
            </a:extLst>
          </p:cNvPr>
          <p:cNvSpPr txBox="1"/>
          <p:nvPr/>
        </p:nvSpPr>
        <p:spPr>
          <a:xfrm>
            <a:off x="2020352" y="2258079"/>
            <a:ext cx="9902229" cy="3354765"/>
          </a:xfrm>
          <a:prstGeom prst="rect">
            <a:avLst/>
          </a:prstGeom>
          <a:noFill/>
        </p:spPr>
        <p:txBody>
          <a:bodyPr wrap="square">
            <a:spAutoFit/>
          </a:bodyPr>
          <a:lstStyle/>
          <a:p>
            <a:pPr marL="285750" indent="-285750" algn="just">
              <a:buFont typeface="Wingdings" panose="05000000000000000000" pitchFamily="2" charset="2"/>
              <a:buChar char="§"/>
            </a:pPr>
            <a:r>
              <a:rPr lang="en-US" sz="2400" b="1" u="sng" dirty="0">
                <a:solidFill>
                  <a:srgbClr val="0A1F61"/>
                </a:solidFill>
                <a:latin typeface="Times New Roman" panose="02020603050405020304" pitchFamily="18" charset="0"/>
                <a:cs typeface="Times New Roman" panose="02020603050405020304" pitchFamily="18" charset="0"/>
              </a:rPr>
              <a:t>The main risk assessment techniques are as following:</a:t>
            </a:r>
          </a:p>
          <a:p>
            <a:pPr marL="285750" indent="-285750" algn="just">
              <a:buFont typeface="Wingdings" panose="05000000000000000000" pitchFamily="2" charset="2"/>
              <a:buChar char="§"/>
            </a:pPr>
            <a:endParaRPr lang="en-US" sz="2400" b="1" u="sng" dirty="0">
              <a:solidFill>
                <a:srgbClr val="0A1F61"/>
              </a:solidFill>
              <a:latin typeface="Times New Roman" panose="02020603050405020304" pitchFamily="18" charset="0"/>
              <a:cs typeface="Times New Roman" panose="02020603050405020304" pitchFamily="18" charset="0"/>
            </a:endParaRPr>
          </a:p>
          <a:p>
            <a:pPr algn="just"/>
            <a:r>
              <a:rPr lang="en-US" sz="2400" b="1" u="sng" dirty="0">
                <a:solidFill>
                  <a:srgbClr val="0A1F61"/>
                </a:solidFill>
                <a:latin typeface="Times New Roman" panose="02020603050405020304" pitchFamily="18" charset="0"/>
                <a:cs typeface="Times New Roman" panose="02020603050405020304" pitchFamily="18" charset="0"/>
              </a:rPr>
              <a:t>3- </a:t>
            </a:r>
            <a:r>
              <a:rPr lang="en-US" sz="2400" b="1" dirty="0">
                <a:solidFill>
                  <a:srgbClr val="0A1F61"/>
                </a:solidFill>
                <a:latin typeface="Times New Roman" panose="02020603050405020304" pitchFamily="18" charset="0"/>
                <a:cs typeface="Times New Roman" panose="02020603050405020304" pitchFamily="18" charset="0"/>
              </a:rPr>
              <a:t>Inspections and audits</a:t>
            </a:r>
            <a:r>
              <a:rPr lang="en-US" sz="2400" b="1" u="sng" dirty="0">
                <a:solidFill>
                  <a:srgbClr val="0A1F61"/>
                </a:solidFill>
                <a:latin typeface="Times New Roman" panose="02020603050405020304" pitchFamily="18" charset="0"/>
                <a:cs typeface="Times New Roman" panose="02020603050405020304" pitchFamily="18" charset="0"/>
              </a:rPr>
              <a:t>: </a:t>
            </a:r>
            <a:r>
              <a:rPr lang="en-US" sz="2400" dirty="0">
                <a:solidFill>
                  <a:srgbClr val="0A1F61"/>
                </a:solidFill>
                <a:latin typeface="Times New Roman" panose="02020603050405020304" pitchFamily="18" charset="0"/>
                <a:cs typeface="Times New Roman" panose="02020603050405020304" pitchFamily="18" charset="0"/>
              </a:rPr>
              <a:t>Physical inspections of premises and activities an audits of compliance with established systems and procedures.</a:t>
            </a:r>
          </a:p>
          <a:p>
            <a:pPr algn="just"/>
            <a:endParaRPr lang="en-US" sz="2400" dirty="0">
              <a:solidFill>
                <a:srgbClr val="0A1F61"/>
              </a:solidFill>
              <a:latin typeface="Times New Roman" panose="02020603050405020304" pitchFamily="18" charset="0"/>
              <a:cs typeface="Times New Roman" panose="02020603050405020304" pitchFamily="18" charset="0"/>
            </a:endParaRPr>
          </a:p>
          <a:p>
            <a:pPr algn="just"/>
            <a:r>
              <a:rPr lang="en-US" sz="2400" b="1" u="sng" dirty="0">
                <a:solidFill>
                  <a:srgbClr val="0A1F61"/>
                </a:solidFill>
                <a:latin typeface="Times New Roman" panose="02020603050405020304" pitchFamily="18" charset="0"/>
                <a:cs typeface="Times New Roman" panose="02020603050405020304" pitchFamily="18" charset="0"/>
              </a:rPr>
              <a:t>4- </a:t>
            </a:r>
            <a:r>
              <a:rPr lang="en-US" sz="2400" b="1" dirty="0">
                <a:solidFill>
                  <a:srgbClr val="0A1F61"/>
                </a:solidFill>
                <a:latin typeface="Times New Roman" panose="02020603050405020304" pitchFamily="18" charset="0"/>
                <a:cs typeface="Times New Roman" panose="02020603050405020304" pitchFamily="18" charset="0"/>
              </a:rPr>
              <a:t>Flow charts and dependency analysis</a:t>
            </a:r>
            <a:r>
              <a:rPr lang="en-US" sz="2400" b="1" u="sng" dirty="0">
                <a:solidFill>
                  <a:srgbClr val="0A1F61"/>
                </a:solidFill>
                <a:latin typeface="Times New Roman" panose="02020603050405020304" pitchFamily="18" charset="0"/>
                <a:cs typeface="Times New Roman" panose="02020603050405020304" pitchFamily="18" charset="0"/>
              </a:rPr>
              <a:t>: </a:t>
            </a:r>
            <a:r>
              <a:rPr lang="en-US" sz="2400" dirty="0">
                <a:solidFill>
                  <a:srgbClr val="0A1F61"/>
                </a:solidFill>
                <a:latin typeface="Times New Roman" panose="02020603050405020304" pitchFamily="18" charset="0"/>
                <a:cs typeface="Times New Roman" panose="02020603050405020304" pitchFamily="18" charset="0"/>
              </a:rPr>
              <a:t>Analysis of the processes and operations within the organization to identify critical components that are key to success.</a:t>
            </a:r>
          </a:p>
          <a:p>
            <a:pPr algn="just"/>
            <a:endParaRPr lang="en-US" sz="2000" dirty="0">
              <a:solidFill>
                <a:srgbClr val="0A1F61"/>
              </a:solidFill>
            </a:endParaRPr>
          </a:p>
        </p:txBody>
      </p:sp>
    </p:spTree>
    <p:extLst>
      <p:ext uri="{BB962C8B-B14F-4D97-AF65-F5344CB8AC3E}">
        <p14:creationId xmlns:p14="http://schemas.microsoft.com/office/powerpoint/2010/main" val="264461893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Advantages and disadvantages of RA techniques:</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5        Risk assessment considerations</a:t>
            </a:r>
          </a:p>
        </p:txBody>
      </p:sp>
      <p:pic>
        <p:nvPicPr>
          <p:cNvPr id="8" name="Picture 7">
            <a:extLst>
              <a:ext uri="{FF2B5EF4-FFF2-40B4-BE49-F238E27FC236}">
                <a16:creationId xmlns:a16="http://schemas.microsoft.com/office/drawing/2014/main" id="{8E349A1C-07E4-434D-8329-7906D3867C1A}"/>
              </a:ext>
            </a:extLst>
          </p:cNvPr>
          <p:cNvPicPr>
            <a:picLocks noChangeAspect="1"/>
          </p:cNvPicPr>
          <p:nvPr/>
        </p:nvPicPr>
        <p:blipFill>
          <a:blip r:embed="rId7"/>
          <a:stretch>
            <a:fillRect/>
          </a:stretch>
        </p:blipFill>
        <p:spPr>
          <a:xfrm>
            <a:off x="2022355" y="1961320"/>
            <a:ext cx="9517905" cy="3856384"/>
          </a:xfrm>
          <a:prstGeom prst="rect">
            <a:avLst/>
          </a:prstGeom>
        </p:spPr>
      </p:pic>
    </p:spTree>
    <p:extLst>
      <p:ext uri="{BB962C8B-B14F-4D97-AF65-F5344CB8AC3E}">
        <p14:creationId xmlns:p14="http://schemas.microsoft.com/office/powerpoint/2010/main" val="280846008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Nature of the risk matrix:</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5        Risk assessment considerations</a:t>
            </a:r>
          </a:p>
        </p:txBody>
      </p:sp>
      <p:pic>
        <p:nvPicPr>
          <p:cNvPr id="9" name="Picture 8">
            <a:extLst>
              <a:ext uri="{FF2B5EF4-FFF2-40B4-BE49-F238E27FC236}">
                <a16:creationId xmlns:a16="http://schemas.microsoft.com/office/drawing/2014/main" id="{DFDBD4DF-E08F-43BD-885A-653FAE9CCCA9}"/>
              </a:ext>
            </a:extLst>
          </p:cNvPr>
          <p:cNvPicPr>
            <a:picLocks noChangeAspect="1"/>
          </p:cNvPicPr>
          <p:nvPr/>
        </p:nvPicPr>
        <p:blipFill>
          <a:blip r:embed="rId7"/>
          <a:stretch>
            <a:fillRect/>
          </a:stretch>
        </p:blipFill>
        <p:spPr>
          <a:xfrm>
            <a:off x="1989698" y="2007443"/>
            <a:ext cx="9645711" cy="3835625"/>
          </a:xfrm>
          <a:prstGeom prst="rect">
            <a:avLst/>
          </a:prstGeom>
        </p:spPr>
      </p:pic>
    </p:spTree>
    <p:extLst>
      <p:ext uri="{BB962C8B-B14F-4D97-AF65-F5344CB8AC3E}">
        <p14:creationId xmlns:p14="http://schemas.microsoft.com/office/powerpoint/2010/main" val="331731791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Nature of the risk matrix:</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5        Risk assessment considerations</a:t>
            </a:r>
          </a:p>
        </p:txBody>
      </p:sp>
      <p:pic>
        <p:nvPicPr>
          <p:cNvPr id="8" name="Picture 7">
            <a:extLst>
              <a:ext uri="{FF2B5EF4-FFF2-40B4-BE49-F238E27FC236}">
                <a16:creationId xmlns:a16="http://schemas.microsoft.com/office/drawing/2014/main" id="{16D1B806-AB92-45DC-8A15-18E1A6209489}"/>
              </a:ext>
            </a:extLst>
          </p:cNvPr>
          <p:cNvPicPr>
            <a:picLocks noChangeAspect="1"/>
          </p:cNvPicPr>
          <p:nvPr/>
        </p:nvPicPr>
        <p:blipFill>
          <a:blip r:embed="rId7"/>
          <a:stretch>
            <a:fillRect/>
          </a:stretch>
        </p:blipFill>
        <p:spPr>
          <a:xfrm>
            <a:off x="2034602" y="1945005"/>
            <a:ext cx="9505658" cy="3811349"/>
          </a:xfrm>
          <a:prstGeom prst="rect">
            <a:avLst/>
          </a:prstGeom>
        </p:spPr>
      </p:pic>
    </p:spTree>
    <p:extLst>
      <p:ext uri="{BB962C8B-B14F-4D97-AF65-F5344CB8AC3E}">
        <p14:creationId xmlns:p14="http://schemas.microsoft.com/office/powerpoint/2010/main" val="171595438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Nature of the risk matrix:</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5        Risk assessment considerations</a:t>
            </a:r>
          </a:p>
        </p:txBody>
      </p:sp>
      <p:sp>
        <p:nvSpPr>
          <p:cNvPr id="12" name="TextBox 11">
            <a:extLst>
              <a:ext uri="{FF2B5EF4-FFF2-40B4-BE49-F238E27FC236}">
                <a16:creationId xmlns:a16="http://schemas.microsoft.com/office/drawing/2014/main" id="{E0E1B41C-6CAC-4AF3-8761-319316A43C9F}"/>
              </a:ext>
            </a:extLst>
          </p:cNvPr>
          <p:cNvSpPr txBox="1"/>
          <p:nvPr/>
        </p:nvSpPr>
        <p:spPr>
          <a:xfrm>
            <a:off x="1967345" y="2007443"/>
            <a:ext cx="10105330" cy="3785652"/>
          </a:xfrm>
          <a:prstGeom prst="rect">
            <a:avLst/>
          </a:prstGeom>
          <a:noFill/>
        </p:spPr>
        <p:txBody>
          <a:bodyPr wrap="square">
            <a:spAutoFit/>
          </a:bodyPr>
          <a:lstStyle/>
          <a:p>
            <a:pPr marL="342900" indent="-342900" algn="just">
              <a:buFont typeface="Wingdings" panose="05000000000000000000" pitchFamily="2" charset="2"/>
              <a:buChar char="§"/>
            </a:pPr>
            <a:r>
              <a:rPr lang="en-US" sz="2400" dirty="0"/>
              <a:t> Identification of potentially significant risks will be undertaken during a risk recognition exercise. It is necessary to decide the:</a:t>
            </a:r>
          </a:p>
          <a:p>
            <a:pPr marL="342900" indent="-342900" algn="just">
              <a:buFont typeface="Wingdings" panose="05000000000000000000" pitchFamily="2" charset="2"/>
              <a:buChar char="§"/>
            </a:pPr>
            <a:endParaRPr lang="en-US" sz="2400" dirty="0"/>
          </a:p>
          <a:p>
            <a:pPr marL="457200" indent="-457200" algn="just">
              <a:buFont typeface="+mj-lt"/>
              <a:buAutoNum type="arabicPeriod"/>
            </a:pPr>
            <a:r>
              <a:rPr lang="en-US" sz="2400" dirty="0"/>
              <a:t>Magnitude of the event should the risk materialize;</a:t>
            </a:r>
          </a:p>
          <a:p>
            <a:pPr marL="457200" indent="-457200" algn="just">
              <a:buFont typeface="+mj-lt"/>
              <a:buAutoNum type="arabicPeriod"/>
            </a:pPr>
            <a:endParaRPr lang="en-US" sz="2400" dirty="0"/>
          </a:p>
          <a:p>
            <a:pPr marL="457200" indent="-457200" algn="just">
              <a:buFont typeface="+mj-lt"/>
              <a:buAutoNum type="arabicPeriod"/>
            </a:pPr>
            <a:r>
              <a:rPr lang="en-US" sz="2400" dirty="0"/>
              <a:t>Size of the impact that the event would have on the organization;</a:t>
            </a:r>
          </a:p>
          <a:p>
            <a:pPr marL="457200" indent="-457200" algn="just">
              <a:buFont typeface="+mj-lt"/>
              <a:buAutoNum type="arabicPeriod"/>
            </a:pPr>
            <a:endParaRPr lang="en-US" sz="2400" dirty="0"/>
          </a:p>
          <a:p>
            <a:pPr marL="457200" indent="-457200" algn="just">
              <a:buFont typeface="+mj-lt"/>
              <a:buAutoNum type="arabicPeriod"/>
            </a:pPr>
            <a:r>
              <a:rPr lang="en-US" sz="2400" dirty="0"/>
              <a:t>Likelihood of the risk materializing at or above the benchmark;</a:t>
            </a:r>
          </a:p>
          <a:p>
            <a:pPr marL="457200" indent="-457200" algn="just">
              <a:buFont typeface="+mj-lt"/>
              <a:buAutoNum type="arabicPeriod"/>
            </a:pPr>
            <a:endParaRPr lang="en-US" sz="2400" dirty="0"/>
          </a:p>
          <a:p>
            <a:pPr marL="457200" indent="-457200" algn="just">
              <a:buFont typeface="+mj-lt"/>
              <a:buAutoNum type="arabicPeriod"/>
            </a:pPr>
            <a:r>
              <a:rPr lang="en-US" sz="2400" dirty="0"/>
              <a:t>Scope for further improvement in control.</a:t>
            </a:r>
          </a:p>
        </p:txBody>
      </p:sp>
    </p:spTree>
    <p:extLst>
      <p:ext uri="{BB962C8B-B14F-4D97-AF65-F5344CB8AC3E}">
        <p14:creationId xmlns:p14="http://schemas.microsoft.com/office/powerpoint/2010/main" val="427719632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Attitude to risk:</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5        Risk assessment considerations</a:t>
            </a:r>
          </a:p>
        </p:txBody>
      </p:sp>
      <p:sp>
        <p:nvSpPr>
          <p:cNvPr id="12" name="TextBox 11">
            <a:extLst>
              <a:ext uri="{FF2B5EF4-FFF2-40B4-BE49-F238E27FC236}">
                <a16:creationId xmlns:a16="http://schemas.microsoft.com/office/drawing/2014/main" id="{E0E1B41C-6CAC-4AF3-8761-319316A43C9F}"/>
              </a:ext>
            </a:extLst>
          </p:cNvPr>
          <p:cNvSpPr txBox="1"/>
          <p:nvPr/>
        </p:nvSpPr>
        <p:spPr>
          <a:xfrm>
            <a:off x="1967345" y="2007443"/>
            <a:ext cx="9469281" cy="3046988"/>
          </a:xfrm>
          <a:prstGeom prst="rect">
            <a:avLst/>
          </a:prstGeom>
          <a:noFill/>
        </p:spPr>
        <p:txBody>
          <a:bodyPr wrap="square">
            <a:spAutoFit/>
          </a:bodyPr>
          <a:lstStyle/>
          <a:p>
            <a:pPr marL="342900" indent="-342900" algn="just">
              <a:buFont typeface="Wingdings" panose="05000000000000000000" pitchFamily="2" charset="2"/>
              <a:buChar char="§"/>
            </a:pPr>
            <a:r>
              <a:rPr lang="en-US" sz="2400" dirty="0">
                <a:solidFill>
                  <a:srgbClr val="0A1F61"/>
                </a:solidFill>
              </a:rPr>
              <a:t> </a:t>
            </a:r>
            <a:r>
              <a:rPr lang="en-US" sz="2400" b="1" u="sng" dirty="0">
                <a:solidFill>
                  <a:srgbClr val="0A1F61"/>
                </a:solidFill>
              </a:rPr>
              <a:t>Risk attitude </a:t>
            </a:r>
            <a:r>
              <a:rPr lang="en-US" sz="2400" dirty="0">
                <a:solidFill>
                  <a:srgbClr val="0A1F61"/>
                </a:solidFill>
              </a:rPr>
              <a:t>represents the long-term approach of the organization to risk</a:t>
            </a:r>
          </a:p>
          <a:p>
            <a:pPr marL="342900" indent="-342900" algn="just">
              <a:buFont typeface="Wingdings" panose="05000000000000000000" pitchFamily="2" charset="2"/>
              <a:buChar char="§"/>
            </a:pPr>
            <a:endParaRPr lang="en-US" sz="2400" dirty="0">
              <a:solidFill>
                <a:srgbClr val="0A1F61"/>
              </a:solidFill>
            </a:endParaRPr>
          </a:p>
          <a:p>
            <a:pPr marL="342900" indent="-342900" algn="just">
              <a:buFont typeface="Wingdings" panose="05000000000000000000" pitchFamily="2" charset="2"/>
              <a:buChar char="§"/>
            </a:pPr>
            <a:r>
              <a:rPr lang="en-US" sz="2400" dirty="0">
                <a:solidFill>
                  <a:srgbClr val="0A1F61"/>
                </a:solidFill>
              </a:rPr>
              <a:t>It is becoming more common for a risk attitude matrix to contain four sections.</a:t>
            </a:r>
          </a:p>
          <a:p>
            <a:pPr marL="342900" indent="-342900" algn="just">
              <a:buFont typeface="Wingdings" panose="05000000000000000000" pitchFamily="2" charset="2"/>
              <a:buChar char="§"/>
            </a:pPr>
            <a:endParaRPr lang="en-US" sz="2400" dirty="0">
              <a:solidFill>
                <a:srgbClr val="0A1F61"/>
              </a:solidFill>
            </a:endParaRPr>
          </a:p>
          <a:p>
            <a:pPr marL="342900" indent="-342900" algn="just">
              <a:buFont typeface="Wingdings" panose="05000000000000000000" pitchFamily="2" charset="2"/>
              <a:buChar char="§"/>
            </a:pPr>
            <a:r>
              <a:rPr lang="en-US" sz="2400" dirty="0">
                <a:solidFill>
                  <a:srgbClr val="0A1F61"/>
                </a:solidFill>
              </a:rPr>
              <a:t>These sections can be represented by the 4Cs of</a:t>
            </a:r>
            <a:r>
              <a:rPr lang="en-US" sz="2400" b="1" dirty="0">
                <a:solidFill>
                  <a:srgbClr val="0A1F61"/>
                </a:solidFill>
              </a:rPr>
              <a:t> comfort, cautious, concerned and critical.</a:t>
            </a:r>
          </a:p>
        </p:txBody>
      </p:sp>
    </p:spTree>
    <p:extLst>
      <p:ext uri="{BB962C8B-B14F-4D97-AF65-F5344CB8AC3E}">
        <p14:creationId xmlns:p14="http://schemas.microsoft.com/office/powerpoint/2010/main" val="132434330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Attitude to risk:</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5        Risk assessment considerations</a:t>
            </a:r>
          </a:p>
        </p:txBody>
      </p:sp>
      <p:pic>
        <p:nvPicPr>
          <p:cNvPr id="8" name="Picture 7">
            <a:extLst>
              <a:ext uri="{FF2B5EF4-FFF2-40B4-BE49-F238E27FC236}">
                <a16:creationId xmlns:a16="http://schemas.microsoft.com/office/drawing/2014/main" id="{6766D111-2AA2-4F13-8E3A-DFA03D5472AE}"/>
              </a:ext>
            </a:extLst>
          </p:cNvPr>
          <p:cNvPicPr>
            <a:picLocks noChangeAspect="1"/>
          </p:cNvPicPr>
          <p:nvPr/>
        </p:nvPicPr>
        <p:blipFill>
          <a:blip r:embed="rId7"/>
          <a:stretch>
            <a:fillRect/>
          </a:stretch>
        </p:blipFill>
        <p:spPr>
          <a:xfrm>
            <a:off x="2046033" y="1882057"/>
            <a:ext cx="9494227" cy="4072606"/>
          </a:xfrm>
          <a:prstGeom prst="rect">
            <a:avLst/>
          </a:prstGeom>
        </p:spPr>
      </p:pic>
    </p:spTree>
    <p:extLst>
      <p:ext uri="{BB962C8B-B14F-4D97-AF65-F5344CB8AC3E}">
        <p14:creationId xmlns:p14="http://schemas.microsoft.com/office/powerpoint/2010/main" val="277884319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Attitude to risk:</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5        Risk assessment considerations</a:t>
            </a:r>
          </a:p>
        </p:txBody>
      </p:sp>
      <p:sp>
        <p:nvSpPr>
          <p:cNvPr id="12" name="TextBox 11">
            <a:extLst>
              <a:ext uri="{FF2B5EF4-FFF2-40B4-BE49-F238E27FC236}">
                <a16:creationId xmlns:a16="http://schemas.microsoft.com/office/drawing/2014/main" id="{FFCC4246-39CA-4693-920C-EFD36714BEAC}"/>
              </a:ext>
            </a:extLst>
          </p:cNvPr>
          <p:cNvSpPr txBox="1"/>
          <p:nvPr/>
        </p:nvSpPr>
        <p:spPr>
          <a:xfrm>
            <a:off x="1827072" y="2020156"/>
            <a:ext cx="10245603" cy="3785652"/>
          </a:xfrm>
          <a:prstGeom prst="rect">
            <a:avLst/>
          </a:prstGeom>
          <a:solidFill>
            <a:schemeClr val="bg1">
              <a:lumMod val="65000"/>
            </a:schemeClr>
          </a:solidFill>
        </p:spPr>
        <p:txBody>
          <a:bodyPr wrap="square">
            <a:spAutoFit/>
          </a:bodyPr>
          <a:lstStyle/>
          <a:p>
            <a:pPr algn="just"/>
            <a:r>
              <a:rPr lang="en-US" sz="2000" u="sng" dirty="0"/>
              <a:t>Example risks involved in buying a car:</a:t>
            </a:r>
          </a:p>
          <a:p>
            <a:pPr algn="just"/>
            <a:endParaRPr lang="en-US" sz="2000" u="sng" dirty="0"/>
          </a:p>
          <a:p>
            <a:pPr marL="342900" indent="-342900" algn="just">
              <a:buFont typeface="Wingdings" panose="05000000000000000000" pitchFamily="2" charset="2"/>
              <a:buChar char="§"/>
            </a:pPr>
            <a:r>
              <a:rPr lang="en-US" sz="2000" dirty="0"/>
              <a:t>As an example that brings together the ideas of risk appetite and hazard, control and opportunity risks, consider the decision to buy a car. </a:t>
            </a:r>
          </a:p>
          <a:p>
            <a:pPr marL="342900" indent="-342900" algn="just">
              <a:buFont typeface="Wingdings" panose="05000000000000000000" pitchFamily="2" charset="2"/>
              <a:buChar char="§"/>
            </a:pPr>
            <a:endParaRPr lang="en-US" sz="2000" dirty="0"/>
          </a:p>
          <a:p>
            <a:pPr marL="342900" indent="-342900" algn="just">
              <a:buFont typeface="Wingdings" panose="05000000000000000000" pitchFamily="2" charset="2"/>
              <a:buChar char="§"/>
            </a:pPr>
            <a:r>
              <a:rPr lang="en-US" sz="2000" dirty="0"/>
              <a:t>When deciding which car to buy, there is a need to evaluate hazard tolerance and acceptance of uncertainty, as well as the sum of money that will be invested in the opportunity of owning a new vehicle. </a:t>
            </a:r>
          </a:p>
          <a:p>
            <a:pPr marL="342900" indent="-342900" algn="just">
              <a:buFont typeface="Wingdings" panose="05000000000000000000" pitchFamily="2" charset="2"/>
              <a:buChar char="§"/>
            </a:pPr>
            <a:endParaRPr lang="en-US" sz="2000" dirty="0"/>
          </a:p>
          <a:p>
            <a:pPr marL="342900" indent="-342900" algn="just">
              <a:buFont typeface="Wingdings" panose="05000000000000000000" pitchFamily="2" charset="2"/>
              <a:buChar char="§"/>
            </a:pPr>
            <a:r>
              <a:rPr lang="en-US" sz="2000" dirty="0"/>
              <a:t>Together, these components represent the risk appetite to buy and run a car. In order to achieve an upside of taking the risk of buying a car, the benefits obtained must exceed the costs involved</a:t>
            </a:r>
          </a:p>
        </p:txBody>
      </p:sp>
    </p:spTree>
    <p:extLst>
      <p:ext uri="{BB962C8B-B14F-4D97-AF65-F5344CB8AC3E}">
        <p14:creationId xmlns:p14="http://schemas.microsoft.com/office/powerpoint/2010/main" val="205648171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Attitude to risk:</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5        Risk assessment considerations</a:t>
            </a:r>
          </a:p>
        </p:txBody>
      </p:sp>
      <p:sp>
        <p:nvSpPr>
          <p:cNvPr id="12" name="TextBox 11">
            <a:extLst>
              <a:ext uri="{FF2B5EF4-FFF2-40B4-BE49-F238E27FC236}">
                <a16:creationId xmlns:a16="http://schemas.microsoft.com/office/drawing/2014/main" id="{FFCC4246-39CA-4693-920C-EFD36714BEAC}"/>
              </a:ext>
            </a:extLst>
          </p:cNvPr>
          <p:cNvSpPr txBox="1"/>
          <p:nvPr/>
        </p:nvSpPr>
        <p:spPr>
          <a:xfrm>
            <a:off x="1874165" y="2177261"/>
            <a:ext cx="10143255" cy="3477875"/>
          </a:xfrm>
          <a:prstGeom prst="rect">
            <a:avLst/>
          </a:prstGeom>
          <a:solidFill>
            <a:schemeClr val="bg1">
              <a:lumMod val="65000"/>
            </a:schemeClr>
          </a:solidFill>
        </p:spPr>
        <p:txBody>
          <a:bodyPr wrap="square">
            <a:spAutoFit/>
          </a:bodyPr>
          <a:lstStyle/>
          <a:p>
            <a:pPr algn="just"/>
            <a:r>
              <a:rPr lang="en-US" sz="2000" u="sng" dirty="0"/>
              <a:t>Example risks involved in buying a car:</a:t>
            </a:r>
          </a:p>
          <a:p>
            <a:pPr algn="just"/>
            <a:endParaRPr lang="en-US" sz="2000" u="sng" dirty="0"/>
          </a:p>
          <a:p>
            <a:pPr marL="342900" indent="-342900" algn="just">
              <a:buFont typeface="Wingdings" panose="05000000000000000000" pitchFamily="2" charset="2"/>
              <a:buChar char="§"/>
            </a:pPr>
            <a:r>
              <a:rPr lang="en-US" sz="2000" dirty="0"/>
              <a:t>If undertaking a risk-based evaluation of buying a car is to help with the decision-making process, the intended benefits of car ownership should be established. This is equivalent to identifying the objectives associated with car ownership.</a:t>
            </a:r>
          </a:p>
          <a:p>
            <a:pPr marL="342900" indent="-342900" algn="just">
              <a:buFont typeface="Wingdings" panose="05000000000000000000" pitchFamily="2" charset="2"/>
              <a:buChar char="§"/>
            </a:pPr>
            <a:endParaRPr lang="en-US" sz="2000" dirty="0"/>
          </a:p>
          <a:p>
            <a:pPr marL="342900" indent="-342900" algn="just">
              <a:buFont typeface="Wingdings" panose="05000000000000000000" pitchFamily="2" charset="2"/>
              <a:buChar char="§"/>
            </a:pPr>
            <a:r>
              <a:rPr lang="en-US" sz="2000" dirty="0"/>
              <a:t> The actual financial capacity and ability to run a car also needs to be considered. When buying a new vehicle, the buyer needs to make sure that the vehicle selected will not lead to more risk and cost than anticipated. The risks that are associated with owning a vehicle include insurance, breakdown, repairs, accidents, servicing costs and insurance, as well as the purchase price and the anticipated annual depreciation.</a:t>
            </a:r>
          </a:p>
        </p:txBody>
      </p:sp>
    </p:spTree>
    <p:extLst>
      <p:ext uri="{BB962C8B-B14F-4D97-AF65-F5344CB8AC3E}">
        <p14:creationId xmlns:p14="http://schemas.microsoft.com/office/powerpoint/2010/main" val="314378734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Attitude to risk:</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5        Risk classification systems</a:t>
            </a:r>
          </a:p>
        </p:txBody>
      </p:sp>
      <p:sp>
        <p:nvSpPr>
          <p:cNvPr id="12" name="TextBox 11">
            <a:extLst>
              <a:ext uri="{FF2B5EF4-FFF2-40B4-BE49-F238E27FC236}">
                <a16:creationId xmlns:a16="http://schemas.microsoft.com/office/drawing/2014/main" id="{FFCC4246-39CA-4693-920C-EFD36714BEAC}"/>
              </a:ext>
            </a:extLst>
          </p:cNvPr>
          <p:cNvSpPr txBox="1"/>
          <p:nvPr/>
        </p:nvSpPr>
        <p:spPr>
          <a:xfrm>
            <a:off x="1874165" y="2177261"/>
            <a:ext cx="10143255" cy="3477875"/>
          </a:xfrm>
          <a:prstGeom prst="rect">
            <a:avLst/>
          </a:prstGeom>
          <a:solidFill>
            <a:schemeClr val="bg1">
              <a:lumMod val="65000"/>
            </a:schemeClr>
          </a:solidFill>
        </p:spPr>
        <p:txBody>
          <a:bodyPr wrap="square">
            <a:spAutoFit/>
          </a:bodyPr>
          <a:lstStyle/>
          <a:p>
            <a:pPr algn="just"/>
            <a:r>
              <a:rPr lang="en-US" sz="2000" u="sng" dirty="0"/>
              <a:t>Example risks involved in buying a car:</a:t>
            </a:r>
          </a:p>
          <a:p>
            <a:pPr algn="just"/>
            <a:endParaRPr lang="en-US" sz="2000" u="sng" dirty="0"/>
          </a:p>
          <a:p>
            <a:pPr marL="342900" indent="-342900" algn="just">
              <a:buFont typeface="Wingdings" panose="05000000000000000000" pitchFamily="2" charset="2"/>
              <a:buChar char="§"/>
            </a:pPr>
            <a:r>
              <a:rPr lang="en-US" sz="2000" dirty="0"/>
              <a:t>Assume that the decision has been taken to buy a two-year-old prestigious car. The car will cost much less money than a new vehicle and the depreciation costs will be much less (opportunity risks). However, the repair and maintenance costs may be higher than for a new vehicle (control risks). The exposure to accidents, theft and repair costs will be similar for most vehicles (hazard risks).</a:t>
            </a:r>
          </a:p>
          <a:p>
            <a:pPr marL="342900" indent="-342900" algn="just">
              <a:buFont typeface="Wingdings" panose="05000000000000000000" pitchFamily="2" charset="2"/>
              <a:buChar char="§"/>
            </a:pPr>
            <a:endParaRPr lang="en-US" sz="2000" dirty="0"/>
          </a:p>
          <a:p>
            <a:pPr marL="342900" indent="-342900" algn="just">
              <a:buFont typeface="Wingdings" panose="05000000000000000000" pitchFamily="2" charset="2"/>
              <a:buChar char="§"/>
            </a:pPr>
            <a:r>
              <a:rPr lang="en-US" sz="2000" dirty="0"/>
              <a:t>Remember that the opportunity risks enhance the possible achievement of the benefits of owning a car. The control risks increase uncertainty or doubt about achieving these benefits and the hazard risks inhibit the achievement of the car ownership benefits</a:t>
            </a:r>
          </a:p>
        </p:txBody>
      </p:sp>
    </p:spTree>
    <p:extLst>
      <p:ext uri="{BB962C8B-B14F-4D97-AF65-F5344CB8AC3E}">
        <p14:creationId xmlns:p14="http://schemas.microsoft.com/office/powerpoint/2010/main" val="19906694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1- short-, medium- and long-term risks:</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5        Risk classification systems</a:t>
            </a:r>
          </a:p>
        </p:txBody>
      </p:sp>
      <p:sp>
        <p:nvSpPr>
          <p:cNvPr id="15" name="TextBox 14">
            <a:extLst>
              <a:ext uri="{FF2B5EF4-FFF2-40B4-BE49-F238E27FC236}">
                <a16:creationId xmlns:a16="http://schemas.microsoft.com/office/drawing/2014/main" id="{203D99F4-A6CB-40F3-BC62-8E2D6047D81B}"/>
              </a:ext>
            </a:extLst>
          </p:cNvPr>
          <p:cNvSpPr txBox="1"/>
          <p:nvPr/>
        </p:nvSpPr>
        <p:spPr>
          <a:xfrm>
            <a:off x="1874165" y="2063456"/>
            <a:ext cx="10068453" cy="3785652"/>
          </a:xfrm>
          <a:prstGeom prst="rect">
            <a:avLst/>
          </a:prstGeom>
          <a:noFill/>
        </p:spPr>
        <p:txBody>
          <a:bodyPr wrap="square">
            <a:spAutoFit/>
          </a:bodyPr>
          <a:lstStyle/>
          <a:p>
            <a:pPr marL="285750" indent="-285750" algn="just">
              <a:buFont typeface="Wingdings" panose="05000000000000000000" pitchFamily="2" charset="2"/>
              <a:buChar char="§"/>
            </a:pPr>
            <a:r>
              <a:rPr lang="en-US" sz="2400" dirty="0">
                <a:solidFill>
                  <a:srgbClr val="0A1F61"/>
                </a:solidFill>
              </a:rPr>
              <a:t>The classification of risks into </a:t>
            </a:r>
            <a:r>
              <a:rPr lang="en-US" sz="2400" u="sng" dirty="0">
                <a:solidFill>
                  <a:srgbClr val="0A1F61"/>
                </a:solidFill>
              </a:rPr>
              <a:t>short, medium and long term </a:t>
            </a:r>
            <a:r>
              <a:rPr lang="en-US" sz="2400" dirty="0">
                <a:solidFill>
                  <a:srgbClr val="0A1F61"/>
                </a:solidFill>
              </a:rPr>
              <a:t>helps to identify risks as being </a:t>
            </a:r>
            <a:r>
              <a:rPr lang="en-US" sz="2400" b="1" dirty="0">
                <a:solidFill>
                  <a:srgbClr val="0A1F61"/>
                </a:solidFill>
              </a:rPr>
              <a:t>related (primarily) to operations, tactics and strategy</a:t>
            </a:r>
            <a:r>
              <a:rPr lang="en-US" sz="2400" dirty="0">
                <a:solidFill>
                  <a:srgbClr val="0A1F61"/>
                </a:solidFill>
              </a:rPr>
              <a:t>, respectively. </a:t>
            </a:r>
          </a:p>
          <a:p>
            <a:pPr marL="285750" indent="-285750" algn="just">
              <a:buFont typeface="Wingdings" panose="05000000000000000000" pitchFamily="2" charset="2"/>
              <a:buChar char="§"/>
            </a:pPr>
            <a:endParaRPr lang="en-US" sz="2400" dirty="0">
              <a:solidFill>
                <a:srgbClr val="0A1F61"/>
              </a:solidFill>
            </a:endParaRPr>
          </a:p>
          <a:p>
            <a:pPr marL="285750" indent="-285750" algn="just">
              <a:buFont typeface="Wingdings" panose="05000000000000000000" pitchFamily="2" charset="2"/>
              <a:buChar char="§"/>
            </a:pPr>
            <a:r>
              <a:rPr lang="en-US" sz="2400" dirty="0">
                <a:solidFill>
                  <a:srgbClr val="0A1F61"/>
                </a:solidFill>
              </a:rPr>
              <a:t>This distinction is not clear-cut, but it can assist with further classification of risks. </a:t>
            </a:r>
          </a:p>
          <a:p>
            <a:pPr marL="285750" indent="-285750" algn="just">
              <a:buFont typeface="Wingdings" panose="05000000000000000000" pitchFamily="2" charset="2"/>
              <a:buChar char="§"/>
            </a:pPr>
            <a:endParaRPr lang="en-US" sz="2400" dirty="0">
              <a:solidFill>
                <a:srgbClr val="0A1F61"/>
              </a:solidFill>
            </a:endParaRPr>
          </a:p>
          <a:p>
            <a:pPr marL="285750" indent="-285750" algn="just">
              <a:buFont typeface="Wingdings" panose="05000000000000000000" pitchFamily="2" charset="2"/>
              <a:buChar char="§"/>
            </a:pPr>
            <a:r>
              <a:rPr lang="en-US" sz="2400" dirty="0">
                <a:solidFill>
                  <a:srgbClr val="0A1F61"/>
                </a:solidFill>
              </a:rPr>
              <a:t> there will be some short-term risks to strategic core processes and there may be some medium-term and long-term risks that could impact operational core processes. </a:t>
            </a:r>
          </a:p>
        </p:txBody>
      </p:sp>
    </p:spTree>
    <p:extLst>
      <p:ext uri="{BB962C8B-B14F-4D97-AF65-F5344CB8AC3E}">
        <p14:creationId xmlns:p14="http://schemas.microsoft.com/office/powerpoint/2010/main" val="58060385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1- short-, medium- and long-term risks:</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5        Risk classification systems</a:t>
            </a:r>
          </a:p>
        </p:txBody>
      </p:sp>
      <p:sp>
        <p:nvSpPr>
          <p:cNvPr id="15" name="TextBox 14">
            <a:extLst>
              <a:ext uri="{FF2B5EF4-FFF2-40B4-BE49-F238E27FC236}">
                <a16:creationId xmlns:a16="http://schemas.microsoft.com/office/drawing/2014/main" id="{203D99F4-A6CB-40F3-BC62-8E2D6047D81B}"/>
              </a:ext>
            </a:extLst>
          </p:cNvPr>
          <p:cNvSpPr txBox="1"/>
          <p:nvPr/>
        </p:nvSpPr>
        <p:spPr>
          <a:xfrm>
            <a:off x="1874165" y="2063456"/>
            <a:ext cx="10068453" cy="3785652"/>
          </a:xfrm>
          <a:prstGeom prst="rect">
            <a:avLst/>
          </a:prstGeom>
          <a:noFill/>
        </p:spPr>
        <p:txBody>
          <a:bodyPr wrap="square">
            <a:spAutoFit/>
          </a:bodyPr>
          <a:lstStyle/>
          <a:p>
            <a:pPr marL="285750" indent="-285750" algn="just">
              <a:buFont typeface="Wingdings" panose="05000000000000000000" pitchFamily="2" charset="2"/>
              <a:buChar char="§"/>
            </a:pPr>
            <a:r>
              <a:rPr lang="en-US" sz="2400" b="1" u="sng" dirty="0">
                <a:solidFill>
                  <a:srgbClr val="0A1F61"/>
                </a:solidFill>
              </a:rPr>
              <a:t>A short-term risk </a:t>
            </a:r>
            <a:r>
              <a:rPr lang="en-US" sz="2400" dirty="0">
                <a:solidFill>
                  <a:srgbClr val="0A1F61"/>
                </a:solidFill>
              </a:rPr>
              <a:t>has the ability to impact the objectives, key dependencies and core processes, with the impact being immediate.</a:t>
            </a:r>
          </a:p>
          <a:p>
            <a:pPr marL="285750" indent="-285750" algn="just">
              <a:buFont typeface="Wingdings" panose="05000000000000000000" pitchFamily="2" charset="2"/>
              <a:buChar char="§"/>
            </a:pPr>
            <a:endParaRPr lang="en-US" sz="2400" dirty="0">
              <a:solidFill>
                <a:srgbClr val="0A1F61"/>
              </a:solidFill>
            </a:endParaRPr>
          </a:p>
          <a:p>
            <a:pPr marL="285750" indent="-285750" algn="just">
              <a:buFont typeface="Wingdings" panose="05000000000000000000" pitchFamily="2" charset="2"/>
              <a:buChar char="§"/>
            </a:pPr>
            <a:r>
              <a:rPr lang="en-US" sz="2400" dirty="0">
                <a:solidFill>
                  <a:srgbClr val="0A1F61"/>
                </a:solidFill>
              </a:rPr>
              <a:t> </a:t>
            </a:r>
            <a:r>
              <a:rPr lang="en-US" sz="2400" b="1" u="sng" dirty="0">
                <a:solidFill>
                  <a:srgbClr val="0A1F61"/>
                </a:solidFill>
              </a:rPr>
              <a:t>Medium-term risks </a:t>
            </a:r>
            <a:r>
              <a:rPr lang="en-US" sz="2400" dirty="0">
                <a:solidFill>
                  <a:srgbClr val="0A1F61"/>
                </a:solidFill>
              </a:rPr>
              <a:t>usually impact the ability of the organization to maintain effective and efficient core processes that are concerned with the management of tactics, projects and other change </a:t>
            </a:r>
            <a:r>
              <a:rPr lang="en-US" sz="2400" dirty="0" err="1">
                <a:solidFill>
                  <a:srgbClr val="0A1F61"/>
                </a:solidFill>
              </a:rPr>
              <a:t>programmes</a:t>
            </a:r>
            <a:r>
              <a:rPr lang="en-US" sz="2400" dirty="0">
                <a:solidFill>
                  <a:srgbClr val="0A1F61"/>
                </a:solidFill>
              </a:rPr>
              <a:t>.  </a:t>
            </a:r>
          </a:p>
          <a:p>
            <a:pPr marL="285750" indent="-285750" algn="just">
              <a:buFont typeface="Wingdings" panose="05000000000000000000" pitchFamily="2" charset="2"/>
              <a:buChar char="§"/>
            </a:pPr>
            <a:endParaRPr lang="en-US" sz="2400" dirty="0">
              <a:solidFill>
                <a:srgbClr val="0A1F61"/>
              </a:solidFill>
            </a:endParaRPr>
          </a:p>
          <a:p>
            <a:pPr marL="285750" indent="-285750" algn="just">
              <a:buFont typeface="Wingdings" panose="05000000000000000000" pitchFamily="2" charset="2"/>
              <a:buChar char="§"/>
            </a:pPr>
            <a:r>
              <a:rPr lang="en-US" sz="2400" b="1" u="sng" dirty="0">
                <a:solidFill>
                  <a:srgbClr val="0A1F61"/>
                </a:solidFill>
              </a:rPr>
              <a:t>Long-term risks </a:t>
            </a:r>
            <a:r>
              <a:rPr lang="en-US" sz="2400" dirty="0">
                <a:solidFill>
                  <a:srgbClr val="0A1F61"/>
                </a:solidFill>
              </a:rPr>
              <a:t>usually impact the ability of the organization to maintain the core processes that are concerned with the development and delivery of effective and efficient strategy. </a:t>
            </a:r>
          </a:p>
        </p:txBody>
      </p:sp>
    </p:spTree>
    <p:extLst>
      <p:ext uri="{BB962C8B-B14F-4D97-AF65-F5344CB8AC3E}">
        <p14:creationId xmlns:p14="http://schemas.microsoft.com/office/powerpoint/2010/main" val="44552383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1- short-, medium- and long-term risks:</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5        Risk classification systems</a:t>
            </a:r>
          </a:p>
        </p:txBody>
      </p:sp>
      <p:sp>
        <p:nvSpPr>
          <p:cNvPr id="15" name="TextBox 14">
            <a:extLst>
              <a:ext uri="{FF2B5EF4-FFF2-40B4-BE49-F238E27FC236}">
                <a16:creationId xmlns:a16="http://schemas.microsoft.com/office/drawing/2014/main" id="{203D99F4-A6CB-40F3-BC62-8E2D6047D81B}"/>
              </a:ext>
            </a:extLst>
          </p:cNvPr>
          <p:cNvSpPr txBox="1"/>
          <p:nvPr/>
        </p:nvSpPr>
        <p:spPr>
          <a:xfrm>
            <a:off x="1874165" y="2007443"/>
            <a:ext cx="10068453" cy="3416320"/>
          </a:xfrm>
          <a:prstGeom prst="rect">
            <a:avLst/>
          </a:prstGeom>
          <a:noFill/>
        </p:spPr>
        <p:txBody>
          <a:bodyPr wrap="square">
            <a:spAutoFit/>
          </a:bodyPr>
          <a:lstStyle/>
          <a:p>
            <a:pPr marL="285750" indent="-285750" algn="just">
              <a:buFont typeface="Wingdings" panose="05000000000000000000" pitchFamily="2" charset="2"/>
              <a:buChar char="§"/>
            </a:pPr>
            <a:r>
              <a:rPr lang="en-US" sz="2400" dirty="0"/>
              <a:t>The next Figure illustrates short-term, medium-term and long-term risks in terms of the source of these risks. </a:t>
            </a:r>
          </a:p>
          <a:p>
            <a:pPr marL="285750" indent="-285750" algn="just">
              <a:buFont typeface="Wingdings" panose="05000000000000000000" pitchFamily="2" charset="2"/>
              <a:buChar char="§"/>
            </a:pPr>
            <a:endParaRPr lang="en-US" sz="2400" dirty="0"/>
          </a:p>
          <a:p>
            <a:pPr marL="285750" indent="-285750" algn="just">
              <a:buFont typeface="Wingdings" panose="05000000000000000000" pitchFamily="2" charset="2"/>
              <a:buChar char="§"/>
            </a:pPr>
            <a:r>
              <a:rPr lang="en-US" sz="2400" dirty="0"/>
              <a:t>The risks arise from the operations, tactics and strategy adopted by the organization. </a:t>
            </a:r>
          </a:p>
          <a:p>
            <a:pPr marL="285750" indent="-285750" algn="just">
              <a:buFont typeface="Wingdings" panose="05000000000000000000" pitchFamily="2" charset="2"/>
              <a:buChar char="§"/>
            </a:pPr>
            <a:endParaRPr lang="en-US" sz="2400" dirty="0"/>
          </a:p>
          <a:p>
            <a:pPr marL="285750" indent="-285750" algn="just">
              <a:buFont typeface="Wingdings" panose="05000000000000000000" pitchFamily="2" charset="2"/>
              <a:buChar char="§"/>
            </a:pPr>
            <a:r>
              <a:rPr lang="en-US" sz="2400" dirty="0"/>
              <a:t>For the sake of completeness, the category of compliance risks is also included, since this is an additional category to operations, tactics and strategy. </a:t>
            </a:r>
          </a:p>
        </p:txBody>
      </p:sp>
    </p:spTree>
    <p:extLst>
      <p:ext uri="{BB962C8B-B14F-4D97-AF65-F5344CB8AC3E}">
        <p14:creationId xmlns:p14="http://schemas.microsoft.com/office/powerpoint/2010/main" val="409413604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1- short-, medium- and long-term risks:</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5        Risk classification systems</a:t>
            </a:r>
          </a:p>
        </p:txBody>
      </p:sp>
      <p:sp>
        <p:nvSpPr>
          <p:cNvPr id="15" name="TextBox 14">
            <a:extLst>
              <a:ext uri="{FF2B5EF4-FFF2-40B4-BE49-F238E27FC236}">
                <a16:creationId xmlns:a16="http://schemas.microsoft.com/office/drawing/2014/main" id="{203D99F4-A6CB-40F3-BC62-8E2D6047D81B}"/>
              </a:ext>
            </a:extLst>
          </p:cNvPr>
          <p:cNvSpPr txBox="1"/>
          <p:nvPr/>
        </p:nvSpPr>
        <p:spPr>
          <a:xfrm>
            <a:off x="1874166" y="2007443"/>
            <a:ext cx="9652816" cy="2677656"/>
          </a:xfrm>
          <a:prstGeom prst="rect">
            <a:avLst/>
          </a:prstGeom>
          <a:noFill/>
        </p:spPr>
        <p:txBody>
          <a:bodyPr wrap="square">
            <a:spAutoFit/>
          </a:bodyPr>
          <a:lstStyle/>
          <a:p>
            <a:pPr marL="285750" indent="-285750" algn="just">
              <a:buFont typeface="Wingdings" panose="05000000000000000000" pitchFamily="2" charset="2"/>
              <a:buChar char="§"/>
            </a:pPr>
            <a:r>
              <a:rPr lang="en-US" sz="2400" dirty="0">
                <a:solidFill>
                  <a:srgbClr val="0A1F61"/>
                </a:solidFill>
              </a:rPr>
              <a:t>The need to respond to risks according to whether they arise from strategy, tactics, operations or compliance (STOC) is summarized by embrace, manage, mitigate and minimize (EM3) respectively. </a:t>
            </a:r>
          </a:p>
          <a:p>
            <a:pPr marL="285750" indent="-285750" algn="just">
              <a:buFont typeface="Wingdings" panose="05000000000000000000" pitchFamily="2" charset="2"/>
              <a:buChar char="§"/>
            </a:pPr>
            <a:endParaRPr lang="en-US" sz="2400" dirty="0">
              <a:solidFill>
                <a:srgbClr val="0A1F61"/>
              </a:solidFill>
            </a:endParaRPr>
          </a:p>
          <a:p>
            <a:pPr marL="285750" indent="-285750" algn="just">
              <a:buFont typeface="Wingdings" panose="05000000000000000000" pitchFamily="2" charset="2"/>
              <a:buChar char="§"/>
            </a:pPr>
            <a:r>
              <a:rPr lang="en-US" sz="2400" dirty="0">
                <a:solidFill>
                  <a:srgbClr val="0A1F61"/>
                </a:solidFill>
              </a:rPr>
              <a:t>The purpose of </a:t>
            </a:r>
            <a:r>
              <a:rPr lang="en-US" sz="2400" u="sng" dirty="0">
                <a:solidFill>
                  <a:srgbClr val="0A1F61"/>
                </a:solidFill>
              </a:rPr>
              <a:t>the bow-tie illustration </a:t>
            </a:r>
            <a:r>
              <a:rPr lang="en-US" sz="2400" dirty="0">
                <a:solidFill>
                  <a:srgbClr val="0A1F61"/>
                </a:solidFill>
              </a:rPr>
              <a:t>of risk management is to demonstrate that sources of risk can lead to events that have consequences</a:t>
            </a:r>
          </a:p>
        </p:txBody>
      </p:sp>
    </p:spTree>
    <p:extLst>
      <p:ext uri="{BB962C8B-B14F-4D97-AF65-F5344CB8AC3E}">
        <p14:creationId xmlns:p14="http://schemas.microsoft.com/office/powerpoint/2010/main" val="213733902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1- short-, medium- and long-term risks:</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5        Risk classification systems</a:t>
            </a:r>
          </a:p>
        </p:txBody>
      </p:sp>
      <p:sp>
        <p:nvSpPr>
          <p:cNvPr id="15" name="TextBox 14">
            <a:extLst>
              <a:ext uri="{FF2B5EF4-FFF2-40B4-BE49-F238E27FC236}">
                <a16:creationId xmlns:a16="http://schemas.microsoft.com/office/drawing/2014/main" id="{203D99F4-A6CB-40F3-BC62-8E2D6047D81B}"/>
              </a:ext>
            </a:extLst>
          </p:cNvPr>
          <p:cNvSpPr txBox="1"/>
          <p:nvPr/>
        </p:nvSpPr>
        <p:spPr>
          <a:xfrm>
            <a:off x="1874166" y="2007443"/>
            <a:ext cx="9708234" cy="2677656"/>
          </a:xfrm>
          <a:prstGeom prst="rect">
            <a:avLst/>
          </a:prstGeom>
          <a:noFill/>
        </p:spPr>
        <p:txBody>
          <a:bodyPr wrap="square">
            <a:spAutoFit/>
          </a:bodyPr>
          <a:lstStyle/>
          <a:p>
            <a:pPr marL="285750" indent="-285750" algn="just">
              <a:buFont typeface="Wingdings" panose="05000000000000000000" pitchFamily="2" charset="2"/>
              <a:buChar char="§"/>
            </a:pPr>
            <a:r>
              <a:rPr lang="en-US" sz="2400" dirty="0"/>
              <a:t>The need to respond to risks according to whether they arise from strategy, tactics, operations or compliance (STOC) is summarized by embrace, manage, mitigate and minimize (EM3) respectively. </a:t>
            </a:r>
          </a:p>
          <a:p>
            <a:pPr marL="285750" indent="-285750" algn="just">
              <a:buFont typeface="Wingdings" panose="05000000000000000000" pitchFamily="2" charset="2"/>
              <a:buChar char="§"/>
            </a:pPr>
            <a:endParaRPr lang="en-US" sz="2400" dirty="0"/>
          </a:p>
          <a:p>
            <a:pPr marL="285750" indent="-285750" algn="just">
              <a:buFont typeface="Wingdings" panose="05000000000000000000" pitchFamily="2" charset="2"/>
              <a:buChar char="§"/>
            </a:pPr>
            <a:r>
              <a:rPr lang="en-US" sz="2400" dirty="0"/>
              <a:t>The purpose of the bow-tie illustration of risk management is to demonstrate that sources of risk can lead to events that have consequences</a:t>
            </a:r>
          </a:p>
        </p:txBody>
      </p:sp>
    </p:spTree>
    <p:extLst>
      <p:ext uri="{BB962C8B-B14F-4D97-AF65-F5344CB8AC3E}">
        <p14:creationId xmlns:p14="http://schemas.microsoft.com/office/powerpoint/2010/main" val="51701398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1- short-, medium- and long-term risks:</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5        Risk classification systems</a:t>
            </a:r>
          </a:p>
        </p:txBody>
      </p:sp>
      <p:pic>
        <p:nvPicPr>
          <p:cNvPr id="8" name="Picture 7">
            <a:extLst>
              <a:ext uri="{FF2B5EF4-FFF2-40B4-BE49-F238E27FC236}">
                <a16:creationId xmlns:a16="http://schemas.microsoft.com/office/drawing/2014/main" id="{28EECE47-FC10-4640-ACAE-2128090A94EF}"/>
              </a:ext>
            </a:extLst>
          </p:cNvPr>
          <p:cNvPicPr>
            <a:picLocks noChangeAspect="1"/>
          </p:cNvPicPr>
          <p:nvPr/>
        </p:nvPicPr>
        <p:blipFill>
          <a:blip r:embed="rId7"/>
          <a:stretch>
            <a:fillRect/>
          </a:stretch>
        </p:blipFill>
        <p:spPr>
          <a:xfrm>
            <a:off x="2289771" y="1964341"/>
            <a:ext cx="9305604" cy="3718465"/>
          </a:xfrm>
          <a:prstGeom prst="rect">
            <a:avLst/>
          </a:prstGeom>
        </p:spPr>
      </p:pic>
    </p:spTree>
    <p:extLst>
      <p:ext uri="{BB962C8B-B14F-4D97-AF65-F5344CB8AC3E}">
        <p14:creationId xmlns:p14="http://schemas.microsoft.com/office/powerpoint/2010/main" val="18568649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1- short-, medium- and long-term risks:</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5        Risk classification systems</a:t>
            </a:r>
          </a:p>
        </p:txBody>
      </p:sp>
      <p:sp>
        <p:nvSpPr>
          <p:cNvPr id="15" name="TextBox 14">
            <a:extLst>
              <a:ext uri="{FF2B5EF4-FFF2-40B4-BE49-F238E27FC236}">
                <a16:creationId xmlns:a16="http://schemas.microsoft.com/office/drawing/2014/main" id="{203D99F4-A6CB-40F3-BC62-8E2D6047D81B}"/>
              </a:ext>
            </a:extLst>
          </p:cNvPr>
          <p:cNvSpPr txBox="1"/>
          <p:nvPr/>
        </p:nvSpPr>
        <p:spPr>
          <a:xfrm>
            <a:off x="1874165" y="1902098"/>
            <a:ext cx="9902228" cy="4154984"/>
          </a:xfrm>
          <a:prstGeom prst="rect">
            <a:avLst/>
          </a:prstGeom>
          <a:noFill/>
        </p:spPr>
        <p:txBody>
          <a:bodyPr wrap="square">
            <a:spAutoFit/>
          </a:bodyPr>
          <a:lstStyle/>
          <a:p>
            <a:pPr marL="285750" indent="-285750" algn="just">
              <a:buFont typeface="Wingdings" panose="05000000000000000000" pitchFamily="2" charset="2"/>
              <a:buChar char="§"/>
            </a:pPr>
            <a:r>
              <a:rPr lang="en-US" sz="2400" dirty="0">
                <a:solidFill>
                  <a:srgbClr val="0A1F61"/>
                </a:solidFill>
              </a:rPr>
              <a:t>The pervious Figure provides an example of the bow-tie being used to represent the three components of risk source, event and impact. </a:t>
            </a:r>
          </a:p>
          <a:p>
            <a:pPr marL="285750" indent="-285750" algn="just">
              <a:buFont typeface="Wingdings" panose="05000000000000000000" pitchFamily="2" charset="2"/>
              <a:buChar char="§"/>
            </a:pPr>
            <a:endParaRPr lang="en-US" sz="2400" dirty="0">
              <a:solidFill>
                <a:srgbClr val="0A1F61"/>
              </a:solidFill>
            </a:endParaRPr>
          </a:p>
          <a:p>
            <a:pPr marL="285750" indent="-285750" algn="just">
              <a:buFont typeface="Wingdings" panose="05000000000000000000" pitchFamily="2" charset="2"/>
              <a:buChar char="§"/>
            </a:pPr>
            <a:r>
              <a:rPr lang="en-US" sz="2400" dirty="0">
                <a:solidFill>
                  <a:srgbClr val="0A1F61"/>
                </a:solidFill>
              </a:rPr>
              <a:t>In this high-level representation, </a:t>
            </a:r>
            <a:r>
              <a:rPr lang="en-US" sz="2400" u="sng" dirty="0">
                <a:solidFill>
                  <a:srgbClr val="0A1F61"/>
                </a:solidFill>
              </a:rPr>
              <a:t>risk sources </a:t>
            </a:r>
            <a:r>
              <a:rPr lang="en-US" sz="2400" dirty="0">
                <a:solidFill>
                  <a:srgbClr val="0A1F61"/>
                </a:solidFill>
              </a:rPr>
              <a:t>are identified as strategic, tactical, operational or compliance.</a:t>
            </a:r>
          </a:p>
          <a:p>
            <a:pPr marL="285750" indent="-285750" algn="just">
              <a:buFont typeface="Wingdings" panose="05000000000000000000" pitchFamily="2" charset="2"/>
              <a:buChar char="§"/>
            </a:pPr>
            <a:endParaRPr lang="en-US" sz="2400" dirty="0">
              <a:solidFill>
                <a:srgbClr val="0A1F61"/>
              </a:solidFill>
            </a:endParaRPr>
          </a:p>
          <a:p>
            <a:pPr marL="285750" indent="-285750" algn="just">
              <a:buFont typeface="Wingdings" panose="05000000000000000000" pitchFamily="2" charset="2"/>
              <a:buChar char="§"/>
            </a:pPr>
            <a:r>
              <a:rPr lang="en-US" sz="2400" dirty="0">
                <a:solidFill>
                  <a:srgbClr val="0A1F61"/>
                </a:solidFill>
              </a:rPr>
              <a:t>Impacts are represented using the FIRM risk scorecard, as described in the following Table.</a:t>
            </a:r>
          </a:p>
          <a:p>
            <a:pPr marL="285750" indent="-285750" algn="just">
              <a:buFont typeface="Wingdings" panose="05000000000000000000" pitchFamily="2" charset="2"/>
              <a:buChar char="§"/>
            </a:pPr>
            <a:endParaRPr lang="en-US" sz="2400" dirty="0">
              <a:solidFill>
                <a:srgbClr val="0A1F61"/>
              </a:solidFill>
            </a:endParaRPr>
          </a:p>
          <a:p>
            <a:pPr marL="285750" indent="-285750" algn="just">
              <a:buFont typeface="Wingdings" panose="05000000000000000000" pitchFamily="2" charset="2"/>
              <a:buChar char="§"/>
            </a:pPr>
            <a:r>
              <a:rPr lang="en-US" sz="2400" dirty="0">
                <a:solidFill>
                  <a:srgbClr val="0A1F61"/>
                </a:solidFill>
              </a:rPr>
              <a:t>At the center of the bow-tie is </a:t>
            </a:r>
            <a:r>
              <a:rPr lang="en-US" sz="2400" u="sng" dirty="0">
                <a:solidFill>
                  <a:srgbClr val="0A1F61"/>
                </a:solidFill>
              </a:rPr>
              <a:t>the event</a:t>
            </a:r>
            <a:r>
              <a:rPr lang="en-US" sz="2400" dirty="0">
                <a:solidFill>
                  <a:srgbClr val="0A1F61"/>
                </a:solidFill>
              </a:rPr>
              <a:t>, as described by the component of the organization that will be impacted by the event.</a:t>
            </a:r>
          </a:p>
        </p:txBody>
      </p:sp>
    </p:spTree>
    <p:extLst>
      <p:ext uri="{BB962C8B-B14F-4D97-AF65-F5344CB8AC3E}">
        <p14:creationId xmlns:p14="http://schemas.microsoft.com/office/powerpoint/2010/main" val="409485533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2- FIRM risk scorecard:</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5        Risk classification systems</a:t>
            </a:r>
          </a:p>
        </p:txBody>
      </p:sp>
      <p:sp>
        <p:nvSpPr>
          <p:cNvPr id="15" name="TextBox 14">
            <a:extLst>
              <a:ext uri="{FF2B5EF4-FFF2-40B4-BE49-F238E27FC236}">
                <a16:creationId xmlns:a16="http://schemas.microsoft.com/office/drawing/2014/main" id="{73AFA1A9-5805-45BD-B3DD-16C7EBF2A080}"/>
              </a:ext>
            </a:extLst>
          </p:cNvPr>
          <p:cNvSpPr txBox="1"/>
          <p:nvPr/>
        </p:nvSpPr>
        <p:spPr>
          <a:xfrm>
            <a:off x="2105891" y="1997839"/>
            <a:ext cx="9712036" cy="3416320"/>
          </a:xfrm>
          <a:prstGeom prst="rect">
            <a:avLst/>
          </a:prstGeom>
          <a:noFill/>
        </p:spPr>
        <p:txBody>
          <a:bodyPr wrap="square">
            <a:spAutoFit/>
          </a:bodyPr>
          <a:lstStyle/>
          <a:p>
            <a:pPr marL="342900" indent="-342900">
              <a:buFont typeface="Wingdings" panose="05000000000000000000" pitchFamily="2" charset="2"/>
              <a:buChar char="§"/>
            </a:pPr>
            <a:r>
              <a:rPr lang="en-US" sz="2400" dirty="0"/>
              <a:t>The classification system also reflects the idea that every organization should be concerned about its finances, infrastructure, reputation and marketplace success. In order to give a broader scope to commercial success, the headings of the FIRM risk scorecard are as follows:</a:t>
            </a:r>
          </a:p>
          <a:p>
            <a:pPr marL="342900" indent="-342900">
              <a:buFont typeface="Wingdings" panose="05000000000000000000" pitchFamily="2" charset="2"/>
              <a:buChar char="§"/>
            </a:pPr>
            <a:endParaRPr lang="en-US" sz="2400" dirty="0"/>
          </a:p>
          <a:p>
            <a:pPr marL="342900" indent="-342900">
              <a:buFont typeface="Wingdings" panose="05000000000000000000" pitchFamily="2" charset="2"/>
              <a:buChar char="§"/>
            </a:pPr>
            <a:r>
              <a:rPr lang="en-US" sz="2400" b="1" dirty="0"/>
              <a:t>F</a:t>
            </a:r>
            <a:r>
              <a:rPr lang="en-US" sz="2400" dirty="0"/>
              <a:t> Financial;</a:t>
            </a:r>
          </a:p>
          <a:p>
            <a:pPr marL="342900" indent="-342900">
              <a:buFont typeface="Wingdings" panose="05000000000000000000" pitchFamily="2" charset="2"/>
              <a:buChar char="§"/>
            </a:pPr>
            <a:r>
              <a:rPr lang="en-US" sz="2400" b="1" dirty="0"/>
              <a:t>I</a:t>
            </a:r>
            <a:r>
              <a:rPr lang="en-US" sz="2400" dirty="0"/>
              <a:t> Infrastructure;</a:t>
            </a:r>
          </a:p>
          <a:p>
            <a:pPr marL="342900" indent="-342900">
              <a:buFont typeface="Wingdings" panose="05000000000000000000" pitchFamily="2" charset="2"/>
              <a:buChar char="§"/>
            </a:pPr>
            <a:r>
              <a:rPr lang="en-US" sz="2400" b="1" dirty="0"/>
              <a:t>R</a:t>
            </a:r>
            <a:r>
              <a:rPr lang="en-US" sz="2400" dirty="0"/>
              <a:t> Reputational;</a:t>
            </a:r>
          </a:p>
          <a:p>
            <a:pPr marL="342900" indent="-342900">
              <a:buFont typeface="Wingdings" panose="05000000000000000000" pitchFamily="2" charset="2"/>
              <a:buChar char="§"/>
            </a:pPr>
            <a:r>
              <a:rPr lang="en-US" sz="2400" b="1" dirty="0"/>
              <a:t>M</a:t>
            </a:r>
            <a:r>
              <a:rPr lang="en-US" sz="2400" dirty="0"/>
              <a:t> Marketplace.</a:t>
            </a:r>
          </a:p>
        </p:txBody>
      </p:sp>
    </p:spTree>
    <p:extLst>
      <p:ext uri="{BB962C8B-B14F-4D97-AF65-F5344CB8AC3E}">
        <p14:creationId xmlns:p14="http://schemas.microsoft.com/office/powerpoint/2010/main" val="232053097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short-, medium- and long-term risks:</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5        Risk classification systems</a:t>
            </a:r>
          </a:p>
        </p:txBody>
      </p:sp>
      <p:pic>
        <p:nvPicPr>
          <p:cNvPr id="8" name="Picture 7">
            <a:extLst>
              <a:ext uri="{FF2B5EF4-FFF2-40B4-BE49-F238E27FC236}">
                <a16:creationId xmlns:a16="http://schemas.microsoft.com/office/drawing/2014/main" id="{8CF36543-49C3-4B2D-9627-740675792FAB}"/>
              </a:ext>
            </a:extLst>
          </p:cNvPr>
          <p:cNvPicPr>
            <a:picLocks noChangeAspect="1"/>
          </p:cNvPicPr>
          <p:nvPr/>
        </p:nvPicPr>
        <p:blipFill>
          <a:blip r:embed="rId7"/>
          <a:stretch>
            <a:fillRect/>
          </a:stretch>
        </p:blipFill>
        <p:spPr>
          <a:xfrm>
            <a:off x="2116244" y="1882057"/>
            <a:ext cx="9673974" cy="3908453"/>
          </a:xfrm>
          <a:prstGeom prst="rect">
            <a:avLst/>
          </a:prstGeom>
        </p:spPr>
      </p:pic>
    </p:spTree>
    <p:extLst>
      <p:ext uri="{BB962C8B-B14F-4D97-AF65-F5344CB8AC3E}">
        <p14:creationId xmlns:p14="http://schemas.microsoft.com/office/powerpoint/2010/main" val="64920188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short-, medium- and long-term risks:</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5        Risk classification systems</a:t>
            </a:r>
          </a:p>
        </p:txBody>
      </p:sp>
      <p:pic>
        <p:nvPicPr>
          <p:cNvPr id="12" name="Picture 11">
            <a:extLst>
              <a:ext uri="{FF2B5EF4-FFF2-40B4-BE49-F238E27FC236}">
                <a16:creationId xmlns:a16="http://schemas.microsoft.com/office/drawing/2014/main" id="{20DA7C32-C8DE-4F2F-AC3D-EC91427AD914}"/>
              </a:ext>
            </a:extLst>
          </p:cNvPr>
          <p:cNvPicPr>
            <a:picLocks noChangeAspect="1"/>
          </p:cNvPicPr>
          <p:nvPr/>
        </p:nvPicPr>
        <p:blipFill>
          <a:blip r:embed="rId7"/>
          <a:stretch>
            <a:fillRect/>
          </a:stretch>
        </p:blipFill>
        <p:spPr>
          <a:xfrm>
            <a:off x="2064080" y="1882057"/>
            <a:ext cx="9533100" cy="3626922"/>
          </a:xfrm>
          <a:prstGeom prst="rect">
            <a:avLst/>
          </a:prstGeom>
        </p:spPr>
      </p:pic>
    </p:spTree>
    <p:extLst>
      <p:ext uri="{BB962C8B-B14F-4D97-AF65-F5344CB8AC3E}">
        <p14:creationId xmlns:p14="http://schemas.microsoft.com/office/powerpoint/2010/main" val="352152037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short-, medium- and long-term risks:</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5        Risk classification systems</a:t>
            </a:r>
          </a:p>
        </p:txBody>
      </p:sp>
      <p:pic>
        <p:nvPicPr>
          <p:cNvPr id="12" name="Picture 11">
            <a:extLst>
              <a:ext uri="{FF2B5EF4-FFF2-40B4-BE49-F238E27FC236}">
                <a16:creationId xmlns:a16="http://schemas.microsoft.com/office/drawing/2014/main" id="{20DA7C32-C8DE-4F2F-AC3D-EC91427AD914}"/>
              </a:ext>
            </a:extLst>
          </p:cNvPr>
          <p:cNvPicPr>
            <a:picLocks noChangeAspect="1"/>
          </p:cNvPicPr>
          <p:nvPr/>
        </p:nvPicPr>
        <p:blipFill>
          <a:blip r:embed="rId7"/>
          <a:stretch>
            <a:fillRect/>
          </a:stretch>
        </p:blipFill>
        <p:spPr>
          <a:xfrm>
            <a:off x="2064080" y="1882057"/>
            <a:ext cx="9533100" cy="3626922"/>
          </a:xfrm>
          <a:prstGeom prst="rect">
            <a:avLst/>
          </a:prstGeom>
        </p:spPr>
      </p:pic>
    </p:spTree>
    <p:extLst>
      <p:ext uri="{BB962C8B-B14F-4D97-AF65-F5344CB8AC3E}">
        <p14:creationId xmlns:p14="http://schemas.microsoft.com/office/powerpoint/2010/main" val="297643781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3- PESTLE classification system:</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5        Risk classification systems</a:t>
            </a:r>
          </a:p>
        </p:txBody>
      </p:sp>
      <p:pic>
        <p:nvPicPr>
          <p:cNvPr id="10" name="Picture 9">
            <a:extLst>
              <a:ext uri="{FF2B5EF4-FFF2-40B4-BE49-F238E27FC236}">
                <a16:creationId xmlns:a16="http://schemas.microsoft.com/office/drawing/2014/main" id="{C792951B-67CE-4468-83F2-3FB16960C2A9}"/>
              </a:ext>
            </a:extLst>
          </p:cNvPr>
          <p:cNvPicPr>
            <a:picLocks noChangeAspect="1"/>
          </p:cNvPicPr>
          <p:nvPr/>
        </p:nvPicPr>
        <p:blipFill>
          <a:blip r:embed="rId7"/>
          <a:stretch>
            <a:fillRect/>
          </a:stretch>
        </p:blipFill>
        <p:spPr>
          <a:xfrm>
            <a:off x="2026066" y="1934616"/>
            <a:ext cx="9653316" cy="3912001"/>
          </a:xfrm>
          <a:prstGeom prst="rect">
            <a:avLst/>
          </a:prstGeom>
        </p:spPr>
      </p:pic>
    </p:spTree>
    <p:extLst>
      <p:ext uri="{BB962C8B-B14F-4D97-AF65-F5344CB8AC3E}">
        <p14:creationId xmlns:p14="http://schemas.microsoft.com/office/powerpoint/2010/main" val="133791553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4- Compliance, hazard, control and opportunity</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5        Risk classification systems</a:t>
            </a:r>
          </a:p>
        </p:txBody>
      </p:sp>
      <p:sp>
        <p:nvSpPr>
          <p:cNvPr id="12" name="TextBox 11">
            <a:extLst>
              <a:ext uri="{FF2B5EF4-FFF2-40B4-BE49-F238E27FC236}">
                <a16:creationId xmlns:a16="http://schemas.microsoft.com/office/drawing/2014/main" id="{6080C4E9-F22C-4FEF-9C7D-C4348EA14EF6}"/>
              </a:ext>
            </a:extLst>
          </p:cNvPr>
          <p:cNvSpPr txBox="1"/>
          <p:nvPr/>
        </p:nvSpPr>
        <p:spPr>
          <a:xfrm>
            <a:off x="1874165" y="1902098"/>
            <a:ext cx="9902228" cy="3785652"/>
          </a:xfrm>
          <a:prstGeom prst="rect">
            <a:avLst/>
          </a:prstGeom>
          <a:noFill/>
        </p:spPr>
        <p:txBody>
          <a:bodyPr wrap="square">
            <a:spAutoFit/>
          </a:bodyPr>
          <a:lstStyle/>
          <a:p>
            <a:pPr marL="342900" indent="-342900" algn="just">
              <a:buFont typeface="Wingdings" panose="05000000000000000000" pitchFamily="2" charset="2"/>
              <a:buChar char="§"/>
            </a:pPr>
            <a:r>
              <a:rPr lang="en-US" sz="2400" dirty="0"/>
              <a:t>Categorizing risks according to a single risk classification system is not always helpful</a:t>
            </a:r>
          </a:p>
          <a:p>
            <a:pPr marL="342900" indent="-342900" algn="just">
              <a:buFont typeface="Wingdings" panose="05000000000000000000" pitchFamily="2" charset="2"/>
              <a:buChar char="§"/>
            </a:pPr>
            <a:endParaRPr lang="en-US" sz="2400" dirty="0"/>
          </a:p>
          <a:p>
            <a:pPr marL="342900" indent="-342900" algn="just">
              <a:buFont typeface="Wingdings" panose="05000000000000000000" pitchFamily="2" charset="2"/>
              <a:buChar char="§"/>
            </a:pPr>
            <a:r>
              <a:rPr lang="en-US" sz="2400" dirty="0"/>
              <a:t>Risks need to be classified according to the source or impact as well as according to the timescale of the impact.</a:t>
            </a:r>
          </a:p>
          <a:p>
            <a:pPr marL="342900" indent="-342900" algn="just">
              <a:buFont typeface="Wingdings" panose="05000000000000000000" pitchFamily="2" charset="2"/>
              <a:buChar char="§"/>
            </a:pPr>
            <a:endParaRPr lang="en-US" sz="2400" dirty="0"/>
          </a:p>
          <a:p>
            <a:pPr marL="342900" indent="-342900" algn="just">
              <a:buFont typeface="Wingdings" panose="05000000000000000000" pitchFamily="2" charset="2"/>
              <a:buChar char="§"/>
            </a:pPr>
            <a:r>
              <a:rPr lang="en-US" sz="2400" dirty="0"/>
              <a:t> Therefore, a combination of the FIRM risk scorecard and the classification of risks as hazard, control and opportunity risks can be used to provide a complete picture.</a:t>
            </a:r>
          </a:p>
          <a:p>
            <a:pPr marL="342900" indent="-342900" algn="just">
              <a:buFont typeface="Wingdings" panose="05000000000000000000" pitchFamily="2" charset="2"/>
              <a:buChar char="§"/>
            </a:pPr>
            <a:endParaRPr lang="en-US" sz="2400" dirty="0"/>
          </a:p>
        </p:txBody>
      </p:sp>
    </p:spTree>
    <p:extLst>
      <p:ext uri="{BB962C8B-B14F-4D97-AF65-F5344CB8AC3E}">
        <p14:creationId xmlns:p14="http://schemas.microsoft.com/office/powerpoint/2010/main" val="154068699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4- Compliance, hazard, control and opportunity</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5        Risk classification systems</a:t>
            </a:r>
          </a:p>
        </p:txBody>
      </p:sp>
      <p:sp>
        <p:nvSpPr>
          <p:cNvPr id="12" name="TextBox 11">
            <a:extLst>
              <a:ext uri="{FF2B5EF4-FFF2-40B4-BE49-F238E27FC236}">
                <a16:creationId xmlns:a16="http://schemas.microsoft.com/office/drawing/2014/main" id="{6080C4E9-F22C-4FEF-9C7D-C4348EA14EF6}"/>
              </a:ext>
            </a:extLst>
          </p:cNvPr>
          <p:cNvSpPr txBox="1"/>
          <p:nvPr/>
        </p:nvSpPr>
        <p:spPr>
          <a:xfrm>
            <a:off x="1874165" y="1902098"/>
            <a:ext cx="9902228" cy="1200329"/>
          </a:xfrm>
          <a:prstGeom prst="rect">
            <a:avLst/>
          </a:prstGeom>
          <a:noFill/>
        </p:spPr>
        <p:txBody>
          <a:bodyPr wrap="square">
            <a:spAutoFit/>
          </a:bodyPr>
          <a:lstStyle/>
          <a:p>
            <a:pPr marL="342900" indent="-342900" algn="just">
              <a:buFont typeface="Wingdings" panose="05000000000000000000" pitchFamily="2" charset="2"/>
              <a:buChar char="§"/>
            </a:pPr>
            <a:r>
              <a:rPr lang="en-US" sz="2400" dirty="0"/>
              <a:t>It is possible to design a personal risk matrix that classifies risks according to the FIRM risk scorecard and also classifies them according to whether they are short term, medium term or long term.</a:t>
            </a:r>
          </a:p>
        </p:txBody>
      </p:sp>
    </p:spTree>
    <p:extLst>
      <p:ext uri="{BB962C8B-B14F-4D97-AF65-F5344CB8AC3E}">
        <p14:creationId xmlns:p14="http://schemas.microsoft.com/office/powerpoint/2010/main" val="24837304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Project Risk Identification:</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5        Project Risk Management Guide</a:t>
            </a:r>
          </a:p>
        </p:txBody>
      </p:sp>
      <p:pic>
        <p:nvPicPr>
          <p:cNvPr id="8" name="Picture 7">
            <a:extLst>
              <a:ext uri="{FF2B5EF4-FFF2-40B4-BE49-F238E27FC236}">
                <a16:creationId xmlns:a16="http://schemas.microsoft.com/office/drawing/2014/main" id="{E29B779C-74CA-4E65-BEE8-45933C3AF1F6}"/>
              </a:ext>
            </a:extLst>
          </p:cNvPr>
          <p:cNvPicPr>
            <a:picLocks noChangeAspect="1"/>
          </p:cNvPicPr>
          <p:nvPr/>
        </p:nvPicPr>
        <p:blipFill>
          <a:blip r:embed="rId7"/>
          <a:stretch>
            <a:fillRect/>
          </a:stretch>
        </p:blipFill>
        <p:spPr>
          <a:xfrm>
            <a:off x="1827073" y="2204822"/>
            <a:ext cx="9902229" cy="3477984"/>
          </a:xfrm>
          <a:prstGeom prst="rect">
            <a:avLst/>
          </a:prstGeom>
        </p:spPr>
      </p:pic>
    </p:spTree>
    <p:extLst>
      <p:ext uri="{BB962C8B-B14F-4D97-AF65-F5344CB8AC3E}">
        <p14:creationId xmlns:p14="http://schemas.microsoft.com/office/powerpoint/2010/main" val="117409352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Project Risk Identification:</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5        Project Risk Management Guide</a:t>
            </a:r>
          </a:p>
        </p:txBody>
      </p:sp>
      <p:sp>
        <p:nvSpPr>
          <p:cNvPr id="12" name="TextBox 11">
            <a:extLst>
              <a:ext uri="{FF2B5EF4-FFF2-40B4-BE49-F238E27FC236}">
                <a16:creationId xmlns:a16="http://schemas.microsoft.com/office/drawing/2014/main" id="{5C2B2F5F-0902-4D98-AAAC-2747EC39B5AD}"/>
              </a:ext>
            </a:extLst>
          </p:cNvPr>
          <p:cNvSpPr txBox="1"/>
          <p:nvPr/>
        </p:nvSpPr>
        <p:spPr>
          <a:xfrm>
            <a:off x="1874165" y="1956434"/>
            <a:ext cx="10198510" cy="3416320"/>
          </a:xfrm>
          <a:prstGeom prst="rect">
            <a:avLst/>
          </a:prstGeom>
          <a:noFill/>
        </p:spPr>
        <p:txBody>
          <a:bodyPr wrap="square">
            <a:spAutoFit/>
          </a:bodyPr>
          <a:lstStyle/>
          <a:p>
            <a:r>
              <a:rPr lang="en-US" sz="2400" b="1" u="sng" dirty="0"/>
              <a:t>2-1 Risk Identification during Project Development:</a:t>
            </a:r>
          </a:p>
          <a:p>
            <a:endParaRPr lang="en-US" sz="2400" dirty="0"/>
          </a:p>
          <a:p>
            <a:r>
              <a:rPr lang="en-US" sz="2400" dirty="0"/>
              <a:t>Risk identification is ongoing through project development:</a:t>
            </a:r>
          </a:p>
          <a:p>
            <a:endParaRPr lang="en-US" sz="2400" dirty="0"/>
          </a:p>
          <a:p>
            <a:r>
              <a:rPr lang="en-US" sz="2400" dirty="0"/>
              <a:t>1. Planning</a:t>
            </a:r>
          </a:p>
          <a:p>
            <a:r>
              <a:rPr lang="en-US" sz="2400" dirty="0"/>
              <a:t>2. Scoping</a:t>
            </a:r>
          </a:p>
          <a:p>
            <a:r>
              <a:rPr lang="en-US" sz="2400" dirty="0"/>
              <a:t>3. Design/Plans, Specifications, and Estimate (Engineer’s Estimate)</a:t>
            </a:r>
          </a:p>
          <a:p>
            <a:r>
              <a:rPr lang="en-US" sz="2400" dirty="0"/>
              <a:t>4. Construction</a:t>
            </a:r>
          </a:p>
          <a:p>
            <a:endParaRPr lang="en-US" sz="2400" dirty="0"/>
          </a:p>
        </p:txBody>
      </p:sp>
    </p:spTree>
    <p:extLst>
      <p:ext uri="{BB962C8B-B14F-4D97-AF65-F5344CB8AC3E}">
        <p14:creationId xmlns:p14="http://schemas.microsoft.com/office/powerpoint/2010/main" val="160878082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Project Risk Identification:</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5        Project Risk Management Guide</a:t>
            </a:r>
          </a:p>
        </p:txBody>
      </p:sp>
      <p:sp>
        <p:nvSpPr>
          <p:cNvPr id="12" name="TextBox 11">
            <a:extLst>
              <a:ext uri="{FF2B5EF4-FFF2-40B4-BE49-F238E27FC236}">
                <a16:creationId xmlns:a16="http://schemas.microsoft.com/office/drawing/2014/main" id="{5C2B2F5F-0902-4D98-AAAC-2747EC39B5AD}"/>
              </a:ext>
            </a:extLst>
          </p:cNvPr>
          <p:cNvSpPr txBox="1"/>
          <p:nvPr/>
        </p:nvSpPr>
        <p:spPr>
          <a:xfrm>
            <a:off x="1874165" y="1956434"/>
            <a:ext cx="10198510" cy="830997"/>
          </a:xfrm>
          <a:prstGeom prst="rect">
            <a:avLst/>
          </a:prstGeom>
          <a:noFill/>
        </p:spPr>
        <p:txBody>
          <a:bodyPr wrap="square">
            <a:spAutoFit/>
          </a:bodyPr>
          <a:lstStyle/>
          <a:p>
            <a:r>
              <a:rPr lang="en-US" sz="2400" b="1" u="sng" dirty="0"/>
              <a:t>2-2 Risk Identification: Inputs, Tools and Techniques, Outputs:</a:t>
            </a:r>
          </a:p>
          <a:p>
            <a:r>
              <a:rPr lang="en-US" sz="2400" b="1" dirty="0"/>
              <a:t>2-2.1 Risk Identification Inputs</a:t>
            </a:r>
          </a:p>
        </p:txBody>
      </p:sp>
      <p:sp>
        <p:nvSpPr>
          <p:cNvPr id="15" name="TextBox 14">
            <a:extLst>
              <a:ext uri="{FF2B5EF4-FFF2-40B4-BE49-F238E27FC236}">
                <a16:creationId xmlns:a16="http://schemas.microsoft.com/office/drawing/2014/main" id="{7CD2BF4B-AAA1-4576-B2FD-0228535B1EB4}"/>
              </a:ext>
            </a:extLst>
          </p:cNvPr>
          <p:cNvSpPr txBox="1"/>
          <p:nvPr/>
        </p:nvSpPr>
        <p:spPr>
          <a:xfrm>
            <a:off x="1984664" y="2922364"/>
            <a:ext cx="9902229" cy="2862322"/>
          </a:xfrm>
          <a:prstGeom prst="rect">
            <a:avLst/>
          </a:prstGeom>
          <a:solidFill>
            <a:schemeClr val="bg1">
              <a:lumMod val="75000"/>
            </a:schemeClr>
          </a:solidFill>
        </p:spPr>
        <p:txBody>
          <a:bodyPr wrap="square">
            <a:spAutoFit/>
          </a:bodyPr>
          <a:lstStyle/>
          <a:p>
            <a:pPr marL="285750" indent="-285750">
              <a:buFont typeface="Wingdings" panose="05000000000000000000" pitchFamily="2" charset="2"/>
              <a:buChar char="§"/>
            </a:pPr>
            <a:r>
              <a:rPr lang="en-US" sz="2000" dirty="0"/>
              <a:t>The most important first input is a defined project. In order to fully understand and assess. project risks we must ensure a mutual understanding of the project under evaluation.</a:t>
            </a:r>
          </a:p>
          <a:p>
            <a:pPr marL="285750" indent="-285750">
              <a:buFont typeface="Wingdings" panose="05000000000000000000" pitchFamily="2" charset="2"/>
              <a:buChar char="§"/>
            </a:pPr>
            <a:endParaRPr lang="en-US" sz="2000" dirty="0"/>
          </a:p>
          <a:p>
            <a:pPr marL="285750" indent="-285750">
              <a:buFont typeface="Wingdings" panose="05000000000000000000" pitchFamily="2" charset="2"/>
              <a:buChar char="§"/>
            </a:pPr>
            <a:r>
              <a:rPr lang="en-US" sz="2000" dirty="0"/>
              <a:t>Fundamental information about a project includes a clear statement of need. To focus on risks and uncertainties our project will face, we must know the project in context, scope, schedule, and estimate.</a:t>
            </a:r>
          </a:p>
          <a:p>
            <a:pPr marL="285750" indent="-285750">
              <a:buFont typeface="Wingdings" panose="05000000000000000000" pitchFamily="2" charset="2"/>
              <a:buChar char="§"/>
            </a:pPr>
            <a:endParaRPr lang="en-US" sz="2000" dirty="0"/>
          </a:p>
          <a:p>
            <a:pPr marL="285750" indent="-285750">
              <a:buFont typeface="Wingdings" panose="05000000000000000000" pitchFamily="2" charset="2"/>
              <a:buChar char="§"/>
            </a:pPr>
            <a:r>
              <a:rPr lang="en-US" sz="2000" dirty="0"/>
              <a:t> Information is commensurate with the level of project development at the time of risk analysis. Progressive elaboration should not be confused with scope creep.</a:t>
            </a:r>
          </a:p>
        </p:txBody>
      </p:sp>
    </p:spTree>
    <p:extLst>
      <p:ext uri="{BB962C8B-B14F-4D97-AF65-F5344CB8AC3E}">
        <p14:creationId xmlns:p14="http://schemas.microsoft.com/office/powerpoint/2010/main" val="196539259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Project Risk Identification:</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5        Project Risk Management Guide</a:t>
            </a:r>
          </a:p>
        </p:txBody>
      </p:sp>
      <p:sp>
        <p:nvSpPr>
          <p:cNvPr id="12" name="TextBox 11">
            <a:extLst>
              <a:ext uri="{FF2B5EF4-FFF2-40B4-BE49-F238E27FC236}">
                <a16:creationId xmlns:a16="http://schemas.microsoft.com/office/drawing/2014/main" id="{5C2B2F5F-0902-4D98-AAAC-2747EC39B5AD}"/>
              </a:ext>
            </a:extLst>
          </p:cNvPr>
          <p:cNvSpPr txBox="1"/>
          <p:nvPr/>
        </p:nvSpPr>
        <p:spPr>
          <a:xfrm>
            <a:off x="1874165" y="1956434"/>
            <a:ext cx="10198510" cy="830997"/>
          </a:xfrm>
          <a:prstGeom prst="rect">
            <a:avLst/>
          </a:prstGeom>
          <a:noFill/>
        </p:spPr>
        <p:txBody>
          <a:bodyPr wrap="square">
            <a:spAutoFit/>
          </a:bodyPr>
          <a:lstStyle/>
          <a:p>
            <a:r>
              <a:rPr lang="en-US" sz="2400" b="1" u="sng" dirty="0"/>
              <a:t>2-2 Risk Identification: Inputs, Tools and Techniques, Outputs:</a:t>
            </a:r>
          </a:p>
          <a:p>
            <a:r>
              <a:rPr lang="en-US" sz="2400" b="1" dirty="0"/>
              <a:t>2-2.2 Risk Identification Tools and Techniques</a:t>
            </a:r>
          </a:p>
        </p:txBody>
      </p:sp>
      <p:sp>
        <p:nvSpPr>
          <p:cNvPr id="15" name="TextBox 14">
            <a:extLst>
              <a:ext uri="{FF2B5EF4-FFF2-40B4-BE49-F238E27FC236}">
                <a16:creationId xmlns:a16="http://schemas.microsoft.com/office/drawing/2014/main" id="{7CD2BF4B-AAA1-4576-B2FD-0228535B1EB4}"/>
              </a:ext>
            </a:extLst>
          </p:cNvPr>
          <p:cNvSpPr txBox="1"/>
          <p:nvPr/>
        </p:nvSpPr>
        <p:spPr>
          <a:xfrm>
            <a:off x="1880196" y="2787431"/>
            <a:ext cx="10088011" cy="3170099"/>
          </a:xfrm>
          <a:prstGeom prst="rect">
            <a:avLst/>
          </a:prstGeom>
          <a:solidFill>
            <a:schemeClr val="bg1">
              <a:lumMod val="75000"/>
            </a:schemeClr>
          </a:solidFill>
        </p:spPr>
        <p:txBody>
          <a:bodyPr wrap="square">
            <a:spAutoFit/>
          </a:bodyPr>
          <a:lstStyle/>
          <a:p>
            <a:pPr marL="285750" indent="-285750">
              <a:buFont typeface="Wingdings" panose="05000000000000000000" pitchFamily="2" charset="2"/>
              <a:buChar char="§"/>
            </a:pPr>
            <a:r>
              <a:rPr lang="en-US" sz="2000" dirty="0"/>
              <a:t>Brainstorming: An effective method, brainstorming can range from a small informal project team effort for simpler projects to a full-blown CEVP® workshop. Effective brainstorming requires a skilled facilitator, working together with the project team and specialists who can bring additional expertise.</a:t>
            </a:r>
          </a:p>
          <a:p>
            <a:pPr marL="285750" indent="-285750">
              <a:buFont typeface="Wingdings" panose="05000000000000000000" pitchFamily="2" charset="2"/>
              <a:buChar char="§"/>
            </a:pPr>
            <a:endParaRPr lang="en-US" sz="2000" dirty="0"/>
          </a:p>
          <a:p>
            <a:pPr marL="285750" indent="-285750">
              <a:buFont typeface="Wingdings" panose="05000000000000000000" pitchFamily="2" charset="2"/>
              <a:buChar char="§"/>
            </a:pPr>
            <a:r>
              <a:rPr lang="en-US" sz="2000" dirty="0"/>
              <a:t>Checklists and/or questionnaires to “specialty groups”: Checklists/questionnaires are quick and easy to use, but limited in nature; they only deal with the items on the list. Each project is unique, so a standard list will often not capture the project-specific risks of most concern. Though it can be limited, a checklist/questionnaire can spark thinking prior to a more formal brainstorming process.</a:t>
            </a:r>
          </a:p>
        </p:txBody>
      </p:sp>
    </p:spTree>
    <p:extLst>
      <p:ext uri="{BB962C8B-B14F-4D97-AF65-F5344CB8AC3E}">
        <p14:creationId xmlns:p14="http://schemas.microsoft.com/office/powerpoint/2010/main" val="216336125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Project Risk Identification:</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5        Project Risk Management Guide</a:t>
            </a:r>
          </a:p>
        </p:txBody>
      </p:sp>
      <p:sp>
        <p:nvSpPr>
          <p:cNvPr id="12" name="TextBox 11">
            <a:extLst>
              <a:ext uri="{FF2B5EF4-FFF2-40B4-BE49-F238E27FC236}">
                <a16:creationId xmlns:a16="http://schemas.microsoft.com/office/drawing/2014/main" id="{5C2B2F5F-0902-4D98-AAAC-2747EC39B5AD}"/>
              </a:ext>
            </a:extLst>
          </p:cNvPr>
          <p:cNvSpPr txBox="1"/>
          <p:nvPr/>
        </p:nvSpPr>
        <p:spPr>
          <a:xfrm>
            <a:off x="1874165" y="1956434"/>
            <a:ext cx="10198510" cy="830997"/>
          </a:xfrm>
          <a:prstGeom prst="rect">
            <a:avLst/>
          </a:prstGeom>
          <a:noFill/>
        </p:spPr>
        <p:txBody>
          <a:bodyPr wrap="square">
            <a:spAutoFit/>
          </a:bodyPr>
          <a:lstStyle/>
          <a:p>
            <a:r>
              <a:rPr lang="en-US" sz="2400" b="1" u="sng" dirty="0"/>
              <a:t>2-2 Risk Identification: Inputs, Tools and Techniques, Outputs:</a:t>
            </a:r>
          </a:p>
          <a:p>
            <a:r>
              <a:rPr lang="en-US" sz="2400" b="1" dirty="0"/>
              <a:t>2-2.2 Risk Identification Tools and Techniques</a:t>
            </a:r>
          </a:p>
        </p:txBody>
      </p:sp>
      <p:sp>
        <p:nvSpPr>
          <p:cNvPr id="15" name="TextBox 14">
            <a:extLst>
              <a:ext uri="{FF2B5EF4-FFF2-40B4-BE49-F238E27FC236}">
                <a16:creationId xmlns:a16="http://schemas.microsoft.com/office/drawing/2014/main" id="{7CD2BF4B-AAA1-4576-B2FD-0228535B1EB4}"/>
              </a:ext>
            </a:extLst>
          </p:cNvPr>
          <p:cNvSpPr txBox="1"/>
          <p:nvPr/>
        </p:nvSpPr>
        <p:spPr>
          <a:xfrm>
            <a:off x="1880196" y="2787431"/>
            <a:ext cx="10088011" cy="2246769"/>
          </a:xfrm>
          <a:prstGeom prst="rect">
            <a:avLst/>
          </a:prstGeom>
          <a:solidFill>
            <a:schemeClr val="bg1">
              <a:lumMod val="75000"/>
            </a:schemeClr>
          </a:solidFill>
        </p:spPr>
        <p:txBody>
          <a:bodyPr wrap="square">
            <a:spAutoFit/>
          </a:bodyPr>
          <a:lstStyle/>
          <a:p>
            <a:pPr marL="285750" indent="-285750">
              <a:buFont typeface="Wingdings" panose="05000000000000000000" pitchFamily="2" charset="2"/>
              <a:buChar char="§"/>
            </a:pPr>
            <a:r>
              <a:rPr lang="en-US" sz="2000" b="1" dirty="0"/>
              <a:t>Examination of past similar projects: </a:t>
            </a:r>
            <a:r>
              <a:rPr lang="en-US" sz="2000" dirty="0"/>
              <a:t>Lessons learned from past projects help us to avoid repeating mistakes. Using past examples requires prudent and objective judgment, since a previous project may be similar but is nonetheless different because each new project has unique requirements and features, including uncertainties and risks.</a:t>
            </a:r>
          </a:p>
          <a:p>
            <a:pPr marL="285750" indent="-285750">
              <a:buFont typeface="Wingdings" panose="05000000000000000000" pitchFamily="2" charset="2"/>
              <a:buChar char="§"/>
            </a:pPr>
            <a:endParaRPr lang="en-US" sz="2000" dirty="0"/>
          </a:p>
          <a:p>
            <a:pPr marL="285750" indent="-285750">
              <a:buFont typeface="Wingdings" panose="05000000000000000000" pitchFamily="2" charset="2"/>
              <a:buChar char="§"/>
            </a:pPr>
            <a:r>
              <a:rPr lang="en-US" sz="2000" dirty="0"/>
              <a:t>A combination </a:t>
            </a:r>
            <a:r>
              <a:rPr lang="en-US" sz="2000"/>
              <a:t>of the above </a:t>
            </a:r>
            <a:r>
              <a:rPr lang="en-US" sz="2000" dirty="0"/>
              <a:t>methods and/or others: It is quite likely that for most projects, a</a:t>
            </a:r>
          </a:p>
          <a:p>
            <a:pPr marL="285750" indent="-285750">
              <a:buFont typeface="Wingdings" panose="05000000000000000000" pitchFamily="2" charset="2"/>
              <a:buChar char="§"/>
            </a:pPr>
            <a:r>
              <a:rPr lang="en-US" sz="2000" dirty="0"/>
              <a:t>combination of the above methods will be used to identify risks. </a:t>
            </a:r>
          </a:p>
        </p:txBody>
      </p:sp>
    </p:spTree>
    <p:extLst>
      <p:ext uri="{BB962C8B-B14F-4D97-AF65-F5344CB8AC3E}">
        <p14:creationId xmlns:p14="http://schemas.microsoft.com/office/powerpoint/2010/main" val="260750198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9053942" cy="523220"/>
          </a:xfrm>
          <a:prstGeom prst="rect">
            <a:avLst/>
          </a:prstGeom>
          <a:noFill/>
        </p:spPr>
        <p:txBody>
          <a:bodyPr wrap="square" rtlCol="0">
            <a:spAutoFit/>
          </a:bodyPr>
          <a:lstStyle/>
          <a:p>
            <a:pPr algn="ctr"/>
            <a:r>
              <a:rPr lang="en-US" sz="2800" dirty="0">
                <a:solidFill>
                  <a:schemeClr val="bg1"/>
                </a:solidFill>
                <a:latin typeface="Times New Roman" panose="02020603050405020304" pitchFamily="18" charset="0"/>
                <a:cs typeface="Times New Roman" panose="02020603050405020304" pitchFamily="18" charset="0"/>
              </a:rPr>
              <a:t>Conclusion</a:t>
            </a:r>
          </a:p>
        </p:txBody>
      </p:sp>
    </p:spTree>
    <p:extLst>
      <p:ext uri="{BB962C8B-B14F-4D97-AF65-F5344CB8AC3E}">
        <p14:creationId xmlns:p14="http://schemas.microsoft.com/office/powerpoint/2010/main" val="127405001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39757"/>
            <a:ext cx="9533101" cy="1610200"/>
          </a:xfrm>
          <a:prstGeom prst="rect">
            <a:avLst/>
          </a:prstGeom>
        </p:spPr>
      </p:pic>
      <p:sp>
        <p:nvSpPr>
          <p:cNvPr id="9" name="TextBox 8"/>
          <p:cNvSpPr txBox="1"/>
          <p:nvPr/>
        </p:nvSpPr>
        <p:spPr>
          <a:xfrm>
            <a:off x="1582617" y="1425534"/>
            <a:ext cx="9655226" cy="880369"/>
          </a:xfrm>
          <a:prstGeom prst="rect">
            <a:avLst/>
          </a:prstGeom>
          <a:noFill/>
        </p:spPr>
        <p:txBody>
          <a:bodyPr wrap="square" rtlCol="0">
            <a:spAutoFit/>
          </a:bodyPr>
          <a:lstStyle/>
          <a:p>
            <a:pPr algn="just">
              <a:lnSpc>
                <a:spcPct val="150000"/>
              </a:lnSpc>
            </a:pPr>
            <a:r>
              <a:rPr lang="en-US" b="1" i="1" dirty="0">
                <a:cs typeface="Tajawal Medium" panose="00000600000000000000"/>
              </a:rPr>
              <a:t>     </a:t>
            </a:r>
          </a:p>
          <a:p>
            <a:pPr marL="285750" indent="-285750" algn="just">
              <a:lnSpc>
                <a:spcPct val="150000"/>
              </a:lnSpc>
              <a:buFontTx/>
              <a:buChar char="-"/>
            </a:pPr>
            <a:endParaRPr lang="en-US" dirty="0">
              <a:cs typeface="Tajawal Medium" panose="00000600000000000000"/>
            </a:endParaRPr>
          </a:p>
        </p:txBody>
      </p:sp>
      <p:sp>
        <p:nvSpPr>
          <p:cNvPr id="13" name="TextBox 12">
            <a:extLst>
              <a:ext uri="{FF2B5EF4-FFF2-40B4-BE49-F238E27FC236}">
                <a16:creationId xmlns:a16="http://schemas.microsoft.com/office/drawing/2014/main" id="{3E73060D-F137-47E6-BE33-ECA29C518487}"/>
              </a:ext>
            </a:extLst>
          </p:cNvPr>
          <p:cNvSpPr txBox="1"/>
          <p:nvPr/>
        </p:nvSpPr>
        <p:spPr>
          <a:xfrm>
            <a:off x="183595" y="2451594"/>
            <a:ext cx="11836099" cy="2215991"/>
          </a:xfrm>
          <a:prstGeom prst="rect">
            <a:avLst/>
          </a:prstGeom>
          <a:noFill/>
        </p:spPr>
        <p:txBody>
          <a:bodyPr wrap="square" rtlCol="0">
            <a:spAutoFit/>
          </a:bodyPr>
          <a:lstStyle/>
          <a:p>
            <a:pPr algn="ctr"/>
            <a:r>
              <a:rPr lang="en-US" sz="8800" i="1" dirty="0">
                <a:solidFill>
                  <a:srgbClr val="002060"/>
                </a:solidFill>
                <a:latin typeface="Times New Roman" panose="02020603050405020304" pitchFamily="18" charset="0"/>
                <a:cs typeface="Times New Roman" panose="02020603050405020304" pitchFamily="18" charset="0"/>
              </a:rPr>
              <a:t>Thanks</a:t>
            </a:r>
            <a:r>
              <a:rPr lang="en-US" sz="13800" dirty="0">
                <a:solidFill>
                  <a:srgbClr val="002060"/>
                </a:solidFill>
                <a:latin typeface="Times New Roman" panose="02020603050405020304" pitchFamily="18" charset="0"/>
                <a:cs typeface="Times New Roman" panose="02020603050405020304" pitchFamily="18" charset="0"/>
              </a:rPr>
              <a:t> </a:t>
            </a:r>
          </a:p>
        </p:txBody>
      </p:sp>
    </p:spTree>
    <p:extLst>
      <p:ext uri="{BB962C8B-B14F-4D97-AF65-F5344CB8AC3E}">
        <p14:creationId xmlns:p14="http://schemas.microsoft.com/office/powerpoint/2010/main" val="341129404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10857</TotalTime>
  <Words>2212</Words>
  <Application>Microsoft Office PowerPoint</Application>
  <PresentationFormat>Widescreen</PresentationFormat>
  <Paragraphs>240</Paragraphs>
  <Slides>36</Slides>
  <Notes>34</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36</vt:i4>
      </vt:variant>
    </vt:vector>
  </HeadingPairs>
  <TitlesOfParts>
    <vt:vector size="44" baseType="lpstr">
      <vt:lpstr>Arial</vt:lpstr>
      <vt:lpstr>Calibri</vt:lpstr>
      <vt:lpstr>Calibri Light</vt:lpstr>
      <vt:lpstr>SabonLTStd-Roman</vt:lpstr>
      <vt:lpstr>Tajawal Medium</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shaimaa</cp:lastModifiedBy>
  <cp:revision>851</cp:revision>
  <dcterms:created xsi:type="dcterms:W3CDTF">2021-08-03T13:03:26Z</dcterms:created>
  <dcterms:modified xsi:type="dcterms:W3CDTF">2022-06-24T10:28:31Z</dcterms:modified>
</cp:coreProperties>
</file>