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738" r:id="rId5"/>
    <p:sldId id="481" r:id="rId6"/>
    <p:sldId id="482" r:id="rId7"/>
    <p:sldId id="313" r:id="rId8"/>
    <p:sldId id="558" r:id="rId9"/>
    <p:sldId id="762" r:id="rId10"/>
    <p:sldId id="799" r:id="rId11"/>
    <p:sldId id="781" r:id="rId12"/>
    <p:sldId id="782" r:id="rId13"/>
    <p:sldId id="783" r:id="rId14"/>
    <p:sldId id="786" r:id="rId15"/>
    <p:sldId id="787" r:id="rId16"/>
    <p:sldId id="788" r:id="rId17"/>
    <p:sldId id="789" r:id="rId18"/>
    <p:sldId id="761" r:id="rId19"/>
    <p:sldId id="767" r:id="rId20"/>
    <p:sldId id="791" r:id="rId21"/>
    <p:sldId id="792" r:id="rId22"/>
    <p:sldId id="793" r:id="rId23"/>
    <p:sldId id="794" r:id="rId24"/>
    <p:sldId id="526" r:id="rId25"/>
    <p:sldId id="797" r:id="rId26"/>
    <p:sldId id="527" r:id="rId27"/>
    <p:sldId id="529" r:id="rId28"/>
    <p:sldId id="530" r:id="rId29"/>
    <p:sldId id="531" r:id="rId30"/>
    <p:sldId id="800" r:id="rId31"/>
    <p:sldId id="532" r:id="rId32"/>
    <p:sldId id="533" r:id="rId33"/>
    <p:sldId id="535" r:id="rId34"/>
    <p:sldId id="798" r:id="rId35"/>
    <p:sldId id="537" r:id="rId36"/>
    <p:sldId id="538" r:id="rId37"/>
    <p:sldId id="539" r:id="rId38"/>
    <p:sldId id="540" r:id="rId39"/>
    <p:sldId id="541" r:id="rId40"/>
    <p:sldId id="542" r:id="rId41"/>
    <p:sldId id="544" r:id="rId42"/>
    <p:sldId id="546" r:id="rId43"/>
    <p:sldId id="555" r:id="rId44"/>
    <p:sldId id="557" r:id="rId45"/>
    <p:sldId id="554" r:id="rId46"/>
    <p:sldId id="562" r:id="rId47"/>
    <p:sldId id="796" r:id="rId48"/>
    <p:sldId id="565" r:id="rId49"/>
    <p:sldId id="566" r:id="rId50"/>
    <p:sldId id="568" r:id="rId51"/>
    <p:sldId id="567" r:id="rId52"/>
    <p:sldId id="570"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313"/>
            <p14:sldId id="558"/>
            <p14:sldId id="762"/>
            <p14:sldId id="799"/>
            <p14:sldId id="781"/>
            <p14:sldId id="782"/>
            <p14:sldId id="783"/>
            <p14:sldId id="786"/>
            <p14:sldId id="787"/>
            <p14:sldId id="788"/>
            <p14:sldId id="789"/>
            <p14:sldId id="761"/>
            <p14:sldId id="767"/>
            <p14:sldId id="791"/>
            <p14:sldId id="792"/>
            <p14:sldId id="793"/>
            <p14:sldId id="794"/>
            <p14:sldId id="526"/>
            <p14:sldId id="797"/>
            <p14:sldId id="527"/>
            <p14:sldId id="529"/>
            <p14:sldId id="530"/>
            <p14:sldId id="531"/>
            <p14:sldId id="800"/>
            <p14:sldId id="532"/>
            <p14:sldId id="533"/>
            <p14:sldId id="535"/>
            <p14:sldId id="798"/>
            <p14:sldId id="537"/>
            <p14:sldId id="538"/>
            <p14:sldId id="539"/>
            <p14:sldId id="540"/>
            <p14:sldId id="541"/>
            <p14:sldId id="542"/>
            <p14:sldId id="544"/>
            <p14:sldId id="546"/>
            <p14:sldId id="555"/>
            <p14:sldId id="557"/>
            <p14:sldId id="554"/>
            <p14:sldId id="562"/>
            <p14:sldId id="796"/>
            <p14:sldId id="565"/>
            <p14:sldId id="566"/>
            <p14:sldId id="568"/>
            <p14:sldId id="567"/>
            <p14:sldId id="5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FFFFFF"/>
    <a:srgbClr val="F58221"/>
    <a:srgbClr val="FAC748"/>
    <a:srgbClr val="FF7180"/>
    <a:srgbClr val="FFD200"/>
    <a:srgbClr val="8E5A6D"/>
    <a:srgbClr val="000000"/>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427"/>
    <p:restoredTop sz="72011"/>
  </p:normalViewPr>
  <p:slideViewPr>
    <p:cSldViewPr snapToGrid="0">
      <p:cViewPr varScale="1">
        <p:scale>
          <a:sx n="90" d="100"/>
          <a:sy n="90" d="100"/>
        </p:scale>
        <p:origin x="968"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32684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9BB30-87B4-9004-54F1-0CEEFA3DD6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002CD3-F641-5B75-F1A4-5A71278510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C86EC2-F1F6-663E-BF08-71C9BD20413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BF9A8F5-07EC-3594-5242-F086D95831D7}"/>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409054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EF750-FAE9-DF53-9ECE-050D1BAD7A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5823A2-6656-D816-F7F7-47849B3B0F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D4ACB2-ACC4-ED0B-6923-793B6BB04C5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05A6F68-9524-66A7-D2C2-6D70C8A8613D}"/>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132511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F7D835-B017-BCD2-0232-7E5EF13DAA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B7885D-C078-5A79-AF77-C7D36487A1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33E1A3-1B83-B0B3-B6CB-56EF967388C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5AFF28A-FE38-6FF7-55A5-4C389239448F}"/>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353659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91032-7535-2073-2EAB-82BEC87E49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C70DD1-EFC5-861D-6445-AB97F907D7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43EB7E-F591-FBC7-D4D4-3554D710F2A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65A8C68-4A20-1782-F818-347593FE527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1784226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736BB-4920-0894-0512-734BA41F5F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A58D8C-2ADF-2C74-521E-60B8EC0667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A443B0-98D8-D1B5-5665-E9E36C646245}"/>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14152E5D-4E8C-B4CC-231F-57E7CDA6A36F}"/>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6976006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BC98B-B9F1-A82D-C72A-0D5CD2CEAD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FA0034-DAC6-9076-4354-8CC97231AF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B9993D-99A4-412B-A490-6DD46289792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B3AB305-4109-AA25-FE73-3D87A493F4A7}"/>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344843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2B485-B692-CB44-B1ED-03AA7FD388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7C787-68FD-5349-544A-437967D786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5100B6-D372-37A5-F58D-B59584ABB7F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5B611B0-7499-BE19-1DCD-C487B341DB22}"/>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33540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1716A-5F8A-62F7-E88D-5691212903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170FB2-E7FB-C72D-B06A-509C1EEECF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B5F551-38D0-2BDD-8DF9-3517351ACFC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975BE4C-DCDF-A491-DC29-2BB5CFC631C0}"/>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9625849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902A2-565B-0969-8C41-1072DBEEBD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BB6A71-895A-5371-E18F-01C72B896E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A78D77-4F8F-4B24-30A2-4E4A7E32102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5B7C5C6-022D-419A-26FD-EBBCE51D233B}"/>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086074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17E56-3C2A-E95E-ABBF-97443A6A66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12EA1E-95CF-9E6A-2E83-D097B787D1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6FEB2A-9E39-181C-E46C-4AF006F0BF9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5B531C1-EE72-B8A1-D70A-B98B223C5D95}"/>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9333780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DF8A1-ED6B-1FAC-8995-B4B4DF5AB0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2B357C-74E0-38F1-85DC-DA1946E8CF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E2635A-88DE-4BA0-DFD5-40A6F3C4BA4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44D2191-24EC-B09E-CCDE-9EC5757769D8}"/>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55817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3174F-4CDA-AA57-D22E-947F6B4AE7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8558F5-9583-13F7-D32C-9E667D5658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00B4E7-6DFB-2FE1-B434-93ACAC5CF22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4D37934-F076-9428-A0A2-D3A34648E486}"/>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2349263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31B726-A0FD-E810-545A-1AAA127B11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2AD5D3-6AA1-40E8-E9FE-6EF40C68E3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EFFE9B-7889-E8AA-D022-B54CAA71012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218D498-643D-829F-0349-E3E0CC7CE440}"/>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41618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DD311-F77B-9FFF-A9ED-E844D9F1D3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80ED5B-D3EB-ACFB-05C3-2024EBA81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0ED6ED-5984-98F7-D7AE-34C01A4B4D3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3DBEA16-D62A-DC34-995F-B528C75702AA}"/>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711210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A31D62-AC76-3FE5-601D-891BBFD9A4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CB148E-AE3E-40DA-87C6-C4CF601052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B6749F-9357-E647-9322-1FE408306BF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5FE2E88-76B7-5A13-F64A-75A3E34D94E5}"/>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7129685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705612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11/7/24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11/7/24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11/7/24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 id="2147483667" r:id="rId15"/>
    <p:sldLayoutId id="2147483668" r:id="rId16"/>
    <p:sldLayoutId id="214748367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35.png"/><Relationship Id="rId5" Type="http://schemas.openxmlformats.org/officeDocument/2006/relationships/image" Target="../media/image34.svg"/><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Introduction to Finance</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6</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36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a:latin typeface="Sakkal Majalla" panose="02000000000000000000" pitchFamily="2" charset="-78"/>
                <a:cs typeface="Calibri" panose="020F0502020204030204" pitchFamily="34" charset="0"/>
              </a:rPr>
              <a:t>MGM237</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232523" cy="584775"/>
          </a:xfrm>
          <a:prstGeom prst="rect">
            <a:avLst/>
          </a:prstGeom>
          <a:noFill/>
        </p:spPr>
        <p:txBody>
          <a:bodyPr wrap="none" rtlCol="0">
            <a:spAutoFit/>
          </a:bodyPr>
          <a:lstStyle/>
          <a:p>
            <a:r>
              <a:rPr lang="en-US" sz="3200" b="1" dirty="0">
                <a:solidFill>
                  <a:srgbClr val="00B0F0"/>
                </a:solidFill>
                <a:latin typeface="Alexandria" charset="0"/>
                <a:cs typeface="Alexandria" charset="0"/>
              </a:rPr>
              <a:t>Introduction To Finance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6307898" y="4917827"/>
            <a:ext cx="4477333" cy="400110"/>
          </a:xfrm>
          <a:prstGeom prst="rect">
            <a:avLst/>
          </a:prstGeom>
          <a:noFill/>
        </p:spPr>
        <p:txBody>
          <a:bodyPr wrap="square" rtlCol="0">
            <a:spAutoFit/>
          </a:bodyPr>
          <a:lstStyle/>
          <a:p>
            <a:r>
              <a:rPr lang="en-US" sz="2000" dirty="0">
                <a:latin typeface="Alexandria" charset="0"/>
                <a:cs typeface="Alexandria" charset="0"/>
              </a:rPr>
              <a:t>MGM237      Time value of money</a:t>
            </a: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3914" y="1337368"/>
            <a:ext cx="576689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Time value of money</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4352" y="1694562"/>
            <a:ext cx="372937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Time value of money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3751" y="2450589"/>
            <a:ext cx="8172149" cy="3416320"/>
          </a:xfrm>
          <a:prstGeom prst="rect">
            <a:avLst/>
          </a:prstGeom>
          <a:noFill/>
        </p:spPr>
        <p:txBody>
          <a:bodyPr wrap="square" rtlCol="0">
            <a:spAutoFit/>
          </a:bodyPr>
          <a:lstStyle/>
          <a:p>
            <a:r>
              <a:rPr lang="en-US" sz="2400" b="1" dirty="0">
                <a:cs typeface="Alexandria" charset="0"/>
              </a:rPr>
              <a:t>Time value of money</a:t>
            </a:r>
          </a:p>
          <a:p>
            <a:endParaRPr lang="en-US" sz="2400" b="1" dirty="0">
              <a:cs typeface="Alexandria" charset="0"/>
            </a:endParaRPr>
          </a:p>
          <a:p>
            <a:r>
              <a:rPr lang="en-US" sz="2400" b="1" dirty="0">
                <a:cs typeface="Alexandria" charset="0"/>
              </a:rPr>
              <a:t>simple and compound interest.</a:t>
            </a:r>
          </a:p>
          <a:p>
            <a:endParaRPr lang="en-US" sz="2400" b="1" dirty="0">
              <a:cs typeface="Alexandria" charset="0"/>
            </a:endParaRPr>
          </a:p>
          <a:p>
            <a:r>
              <a:rPr lang="en-US" sz="2400" b="1" dirty="0">
                <a:cs typeface="Alexandria" charset="0"/>
              </a:rPr>
              <a:t>Compute the future value of a single amount.</a:t>
            </a:r>
          </a:p>
          <a:p>
            <a:endParaRPr lang="en-US" sz="2400" b="1" dirty="0">
              <a:cs typeface="Alexandria" charset="0"/>
            </a:endParaRPr>
          </a:p>
          <a:p>
            <a:r>
              <a:rPr lang="en-US" sz="2400" b="1" dirty="0">
                <a:cs typeface="Alexandria" charset="0"/>
              </a:rPr>
              <a:t>Compute the present value of a single amount.</a:t>
            </a:r>
          </a:p>
          <a:p>
            <a:endParaRPr lang="en-US" sz="2400" b="1" dirty="0">
              <a:cs typeface="Alexandria" charset="0"/>
            </a:endParaRPr>
          </a:p>
          <a:p>
            <a:r>
              <a:rPr lang="en-US" sz="2400" b="1" dirty="0">
                <a:cs typeface="Alexandria" charset="0"/>
              </a:rPr>
              <a:t>Annuity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Time Value of Money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p:cNvSpPr txBox="1"/>
          <p:nvPr/>
        </p:nvSpPr>
        <p:spPr>
          <a:xfrm>
            <a:off x="942309" y="2244602"/>
            <a:ext cx="6959046" cy="3416320"/>
          </a:xfrm>
          <a:prstGeom prst="rect">
            <a:avLst/>
          </a:prstGeom>
          <a:noFill/>
        </p:spPr>
        <p:txBody>
          <a:bodyPr wrap="square" rtlCol="0">
            <a:spAutoFit/>
          </a:bodyPr>
          <a:lstStyle/>
          <a:p>
            <a:pPr>
              <a:buFont typeface="Arial" panose="020B0604020202020204" pitchFamily="34" charset="0"/>
              <a:buChar char="•"/>
            </a:pPr>
            <a:r>
              <a:rPr lang="en-US" sz="2400" b="1" dirty="0"/>
              <a:t>Time Value of Money (TVM):</a:t>
            </a:r>
            <a:r>
              <a:rPr lang="en-US" sz="2400" dirty="0"/>
              <a:t> A core financial concept stating that money available today is worth more than the identical sum in the future due to its potential earning capacity.</a:t>
            </a:r>
          </a:p>
          <a:p>
            <a:r>
              <a:rPr lang="en-US" sz="2400" b="1" dirty="0"/>
              <a:t>Foundation:</a:t>
            </a:r>
            <a:endParaRPr lang="en-US" sz="2400" dirty="0"/>
          </a:p>
          <a:p>
            <a:pPr>
              <a:buFont typeface="Arial" panose="020B0604020202020204" pitchFamily="34" charset="0"/>
              <a:buChar char="•"/>
            </a:pPr>
            <a:r>
              <a:rPr lang="en-US" sz="2400" dirty="0"/>
              <a:t>TVM is essential in finance for:</a:t>
            </a:r>
          </a:p>
          <a:p>
            <a:pPr marL="742950" lvl="1" indent="-285750">
              <a:buFont typeface="Arial" panose="020B0604020202020204" pitchFamily="34" charset="0"/>
              <a:buChar char="•"/>
            </a:pPr>
            <a:r>
              <a:rPr lang="en-US" sz="2400" b="1" dirty="0"/>
              <a:t>Investment Valuations</a:t>
            </a:r>
            <a:endParaRPr lang="en-US" sz="2400" dirty="0"/>
          </a:p>
          <a:p>
            <a:pPr marL="742950" lvl="1" indent="-285750">
              <a:buFont typeface="Arial" panose="020B0604020202020204" pitchFamily="34" charset="0"/>
              <a:buChar char="•"/>
            </a:pPr>
            <a:r>
              <a:rPr lang="en-US" sz="2400" b="1" dirty="0"/>
              <a:t>Loan Amortizations</a:t>
            </a:r>
            <a:endParaRPr lang="en-US" sz="2400" dirty="0"/>
          </a:p>
          <a:p>
            <a:pPr marL="742950" lvl="1" indent="-285750">
              <a:buFont typeface="Arial" panose="020B0604020202020204" pitchFamily="34" charset="0"/>
              <a:buChar char="•"/>
            </a:pPr>
            <a:r>
              <a:rPr lang="en-US" sz="2400" b="1" dirty="0"/>
              <a:t>Financial Planning</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hand holding a coin&#10;&#10;Description automatically generated">
            <a:extLst>
              <a:ext uri="{FF2B5EF4-FFF2-40B4-BE49-F238E27FC236}">
                <a16:creationId xmlns:a16="http://schemas.microsoft.com/office/drawing/2014/main" id="{934F4CEF-F3EE-5B2E-859E-62C85BB7E2D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74952" y="2384531"/>
            <a:ext cx="3454400" cy="3454400"/>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F908A-63E1-50E8-CA7C-B0AF3EF677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B77A70-1D85-5B20-A048-213797FB30CC}"/>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413906-83A7-38B8-E0D3-13CC731BF95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Time Value of Money</a:t>
            </a:r>
          </a:p>
        </p:txBody>
      </p:sp>
      <p:sp>
        <p:nvSpPr>
          <p:cNvPr id="5" name="Rectangle 4">
            <a:extLst>
              <a:ext uri="{FF2B5EF4-FFF2-40B4-BE49-F238E27FC236}">
                <a16:creationId xmlns:a16="http://schemas.microsoft.com/office/drawing/2014/main" id="{229BFE51-D324-F8FE-0880-418E134104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3EBE69-0DCF-EBA9-CF66-7B0A5E58E2E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3F3C1A-A8F1-5B06-D769-2C595F430D5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9BE68305-5111-0800-0EB7-EB7C782C5BC4}"/>
              </a:ext>
            </a:extLst>
          </p:cNvPr>
          <p:cNvSpPr txBox="1"/>
          <p:nvPr/>
        </p:nvSpPr>
        <p:spPr>
          <a:xfrm>
            <a:off x="942310" y="2244602"/>
            <a:ext cx="5932623" cy="3046988"/>
          </a:xfrm>
          <a:prstGeom prst="rect">
            <a:avLst/>
          </a:prstGeom>
          <a:noFill/>
        </p:spPr>
        <p:txBody>
          <a:bodyPr wrap="square" rtlCol="0">
            <a:spAutoFit/>
          </a:bodyPr>
          <a:lstStyle/>
          <a:p>
            <a:pPr>
              <a:buFont typeface="Arial" panose="020B0604020202020204" pitchFamily="34" charset="0"/>
              <a:buChar char="•"/>
            </a:pPr>
            <a:r>
              <a:rPr lang="en-US" sz="2400" b="1" dirty="0"/>
              <a:t>Understanding TVM:</a:t>
            </a:r>
            <a:endParaRPr lang="en-US" sz="2400" dirty="0"/>
          </a:p>
          <a:p>
            <a:pPr marL="742950" lvl="1" indent="-285750">
              <a:buFont typeface="Arial" panose="020B0604020202020204" pitchFamily="34" charset="0"/>
              <a:buChar char="•"/>
            </a:pPr>
            <a:r>
              <a:rPr lang="en-US" sz="2400" dirty="0"/>
              <a:t>The principal hinges on the opportunity to earn interest or returns on money over time.</a:t>
            </a:r>
          </a:p>
          <a:p>
            <a:pPr marL="742950" lvl="1" indent="-285750">
              <a:buFont typeface="Arial" panose="020B0604020202020204" pitchFamily="34" charset="0"/>
              <a:buChar char="•"/>
            </a:pPr>
            <a:r>
              <a:rPr lang="en-US" sz="2400" b="1" dirty="0"/>
              <a:t>Key Idea:</a:t>
            </a:r>
            <a:r>
              <a:rPr lang="en-US" sz="2400" dirty="0"/>
              <a:t> Receiving $1,000 today is more valuable than receiving $1,000 a year from now because you can invest it and earn additional income.</a:t>
            </a:r>
          </a:p>
        </p:txBody>
      </p:sp>
      <p:pic>
        <p:nvPicPr>
          <p:cNvPr id="7" name="Graphic 21">
            <a:extLst>
              <a:ext uri="{FF2B5EF4-FFF2-40B4-BE49-F238E27FC236}">
                <a16:creationId xmlns:a16="http://schemas.microsoft.com/office/drawing/2014/main" id="{698F770B-459D-6186-D37D-2E3C2081E5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hand holding a dollar bill&#10;&#10;Description automatically generated">
            <a:extLst>
              <a:ext uri="{FF2B5EF4-FFF2-40B4-BE49-F238E27FC236}">
                <a16:creationId xmlns:a16="http://schemas.microsoft.com/office/drawing/2014/main" id="{A538399B-AEBB-BEA4-42CD-273973F15D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99963" y="2095405"/>
            <a:ext cx="3928533" cy="3928533"/>
          </a:xfrm>
          <a:prstGeom prst="rect">
            <a:avLst/>
          </a:prstGeom>
        </p:spPr>
      </p:pic>
    </p:spTree>
    <p:extLst>
      <p:ext uri="{BB962C8B-B14F-4D97-AF65-F5344CB8AC3E}">
        <p14:creationId xmlns:p14="http://schemas.microsoft.com/office/powerpoint/2010/main" val="2174713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D9F38-E22E-E341-5598-AD5C60B4C2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D41D69-877E-D0B0-745A-390C58627A8A}"/>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2083DD2-FB2B-71CB-1683-1D0D665B53D1}"/>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Time Value of Money</a:t>
            </a:r>
          </a:p>
        </p:txBody>
      </p:sp>
      <p:sp>
        <p:nvSpPr>
          <p:cNvPr id="5" name="Rectangle 4">
            <a:extLst>
              <a:ext uri="{FF2B5EF4-FFF2-40B4-BE49-F238E27FC236}">
                <a16:creationId xmlns:a16="http://schemas.microsoft.com/office/drawing/2014/main" id="{05AFD8AB-24AE-E5C2-460C-C9D5F5E2AB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7289BC-ACA3-3C28-06B8-B3640B27CE1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E98911A-F901-6F67-C12A-90CDF5F3FFD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D46E180C-2BF7-7BF3-F85E-F96FF8C06CB1}"/>
              </a:ext>
            </a:extLst>
          </p:cNvPr>
          <p:cNvSpPr txBox="1"/>
          <p:nvPr/>
        </p:nvSpPr>
        <p:spPr>
          <a:xfrm>
            <a:off x="942309" y="2244602"/>
            <a:ext cx="5412798" cy="3416320"/>
          </a:xfrm>
          <a:prstGeom prst="rect">
            <a:avLst/>
          </a:prstGeom>
          <a:noFill/>
        </p:spPr>
        <p:txBody>
          <a:bodyPr wrap="square" rtlCol="0">
            <a:spAutoFit/>
          </a:bodyPr>
          <a:lstStyle/>
          <a:p>
            <a:pPr>
              <a:buFont typeface="Arial" panose="020B0604020202020204" pitchFamily="34" charset="0"/>
              <a:buChar char="•"/>
            </a:pPr>
            <a:r>
              <a:rPr lang="en-US" sz="2400" b="1" dirty="0"/>
              <a:t>Factors Influencing TVM:</a:t>
            </a:r>
            <a:endParaRPr lang="en-US" sz="2400" dirty="0"/>
          </a:p>
          <a:p>
            <a:pPr marL="742950" lvl="1" indent="-285750">
              <a:buFont typeface="Arial" panose="020B0604020202020204" pitchFamily="34" charset="0"/>
              <a:buChar char="•"/>
            </a:pPr>
            <a:r>
              <a:rPr lang="en-US" sz="2400" b="1" dirty="0"/>
              <a:t>Interest Rates:</a:t>
            </a:r>
            <a:r>
              <a:rPr lang="en-US" sz="2400" dirty="0"/>
              <a:t> The cost of borrowing money or the return on investment.</a:t>
            </a:r>
          </a:p>
          <a:p>
            <a:pPr marL="742950" lvl="1" indent="-285750">
              <a:buFont typeface="Arial" panose="020B0604020202020204" pitchFamily="34" charset="0"/>
              <a:buChar char="•"/>
            </a:pPr>
            <a:r>
              <a:rPr lang="en-US" sz="2400" b="1" dirty="0"/>
              <a:t>Inflation:</a:t>
            </a:r>
            <a:r>
              <a:rPr lang="en-US" sz="2400" dirty="0"/>
              <a:t> Erodes purchasing power over time, making future money less valuable.</a:t>
            </a:r>
          </a:p>
          <a:p>
            <a:pPr marL="742950" lvl="1" indent="-285750">
              <a:buFont typeface="Arial" panose="020B0604020202020204" pitchFamily="34" charset="0"/>
              <a:buChar char="•"/>
            </a:pPr>
            <a:r>
              <a:rPr lang="en-US" sz="2400" b="1" dirty="0"/>
              <a:t>Risk and Uncertainty:</a:t>
            </a:r>
            <a:r>
              <a:rPr lang="en-US" sz="2400" dirty="0"/>
              <a:t> Future payments may not be guaranteed.</a:t>
            </a:r>
          </a:p>
        </p:txBody>
      </p:sp>
      <p:pic>
        <p:nvPicPr>
          <p:cNvPr id="7" name="Graphic 21">
            <a:extLst>
              <a:ext uri="{FF2B5EF4-FFF2-40B4-BE49-F238E27FC236}">
                <a16:creationId xmlns:a16="http://schemas.microsoft.com/office/drawing/2014/main" id="{D696DEE2-D73E-B271-1903-C992C68962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graph of interest rate and interest rate&#10;&#10;Description automatically generated with medium confidence">
            <a:extLst>
              <a:ext uri="{FF2B5EF4-FFF2-40B4-BE49-F238E27FC236}">
                <a16:creationId xmlns:a16="http://schemas.microsoft.com/office/drawing/2014/main" id="{B2A07156-B700-F240-3AAB-EAEFE7F47E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71958" y="2013895"/>
            <a:ext cx="3877733" cy="3877733"/>
          </a:xfrm>
          <a:prstGeom prst="rect">
            <a:avLst/>
          </a:prstGeom>
        </p:spPr>
      </p:pic>
    </p:spTree>
    <p:extLst>
      <p:ext uri="{BB962C8B-B14F-4D97-AF65-F5344CB8AC3E}">
        <p14:creationId xmlns:p14="http://schemas.microsoft.com/office/powerpoint/2010/main" val="4275403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8125C-2F34-CD71-BD46-A7BCC3FD53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C2D326-89DD-6830-6BBC-A3C8673427F5}"/>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C2EFC1-CEDB-F880-4859-8E5EBBEF1123}"/>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Time Value of Money</a:t>
            </a:r>
          </a:p>
        </p:txBody>
      </p:sp>
      <p:sp>
        <p:nvSpPr>
          <p:cNvPr id="5" name="Rectangle 4">
            <a:extLst>
              <a:ext uri="{FF2B5EF4-FFF2-40B4-BE49-F238E27FC236}">
                <a16:creationId xmlns:a16="http://schemas.microsoft.com/office/drawing/2014/main" id="{E0A392A4-2752-0049-B6A0-74619E00EC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F1B7A6-1D79-53BB-0AE1-A15231CF51B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7C80040-0A9A-6C30-68EA-8297ACD64F3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91DCED4B-F864-86B5-96BD-3A96D26A63A4}"/>
              </a:ext>
            </a:extLst>
          </p:cNvPr>
          <p:cNvSpPr txBox="1"/>
          <p:nvPr/>
        </p:nvSpPr>
        <p:spPr>
          <a:xfrm>
            <a:off x="942308" y="2244602"/>
            <a:ext cx="10112554" cy="4154984"/>
          </a:xfrm>
          <a:prstGeom prst="rect">
            <a:avLst/>
          </a:prstGeom>
          <a:noFill/>
        </p:spPr>
        <p:txBody>
          <a:bodyPr wrap="square" rtlCol="0">
            <a:spAutoFit/>
          </a:bodyPr>
          <a:lstStyle/>
          <a:p>
            <a:r>
              <a:rPr lang="en-US" sz="2400" b="1" dirty="0"/>
              <a:t>Foundation:</a:t>
            </a:r>
            <a:endParaRPr lang="en-US" sz="2400" dirty="0"/>
          </a:p>
          <a:p>
            <a:pPr>
              <a:buFont typeface="Arial" panose="020B0604020202020204" pitchFamily="34" charset="0"/>
              <a:buChar char="•"/>
            </a:pPr>
            <a:r>
              <a:rPr lang="en-US" sz="2400" b="1" dirty="0"/>
              <a:t>Investment Valuations:</a:t>
            </a:r>
            <a:endParaRPr lang="en-US" sz="2400" dirty="0"/>
          </a:p>
          <a:p>
            <a:pPr marL="742950" lvl="1" indent="-285750">
              <a:buFont typeface="Arial" panose="020B0604020202020204" pitchFamily="34" charset="0"/>
              <a:buChar char="•"/>
            </a:pPr>
            <a:r>
              <a:rPr lang="en-US" sz="2400" b="1" dirty="0"/>
              <a:t>Present Value (PV):</a:t>
            </a:r>
            <a:r>
              <a:rPr lang="en-US" sz="2400" dirty="0"/>
              <a:t> Calculating the current worth of a future sum of money or stream of cash flows given a specified rate of return.</a:t>
            </a:r>
          </a:p>
          <a:p>
            <a:pPr marL="742950" lvl="1" indent="-285750">
              <a:buFont typeface="Arial" panose="020B0604020202020204" pitchFamily="34" charset="0"/>
              <a:buChar char="•"/>
            </a:pPr>
            <a:r>
              <a:rPr lang="en-US" sz="2400" b="1" dirty="0"/>
              <a:t>Future Value (FV):</a:t>
            </a:r>
            <a:r>
              <a:rPr lang="en-US" sz="2400" dirty="0"/>
              <a:t> Determining how much a current investment will grow over time with compound interest.</a:t>
            </a:r>
          </a:p>
          <a:p>
            <a:pPr marL="742950" lvl="1" indent="-285750">
              <a:buFont typeface="Arial" panose="020B0604020202020204" pitchFamily="34" charset="0"/>
              <a:buChar char="•"/>
            </a:pPr>
            <a:r>
              <a:rPr lang="en-US" sz="2400" b="1" dirty="0"/>
              <a:t>Example:</a:t>
            </a:r>
            <a:r>
              <a:rPr lang="en-US" sz="2400" dirty="0"/>
              <a:t> Evaluating whether to invest in a project by discounting future cash flows to their present value.</a:t>
            </a:r>
          </a:p>
          <a:p>
            <a:pPr>
              <a:buFont typeface="Arial" panose="020B0604020202020204" pitchFamily="34" charset="0"/>
              <a:buChar char="•"/>
            </a:pPr>
            <a:r>
              <a:rPr lang="en-US" sz="2400" b="1" dirty="0"/>
              <a:t>Loan Amortizations:</a:t>
            </a:r>
            <a:endParaRPr lang="en-US" sz="2400" dirty="0"/>
          </a:p>
          <a:p>
            <a:pPr marL="742950" lvl="1" indent="-285750">
              <a:buFont typeface="Arial" panose="020B0604020202020204" pitchFamily="34" charset="0"/>
              <a:buChar char="•"/>
            </a:pPr>
            <a:r>
              <a:rPr lang="en-US" sz="2400" b="1" dirty="0"/>
              <a:t>Amortization Schedules:</a:t>
            </a:r>
            <a:r>
              <a:rPr lang="en-US" sz="2400" dirty="0"/>
              <a:t> Break down each loan payment into interest and principal components.</a:t>
            </a:r>
          </a:p>
        </p:txBody>
      </p:sp>
      <p:pic>
        <p:nvPicPr>
          <p:cNvPr id="7" name="Graphic 21">
            <a:extLst>
              <a:ext uri="{FF2B5EF4-FFF2-40B4-BE49-F238E27FC236}">
                <a16:creationId xmlns:a16="http://schemas.microsoft.com/office/drawing/2014/main" id="{356F91C7-8CF6-9CDB-D9F9-DFCA4A8212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90992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3806C-4701-CDAD-C3DF-DB79BA8D7F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0A6BC2-A50B-7AD1-7799-35166EBFBA06}"/>
              </a:ext>
            </a:extLst>
          </p:cNvPr>
          <p:cNvSpPr/>
          <p:nvPr/>
        </p:nvSpPr>
        <p:spPr>
          <a:xfrm>
            <a:off x="617279" y="1685495"/>
            <a:ext cx="1136671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4C2AD7-82E2-2618-AE60-9E57526D604A}"/>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Time Value of Money</a:t>
            </a:r>
          </a:p>
        </p:txBody>
      </p:sp>
      <p:sp>
        <p:nvSpPr>
          <p:cNvPr id="5" name="Rectangle 4">
            <a:extLst>
              <a:ext uri="{FF2B5EF4-FFF2-40B4-BE49-F238E27FC236}">
                <a16:creationId xmlns:a16="http://schemas.microsoft.com/office/drawing/2014/main" id="{16A54C50-C292-282A-BC36-B2C8CFAB8E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FA79CD-1CF5-02FB-F045-E6F95085C00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4B3A02-655C-3549-C2A2-7107CBEFFA0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6D636C73-57C0-F0C0-4BDE-84FDB94DC1DB}"/>
              </a:ext>
            </a:extLst>
          </p:cNvPr>
          <p:cNvSpPr txBox="1"/>
          <p:nvPr/>
        </p:nvSpPr>
        <p:spPr>
          <a:xfrm>
            <a:off x="942307" y="2025103"/>
            <a:ext cx="10632413" cy="4154984"/>
          </a:xfrm>
          <a:prstGeom prst="rect">
            <a:avLst/>
          </a:prstGeom>
          <a:noFill/>
        </p:spPr>
        <p:txBody>
          <a:bodyPr wrap="square" rtlCol="0">
            <a:spAutoFit/>
          </a:bodyPr>
          <a:lstStyle/>
          <a:p>
            <a:pPr>
              <a:buFont typeface="Arial" panose="020B0604020202020204" pitchFamily="34" charset="0"/>
              <a:buChar char="•"/>
            </a:pPr>
            <a:r>
              <a:rPr lang="en-US" sz="2400" b="1" dirty="0"/>
              <a:t>Loan Amortizations:</a:t>
            </a:r>
            <a:endParaRPr lang="en-US" sz="2400" dirty="0"/>
          </a:p>
          <a:p>
            <a:pPr marL="742950" lvl="1" indent="-285750">
              <a:buFont typeface="Arial" panose="020B0604020202020204" pitchFamily="34" charset="0"/>
              <a:buChar char="•"/>
            </a:pPr>
            <a:r>
              <a:rPr lang="en-US" sz="2400" b="1" dirty="0"/>
              <a:t>Understanding Interest Payments:</a:t>
            </a:r>
            <a:r>
              <a:rPr lang="en-US" sz="2400" dirty="0"/>
              <a:t> Knowing how much interest you pay over the life of a loan.</a:t>
            </a:r>
          </a:p>
          <a:p>
            <a:pPr marL="742950" lvl="1" indent="-285750">
              <a:buFont typeface="Arial" panose="020B0604020202020204" pitchFamily="34" charset="0"/>
              <a:buChar char="•"/>
            </a:pPr>
            <a:r>
              <a:rPr lang="en-US" sz="2400" b="1" dirty="0"/>
              <a:t>Example:</a:t>
            </a:r>
            <a:r>
              <a:rPr lang="en-US" sz="2400" dirty="0"/>
              <a:t> Calculating monthly mortgage payments and understanding the interest versus principal repayment over time.</a:t>
            </a:r>
          </a:p>
          <a:p>
            <a:pPr>
              <a:buFont typeface="Arial" panose="020B0604020202020204" pitchFamily="34" charset="0"/>
              <a:buChar char="•"/>
            </a:pPr>
            <a:r>
              <a:rPr lang="en-US" sz="2400" b="1" dirty="0"/>
              <a:t>Financial Planning:</a:t>
            </a:r>
            <a:endParaRPr lang="en-US" sz="2400" dirty="0"/>
          </a:p>
          <a:p>
            <a:pPr marL="742950" lvl="1" indent="-285750">
              <a:buFont typeface="Arial" panose="020B0604020202020204" pitchFamily="34" charset="0"/>
              <a:buChar char="•"/>
            </a:pPr>
            <a:r>
              <a:rPr lang="en-US" sz="2400" b="1" dirty="0"/>
              <a:t>Retirement Planning:</a:t>
            </a:r>
            <a:r>
              <a:rPr lang="en-US" sz="2400" dirty="0"/>
              <a:t> Estimating how much you need to save now to achieve a desired retirement fund.</a:t>
            </a:r>
          </a:p>
          <a:p>
            <a:pPr marL="742950" lvl="1" indent="-285750">
              <a:buFont typeface="Arial" panose="020B0604020202020204" pitchFamily="34" charset="0"/>
              <a:buChar char="•"/>
            </a:pPr>
            <a:r>
              <a:rPr lang="en-US" sz="2400" b="1" dirty="0"/>
              <a:t>Education Savings:</a:t>
            </a:r>
            <a:r>
              <a:rPr lang="en-US" sz="2400" dirty="0"/>
              <a:t> Planning for future education expenses by investing early.</a:t>
            </a:r>
          </a:p>
          <a:p>
            <a:pPr marL="742950" lvl="1" indent="-285750">
              <a:buFont typeface="Arial" panose="020B0604020202020204" pitchFamily="34" charset="0"/>
              <a:buChar char="•"/>
            </a:pPr>
            <a:r>
              <a:rPr lang="en-US" sz="2400" b="1" dirty="0"/>
              <a:t>Example:</a:t>
            </a:r>
            <a:r>
              <a:rPr lang="en-US" sz="2400" dirty="0"/>
              <a:t> Using TVM to determine regular savings needed to reach a financial goal.</a:t>
            </a:r>
          </a:p>
        </p:txBody>
      </p:sp>
      <p:pic>
        <p:nvPicPr>
          <p:cNvPr id="7" name="Graphic 21">
            <a:extLst>
              <a:ext uri="{FF2B5EF4-FFF2-40B4-BE49-F238E27FC236}">
                <a16:creationId xmlns:a16="http://schemas.microsoft.com/office/drawing/2014/main" id="{D1BDC47D-066C-E03D-0D72-212745443C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5088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CADA9-136F-93C1-DC57-B59E581C60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AC30D7-E201-8F1D-A323-1B7E317EE03F}"/>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41265B5-87AE-B665-970C-1D43DDC0862A}"/>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Why Time Value of Money Matters</a:t>
            </a:r>
          </a:p>
        </p:txBody>
      </p:sp>
      <p:sp>
        <p:nvSpPr>
          <p:cNvPr id="5" name="Rectangle 4">
            <a:extLst>
              <a:ext uri="{FF2B5EF4-FFF2-40B4-BE49-F238E27FC236}">
                <a16:creationId xmlns:a16="http://schemas.microsoft.com/office/drawing/2014/main" id="{12D7E286-B8B3-065E-3CFE-591F8DB161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A06D44-3231-813F-EF2F-9F32EECCAF5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834B40-256D-351A-2931-EC71545EF68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58914970-0D78-A597-4996-6829A85EC9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Picture 13" descr="A diagram of different colored arrows&#10;&#10;Description automatically generated">
            <a:extLst>
              <a:ext uri="{FF2B5EF4-FFF2-40B4-BE49-F238E27FC236}">
                <a16:creationId xmlns:a16="http://schemas.microsoft.com/office/drawing/2014/main" id="{C5AC37B4-6505-6455-3210-8CB381220C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0620" y="1950025"/>
            <a:ext cx="9680800" cy="4152377"/>
          </a:xfrm>
          <a:prstGeom prst="rect">
            <a:avLst/>
          </a:prstGeom>
        </p:spPr>
      </p:pic>
    </p:spTree>
    <p:extLst>
      <p:ext uri="{BB962C8B-B14F-4D97-AF65-F5344CB8AC3E}">
        <p14:creationId xmlns:p14="http://schemas.microsoft.com/office/powerpoint/2010/main" val="4169959446"/>
      </p:ext>
    </p:extLst>
  </p:cSld>
  <p:clrMapOvr>
    <a:masterClrMapping/>
  </p:clrMapOvr>
  <mc:AlternateContent xmlns:mc="http://schemas.openxmlformats.org/markup-compatibility/2006">
    <mc:Choice xmlns:p14="http://schemas.microsoft.com/office/powerpoint/2010/main" Requires="p14">
      <p:transition p14:dur="10" advTm="147866"/>
    </mc:Choice>
    <mc:Fallback>
      <p:transition advTm="147866"/>
    </mc:Fallback>
  </mc:AlternateContent>
  <p:extLst>
    <p:ext uri="{3A86A75C-4F4B-4683-9AE1-C65F6400EC91}">
      <p14:laserTraceLst xmlns:p14="http://schemas.microsoft.com/office/powerpoint/2010/main">
        <p14:tracePtLst>
          <p14:tracePt t="1062" x="10663238" y="147638"/>
          <p14:tracePt t="1071" x="10663238" y="261938"/>
          <p14:tracePt t="1078" x="10663238" y="376238"/>
          <p14:tracePt t="1328" x="10672763" y="785813"/>
          <p14:tracePt t="1462" x="10677525" y="776288"/>
          <p14:tracePt t="1472" x="10687050" y="776288"/>
          <p14:tracePt t="1487" x="10720388" y="776288"/>
          <p14:tracePt t="1494" x="10768013" y="762000"/>
          <p14:tracePt t="1502" x="10768013" y="752475"/>
          <p14:tracePt t="1510" x="10787063" y="752475"/>
          <p14:tracePt t="1518" x="10820400" y="752475"/>
          <p14:tracePt t="1526" x="10848975" y="742950"/>
          <p14:tracePt t="1534" x="10858500" y="742950"/>
          <p14:tracePt t="1541" x="10858500" y="733425"/>
          <p14:tracePt t="1550" x="10868025" y="733425"/>
          <p14:tracePt t="1558" x="10877550" y="728663"/>
          <p14:tracePt t="1656" x="10882313" y="728663"/>
          <p14:tracePt t="1671" x="10891838" y="728663"/>
          <p14:tracePt t="1678" x="10925175" y="728663"/>
          <p14:tracePt t="1688" x="10939463" y="709613"/>
          <p14:tracePt t="1710" x="10948988" y="709613"/>
          <p14:tracePt t="1717" x="10958513" y="709613"/>
          <p14:tracePt t="1741" x="10963275" y="709613"/>
          <p14:tracePt t="8726" x="10958513" y="709613"/>
          <p14:tracePt t="8734" x="10948988" y="709613"/>
          <p14:tracePt t="8742" x="10939463" y="709613"/>
          <p14:tracePt t="8766" x="10934700" y="709613"/>
          <p14:tracePt t="8774" x="10925175" y="709613"/>
          <p14:tracePt t="8791" x="10915650" y="709613"/>
          <p14:tracePt t="8798" x="10906125" y="709613"/>
          <p14:tracePt t="8824" x="10901363" y="719138"/>
          <p14:tracePt t="8837" x="10891838" y="719138"/>
          <p14:tracePt t="9023" x="10882313" y="728663"/>
          <p14:tracePt t="9030" x="10868025" y="728663"/>
          <p14:tracePt t="9046" x="10820400" y="742950"/>
          <p14:tracePt t="9061" x="10787063" y="752475"/>
          <p14:tracePt t="9070" x="10768013" y="752475"/>
          <p14:tracePt t="9078" x="10763250" y="752475"/>
          <p14:tracePt t="9090" x="10734675" y="762000"/>
          <p14:tracePt t="9099" x="10687050" y="790575"/>
          <p14:tracePt t="9106" x="10653713" y="800100"/>
          <p14:tracePt t="9113" x="10606088" y="809625"/>
          <p14:tracePt t="9126" x="10572750" y="823913"/>
          <p14:tracePt t="9128" x="10548938" y="833438"/>
          <p14:tracePt t="9136" x="10515600" y="842963"/>
          <p14:tracePt t="9144" x="10467975" y="847725"/>
          <p14:tracePt t="9152" x="10434638" y="866775"/>
          <p14:tracePt t="9166" x="10401300" y="876300"/>
          <p14:tracePt t="9175" x="10387013" y="876300"/>
          <p14:tracePt t="9182" x="10367963" y="876300"/>
          <p14:tracePt t="9191" x="10367963" y="881063"/>
          <p14:tracePt t="9198" x="10334625" y="890588"/>
          <p14:tracePt t="9208" x="10320338" y="890588"/>
          <p14:tracePt t="9214" x="10320338" y="900113"/>
          <p14:tracePt t="9225" x="10301288" y="900113"/>
          <p14:tracePt t="9230" x="10296525" y="900113"/>
          <p14:tracePt t="9246" x="10277475" y="900113"/>
          <p14:tracePt t="9258" x="10272713" y="900113"/>
          <p14:tracePt t="9270" x="10253663" y="909638"/>
          <p14:tracePt t="10166" x="10287000" y="909638"/>
          <p14:tracePt t="10175" x="10358438" y="909638"/>
          <p14:tracePt t="10182" x="10410825" y="909638"/>
          <p14:tracePt t="10192" x="10444163" y="900113"/>
          <p14:tracePt t="10208" x="10448925" y="890588"/>
          <p14:tracePt t="10216" x="10458450" y="881063"/>
          <p14:tracePt t="10225" x="10472738" y="881063"/>
          <p14:tracePt t="10231" x="10491788" y="876300"/>
          <p14:tracePt t="10246" x="10501313" y="876300"/>
          <p14:tracePt t="10258" x="10506075" y="866775"/>
          <p14:tracePt t="10517" x="10501313" y="866775"/>
          <p14:tracePt t="10526" x="10448925" y="847725"/>
          <p14:tracePt t="10534" x="10377488" y="842963"/>
          <p14:tracePt t="10542" x="10277475" y="833438"/>
          <p14:tracePt t="10551" x="10210800" y="819150"/>
          <p14:tracePt t="10560" x="10115550" y="809625"/>
          <p14:tracePt t="10568" x="10067925" y="800100"/>
          <p14:tracePt t="10576" x="9991725" y="800100"/>
          <p14:tracePt t="10582" x="9910763" y="762000"/>
          <p14:tracePt t="10593" x="9810750" y="752475"/>
          <p14:tracePt t="10601" x="9715500" y="733425"/>
          <p14:tracePt t="10609" x="9634538" y="728663"/>
          <p14:tracePt t="10617" x="9544050" y="704850"/>
          <p14:tracePt t="10626" x="9463088" y="704850"/>
          <p14:tracePt t="10633" x="9377363" y="695325"/>
          <p14:tracePt t="10642" x="9282113" y="676275"/>
          <p14:tracePt t="10652" x="9182100" y="676275"/>
          <p14:tracePt t="10658" x="9091613" y="676275"/>
          <p14:tracePt t="10664" x="8977313" y="676275"/>
          <p14:tracePt t="10676" x="8848725" y="671513"/>
          <p14:tracePt t="10678" x="8734425" y="671513"/>
          <p14:tracePt t="10686" x="8620125" y="647700"/>
          <p14:tracePt t="10694" x="8486775" y="628650"/>
          <p14:tracePt t="10702" x="8382000" y="614363"/>
          <p14:tracePt t="10710" x="8281988" y="604838"/>
          <p14:tracePt t="10718" x="8201025" y="571500"/>
          <p14:tracePt t="10726" x="8120063" y="557213"/>
          <p14:tracePt t="10735" x="8020050" y="557213"/>
          <p14:tracePt t="10742" x="7981950" y="557213"/>
          <p14:tracePt t="10750" x="7915275" y="557213"/>
          <p14:tracePt t="10759" x="7848600" y="557213"/>
          <p14:tracePt t="10766" x="7815263" y="557213"/>
          <p14:tracePt t="10776" x="7767638" y="557213"/>
          <p14:tracePt t="10784" x="7729538" y="557213"/>
          <p14:tracePt t="10792" x="7696200" y="557213"/>
          <p14:tracePt t="10799" x="7643813" y="557213"/>
          <p14:tracePt t="10809" x="7596188" y="547688"/>
          <p14:tracePt t="10817" x="7562850" y="547688"/>
          <p14:tracePt t="10826" x="7553325" y="547688"/>
          <p14:tracePt t="10833" x="7539038" y="547688"/>
          <p14:tracePt t="10842" x="7524750" y="547688"/>
          <p14:tracePt t="10849" x="7505700" y="547688"/>
          <p14:tracePt t="10859" x="7496175" y="547688"/>
          <p14:tracePt t="10864" x="7491413" y="547688"/>
          <p14:tracePt t="10876" x="7458075" y="547688"/>
          <p14:tracePt t="10878" x="7448550" y="547688"/>
          <p14:tracePt t="10886" x="7415213" y="547688"/>
          <p14:tracePt t="10902" x="7400925" y="547688"/>
          <p14:tracePt t="10909" x="7391400" y="547688"/>
          <p14:tracePt t="10918" x="7377113" y="547688"/>
          <p14:tracePt t="10934" x="7343775" y="547688"/>
          <p14:tracePt t="10942" x="7334250" y="547688"/>
          <p14:tracePt t="10950" x="7324725" y="547688"/>
          <p14:tracePt t="10966" x="7319963" y="547688"/>
          <p14:tracePt t="14309" x="7324725" y="547688"/>
          <p14:tracePt t="14326" x="7334250" y="547688"/>
          <p14:tracePt t="14334" x="7343775" y="547688"/>
          <p14:tracePt t="14343" x="7353300" y="547688"/>
          <p14:tracePt t="14351" x="7381875" y="547688"/>
          <p14:tracePt t="14366" x="7400925" y="547688"/>
          <p14:tracePt t="14376" x="7410450" y="547688"/>
          <p14:tracePt t="14383" x="7424738" y="547688"/>
          <p14:tracePt t="14398" x="7439025" y="557213"/>
          <p14:tracePt t="14409" x="7448550" y="561975"/>
          <p14:tracePt t="14427" x="7467600" y="571500"/>
          <p14:tracePt t="14434" x="7472363" y="581025"/>
          <p14:tracePt t="14486" x="7472363" y="590550"/>
          <p14:tracePt t="15766" x="7481888" y="604838"/>
          <p14:tracePt t="15790" x="7424738" y="661988"/>
          <p14:tracePt t="15799" x="7381875" y="704850"/>
          <p14:tracePt t="15806" x="7334250" y="719138"/>
          <p14:tracePt t="15815" x="7267575" y="719138"/>
          <p14:tracePt t="15822" x="7262813" y="733425"/>
          <p14:tracePt t="15830" x="7162800" y="742950"/>
          <p14:tracePt t="16126" x="7196138" y="742950"/>
          <p14:tracePt t="16182" x="7205663" y="742950"/>
          <p14:tracePt t="16198" x="7210425" y="752475"/>
          <p14:tracePt t="16350" x="7210425" y="762000"/>
          <p14:tracePt t="16365" x="7205663" y="762000"/>
          <p14:tracePt t="16382" x="7196138" y="762000"/>
          <p14:tracePt t="16390" x="7186613" y="762000"/>
          <p14:tracePt t="16414" x="7177088" y="766763"/>
          <p14:tracePt t="16430" x="7138988" y="790575"/>
          <p14:tracePt t="16450" x="7129463" y="800100"/>
          <p14:tracePt t="16459" x="7119938" y="800100"/>
          <p14:tracePt t="16477" x="7105650" y="809625"/>
          <p14:tracePt t="16480" x="7096125" y="809625"/>
          <p14:tracePt t="16487" x="7096125" y="819150"/>
          <p14:tracePt t="16494" x="7091363" y="819150"/>
          <p14:tracePt t="16502" x="7081838" y="819150"/>
          <p14:tracePt t="17245" x="7091363" y="819150"/>
          <p14:tracePt t="17430" x="7096125" y="819150"/>
          <p14:tracePt t="18286" x="7105650" y="819150"/>
          <p14:tracePt t="18294" x="7138988" y="819150"/>
          <p14:tracePt t="18301" x="7196138" y="819150"/>
          <p14:tracePt t="18311" x="7310438" y="819150"/>
          <p14:tracePt t="18318" x="7391400" y="819150"/>
          <p14:tracePt t="18327" x="7505700" y="823913"/>
          <p14:tracePt t="18334" x="7586663" y="842963"/>
          <p14:tracePt t="18343" x="7662863" y="847725"/>
          <p14:tracePt t="18350" x="7710488" y="847725"/>
          <p14:tracePt t="18359" x="7777163" y="876300"/>
          <p14:tracePt t="18367" x="7843838" y="881063"/>
          <p14:tracePt t="18374" x="7924800" y="890588"/>
          <p14:tracePt t="18382" x="7981950" y="890588"/>
          <p14:tracePt t="18390" x="8043863" y="909638"/>
          <p14:tracePt t="18399" x="8129588" y="914400"/>
          <p14:tracePt t="18406" x="8177213" y="923925"/>
          <p14:tracePt t="18414" x="8243888" y="933450"/>
          <p14:tracePt t="18422" x="8281988" y="947738"/>
          <p14:tracePt t="18430" x="8348663" y="947738"/>
          <p14:tracePt t="18438" x="8429625" y="966788"/>
          <p14:tracePt t="18446" x="8496300" y="995363"/>
          <p14:tracePt t="18455" x="8577263" y="1014413"/>
          <p14:tracePt t="18462" x="8620125" y="1038225"/>
          <p14:tracePt t="18470" x="8701088" y="1062038"/>
          <p14:tracePt t="18478" x="8815388" y="1104900"/>
          <p14:tracePt t="18487" x="8882063" y="1119188"/>
          <p14:tracePt t="18494" x="8929688" y="1152525"/>
          <p14:tracePt t="18503" x="9058275" y="1219200"/>
          <p14:tracePt t="18511" x="9172575" y="1243013"/>
          <p14:tracePt t="18519" x="9263063" y="1276350"/>
          <p14:tracePt t="18528" x="9396413" y="1333500"/>
          <p14:tracePt t="18536" x="9467850" y="1371600"/>
          <p14:tracePt t="18545" x="9534525" y="1423988"/>
          <p14:tracePt t="18553" x="9601200" y="1462088"/>
          <p14:tracePt t="18562" x="9696450" y="1504950"/>
          <p14:tracePt t="18570" x="9777413" y="1538288"/>
          <p14:tracePt t="18578" x="9863138" y="1571625"/>
          <p14:tracePt t="18586" x="9925050" y="1600200"/>
          <p14:tracePt t="18595" x="9991725" y="1652588"/>
          <p14:tracePt t="18598" x="10039350" y="1676400"/>
          <p14:tracePt t="18607" x="10072688" y="1690688"/>
          <p14:tracePt t="18616" x="10096500" y="1709738"/>
          <p14:tracePt t="18627" x="10115550" y="1714500"/>
          <p14:tracePt t="18635" x="10129838" y="1724025"/>
          <p14:tracePt t="18643" x="10139363" y="1733550"/>
          <p14:tracePt t="18650" x="10148888" y="1733550"/>
          <p14:tracePt t="18656" x="10153650" y="1733550"/>
          <p14:tracePt t="18670" x="10153650" y="1743075"/>
          <p14:tracePt t="18934" x="10153650" y="1757363"/>
          <p14:tracePt t="18943" x="10153650" y="1766888"/>
          <p14:tracePt t="18950" x="10153650" y="1781175"/>
          <p14:tracePt t="18958" x="10125075" y="1824038"/>
          <p14:tracePt t="18967" x="10106025" y="1871663"/>
          <p14:tracePt t="18974" x="10072688" y="1962150"/>
          <p14:tracePt t="18982" x="10010775" y="2052638"/>
          <p14:tracePt t="18990" x="9958388" y="2147888"/>
          <p14:tracePt t="18999" x="9910763" y="2238375"/>
          <p14:tracePt t="19007" x="9839325" y="2347913"/>
          <p14:tracePt t="19015" x="9772650" y="2462213"/>
          <p14:tracePt t="19023" x="9705975" y="2576513"/>
          <p14:tracePt t="19031" x="9672638" y="2671763"/>
          <p14:tracePt t="19038" x="9634538" y="2786063"/>
          <p14:tracePt t="19047" x="9582150" y="2867025"/>
          <p14:tracePt t="19055" x="9558338" y="2952750"/>
          <p14:tracePt t="19062" x="9534525" y="3000375"/>
          <p14:tracePt t="19070" x="9525000" y="3048000"/>
          <p14:tracePt t="19078" x="9510713" y="3114675"/>
          <p14:tracePt t="19094" x="9510713" y="3124200"/>
          <p14:tracePt t="19096" x="9501188" y="3157538"/>
          <p14:tracePt t="19104" x="9491663" y="3162300"/>
          <p14:tracePt t="19112" x="9491663" y="3181350"/>
          <p14:tracePt t="19294" x="9501188" y="3181350"/>
          <p14:tracePt t="19302" x="9525000" y="3181350"/>
          <p14:tracePt t="19311" x="9558338" y="3181350"/>
          <p14:tracePt t="19319" x="9605963" y="3157538"/>
          <p14:tracePt t="19328" x="9625013" y="3157538"/>
          <p14:tracePt t="19335" x="9705975" y="3157538"/>
          <p14:tracePt t="19345" x="9777413" y="3138488"/>
          <p14:tracePt t="19354" x="9844088" y="3128963"/>
          <p14:tracePt t="19363" x="9958388" y="3128963"/>
          <p14:tracePt t="19369" x="10072688" y="3128963"/>
          <p14:tracePt t="19378" x="10186988" y="3128963"/>
          <p14:tracePt t="19386" x="10277475" y="3128963"/>
          <p14:tracePt t="19394" x="10377488" y="3128963"/>
          <p14:tracePt t="19401" x="10458450" y="3128963"/>
          <p14:tracePt t="19411" x="10525125" y="3128963"/>
          <p14:tracePt t="19418" x="10572750" y="3128963"/>
          <p14:tracePt t="19428" x="10596563" y="3128963"/>
          <p14:tracePt t="19434" x="10629900" y="3128963"/>
          <p14:tracePt t="19445" x="10644188" y="3128963"/>
          <p14:tracePt t="19454" x="10653713" y="3128963"/>
          <p14:tracePt t="19558" x="10653713" y="3124200"/>
          <p14:tracePt t="19573" x="10653713" y="3114675"/>
          <p14:tracePt t="19590" x="10653713" y="3105150"/>
          <p14:tracePt t="19598" x="10644188" y="3095625"/>
          <p14:tracePt t="19614" x="10629900" y="3090863"/>
          <p14:tracePt t="19622" x="10596563" y="3071813"/>
          <p14:tracePt t="19638" x="10587038" y="3071813"/>
          <p14:tracePt t="19646" x="10572750" y="3071813"/>
          <p14:tracePt t="19655" x="10563225" y="3067050"/>
          <p14:tracePt t="19670" x="10548938" y="3057525"/>
          <p14:tracePt t="19686" x="10529888" y="3048000"/>
          <p14:tracePt t="19695" x="10525125" y="3048000"/>
          <p14:tracePt t="19702" x="10506075" y="3038475"/>
          <p14:tracePt t="19711" x="10501313" y="3038475"/>
          <p14:tracePt t="19718" x="10458450" y="3038475"/>
          <p14:tracePt t="19728" x="10410825" y="3014663"/>
          <p14:tracePt t="19736" x="10377488" y="3009900"/>
          <p14:tracePt t="19744" x="10310813" y="2990850"/>
          <p14:tracePt t="19753" x="10301288" y="2990850"/>
          <p14:tracePt t="19761" x="10244138" y="2967038"/>
          <p14:tracePt t="19770" x="10196513" y="2957513"/>
          <p14:tracePt t="19778" x="10129838" y="2933700"/>
          <p14:tracePt t="19786" x="10082213" y="2919413"/>
          <p14:tracePt t="19794" x="10034588" y="2909888"/>
          <p14:tracePt t="19802" x="9991725" y="2895600"/>
          <p14:tracePt t="19811" x="9925050" y="2876550"/>
          <p14:tracePt t="19818" x="9877425" y="2867025"/>
          <p14:tracePt t="19829" x="9810750" y="2852738"/>
          <p14:tracePt t="19831" x="9748838" y="2828925"/>
          <p14:tracePt t="19839" x="9720263" y="2819400"/>
          <p14:tracePt t="19847" x="9691688" y="2809875"/>
          <p14:tracePt t="19855" x="9639300" y="2795588"/>
          <p14:tracePt t="19862" x="9605963" y="2786063"/>
          <p14:tracePt t="19870" x="9558338" y="2781300"/>
          <p14:tracePt t="19878" x="9548813" y="2781300"/>
          <p14:tracePt t="19887" x="9544050" y="2771775"/>
          <p14:tracePt t="19895" x="9491663" y="2747963"/>
          <p14:tracePt t="19903" x="9477375" y="2747963"/>
          <p14:tracePt t="19911" x="9410700" y="2728913"/>
          <p14:tracePt t="19919" x="9386888" y="2724150"/>
          <p14:tracePt t="19928" x="9339263" y="2695575"/>
          <p14:tracePt t="19935" x="9320213" y="2695575"/>
          <p14:tracePt t="19945" x="9272588" y="2695575"/>
          <p14:tracePt t="19952" x="9239250" y="2690813"/>
          <p14:tracePt t="19961" x="9201150" y="2690813"/>
          <p14:tracePt t="19968" x="9148763" y="2681288"/>
          <p14:tracePt t="19977" x="9115425" y="2681288"/>
          <p14:tracePt t="19984" x="9034463" y="2657475"/>
          <p14:tracePt t="19994" x="9001125" y="2657475"/>
          <p14:tracePt t="20000" x="8943975" y="2657475"/>
          <p14:tracePt t="20011" x="8896350" y="2657475"/>
          <p14:tracePt t="20017" x="8848725" y="2657475"/>
          <p14:tracePt t="20028" x="8767763" y="2647950"/>
          <p14:tracePt t="20031" x="8734425" y="2647950"/>
          <p14:tracePt t="20039" x="8677275" y="2633663"/>
          <p14:tracePt t="20047" x="8643938" y="2633663"/>
          <p14:tracePt t="20054" x="8610600" y="2633663"/>
          <p14:tracePt t="20062" x="8577263" y="2633663"/>
          <p14:tracePt t="20070" x="8543925" y="2633663"/>
          <p14:tracePt t="20078" x="8520113" y="2624138"/>
          <p14:tracePt t="20091" x="8505825" y="2624138"/>
          <p14:tracePt t="20098" x="8486775" y="2624138"/>
          <p14:tracePt t="20104" x="8477250" y="2624138"/>
          <p14:tracePt t="20111" x="8448675" y="2624138"/>
          <p14:tracePt t="20119" x="8405813" y="2624138"/>
          <p14:tracePt t="20128" x="8358188" y="2624138"/>
          <p14:tracePt t="20134" x="8324850" y="2624138"/>
          <p14:tracePt t="20144" x="8258175" y="2638425"/>
          <p14:tracePt t="20152" x="8224838" y="2638425"/>
          <p14:tracePt t="20161" x="8186738" y="2657475"/>
          <p14:tracePt t="20169" x="8120063" y="2657475"/>
          <p14:tracePt t="20178" x="8072438" y="2667000"/>
          <p14:tracePt t="20187" x="8005763" y="2681288"/>
          <p14:tracePt t="20194" x="7972425" y="2681288"/>
          <p14:tracePt t="20201" x="7948613" y="2681288"/>
          <p14:tracePt t="20211" x="7900988" y="2681288"/>
          <p14:tracePt t="20218" x="7867650" y="2695575"/>
          <p14:tracePt t="20228" x="7858125" y="2695575"/>
          <p14:tracePt t="20230" x="7843838" y="2695575"/>
          <p14:tracePt t="20238" x="7843838" y="2705100"/>
          <p14:tracePt t="20247" x="7824788" y="2705100"/>
          <p14:tracePt t="20254" x="7815263" y="2714625"/>
          <p14:tracePt t="20278" x="7815263" y="2724150"/>
          <p14:tracePt t="20286" x="7810500" y="2738438"/>
          <p14:tracePt t="20302" x="7810500" y="2752725"/>
          <p14:tracePt t="20312" x="7800975" y="2786063"/>
          <p14:tracePt t="20320" x="7791450" y="2805113"/>
          <p14:tracePt t="20328" x="7791450" y="2843213"/>
          <p14:tracePt t="20335" x="7791450" y="2876550"/>
          <p14:tracePt t="20345" x="7791450" y="2895600"/>
          <p14:tracePt t="20351" x="7786688" y="2924175"/>
          <p14:tracePt t="20361" x="7786688" y="2943225"/>
          <p14:tracePt t="20368" x="7786688" y="2952750"/>
          <p14:tracePt t="20378" x="7786688" y="2981325"/>
          <p14:tracePt t="20383" x="7786688" y="3000375"/>
          <p14:tracePt t="20395" x="7786688" y="3009900"/>
          <p14:tracePt t="20411" x="7786688" y="3038475"/>
          <p14:tracePt t="20428" x="7786688" y="3057525"/>
          <p14:tracePt t="20430" x="7786688" y="3067050"/>
          <p14:tracePt t="20438" x="7791450" y="3071813"/>
          <p14:tracePt t="20446" x="7800975" y="3071813"/>
          <p14:tracePt t="20454" x="7815263" y="3095625"/>
          <p14:tracePt t="20462" x="7843838" y="3124200"/>
          <p14:tracePt t="20470" x="7858125" y="3128963"/>
          <p14:tracePt t="20478" x="7872413" y="3138488"/>
          <p14:tracePt t="20488" x="7924800" y="3162300"/>
          <p14:tracePt t="20495" x="7962900" y="3171825"/>
          <p14:tracePt t="20503" x="7996238" y="3186113"/>
          <p14:tracePt t="20511" x="8043863" y="3205163"/>
          <p14:tracePt t="20519" x="8053388" y="3205163"/>
          <p14:tracePt t="20528" x="8086725" y="3219450"/>
          <p14:tracePt t="20536" x="8129588" y="3228975"/>
          <p14:tracePt t="20545" x="8162925" y="3238500"/>
          <p14:tracePt t="20553" x="8210550" y="3252788"/>
          <p14:tracePt t="20563" x="8258175" y="3271838"/>
          <p14:tracePt t="20570" x="8305800" y="3276600"/>
          <p14:tracePt t="20578" x="8348663" y="3286125"/>
          <p14:tracePt t="20587" x="8415338" y="3300413"/>
          <p14:tracePt t="20595" x="8477250" y="3319463"/>
          <p14:tracePt t="20602" x="8543925" y="3343275"/>
          <p14:tracePt t="20612" x="8643938" y="3367088"/>
          <p14:tracePt t="20615" x="8701088" y="3386138"/>
          <p14:tracePt t="20623" x="8796338" y="3400425"/>
          <p14:tracePt t="20630" x="8910638" y="3433763"/>
          <p14:tracePt t="20638" x="9010650" y="3448050"/>
          <p14:tracePt t="20647" x="9144000" y="3457575"/>
          <p14:tracePt t="20655" x="9258300" y="3471863"/>
          <p14:tracePt t="20663" x="9363075" y="3514725"/>
          <p14:tracePt t="20671" x="9491663" y="3538538"/>
          <p14:tracePt t="20679" x="9639300" y="3586163"/>
          <p14:tracePt t="20687" x="9753600" y="3629025"/>
          <p14:tracePt t="20696" x="9886950" y="3652838"/>
          <p14:tracePt t="20704" x="9977438" y="3686175"/>
          <p14:tracePt t="20712" x="10091738" y="3709988"/>
          <p14:tracePt t="20720" x="10220325" y="3767138"/>
          <p14:tracePt t="20730" x="10334625" y="3790950"/>
          <p14:tracePt t="20738" x="10415588" y="3819525"/>
          <p14:tracePt t="20746" x="10525125" y="3843338"/>
          <p14:tracePt t="20754" x="10620375" y="3876675"/>
          <p14:tracePt t="20762" x="10720388" y="3900488"/>
          <p14:tracePt t="20770" x="10820400" y="3914775"/>
          <p14:tracePt t="20778" x="10868025" y="3957638"/>
          <p14:tracePt t="20786" x="10915650" y="3981450"/>
          <p14:tracePt t="20796" x="10982325" y="3981450"/>
          <p14:tracePt t="20799" x="11077575" y="3995738"/>
          <p14:tracePt t="20807" x="11129963" y="3995738"/>
          <p14:tracePt t="20849" x="11334750" y="3995738"/>
          <p14:tracePt t="20864" x="11349038" y="3990975"/>
          <p14:tracePt t="20874" x="11358563" y="3971925"/>
          <p14:tracePt t="20886" x="11372850" y="3938588"/>
          <p14:tracePt t="20915" x="11372850" y="3933825"/>
          <p14:tracePt t="20917" x="11372850" y="3914775"/>
          <p14:tracePt t="20919" x="11372850" y="3881438"/>
          <p14:tracePt t="20935" x="11372850" y="3876675"/>
          <p14:tracePt t="20937" x="11372850" y="3857625"/>
          <p14:tracePt t="20961" x="11372850" y="3848100"/>
          <p14:tracePt t="20963" x="11358563" y="3819525"/>
          <p14:tracePt t="20966" x="11349038" y="3800475"/>
          <p14:tracePt t="20979" x="11334750" y="3767138"/>
          <p14:tracePt t="20986" x="11291888" y="3733800"/>
          <p14:tracePt t="20996" x="11234738" y="3676650"/>
          <p14:tracePt t="20999" x="11177588" y="3605213"/>
          <p14:tracePt t="21007" x="11110913" y="3529013"/>
          <p14:tracePt t="21015" x="11039475" y="3471863"/>
          <p14:tracePt t="21023" x="10958513" y="3414713"/>
          <p14:tracePt t="21031" x="10877550" y="3357563"/>
          <p14:tracePt t="21039" x="10801350" y="3309938"/>
          <p14:tracePt t="21046" x="10734675" y="3276600"/>
          <p14:tracePt t="21054" x="10644188" y="3228975"/>
          <p14:tracePt t="21063" x="10596563" y="3205163"/>
          <p14:tracePt t="21071" x="10582275" y="3186113"/>
          <p14:tracePt t="21079" x="10539413" y="3162300"/>
          <p14:tracePt t="21087" x="10525125" y="3114675"/>
          <p14:tracePt t="21097" x="10472738" y="3105150"/>
          <p14:tracePt t="21104" x="10444163" y="3095625"/>
          <p14:tracePt t="21113" x="10367963" y="3090863"/>
          <p14:tracePt t="21121" x="10301288" y="3057525"/>
          <p14:tracePt t="21129" x="10239375" y="3048000"/>
          <p14:tracePt t="21138" x="10139363" y="3009900"/>
          <p14:tracePt t="21146" x="10072688" y="3000375"/>
          <p14:tracePt t="21154" x="10034588" y="2990850"/>
          <p14:tracePt t="21162" x="9982200" y="2967038"/>
          <p14:tracePt t="21170" x="9944100" y="2943225"/>
          <p14:tracePt t="21179" x="9877425" y="2933700"/>
          <p14:tracePt t="21182" x="9839325" y="2909888"/>
          <p14:tracePt t="21191" x="9753600" y="2886075"/>
          <p14:tracePt t="21199" x="9705975" y="2876550"/>
          <p14:tracePt t="21207" x="9605963" y="2843213"/>
          <p14:tracePt t="21215" x="9544050" y="2838450"/>
          <p14:tracePt t="21223" x="9467850" y="2795588"/>
          <p14:tracePt t="21230" x="9420225" y="2786063"/>
          <p14:tracePt t="21239" x="9353550" y="2781300"/>
          <p14:tracePt t="21249" x="9305925" y="2781300"/>
          <p14:tracePt t="21256" x="9239250" y="2771775"/>
          <p14:tracePt t="21264" x="9201150" y="2771775"/>
          <p14:tracePt t="21271" x="9134475" y="2771775"/>
          <p14:tracePt t="21279" x="9067800" y="2771775"/>
          <p14:tracePt t="21287" x="8986838" y="2771775"/>
          <p14:tracePt t="21296" x="8905875" y="2771775"/>
          <p14:tracePt t="21303" x="8848725" y="2771775"/>
          <p14:tracePt t="21312" x="8748713" y="2781300"/>
          <p14:tracePt t="21320" x="8682038" y="2805113"/>
          <p14:tracePt t="21329" x="8620125" y="2819400"/>
          <p14:tracePt t="21338" x="8539163" y="2838450"/>
          <p14:tracePt t="21346" x="8496300" y="2852738"/>
          <p14:tracePt t="21354" x="8429625" y="2862263"/>
          <p14:tracePt t="21362" x="8396288" y="2862263"/>
          <p14:tracePt t="21369" x="8382000" y="2867025"/>
          <p14:tracePt t="21379" x="8362950" y="2867025"/>
          <p14:tracePt t="21384" x="8339138" y="2867025"/>
          <p14:tracePt t="21396" x="8334375" y="2876550"/>
          <p14:tracePt t="21398" x="8324850" y="2886075"/>
          <p14:tracePt t="21414" x="8315325" y="2886075"/>
          <p14:tracePt t="21430" x="8305800" y="2895600"/>
          <p14:tracePt t="21446" x="8301038" y="2900363"/>
          <p14:tracePt t="21454" x="8301038" y="2909888"/>
          <p14:tracePt t="21462" x="8291513" y="2919413"/>
          <p14:tracePt t="21472" x="8291513" y="2933700"/>
          <p14:tracePt t="21479" x="8277225" y="2943225"/>
          <p14:tracePt t="21488" x="8277225" y="2952750"/>
          <p14:tracePt t="21496" x="8277225" y="2957513"/>
          <p14:tracePt t="21502" x="8267700" y="2990850"/>
          <p14:tracePt t="21518" x="8267700" y="3009900"/>
          <p14:tracePt t="21529" x="8267700" y="3014663"/>
          <p14:tracePt t="21535" x="8267700" y="3033713"/>
          <p14:tracePt t="21551" x="8277225" y="3067050"/>
          <p14:tracePt t="21562" x="8281988" y="3071813"/>
          <p14:tracePt t="21570" x="8315325" y="3114675"/>
          <p14:tracePt t="21579" x="8324850" y="3114675"/>
          <p14:tracePt t="21584" x="8348663" y="3138488"/>
          <p14:tracePt t="21597" x="8382000" y="3157538"/>
          <p14:tracePt t="21599" x="8405813" y="3181350"/>
          <p14:tracePt t="21608" x="8453438" y="3195638"/>
          <p14:tracePt t="21616" x="8496300" y="3228975"/>
          <p14:tracePt t="21622" x="8562975" y="3243263"/>
          <p14:tracePt t="21630" x="8610600" y="3271838"/>
          <p14:tracePt t="21638" x="8658225" y="3276600"/>
          <p14:tracePt t="21646" x="8677275" y="3276600"/>
          <p14:tracePt t="21654" x="8701088" y="3286125"/>
          <p14:tracePt t="21662" x="8734425" y="3295650"/>
          <p14:tracePt t="21672" x="8748713" y="3300413"/>
          <p14:tracePt t="21679" x="8767763" y="3309938"/>
          <p14:tracePt t="21688" x="8829675" y="3319463"/>
          <p14:tracePt t="21696" x="8905875" y="3328988"/>
          <p14:tracePt t="21705" x="8972550" y="3328988"/>
          <p14:tracePt t="21712" x="9053513" y="3328988"/>
          <p14:tracePt t="21719" x="9148763" y="3328988"/>
          <p14:tracePt t="21729" x="9201150" y="3328988"/>
          <p14:tracePt t="21736" x="9272588" y="3328988"/>
          <p14:tracePt t="21746" x="9339263" y="3328988"/>
          <p14:tracePt t="21753" x="9420225" y="3319463"/>
          <p14:tracePt t="21762" x="9501188" y="3295650"/>
          <p14:tracePt t="21770" x="9567863" y="3286125"/>
          <p14:tracePt t="21778" x="9639300" y="3262313"/>
          <p14:tracePt t="21786" x="9739313" y="3262313"/>
          <p14:tracePt t="21795" x="9786938" y="3243263"/>
          <p14:tracePt t="21803" x="9839325" y="3238500"/>
          <p14:tracePt t="21811" x="9886950" y="3219450"/>
          <p14:tracePt t="21819" x="9896475" y="3219450"/>
          <p14:tracePt t="21822" x="9901238" y="3214688"/>
          <p14:tracePt t="21830" x="9910763" y="3214688"/>
          <p14:tracePt t="21902" x="9920288" y="3205163"/>
          <p14:tracePt t="21918" x="9925050" y="3195638"/>
          <p14:tracePt t="21935" x="9925050" y="3186113"/>
          <p14:tracePt t="21942" x="9934575" y="3186113"/>
          <p14:tracePt t="21950" x="9934575" y="3181350"/>
          <p14:tracePt t="21958" x="9934575" y="3171825"/>
          <p14:tracePt t="21974" x="9934575" y="3157538"/>
          <p14:tracePt t="21990" x="9910763" y="3128963"/>
          <p14:tracePt t="21998" x="9853613" y="3095625"/>
          <p14:tracePt t="22007" x="9772650" y="3067050"/>
          <p14:tracePt t="22016" x="9672638" y="3038475"/>
          <p14:tracePt t="22024" x="9591675" y="3033713"/>
          <p14:tracePt t="22032" x="9558338" y="3033713"/>
          <p14:tracePt t="22286" x="9558338" y="3024188"/>
          <p14:tracePt t="26950" x="9548813" y="3009900"/>
          <p14:tracePt t="26958" x="9544050" y="3000375"/>
          <p14:tracePt t="26967" x="9525000" y="3000375"/>
          <p14:tracePt t="26982" x="9520238" y="2990850"/>
          <p14:tracePt t="26997" x="9510713" y="2990850"/>
          <p14:tracePt t="27006" x="9491663" y="2990850"/>
          <p14:tracePt t="27022" x="9486900" y="2990850"/>
          <p14:tracePt t="27031" x="9477375" y="2990850"/>
          <p14:tracePt t="27047" x="9467850" y="2990850"/>
          <p14:tracePt t="27054" x="9453563" y="2990850"/>
          <p14:tracePt t="27079" x="9434513" y="2990850"/>
          <p14:tracePt t="27092" x="9429750" y="2990850"/>
          <p14:tracePt t="27102" x="9420225" y="2990850"/>
          <p14:tracePt t="27110" x="9410700" y="2990850"/>
          <p14:tracePt t="27134" x="9405938" y="2981325"/>
          <p14:tracePt t="27142" x="9396413" y="2981325"/>
          <p14:tracePt t="27230" x="9386888" y="2981325"/>
          <p14:tracePt t="27254" x="9377363" y="2981325"/>
          <p14:tracePt t="27382" x="9372600" y="2981325"/>
          <p14:tracePt t="27390" x="9363075" y="2981325"/>
          <p14:tracePt t="27406" x="9353550" y="2981325"/>
          <p14:tracePt t="27414" x="9344025" y="2981325"/>
          <p14:tracePt t="27431" x="9339263" y="2981325"/>
          <p14:tracePt t="27438" x="9320213" y="2990850"/>
          <p14:tracePt t="27469" x="9315450" y="2990850"/>
          <p14:tracePt t="27479" x="9305925" y="3000375"/>
          <p14:tracePt t="27488" x="9296400" y="3000375"/>
          <p14:tracePt t="27502" x="9286875" y="3009900"/>
          <p14:tracePt t="27510" x="9282113" y="3009900"/>
          <p14:tracePt t="27518" x="9248775" y="3024188"/>
          <p14:tracePt t="27526" x="9229725" y="3033713"/>
          <p14:tracePt t="27542" x="9215438" y="3033713"/>
          <p14:tracePt t="27550" x="9167813" y="3038475"/>
          <p14:tracePt t="27558" x="9158288" y="3038475"/>
          <p14:tracePt t="27566" x="9110663" y="3071813"/>
          <p14:tracePt t="27574" x="9101138" y="3071813"/>
          <p14:tracePt t="27582" x="9091613" y="3071813"/>
          <p14:tracePt t="27590" x="9043988" y="3081338"/>
          <p14:tracePt t="27598" x="9029700" y="3081338"/>
          <p14:tracePt t="27606" x="9020175" y="3090863"/>
          <p14:tracePt t="27613" x="9010650" y="3095625"/>
          <p14:tracePt t="27621" x="8996363" y="3095625"/>
          <p14:tracePt t="27631" x="8977313" y="3095625"/>
          <p14:tracePt t="27638" x="8977313" y="3105150"/>
          <p14:tracePt t="27648" x="8943975" y="3114675"/>
          <p14:tracePt t="27656" x="8939213" y="3114675"/>
          <p14:tracePt t="27665" x="8910638" y="3124200"/>
          <p14:tracePt t="27673" x="8905875" y="3124200"/>
          <p14:tracePt t="27681" x="8872538" y="3128963"/>
          <p14:tracePt t="27701" x="8853488" y="3128963"/>
          <p14:tracePt t="27718" x="8848725" y="3128963"/>
          <p14:tracePt t="27741" x="8839200" y="3128963"/>
          <p14:tracePt t="27757" x="8829675" y="3128963"/>
          <p14:tracePt t="27781" x="8824913" y="3128963"/>
          <p14:tracePt t="27798" x="8815388" y="3128963"/>
          <p14:tracePt t="27815" x="8805863" y="3128963"/>
          <p14:tracePt t="27831" x="8796338" y="3128963"/>
          <p14:tracePt t="27853" x="8791575" y="3128963"/>
          <p14:tracePt t="27863" x="8782050" y="3124200"/>
          <p14:tracePt t="27879" x="8782050" y="3090863"/>
          <p14:tracePt t="27885" x="8782050" y="3081338"/>
          <p14:tracePt t="27894" x="8782050" y="3071813"/>
          <p14:tracePt t="27902" x="8805863" y="3024188"/>
          <p14:tracePt t="27910" x="8805863" y="3014663"/>
          <p14:tracePt t="27918" x="8824913" y="2990850"/>
          <p14:tracePt t="27926" x="8824913" y="2981325"/>
          <p14:tracePt t="27935" x="8853488" y="2943225"/>
          <p14:tracePt t="27942" x="8863013" y="2924175"/>
          <p14:tracePt t="27950" x="8882063" y="2919413"/>
          <p14:tracePt t="27958" x="8929688" y="2895600"/>
          <p14:tracePt t="27967" x="8963025" y="2862263"/>
          <p14:tracePt t="27974" x="9010650" y="2838450"/>
          <p14:tracePt t="27982" x="9043988" y="2819400"/>
          <p14:tracePt t="27990" x="9091613" y="2786063"/>
          <p14:tracePt t="27998" x="9134475" y="2781300"/>
          <p14:tracePt t="28006" x="9182100" y="2771775"/>
          <p14:tracePt t="28015" x="9229725" y="2752725"/>
          <p14:tracePt t="28022" x="9282113" y="2752725"/>
          <p14:tracePt t="28031" x="9315450" y="2747963"/>
          <p14:tracePt t="28040" x="9353550" y="2747963"/>
          <p14:tracePt t="28048" x="9372600" y="2738438"/>
          <p14:tracePt t="28056" x="9405938" y="2738438"/>
          <p14:tracePt t="28065" x="9420225" y="2738438"/>
          <p14:tracePt t="28070" x="9429750" y="2738438"/>
          <p14:tracePt t="28085" x="9434513" y="2738438"/>
          <p14:tracePt t="28090" x="9444038" y="2738438"/>
          <p14:tracePt t="28097" x="9453563" y="2728913"/>
          <p14:tracePt t="28125" x="9463088" y="2728913"/>
          <p14:tracePt t="28133" x="9453563" y="2724150"/>
          <p14:tracePt t="28142" x="9444038" y="2724150"/>
          <p14:tracePt t="28534" x="9453563" y="2724150"/>
          <p14:tracePt t="28550" x="9453563" y="2728913"/>
          <p14:tracePt t="29134" x="9444038" y="2728913"/>
          <p14:tracePt t="29670" x="9434513" y="2738438"/>
          <p14:tracePt t="29679" x="9444038" y="2738438"/>
          <p14:tracePt t="29998" x="9453563" y="2747963"/>
          <p14:tracePt t="30006" x="9486900" y="2762250"/>
          <p14:tracePt t="30014" x="9520238" y="2781300"/>
          <p14:tracePt t="30023" x="9520238" y="2786063"/>
          <p14:tracePt t="30032" x="9534525" y="2786063"/>
          <p14:tracePt t="31910" x="9558338" y="2809875"/>
          <p14:tracePt t="31918" x="9567863" y="2819400"/>
          <p14:tracePt t="31926" x="9601200" y="2819400"/>
          <p14:tracePt t="31934" x="9625013" y="2828925"/>
          <p14:tracePt t="31942" x="9648825" y="2852738"/>
          <p14:tracePt t="31950" x="9663113" y="2862263"/>
          <p14:tracePt t="31958" x="9691688" y="2886075"/>
          <p14:tracePt t="31966" x="9705975" y="2886075"/>
          <p14:tracePt t="31974" x="9753600" y="2933700"/>
          <p14:tracePt t="31983" x="9772650" y="2943225"/>
          <p14:tracePt t="31991" x="9796463" y="2967038"/>
          <p14:tracePt t="31999" x="9820275" y="2981325"/>
          <p14:tracePt t="32006" x="9829800" y="2990850"/>
          <p14:tracePt t="32016" x="9829800" y="3000375"/>
          <p14:tracePt t="32023" x="9886950" y="3038475"/>
          <p14:tracePt t="32032" x="9886950" y="3048000"/>
          <p14:tracePt t="32039" x="9896475" y="3048000"/>
          <p14:tracePt t="32049" x="9920288" y="3071813"/>
          <p14:tracePt t="32066" x="9925050" y="3081338"/>
          <p14:tracePt t="32074" x="9953625" y="3105150"/>
          <p14:tracePt t="32091" x="9958388" y="3124200"/>
          <p14:tracePt t="32098" x="9991725" y="3162300"/>
          <p14:tracePt t="32116" x="10010775" y="3195638"/>
          <p14:tracePt t="32119" x="10015538" y="3205163"/>
          <p14:tracePt t="32127" x="10015538" y="3214688"/>
          <p14:tracePt t="32134" x="10025063" y="3214688"/>
          <p14:tracePt t="32142" x="10034588" y="3219450"/>
          <p14:tracePt t="32150" x="10058400" y="3243263"/>
          <p14:tracePt t="32158" x="10067925" y="3252788"/>
          <p14:tracePt t="32166" x="10091738" y="3276600"/>
          <p14:tracePt t="32182" x="10115550" y="3300413"/>
          <p14:tracePt t="32190" x="10125075" y="3309938"/>
          <p14:tracePt t="32199" x="10148888" y="3333750"/>
          <p14:tracePt t="32217" x="10153650" y="3343275"/>
          <p14:tracePt t="32225" x="10186988" y="3386138"/>
          <p14:tracePt t="32232" x="10196513" y="3386138"/>
          <p14:tracePt t="32239" x="10206038" y="3400425"/>
          <p14:tracePt t="32250" x="10206038" y="3409950"/>
          <p14:tracePt t="32256" x="10229850" y="3424238"/>
          <p14:tracePt t="32266" x="10229850" y="3433763"/>
          <p14:tracePt t="32272" x="10244138" y="3467100"/>
          <p14:tracePt t="32287" x="10253663" y="3467100"/>
          <p14:tracePt t="32299" x="10253663" y="3471863"/>
          <p14:tracePt t="32304" x="10253663" y="3481388"/>
          <p14:tracePt t="32317" x="10263188" y="3481388"/>
          <p14:tracePt t="32319" x="10263188" y="3490913"/>
          <p14:tracePt t="32326" x="10272713" y="3500438"/>
          <p14:tracePt t="32343" x="10296525" y="3524250"/>
          <p14:tracePt t="32351" x="10301288" y="3529013"/>
          <p14:tracePt t="32358" x="10334625" y="3557588"/>
          <p14:tracePt t="32367" x="10353675" y="3562350"/>
          <p14:tracePt t="32375" x="10358438" y="3571875"/>
          <p14:tracePt t="32384" x="10410825" y="3595688"/>
          <p14:tracePt t="32391" x="10425113" y="3605213"/>
          <p14:tracePt t="32406" x="10482263" y="3652838"/>
          <p14:tracePt t="32422" x="10525125" y="3695700"/>
          <p14:tracePt t="32433" x="10539413" y="3719513"/>
          <p14:tracePt t="32441" x="10548938" y="3719513"/>
          <p14:tracePt t="32449" x="10587038" y="3762375"/>
          <p14:tracePt t="32458" x="10629900" y="3800475"/>
          <p14:tracePt t="32471" x="10672763" y="3843338"/>
          <p14:tracePt t="32483" x="10677525" y="3848100"/>
          <p14:tracePt t="32490" x="10706100" y="3876675"/>
          <p14:tracePt t="32499" x="10710863" y="3881438"/>
          <p14:tracePt t="32506" x="10729913" y="3900488"/>
          <p14:tracePt t="32517" x="10734675" y="3905250"/>
          <p14:tracePt t="32519" x="10744200" y="3914775"/>
          <p14:tracePt t="32566" x="10744200" y="3924300"/>
          <p14:tracePt t="32575" x="10734675" y="3933825"/>
          <p14:tracePt t="32590" x="10710863" y="3957638"/>
          <p14:tracePt t="32606" x="10696575" y="3962400"/>
          <p14:tracePt t="32616" x="10687050" y="3971925"/>
          <p14:tracePt t="32623" x="10663238" y="3981450"/>
          <p14:tracePt t="32632" x="10629900" y="3981450"/>
          <p14:tracePt t="32639" x="10596563" y="3995738"/>
          <p14:tracePt t="32649" x="10529888" y="4014788"/>
          <p14:tracePt t="32657" x="10501313" y="4019550"/>
          <p14:tracePt t="32666" x="10458450" y="4029075"/>
          <p14:tracePt t="32674" x="10425113" y="4048125"/>
          <p14:tracePt t="32683" x="10391775" y="4052888"/>
          <p14:tracePt t="32689" x="10344150" y="4062413"/>
          <p14:tracePt t="32700" x="10296525" y="4071938"/>
          <p14:tracePt t="32702" x="10253663" y="4086225"/>
          <p14:tracePt t="32711" x="10206038" y="4095750"/>
          <p14:tracePt t="32719" x="10172700" y="4105275"/>
          <p14:tracePt t="32726" x="10125075" y="4119563"/>
          <p14:tracePt t="32735" x="10058400" y="4119563"/>
          <p14:tracePt t="32742" x="10015538" y="4133850"/>
          <p14:tracePt t="32750" x="9920288" y="4133850"/>
          <p14:tracePt t="32758" x="9839325" y="4133850"/>
          <p14:tracePt t="32767" x="9720263" y="4133850"/>
          <p14:tracePt t="32774" x="9605963" y="4133850"/>
          <p14:tracePt t="32783" x="9486900" y="4133850"/>
          <p14:tracePt t="32790" x="9372600" y="4133850"/>
          <p14:tracePt t="32799" x="9272588" y="4133850"/>
          <p14:tracePt t="32806" x="9172575" y="4143375"/>
          <p14:tracePt t="32816" x="9058275" y="4143375"/>
          <p14:tracePt t="32822" x="8996363" y="4162425"/>
          <p14:tracePt t="32834" x="8920163" y="4162425"/>
          <p14:tracePt t="32840" x="8872538" y="4167188"/>
          <p14:tracePt t="32849" x="8805863" y="4167188"/>
          <p14:tracePt t="32856" x="8758238" y="4186238"/>
          <p14:tracePt t="32866" x="8739188" y="4191000"/>
          <p14:tracePt t="32874" x="8715375" y="4191000"/>
          <p14:tracePt t="32883" x="8667750" y="4191000"/>
          <p14:tracePt t="32889" x="8658225" y="4191000"/>
          <p14:tracePt t="32900" x="8624888" y="4191000"/>
          <p14:tracePt t="32903" x="8610600" y="4200525"/>
          <p14:tracePt t="32918" x="8601075" y="4200525"/>
          <p14:tracePt t="32926" x="8586788" y="4210050"/>
          <p14:tracePt t="32934" x="8567738" y="4210050"/>
          <p14:tracePt t="32942" x="8562975" y="4210050"/>
          <p14:tracePt t="32958" x="8553450" y="4210050"/>
          <p14:tracePt t="32974" x="8543925" y="4210050"/>
          <p14:tracePt t="32983" x="8539163" y="4210050"/>
          <p14:tracePt t="33038" x="8529638" y="4200525"/>
          <p14:tracePt t="33070" x="8543925" y="4186238"/>
          <p14:tracePt t="33089" x="8577263" y="4186238"/>
          <p14:tracePt t="33096" x="8624888" y="4176713"/>
          <p14:tracePt t="33104" x="8677275" y="4176713"/>
          <p14:tracePt t="33110" x="8724900" y="4162425"/>
          <p14:tracePt t="33118" x="8767763" y="4162425"/>
          <p14:tracePt t="33126" x="8848725" y="4143375"/>
          <p14:tracePt t="33134" x="8896350" y="4129088"/>
          <p14:tracePt t="33142" x="8963025" y="4129088"/>
          <p14:tracePt t="33150" x="9010650" y="4119563"/>
          <p14:tracePt t="33158" x="9053513" y="4119563"/>
          <p14:tracePt t="33166" x="9101138" y="4110038"/>
          <p14:tracePt t="33174" x="9148763" y="4110038"/>
          <p14:tracePt t="33183" x="9215438" y="4110038"/>
          <p14:tracePt t="33190" x="9282113" y="4110038"/>
          <p14:tracePt t="33200" x="9339263" y="4110038"/>
          <p14:tracePt t="33207" x="9405938" y="4110038"/>
          <p14:tracePt t="33216" x="9467850" y="4110038"/>
          <p14:tracePt t="33223" x="9501188" y="4110038"/>
          <p14:tracePt t="33233" x="9548813" y="4110038"/>
          <p14:tracePt t="33240" x="9577388" y="4105275"/>
          <p14:tracePt t="33251" x="9582150" y="4105275"/>
          <p14:tracePt t="33257" x="9591675" y="4105275"/>
          <p14:tracePt t="33267" x="9605963" y="4105275"/>
          <p14:tracePt t="33273" x="9615488" y="4105275"/>
          <p14:tracePt t="33283" x="9639300" y="4105275"/>
          <p14:tracePt t="33288" x="9648825" y="4105275"/>
          <p14:tracePt t="33301" x="9658350" y="4105275"/>
          <p14:tracePt t="33310" x="9663113" y="4095750"/>
          <p14:tracePt t="33517" x="9663113" y="4105275"/>
          <p14:tracePt t="33581" x="9663113" y="4110038"/>
          <p14:tracePt t="33599" x="9658350" y="4110038"/>
          <p14:tracePt t="33662" x="9648825" y="4110038"/>
          <p14:tracePt t="33670" x="9639300" y="4119563"/>
          <p14:tracePt t="33686" x="9625013" y="4119563"/>
          <p14:tracePt t="33694" x="9615488" y="4129088"/>
          <p14:tracePt t="33702" x="9601200" y="4129088"/>
          <p14:tracePt t="33710" x="9567863" y="4152900"/>
          <p14:tracePt t="33718" x="9558338" y="4152900"/>
          <p14:tracePt t="33726" x="9548813" y="4152900"/>
          <p14:tracePt t="33734" x="9520238" y="4152900"/>
          <p14:tracePt t="33742" x="9486900" y="4152900"/>
          <p14:tracePt t="33758" x="9467850" y="4162425"/>
          <p14:tracePt t="33767" x="9463088" y="4162425"/>
          <p14:tracePt t="33775" x="9444038" y="4162425"/>
          <p14:tracePt t="33783" x="9434513" y="4162425"/>
          <p14:tracePt t="33790" x="9429750" y="4162425"/>
          <p14:tracePt t="33806" x="9410700" y="4162425"/>
          <p14:tracePt t="33821" x="9405938" y="4162425"/>
          <p14:tracePt t="33853" x="9396413" y="4162425"/>
          <p14:tracePt t="34134" x="9410700" y="4162425"/>
          <p14:tracePt t="34142" x="9444038" y="4162425"/>
          <p14:tracePt t="34150" x="9453563" y="4162425"/>
          <p14:tracePt t="34158" x="9463088" y="4162425"/>
          <p14:tracePt t="34167" x="9477375" y="4162425"/>
          <p14:tracePt t="34174" x="9491663" y="4162425"/>
          <p14:tracePt t="34183" x="9525000" y="4167188"/>
          <p14:tracePt t="34191" x="9534525" y="4167188"/>
          <p14:tracePt t="34199" x="9544050" y="4167188"/>
          <p14:tracePt t="34206" x="9548813" y="4167188"/>
          <p14:tracePt t="34216" x="9558338" y="4167188"/>
          <p14:tracePt t="34222" x="9567863" y="4167188"/>
          <p14:tracePt t="34232" x="9577388" y="4167188"/>
          <p14:tracePt t="34246" x="9591675" y="4186238"/>
          <p14:tracePt t="34286" x="9601200" y="4186238"/>
          <p14:tracePt t="34294" x="9605963" y="4186238"/>
          <p14:tracePt t="34334" x="9615488" y="4191000"/>
          <p14:tracePt t="34399" x="9615488" y="4200525"/>
          <p14:tracePt t="34438" x="9615488" y="4210050"/>
          <p14:tracePt t="34453" x="9615488" y="4219575"/>
          <p14:tracePt t="34462" x="9605963" y="4219575"/>
          <p14:tracePt t="34477" x="9601200" y="4219575"/>
          <p14:tracePt t="34485" x="9591675" y="4219575"/>
          <p14:tracePt t="34502" x="9582150" y="4219575"/>
          <p14:tracePt t="34509" x="9577388" y="4219575"/>
          <p14:tracePt t="34550" x="9567863" y="4219575"/>
          <p14:tracePt t="34559" x="9558338" y="4219575"/>
          <p14:tracePt t="34606" x="9548813" y="4219575"/>
          <p14:tracePt t="34615" x="9544050" y="4219575"/>
          <p14:tracePt t="34654" x="9534525" y="4210050"/>
          <p14:tracePt t="34693" x="9525000" y="4200525"/>
          <p14:tracePt t="34725" x="9525000" y="4191000"/>
          <p14:tracePt t="34742" x="9534525" y="4162425"/>
          <p14:tracePt t="34758" x="9534525" y="4143375"/>
          <p14:tracePt t="34767" x="9534525" y="4095750"/>
          <p14:tracePt t="34775" x="9548813" y="4071938"/>
          <p14:tracePt t="34783" x="9558338" y="4052888"/>
          <p14:tracePt t="34790" x="9558338" y="4038600"/>
          <p14:tracePt t="34800" x="9558338" y="4029075"/>
          <p14:tracePt t="35046" x="9558338" y="4019550"/>
          <p14:tracePt t="45173" x="9548813" y="4014788"/>
          <p14:tracePt t="45182" x="9548813" y="4005263"/>
          <p14:tracePt t="45198" x="9544050" y="3995738"/>
          <p14:tracePt t="45214" x="9544050" y="3990975"/>
          <p14:tracePt t="45221" x="9544050" y="3981450"/>
          <p14:tracePt t="45237" x="9534525" y="3971925"/>
          <p14:tracePt t="45262" x="9520238" y="3957638"/>
          <p14:tracePt t="45270" x="9467850" y="3933825"/>
          <p14:tracePt t="45279" x="9405938" y="3900488"/>
          <p14:tracePt t="45287" x="9296400" y="3848100"/>
          <p14:tracePt t="45294" x="9239250" y="3810000"/>
          <p14:tracePt t="45303" x="9191625" y="3790950"/>
          <p14:tracePt t="45319" x="9191625" y="3786188"/>
          <p14:tracePt t="45326" x="9182100" y="3786188"/>
          <p14:tracePt t="45590" x="9182100" y="3776663"/>
          <p14:tracePt t="45614" x="9191625" y="3776663"/>
          <p14:tracePt t="45630" x="9191625" y="3767138"/>
          <p14:tracePt t="45670" x="9201150" y="3767138"/>
          <p14:tracePt t="45830" x="9201150" y="3762375"/>
          <p14:tracePt t="45837" x="9191625" y="3752850"/>
          <p14:tracePt t="45847" x="9191625" y="3743325"/>
          <p14:tracePt t="45854" x="9182100" y="3743325"/>
          <p14:tracePt t="45862" x="9182100" y="3733800"/>
          <p14:tracePt t="45871" x="9172575" y="3733800"/>
          <p14:tracePt t="45878" x="9172575" y="3729038"/>
          <p14:tracePt t="45887" x="9167813" y="3729038"/>
          <p14:tracePt t="45894" x="9167813" y="3719513"/>
          <p14:tracePt t="45904" x="9158288" y="3709988"/>
          <p14:tracePt t="45934" x="9148763" y="3695700"/>
          <p14:tracePt t="45942" x="9144000" y="3676650"/>
          <p14:tracePt t="45950" x="9134475" y="3671888"/>
          <p14:tracePt t="45959" x="9134475" y="3662363"/>
          <p14:tracePt t="45974" x="9134475" y="3652838"/>
          <p14:tracePt t="45982" x="9115425" y="3638550"/>
          <p14:tracePt t="45991" x="9115425" y="3629025"/>
          <p14:tracePt t="45998" x="9110663" y="3614738"/>
          <p14:tracePt t="46014" x="9110663" y="3605213"/>
          <p14:tracePt t="46022" x="9110663" y="3595688"/>
          <p14:tracePt t="46030" x="9101138" y="3586163"/>
          <p14:tracePt t="46038" x="9091613" y="3581400"/>
          <p14:tracePt t="46071" x="9091613" y="3571875"/>
          <p14:tracePt t="48325" x="9101138" y="3571875"/>
          <p14:tracePt t="48334" x="9148763" y="3557588"/>
          <p14:tracePt t="48343" x="9201150" y="3529013"/>
          <p14:tracePt t="48350" x="9263063" y="3524250"/>
          <p14:tracePt t="48359" x="9305925" y="3505200"/>
          <p14:tracePt t="48367" x="9353550" y="3490913"/>
          <p14:tracePt t="48375" x="9405938" y="3471863"/>
          <p14:tracePt t="48383" x="9434513" y="3471863"/>
          <p14:tracePt t="48390" x="9444038" y="3467100"/>
          <p14:tracePt t="48398" x="9453563" y="3457575"/>
          <p14:tracePt t="48406" x="9463088" y="3448050"/>
          <p14:tracePt t="48414" x="9467850" y="3448050"/>
          <p14:tracePt t="48422" x="9477375" y="3433763"/>
          <p14:tracePt t="48430" x="9486900" y="3400425"/>
          <p14:tracePt t="48438" x="9520238" y="3352800"/>
          <p14:tracePt t="48448" x="9520238" y="3333750"/>
          <p14:tracePt t="48454" x="9544050" y="3276600"/>
          <p14:tracePt t="48462" x="9544050" y="3271838"/>
          <p14:tracePt t="48472" x="9544050" y="3252788"/>
          <p14:tracePt t="48478" x="9544050" y="3219450"/>
          <p14:tracePt t="48488" x="9544050" y="3205163"/>
          <p14:tracePt t="48495" x="9544050" y="3181350"/>
          <p14:tracePt t="48504" x="9544050" y="3148013"/>
          <p14:tracePt t="48511" x="9544050" y="3138488"/>
          <p14:tracePt t="48521" x="9534525" y="3105150"/>
          <p14:tracePt t="48529" x="9525000" y="3071813"/>
          <p14:tracePt t="48542" x="9510713" y="3024188"/>
          <p14:tracePt t="48554" x="9501188" y="3014663"/>
          <p14:tracePt t="48562" x="9491663" y="3000375"/>
          <p14:tracePt t="48571" x="9486900" y="2981325"/>
          <p14:tracePt t="48587" x="9467850" y="2952750"/>
          <p14:tracePt t="48596" x="9453563" y="2943225"/>
          <p14:tracePt t="48598" x="9377363" y="2895600"/>
          <p14:tracePt t="48608" x="9329738" y="2852738"/>
          <p14:tracePt t="48615" x="9248775" y="2795588"/>
          <p14:tracePt t="48623" x="9124950" y="2728913"/>
          <p14:tracePt t="48630" x="9067800" y="2695575"/>
          <p14:tracePt t="48639" x="8972550" y="2647950"/>
          <p14:tracePt t="48646" x="8839200" y="2600325"/>
          <p14:tracePt t="48655" x="8710613" y="2533650"/>
          <p14:tracePt t="48662" x="8543925" y="2462213"/>
          <p14:tracePt t="48671" x="8415338" y="2409825"/>
          <p14:tracePt t="48678" x="8315325" y="2386013"/>
          <p14:tracePt t="48688" x="8167688" y="2347913"/>
          <p14:tracePt t="48694" x="8039100" y="2319338"/>
          <p14:tracePt t="48705" x="7915275" y="2271713"/>
          <p14:tracePt t="48712" x="7786688" y="2247900"/>
          <p14:tracePt t="48721" x="7672388" y="2205038"/>
          <p14:tracePt t="48729" x="7553325" y="2190750"/>
          <p14:tracePt t="48738" x="7458075" y="2181225"/>
          <p14:tracePt t="48746" x="7367588" y="2157413"/>
          <p14:tracePt t="48754" x="7253288" y="2143125"/>
          <p14:tracePt t="48762" x="7138988" y="2133600"/>
          <p14:tracePt t="48771" x="7058025" y="2119313"/>
          <p14:tracePt t="48779" x="6924675" y="2109788"/>
          <p14:tracePt t="48787" x="6834188" y="2085975"/>
          <p14:tracePt t="48794" x="6738938" y="2085975"/>
          <p14:tracePt t="48803" x="6638925" y="2085975"/>
          <p14:tracePt t="48809" x="6524625" y="2085975"/>
          <p14:tracePt t="48822" x="6310313" y="2085975"/>
          <p14:tracePt t="48830" x="6205538" y="2085975"/>
          <p14:tracePt t="48838" x="6076950" y="2085975"/>
          <p14:tracePt t="48846" x="5943600" y="2085975"/>
          <p14:tracePt t="48854" x="5795963" y="2085975"/>
          <p14:tracePt t="48862" x="5667375" y="2085975"/>
          <p14:tracePt t="48871" x="5510213" y="2085975"/>
          <p14:tracePt t="48879" x="5362575" y="2085975"/>
          <p14:tracePt t="48888" x="5200650" y="2085975"/>
          <p14:tracePt t="48895" x="5038725" y="2085975"/>
          <p14:tracePt t="48904" x="4891088" y="2085975"/>
          <p14:tracePt t="48910" x="4733925" y="2085975"/>
          <p14:tracePt t="48922" x="4572000" y="2085975"/>
          <p14:tracePt t="48928" x="4424363" y="2085975"/>
          <p14:tracePt t="48937" x="4276725" y="2085975"/>
          <p14:tracePt t="48944" x="4114800" y="2085975"/>
          <p14:tracePt t="48955" x="3981450" y="2085975"/>
          <p14:tracePt t="48960" x="3876675" y="2085975"/>
          <p14:tracePt t="48971" x="3743325" y="2085975"/>
          <p14:tracePt t="48976" x="3629025" y="2085975"/>
          <p14:tracePt t="48989" x="3533775" y="2085975"/>
          <p14:tracePt t="48991" x="3467100" y="2085975"/>
          <p14:tracePt t="48998" x="3395663" y="2090738"/>
          <p14:tracePt t="49006" x="3328988" y="2119313"/>
          <p14:tracePt t="49015" x="3281363" y="2124075"/>
          <p14:tracePt t="49023" x="3228975" y="2133600"/>
          <p14:tracePt t="49031" x="3195638" y="2147888"/>
          <p14:tracePt t="49040" x="3190875" y="2157413"/>
          <p14:tracePt t="49047" x="3171825" y="2157413"/>
          <p14:tracePt t="49055" x="3162300" y="2166938"/>
          <p14:tracePt t="49078" x="3162300" y="2176463"/>
          <p14:tracePt t="49110" x="3162300" y="2181225"/>
          <p14:tracePt t="49182" x="3162300" y="2190750"/>
          <p14:tracePt t="49190" x="3157538" y="2190750"/>
          <p14:tracePt t="49206" x="3148013" y="2190750"/>
          <p14:tracePt t="49214" x="3148013" y="2200275"/>
          <p14:tracePt t="49222" x="3138488" y="2205038"/>
          <p14:tracePt t="49245" x="3124200" y="2205038"/>
          <p14:tracePt t="49255" x="3124200" y="2214563"/>
          <p14:tracePt t="49271" x="3114675" y="2214563"/>
          <p14:tracePt t="49278" x="3100388" y="2224088"/>
          <p14:tracePt t="49288" x="3090863" y="2224088"/>
          <p14:tracePt t="49294" x="3081338" y="2224088"/>
          <p14:tracePt t="49303" x="3033713" y="2247900"/>
          <p14:tracePt t="49310" x="3019425" y="2257425"/>
          <p14:tracePt t="49320" x="2967038" y="2262188"/>
          <p14:tracePt t="49330" x="2933700" y="2295525"/>
          <p14:tracePt t="49338" x="2905125" y="2314575"/>
          <p14:tracePt t="49346" x="2871788" y="2314575"/>
          <p14:tracePt t="49355" x="2828925" y="2347913"/>
          <p14:tracePt t="49362" x="2828925" y="2352675"/>
          <p14:tracePt t="49371" x="2814638" y="2362200"/>
          <p14:tracePt t="49378" x="2805113" y="2371725"/>
          <p14:tracePt t="49388" x="2795588" y="2386013"/>
          <p14:tracePt t="49390" x="2781300" y="2405063"/>
          <p14:tracePt t="49398" x="2771775" y="2419350"/>
          <p14:tracePt t="49406" x="2747963" y="2462213"/>
          <p14:tracePt t="49415" x="2724150" y="2486025"/>
          <p14:tracePt t="49423" x="2705100" y="2519363"/>
          <p14:tracePt t="49430" x="2690813" y="2543175"/>
          <p14:tracePt t="49439" x="2657475" y="2590800"/>
          <p14:tracePt t="49447" x="2647950" y="2624138"/>
          <p14:tracePt t="49456" x="2643188" y="2657475"/>
          <p14:tracePt t="49463" x="2614613" y="2681288"/>
          <p14:tracePt t="49472" x="2600325" y="2705100"/>
          <p14:tracePt t="49480" x="2586038" y="2738438"/>
          <p14:tracePt t="49488" x="2576513" y="2771775"/>
          <p14:tracePt t="49495" x="2566988" y="2786063"/>
          <p14:tracePt t="49505" x="2543175" y="2852738"/>
          <p14:tracePt t="49512" x="2533650" y="2909888"/>
          <p14:tracePt t="49521" x="2528888" y="2943225"/>
          <p14:tracePt t="49529" x="2519363" y="2976563"/>
          <p14:tracePt t="49537" x="2500313" y="3024188"/>
          <p14:tracePt t="49545" x="2500313" y="3057525"/>
          <p14:tracePt t="49555" x="2495550" y="3081338"/>
          <p14:tracePt t="49558" x="2495550" y="3114675"/>
          <p14:tracePt t="49566" x="2495550" y="3124200"/>
          <p14:tracePt t="49574" x="2486025" y="3124200"/>
          <p14:tracePt t="49581" x="2486025" y="3138488"/>
          <p14:tracePt t="49590" x="2486025" y="3148013"/>
          <p14:tracePt t="49606" x="2486025" y="3162300"/>
          <p14:tracePt t="49621" x="2486025" y="3171825"/>
          <p14:tracePt t="49630" x="2486025" y="3181350"/>
          <p14:tracePt t="49637" x="2486025" y="3186113"/>
          <p14:tracePt t="49655" x="2486025" y="3195638"/>
          <p14:tracePt t="49672" x="2486025" y="3205163"/>
          <p14:tracePt t="49678" x="2486025" y="3214688"/>
          <p14:tracePt t="49694" x="2486025" y="3219450"/>
          <p14:tracePt t="49709" x="2462213" y="3243263"/>
          <p14:tracePt t="49725" x="2462213" y="3262313"/>
          <p14:tracePt t="49734" x="2462213" y="3271838"/>
          <p14:tracePt t="49742" x="2462213" y="3286125"/>
          <p14:tracePt t="49750" x="2462213" y="3295650"/>
          <p14:tracePt t="49758" x="2462213" y="3300413"/>
          <p14:tracePt t="49766" x="2462213" y="3319463"/>
          <p14:tracePt t="49774" x="2462213" y="3333750"/>
          <p14:tracePt t="49782" x="2462213" y="3367088"/>
          <p14:tracePt t="49790" x="2462213" y="3386138"/>
          <p14:tracePt t="49798" x="2462213" y="3409950"/>
          <p14:tracePt t="49806" x="2462213" y="3414713"/>
          <p14:tracePt t="49814" x="2462213" y="3448050"/>
          <p14:tracePt t="49822" x="2486025" y="3481388"/>
          <p14:tracePt t="49830" x="2495550" y="3514725"/>
          <p14:tracePt t="49838" x="2519363" y="3538538"/>
          <p14:tracePt t="49846" x="2528888" y="3548063"/>
          <p14:tracePt t="49855" x="2552700" y="3571875"/>
          <p14:tracePt t="49871" x="2590800" y="3605213"/>
          <p14:tracePt t="49878" x="2657475" y="3619500"/>
          <p14:tracePt t="49888" x="2705100" y="3652838"/>
          <p14:tracePt t="49896" x="2795588" y="3662363"/>
          <p14:tracePt t="49904" x="2876550" y="3695700"/>
          <p14:tracePt t="49913" x="2990850" y="3733800"/>
          <p14:tracePt t="49921" x="3057525" y="3752850"/>
          <p14:tracePt t="49930" x="3157538" y="3776663"/>
          <p14:tracePt t="49938" x="3228975" y="3790950"/>
          <p14:tracePt t="49947" x="3328988" y="3790950"/>
          <p14:tracePt t="49954" x="3409950" y="3819525"/>
          <p14:tracePt t="49962" x="3490913" y="3819525"/>
          <p14:tracePt t="49972" x="3557588" y="3819525"/>
          <p14:tracePt t="49977" x="3629025" y="3819525"/>
          <p14:tracePt t="49988" x="3681413" y="3819525"/>
          <p14:tracePt t="49990" x="3729038" y="3819525"/>
          <p14:tracePt t="49998" x="3776663" y="3800475"/>
          <p14:tracePt t="50007" x="3810000" y="3800475"/>
          <p14:tracePt t="50014" x="3833813" y="3790950"/>
          <p14:tracePt t="50022" x="3867150" y="3776663"/>
          <p14:tracePt t="50030" x="3914775" y="3762375"/>
          <p14:tracePt t="50039" x="3933825" y="3762375"/>
          <p14:tracePt t="50047" x="3948113" y="3752850"/>
          <p14:tracePt t="50055" x="4005263" y="3752850"/>
          <p14:tracePt t="50062" x="4086225" y="3719513"/>
          <p14:tracePt t="50072" x="4186238" y="3719513"/>
          <p14:tracePt t="50078" x="4286250" y="3719513"/>
          <p14:tracePt t="50094" x="4367213" y="3719513"/>
          <p14:tracePt t="50096" x="4457700" y="3719513"/>
          <p14:tracePt t="50103" x="4519613" y="3719513"/>
          <p14:tracePt t="50110" x="4586288" y="3709988"/>
          <p14:tracePt t="50118" x="4619625" y="3700463"/>
          <p14:tracePt t="50127" x="4638675" y="3695700"/>
          <p14:tracePt t="50134" x="4643438" y="3686175"/>
          <p14:tracePt t="50143" x="4643438" y="3676650"/>
          <p14:tracePt t="50150" x="4676775" y="3643313"/>
          <p14:tracePt t="50159" x="4686300" y="3629025"/>
          <p14:tracePt t="50166" x="4686300" y="3619500"/>
          <p14:tracePt t="50174" x="4686300" y="3586163"/>
          <p14:tracePt t="50182" x="4695825" y="3581400"/>
          <p14:tracePt t="50190" x="4695825" y="3562350"/>
          <p14:tracePt t="50198" x="4695825" y="3529013"/>
          <p14:tracePt t="50206" x="4695825" y="3500438"/>
          <p14:tracePt t="50214" x="4695825" y="3448050"/>
          <p14:tracePt t="50222" x="4676775" y="3409950"/>
          <p14:tracePt t="50235" x="4667250" y="3357563"/>
          <p14:tracePt t="50242" x="4643438" y="3309938"/>
          <p14:tracePt t="50259" x="4586288" y="3228975"/>
          <p14:tracePt t="50266" x="4538663" y="3157538"/>
          <p14:tracePt t="50275" x="4495800" y="3105150"/>
          <p14:tracePt t="50281" x="4438650" y="3033713"/>
          <p14:tracePt t="50290" x="4400550" y="3000375"/>
          <p14:tracePt t="50298" x="4376738" y="2976563"/>
          <p14:tracePt t="50306" x="4343400" y="2933700"/>
          <p14:tracePt t="50313" x="4300538" y="2909888"/>
          <p14:tracePt t="50322" x="4267200" y="2895600"/>
          <p14:tracePt t="50329" x="4229100" y="2862263"/>
          <p14:tracePt t="50338" x="4176713" y="2843213"/>
          <p14:tracePt t="50345" x="4105275" y="2805113"/>
          <p14:tracePt t="50355" x="4048125" y="2781300"/>
          <p14:tracePt t="50362" x="4005263" y="2738438"/>
          <p14:tracePt t="50372" x="3943350" y="2728913"/>
          <p14:tracePt t="50374" x="3810000" y="2681288"/>
          <p14:tracePt t="50382" x="3681413" y="2638425"/>
          <p14:tracePt t="50390" x="3605213" y="2638425"/>
          <p14:tracePt t="50398" x="3476625" y="2624138"/>
          <p14:tracePt t="50406" x="3376613" y="2614613"/>
          <p14:tracePt t="50414" x="3248025" y="2600325"/>
          <p14:tracePt t="50422" x="3133725" y="2576513"/>
          <p14:tracePt t="50431" x="3043238" y="2576513"/>
          <p14:tracePt t="50439" x="2943225" y="2576513"/>
          <p14:tracePt t="50446" x="2862263" y="2576513"/>
          <p14:tracePt t="50456" x="2795588" y="2576513"/>
          <p14:tracePt t="50462" x="2747963" y="2576513"/>
          <p14:tracePt t="50472" x="2705100" y="2576513"/>
          <p14:tracePt t="50478" x="2671763" y="2576513"/>
          <p14:tracePt t="50489" x="2657475" y="2581275"/>
          <p14:tracePt t="50498" x="2609850" y="2590800"/>
          <p14:tracePt t="50506" x="2576513" y="2600325"/>
          <p14:tracePt t="50514" x="2533650" y="2609850"/>
          <p14:tracePt t="50522" x="2528888" y="2614613"/>
          <p14:tracePt t="50531" x="2519363" y="2614613"/>
          <p14:tracePt t="50537" x="2500313" y="2624138"/>
          <p14:tracePt t="50544" x="2476500" y="2647950"/>
          <p14:tracePt t="50555" x="2476500" y="2657475"/>
          <p14:tracePt t="50558" x="2471738" y="2667000"/>
          <p14:tracePt t="50566" x="2462213" y="2667000"/>
          <p14:tracePt t="50575" x="2462213" y="2671763"/>
          <p14:tracePt t="50582" x="2443163" y="2690813"/>
          <p14:tracePt t="50592" x="2443163" y="2724150"/>
          <p14:tracePt t="50598" x="2438400" y="2752725"/>
          <p14:tracePt t="50607" x="2428875" y="2795588"/>
          <p14:tracePt t="50616" x="2428875" y="2805113"/>
          <p14:tracePt t="50622" x="2428875" y="2838450"/>
          <p14:tracePt t="50630" x="2428875" y="2867025"/>
          <p14:tracePt t="50639" x="2428875" y="2900363"/>
          <p14:tracePt t="50646" x="2462213" y="2943225"/>
          <p14:tracePt t="50656" x="2462213" y="2957513"/>
          <p14:tracePt t="50662" x="2476500" y="3009900"/>
          <p14:tracePt t="50672" x="2500313" y="3048000"/>
          <p14:tracePt t="50681" x="2519363" y="3071813"/>
          <p14:tracePt t="50689" x="2566988" y="3128963"/>
          <p14:tracePt t="50697" x="2624138" y="3195638"/>
          <p14:tracePt t="50706" x="2624138" y="3205163"/>
          <p14:tracePt t="50712" x="2681288" y="3262313"/>
          <p14:tracePt t="50722" x="2738438" y="3300413"/>
          <p14:tracePt t="50731" x="2786063" y="3352800"/>
          <p14:tracePt t="50738" x="2819400" y="3357563"/>
          <p14:tracePt t="50746" x="2895600" y="3409950"/>
          <p14:tracePt t="50756" x="2967038" y="3414713"/>
          <p14:tracePt t="50758" x="3057525" y="3467100"/>
          <p14:tracePt t="50766" x="3171825" y="3505200"/>
          <p14:tracePt t="50775" x="3248025" y="3514725"/>
          <p14:tracePt t="50783" x="3343275" y="3529013"/>
          <p14:tracePt t="50791" x="3443288" y="3538538"/>
          <p14:tracePt t="50798" x="3524250" y="3562350"/>
          <p14:tracePt t="50807" x="3624263" y="3562350"/>
          <p14:tracePt t="50815" x="3729038" y="3562350"/>
          <p14:tracePt t="50822" x="3829050" y="3562350"/>
          <p14:tracePt t="50830" x="3943350" y="3562350"/>
          <p14:tracePt t="50839" x="4057650" y="3562350"/>
          <p14:tracePt t="50846" x="4186238" y="3562350"/>
          <p14:tracePt t="50856" x="4310063" y="3548063"/>
          <p14:tracePt t="50864" x="4391025" y="3529013"/>
          <p14:tracePt t="50872" x="4491038" y="3490913"/>
          <p14:tracePt t="50880" x="4552950" y="3471863"/>
          <p14:tracePt t="50889" x="4652963" y="3448050"/>
          <p14:tracePt t="50896" x="4695825" y="3424238"/>
          <p14:tracePt t="50905" x="4710113" y="3414713"/>
          <p14:tracePt t="50914" x="4724400" y="3409950"/>
          <p14:tracePt t="50923" x="4733925" y="3400425"/>
          <p14:tracePt t="50930" x="4752975" y="3390900"/>
          <p14:tracePt t="50944" x="4752975" y="3386138"/>
          <p14:tracePt t="50955" x="4752975" y="3367088"/>
          <p14:tracePt t="50972" x="4752975" y="3352800"/>
          <p14:tracePt t="50974" x="4752975" y="3343275"/>
          <p14:tracePt t="50982" x="4752975" y="3309938"/>
          <p14:tracePt t="50990" x="4752975" y="3276600"/>
          <p14:tracePt t="51006" x="4752975" y="3243263"/>
          <p14:tracePt t="51014" x="4724400" y="3205163"/>
          <p14:tracePt t="51023" x="4700588" y="3181350"/>
          <p14:tracePt t="51031" x="4643438" y="3124200"/>
          <p14:tracePt t="51041" x="4586288" y="3081338"/>
          <p14:tracePt t="51049" x="4519613" y="3048000"/>
          <p14:tracePt t="51057" x="4491038" y="3024188"/>
          <p14:tracePt t="51064" x="4424363" y="2990850"/>
          <p14:tracePt t="51073" x="4324350" y="2967038"/>
          <p14:tracePt t="51081" x="4262438" y="2933700"/>
          <p14:tracePt t="51090" x="4205288" y="2924175"/>
          <p14:tracePt t="51099" x="4152900" y="2924175"/>
          <p14:tracePt t="51105" x="4105275" y="2909888"/>
          <p14:tracePt t="51113" x="4057650" y="2909888"/>
          <p14:tracePt t="51122" x="4005263" y="2909888"/>
          <p14:tracePt t="51129" x="3967163" y="2909888"/>
          <p14:tracePt t="51139" x="3900488" y="2909888"/>
          <p14:tracePt t="51144" x="3852863" y="2909888"/>
          <p14:tracePt t="51156" x="3771900" y="2895600"/>
          <p14:tracePt t="51158" x="3705225" y="2895600"/>
          <p14:tracePt t="51166" x="3648075" y="2895600"/>
          <p14:tracePt t="51174" x="3567113" y="2895600"/>
          <p14:tracePt t="51182" x="3481388" y="2895600"/>
          <p14:tracePt t="51190" x="3419475" y="2895600"/>
          <p14:tracePt t="51198" x="3319463" y="2895600"/>
          <p14:tracePt t="51206" x="3248025" y="2895600"/>
          <p14:tracePt t="51214" x="3148013" y="2895600"/>
          <p14:tracePt t="51222" x="3067050" y="2895600"/>
          <p14:tracePt t="51230" x="2986088" y="2895600"/>
          <p14:tracePt t="51239" x="2905125" y="2895600"/>
          <p14:tracePt t="51246" x="2847975" y="2909888"/>
          <p14:tracePt t="51256" x="2814638" y="2909888"/>
          <p14:tracePt t="51262" x="2747963" y="2909888"/>
          <p14:tracePt t="51272" x="2728913" y="2919413"/>
          <p14:tracePt t="51280" x="2714625" y="2919413"/>
          <p14:tracePt t="51289" x="2690813" y="2924175"/>
          <p14:tracePt t="51298" x="2681288" y="2924175"/>
          <p14:tracePt t="51306" x="2667000" y="2924175"/>
          <p14:tracePt t="51322" x="2657475" y="2933700"/>
          <p14:tracePt t="51341" x="2647950" y="2933700"/>
          <p14:tracePt t="51366" x="2633663" y="2933700"/>
          <p14:tracePt t="51374" x="2624138" y="2933700"/>
          <p14:tracePt t="51382" x="2576513" y="2933700"/>
          <p14:tracePt t="51390" x="2533650" y="2919413"/>
          <p14:tracePt t="51398" x="2500313" y="2909888"/>
          <p14:tracePt t="51406" x="2428875" y="2852738"/>
          <p14:tracePt t="51414" x="2419350" y="2843213"/>
          <p14:tracePt t="51422" x="2395538" y="2819400"/>
          <p14:tracePt t="51430" x="2386013" y="2819400"/>
          <p14:tracePt t="51439" x="2386013" y="2809875"/>
          <p14:tracePt t="51446" x="2381250" y="2809875"/>
          <p14:tracePt t="51471" x="2381250" y="2805113"/>
          <p14:tracePt t="53261" x="2438400" y="2862263"/>
          <p14:tracePt t="53271" x="2471738" y="2895600"/>
          <p14:tracePt t="53279" x="2476500" y="2895600"/>
          <p14:tracePt t="53288" x="2486025" y="2895600"/>
          <p14:tracePt t="53302" x="2528888" y="2876550"/>
          <p14:tracePt t="53311" x="2533650" y="2867025"/>
          <p14:tracePt t="53326" x="2576513" y="2805113"/>
          <p14:tracePt t="53334" x="2586038" y="2795588"/>
          <p14:tracePt t="53342" x="2590800" y="2786063"/>
          <p14:tracePt t="53350" x="2590800" y="2781300"/>
          <p14:tracePt t="53558" x="2671763" y="2781300"/>
          <p14:tracePt t="53590" x="2681288" y="2781300"/>
          <p14:tracePt t="53606" x="2690813" y="2781300"/>
          <p14:tracePt t="53622" x="2700338" y="2786063"/>
          <p14:tracePt t="53646" x="2705100" y="2795588"/>
          <p14:tracePt t="53662" x="2705100" y="2805113"/>
          <p14:tracePt t="53686" x="2714625" y="2809875"/>
          <p14:tracePt t="57407" x="2714625" y="2819400"/>
          <p14:tracePt t="57414" x="2762250" y="2828925"/>
          <p14:tracePt t="57424" x="2828925" y="2838450"/>
          <p14:tracePt t="57433" x="2876550" y="2843213"/>
          <p14:tracePt t="57441" x="2943225" y="2895600"/>
          <p14:tracePt t="57450" x="3009900" y="2924175"/>
          <p14:tracePt t="57459" x="3057525" y="2943225"/>
          <p14:tracePt t="57466" x="3090863" y="2952750"/>
          <p14:tracePt t="57473" x="3133725" y="2967038"/>
          <p14:tracePt t="57480" x="3162300" y="2981325"/>
          <p14:tracePt t="57495" x="3228975" y="3014663"/>
          <p14:tracePt t="57497" x="3228975" y="3024188"/>
          <p14:tracePt t="57507" x="3262313" y="3038475"/>
          <p14:tracePt t="57514" x="3281363" y="3048000"/>
          <p14:tracePt t="57524" x="3286125" y="3057525"/>
          <p14:tracePt t="57531" x="3295650" y="3057525"/>
          <p14:tracePt t="57540" x="3305175" y="3071813"/>
          <p14:tracePt t="57542" x="3309938" y="3090863"/>
          <p14:tracePt t="57565" x="3309938" y="3095625"/>
          <p14:tracePt t="57589" x="3328988" y="3114675"/>
          <p14:tracePt t="58534" x="3328988" y="3124200"/>
          <p14:tracePt t="58542" x="3338513" y="3128963"/>
          <p14:tracePt t="58550" x="3343275" y="3128963"/>
          <p14:tracePt t="58566" x="3352800" y="3138488"/>
          <p14:tracePt t="58575" x="3367088" y="3148013"/>
          <p14:tracePt t="58592" x="3376613" y="3157538"/>
          <p14:tracePt t="58601" x="3400425" y="3181350"/>
          <p14:tracePt t="58610" x="3409950" y="3181350"/>
          <p14:tracePt t="58617" x="3433763" y="3205163"/>
          <p14:tracePt t="58626" x="3457575" y="3228975"/>
          <p14:tracePt t="58634" x="3490913" y="3271838"/>
          <p14:tracePt t="58641" x="3514725" y="3295650"/>
          <p14:tracePt t="58650" x="3538538" y="3319463"/>
          <p14:tracePt t="58659" x="3567113" y="3333750"/>
          <p14:tracePt t="58665" x="3590925" y="3357563"/>
          <p14:tracePt t="58675" x="3614738" y="3386138"/>
          <p14:tracePt t="58690" x="3638550" y="3409950"/>
          <p14:tracePt t="58698" x="3648075" y="3414713"/>
          <p14:tracePt t="58706" x="3662363" y="3443288"/>
          <p14:tracePt t="58713" x="3671888" y="3443288"/>
          <p14:tracePt t="58723" x="3671888" y="3448050"/>
          <p14:tracePt t="58729" x="3695700" y="3471863"/>
          <p14:tracePt t="58742" x="3705225" y="3471863"/>
          <p14:tracePt t="58744" x="3714750" y="3490913"/>
          <p14:tracePt t="58759" x="3719513" y="3500438"/>
          <p14:tracePt t="58909" x="3719513" y="3505200"/>
          <p14:tracePt t="58917" x="3719513" y="3524250"/>
          <p14:tracePt t="58926" x="3762375" y="3557588"/>
          <p14:tracePt t="58934" x="3810000" y="3581400"/>
          <p14:tracePt t="58942" x="3843338" y="3586163"/>
          <p14:tracePt t="58965" x="3852863" y="3586163"/>
          <p14:tracePt t="59214" x="3857625" y="3586163"/>
          <p14:tracePt t="59494" x="3852863" y="3586163"/>
          <p14:tracePt t="59502" x="3843338" y="3586163"/>
          <p14:tracePt t="59526" x="3833813" y="3581400"/>
          <p14:tracePt t="59541" x="3829050" y="3581400"/>
          <p14:tracePt t="59565" x="3829050" y="3571875"/>
          <p14:tracePt t="59718" x="3819525" y="3571875"/>
          <p14:tracePt t="59734" x="3810000" y="3571875"/>
          <p14:tracePt t="59758" x="3800475" y="3571875"/>
          <p14:tracePt t="59782" x="3795713" y="3571875"/>
          <p14:tracePt t="59792" x="3795713" y="3581400"/>
          <p14:tracePt t="59814" x="3786188" y="3586163"/>
          <p14:tracePt t="59846" x="3771900" y="3595688"/>
          <p14:tracePt t="59854" x="3762375" y="3605213"/>
          <p14:tracePt t="59873" x="3752850" y="3614738"/>
          <p14:tracePt t="59882" x="3752850" y="3619500"/>
          <p14:tracePt t="59891" x="3743325" y="3629025"/>
          <p14:tracePt t="59898" x="3738563" y="3638550"/>
          <p14:tracePt t="59907" x="3729038" y="3643313"/>
          <p14:tracePt t="59924" x="3719513" y="3652838"/>
          <p14:tracePt t="59926" x="3714750" y="3662363"/>
          <p14:tracePt t="59942" x="3705225" y="3671888"/>
          <p14:tracePt t="59951" x="3695700" y="3676650"/>
          <p14:tracePt t="59966" x="3681413" y="3686175"/>
          <p14:tracePt t="59976" x="3681413" y="3695700"/>
          <p14:tracePt t="59983" x="3671888" y="3700463"/>
          <p14:tracePt t="59998" x="3662363" y="3719513"/>
          <p14:tracePt t="60008" x="3652838" y="3729038"/>
          <p14:tracePt t="60025" x="3652838" y="3733800"/>
          <p14:tracePt t="60033" x="3648075" y="3743325"/>
          <p14:tracePt t="60046" x="3638550" y="3752850"/>
          <p14:tracePt t="60070" x="3638550" y="3762375"/>
          <p14:tracePt t="60223" x="3638550" y="3767138"/>
          <p14:tracePt t="60240" x="3629025" y="3776663"/>
          <p14:tracePt t="60256" x="3624263" y="3786188"/>
          <p14:tracePt t="60270" x="3624263" y="3790950"/>
          <p14:tracePt t="60278" x="3614738" y="3790950"/>
          <p14:tracePt t="60286" x="3605213" y="3800475"/>
          <p14:tracePt t="60295" x="3605213" y="3810000"/>
          <p14:tracePt t="60302" x="3590925" y="3819525"/>
          <p14:tracePt t="60318" x="3581400" y="3824288"/>
          <p14:tracePt t="60327" x="3581400" y="3833813"/>
          <p14:tracePt t="60335" x="3571875" y="3833813"/>
          <p14:tracePt t="60350" x="3567113" y="3833813"/>
          <p14:tracePt t="60358" x="3567113" y="3843338"/>
          <p14:tracePt t="60375" x="3557588" y="3843338"/>
          <p14:tracePt t="60382" x="3548063" y="3843338"/>
          <p14:tracePt t="60391" x="3538538" y="3843338"/>
          <p14:tracePt t="60399" x="3538538" y="3848100"/>
          <p14:tracePt t="60408" x="3533775" y="3848100"/>
          <p14:tracePt t="60414" x="3514725" y="3848100"/>
          <p14:tracePt t="60423" x="3514725" y="3857625"/>
          <p14:tracePt t="60445" x="3509963" y="3857625"/>
          <p14:tracePt t="60461" x="3500438" y="3857625"/>
          <p14:tracePt t="60494" x="3481388" y="3867150"/>
          <p14:tracePt t="60502" x="3476625" y="3867150"/>
          <p14:tracePt t="60511" x="3467100" y="3867150"/>
          <p14:tracePt t="60518" x="3452813" y="3867150"/>
          <p14:tracePt t="60534" x="3443288" y="3857625"/>
          <p14:tracePt t="60544" x="3433763" y="3857625"/>
          <p14:tracePt t="60551" x="3433763" y="3848100"/>
          <p14:tracePt t="60559" x="3424238" y="3819525"/>
          <p14:tracePt t="60582" x="3424238" y="3810000"/>
          <p14:tracePt t="60592" x="3424238" y="3800475"/>
          <p14:tracePt t="60838" x="3419475" y="3800475"/>
          <p14:tracePt t="60894" x="3409950" y="3800475"/>
          <p14:tracePt t="60909" x="3400425" y="3800475"/>
          <p14:tracePt t="60966" x="3395663" y="3800475"/>
          <p14:tracePt t="61014" x="3395663" y="3810000"/>
          <p14:tracePt t="61022" x="3386138" y="3810000"/>
          <p14:tracePt t="61078" x="3376613" y="3810000"/>
          <p14:tracePt t="61118" x="3367088" y="3810000"/>
          <p14:tracePt t="61126" x="3367088" y="3819525"/>
          <p14:tracePt t="61175" x="3362325" y="3819525"/>
          <p14:tracePt t="61358" x="3362325" y="3824288"/>
          <p14:tracePt t="61414" x="3352800" y="3824288"/>
          <p14:tracePt t="61429" x="3343275" y="3824288"/>
          <p14:tracePt t="61437" x="3338513" y="3824288"/>
          <p14:tracePt t="61446" x="3328988" y="3824288"/>
          <p14:tracePt t="61454" x="3319463" y="3833813"/>
          <p14:tracePt t="61470" x="3305175" y="3843338"/>
          <p14:tracePt t="61478" x="3295650" y="3843338"/>
          <p14:tracePt t="61486" x="3286125" y="3848100"/>
          <p14:tracePt t="61494" x="3252788" y="3857625"/>
          <p14:tracePt t="61503" x="3252788" y="3867150"/>
          <p14:tracePt t="61510" x="3238500" y="3876675"/>
          <p14:tracePt t="61518" x="3214688" y="3900488"/>
          <p14:tracePt t="61527" x="3195638" y="3905250"/>
          <p14:tracePt t="61542" x="3157538" y="3948113"/>
          <p14:tracePt t="61550" x="3148013" y="3957638"/>
          <p14:tracePt t="61559" x="3124200" y="3981450"/>
          <p14:tracePt t="61575" x="3100388" y="4005263"/>
          <p14:tracePt t="61590" x="3090863" y="4014788"/>
          <p14:tracePt t="61598" x="3090863" y="4019550"/>
          <p14:tracePt t="61614" x="3081338" y="4029075"/>
          <p14:tracePt t="61623" x="3076575" y="4038600"/>
          <p14:tracePt t="61639" x="3076575" y="4048125"/>
          <p14:tracePt t="61654" x="3067050" y="4048125"/>
          <p14:tracePt t="61661" x="3067050" y="4052888"/>
          <p14:tracePt t="61669" x="3057525" y="4052888"/>
          <p14:tracePt t="61678" x="3057525" y="4062413"/>
          <p14:tracePt t="61702" x="3048000" y="4062413"/>
          <p14:tracePt t="61709" x="3043238" y="4062413"/>
          <p14:tracePt t="61718" x="3043238" y="4071938"/>
          <p14:tracePt t="61726" x="3024188" y="4076700"/>
          <p14:tracePt t="61741" x="3019425" y="4076700"/>
          <p14:tracePt t="61750" x="3019425" y="4086225"/>
          <p14:tracePt t="61759" x="3009900" y="4086225"/>
          <p14:tracePt t="61766" x="3009900" y="4095750"/>
          <p14:tracePt t="61776" x="3000375" y="4095750"/>
          <p14:tracePt t="61886" x="3009900" y="4095750"/>
          <p14:tracePt t="61902" x="3043238" y="4095750"/>
          <p14:tracePt t="61917" x="3076575" y="4086225"/>
          <p14:tracePt t="61927" x="3090863" y="4076700"/>
          <p14:tracePt t="61937" x="3138488" y="4062413"/>
          <p14:tracePt t="61944" x="3195638" y="4005263"/>
          <p14:tracePt t="61958" x="3219450" y="3957638"/>
          <p14:tracePt t="61960" x="3248025" y="3933825"/>
          <p14:tracePt t="61971" x="3281363" y="3890963"/>
          <p14:tracePt t="62150" x="3281363" y="3900488"/>
          <p14:tracePt t="62175" x="3281363" y="3905250"/>
          <p14:tracePt t="62182" x="3286125" y="3905250"/>
          <p14:tracePt t="62191" x="3295650" y="3905250"/>
          <p14:tracePt t="62208" x="3305175" y="3905250"/>
          <p14:tracePt t="62222" x="3309938" y="3905250"/>
          <p14:tracePt t="62230" x="3319463" y="3905250"/>
          <p14:tracePt t="62238" x="3328988" y="3905250"/>
          <p14:tracePt t="62254" x="3376613" y="3924300"/>
          <p14:tracePt t="62264" x="3395663" y="3924300"/>
          <p14:tracePt t="62270" x="3419475" y="3933825"/>
          <p14:tracePt t="62278" x="3424238" y="3933825"/>
          <p14:tracePt t="62286" x="3457575" y="3933825"/>
          <p14:tracePt t="62302" x="3476625" y="3933825"/>
          <p14:tracePt t="62309" x="3481388" y="3933825"/>
          <p14:tracePt t="62333" x="3490913" y="3933825"/>
          <p14:tracePt t="62397" x="3500438" y="3933825"/>
          <p14:tracePt t="62477" x="3500438" y="3938588"/>
          <p14:tracePt t="62494" x="3500438" y="3948113"/>
          <p14:tracePt t="62510" x="3490913" y="3957638"/>
          <p14:tracePt t="62518" x="3481388" y="3962400"/>
          <p14:tracePt t="62527" x="3452813" y="3990975"/>
          <p14:tracePt t="62534" x="3433763" y="3995738"/>
          <p14:tracePt t="62543" x="3386138" y="4014788"/>
          <p14:tracePt t="62551" x="3338513" y="4019550"/>
          <p14:tracePt t="62560" x="3281363" y="4048125"/>
          <p14:tracePt t="62568" x="3195638" y="4052888"/>
          <p14:tracePt t="62576" x="3162300" y="4071938"/>
          <p14:tracePt t="62584" x="3067050" y="4095750"/>
          <p14:tracePt t="62592" x="3000375" y="4119563"/>
          <p14:tracePt t="62601" x="2962275" y="4129088"/>
          <p14:tracePt t="62609" x="2909888" y="4143375"/>
          <p14:tracePt t="62618" x="2862263" y="4176713"/>
          <p14:tracePt t="62626" x="2828925" y="4186238"/>
          <p14:tracePt t="62634" x="2762250" y="4210050"/>
          <p14:tracePt t="62641" x="2757488" y="4219575"/>
          <p14:tracePt t="62650" x="2724150" y="4233863"/>
          <p14:tracePt t="62659" x="2671763" y="4248150"/>
          <p14:tracePt t="62666" x="2643188" y="4248150"/>
          <p14:tracePt t="62675" x="2609850" y="4267200"/>
          <p14:tracePt t="62683" x="2566988" y="4281488"/>
          <p14:tracePt t="62691" x="2533650" y="4300538"/>
          <p14:tracePt t="62699" x="2500313" y="4314825"/>
          <p14:tracePt t="62708" x="2471738" y="4333875"/>
          <p14:tracePt t="62711" x="2452688" y="4338638"/>
          <p14:tracePt t="62719" x="2428875" y="4348163"/>
          <p14:tracePt t="62728" x="2381250" y="4367213"/>
          <p14:tracePt t="62735" x="2371725" y="4371975"/>
          <p14:tracePt t="62744" x="2352675" y="4371975"/>
          <p14:tracePt t="62751" x="2338388" y="4381500"/>
          <p14:tracePt t="62759" x="2328863" y="4391025"/>
          <p14:tracePt t="62767" x="2324100" y="4391025"/>
          <p14:tracePt t="62776" x="2314575" y="4391025"/>
          <p14:tracePt t="62783" x="2314575" y="4395788"/>
          <p14:tracePt t="62793" x="2305050" y="4395788"/>
          <p14:tracePt t="62800" x="2290763" y="4405313"/>
          <p14:tracePt t="62814" x="2290763" y="4414838"/>
          <p14:tracePt t="62838" x="2281238" y="4414838"/>
          <p14:tracePt t="62926" x="2281238" y="4424363"/>
          <p14:tracePt t="62943" x="2295525" y="4429125"/>
          <p14:tracePt t="62951" x="2305050" y="4438650"/>
          <p14:tracePt t="62960" x="2324100" y="4438650"/>
          <p14:tracePt t="62968" x="2347913" y="4438650"/>
          <p14:tracePt t="62976" x="2381250" y="4452938"/>
          <p14:tracePt t="62985" x="2395538" y="4462463"/>
          <p14:tracePt t="62992" x="2428875" y="4462463"/>
          <p14:tracePt t="62999" x="2462213" y="4462463"/>
          <p14:tracePt t="63009" x="2500313" y="4471988"/>
          <p14:tracePt t="63017" x="2519363" y="4471988"/>
          <p14:tracePt t="63026" x="2566988" y="4481513"/>
          <p14:tracePt t="63033" x="2614613" y="4481513"/>
          <p14:tracePt t="63041" x="2667000" y="4505325"/>
          <p14:tracePt t="63050" x="2705100" y="4505325"/>
          <p14:tracePt t="63058" x="2757488" y="4510088"/>
          <p14:tracePt t="63066" x="2786063" y="4510088"/>
          <p14:tracePt t="63075" x="2838450" y="4510088"/>
          <p14:tracePt t="63081" x="2871788" y="4510088"/>
          <p14:tracePt t="63098" x="2905125" y="4510088"/>
          <p14:tracePt t="63104" x="2933700" y="4510088"/>
          <p14:tracePt t="63111" x="2967038" y="4510088"/>
          <p14:tracePt t="63119" x="2986088" y="4510088"/>
          <p14:tracePt t="63126" x="2990850" y="4510088"/>
          <p14:tracePt t="63134" x="3000375" y="4510088"/>
          <p14:tracePt t="63143" x="3033713" y="4510088"/>
          <p14:tracePt t="63151" x="3048000" y="4510088"/>
          <p14:tracePt t="63160" x="3057525" y="4505325"/>
          <p14:tracePt t="63167" x="3067050" y="4505325"/>
          <p14:tracePt t="63176" x="3081338" y="4505325"/>
          <p14:tracePt t="63182" x="3100388" y="4505325"/>
          <p14:tracePt t="63192" x="3133725" y="4505325"/>
          <p14:tracePt t="63199" x="3138488" y="4505325"/>
          <p14:tracePt t="63209" x="3162300" y="4505325"/>
          <p14:tracePt t="63215" x="3171825" y="4505325"/>
          <p14:tracePt t="63226" x="3205163" y="4505325"/>
          <p14:tracePt t="63242" x="3238500" y="4505325"/>
          <p14:tracePt t="63250" x="3248025" y="4505325"/>
          <p14:tracePt t="63259" x="3252788" y="4505325"/>
          <p14:tracePt t="63262" x="3262313" y="4505325"/>
          <p14:tracePt t="63270" x="3295650" y="4505325"/>
          <p14:tracePt t="63278" x="3328988" y="4505325"/>
          <p14:tracePt t="63285" x="3343275" y="4505325"/>
          <p14:tracePt t="63294" x="3367088" y="4505325"/>
          <p14:tracePt t="63302" x="3419475" y="4505325"/>
          <p14:tracePt t="63311" x="3452813" y="4505325"/>
          <p14:tracePt t="63318" x="3500438" y="4505325"/>
          <p14:tracePt t="63326" x="3548063" y="4505325"/>
          <p14:tracePt t="63334" x="3548063" y="4495800"/>
          <p14:tracePt t="63343" x="3595688" y="4448175"/>
          <p14:tracePt t="63350" x="3595688" y="4429125"/>
          <p14:tracePt t="63359" x="3595688" y="4381500"/>
          <p14:tracePt t="63367" x="3614738" y="4333875"/>
          <p14:tracePt t="63822" x="3624263" y="4333875"/>
          <p14:tracePt t="65518" x="3614738" y="4324350"/>
          <p14:tracePt t="65527" x="3605213" y="4338638"/>
          <p14:tracePt t="65534" x="3605213" y="4405313"/>
          <p14:tracePt t="65543" x="3605213" y="4505325"/>
          <p14:tracePt t="65550" x="3605213" y="4562475"/>
          <p14:tracePt t="65560" x="3595688" y="4610100"/>
          <p14:tracePt t="65567" x="3581400" y="4676775"/>
          <p14:tracePt t="65577" x="3567113" y="4724400"/>
          <p14:tracePt t="65584" x="3538538" y="4772025"/>
          <p14:tracePt t="65594" x="3524250" y="4795838"/>
          <p14:tracePt t="65601" x="3500438" y="4824413"/>
          <p14:tracePt t="65610" x="3490913" y="4838700"/>
          <p14:tracePt t="65617" x="3481388" y="4852988"/>
          <p14:tracePt t="65627" x="3476625" y="4852988"/>
          <p14:tracePt t="65633" x="3476625" y="4862513"/>
          <p14:tracePt t="65644" x="3467100" y="4862513"/>
          <p14:tracePt t="65646" x="3457575" y="4862513"/>
          <p14:tracePt t="65670" x="3452813" y="4862513"/>
          <p14:tracePt t="65686" x="3443288" y="4862513"/>
          <p14:tracePt t="65694" x="3433763" y="4862513"/>
          <p14:tracePt t="65710" x="3424238" y="4862513"/>
          <p14:tracePt t="65718" x="3419475" y="4862513"/>
          <p14:tracePt t="65734" x="3409950" y="4862513"/>
          <p14:tracePt t="65744" x="3400425" y="4852988"/>
          <p14:tracePt t="65766" x="3395663" y="4852988"/>
          <p14:tracePt t="65790" x="3386138" y="4852988"/>
          <p14:tracePt t="65806" x="3376613" y="4852988"/>
          <p14:tracePt t="65814" x="3376613" y="4848225"/>
          <p14:tracePt t="65838" x="3367088" y="4848225"/>
          <p14:tracePt t="65862" x="3362325" y="4838700"/>
          <p14:tracePt t="65894" x="3343275" y="4829175"/>
          <p14:tracePt t="72814" x="3309938" y="4824413"/>
          <p14:tracePt t="72822" x="3305175" y="4824413"/>
          <p14:tracePt t="72830" x="3305175" y="4814888"/>
          <p14:tracePt t="72846" x="3295650" y="4814888"/>
          <p14:tracePt t="72965" x="3295650" y="4805363"/>
          <p14:tracePt t="73149" x="3286125" y="4805363"/>
          <p14:tracePt t="73158" x="3281363" y="4805363"/>
          <p14:tracePt t="73166" x="3262313" y="4805363"/>
          <p14:tracePt t="73174" x="3228975" y="4795838"/>
          <p14:tracePt t="73182" x="3214688" y="4795838"/>
          <p14:tracePt t="73190" x="3195638" y="4791075"/>
          <p14:tracePt t="73198" x="3190875" y="4772025"/>
          <p14:tracePt t="73206" x="3181350" y="4772025"/>
          <p14:tracePt t="73214" x="3138488" y="4748213"/>
          <p14:tracePt t="73222" x="3105150" y="4733925"/>
          <p14:tracePt t="73230" x="3067050" y="4700588"/>
          <p14:tracePt t="73239" x="3033713" y="4681538"/>
          <p14:tracePt t="73246" x="2976563" y="4643438"/>
          <p14:tracePt t="73254" x="2943225" y="4619625"/>
          <p14:tracePt t="73263" x="2933700" y="4610100"/>
          <p14:tracePt t="73271" x="2909888" y="4586288"/>
          <p14:tracePt t="73279" x="2905125" y="4576763"/>
          <p14:tracePt t="73286" x="2876550" y="4552950"/>
          <p14:tracePt t="73296" x="2871788" y="4543425"/>
          <p14:tracePt t="73313" x="2838450" y="4505325"/>
          <p14:tracePt t="73321" x="2828925" y="4495800"/>
          <p14:tracePt t="73329" x="2805113" y="4471988"/>
          <p14:tracePt t="73337" x="2795588" y="4462463"/>
          <p14:tracePt t="73347" x="2795588" y="4452938"/>
          <p14:tracePt t="73353" x="2786063" y="4452938"/>
          <p14:tracePt t="73362" x="2786063" y="4448175"/>
          <p14:tracePt t="73368" x="2781300" y="4438650"/>
          <p14:tracePt t="73478" x="2771775" y="4438650"/>
          <p14:tracePt t="73486" x="2771775" y="4429125"/>
          <p14:tracePt t="73496" x="2762250" y="4429125"/>
          <p14:tracePt t="73512" x="2762250" y="4424363"/>
          <p14:tracePt t="73518" x="2738438" y="4405313"/>
          <p14:tracePt t="73528" x="2738438" y="4395788"/>
          <p14:tracePt t="73534" x="2728913" y="4395788"/>
          <p14:tracePt t="73542" x="2724150" y="4381500"/>
          <p14:tracePt t="73550" x="2714625" y="4367213"/>
          <p14:tracePt t="73558" x="2671763" y="4333875"/>
          <p14:tracePt t="73568" x="2671763" y="4324350"/>
          <p14:tracePt t="73574" x="2657475" y="4291013"/>
          <p14:tracePt t="73582" x="2647950" y="4291013"/>
          <p14:tracePt t="73591" x="2643188" y="4281488"/>
          <p14:tracePt t="73600" x="2633663" y="4267200"/>
          <p14:tracePt t="73608" x="2590800" y="4233863"/>
          <p14:tracePt t="73617" x="2566988" y="4200525"/>
          <p14:tracePt t="73628" x="2543175" y="4176713"/>
          <p14:tracePt t="73630" x="2533650" y="4167188"/>
          <p14:tracePt t="73639" x="2509838" y="4133850"/>
          <p14:tracePt t="73649" x="2486025" y="4110038"/>
          <p14:tracePt t="73657" x="2452688" y="4062413"/>
          <p14:tracePt t="73665" x="2452688" y="4052888"/>
          <p14:tracePt t="73672" x="2428875" y="4029075"/>
          <p14:tracePt t="73681" x="2419350" y="4014788"/>
          <p14:tracePt t="73689" x="2414588" y="4014788"/>
          <p14:tracePt t="73696" x="2405063" y="4005263"/>
          <p14:tracePt t="73703" x="2405063" y="3995738"/>
          <p14:tracePt t="73713" x="2395538" y="3990975"/>
          <p14:tracePt t="73721" x="2386013" y="3981450"/>
          <p14:tracePt t="73734" x="2386013" y="3962400"/>
          <p14:tracePt t="73747" x="2381250" y="3957638"/>
          <p14:tracePt t="73754" x="2371725" y="3957638"/>
          <p14:tracePt t="73766" x="2371725" y="3948113"/>
          <p14:tracePt t="73774" x="2371725" y="3938588"/>
          <p14:tracePt t="73782" x="2371725" y="3933825"/>
          <p14:tracePt t="73790" x="2362200" y="3924300"/>
          <p14:tracePt t="73806" x="2362200" y="3905250"/>
          <p14:tracePt t="73814" x="2362200" y="3900488"/>
          <p14:tracePt t="73822" x="2352675" y="3890963"/>
          <p14:tracePt t="73838" x="2352675" y="3881438"/>
          <p14:tracePt t="73847" x="2352675" y="3876675"/>
          <p14:tracePt t="73870" x="2352675" y="3867150"/>
          <p14:tracePt t="73879" x="2352675" y="3848100"/>
          <p14:tracePt t="73886" x="2362200" y="3848100"/>
          <p14:tracePt t="73902" x="2362200" y="3833813"/>
          <p14:tracePt t="73912" x="2362200" y="3824288"/>
          <p14:tracePt t="73918" x="2371725" y="3824288"/>
          <p14:tracePt t="73928" x="2381250" y="3819525"/>
          <p14:tracePt t="73936" x="2381250" y="3810000"/>
          <p14:tracePt t="73950" x="2386013" y="3790950"/>
          <p14:tracePt t="73961" x="2386013" y="3786188"/>
          <p14:tracePt t="73968" x="2386013" y="3776663"/>
          <p14:tracePt t="73975" x="2414588" y="3762375"/>
          <p14:tracePt t="73984" x="2414588" y="3752850"/>
          <p14:tracePt t="73992" x="2438400" y="3729038"/>
          <p14:tracePt t="74002" x="2443163" y="3729038"/>
          <p14:tracePt t="74009" x="2443163" y="3719513"/>
          <p14:tracePt t="74017" x="2452688" y="3709988"/>
          <p14:tracePt t="74030" x="2462213" y="3700463"/>
          <p14:tracePt t="74039" x="2462213" y="3695700"/>
          <p14:tracePt t="74047" x="2471738" y="3695700"/>
          <p14:tracePt t="74054" x="2476500" y="3686175"/>
          <p14:tracePt t="74063" x="2476500" y="3676650"/>
          <p14:tracePt t="74072" x="2495550" y="3676650"/>
          <p14:tracePt t="74080" x="2500313" y="3671888"/>
          <p14:tracePt t="74097" x="2509838" y="3662363"/>
          <p14:tracePt t="74106" x="2519363" y="3662363"/>
          <p14:tracePt t="74118" x="2533650" y="3662363"/>
          <p14:tracePt t="74134" x="2533650" y="3652838"/>
          <p14:tracePt t="74150" x="2552700" y="3652838"/>
          <p14:tracePt t="74159" x="2557463" y="3643313"/>
          <p14:tracePt t="74174" x="2557463" y="3638550"/>
          <p14:tracePt t="74182" x="2566988" y="3638550"/>
          <p14:tracePt t="74190" x="2576513" y="3629025"/>
          <p14:tracePt t="74214" x="2576513" y="3619500"/>
          <p14:tracePt t="74230" x="2590800" y="3595688"/>
          <p14:tracePt t="74239" x="2600325" y="3586163"/>
          <p14:tracePt t="74247" x="2609850" y="3571875"/>
          <p14:tracePt t="74258" x="2614613" y="3571875"/>
          <p14:tracePt t="74266" x="2614613" y="3562350"/>
          <p14:tracePt t="74272" x="2624138" y="3548063"/>
          <p14:tracePt t="74287" x="2633663" y="3538538"/>
          <p14:tracePt t="74302" x="2643188" y="3529013"/>
          <p14:tracePt t="74314" x="2643188" y="3524250"/>
          <p14:tracePt t="74321" x="2647950" y="3505200"/>
          <p14:tracePt t="74329" x="2657475" y="3505200"/>
          <p14:tracePt t="74336" x="2657475" y="3500438"/>
          <p14:tracePt t="74346" x="2667000" y="3500438"/>
          <p14:tracePt t="74352" x="2671763" y="3481388"/>
          <p14:tracePt t="74362" x="2671763" y="3471863"/>
          <p14:tracePt t="74368" x="2681288" y="3471863"/>
          <p14:tracePt t="75462" x="2681288" y="3467100"/>
          <p14:tracePt t="75479" x="2690813" y="3467100"/>
          <p14:tracePt t="75495" x="2700338" y="3467100"/>
          <p14:tracePt t="75518" x="2705100" y="3467100"/>
          <p14:tracePt t="75622" x="2714625" y="3467100"/>
          <p14:tracePt t="75654" x="2724150" y="3467100"/>
          <p14:tracePt t="76326" x="2757488" y="3467100"/>
          <p14:tracePt t="76341" x="2762250" y="3467100"/>
          <p14:tracePt t="76350" x="2771775" y="3467100"/>
          <p14:tracePt t="76365" x="2781300" y="3467100"/>
          <p14:tracePt t="76375" x="2781300" y="3457575"/>
          <p14:tracePt t="76382" x="2786063" y="3457575"/>
          <p14:tracePt t="76398" x="2795588" y="3457575"/>
          <p14:tracePt t="76485" x="2805113" y="3457575"/>
          <p14:tracePt t="78670" x="2805113" y="3467100"/>
          <p14:tracePt t="78679" x="2814638" y="3500438"/>
          <p14:tracePt t="78687" x="2828925" y="3529013"/>
          <p14:tracePt t="78697" x="2852738" y="3581400"/>
          <p14:tracePt t="78706" x="2871788" y="3586163"/>
          <p14:tracePt t="78714" x="2905125" y="3629025"/>
          <p14:tracePt t="78721" x="2928938" y="3652838"/>
          <p14:tracePt t="78731" x="2933700" y="3662363"/>
          <p14:tracePt t="78738" x="2952750" y="3662363"/>
          <p14:tracePt t="78747" x="2986088" y="3695700"/>
          <p14:tracePt t="78755" x="3019425" y="3709988"/>
          <p14:tracePt t="78763" x="3057525" y="3733800"/>
          <p14:tracePt t="78770" x="3171825" y="3800475"/>
          <p14:tracePt t="78780" x="3238500" y="3824288"/>
          <p14:tracePt t="78782" x="3319463" y="3857625"/>
          <p14:tracePt t="78791" x="3424238" y="3905250"/>
          <p14:tracePt t="78799" x="3509963" y="3938588"/>
          <p14:tracePt t="78807" x="3638550" y="3995738"/>
          <p14:tracePt t="78816" x="3719513" y="4029075"/>
          <p14:tracePt t="78824" x="3833813" y="4052888"/>
          <p14:tracePt t="78831" x="3933825" y="4086225"/>
          <p14:tracePt t="78839" x="4005263" y="4110038"/>
          <p14:tracePt t="78848" x="4071938" y="4119563"/>
          <p14:tracePt t="78855" x="4114800" y="4162425"/>
          <p14:tracePt t="78864" x="4162425" y="4191000"/>
          <p14:tracePt t="78874" x="4205288" y="4210050"/>
          <p14:tracePt t="78882" x="4300538" y="4243388"/>
          <p14:tracePt t="78890" x="4400550" y="4281488"/>
          <p14:tracePt t="78898" x="4529138" y="4333875"/>
          <p14:tracePt t="78907" x="4662488" y="4381500"/>
          <p14:tracePt t="78915" x="4791075" y="4448175"/>
          <p14:tracePt t="78924" x="4924425" y="4505325"/>
          <p14:tracePt t="78926" x="5029200" y="4529138"/>
          <p14:tracePt t="78937" x="5143500" y="4562475"/>
          <p14:tracePt t="78944" x="5257800" y="4586288"/>
          <p14:tracePt t="78953" x="5338763" y="4600575"/>
          <p14:tracePt t="78960" x="5386388" y="4619625"/>
          <p14:tracePt t="78970" x="5448300" y="4633913"/>
          <p14:tracePt t="78978" x="5495925" y="4633913"/>
          <p14:tracePt t="78984" x="5529263" y="4633913"/>
          <p14:tracePt t="78998" x="5534025" y="4633913"/>
          <p14:tracePt t="79006" x="5543550" y="4633913"/>
          <p14:tracePt t="79031" x="5562600" y="4633913"/>
          <p14:tracePt t="79038" x="5567363" y="4643438"/>
          <p14:tracePt t="79047" x="5634038" y="4652963"/>
          <p14:tracePt t="79055" x="5681663" y="4667250"/>
          <p14:tracePt t="79064" x="5738813" y="4681538"/>
          <p14:tracePt t="79071" x="5805488" y="4714875"/>
          <p14:tracePt t="79081" x="5872163" y="4714875"/>
          <p14:tracePt t="79088" x="5919788" y="4724400"/>
          <p14:tracePt t="79097" x="6019800" y="4748213"/>
          <p14:tracePt t="79104" x="6091238" y="4781550"/>
          <p14:tracePt t="79114" x="6191250" y="4805363"/>
          <p14:tracePt t="79123" x="6272213" y="4829175"/>
          <p14:tracePt t="79131" x="6386513" y="4852988"/>
          <p14:tracePt t="79138" x="6467475" y="4862513"/>
          <p14:tracePt t="79147" x="6567488" y="4886325"/>
          <p14:tracePt t="79155" x="6624638" y="4895850"/>
          <p14:tracePt t="79164" x="6672263" y="4919663"/>
          <p14:tracePt t="79171" x="6738938" y="4938713"/>
          <p14:tracePt t="79180" x="6786563" y="4953000"/>
          <p14:tracePt t="79182" x="6819900" y="4953000"/>
          <p14:tracePt t="79190" x="6829425" y="4953000"/>
          <p14:tracePt t="79198" x="6834188" y="4953000"/>
          <p14:tracePt t="79221" x="6843713" y="4953000"/>
          <p14:tracePt t="79238" x="6853238" y="4943475"/>
          <p14:tracePt t="79263" x="6862763" y="4943475"/>
          <p14:tracePt t="79270" x="6867525" y="4938713"/>
          <p14:tracePt t="79278" x="6877050" y="4938713"/>
          <p14:tracePt t="79286" x="6891338" y="4929188"/>
          <p14:tracePt t="79296" x="6900863" y="4919663"/>
          <p14:tracePt t="79304" x="6919913" y="4919663"/>
          <p14:tracePt t="79310" x="6924675" y="4919663"/>
          <p14:tracePt t="79318" x="6943725" y="4914900"/>
          <p14:tracePt t="79327" x="6991350" y="4895850"/>
          <p14:tracePt t="79336" x="7000875" y="4886325"/>
          <p14:tracePt t="79345" x="7034213" y="4886325"/>
          <p14:tracePt t="79351" x="7038975" y="4886325"/>
          <p14:tracePt t="79358" x="7058025" y="4881563"/>
          <p14:tracePt t="79366" x="7091363" y="4881563"/>
          <p14:tracePt t="79376" x="7105650" y="4872038"/>
          <p14:tracePt t="79384" x="7115175" y="4872038"/>
          <p14:tracePt t="79390" x="7138988" y="4862513"/>
          <p14:tracePt t="79398" x="7148513" y="4862513"/>
          <p14:tracePt t="79406" x="7162800" y="4852988"/>
          <p14:tracePt t="79422" x="7177088" y="4838700"/>
          <p14:tracePt t="79437" x="7186613" y="4838700"/>
          <p14:tracePt t="79454" x="7196138" y="4829175"/>
          <p14:tracePt t="79464" x="7205663" y="4824413"/>
          <p14:tracePt t="79486" x="7210425" y="4824413"/>
          <p14:tracePt t="79494" x="7219950" y="4814888"/>
          <p14:tracePt t="79510" x="7239000" y="4805363"/>
          <p14:tracePt t="79526" x="7243763" y="4795838"/>
          <p14:tracePt t="79535" x="7243763" y="4791075"/>
          <p14:tracePt t="79542" x="7253288" y="4791075"/>
          <p14:tracePt t="79549" x="7262813" y="4791075"/>
          <p14:tracePt t="79558" x="7267575" y="4791075"/>
          <p14:tracePt t="79574" x="7277100" y="4791075"/>
          <p14:tracePt t="79581" x="7277100" y="4781550"/>
          <p14:tracePt t="79590" x="7286625" y="4781550"/>
          <p14:tracePt t="79606" x="7296150" y="4781550"/>
          <p14:tracePt t="79621" x="7296150" y="4772025"/>
          <p14:tracePt t="79654" x="7300913" y="4767263"/>
          <p14:tracePt t="79670" x="7300913" y="4757738"/>
          <p14:tracePt t="79678" x="7300913" y="4748213"/>
          <p14:tracePt t="79686" x="7300913" y="4738688"/>
          <p14:tracePt t="79694" x="7300913" y="4733925"/>
          <p14:tracePt t="79701" x="7300913" y="4700588"/>
          <p14:tracePt t="79718" x="7296150" y="4681538"/>
          <p14:tracePt t="79726" x="7286625" y="4676775"/>
          <p14:tracePt t="79735" x="7277100" y="4657725"/>
          <p14:tracePt t="79742" x="7267575" y="4643438"/>
          <p14:tracePt t="79758" x="7262813" y="4633913"/>
          <p14:tracePt t="79782" x="7253288" y="4633913"/>
          <p14:tracePt t="79790" x="7253288" y="4624388"/>
          <p14:tracePt t="79814" x="7239000" y="4619625"/>
          <p14:tracePt t="79830" x="7219950" y="4619625"/>
          <p14:tracePt t="79838" x="7210425" y="4619625"/>
          <p14:tracePt t="79854" x="7162800" y="4600575"/>
          <p14:tracePt t="79863" x="7153275" y="4600575"/>
          <p14:tracePt t="79870" x="7148513" y="4600575"/>
          <p14:tracePt t="79880" x="7138988" y="4600575"/>
          <p14:tracePt t="79886" x="7129463" y="4600575"/>
          <p14:tracePt t="79896" x="7096125" y="4600575"/>
          <p14:tracePt t="79902" x="7062788" y="4586288"/>
          <p14:tracePt t="79910" x="7058025" y="4586288"/>
          <p14:tracePt t="79918" x="7048500" y="4586288"/>
          <p14:tracePt t="79926" x="7034213" y="4586288"/>
          <p14:tracePt t="79933" x="7015163" y="4586288"/>
          <p14:tracePt t="79942" x="7005638" y="4576763"/>
          <p14:tracePt t="79950" x="6977063" y="4567238"/>
          <p14:tracePt t="79966" x="6943725" y="4552950"/>
          <p14:tracePt t="79974" x="6924675" y="4552950"/>
          <p14:tracePt t="79990" x="6919913" y="4543425"/>
          <p14:tracePt t="79997" x="6900863" y="4543425"/>
          <p14:tracePt t="80006" x="6877050" y="4538663"/>
          <p14:tracePt t="80015" x="6862763" y="4529138"/>
          <p14:tracePt t="80022" x="6853238" y="4529138"/>
          <p14:tracePt t="80031" x="6843713" y="4529138"/>
          <p14:tracePt t="80038" x="6796088" y="4519613"/>
          <p14:tracePt t="80054" x="6777038" y="4510088"/>
          <p14:tracePt t="80065" x="6743700" y="4495800"/>
          <p14:tracePt t="80073" x="6738938" y="4495800"/>
          <p14:tracePt t="80089" x="6705600" y="4486275"/>
          <p14:tracePt t="80097" x="6657975" y="4481513"/>
          <p14:tracePt t="80105" x="6615113" y="4452938"/>
          <p14:tracePt t="80114" x="6581775" y="4448175"/>
          <p14:tracePt t="80121" x="6515100" y="4438650"/>
          <p14:tracePt t="80130" x="6453188" y="4429125"/>
          <p14:tracePt t="80139" x="6372225" y="4429125"/>
          <p14:tracePt t="80142" x="6296025" y="4405313"/>
          <p14:tracePt t="80150" x="6248400" y="4395788"/>
          <p14:tracePt t="80158" x="6181725" y="4395788"/>
          <p14:tracePt t="80166" x="6100763" y="4381500"/>
          <p14:tracePt t="80174" x="6081713" y="4381500"/>
          <p14:tracePt t="80182" x="6024563" y="4371975"/>
          <p14:tracePt t="80190" x="5962650" y="4348163"/>
          <p14:tracePt t="80198" x="5943600" y="4348163"/>
          <p14:tracePt t="80206" x="5895975" y="4348163"/>
          <p14:tracePt t="80215" x="5862638" y="4348163"/>
          <p14:tracePt t="80222" x="5805488" y="4338638"/>
          <p14:tracePt t="80231" x="5757863" y="4338638"/>
          <p14:tracePt t="80238" x="5705475" y="4338638"/>
          <p14:tracePt t="80248" x="5676900" y="4338638"/>
          <p14:tracePt t="80254" x="5610225" y="4338638"/>
          <p14:tracePt t="80264" x="5519738" y="4338638"/>
          <p14:tracePt t="80270" x="5453063" y="4338638"/>
          <p14:tracePt t="80281" x="5386388" y="4338638"/>
          <p14:tracePt t="80287" x="5291138" y="4338638"/>
          <p14:tracePt t="80298" x="5224463" y="4338638"/>
          <p14:tracePt t="80304" x="5186363" y="4338638"/>
          <p14:tracePt t="80315" x="5119688" y="4338638"/>
          <p14:tracePt t="80320" x="5086350" y="4338638"/>
          <p14:tracePt t="80331" x="5038725" y="4357688"/>
          <p14:tracePt t="80339" x="4986338" y="4371975"/>
          <p14:tracePt t="80347" x="4948238" y="4381500"/>
          <p14:tracePt t="80353" x="4895850" y="4395788"/>
          <p14:tracePt t="80365" x="4833938" y="4424363"/>
          <p14:tracePt t="80367" x="4800600" y="4429125"/>
          <p14:tracePt t="80375" x="4752975" y="4452938"/>
          <p14:tracePt t="80385" x="4743450" y="4462463"/>
          <p14:tracePt t="80393" x="4724400" y="4471988"/>
          <p14:tracePt t="80402" x="4710113" y="4481513"/>
          <p14:tracePt t="80410" x="4700588" y="4486275"/>
          <p14:tracePt t="80417" x="4686300" y="4495800"/>
          <p14:tracePt t="80431" x="4676775" y="4505325"/>
          <p14:tracePt t="80439" x="4676775" y="4510088"/>
          <p14:tracePt t="80448" x="4667250" y="4510088"/>
          <p14:tracePt t="80454" x="4667250" y="4519613"/>
          <p14:tracePt t="80465" x="4667250" y="4529138"/>
          <p14:tracePt t="80481" x="4667250" y="4543425"/>
          <p14:tracePt t="80487" x="4667250" y="4552950"/>
          <p14:tracePt t="80498" x="4667250" y="4586288"/>
          <p14:tracePt t="80504" x="4676775" y="4619625"/>
          <p14:tracePt t="80515" x="4686300" y="4624388"/>
          <p14:tracePt t="80521" x="4719638" y="4667250"/>
          <p14:tracePt t="80531" x="4743450" y="4710113"/>
          <p14:tracePt t="80538" x="4767263" y="4733925"/>
          <p14:tracePt t="80547" x="4824413" y="4791075"/>
          <p14:tracePt t="80553" x="4848225" y="4805363"/>
          <p14:tracePt t="80564" x="4895850" y="4829175"/>
          <p14:tracePt t="80566" x="4914900" y="4852988"/>
          <p14:tracePt t="80575" x="4995863" y="4872038"/>
          <p14:tracePt t="80583" x="5043488" y="4905375"/>
          <p14:tracePt t="80592" x="5110163" y="4919663"/>
          <p14:tracePt t="80600" x="5157788" y="4943475"/>
          <p14:tracePt t="80608" x="5267325" y="4953000"/>
          <p14:tracePt t="80617" x="5362575" y="4953000"/>
          <p14:tracePt t="80624" x="5462588" y="4953000"/>
          <p14:tracePt t="80632" x="5562600" y="4953000"/>
          <p14:tracePt t="80639" x="5643563" y="4953000"/>
          <p14:tracePt t="80649" x="5705475" y="4943475"/>
          <p14:tracePt t="80657" x="5795963" y="4938713"/>
          <p14:tracePt t="80665" x="5881688" y="4914900"/>
          <p14:tracePt t="80673" x="5976938" y="4886325"/>
          <p14:tracePt t="80682" x="6057900" y="4862513"/>
          <p14:tracePt t="80690" x="6157913" y="4862513"/>
          <p14:tracePt t="80698" x="6229350" y="4852988"/>
          <p14:tracePt t="80705" x="6329363" y="4814888"/>
          <p14:tracePt t="80715" x="6410325" y="4805363"/>
          <p14:tracePt t="80722" x="6477000" y="4772025"/>
          <p14:tracePt t="80726" x="6591300" y="4748213"/>
          <p14:tracePt t="80735" x="6696075" y="4724400"/>
          <p14:tracePt t="80744" x="6777038" y="4691063"/>
          <p14:tracePt t="80751" x="6877050" y="4676775"/>
          <p14:tracePt t="80759" x="7005638" y="4624388"/>
          <p14:tracePt t="80768" x="7119938" y="4600575"/>
          <p14:tracePt t="80775" x="7177088" y="4567238"/>
          <p14:tracePt t="80782" x="7243763" y="4538663"/>
          <p14:tracePt t="80790" x="7296150" y="4519613"/>
          <p14:tracePt t="80799" x="7324725" y="4510088"/>
          <p14:tracePt t="80806" x="7358063" y="4495800"/>
          <p14:tracePt t="80816" x="7358063" y="4486275"/>
          <p14:tracePt t="80822" x="7367588" y="4486275"/>
          <p14:tracePt t="80965" x="7367588" y="4481513"/>
          <p14:tracePt t="80974" x="7358063" y="4471988"/>
          <p14:tracePt t="80999" x="7343775" y="4462463"/>
          <p14:tracePt t="81016" x="7334250" y="4462463"/>
          <p14:tracePt t="81022" x="7319963" y="4452938"/>
          <p14:tracePt t="81032" x="7310438" y="4452938"/>
          <p14:tracePt t="81039" x="7286625" y="4452938"/>
          <p14:tracePt t="81047" x="7277100" y="4452938"/>
          <p14:tracePt t="81054" x="7243763" y="4448175"/>
          <p14:tracePt t="81064" x="7210425" y="4448175"/>
          <p14:tracePt t="81070" x="7177088" y="4438650"/>
          <p14:tracePt t="81079" x="7162800" y="4414838"/>
          <p14:tracePt t="81094" x="7115175" y="4391025"/>
          <p14:tracePt t="81098" x="7034213" y="4357688"/>
          <p14:tracePt t="81107" x="6981825" y="4333875"/>
          <p14:tracePt t="81114" x="6934200" y="4291013"/>
          <p14:tracePt t="81122" x="6910388" y="4267200"/>
          <p14:tracePt t="81131" x="6877050" y="4267200"/>
          <p14:tracePt t="81606" x="6886575" y="4267200"/>
          <p14:tracePt t="81615" x="6900863" y="4267200"/>
          <p14:tracePt t="81622" x="6934200" y="4267200"/>
          <p14:tracePt t="81631" x="6948488" y="4276725"/>
          <p14:tracePt t="81640" x="6977063" y="4276725"/>
          <p14:tracePt t="81654" x="6991350" y="4276725"/>
          <p14:tracePt t="81662" x="7000875" y="4276725"/>
          <p14:tracePt t="81669" x="7024688" y="4276725"/>
          <p14:tracePt t="81677" x="7034213" y="4276725"/>
          <p14:tracePt t="81687" x="7034213" y="4267200"/>
          <p14:tracePt t="81694" x="7038975" y="4248150"/>
          <p14:tracePt t="81766" x="7048500" y="4243388"/>
          <p14:tracePt t="86934" x="7038975" y="4248150"/>
          <p14:tracePt t="86950" x="7034213" y="4257675"/>
          <p14:tracePt t="86958" x="7015163" y="4281488"/>
          <p14:tracePt t="86974" x="6991350" y="4310063"/>
          <p14:tracePt t="86984" x="6991350" y="4314825"/>
          <p14:tracePt t="86990" x="6977063" y="4348163"/>
          <p14:tracePt t="87000" x="6967538" y="4371975"/>
          <p14:tracePt t="87009" x="6958013" y="4391025"/>
          <p14:tracePt t="87017" x="6943725" y="4424363"/>
          <p14:tracePt t="87025" x="6934200" y="4438650"/>
          <p14:tracePt t="87034" x="6919913" y="4471988"/>
          <p14:tracePt t="87050" x="6910388" y="4481513"/>
          <p14:tracePt t="87060" x="6910388" y="4510088"/>
          <p14:tracePt t="87070" x="6886575" y="4538663"/>
          <p14:tracePt t="87078" x="6877050" y="4543425"/>
          <p14:tracePt t="87094" x="6877050" y="4552950"/>
          <p14:tracePt t="87102" x="6867525" y="4562475"/>
          <p14:tracePt t="87134" x="6862763" y="4562475"/>
          <p14:tracePt t="87142" x="6862763" y="4567238"/>
          <p14:tracePt t="87158" x="6853238" y="4576763"/>
          <p14:tracePt t="87183" x="6843713" y="4576763"/>
          <p14:tracePt t="87191" x="6834188" y="4586288"/>
          <p14:tracePt t="87200" x="6834188" y="4595813"/>
          <p14:tracePt t="87286" x="6829425" y="4595813"/>
          <p14:tracePt t="87294" x="6829425" y="4600575"/>
          <p14:tracePt t="87302" x="6819900" y="4600575"/>
          <p14:tracePt t="87342" x="6805613" y="4610100"/>
          <p14:tracePt t="87350" x="6796088" y="4610100"/>
          <p14:tracePt t="87358" x="6786563" y="4619625"/>
          <p14:tracePt t="87383" x="6777038" y="4619625"/>
          <p14:tracePt t="87389" x="6777038" y="4624388"/>
          <p14:tracePt t="87413" x="6772275" y="4633913"/>
          <p14:tracePt t="87558" x="6777038" y="4624388"/>
          <p14:tracePt t="87566" x="6777038" y="4619625"/>
          <p14:tracePt t="87574" x="6786563" y="4619625"/>
          <p14:tracePt t="87590" x="6786563" y="4610100"/>
          <p14:tracePt t="87601" x="6786563" y="4600575"/>
          <p14:tracePt t="87608" x="6796088" y="4576763"/>
          <p14:tracePt t="87617" x="6796088" y="4567238"/>
          <p14:tracePt t="87634" x="6796088" y="4562475"/>
          <p14:tracePt t="87640" x="6796088" y="4552950"/>
          <p14:tracePt t="87656" x="6796088" y="4543425"/>
          <p14:tracePt t="87667" x="6796088" y="4538663"/>
          <p14:tracePt t="87799" x="6805613" y="4529138"/>
          <p14:tracePt t="87821" x="6810375" y="4529138"/>
          <p14:tracePt t="87830" x="6810375" y="4519613"/>
          <p14:tracePt t="87854" x="6810375" y="4510088"/>
          <p14:tracePt t="87862" x="6819900" y="4505325"/>
          <p14:tracePt t="87894" x="6819900" y="4486275"/>
          <p14:tracePt t="87918" x="6819900" y="4481513"/>
          <p14:tracePt t="87935" x="6819900" y="4471988"/>
          <p14:tracePt t="87942" x="6819900" y="4462463"/>
          <p14:tracePt t="87950" x="6819900" y="4452938"/>
          <p14:tracePt t="87958" x="6819900" y="4448175"/>
          <p14:tracePt t="87974" x="6819900" y="4438650"/>
          <p14:tracePt t="87983" x="6819900" y="4429125"/>
          <p14:tracePt t="87999" x="6819900" y="4424363"/>
          <p14:tracePt t="88014" x="6819900" y="4414838"/>
          <p14:tracePt t="88022" x="6819900" y="4405313"/>
          <p14:tracePt t="88030" x="6829425" y="4405313"/>
          <p14:tracePt t="88088" x="6829425" y="4395788"/>
          <p14:tracePt t="88102" x="6834188" y="4391025"/>
          <p14:tracePt t="88126" x="6843713" y="4391025"/>
          <p14:tracePt t="88134" x="6862763" y="4391025"/>
          <p14:tracePt t="88142" x="6886575" y="4381500"/>
          <p14:tracePt t="88151" x="6891338" y="4381500"/>
          <p14:tracePt t="88158" x="6943725" y="4381500"/>
          <p14:tracePt t="88174" x="6958013" y="4381500"/>
          <p14:tracePt t="88184" x="6991350" y="4367213"/>
          <p14:tracePt t="88193" x="7000875" y="4367213"/>
          <p14:tracePt t="88201" x="7015163" y="4357688"/>
          <p14:tracePt t="88218" x="7034213" y="4357688"/>
          <p14:tracePt t="88227" x="7038975" y="4357688"/>
          <p14:tracePt t="88234" x="7058025" y="4357688"/>
          <p14:tracePt t="88241" x="7062788" y="4357688"/>
          <p14:tracePt t="88255" x="7072313" y="4357688"/>
          <p14:tracePt t="88270" x="7072313" y="4348163"/>
          <p14:tracePt t="88325" x="7081838" y="4348163"/>
          <p14:tracePt t="88342" x="7081838" y="4338638"/>
          <p14:tracePt t="88758" x="7081838" y="4348163"/>
          <p14:tracePt t="88774" x="7072313" y="4357688"/>
          <p14:tracePt t="88790" x="7062788" y="4357688"/>
          <p14:tracePt t="88799" x="7062788" y="4367213"/>
          <p14:tracePt t="88814" x="7062788" y="4371975"/>
          <p14:tracePt t="88822" x="7058025" y="4391025"/>
          <p14:tracePt t="88838" x="7058025" y="4405313"/>
          <p14:tracePt t="88846" x="7048500" y="4405313"/>
          <p14:tracePt t="88854" x="7038975" y="4438650"/>
          <p14:tracePt t="88862" x="7038975" y="4448175"/>
          <p14:tracePt t="88870" x="7015163" y="4481513"/>
          <p14:tracePt t="88878" x="7005638" y="4495800"/>
          <p14:tracePt t="88886" x="7000875" y="4505325"/>
          <p14:tracePt t="88894" x="6977063" y="4543425"/>
          <p14:tracePt t="88902" x="6967538" y="4552950"/>
          <p14:tracePt t="88910" x="6948488" y="4567238"/>
          <p14:tracePt t="88918" x="6943725" y="4600575"/>
          <p14:tracePt t="88927" x="6919913" y="4624388"/>
          <p14:tracePt t="88934" x="6910388" y="4633913"/>
          <p14:tracePt t="88942" x="6867525" y="4667250"/>
          <p14:tracePt t="88951" x="6862763" y="4681538"/>
          <p14:tracePt t="88960" x="6834188" y="4710113"/>
          <p14:tracePt t="88969" x="6834188" y="4724400"/>
          <p14:tracePt t="88977" x="6819900" y="4733925"/>
          <p14:tracePt t="88985" x="6819900" y="4738688"/>
          <p14:tracePt t="88991" x="6805613" y="4757738"/>
          <p14:tracePt t="89001" x="6805613" y="4767263"/>
          <p14:tracePt t="89008" x="6796088" y="4772025"/>
          <p14:tracePt t="89022" x="6786563" y="4781550"/>
          <p14:tracePt t="89034" x="6777038" y="4791075"/>
          <p14:tracePt t="89051" x="6772275" y="4795838"/>
          <p14:tracePt t="89062" x="6762750" y="4805363"/>
          <p14:tracePt t="89087" x="6743700" y="4814888"/>
          <p14:tracePt t="89101" x="6738938" y="4824413"/>
          <p14:tracePt t="89111" x="6715125" y="4848225"/>
          <p14:tracePt t="89118" x="6705600" y="4848225"/>
          <p14:tracePt t="89126" x="6696075" y="4862513"/>
          <p14:tracePt t="89134" x="6681788" y="4872038"/>
          <p14:tracePt t="89151" x="6662738" y="4895850"/>
          <p14:tracePt t="89159" x="6657975" y="4905375"/>
          <p14:tracePt t="89167" x="6657975" y="4914900"/>
          <p14:tracePt t="89183" x="6648450" y="4929188"/>
          <p14:tracePt t="89191" x="6648450" y="4938713"/>
          <p14:tracePt t="89200" x="6638925" y="4943475"/>
          <p14:tracePt t="89222" x="6638925" y="4953000"/>
          <p14:tracePt t="89254" x="6638925" y="4962525"/>
          <p14:tracePt t="89294" x="6648450" y="4972050"/>
          <p14:tracePt t="89302" x="6657975" y="4976813"/>
          <p14:tracePt t="89318" x="6662738" y="4976813"/>
          <p14:tracePt t="89326" x="6696075" y="4995863"/>
          <p14:tracePt t="89342" x="6729413" y="5010150"/>
          <p14:tracePt t="89351" x="6762750" y="5010150"/>
          <p14:tracePt t="89358" x="6772275" y="5010150"/>
          <p14:tracePt t="89368" x="6805613" y="5019675"/>
          <p14:tracePt t="89376" x="6834188" y="5019675"/>
          <p14:tracePt t="89384" x="6886575" y="5019675"/>
          <p14:tracePt t="89390" x="6919913" y="5019675"/>
          <p14:tracePt t="89401" x="6924675" y="5019675"/>
          <p14:tracePt t="89408" x="6958013" y="5019675"/>
          <p14:tracePt t="89417" x="6977063" y="5019675"/>
          <p14:tracePt t="89424" x="6991350" y="5019675"/>
          <p14:tracePt t="89435" x="7005638" y="5019675"/>
          <p14:tracePt t="89440" x="7048500" y="5019675"/>
          <p14:tracePt t="89451" x="7062788" y="5019675"/>
          <p14:tracePt t="89456" x="7081838" y="5019675"/>
          <p14:tracePt t="89470" x="7091363" y="5019675"/>
          <p14:tracePt t="89478" x="7096125" y="5019675"/>
          <p14:tracePt t="89494" x="7105650" y="5019675"/>
          <p14:tracePt t="89501" x="7115175" y="5019675"/>
          <p14:tracePt t="89534" x="7119938" y="5019675"/>
          <p14:tracePt t="89550" x="7129463" y="5019675"/>
          <p14:tracePt t="89621" x="7119938" y="5019675"/>
          <p14:tracePt t="89630" x="7115175" y="5029200"/>
          <p14:tracePt t="89640" x="7105650" y="5029200"/>
          <p14:tracePt t="89649" x="7072313" y="5029200"/>
          <p14:tracePt t="89655" x="7024688" y="5029200"/>
          <p14:tracePt t="89662" x="6958013" y="5029200"/>
          <p14:tracePt t="89670" x="6891338" y="5029200"/>
          <p14:tracePt t="89678" x="6853238" y="5029200"/>
          <p14:tracePt t="89686" x="6786563" y="5043488"/>
          <p14:tracePt t="89694" x="6719888" y="5057775"/>
          <p14:tracePt t="89702" x="6657975" y="5067300"/>
          <p14:tracePt t="89711" x="6591300" y="5067300"/>
          <p14:tracePt t="89718" x="6534150" y="5076825"/>
          <p14:tracePt t="89727" x="6486525" y="5100638"/>
          <p14:tracePt t="89735" x="6386513" y="5110163"/>
          <p14:tracePt t="89744" x="6286500" y="5124450"/>
          <p14:tracePt t="89752" x="6191250" y="5133975"/>
          <p14:tracePt t="89761" x="6081713" y="5157788"/>
          <p14:tracePt t="89769" x="5967413" y="5172075"/>
          <p14:tracePt t="89777" x="5872163" y="5172075"/>
          <p14:tracePt t="89785" x="5757863" y="5200650"/>
          <p14:tracePt t="89793" x="5643563" y="5200650"/>
          <p14:tracePt t="89801" x="5567363" y="5224463"/>
          <p14:tracePt t="89809" x="5453063" y="5229225"/>
          <p14:tracePt t="89818" x="5357813" y="5257800"/>
          <p14:tracePt t="89826" x="5257800" y="5286375"/>
          <p14:tracePt t="89834" x="5143500" y="5305425"/>
          <p14:tracePt t="89842" x="5053013" y="5338763"/>
          <p14:tracePt t="89850" x="4972050" y="5362575"/>
          <p14:tracePt t="89859" x="4891088" y="5386388"/>
          <p14:tracePt t="89862" x="4810125" y="5434013"/>
          <p14:tracePt t="89871" x="4724400" y="5467350"/>
          <p14:tracePt t="89879" x="4695825" y="5486400"/>
          <p14:tracePt t="89887" x="4643438" y="5524500"/>
          <p14:tracePt t="89895" x="4619625" y="5548313"/>
          <p14:tracePt t="89903" x="4581525" y="5581650"/>
          <p14:tracePt t="89911" x="4552950" y="5600700"/>
          <p14:tracePt t="89919" x="4552950" y="5605463"/>
          <p14:tracePt t="89926" x="4514850" y="5657850"/>
          <p14:tracePt t="89935" x="4505325" y="5662613"/>
          <p14:tracePt t="89951" x="4495800" y="5672138"/>
          <p14:tracePt t="89960" x="4495800" y="5681663"/>
          <p14:tracePt t="89974" x="4462463" y="5691188"/>
          <p14:tracePt t="89984" x="4457700" y="5691188"/>
          <p14:tracePt t="90000" x="4424363" y="5691188"/>
          <p14:tracePt t="90006" x="4391025" y="5691188"/>
          <p14:tracePt t="90014" x="4367213" y="5691188"/>
          <p14:tracePt t="90023" x="4348163" y="5681663"/>
          <p14:tracePt t="90031" x="4343400" y="5681663"/>
          <p14:tracePt t="90262" x="4391025" y="5681663"/>
          <p14:tracePt t="90269" x="4400550" y="5681663"/>
          <p14:tracePt t="90279" x="4405313" y="5681663"/>
          <p14:tracePt t="90286" x="4457700" y="5681663"/>
          <p14:tracePt t="90294" x="4519613" y="5662613"/>
          <p14:tracePt t="90302" x="4538663" y="5662613"/>
          <p14:tracePt t="90310" x="4586288" y="5657850"/>
          <p14:tracePt t="90326" x="4638675" y="5657850"/>
          <p14:tracePt t="90335" x="4643438" y="5648325"/>
          <p14:tracePt t="90343" x="4652963" y="5648325"/>
          <p14:tracePt t="90351" x="4686300" y="5634038"/>
          <p14:tracePt t="90360" x="4719638" y="5634038"/>
          <p14:tracePt t="90368" x="4767263" y="5634038"/>
          <p14:tracePt t="90375" x="4776788" y="5624513"/>
          <p14:tracePt t="90390" x="4810125" y="5624513"/>
          <p14:tracePt t="90406" x="4824413" y="5614988"/>
          <p14:tracePt t="90418" x="4833938" y="5605463"/>
          <p14:tracePt t="90428" x="4848225" y="5605463"/>
          <p14:tracePt t="90433" x="4872038" y="5600700"/>
          <p14:tracePt t="90441" x="4881563" y="5600700"/>
          <p14:tracePt t="90451" x="4929188" y="5581650"/>
          <p14:tracePt t="90459" x="4948238" y="5581650"/>
          <p14:tracePt t="90467" x="4962525" y="5576888"/>
          <p14:tracePt t="90474" x="4972050" y="5576888"/>
          <p14:tracePt t="90483" x="4981575" y="5567363"/>
          <p14:tracePt t="90491" x="5014913" y="5548313"/>
          <p14:tracePt t="90503" x="5043488" y="5534025"/>
          <p14:tracePt t="90511" x="5053013" y="5534025"/>
          <p14:tracePt t="90518" x="5072063" y="5519738"/>
          <p14:tracePt t="90535" x="5076825" y="5519738"/>
          <p14:tracePt t="90542" x="5086350" y="5510213"/>
          <p14:tracePt t="90558" x="5100638" y="5500688"/>
          <p14:tracePt t="90582" x="5119688" y="5500688"/>
          <p14:tracePt t="90589" x="5129213" y="5500688"/>
          <p14:tracePt t="90606" x="5133975" y="5500688"/>
          <p14:tracePt t="90614" x="5143500" y="5500688"/>
          <p14:tracePt t="90622" x="5153025" y="5500688"/>
          <p14:tracePt t="90631" x="5186363" y="5519738"/>
          <p14:tracePt t="90641" x="5191125" y="5519738"/>
          <p14:tracePt t="90647" x="5200650" y="5524500"/>
          <p14:tracePt t="90655" x="5248275" y="5543550"/>
          <p14:tracePt t="90662" x="5272088" y="5543550"/>
          <p14:tracePt t="90670" x="5305425" y="5543550"/>
          <p14:tracePt t="90678" x="5324475" y="5543550"/>
          <p14:tracePt t="90686" x="5357813" y="5543550"/>
          <p14:tracePt t="90694" x="5372100" y="5543550"/>
          <p14:tracePt t="90702" x="5381625" y="5543550"/>
          <p14:tracePt t="90711" x="5414963" y="5543550"/>
          <p14:tracePt t="90719" x="5448300" y="5524500"/>
          <p14:tracePt t="90727" x="5453063" y="5524500"/>
          <p14:tracePt t="90736" x="5495925" y="5491163"/>
          <p14:tracePt t="90752" x="5510213" y="5486400"/>
          <p14:tracePt t="90760" x="5519738" y="5486400"/>
          <p14:tracePt t="90767" x="5519738" y="5476875"/>
          <p14:tracePt t="90774" x="5529263" y="5476875"/>
          <p14:tracePt t="90790" x="5529263" y="5467350"/>
          <p14:tracePt t="90806" x="5534025" y="5467350"/>
          <p14:tracePt t="90821" x="5543550" y="5467350"/>
          <p14:tracePt t="90838" x="5553075" y="5462588"/>
          <p14:tracePt t="90854" x="5562600" y="5462588"/>
          <p14:tracePt t="90862" x="5567363" y="5453063"/>
          <p14:tracePt t="90870" x="5576888" y="5453063"/>
          <p14:tracePt t="90878" x="5586413" y="5443538"/>
          <p14:tracePt t="90886" x="5591175" y="5443538"/>
          <p14:tracePt t="91510" x="5600700" y="5443538"/>
          <p14:tracePt t="91518" x="5648325" y="5443538"/>
          <p14:tracePt t="91526" x="5705475" y="5429250"/>
          <p14:tracePt t="91535" x="5805488" y="5400675"/>
          <p14:tracePt t="91543" x="5853113" y="5395913"/>
          <p14:tracePt t="91551" x="5919788" y="5395913"/>
          <p14:tracePt t="91559" x="5938838" y="5395913"/>
          <p14:tracePt t="91568" x="5976938" y="5395913"/>
          <p14:tracePt t="91575" x="5995988" y="5386388"/>
          <p14:tracePt t="91585" x="6000750" y="5386388"/>
          <p14:tracePt t="91593" x="6019800" y="5376863"/>
          <p14:tracePt t="91601" x="6034088" y="5372100"/>
          <p14:tracePt t="91608" x="6057900" y="5372100"/>
          <p14:tracePt t="91618" x="6067425" y="5372100"/>
          <p14:tracePt t="91625" x="6076950" y="5372100"/>
          <p14:tracePt t="91635" x="6076950" y="5362575"/>
          <p14:tracePt t="91641" x="6081713" y="5362575"/>
          <p14:tracePt t="91652" x="6091238" y="5362575"/>
          <p14:tracePt t="91654" x="6110288" y="5362575"/>
          <p14:tracePt t="91670" x="6138863" y="5362575"/>
          <p14:tracePt t="91678" x="6172200" y="5362575"/>
          <p14:tracePt t="91686" x="6205538" y="5362575"/>
          <p14:tracePt t="91694" x="6215063" y="5362575"/>
          <p14:tracePt t="91702" x="6248400" y="5372100"/>
          <p14:tracePt t="91711" x="6286500" y="5400675"/>
          <p14:tracePt t="91719" x="6296025" y="5410200"/>
          <p14:tracePt t="91727" x="6296025" y="5419725"/>
          <p14:tracePt t="92094" x="6329363" y="5429250"/>
          <p14:tracePt t="92102" x="6338888" y="5429250"/>
          <p14:tracePt t="92110" x="6343650" y="5443538"/>
          <p14:tracePt t="92118" x="6353175" y="5443538"/>
          <p14:tracePt t="92126" x="6362700" y="5443538"/>
          <p14:tracePt t="92142" x="6372225" y="5453063"/>
          <p14:tracePt t="92152" x="6376988" y="5453063"/>
          <p14:tracePt t="92214" x="6386513" y="5453063"/>
          <p14:tracePt t="92294" x="6396038" y="5443538"/>
          <p14:tracePt t="92326" x="6396038" y="5434013"/>
          <p14:tracePt t="92781" x="6400800" y="5429250"/>
          <p14:tracePt t="92790" x="6467475" y="5429250"/>
          <p14:tracePt t="92797" x="6543675" y="5429250"/>
          <p14:tracePt t="92806" x="6605588" y="5429250"/>
          <p14:tracePt t="92815" x="6657975" y="5429250"/>
          <p14:tracePt t="92822" x="6705600" y="5429250"/>
          <p14:tracePt t="92831" x="6772275" y="5429250"/>
          <p14:tracePt t="92838" x="6796088" y="5419725"/>
          <p14:tracePt t="92846" x="6829425" y="5410200"/>
          <p14:tracePt t="92855" x="6877050" y="5410200"/>
          <p14:tracePt t="92862" x="6910388" y="5400675"/>
          <p14:tracePt t="92870" x="6943725" y="5395913"/>
          <p14:tracePt t="92879" x="6967538" y="5376863"/>
          <p14:tracePt t="92887" x="6981825" y="5372100"/>
          <p14:tracePt t="92896" x="7000875" y="5372100"/>
          <p14:tracePt t="92902" x="7005638" y="5372100"/>
          <p14:tracePt t="92910" x="7024688" y="5372100"/>
          <p14:tracePt t="92919" x="7024688" y="5362575"/>
          <p14:tracePt t="92927" x="7034213" y="5362575"/>
          <p14:tracePt t="92936" x="7038975" y="5362575"/>
          <p14:tracePt t="92943" x="7048500" y="5353050"/>
          <p14:tracePt t="92958" x="7058025" y="5353050"/>
          <p14:tracePt t="92969" x="7072313" y="5343525"/>
          <p14:tracePt t="92977" x="7072313" y="5338763"/>
          <p14:tracePt t="92986" x="7081838" y="5329238"/>
          <p14:tracePt t="93001" x="7091363" y="5329238"/>
          <p14:tracePt t="93009" x="7096125" y="5319713"/>
          <p14:tracePt t="93019" x="7096125" y="5314950"/>
          <p14:tracePt t="93026" x="7105650" y="5314950"/>
          <p14:tracePt t="93036" x="7105650" y="5305425"/>
          <p14:tracePt t="93038" x="7115175" y="5305425"/>
          <p14:tracePt t="93053" x="7119938" y="5305425"/>
          <p14:tracePt t="93069" x="7129463" y="5295900"/>
          <p14:tracePt t="93151" x="7138988" y="5295900"/>
          <p14:tracePt t="93214" x="7138988" y="5305425"/>
          <p14:tracePt t="93238" x="7119938" y="5314950"/>
          <p14:tracePt t="93246" x="7105650" y="5314950"/>
          <p14:tracePt t="93254" x="7091363" y="5319713"/>
          <p14:tracePt t="93263" x="7038975" y="5338763"/>
          <p14:tracePt t="93271" x="7015163" y="5343525"/>
          <p14:tracePt t="93278" x="6948488" y="5353050"/>
          <p14:tracePt t="93286" x="6900863" y="5372100"/>
          <p14:tracePt t="93294" x="6819900" y="5386388"/>
          <p14:tracePt t="93303" x="6753225" y="5400675"/>
          <p14:tracePt t="93311" x="6715125" y="5410200"/>
          <p14:tracePt t="93319" x="6648450" y="5410200"/>
          <p14:tracePt t="93327" x="6581775" y="5419725"/>
          <p14:tracePt t="93336" x="6515100" y="5429250"/>
          <p14:tracePt t="93344" x="6500813" y="5434013"/>
          <p14:tracePt t="93352" x="6457950" y="5443538"/>
          <p14:tracePt t="93361" x="6410325" y="5443538"/>
          <p14:tracePt t="93369" x="6343650" y="5443538"/>
          <p14:tracePt t="93374" x="6296025" y="5443538"/>
          <p14:tracePt t="93387" x="6281738" y="5453063"/>
          <p14:tracePt t="93402" x="6272213" y="5453063"/>
          <p14:tracePt t="93408" x="6262688" y="5453063"/>
          <p14:tracePt t="93420" x="6248400" y="5462588"/>
          <p14:tracePt t="93422" x="6229350" y="5467350"/>
          <p14:tracePt t="93431" x="6205538" y="5476875"/>
          <p14:tracePt t="93439" x="6157913" y="5486400"/>
          <p14:tracePt t="93447" x="6110288" y="5519738"/>
          <p14:tracePt t="93455" x="6057900" y="5534025"/>
          <p14:tracePt t="93462" x="6010275" y="5557838"/>
          <p14:tracePt t="93470" x="6000750" y="5567363"/>
          <p14:tracePt t="93479" x="5962650" y="5591175"/>
          <p14:tracePt t="93487" x="5943600" y="5600700"/>
          <p14:tracePt t="93494" x="5938838" y="5605463"/>
          <p14:tracePt t="93510" x="5929313" y="5605463"/>
          <p14:tracePt t="93520" x="5919788" y="5605463"/>
          <p14:tracePt t="93527" x="5919788" y="5614988"/>
          <p14:tracePt t="93751" x="5910263" y="5605463"/>
          <p14:tracePt t="93774" x="5905500" y="5605463"/>
          <p14:tracePt t="93789" x="5895975" y="5600700"/>
          <p14:tracePt t="93894" x="5905500" y="5600700"/>
          <p14:tracePt t="93902" x="5919788" y="5591175"/>
          <p14:tracePt t="93910" x="5938838" y="5591175"/>
          <p14:tracePt t="93919" x="5962650" y="5581650"/>
          <p14:tracePt t="93928" x="5976938" y="5581650"/>
          <p14:tracePt t="93936" x="6024563" y="5576888"/>
          <p14:tracePt t="93944" x="6034088" y="5576888"/>
          <p14:tracePt t="93951" x="6081713" y="5576888"/>
          <p14:tracePt t="93958" x="6091238" y="5576888"/>
          <p14:tracePt t="93968" x="6100763" y="5576888"/>
          <p14:tracePt t="93974" x="6134100" y="5576888"/>
          <p14:tracePt t="93982" x="6167438" y="5576888"/>
          <p14:tracePt t="93990" x="6172200" y="5567363"/>
          <p14:tracePt t="94006" x="6181725" y="5567363"/>
          <p14:tracePt t="94022" x="6191250" y="5557838"/>
          <p14:tracePt t="94037" x="6196013" y="5557838"/>
          <p14:tracePt t="94046" x="6205538" y="5557838"/>
          <p14:tracePt t="94062" x="6215063" y="5557838"/>
          <p14:tracePt t="94078" x="6224588" y="5557838"/>
          <p14:tracePt t="94198" x="6215063" y="5557838"/>
          <p14:tracePt t="94214" x="6205538" y="5557838"/>
          <p14:tracePt t="94230" x="6196013" y="5557838"/>
          <p14:tracePt t="94238" x="6191250" y="5557838"/>
          <p14:tracePt t="94246" x="6181725" y="5557838"/>
          <p14:tracePt t="94254" x="6172200" y="5557838"/>
          <p14:tracePt t="94262" x="6167438" y="5567363"/>
          <p14:tracePt t="94271" x="6157913" y="5567363"/>
          <p14:tracePt t="94286" x="6138863" y="5567363"/>
          <p14:tracePt t="94294" x="6134100" y="5576888"/>
          <p14:tracePt t="94438" x="6138863" y="5576888"/>
          <p14:tracePt t="94462" x="6157913" y="5576888"/>
          <p14:tracePt t="94470" x="6167438" y="5576888"/>
          <p14:tracePt t="94485" x="6167438" y="5567363"/>
          <p14:tracePt t="94493" x="6172200" y="5567363"/>
          <p14:tracePt t="94503" x="6181725" y="5567363"/>
          <p14:tracePt t="94510" x="6215063" y="5567363"/>
          <p14:tracePt t="94519" x="6248400" y="5567363"/>
          <p14:tracePt t="94536" x="6281738" y="5567363"/>
          <p14:tracePt t="94542" x="6310313" y="5567363"/>
          <p14:tracePt t="94551" x="6319838" y="5567363"/>
          <p14:tracePt t="94558" x="6338888" y="5576888"/>
          <p14:tracePt t="94566" x="6343650" y="5576888"/>
          <p14:tracePt t="94574" x="6362700" y="5576888"/>
          <p14:tracePt t="94582" x="6372225" y="5581650"/>
          <p14:tracePt t="94592" x="6376988" y="5581650"/>
          <p14:tracePt t="94598" x="6386513" y="5591175"/>
          <p14:tracePt t="94614" x="6400800" y="5591175"/>
          <p14:tracePt t="94622" x="6410325" y="5591175"/>
          <p14:tracePt t="94630" x="6419850" y="5591175"/>
          <p14:tracePt t="94637" x="6429375" y="5591175"/>
          <p14:tracePt t="94646" x="6443663" y="5591175"/>
          <p14:tracePt t="94654" x="6453188" y="5591175"/>
          <p14:tracePt t="94663" x="6467475" y="5591175"/>
          <p14:tracePt t="94678" x="6486525" y="5591175"/>
          <p14:tracePt t="94694" x="6491288" y="5591175"/>
          <p14:tracePt t="94703" x="6500813" y="5591175"/>
          <p14:tracePt t="94719" x="6510338" y="5591175"/>
          <p14:tracePt t="94726" x="6524625" y="5591175"/>
          <p14:tracePt t="94751" x="6534150" y="5591175"/>
          <p14:tracePt t="94757" x="6567488" y="5576888"/>
          <p14:tracePt t="94774" x="6581775" y="5576888"/>
          <p14:tracePt t="94790" x="6591300" y="5567363"/>
          <p14:tracePt t="94807" x="6600825" y="5567363"/>
          <p14:tracePt t="94830" x="6605588" y="5557838"/>
          <p14:tracePt t="94870" x="6615113" y="5557838"/>
          <p14:tracePt t="94910" x="6629400" y="5567363"/>
          <p14:tracePt t="94951" x="6638925" y="5567363"/>
          <p14:tracePt t="95094" x="6629400" y="5567363"/>
          <p14:tracePt t="95102" x="6605588" y="5567363"/>
          <p14:tracePt t="95110" x="6591300" y="5557838"/>
          <p14:tracePt t="95119" x="6557963" y="5548313"/>
          <p14:tracePt t="95128" x="6524625" y="5548313"/>
          <p14:tracePt t="95136" x="6477000" y="5548313"/>
          <p14:tracePt t="95142" x="6453188" y="5543550"/>
          <p14:tracePt t="95152" x="6386513" y="5524500"/>
          <p14:tracePt t="95161" x="6319838" y="5524500"/>
          <p14:tracePt t="95169" x="6272213" y="5510213"/>
          <p14:tracePt t="95178" x="6205538" y="5510213"/>
          <p14:tracePt t="95186" x="6134100" y="5510213"/>
          <p14:tracePt t="95193" x="6081713" y="5510213"/>
          <p14:tracePt t="95202" x="6076950" y="5510213"/>
          <p14:tracePt t="95209" x="6057900" y="5510213"/>
          <p14:tracePt t="95219" x="6043613" y="5510213"/>
          <p14:tracePt t="95225" x="6034088" y="5519738"/>
          <p14:tracePt t="95236" x="6024563" y="5519738"/>
          <p14:tracePt t="95241" x="5995988" y="5534025"/>
          <p14:tracePt t="95253" x="5986463" y="5543550"/>
          <p14:tracePt t="95255" x="5967413" y="5543550"/>
          <p14:tracePt t="95262" x="5967413" y="5548313"/>
          <p14:tracePt t="95270" x="5938838" y="5567363"/>
          <p14:tracePt t="95278" x="5929313" y="5567363"/>
          <p14:tracePt t="95286" x="5919788" y="5576888"/>
          <p14:tracePt t="95294" x="5910263" y="5581650"/>
          <p14:tracePt t="95302" x="5881688" y="5600700"/>
          <p14:tracePt t="95319" x="5881688" y="5605463"/>
          <p14:tracePt t="95336" x="5872163" y="5605463"/>
          <p14:tracePt t="95343" x="5862638" y="5614988"/>
          <p14:tracePt t="95430" x="5853113" y="5614988"/>
          <p14:tracePt t="95566" x="5848350" y="5614988"/>
          <p14:tracePt t="95574" x="5838825" y="5614988"/>
          <p14:tracePt t="95591" x="5829300" y="5614988"/>
          <p14:tracePt t="95598" x="5815013" y="5614988"/>
          <p14:tracePt t="95613" x="5815013" y="5624513"/>
          <p14:tracePt t="95622" x="5805488" y="5634038"/>
          <p14:tracePt t="95645" x="5805488" y="5638800"/>
          <p14:tracePt t="95654" x="5795963" y="5638800"/>
          <p14:tracePt t="95663" x="5795963" y="5648325"/>
          <p14:tracePt t="95703" x="5805488" y="5648325"/>
          <p14:tracePt t="95711" x="5819775" y="5648325"/>
          <p14:tracePt t="95719" x="5862638" y="5624513"/>
          <p14:tracePt t="95728" x="5881688" y="5605463"/>
          <p14:tracePt t="95737" x="5919788" y="5581650"/>
          <p14:tracePt t="95745" x="5953125" y="5567363"/>
          <p14:tracePt t="95753" x="5986463" y="5524500"/>
          <p14:tracePt t="95762" x="6043613" y="5486400"/>
          <p14:tracePt t="95770" x="6067425" y="5462588"/>
          <p14:tracePt t="95778" x="6100763" y="5429250"/>
          <p14:tracePt t="95786" x="6148388" y="5395913"/>
          <p14:tracePt t="95794" x="6191250" y="5362575"/>
          <p14:tracePt t="95803" x="6224588" y="5329238"/>
          <p14:tracePt t="95809" x="6253163" y="5286375"/>
          <p14:tracePt t="95820" x="6286500" y="5281613"/>
          <p14:tracePt t="95822" x="6296025" y="5262563"/>
          <p14:tracePt t="95831" x="6338888" y="5229225"/>
          <p14:tracePt t="95840" x="6343650" y="5224463"/>
          <p14:tracePt t="95847" x="6353175" y="5205413"/>
          <p14:tracePt t="95855" x="6362700" y="5205413"/>
          <p14:tracePt t="95862" x="6372225" y="5191125"/>
          <p14:tracePt t="95870" x="6372225" y="5181600"/>
          <p14:tracePt t="95903" x="6372225" y="5172075"/>
          <p14:tracePt t="95911" x="6376988" y="5167313"/>
          <p14:tracePt t="98533" x="6386513" y="5167313"/>
          <p14:tracePt t="98541" x="6410325" y="5167313"/>
          <p14:tracePt t="98550" x="6443663" y="5167313"/>
          <p14:tracePt t="98559" x="6457950" y="5167313"/>
          <p14:tracePt t="98566" x="6467475" y="5167313"/>
          <p14:tracePt t="98598" x="6477000" y="5167313"/>
          <p14:tracePt t="98639" x="6486525" y="5167313"/>
          <p14:tracePt t="98672" x="6491288" y="5167313"/>
          <p14:tracePt t="98766" x="6500813" y="5167313"/>
          <p14:tracePt t="98774" x="6510338" y="5167313"/>
          <p14:tracePt t="98790" x="6515100" y="5167313"/>
          <p14:tracePt t="98805" x="6524625" y="5167313"/>
          <p14:tracePt t="98814" x="6534150" y="5167313"/>
          <p14:tracePt t="98830" x="6543675" y="5172075"/>
          <p14:tracePt t="98854" x="6572250" y="5181600"/>
          <p14:tracePt t="98871" x="6591300" y="5191125"/>
          <p14:tracePt t="98880" x="6600825" y="5200650"/>
          <p14:tracePt t="98888" x="6605588" y="5200650"/>
          <p14:tracePt t="98895" x="6615113" y="5205413"/>
          <p14:tracePt t="98904" x="6624638" y="5205413"/>
          <p14:tracePt t="98912" x="6629400" y="5214938"/>
          <p14:tracePt t="98925" x="6638925" y="5214938"/>
          <p14:tracePt t="98936" x="6648450" y="5214938"/>
          <p14:tracePt t="98966" x="6657975" y="5224463"/>
          <p14:tracePt t="99014" x="6657975" y="5229225"/>
          <p14:tracePt t="99030" x="6648450" y="5229225"/>
          <p14:tracePt t="99038" x="6648450" y="5238750"/>
          <p14:tracePt t="99046" x="6629400" y="5238750"/>
          <p14:tracePt t="99054" x="6581775" y="5238750"/>
          <p14:tracePt t="99062" x="6572250" y="5238750"/>
          <p14:tracePt t="99071" x="6567488" y="5238750"/>
          <p14:tracePt t="99319" x="6572250" y="5229225"/>
          <p14:tracePt t="99454" x="6572250" y="5224463"/>
          <p14:tracePt t="99509" x="6567488" y="5229225"/>
          <p14:tracePt t="99830" x="6557963" y="5229225"/>
          <p14:tracePt t="99854" x="6557963" y="5238750"/>
          <p14:tracePt t="99934" x="6567488" y="5248275"/>
          <p14:tracePt t="100182" x="6567488" y="5257800"/>
          <p14:tracePt t="100230" x="6557963" y="5257800"/>
          <p14:tracePt t="100254" x="6557963" y="5262563"/>
          <p14:tracePt t="100262" x="6548438" y="5272088"/>
          <p14:tracePt t="100303" x="6543675" y="5272088"/>
          <p14:tracePt t="100326" x="6534150" y="5272088"/>
          <p14:tracePt t="100382" x="6524625" y="5272088"/>
          <p14:tracePt t="100390" x="6515100" y="5272088"/>
          <p14:tracePt t="100398" x="6510338" y="5272088"/>
          <p14:tracePt t="100406" x="6500813" y="5272088"/>
          <p14:tracePt t="100414" x="6486525" y="5272088"/>
          <p14:tracePt t="100430" x="6467475" y="5272088"/>
          <p14:tracePt t="100446" x="6453188" y="5272088"/>
          <p14:tracePt t="100454" x="6429375" y="5248275"/>
          <p14:tracePt t="100462" x="6410325" y="5248275"/>
          <p14:tracePt t="100471" x="6376988" y="5248275"/>
          <p14:tracePt t="100479" x="6372225" y="5248275"/>
          <p14:tracePt t="100487" x="6353175" y="5248275"/>
          <p14:tracePt t="100494" x="6343650" y="5248275"/>
          <p14:tracePt t="100503" x="6329363" y="5248275"/>
          <p14:tracePt t="100519" x="6310313" y="5248275"/>
          <p14:tracePt t="100534" x="6305550" y="5257800"/>
          <p14:tracePt t="100543" x="6286500" y="5257800"/>
          <p14:tracePt t="100558" x="6286500" y="5262563"/>
          <p14:tracePt t="100686" x="6281738" y="5262563"/>
          <p14:tracePt t="100693" x="6272213" y="5262563"/>
          <p14:tracePt t="100709" x="6272213" y="5272088"/>
          <p14:tracePt t="100741" x="6262688" y="5272088"/>
          <p14:tracePt t="100750" x="6253163" y="5272088"/>
          <p14:tracePt t="100758" x="6238875" y="5281613"/>
          <p14:tracePt t="100766" x="6229350" y="5281613"/>
          <p14:tracePt t="100774" x="6205538" y="5281613"/>
          <p14:tracePt t="100782" x="6191250" y="5281613"/>
          <p14:tracePt t="100790" x="6148388" y="5305425"/>
          <p14:tracePt t="100799" x="6100763" y="5314950"/>
          <p14:tracePt t="100807" x="6081713" y="5319713"/>
          <p14:tracePt t="100814" x="6053138" y="5343525"/>
          <p14:tracePt t="100823" x="6034088" y="5353050"/>
          <p14:tracePt t="100831" x="5967413" y="5400675"/>
          <p14:tracePt t="100840" x="5938838" y="5419725"/>
          <p14:tracePt t="100847" x="5895975" y="5453063"/>
          <p14:tracePt t="100856" x="5872163" y="5476875"/>
          <p14:tracePt t="100864" x="5838825" y="5510213"/>
          <p14:tracePt t="100872" x="5805488" y="5548313"/>
          <p14:tracePt t="100879" x="5781675" y="5576888"/>
          <p14:tracePt t="100889" x="5762625" y="5624513"/>
          <p14:tracePt t="100897" x="5757863" y="5638800"/>
          <p14:tracePt t="100905" x="5734050" y="5662613"/>
          <p14:tracePt t="100922" x="5724525" y="5672138"/>
          <p14:tracePt t="100930" x="5724525" y="5681663"/>
          <p14:tracePt t="100942" x="5715000" y="5681663"/>
          <p14:tracePt t="101006" x="5715000" y="5691188"/>
          <p14:tracePt t="101014" x="5705475" y="5691188"/>
          <p14:tracePt t="101030" x="5705475" y="5695950"/>
          <p14:tracePt t="101046" x="5700713" y="5705475"/>
          <p14:tracePt t="101206" x="5700713" y="5715000"/>
          <p14:tracePt t="101221" x="5700713" y="5719763"/>
          <p14:tracePt t="101230" x="5705475" y="5729288"/>
          <p14:tracePt t="101239" x="5757863" y="5762625"/>
          <p14:tracePt t="101247" x="5762625" y="5762625"/>
          <p14:tracePt t="101256" x="5795963" y="5776913"/>
          <p14:tracePt t="101264" x="5862638" y="5776913"/>
          <p14:tracePt t="101271" x="5881688" y="5786438"/>
          <p14:tracePt t="101280" x="5910263" y="5795963"/>
          <p14:tracePt t="101288" x="5938838" y="5805488"/>
          <p14:tracePt t="101296" x="6000750" y="5805488"/>
          <p14:tracePt t="101306" x="6053138" y="5805488"/>
          <p14:tracePt t="101313" x="6115050" y="5805488"/>
          <p14:tracePt t="101322" x="6167438" y="5805488"/>
          <p14:tracePt t="101329" x="6191250" y="5805488"/>
          <p14:tracePt t="101339" x="6253163" y="5786438"/>
          <p14:tracePt t="101346" x="6286500" y="5776913"/>
          <p14:tracePt t="101355" x="6305550" y="5772150"/>
          <p14:tracePt t="101362" x="6319838" y="5772150"/>
          <p14:tracePt t="101371" x="6343650" y="5762625"/>
          <p14:tracePt t="101379" x="6376988" y="5753100"/>
          <p14:tracePt t="101388" x="6386513" y="5748338"/>
          <p14:tracePt t="101390" x="6400800" y="5748338"/>
          <p14:tracePt t="101398" x="6410325" y="5748338"/>
          <p14:tracePt t="101406" x="6419850" y="5738813"/>
          <p14:tracePt t="101414" x="6429375" y="5738813"/>
          <p14:tracePt t="101422" x="6429375" y="5729288"/>
          <p14:tracePt t="101430" x="6443663" y="5719763"/>
          <p14:tracePt t="101446" x="6453188" y="5719763"/>
          <p14:tracePt t="101456" x="6457950" y="5705475"/>
          <p14:tracePt t="101464" x="6467475" y="5705475"/>
          <p14:tracePt t="101472" x="6467475" y="5695950"/>
          <p14:tracePt t="101478" x="6477000" y="5691188"/>
          <p14:tracePt t="101488" x="6477000" y="5681663"/>
          <p14:tracePt t="101505" x="6486525" y="5681663"/>
          <p14:tracePt t="101512" x="6486525" y="5672138"/>
          <p14:tracePt t="101598" x="6500813" y="5672138"/>
          <p14:tracePt t="101606" x="6510338" y="5672138"/>
          <p14:tracePt t="101622" x="6515100" y="5681663"/>
          <p14:tracePt t="101662" x="6524625" y="5691188"/>
          <p14:tracePt t="101671" x="6534150" y="5695950"/>
          <p14:tracePt t="101942" x="6548438" y="5715000"/>
          <p14:tracePt t="101958" x="6548438" y="5719763"/>
          <p14:tracePt t="101966" x="6557963" y="5719763"/>
          <p14:tracePt t="101974" x="6567488" y="5729288"/>
          <p14:tracePt t="101982" x="6581775" y="5738813"/>
          <p14:tracePt t="101998" x="6581775" y="5748338"/>
          <p14:tracePt t="102006" x="6605588" y="5762625"/>
          <p14:tracePt t="102015" x="6615113" y="5772150"/>
          <p14:tracePt t="102030" x="6624638" y="5772150"/>
          <p14:tracePt t="102039" x="6638925" y="5772150"/>
          <p14:tracePt t="102056" x="6648450" y="5772150"/>
          <p14:tracePt t="102063" x="6657975" y="5772150"/>
          <p14:tracePt t="102072" x="6662738" y="5772150"/>
          <p14:tracePt t="102078" x="6672263" y="5772150"/>
          <p14:tracePt t="102091" x="6681788" y="5772150"/>
          <p14:tracePt t="102104" x="6696075" y="5772150"/>
          <p14:tracePt t="102111" x="6705600" y="5772150"/>
          <p14:tracePt t="102118" x="6719888" y="5772150"/>
          <p14:tracePt t="102127" x="6729413" y="5762625"/>
          <p14:tracePt t="102141" x="6743700" y="5753100"/>
          <p14:tracePt t="102150" x="6753225" y="5753100"/>
          <p14:tracePt t="102158" x="6762750" y="5753100"/>
          <p14:tracePt t="102174" x="6772275" y="5753100"/>
          <p14:tracePt t="102181" x="6772275" y="5748338"/>
          <p14:tracePt t="102190" x="6777038" y="5748338"/>
          <p14:tracePt t="102198" x="6777038" y="5738813"/>
          <p14:tracePt t="102366" x="6777038" y="5748338"/>
          <p14:tracePt t="102374" x="6729413" y="5748338"/>
          <p14:tracePt t="102382" x="6696075" y="5753100"/>
          <p14:tracePt t="102390" x="6662738" y="5753100"/>
          <p14:tracePt t="102399" x="6615113" y="5762625"/>
          <p14:tracePt t="102407" x="6572250" y="5762625"/>
          <p14:tracePt t="102415" x="6524625" y="5772150"/>
          <p14:tracePt t="102422" x="6457950" y="5772150"/>
          <p14:tracePt t="102430" x="6396038" y="5805488"/>
          <p14:tracePt t="102439" x="6343650" y="5805488"/>
          <p14:tracePt t="102448" x="6305550" y="5810250"/>
          <p14:tracePt t="102456" x="6205538" y="5810250"/>
          <p14:tracePt t="102462" x="6157913" y="5819775"/>
          <p14:tracePt t="102472" x="6091238" y="5834063"/>
          <p14:tracePt t="102481" x="6024563" y="5843588"/>
          <p14:tracePt t="102488" x="5967413" y="5843588"/>
          <p14:tracePt t="102494" x="5919788" y="5843588"/>
          <p14:tracePt t="102506" x="5872163" y="5843588"/>
          <p14:tracePt t="102512" x="5819775" y="5843588"/>
          <p14:tracePt t="102522" x="5791200" y="5843588"/>
          <p14:tracePt t="102528" x="5781675" y="5843588"/>
          <p14:tracePt t="102539" x="5772150" y="5843588"/>
          <p14:tracePt t="102545" x="5757863" y="5843588"/>
          <p14:tracePt t="102556" x="5748338" y="5853113"/>
          <p14:tracePt t="102567" x="5715000" y="5862638"/>
          <p14:tracePt t="102575" x="5700713" y="5867400"/>
          <p14:tracePt t="102583" x="5667375" y="5886450"/>
          <p14:tracePt t="102593" x="5657850" y="5886450"/>
          <p14:tracePt t="102599" x="5634038" y="5910263"/>
          <p14:tracePt t="102608" x="5586413" y="5919788"/>
          <p14:tracePt t="102615" x="5562600" y="5943600"/>
          <p14:tracePt t="102623" x="5519738" y="5976938"/>
          <p14:tracePt t="102632" x="5486400" y="6000750"/>
          <p14:tracePt t="102642" x="5476875" y="6010275"/>
          <p14:tracePt t="102649" x="5462588" y="6015038"/>
          <p14:tracePt t="102658" x="5453063" y="6024563"/>
          <p14:tracePt t="102672" x="5448300" y="6024563"/>
          <p14:tracePt t="102790" x="5462588" y="6038850"/>
          <p14:tracePt t="102800" x="5476875" y="6038850"/>
          <p14:tracePt t="102807" x="5510213" y="6048375"/>
          <p14:tracePt t="102817" x="5534025" y="6048375"/>
          <p14:tracePt t="102824" x="5553075" y="6048375"/>
          <p14:tracePt t="102831" x="5586413" y="6048375"/>
          <p14:tracePt t="102839" x="5634038" y="6048375"/>
          <p14:tracePt t="102850" x="5676900" y="6048375"/>
          <p14:tracePt t="102857" x="5738813" y="6048375"/>
          <p14:tracePt t="102863" x="5772150" y="6048375"/>
          <p14:tracePt t="102872" x="5805488" y="6034088"/>
          <p14:tracePt t="102881" x="5838825" y="6034088"/>
          <p14:tracePt t="102889" x="5848350" y="6015038"/>
          <p14:tracePt t="102898" x="5881688" y="6010275"/>
          <p14:tracePt t="102906" x="5895975" y="6010275"/>
          <p14:tracePt t="102912" x="5905500" y="6000750"/>
          <p14:tracePt t="102922" x="5919788" y="6000750"/>
          <p14:tracePt t="102939" x="5938838" y="6000750"/>
          <p14:tracePt t="102945" x="5943600" y="6000750"/>
          <p14:tracePt t="102956" x="5967413" y="6000750"/>
          <p14:tracePt t="102958" x="5976938" y="6000750"/>
          <p14:tracePt t="102967" x="5986463" y="6000750"/>
          <p14:tracePt t="102983" x="6034088" y="6015038"/>
          <p14:tracePt t="102991" x="6034088" y="6024563"/>
          <p14:tracePt t="102998" x="6043613" y="6024563"/>
          <p14:tracePt t="103006" x="6053138" y="6034088"/>
          <p14:tracePt t="103015" x="6053138" y="6038850"/>
          <p14:tracePt t="103031" x="6053138" y="6048375"/>
          <p14:tracePt t="103071" x="6010275" y="6010275"/>
          <p14:tracePt t="103080" x="5986463" y="5981700"/>
          <p14:tracePt t="103089" x="5976938" y="5976938"/>
          <p14:tracePt t="103097" x="5962650" y="5967413"/>
          <p14:tracePt t="103106" x="5953125" y="5957888"/>
          <p14:tracePt t="103239" x="5953125" y="5948363"/>
          <p14:tracePt t="103318" x="5943600" y="5934075"/>
          <p14:tracePt t="103390" x="5953125" y="5943600"/>
          <p14:tracePt t="103398" x="5962650" y="5943600"/>
          <p14:tracePt t="103446" x="5967413" y="5943600"/>
          <p14:tracePt t="103461" x="5976938" y="5943600"/>
          <p14:tracePt t="103541" x="5976938" y="5934075"/>
          <p14:tracePt t="103558" x="5986463" y="5934075"/>
          <p14:tracePt t="103566" x="5995988" y="5934075"/>
          <p14:tracePt t="103574" x="5995988" y="5924550"/>
          <p14:tracePt t="103582" x="6000750" y="5924550"/>
          <p14:tracePt t="103591" x="6010275" y="5924550"/>
          <p14:tracePt t="103606" x="6024563" y="5924550"/>
          <p14:tracePt t="103614" x="6034088" y="5924550"/>
          <p14:tracePt t="103623" x="6067425" y="5924550"/>
          <p14:tracePt t="103630" x="6081713" y="5924550"/>
          <p14:tracePt t="103646" x="6115050" y="5924550"/>
          <p14:tracePt t="103656" x="6148388" y="5924550"/>
          <p14:tracePt t="103663" x="6157913" y="5924550"/>
          <p14:tracePt t="103672" x="6191250" y="5924550"/>
          <p14:tracePt t="103689" x="6238875" y="5957888"/>
          <p14:tracePt t="103697" x="6253163" y="5957888"/>
          <p14:tracePt t="103706" x="6262688" y="5967413"/>
          <p14:tracePt t="103714" x="6310313" y="5981700"/>
          <p14:tracePt t="103721" x="6310313" y="5991225"/>
          <p14:tracePt t="103728" x="6329363" y="5991225"/>
          <p14:tracePt t="103740" x="6343650" y="6000750"/>
          <p14:tracePt t="103747" x="6353175" y="6000750"/>
          <p14:tracePt t="103755" x="6362700" y="6010275"/>
          <p14:tracePt t="103772" x="6376988" y="6015038"/>
          <p14:tracePt t="103779" x="6386513" y="6015038"/>
          <p14:tracePt t="103788" x="6396038" y="6015038"/>
          <p14:tracePt t="103790" x="6443663" y="6034088"/>
          <p14:tracePt t="103799" x="6453188" y="6034088"/>
          <p14:tracePt t="103806" x="6477000" y="6038850"/>
          <p14:tracePt t="103815" x="6491288" y="6048375"/>
          <p14:tracePt t="103830" x="6500813" y="6048375"/>
          <p14:tracePt t="103846" x="6510338" y="6048375"/>
          <p14:tracePt t="103862" x="6515100" y="6057900"/>
          <p14:tracePt t="103878" x="6524625" y="6057900"/>
          <p14:tracePt t="103942" x="6534150" y="6048375"/>
          <p14:tracePt t="104046" x="6567488" y="6048375"/>
          <p14:tracePt t="104056" x="6572250" y="6048375"/>
          <p14:tracePt t="104062" x="6591300" y="6048375"/>
          <p14:tracePt t="104087" x="6600825" y="6048375"/>
          <p14:tracePt t="104174" x="6605588" y="6034088"/>
          <p14:tracePt t="113469" x="6600825" y="6034088"/>
          <p14:tracePt t="113478" x="6591300" y="6034088"/>
          <p14:tracePt t="113494" x="6581775" y="6034088"/>
          <p14:tracePt t="113502" x="6567488" y="6034088"/>
          <p14:tracePt t="113510" x="6548438" y="6034088"/>
          <p14:tracePt t="113518" x="6543675" y="6034088"/>
          <p14:tracePt t="113526" x="6486525" y="6048375"/>
          <p14:tracePt t="113534" x="6467475" y="6048375"/>
          <p14:tracePt t="113542" x="6434138" y="6057900"/>
          <p14:tracePt t="113550" x="6386513" y="6057900"/>
          <p14:tracePt t="113560" x="6353175" y="6067425"/>
          <p14:tracePt t="113567" x="6310313" y="6067425"/>
          <p14:tracePt t="113577" x="6262688" y="6067425"/>
          <p14:tracePt t="113584" x="6248400" y="6067425"/>
          <p14:tracePt t="113593" x="6215063" y="6067425"/>
          <p14:tracePt t="113599" x="6196013" y="6067425"/>
          <p14:tracePt t="113613" x="6191250" y="6067425"/>
          <p14:tracePt t="113626" x="6181725" y="6067425"/>
          <p14:tracePt t="113670" x="6172200" y="6067425"/>
          <p14:tracePt t="113678" x="6172200" y="6072188"/>
          <p14:tracePt t="113686" x="6167438" y="6072188"/>
          <p14:tracePt t="113717" x="6157913" y="6072188"/>
          <p14:tracePt t="113726" x="6148388" y="6072188"/>
          <p14:tracePt t="113743" x="6138863" y="6072188"/>
          <p14:tracePt t="113766" x="6134100" y="6072188"/>
          <p14:tracePt t="113798" x="6124575" y="6072188"/>
          <p14:tracePt t="113814" x="6115050" y="6072188"/>
          <p14:tracePt t="113830" x="6110288" y="6072188"/>
          <p14:tracePt t="113838" x="6100763" y="6072188"/>
          <p14:tracePt t="113846" x="6091238" y="6072188"/>
          <p14:tracePt t="113861" x="6091238" y="6081713"/>
          <p14:tracePt t="114078" x="6081713" y="6081713"/>
          <p14:tracePt t="114102" x="6076950" y="6081713"/>
          <p14:tracePt t="114118" x="6067425" y="6081713"/>
          <p14:tracePt t="114126" x="6067425" y="6091238"/>
          <p14:tracePt t="114150" x="6057900" y="6091238"/>
          <p14:tracePt t="122325" x="6067425" y="6091238"/>
          <p14:tracePt t="122342" x="6081713" y="6091238"/>
          <p14:tracePt t="122350" x="6091238" y="6091238"/>
          <p14:tracePt t="123214" x="6100763" y="6081713"/>
          <p14:tracePt t="123246" x="6057900" y="6038850"/>
          <p14:tracePt t="123248" x="6010275" y="5981700"/>
          <p14:tracePt t="123265" x="6000750" y="5976938"/>
          <p14:tracePt t="123277" x="5986463" y="5957888"/>
          <p14:tracePt t="123279" x="5976938" y="5957888"/>
          <p14:tracePt t="123286" x="5967413" y="5957888"/>
          <p14:tracePt t="123374" x="5943600" y="5934075"/>
          <p14:tracePt t="123382" x="5938838" y="5919788"/>
          <p14:tracePt t="123391" x="5910263" y="5876925"/>
          <p14:tracePt t="123401" x="5872163" y="5843588"/>
          <p14:tracePt t="123411" x="5848350" y="5805488"/>
          <p14:tracePt t="123429" x="5791200" y="5748338"/>
          <p14:tracePt t="123432" x="5657850" y="5614988"/>
          <p14:tracePt t="123448" x="5600700" y="5557838"/>
          <p14:tracePt t="123450" x="5529263" y="5500688"/>
          <p14:tracePt t="123462" x="5472113" y="5443538"/>
          <p14:tracePt t="123464" x="5414963" y="5386388"/>
          <p14:tracePt t="123473" x="5381625" y="5353050"/>
          <p14:tracePt t="123483" x="5357813" y="5329238"/>
          <p14:tracePt t="123486" x="5348288" y="5319713"/>
          <p14:tracePt t="123496" x="5338763" y="5314950"/>
          <p14:tracePt t="123527" x="5329238" y="5305425"/>
          <p14:tracePt t="123550" x="5329238" y="5295900"/>
          <p14:tracePt t="123558" x="5324475" y="5295900"/>
          <p14:tracePt t="123566" x="5324475" y="5286375"/>
          <p14:tracePt t="123574" x="5314950" y="5281613"/>
          <p14:tracePt t="123590" x="5314950" y="5272088"/>
          <p14:tracePt t="123598" x="5305425" y="5272088"/>
          <p14:tracePt t="123733" x="5305425" y="5262563"/>
          <p14:tracePt t="123742" x="5272088" y="5214938"/>
          <p14:tracePt t="123761" x="5210175" y="5114925"/>
          <p14:tracePt t="123769" x="5157788" y="5043488"/>
          <p14:tracePt t="123779" x="5143500" y="5019675"/>
          <p14:tracePt t="123788" x="5119688" y="4995863"/>
          <p14:tracePt t="123790" x="5100638" y="4962525"/>
          <p14:tracePt t="123800" x="5095875" y="4929188"/>
          <p14:tracePt t="123812" x="5086350" y="4919663"/>
          <p14:tracePt t="123835" x="5076825" y="4886325"/>
          <p14:tracePt t="123838" x="5076825" y="4881563"/>
          <p14:tracePt t="123839" x="5072063" y="4872038"/>
          <p14:tracePt t="123856" x="5072063" y="4862513"/>
          <p14:tracePt t="123863" x="5062538" y="4852988"/>
          <p14:tracePt t="123879" x="5062538" y="4848225"/>
          <p14:tracePt t="123895" x="5062538" y="4838700"/>
          <p14:tracePt t="123902" x="5053013" y="4829175"/>
          <p14:tracePt t="123913" x="5053013" y="4814888"/>
          <p14:tracePt t="123918" x="5053013" y="4795838"/>
          <p14:tracePt t="123930" x="5053013" y="4767263"/>
          <p14:tracePt t="123936" x="5043488" y="4748213"/>
          <p14:tracePt t="123946" x="5043488" y="4724400"/>
          <p14:tracePt t="123957" x="5038725" y="4691063"/>
          <p14:tracePt t="123958" x="5038725" y="4643438"/>
          <p14:tracePt t="123967" x="5029200" y="4595813"/>
          <p14:tracePt t="123979" x="5029200" y="4529138"/>
          <p14:tracePt t="123984" x="5029200" y="4486275"/>
          <p14:tracePt t="123992" x="5029200" y="4452938"/>
          <p14:tracePt t="123999" x="5029200" y="4448175"/>
          <p14:tracePt t="124007" x="5029200" y="4438650"/>
          <p14:tracePt t="124014" x="5029200" y="4429125"/>
          <p14:tracePt t="124022" x="5038725" y="4424363"/>
          <p14:tracePt t="124030" x="5043488" y="4405313"/>
          <p14:tracePt t="124039" x="5062538" y="4405313"/>
          <p14:tracePt t="124047" x="5076825" y="4405313"/>
          <p14:tracePt t="124062" x="5095875" y="4395788"/>
          <p14:tracePt t="124064" x="5153025" y="4371975"/>
          <p14:tracePt t="124087" x="5214938" y="4371975"/>
          <p14:tracePt t="124092" x="5267325" y="4371975"/>
          <p14:tracePt t="124095" x="5272088" y="4371975"/>
          <p14:tracePt t="124107" x="5329238" y="4367213"/>
          <p14:tracePt t="124116" x="5381625" y="4357688"/>
          <p14:tracePt t="124118" x="5448300" y="4333875"/>
          <p14:tracePt t="124129" x="5462588" y="4324350"/>
          <p14:tracePt t="124139" x="5562600" y="4300538"/>
          <p14:tracePt t="124147" x="5634038" y="4267200"/>
          <p14:tracePt t="124149" x="5734050" y="4257675"/>
          <p14:tracePt t="124162" x="5815013" y="4224338"/>
          <p14:tracePt t="124181" x="5862638" y="4210050"/>
          <p14:tracePt t="124182" x="5986463" y="4167188"/>
          <p14:tracePt t="124201" x="6100763" y="4143375"/>
          <p14:tracePt t="124220" x="6196013" y="4110038"/>
          <p14:tracePt t="124239" x="6272213" y="4095750"/>
          <p14:tracePt t="124241" x="6281738" y="4095750"/>
          <p14:tracePt t="124250" x="6343650" y="4062413"/>
          <p14:tracePt t="124262" x="6376988" y="4052888"/>
          <p14:tracePt t="124265" x="6434138" y="4048125"/>
          <p14:tracePt t="124275" x="6486525" y="4019550"/>
          <p14:tracePt t="124283" x="6581775" y="4019550"/>
          <p14:tracePt t="124290" x="6648450" y="4014788"/>
          <p14:tracePt t="124299" x="6715125" y="4014788"/>
          <p14:tracePt t="124307" x="6786563" y="4014788"/>
          <p14:tracePt t="124317" x="6853238" y="4014788"/>
          <p14:tracePt t="124319" x="6900863" y="4014788"/>
          <p14:tracePt t="124328" x="6981825" y="4014788"/>
          <p14:tracePt t="124335" x="7062788" y="4014788"/>
          <p14:tracePt t="124342" x="7129463" y="4038600"/>
          <p14:tracePt t="124351" x="7186613" y="4052888"/>
          <p14:tracePt t="124361" x="7286625" y="4095750"/>
          <p14:tracePt t="124371" x="7367588" y="4110038"/>
          <p14:tracePt t="124379" x="7434263" y="4143375"/>
          <p14:tracePt t="124386" x="7496175" y="4200525"/>
          <p14:tracePt t="124395" x="7596188" y="4248150"/>
          <p14:tracePt t="124403" x="7643813" y="4281488"/>
          <p14:tracePt t="124412" x="7696200" y="4310063"/>
          <p14:tracePt t="124414" x="7729538" y="4338638"/>
          <p14:tracePt t="124423" x="7758113" y="4371975"/>
          <p14:tracePt t="124431" x="7767638" y="4391025"/>
          <p14:tracePt t="124439" x="7815263" y="4424363"/>
          <p14:tracePt t="124448" x="7834313" y="4438650"/>
          <p14:tracePt t="124455" x="7843838" y="4448175"/>
          <p14:tracePt t="124465" x="7848600" y="4448175"/>
          <p14:tracePt t="124472" x="7858125" y="4452938"/>
          <p14:tracePt t="124511" x="7858125" y="4462463"/>
          <p14:tracePt t="124527" x="7858125" y="4471988"/>
          <p14:tracePt t="124542" x="7858125" y="4481513"/>
          <p14:tracePt t="124550" x="7858125" y="4486275"/>
          <p14:tracePt t="124558" x="7848600" y="4505325"/>
          <p14:tracePt t="124568" x="7815263" y="4543425"/>
          <p14:tracePt t="124575" x="7800975" y="4567238"/>
          <p14:tracePt t="124584" x="7786688" y="4600575"/>
          <p14:tracePt t="124592" x="7777163" y="4633913"/>
          <p14:tracePt t="124600" x="7743825" y="4676775"/>
          <p14:tracePt t="124608" x="7720013" y="4710113"/>
          <p14:tracePt t="124616" x="7700963" y="4724400"/>
          <p14:tracePt t="124623" x="7686675" y="4748213"/>
          <p14:tracePt t="124632" x="7662863" y="4772025"/>
          <p14:tracePt t="124639" x="7653338" y="4772025"/>
          <p14:tracePt t="124647" x="7620000" y="4791075"/>
          <p14:tracePt t="124654" x="7610475" y="4795838"/>
          <p14:tracePt t="124663" x="7596188" y="4805363"/>
          <p14:tracePt t="124673" x="7586663" y="4814888"/>
          <p14:tracePt t="124682" x="7581900" y="4814888"/>
          <p14:tracePt t="124689" x="7572375" y="4814888"/>
          <p14:tracePt t="124696" x="7553325" y="4829175"/>
          <p14:tracePt t="124705" x="7539038" y="4838700"/>
          <p14:tracePt t="124719" x="7524750" y="4848225"/>
          <p14:tracePt t="124729" x="7496175" y="4872038"/>
          <p14:tracePt t="124738" x="7481888" y="4881563"/>
          <p14:tracePt t="124748" x="7472363" y="4881563"/>
          <p14:tracePt t="124753" x="7439025" y="4914900"/>
          <p14:tracePt t="124763" x="7424738" y="4919663"/>
          <p14:tracePt t="124770" x="7415213" y="4929188"/>
          <p14:tracePt t="124783" x="7410450" y="4938713"/>
          <p14:tracePt t="124806" x="7400925" y="4943475"/>
          <p14:tracePt t="124974" x="7400925" y="4938713"/>
          <p14:tracePt t="125239" x="7400925" y="4929188"/>
          <p14:tracePt t="125254" x="7400925" y="4919663"/>
          <p14:tracePt t="125278" x="7410450" y="4919663"/>
          <p14:tracePt t="125311" x="7415213" y="4914900"/>
          <p14:tracePt t="125326" x="7424738" y="4905375"/>
          <p14:tracePt t="125646" x="7424738" y="4895850"/>
          <p14:tracePt t="125663" x="7424738" y="4886325"/>
          <p14:tracePt t="126134" x="7424738" y="4881563"/>
          <p14:tracePt t="126150" x="7410450" y="4881563"/>
          <p14:tracePt t="126158" x="7400925" y="4881563"/>
          <p14:tracePt t="126181" x="7391400" y="4881563"/>
          <p14:tracePt t="126198" x="7381875" y="4881563"/>
          <p14:tracePt t="126238" x="7377113" y="4872038"/>
          <p14:tracePt t="126254" x="7367588" y="4872038"/>
          <p14:tracePt t="126663" x="7381875" y="4872038"/>
          <p14:tracePt t="126671" x="7424738" y="4872038"/>
          <p14:tracePt t="126679" x="7472363" y="4872038"/>
          <p14:tracePt t="126686" x="7481888" y="4872038"/>
          <p14:tracePt t="126702" x="7491413" y="4872038"/>
          <p14:tracePt t="126710" x="7515225" y="4862513"/>
          <p14:tracePt t="126719" x="7524750" y="4862513"/>
          <p14:tracePt t="126726" x="7553325" y="4862513"/>
          <p14:tracePt t="126734" x="7553325" y="4852988"/>
          <p14:tracePt t="126742" x="7562850" y="4852988"/>
          <p14:tracePt t="126750" x="7572375" y="4852988"/>
          <p14:tracePt t="126758" x="7581900" y="4852988"/>
          <p14:tracePt t="126765" x="7581900" y="4848225"/>
          <p14:tracePt t="126774" x="7586663" y="4848225"/>
          <p14:tracePt t="126782" x="7596188" y="4829175"/>
          <p14:tracePt t="126790" x="7605713" y="4829175"/>
          <p14:tracePt t="126797" x="7610475" y="4795838"/>
          <p14:tracePt t="126806" x="7610475" y="4791075"/>
          <p14:tracePt t="126815" x="7620000" y="4781550"/>
          <p14:tracePt t="126823" x="7620000" y="4772025"/>
          <p14:tracePt t="126831" x="7629525" y="4772025"/>
          <p14:tracePt t="126838" x="7629525" y="4767263"/>
          <p14:tracePt t="126848" x="7639050" y="4757738"/>
          <p14:tracePt t="126864" x="7643813" y="4748213"/>
          <p14:tracePt t="126881" x="7653338" y="4738688"/>
          <p14:tracePt t="126889" x="7653338" y="4733925"/>
          <p14:tracePt t="126897" x="7677150" y="4710113"/>
          <p14:tracePt t="126914" x="7720013" y="4667250"/>
          <p14:tracePt t="126922" x="7743825" y="4643438"/>
          <p14:tracePt t="126930" x="7791450" y="4624388"/>
          <p14:tracePt t="126938" x="7815263" y="4600575"/>
          <p14:tracePt t="126946" x="7881938" y="4543425"/>
          <p14:tracePt t="126954" x="7924800" y="4519613"/>
          <p14:tracePt t="126963" x="7958138" y="4486275"/>
          <p14:tracePt t="126970" x="7972425" y="4481513"/>
          <p14:tracePt t="126979" x="7996238" y="4452938"/>
          <p14:tracePt t="126982" x="8020050" y="4429125"/>
          <p14:tracePt t="126992" x="8043863" y="4414838"/>
          <p14:tracePt t="127002" x="8043863" y="4405313"/>
          <p14:tracePt t="127008" x="8062913" y="4391025"/>
          <p14:tracePt t="127017" x="8086725" y="4348163"/>
          <p14:tracePt t="127025" x="8110538" y="4324350"/>
          <p14:tracePt t="127035" x="8134350" y="4291013"/>
          <p14:tracePt t="127042" x="8153400" y="4257675"/>
          <p14:tracePt t="127051" x="8167688" y="4224338"/>
          <p14:tracePt t="127059" x="8177213" y="4219575"/>
          <p14:tracePt t="127070" x="8201025" y="4191000"/>
          <p14:tracePt t="127079" x="8210550" y="4176713"/>
          <p14:tracePt t="127087" x="8210550" y="4167188"/>
          <p14:tracePt t="127097" x="8210550" y="4162425"/>
          <p14:tracePt t="127103" x="8210550" y="4152900"/>
          <p14:tracePt t="127110" x="8224838" y="4119563"/>
          <p14:tracePt t="127119" x="8234363" y="4119563"/>
          <p14:tracePt t="127127" x="8243888" y="4086225"/>
          <p14:tracePt t="127137" x="8243888" y="4071938"/>
          <p14:tracePt t="127144" x="8258175" y="4038600"/>
          <p14:tracePt t="127153" x="8267700" y="4029075"/>
          <p14:tracePt t="127161" x="8267700" y="4014788"/>
          <p14:tracePt t="127168" x="8267700" y="4005263"/>
          <p14:tracePt t="127175" x="8277225" y="3995738"/>
          <p14:tracePt t="127254" x="8277225" y="3990975"/>
          <p14:tracePt t="127263" x="8277225" y="3981450"/>
          <p14:tracePt t="127270" x="8281988" y="3957638"/>
          <p14:tracePt t="127280" x="8291513" y="3924300"/>
          <p14:tracePt t="127288" x="8291513" y="3914775"/>
          <p14:tracePt t="127296" x="8301038" y="3890963"/>
          <p14:tracePt t="127303" x="8301038" y="3881438"/>
          <p14:tracePt t="127310" x="8315325" y="3867150"/>
          <p14:tracePt t="127319" x="8315325" y="3833813"/>
          <p14:tracePt t="127326" x="8315325" y="3819525"/>
          <p14:tracePt t="127334" x="8324850" y="3790950"/>
          <p14:tracePt t="127342" x="8334375" y="3762375"/>
          <p14:tracePt t="127352" x="8348663" y="3729038"/>
          <p14:tracePt t="127359" x="8358188" y="3709988"/>
          <p14:tracePt t="127368" x="8358188" y="3700463"/>
          <p14:tracePt t="127382" x="8358188" y="3671888"/>
          <p14:tracePt t="127390" x="8358188" y="3662363"/>
          <p14:tracePt t="127398" x="8362950" y="3629025"/>
          <p14:tracePt t="127407" x="8372475" y="3619500"/>
          <p14:tracePt t="127422" x="8372475" y="3614738"/>
          <p14:tracePt t="127431" x="8372475" y="3605213"/>
          <p14:tracePt t="127448" x="8382000" y="3595688"/>
          <p14:tracePt t="127456" x="8382000" y="3581400"/>
          <p14:tracePt t="127479" x="8382000" y="3562350"/>
          <p14:tracePt t="127485" x="8382000" y="3557588"/>
          <p14:tracePt t="127502" x="8391525" y="3548063"/>
          <p14:tracePt t="127512" x="8391525" y="3538538"/>
          <p14:tracePt t="127526" x="8391525" y="3524250"/>
          <p14:tracePt t="127535" x="8391525" y="3514725"/>
          <p14:tracePt t="127542" x="8391525" y="3490913"/>
          <p14:tracePt t="127550" x="8391525" y="3481388"/>
          <p14:tracePt t="127558" x="8391525" y="3467100"/>
          <p14:tracePt t="127566" x="8391525" y="3457575"/>
          <p14:tracePt t="127581" x="8391525" y="3448050"/>
          <p14:tracePt t="127590" x="8382000" y="3433763"/>
          <p14:tracePt t="127598" x="8358188" y="3390900"/>
          <p14:tracePt t="127606" x="8334375" y="3352800"/>
          <p14:tracePt t="127615" x="8334375" y="3333750"/>
          <p14:tracePt t="127621" x="8315325" y="3319463"/>
          <p14:tracePt t="127638" x="8305800" y="3300413"/>
          <p14:tracePt t="127648" x="8305800" y="3295650"/>
          <p14:tracePt t="127654" x="8305800" y="3286125"/>
          <p14:tracePt t="127664" x="8305800" y="3252788"/>
          <p14:tracePt t="127670" x="8301038" y="3243263"/>
          <p14:tracePt t="127681" x="8301038" y="3214688"/>
          <p14:tracePt t="127687" x="8301038" y="3205163"/>
          <p14:tracePt t="127702" x="8301038" y="3195638"/>
          <p14:tracePt t="127719" x="8301038" y="3186113"/>
          <p14:tracePt t="127730" x="8301038" y="3181350"/>
          <p14:tracePt t="127737" x="8315325" y="3148013"/>
          <p14:tracePt t="127747" x="8324850" y="3148013"/>
          <p14:tracePt t="127752" x="8334375" y="3128963"/>
          <p14:tracePt t="127765" x="8334375" y="3124200"/>
          <p14:tracePt t="127767" x="8348663" y="3095625"/>
          <p14:tracePt t="127774" x="8348663" y="3090863"/>
          <p14:tracePt t="127782" x="8362950" y="3057525"/>
          <p14:tracePt t="127790" x="8405813" y="3014663"/>
          <p14:tracePt t="127799" x="8429625" y="2990850"/>
          <p14:tracePt t="127815" x="8439150" y="2976563"/>
          <p14:tracePt t="127823" x="8448675" y="2967038"/>
          <p14:tracePt t="127831" x="8453438" y="2957513"/>
          <p14:tracePt t="127839" x="8453438" y="2952750"/>
          <p14:tracePt t="127847" x="8477250" y="2933700"/>
          <p14:tracePt t="127855" x="8486775" y="2924175"/>
          <p14:tracePt t="127864" x="8486775" y="2919413"/>
          <p14:tracePt t="127870" x="8496300" y="2919413"/>
          <p14:tracePt t="127881" x="8496300" y="2909888"/>
          <p14:tracePt t="127888" x="8505825" y="2909888"/>
          <p14:tracePt t="127897" x="8505825" y="2900363"/>
          <p14:tracePt t="127903" x="8510588" y="2900363"/>
          <p14:tracePt t="127917" x="8510588" y="2895600"/>
          <p14:tracePt t="127927" x="8520113" y="2895600"/>
          <p14:tracePt t="127934" x="8529638" y="2895600"/>
          <p14:tracePt t="127950" x="8539163" y="2895600"/>
          <p14:tracePt t="127958" x="8539163" y="2886075"/>
          <p14:tracePt t="127966" x="8553450" y="2886075"/>
          <p14:tracePt t="127981" x="8586788" y="2886075"/>
          <p14:tracePt t="127990" x="8586788" y="2876550"/>
          <p14:tracePt t="127998" x="8620125" y="2876550"/>
          <p14:tracePt t="128014" x="8653463" y="2867025"/>
          <p14:tracePt t="128022" x="8658225" y="2867025"/>
          <p14:tracePt t="128031" x="8682038" y="2862263"/>
          <p14:tracePt t="128038" x="8691563" y="2862263"/>
          <p14:tracePt t="128048" x="8710613" y="2852738"/>
          <p14:tracePt t="128057" x="8715375" y="2852738"/>
          <p14:tracePt t="128065" x="8748713" y="2843213"/>
          <p14:tracePt t="128080" x="8767763" y="2843213"/>
          <p14:tracePt t="128088" x="8796338" y="2843213"/>
          <p14:tracePt t="128101" x="8815388" y="2838450"/>
          <p14:tracePt t="128110" x="8824913" y="2838450"/>
          <p14:tracePt t="128118" x="8839200" y="2838450"/>
          <p14:tracePt t="128126" x="8848725" y="2828925"/>
          <p14:tracePt t="128135" x="8853488" y="2828925"/>
          <p14:tracePt t="128142" x="8863013" y="2828925"/>
          <p14:tracePt t="128149" x="8882063" y="2828925"/>
          <p14:tracePt t="128158" x="8886825" y="2828925"/>
          <p14:tracePt t="128166" x="8920163" y="2828925"/>
          <p14:tracePt t="128174" x="8929688" y="2828925"/>
          <p14:tracePt t="128182" x="8939213" y="2828925"/>
          <p14:tracePt t="128191" x="8986838" y="2828925"/>
          <p14:tracePt t="128198" x="8996363" y="2819400"/>
          <p14:tracePt t="128206" x="9010650" y="2819400"/>
          <p14:tracePt t="128222" x="9029700" y="2819400"/>
          <p14:tracePt t="128231" x="9034463" y="2809875"/>
          <p14:tracePt t="128239" x="9043988" y="2809875"/>
          <p14:tracePt t="128248" x="9053513" y="2809875"/>
          <p14:tracePt t="128264" x="9058275" y="2809875"/>
          <p14:tracePt t="128279" x="9067800" y="2809875"/>
          <p14:tracePt t="128286" x="9077325" y="2809875"/>
          <p14:tracePt t="128295" x="9134475" y="2809875"/>
          <p14:tracePt t="128303" x="9148763" y="2809875"/>
          <p14:tracePt t="128312" x="9201150" y="2809875"/>
          <p14:tracePt t="128319" x="9229725" y="2809875"/>
          <p14:tracePt t="128326" x="9248775" y="2828925"/>
          <p14:tracePt t="128336" x="9305925" y="2838450"/>
          <p14:tracePt t="128344" x="9315450" y="2838450"/>
          <p14:tracePt t="128351" x="9344025" y="2843213"/>
          <p14:tracePt t="128358" x="9377363" y="2862263"/>
          <p14:tracePt t="128367" x="9396413" y="2862263"/>
          <p14:tracePt t="128375" x="9420225" y="2867025"/>
          <p14:tracePt t="128384" x="9434513" y="2867025"/>
          <p14:tracePt t="128391" x="9444038" y="2867025"/>
          <p14:tracePt t="128398" x="9463088" y="2867025"/>
          <p14:tracePt t="128406" x="9477375" y="2867025"/>
          <p14:tracePt t="128414" x="9501188" y="2867025"/>
          <p14:tracePt t="128422" x="9520238" y="2867025"/>
          <p14:tracePt t="128431" x="9525000" y="2867025"/>
          <p14:tracePt t="128438" x="9544050" y="2867025"/>
          <p14:tracePt t="128448" x="9548813" y="2867025"/>
          <p14:tracePt t="128464" x="9558338" y="2867025"/>
          <p14:tracePt t="128481" x="9567863" y="2867025"/>
          <p14:tracePt t="128496" x="9582150" y="2867025"/>
          <p14:tracePt t="128527" x="9591675" y="2867025"/>
          <p14:tracePt t="128534" x="9605963" y="2867025"/>
          <p14:tracePt t="128549" x="9615488" y="2867025"/>
          <p14:tracePt t="128558" x="9625013" y="2867025"/>
          <p14:tracePt t="128582" x="9634538" y="2867025"/>
          <p14:tracePt t="128591" x="9639300" y="2867025"/>
          <p14:tracePt t="128597" x="9648825" y="2886075"/>
          <p14:tracePt t="128606" x="9658350" y="2886075"/>
          <p14:tracePt t="128615" x="9663113" y="2886075"/>
          <p14:tracePt t="128631" x="9696450" y="2895600"/>
          <p14:tracePt t="128639" x="9715500" y="2909888"/>
          <p14:tracePt t="128654" x="9729788" y="2919413"/>
          <p14:tracePt t="128664" x="9739313" y="2919413"/>
          <p14:tracePt t="128671" x="9753600" y="2919413"/>
          <p14:tracePt t="128680" x="9763125" y="2924175"/>
          <p14:tracePt t="128697" x="9772650" y="2924175"/>
          <p14:tracePt t="128703" x="9777413" y="2924175"/>
          <p14:tracePt t="128714" x="9777413" y="2933700"/>
          <p14:tracePt t="128726" x="9786938" y="2933700"/>
          <p14:tracePt t="128806" x="9796463" y="2933700"/>
          <p14:tracePt t="128822" x="9796463" y="2943225"/>
          <p14:tracePt t="128854" x="9805988" y="2952750"/>
          <p14:tracePt t="128894" x="9805988" y="2957513"/>
          <p14:tracePt t="128902" x="9796463" y="2967038"/>
          <p14:tracePt t="128910" x="9786938" y="2967038"/>
          <p14:tracePt t="128918" x="9786938" y="2976563"/>
          <p14:tracePt t="128927" x="9772650" y="2981325"/>
          <p14:tracePt t="128936" x="9763125" y="2981325"/>
          <p14:tracePt t="128942" x="9739313" y="3009900"/>
          <p14:tracePt t="128951" x="9729788" y="3014663"/>
          <p14:tracePt t="128959" x="9696450" y="3033713"/>
          <p14:tracePt t="128967" x="9648825" y="3067050"/>
          <p14:tracePt t="128975" x="9634538" y="3067050"/>
          <p14:tracePt t="128982" x="9601200" y="3095625"/>
          <p14:tracePt t="128990" x="9567863" y="3114675"/>
          <p14:tracePt t="129000" x="9544050" y="3138488"/>
          <p14:tracePt t="129007" x="9525000" y="3148013"/>
          <p14:tracePt t="129015" x="9477375" y="3171825"/>
          <p14:tracePt t="129023" x="9467850" y="3181350"/>
          <p14:tracePt t="129031" x="9429750" y="3214688"/>
          <p14:tracePt t="129039" x="9386888" y="3252788"/>
          <p14:tracePt t="129047" x="9353550" y="3262313"/>
          <p14:tracePt t="129056" x="9353550" y="3271838"/>
          <p14:tracePt t="129064" x="9329738" y="3295650"/>
          <p14:tracePt t="129072" x="9320213" y="3295650"/>
          <p14:tracePt t="129087" x="9315450" y="3300413"/>
          <p14:tracePt t="129126" x="9305925" y="3300413"/>
          <p14:tracePt t="129142" x="9296400" y="3300413"/>
          <p14:tracePt t="129150" x="9263063" y="3300413"/>
          <p14:tracePt t="129158" x="9258300" y="3300413"/>
          <p14:tracePt t="129166" x="9239250" y="3300413"/>
          <p14:tracePt t="129174" x="9205913" y="3300413"/>
          <p14:tracePt t="129182" x="9191625" y="3300413"/>
          <p14:tracePt t="129190" x="9144000" y="3300413"/>
          <p14:tracePt t="129206" x="9124950" y="3300413"/>
          <p14:tracePt t="129214" x="9115425" y="3300413"/>
          <p14:tracePt t="129231" x="9110663" y="3300413"/>
          <p14:tracePt t="129279" x="9101138" y="3300413"/>
          <p14:tracePt t="129293" x="9091613" y="3300413"/>
          <p14:tracePt t="129302" x="9086850" y="3300413"/>
          <p14:tracePt t="129325" x="9077325" y="3300413"/>
          <p14:tracePt t="129334" x="9067800" y="3300413"/>
          <p14:tracePt t="129366" x="9058275" y="3300413"/>
          <p14:tracePt t="129381" x="9058275" y="3319463"/>
          <p14:tracePt t="129390" x="9077325" y="3333750"/>
          <p14:tracePt t="129407" x="9086850" y="3333750"/>
          <p14:tracePt t="135117" x="9091613" y="3333750"/>
          <p14:tracePt t="135382" x="9101138" y="3333750"/>
          <p14:tracePt t="135406" x="9101138" y="3328988"/>
          <p14:tracePt t="135415" x="9110663" y="3319463"/>
          <p14:tracePt t="135542" x="9101138" y="3319463"/>
          <p14:tracePt t="135558" x="9077325" y="3328988"/>
          <p14:tracePt t="135566" x="9053513" y="3328988"/>
          <p14:tracePt t="135573" x="9020175" y="3343275"/>
          <p14:tracePt t="135582" x="8953500" y="3343275"/>
          <p14:tracePt t="135591" x="8886825" y="3343275"/>
          <p14:tracePt t="135600" x="8805863" y="3343275"/>
          <p14:tracePt t="135606" x="8734425" y="3343275"/>
          <p14:tracePt t="135617" x="8634413" y="3343275"/>
          <p14:tracePt t="135623" x="8539163" y="3343275"/>
          <p14:tracePt t="135633" x="8420100" y="3343275"/>
          <p14:tracePt t="135641" x="8277225" y="3343275"/>
          <p14:tracePt t="135651" x="8096250" y="3343275"/>
          <p14:tracePt t="135657" x="7939088" y="3343275"/>
          <p14:tracePt t="135667" x="7743825" y="3343275"/>
          <p14:tracePt t="135673" x="7529513" y="3343275"/>
          <p14:tracePt t="135684" x="7319963" y="3343275"/>
          <p14:tracePt t="135687" x="7105650" y="3343275"/>
          <p14:tracePt t="135694" x="6900863" y="3343275"/>
          <p14:tracePt t="135703" x="6738938" y="3367088"/>
          <p14:tracePt t="135710" x="6572250" y="3386138"/>
          <p14:tracePt t="135719" x="6429375" y="3409950"/>
          <p14:tracePt t="135726" x="6281738" y="3424238"/>
          <p14:tracePt t="135734" x="6167438" y="3433763"/>
          <p14:tracePt t="135742" x="6043613" y="3433763"/>
          <p14:tracePt t="135751" x="5910263" y="3433763"/>
          <p14:tracePt t="135758" x="5848350" y="3433763"/>
          <p14:tracePt t="135768" x="5795963" y="3433763"/>
          <p14:tracePt t="135774" x="5781675" y="3433763"/>
          <p14:tracePt t="135790" x="5772150" y="3433763"/>
          <p14:tracePt t="135800" x="5762625" y="3433763"/>
          <p14:tracePt t="135806" x="5748338" y="3433763"/>
          <p14:tracePt t="135817" x="5738813" y="3424238"/>
          <p14:tracePt t="135833" x="5705475" y="3414713"/>
          <p14:tracePt t="135841" x="5691188" y="3414713"/>
          <p14:tracePt t="135854" x="5657850" y="3414713"/>
          <p14:tracePt t="135867" x="5648325" y="3409950"/>
          <p14:tracePt t="135874" x="5619750" y="3409950"/>
          <p14:tracePt t="135883" x="5600700" y="3409950"/>
          <p14:tracePt t="135885" x="5591175" y="3409950"/>
          <p14:tracePt t="135894" x="5562600" y="3409950"/>
          <p14:tracePt t="135902" x="5543550" y="3409950"/>
          <p14:tracePt t="135910" x="5534025" y="3409950"/>
          <p14:tracePt t="135917" x="5505450" y="3409950"/>
          <p14:tracePt t="135934" x="5486400" y="3409950"/>
          <p14:tracePt t="135941" x="5476875" y="3409950"/>
          <p14:tracePt t="135958" x="5472113" y="3409950"/>
          <p14:tracePt t="135966" x="5462588" y="3409950"/>
          <p14:tracePt t="135983" x="5453063" y="3409950"/>
          <p14:tracePt t="135999" x="5448300" y="3409950"/>
          <p14:tracePt t="136006" x="5438775" y="3414713"/>
          <p14:tracePt t="136021" x="5395913" y="3414713"/>
          <p14:tracePt t="136030" x="5381625" y="3414713"/>
          <p14:tracePt t="136038" x="5329238" y="3414713"/>
          <p14:tracePt t="136046" x="5324475" y="3414713"/>
          <p14:tracePt t="136054" x="5305425" y="3414713"/>
          <p14:tracePt t="136070" x="5257800" y="3409950"/>
          <p14:tracePt t="136078" x="5248275" y="3409950"/>
          <p14:tracePt t="136089" x="5243513" y="3409950"/>
          <p14:tracePt t="136096" x="5243513" y="3400425"/>
          <p14:tracePt t="136110" x="5233988" y="3390900"/>
          <p14:tracePt t="136118" x="5224463" y="3390900"/>
          <p14:tracePt t="136142" x="5210175" y="3376613"/>
          <p14:tracePt t="136150" x="5200650" y="3376613"/>
          <p14:tracePt t="136158" x="5186363" y="3367088"/>
          <p14:tracePt t="136167" x="5157788" y="3352800"/>
          <p14:tracePt t="136184" x="5143500" y="3343275"/>
          <p14:tracePt t="136191" x="5129213" y="3343275"/>
          <p14:tracePt t="136201" x="5110163" y="3333750"/>
          <p14:tracePt t="136208" x="5100638" y="3333750"/>
          <p14:tracePt t="136222" x="5072063" y="3328988"/>
          <p14:tracePt t="136238" x="5062538" y="3328988"/>
          <p14:tracePt t="136254" x="5053013" y="3328988"/>
          <p14:tracePt t="136262" x="5043488" y="3328988"/>
          <p14:tracePt t="136286" x="5043488" y="3319463"/>
          <p14:tracePt t="136295" x="5038725" y="3309938"/>
          <p14:tracePt t="136310" x="5014913" y="3286125"/>
          <p14:tracePt t="136318" x="5005388" y="3286125"/>
          <p14:tracePt t="136326" x="4986338" y="3262313"/>
          <p14:tracePt t="136334" x="4953000" y="3252788"/>
          <p14:tracePt t="136343" x="4914900" y="3214688"/>
          <p14:tracePt t="136352" x="4881563" y="3195638"/>
          <p14:tracePt t="136359" x="4838700" y="3171825"/>
          <p14:tracePt t="136367" x="4810125" y="3157538"/>
          <p14:tracePt t="136375" x="4757738" y="3128963"/>
          <p14:tracePt t="136384" x="4710113" y="3105150"/>
          <p14:tracePt t="136391" x="4676775" y="3081338"/>
          <p14:tracePt t="136400" x="4662488" y="3071813"/>
          <p14:tracePt t="136408" x="4629150" y="3057525"/>
          <p14:tracePt t="136417" x="4610100" y="3038475"/>
          <p14:tracePt t="136426" x="4595813" y="3033713"/>
          <p14:tracePt t="136434" x="4586288" y="3024188"/>
          <p14:tracePt t="136441" x="4581525" y="3024188"/>
          <p14:tracePt t="136450" x="4548188" y="2990850"/>
          <p14:tracePt t="136458" x="4538663" y="2981325"/>
          <p14:tracePt t="136467" x="4491038" y="2957513"/>
          <p14:tracePt t="136474" x="4471988" y="2952750"/>
          <p14:tracePt t="136482" x="4462463" y="2943225"/>
          <p14:tracePt t="136490" x="4414838" y="2919413"/>
          <p14:tracePt t="136500" x="4376738" y="2895600"/>
          <p14:tracePt t="136502" x="4333875" y="2867025"/>
          <p14:tracePt t="136510" x="4319588" y="2862263"/>
          <p14:tracePt t="136518" x="4300538" y="2862263"/>
          <p14:tracePt t="136526" x="4276725" y="2843213"/>
          <p14:tracePt t="136536" x="4262438" y="2838450"/>
          <p14:tracePt t="136543" x="4243388" y="2838450"/>
          <p14:tracePt t="136550" x="4229100" y="2838450"/>
          <p14:tracePt t="136559" x="4219575" y="2828925"/>
          <p14:tracePt t="136567" x="4210050" y="2828925"/>
          <p14:tracePt t="136574" x="4162425" y="2809875"/>
          <p14:tracePt t="136589" x="4152900" y="2809875"/>
          <p14:tracePt t="136606" x="4119563" y="2805113"/>
          <p14:tracePt t="136616" x="4105275" y="2805113"/>
          <p14:tracePt t="136629" x="4095750" y="2805113"/>
          <p14:tracePt t="136638" x="4048125" y="2786063"/>
          <p14:tracePt t="136654" x="4014788" y="2781300"/>
          <p14:tracePt t="136662" x="4005263" y="2781300"/>
          <p14:tracePt t="136670" x="3971925" y="2781300"/>
          <p14:tracePt t="136678" x="3957638" y="2771775"/>
          <p14:tracePt t="136687" x="3933825" y="2762250"/>
          <p14:tracePt t="136695" x="3886200" y="2752725"/>
          <p14:tracePt t="136703" x="3833813" y="2738438"/>
          <p14:tracePt t="136711" x="3786188" y="2714625"/>
          <p14:tracePt t="136720" x="3719513" y="2705100"/>
          <p14:tracePt t="136728" x="3681413" y="2690813"/>
          <p14:tracePt t="136737" x="3595688" y="2667000"/>
          <p14:tracePt t="136744" x="3514725" y="2647950"/>
          <p14:tracePt t="136754" x="3452813" y="2614613"/>
          <p14:tracePt t="136760" x="3400425" y="2609850"/>
          <p14:tracePt t="136771" x="3376613" y="2600325"/>
          <p14:tracePt t="136779" x="3328988" y="2581275"/>
          <p14:tracePt t="136789" x="3295650" y="2566988"/>
          <p14:tracePt t="136790" x="3281363" y="2566988"/>
          <p14:tracePt t="136800" x="3262313" y="2547938"/>
          <p14:tracePt t="136808" x="3252788" y="2547938"/>
          <p14:tracePt t="136817" x="3248025" y="2543175"/>
          <p14:tracePt t="136825" x="3214688" y="2524125"/>
          <p14:tracePt t="136835" x="3205163" y="2524125"/>
          <p14:tracePt t="136840" x="3195638" y="2519363"/>
          <p14:tracePt t="136855" x="3190875" y="2509838"/>
          <p14:tracePt t="136867" x="3171825" y="2500313"/>
          <p14:tracePt t="136875" x="3162300" y="2490788"/>
          <p14:tracePt t="136883" x="3148013" y="2490788"/>
          <p14:tracePt t="136889" x="3114675" y="2466975"/>
          <p14:tracePt t="136900" x="3081338" y="2466975"/>
          <p14:tracePt t="136902" x="3067050" y="2462213"/>
          <p14:tracePt t="136911" x="3033713" y="2462213"/>
          <p14:tracePt t="136918" x="3009900" y="2462213"/>
          <p14:tracePt t="136926" x="2976563" y="2452688"/>
          <p14:tracePt t="136935" x="2928938" y="2452688"/>
          <p14:tracePt t="136942" x="2919413" y="2452688"/>
          <p14:tracePt t="136950" x="2871788" y="2433638"/>
          <p14:tracePt t="136959" x="2847975" y="2433638"/>
          <p14:tracePt t="136967" x="2814638" y="2433638"/>
          <p14:tracePt t="136974" x="2781300" y="2433638"/>
          <p14:tracePt t="136985" x="2762250" y="2433638"/>
          <p14:tracePt t="136991" x="2728913" y="2433638"/>
          <p14:tracePt t="137000" x="2705100" y="2433638"/>
          <p14:tracePt t="137006" x="2700338" y="2433638"/>
          <p14:tracePt t="137017" x="2690813" y="2433638"/>
          <p14:tracePt t="137023" x="2667000" y="2443163"/>
          <p14:tracePt t="137038" x="2633663" y="2443163"/>
          <p14:tracePt t="137046" x="2624138" y="2443163"/>
          <p14:tracePt t="137054" x="2614613" y="2443163"/>
          <p14:tracePt t="137062" x="2609850" y="2443163"/>
          <p14:tracePt t="137069" x="2600325" y="2443163"/>
          <p14:tracePt t="137078" x="2590800" y="2443163"/>
          <p14:tracePt t="137090" x="2586038" y="2443163"/>
          <p14:tracePt t="137103" x="2576513" y="2443163"/>
          <p14:tracePt t="137110" x="2557463" y="2443163"/>
          <p14:tracePt t="137118" x="2552700" y="2443163"/>
          <p14:tracePt t="137134" x="2533650" y="2443163"/>
          <p14:tracePt t="137142" x="2500313" y="2443163"/>
          <p14:tracePt t="137150" x="2486025" y="2443163"/>
          <p14:tracePt t="137158" x="2452688" y="2443163"/>
          <p14:tracePt t="137167" x="2428875" y="2443163"/>
          <p14:tracePt t="137174" x="2419350" y="2443163"/>
          <p14:tracePt t="137183" x="2405063" y="2443163"/>
          <p14:tracePt t="137191" x="2395538" y="2443163"/>
          <p14:tracePt t="137199" x="2381250" y="2443163"/>
          <p14:tracePt t="137206" x="2371725" y="2443163"/>
          <p14:tracePt t="137216" x="2362200" y="2443163"/>
          <p14:tracePt t="137222" x="2352675" y="2443163"/>
          <p14:tracePt t="137237" x="2338388" y="2443163"/>
          <p14:tracePt t="137261" x="2324100" y="2443163"/>
          <p14:tracePt t="137278" x="2314575" y="2452688"/>
          <p14:tracePt t="137286" x="2295525" y="2462213"/>
          <p14:tracePt t="137302" x="2290763" y="2466975"/>
          <p14:tracePt t="137311" x="2281238" y="2466975"/>
          <p14:tracePt t="137319" x="2281238" y="2476500"/>
          <p14:tracePt t="137326" x="2271713" y="2486025"/>
          <p14:tracePt t="137342" x="2257425" y="2519363"/>
          <p14:tracePt t="137350" x="2247900" y="2519363"/>
          <p14:tracePt t="137358" x="2247900" y="2524125"/>
          <p14:tracePt t="137368" x="2247900" y="2533650"/>
          <p14:tracePt t="137384" x="2233613" y="2566988"/>
          <p14:tracePt t="137391" x="2224088" y="2566988"/>
          <p14:tracePt t="137400" x="2224088" y="2576513"/>
          <p14:tracePt t="137406" x="2224088" y="2581275"/>
          <p14:tracePt t="137417" x="2214563" y="2590800"/>
          <p14:tracePt t="137424" x="2214563" y="2600325"/>
          <p14:tracePt t="137434" x="2209800" y="2600325"/>
          <p14:tracePt t="137440" x="2209800" y="2609850"/>
          <p14:tracePt t="137450" x="2200275" y="2624138"/>
          <p14:tracePt t="137459" x="2190750" y="2633663"/>
          <p14:tracePt t="137472" x="2190750" y="2638425"/>
          <p14:tracePt t="137484" x="2181225" y="2638425"/>
          <p14:tracePt t="137598" x="2166938" y="2657475"/>
          <p14:tracePt t="137606" x="2166938" y="2667000"/>
          <p14:tracePt t="137614" x="2166938" y="2671763"/>
          <p14:tracePt t="137621" x="2166938" y="2705100"/>
          <p14:tracePt t="137630" x="2157413" y="2714625"/>
          <p14:tracePt t="137638" x="2157413" y="2728913"/>
          <p14:tracePt t="137646" x="2157413" y="2747963"/>
          <p14:tracePt t="137654" x="2143125" y="2786063"/>
          <p14:tracePt t="137662" x="2143125" y="2795588"/>
          <p14:tracePt t="137670" x="2143125" y="2805113"/>
          <p14:tracePt t="137678" x="2143125" y="2838450"/>
          <p14:tracePt t="137694" x="2143125" y="2852738"/>
          <p14:tracePt t="137702" x="2143125" y="2862263"/>
          <p14:tracePt t="137710" x="2133600" y="2862263"/>
          <p14:tracePt t="137718" x="2133600" y="2867025"/>
          <p14:tracePt t="137734" x="2133600" y="2876550"/>
          <p14:tracePt t="137805" x="2133600" y="2886075"/>
          <p14:tracePt t="137814" x="2143125" y="2895600"/>
          <p14:tracePt t="137822" x="2152650" y="2895600"/>
          <p14:tracePt t="137846" x="2152650" y="2900363"/>
          <p14:tracePt t="137862" x="2152650" y="2909888"/>
          <p14:tracePt t="137886" x="2157413" y="2909888"/>
          <p14:tracePt t="137910" x="2166938" y="2919413"/>
          <p14:tracePt t="137919" x="2166938" y="2924175"/>
          <p14:tracePt t="137934" x="2176463" y="2924175"/>
          <p14:tracePt t="137942" x="2181225" y="2924175"/>
          <p14:tracePt t="137951" x="2200275" y="2952750"/>
          <p14:tracePt t="137958" x="2209800" y="2957513"/>
          <p14:tracePt t="137967" x="2238375" y="2976563"/>
          <p14:tracePt t="137978" x="2271713" y="3000375"/>
          <p14:tracePt t="137986" x="2281238" y="3000375"/>
          <p14:tracePt t="137992" x="2338388" y="3048000"/>
          <p14:tracePt t="138002" x="2362200" y="3067050"/>
          <p14:tracePt t="138010" x="2414588" y="3090863"/>
          <p14:tracePt t="138018" x="2500313" y="3138488"/>
          <p14:tracePt t="138026" x="2528888" y="3157538"/>
          <p14:tracePt t="138034" x="2576513" y="3181350"/>
          <p14:tracePt t="138042" x="2590800" y="3195638"/>
          <p14:tracePt t="138051" x="2609850" y="3195638"/>
          <p14:tracePt t="138056" x="2643188" y="3228975"/>
          <p14:tracePt t="138067" x="2690813" y="3238500"/>
          <p14:tracePt t="138075" x="2700338" y="3238500"/>
          <p14:tracePt t="138078" x="2714625" y="3238500"/>
          <p14:tracePt t="138091" x="2724150" y="3238500"/>
          <p14:tracePt t="138104" x="2728913" y="3238500"/>
          <p14:tracePt t="138110" x="2747963" y="3243263"/>
          <p14:tracePt t="138126" x="2762250" y="3243263"/>
          <p14:tracePt t="138135" x="2771775" y="3243263"/>
          <p14:tracePt t="138150" x="2786063" y="3252788"/>
          <p14:tracePt t="138158" x="2795588" y="3252788"/>
          <p14:tracePt t="138166" x="2805113" y="3252788"/>
          <p14:tracePt t="138174" x="2838450" y="3262313"/>
          <p14:tracePt t="138190" x="2847975" y="3262313"/>
          <p14:tracePt t="138199" x="2852738" y="3262313"/>
          <p14:tracePt t="138206" x="2862263" y="3262313"/>
          <p14:tracePt t="138214" x="2871788" y="3262313"/>
          <p14:tracePt t="138470" x="2871788" y="3271838"/>
          <p14:tracePt t="138486" x="2871788" y="3276600"/>
          <p14:tracePt t="138494" x="2871788" y="3286125"/>
          <p14:tracePt t="138502" x="2876550" y="3295650"/>
          <p14:tracePt t="138510" x="2886075" y="3295650"/>
          <p14:tracePt t="138518" x="2886075" y="3300413"/>
          <p14:tracePt t="138526" x="2895600" y="3309938"/>
          <p14:tracePt t="138534" x="2952750" y="3367088"/>
          <p14:tracePt t="138542" x="2976563" y="3390900"/>
          <p14:tracePt t="138551" x="3009900" y="3414713"/>
          <p14:tracePt t="138559" x="3043238" y="3433763"/>
          <p14:tracePt t="138568" x="3090863" y="3457575"/>
          <p14:tracePt t="138575" x="3105150" y="3457575"/>
          <p14:tracePt t="138584" x="3133725" y="3471863"/>
          <p14:tracePt t="138592" x="3162300" y="3481388"/>
          <p14:tracePt t="138601" x="3195638" y="3490913"/>
          <p14:tracePt t="138609" x="3205163" y="3490913"/>
          <p14:tracePt t="138622" x="3219450" y="3490913"/>
          <p14:tracePt t="138639" x="3228975" y="3490913"/>
          <p14:tracePt t="138651" x="3238500" y="3490913"/>
          <p14:tracePt t="138657" x="3248025" y="3481388"/>
          <p14:tracePt t="138667" x="3252788" y="3481388"/>
          <p14:tracePt t="138673" x="3262313" y="3481388"/>
          <p14:tracePt t="138685" x="3281363" y="3481388"/>
          <p14:tracePt t="138687" x="3295650" y="3481388"/>
          <p14:tracePt t="138694" x="3319463" y="3481388"/>
          <p14:tracePt t="138701" x="3367088" y="3481388"/>
          <p14:tracePt t="138711" x="3419475" y="3481388"/>
          <p14:tracePt t="138718" x="3452813" y="3481388"/>
          <p14:tracePt t="138726" x="3514725" y="3505200"/>
          <p14:tracePt t="138734" x="3571875" y="3514725"/>
          <p14:tracePt t="138742" x="3624263" y="3529013"/>
          <p14:tracePt t="138751" x="3671888" y="3538538"/>
          <p14:tracePt t="138759" x="3719513" y="3548063"/>
          <p14:tracePt t="138767" x="3771900" y="3562350"/>
          <p14:tracePt t="138774" x="3810000" y="3562350"/>
          <p14:tracePt t="138784" x="3829050" y="3562350"/>
          <p14:tracePt t="138791" x="3857625" y="3562350"/>
          <p14:tracePt t="138802" x="3867150" y="3562350"/>
          <p14:tracePt t="138818" x="3876675" y="3562350"/>
          <p14:tracePt t="138823" x="3886200" y="3562350"/>
          <p14:tracePt t="138839" x="3900488" y="3557588"/>
          <p14:tracePt t="138851" x="3910013" y="3548063"/>
          <p14:tracePt t="138867" x="3910013" y="3538538"/>
          <p14:tracePt t="138873" x="3933825" y="3524250"/>
          <p14:tracePt t="138884" x="3943350" y="3514725"/>
          <p14:tracePt t="138886" x="3948113" y="3514725"/>
          <p14:tracePt t="138894" x="3967163" y="3500438"/>
          <p14:tracePt t="138902" x="3981450" y="3490913"/>
          <p14:tracePt t="138910" x="4048125" y="3481388"/>
          <p14:tracePt t="138918" x="4081463" y="3467100"/>
          <p14:tracePt t="138927" x="4119563" y="3443288"/>
          <p14:tracePt t="138935" x="4138613" y="3433763"/>
          <p14:tracePt t="138943" x="4186238" y="3414713"/>
          <p14:tracePt t="138951" x="4205288" y="3400425"/>
          <p14:tracePt t="138959" x="4219575" y="3400425"/>
          <p14:tracePt t="138968" x="4243388" y="3386138"/>
          <p14:tracePt t="138975" x="4252913" y="3376613"/>
          <p14:tracePt t="138985" x="4262438" y="3376613"/>
          <p14:tracePt t="138991" x="4267200" y="3367088"/>
          <p14:tracePt t="139005" x="4276725" y="3367088"/>
          <p14:tracePt t="139069" x="4276725" y="3357563"/>
          <p14:tracePt t="139094" x="4276725" y="3352800"/>
          <p14:tracePt t="139118" x="4267200" y="3333750"/>
          <p14:tracePt t="139134" x="4267200" y="3328988"/>
          <p14:tracePt t="139142" x="4262438" y="3328988"/>
          <p14:tracePt t="139158" x="4252913" y="3309938"/>
          <p14:tracePt t="139168" x="4243388" y="3300413"/>
          <p14:tracePt t="139185" x="4233863" y="3295650"/>
          <p14:tracePt t="139192" x="4219575" y="3271838"/>
          <p14:tracePt t="139206" x="4210050" y="3262313"/>
          <p14:tracePt t="139214" x="4186238" y="3238500"/>
          <p14:tracePt t="139238" x="4176713" y="3228975"/>
          <p14:tracePt t="139262" x="4171950" y="3219450"/>
          <p14:tracePt t="139270" x="4162425" y="3214688"/>
          <p14:tracePt t="139278" x="4152900" y="3214688"/>
          <p14:tracePt t="139286" x="4152900" y="3205163"/>
          <p14:tracePt t="139294" x="4119563" y="3186113"/>
          <p14:tracePt t="139302" x="4114800" y="3181350"/>
          <p14:tracePt t="139317" x="4105275" y="3181350"/>
          <p14:tracePt t="139326" x="4081463" y="3157538"/>
          <p14:tracePt t="139334" x="4071938" y="3148013"/>
          <p14:tracePt t="139351" x="4062413" y="3148013"/>
          <p14:tracePt t="139367" x="4057650" y="3148013"/>
          <p14:tracePt t="139374" x="4038600" y="3148013"/>
          <p14:tracePt t="139383" x="4029075" y="3138488"/>
          <p14:tracePt t="139391" x="4014788" y="3138488"/>
          <p14:tracePt t="139400" x="4005263" y="3138488"/>
          <p14:tracePt t="139406" x="3971925" y="3138488"/>
          <p14:tracePt t="139416" x="3957638" y="3138488"/>
          <p14:tracePt t="139422" x="3943350" y="3138488"/>
          <p14:tracePt t="139430" x="3924300" y="3138488"/>
          <p14:tracePt t="139438" x="3900488" y="3138488"/>
          <p14:tracePt t="139446" x="3886200" y="3138488"/>
          <p14:tracePt t="139454" x="3867150" y="3138488"/>
          <p14:tracePt t="139462" x="3857625" y="3138488"/>
          <p14:tracePt t="139470" x="3843338" y="3138488"/>
          <p14:tracePt t="139486" x="3829050" y="3138488"/>
          <p14:tracePt t="139494" x="3819525" y="3138488"/>
          <p14:tracePt t="139502" x="3795713" y="3128963"/>
          <p14:tracePt t="139511" x="3786188" y="3128963"/>
          <p14:tracePt t="139518" x="3752850" y="3124200"/>
          <p14:tracePt t="139527" x="3738563" y="3124200"/>
          <p14:tracePt t="139535" x="3719513" y="3124200"/>
          <p14:tracePt t="139542" x="3695700" y="3105150"/>
          <p14:tracePt t="139551" x="3686175" y="3105150"/>
          <p14:tracePt t="139559" x="3652838" y="3105150"/>
          <p14:tracePt t="139574" x="3638550" y="3095625"/>
          <p14:tracePt t="139585" x="3624263" y="3095625"/>
          <p14:tracePt t="139592" x="3614738" y="3095625"/>
          <p14:tracePt t="139601" x="3595688" y="3095625"/>
          <p14:tracePt t="139617" x="3590925" y="3095625"/>
          <p14:tracePt t="139623" x="3571875" y="3090863"/>
          <p14:tracePt t="139639" x="3538538" y="3081338"/>
          <p14:tracePt t="139655" x="3533775" y="3071813"/>
          <p14:tracePt t="139671" x="3524250" y="3067050"/>
          <p14:tracePt t="139678" x="3514725" y="3067050"/>
          <p14:tracePt t="139686" x="3514725" y="3057525"/>
          <p14:tracePt t="139694" x="3509963" y="3057525"/>
          <p14:tracePt t="139702" x="3500438" y="3048000"/>
          <p14:tracePt t="139710" x="3476625" y="3038475"/>
          <p14:tracePt t="139719" x="3467100" y="3033713"/>
          <p14:tracePt t="139727" x="3457575" y="3033713"/>
          <p14:tracePt t="139742" x="3457575" y="3024188"/>
          <p14:tracePt t="139830" x="3452813" y="3024188"/>
          <p14:tracePt t="141862" x="3443288" y="3014663"/>
          <p14:tracePt t="141878" x="3409950" y="3000375"/>
          <p14:tracePt t="141886" x="3400425" y="2990850"/>
          <p14:tracePt t="141910" x="3395663" y="2990850"/>
          <p14:tracePt t="141942" x="3395663" y="2981325"/>
          <p14:tracePt t="141952" x="3395663" y="2976563"/>
          <p14:tracePt t="141970" x="3395663" y="2957513"/>
          <p14:tracePt t="141981" x="3419475" y="2933700"/>
          <p14:tracePt t="141984" x="3424238" y="2919413"/>
          <p14:tracePt t="141994" x="3433763" y="2909888"/>
          <p14:tracePt t="142002" x="3433763" y="2900363"/>
          <p14:tracePt t="142009" x="3443288" y="2895600"/>
          <p14:tracePt t="142018" x="3443288" y="2886075"/>
          <p14:tracePt t="142025" x="3443288" y="2852738"/>
          <p14:tracePt t="142034" x="3452813" y="2838450"/>
          <p14:tracePt t="142041" x="3452813" y="2828925"/>
          <p14:tracePt t="142055" x="3452813" y="2809875"/>
          <p14:tracePt t="142069" x="3452813" y="2805113"/>
          <p14:tracePt t="142071" x="3452813" y="2795588"/>
          <p14:tracePt t="142088" x="3452813" y="2786063"/>
          <p14:tracePt t="142095" x="3452813" y="2771775"/>
          <p14:tracePt t="142102" x="3457575" y="2762250"/>
          <p14:tracePt t="142109" x="3467100" y="2762250"/>
          <p14:tracePt t="142118" x="3476625" y="2747963"/>
          <p14:tracePt t="142126" x="3481388" y="2738438"/>
          <p14:tracePt t="142135" x="3490913" y="2705100"/>
          <p14:tracePt t="142142" x="3500438" y="2671763"/>
          <p14:tracePt t="142151" x="3514725" y="2647950"/>
          <p14:tracePt t="142158" x="3533775" y="2614613"/>
          <p14:tracePt t="142168" x="3567113" y="2576513"/>
          <p14:tracePt t="142175" x="3571875" y="2557463"/>
          <p14:tracePt t="142185" x="3581400" y="2533650"/>
          <p14:tracePt t="142194" x="3595688" y="2500313"/>
          <p14:tracePt t="142201" x="3605213" y="2490788"/>
          <p14:tracePt t="142218" x="3605213" y="2476500"/>
          <p14:tracePt t="142224" x="3614738" y="2462213"/>
          <p14:tracePt t="142249" x="3624263" y="2452688"/>
          <p14:tracePt t="142270" x="3629025" y="2443163"/>
          <p14:tracePt t="142286" x="3662363" y="2428875"/>
          <p14:tracePt t="142298" x="3671888" y="2428875"/>
          <p14:tracePt t="142305" x="3719513" y="2419350"/>
          <p14:tracePt t="142318" x="3771900" y="2409825"/>
          <p14:tracePt t="142320" x="3829050" y="2395538"/>
          <p14:tracePt t="142334" x="3910013" y="2376488"/>
          <p14:tracePt t="142336" x="3971925" y="2352675"/>
          <p14:tracePt t="142348" x="4024313" y="2347913"/>
          <p14:tracePt t="142350" x="4105275" y="2319338"/>
          <p14:tracePt t="142359" x="4148138" y="2305050"/>
          <p14:tracePt t="142368" x="4243388" y="2281238"/>
          <p14:tracePt t="142378" x="4324350" y="2257425"/>
          <p14:tracePt t="142386" x="4438650" y="2233613"/>
          <p14:tracePt t="142393" x="4505325" y="2200275"/>
          <p14:tracePt t="142402" x="4610100" y="2200275"/>
          <p14:tracePt t="142409" x="4676775" y="2190750"/>
          <p14:tracePt t="142418" x="4791075" y="2176463"/>
          <p14:tracePt t="142425" x="4891088" y="2176463"/>
          <p14:tracePt t="142436" x="4953000" y="2157413"/>
          <p14:tracePt t="142439" x="5029200" y="2143125"/>
          <p14:tracePt t="142448" x="5143500" y="2143125"/>
          <p14:tracePt t="142456" x="5243513" y="2143125"/>
          <p14:tracePt t="142463" x="5324475" y="2143125"/>
          <p14:tracePt t="142470" x="5419725" y="2143125"/>
          <p14:tracePt t="142478" x="5510213" y="2143125"/>
          <p14:tracePt t="142486" x="5624513" y="2133600"/>
          <p14:tracePt t="142495" x="5738813" y="2119313"/>
          <p14:tracePt t="142503" x="5838825" y="2090738"/>
          <p14:tracePt t="142511" x="5938838" y="2085975"/>
          <p14:tracePt t="142520" x="6053138" y="2062163"/>
          <p14:tracePt t="142528" x="6157913" y="2028825"/>
          <p14:tracePt t="142537" x="6253163" y="2009775"/>
          <p14:tracePt t="142544" x="6372225" y="1971675"/>
          <p14:tracePt t="142553" x="6467475" y="1943100"/>
          <p14:tracePt t="142562" x="6548438" y="1938338"/>
          <p14:tracePt t="142571" x="6605588" y="1905000"/>
          <p14:tracePt t="142577" x="6657975" y="1895475"/>
          <p14:tracePt t="142585" x="6738938" y="1881188"/>
          <p14:tracePt t="142594" x="6786563" y="1862138"/>
          <p14:tracePt t="142601" x="6853238" y="1862138"/>
          <p14:tracePt t="142618" x="6886575" y="1857375"/>
          <p14:tracePt t="142629" x="6919913" y="1857375"/>
          <p14:tracePt t="142631" x="6948488" y="1857375"/>
          <p14:tracePt t="142638" x="7000875" y="1857375"/>
          <p14:tracePt t="142646" x="7005638" y="1857375"/>
          <p14:tracePt t="142654" x="7058025" y="1862138"/>
          <p14:tracePt t="142662" x="7138988" y="1885950"/>
          <p14:tracePt t="142671" x="7219950" y="1895475"/>
          <p14:tracePt t="142679" x="7334250" y="1938338"/>
          <p14:tracePt t="142688" x="7410450" y="1962150"/>
          <p14:tracePt t="142696" x="7524750" y="1995488"/>
          <p14:tracePt t="142704" x="7620000" y="2019300"/>
          <p14:tracePt t="142711" x="7700963" y="2052638"/>
          <p14:tracePt t="142719" x="7815263" y="2076450"/>
          <p14:tracePt t="142727" x="7891463" y="2119313"/>
          <p14:tracePt t="142736" x="7986713" y="2124075"/>
          <p14:tracePt t="142743" x="8086725" y="2176463"/>
          <p14:tracePt t="142752" x="8167688" y="2181225"/>
          <p14:tracePt t="142759" x="8234363" y="2233613"/>
          <p14:tracePt t="142768" x="8315325" y="2257425"/>
          <p14:tracePt t="142777" x="8415338" y="2281238"/>
          <p14:tracePt t="142785" x="8477250" y="2295525"/>
          <p14:tracePt t="142793" x="8562975" y="2347913"/>
          <p14:tracePt t="142802" x="8624888" y="2371725"/>
          <p14:tracePt t="142810" x="8691563" y="2405063"/>
          <p14:tracePt t="142819" x="8734425" y="2419350"/>
          <p14:tracePt t="142826" x="8782050" y="2452688"/>
          <p14:tracePt t="142835" x="8796338" y="2462213"/>
          <p14:tracePt t="142842" x="8824913" y="2486025"/>
          <p14:tracePt t="142852" x="8853488" y="2500313"/>
          <p14:tracePt t="142862" x="8863013" y="2509838"/>
          <p14:tracePt t="142870" x="8872538" y="2519363"/>
          <p14:tracePt t="142878" x="8882063" y="2524125"/>
          <p14:tracePt t="142887" x="8886825" y="2533650"/>
          <p14:tracePt t="142902" x="8905875" y="2547938"/>
          <p14:tracePt t="142911" x="8905875" y="2566988"/>
          <p14:tracePt t="142919" x="8920163" y="2600325"/>
          <p14:tracePt t="142926" x="8929688" y="2647950"/>
          <p14:tracePt t="142936" x="8943975" y="2690813"/>
          <p14:tracePt t="142942" x="8953500" y="2752725"/>
          <p14:tracePt t="142952" x="8972550" y="2805113"/>
          <p14:tracePt t="142960" x="8977313" y="2900363"/>
          <p14:tracePt t="142969" x="8977313" y="2952750"/>
          <p14:tracePt t="142976" x="9001125" y="3009900"/>
          <p14:tracePt t="142987" x="9010650" y="3090863"/>
          <p14:tracePt t="142994" x="9010650" y="3186113"/>
          <p14:tracePt t="143002" x="9020175" y="3252788"/>
          <p14:tracePt t="143010" x="9034463" y="3319463"/>
          <p14:tracePt t="143019" x="9034463" y="3376613"/>
          <p14:tracePt t="143024" x="9053513" y="3457575"/>
          <p14:tracePt t="143037" x="9058275" y="3490913"/>
          <p14:tracePt t="143039" x="9058275" y="3538538"/>
          <p14:tracePt t="143048" x="9058275" y="3548063"/>
          <p14:tracePt t="143062" x="9058275" y="3562350"/>
          <p14:tracePt t="143087" x="9058275" y="3571875"/>
          <p14:tracePt t="143397" x="9058275" y="3581400"/>
          <p14:tracePt t="143678" x="9053513" y="3586163"/>
          <p14:tracePt t="143694" x="9043988" y="3586163"/>
          <p14:tracePt t="143719" x="9034463" y="3586163"/>
          <p14:tracePt t="143767" x="9034463" y="3595688"/>
          <p14:tracePt t="143782" x="9029700" y="3595688"/>
          <p14:tracePt t="143798" x="9020175" y="3595688"/>
          <p14:tracePt t="143806" x="9020175" y="3605213"/>
          <p14:tracePt t="143822" x="9010650" y="3605213"/>
          <p14:tracePt t="143837" x="9001125" y="3605213"/>
          <p14:tracePt t="143974" x="8996363" y="3605213"/>
          <p14:tracePt t="144174" x="8986838" y="3605213"/>
          <p14:tracePt t="144222" x="8977313" y="3605213"/>
          <p14:tracePt t="144293" x="8972550" y="3605213"/>
          <p14:tracePt t="144318" x="8953500" y="3605213"/>
          <p14:tracePt t="144336" x="8943975" y="3605213"/>
          <p14:tracePt t="144358" x="8939213" y="3605213"/>
          <p14:tracePt t="144368" x="8920163" y="3605213"/>
          <p14:tracePt t="144381" x="8896350" y="3629025"/>
          <p14:tracePt t="144390" x="8882063" y="3638550"/>
          <p14:tracePt t="144406" x="8872538" y="3643313"/>
          <p14:tracePt t="144414" x="8872538" y="3652838"/>
          <p14:tracePt t="144422" x="8863013" y="3662363"/>
          <p14:tracePt t="144430" x="8853488" y="3671888"/>
          <p14:tracePt t="144439" x="8853488" y="3676650"/>
          <p14:tracePt t="144453" x="8853488" y="3686175"/>
          <p14:tracePt t="144462" x="8848725" y="3695700"/>
          <p14:tracePt t="144470" x="8839200" y="3695700"/>
          <p14:tracePt t="144493" x="8839200" y="3700463"/>
          <p14:tracePt t="144502" x="8839200" y="3709988"/>
          <p14:tracePt t="144510" x="8839200" y="3719513"/>
          <p14:tracePt t="144526" x="8829675" y="3729038"/>
          <p14:tracePt t="144536" x="8829675" y="3733800"/>
          <p14:tracePt t="144542" x="8824913" y="3733800"/>
          <p14:tracePt t="144552" x="8824913" y="3752850"/>
          <p14:tracePt t="144559" x="8815388" y="3767138"/>
          <p14:tracePt t="144568" x="8791575" y="3786188"/>
          <p14:tracePt t="144577" x="8767763" y="3833813"/>
          <p14:tracePt t="144586" x="8739188" y="3857625"/>
          <p14:tracePt t="144594" x="8715375" y="3905250"/>
          <p14:tracePt t="144602" x="8682038" y="3938588"/>
          <p14:tracePt t="144610" x="8643938" y="3981450"/>
          <p14:tracePt t="144619" x="8610600" y="4019550"/>
          <p14:tracePt t="144625" x="8577263" y="4071938"/>
          <p14:tracePt t="144635" x="8529638" y="4095750"/>
          <p14:tracePt t="144638" x="8510588" y="4119563"/>
          <p14:tracePt t="144647" x="8439150" y="4162425"/>
          <p14:tracePt t="144654" x="8405813" y="4176713"/>
          <p14:tracePt t="144662" x="8324850" y="4224338"/>
          <p14:tracePt t="144671" x="8243888" y="4276725"/>
          <p14:tracePt t="144678" x="8167688" y="4333875"/>
          <p14:tracePt t="144687" x="8129588" y="4367213"/>
          <p14:tracePt t="144694" x="8039100" y="4424363"/>
          <p14:tracePt t="144702" x="7958138" y="4495800"/>
          <p14:tracePt t="144711" x="7867650" y="4567238"/>
          <p14:tracePt t="144719" x="7758113" y="4633913"/>
          <p14:tracePt t="144728" x="7677150" y="4710113"/>
          <p14:tracePt t="144736" x="7562850" y="4791075"/>
          <p14:tracePt t="144743" x="7472363" y="4848225"/>
          <p14:tracePt t="144753" x="7377113" y="4929188"/>
          <p14:tracePt t="144762" x="7267575" y="5019675"/>
          <p14:tracePt t="144770" x="7196138" y="5057775"/>
          <p14:tracePt t="144777" x="7115175" y="5148263"/>
          <p14:tracePt t="144786" x="7024688" y="5224463"/>
          <p14:tracePt t="144793" x="6943725" y="5272088"/>
          <p14:tracePt t="144802" x="6867525" y="5329238"/>
          <p14:tracePt t="144811" x="6805613" y="5376863"/>
          <p14:tracePt t="144818" x="6719888" y="5400675"/>
          <p14:tracePt t="144825" x="6657975" y="5434013"/>
          <p14:tracePt t="144836" x="6543675" y="5443538"/>
          <p14:tracePt t="144838" x="6453188" y="5462588"/>
          <p14:tracePt t="144846" x="6353175" y="5462588"/>
          <p14:tracePt t="144854" x="6238875" y="5462588"/>
          <p14:tracePt t="144863" x="6091238" y="5462588"/>
          <p14:tracePt t="144870" x="5962650" y="5429250"/>
          <p14:tracePt t="144879" x="5819775" y="5386388"/>
          <p14:tracePt t="144886" x="5724525" y="5343525"/>
          <p14:tracePt t="144894" x="5610225" y="5286375"/>
          <p14:tracePt t="144902" x="5476875" y="5224463"/>
          <p14:tracePt t="144910" x="5348288" y="5157788"/>
          <p14:tracePt t="144919" x="5224463" y="5091113"/>
          <p14:tracePt t="144927" x="5143500" y="5019675"/>
          <p14:tracePt t="144936" x="5072063" y="4976813"/>
          <p14:tracePt t="144943" x="5005388" y="4919663"/>
          <p14:tracePt t="144952" x="4986338" y="4905375"/>
          <p14:tracePt t="144961" x="4948238" y="4872038"/>
          <p14:tracePt t="144970" x="4914900" y="4829175"/>
          <p14:tracePt t="144978" x="4891088" y="4805363"/>
          <p14:tracePt t="144986" x="4857750" y="4772025"/>
          <p14:tracePt t="144993" x="4838700" y="4724400"/>
          <p14:tracePt t="145002" x="4833938" y="4691063"/>
          <p14:tracePt t="145010" x="4814888" y="4643438"/>
          <p14:tracePt t="145019" x="4791075" y="4543425"/>
          <p14:tracePt t="145026" x="4781550" y="4486275"/>
          <p14:tracePt t="145035" x="4757738" y="4405313"/>
          <p14:tracePt t="145041" x="4743450" y="4310063"/>
          <p14:tracePt t="145053" x="4733925" y="4210050"/>
          <p14:tracePt t="145055" x="4733925" y="4129088"/>
          <p14:tracePt t="145063" x="4719638" y="4038600"/>
          <p14:tracePt t="145071" x="4695825" y="3938588"/>
          <p14:tracePt t="145079" x="4695825" y="3890963"/>
          <p14:tracePt t="145092" x="4695825" y="3810000"/>
          <p14:tracePt t="145094" x="4695825" y="3762375"/>
          <p14:tracePt t="145103" x="4695825" y="3719513"/>
          <p14:tracePt t="145111" x="4719638" y="3671888"/>
          <p14:tracePt t="145119" x="4743450" y="3619500"/>
          <p14:tracePt t="145127" x="4776788" y="3557588"/>
          <p14:tracePt t="145136" x="4814888" y="3505200"/>
          <p14:tracePt t="145144" x="4857750" y="3471863"/>
          <p14:tracePt t="145152" x="4905375" y="3433763"/>
          <p14:tracePt t="145159" x="4981575" y="3386138"/>
          <p14:tracePt t="145169" x="5076825" y="3333750"/>
          <p14:tracePt t="145176" x="5157788" y="3295650"/>
          <p14:tracePt t="145186" x="5272088" y="3238500"/>
          <p14:tracePt t="145194" x="5405438" y="3186113"/>
          <p14:tracePt t="145202" x="5553075" y="3124200"/>
          <p14:tracePt t="145208" x="5700713" y="3067050"/>
          <p14:tracePt t="145219" x="5838825" y="3014663"/>
          <p14:tracePt t="145227" x="6000750" y="2957513"/>
          <p14:tracePt t="145235" x="6134100" y="2924175"/>
          <p14:tracePt t="145241" x="6248400" y="2886075"/>
          <p14:tracePt t="145253" x="6396038" y="2862263"/>
          <p14:tracePt t="145255" x="6515100" y="2819400"/>
          <p14:tracePt t="145263" x="6629400" y="2795588"/>
          <p14:tracePt t="145271" x="6743700" y="2781300"/>
          <p14:tracePt t="145279" x="6891338" y="2752725"/>
          <p14:tracePt t="145286" x="7024688" y="2752725"/>
          <p14:tracePt t="145294" x="7153275" y="2747963"/>
          <p14:tracePt t="145303" x="7277100" y="2728913"/>
          <p14:tracePt t="145311" x="7377113" y="2728913"/>
          <p14:tracePt t="145319" x="7472363" y="2728913"/>
          <p14:tracePt t="145326" x="7553325" y="2728913"/>
          <p14:tracePt t="145336" x="7586663" y="2728913"/>
          <p14:tracePt t="145342" x="7662863" y="2728913"/>
          <p14:tracePt t="145352" x="7743825" y="2752725"/>
          <p14:tracePt t="145361" x="7758113" y="2752725"/>
          <p14:tracePt t="145369" x="7810500" y="2781300"/>
          <p14:tracePt t="145378" x="7834313" y="2805113"/>
          <p14:tracePt t="145387" x="7900988" y="2843213"/>
          <p14:tracePt t="145394" x="7924800" y="2867025"/>
          <p14:tracePt t="145402" x="7981950" y="2924175"/>
          <p14:tracePt t="145410" x="7996238" y="2957513"/>
          <p14:tracePt t="145419" x="8039100" y="3024188"/>
          <p14:tracePt t="145422" x="8053388" y="3105150"/>
          <p14:tracePt t="145431" x="8077200" y="3186113"/>
          <p14:tracePt t="145440" x="8086725" y="3300413"/>
          <p14:tracePt t="145448" x="8105775" y="3443288"/>
          <p14:tracePt t="145456" x="8110538" y="3571875"/>
          <p14:tracePt t="145464" x="8110538" y="3719513"/>
          <p14:tracePt t="145470" x="8110538" y="3881438"/>
          <p14:tracePt t="145478" x="8110538" y="4014788"/>
          <p14:tracePt t="145486" x="8062913" y="4167188"/>
          <p14:tracePt t="145494" x="8039100" y="4300538"/>
          <p14:tracePt t="145502" x="7962900" y="4462463"/>
          <p14:tracePt t="145510" x="7915275" y="4576763"/>
          <p14:tracePt t="145520" x="7834313" y="4691063"/>
          <p14:tracePt t="145528" x="7743825" y="4795838"/>
          <p14:tracePt t="145536" x="7677150" y="4852988"/>
          <p14:tracePt t="145544" x="7581900" y="4895850"/>
          <p14:tracePt t="145552" x="7496175" y="4938713"/>
          <p14:tracePt t="145560" x="7381875" y="4976813"/>
          <p14:tracePt t="145568" x="7253288" y="5000625"/>
          <p14:tracePt t="145576" x="7138988" y="5019675"/>
          <p14:tracePt t="145586" x="7015163" y="5043488"/>
          <p14:tracePt t="145595" x="6867525" y="5043488"/>
          <p14:tracePt t="145598" x="6719888" y="5043488"/>
          <p14:tracePt t="145606" x="6572250" y="5043488"/>
          <p14:tracePt t="145614" x="6410325" y="5043488"/>
          <p14:tracePt t="145622" x="6253163" y="5043488"/>
          <p14:tracePt t="145632" x="6124575" y="5043488"/>
          <p14:tracePt t="145640" x="5929313" y="5029200"/>
          <p14:tracePt t="145647" x="5781675" y="5019675"/>
          <p14:tracePt t="145655" x="5634038" y="4962525"/>
          <p14:tracePt t="145662" x="5510213" y="4938713"/>
          <p14:tracePt t="145670" x="5381625" y="4886325"/>
          <p14:tracePt t="145678" x="5329238" y="4852988"/>
          <p14:tracePt t="145688" x="5233988" y="4824413"/>
          <p14:tracePt t="145696" x="5210175" y="4781550"/>
          <p14:tracePt t="145704" x="5167313" y="4757738"/>
          <p14:tracePt t="145712" x="5143500" y="4733925"/>
          <p14:tracePt t="145721" x="5100638" y="4691063"/>
          <p14:tracePt t="145729" x="5072063" y="4652963"/>
          <p14:tracePt t="145738" x="5053013" y="4624388"/>
          <p14:tracePt t="145747" x="5019675" y="4562475"/>
          <p14:tracePt t="145750" x="4986338" y="4462463"/>
          <p14:tracePt t="145761" x="4972050" y="4395788"/>
          <p14:tracePt t="145771" x="4962525" y="4314825"/>
          <p14:tracePt t="145774" x="4962525" y="4243388"/>
          <p14:tracePt t="145783" x="4938713" y="4143375"/>
          <p14:tracePt t="145796" x="4938713" y="4048125"/>
          <p14:tracePt t="145798" x="4938713" y="3981450"/>
          <p14:tracePt t="145806" x="4938713" y="3914775"/>
          <p14:tracePt t="145814" x="4953000" y="3876675"/>
          <p14:tracePt t="145822" x="5005388" y="3786188"/>
          <p14:tracePt t="145830" x="5043488" y="3752850"/>
          <p14:tracePt t="145839" x="5100638" y="3695700"/>
          <p14:tracePt t="145847" x="5186363" y="3643313"/>
          <p14:tracePt t="145855" x="5248275" y="3614738"/>
          <p14:tracePt t="145863" x="5314950" y="3581400"/>
          <p14:tracePt t="145872" x="5395913" y="3548063"/>
          <p14:tracePt t="145880" x="5472113" y="3514725"/>
          <p14:tracePt t="145888" x="5567363" y="3490913"/>
          <p14:tracePt t="145897" x="5634038" y="3471863"/>
          <p14:tracePt t="145905" x="5715000" y="3443288"/>
          <p14:tracePt t="145912" x="5795963" y="3433763"/>
          <p14:tracePt t="145921" x="5872163" y="3414713"/>
          <p14:tracePt t="145928" x="5938838" y="3414713"/>
          <p14:tracePt t="145937" x="6019800" y="3409950"/>
          <p14:tracePt t="145948" x="6067425" y="3409950"/>
          <p14:tracePt t="145950" x="6115050" y="3400425"/>
          <p14:tracePt t="145958" x="6138863" y="3390900"/>
          <p14:tracePt t="145966" x="6148388" y="3390900"/>
          <p14:tracePt t="145974" x="6157913" y="3390900"/>
          <p14:tracePt t="145983" x="6167438" y="3386138"/>
          <p14:tracePt t="146006" x="6172200" y="3386138"/>
          <p14:tracePt t="146358" x="6181725" y="3386138"/>
          <p14:tracePt t="146374" x="6191250" y="3386138"/>
          <p14:tracePt t="146390" x="6196013" y="3386138"/>
          <p14:tracePt t="146406" x="6205538" y="3386138"/>
          <p14:tracePt t="146414" x="6215063" y="3386138"/>
          <p14:tracePt t="146430" x="6229350" y="3386138"/>
          <p14:tracePt t="146437" x="6238875" y="3386138"/>
          <p14:tracePt t="146454" x="6248400" y="3386138"/>
          <p14:tracePt t="146535" x="6248400" y="3390900"/>
          <p14:tracePt t="146837" x="6238875" y="3390900"/>
          <p14:tracePt t="146854" x="6229350" y="3390900"/>
          <p14:tracePt t="146903" x="6224588" y="3386138"/>
          <p14:tracePt t="147478" x="6215063" y="3386138"/>
          <p14:tracePt t="147494" x="6215063" y="3367088"/>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0DDC01-A9FC-F804-6BB9-4F5985B5FE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15A661-4F0E-859B-5B55-535E010EF573}"/>
              </a:ext>
            </a:extLst>
          </p:cNvPr>
          <p:cNvSpPr/>
          <p:nvPr/>
        </p:nvSpPr>
        <p:spPr>
          <a:xfrm>
            <a:off x="617280" y="1358079"/>
            <a:ext cx="11219120" cy="5008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5F32927-5A29-7BDF-C348-8475ACB928E7}"/>
              </a:ext>
            </a:extLst>
          </p:cNvPr>
          <p:cNvSpPr txBox="1"/>
          <p:nvPr/>
        </p:nvSpPr>
        <p:spPr>
          <a:xfrm>
            <a:off x="2474476" y="83485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Why Time Value of Money Matters</a:t>
            </a:r>
          </a:p>
        </p:txBody>
      </p:sp>
      <p:sp>
        <p:nvSpPr>
          <p:cNvPr id="5" name="Rectangle 4">
            <a:extLst>
              <a:ext uri="{FF2B5EF4-FFF2-40B4-BE49-F238E27FC236}">
                <a16:creationId xmlns:a16="http://schemas.microsoft.com/office/drawing/2014/main" id="{5FB14E16-73ED-C203-7D86-35F56DE3DBCD}"/>
              </a:ext>
            </a:extLst>
          </p:cNvPr>
          <p:cNvSpPr/>
          <p:nvPr/>
        </p:nvSpPr>
        <p:spPr>
          <a:xfrm>
            <a:off x="922984" y="6768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9CEDE0-4231-521F-09D7-FE945270F98F}"/>
              </a:ext>
            </a:extLst>
          </p:cNvPr>
          <p:cNvSpPr txBox="1"/>
          <p:nvPr/>
        </p:nvSpPr>
        <p:spPr>
          <a:xfrm>
            <a:off x="986791" y="76963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2949E88-947F-67BE-C4C9-BDEDE8C38627}"/>
              </a:ext>
            </a:extLst>
          </p:cNvPr>
          <p:cNvSpPr txBox="1"/>
          <p:nvPr/>
        </p:nvSpPr>
        <p:spPr>
          <a:xfrm>
            <a:off x="1100485" y="97614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C718774A-D34D-C2DC-E0A2-17137BEC2A71}"/>
              </a:ext>
            </a:extLst>
          </p:cNvPr>
          <p:cNvSpPr txBox="1"/>
          <p:nvPr/>
        </p:nvSpPr>
        <p:spPr>
          <a:xfrm>
            <a:off x="689640" y="1881299"/>
            <a:ext cx="11146760" cy="4524315"/>
          </a:xfrm>
          <a:prstGeom prst="rect">
            <a:avLst/>
          </a:prstGeom>
          <a:noFill/>
        </p:spPr>
        <p:txBody>
          <a:bodyPr wrap="square" rtlCol="0">
            <a:spAutoFit/>
          </a:bodyPr>
          <a:lstStyle/>
          <a:p>
            <a:pPr>
              <a:buFont typeface="Arial" panose="020B0604020202020204" pitchFamily="34" charset="0"/>
              <a:buChar char="•"/>
            </a:pPr>
            <a:r>
              <a:rPr lang="en-US" sz="2400" b="1" dirty="0"/>
              <a:t>Highlight Importance:</a:t>
            </a:r>
            <a:r>
              <a:rPr lang="en-US" sz="2400" dirty="0"/>
              <a:t> The Time Value of Money (TVM) is not just a theoretical concept; it's a practical tool that significantly impacts our financial decisions.</a:t>
            </a:r>
          </a:p>
          <a:p>
            <a:pPr>
              <a:buFont typeface="Arial" panose="020B0604020202020204" pitchFamily="34" charset="0"/>
              <a:buChar char="•"/>
            </a:pPr>
            <a:r>
              <a:rPr lang="en-US" sz="2400" b="1" dirty="0"/>
              <a:t>Engage the Audience:</a:t>
            </a:r>
            <a:r>
              <a:rPr lang="en-US" sz="2400" dirty="0"/>
              <a:t> Ask if anyone has considered why receiving $100 today is better than receiving $100 a year from now.</a:t>
            </a:r>
          </a:p>
          <a:p>
            <a:r>
              <a:rPr lang="en-US" sz="2400" b="1" dirty="0">
                <a:solidFill>
                  <a:srgbClr val="F58221"/>
                </a:solidFill>
              </a:rPr>
              <a:t>Decision-Making:</a:t>
            </a:r>
            <a:endParaRPr lang="en-US" sz="2400" dirty="0">
              <a:solidFill>
                <a:srgbClr val="F58221"/>
              </a:solidFill>
            </a:endParaRPr>
          </a:p>
          <a:p>
            <a:pPr>
              <a:buFont typeface="Arial" panose="020B0604020202020204" pitchFamily="34" charset="0"/>
              <a:buChar char="•"/>
            </a:pPr>
            <a:r>
              <a:rPr lang="en-US" sz="2400" b="1" dirty="0">
                <a:solidFill>
                  <a:srgbClr val="203E5F"/>
                </a:solidFill>
              </a:rPr>
              <a:t>Evaluating Investments:</a:t>
            </a:r>
            <a:endParaRPr lang="en-US" sz="2400" dirty="0">
              <a:solidFill>
                <a:srgbClr val="203E5F"/>
              </a:solidFill>
            </a:endParaRPr>
          </a:p>
          <a:p>
            <a:pPr marL="742950" lvl="1" indent="-285750">
              <a:buFont typeface="Arial" panose="020B0604020202020204" pitchFamily="34" charset="0"/>
              <a:buChar char="•"/>
            </a:pPr>
            <a:r>
              <a:rPr lang="en-US" sz="2400" b="1" dirty="0"/>
              <a:t>Net Present Value (NPV):</a:t>
            </a:r>
            <a:r>
              <a:rPr lang="en-US" sz="2400" dirty="0"/>
              <a:t> Explain how NPV uses TVM to determine the profitability of an investment by discounting future cash flows.</a:t>
            </a:r>
          </a:p>
          <a:p>
            <a:pPr marL="742950" lvl="1" indent="-285750">
              <a:buFont typeface="Arial" panose="020B0604020202020204" pitchFamily="34" charset="0"/>
              <a:buChar char="•"/>
            </a:pPr>
            <a:r>
              <a:rPr lang="en-US" sz="2400" b="1" dirty="0"/>
              <a:t>Internal Rate of Return (IRR):</a:t>
            </a:r>
            <a:r>
              <a:rPr lang="en-US" sz="2400" dirty="0"/>
              <a:t> Mention how IRR calculates the expected growth rate of an investment.</a:t>
            </a:r>
          </a:p>
          <a:p>
            <a:pPr marL="742950" lvl="1" indent="-285750">
              <a:buFont typeface="Arial" panose="020B0604020202020204" pitchFamily="34" charset="0"/>
              <a:buChar char="•"/>
            </a:pPr>
            <a:r>
              <a:rPr lang="en-US" sz="2400" b="1" dirty="0"/>
              <a:t>Example:</a:t>
            </a:r>
            <a:r>
              <a:rPr lang="en-US" sz="2400" dirty="0"/>
              <a:t> Consider investing in a project that promises returns over several years. TVM helps us determine if the future returns outweigh the initial investment.</a:t>
            </a:r>
          </a:p>
        </p:txBody>
      </p:sp>
      <p:pic>
        <p:nvPicPr>
          <p:cNvPr id="7" name="Graphic 21">
            <a:extLst>
              <a:ext uri="{FF2B5EF4-FFF2-40B4-BE49-F238E27FC236}">
                <a16:creationId xmlns:a16="http://schemas.microsoft.com/office/drawing/2014/main" id="{30D632FB-F355-D330-AD85-99CF70388F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2939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42B617-1170-EF22-245A-C3CD6AF11A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39C733-F026-CE6B-00F2-2A20567C6410}"/>
              </a:ext>
            </a:extLst>
          </p:cNvPr>
          <p:cNvSpPr/>
          <p:nvPr/>
        </p:nvSpPr>
        <p:spPr>
          <a:xfrm>
            <a:off x="617280" y="1685495"/>
            <a:ext cx="11137748"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85C090-8B47-57B5-3EFD-448F047EC783}"/>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Why Time Value of Money Matters</a:t>
            </a:r>
          </a:p>
        </p:txBody>
      </p:sp>
      <p:sp>
        <p:nvSpPr>
          <p:cNvPr id="5" name="Rectangle 4">
            <a:extLst>
              <a:ext uri="{FF2B5EF4-FFF2-40B4-BE49-F238E27FC236}">
                <a16:creationId xmlns:a16="http://schemas.microsoft.com/office/drawing/2014/main" id="{6D302D02-794B-B01D-15AD-55C1DB50AB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6EDDF4-6206-F8F5-DE34-E88A1BBC6BA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0400B93-4DF0-7564-297C-13A3E165BC6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F76A52E9-8460-17E7-1351-F8FDAD3C459F}"/>
              </a:ext>
            </a:extLst>
          </p:cNvPr>
          <p:cNvSpPr txBox="1"/>
          <p:nvPr/>
        </p:nvSpPr>
        <p:spPr>
          <a:xfrm>
            <a:off x="762000" y="2156672"/>
            <a:ext cx="10812720" cy="4154984"/>
          </a:xfrm>
          <a:prstGeom prst="rect">
            <a:avLst/>
          </a:prstGeom>
          <a:noFill/>
        </p:spPr>
        <p:txBody>
          <a:bodyPr wrap="square" rtlCol="0">
            <a:spAutoFit/>
          </a:bodyPr>
          <a:lstStyle/>
          <a:p>
            <a:pPr>
              <a:buFont typeface="Arial" panose="020B0604020202020204" pitchFamily="34" charset="0"/>
              <a:buChar char="•"/>
            </a:pPr>
            <a:r>
              <a:rPr lang="en-US" sz="2400" b="1" dirty="0">
                <a:solidFill>
                  <a:srgbClr val="203E5F"/>
                </a:solidFill>
              </a:rPr>
              <a:t>Informed Financial Choices:</a:t>
            </a:r>
            <a:endParaRPr lang="en-US" sz="2400" dirty="0">
              <a:solidFill>
                <a:srgbClr val="203E5F"/>
              </a:solidFill>
            </a:endParaRPr>
          </a:p>
          <a:p>
            <a:pPr marL="742950" lvl="1" indent="-285750">
              <a:buFont typeface="Arial" panose="020B0604020202020204" pitchFamily="34" charset="0"/>
              <a:buChar char="•"/>
            </a:pPr>
            <a:r>
              <a:rPr lang="en-US" sz="2400" b="1" dirty="0"/>
              <a:t>Loan Assessment:</a:t>
            </a:r>
            <a:r>
              <a:rPr lang="en-US" sz="2400" dirty="0"/>
              <a:t> Discuss how TVM helps evaluate different loan options by calculating the total cost over time.</a:t>
            </a:r>
          </a:p>
          <a:p>
            <a:pPr marL="742950" lvl="1" indent="-285750">
              <a:buFont typeface="Arial" panose="020B0604020202020204" pitchFamily="34" charset="0"/>
              <a:buChar char="•"/>
            </a:pPr>
            <a:r>
              <a:rPr lang="en-US" sz="2400" b="1" dirty="0"/>
              <a:t>Mortgage Decisions:</a:t>
            </a:r>
            <a:r>
              <a:rPr lang="en-US" sz="2400" dirty="0"/>
              <a:t> Compare fixed-rate and adjustable-rate mortgages using TVM principles.</a:t>
            </a:r>
          </a:p>
          <a:p>
            <a:r>
              <a:rPr lang="en-US" sz="2400" b="1" dirty="0">
                <a:solidFill>
                  <a:srgbClr val="F58221"/>
                </a:solidFill>
              </a:rPr>
              <a:t>Comparison Tool:</a:t>
            </a:r>
            <a:endParaRPr lang="en-US" sz="2400" dirty="0">
              <a:solidFill>
                <a:srgbClr val="F58221"/>
              </a:solidFill>
            </a:endParaRPr>
          </a:p>
          <a:p>
            <a:pPr>
              <a:buFont typeface="Arial" panose="020B0604020202020204" pitchFamily="34" charset="0"/>
              <a:buChar char="•"/>
            </a:pPr>
            <a:r>
              <a:rPr lang="en-US" sz="2400" b="1" dirty="0">
                <a:solidFill>
                  <a:srgbClr val="203E5F"/>
                </a:solidFill>
              </a:rPr>
              <a:t>Analyzing Cash Flows:</a:t>
            </a:r>
            <a:endParaRPr lang="en-US" sz="2400" dirty="0">
              <a:solidFill>
                <a:srgbClr val="203E5F"/>
              </a:solidFill>
            </a:endParaRPr>
          </a:p>
          <a:p>
            <a:pPr marL="742950" lvl="1" indent="-285750">
              <a:buFont typeface="Arial" panose="020B0604020202020204" pitchFamily="34" charset="0"/>
              <a:buChar char="•"/>
            </a:pPr>
            <a:r>
              <a:rPr lang="en-US" sz="2400" b="1" dirty="0"/>
              <a:t>Present Value Calculations:</a:t>
            </a:r>
            <a:r>
              <a:rPr lang="en-US" sz="2400" dirty="0"/>
              <a:t> Show how to bring future cash flows to present terms for an apples-to-apples comparison.</a:t>
            </a:r>
          </a:p>
          <a:p>
            <a:pPr marL="742950" lvl="1" indent="-285750">
              <a:buFont typeface="Arial" panose="020B0604020202020204" pitchFamily="34" charset="0"/>
              <a:buChar char="•"/>
            </a:pPr>
            <a:r>
              <a:rPr lang="en-US" sz="2400" b="1" dirty="0"/>
              <a:t>Example:</a:t>
            </a:r>
            <a:r>
              <a:rPr lang="en-US" sz="2400" dirty="0"/>
              <a:t> Deciding between a lump-sum payment today or annuity payments over several years.</a:t>
            </a:r>
          </a:p>
        </p:txBody>
      </p:sp>
      <p:pic>
        <p:nvPicPr>
          <p:cNvPr id="7" name="Graphic 21">
            <a:extLst>
              <a:ext uri="{FF2B5EF4-FFF2-40B4-BE49-F238E27FC236}">
                <a16:creationId xmlns:a16="http://schemas.microsoft.com/office/drawing/2014/main" id="{001AE4AA-11AB-589C-70A0-CE5F61547A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4182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FEB89-7420-0804-E12A-F6DC3030F8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DEA307-8EBC-A2B6-E43A-FCAC0C6C33EC}"/>
              </a:ext>
            </a:extLst>
          </p:cNvPr>
          <p:cNvSpPr/>
          <p:nvPr/>
        </p:nvSpPr>
        <p:spPr>
          <a:xfrm>
            <a:off x="617279" y="1685495"/>
            <a:ext cx="11083653"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A4B3E3-DF1D-7898-9B5A-0D71A1C20C55}"/>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Why Time Value of Money Matters</a:t>
            </a:r>
          </a:p>
        </p:txBody>
      </p:sp>
      <p:sp>
        <p:nvSpPr>
          <p:cNvPr id="5" name="Rectangle 4">
            <a:extLst>
              <a:ext uri="{FF2B5EF4-FFF2-40B4-BE49-F238E27FC236}">
                <a16:creationId xmlns:a16="http://schemas.microsoft.com/office/drawing/2014/main" id="{F69C6DFC-8314-ECE1-6B12-6AEAABFD04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0B7341-6858-9591-E67A-C2BFC12BFF5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5614C8-0714-7C8C-265B-940E870EA4F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C9F7CB82-3031-5326-A264-A2323C4C5097}"/>
              </a:ext>
            </a:extLst>
          </p:cNvPr>
          <p:cNvSpPr txBox="1"/>
          <p:nvPr/>
        </p:nvSpPr>
        <p:spPr>
          <a:xfrm>
            <a:off x="942307" y="2244602"/>
            <a:ext cx="10250625" cy="4154984"/>
          </a:xfrm>
          <a:prstGeom prst="rect">
            <a:avLst/>
          </a:prstGeom>
          <a:noFill/>
        </p:spPr>
        <p:txBody>
          <a:bodyPr wrap="square" rtlCol="0">
            <a:spAutoFit/>
          </a:bodyPr>
          <a:lstStyle/>
          <a:p>
            <a:pPr>
              <a:buFont typeface="Arial" panose="020B0604020202020204" pitchFamily="34" charset="0"/>
              <a:buChar char="•"/>
            </a:pPr>
            <a:r>
              <a:rPr lang="en-US" sz="2400" b="1" dirty="0">
                <a:solidFill>
                  <a:srgbClr val="203E5F"/>
                </a:solidFill>
              </a:rPr>
              <a:t>Cost-Benefit Analysis:</a:t>
            </a:r>
            <a:endParaRPr lang="en-US" sz="2400" dirty="0">
              <a:solidFill>
                <a:srgbClr val="203E5F"/>
              </a:solidFill>
            </a:endParaRPr>
          </a:p>
          <a:p>
            <a:pPr marL="742950" lvl="1" indent="-285750">
              <a:buFont typeface="Arial" panose="020B0604020202020204" pitchFamily="34" charset="0"/>
              <a:buChar char="•"/>
            </a:pPr>
            <a:r>
              <a:rPr lang="en-US" sz="2400" b="1" dirty="0"/>
              <a:t>Opportunity Cost:</a:t>
            </a:r>
            <a:r>
              <a:rPr lang="en-US" sz="2400" dirty="0"/>
              <a:t> Emphasize the potential earnings lost when choosing future money over present money.</a:t>
            </a:r>
          </a:p>
          <a:p>
            <a:pPr marL="742950" lvl="1" indent="-285750">
              <a:buFont typeface="Arial" panose="020B0604020202020204" pitchFamily="34" charset="0"/>
              <a:buChar char="•"/>
            </a:pPr>
            <a:r>
              <a:rPr lang="en-US" sz="2400" b="1" dirty="0"/>
              <a:t>Scenario:</a:t>
            </a:r>
            <a:r>
              <a:rPr lang="en-US" sz="2400" dirty="0"/>
              <a:t> Choosing between receiving $10,000 now or $12,000 in three years.</a:t>
            </a:r>
          </a:p>
          <a:p>
            <a:r>
              <a:rPr lang="en-US" sz="2400" b="1" dirty="0">
                <a:solidFill>
                  <a:srgbClr val="F58221"/>
                </a:solidFill>
              </a:rPr>
              <a:t>Financial Planning:</a:t>
            </a:r>
            <a:endParaRPr lang="en-US" sz="2400" dirty="0">
              <a:solidFill>
                <a:srgbClr val="F58221"/>
              </a:solidFill>
            </a:endParaRPr>
          </a:p>
          <a:p>
            <a:pPr>
              <a:buFont typeface="Arial" panose="020B0604020202020204" pitchFamily="34" charset="0"/>
              <a:buChar char="•"/>
            </a:pPr>
            <a:r>
              <a:rPr lang="en-US" sz="2400" b="1" dirty="0">
                <a:solidFill>
                  <a:srgbClr val="203E5F"/>
                </a:solidFill>
              </a:rPr>
              <a:t>Budgeting:</a:t>
            </a:r>
            <a:endParaRPr lang="en-US" sz="2400" dirty="0">
              <a:solidFill>
                <a:srgbClr val="203E5F"/>
              </a:solidFill>
            </a:endParaRPr>
          </a:p>
          <a:p>
            <a:pPr marL="742950" lvl="1" indent="-285750">
              <a:buFont typeface="Arial" panose="020B0604020202020204" pitchFamily="34" charset="0"/>
              <a:buChar char="•"/>
            </a:pPr>
            <a:r>
              <a:rPr lang="en-US" sz="2400" b="1" dirty="0"/>
              <a:t>Inflation Consideration:</a:t>
            </a:r>
            <a:r>
              <a:rPr lang="en-US" sz="2400" dirty="0"/>
              <a:t> Explain how TVM accounts for inflation, ensuring purchasing power is maintained.</a:t>
            </a:r>
          </a:p>
          <a:p>
            <a:pPr marL="742950" lvl="1" indent="-285750">
              <a:buFont typeface="Arial" panose="020B0604020202020204" pitchFamily="34" charset="0"/>
              <a:buChar char="•"/>
            </a:pPr>
            <a:r>
              <a:rPr lang="en-US" sz="2400" b="1" dirty="0"/>
              <a:t>Expense Forecasting:</a:t>
            </a:r>
            <a:r>
              <a:rPr lang="en-US" sz="2400" dirty="0"/>
              <a:t> Use TVM to estimate future expenses and plan accordingly.</a:t>
            </a:r>
          </a:p>
        </p:txBody>
      </p:sp>
      <p:pic>
        <p:nvPicPr>
          <p:cNvPr id="7" name="Graphic 21">
            <a:extLst>
              <a:ext uri="{FF2B5EF4-FFF2-40B4-BE49-F238E27FC236}">
                <a16:creationId xmlns:a16="http://schemas.microsoft.com/office/drawing/2014/main" id="{ABC44EC2-4039-2C2E-4CD3-0BEA308953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2885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4F22AC-FE6A-C277-8611-D82345E6D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E8083C-DCDC-5573-E2D5-4D392D9BCBE7}"/>
              </a:ext>
            </a:extLst>
          </p:cNvPr>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C97311-FB23-7D22-8349-2A2B230B39C2}"/>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Why Time Value of Money Matters</a:t>
            </a:r>
          </a:p>
        </p:txBody>
      </p:sp>
      <p:sp>
        <p:nvSpPr>
          <p:cNvPr id="5" name="Rectangle 4">
            <a:extLst>
              <a:ext uri="{FF2B5EF4-FFF2-40B4-BE49-F238E27FC236}">
                <a16:creationId xmlns:a16="http://schemas.microsoft.com/office/drawing/2014/main" id="{275E6499-D265-1175-6879-7A34376E94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736576-C9D1-BC0D-E67F-870329A0DCF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4843F8-D559-9E02-F6B0-460B5A72490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9FE5547C-CF9B-62C4-71D5-50307C23194B}"/>
              </a:ext>
            </a:extLst>
          </p:cNvPr>
          <p:cNvSpPr txBox="1"/>
          <p:nvPr/>
        </p:nvSpPr>
        <p:spPr>
          <a:xfrm>
            <a:off x="942307" y="2244602"/>
            <a:ext cx="10504625" cy="3785652"/>
          </a:xfrm>
          <a:prstGeom prst="rect">
            <a:avLst/>
          </a:prstGeom>
          <a:noFill/>
        </p:spPr>
        <p:txBody>
          <a:bodyPr wrap="square" rtlCol="0">
            <a:spAutoFit/>
          </a:bodyPr>
          <a:lstStyle/>
          <a:p>
            <a:pPr>
              <a:buFont typeface="Arial" panose="020B0604020202020204" pitchFamily="34" charset="0"/>
              <a:buChar char="•"/>
            </a:pPr>
            <a:r>
              <a:rPr lang="en-US" sz="2400" b="1" dirty="0">
                <a:solidFill>
                  <a:srgbClr val="203E5F"/>
                </a:solidFill>
              </a:rPr>
              <a:t>Investing:</a:t>
            </a:r>
            <a:endParaRPr lang="en-US" sz="2400" dirty="0">
              <a:solidFill>
                <a:srgbClr val="203E5F"/>
              </a:solidFill>
            </a:endParaRPr>
          </a:p>
          <a:p>
            <a:pPr marL="742950" lvl="1" indent="-285750">
              <a:buFont typeface="Arial" panose="020B0604020202020204" pitchFamily="34" charset="0"/>
              <a:buChar char="•"/>
            </a:pPr>
            <a:r>
              <a:rPr lang="en-US" sz="2400" b="1" dirty="0"/>
              <a:t>Compound Interest:</a:t>
            </a:r>
            <a:r>
              <a:rPr lang="en-US" sz="2400" dirty="0"/>
              <a:t> Illustrate how reinvesting earnings can significantly increase wealth over time.</a:t>
            </a:r>
          </a:p>
          <a:p>
            <a:pPr marL="742950" lvl="1" indent="-285750">
              <a:buFont typeface="Arial" panose="020B0604020202020204" pitchFamily="34" charset="0"/>
              <a:buChar char="•"/>
            </a:pPr>
            <a:r>
              <a:rPr lang="en-US" sz="2400" b="1" dirty="0"/>
              <a:t>Investment Growth:</a:t>
            </a:r>
            <a:r>
              <a:rPr lang="en-US" sz="2400" dirty="0"/>
              <a:t> Project how a one-time investment or regular contributions grow due to compounding.</a:t>
            </a:r>
          </a:p>
          <a:p>
            <a:pPr>
              <a:buFont typeface="Arial" panose="020B0604020202020204" pitchFamily="34" charset="0"/>
              <a:buChar char="•"/>
            </a:pPr>
            <a:r>
              <a:rPr lang="en-US" sz="2400" b="1" dirty="0">
                <a:solidFill>
                  <a:srgbClr val="203E5F"/>
                </a:solidFill>
              </a:rPr>
              <a:t>Retirement Planning:</a:t>
            </a:r>
            <a:endParaRPr lang="en-US" sz="2400" dirty="0">
              <a:solidFill>
                <a:srgbClr val="203E5F"/>
              </a:solidFill>
            </a:endParaRPr>
          </a:p>
          <a:p>
            <a:pPr marL="742950" lvl="1" indent="-285750">
              <a:buFont typeface="Arial" panose="020B0604020202020204" pitchFamily="34" charset="0"/>
              <a:buChar char="•"/>
            </a:pPr>
            <a:r>
              <a:rPr lang="en-US" sz="2400" b="1" dirty="0"/>
              <a:t>Savings Goals:</a:t>
            </a:r>
            <a:r>
              <a:rPr lang="en-US" sz="2400" dirty="0"/>
              <a:t> Calculate how much needs to be saved now to reach a desired retirement fund.</a:t>
            </a:r>
          </a:p>
          <a:p>
            <a:pPr marL="742950" lvl="1" indent="-285750">
              <a:buFont typeface="Arial" panose="020B0604020202020204" pitchFamily="34" charset="0"/>
              <a:buChar char="•"/>
            </a:pPr>
            <a:r>
              <a:rPr lang="en-US" sz="2400" b="1" dirty="0"/>
              <a:t>Pension Plans:</a:t>
            </a:r>
            <a:r>
              <a:rPr lang="en-US" sz="2400" dirty="0"/>
              <a:t> Evaluate different pension options using TVM to determine the best financial outcome.</a:t>
            </a:r>
          </a:p>
        </p:txBody>
      </p:sp>
      <p:pic>
        <p:nvPicPr>
          <p:cNvPr id="7" name="Graphic 21">
            <a:extLst>
              <a:ext uri="{FF2B5EF4-FFF2-40B4-BE49-F238E27FC236}">
                <a16:creationId xmlns:a16="http://schemas.microsoft.com/office/drawing/2014/main" id="{8BBE2B8B-7F6C-06BF-5C71-4D086B715B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1219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91AFFB-1F92-A0F6-7D2F-49823F180C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370F2D-1FFE-98A9-9397-97583E5AFAFB}"/>
              </a:ext>
            </a:extLst>
          </p:cNvPr>
          <p:cNvSpPr/>
          <p:nvPr/>
        </p:nvSpPr>
        <p:spPr>
          <a:xfrm>
            <a:off x="372533" y="1231789"/>
            <a:ext cx="11611458" cy="5135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2196E3-6529-7091-F195-8AB7CCA28560}"/>
              </a:ext>
            </a:extLst>
          </p:cNvPr>
          <p:cNvSpPr txBox="1"/>
          <p:nvPr/>
        </p:nvSpPr>
        <p:spPr>
          <a:xfrm>
            <a:off x="2516041" y="613926"/>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simple and compound interest</a:t>
            </a:r>
          </a:p>
        </p:txBody>
      </p:sp>
      <p:sp>
        <p:nvSpPr>
          <p:cNvPr id="5" name="Rectangle 4">
            <a:extLst>
              <a:ext uri="{FF2B5EF4-FFF2-40B4-BE49-F238E27FC236}">
                <a16:creationId xmlns:a16="http://schemas.microsoft.com/office/drawing/2014/main" id="{72399150-8DBD-8545-3D76-978866207038}"/>
              </a:ext>
            </a:extLst>
          </p:cNvPr>
          <p:cNvSpPr/>
          <p:nvPr/>
        </p:nvSpPr>
        <p:spPr>
          <a:xfrm>
            <a:off x="953810" y="5541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366A02-1855-9EA5-B054-77F128A4842F}"/>
              </a:ext>
            </a:extLst>
          </p:cNvPr>
          <p:cNvSpPr txBox="1"/>
          <p:nvPr/>
        </p:nvSpPr>
        <p:spPr>
          <a:xfrm>
            <a:off x="1035802" y="690870"/>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8E641C-A845-F84C-C5BF-7697EBFE2677}"/>
              </a:ext>
            </a:extLst>
          </p:cNvPr>
          <p:cNvSpPr txBox="1"/>
          <p:nvPr/>
        </p:nvSpPr>
        <p:spPr>
          <a:xfrm>
            <a:off x="1172924" y="9810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37475AA7-7B4F-79F4-02FE-31E88785D8AD}"/>
              </a:ext>
            </a:extLst>
          </p:cNvPr>
          <p:cNvSpPr txBox="1"/>
          <p:nvPr/>
        </p:nvSpPr>
        <p:spPr>
          <a:xfrm>
            <a:off x="541866" y="1719759"/>
            <a:ext cx="7472407" cy="4524315"/>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Interest:</a:t>
            </a:r>
            <a:br>
              <a:rPr lang="en-US" sz="2400" dirty="0">
                <a:latin typeface="Calibri" panose="020F0502020204030204" pitchFamily="34" charset="0"/>
                <a:cs typeface="Calibri" panose="020F0502020204030204" pitchFamily="34" charset="0"/>
              </a:rPr>
            </a:br>
            <a:r>
              <a:rPr lang="en-US" sz="2400" dirty="0">
                <a:latin typeface="Calibri" panose="020F0502020204030204" pitchFamily="34" charset="0"/>
                <a:cs typeface="Calibri" panose="020F0502020204030204" pitchFamily="34" charset="0"/>
              </a:rPr>
              <a:t> is the “</a:t>
            </a:r>
            <a:r>
              <a:rPr lang="en-US" sz="2400" dirty="0">
                <a:highlight>
                  <a:srgbClr val="F58221"/>
                </a:highlight>
                <a:latin typeface="Calibri" panose="020F0502020204030204" pitchFamily="34" charset="0"/>
                <a:cs typeface="Calibri" panose="020F0502020204030204" pitchFamily="34" charset="0"/>
              </a:rPr>
              <a:t>rent</a:t>
            </a:r>
            <a:r>
              <a:rPr lang="en-US" sz="2400" dirty="0">
                <a:latin typeface="Calibri" panose="020F0502020204030204" pitchFamily="34" charset="0"/>
                <a:cs typeface="Calibri" panose="020F0502020204030204" pitchFamily="34" charset="0"/>
              </a:rPr>
              <a:t>” paid for the use of money for some period of time. In dollar terms, it is the amount of money paid or received in excess of the amount of money borrowed or lent.</a:t>
            </a:r>
          </a:p>
          <a:p>
            <a:pPr marL="342900" indent="-342900" algn="just">
              <a:buFont typeface="Arial" panose="020B0604020202020204" pitchFamily="34" charset="0"/>
              <a:buChar char="•"/>
            </a:pPr>
            <a:endParaRPr lang="en-US" sz="2400" dirty="0">
              <a:latin typeface="Calibri" panose="020F0502020204030204" pitchFamily="34" charset="0"/>
              <a:cs typeface="Calibri" panose="020F0502020204030204" pitchFamily="34" charset="0"/>
            </a:endParaRPr>
          </a:p>
          <a:p>
            <a:pPr algn="just"/>
            <a:r>
              <a:rPr lang="en-US" sz="2400" b="1" dirty="0">
                <a:solidFill>
                  <a:schemeClr val="accent2"/>
                </a:solidFill>
                <a:latin typeface="Calibri" panose="020F0502020204030204" pitchFamily="34" charset="0"/>
                <a:cs typeface="Calibri" panose="020F0502020204030204" pitchFamily="34" charset="0"/>
              </a:rPr>
              <a:t>Simple interest:</a:t>
            </a:r>
            <a:endParaRPr lang="en-US" sz="2400"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dirty="0">
                <a:latin typeface="Calibri" panose="020F0502020204030204" pitchFamily="34" charset="0"/>
                <a:cs typeface="Calibri" panose="020F0502020204030204" pitchFamily="34" charset="0"/>
              </a:rPr>
              <a:t>is computed by multiplying an initial investment times both the applicable interest rate and the period of time.</a:t>
            </a:r>
          </a:p>
          <a:p>
            <a:pPr marL="342900" indent="-342900" algn="just">
              <a:buFont typeface="Arial" panose="020B0604020202020204" pitchFamily="34" charset="0"/>
              <a:buChar char="•"/>
            </a:pPr>
            <a:endParaRPr lang="en-US" sz="2400"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b="1" dirty="0">
                <a:solidFill>
                  <a:srgbClr val="00AEEF"/>
                </a:solidFill>
                <a:latin typeface="Calibri" panose="020F0502020204030204" pitchFamily="34" charset="0"/>
                <a:cs typeface="Calibri" panose="020F0502020204030204" pitchFamily="34" charset="0"/>
              </a:rPr>
              <a:t>Ex1,</a:t>
            </a:r>
            <a:r>
              <a:rPr lang="en-US" sz="2400" dirty="0">
                <a:latin typeface="Calibri" panose="020F0502020204030204" pitchFamily="34" charset="0"/>
                <a:cs typeface="Calibri" panose="020F0502020204030204" pitchFamily="34" charset="0"/>
              </a:rPr>
              <a:t> simple interest earned each year on a $1000 investment paying 10% is $100</a:t>
            </a:r>
          </a:p>
        </p:txBody>
      </p:sp>
      <p:pic>
        <p:nvPicPr>
          <p:cNvPr id="7" name="Graphic 21">
            <a:extLst>
              <a:ext uri="{FF2B5EF4-FFF2-40B4-BE49-F238E27FC236}">
                <a16:creationId xmlns:a16="http://schemas.microsoft.com/office/drawing/2014/main" id="{831EDC8A-C2B9-0AD4-08B2-A836814772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Stacks of coins and a clock&#10;&#10;Description automatically generated">
            <a:extLst>
              <a:ext uri="{FF2B5EF4-FFF2-40B4-BE49-F238E27FC236}">
                <a16:creationId xmlns:a16="http://schemas.microsoft.com/office/drawing/2014/main" id="{E73920D6-2E8D-8016-BB17-C598F6B041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46532" y="2292388"/>
            <a:ext cx="3505200" cy="3505200"/>
          </a:xfrm>
          <a:prstGeom prst="rect">
            <a:avLst/>
          </a:prstGeom>
        </p:spPr>
      </p:pic>
    </p:spTree>
    <p:extLst>
      <p:ext uri="{BB962C8B-B14F-4D97-AF65-F5344CB8AC3E}">
        <p14:creationId xmlns:p14="http://schemas.microsoft.com/office/powerpoint/2010/main" val="4263769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77017-8B52-71FF-B797-ABC2F0647F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3AC24C-FA99-CE8C-9B7E-61759ACA663F}"/>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A5A33B-1A6A-2987-40E2-A42B3D853C80}"/>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simple and compound interest</a:t>
            </a:r>
          </a:p>
        </p:txBody>
      </p:sp>
      <p:sp>
        <p:nvSpPr>
          <p:cNvPr id="5" name="Rectangle 4">
            <a:extLst>
              <a:ext uri="{FF2B5EF4-FFF2-40B4-BE49-F238E27FC236}">
                <a16:creationId xmlns:a16="http://schemas.microsoft.com/office/drawing/2014/main" id="{53B8893F-0318-1ACF-4B11-2A01CEAA33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8DD847-DE63-1B45-B3E0-3E64862037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00128B-68D8-C2EC-9B1B-58566EE062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DE0EF6B3-9D15-0EDA-6824-3D37AF9B90A5}"/>
              </a:ext>
            </a:extLst>
          </p:cNvPr>
          <p:cNvSpPr txBox="1"/>
          <p:nvPr/>
        </p:nvSpPr>
        <p:spPr>
          <a:xfrm>
            <a:off x="942310" y="2244602"/>
            <a:ext cx="5898758" cy="3416320"/>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Compound interest:</a:t>
            </a:r>
            <a:br>
              <a:rPr lang="en-US" sz="2400" dirty="0">
                <a:latin typeface="Calibri" panose="020F0502020204030204" pitchFamily="34" charset="0"/>
                <a:cs typeface="Calibri" panose="020F0502020204030204" pitchFamily="34" charset="0"/>
              </a:rPr>
            </a:br>
            <a:r>
              <a:rPr lang="en-US" sz="2400" dirty="0">
                <a:latin typeface="Calibri" panose="020F0502020204030204" pitchFamily="34" charset="0"/>
                <a:cs typeface="Calibri" panose="020F0502020204030204" pitchFamily="34" charset="0"/>
              </a:rPr>
              <a:t>results in increasingly larger interest amounts for each period of the investment. The reason is that interest is now being earned not only on the initial investment amount but also on the accumulated interest earned in previous periods.</a:t>
            </a:r>
          </a:p>
          <a:p>
            <a:endParaRPr lang="en-US" sz="2400" dirty="0">
              <a:latin typeface="Calibri" panose="020F0502020204030204" pitchFamily="34" charset="0"/>
              <a:cs typeface="Calibri" panose="020F0502020204030204" pitchFamily="34" charset="0"/>
            </a:endParaRPr>
          </a:p>
          <a:p>
            <a:endParaRPr lang="en-US" sz="2400" dirty="0">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AB390E24-355A-E24F-28D1-DADB3CFEF2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clock and stacks of coins and coins&#10;&#10;Description automatically generated">
            <a:extLst>
              <a:ext uri="{FF2B5EF4-FFF2-40B4-BE49-F238E27FC236}">
                <a16:creationId xmlns:a16="http://schemas.microsoft.com/office/drawing/2014/main" id="{24B3B9C5-8D3E-11C6-3FBE-6A8D528FA9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30534" y="2000139"/>
            <a:ext cx="3810000" cy="3810000"/>
          </a:xfrm>
          <a:prstGeom prst="rect">
            <a:avLst/>
          </a:prstGeom>
        </p:spPr>
      </p:pic>
    </p:spTree>
    <p:extLst>
      <p:ext uri="{BB962C8B-B14F-4D97-AF65-F5344CB8AC3E}">
        <p14:creationId xmlns:p14="http://schemas.microsoft.com/office/powerpoint/2010/main" val="1660147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B583B-B8EC-A6DD-870D-0D525E7E00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0DDFC2-9A6A-E064-AF7C-2E4DEAF9FF11}"/>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B7320CE-9234-35EE-ED7D-0A8498B0C414}"/>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simple and compound interest</a:t>
            </a:r>
          </a:p>
        </p:txBody>
      </p:sp>
      <p:sp>
        <p:nvSpPr>
          <p:cNvPr id="5" name="Rectangle 4">
            <a:extLst>
              <a:ext uri="{FF2B5EF4-FFF2-40B4-BE49-F238E27FC236}">
                <a16:creationId xmlns:a16="http://schemas.microsoft.com/office/drawing/2014/main" id="{7E91097D-A861-261E-B214-B37D0B7652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E27271-49A3-AF93-E21A-288D24DB6C0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51CFC37-BF63-5009-CC00-AE264161246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DBE45964-3772-5EB5-B3D7-E8579E449BC7}"/>
              </a:ext>
            </a:extLst>
          </p:cNvPr>
          <p:cNvSpPr txBox="1"/>
          <p:nvPr/>
        </p:nvSpPr>
        <p:spPr>
          <a:xfrm>
            <a:off x="942309" y="2244602"/>
            <a:ext cx="10318358" cy="2308324"/>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Compound interest:</a:t>
            </a:r>
            <a:br>
              <a:rPr lang="en-US" sz="2400" dirty="0">
                <a:latin typeface="Calibri" panose="020F0502020204030204" pitchFamily="34" charset="0"/>
                <a:cs typeface="Calibri" panose="020F0502020204030204" pitchFamily="34" charset="0"/>
              </a:rPr>
            </a:br>
            <a:r>
              <a:rPr lang="en-US" sz="2400" dirty="0">
                <a:latin typeface="Calibri" panose="020F0502020204030204" pitchFamily="34" charset="0"/>
                <a:cs typeface="Calibri" panose="020F0502020204030204" pitchFamily="34" charset="0"/>
              </a:rPr>
              <a:t>Compound interest is a larger interest amounts for each period of the investment.</a:t>
            </a:r>
          </a:p>
          <a:p>
            <a:pPr algn="just"/>
            <a:r>
              <a:rPr lang="en-US" sz="2400" dirty="0">
                <a:latin typeface="Calibri" panose="020F0502020204030204" pitchFamily="34" charset="0"/>
                <a:cs typeface="Calibri" panose="020F0502020204030204" pitchFamily="34" charset="0"/>
              </a:rPr>
              <a:t>Interest is now earned not only on the initial amount but also on the accumulated interest earned in previous periods.</a:t>
            </a:r>
          </a:p>
          <a:p>
            <a:endParaRPr lang="en-US" sz="2400" dirty="0">
              <a:latin typeface="Calibri" panose="020F0502020204030204" pitchFamily="34" charset="0"/>
              <a:cs typeface="Calibri" panose="020F0502020204030204" pitchFamily="34" charset="0"/>
            </a:endParaRPr>
          </a:p>
          <a:p>
            <a:r>
              <a:rPr lang="en-US" sz="2400" dirty="0">
                <a:solidFill>
                  <a:srgbClr val="00AEEF"/>
                </a:solidFill>
                <a:latin typeface="Alexandria" charset="0"/>
                <a:cs typeface="Alexandria" charset="0"/>
              </a:rPr>
              <a:t>Ex2</a:t>
            </a:r>
            <a:r>
              <a:rPr lang="en-US" sz="2400" dirty="0">
                <a:latin typeface="Alexandria" charset="0"/>
                <a:cs typeface="Alexandria" charset="0"/>
              </a:rPr>
              <a:t>,</a:t>
            </a:r>
          </a:p>
        </p:txBody>
      </p:sp>
      <p:pic>
        <p:nvPicPr>
          <p:cNvPr id="7" name="Graphic 21">
            <a:extLst>
              <a:ext uri="{FF2B5EF4-FFF2-40B4-BE49-F238E27FC236}">
                <a16:creationId xmlns:a16="http://schemas.microsoft.com/office/drawing/2014/main" id="{229E946D-61B5-7D56-87F5-498638AB90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92EC2B6-5245-502F-0E6F-D020C41204FF}"/>
              </a:ext>
            </a:extLst>
          </p:cNvPr>
          <p:cNvPicPr>
            <a:picLocks noChangeAspect="1"/>
          </p:cNvPicPr>
          <p:nvPr/>
        </p:nvPicPr>
        <p:blipFill>
          <a:blip r:embed="rId4"/>
          <a:srcRect l="10335" r="4528"/>
          <a:stretch/>
        </p:blipFill>
        <p:spPr>
          <a:xfrm>
            <a:off x="1896534" y="3825352"/>
            <a:ext cx="8750300" cy="2135526"/>
          </a:xfrm>
          <a:prstGeom prst="rect">
            <a:avLst/>
          </a:prstGeom>
        </p:spPr>
      </p:pic>
    </p:spTree>
    <p:extLst>
      <p:ext uri="{BB962C8B-B14F-4D97-AF65-F5344CB8AC3E}">
        <p14:creationId xmlns:p14="http://schemas.microsoft.com/office/powerpoint/2010/main" val="277640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CA8A8B-5CFD-1576-B10C-48E40B5A6D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8A357F-5717-276C-F83B-E3C616413420}"/>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BB539EE-E663-0991-6519-AC58292D4407}"/>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simple and compound interest</a:t>
            </a:r>
          </a:p>
        </p:txBody>
      </p:sp>
      <p:sp>
        <p:nvSpPr>
          <p:cNvPr id="5" name="Rectangle 4">
            <a:extLst>
              <a:ext uri="{FF2B5EF4-FFF2-40B4-BE49-F238E27FC236}">
                <a16:creationId xmlns:a16="http://schemas.microsoft.com/office/drawing/2014/main" id="{7A522876-33AF-90A7-FF41-9B8E3A22DB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803FC8-B3F6-7324-6FE4-4106A263F81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07FAE2-5996-06D9-E214-35F3BC82284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BE0BB1DB-7A41-AC84-52ED-B2F90E707013}"/>
              </a:ext>
            </a:extLst>
          </p:cNvPr>
          <p:cNvSpPr txBox="1"/>
          <p:nvPr/>
        </p:nvSpPr>
        <p:spPr>
          <a:xfrm>
            <a:off x="942309" y="2244602"/>
            <a:ext cx="9793424" cy="3416320"/>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Compound interest:</a:t>
            </a:r>
            <a:br>
              <a:rPr lang="en-US" sz="2400" dirty="0">
                <a:latin typeface="Calibri" panose="020F0502020204030204" pitchFamily="34" charset="0"/>
                <a:cs typeface="Calibri" panose="020F0502020204030204" pitchFamily="34" charset="0"/>
              </a:rPr>
            </a:br>
            <a:r>
              <a:rPr lang="en-US" sz="2400" dirty="0">
                <a:latin typeface="Calibri" panose="020F0502020204030204" pitchFamily="34" charset="0"/>
                <a:cs typeface="Calibri" panose="020F0502020204030204" pitchFamily="34" charset="0"/>
              </a:rPr>
              <a:t>Most banks compound interest more than once a year (Daily compound is common for saving accounts).</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More rapid compounding has the effect of increasing the actual rate, which is called the effective rate, at which money grows per year.</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Interest rate per compounding period is determined by dividing the annual interest rate by the number of compounding periods.</a:t>
            </a:r>
          </a:p>
        </p:txBody>
      </p:sp>
      <p:pic>
        <p:nvPicPr>
          <p:cNvPr id="7" name="Graphic 21">
            <a:extLst>
              <a:ext uri="{FF2B5EF4-FFF2-40B4-BE49-F238E27FC236}">
                <a16:creationId xmlns:a16="http://schemas.microsoft.com/office/drawing/2014/main" id="{62870165-4982-20A0-FAD9-BD48BDC4F6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64910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C61BE-3905-D5BF-0E4E-BCAEFF3549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857A4C-C567-DAC3-FA92-1B55B7A887E4}"/>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F0B2AAC-AA74-F2E1-A2C3-9E63A68FCCBA}"/>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simple and compound interest</a:t>
            </a:r>
          </a:p>
        </p:txBody>
      </p:sp>
      <p:sp>
        <p:nvSpPr>
          <p:cNvPr id="5" name="Rectangle 4">
            <a:extLst>
              <a:ext uri="{FF2B5EF4-FFF2-40B4-BE49-F238E27FC236}">
                <a16:creationId xmlns:a16="http://schemas.microsoft.com/office/drawing/2014/main" id="{3379466A-F0E1-547A-6A24-75513A96A3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0648C7-6461-0CE7-8A4D-370D382274C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40E86B-F01E-CC79-EE22-5E379D5D275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54C4DE69-1567-6C8F-1C8C-C21CD58E27B0}"/>
              </a:ext>
            </a:extLst>
          </p:cNvPr>
          <p:cNvSpPr txBox="1"/>
          <p:nvPr/>
        </p:nvSpPr>
        <p:spPr>
          <a:xfrm>
            <a:off x="942309" y="2244602"/>
            <a:ext cx="9793424" cy="830997"/>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Effective rate: </a:t>
            </a:r>
          </a:p>
          <a:p>
            <a:r>
              <a:rPr lang="en-US" sz="2400" dirty="0">
                <a:latin typeface="Calibri" panose="020F0502020204030204" pitchFamily="34" charset="0"/>
                <a:cs typeface="Calibri" panose="020F0502020204030204" pitchFamily="34" charset="0"/>
              </a:rPr>
              <a:t> is the rate at which money actually  will grow during a full year.</a:t>
            </a:r>
          </a:p>
        </p:txBody>
      </p:sp>
      <p:pic>
        <p:nvPicPr>
          <p:cNvPr id="7" name="Graphic 21">
            <a:extLst>
              <a:ext uri="{FF2B5EF4-FFF2-40B4-BE49-F238E27FC236}">
                <a16:creationId xmlns:a16="http://schemas.microsoft.com/office/drawing/2014/main" id="{CCA81E22-3467-3EE9-ECB3-12B86412AB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A17211C-F651-1599-FC56-1008DFB74AEE}"/>
              </a:ext>
            </a:extLst>
          </p:cNvPr>
          <p:cNvPicPr>
            <a:picLocks noChangeAspect="1"/>
          </p:cNvPicPr>
          <p:nvPr/>
        </p:nvPicPr>
        <p:blipFill>
          <a:blip r:embed="rId4"/>
          <a:stretch>
            <a:fillRect/>
          </a:stretch>
        </p:blipFill>
        <p:spPr>
          <a:xfrm>
            <a:off x="2682461" y="3075599"/>
            <a:ext cx="6827077" cy="2560154"/>
          </a:xfrm>
          <a:prstGeom prst="rect">
            <a:avLst/>
          </a:prstGeom>
        </p:spPr>
      </p:pic>
    </p:spTree>
    <p:extLst>
      <p:ext uri="{BB962C8B-B14F-4D97-AF65-F5344CB8AC3E}">
        <p14:creationId xmlns:p14="http://schemas.microsoft.com/office/powerpoint/2010/main" val="753833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CCCDCD-FD78-A93E-D57C-596989B970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DDCD6A-2143-C34E-78C9-675C8B7D62ED}"/>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08F5D69-6AC2-A7F7-9008-44D3CC4AB145}"/>
              </a:ext>
            </a:extLst>
          </p:cNvPr>
          <p:cNvSpPr txBox="1"/>
          <p:nvPr/>
        </p:nvSpPr>
        <p:spPr>
          <a:xfrm>
            <a:off x="2513149" y="1019069"/>
            <a:ext cx="8464671"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Time value of money</a:t>
            </a:r>
          </a:p>
        </p:txBody>
      </p:sp>
      <p:sp>
        <p:nvSpPr>
          <p:cNvPr id="5" name="Rectangle 4">
            <a:extLst>
              <a:ext uri="{FF2B5EF4-FFF2-40B4-BE49-F238E27FC236}">
                <a16:creationId xmlns:a16="http://schemas.microsoft.com/office/drawing/2014/main" id="{C465BD76-0548-9EB5-A3E4-BA816741D9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647B9D-BDEF-17EE-A8F6-E662A470AC3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CF95BE3-82A1-D4F4-F9DB-42F8DFFA644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28E32125-ADFD-0002-C0CC-AB0A95A14D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screen shot of a diagram&#10;&#10;Description automatically generated">
            <a:extLst>
              <a:ext uri="{FF2B5EF4-FFF2-40B4-BE49-F238E27FC236}">
                <a16:creationId xmlns:a16="http://schemas.microsoft.com/office/drawing/2014/main" id="{DC67709F-B2D5-E968-A9B3-65F161ECA5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5467" y="1882478"/>
            <a:ext cx="9398000" cy="4366965"/>
          </a:xfrm>
          <a:prstGeom prst="rect">
            <a:avLst/>
          </a:prstGeom>
        </p:spPr>
      </p:pic>
    </p:spTree>
    <p:extLst>
      <p:ext uri="{BB962C8B-B14F-4D97-AF65-F5344CB8AC3E}">
        <p14:creationId xmlns:p14="http://schemas.microsoft.com/office/powerpoint/2010/main" val="2046500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188571"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p:cNvSpPr txBox="1"/>
          <p:nvPr/>
        </p:nvSpPr>
        <p:spPr>
          <a:xfrm>
            <a:off x="889000" y="2000139"/>
            <a:ext cx="10541000" cy="2492990"/>
          </a:xfrm>
          <a:prstGeom prst="rect">
            <a:avLst/>
          </a:prstGeom>
          <a:noFill/>
        </p:spPr>
        <p:txBody>
          <a:bodyPr wrap="square" rtlCol="0">
            <a:spAutoFit/>
          </a:bodyPr>
          <a:lstStyle/>
          <a:p>
            <a:endParaRPr lang="en-US" sz="2400" b="1" dirty="0">
              <a:solidFill>
                <a:schemeClr val="accent2"/>
              </a:solidFill>
              <a:latin typeface="Calibri" panose="020F0502020204030204" pitchFamily="34" charset="0"/>
              <a:cs typeface="Calibri" panose="020F0502020204030204" pitchFamily="34" charset="0"/>
            </a:endParaRPr>
          </a:p>
          <a:p>
            <a:r>
              <a:rPr lang="en-US" sz="2400" b="1" dirty="0">
                <a:solidFill>
                  <a:schemeClr val="accent2"/>
                </a:solidFill>
                <a:latin typeface="Calibri" panose="020F0502020204030204" pitchFamily="34" charset="0"/>
                <a:cs typeface="Calibri" panose="020F0502020204030204" pitchFamily="34" charset="0"/>
              </a:rPr>
              <a:t>Future Value of a Single Amount </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future value is the amount of money that a dollar will grow to at some point in the future.</a:t>
            </a:r>
          </a:p>
          <a:p>
            <a:endParaRPr lang="en-US" sz="2000" dirty="0">
              <a:latin typeface="Alexandria" charset="0"/>
              <a:cs typeface="Alexandria" charset="0"/>
            </a:endParaRPr>
          </a:p>
          <a:p>
            <a:pPr marL="285750" indent="-285750" algn="just">
              <a:buFont typeface="Arial" panose="020B0604020202020204" pitchFamily="34" charset="0"/>
              <a:buChar char="•"/>
            </a:pP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5C500B6-5EA3-E4CD-2E9B-1002018DC7D7}"/>
              </a:ext>
            </a:extLst>
          </p:cNvPr>
          <p:cNvPicPr>
            <a:picLocks noChangeAspect="1"/>
          </p:cNvPicPr>
          <p:nvPr/>
        </p:nvPicPr>
        <p:blipFill>
          <a:blip r:embed="rId3"/>
          <a:srcRect l="3265" t="8843" r="7220"/>
          <a:stretch/>
        </p:blipFill>
        <p:spPr>
          <a:xfrm>
            <a:off x="2513149" y="3554360"/>
            <a:ext cx="6986451" cy="1861639"/>
          </a:xfrm>
          <a:prstGeom prst="rect">
            <a:avLst/>
          </a:prstGeom>
        </p:spPr>
      </p:pic>
      <p:pic>
        <p:nvPicPr>
          <p:cNvPr id="4" name="Picture 3">
            <a:extLst>
              <a:ext uri="{FF2B5EF4-FFF2-40B4-BE49-F238E27FC236}">
                <a16:creationId xmlns:a16="http://schemas.microsoft.com/office/drawing/2014/main" id="{78A7D38D-7B2D-FD78-FF80-FAA1E95CEC04}"/>
              </a:ext>
            </a:extLst>
          </p:cNvPr>
          <p:cNvPicPr>
            <a:picLocks noChangeAspect="1"/>
          </p:cNvPicPr>
          <p:nvPr/>
        </p:nvPicPr>
        <p:blipFill>
          <a:blip r:embed="rId4"/>
          <a:stretch>
            <a:fillRect/>
          </a:stretch>
        </p:blipFill>
        <p:spPr>
          <a:xfrm>
            <a:off x="3894083" y="5416000"/>
            <a:ext cx="5023539" cy="518205"/>
          </a:xfrm>
          <a:prstGeom prst="rect">
            <a:avLst/>
          </a:prstGeom>
        </p:spPr>
      </p:pic>
    </p:spTree>
    <p:extLst>
      <p:ext uri="{BB962C8B-B14F-4D97-AF65-F5344CB8AC3E}">
        <p14:creationId xmlns:p14="http://schemas.microsoft.com/office/powerpoint/2010/main" val="1746398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DFCCD-5DDE-2E5A-6C84-6AE2ABA759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192F3-9511-C0C3-D5AD-73596FB69FA1}"/>
              </a:ext>
            </a:extLst>
          </p:cNvPr>
          <p:cNvSpPr/>
          <p:nvPr/>
        </p:nvSpPr>
        <p:spPr>
          <a:xfrm>
            <a:off x="186267" y="304800"/>
            <a:ext cx="11768666" cy="6282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table of numbers and percentages&#10;&#10;Description automatically generated">
            <a:extLst>
              <a:ext uri="{FF2B5EF4-FFF2-40B4-BE49-F238E27FC236}">
                <a16:creationId xmlns:a16="http://schemas.microsoft.com/office/drawing/2014/main" id="{0D397122-25D1-29A4-B43A-E76BFA8F91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933" y="457200"/>
            <a:ext cx="11243734" cy="6084113"/>
          </a:xfrm>
          <a:prstGeom prst="rect">
            <a:avLst/>
          </a:prstGeom>
        </p:spPr>
      </p:pic>
    </p:spTree>
    <p:extLst>
      <p:ext uri="{BB962C8B-B14F-4D97-AF65-F5344CB8AC3E}">
        <p14:creationId xmlns:p14="http://schemas.microsoft.com/office/powerpoint/2010/main" val="4063564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p:cNvSpPr txBox="1"/>
          <p:nvPr/>
        </p:nvSpPr>
        <p:spPr>
          <a:xfrm>
            <a:off x="1033720" y="2134839"/>
            <a:ext cx="10541000" cy="1077218"/>
          </a:xfrm>
          <a:prstGeom prst="rect">
            <a:avLst/>
          </a:prstGeom>
          <a:noFill/>
        </p:spPr>
        <p:txBody>
          <a:bodyPr wrap="square" rtlCol="0">
            <a:spAutoFit/>
          </a:bodyPr>
          <a:lstStyle/>
          <a:p>
            <a:r>
              <a:rPr lang="en-US" sz="2400" b="1" dirty="0">
                <a:solidFill>
                  <a:srgbClr val="00AEEF"/>
                </a:solidFill>
                <a:latin typeface="Calibri" panose="020F0502020204030204" pitchFamily="34" charset="0"/>
                <a:cs typeface="Calibri" panose="020F0502020204030204" pitchFamily="34" charset="0"/>
              </a:rPr>
              <a:t>Example</a:t>
            </a:r>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Determine the future value of the following single amounts:</a:t>
            </a:r>
            <a:endParaRPr lang="en-US" sz="2000" dirty="0">
              <a:latin typeface="Alexandria" charset="0"/>
              <a:cs typeface="Alexandria" charset="0"/>
            </a:endParaRPr>
          </a:p>
          <a:p>
            <a:pPr marL="285750" indent="-285750" algn="just">
              <a:buFont typeface="Arial" panose="020B0604020202020204" pitchFamily="34" charset="0"/>
              <a:buChar char="•"/>
            </a:pP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A591E03-A0F0-19B8-2EB2-B42487EE958E}"/>
              </a:ext>
            </a:extLst>
          </p:cNvPr>
          <p:cNvPicPr>
            <a:picLocks noChangeAspect="1"/>
          </p:cNvPicPr>
          <p:nvPr/>
        </p:nvPicPr>
        <p:blipFill rotWithShape="1">
          <a:blip r:embed="rId3"/>
          <a:srcRect l="23298" r="3799"/>
          <a:stretch/>
        </p:blipFill>
        <p:spPr>
          <a:xfrm>
            <a:off x="1430216" y="2975033"/>
            <a:ext cx="8382000" cy="2501619"/>
          </a:xfrm>
          <a:prstGeom prst="rect">
            <a:avLst/>
          </a:prstGeom>
        </p:spPr>
      </p:pic>
    </p:spTree>
    <p:extLst>
      <p:ext uri="{BB962C8B-B14F-4D97-AF65-F5344CB8AC3E}">
        <p14:creationId xmlns:p14="http://schemas.microsoft.com/office/powerpoint/2010/main" val="897226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061571"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p:cNvSpPr txBox="1"/>
          <p:nvPr/>
        </p:nvSpPr>
        <p:spPr>
          <a:xfrm>
            <a:off x="889000" y="2000139"/>
            <a:ext cx="10541000" cy="3970318"/>
          </a:xfrm>
          <a:prstGeom prst="rect">
            <a:avLst/>
          </a:prstGeom>
          <a:noFill/>
        </p:spPr>
        <p:txBody>
          <a:bodyPr wrap="square" rtlCol="0">
            <a:spAutoFit/>
          </a:bodyPr>
          <a:lstStyle/>
          <a:p>
            <a:endParaRPr lang="en-US" sz="2000" b="1" dirty="0">
              <a:solidFill>
                <a:schemeClr val="accent2"/>
              </a:solidFill>
              <a:latin typeface="Alexandria" charset="0"/>
              <a:cs typeface="Alexandria" charset="0"/>
            </a:endParaRPr>
          </a:p>
          <a:p>
            <a:r>
              <a:rPr lang="en-US" sz="2000" b="1" dirty="0">
                <a:solidFill>
                  <a:srgbClr val="00AEEF"/>
                </a:solidFill>
                <a:latin typeface="Alexandria" charset="0"/>
                <a:cs typeface="Alexandria" charset="0"/>
              </a:rPr>
              <a:t>Solution </a:t>
            </a:r>
          </a:p>
          <a:p>
            <a:endParaRPr lang="en-US" sz="2000" dirty="0">
              <a:latin typeface="Alexandria" charset="0"/>
              <a:cs typeface="Alexandria" charset="0"/>
            </a:endParaRPr>
          </a:p>
          <a:p>
            <a:endParaRPr lang="en-US" sz="2400"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1- FV = $15,000 *2.01220 = $30,183</a:t>
            </a:r>
          </a:p>
          <a:p>
            <a:endParaRPr lang="en-US" sz="2400" b="1"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Future value of $1: n=12, </a:t>
            </a:r>
            <a:r>
              <a:rPr lang="en-US" sz="2400" b="1" dirty="0" err="1">
                <a:latin typeface="Calibri" panose="020F0502020204030204" pitchFamily="34" charset="0"/>
                <a:cs typeface="Calibri" panose="020F0502020204030204" pitchFamily="34" charset="0"/>
              </a:rPr>
              <a:t>i</a:t>
            </a:r>
            <a:r>
              <a:rPr lang="en-US" sz="2400" b="1" dirty="0">
                <a:latin typeface="Calibri" panose="020F0502020204030204" pitchFamily="34" charset="0"/>
                <a:cs typeface="Calibri" panose="020F0502020204030204" pitchFamily="34" charset="0"/>
              </a:rPr>
              <a:t>=6% )</a:t>
            </a:r>
          </a:p>
          <a:p>
            <a:endParaRPr lang="en-US" sz="2400" b="1"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2- 20,000*2.15892 = 43,178</a:t>
            </a:r>
          </a:p>
          <a:p>
            <a:endParaRPr lang="en-US" sz="2400" b="1"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 Future value of $1: n=10, </a:t>
            </a:r>
            <a:r>
              <a:rPr lang="en-US" sz="2400" b="1" dirty="0" err="1">
                <a:latin typeface="Calibri" panose="020F0502020204030204" pitchFamily="34" charset="0"/>
                <a:cs typeface="Calibri" panose="020F0502020204030204" pitchFamily="34" charset="0"/>
              </a:rPr>
              <a:t>i</a:t>
            </a:r>
            <a:r>
              <a:rPr lang="en-US" sz="2400" b="1" dirty="0">
                <a:latin typeface="Calibri" panose="020F0502020204030204" pitchFamily="34" charset="0"/>
                <a:cs typeface="Calibri" panose="020F0502020204030204" pitchFamily="34" charset="0"/>
              </a:rPr>
              <a:t>=8%</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8A7D38D-7B2D-FD78-FF80-FAA1E95CEC04}"/>
              </a:ext>
            </a:extLst>
          </p:cNvPr>
          <p:cNvPicPr>
            <a:picLocks noChangeAspect="1"/>
          </p:cNvPicPr>
          <p:nvPr/>
        </p:nvPicPr>
        <p:blipFill>
          <a:blip r:embed="rId3"/>
          <a:stretch>
            <a:fillRect/>
          </a:stretch>
        </p:blipFill>
        <p:spPr>
          <a:xfrm>
            <a:off x="3511870" y="2459605"/>
            <a:ext cx="5023539" cy="518205"/>
          </a:xfrm>
          <a:prstGeom prst="rect">
            <a:avLst/>
          </a:prstGeom>
        </p:spPr>
      </p:pic>
    </p:spTree>
    <p:extLst>
      <p:ext uri="{BB962C8B-B14F-4D97-AF65-F5344CB8AC3E}">
        <p14:creationId xmlns:p14="http://schemas.microsoft.com/office/powerpoint/2010/main" val="1212590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086127"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p:cNvSpPr txBox="1"/>
          <p:nvPr/>
        </p:nvSpPr>
        <p:spPr>
          <a:xfrm>
            <a:off x="942309" y="1868613"/>
            <a:ext cx="6654246" cy="3970318"/>
          </a:xfrm>
          <a:prstGeom prst="rect">
            <a:avLst/>
          </a:prstGeom>
          <a:noFill/>
        </p:spPr>
        <p:txBody>
          <a:bodyPr wrap="square" rtlCol="0">
            <a:spAutoFit/>
          </a:bodyPr>
          <a:lstStyle/>
          <a:p>
            <a:endParaRPr lang="en-US" sz="2000" b="1" dirty="0">
              <a:solidFill>
                <a:schemeClr val="accent2"/>
              </a:solidFill>
              <a:latin typeface="Alexandria" charset="0"/>
              <a:cs typeface="Alexandria" charset="0"/>
            </a:endParaRPr>
          </a:p>
          <a:p>
            <a:r>
              <a:rPr lang="en-US" sz="2000" b="1" dirty="0">
                <a:solidFill>
                  <a:srgbClr val="00AEEF"/>
                </a:solidFill>
                <a:latin typeface="Alexandria" charset="0"/>
                <a:cs typeface="Alexandria" charset="0"/>
              </a:rPr>
              <a:t>Solution</a:t>
            </a:r>
            <a:endParaRPr lang="en-US" sz="2000" b="1" dirty="0">
              <a:solidFill>
                <a:schemeClr val="accent2"/>
              </a:solidFill>
              <a:latin typeface="Alexandria" charset="0"/>
              <a:cs typeface="Alexandria" charset="0"/>
            </a:endParaRPr>
          </a:p>
          <a:p>
            <a:endParaRPr lang="en-US" sz="2000" b="1" dirty="0">
              <a:solidFill>
                <a:schemeClr val="accent2"/>
              </a:solidFill>
              <a:latin typeface="Alexandria" charset="0"/>
              <a:cs typeface="Alexandria" charset="0"/>
            </a:endParaRPr>
          </a:p>
          <a:p>
            <a:endParaRPr lang="en-US" sz="2400"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3- 30,000*9.64629 = $289,389</a:t>
            </a:r>
          </a:p>
          <a:p>
            <a:endParaRPr lang="en-US" sz="2400" b="1"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Future value of $1: n=20, </a:t>
            </a:r>
            <a:r>
              <a:rPr lang="en-US" sz="2400" b="1" dirty="0" err="1">
                <a:latin typeface="Calibri" panose="020F0502020204030204" pitchFamily="34" charset="0"/>
                <a:cs typeface="Calibri" panose="020F0502020204030204" pitchFamily="34" charset="0"/>
              </a:rPr>
              <a:t>i</a:t>
            </a:r>
            <a:r>
              <a:rPr lang="en-US" sz="2400" b="1" dirty="0">
                <a:latin typeface="Calibri" panose="020F0502020204030204" pitchFamily="34" charset="0"/>
                <a:cs typeface="Calibri" panose="020F0502020204030204" pitchFamily="34" charset="0"/>
              </a:rPr>
              <a:t>=12% </a:t>
            </a:r>
          </a:p>
          <a:p>
            <a:endParaRPr lang="en-US" sz="2400" b="1"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4- 50,000*1.60103= 80,051.</a:t>
            </a:r>
          </a:p>
          <a:p>
            <a:endParaRPr lang="en-US" sz="2400" b="1" dirty="0">
              <a:latin typeface="Calibri" panose="020F0502020204030204" pitchFamily="34" charset="0"/>
              <a:cs typeface="Calibri" panose="020F0502020204030204" pitchFamily="34" charset="0"/>
            </a:endParaRPr>
          </a:p>
          <a:p>
            <a:r>
              <a:rPr lang="en-US" sz="2400" b="1" dirty="0">
                <a:latin typeface="Calibri" panose="020F0502020204030204" pitchFamily="34" charset="0"/>
                <a:cs typeface="Calibri" panose="020F0502020204030204" pitchFamily="34" charset="0"/>
              </a:rPr>
              <a:t>Future value of $1: n=12, </a:t>
            </a:r>
            <a:r>
              <a:rPr lang="en-US" sz="2400" b="1" dirty="0" err="1">
                <a:latin typeface="Calibri" panose="020F0502020204030204" pitchFamily="34" charset="0"/>
                <a:cs typeface="Calibri" panose="020F0502020204030204" pitchFamily="34" charset="0"/>
              </a:rPr>
              <a:t>i</a:t>
            </a:r>
            <a:r>
              <a:rPr lang="en-US" sz="2400" b="1" dirty="0">
                <a:latin typeface="Calibri" panose="020F0502020204030204" pitchFamily="34" charset="0"/>
                <a:cs typeface="Calibri" panose="020F0502020204030204" pitchFamily="34" charset="0"/>
              </a:rPr>
              <a:t>=4%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8A7D38D-7B2D-FD78-FF80-FAA1E95CEC04}"/>
              </a:ext>
            </a:extLst>
          </p:cNvPr>
          <p:cNvPicPr>
            <a:picLocks noChangeAspect="1"/>
          </p:cNvPicPr>
          <p:nvPr/>
        </p:nvPicPr>
        <p:blipFill>
          <a:blip r:embed="rId3"/>
          <a:stretch>
            <a:fillRect/>
          </a:stretch>
        </p:blipFill>
        <p:spPr>
          <a:xfrm>
            <a:off x="4031643" y="2188780"/>
            <a:ext cx="3983993" cy="518205"/>
          </a:xfrm>
          <a:prstGeom prst="rect">
            <a:avLst/>
          </a:prstGeom>
        </p:spPr>
      </p:pic>
    </p:spTree>
    <p:extLst>
      <p:ext uri="{BB962C8B-B14F-4D97-AF65-F5344CB8AC3E}">
        <p14:creationId xmlns:p14="http://schemas.microsoft.com/office/powerpoint/2010/main" val="2222533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970159"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p:cNvSpPr txBox="1"/>
          <p:nvPr/>
        </p:nvSpPr>
        <p:spPr>
          <a:xfrm>
            <a:off x="889000" y="2000139"/>
            <a:ext cx="10541000" cy="2431435"/>
          </a:xfrm>
          <a:prstGeom prst="rect">
            <a:avLst/>
          </a:prstGeom>
          <a:noFill/>
        </p:spPr>
        <p:txBody>
          <a:bodyPr wrap="square" rtlCol="0">
            <a:spAutoFit/>
          </a:bodyPr>
          <a:lstStyle/>
          <a:p>
            <a:endParaRPr lang="en-US" sz="2000" b="1" dirty="0">
              <a:solidFill>
                <a:schemeClr val="accent2"/>
              </a:solidFill>
              <a:latin typeface="Alexandria" charset="0"/>
              <a:cs typeface="Alexandria" charset="0"/>
            </a:endParaRPr>
          </a:p>
          <a:p>
            <a:r>
              <a:rPr lang="en-US" sz="2400" b="1" dirty="0">
                <a:solidFill>
                  <a:srgbClr val="00AEEF"/>
                </a:solidFill>
                <a:latin typeface="Calibri" panose="020F0502020204030204" pitchFamily="34" charset="0"/>
                <a:cs typeface="Calibri" panose="020F0502020204030204" pitchFamily="34" charset="0"/>
              </a:rPr>
              <a:t>Example</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Determine the future value of $10,000 under each of the following sets of assumptions:</a:t>
            </a:r>
          </a:p>
          <a:p>
            <a:r>
              <a:rPr lang="en-US" sz="2000" dirty="0">
                <a:latin typeface="Alexandria" charset="0"/>
                <a:cs typeface="Alexandria" charset="0"/>
              </a:rPr>
              <a:t>  </a:t>
            </a:r>
          </a:p>
          <a:p>
            <a:pPr marL="285750" indent="-285750" algn="just">
              <a:buFont typeface="Arial" panose="020B0604020202020204" pitchFamily="34" charset="0"/>
              <a:buChar char="•"/>
            </a:pP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FE4D7B3-D843-54AA-54FE-3DA8C859F219}"/>
              </a:ext>
            </a:extLst>
          </p:cNvPr>
          <p:cNvPicPr>
            <a:picLocks noChangeAspect="1"/>
          </p:cNvPicPr>
          <p:nvPr/>
        </p:nvPicPr>
        <p:blipFill rotWithShape="1">
          <a:blip r:embed="rId3"/>
          <a:srcRect b="7162"/>
          <a:stretch/>
        </p:blipFill>
        <p:spPr>
          <a:xfrm>
            <a:off x="2346765" y="3870701"/>
            <a:ext cx="8255969" cy="1789044"/>
          </a:xfrm>
          <a:prstGeom prst="rect">
            <a:avLst/>
          </a:prstGeom>
        </p:spPr>
      </p:pic>
    </p:spTree>
    <p:extLst>
      <p:ext uri="{BB962C8B-B14F-4D97-AF65-F5344CB8AC3E}">
        <p14:creationId xmlns:p14="http://schemas.microsoft.com/office/powerpoint/2010/main" val="1505338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48DBC4-31E9-E195-411D-A3578487F4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89B4BD-91A5-4C55-40F2-480EE4DDF227}"/>
              </a:ext>
            </a:extLst>
          </p:cNvPr>
          <p:cNvSpPr/>
          <p:nvPr/>
        </p:nvSpPr>
        <p:spPr>
          <a:xfrm>
            <a:off x="186267" y="304800"/>
            <a:ext cx="11768666" cy="6282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table of numbers and percentages&#10;&#10;Description automatically generated">
            <a:extLst>
              <a:ext uri="{FF2B5EF4-FFF2-40B4-BE49-F238E27FC236}">
                <a16:creationId xmlns:a16="http://schemas.microsoft.com/office/drawing/2014/main" id="{6A6199F0-95CB-C4E1-1849-A8A6152CD4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933" y="457200"/>
            <a:ext cx="11243734" cy="6084113"/>
          </a:xfrm>
          <a:prstGeom prst="rect">
            <a:avLst/>
          </a:prstGeom>
        </p:spPr>
      </p:pic>
    </p:spTree>
    <p:extLst>
      <p:ext uri="{BB962C8B-B14F-4D97-AF65-F5344CB8AC3E}">
        <p14:creationId xmlns:p14="http://schemas.microsoft.com/office/powerpoint/2010/main" val="510134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p:cNvSpPr txBox="1"/>
          <p:nvPr/>
        </p:nvSpPr>
        <p:spPr>
          <a:xfrm>
            <a:off x="889000" y="2000139"/>
            <a:ext cx="10541000" cy="4093428"/>
          </a:xfrm>
          <a:prstGeom prst="rect">
            <a:avLst/>
          </a:prstGeom>
          <a:noFill/>
        </p:spPr>
        <p:txBody>
          <a:bodyPr wrap="square" rtlCol="0">
            <a:spAutoFit/>
          </a:bodyPr>
          <a:lstStyle/>
          <a:p>
            <a:endParaRPr lang="en-US" sz="2000" b="1" dirty="0">
              <a:solidFill>
                <a:schemeClr val="accent2"/>
              </a:solidFill>
              <a:latin typeface="Alexandria" charset="0"/>
              <a:cs typeface="Alexandria" charset="0"/>
            </a:endParaRPr>
          </a:p>
          <a:p>
            <a:r>
              <a:rPr lang="en-US" sz="2000" b="1" dirty="0">
                <a:solidFill>
                  <a:srgbClr val="00AEEF"/>
                </a:solidFill>
                <a:latin typeface="Alexandria" charset="0"/>
                <a:cs typeface="Alexandria" charset="0"/>
              </a:rPr>
              <a:t>Solution</a:t>
            </a:r>
          </a:p>
          <a:p>
            <a:r>
              <a:rPr lang="en-US" sz="2000" b="1" dirty="0">
                <a:latin typeface="Alexandria" charset="0"/>
                <a:cs typeface="Alexandria" charset="0"/>
              </a:rPr>
              <a:t>1. n =10*2=20</a:t>
            </a:r>
          </a:p>
          <a:p>
            <a:r>
              <a:rPr lang="en-US" sz="2000" b="1" dirty="0">
                <a:latin typeface="Alexandria" charset="0"/>
                <a:cs typeface="Alexandria" charset="0"/>
              </a:rPr>
              <a:t>      </a:t>
            </a:r>
            <a:r>
              <a:rPr lang="en-US" sz="2000" b="1" dirty="0" err="1">
                <a:latin typeface="Alexandria" charset="0"/>
                <a:cs typeface="Alexandria" charset="0"/>
              </a:rPr>
              <a:t>i</a:t>
            </a:r>
            <a:r>
              <a:rPr lang="en-US" sz="2000" b="1" dirty="0">
                <a:latin typeface="Alexandria" charset="0"/>
                <a:cs typeface="Alexandria" charset="0"/>
              </a:rPr>
              <a:t>= 10/2=5%</a:t>
            </a:r>
          </a:p>
          <a:p>
            <a:endParaRPr lang="en-US" sz="2000" b="1" dirty="0">
              <a:latin typeface="Alexandria" charset="0"/>
              <a:cs typeface="Alexandria" charset="0"/>
            </a:endParaRPr>
          </a:p>
          <a:p>
            <a:r>
              <a:rPr lang="en-US" sz="2000" b="1" dirty="0">
                <a:latin typeface="Alexandria" charset="0"/>
                <a:cs typeface="Alexandria" charset="0"/>
              </a:rPr>
              <a:t> FV = $10,000 (2.65330* ) = $26,533</a:t>
            </a:r>
          </a:p>
          <a:p>
            <a:r>
              <a:rPr lang="en-US" sz="2000" b="1" dirty="0">
                <a:solidFill>
                  <a:schemeClr val="accent5"/>
                </a:solidFill>
                <a:latin typeface="Alexandria" charset="0"/>
                <a:cs typeface="Alexandria" charset="0"/>
              </a:rPr>
              <a:t>*Future value of $1: n=20, </a:t>
            </a:r>
            <a:r>
              <a:rPr lang="en-US" sz="2000" b="1" dirty="0" err="1">
                <a:solidFill>
                  <a:schemeClr val="accent5"/>
                </a:solidFill>
                <a:latin typeface="Alexandria" charset="0"/>
                <a:cs typeface="Alexandria" charset="0"/>
              </a:rPr>
              <a:t>i</a:t>
            </a:r>
            <a:r>
              <a:rPr lang="en-US" sz="2000" b="1" dirty="0">
                <a:solidFill>
                  <a:schemeClr val="accent5"/>
                </a:solidFill>
                <a:latin typeface="Alexandria" charset="0"/>
                <a:cs typeface="Alexandria" charset="0"/>
              </a:rPr>
              <a:t>=5% (from Table 6A-1)</a:t>
            </a:r>
          </a:p>
          <a:p>
            <a:endParaRPr lang="en-US" sz="2000" b="1" dirty="0">
              <a:latin typeface="Alexandria" charset="0"/>
              <a:cs typeface="Alexandria" charset="0"/>
            </a:endParaRPr>
          </a:p>
          <a:p>
            <a:r>
              <a:rPr lang="en-US" sz="2000" b="1" dirty="0">
                <a:latin typeface="Alexandria" charset="0"/>
                <a:cs typeface="Alexandria" charset="0"/>
              </a:rPr>
              <a:t>2. n =5*4=20</a:t>
            </a:r>
          </a:p>
          <a:p>
            <a:r>
              <a:rPr lang="en-US" sz="2000" b="1" dirty="0">
                <a:latin typeface="Alexandria" charset="0"/>
                <a:cs typeface="Alexandria" charset="0"/>
              </a:rPr>
              <a:t>      </a:t>
            </a:r>
            <a:r>
              <a:rPr lang="en-US" sz="2000" b="1" dirty="0" err="1">
                <a:latin typeface="Alexandria" charset="0"/>
                <a:cs typeface="Alexandria" charset="0"/>
              </a:rPr>
              <a:t>i</a:t>
            </a:r>
            <a:r>
              <a:rPr lang="en-US" sz="2000" b="1" dirty="0">
                <a:latin typeface="Alexandria" charset="0"/>
                <a:cs typeface="Alexandria" charset="0"/>
              </a:rPr>
              <a:t>= 12/4=3%</a:t>
            </a:r>
          </a:p>
          <a:p>
            <a:endParaRPr lang="en-US" sz="2000" b="1" dirty="0">
              <a:latin typeface="Alexandria" charset="0"/>
              <a:cs typeface="Alexandria" charset="0"/>
            </a:endParaRPr>
          </a:p>
          <a:p>
            <a:r>
              <a:rPr lang="en-US" sz="2000" b="1" dirty="0">
                <a:latin typeface="Alexandria" charset="0"/>
                <a:cs typeface="Alexandria" charset="0"/>
              </a:rPr>
              <a:t>FV = $10,000 (1.80611* ) = $18,061</a:t>
            </a:r>
          </a:p>
          <a:p>
            <a:r>
              <a:rPr lang="en-US" sz="2000" b="1" dirty="0">
                <a:solidFill>
                  <a:schemeClr val="accent5"/>
                </a:solidFill>
                <a:latin typeface="Alexandria" charset="0"/>
                <a:cs typeface="Alexandria" charset="0"/>
              </a:rPr>
              <a:t>* Future value of $1: n=20, </a:t>
            </a:r>
            <a:r>
              <a:rPr lang="en-US" sz="2000" b="1" dirty="0" err="1">
                <a:solidFill>
                  <a:schemeClr val="accent5"/>
                </a:solidFill>
                <a:latin typeface="Alexandria" charset="0"/>
                <a:cs typeface="Alexandria" charset="0"/>
              </a:rPr>
              <a:t>i</a:t>
            </a:r>
            <a:r>
              <a:rPr lang="en-US" sz="2000" b="1" dirty="0">
                <a:solidFill>
                  <a:schemeClr val="accent5"/>
                </a:solidFill>
                <a:latin typeface="Alexandria" charset="0"/>
                <a:cs typeface="Alexandria" charset="0"/>
              </a:rPr>
              <a:t>=3% (from Table 6A-1)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31517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p:cNvSpPr txBox="1"/>
          <p:nvPr/>
        </p:nvSpPr>
        <p:spPr>
          <a:xfrm>
            <a:off x="889000" y="2000139"/>
            <a:ext cx="10541000" cy="4647426"/>
          </a:xfrm>
          <a:prstGeom prst="rect">
            <a:avLst/>
          </a:prstGeom>
          <a:noFill/>
        </p:spPr>
        <p:txBody>
          <a:bodyPr wrap="square" rtlCol="0">
            <a:spAutoFit/>
          </a:bodyPr>
          <a:lstStyle/>
          <a:p>
            <a:endParaRPr lang="en-US" sz="2000" b="1" dirty="0">
              <a:solidFill>
                <a:schemeClr val="accent2"/>
              </a:solidFill>
              <a:latin typeface="Alexandria" charset="0"/>
              <a:cs typeface="Alexandria" charset="0"/>
            </a:endParaRPr>
          </a:p>
          <a:p>
            <a:r>
              <a:rPr lang="en-US" sz="2000" b="1" dirty="0">
                <a:solidFill>
                  <a:srgbClr val="00AEEF"/>
                </a:solidFill>
                <a:latin typeface="Alexandria" charset="0"/>
                <a:cs typeface="Alexandria" charset="0"/>
              </a:rPr>
              <a:t>Solution</a:t>
            </a:r>
          </a:p>
          <a:p>
            <a:r>
              <a:rPr lang="en-US" sz="2000" b="1" dirty="0">
                <a:latin typeface="Alexandria" charset="0"/>
                <a:cs typeface="Alexandria" charset="0"/>
              </a:rPr>
              <a:t>3. n =30</a:t>
            </a:r>
          </a:p>
          <a:p>
            <a:r>
              <a:rPr lang="en-US" sz="2000" b="1" dirty="0">
                <a:latin typeface="Alexandria" charset="0"/>
                <a:cs typeface="Alexandria" charset="0"/>
              </a:rPr>
              <a:t>    </a:t>
            </a:r>
            <a:r>
              <a:rPr lang="en-US" sz="2000" b="1" dirty="0" err="1">
                <a:latin typeface="Alexandria" charset="0"/>
                <a:cs typeface="Alexandria" charset="0"/>
              </a:rPr>
              <a:t>i</a:t>
            </a:r>
            <a:r>
              <a:rPr lang="en-US" sz="2000" b="1" dirty="0">
                <a:latin typeface="Alexandria" charset="0"/>
                <a:cs typeface="Alexandria" charset="0"/>
              </a:rPr>
              <a:t>= 24/12=2%</a:t>
            </a:r>
          </a:p>
          <a:p>
            <a:endParaRPr lang="en-US" sz="2000" b="1" dirty="0">
              <a:latin typeface="Alexandria" charset="0"/>
              <a:cs typeface="Alexandria" charset="0"/>
            </a:endParaRPr>
          </a:p>
          <a:p>
            <a:r>
              <a:rPr lang="en-US" sz="2000" b="1" dirty="0">
                <a:latin typeface="Alexandria" charset="0"/>
                <a:cs typeface="Alexandria" charset="0"/>
              </a:rPr>
              <a:t> FV = $10,000 (1.81136* ) = $18,114</a:t>
            </a:r>
          </a:p>
          <a:p>
            <a:r>
              <a:rPr lang="en-US" sz="2000" b="1" dirty="0">
                <a:solidFill>
                  <a:schemeClr val="accent5"/>
                </a:solidFill>
                <a:latin typeface="Alexandria" charset="0"/>
                <a:cs typeface="Alexandria" charset="0"/>
              </a:rPr>
              <a:t>* Future value of $1: n=30, </a:t>
            </a:r>
            <a:r>
              <a:rPr lang="en-US" sz="2000" b="1" dirty="0" err="1">
                <a:solidFill>
                  <a:schemeClr val="accent5"/>
                </a:solidFill>
                <a:latin typeface="Alexandria" charset="0"/>
                <a:cs typeface="Alexandria" charset="0"/>
              </a:rPr>
              <a:t>i</a:t>
            </a:r>
            <a:r>
              <a:rPr lang="en-US" sz="2000" b="1" dirty="0">
                <a:solidFill>
                  <a:schemeClr val="accent5"/>
                </a:solidFill>
                <a:latin typeface="Alexandria" charset="0"/>
                <a:cs typeface="Alexandria" charset="0"/>
              </a:rPr>
              <a:t>=2% (from Table 6A-1)</a:t>
            </a:r>
          </a:p>
          <a:p>
            <a:r>
              <a:rPr lang="en-US" sz="2000" b="1" dirty="0">
                <a:latin typeface="Alexandria" charset="0"/>
                <a:cs typeface="Alexandria" charset="0"/>
              </a:rPr>
              <a:t> </a:t>
            </a:r>
            <a:br>
              <a:rPr lang="en-US" sz="2000" b="1" dirty="0">
                <a:latin typeface="Alexandria" charset="0"/>
                <a:cs typeface="Alexandria" charset="0"/>
              </a:rPr>
            </a:br>
            <a:endParaRPr lang="en-US" sz="2000" b="1" dirty="0">
              <a:latin typeface="Alexandria" charset="0"/>
              <a:cs typeface="Alexandria" charset="0"/>
            </a:endParaRPr>
          </a:p>
          <a:p>
            <a:endParaRPr lang="en-US" sz="2000" b="1" dirty="0">
              <a:solidFill>
                <a:schemeClr val="accent5"/>
              </a:solidFill>
              <a:latin typeface="Alexandria" charset="0"/>
              <a:cs typeface="Alexandria" charset="0"/>
            </a:endParaRPr>
          </a:p>
          <a:p>
            <a:endParaRPr lang="en-US" sz="2000" b="1" dirty="0">
              <a:solidFill>
                <a:schemeClr val="accent2"/>
              </a:solidFill>
              <a:latin typeface="Alexandria" charset="0"/>
              <a:cs typeface="Alexandria" charset="0"/>
            </a:endParaRPr>
          </a:p>
          <a:p>
            <a:endParaRPr lang="en-US" sz="2000" dirty="0">
              <a:latin typeface="Alexandria" charset="0"/>
              <a:cs typeface="Alexandria" charset="0"/>
            </a:endParaRPr>
          </a:p>
          <a:p>
            <a:br>
              <a:rPr lang="en-US" sz="2000" dirty="0">
                <a:latin typeface="Alexandria" charset="0"/>
                <a:cs typeface="Alexandria" charset="0"/>
              </a:rPr>
            </a:br>
            <a:endParaRPr lang="en-US" sz="2000" dirty="0">
              <a:latin typeface="Alexandria" charset="0"/>
              <a:cs typeface="Alexandria" charset="0"/>
            </a:endParaRPr>
          </a:p>
          <a:p>
            <a:pPr marL="285750" indent="-285750" algn="just">
              <a:buFont typeface="Arial" panose="020B0604020202020204" pitchFamily="34" charset="0"/>
              <a:buChar char="•"/>
            </a:pP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6122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0194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present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889000" y="2000139"/>
            <a:ext cx="10541000" cy="187743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rPr>
              <a:t>present value of a single amount</a:t>
            </a: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present value is today’s equivalent to a particular amount in the future. </a:t>
            </a:r>
            <a:b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b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2F4C564-36B9-A5D3-B103-1497958047DB}"/>
              </a:ext>
            </a:extLst>
          </p:cNvPr>
          <p:cNvPicPr>
            <a:picLocks noChangeAspect="1"/>
          </p:cNvPicPr>
          <p:nvPr/>
        </p:nvPicPr>
        <p:blipFill rotWithShape="1">
          <a:blip r:embed="rId3"/>
          <a:srcRect r="13875"/>
          <a:stretch/>
        </p:blipFill>
        <p:spPr>
          <a:xfrm>
            <a:off x="3983035" y="3080362"/>
            <a:ext cx="3508011" cy="2223716"/>
          </a:xfrm>
          <a:prstGeom prst="rect">
            <a:avLst/>
          </a:prstGeom>
        </p:spPr>
      </p:pic>
      <p:sp>
        <p:nvSpPr>
          <p:cNvPr id="4" name="TextBox 3">
            <a:extLst>
              <a:ext uri="{FF2B5EF4-FFF2-40B4-BE49-F238E27FC236}">
                <a16:creationId xmlns:a16="http://schemas.microsoft.com/office/drawing/2014/main" id="{D642F286-6296-0E38-5563-DAD576CF790E}"/>
              </a:ext>
            </a:extLst>
          </p:cNvPr>
          <p:cNvSpPr txBox="1"/>
          <p:nvPr/>
        </p:nvSpPr>
        <p:spPr>
          <a:xfrm>
            <a:off x="2689040" y="5262618"/>
            <a:ext cx="609600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PV Factor</a:t>
            </a:r>
          </a:p>
        </p:txBody>
      </p:sp>
    </p:spTree>
    <p:extLst>
      <p:ext uri="{BB962C8B-B14F-4D97-AF65-F5344CB8AC3E}">
        <p14:creationId xmlns:p14="http://schemas.microsoft.com/office/powerpoint/2010/main" val="1237313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05CDF6-8761-EE6A-2A16-B80B53B82F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1BBDCD-357E-7683-E0FD-1209C955D43A}"/>
              </a:ext>
            </a:extLst>
          </p:cNvPr>
          <p:cNvSpPr/>
          <p:nvPr/>
        </p:nvSpPr>
        <p:spPr>
          <a:xfrm>
            <a:off x="186267" y="304800"/>
            <a:ext cx="11768666" cy="6282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table of numbers with a number of different sizes&#10;&#10;Description automatically generated with medium confidence">
            <a:extLst>
              <a:ext uri="{FF2B5EF4-FFF2-40B4-BE49-F238E27FC236}">
                <a16:creationId xmlns:a16="http://schemas.microsoft.com/office/drawing/2014/main" id="{BDAA9E72-805D-B710-AFA2-F20A40E9A7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4133" y="457200"/>
            <a:ext cx="11345334" cy="5977467"/>
          </a:xfrm>
          <a:prstGeom prst="rect">
            <a:avLst/>
          </a:prstGeom>
        </p:spPr>
      </p:pic>
    </p:spTree>
    <p:extLst>
      <p:ext uri="{BB962C8B-B14F-4D97-AF65-F5344CB8AC3E}">
        <p14:creationId xmlns:p14="http://schemas.microsoft.com/office/powerpoint/2010/main" val="3981324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7365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889000" y="2000139"/>
            <a:ext cx="10541000" cy="163121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AEEF"/>
                </a:solidFill>
                <a:effectLst/>
                <a:uLnTx/>
                <a:uFillTx/>
                <a:latin typeface="Alexandria" charset="0"/>
                <a:ea typeface="+mn-ea"/>
                <a:cs typeface="Alexandria" charset="0"/>
              </a:rPr>
              <a:t>Example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Determine the present value of the following single amounts: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 </a:t>
            </a: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59153ED-486E-BCE1-AE50-45A0F5A8DD92}"/>
              </a:ext>
            </a:extLst>
          </p:cNvPr>
          <p:cNvPicPr>
            <a:picLocks noChangeAspect="1"/>
          </p:cNvPicPr>
          <p:nvPr/>
        </p:nvPicPr>
        <p:blipFill>
          <a:blip r:embed="rId3"/>
          <a:stretch>
            <a:fillRect/>
          </a:stretch>
        </p:blipFill>
        <p:spPr>
          <a:xfrm>
            <a:off x="1708392" y="3647254"/>
            <a:ext cx="8373454" cy="2133785"/>
          </a:xfrm>
          <a:prstGeom prst="rect">
            <a:avLst/>
          </a:prstGeom>
        </p:spPr>
      </p:pic>
    </p:spTree>
    <p:extLst>
      <p:ext uri="{BB962C8B-B14F-4D97-AF65-F5344CB8AC3E}">
        <p14:creationId xmlns:p14="http://schemas.microsoft.com/office/powerpoint/2010/main" val="2966846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47084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889000" y="2000139"/>
            <a:ext cx="10541000"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D7D31"/>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rgbClr val="00AEEF"/>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1/(1 + </a:t>
            </a:r>
            <a:r>
              <a:rPr kumimoji="0" lang="en-US" sz="2400" b="1"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1- PV= 20,000*0.50835=10167</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 Present value of $1: n=10, </a:t>
            </a:r>
            <a:r>
              <a:rPr kumimoji="0" lang="en-US" sz="2400" b="1" i="0" u="none" strike="noStrike" kern="1200" cap="none" spc="0" normalizeH="0" baseline="0" noProof="0" dirty="0" err="1">
                <a:ln>
                  <a:noFill/>
                </a:ln>
                <a:solidFill>
                  <a:schemeClr val="accent5"/>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=7% (from Table 6A-2)     </a:t>
            </a: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118F34-B299-C984-CDBE-50FB13B870C0}"/>
              </a:ext>
            </a:extLst>
          </p:cNvPr>
          <p:cNvPicPr>
            <a:picLocks noChangeAspect="1"/>
          </p:cNvPicPr>
          <p:nvPr/>
        </p:nvPicPr>
        <p:blipFill>
          <a:blip r:embed="rId3"/>
          <a:srcRect l="6270" t="10506" b="16788"/>
          <a:stretch/>
        </p:blipFill>
        <p:spPr>
          <a:xfrm>
            <a:off x="3368611" y="2101396"/>
            <a:ext cx="3879959" cy="1231417"/>
          </a:xfrm>
          <a:prstGeom prst="rect">
            <a:avLst/>
          </a:prstGeom>
        </p:spPr>
      </p:pic>
      <p:sp>
        <p:nvSpPr>
          <p:cNvPr id="4" name="TextBox 3">
            <a:extLst>
              <a:ext uri="{FF2B5EF4-FFF2-40B4-BE49-F238E27FC236}">
                <a16:creationId xmlns:a16="http://schemas.microsoft.com/office/drawing/2014/main" id="{16F45B48-EA0F-7E73-B4B0-B15BF3E45D16}"/>
              </a:ext>
            </a:extLst>
          </p:cNvPr>
          <p:cNvSpPr txBox="1"/>
          <p:nvPr/>
        </p:nvSpPr>
        <p:spPr>
          <a:xfrm>
            <a:off x="7402908" y="2532438"/>
            <a:ext cx="2538261"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PV Factor</a:t>
            </a:r>
          </a:p>
        </p:txBody>
      </p:sp>
    </p:spTree>
    <p:extLst>
      <p:ext uri="{BB962C8B-B14F-4D97-AF65-F5344CB8AC3E}">
        <p14:creationId xmlns:p14="http://schemas.microsoft.com/office/powerpoint/2010/main" val="666961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97015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889000" y="2000139"/>
            <a:ext cx="10541000" cy="409342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D7D31"/>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rgbClr val="00AEEF"/>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1/(1 + </a:t>
            </a:r>
            <a:r>
              <a:rPr kumimoji="0" lang="en-US" sz="2400" b="1"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2- PV= 14,000*0.39711=5559</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 Present value of $1: n=12, </a:t>
            </a:r>
            <a:r>
              <a:rPr kumimoji="0" lang="en-US" sz="2400" b="1" i="0" u="none" strike="noStrike" kern="1200" cap="none" spc="0" normalizeH="0" baseline="0" noProof="0" dirty="0" err="1">
                <a:ln>
                  <a:noFill/>
                </a:ln>
                <a:solidFill>
                  <a:schemeClr val="accent5"/>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=8% (from Table 6A-2)</a:t>
            </a:r>
            <a:br>
              <a:rPr kumimoji="0" lang="en-US" sz="2000" b="1" i="0" u="none" strike="noStrike" kern="1200" cap="none" spc="0" normalizeH="0" baseline="0" noProof="0" dirty="0">
                <a:ln>
                  <a:noFill/>
                </a:ln>
                <a:solidFill>
                  <a:prstClr val="black"/>
                </a:solidFill>
                <a:effectLst/>
                <a:uLnTx/>
                <a:uFillTx/>
                <a:latin typeface="Alexandria" charset="0"/>
                <a:ea typeface="+mn-ea"/>
                <a:cs typeface="Alexandria" charset="0"/>
              </a:rPr>
            </a:b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118F34-B299-C984-CDBE-50FB13B870C0}"/>
              </a:ext>
            </a:extLst>
          </p:cNvPr>
          <p:cNvPicPr>
            <a:picLocks noChangeAspect="1"/>
          </p:cNvPicPr>
          <p:nvPr/>
        </p:nvPicPr>
        <p:blipFill>
          <a:blip r:embed="rId3"/>
          <a:srcRect l="6270" t="10506" b="16788"/>
          <a:stretch/>
        </p:blipFill>
        <p:spPr>
          <a:xfrm>
            <a:off x="3294114" y="2025196"/>
            <a:ext cx="3704114" cy="1175607"/>
          </a:xfrm>
          <a:prstGeom prst="rect">
            <a:avLst/>
          </a:prstGeom>
        </p:spPr>
      </p:pic>
      <p:sp>
        <p:nvSpPr>
          <p:cNvPr id="4" name="TextBox 3">
            <a:extLst>
              <a:ext uri="{FF2B5EF4-FFF2-40B4-BE49-F238E27FC236}">
                <a16:creationId xmlns:a16="http://schemas.microsoft.com/office/drawing/2014/main" id="{67EF29E5-D09B-5317-7498-16577ED352D5}"/>
              </a:ext>
            </a:extLst>
          </p:cNvPr>
          <p:cNvSpPr txBox="1"/>
          <p:nvPr/>
        </p:nvSpPr>
        <p:spPr>
          <a:xfrm>
            <a:off x="7887802" y="2428333"/>
            <a:ext cx="2538261"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PV Factor</a:t>
            </a:r>
          </a:p>
        </p:txBody>
      </p:sp>
    </p:spTree>
    <p:extLst>
      <p:ext uri="{BB962C8B-B14F-4D97-AF65-F5344CB8AC3E}">
        <p14:creationId xmlns:p14="http://schemas.microsoft.com/office/powerpoint/2010/main" val="3667641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47084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889000" y="2000139"/>
            <a:ext cx="10541000" cy="40318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rgbClr val="00AEEF"/>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1/(1 + </a:t>
            </a:r>
            <a:r>
              <a:rPr kumimoji="0" lang="en-US" sz="2400" b="1"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3- PV= 25,000*0.10367=2,591</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 Present value of $1: n=20, </a:t>
            </a:r>
            <a:r>
              <a:rPr kumimoji="0" lang="en-US" sz="2400" b="1" i="0" u="none" strike="noStrike" kern="1200" cap="none" spc="0" normalizeH="0" baseline="0" noProof="0" dirty="0" err="1">
                <a:ln>
                  <a:noFill/>
                </a:ln>
                <a:solidFill>
                  <a:schemeClr val="accent5"/>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=12% (from Table 6A-2)</a:t>
            </a:r>
            <a:br>
              <a:rPr kumimoji="0" lang="en-US" sz="2000" b="1" i="0" u="none" strike="noStrike" kern="1200" cap="none" spc="0" normalizeH="0" baseline="0" noProof="0" dirty="0">
                <a:ln>
                  <a:noFill/>
                </a:ln>
                <a:solidFill>
                  <a:schemeClr val="accent5"/>
                </a:solidFill>
                <a:effectLst/>
                <a:uLnTx/>
                <a:uFillTx/>
                <a:latin typeface="Alexandria" charset="0"/>
                <a:ea typeface="+mn-ea"/>
                <a:cs typeface="Alexandria" charset="0"/>
              </a:rPr>
            </a:br>
            <a:endParaRPr kumimoji="0" lang="en-US" sz="2000" b="1" i="0" u="none" strike="noStrike" kern="1200" cap="none" spc="0" normalizeH="0" baseline="0" noProof="0" dirty="0">
              <a:ln>
                <a:noFill/>
              </a:ln>
              <a:solidFill>
                <a:schemeClr val="accent5"/>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118F34-B299-C984-CDBE-50FB13B870C0}"/>
              </a:ext>
            </a:extLst>
          </p:cNvPr>
          <p:cNvPicPr>
            <a:picLocks noChangeAspect="1"/>
          </p:cNvPicPr>
          <p:nvPr/>
        </p:nvPicPr>
        <p:blipFill>
          <a:blip r:embed="rId3"/>
          <a:srcRect l="6270" t="10506" b="16788"/>
          <a:stretch/>
        </p:blipFill>
        <p:spPr>
          <a:xfrm>
            <a:off x="3329733" y="2101396"/>
            <a:ext cx="4120004" cy="1307602"/>
          </a:xfrm>
          <a:prstGeom prst="rect">
            <a:avLst/>
          </a:prstGeom>
        </p:spPr>
      </p:pic>
      <p:sp>
        <p:nvSpPr>
          <p:cNvPr id="4" name="TextBox 3">
            <a:extLst>
              <a:ext uri="{FF2B5EF4-FFF2-40B4-BE49-F238E27FC236}">
                <a16:creationId xmlns:a16="http://schemas.microsoft.com/office/drawing/2014/main" id="{5B62F0B9-4C65-8719-E604-D621475E9550}"/>
              </a:ext>
            </a:extLst>
          </p:cNvPr>
          <p:cNvSpPr txBox="1"/>
          <p:nvPr/>
        </p:nvSpPr>
        <p:spPr>
          <a:xfrm>
            <a:off x="7887802" y="2570531"/>
            <a:ext cx="2538261"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PV Factor</a:t>
            </a:r>
          </a:p>
        </p:txBody>
      </p:sp>
    </p:spTree>
    <p:extLst>
      <p:ext uri="{BB962C8B-B14F-4D97-AF65-F5344CB8AC3E}">
        <p14:creationId xmlns:p14="http://schemas.microsoft.com/office/powerpoint/2010/main" val="2249898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0194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889000" y="2000139"/>
            <a:ext cx="10541000" cy="37240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rgbClr val="00AEEF"/>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1/(1 + </a:t>
            </a:r>
            <a:r>
              <a:rPr kumimoji="0" lang="en-US" sz="2400" b="1"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4- PV= 40,000*0.46651=18,660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 Present value of $1: n=8, </a:t>
            </a:r>
            <a:r>
              <a:rPr kumimoji="0" lang="en-US" sz="2400" b="1" i="0" u="none" strike="noStrike" kern="1200" cap="none" spc="0" normalizeH="0" baseline="0" noProof="0" dirty="0" err="1">
                <a:ln>
                  <a:noFill/>
                </a:ln>
                <a:solidFill>
                  <a:schemeClr val="accent5"/>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=10% (from Table 6A-2)</a:t>
            </a: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118F34-B299-C984-CDBE-50FB13B870C0}"/>
              </a:ext>
            </a:extLst>
          </p:cNvPr>
          <p:cNvPicPr>
            <a:picLocks noChangeAspect="1"/>
          </p:cNvPicPr>
          <p:nvPr/>
        </p:nvPicPr>
        <p:blipFill>
          <a:blip r:embed="rId3"/>
          <a:srcRect l="6270" t="10506" b="16788"/>
          <a:stretch/>
        </p:blipFill>
        <p:spPr>
          <a:xfrm>
            <a:off x="3036655" y="2101396"/>
            <a:ext cx="4120004" cy="1307602"/>
          </a:xfrm>
          <a:prstGeom prst="rect">
            <a:avLst/>
          </a:prstGeom>
        </p:spPr>
      </p:pic>
      <p:sp>
        <p:nvSpPr>
          <p:cNvPr id="4" name="TextBox 3">
            <a:extLst>
              <a:ext uri="{FF2B5EF4-FFF2-40B4-BE49-F238E27FC236}">
                <a16:creationId xmlns:a16="http://schemas.microsoft.com/office/drawing/2014/main" id="{2DC46D8B-7B35-31F2-915B-56729B31C1C3}"/>
              </a:ext>
            </a:extLst>
          </p:cNvPr>
          <p:cNvSpPr txBox="1"/>
          <p:nvPr/>
        </p:nvSpPr>
        <p:spPr>
          <a:xfrm>
            <a:off x="7886214" y="2570531"/>
            <a:ext cx="2538261"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PV Factor</a:t>
            </a:r>
          </a:p>
        </p:txBody>
      </p:sp>
    </p:spTree>
    <p:extLst>
      <p:ext uri="{BB962C8B-B14F-4D97-AF65-F5344CB8AC3E}">
        <p14:creationId xmlns:p14="http://schemas.microsoft.com/office/powerpoint/2010/main" val="2510522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56726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825499" y="1783161"/>
            <a:ext cx="10541000" cy="40318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D7D31"/>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Example</a:t>
            </a: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What is the future value of $5,000 at the end of six periods at 8% compound interest?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FV = $5,000 × 1.58687* = $7,937</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*Future value of $1: n = 6, </a:t>
            </a:r>
            <a:r>
              <a:rPr kumimoji="0" lang="en-US" sz="2400" b="1" i="0" u="none" strike="noStrike" kern="1200" cap="none" spc="0" normalizeH="0" baseline="0" noProof="0" dirty="0" err="1">
                <a:ln>
                  <a:noFill/>
                </a:ln>
                <a:solidFill>
                  <a:schemeClr val="accent5"/>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 = 8% (from Table 1)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5258FC6-5988-8C25-F603-9DC0C0381A3F}"/>
              </a:ext>
            </a:extLst>
          </p:cNvPr>
          <p:cNvPicPr>
            <a:picLocks noChangeAspect="1"/>
          </p:cNvPicPr>
          <p:nvPr/>
        </p:nvPicPr>
        <p:blipFill rotWithShape="1">
          <a:blip r:embed="rId3"/>
          <a:srcRect b="20181"/>
          <a:stretch/>
        </p:blipFill>
        <p:spPr>
          <a:xfrm>
            <a:off x="3859110" y="3237912"/>
            <a:ext cx="5026093" cy="520352"/>
          </a:xfrm>
          <a:prstGeom prst="rect">
            <a:avLst/>
          </a:prstGeom>
        </p:spPr>
      </p:pic>
    </p:spTree>
    <p:extLst>
      <p:ext uri="{BB962C8B-B14F-4D97-AF65-F5344CB8AC3E}">
        <p14:creationId xmlns:p14="http://schemas.microsoft.com/office/powerpoint/2010/main" val="1404622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78985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889000" y="1831882"/>
            <a:ext cx="10541000" cy="44012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Example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What is the present value of $8,000 to be received eight periods from today assuming a compound interest rate of 12%?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a:t>
            </a: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1/(1 + </a:t>
            </a:r>
            <a:r>
              <a:rPr kumimoji="0" lang="en-US" sz="2400" b="1"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 $8,000 × .40388* = $3,231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*Present value of $1: n = 8, </a:t>
            </a:r>
            <a:r>
              <a:rPr kumimoji="0" lang="en-US" sz="2400" b="1" i="0" u="none" strike="noStrike" kern="1200" cap="none" spc="0" normalizeH="0" baseline="0" noProof="0" dirty="0" err="1">
                <a:ln>
                  <a:noFill/>
                </a:ln>
                <a:solidFill>
                  <a:schemeClr val="accent5"/>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 = 12% (from Table 2)</a:t>
            </a:r>
            <a:endParaRPr kumimoji="0" lang="en-US" sz="2400" b="0"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81875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00587" cy="4749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91685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889000" y="2000139"/>
            <a:ext cx="10541000" cy="415498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Example</a:t>
            </a: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What is the present value of $10,000 to be received two years from today assuming an annual interest rate of 24% and monthly compounding?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FV* 1/(1 + </a:t>
            </a:r>
            <a:r>
              <a:rPr kumimoji="0" lang="en-US" sz="2400" b="1"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 2*12=24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=24/12=2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 = $10,000 × .62172* = $6,217</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*Present value of $1: n = 24, </a:t>
            </a:r>
            <a:r>
              <a:rPr kumimoji="0" lang="en-US" sz="2400" i="0" u="none" strike="noStrike" kern="1200" cap="none" spc="0" normalizeH="0" baseline="0" noProof="0" dirty="0" err="1">
                <a:ln>
                  <a:noFill/>
                </a:ln>
                <a:solidFill>
                  <a:schemeClr val="accent5"/>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schemeClr val="accent5"/>
                </a:solidFill>
                <a:effectLst/>
                <a:uLnTx/>
                <a:uFillTx/>
                <a:latin typeface="Calibri" panose="020F0502020204030204" pitchFamily="34" charset="0"/>
                <a:cs typeface="Calibri" panose="020F0502020204030204" pitchFamily="34" charset="0"/>
              </a:rPr>
              <a:t> = 2% (from Table 2</a:t>
            </a: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8621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236053"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0194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942308" y="2064722"/>
            <a:ext cx="6172031" cy="452431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rPr>
              <a:t>Accounting Applications of Present Value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rPr>
              <a:t>Techniques—Single Cash Amount</a:t>
            </a:r>
            <a:endParaRPr kumimoji="0" lang="ar-EG"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ar-EG" sz="2400" b="1" dirty="0">
              <a:solidFill>
                <a:schemeClr val="accent2"/>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effectLst/>
                <a:uLnTx/>
                <a:uFillTx/>
                <a:latin typeface="Calibri" panose="020F0502020204030204" pitchFamily="34" charset="0"/>
                <a:cs typeface="Calibri" panose="020F0502020204030204" pitchFamily="34" charset="0"/>
              </a:rPr>
              <a:t>Many assets and most liabilities are monetary in nature. assets include money and claims to be received, and liabilities are obligations to be paid, the amount of which is fixed or determinable.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effectLst/>
                <a:uLnTx/>
                <a:uFillTx/>
                <a:latin typeface="Calibri" panose="020F0502020204030204" pitchFamily="34" charset="0"/>
                <a:cs typeface="Calibri" panose="020F0502020204030204" pitchFamily="34" charset="0"/>
              </a:rPr>
              <a:t>Ex, if you borrow money from a bank and signed a N/P the amount of cash to be repaid is fixed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effectLst/>
                <a:uLnTx/>
                <a:uFillTx/>
                <a:latin typeface="Calibri" panose="020F0502020204030204" pitchFamily="34" charset="0"/>
                <a:cs typeface="Calibri" panose="020F0502020204030204" pitchFamily="34" charset="0"/>
              </a:rPr>
              <a:t>We value most receivables and payables at PV of future cash flows.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scale with money and numbers on it&#10;&#10;Description automatically generated">
            <a:extLst>
              <a:ext uri="{FF2B5EF4-FFF2-40B4-BE49-F238E27FC236}">
                <a16:creationId xmlns:a16="http://schemas.microsoft.com/office/drawing/2014/main" id="{F4FDBEA7-B127-E495-CE4B-C119350608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4795" y="2292388"/>
            <a:ext cx="3987800" cy="3987800"/>
          </a:xfrm>
          <a:prstGeom prst="rect">
            <a:avLst/>
          </a:prstGeom>
        </p:spPr>
      </p:pic>
    </p:spTree>
    <p:extLst>
      <p:ext uri="{BB962C8B-B14F-4D97-AF65-F5344CB8AC3E}">
        <p14:creationId xmlns:p14="http://schemas.microsoft.com/office/powerpoint/2010/main" val="3608784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87365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1160101" y="1767130"/>
            <a:ext cx="10089591" cy="39703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Example:</a:t>
            </a:r>
            <a:endPar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The Field Detergent Company sold merchandise to the Abel Company on June 30, 2013. Payment was made in the form of a noninterest-bearing note requiring Abel to pay $85,000 on June 30, 2015. Assume that a 10% interest rate properly reflects the time value of money in this situation.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pitchFamily="34" charset="0"/>
                <a:cs typeface="Calibri" panose="020F0502020204030204" pitchFamily="34" charset="0"/>
              </a:rPr>
              <a:t>Required: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Calculate the amount at which Field should record the note receivable and corresponding sales revenue on June 30, 2013. </a:t>
            </a:r>
            <a:endParaRPr kumimoji="0" lang="en-US" sz="2000" b="0" i="0" u="none" strike="noStrike" kern="1200" cap="none" spc="0" normalizeH="0" baseline="0" noProof="0" dirty="0">
              <a:ln>
                <a:noFill/>
              </a:ln>
              <a:solidFill>
                <a:srgbClr val="00AEEF"/>
              </a:solidFill>
              <a:effectLst/>
              <a:uLnTx/>
              <a:uFillTx/>
              <a:latin typeface="Alexandria" charset="0"/>
              <a:ea typeface="+mn-ea"/>
              <a:cs typeface="Alexandria"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06823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929054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Compute the future value of a single amount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942308" y="2244601"/>
            <a:ext cx="9496176" cy="409342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FV= 85,000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 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 2 y</a:t>
            </a:r>
          </a:p>
          <a:p>
            <a:pPr marL="0" marR="0" lvl="0" indent="0" algn="l" defTabSz="914400" rtl="0" eaLnBrk="1" fontAlgn="auto" latinLnBrk="0" hangingPunct="1">
              <a:lnSpc>
                <a:spcPct val="100000"/>
              </a:lnSpc>
              <a:spcBef>
                <a:spcPts val="0"/>
              </a:spcBef>
              <a:spcAft>
                <a:spcPts val="0"/>
              </a:spcAft>
              <a:buClrTx/>
              <a:buSzTx/>
              <a:buFontTx/>
              <a:buNone/>
              <a:tabLst/>
              <a:defRPr/>
            </a:pPr>
            <a:endParaRPr lang="pt-BR" sz="2400" dirty="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PV=FV*(1/1+i)^n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pv</a:t>
            </a: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85,000*0.82645= 70,248</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Field should record the note receivable and corresponding sales revenue on June 30, 2013, at PV 70,248</a:t>
            </a:r>
            <a:endParaRPr kumimoji="0" lang="pt-BR"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3555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01121"/>
            <a:ext cx="11047182" cy="49879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7165701"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Annuity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762000" y="5497990"/>
            <a:ext cx="1081272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2"/>
                </a:solidFill>
                <a:latin typeface="Calibri" panose="020F0502020204030204" pitchFamily="34" charset="0"/>
                <a:cs typeface="Calibri" panose="020F0502020204030204" pitchFamily="34" charset="0"/>
              </a:rPr>
              <a:t>O</a:t>
            </a:r>
            <a:r>
              <a:rPr kumimoji="0" lang="en-US" sz="2400" b="1" i="0" u="none" strike="noStrike" kern="1200" cap="none" spc="0" normalizeH="0" baseline="0" noProof="0" dirty="0" err="1">
                <a:ln>
                  <a:noFill/>
                </a:ln>
                <a:solidFill>
                  <a:schemeClr val="accent2"/>
                </a:solidFill>
                <a:effectLst/>
                <a:uLnTx/>
                <a:uFillTx/>
                <a:latin typeface="Calibri" panose="020F0502020204030204" pitchFamily="34" charset="0"/>
                <a:cs typeface="Calibri" panose="020F0502020204030204" pitchFamily="34" charset="0"/>
              </a:rPr>
              <a:t>rdinary</a:t>
            </a:r>
            <a:r>
              <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rPr>
              <a:t> Annuity</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a:t>
            </a: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In an ordinary annuity cash flows occur </a:t>
            </a:r>
            <a:r>
              <a:rPr kumimoji="0" lang="en-US" sz="2400" b="1" i="0" u="none" strike="noStrike" kern="1200" cap="none" spc="0" normalizeH="0" baseline="0" noProof="0" dirty="0">
                <a:ln>
                  <a:noFill/>
                </a:ln>
                <a:solidFill>
                  <a:srgbClr val="203E5F"/>
                </a:solidFill>
                <a:effectLst/>
                <a:highlight>
                  <a:srgbClr val="FFFFFF"/>
                </a:highlight>
                <a:uLnTx/>
                <a:uFillTx/>
                <a:latin typeface="Calibri" panose="020F0502020204030204" pitchFamily="34" charset="0"/>
                <a:cs typeface="Calibri" panose="020F0502020204030204" pitchFamily="34" charset="0"/>
              </a:rPr>
              <a:t>at the end of each period.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2"/>
                </a:solidFill>
                <a:latin typeface="Calibri" panose="020F0502020204030204" pitchFamily="34" charset="0"/>
                <a:cs typeface="Calibri" panose="020F0502020204030204" pitchFamily="34" charset="0"/>
              </a:rPr>
              <a:t>A</a:t>
            </a:r>
            <a:r>
              <a:rPr kumimoji="0" lang="en-US" sz="2400" b="1" i="0" u="none" strike="noStrike" kern="1200" cap="none" spc="0" normalizeH="0" baseline="0" noProof="0" dirty="0" err="1">
                <a:ln>
                  <a:noFill/>
                </a:ln>
                <a:solidFill>
                  <a:schemeClr val="accent2"/>
                </a:solidFill>
                <a:effectLst/>
                <a:uLnTx/>
                <a:uFillTx/>
                <a:latin typeface="Calibri" panose="020F0502020204030204" pitchFamily="34" charset="0"/>
                <a:cs typeface="Calibri" panose="020F0502020204030204" pitchFamily="34" charset="0"/>
              </a:rPr>
              <a:t>nnuity</a:t>
            </a:r>
            <a:r>
              <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rPr>
              <a:t> Due</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a:t>
            </a: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In an annuity due cash flows </a:t>
            </a:r>
            <a:r>
              <a:rPr kumimoji="0" lang="en-US" sz="2400" i="0" u="none" strike="noStrike" kern="1200" cap="none" spc="0" normalizeH="0" baseline="0" noProof="0" dirty="0">
                <a:ln>
                  <a:noFill/>
                </a:ln>
                <a:solidFill>
                  <a:prstClr val="black"/>
                </a:solidFill>
                <a:effectLst/>
                <a:highlight>
                  <a:srgbClr val="FFFFFF"/>
                </a:highlight>
                <a:uLnTx/>
                <a:uFillTx/>
                <a:latin typeface="Calibri" panose="020F0502020204030204" pitchFamily="34" charset="0"/>
                <a:cs typeface="Calibri" panose="020F0502020204030204" pitchFamily="34" charset="0"/>
              </a:rPr>
              <a:t>occur </a:t>
            </a:r>
            <a:r>
              <a:rPr kumimoji="0" lang="en-US" sz="2400" b="1" i="0" u="none" strike="noStrike" kern="1200" cap="none" spc="0" normalizeH="0" baseline="0" noProof="0" dirty="0">
                <a:ln>
                  <a:noFill/>
                </a:ln>
                <a:solidFill>
                  <a:srgbClr val="203E5F"/>
                </a:solidFill>
                <a:effectLst/>
                <a:highlight>
                  <a:srgbClr val="FFFFFF"/>
                </a:highlight>
                <a:uLnTx/>
                <a:uFillTx/>
                <a:latin typeface="Calibri" panose="020F0502020204030204" pitchFamily="34" charset="0"/>
                <a:cs typeface="Calibri" panose="020F0502020204030204" pitchFamily="34" charset="0"/>
              </a:rPr>
              <a:t>at the beginning of each period.</a:t>
            </a:r>
            <a:endParaRPr kumimoji="0" lang="en-US" sz="2000" b="1" i="0" u="none" strike="noStrike" kern="1200" cap="none" spc="0" normalizeH="0" baseline="0" noProof="0" dirty="0">
              <a:ln>
                <a:noFill/>
              </a:ln>
              <a:solidFill>
                <a:srgbClr val="203E5F"/>
              </a:solidFill>
              <a:effectLst/>
              <a:highlight>
                <a:srgbClr val="FFFFFF"/>
              </a:highligh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screenshot of a device&#10;&#10;Description automatically generated">
            <a:extLst>
              <a:ext uri="{FF2B5EF4-FFF2-40B4-BE49-F238E27FC236}">
                <a16:creationId xmlns:a16="http://schemas.microsoft.com/office/drawing/2014/main" id="{CD54DAF2-FE54-2052-4D87-DECA3E3432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2335" y="1973176"/>
            <a:ext cx="8047327" cy="3268999"/>
          </a:xfrm>
          <a:prstGeom prst="rect">
            <a:avLst/>
          </a:prstGeom>
        </p:spPr>
      </p:pic>
    </p:spTree>
    <p:extLst>
      <p:ext uri="{BB962C8B-B14F-4D97-AF65-F5344CB8AC3E}">
        <p14:creationId xmlns:p14="http://schemas.microsoft.com/office/powerpoint/2010/main" val="1365397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A5B382-363D-A9EE-C11C-B5C53CC1A0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0C53A2-E481-FB81-5210-177838E67CD3}"/>
              </a:ext>
            </a:extLst>
          </p:cNvPr>
          <p:cNvSpPr/>
          <p:nvPr/>
        </p:nvSpPr>
        <p:spPr>
          <a:xfrm>
            <a:off x="617279" y="1270179"/>
            <a:ext cx="11134453" cy="5318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B89C4DF-FDAD-7C14-E26F-00BC588F7271}"/>
              </a:ext>
            </a:extLst>
          </p:cNvPr>
          <p:cNvSpPr txBox="1"/>
          <p:nvPr/>
        </p:nvSpPr>
        <p:spPr>
          <a:xfrm>
            <a:off x="2513149" y="714364"/>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Annuity</a:t>
            </a:r>
          </a:p>
        </p:txBody>
      </p:sp>
      <p:sp>
        <p:nvSpPr>
          <p:cNvPr id="5" name="Rectangle 4">
            <a:extLst>
              <a:ext uri="{FF2B5EF4-FFF2-40B4-BE49-F238E27FC236}">
                <a16:creationId xmlns:a16="http://schemas.microsoft.com/office/drawing/2014/main" id="{E51F8686-CB78-DAFD-E43D-34ADDB795085}"/>
              </a:ext>
            </a:extLst>
          </p:cNvPr>
          <p:cNvSpPr/>
          <p:nvPr/>
        </p:nvSpPr>
        <p:spPr>
          <a:xfrm>
            <a:off x="1004717"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B47CC0E-B71F-91DC-2A8B-3A28F0769BF8}"/>
              </a:ext>
            </a:extLst>
          </p:cNvPr>
          <p:cNvSpPr txBox="1"/>
          <p:nvPr/>
        </p:nvSpPr>
        <p:spPr>
          <a:xfrm>
            <a:off x="1100485" y="774818"/>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55A3E537-7B65-D5B9-C275-84BA363F2B9D}"/>
              </a:ext>
            </a:extLst>
          </p:cNvPr>
          <p:cNvSpPr txBox="1"/>
          <p:nvPr/>
        </p:nvSpPr>
        <p:spPr>
          <a:xfrm>
            <a:off x="1214179" y="1030648"/>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a:extLst>
              <a:ext uri="{FF2B5EF4-FFF2-40B4-BE49-F238E27FC236}">
                <a16:creationId xmlns:a16="http://schemas.microsoft.com/office/drawing/2014/main" id="{14D52CE8-EA05-171C-218D-1B9576B870AE}"/>
              </a:ext>
            </a:extLst>
          </p:cNvPr>
          <p:cNvSpPr txBox="1"/>
          <p:nvPr/>
        </p:nvSpPr>
        <p:spPr>
          <a:xfrm>
            <a:off x="825499" y="1765540"/>
            <a:ext cx="10749222" cy="452431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Example:</a:t>
            </a:r>
            <a:endPar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What is the future value of an annuity of $2,000 invested at the end of each of the next six periods at 8% interest?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dirty="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A=2000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 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8%</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noProof="0" dirty="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pitchFamily="34" charset="0"/>
                <a:cs typeface="Calibri" panose="020F0502020204030204" pitchFamily="34" charset="0"/>
              </a:rPr>
              <a:t>Ordinary Annuities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FVA = $2,000 × 7.3359* = $14,672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*Future value of an ordinary annuity of $1: n = 6, </a:t>
            </a:r>
            <a:r>
              <a:rPr kumimoji="0" lang="en-US" sz="2400" i="0" u="none" strike="noStrike" kern="1200" cap="none" spc="0" normalizeH="0" baseline="0" noProof="0" dirty="0" err="1">
                <a:ln>
                  <a:noFill/>
                </a:ln>
                <a:solidFill>
                  <a:srgbClr val="00AEEF"/>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 = 8% (from Table 3)</a:t>
            </a:r>
            <a:endParaRPr kumimoji="0" lang="en-US" sz="2400" b="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422B3F49-AE97-5AC2-9717-73043176E9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00185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270179"/>
            <a:ext cx="11134453" cy="5318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714364"/>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Annuity</a:t>
            </a:r>
          </a:p>
        </p:txBody>
      </p:sp>
      <p:sp>
        <p:nvSpPr>
          <p:cNvPr id="5" name="Rectangle 4"/>
          <p:cNvSpPr/>
          <p:nvPr/>
        </p:nvSpPr>
        <p:spPr>
          <a:xfrm>
            <a:off x="1004717"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00485" y="774818"/>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030648"/>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825499" y="1765540"/>
            <a:ext cx="10152322" cy="489364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Example:</a:t>
            </a:r>
            <a:endPar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What is the future value of an annuity of $2,000 invested at the beginning of each of 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next six periods at 8% interest?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A=2000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 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8%</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pitchFamily="34" charset="0"/>
                <a:cs typeface="Calibri" panose="020F0502020204030204" pitchFamily="34" charset="0"/>
              </a:rPr>
              <a:t>Annuity due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FVAD = $2,000 × 7.9228* = $15,846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*Future value of an annuity due of $1: n = 6, </a:t>
            </a:r>
            <a:r>
              <a:rPr kumimoji="0" lang="en-US" sz="2400" i="0" u="none" strike="noStrike" kern="1200" cap="none" spc="0" normalizeH="0" baseline="0" noProof="0" dirty="0" err="1">
                <a:ln>
                  <a:noFill/>
                </a:ln>
                <a:solidFill>
                  <a:srgbClr val="00AEEF"/>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 = 8% (from Table 5)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4065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Annuity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653075" y="1629790"/>
            <a:ext cx="10541000" cy="169277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2"/>
                </a:solidFill>
                <a:latin typeface="Alexandria" charset="0"/>
                <a:cs typeface="Alexandria" charset="0"/>
              </a:rPr>
              <a:t>Ordinary</a:t>
            </a:r>
            <a:r>
              <a:rPr kumimoji="0" lang="en-US" sz="2400" b="1" i="0" u="none" strike="noStrike" kern="1200" cap="none" spc="0" normalizeH="0" baseline="0" noProof="0" dirty="0">
                <a:ln>
                  <a:noFill/>
                </a:ln>
                <a:solidFill>
                  <a:schemeClr val="accent2"/>
                </a:solidFill>
                <a:effectLst/>
                <a:uLnTx/>
                <a:uFillTx/>
                <a:latin typeface="Alexandria" charset="0"/>
                <a:ea typeface="+mn-ea"/>
                <a:cs typeface="Alexandria" charset="0"/>
              </a:rPr>
              <a:t> Annuity VS Annuity </a:t>
            </a:r>
            <a:r>
              <a:rPr lang="en-US" sz="2400" b="1" dirty="0">
                <a:solidFill>
                  <a:schemeClr val="accent2"/>
                </a:solidFill>
                <a:latin typeface="Alexandria" charset="0"/>
                <a:cs typeface="Alexandria" charset="0"/>
              </a:rPr>
              <a:t>D</a:t>
            </a:r>
            <a:r>
              <a:rPr kumimoji="0" lang="en-US" sz="2400" b="1" i="0" u="none" strike="noStrike" kern="1200" cap="none" spc="0" normalizeH="0" baseline="0" noProof="0" dirty="0" err="1">
                <a:ln>
                  <a:noFill/>
                </a:ln>
                <a:solidFill>
                  <a:schemeClr val="accent2"/>
                </a:solidFill>
                <a:effectLst/>
                <a:uLnTx/>
                <a:uFillTx/>
                <a:latin typeface="Alexandria" charset="0"/>
                <a:ea typeface="+mn-ea"/>
                <a:cs typeface="Alexandria" charset="0"/>
              </a:rPr>
              <a:t>ue</a:t>
            </a:r>
            <a:endParaRPr kumimoji="0" lang="en-US" sz="2400" b="1" i="0" u="none" strike="noStrike" kern="1200" cap="none" spc="0" normalizeH="0" baseline="0" noProof="0" dirty="0">
              <a:ln>
                <a:noFill/>
              </a:ln>
              <a:solidFill>
                <a:schemeClr val="accent2"/>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1"/>
                </a:solidFill>
                <a:effectLst/>
                <a:uLnTx/>
                <a:uFillTx/>
                <a:latin typeface="Alexandria" charset="0"/>
                <a:ea typeface="+mn-ea"/>
                <a:cs typeface="Alexandria" charset="0"/>
              </a:rPr>
              <a:t>$14,672             VS           $15,846</a:t>
            </a:r>
            <a:br>
              <a:rPr kumimoji="0" lang="en-US" sz="2000" i="0" u="none" strike="noStrike" kern="1200" cap="none" spc="0" normalizeH="0" baseline="0" noProof="0" dirty="0">
                <a:ln>
                  <a:noFill/>
                </a:ln>
                <a:solidFill>
                  <a:prstClr val="black"/>
                </a:solidFill>
                <a:effectLst/>
                <a:uLnTx/>
                <a:uFillTx/>
                <a:latin typeface="Alexandria" charset="0"/>
                <a:ea typeface="+mn-ea"/>
                <a:cs typeface="Alexandria" charset="0"/>
              </a:rPr>
            </a:br>
            <a:endParaRPr kumimoji="0" lang="en-US" sz="20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C410B54-871A-D97F-EF30-A85F2DE8D824}"/>
              </a:ext>
            </a:extLst>
          </p:cNvPr>
          <p:cNvPicPr>
            <a:picLocks noChangeAspect="1"/>
          </p:cNvPicPr>
          <p:nvPr/>
        </p:nvPicPr>
        <p:blipFill rotWithShape="1">
          <a:blip r:embed="rId3"/>
          <a:srcRect b="10935"/>
          <a:stretch/>
        </p:blipFill>
        <p:spPr>
          <a:xfrm>
            <a:off x="997925" y="3198158"/>
            <a:ext cx="9921807" cy="1491076"/>
          </a:xfrm>
          <a:prstGeom prst="rect">
            <a:avLst/>
          </a:prstGeom>
        </p:spPr>
      </p:pic>
    </p:spTree>
    <p:extLst>
      <p:ext uri="{BB962C8B-B14F-4D97-AF65-F5344CB8AC3E}">
        <p14:creationId xmlns:p14="http://schemas.microsoft.com/office/powerpoint/2010/main" val="1531552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Annuity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653075" y="1629790"/>
            <a:ext cx="10541000" cy="169277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2"/>
                </a:solidFill>
                <a:latin typeface="Alexandria" charset="0"/>
                <a:cs typeface="Alexandria" charset="0"/>
              </a:rPr>
              <a:t>Ordinary</a:t>
            </a:r>
            <a:r>
              <a:rPr kumimoji="0" lang="en-US" sz="2400" b="1" i="0" u="none" strike="noStrike" kern="1200" cap="none" spc="0" normalizeH="0" baseline="0" noProof="0" dirty="0">
                <a:ln>
                  <a:noFill/>
                </a:ln>
                <a:solidFill>
                  <a:schemeClr val="accent2"/>
                </a:solidFill>
                <a:effectLst/>
                <a:uLnTx/>
                <a:uFillTx/>
                <a:latin typeface="Alexandria" charset="0"/>
                <a:ea typeface="+mn-ea"/>
                <a:cs typeface="Alexandria" charset="0"/>
              </a:rPr>
              <a:t> Annuity VS Annuity </a:t>
            </a:r>
            <a:r>
              <a:rPr lang="en-US" sz="2400" b="1" dirty="0">
                <a:solidFill>
                  <a:schemeClr val="accent2"/>
                </a:solidFill>
                <a:latin typeface="Alexandria" charset="0"/>
                <a:cs typeface="Alexandria" charset="0"/>
              </a:rPr>
              <a:t>D</a:t>
            </a:r>
            <a:r>
              <a:rPr kumimoji="0" lang="en-US" sz="2400" b="1" i="0" u="none" strike="noStrike" kern="1200" cap="none" spc="0" normalizeH="0" baseline="0" noProof="0" dirty="0" err="1">
                <a:ln>
                  <a:noFill/>
                </a:ln>
                <a:solidFill>
                  <a:schemeClr val="accent2"/>
                </a:solidFill>
                <a:effectLst/>
                <a:uLnTx/>
                <a:uFillTx/>
                <a:latin typeface="Alexandria" charset="0"/>
                <a:ea typeface="+mn-ea"/>
                <a:cs typeface="Alexandria" charset="0"/>
              </a:rPr>
              <a:t>ue</a:t>
            </a:r>
            <a:endParaRPr kumimoji="0" lang="en-US" sz="2400" b="1" i="0" u="none" strike="noStrike" kern="1200" cap="none" spc="0" normalizeH="0" baseline="0" noProof="0" dirty="0">
              <a:ln>
                <a:noFill/>
              </a:ln>
              <a:solidFill>
                <a:schemeClr val="accent2"/>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1"/>
                </a:solidFill>
                <a:effectLst/>
                <a:uLnTx/>
                <a:uFillTx/>
                <a:latin typeface="Alexandria" charset="0"/>
                <a:ea typeface="+mn-ea"/>
                <a:cs typeface="Alexandria" charset="0"/>
              </a:rPr>
              <a:t>$14,672             VS           $15,846</a:t>
            </a:r>
            <a:br>
              <a:rPr kumimoji="0" lang="en-US" sz="2000" i="0" u="none" strike="noStrike" kern="1200" cap="none" spc="0" normalizeH="0" baseline="0" noProof="0" dirty="0">
                <a:ln>
                  <a:noFill/>
                </a:ln>
                <a:solidFill>
                  <a:prstClr val="black"/>
                </a:solidFill>
                <a:effectLst/>
                <a:uLnTx/>
                <a:uFillTx/>
                <a:latin typeface="Alexandria" charset="0"/>
                <a:ea typeface="+mn-ea"/>
                <a:cs typeface="Alexandria" charset="0"/>
              </a:rPr>
            </a:br>
            <a:endParaRPr kumimoji="0" lang="en-US" sz="20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D7EBB05C-0E19-3111-6357-2AB01DCFD63D}"/>
              </a:ext>
            </a:extLst>
          </p:cNvPr>
          <p:cNvPicPr>
            <a:picLocks noChangeAspect="1"/>
          </p:cNvPicPr>
          <p:nvPr/>
        </p:nvPicPr>
        <p:blipFill rotWithShape="1">
          <a:blip r:embed="rId3"/>
          <a:srcRect b="8549"/>
          <a:stretch/>
        </p:blipFill>
        <p:spPr>
          <a:xfrm>
            <a:off x="990003" y="3322561"/>
            <a:ext cx="10211991" cy="1363603"/>
          </a:xfrm>
          <a:prstGeom prst="rect">
            <a:avLst/>
          </a:prstGeom>
        </p:spPr>
      </p:pic>
      <p:sp>
        <p:nvSpPr>
          <p:cNvPr id="8" name="TextBox 7">
            <a:extLst>
              <a:ext uri="{FF2B5EF4-FFF2-40B4-BE49-F238E27FC236}">
                <a16:creationId xmlns:a16="http://schemas.microsoft.com/office/drawing/2014/main" id="{8081B5E5-1104-C522-D654-9062B2296F98}"/>
              </a:ext>
            </a:extLst>
          </p:cNvPr>
          <p:cNvSpPr txBox="1"/>
          <p:nvPr/>
        </p:nvSpPr>
        <p:spPr>
          <a:xfrm>
            <a:off x="1697293" y="5170980"/>
            <a:ext cx="9336865" cy="461665"/>
          </a:xfrm>
          <a:prstGeom prst="rect">
            <a:avLst/>
          </a:prstGeom>
          <a:noFill/>
        </p:spPr>
        <p:txBody>
          <a:bodyPr wrap="square" rtlCol="0">
            <a:spAutoFit/>
          </a:bodyPr>
          <a:lstStyle/>
          <a:p>
            <a:pPr algn="ctr"/>
            <a:r>
              <a:rPr lang="en-US" sz="2400" b="1" dirty="0">
                <a:highlight>
                  <a:srgbClr val="00FFFF"/>
                </a:highlight>
                <a:latin typeface="Calibri" panose="020F0502020204030204" pitchFamily="34" charset="0"/>
                <a:cs typeface="Calibri" panose="020F0502020204030204" pitchFamily="34" charset="0"/>
              </a:rPr>
              <a:t>Note: no interest is charged on the last payment of </a:t>
            </a:r>
            <a:r>
              <a:rPr lang="en-US" sz="2400" b="1" dirty="0">
                <a:solidFill>
                  <a:schemeClr val="accent2"/>
                </a:solidFill>
                <a:highlight>
                  <a:srgbClr val="00FFFF"/>
                </a:highlight>
                <a:latin typeface="Calibri" panose="020F0502020204030204" pitchFamily="34" charset="0"/>
                <a:ea typeface="ADLaM Display" panose="02010000000000000000" pitchFamily="2" charset="0"/>
                <a:cs typeface="Calibri" panose="020F0502020204030204" pitchFamily="34" charset="0"/>
              </a:rPr>
              <a:t>ordinary annuity </a:t>
            </a:r>
            <a:endParaRPr lang="en-US" sz="2400" b="1" dirty="0">
              <a:solidFill>
                <a:schemeClr val="accent2"/>
              </a:solidFill>
              <a:highlight>
                <a:srgbClr val="00FFFF"/>
              </a:highligh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47647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85253"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Present Value of an Annuity: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753140" y="1811519"/>
            <a:ext cx="10541000" cy="483209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Example</a:t>
            </a: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What is the present value of an annuity of $6,000 to be received at the end of each of the next eight periods assuming an interest rate of 10%?</a:t>
            </a: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 </a:t>
            </a:r>
            <a:br>
              <a:rPr kumimoji="0" lang="en-US" sz="2400" b="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b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A=6000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 8</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10%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pitchFamily="34" charset="0"/>
                <a:cs typeface="Calibri" panose="020F0502020204030204" pitchFamily="34" charset="0"/>
              </a:rPr>
              <a:t>Ordinary Annuities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PVA = $6,000 × 5.33493* = $32,010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*Present value of ordinary annuity of $1: n = 8, </a:t>
            </a:r>
            <a:r>
              <a:rPr kumimoji="0" lang="en-US" sz="2400" i="0" u="none" strike="noStrike" kern="1200" cap="none" spc="0" normalizeH="0" baseline="0" noProof="0" dirty="0" err="1">
                <a:ln>
                  <a:noFill/>
                </a:ln>
                <a:solidFill>
                  <a:srgbClr val="00AEEF"/>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 = 10% (from Table 4)</a:t>
            </a:r>
            <a:endParaRPr kumimoji="0" lang="en-US" sz="2400" b="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27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063702"/>
            <a:ext cx="11202187" cy="5496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540483"/>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Present Value of an Annuity:</a:t>
            </a:r>
          </a:p>
        </p:txBody>
      </p:sp>
      <p:sp>
        <p:nvSpPr>
          <p:cNvPr id="5" name="Rectangle 4"/>
          <p:cNvSpPr/>
          <p:nvPr/>
        </p:nvSpPr>
        <p:spPr>
          <a:xfrm>
            <a:off x="825499"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994775" y="389979"/>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097370" y="645794"/>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06</a:t>
            </a:r>
          </a:p>
        </p:txBody>
      </p:sp>
      <p:sp>
        <p:nvSpPr>
          <p:cNvPr id="48" name="TextBox 47"/>
          <p:cNvSpPr txBox="1"/>
          <p:nvPr/>
        </p:nvSpPr>
        <p:spPr>
          <a:xfrm>
            <a:off x="825499" y="1094470"/>
            <a:ext cx="10749222" cy="52014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D7D31"/>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Example</a:t>
            </a: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What is the present value of an annuity of $6,000 to be received at the beginning of each of the next eight periods assuming an interest rate of 10%?</a:t>
            </a:r>
            <a:endParaRPr kumimoji="0" lang="en-US" sz="2400" b="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a:t>
            </a: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A=6000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 8</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10%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pitchFamily="34" charset="0"/>
                <a:cs typeface="Calibri" panose="020F0502020204030204" pitchFamily="34" charset="0"/>
              </a:rPr>
              <a:t>Annuity due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PVAD = $6,000 × 5.86842* = $35,211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*Present value of an annuity due of $1: n = 8, </a:t>
            </a:r>
            <a:r>
              <a:rPr kumimoji="0" lang="en-US" sz="2400" i="0" u="none" strike="noStrike" kern="1200" cap="none" spc="0" normalizeH="0" baseline="0" noProof="0" dirty="0" err="1">
                <a:ln>
                  <a:noFill/>
                </a:ln>
                <a:solidFill>
                  <a:srgbClr val="00AEEF"/>
                </a:solidFill>
                <a:effectLst/>
                <a:uLnTx/>
                <a:uFillTx/>
                <a:latin typeface="Calibri" panose="020F0502020204030204" pitchFamily="34" charset="0"/>
                <a:cs typeface="Calibri" panose="020F0502020204030204" pitchFamily="34" charset="0"/>
              </a:rPr>
              <a:t>i</a:t>
            </a:r>
            <a:r>
              <a:rPr kumimoji="0" lang="en-US" sz="240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 = 10% (from Table 6)</a:t>
            </a:r>
            <a:endParaRPr kumimoji="0" lang="en-US" sz="2400" b="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07622"/>
            <a:ext cx="2305141" cy="1076343"/>
          </a:xfrm>
          <a:prstGeom prst="rect">
            <a:avLst/>
          </a:prstGeom>
        </p:spPr>
      </p:pic>
    </p:spTree>
    <p:extLst>
      <p:ext uri="{BB962C8B-B14F-4D97-AF65-F5344CB8AC3E}">
        <p14:creationId xmlns:p14="http://schemas.microsoft.com/office/powerpoint/2010/main" val="4275635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2528</TotalTime>
  <Words>2625</Words>
  <Application>Microsoft Macintosh PowerPoint</Application>
  <PresentationFormat>Widescreen</PresentationFormat>
  <Paragraphs>462</Paragraphs>
  <Slides>50</Slides>
  <Notes>20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Alexandria</vt:lpstr>
      <vt:lpstr>Arial</vt:lpstr>
      <vt:lpstr>Calibri</vt:lpstr>
      <vt:lpstr>Calibri Light</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97</cp:revision>
  <dcterms:created xsi:type="dcterms:W3CDTF">2023-04-29T09:08:00Z</dcterms:created>
  <dcterms:modified xsi:type="dcterms:W3CDTF">2024-11-07T12:44:14Z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