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6" r:id="rId6"/>
    <p:sldId id="481" r:id="rId7"/>
    <p:sldId id="262" r:id="rId8"/>
    <p:sldId id="482" r:id="rId9"/>
    <p:sldId id="274" r:id="rId10"/>
    <p:sldId id="275" r:id="rId11"/>
    <p:sldId id="276" r:id="rId12"/>
    <p:sldId id="277" r:id="rId13"/>
    <p:sldId id="278" r:id="rId14"/>
    <p:sldId id="279" r:id="rId15"/>
    <p:sldId id="280" r:id="rId16"/>
    <p:sldId id="281" r:id="rId17"/>
    <p:sldId id="284" r:id="rId18"/>
    <p:sldId id="282" r:id="rId19"/>
    <p:sldId id="283" r:id="rId20"/>
    <p:sldId id="285" r:id="rId21"/>
    <p:sldId id="286" r:id="rId22"/>
    <p:sldId id="287" r:id="rId23"/>
    <p:sldId id="288" r:id="rId24"/>
    <p:sldId id="289" r:id="rId25"/>
    <p:sldId id="290" r:id="rId26"/>
    <p:sldId id="291" r:id="rId27"/>
    <p:sldId id="483" r:id="rId28"/>
    <p:sldId id="294" r:id="rId29"/>
    <p:sldId id="295" r:id="rId30"/>
    <p:sldId id="297" r:id="rId31"/>
    <p:sldId id="298" r:id="rId32"/>
    <p:sldId id="299" r:id="rId33"/>
    <p:sldId id="300" r:id="rId34"/>
    <p:sldId id="296" r:id="rId35"/>
    <p:sldId id="301" r:id="rId36"/>
    <p:sldId id="302" r:id="rId37"/>
    <p:sldId id="303" r:id="rId38"/>
    <p:sldId id="304" r:id="rId39"/>
    <p:sldId id="305" r:id="rId40"/>
    <p:sldId id="308" r:id="rId41"/>
    <p:sldId id="27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481"/>
            <p14:sldId id="262"/>
            <p14:sldId id="482"/>
            <p14:sldId id="274"/>
            <p14:sldId id="275"/>
            <p14:sldId id="276"/>
            <p14:sldId id="277"/>
            <p14:sldId id="278"/>
            <p14:sldId id="279"/>
            <p14:sldId id="280"/>
            <p14:sldId id="281"/>
            <p14:sldId id="284"/>
            <p14:sldId id="282"/>
            <p14:sldId id="283"/>
            <p14:sldId id="285"/>
            <p14:sldId id="286"/>
            <p14:sldId id="287"/>
            <p14:sldId id="288"/>
            <p14:sldId id="289"/>
            <p14:sldId id="290"/>
            <p14:sldId id="291"/>
            <p14:sldId id="483"/>
            <p14:sldId id="294"/>
            <p14:sldId id="295"/>
            <p14:sldId id="297"/>
            <p14:sldId id="298"/>
            <p14:sldId id="299"/>
            <p14:sldId id="300"/>
            <p14:sldId id="296"/>
            <p14:sldId id="301"/>
            <p14:sldId id="302"/>
            <p14:sldId id="303"/>
            <p14:sldId id="304"/>
            <p14:sldId id="305"/>
            <p14:sldId id="308"/>
            <p14:sldId id="27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2F2F2"/>
    <a:srgbClr val="00AEEF"/>
    <a:srgbClr val="FFD200"/>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43"/>
  </p:normalViewPr>
  <p:slideViewPr>
    <p:cSldViewPr snapToGrid="0">
      <p:cViewPr varScale="1">
        <p:scale>
          <a:sx n="115" d="100"/>
          <a:sy n="115" d="100"/>
        </p:scale>
        <p:origin x="376"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Light" pitchFamily="2" charset="-78"/>
              </a:defRPr>
            </a:lvl1pPr>
          </a:lstStyle>
          <a:p>
            <a:fld id="{7E8DF744-AB4A-4A0F-92CE-6DEBABF2DA97}" type="datetimeFigureOut">
              <a:rPr lang="en-US" smtClean="0"/>
              <a:pPr/>
              <a:t>1/19/25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Light"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Light" pitchFamily="2" charset="-78"/>
        <a:ea typeface="+mn-ea"/>
        <a:cs typeface="+mn-cs"/>
      </a:defRPr>
    </a:lvl1pPr>
    <a:lvl2pPr marL="457200" algn="l" defTabSz="914400" rtl="0" eaLnBrk="1" latinLnBrk="0" hangingPunct="1">
      <a:defRPr sz="1200" b="0" i="0" kern="1200">
        <a:solidFill>
          <a:schemeClr val="tx1"/>
        </a:solidFill>
        <a:latin typeface="Alexandria Light" pitchFamily="2" charset="-78"/>
        <a:ea typeface="+mn-ea"/>
        <a:cs typeface="+mn-cs"/>
      </a:defRPr>
    </a:lvl2pPr>
    <a:lvl3pPr marL="914400" algn="l" defTabSz="914400" rtl="0" eaLnBrk="1" latinLnBrk="0" hangingPunct="1">
      <a:defRPr sz="1200" b="0" i="0" kern="1200">
        <a:solidFill>
          <a:schemeClr val="tx1"/>
        </a:solidFill>
        <a:latin typeface="Alexandria Light" pitchFamily="2" charset="-78"/>
        <a:ea typeface="+mn-ea"/>
        <a:cs typeface="+mn-cs"/>
      </a:defRPr>
    </a:lvl3pPr>
    <a:lvl4pPr marL="1371600" algn="l" defTabSz="914400" rtl="0" eaLnBrk="1" latinLnBrk="0" hangingPunct="1">
      <a:defRPr sz="1200" b="0" i="0" kern="1200">
        <a:solidFill>
          <a:schemeClr val="tx1"/>
        </a:solidFill>
        <a:latin typeface="Alexandria Light" pitchFamily="2" charset="-78"/>
        <a:ea typeface="+mn-ea"/>
        <a:cs typeface="+mn-cs"/>
      </a:defRPr>
    </a:lvl4pPr>
    <a:lvl5pPr marL="1828800" algn="l" defTabSz="914400" rtl="0" eaLnBrk="1" latinLnBrk="0" hangingPunct="1">
      <a:defRPr sz="1200" b="0" i="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3951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769231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5082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Light" pitchFamily="2" charset="-78"/>
              </a:defRPr>
            </a:lvl1pPr>
          </a:lstStyle>
          <a:p>
            <a:fld id="{7AD86B2E-B702-4422-B277-3A08C7449694}" type="datetimeFigureOut">
              <a:rPr lang="en-US" smtClean="0"/>
              <a:pPr/>
              <a:t>1/19/25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Light"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7.emf"/><Relationship Id="rId3" Type="http://schemas.microsoft.com/office/2007/relationships/media" Target="../media/media5.m4a"/><Relationship Id="rId7" Type="http://schemas.openxmlformats.org/officeDocument/2006/relationships/image" Target="../media/image6.emf"/><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emf"/><Relationship Id="rId5" Type="http://schemas.openxmlformats.org/officeDocument/2006/relationships/slideLayout" Target="../slideLayouts/slideLayout7.xml"/><Relationship Id="rId10" Type="http://schemas.openxmlformats.org/officeDocument/2006/relationships/image" Target="../media/image8.png"/><Relationship Id="rId4" Type="http://schemas.openxmlformats.org/officeDocument/2006/relationships/audio" Target="../media/media5.m4a"/><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2.png"/><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2.png"/><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2.png"/><Relationship Id="rId9"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4.png"/><Relationship Id="rId9" Type="http://schemas.openxmlformats.org/officeDocument/2006/relationships/image" Target="../media/image8.png"/></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5.png"/><Relationship Id="rId9"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3.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3.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slideLayout" Target="../slideLayouts/slideLayout7.xml"/><Relationship Id="rId7" Type="http://schemas.openxmlformats.org/officeDocument/2006/relationships/image" Target="../media/image6.emf"/><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5.emf"/><Relationship Id="rId5" Type="http://schemas.openxmlformats.org/officeDocument/2006/relationships/image" Target="../media/image8.png"/><Relationship Id="rId10" Type="http://schemas.openxmlformats.org/officeDocument/2006/relationships/image" Target="../media/image4.png"/><Relationship Id="rId4" Type="http://schemas.openxmlformats.org/officeDocument/2006/relationships/image" Target="../media/image17.jpeg"/><Relationship Id="rId9" Type="http://schemas.openxmlformats.org/officeDocument/2006/relationships/image" Target="../media/image18.gif"/></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2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9.jpe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6.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slideLayout" Target="../slideLayouts/slideLayout7.xml"/><Relationship Id="rId7" Type="http://schemas.openxmlformats.org/officeDocument/2006/relationships/image" Target="../media/image20.jp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7.emf"/><Relationship Id="rId5" Type="http://schemas.openxmlformats.org/officeDocument/2006/relationships/image" Target="../media/image6.emf"/><Relationship Id="rId10" Type="http://schemas.openxmlformats.org/officeDocument/2006/relationships/image" Target="../media/image8.png"/><Relationship Id="rId4" Type="http://schemas.openxmlformats.org/officeDocument/2006/relationships/image" Target="../media/image5.emf"/><Relationship Id="rId9" Type="http://schemas.openxmlformats.org/officeDocument/2006/relationships/image" Target="../media/image4.pn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2.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23.png"/><Relationship Id="rId9" Type="http://schemas.openxmlformats.org/officeDocument/2006/relationships/image" Target="../media/image8.png"/></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4.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25.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4.png"/></Relationships>
</file>

<file path=ppt/slides/_rels/slide3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26.png"/><Relationship Id="rId9" Type="http://schemas.openxmlformats.org/officeDocument/2006/relationships/image" Target="../media/image8.png"/></Relationships>
</file>

<file path=ppt/slides/_rels/slide3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27.png"/><Relationship Id="rId9" Type="http://schemas.openxmlformats.org/officeDocument/2006/relationships/image" Target="../media/image8.png"/></Relationships>
</file>

<file path=ppt/slides/_rels/slide3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slideLayout" Target="../slideLayouts/slideLayout7.xml"/><Relationship Id="rId7" Type="http://schemas.openxmlformats.org/officeDocument/2006/relationships/image" Target="../media/image6.emf"/><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5.emf"/><Relationship Id="rId5" Type="http://schemas.openxmlformats.org/officeDocument/2006/relationships/image" Target="../media/image29.tiff"/><Relationship Id="rId10" Type="http://schemas.openxmlformats.org/officeDocument/2006/relationships/image" Target="../media/image8.png"/><Relationship Id="rId4" Type="http://schemas.openxmlformats.org/officeDocument/2006/relationships/image" Target="../media/image28.tiff"/><Relationship Id="rId9" Type="http://schemas.openxmlformats.org/officeDocument/2006/relationships/image" Target="../media/image4.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8.xml.rels><?xml version="1.0" encoding="UTF-8" standalone="yes"?>
<Relationships xmlns="http://schemas.openxmlformats.org/package/2006/relationships"><Relationship Id="rId8" Type="http://schemas.openxmlformats.org/officeDocument/2006/relationships/hyperlink" Target="https://www.alqiyady.com/%D8%A8%D8%AF%D8%A7%D9%8A%D8%A7%D8%AA-%D9%88%D8%AA%D8%B7%D9%88%D8%B1-%D8%B4%D8%B1%D9%83%D8%A9-%D8%AC%D9%88%D8%AC%D9%84-462072.html" TargetMode="External"/><Relationship Id="rId3" Type="http://schemas.openxmlformats.org/officeDocument/2006/relationships/slideLayout" Target="../slideLayouts/slideLayout7.xml"/><Relationship Id="rId7" Type="http://schemas.openxmlformats.org/officeDocument/2006/relationships/hyperlink" Target="https://www.for9a.com/learn/%D9%83%D9%8A%D9%81-%D8%AA%D8%B9%D9%85%D9%84-%D9%85%D8%AD%D8%B1%D9%83%D8%A7%D8%AA-%D8%A7%D9%84%D8%A8%D8%AD%D8%AB" TargetMode="External"/><Relationship Id="rId12" Type="http://schemas.openxmlformats.org/officeDocument/2006/relationships/image" Target="../media/image8.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7.emf"/><Relationship Id="rId11"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hyperlink" Target="https://www.youtube.com/watch?v=0eKVizvYSUQ" TargetMode="External"/><Relationship Id="rId4" Type="http://schemas.openxmlformats.org/officeDocument/2006/relationships/image" Target="../media/image5.emf"/><Relationship Id="rId9" Type="http://schemas.openxmlformats.org/officeDocument/2006/relationships/hyperlink" Target="https://1-a1072.azureedge.net/tech/2019/8/23/%D9%85%D8%B9%D9%84%D9%88%D9%85%D8%A7%D8%AA-%D8%AA%D8%AC%D9%87%D9%84%D9%87%D8%A7-%D8%B9%D9%86-%D8%B4%D8%B1%D9%83%D8%A9-%D8%BA%D9%88%D8%BA%D9%84"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3.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Light" pitchFamily="2" charset="-78"/>
                <a:cs typeface="Alexandria Light" pitchFamily="2" charset="-78"/>
              </a:rPr>
              <a:t>د. جورج لطيف سيدهم</a:t>
            </a:r>
            <a:endParaRPr lang="en-US" sz="2400" dirty="0">
              <a:latin typeface="Alexandria Light" pitchFamily="2" charset="-78"/>
              <a:cs typeface="Alexandria Light"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dirty="0">
              <a:solidFill>
                <a:srgbClr val="00B0F0"/>
              </a:solidFill>
              <a:latin typeface="Alexandria Light" pitchFamily="2" charset="-78"/>
              <a:cs typeface="Alexandria Light" pitchFamily="2" charset="-78"/>
            </a:endParaRPr>
          </a:p>
        </p:txBody>
      </p:sp>
      <p:sp>
        <p:nvSpPr>
          <p:cNvPr id="34" name="Rectangle: Rounded Corners 33"/>
          <p:cNvSpPr/>
          <p:nvPr/>
        </p:nvSpPr>
        <p:spPr>
          <a:xfrm>
            <a:off x="0" y="4963765"/>
            <a:ext cx="5503654" cy="162458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latin typeface="Alexandria Light" pitchFamily="2" charset="-78"/>
                <a:cs typeface="Alexandria Light" pitchFamily="2" charset="-78"/>
              </a:rPr>
              <a:t>DGM 113</a:t>
            </a:r>
          </a:p>
          <a:p>
            <a:pPr algn="ctr"/>
            <a:r>
              <a:rPr lang="en-US" sz="2400" dirty="0">
                <a:solidFill>
                  <a:schemeClr val="bg1"/>
                </a:solidFill>
                <a:latin typeface="Alexandria Light" pitchFamily="2" charset="-78"/>
                <a:cs typeface="Alexandria Light" pitchFamily="2" charset="-78"/>
              </a:rPr>
              <a:t>Lecture 1: </a:t>
            </a:r>
            <a:r>
              <a:rPr lang="ar-EG" sz="2400" dirty="0">
                <a:solidFill>
                  <a:schemeClr val="bg1"/>
                </a:solidFill>
                <a:latin typeface="Alexandria Light" pitchFamily="2" charset="-78"/>
                <a:cs typeface="Alexandria Light" pitchFamily="2" charset="-78"/>
              </a:rPr>
              <a:t>مفهوم النظام الاتصالي</a:t>
            </a:r>
          </a:p>
          <a:p>
            <a:pPr algn="ctr"/>
            <a:r>
              <a:rPr lang="en-US" sz="2400" dirty="0">
                <a:solidFill>
                  <a:schemeClr val="bg1"/>
                </a:solidFill>
                <a:latin typeface="Alexandria Light" pitchFamily="2" charset="-78"/>
                <a:cs typeface="Alexandria Light" pitchFamily="2" charset="-78"/>
              </a:rPr>
              <a:t>Communication Eco System</a:t>
            </a: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Audio Recording Jan 19, 2025 at 8:38:05 PM">
            <a:hlinkClick r:id="" action="ppaction://media"/>
            <a:extLst>
              <a:ext uri="{FF2B5EF4-FFF2-40B4-BE49-F238E27FC236}">
                <a16:creationId xmlns:a16="http://schemas.microsoft.com/office/drawing/2014/main" id="{75F83B35-C9EA-AB06-57F4-1D73E02CA98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010794" y="5837742"/>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89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738446" y="600294"/>
            <a:ext cx="3017172"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محتويات المحاضرة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75636" y="2026821"/>
            <a:ext cx="11563980" cy="2804357"/>
          </a:xfrm>
          <a:prstGeom prst="rect">
            <a:avLst/>
          </a:prstGeom>
          <a:noFill/>
        </p:spPr>
        <p:txBody>
          <a:bodyPr wrap="square" rtlCol="0">
            <a:spAutoFit/>
          </a:bodyPr>
          <a:lstStyle/>
          <a:p>
            <a:pPr marL="457200" indent="-457200" algn="just" rtl="1">
              <a:lnSpc>
                <a:spcPct val="150000"/>
              </a:lnSpc>
              <a:buFont typeface="Arial" panose="020B0604020202020204" pitchFamily="34" charset="0"/>
              <a:buChar char="•"/>
            </a:pPr>
            <a:r>
              <a:rPr lang="ar-SA" sz="2400" dirty="0">
                <a:latin typeface="Alexandria Light" pitchFamily="2" charset="-78"/>
                <a:cs typeface="Alexandria Light" pitchFamily="2" charset="-78"/>
              </a:rPr>
              <a:t>مقدمة عن تكنولوجيا الاتصال</a:t>
            </a:r>
          </a:p>
          <a:p>
            <a:pPr marL="457200" indent="-457200" algn="just" rtl="1">
              <a:lnSpc>
                <a:spcPct val="150000"/>
              </a:lnSpc>
              <a:buFont typeface="Arial" panose="020B0604020202020204" pitchFamily="34" charset="0"/>
              <a:buChar char="•"/>
            </a:pPr>
            <a:r>
              <a:rPr lang="ar-SA" sz="2400" dirty="0">
                <a:latin typeface="Alexandria Light" pitchFamily="2" charset="-78"/>
                <a:cs typeface="Alexandria Light" pitchFamily="2" charset="-78"/>
              </a:rPr>
              <a:t>مكونات النظام الاتصالي</a:t>
            </a:r>
          </a:p>
          <a:p>
            <a:pPr marL="457200" indent="-457200" algn="just" rtl="1">
              <a:lnSpc>
                <a:spcPct val="150000"/>
              </a:lnSpc>
              <a:buFont typeface="Arial" panose="020B0604020202020204" pitchFamily="34" charset="0"/>
              <a:buChar char="•"/>
            </a:pPr>
            <a:r>
              <a:rPr lang="en-US" sz="2400" dirty="0">
                <a:latin typeface="Alexandria Light" pitchFamily="2" charset="-78"/>
                <a:cs typeface="Alexandria Light" pitchFamily="2" charset="-78"/>
              </a:rPr>
              <a:t>Amazon Alexa</a:t>
            </a:r>
            <a:r>
              <a:rPr lang="ar-SA" sz="2400" dirty="0">
                <a:latin typeface="Alexandria Light" pitchFamily="2" charset="-78"/>
                <a:cs typeface="Alexandria Light" pitchFamily="2" charset="-78"/>
              </a:rPr>
              <a:t> </a:t>
            </a:r>
          </a:p>
          <a:p>
            <a:pPr marL="457200" indent="-457200" algn="just" rtl="1">
              <a:lnSpc>
                <a:spcPct val="150000"/>
              </a:lnSpc>
              <a:buFont typeface="Arial" panose="020B0604020202020204" pitchFamily="34" charset="0"/>
              <a:buChar char="•"/>
            </a:pPr>
            <a:r>
              <a:rPr lang="ar-SA" sz="2400" dirty="0">
                <a:latin typeface="Alexandria Light" pitchFamily="2" charset="-78"/>
                <a:cs typeface="Alexandria Light" pitchFamily="2" charset="-78"/>
              </a:rPr>
              <a:t>عوامل تحدد انتشار التكنولوجيا</a:t>
            </a:r>
          </a:p>
          <a:p>
            <a:pPr marL="457200" indent="-457200" algn="just" rtl="1">
              <a:lnSpc>
                <a:spcPct val="150000"/>
              </a:lnSpc>
              <a:buFont typeface="Arial" panose="020B0604020202020204" pitchFamily="34" charset="0"/>
              <a:buChar char="•"/>
            </a:pPr>
            <a:r>
              <a:rPr lang="ar-SA" sz="2400" dirty="0">
                <a:latin typeface="Alexandria Light" pitchFamily="2" charset="-78"/>
                <a:cs typeface="Alexandria Light" pitchFamily="2" charset="-78"/>
              </a:rPr>
              <a:t>شركة جوجل كمثال للنظام الاتصالي</a:t>
            </a:r>
          </a:p>
        </p:txBody>
      </p:sp>
      <p:pic>
        <p:nvPicPr>
          <p:cNvPr id="10" name="Audio Recording Jan 26, 2023 at 11:27:01 AM" descr="Audio Recording Jan 26, 2023 at 11:27:01 AM">
            <a:hlinkClick r:id="" action="ppaction://media"/>
            <a:extLst>
              <a:ext uri="{FF2B5EF4-FFF2-40B4-BE49-F238E27FC236}">
                <a16:creationId xmlns:a16="http://schemas.microsoft.com/office/drawing/2014/main" id="{A2054CAC-CCC0-D341-87DE-EED4BA4FBD8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37753"/>
            <a:ext cx="812800" cy="812800"/>
          </a:xfrm>
          <a:prstGeom prst="rect">
            <a:avLst/>
          </a:prstGeom>
        </p:spPr>
      </p:pic>
      <p:pic>
        <p:nvPicPr>
          <p:cNvPr id="11" name="Picture 10">
            <a:extLst>
              <a:ext uri="{FF2B5EF4-FFF2-40B4-BE49-F238E27FC236}">
                <a16:creationId xmlns:a16="http://schemas.microsoft.com/office/drawing/2014/main" id="{13F7D1AC-D02D-DBD4-0252-201ABF87975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90561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76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253607" y="4448855"/>
            <a:ext cx="7236276" cy="707886"/>
          </a:xfrm>
          <a:prstGeom prst="rect">
            <a:avLst/>
          </a:prstGeom>
          <a:noFill/>
        </p:spPr>
        <p:txBody>
          <a:bodyPr wrap="none" rtlCol="0">
            <a:spAutoFit/>
          </a:bodyPr>
          <a:lstStyle/>
          <a:p>
            <a:pPr marL="0" algn="r" defTabSz="914400" rtl="1" eaLnBrk="1" latinLnBrk="0" hangingPunct="1"/>
            <a:r>
              <a:rPr lang="ar-SA" sz="4000" b="1" dirty="0">
                <a:solidFill>
                  <a:srgbClr val="203E5F"/>
                </a:solidFill>
                <a:latin typeface="Alexandria SemiBold" pitchFamily="2" charset="-78"/>
                <a:cs typeface="Alexandria SemiBold" pitchFamily="2" charset="-78"/>
              </a:rPr>
              <a:t>مقدمة عن تكنولوجيا الاتصال</a:t>
            </a:r>
            <a:endParaRPr lang="en-US" sz="4000" b="1" dirty="0">
              <a:solidFill>
                <a:srgbClr val="203E5F"/>
              </a:solidFill>
              <a:latin typeface="Alexandria SemiBold" pitchFamily="2" charset="-78"/>
              <a:cs typeface="Alexandria SemiBold" pitchFamily="2" charset="-78"/>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Jan 27, 2023 at 12:50:01 PM" descr="Audio Recording Jan 27, 2023 at 12:50:01 PM">
            <a:hlinkClick r:id="" action="ppaction://media"/>
            <a:extLst>
              <a:ext uri="{FF2B5EF4-FFF2-40B4-BE49-F238E27FC236}">
                <a16:creationId xmlns:a16="http://schemas.microsoft.com/office/drawing/2014/main" id="{5D275ABA-B5AF-9F1C-6C35-5714FB4C10B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22048" y="5876242"/>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1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3630739" y="632811"/>
            <a:ext cx="4612160"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مقدمة عن تكنولوجيا الاتصال</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27844" y="1797548"/>
            <a:ext cx="11563980" cy="3746410"/>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تقنيات تكنولوجيا الاتصال هي الجهاز العصبي للمجتمع المعاصر، حيث تقوم بنقل وتوزيع المعلومات الحسية والتحكمية وربط عدد لا يحصى من الوحدات في المجتمع. </a:t>
            </a: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هذه التقنيات ضرورية للتجارة ، وضرورية للترفيه ، ومتشابكة في علاقاتنا الشخصية</a:t>
            </a:r>
            <a:r>
              <a:rPr lang="en-US" sz="2000" dirty="0">
                <a:latin typeface="Alexandria Light" pitchFamily="2" charset="-78"/>
                <a:cs typeface="Alexandria Light" pitchFamily="2" charset="-78"/>
              </a:rPr>
              <a:t> </a:t>
            </a:r>
            <a:r>
              <a:rPr lang="ar-SA" sz="2000" dirty="0">
                <a:latin typeface="Alexandria Light" pitchFamily="2" charset="-78"/>
                <a:cs typeface="Alexandria Light" pitchFamily="2" charset="-78"/>
              </a:rPr>
              <a:t>بالآخرين.</a:t>
            </a: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 كانت إحدى السمات المميزة للثورة الصناعية هي إدخال تقنيات الاتصال الجديدة كآليات تحكم تقوم بدورًا مهمًا في كل مجال تقريبًا من مجالات إنتاج وتوزيع السلع المصنعة.</a:t>
            </a: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وتلعب تقنيات الاتصال دورًا مهمًا في حياتنا الخاصة كما تفعل في التجارة والسيطرة في المجتمع.</a:t>
            </a: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الأجهزة </a:t>
            </a:r>
            <a:r>
              <a:rPr lang="en-US" sz="2000" dirty="0">
                <a:latin typeface="Alexandria Light" pitchFamily="2" charset="-78"/>
                <a:cs typeface="Alexandria Light" pitchFamily="2" charset="-78"/>
              </a:rPr>
              <a:t>Hardware</a:t>
            </a:r>
            <a:r>
              <a:rPr lang="ar-SA" sz="2000" dirty="0">
                <a:latin typeface="Alexandria Light" pitchFamily="2" charset="-78"/>
                <a:cs typeface="Alexandria Light" pitchFamily="2" charset="-78"/>
              </a:rPr>
              <a:t> تمثل الجانب الأكثر وضوحًا في تكنولوجيا الاتصال. وتعد الأجهزة أكثر الأجزاء الملموسة في النظام التكنولوجي، وعادة ما تنبثق تطورات التقنيات الجديدة من خلال تطوير تلك الأجهزة الملموسة.</a:t>
            </a:r>
          </a:p>
        </p:txBody>
      </p:sp>
      <p:pic>
        <p:nvPicPr>
          <p:cNvPr id="10" name="Audio Recording Jan 27, 2023 at 1:15:40 PM" descr="Audio Recording Jan 27, 2023 at 1:15:40 PM">
            <a:hlinkClick r:id="" action="ppaction://media"/>
            <a:extLst>
              <a:ext uri="{FF2B5EF4-FFF2-40B4-BE49-F238E27FC236}">
                <a16:creationId xmlns:a16="http://schemas.microsoft.com/office/drawing/2014/main" id="{F902275A-588B-7F4D-9578-EC7F0DCD592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79024" y="6051663"/>
            <a:ext cx="812800" cy="812800"/>
          </a:xfrm>
          <a:prstGeom prst="rect">
            <a:avLst/>
          </a:prstGeom>
        </p:spPr>
      </p:pic>
      <p:pic>
        <p:nvPicPr>
          <p:cNvPr id="11" name="Audio Recording Jan 27, 2023 at 1:19:29 PM" descr="Audio Recording Jan 27, 2023 at 1:19:29 PM">
            <a:hlinkClick r:id="" action="ppaction://media"/>
            <a:extLst>
              <a:ext uri="{FF2B5EF4-FFF2-40B4-BE49-F238E27FC236}">
                <a16:creationId xmlns:a16="http://schemas.microsoft.com/office/drawing/2014/main" id="{958C6C46-369B-5241-B486-9ACAE9224F07}"/>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10015031" y="6075096"/>
            <a:ext cx="812800" cy="812800"/>
          </a:xfrm>
          <a:prstGeom prst="rect">
            <a:avLst/>
          </a:prstGeom>
        </p:spPr>
      </p:pic>
      <p:pic>
        <p:nvPicPr>
          <p:cNvPr id="12" name="Picture 11">
            <a:extLst>
              <a:ext uri="{FF2B5EF4-FFF2-40B4-BE49-F238E27FC236}">
                <a16:creationId xmlns:a16="http://schemas.microsoft.com/office/drawing/2014/main" id="{6F574917-AA00-93F6-98EB-315E3C02B287}"/>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10022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5008"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1430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10"/>
                </p:tgtEl>
              </p:cMediaNode>
            </p:audio>
            <p:audio>
              <p:cMediaNode vol="80000">
                <p:cTn id="12" fill="hold" display="0">
                  <p:stCondLst>
                    <p:cond delay="indefinite"/>
                  </p:stCondLst>
                  <p:endCondLst>
                    <p:cond evt="onStopAudio" delay="0">
                      <p:tgtEl>
                        <p:sldTgt/>
                      </p:tgtEl>
                    </p:cond>
                  </p:endCondLst>
                </p:cTn>
                <p:tgtEl>
                  <p:spTgt spid="1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3691433" y="4178618"/>
            <a:ext cx="7630615" cy="1323439"/>
          </a:xfrm>
          <a:prstGeom prst="rect">
            <a:avLst/>
          </a:prstGeom>
          <a:noFill/>
        </p:spPr>
        <p:txBody>
          <a:bodyPr wrap="none" rtlCol="0">
            <a:spAutoFit/>
          </a:bodyPr>
          <a:lstStyle/>
          <a:p>
            <a:pPr marL="0" algn="r" defTabSz="914400" rtl="1" eaLnBrk="1" latinLnBrk="0" hangingPunct="1"/>
            <a:r>
              <a:rPr lang="ar-SA" sz="4000" dirty="0">
                <a:solidFill>
                  <a:srgbClr val="203E5F"/>
                </a:solidFill>
                <a:latin typeface="Alexandria Light" pitchFamily="2" charset="-78"/>
                <a:cs typeface="Alexandria Light" pitchFamily="2" charset="-78"/>
              </a:rPr>
              <a:t>مكونات النظام الاتصالي </a:t>
            </a:r>
          </a:p>
          <a:p>
            <a:pPr marL="0" algn="r" defTabSz="914400" rtl="1" eaLnBrk="1" latinLnBrk="0" hangingPunct="1"/>
            <a:r>
              <a:rPr lang="en-US" sz="4000" dirty="0">
                <a:solidFill>
                  <a:srgbClr val="203E5F"/>
                </a:solidFill>
                <a:latin typeface="Alexandria Light" pitchFamily="2" charset="-78"/>
                <a:cs typeface="Alexandria Light" pitchFamily="2" charset="-78"/>
              </a:rPr>
              <a:t>Communication Eco System</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Jan 27, 2023 at 1:20:02 PM" descr="Audio Recording Jan 27, 2023 at 1:20:02 PM">
            <a:hlinkClick r:id="" action="ppaction://media"/>
            <a:extLst>
              <a:ext uri="{FF2B5EF4-FFF2-40B4-BE49-F238E27FC236}">
                <a16:creationId xmlns:a16="http://schemas.microsoft.com/office/drawing/2014/main" id="{8190F336-660F-01A0-D8B1-0508EEFB7D1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22048" y="5813918"/>
            <a:ext cx="812800" cy="812800"/>
          </a:xfrm>
          <a:prstGeom prst="rect">
            <a:avLst/>
          </a:prstGeom>
        </p:spPr>
      </p:pic>
    </p:spTree>
    <p:extLst>
      <p:ext uri="{BB962C8B-B14F-4D97-AF65-F5344CB8AC3E}">
        <p14:creationId xmlns:p14="http://schemas.microsoft.com/office/powerpoint/2010/main" val="23813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9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3E0A0FA-A19C-A745-84A3-6B0071E17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593" y="1610890"/>
            <a:ext cx="4000286" cy="3898089"/>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2440788" y="621082"/>
            <a:ext cx="7675499" cy="461665"/>
          </a:xfrm>
          <a:prstGeom prst="rect">
            <a:avLst/>
          </a:prstGeom>
          <a:noFill/>
        </p:spPr>
        <p:txBody>
          <a:bodyPr wrap="none" rtlCol="0">
            <a:spAutoFit/>
          </a:bodyPr>
          <a:lstStyle/>
          <a:p>
            <a:r>
              <a:rPr lang="ar-SA" sz="2400" dirty="0">
                <a:solidFill>
                  <a:schemeClr val="bg1"/>
                </a:solidFill>
                <a:latin typeface="Alexandria Light" pitchFamily="2" charset="-78"/>
                <a:cs typeface="Alexandria Light" pitchFamily="2" charset="-78"/>
              </a:rPr>
              <a:t>مكونات النظام الاتصالي </a:t>
            </a:r>
            <a:r>
              <a:rPr lang="en-US" sz="2400" dirty="0">
                <a:solidFill>
                  <a:schemeClr val="bg1"/>
                </a:solidFill>
                <a:latin typeface="Alexandria Light" pitchFamily="2" charset="-78"/>
                <a:cs typeface="Alexandria Light" pitchFamily="2" charset="-78"/>
              </a:rPr>
              <a:t> Communication Eco System</a:t>
            </a:r>
            <a:endParaRPr lang="en-US" sz="24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825862" y="1684898"/>
            <a:ext cx="7246813" cy="3336041"/>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يتكون أي نظام اتصالي من مجموعة عناصر تتكامل معاً لإنتاج تقنية يتم استخدامها من افراد المجتمع ويتم تداول المعلومات والبيانات من خلال تلك التقنية.</a:t>
            </a:r>
            <a:endParaRPr lang="en-US"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endParaRPr lang="ar-SA"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وهذه العناصر هي:</a:t>
            </a:r>
          </a:p>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Hardware </a:t>
            </a:r>
            <a:r>
              <a:rPr lang="ar-SA" sz="2000" dirty="0">
                <a:latin typeface="Alexandria Light" pitchFamily="2" charset="-78"/>
                <a:cs typeface="Alexandria Light" pitchFamily="2" charset="-78"/>
              </a:rPr>
              <a:t> الأجهزة الملموسة</a:t>
            </a:r>
          </a:p>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Software</a:t>
            </a:r>
            <a:r>
              <a:rPr lang="ar-SA" sz="2000" dirty="0">
                <a:latin typeface="Alexandria Light" pitchFamily="2" charset="-78"/>
                <a:cs typeface="Alexandria Light" pitchFamily="2" charset="-78"/>
              </a:rPr>
              <a:t> برمجة الوظائف الخاصة بالأجهزة.</a:t>
            </a:r>
          </a:p>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Content</a:t>
            </a:r>
            <a:r>
              <a:rPr lang="ar-SA" sz="2000" dirty="0">
                <a:latin typeface="Alexandria Light" pitchFamily="2" charset="-78"/>
                <a:cs typeface="Alexandria Light" pitchFamily="2" charset="-78"/>
              </a:rPr>
              <a:t> المحتوى الذي تقدمه التقنيات</a:t>
            </a:r>
          </a:p>
        </p:txBody>
      </p:sp>
      <p:pic>
        <p:nvPicPr>
          <p:cNvPr id="10" name="Audio Recording Jan 27, 2023 at 1:24:12 PM" descr="Audio Recording Jan 27, 2023 at 1:24:12 PM">
            <a:hlinkClick r:id="" action="ppaction://media"/>
            <a:extLst>
              <a:ext uri="{FF2B5EF4-FFF2-40B4-BE49-F238E27FC236}">
                <a16:creationId xmlns:a16="http://schemas.microsoft.com/office/drawing/2014/main" id="{25169D49-520A-EF41-9F21-8483740F254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8009" y="6051663"/>
            <a:ext cx="725714" cy="725714"/>
          </a:xfrm>
          <a:prstGeom prst="rect">
            <a:avLst/>
          </a:prstGeom>
        </p:spPr>
      </p:pic>
      <p:pic>
        <p:nvPicPr>
          <p:cNvPr id="11" name="Picture 10">
            <a:extLst>
              <a:ext uri="{FF2B5EF4-FFF2-40B4-BE49-F238E27FC236}">
                <a16:creationId xmlns:a16="http://schemas.microsoft.com/office/drawing/2014/main" id="{84171F97-BAA5-4564-AA22-7EA5864B031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534718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16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3E0A0FA-A19C-A745-84A3-6B0071E17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593" y="1610890"/>
            <a:ext cx="4000286" cy="3898089"/>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2269830" y="617822"/>
            <a:ext cx="9262472"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مكونات النظام الاتصالي </a:t>
            </a:r>
            <a:r>
              <a:rPr lang="en-US" sz="2800" dirty="0">
                <a:solidFill>
                  <a:schemeClr val="bg1"/>
                </a:solidFill>
                <a:latin typeface="Alexandria Light" pitchFamily="2" charset="-78"/>
                <a:cs typeface="Alexandria Light" pitchFamily="2" charset="-78"/>
              </a:rPr>
              <a:t> Communication Eco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624843" y="1877122"/>
            <a:ext cx="7336753" cy="3336041"/>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وهذه العناصر الأساسية محاطة بالطبقات التالية:</a:t>
            </a:r>
          </a:p>
          <a:p>
            <a:pPr algn="just" rtl="1">
              <a:lnSpc>
                <a:spcPts val="3200"/>
              </a:lnSpc>
            </a:pPr>
            <a:endParaRPr lang="ar-SA"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Organizational Infrastructure</a:t>
            </a:r>
            <a:r>
              <a:rPr lang="ar-SA" sz="2000" dirty="0">
                <a:latin typeface="Alexandria Light" pitchFamily="2" charset="-78"/>
                <a:cs typeface="Alexandria Light" pitchFamily="2" charset="-78"/>
              </a:rPr>
              <a:t>: وهي مجموعة المنظمات المشاركة في إنتاج التكنولوجيا وتوزيعها</a:t>
            </a:r>
          </a:p>
          <a:p>
            <a:pPr marL="457200" indent="-457200" algn="just" rtl="1">
              <a:lnSpc>
                <a:spcPts val="3200"/>
              </a:lnSpc>
              <a:buFont typeface="Arial" panose="020B0604020202020204" pitchFamily="34" charset="0"/>
              <a:buChar char="•"/>
            </a:pPr>
            <a:endParaRPr lang="ar-SA"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Social Systems</a:t>
            </a:r>
            <a:r>
              <a:rPr lang="ar-SA" sz="2000" dirty="0">
                <a:latin typeface="Alexandria Light" pitchFamily="2" charset="-78"/>
                <a:cs typeface="Alexandria Light" pitchFamily="2" charset="-78"/>
              </a:rPr>
              <a:t>: تشمل الأنظمة السياسية والاقتصادية والإعلامية، بالإضافة إلى مجموعات أخرى من الأفراد أو المنظمات تخدم مجموعة مشتركة من الوظائف في المجتمع.</a:t>
            </a:r>
          </a:p>
        </p:txBody>
      </p:sp>
      <p:pic>
        <p:nvPicPr>
          <p:cNvPr id="10" name="Audio Recording Jan 27, 2023 at 1:27:52 PM" descr="Audio Recording Jan 27, 2023 at 1:27:52 PM">
            <a:hlinkClick r:id="" action="ppaction://media"/>
            <a:extLst>
              <a:ext uri="{FF2B5EF4-FFF2-40B4-BE49-F238E27FC236}">
                <a16:creationId xmlns:a16="http://schemas.microsoft.com/office/drawing/2014/main" id="{3124E8E3-E478-5C43-B9A7-B1072075A15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48796" y="6060288"/>
            <a:ext cx="812800" cy="812800"/>
          </a:xfrm>
          <a:prstGeom prst="rect">
            <a:avLst/>
          </a:prstGeom>
        </p:spPr>
      </p:pic>
      <p:pic>
        <p:nvPicPr>
          <p:cNvPr id="11" name="Picture 10">
            <a:extLst>
              <a:ext uri="{FF2B5EF4-FFF2-40B4-BE49-F238E27FC236}">
                <a16:creationId xmlns:a16="http://schemas.microsoft.com/office/drawing/2014/main" id="{9A18BA9F-E24A-9BBB-0997-C1568844F48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356033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02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3E0A0FA-A19C-A745-84A3-6B0071E17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593" y="1610890"/>
            <a:ext cx="4000286" cy="3898089"/>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2269830" y="617822"/>
            <a:ext cx="9262472"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مكونات النظام الاتصالي </a:t>
            </a:r>
            <a:r>
              <a:rPr lang="en-US" sz="2800" dirty="0">
                <a:solidFill>
                  <a:schemeClr val="bg1"/>
                </a:solidFill>
                <a:latin typeface="Alexandria Light" pitchFamily="2" charset="-78"/>
                <a:cs typeface="Alexandria Light" pitchFamily="2" charset="-78"/>
              </a:rPr>
              <a:t> Communication Eco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619400" y="2484083"/>
            <a:ext cx="7336753" cy="2104935"/>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Individual Users</a:t>
            </a:r>
            <a:r>
              <a:rPr lang="ar-SA" sz="2000" dirty="0">
                <a:latin typeface="Alexandria Light" pitchFamily="2" charset="-78"/>
                <a:cs typeface="Alexandria Light" pitchFamily="2" charset="-78"/>
              </a:rPr>
              <a:t>: المستخدمون الفرديون يتفاعلون مع جميع العناصر في النظام الاتصالي.</a:t>
            </a:r>
          </a:p>
          <a:p>
            <a:pPr algn="just" rtl="1">
              <a:lnSpc>
                <a:spcPts val="3200"/>
              </a:lnSpc>
            </a:pPr>
            <a:endParaRPr lang="ar-SA"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الفرضية الأساسية للنظام الاتصالي هي أن جميع عناصر النظام تتفاعل معاً ويجب أن تتفاعل لفهم التكنولوجيا.</a:t>
            </a:r>
          </a:p>
        </p:txBody>
      </p:sp>
      <p:pic>
        <p:nvPicPr>
          <p:cNvPr id="10" name="Audio Recording Jan 27, 2023 at 1:29:33 PM" descr="Audio Recording Jan 27, 2023 at 1:29:33 PM">
            <a:hlinkClick r:id="" action="ppaction://media"/>
            <a:extLst>
              <a:ext uri="{FF2B5EF4-FFF2-40B4-BE49-F238E27FC236}">
                <a16:creationId xmlns:a16="http://schemas.microsoft.com/office/drawing/2014/main" id="{E6F66EC4-DAFD-3146-B917-72374D1344C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6671" y="6051663"/>
            <a:ext cx="812800" cy="812800"/>
          </a:xfrm>
          <a:prstGeom prst="rect">
            <a:avLst/>
          </a:prstGeom>
        </p:spPr>
      </p:pic>
      <p:pic>
        <p:nvPicPr>
          <p:cNvPr id="13" name="Picture 12">
            <a:extLst>
              <a:ext uri="{FF2B5EF4-FFF2-40B4-BE49-F238E27FC236}">
                <a16:creationId xmlns:a16="http://schemas.microsoft.com/office/drawing/2014/main" id="{C1C187C0-60DB-7B8C-82B2-253CE68A6AA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680681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03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6" y="1758864"/>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2254807"/>
            <a:ext cx="6372165" cy="2515304"/>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لكي نفهم ال</a:t>
            </a:r>
            <a:r>
              <a:rPr lang="en-US" sz="2000" dirty="0">
                <a:latin typeface="Alexandria Light" pitchFamily="2" charset="-78"/>
                <a:cs typeface="Alexandria Light" pitchFamily="2" charset="-78"/>
              </a:rPr>
              <a:t>communication technology ecosystem</a:t>
            </a:r>
            <a:r>
              <a:rPr lang="ar-SA" sz="2000" dirty="0">
                <a:latin typeface="Alexandria Light" pitchFamily="2" charset="-78"/>
                <a:cs typeface="Alexandria Light" pitchFamily="2" charset="-78"/>
              </a:rPr>
              <a:t> يجب أن نطبقها على تقنية بعينها</a:t>
            </a:r>
            <a:endParaRPr lang="en-US"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endParaRPr lang="ar-SA"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ومثال على ذلك المساعد الشخصي جهاز أمازون </a:t>
            </a:r>
            <a:r>
              <a:rPr lang="ar-SA" sz="2000" dirty="0" err="1">
                <a:latin typeface="Alexandria Light" pitchFamily="2" charset="-78"/>
                <a:cs typeface="Alexandria Light" pitchFamily="2" charset="-78"/>
              </a:rPr>
              <a:t>ألكسا</a:t>
            </a:r>
            <a:r>
              <a:rPr lang="ar-SA" sz="2000" dirty="0">
                <a:latin typeface="Alexandria Light" pitchFamily="2" charset="-78"/>
                <a:cs typeface="Alexandria Light" pitchFamily="2" charset="-78"/>
              </a:rPr>
              <a:t>، أو جوجل هوم. وهذه الأجهزة تحمل تطبيق واضح لمفهوم النظام الاتصالي بكافة ابعاده.</a:t>
            </a:r>
          </a:p>
        </p:txBody>
      </p:sp>
      <p:pic>
        <p:nvPicPr>
          <p:cNvPr id="10" name="Audio Recording Jan 27, 2023 at 1:33:54 PM" descr="Audio Recording Jan 27, 2023 at 1:33:54 PM">
            <a:hlinkClick r:id="" action="ppaction://media"/>
            <a:extLst>
              <a:ext uri="{FF2B5EF4-FFF2-40B4-BE49-F238E27FC236}">
                <a16:creationId xmlns:a16="http://schemas.microsoft.com/office/drawing/2014/main" id="{D256C29F-3437-DA40-98E0-5718F248751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76305"/>
            <a:ext cx="812800" cy="812800"/>
          </a:xfrm>
          <a:prstGeom prst="rect">
            <a:avLst/>
          </a:prstGeom>
        </p:spPr>
      </p:pic>
      <p:pic>
        <p:nvPicPr>
          <p:cNvPr id="12" name="Picture 11">
            <a:extLst>
              <a:ext uri="{FF2B5EF4-FFF2-40B4-BE49-F238E27FC236}">
                <a16:creationId xmlns:a16="http://schemas.microsoft.com/office/drawing/2014/main" id="{4E14C30D-7217-9EA3-FD10-C2127F3163E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971744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9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6" y="1758864"/>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2254807"/>
            <a:ext cx="6372165" cy="2942857"/>
          </a:xfrm>
          <a:prstGeom prst="rect">
            <a:avLst/>
          </a:prstGeom>
          <a:noFill/>
        </p:spPr>
        <p:txBody>
          <a:bodyPr wrap="square" rtlCol="0">
            <a:spAutoFit/>
          </a:bodyPr>
          <a:lstStyle/>
          <a:p>
            <a:pPr marL="457200" indent="-457200" algn="just" defTabSz="914400" rtl="1" eaLnBrk="1" latinLnBrk="0" hangingPunct="1">
              <a:lnSpc>
                <a:spcPts val="3200"/>
              </a:lnSpc>
              <a:buFont typeface="Arial" panose="020B0604020202020204" pitchFamily="34" charset="0"/>
              <a:buChar char="•"/>
            </a:pPr>
            <a:r>
              <a:rPr lang="en-US" sz="2400" dirty="0">
                <a:latin typeface="Alexandria Light" pitchFamily="2" charset="-78"/>
                <a:cs typeface="Alexandria Light" pitchFamily="2" charset="-78"/>
              </a:rPr>
              <a:t>Hardware</a:t>
            </a:r>
            <a:endParaRPr lang="en-US" sz="2000" dirty="0">
              <a:latin typeface="Alexandria Light" pitchFamily="2" charset="-78"/>
              <a:cs typeface="Alexandria Light" pitchFamily="2" charset="-78"/>
            </a:endParaRPr>
          </a:p>
          <a:p>
            <a:pPr marL="457200" indent="-457200" algn="just" defTabSz="914400" rtl="1" eaLnBrk="1" latinLnBrk="0" hangingPunct="1">
              <a:lnSpc>
                <a:spcPts val="3200"/>
              </a:lnSpc>
              <a:buFont typeface="Arial" panose="020B0604020202020204" pitchFamily="34" charset="0"/>
              <a:buChar char="•"/>
            </a:pPr>
            <a:r>
              <a:rPr lang="ar-SA" sz="2000" dirty="0">
                <a:latin typeface="Alexandria Light" pitchFamily="2" charset="-78"/>
                <a:cs typeface="Alexandria Light" pitchFamily="2" charset="-78"/>
              </a:rPr>
              <a:t>كل أنواع المساعد الشخصي ذات حجم صغير أو متوسط كجسم ملموس، مصمم ليستقر على رف أو طاولة، ومن خلال دراسة محتويات الجهاز نجد أنه يحتوي على:</a:t>
            </a:r>
          </a:p>
          <a:p>
            <a:pPr marL="457200" indent="-457200" algn="just" defTabSz="914400" rtl="1" eaLnBrk="1" latinLnBrk="0" hangingPunct="1">
              <a:lnSpc>
                <a:spcPts val="3200"/>
              </a:lnSpc>
              <a:buFont typeface="Arial" panose="020B0604020202020204" pitchFamily="34" charset="0"/>
              <a:buChar char="•"/>
            </a:pPr>
            <a:r>
              <a:rPr lang="ar-SA" sz="2000" dirty="0">
                <a:latin typeface="Alexandria Light" pitchFamily="2" charset="-78"/>
                <a:cs typeface="Alexandria Light" pitchFamily="2" charset="-78"/>
              </a:rPr>
              <a:t> سماعات متعددة - ميكروفون – دوائر الكترونية – مرسل ومستقبل إشارات الراديو</a:t>
            </a:r>
          </a:p>
        </p:txBody>
      </p:sp>
      <p:pic>
        <p:nvPicPr>
          <p:cNvPr id="10" name="Audio Recording Jan 27, 2023 at 1:43:23 PM" descr="Audio Recording Jan 27, 2023 at 1:43:23 PM">
            <a:hlinkClick r:id="" action="ppaction://media"/>
            <a:extLst>
              <a:ext uri="{FF2B5EF4-FFF2-40B4-BE49-F238E27FC236}">
                <a16:creationId xmlns:a16="http://schemas.microsoft.com/office/drawing/2014/main" id="{6DC93B52-B14D-3B4B-9489-CAD2D4D019C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60205"/>
            <a:ext cx="812800" cy="812800"/>
          </a:xfrm>
          <a:prstGeom prst="rect">
            <a:avLst/>
          </a:prstGeom>
        </p:spPr>
      </p:pic>
      <p:pic>
        <p:nvPicPr>
          <p:cNvPr id="12" name="Picture 11">
            <a:extLst>
              <a:ext uri="{FF2B5EF4-FFF2-40B4-BE49-F238E27FC236}">
                <a16:creationId xmlns:a16="http://schemas.microsoft.com/office/drawing/2014/main" id="{D99CCB60-8C9C-1E4F-EBA8-59AC7E8D685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74888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8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6" y="1758864"/>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1715772"/>
            <a:ext cx="6372165" cy="2925673"/>
          </a:xfrm>
          <a:prstGeom prst="rect">
            <a:avLst/>
          </a:prstGeom>
          <a:noFill/>
        </p:spPr>
        <p:txBody>
          <a:bodyPr wrap="square" rtlCol="0">
            <a:spAutoFit/>
          </a:bodyPr>
          <a:lstStyle/>
          <a:p>
            <a:pPr marL="457200" indent="-457200" algn="just" defTabSz="914400" rtl="1" eaLnBrk="1" latinLnBrk="0" hangingPunct="1">
              <a:lnSpc>
                <a:spcPts val="3200"/>
              </a:lnSpc>
              <a:buFont typeface="Arial" panose="020B0604020202020204" pitchFamily="34" charset="0"/>
              <a:buChar char="•"/>
            </a:pPr>
            <a:r>
              <a:rPr lang="en-US" sz="2400" dirty="0">
                <a:latin typeface="Alexandria Light" pitchFamily="2" charset="-78"/>
                <a:cs typeface="Alexandria Light" pitchFamily="2" charset="-78"/>
              </a:rPr>
              <a:t>Software</a:t>
            </a:r>
            <a:endParaRPr lang="en-US" sz="2000" dirty="0">
              <a:latin typeface="Alexandria Light" pitchFamily="2" charset="-78"/>
              <a:cs typeface="Alexandria Light" pitchFamily="2" charset="-78"/>
            </a:endParaRPr>
          </a:p>
          <a:p>
            <a:pPr marL="457200" indent="-457200" algn="just" defTabSz="914400" rtl="1" eaLnBrk="1" latinLnBrk="0" hangingPunct="1">
              <a:lnSpc>
                <a:spcPts val="3200"/>
              </a:lnSpc>
              <a:buFont typeface="Arial" panose="020B0604020202020204" pitchFamily="34" charset="0"/>
              <a:buChar char="•"/>
            </a:pPr>
            <a:r>
              <a:rPr lang="ar-SA" sz="2000" dirty="0">
                <a:latin typeface="Alexandria Light" pitchFamily="2" charset="-78"/>
                <a:cs typeface="Alexandria Light" pitchFamily="2" charset="-78"/>
              </a:rPr>
              <a:t>تقوم برمجة الجهاز بعمل تحويل للأوامر الصوتية التي تسمعها من خلال الميكروفون الداخلي، إلى نصوص أو أوامر أخرى متصلة بحقب أخرى من البرامج مخصصة لحل الأوامر التي ترسلها للنظام.</a:t>
            </a:r>
          </a:p>
          <a:p>
            <a:pPr marL="457200" indent="-457200" algn="just" defTabSz="914400" rtl="1" eaLnBrk="1" latinLnBrk="0" hangingPunct="1">
              <a:lnSpc>
                <a:spcPts val="3200"/>
              </a:lnSpc>
              <a:buFont typeface="Arial" panose="020B0604020202020204" pitchFamily="34" charset="0"/>
              <a:buChar char="•"/>
            </a:pPr>
            <a:r>
              <a:rPr lang="ar-SA" sz="2000" dirty="0">
                <a:latin typeface="Alexandria Light" pitchFamily="2" charset="-78"/>
                <a:cs typeface="Alexandria Light" pitchFamily="2" charset="-78"/>
              </a:rPr>
              <a:t>ومن منظور المستخدم، لا يهمه ما يحدث داخلياً بداخل الجهاز ولكن له المنتج النهائي.</a:t>
            </a:r>
          </a:p>
        </p:txBody>
      </p:sp>
      <p:pic>
        <p:nvPicPr>
          <p:cNvPr id="10" name="Audio Recording Jan 27, 2023 at 1:50:30 PM" descr="Audio Recording Jan 27, 2023 at 1:50:30 PM">
            <a:hlinkClick r:id="" action="ppaction://media"/>
            <a:extLst>
              <a:ext uri="{FF2B5EF4-FFF2-40B4-BE49-F238E27FC236}">
                <a16:creationId xmlns:a16="http://schemas.microsoft.com/office/drawing/2014/main" id="{782B206B-997F-5840-B0A8-2E43D3F3EC7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4663" y="6092862"/>
            <a:ext cx="812800" cy="812800"/>
          </a:xfrm>
          <a:prstGeom prst="rect">
            <a:avLst/>
          </a:prstGeom>
        </p:spPr>
      </p:pic>
      <p:pic>
        <p:nvPicPr>
          <p:cNvPr id="12" name="Picture 11">
            <a:extLst>
              <a:ext uri="{FF2B5EF4-FFF2-40B4-BE49-F238E27FC236}">
                <a16:creationId xmlns:a16="http://schemas.microsoft.com/office/drawing/2014/main" id="{1FCFF4F9-517F-64CF-A224-02C07867058C}"/>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303539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3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2456282"/>
            <a:ext cx="6372165" cy="1886927"/>
          </a:xfrm>
          <a:prstGeom prst="rect">
            <a:avLst/>
          </a:prstGeom>
          <a:noFill/>
        </p:spPr>
        <p:txBody>
          <a:bodyPr wrap="square" rtlCol="0">
            <a:spAutoFit/>
          </a:bodyPr>
          <a:lstStyle/>
          <a:p>
            <a:pPr algn="just" rtl="1">
              <a:lnSpc>
                <a:spcPct val="150000"/>
              </a:lnSpc>
            </a:pPr>
            <a:r>
              <a:rPr lang="ar-SA" sz="2000" dirty="0">
                <a:solidFill>
                  <a:srgbClr val="000000"/>
                </a:solidFill>
                <a:latin typeface="Alexandria Light" pitchFamily="2" charset="-78"/>
                <a:cs typeface="Alexandria Light" pitchFamily="2" charset="-78"/>
              </a:rPr>
              <a:t>يقوم الجهاز بما هو ابعد من مجرد بتحليل الأوامر الصوتية كـ</a:t>
            </a:r>
            <a:r>
              <a:rPr lang="en-US" sz="2000" dirty="0">
                <a:solidFill>
                  <a:srgbClr val="000000"/>
                </a:solidFill>
                <a:latin typeface="Alexandria Light" pitchFamily="2" charset="-78"/>
                <a:cs typeface="Alexandria Light" pitchFamily="2" charset="-78"/>
              </a:rPr>
              <a:t>Software</a:t>
            </a:r>
            <a:r>
              <a:rPr lang="ar-SA" sz="2000" dirty="0">
                <a:solidFill>
                  <a:srgbClr val="000000"/>
                </a:solidFill>
                <a:latin typeface="Alexandria Light" pitchFamily="2" charset="-78"/>
                <a:cs typeface="Alexandria Light" pitchFamily="2" charset="-78"/>
              </a:rPr>
              <a:t> من خلال ارتباط الجهاز بشبكة الإنترنت فيرسل البيانات عبر الإنترنت إلى</a:t>
            </a:r>
            <a:r>
              <a:rPr lang="en-US" sz="2000" dirty="0">
                <a:solidFill>
                  <a:srgbClr val="000000"/>
                </a:solidFill>
                <a:latin typeface="Alexandria Light" pitchFamily="2" charset="-78"/>
                <a:cs typeface="Alexandria Light" pitchFamily="2" charset="-78"/>
              </a:rPr>
              <a:t>servers </a:t>
            </a:r>
            <a:r>
              <a:rPr lang="ar-SA" sz="2000" dirty="0">
                <a:solidFill>
                  <a:srgbClr val="000000"/>
                </a:solidFill>
                <a:latin typeface="Alexandria Light" pitchFamily="2" charset="-78"/>
                <a:cs typeface="Alexandria Light" pitchFamily="2" charset="-78"/>
              </a:rPr>
              <a:t> لتقديم الإجابات من خلال المساعد الشخصي </a:t>
            </a:r>
            <a:r>
              <a:rPr lang="en-US" sz="2000" dirty="0">
                <a:solidFill>
                  <a:srgbClr val="000000"/>
                </a:solidFill>
                <a:latin typeface="Alexandria Light" pitchFamily="2" charset="-78"/>
                <a:cs typeface="Alexandria Light" pitchFamily="2" charset="-78"/>
              </a:rPr>
              <a:t>Personal assistant</a:t>
            </a:r>
            <a:r>
              <a:rPr lang="ar-SA" sz="2000" dirty="0">
                <a:solidFill>
                  <a:srgbClr val="000000"/>
                </a:solidFill>
                <a:latin typeface="Alexandria Light" pitchFamily="2" charset="-78"/>
                <a:cs typeface="Alexandria Light" pitchFamily="2" charset="-78"/>
              </a:rPr>
              <a:t>.</a:t>
            </a:r>
            <a:endParaRPr lang="ar-EG" sz="2000" dirty="0">
              <a:solidFill>
                <a:srgbClr val="000000"/>
              </a:solidFill>
              <a:effectLst/>
              <a:latin typeface="Alexandria Light" pitchFamily="2" charset="-78"/>
              <a:cs typeface="Alexandria Light" pitchFamily="2" charset="-78"/>
            </a:endParaRPr>
          </a:p>
        </p:txBody>
      </p:sp>
      <p:pic>
        <p:nvPicPr>
          <p:cNvPr id="10" name="Audio Recording Jan 27, 2023 at 1:52:17 PM" descr="Audio Recording Jan 27, 2023 at 1:52:17 PM">
            <a:hlinkClick r:id="" action="ppaction://media"/>
            <a:extLst>
              <a:ext uri="{FF2B5EF4-FFF2-40B4-BE49-F238E27FC236}">
                <a16:creationId xmlns:a16="http://schemas.microsoft.com/office/drawing/2014/main" id="{DCEB773B-2C90-F748-8444-E52D6CD08BB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12134" y="6057245"/>
            <a:ext cx="812800" cy="812800"/>
          </a:xfrm>
          <a:prstGeom prst="rect">
            <a:avLst/>
          </a:prstGeom>
        </p:spPr>
      </p:pic>
      <p:pic>
        <p:nvPicPr>
          <p:cNvPr id="12" name="Picture 11">
            <a:extLst>
              <a:ext uri="{FF2B5EF4-FFF2-40B4-BE49-F238E27FC236}">
                <a16:creationId xmlns:a16="http://schemas.microsoft.com/office/drawing/2014/main" id="{5A9A3A74-4329-5809-1395-897EC4916FA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622551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8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1537162"/>
            <a:ext cx="6372165" cy="461665"/>
          </a:xfrm>
          <a:prstGeom prst="rect">
            <a:avLst/>
          </a:prstGeom>
          <a:noFill/>
        </p:spPr>
        <p:txBody>
          <a:bodyPr wrap="square" rtlCol="0">
            <a:spAutoFit/>
          </a:bodyPr>
          <a:lstStyle/>
          <a:p>
            <a:pPr marL="0" algn="just" defTabSz="914400" rtl="1" eaLnBrk="1" latinLnBrk="0" hangingPunct="1"/>
            <a:r>
              <a:rPr lang="en-US" sz="2400" dirty="0">
                <a:solidFill>
                  <a:srgbClr val="000000"/>
                </a:solidFill>
                <a:effectLst/>
                <a:latin typeface="Alexandria Light" pitchFamily="2" charset="-78"/>
                <a:cs typeface="Alexandria Light" pitchFamily="2" charset="-78"/>
              </a:rPr>
              <a:t>Organizational Level</a:t>
            </a:r>
            <a:r>
              <a:rPr lang="ar-SA" sz="2400" dirty="0">
                <a:solidFill>
                  <a:srgbClr val="000000"/>
                </a:solidFill>
                <a:effectLst/>
                <a:latin typeface="Alexandria Light" pitchFamily="2" charset="-78"/>
                <a:cs typeface="Alexandria Light" pitchFamily="2" charset="-78"/>
              </a:rPr>
              <a:t> </a:t>
            </a:r>
            <a:r>
              <a:rPr lang="en-US" sz="2400" dirty="0">
                <a:solidFill>
                  <a:srgbClr val="000000"/>
                </a:solidFill>
                <a:effectLst/>
                <a:latin typeface="Alexandria Light" pitchFamily="2" charset="-78"/>
                <a:cs typeface="Alexandria Light" pitchFamily="2" charset="-78"/>
              </a:rPr>
              <a:t> </a:t>
            </a:r>
            <a:r>
              <a:rPr lang="ar-SA" sz="2400" dirty="0">
                <a:solidFill>
                  <a:srgbClr val="000000"/>
                </a:solidFill>
                <a:effectLst/>
                <a:latin typeface="Alexandria Light" pitchFamily="2" charset="-78"/>
                <a:cs typeface="Alexandria Light" pitchFamily="2" charset="-78"/>
              </a:rPr>
              <a:t>المستوى التنظيمي           </a:t>
            </a:r>
          </a:p>
        </p:txBody>
      </p:sp>
      <p:sp>
        <p:nvSpPr>
          <p:cNvPr id="12" name="TextBox 11">
            <a:extLst>
              <a:ext uri="{FF2B5EF4-FFF2-40B4-BE49-F238E27FC236}">
                <a16:creationId xmlns:a16="http://schemas.microsoft.com/office/drawing/2014/main" id="{451C8B1A-5FE8-5A4E-8A6A-50071D84E1B6}"/>
              </a:ext>
            </a:extLst>
          </p:cNvPr>
          <p:cNvSpPr txBox="1"/>
          <p:nvPr/>
        </p:nvSpPr>
        <p:spPr>
          <a:xfrm>
            <a:off x="5331445" y="1973989"/>
            <a:ext cx="6372165" cy="3970318"/>
          </a:xfrm>
          <a:prstGeom prst="rect">
            <a:avLst/>
          </a:prstGeom>
          <a:noFill/>
        </p:spPr>
        <p:txBody>
          <a:bodyPr wrap="square" rtlCol="0">
            <a:spAutoFit/>
          </a:bodyPr>
          <a:lstStyle/>
          <a:p>
            <a:pPr marL="0" algn="just" defTabSz="914400" rtl="1" eaLnBrk="1" latinLnBrk="0" hangingPunct="1"/>
            <a:r>
              <a:rPr lang="ar-SA" dirty="0">
                <a:solidFill>
                  <a:srgbClr val="000000"/>
                </a:solidFill>
                <a:effectLst/>
                <a:latin typeface="Alexandria Light" pitchFamily="2" charset="-78"/>
                <a:cs typeface="Alexandria Light" pitchFamily="2" charset="-78"/>
              </a:rPr>
              <a:t>مستوى التنظيم يعني كل الشركات والأنظم</a:t>
            </a:r>
            <a:r>
              <a:rPr lang="ar-SA" dirty="0">
                <a:solidFill>
                  <a:srgbClr val="000000"/>
                </a:solidFill>
                <a:latin typeface="Alexandria Light" pitchFamily="2" charset="-78"/>
                <a:cs typeface="Alexandria Light" pitchFamily="2" charset="-78"/>
              </a:rPr>
              <a:t>ة المشتركة في نجاح الجهاز (</a:t>
            </a:r>
            <a:r>
              <a:rPr lang="en-US" dirty="0">
                <a:solidFill>
                  <a:srgbClr val="000000"/>
                </a:solidFill>
                <a:latin typeface="Alexandria Light" pitchFamily="2" charset="-78"/>
                <a:cs typeface="Alexandria Light" pitchFamily="2" charset="-78"/>
              </a:rPr>
              <a:t>Hardware – Software</a:t>
            </a:r>
            <a:r>
              <a:rPr lang="ar-SA" dirty="0">
                <a:solidFill>
                  <a:srgbClr val="000000"/>
                </a:solidFill>
                <a:latin typeface="Alexandria Light" pitchFamily="2" charset="-78"/>
                <a:cs typeface="Alexandria Light" pitchFamily="2" charset="-78"/>
              </a:rPr>
              <a:t>) وهذه الأنظمة في مثال </a:t>
            </a:r>
            <a:r>
              <a:rPr lang="en-US" dirty="0">
                <a:solidFill>
                  <a:srgbClr val="000000"/>
                </a:solidFill>
                <a:latin typeface="Alexandria Light" pitchFamily="2" charset="-78"/>
                <a:cs typeface="Alexandria Light" pitchFamily="2" charset="-78"/>
              </a:rPr>
              <a:t>Alexa</a:t>
            </a:r>
            <a:r>
              <a:rPr lang="ar-SA" dirty="0">
                <a:solidFill>
                  <a:srgbClr val="000000"/>
                </a:solidFill>
                <a:latin typeface="Alexandria Light" pitchFamily="2" charset="-78"/>
                <a:cs typeface="Alexandria Light" pitchFamily="2" charset="-78"/>
              </a:rPr>
              <a:t> تنقسم إلى نوعين:</a:t>
            </a:r>
            <a:endParaRPr lang="ar-SA" dirty="0">
              <a:solidFill>
                <a:srgbClr val="000000"/>
              </a:solidFill>
              <a:effectLst/>
              <a:latin typeface="Alexandria Light" pitchFamily="2" charset="-78"/>
              <a:cs typeface="Alexandria Light" pitchFamily="2" charset="-78"/>
            </a:endParaRPr>
          </a:p>
          <a:p>
            <a:pPr marL="342900" indent="-342900" algn="just" defTabSz="914400" rtl="1" eaLnBrk="1" latinLnBrk="0" hangingPunct="1">
              <a:buFontTx/>
              <a:buChar char="-"/>
            </a:pPr>
            <a:r>
              <a:rPr lang="ar-SA" dirty="0">
                <a:solidFill>
                  <a:srgbClr val="000000"/>
                </a:solidFill>
                <a:latin typeface="Alexandria Light" pitchFamily="2" charset="-78"/>
                <a:cs typeface="Alexandria Light" pitchFamily="2" charset="-78"/>
              </a:rPr>
              <a:t>شركة خاصة بتصنيع المنتج نفسه وهي في هذه الحالة شركة </a:t>
            </a:r>
            <a:r>
              <a:rPr lang="en-US" dirty="0">
                <a:solidFill>
                  <a:srgbClr val="000000"/>
                </a:solidFill>
                <a:latin typeface="Alexandria Light" pitchFamily="2" charset="-78"/>
                <a:cs typeface="Alexandria Light" pitchFamily="2" charset="-78"/>
              </a:rPr>
              <a:t>Amazon</a:t>
            </a:r>
            <a:r>
              <a:rPr lang="ar-SA" dirty="0">
                <a:solidFill>
                  <a:srgbClr val="000000"/>
                </a:solidFill>
                <a:latin typeface="Alexandria Light" pitchFamily="2" charset="-78"/>
                <a:cs typeface="Alexandria Light" pitchFamily="2" charset="-78"/>
              </a:rPr>
              <a:t> من خلال </a:t>
            </a:r>
            <a:r>
              <a:rPr lang="en-US" dirty="0">
                <a:solidFill>
                  <a:srgbClr val="000000"/>
                </a:solidFill>
                <a:latin typeface="Alexandria Light" pitchFamily="2" charset="-78"/>
                <a:cs typeface="Alexandria Light" pitchFamily="2" charset="-78"/>
              </a:rPr>
              <a:t>vendors</a:t>
            </a:r>
            <a:r>
              <a:rPr lang="ar-SA" dirty="0">
                <a:solidFill>
                  <a:srgbClr val="000000"/>
                </a:solidFill>
                <a:latin typeface="Alexandria Light" pitchFamily="2" charset="-78"/>
                <a:cs typeface="Alexandria Light" pitchFamily="2" charset="-78"/>
              </a:rPr>
              <a:t> اعطتهم التصميم ويقومون بالتصنيع لحساب شركة أمازون العالمية.</a:t>
            </a:r>
            <a:endParaRPr lang="ar-SA" dirty="0">
              <a:solidFill>
                <a:srgbClr val="000000"/>
              </a:solidFill>
              <a:effectLst/>
              <a:latin typeface="Alexandria Light" pitchFamily="2" charset="-78"/>
              <a:cs typeface="Alexandria Light" pitchFamily="2" charset="-78"/>
            </a:endParaRPr>
          </a:p>
          <a:p>
            <a:pPr marL="342900" indent="-342900" algn="just" defTabSz="914400" rtl="1" eaLnBrk="1" latinLnBrk="0" hangingPunct="1">
              <a:buFontTx/>
              <a:buChar char="-"/>
            </a:pPr>
            <a:r>
              <a:rPr lang="ar-SA" dirty="0">
                <a:solidFill>
                  <a:srgbClr val="000000"/>
                </a:solidFill>
                <a:latin typeface="Alexandria Light" pitchFamily="2" charset="-78"/>
                <a:cs typeface="Alexandria Light" pitchFamily="2" charset="-78"/>
              </a:rPr>
              <a:t>شركة خاصة بالخوادم </a:t>
            </a:r>
            <a:r>
              <a:rPr lang="en-US" dirty="0">
                <a:solidFill>
                  <a:srgbClr val="000000"/>
                </a:solidFill>
                <a:latin typeface="Alexandria Light" pitchFamily="2" charset="-78"/>
                <a:cs typeface="Alexandria Light" pitchFamily="2" charset="-78"/>
              </a:rPr>
              <a:t>Servers</a:t>
            </a:r>
            <a:r>
              <a:rPr lang="ar-SA" dirty="0">
                <a:solidFill>
                  <a:srgbClr val="000000"/>
                </a:solidFill>
                <a:latin typeface="Alexandria Light" pitchFamily="2" charset="-78"/>
                <a:cs typeface="Alexandria Light" pitchFamily="2" charset="-78"/>
              </a:rPr>
              <a:t> التي تقوم بعمل البحث وإيجاد الإجابات المنطقية والعودة بها لصاحب الطلب وشركة أمازون أيضاً تمتلك هذه النوعية من ال</a:t>
            </a:r>
            <a:r>
              <a:rPr lang="en-US" dirty="0">
                <a:solidFill>
                  <a:srgbClr val="000000"/>
                </a:solidFill>
                <a:latin typeface="Alexandria Light" pitchFamily="2" charset="-78"/>
                <a:cs typeface="Alexandria Light" pitchFamily="2" charset="-78"/>
              </a:rPr>
              <a:t>servers</a:t>
            </a:r>
            <a:r>
              <a:rPr lang="ar-SA" dirty="0">
                <a:solidFill>
                  <a:srgbClr val="000000"/>
                </a:solidFill>
                <a:latin typeface="Alexandria Light" pitchFamily="2" charset="-78"/>
                <a:cs typeface="Alexandria Light" pitchFamily="2" charset="-78"/>
              </a:rPr>
              <a:t> </a:t>
            </a:r>
          </a:p>
          <a:p>
            <a:pPr marL="342900" indent="-342900" algn="just" defTabSz="914400" rtl="1" eaLnBrk="1" latinLnBrk="0" hangingPunct="1">
              <a:buFontTx/>
              <a:buChar char="-"/>
            </a:pPr>
            <a:r>
              <a:rPr lang="ar-SA" dirty="0">
                <a:solidFill>
                  <a:srgbClr val="000000"/>
                </a:solidFill>
                <a:effectLst/>
                <a:latin typeface="Alexandria Light" pitchFamily="2" charset="-78"/>
                <a:cs typeface="Alexandria Light" pitchFamily="2" charset="-78"/>
              </a:rPr>
              <a:t>ويتخلل هذه المنظومة وجود شركات هامة جداً وهي موفر خدمة الإنترنت </a:t>
            </a:r>
            <a:r>
              <a:rPr lang="en-US" dirty="0">
                <a:solidFill>
                  <a:srgbClr val="000000"/>
                </a:solidFill>
                <a:effectLst/>
                <a:latin typeface="Alexandria Light" pitchFamily="2" charset="-78"/>
                <a:cs typeface="Alexandria Light" pitchFamily="2" charset="-78"/>
              </a:rPr>
              <a:t>ISP (Internet Service Provider)</a:t>
            </a:r>
            <a:r>
              <a:rPr lang="ar-SA" dirty="0">
                <a:solidFill>
                  <a:srgbClr val="000000"/>
                </a:solidFill>
                <a:effectLst/>
                <a:latin typeface="Alexandria Light" pitchFamily="2" charset="-78"/>
                <a:cs typeface="Alexandria Light" pitchFamily="2" charset="-78"/>
              </a:rPr>
              <a:t> المسئول عن شبكة الهواتف الخاصة بتوصيل الإنترنت حتى تتحرك الطلبات والإجابات في طرق </a:t>
            </a:r>
            <a:r>
              <a:rPr lang="ar-SA" dirty="0">
                <a:solidFill>
                  <a:srgbClr val="000000"/>
                </a:solidFill>
                <a:latin typeface="Alexandria Light" pitchFamily="2" charset="-78"/>
                <a:cs typeface="Alexandria Light" pitchFamily="2" charset="-78"/>
              </a:rPr>
              <a:t>طبيعية وبسرعة عالية من الاستجابة.</a:t>
            </a:r>
            <a:endParaRPr lang="ar-SA" dirty="0">
              <a:solidFill>
                <a:srgbClr val="000000"/>
              </a:solidFill>
              <a:effectLst/>
              <a:latin typeface="Alexandria Light" pitchFamily="2" charset="-78"/>
              <a:cs typeface="Alexandria Light" pitchFamily="2" charset="-78"/>
            </a:endParaRPr>
          </a:p>
        </p:txBody>
      </p:sp>
      <p:pic>
        <p:nvPicPr>
          <p:cNvPr id="10" name="Audio Recording Jan 27, 2023 at 2:00:44 PM" descr="Audio Recording Jan 27, 2023 at 2:00:44 PM">
            <a:hlinkClick r:id="" action="ppaction://media"/>
            <a:extLst>
              <a:ext uri="{FF2B5EF4-FFF2-40B4-BE49-F238E27FC236}">
                <a16:creationId xmlns:a16="http://schemas.microsoft.com/office/drawing/2014/main" id="{FFBE0CA6-56CC-BB4B-A4E8-9657F37E873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1663"/>
            <a:ext cx="812800" cy="812800"/>
          </a:xfrm>
          <a:prstGeom prst="rect">
            <a:avLst/>
          </a:prstGeom>
        </p:spPr>
      </p:pic>
      <p:pic>
        <p:nvPicPr>
          <p:cNvPr id="13" name="Picture 12">
            <a:extLst>
              <a:ext uri="{FF2B5EF4-FFF2-40B4-BE49-F238E27FC236}">
                <a16:creationId xmlns:a16="http://schemas.microsoft.com/office/drawing/2014/main" id="{30BE0BEE-9B32-A2D5-7438-54D18A1AE12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777411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93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1537162"/>
            <a:ext cx="6372165" cy="461665"/>
          </a:xfrm>
          <a:prstGeom prst="rect">
            <a:avLst/>
          </a:prstGeom>
          <a:noFill/>
        </p:spPr>
        <p:txBody>
          <a:bodyPr wrap="square" rtlCol="0">
            <a:spAutoFit/>
          </a:bodyPr>
          <a:lstStyle/>
          <a:p>
            <a:pPr marL="0" algn="just" defTabSz="914400" rtl="1" eaLnBrk="1" latinLnBrk="0" hangingPunct="1"/>
            <a:r>
              <a:rPr lang="en-US" sz="2400" dirty="0">
                <a:solidFill>
                  <a:srgbClr val="000000"/>
                </a:solidFill>
                <a:effectLst/>
                <a:latin typeface="Alexandria Light" pitchFamily="2" charset="-78"/>
                <a:cs typeface="Alexandria Light" pitchFamily="2" charset="-78"/>
              </a:rPr>
              <a:t>Organizational Level</a:t>
            </a:r>
            <a:r>
              <a:rPr lang="ar-SA" sz="2400" dirty="0">
                <a:solidFill>
                  <a:srgbClr val="000000"/>
                </a:solidFill>
                <a:effectLst/>
                <a:latin typeface="Alexandria Light" pitchFamily="2" charset="-78"/>
                <a:cs typeface="Alexandria Light" pitchFamily="2" charset="-78"/>
              </a:rPr>
              <a:t> </a:t>
            </a:r>
            <a:r>
              <a:rPr lang="en-US" sz="2400" dirty="0">
                <a:solidFill>
                  <a:srgbClr val="000000"/>
                </a:solidFill>
                <a:effectLst/>
                <a:latin typeface="Alexandria Light" pitchFamily="2" charset="-78"/>
                <a:cs typeface="Alexandria Light" pitchFamily="2" charset="-78"/>
              </a:rPr>
              <a:t> </a:t>
            </a:r>
            <a:r>
              <a:rPr lang="ar-SA" sz="2400" dirty="0">
                <a:solidFill>
                  <a:srgbClr val="000000"/>
                </a:solidFill>
                <a:effectLst/>
                <a:latin typeface="Alexandria Light" pitchFamily="2" charset="-78"/>
                <a:cs typeface="Alexandria Light" pitchFamily="2" charset="-78"/>
              </a:rPr>
              <a:t>المستوى التنظيمي           </a:t>
            </a:r>
          </a:p>
        </p:txBody>
      </p:sp>
      <p:sp>
        <p:nvSpPr>
          <p:cNvPr id="12" name="TextBox 11">
            <a:extLst>
              <a:ext uri="{FF2B5EF4-FFF2-40B4-BE49-F238E27FC236}">
                <a16:creationId xmlns:a16="http://schemas.microsoft.com/office/drawing/2014/main" id="{451C8B1A-5FE8-5A4E-8A6A-50071D84E1B6}"/>
              </a:ext>
            </a:extLst>
          </p:cNvPr>
          <p:cNvSpPr txBox="1"/>
          <p:nvPr/>
        </p:nvSpPr>
        <p:spPr>
          <a:xfrm>
            <a:off x="5331445" y="1973989"/>
            <a:ext cx="6372165" cy="3788345"/>
          </a:xfrm>
          <a:prstGeom prst="rect">
            <a:avLst/>
          </a:prstGeom>
          <a:noFill/>
        </p:spPr>
        <p:txBody>
          <a:bodyPr wrap="square" rtlCol="0">
            <a:spAutoFit/>
          </a:bodyPr>
          <a:lstStyle/>
          <a:p>
            <a:pPr marL="0" algn="just" defTabSz="914400" rtl="1" eaLnBrk="1" latinLnBrk="0" hangingPunct="1">
              <a:lnSpc>
                <a:spcPct val="150000"/>
              </a:lnSpc>
            </a:pPr>
            <a:r>
              <a:rPr lang="ar-SA" dirty="0">
                <a:solidFill>
                  <a:srgbClr val="000000"/>
                </a:solidFill>
                <a:latin typeface="Alexandria Light" pitchFamily="2" charset="-78"/>
                <a:cs typeface="Alexandria Light" pitchFamily="2" charset="-78"/>
              </a:rPr>
              <a:t>على سبيل المثال يقوم شخص بمحادثة صوتية ل</a:t>
            </a:r>
            <a:r>
              <a:rPr lang="en-US" dirty="0">
                <a:solidFill>
                  <a:srgbClr val="000000"/>
                </a:solidFill>
                <a:latin typeface="Alexandria Light" pitchFamily="2" charset="-78"/>
                <a:cs typeface="Alexandria Light" pitchFamily="2" charset="-78"/>
              </a:rPr>
              <a:t>Alexa</a:t>
            </a:r>
            <a:r>
              <a:rPr lang="ar-SA" dirty="0">
                <a:solidFill>
                  <a:srgbClr val="000000"/>
                </a:solidFill>
                <a:latin typeface="Alexandria Light" pitchFamily="2" charset="-78"/>
                <a:cs typeface="Alexandria Light" pitchFamily="2" charset="-78"/>
              </a:rPr>
              <a:t> يطلب فيها بيتزا، تقوم </a:t>
            </a:r>
            <a:r>
              <a:rPr lang="ar-SA" dirty="0" err="1">
                <a:solidFill>
                  <a:srgbClr val="000000"/>
                </a:solidFill>
                <a:latin typeface="Alexandria Light" pitchFamily="2" charset="-78"/>
                <a:cs typeface="Alexandria Light" pitchFamily="2" charset="-78"/>
              </a:rPr>
              <a:t>ألكسا</a:t>
            </a:r>
            <a:r>
              <a:rPr lang="ar-SA" dirty="0">
                <a:solidFill>
                  <a:srgbClr val="000000"/>
                </a:solidFill>
                <a:latin typeface="Alexandria Light" pitchFamily="2" charset="-78"/>
                <a:cs typeface="Alexandria Light" pitchFamily="2" charset="-78"/>
              </a:rPr>
              <a:t> بتحويل الطلب الصوتي داخلياً إلى كتابة مثلما نفعل في </a:t>
            </a:r>
            <a:r>
              <a:rPr lang="en-US" dirty="0">
                <a:solidFill>
                  <a:srgbClr val="000000"/>
                </a:solidFill>
                <a:latin typeface="Alexandria Light" pitchFamily="2" charset="-78"/>
                <a:cs typeface="Alexandria Light" pitchFamily="2" charset="-78"/>
              </a:rPr>
              <a:t>Google search</a:t>
            </a:r>
            <a:r>
              <a:rPr lang="ar-SA" dirty="0">
                <a:solidFill>
                  <a:srgbClr val="000000"/>
                </a:solidFill>
                <a:latin typeface="Alexandria Light" pitchFamily="2" charset="-78"/>
                <a:cs typeface="Alexandria Light" pitchFamily="2" charset="-78"/>
              </a:rPr>
              <a:t>، ثم يتم تحويل ذلك الطلب </a:t>
            </a:r>
            <a:r>
              <a:rPr lang="ar-SA" dirty="0" err="1">
                <a:solidFill>
                  <a:srgbClr val="000000"/>
                </a:solidFill>
                <a:latin typeface="Alexandria Light" pitchFamily="2" charset="-78"/>
                <a:cs typeface="Alexandria Light" pitchFamily="2" charset="-78"/>
              </a:rPr>
              <a:t>لل</a:t>
            </a:r>
            <a:r>
              <a:rPr lang="en-US" dirty="0">
                <a:solidFill>
                  <a:srgbClr val="000000"/>
                </a:solidFill>
                <a:latin typeface="Alexandria Light" pitchFamily="2" charset="-78"/>
                <a:cs typeface="Alexandria Light" pitchFamily="2" charset="-78"/>
              </a:rPr>
              <a:t>cloud server </a:t>
            </a:r>
            <a:r>
              <a:rPr lang="ar-SA" dirty="0">
                <a:solidFill>
                  <a:srgbClr val="000000"/>
                </a:solidFill>
                <a:latin typeface="Alexandria Light" pitchFamily="2" charset="-78"/>
                <a:cs typeface="Alexandria Light" pitchFamily="2" charset="-78"/>
              </a:rPr>
              <a:t> الخاص </a:t>
            </a:r>
            <a:r>
              <a:rPr lang="ar-SA" dirty="0" err="1">
                <a:solidFill>
                  <a:srgbClr val="000000"/>
                </a:solidFill>
                <a:latin typeface="Alexandria Light" pitchFamily="2" charset="-78"/>
                <a:cs typeface="Alexandria Light" pitchFamily="2" charset="-78"/>
              </a:rPr>
              <a:t>بألكسا</a:t>
            </a:r>
            <a:r>
              <a:rPr lang="ar-SA" dirty="0">
                <a:solidFill>
                  <a:srgbClr val="000000"/>
                </a:solidFill>
                <a:latin typeface="Alexandria Light" pitchFamily="2" charset="-78"/>
                <a:cs typeface="Alexandria Light" pitchFamily="2" charset="-78"/>
              </a:rPr>
              <a:t> الذي يبحث داخله أولاً و إذا وجد المطلوب يعود بالإجابة العكسية لترجع مرة أخرى للجهاز، أو لو كانت الإجابة غير موجودة لديه يتصل ب</a:t>
            </a:r>
            <a:r>
              <a:rPr lang="en-US" dirty="0">
                <a:solidFill>
                  <a:srgbClr val="000000"/>
                </a:solidFill>
                <a:latin typeface="Alexandria Light" pitchFamily="2" charset="-78"/>
                <a:cs typeface="Alexandria Light" pitchFamily="2" charset="-78"/>
              </a:rPr>
              <a:t>servers </a:t>
            </a:r>
            <a:r>
              <a:rPr lang="ar-SA" dirty="0">
                <a:solidFill>
                  <a:srgbClr val="000000"/>
                </a:solidFill>
                <a:latin typeface="Alexandria Light" pitchFamily="2" charset="-78"/>
                <a:cs typeface="Alexandria Light" pitchFamily="2" charset="-78"/>
              </a:rPr>
              <a:t> أخرى متعاقد معها للبحث داخلها، كما تقوم كثير من مطاعم البيتزا بالتعاقد مع أمازون للحصول على ترشيح مقابل دفع مبلغ مالي للشركة كعمولة للترشيح. </a:t>
            </a:r>
          </a:p>
        </p:txBody>
      </p:sp>
      <p:pic>
        <p:nvPicPr>
          <p:cNvPr id="10" name="Audio Recording Jan 27, 2023 at 2:05:29 PM" descr="Audio Recording Jan 27, 2023 at 2:05:29 PM">
            <a:hlinkClick r:id="" action="ppaction://media"/>
            <a:extLst>
              <a:ext uri="{FF2B5EF4-FFF2-40B4-BE49-F238E27FC236}">
                <a16:creationId xmlns:a16="http://schemas.microsoft.com/office/drawing/2014/main" id="{502B3F54-7348-3A48-9CCB-5DC27E92027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65318" y="6072439"/>
            <a:ext cx="812800" cy="812800"/>
          </a:xfrm>
          <a:prstGeom prst="rect">
            <a:avLst/>
          </a:prstGeom>
        </p:spPr>
      </p:pic>
      <p:pic>
        <p:nvPicPr>
          <p:cNvPr id="13" name="Picture 12">
            <a:extLst>
              <a:ext uri="{FF2B5EF4-FFF2-40B4-BE49-F238E27FC236}">
                <a16:creationId xmlns:a16="http://schemas.microsoft.com/office/drawing/2014/main" id="{97AB4FAB-704B-48DA-1BA3-A636C8CD882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4279702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6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3F202D7F-FDBB-0142-8B5C-0E42D26E4A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2699" y="988719"/>
            <a:ext cx="8921365" cy="4994678"/>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70657" y="1399138"/>
            <a:ext cx="6372165" cy="461665"/>
          </a:xfrm>
          <a:prstGeom prst="rect">
            <a:avLst/>
          </a:prstGeom>
          <a:noFill/>
        </p:spPr>
        <p:txBody>
          <a:bodyPr wrap="square" rtlCol="0">
            <a:spAutoFit/>
          </a:bodyPr>
          <a:lstStyle/>
          <a:p>
            <a:pPr marL="0" algn="just" defTabSz="914400" rtl="1" eaLnBrk="1" latinLnBrk="0" hangingPunct="1"/>
            <a:r>
              <a:rPr lang="en-US" sz="2400" dirty="0">
                <a:solidFill>
                  <a:srgbClr val="000000"/>
                </a:solidFill>
                <a:effectLst/>
                <a:latin typeface="Alexandria Light" pitchFamily="2" charset="-78"/>
                <a:cs typeface="Alexandria Light" pitchFamily="2" charset="-78"/>
              </a:rPr>
              <a:t>Organizational Level</a:t>
            </a:r>
            <a:r>
              <a:rPr lang="ar-SA" sz="2400" dirty="0">
                <a:solidFill>
                  <a:srgbClr val="000000"/>
                </a:solidFill>
                <a:effectLst/>
                <a:latin typeface="Alexandria Light" pitchFamily="2" charset="-78"/>
                <a:cs typeface="Alexandria Light" pitchFamily="2" charset="-78"/>
              </a:rPr>
              <a:t> </a:t>
            </a:r>
            <a:r>
              <a:rPr lang="en-US" sz="2400" dirty="0">
                <a:solidFill>
                  <a:srgbClr val="000000"/>
                </a:solidFill>
                <a:effectLst/>
                <a:latin typeface="Alexandria Light" pitchFamily="2" charset="-78"/>
                <a:cs typeface="Alexandria Light" pitchFamily="2" charset="-78"/>
              </a:rPr>
              <a:t> </a:t>
            </a:r>
            <a:r>
              <a:rPr lang="ar-SA" sz="2400" dirty="0">
                <a:solidFill>
                  <a:srgbClr val="000000"/>
                </a:solidFill>
                <a:effectLst/>
                <a:latin typeface="Alexandria Light" pitchFamily="2" charset="-78"/>
                <a:cs typeface="Alexandria Light" pitchFamily="2" charset="-78"/>
              </a:rPr>
              <a:t>المستوى التنظيمي           </a:t>
            </a:r>
          </a:p>
        </p:txBody>
      </p:sp>
      <p:pic>
        <p:nvPicPr>
          <p:cNvPr id="10" name="Audio Recording Jan 27, 2023 at 9:46:15 PM" descr="Audio Recording Jan 27, 2023 at 9:46:15 PM">
            <a:hlinkClick r:id="" action="ppaction://media"/>
            <a:extLst>
              <a:ext uri="{FF2B5EF4-FFF2-40B4-BE49-F238E27FC236}">
                <a16:creationId xmlns:a16="http://schemas.microsoft.com/office/drawing/2014/main" id="{2446B49D-E87C-FA44-AF8A-096800A5E3C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09216" y="6045200"/>
            <a:ext cx="812800" cy="812800"/>
          </a:xfrm>
          <a:prstGeom prst="rect">
            <a:avLst/>
          </a:prstGeom>
        </p:spPr>
      </p:pic>
      <p:pic>
        <p:nvPicPr>
          <p:cNvPr id="11" name="Picture 10">
            <a:extLst>
              <a:ext uri="{FF2B5EF4-FFF2-40B4-BE49-F238E27FC236}">
                <a16:creationId xmlns:a16="http://schemas.microsoft.com/office/drawing/2014/main" id="{0F573616-5A0C-52B2-C361-FA26E3A1A25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105216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7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A67369F-A43E-9348-915C-28051E9423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5388" y="1758864"/>
            <a:ext cx="8090161" cy="4175808"/>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439562" y="1312645"/>
            <a:ext cx="6372165" cy="461665"/>
          </a:xfrm>
          <a:prstGeom prst="rect">
            <a:avLst/>
          </a:prstGeom>
          <a:noFill/>
        </p:spPr>
        <p:txBody>
          <a:bodyPr wrap="square" rtlCol="0">
            <a:spAutoFit/>
          </a:bodyPr>
          <a:lstStyle/>
          <a:p>
            <a:pPr marL="0" algn="just" defTabSz="914400" rtl="1" eaLnBrk="1" latinLnBrk="0" hangingPunct="1"/>
            <a:r>
              <a:rPr lang="en-US" sz="2400" dirty="0">
                <a:solidFill>
                  <a:srgbClr val="000000"/>
                </a:solidFill>
                <a:effectLst/>
                <a:latin typeface="Alexandria" pitchFamily="2" charset="-78"/>
                <a:cs typeface="Alexandria" pitchFamily="2" charset="-78"/>
              </a:rPr>
              <a:t>Organizational Level</a:t>
            </a:r>
            <a:r>
              <a:rPr lang="ar-SA" sz="2400" dirty="0">
                <a:solidFill>
                  <a:srgbClr val="000000"/>
                </a:solidFill>
                <a:effectLst/>
                <a:latin typeface="Alexandria" pitchFamily="2" charset="-78"/>
                <a:cs typeface="Alexandria" pitchFamily="2" charset="-78"/>
              </a:rPr>
              <a:t> </a:t>
            </a:r>
            <a:r>
              <a:rPr lang="en-US" sz="2400" dirty="0">
                <a:solidFill>
                  <a:srgbClr val="000000"/>
                </a:solidFill>
                <a:effectLst/>
                <a:latin typeface="Alexandria" pitchFamily="2" charset="-78"/>
                <a:cs typeface="Alexandria" pitchFamily="2" charset="-78"/>
              </a:rPr>
              <a:t> </a:t>
            </a:r>
            <a:r>
              <a:rPr lang="ar-SA" sz="2400" dirty="0">
                <a:solidFill>
                  <a:srgbClr val="000000"/>
                </a:solidFill>
                <a:effectLst/>
                <a:latin typeface="Alexandria" pitchFamily="2" charset="-78"/>
                <a:cs typeface="Alexandria" pitchFamily="2" charset="-78"/>
              </a:rPr>
              <a:t>المستوى التنظيمي           </a:t>
            </a:r>
          </a:p>
        </p:txBody>
      </p:sp>
      <p:pic>
        <p:nvPicPr>
          <p:cNvPr id="10" name="Audio Recording Jan 27, 2023 at 9:53:01 PM" descr="Audio Recording Jan 27, 2023 at 9:53:01 PM">
            <a:hlinkClick r:id="" action="ppaction://media"/>
            <a:extLst>
              <a:ext uri="{FF2B5EF4-FFF2-40B4-BE49-F238E27FC236}">
                <a16:creationId xmlns:a16="http://schemas.microsoft.com/office/drawing/2014/main" id="{E7E0B49A-E9C3-5442-A82C-36DFEA1058E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4663" y="6070683"/>
            <a:ext cx="812800" cy="812800"/>
          </a:xfrm>
          <a:prstGeom prst="rect">
            <a:avLst/>
          </a:prstGeom>
        </p:spPr>
      </p:pic>
      <p:pic>
        <p:nvPicPr>
          <p:cNvPr id="12" name="Picture 11">
            <a:extLst>
              <a:ext uri="{FF2B5EF4-FFF2-40B4-BE49-F238E27FC236}">
                <a16:creationId xmlns:a16="http://schemas.microsoft.com/office/drawing/2014/main" id="{64150A6B-B5AC-8D54-1835-855EE4456F4B}"/>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47911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632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1537162"/>
            <a:ext cx="6372165" cy="461665"/>
          </a:xfrm>
          <a:prstGeom prst="rect">
            <a:avLst/>
          </a:prstGeom>
          <a:noFill/>
        </p:spPr>
        <p:txBody>
          <a:bodyPr wrap="square" rtlCol="0">
            <a:spAutoFit/>
          </a:bodyPr>
          <a:lstStyle/>
          <a:p>
            <a:pPr marL="0" algn="just" defTabSz="914400" rtl="1" eaLnBrk="1" latinLnBrk="0" hangingPunct="1"/>
            <a:r>
              <a:rPr lang="en-US" sz="2400" dirty="0">
                <a:solidFill>
                  <a:srgbClr val="000000"/>
                </a:solidFill>
                <a:effectLst/>
                <a:latin typeface="Alexandria" pitchFamily="2" charset="-78"/>
                <a:cs typeface="Alexandria" pitchFamily="2" charset="-78"/>
              </a:rPr>
              <a:t>Organizational Level</a:t>
            </a:r>
            <a:r>
              <a:rPr lang="ar-SA" sz="2400" dirty="0">
                <a:solidFill>
                  <a:srgbClr val="000000"/>
                </a:solidFill>
                <a:effectLst/>
                <a:latin typeface="Alexandria" pitchFamily="2" charset="-78"/>
                <a:cs typeface="Alexandria" pitchFamily="2" charset="-78"/>
              </a:rPr>
              <a:t> </a:t>
            </a:r>
            <a:r>
              <a:rPr lang="en-US" sz="2400" dirty="0">
                <a:solidFill>
                  <a:srgbClr val="000000"/>
                </a:solidFill>
                <a:effectLst/>
                <a:latin typeface="Alexandria" pitchFamily="2" charset="-78"/>
                <a:cs typeface="Alexandria" pitchFamily="2" charset="-78"/>
              </a:rPr>
              <a:t> </a:t>
            </a:r>
            <a:r>
              <a:rPr lang="ar-SA" sz="2400" dirty="0">
                <a:solidFill>
                  <a:srgbClr val="000000"/>
                </a:solidFill>
                <a:effectLst/>
                <a:latin typeface="Alexandria" pitchFamily="2" charset="-78"/>
                <a:cs typeface="Alexandria" pitchFamily="2" charset="-78"/>
              </a:rPr>
              <a:t>المستوى التنظيمي           </a:t>
            </a:r>
          </a:p>
        </p:txBody>
      </p:sp>
      <p:sp>
        <p:nvSpPr>
          <p:cNvPr id="12" name="TextBox 11">
            <a:extLst>
              <a:ext uri="{FF2B5EF4-FFF2-40B4-BE49-F238E27FC236}">
                <a16:creationId xmlns:a16="http://schemas.microsoft.com/office/drawing/2014/main" id="{95BE54C2-98E7-DC47-A2A3-4AF97F391842}"/>
              </a:ext>
            </a:extLst>
          </p:cNvPr>
          <p:cNvSpPr txBox="1"/>
          <p:nvPr/>
        </p:nvSpPr>
        <p:spPr>
          <a:xfrm>
            <a:off x="5459871" y="2302394"/>
            <a:ext cx="6231192" cy="2814040"/>
          </a:xfrm>
          <a:prstGeom prst="rect">
            <a:avLst/>
          </a:prstGeom>
          <a:noFill/>
        </p:spPr>
        <p:txBody>
          <a:bodyPr wrap="square">
            <a:spAutoFit/>
          </a:bodyPr>
          <a:lstStyle/>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ومن هنا نفهم فكرة العائد الذي يعو</a:t>
            </a:r>
            <a:r>
              <a:rPr lang="ar-SA" sz="2000" dirty="0">
                <a:solidFill>
                  <a:srgbClr val="000000"/>
                </a:solidFill>
                <a:latin typeface="Alexandria Light" pitchFamily="2" charset="-78"/>
                <a:cs typeface="Alexandria Light" pitchFamily="2" charset="-78"/>
              </a:rPr>
              <a:t>د على كافة الشركات العاملة لدعم خدمة </a:t>
            </a:r>
            <a:r>
              <a:rPr lang="en-US" sz="2000" dirty="0">
                <a:solidFill>
                  <a:srgbClr val="000000"/>
                </a:solidFill>
                <a:latin typeface="Alexandria Light" pitchFamily="2" charset="-78"/>
                <a:cs typeface="Alexandria Light" pitchFamily="2" charset="-78"/>
              </a:rPr>
              <a:t>Alexa</a:t>
            </a:r>
            <a:endParaRPr lang="ar-SA" sz="2000" dirty="0">
              <a:solidFill>
                <a:srgbClr val="000000"/>
              </a:solidFill>
              <a:latin typeface="Alexandria Light" pitchFamily="2" charset="-78"/>
              <a:cs typeface="Alexandria Light" pitchFamily="2" charset="-78"/>
            </a:endParaRPr>
          </a:p>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وبالتالي الدعم التنظيمي </a:t>
            </a:r>
            <a:r>
              <a:rPr lang="ar-SA" sz="2000" dirty="0" err="1">
                <a:solidFill>
                  <a:srgbClr val="000000"/>
                </a:solidFill>
                <a:effectLst/>
                <a:latin typeface="Alexandria Light" pitchFamily="2" charset="-78"/>
                <a:cs typeface="Alexandria Light" pitchFamily="2" charset="-78"/>
              </a:rPr>
              <a:t>لل</a:t>
            </a:r>
            <a:r>
              <a:rPr lang="en-US" sz="2000" dirty="0">
                <a:solidFill>
                  <a:srgbClr val="000000"/>
                </a:solidFill>
                <a:effectLst/>
                <a:latin typeface="Alexandria Light" pitchFamily="2" charset="-78"/>
                <a:cs typeface="Alexandria Light" pitchFamily="2" charset="-78"/>
              </a:rPr>
              <a:t>Communication ecosystem</a:t>
            </a:r>
            <a:r>
              <a:rPr lang="ar-SA" sz="2000" dirty="0">
                <a:solidFill>
                  <a:srgbClr val="000000"/>
                </a:solidFill>
                <a:effectLst/>
                <a:latin typeface="Alexandria Light" pitchFamily="2" charset="-78"/>
                <a:cs typeface="Alexandria Light" pitchFamily="2" charset="-78"/>
              </a:rPr>
              <a:t> هام لأن الشراكة والتكامل بين الشركات يحقق نجاح للنظام </a:t>
            </a:r>
            <a:r>
              <a:rPr lang="ar-SA" sz="2000" dirty="0" err="1">
                <a:solidFill>
                  <a:srgbClr val="000000"/>
                </a:solidFill>
                <a:effectLst/>
                <a:latin typeface="Alexandria Light" pitchFamily="2" charset="-78"/>
                <a:cs typeface="Alexandria Light" pitchFamily="2" charset="-78"/>
              </a:rPr>
              <a:t>الاتصالي</a:t>
            </a:r>
            <a:r>
              <a:rPr lang="ar-SA" sz="2000" dirty="0">
                <a:solidFill>
                  <a:srgbClr val="000000"/>
                </a:solidFill>
                <a:effectLst/>
                <a:latin typeface="Alexandria Light" pitchFamily="2" charset="-78"/>
                <a:cs typeface="Alexandria Light" pitchFamily="2" charset="-78"/>
              </a:rPr>
              <a:t> بينما لا يمكن لجهة واحدة العمل بمفردها لإخراج منتج عالمي.</a:t>
            </a:r>
          </a:p>
        </p:txBody>
      </p:sp>
      <p:pic>
        <p:nvPicPr>
          <p:cNvPr id="13" name="Picture 12">
            <a:extLst>
              <a:ext uri="{FF2B5EF4-FFF2-40B4-BE49-F238E27FC236}">
                <a16:creationId xmlns:a16="http://schemas.microsoft.com/office/drawing/2014/main" id="{5CCDA21C-F53E-9247-B1C4-8698AF5C22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10" name="Audio Recording Jan 27, 2023 at 9:53:49 PM" descr="Audio Recording Jan 27, 2023 at 9:53:49 PM">
            <a:hlinkClick r:id="" action="ppaction://media"/>
            <a:extLst>
              <a:ext uri="{FF2B5EF4-FFF2-40B4-BE49-F238E27FC236}">
                <a16:creationId xmlns:a16="http://schemas.microsoft.com/office/drawing/2014/main" id="{F07784C1-F3E4-CB40-84A2-D8A5DFF42B7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74143"/>
            <a:ext cx="812800" cy="812800"/>
          </a:xfrm>
          <a:prstGeom prst="rect">
            <a:avLst/>
          </a:prstGeom>
        </p:spPr>
      </p:pic>
      <p:pic>
        <p:nvPicPr>
          <p:cNvPr id="11" name="Picture 10">
            <a:extLst>
              <a:ext uri="{FF2B5EF4-FFF2-40B4-BE49-F238E27FC236}">
                <a16:creationId xmlns:a16="http://schemas.microsoft.com/office/drawing/2014/main" id="{70C3F260-9A9B-4C91-789E-37ABB86DDF4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82384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4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637140" y="1650356"/>
            <a:ext cx="6053923" cy="400110"/>
          </a:xfrm>
          <a:prstGeom prst="rect">
            <a:avLst/>
          </a:prstGeom>
          <a:noFill/>
        </p:spPr>
        <p:txBody>
          <a:bodyPr wrap="square" rtlCol="0">
            <a:spAutoFit/>
          </a:bodyPr>
          <a:lstStyle/>
          <a:p>
            <a:pPr marL="0" algn="just" defTabSz="914400" rtl="1" eaLnBrk="1" latinLnBrk="0" hangingPunct="1"/>
            <a:r>
              <a:rPr lang="en-US" sz="2000" dirty="0">
                <a:solidFill>
                  <a:srgbClr val="000000"/>
                </a:solidFill>
                <a:latin typeface="Alexandria" pitchFamily="2" charset="-78"/>
                <a:cs typeface="Alexandria" pitchFamily="2" charset="-78"/>
              </a:rPr>
              <a:t> Social System Level </a:t>
            </a:r>
            <a:r>
              <a:rPr lang="ar-SA" sz="2000" dirty="0">
                <a:solidFill>
                  <a:srgbClr val="000000"/>
                </a:solidFill>
                <a:latin typeface="Alexandria" pitchFamily="2" charset="-78"/>
                <a:cs typeface="Alexandria" pitchFamily="2" charset="-78"/>
              </a:rPr>
              <a:t>مستوى النظام الاجتماعي </a:t>
            </a:r>
            <a:endParaRPr lang="ar-SA" sz="2000" dirty="0">
              <a:solidFill>
                <a:srgbClr val="000000"/>
              </a:solidFill>
              <a:effectLst/>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5459871" y="2302394"/>
            <a:ext cx="6231192" cy="2953950"/>
          </a:xfrm>
          <a:prstGeom prst="rect">
            <a:avLst/>
          </a:prstGeom>
          <a:noFill/>
        </p:spPr>
        <p:txBody>
          <a:bodyPr wrap="square">
            <a:spAutoFit/>
          </a:bodyPr>
          <a:lstStyle/>
          <a:p>
            <a:pPr marL="0" algn="just" defTabSz="914400" rtl="1" eaLnBrk="1" latinLnBrk="0" hangingPunct="1">
              <a:lnSpc>
                <a:spcPct val="150000"/>
              </a:lnSpc>
            </a:pPr>
            <a:r>
              <a:rPr lang="ar-SA" dirty="0">
                <a:solidFill>
                  <a:srgbClr val="000000"/>
                </a:solidFill>
                <a:effectLst/>
                <a:latin typeface="Alexandria Light" pitchFamily="2" charset="-78"/>
                <a:cs typeface="Alexandria Light" pitchFamily="2" charset="-78"/>
              </a:rPr>
              <a:t>المستوى الاجتماعي والسياسي مرتبط بشكل كبير </a:t>
            </a:r>
            <a:r>
              <a:rPr lang="ar-SA" dirty="0">
                <a:solidFill>
                  <a:srgbClr val="000000"/>
                </a:solidFill>
                <a:latin typeface="Alexandria Light" pitchFamily="2" charset="-78"/>
                <a:cs typeface="Alexandria Light" pitchFamily="2" charset="-78"/>
              </a:rPr>
              <a:t>بالمستوى السابق (التنظيم) لأن النظام السياسي على سبيل المثال لديه القدرة على اتاحة أو تشجيع أو التوفيق بين المنظمات والشركات بعضها البعض. </a:t>
            </a:r>
          </a:p>
          <a:p>
            <a:pPr marL="0" algn="just" defTabSz="914400" rtl="1" eaLnBrk="1" latinLnBrk="0" hangingPunct="1">
              <a:lnSpc>
                <a:spcPct val="150000"/>
              </a:lnSpc>
            </a:pPr>
            <a:r>
              <a:rPr lang="ar-SA" dirty="0">
                <a:solidFill>
                  <a:srgbClr val="000000"/>
                </a:solidFill>
                <a:effectLst/>
                <a:latin typeface="Alexandria Light" pitchFamily="2" charset="-78"/>
                <a:cs typeface="Alexandria Light" pitchFamily="2" charset="-78"/>
              </a:rPr>
              <a:t>أو يمكنه أن يمنع أن </a:t>
            </a:r>
            <a:r>
              <a:rPr lang="ar-SA" dirty="0">
                <a:solidFill>
                  <a:srgbClr val="000000"/>
                </a:solidFill>
                <a:latin typeface="Alexandria Light" pitchFamily="2" charset="-78"/>
                <a:cs typeface="Alexandria Light" pitchFamily="2" charset="-78"/>
              </a:rPr>
              <a:t>يحدد أو يثبط من التعاون بين المؤسسات من خلال قوانين مجحفة أو بيروقراطية.</a:t>
            </a:r>
          </a:p>
          <a:p>
            <a:pPr marL="0" algn="just" defTabSz="914400" rtl="1" eaLnBrk="1" latinLnBrk="0" hangingPunct="1">
              <a:lnSpc>
                <a:spcPct val="150000"/>
              </a:lnSpc>
            </a:pPr>
            <a:endParaRPr lang="ar-SA" dirty="0">
              <a:solidFill>
                <a:srgbClr val="000000"/>
              </a:solidFill>
              <a:effectLst/>
              <a:latin typeface="Alexandria Light" pitchFamily="2" charset="-78"/>
              <a:cs typeface="Alexandria Light" pitchFamily="2" charset="-78"/>
            </a:endParaRPr>
          </a:p>
        </p:txBody>
      </p:sp>
      <p:pic>
        <p:nvPicPr>
          <p:cNvPr id="13" name="Picture 12">
            <a:extLst>
              <a:ext uri="{FF2B5EF4-FFF2-40B4-BE49-F238E27FC236}">
                <a16:creationId xmlns:a16="http://schemas.microsoft.com/office/drawing/2014/main" id="{5CCDA21C-F53E-9247-B1C4-8698AF5C22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10" name="Audio Recording Jan 27, 2023 at 9:55:47 PM" descr="Audio Recording Jan 27, 2023 at 9:55:47 PM">
            <a:hlinkClick r:id="" action="ppaction://media"/>
            <a:extLst>
              <a:ext uri="{FF2B5EF4-FFF2-40B4-BE49-F238E27FC236}">
                <a16:creationId xmlns:a16="http://schemas.microsoft.com/office/drawing/2014/main" id="{745E53DE-F2FA-3549-A13C-9C62037E0BB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4663" y="6051663"/>
            <a:ext cx="812800" cy="812800"/>
          </a:xfrm>
          <a:prstGeom prst="rect">
            <a:avLst/>
          </a:prstGeom>
        </p:spPr>
      </p:pic>
      <p:pic>
        <p:nvPicPr>
          <p:cNvPr id="11" name="Picture 10">
            <a:extLst>
              <a:ext uri="{FF2B5EF4-FFF2-40B4-BE49-F238E27FC236}">
                <a16:creationId xmlns:a16="http://schemas.microsoft.com/office/drawing/2014/main" id="{FEA7EAB7-C50F-7AFF-C9B0-10FB8A8B5E8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59951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97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rcRect/>
          <a:stretch/>
        </p:blipFill>
        <p:spPr>
          <a:xfrm>
            <a:off x="214159" y="5644048"/>
            <a:ext cx="2015743" cy="812799"/>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155580" y="617822"/>
            <a:ext cx="4650632"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عوامل تحدد انتشار التكنولوجيا</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908630" y="1814091"/>
            <a:ext cx="9696775" cy="830997"/>
          </a:xfrm>
          <a:prstGeom prst="rect">
            <a:avLst/>
          </a:prstGeom>
          <a:noFill/>
        </p:spPr>
        <p:txBody>
          <a:bodyPr wrap="square" rtlCol="0">
            <a:spAutoFit/>
          </a:bodyPr>
          <a:lstStyle/>
          <a:p>
            <a:pPr marL="0" algn="just" defTabSz="914400" rtl="1" eaLnBrk="1" latinLnBrk="0" hangingPunct="1"/>
            <a:r>
              <a:rPr lang="ar-SA" sz="2400" dirty="0">
                <a:solidFill>
                  <a:srgbClr val="000000"/>
                </a:solidFill>
                <a:latin typeface="Alexandria Light" pitchFamily="2" charset="-78"/>
                <a:cs typeface="Alexandria Light" pitchFamily="2" charset="-78"/>
              </a:rPr>
              <a:t>توجد اربع عوامل أساسية تحدد قدرة التكنولوجيا على التواجد والانتشار وسرعة الاستخدام من الأفراد</a:t>
            </a:r>
            <a:endParaRPr lang="ar-SA" sz="2400" dirty="0">
              <a:solidFill>
                <a:srgbClr val="000000"/>
              </a:solidFill>
              <a:effectLst/>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5303727" y="2621854"/>
            <a:ext cx="6231192" cy="2814040"/>
          </a:xfrm>
          <a:prstGeom prst="rect">
            <a:avLst/>
          </a:prstGeom>
          <a:noFill/>
        </p:spPr>
        <p:txBody>
          <a:bodyPr wrap="square">
            <a:spAutoFit/>
          </a:bodyPr>
          <a:lstStyle/>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والأربع عوامل هي:</a:t>
            </a:r>
          </a:p>
          <a:p>
            <a:pPr marL="0" algn="just" defTabSz="914400" rtl="1" eaLnBrk="1" latinLnBrk="0" hangingPunct="1">
              <a:lnSpc>
                <a:spcPct val="150000"/>
              </a:lnSpc>
            </a:pPr>
            <a:r>
              <a:rPr lang="ar-SA" sz="2000" dirty="0">
                <a:solidFill>
                  <a:srgbClr val="000000"/>
                </a:solidFill>
                <a:latin typeface="Alexandria Light" pitchFamily="2" charset="-78"/>
                <a:cs typeface="Alexandria Light" pitchFamily="2" charset="-78"/>
              </a:rPr>
              <a:t>١-  </a:t>
            </a:r>
            <a:r>
              <a:rPr lang="en-US" sz="2000" dirty="0">
                <a:solidFill>
                  <a:srgbClr val="000000"/>
                </a:solidFill>
                <a:latin typeface="Alexandria Light" pitchFamily="2" charset="-78"/>
                <a:cs typeface="Alexandria Light" pitchFamily="2" charset="-78"/>
              </a:rPr>
              <a:t>Enabling</a:t>
            </a:r>
            <a:r>
              <a:rPr lang="ar-SA" sz="2000" dirty="0">
                <a:solidFill>
                  <a:srgbClr val="000000"/>
                </a:solidFill>
                <a:latin typeface="Alexandria Light" pitchFamily="2" charset="-78"/>
                <a:cs typeface="Alexandria Light" pitchFamily="2" charset="-78"/>
              </a:rPr>
              <a:t>  الإتاحة</a:t>
            </a:r>
          </a:p>
          <a:p>
            <a:pPr marL="0" algn="just" defTabSz="914400" rtl="1" eaLnBrk="1" latinLnBrk="0" hangingPunct="1">
              <a:lnSpc>
                <a:spcPct val="150000"/>
              </a:lnSpc>
            </a:pPr>
            <a:r>
              <a:rPr lang="ar-SA" sz="2000" dirty="0">
                <a:solidFill>
                  <a:srgbClr val="000000"/>
                </a:solidFill>
                <a:latin typeface="Alexandria Light" pitchFamily="2" charset="-78"/>
                <a:cs typeface="Alexandria Light" pitchFamily="2" charset="-78"/>
              </a:rPr>
              <a:t>٢- </a:t>
            </a:r>
            <a:r>
              <a:rPr lang="en-US" sz="2000" dirty="0">
                <a:solidFill>
                  <a:srgbClr val="000000"/>
                </a:solidFill>
                <a:latin typeface="Alexandria Light" pitchFamily="2" charset="-78"/>
                <a:cs typeface="Alexandria Light" pitchFamily="2" charset="-78"/>
              </a:rPr>
              <a:t>Limiting</a:t>
            </a:r>
            <a:r>
              <a:rPr lang="ar-SA" sz="2000" dirty="0">
                <a:solidFill>
                  <a:srgbClr val="000000"/>
                </a:solidFill>
                <a:latin typeface="Alexandria Light" pitchFamily="2" charset="-78"/>
                <a:cs typeface="Alexandria Light" pitchFamily="2" charset="-78"/>
              </a:rPr>
              <a:t> المحدودية</a:t>
            </a:r>
          </a:p>
          <a:p>
            <a:pPr marL="0" algn="just" defTabSz="914400" rtl="1" eaLnBrk="1" latinLnBrk="0" hangingPunct="1">
              <a:lnSpc>
                <a:spcPct val="150000"/>
              </a:lnSpc>
            </a:pPr>
            <a:r>
              <a:rPr lang="ar-SA" sz="2000" dirty="0">
                <a:solidFill>
                  <a:srgbClr val="000000"/>
                </a:solidFill>
                <a:latin typeface="Alexandria Light" pitchFamily="2" charset="-78"/>
                <a:cs typeface="Alexandria Light" pitchFamily="2" charset="-78"/>
              </a:rPr>
              <a:t>٣- </a:t>
            </a:r>
            <a:r>
              <a:rPr lang="en-US" sz="2000" dirty="0">
                <a:solidFill>
                  <a:srgbClr val="000000"/>
                </a:solidFill>
                <a:latin typeface="Alexandria Light" pitchFamily="2" charset="-78"/>
                <a:cs typeface="Alexandria Light" pitchFamily="2" charset="-78"/>
              </a:rPr>
              <a:t>Motivating</a:t>
            </a:r>
            <a:r>
              <a:rPr lang="ar-SA" sz="2000" dirty="0">
                <a:solidFill>
                  <a:srgbClr val="000000"/>
                </a:solidFill>
                <a:latin typeface="Alexandria Light" pitchFamily="2" charset="-78"/>
                <a:cs typeface="Alexandria Light" pitchFamily="2" charset="-78"/>
              </a:rPr>
              <a:t> التشجيع</a:t>
            </a:r>
          </a:p>
          <a:p>
            <a:pPr marL="0" algn="just" defTabSz="914400" rtl="1" eaLnBrk="1" latinLnBrk="0" hangingPunct="1">
              <a:lnSpc>
                <a:spcPct val="150000"/>
              </a:lnSpc>
            </a:pPr>
            <a:r>
              <a:rPr lang="ar-SA" sz="2000" dirty="0">
                <a:solidFill>
                  <a:srgbClr val="000000"/>
                </a:solidFill>
                <a:latin typeface="Alexandria Light" pitchFamily="2" charset="-78"/>
                <a:cs typeface="Alexandria Light" pitchFamily="2" charset="-78"/>
              </a:rPr>
              <a:t>٤- </a:t>
            </a:r>
            <a:r>
              <a:rPr lang="en-US" sz="2000" dirty="0">
                <a:solidFill>
                  <a:srgbClr val="000000"/>
                </a:solidFill>
                <a:latin typeface="Alexandria Light" pitchFamily="2" charset="-78"/>
                <a:cs typeface="Alexandria Light" pitchFamily="2" charset="-78"/>
              </a:rPr>
              <a:t>Inhibiting</a:t>
            </a:r>
            <a:r>
              <a:rPr lang="ar-SA" sz="2000" dirty="0">
                <a:solidFill>
                  <a:srgbClr val="000000"/>
                </a:solidFill>
                <a:latin typeface="Alexandria Light" pitchFamily="2" charset="-78"/>
                <a:cs typeface="Alexandria Light" pitchFamily="2" charset="-78"/>
              </a:rPr>
              <a:t> التثبيط</a:t>
            </a:r>
          </a:p>
          <a:p>
            <a:pPr marL="0" algn="just" defTabSz="914400" rtl="1" eaLnBrk="1" latinLnBrk="0" hangingPunct="1">
              <a:lnSpc>
                <a:spcPct val="150000"/>
              </a:lnSpc>
            </a:pPr>
            <a:endParaRPr lang="ar-SA" sz="2000" dirty="0">
              <a:solidFill>
                <a:srgbClr val="000000"/>
              </a:solidFill>
              <a:effectLst/>
              <a:latin typeface="Alexandria Light" pitchFamily="2" charset="-78"/>
              <a:cs typeface="Alexandria Light" pitchFamily="2" charset="-78"/>
            </a:endParaRPr>
          </a:p>
        </p:txBody>
      </p:sp>
      <p:pic>
        <p:nvPicPr>
          <p:cNvPr id="10" name="Audio Recording Jan 27, 2023 at 10:02:19 PM" descr="Audio Recording Jan 27, 2023 at 10:02:19 PM">
            <a:hlinkClick r:id="" action="ppaction://media"/>
            <a:extLst>
              <a:ext uri="{FF2B5EF4-FFF2-40B4-BE49-F238E27FC236}">
                <a16:creationId xmlns:a16="http://schemas.microsoft.com/office/drawing/2014/main" id="{F929CFB8-583E-5F45-8A6D-C74DEF0A1C1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151322"/>
            <a:ext cx="812800" cy="812800"/>
          </a:xfrm>
          <a:prstGeom prst="rect">
            <a:avLst/>
          </a:prstGeom>
        </p:spPr>
      </p:pic>
    </p:spTree>
    <p:extLst>
      <p:ext uri="{BB962C8B-B14F-4D97-AF65-F5344CB8AC3E}">
        <p14:creationId xmlns:p14="http://schemas.microsoft.com/office/powerpoint/2010/main" val="2731030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62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6E323EA-FD6B-8243-BA5F-4B9D3F7ED5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4378" y="1617765"/>
            <a:ext cx="3255706" cy="1840726"/>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rcRect/>
          <a:stretch/>
        </p:blipFill>
        <p:spPr>
          <a:xfrm>
            <a:off x="112978" y="5592265"/>
            <a:ext cx="2122597" cy="856900"/>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4806672" y="617822"/>
            <a:ext cx="2999540" cy="523220"/>
          </a:xfrm>
          <a:prstGeom prst="rect">
            <a:avLst/>
          </a:prstGeom>
          <a:noFill/>
        </p:spPr>
        <p:txBody>
          <a:bodyPr wrap="none" rtlCol="0">
            <a:spAutoFit/>
          </a:bodyPr>
          <a:lstStyle/>
          <a:p>
            <a:pPr marL="0" algn="r" defTabSz="914400" rtl="1" eaLnBrk="1" latinLnBrk="0" hangingPunct="1"/>
            <a:r>
              <a:rPr lang="en-US" sz="2800" dirty="0">
                <a:solidFill>
                  <a:schemeClr val="bg1"/>
                </a:solidFill>
                <a:latin typeface="Alexandria Light" pitchFamily="2" charset="-78"/>
                <a:cs typeface="Alexandria Light" pitchFamily="2" charset="-78"/>
              </a:rPr>
              <a:t>Enabling </a:t>
            </a:r>
            <a:r>
              <a:rPr lang="ar-SA" sz="2800" dirty="0">
                <a:solidFill>
                  <a:schemeClr val="bg1"/>
                </a:solidFill>
                <a:latin typeface="Alexandria Light" pitchFamily="2" charset="-78"/>
                <a:cs typeface="Alexandria Light" pitchFamily="2" charset="-78"/>
              </a:rPr>
              <a:t> الإتاحة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994288" y="1563753"/>
            <a:ext cx="9696775" cy="400110"/>
          </a:xfrm>
          <a:prstGeom prst="rect">
            <a:avLst/>
          </a:prstGeom>
          <a:noFill/>
        </p:spPr>
        <p:txBody>
          <a:bodyPr wrap="square" rtlCol="0">
            <a:spAutoFit/>
          </a:bodyPr>
          <a:lstStyle/>
          <a:p>
            <a:pPr marL="0" algn="just" defTabSz="914400" rtl="1" eaLnBrk="1" latinLnBrk="0" hangingPunct="1"/>
            <a:r>
              <a:rPr lang="ar-SA" sz="2000" dirty="0">
                <a:solidFill>
                  <a:srgbClr val="000000"/>
                </a:solidFill>
                <a:latin typeface="Alexandria" pitchFamily="2" charset="-78"/>
                <a:cs typeface="Alexandria" pitchFamily="2" charset="-78"/>
              </a:rPr>
              <a:t>هي العوامل التي تجعل التطبيقات ممكنة الحدوث </a:t>
            </a:r>
            <a:endParaRPr lang="ar-SA" sz="2000" dirty="0">
              <a:solidFill>
                <a:srgbClr val="000000"/>
              </a:solidFill>
              <a:effectLst/>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5459871" y="2194306"/>
            <a:ext cx="6231192" cy="2814040"/>
          </a:xfrm>
          <a:prstGeom prst="rect">
            <a:avLst/>
          </a:prstGeom>
          <a:noFill/>
        </p:spPr>
        <p:txBody>
          <a:bodyPr wrap="square">
            <a:spAutoFit/>
          </a:bodyPr>
          <a:lstStyle/>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مثال: حقيقة أن ال </a:t>
            </a:r>
            <a:r>
              <a:rPr lang="en-US" sz="2000" dirty="0">
                <a:solidFill>
                  <a:srgbClr val="000000"/>
                </a:solidFill>
                <a:effectLst/>
                <a:latin typeface="Alexandria Light" pitchFamily="2" charset="-78"/>
                <a:cs typeface="Alexandria Light" pitchFamily="2" charset="-78"/>
              </a:rPr>
              <a:t>Coaxial Cable</a:t>
            </a:r>
            <a:r>
              <a:rPr lang="ar-SA" sz="2000" dirty="0">
                <a:solidFill>
                  <a:srgbClr val="000000"/>
                </a:solidFill>
                <a:effectLst/>
                <a:latin typeface="Alexandria Light" pitchFamily="2" charset="-78"/>
                <a:cs typeface="Alexandria Light" pitchFamily="2" charset="-78"/>
              </a:rPr>
              <a:t> يمكنه أن يحمل أعداد كبيرة من القنوات التليفزيونية عليه يعتبر اتاحة على مستوى ال</a:t>
            </a:r>
            <a:r>
              <a:rPr lang="en-US" sz="2000" dirty="0">
                <a:solidFill>
                  <a:srgbClr val="000000"/>
                </a:solidFill>
                <a:effectLst/>
                <a:latin typeface="Alexandria Light" pitchFamily="2" charset="-78"/>
                <a:cs typeface="Alexandria Light" pitchFamily="2" charset="-78"/>
              </a:rPr>
              <a:t>Hardware</a:t>
            </a:r>
            <a:r>
              <a:rPr lang="ar-SA" sz="2000" dirty="0">
                <a:solidFill>
                  <a:srgbClr val="000000"/>
                </a:solidFill>
                <a:latin typeface="Alexandria Light" pitchFamily="2" charset="-78"/>
                <a:cs typeface="Alexandria Light" pitchFamily="2" charset="-78"/>
              </a:rPr>
              <a:t>.</a:t>
            </a:r>
          </a:p>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وأيضاً ق</a:t>
            </a:r>
            <a:r>
              <a:rPr lang="ar-SA" sz="2000" dirty="0">
                <a:solidFill>
                  <a:srgbClr val="000000"/>
                </a:solidFill>
                <a:latin typeface="Alexandria Light" pitchFamily="2" charset="-78"/>
                <a:cs typeface="Alexandria Light" pitchFamily="2" charset="-78"/>
              </a:rPr>
              <a:t>رار وجود قانون تنظيمي وإمكانية حصول الهواتف النقالة على بعض من ترددات الراديو يعتبر اتاحة على مستوى الدولة أو النظام.</a:t>
            </a:r>
            <a:endParaRPr lang="ar-SA" sz="2000" dirty="0">
              <a:solidFill>
                <a:srgbClr val="000000"/>
              </a:solidFill>
              <a:effectLst/>
              <a:latin typeface="Alexandria Light" pitchFamily="2" charset="-78"/>
              <a:cs typeface="Alexandria Light" pitchFamily="2" charset="-78"/>
            </a:endParaRPr>
          </a:p>
        </p:txBody>
      </p:sp>
      <p:pic>
        <p:nvPicPr>
          <p:cNvPr id="14" name="Picture 13">
            <a:extLst>
              <a:ext uri="{FF2B5EF4-FFF2-40B4-BE49-F238E27FC236}">
                <a16:creationId xmlns:a16="http://schemas.microsoft.com/office/drawing/2014/main" id="{893817B3-2DF6-454E-9FC0-256452130C5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4590" y="3614239"/>
            <a:ext cx="5115281" cy="1840726"/>
          </a:xfrm>
          <a:prstGeom prst="rect">
            <a:avLst/>
          </a:prstGeom>
        </p:spPr>
      </p:pic>
      <p:pic>
        <p:nvPicPr>
          <p:cNvPr id="10" name="Audio Recording Jan 27, 2023 at 10:04:31 PM" descr="Audio Recording Jan 27, 2023 at 10:04:31 PM">
            <a:hlinkClick r:id="" action="ppaction://media"/>
            <a:extLst>
              <a:ext uri="{FF2B5EF4-FFF2-40B4-BE49-F238E27FC236}">
                <a16:creationId xmlns:a16="http://schemas.microsoft.com/office/drawing/2014/main" id="{BE82DD14-904E-134F-9F02-EB854E10BAC4}"/>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84663" y="6084320"/>
            <a:ext cx="812800" cy="812800"/>
          </a:xfrm>
          <a:prstGeom prst="rect">
            <a:avLst/>
          </a:prstGeom>
        </p:spPr>
      </p:pic>
    </p:spTree>
    <p:extLst>
      <p:ext uri="{BB962C8B-B14F-4D97-AF65-F5344CB8AC3E}">
        <p14:creationId xmlns:p14="http://schemas.microsoft.com/office/powerpoint/2010/main" val="3636048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334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532100" cy="1610200"/>
          </a:xfrm>
          <a:prstGeom prst="rect">
            <a:avLst/>
          </a:prstGeom>
        </p:spPr>
      </p:pic>
      <p:sp>
        <p:nvSpPr>
          <p:cNvPr id="7" name="TextBox 6"/>
          <p:cNvSpPr txBox="1"/>
          <p:nvPr/>
        </p:nvSpPr>
        <p:spPr>
          <a:xfrm>
            <a:off x="4253636" y="617822"/>
            <a:ext cx="3552576" cy="523220"/>
          </a:xfrm>
          <a:prstGeom prst="rect">
            <a:avLst/>
          </a:prstGeom>
          <a:noFill/>
        </p:spPr>
        <p:txBody>
          <a:bodyPr wrap="none" rtlCol="0">
            <a:spAutoFit/>
          </a:bodyPr>
          <a:lstStyle/>
          <a:p>
            <a:pPr marL="0" algn="r" defTabSz="914400" rtl="1" eaLnBrk="1" latinLnBrk="0" hangingPunct="1"/>
            <a:r>
              <a:rPr lang="en-US" sz="2800" dirty="0">
                <a:solidFill>
                  <a:schemeClr val="bg1"/>
                </a:solidFill>
                <a:latin typeface="Alexandria Light" pitchFamily="2" charset="-78"/>
                <a:cs typeface="Alexandria Light" pitchFamily="2" charset="-78"/>
              </a:rPr>
              <a:t>Limiting </a:t>
            </a:r>
            <a:r>
              <a:rPr lang="ar-SA" sz="2800" dirty="0">
                <a:solidFill>
                  <a:schemeClr val="bg1"/>
                </a:solidFill>
                <a:latin typeface="Alexandria Light" pitchFamily="2" charset="-78"/>
                <a:cs typeface="Alexandria Light" pitchFamily="2" charset="-78"/>
              </a:rPr>
              <a:t> المحدودية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969500" y="1650356"/>
            <a:ext cx="9696775" cy="400110"/>
          </a:xfrm>
          <a:prstGeom prst="rect">
            <a:avLst/>
          </a:prstGeom>
          <a:noFill/>
        </p:spPr>
        <p:txBody>
          <a:bodyPr wrap="square" rtlCol="0">
            <a:spAutoFit/>
          </a:bodyPr>
          <a:lstStyle/>
          <a:p>
            <a:pPr marL="0" algn="just" defTabSz="914400" rtl="1" eaLnBrk="1" latinLnBrk="0" hangingPunct="1"/>
            <a:r>
              <a:rPr lang="ar-SA" sz="2000" dirty="0">
                <a:solidFill>
                  <a:srgbClr val="000000"/>
                </a:solidFill>
                <a:latin typeface="Alexandria" pitchFamily="2" charset="-78"/>
                <a:cs typeface="Alexandria" pitchFamily="2" charset="-78"/>
              </a:rPr>
              <a:t>وهي العوامل التي تخلق موانع وحواجز لتبني المستحدثات</a:t>
            </a:r>
            <a:endParaRPr lang="ar-SA" sz="2000" dirty="0">
              <a:solidFill>
                <a:srgbClr val="000000"/>
              </a:solidFill>
              <a:effectLst/>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1134175" y="2228022"/>
            <a:ext cx="10532100" cy="3079561"/>
          </a:xfrm>
          <a:prstGeom prst="rect">
            <a:avLst/>
          </a:prstGeom>
          <a:noFill/>
        </p:spPr>
        <p:txBody>
          <a:bodyPr wrap="square">
            <a:spAutoFit/>
          </a:bodyPr>
          <a:lstStyle/>
          <a:p>
            <a:pPr marL="0" algn="just" defTabSz="914400" rtl="1" eaLnBrk="1" latinLnBrk="0" hangingPunct="1">
              <a:lnSpc>
                <a:spcPct val="200000"/>
              </a:lnSpc>
            </a:pPr>
            <a:r>
              <a:rPr lang="ar-SA" sz="2000" dirty="0">
                <a:solidFill>
                  <a:srgbClr val="000000"/>
                </a:solidFill>
                <a:effectLst/>
                <a:latin typeface="Alexandria Light" pitchFamily="2" charset="-78"/>
                <a:cs typeface="Alexandria Light" pitchFamily="2" charset="-78"/>
              </a:rPr>
              <a:t>مثال: </a:t>
            </a:r>
            <a:r>
              <a:rPr lang="ar-SA" sz="2000" dirty="0">
                <a:solidFill>
                  <a:srgbClr val="000000"/>
                </a:solidFill>
                <a:latin typeface="Alexandria Light" pitchFamily="2" charset="-78"/>
                <a:cs typeface="Alexandria Light" pitchFamily="2" charset="-78"/>
              </a:rPr>
              <a:t>عند ظهور التليفون المحمول قرر النظام المصري وقتها </a:t>
            </a:r>
            <a:r>
              <a:rPr lang="en-US" sz="2000" dirty="0">
                <a:solidFill>
                  <a:srgbClr val="000000"/>
                </a:solidFill>
                <a:latin typeface="Alexandria Light" pitchFamily="2" charset="-78"/>
                <a:cs typeface="Alexandria Light" pitchFamily="2" charset="-78"/>
              </a:rPr>
              <a:t>System Level</a:t>
            </a:r>
            <a:r>
              <a:rPr lang="ar-SA" sz="2000" dirty="0">
                <a:solidFill>
                  <a:srgbClr val="000000"/>
                </a:solidFill>
                <a:latin typeface="Alexandria Light" pitchFamily="2" charset="-78"/>
                <a:cs typeface="Alexandria Light" pitchFamily="2" charset="-78"/>
              </a:rPr>
              <a:t> بالسماح لشركتين فقط للعمل في خدمات التليفون المحمول، ثم بعد ذلك سمحت لشركتين آخرتين، وبالتالي فهو اتاحة </a:t>
            </a:r>
            <a:r>
              <a:rPr lang="en-US" sz="2000" dirty="0">
                <a:solidFill>
                  <a:srgbClr val="000000"/>
                </a:solidFill>
                <a:latin typeface="Alexandria Light" pitchFamily="2" charset="-78"/>
                <a:cs typeface="Alexandria Light" pitchFamily="2" charset="-78"/>
              </a:rPr>
              <a:t>enabling</a:t>
            </a:r>
            <a:r>
              <a:rPr lang="ar-SA" sz="2000" dirty="0">
                <a:solidFill>
                  <a:srgbClr val="000000"/>
                </a:solidFill>
                <a:latin typeface="Alexandria Light" pitchFamily="2" charset="-78"/>
                <a:cs typeface="Alexandria Light" pitchFamily="2" charset="-78"/>
              </a:rPr>
              <a:t> ولكنها محدودة لأنها </a:t>
            </a:r>
            <a:r>
              <a:rPr lang="en-US" sz="2000" dirty="0">
                <a:solidFill>
                  <a:srgbClr val="000000"/>
                </a:solidFill>
                <a:latin typeface="Alexandria Light" pitchFamily="2" charset="-78"/>
                <a:cs typeface="Alexandria Light" pitchFamily="2" charset="-78"/>
              </a:rPr>
              <a:t>Limited</a:t>
            </a:r>
            <a:r>
              <a:rPr lang="ar-SA" sz="2000" dirty="0">
                <a:solidFill>
                  <a:srgbClr val="000000"/>
                </a:solidFill>
                <a:latin typeface="Alexandria Light" pitchFamily="2" charset="-78"/>
                <a:cs typeface="Alexandria Light" pitchFamily="2" charset="-78"/>
              </a:rPr>
              <a:t> بعدد معين من الشركات وبالتالي سيكون من الصعب على الشركات الناشئة أو صغار المستثمرين العمل في هذا القطاع لأنه مغلق ومحدود لشركات محددة بعينها.</a:t>
            </a:r>
            <a:endParaRPr lang="ar-SA" sz="2000" dirty="0">
              <a:solidFill>
                <a:srgbClr val="000000"/>
              </a:solidFill>
              <a:effectLst/>
              <a:latin typeface="Alexandria Light" pitchFamily="2" charset="-78"/>
              <a:cs typeface="Alexandria Light" pitchFamily="2" charset="-78"/>
            </a:endParaRPr>
          </a:p>
        </p:txBody>
      </p:sp>
      <p:pic>
        <p:nvPicPr>
          <p:cNvPr id="10" name="Audio Recording Jan 27, 2023 at 10:07:03 PM" descr="Audio Recording Jan 27, 2023 at 10:07:03 PM">
            <a:hlinkClick r:id="" action="ppaction://media"/>
            <a:extLst>
              <a:ext uri="{FF2B5EF4-FFF2-40B4-BE49-F238E27FC236}">
                <a16:creationId xmlns:a16="http://schemas.microsoft.com/office/drawing/2014/main" id="{75A6F0CD-C990-DD44-B713-401F88E5CD7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45200"/>
            <a:ext cx="812800" cy="812800"/>
          </a:xfrm>
          <a:prstGeom prst="rect">
            <a:avLst/>
          </a:prstGeom>
        </p:spPr>
      </p:pic>
      <p:pic>
        <p:nvPicPr>
          <p:cNvPr id="11" name="Picture 10">
            <a:extLst>
              <a:ext uri="{FF2B5EF4-FFF2-40B4-BE49-F238E27FC236}">
                <a16:creationId xmlns:a16="http://schemas.microsoft.com/office/drawing/2014/main" id="{4A6B39D9-0014-CDBC-4E7F-CA38693C1E2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635049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44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532100" cy="1610200"/>
          </a:xfrm>
          <a:prstGeom prst="rect">
            <a:avLst/>
          </a:prstGeom>
        </p:spPr>
      </p:pic>
      <p:sp>
        <p:nvSpPr>
          <p:cNvPr id="7" name="TextBox 6"/>
          <p:cNvSpPr txBox="1"/>
          <p:nvPr/>
        </p:nvSpPr>
        <p:spPr>
          <a:xfrm>
            <a:off x="4336994" y="617822"/>
            <a:ext cx="3469218" cy="523220"/>
          </a:xfrm>
          <a:prstGeom prst="rect">
            <a:avLst/>
          </a:prstGeom>
          <a:noFill/>
        </p:spPr>
        <p:txBody>
          <a:bodyPr wrap="none" rtlCol="0">
            <a:spAutoFit/>
          </a:bodyPr>
          <a:lstStyle/>
          <a:p>
            <a:pPr marL="0" algn="r" defTabSz="914400" rtl="1" eaLnBrk="1" latinLnBrk="0" hangingPunct="1"/>
            <a:r>
              <a:rPr lang="en-US" sz="2800" dirty="0">
                <a:solidFill>
                  <a:schemeClr val="bg1"/>
                </a:solidFill>
                <a:latin typeface="Alexandria Light" pitchFamily="2" charset="-78"/>
                <a:cs typeface="Alexandria Light" pitchFamily="2" charset="-78"/>
              </a:rPr>
              <a:t>Motivating </a:t>
            </a:r>
            <a:r>
              <a:rPr lang="ar-SA" sz="2800" dirty="0">
                <a:solidFill>
                  <a:schemeClr val="bg1"/>
                </a:solidFill>
                <a:latin typeface="Alexandria Light" pitchFamily="2" charset="-78"/>
                <a:cs typeface="Alexandria Light" pitchFamily="2" charset="-78"/>
              </a:rPr>
              <a:t> التشجيع</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33803" y="1669925"/>
            <a:ext cx="10729923" cy="963597"/>
          </a:xfrm>
          <a:prstGeom prst="rect">
            <a:avLst/>
          </a:prstGeom>
          <a:noFill/>
        </p:spPr>
        <p:txBody>
          <a:bodyPr wrap="square" rtlCol="0">
            <a:spAutoFit/>
          </a:bodyPr>
          <a:lstStyle/>
          <a:p>
            <a:pPr marL="0" algn="just" defTabSz="914400" rtl="1" eaLnBrk="1" latinLnBrk="0" hangingPunct="1">
              <a:lnSpc>
                <a:spcPct val="150000"/>
              </a:lnSpc>
            </a:pPr>
            <a:r>
              <a:rPr lang="ar-SA" sz="2000" dirty="0">
                <a:solidFill>
                  <a:srgbClr val="000000"/>
                </a:solidFill>
                <a:latin typeface="Alexandria" pitchFamily="2" charset="-78"/>
                <a:cs typeface="Alexandria" pitchFamily="2" charset="-78"/>
              </a:rPr>
              <a:t>هو العامل الذي يعطي سبب لتبني تكنولوجيا أو مستحدث جديد، فالتكنولوجيا لا تستخدم لأنها فقط موجودة، ولكن لابد من وجود سبب يشجع المستخدمين على تبنيها.</a:t>
            </a:r>
            <a:endParaRPr lang="ar-SA" sz="2000" dirty="0">
              <a:solidFill>
                <a:srgbClr val="000000"/>
              </a:solidFill>
              <a:effectLst/>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1031626" y="2784493"/>
            <a:ext cx="10532100" cy="2351541"/>
          </a:xfrm>
          <a:prstGeom prst="rect">
            <a:avLst/>
          </a:prstGeom>
          <a:noFill/>
        </p:spPr>
        <p:txBody>
          <a:bodyPr wrap="square">
            <a:spAutoFit/>
          </a:bodyPr>
          <a:lstStyle/>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مثال: </a:t>
            </a:r>
            <a:r>
              <a:rPr lang="ar-SA" sz="2000" dirty="0">
                <a:solidFill>
                  <a:srgbClr val="000000"/>
                </a:solidFill>
                <a:latin typeface="Alexandria Light" pitchFamily="2" charset="-78"/>
                <a:cs typeface="Alexandria Light" pitchFamily="2" charset="-78"/>
              </a:rPr>
              <a:t>رغبة شركات الاتصال المحلية في تحقيق مزيد من الأرباح مع وجود بعض العوائق مثل بطء النمو في تقديم خدمة التليفون المحلي، جعلت الشركات والمنظمات تشجع دخول التكنولوجيا الجديدة في شركات التليفون المحلي، لتسهل على المواطنين استخدامهم له، وتشجع الأفراد الذين يريدون الحصول على المعلومات بسرعة أن يتشجعوا لتبني الخدمات التكنولوجية الجديدة التي تقدمها شركات الاتصالات.</a:t>
            </a:r>
            <a:endParaRPr lang="ar-SA" sz="2000" dirty="0">
              <a:solidFill>
                <a:srgbClr val="000000"/>
              </a:solidFill>
              <a:effectLst/>
              <a:latin typeface="Alexandria Light" pitchFamily="2" charset="-78"/>
              <a:cs typeface="Alexandria Light" pitchFamily="2" charset="-78"/>
            </a:endParaRPr>
          </a:p>
        </p:txBody>
      </p:sp>
      <p:pic>
        <p:nvPicPr>
          <p:cNvPr id="10" name="Audio Recording Jan 27, 2023 at 10:10:18 PM" descr="Audio Recording Jan 27, 2023 at 10:10:18 PM">
            <a:hlinkClick r:id="" action="ppaction://media"/>
            <a:extLst>
              <a:ext uri="{FF2B5EF4-FFF2-40B4-BE49-F238E27FC236}">
                <a16:creationId xmlns:a16="http://schemas.microsoft.com/office/drawing/2014/main" id="{32F1DD30-4D2C-DA4F-9E10-AC9B4A86628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14304" y="6061529"/>
            <a:ext cx="812800" cy="812800"/>
          </a:xfrm>
          <a:prstGeom prst="rect">
            <a:avLst/>
          </a:prstGeom>
        </p:spPr>
      </p:pic>
      <p:pic>
        <p:nvPicPr>
          <p:cNvPr id="11" name="Picture 10">
            <a:extLst>
              <a:ext uri="{FF2B5EF4-FFF2-40B4-BE49-F238E27FC236}">
                <a16:creationId xmlns:a16="http://schemas.microsoft.com/office/drawing/2014/main" id="{3C7F5BA0-714E-797A-5E37-B2D8B8146D3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76336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68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4622327" y="617822"/>
            <a:ext cx="3183885" cy="523220"/>
          </a:xfrm>
          <a:prstGeom prst="rect">
            <a:avLst/>
          </a:prstGeom>
          <a:noFill/>
        </p:spPr>
        <p:txBody>
          <a:bodyPr wrap="none" rtlCol="0">
            <a:spAutoFit/>
          </a:bodyPr>
          <a:lstStyle/>
          <a:p>
            <a:pPr marL="0" algn="r" defTabSz="914400" rtl="1" eaLnBrk="1" latinLnBrk="0" hangingPunct="1"/>
            <a:r>
              <a:rPr lang="en-US" sz="2800" dirty="0">
                <a:solidFill>
                  <a:schemeClr val="bg1"/>
                </a:solidFill>
                <a:latin typeface="Alexandria Light" pitchFamily="2" charset="-78"/>
                <a:cs typeface="Alexandria Light" pitchFamily="2" charset="-78"/>
              </a:rPr>
              <a:t>Inhibiting </a:t>
            </a:r>
            <a:r>
              <a:rPr lang="ar-SA" sz="2800" dirty="0">
                <a:solidFill>
                  <a:schemeClr val="bg1"/>
                </a:solidFill>
                <a:latin typeface="Alexandria Light" pitchFamily="2" charset="-78"/>
                <a:cs typeface="Alexandria Light" pitchFamily="2" charset="-78"/>
              </a:rPr>
              <a:t> التثبيط</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969500" y="1610200"/>
            <a:ext cx="9696775" cy="461665"/>
          </a:xfrm>
          <a:prstGeom prst="rect">
            <a:avLst/>
          </a:prstGeom>
          <a:noFill/>
        </p:spPr>
        <p:txBody>
          <a:bodyPr wrap="square" rtlCol="0">
            <a:spAutoFit/>
          </a:bodyPr>
          <a:lstStyle/>
          <a:p>
            <a:pPr marL="0" algn="just" defTabSz="914400" rtl="1" eaLnBrk="1" latinLnBrk="0" hangingPunct="1"/>
            <a:r>
              <a:rPr lang="ar-SA" sz="2400" dirty="0">
                <a:solidFill>
                  <a:srgbClr val="000000"/>
                </a:solidFill>
                <a:latin typeface="Alexandria Light" pitchFamily="2" charset="-78"/>
                <a:cs typeface="Alexandria Light" pitchFamily="2" charset="-78"/>
              </a:rPr>
              <a:t>هو العامل الذي يحبط من قرار تبني مستحدث أو تكنولوجيا جديدة.</a:t>
            </a:r>
            <a:endParaRPr lang="ar-SA" sz="2400" dirty="0">
              <a:solidFill>
                <a:srgbClr val="000000"/>
              </a:solidFill>
              <a:effectLst/>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1031626" y="2228022"/>
            <a:ext cx="10532100" cy="3275705"/>
          </a:xfrm>
          <a:prstGeom prst="rect">
            <a:avLst/>
          </a:prstGeom>
          <a:noFill/>
        </p:spPr>
        <p:txBody>
          <a:bodyPr wrap="square">
            <a:spAutoFit/>
          </a:bodyPr>
          <a:lstStyle/>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مثال: </a:t>
            </a:r>
          </a:p>
          <a:p>
            <a:pPr marL="342900" indent="-342900" algn="just" defTabSz="914400" rtl="1" eaLnBrk="1" latinLnBrk="0" hangingPunct="1">
              <a:lnSpc>
                <a:spcPct val="150000"/>
              </a:lnSpc>
              <a:buFontTx/>
              <a:buChar char="-"/>
            </a:pPr>
            <a:r>
              <a:rPr lang="ar-SA" sz="2000" dirty="0">
                <a:solidFill>
                  <a:srgbClr val="000000"/>
                </a:solidFill>
                <a:effectLst/>
                <a:latin typeface="Alexandria Light" pitchFamily="2" charset="-78"/>
                <a:cs typeface="Alexandria Light" pitchFamily="2" charset="-78"/>
              </a:rPr>
              <a:t>تجربة سيئة مع خدمة عملاء أحد شركات التكنولوجيا </a:t>
            </a:r>
          </a:p>
          <a:p>
            <a:pPr marL="342900" indent="-342900" algn="just" defTabSz="914400" rtl="1" eaLnBrk="1" latinLnBrk="0" hangingPunct="1">
              <a:lnSpc>
                <a:spcPct val="150000"/>
              </a:lnSpc>
              <a:buFontTx/>
              <a:buChar char="-"/>
            </a:pPr>
            <a:r>
              <a:rPr lang="ar-SA" sz="2000" dirty="0">
                <a:solidFill>
                  <a:srgbClr val="000000"/>
                </a:solidFill>
                <a:effectLst/>
                <a:latin typeface="Alexandria Light" pitchFamily="2" charset="-78"/>
                <a:cs typeface="Alexandria Light" pitchFamily="2" charset="-78"/>
              </a:rPr>
              <a:t>عدم ثقة العملاء في الشركات.</a:t>
            </a:r>
            <a:endParaRPr lang="ar-SA" sz="2000" dirty="0">
              <a:solidFill>
                <a:srgbClr val="000000"/>
              </a:solidFill>
              <a:latin typeface="Alexandria Light" pitchFamily="2" charset="-78"/>
              <a:cs typeface="Alexandria Light" pitchFamily="2" charset="-78"/>
            </a:endParaRPr>
          </a:p>
          <a:p>
            <a:pPr marL="342900" indent="-342900" algn="just" defTabSz="914400" rtl="1" eaLnBrk="1" latinLnBrk="0" hangingPunct="1">
              <a:lnSpc>
                <a:spcPct val="150000"/>
              </a:lnSpc>
              <a:buFontTx/>
              <a:buChar char="-"/>
            </a:pPr>
            <a:r>
              <a:rPr lang="ar-SA" sz="2000" dirty="0">
                <a:solidFill>
                  <a:srgbClr val="000000"/>
                </a:solidFill>
                <a:effectLst/>
                <a:latin typeface="Alexandria Light" pitchFamily="2" charset="-78"/>
                <a:cs typeface="Alexandria Light" pitchFamily="2" charset="-78"/>
              </a:rPr>
              <a:t>السعر المبالغ فيه بالنسبة للأفراد، فكل فرد يحدد هل يحصل على قيمة مقابل سعر أم أنه لا يحصل على أي قيمة مقابل ذلك السعر الباهظ.</a:t>
            </a:r>
          </a:p>
          <a:p>
            <a:pPr marL="342900" indent="-342900" algn="just" defTabSz="914400" rtl="1" eaLnBrk="1" latinLnBrk="0" hangingPunct="1">
              <a:lnSpc>
                <a:spcPct val="150000"/>
              </a:lnSpc>
              <a:buFontTx/>
              <a:buChar char="-"/>
            </a:pPr>
            <a:r>
              <a:rPr lang="ar-SA" sz="2000" dirty="0">
                <a:solidFill>
                  <a:srgbClr val="000000"/>
                </a:solidFill>
                <a:latin typeface="Alexandria Light" pitchFamily="2" charset="-78"/>
                <a:cs typeface="Alexandria Light" pitchFamily="2" charset="-78"/>
              </a:rPr>
              <a:t>عادة تكون المؤثرات التي تزيد من عامل الإحباط أكثر بكثير من المؤثرات المشجعة، ولكن إذا كانت المؤثرات المشجعة أعلى فبالتأكيد ستنجح التكنولوجيا ويكون سهل تبنيها من الأفراد.</a:t>
            </a:r>
            <a:endParaRPr lang="ar-SA" sz="2000" dirty="0">
              <a:solidFill>
                <a:srgbClr val="000000"/>
              </a:solidFill>
              <a:effectLst/>
              <a:latin typeface="Alexandria Light" pitchFamily="2" charset="-78"/>
              <a:cs typeface="Alexandria Light" pitchFamily="2" charset="-78"/>
            </a:endParaRPr>
          </a:p>
        </p:txBody>
      </p:sp>
      <p:pic>
        <p:nvPicPr>
          <p:cNvPr id="10" name="Audio Recording Jan 27, 2023 at 10:15:42 PM" descr="Audio Recording Jan 27, 2023 at 10:15:42 PM">
            <a:hlinkClick r:id="" action="ppaction://media"/>
            <a:extLst>
              <a:ext uri="{FF2B5EF4-FFF2-40B4-BE49-F238E27FC236}">
                <a16:creationId xmlns:a16="http://schemas.microsoft.com/office/drawing/2014/main" id="{96B188B9-A86C-E84A-8921-731CDC596E8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77857"/>
            <a:ext cx="812800" cy="812800"/>
          </a:xfrm>
          <a:prstGeom prst="rect">
            <a:avLst/>
          </a:prstGeom>
        </p:spPr>
      </p:pic>
      <p:pic>
        <p:nvPicPr>
          <p:cNvPr id="11" name="Picture 10">
            <a:extLst>
              <a:ext uri="{FF2B5EF4-FFF2-40B4-BE49-F238E27FC236}">
                <a16:creationId xmlns:a16="http://schemas.microsoft.com/office/drawing/2014/main" id="{9B201F08-74DC-F7D2-59BA-92D084ADD16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993220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65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593260" y="4134209"/>
            <a:ext cx="6659823" cy="1200329"/>
          </a:xfrm>
          <a:prstGeom prst="rect">
            <a:avLst/>
          </a:prstGeom>
          <a:noFill/>
        </p:spPr>
        <p:txBody>
          <a:bodyPr wrap="square" rtlCol="0">
            <a:spAutoFit/>
          </a:bodyPr>
          <a:lstStyle/>
          <a:p>
            <a:pPr algn="ctr" rtl="1"/>
            <a:r>
              <a:rPr lang="ar-SA" sz="3600" dirty="0">
                <a:solidFill>
                  <a:srgbClr val="203E5F"/>
                </a:solidFill>
                <a:latin typeface="Alexandria" pitchFamily="2" charset="-78"/>
                <a:cs typeface="Alexandria" pitchFamily="2" charset="-78"/>
              </a:rPr>
              <a:t>شركة جوجل </a:t>
            </a:r>
            <a:r>
              <a:rPr lang="en-US" sz="3600" dirty="0">
                <a:solidFill>
                  <a:srgbClr val="203E5F"/>
                </a:solidFill>
                <a:latin typeface="Alexandria" pitchFamily="2" charset="-78"/>
                <a:cs typeface="Alexandria" pitchFamily="2" charset="-78"/>
              </a:rPr>
              <a:t>Google</a:t>
            </a:r>
          </a:p>
          <a:p>
            <a:pPr algn="ctr" rtl="1"/>
            <a:r>
              <a:rPr lang="ar-SA" sz="3600" dirty="0">
                <a:solidFill>
                  <a:srgbClr val="203E5F"/>
                </a:solidFill>
                <a:latin typeface="Alexandria" pitchFamily="2" charset="-78"/>
                <a:cs typeface="Alexandria" pitchFamily="2" charset="-78"/>
              </a:rPr>
              <a:t>كمثال على النظام الاتصالي</a:t>
            </a:r>
            <a:endParaRPr lang="en-US" sz="3600" dirty="0">
              <a:solidFill>
                <a:srgbClr val="203E5F"/>
              </a:solidFill>
              <a:latin typeface="Alexandria" pitchFamily="2" charset="-78"/>
              <a:cs typeface="Alexandria" pitchFamily="2" charset="-78"/>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Jan 27, 2023 at 10:45:58 PM" descr="Audio Recording Jan 27, 2023 at 10:45:58 PM">
            <a:hlinkClick r:id="" action="ppaction://media"/>
            <a:extLst>
              <a:ext uri="{FF2B5EF4-FFF2-40B4-BE49-F238E27FC236}">
                <a16:creationId xmlns:a16="http://schemas.microsoft.com/office/drawing/2014/main" id="{B214C702-D218-FADD-2D89-7F807446925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79200" y="5787423"/>
            <a:ext cx="812800" cy="812800"/>
          </a:xfrm>
          <a:prstGeom prst="rect">
            <a:avLst/>
          </a:prstGeom>
        </p:spPr>
      </p:pic>
    </p:spTree>
    <p:extLst>
      <p:ext uri="{BB962C8B-B14F-4D97-AF65-F5344CB8AC3E}">
        <p14:creationId xmlns:p14="http://schemas.microsoft.com/office/powerpoint/2010/main" val="2730062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26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4572634" y="617822"/>
            <a:ext cx="3233578"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ما هي شركة جوجل؟</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4964184" y="1712792"/>
            <a:ext cx="6814617" cy="4000134"/>
          </a:xfrm>
          <a:prstGeom prst="rect">
            <a:avLst/>
          </a:prstGeom>
          <a:noFill/>
        </p:spPr>
        <p:txBody>
          <a:bodyPr wrap="square">
            <a:spAutoFit/>
          </a:bodyPr>
          <a:lstStyle/>
          <a:p>
            <a:pPr marL="0" algn="just" defTabSz="914400" rtl="1" eaLnBrk="1" latinLnBrk="0" hangingPunct="1">
              <a:lnSpc>
                <a:spcPct val="150000"/>
              </a:lnSpc>
            </a:pPr>
            <a:r>
              <a:rPr lang="ar-EG" sz="2400" dirty="0">
                <a:effectLst/>
                <a:latin typeface="Alexandria Light" pitchFamily="2" charset="-78"/>
                <a:cs typeface="Alexandria Light" pitchFamily="2" charset="-78"/>
              </a:rPr>
              <a:t>جوجل هي واحدة من شركات التكنولوجيا الأكثر نجاحًا في العالم، وتعرف بصفة خاصة بصعودها السريع إلى القمة منذ تأسيسها في عام </a:t>
            </a:r>
            <a:r>
              <a:rPr lang="ar-EG" sz="2800" dirty="0">
                <a:effectLst/>
                <a:latin typeface="Alexandria Light" pitchFamily="2" charset="-78"/>
                <a:cs typeface="Alexandria Light" pitchFamily="2" charset="-78"/>
              </a:rPr>
              <a:t>1998</a:t>
            </a:r>
            <a:r>
              <a:rPr lang="ar-EG" sz="2400" dirty="0">
                <a:effectLst/>
                <a:latin typeface="Alexandria Light" pitchFamily="2" charset="-78"/>
                <a:cs typeface="Alexandria Light" pitchFamily="2" charset="-78"/>
              </a:rPr>
              <a:t>. أصبحت بسرعة رائدة عالمية في مجال البحث على الإنترنت ومنذ ذلك الحين توسعت إلى غيره من مجالات التكنولوجيا، مثل البريد الإلكتروني وتكنولوجيا الهاتف النقال والشبكات الاجتماعية.</a:t>
            </a:r>
            <a:endParaRPr lang="ar-SA" sz="2400" dirty="0">
              <a:effectLst/>
              <a:latin typeface="Alexandria Light" pitchFamily="2" charset="-78"/>
              <a:cs typeface="Alexandria Light" pitchFamily="2" charset="-78"/>
            </a:endParaRPr>
          </a:p>
        </p:txBody>
      </p:sp>
      <p:pic>
        <p:nvPicPr>
          <p:cNvPr id="11" name="Picture 10">
            <a:extLst>
              <a:ext uri="{FF2B5EF4-FFF2-40B4-BE49-F238E27FC236}">
                <a16:creationId xmlns:a16="http://schemas.microsoft.com/office/drawing/2014/main" id="{85783024-25FF-324A-B22A-1E7A33E96649}"/>
              </a:ext>
            </a:extLst>
          </p:cNvPr>
          <p:cNvPicPr>
            <a:picLocks noChangeAspect="1"/>
          </p:cNvPicPr>
          <p:nvPr/>
        </p:nvPicPr>
        <p:blipFill rotWithShape="1">
          <a:blip r:embed="rId7">
            <a:extLst>
              <a:ext uri="{28A0092B-C50C-407E-A947-70E740481C1C}">
                <a14:useLocalDpi xmlns:a14="http://schemas.microsoft.com/office/drawing/2010/main" val="0"/>
              </a:ext>
            </a:extLst>
          </a:blip>
          <a:srcRect l="21891" t="29576" r="23991" b="29432"/>
          <a:stretch/>
        </p:blipFill>
        <p:spPr>
          <a:xfrm>
            <a:off x="712630" y="2480694"/>
            <a:ext cx="4251554" cy="1610200"/>
          </a:xfrm>
          <a:prstGeom prst="rect">
            <a:avLst/>
          </a:prstGeom>
        </p:spPr>
      </p:pic>
      <p:pic>
        <p:nvPicPr>
          <p:cNvPr id="9" name="Audio Recording Jan 27, 2023 at 10:48:05 PM" descr="Audio Recording Jan 27, 2023 at 10:48:05 PM">
            <a:hlinkClick r:id="" action="ppaction://media"/>
            <a:extLst>
              <a:ext uri="{FF2B5EF4-FFF2-40B4-BE49-F238E27FC236}">
                <a16:creationId xmlns:a16="http://schemas.microsoft.com/office/drawing/2014/main" id="{18B32C66-24AA-BD4E-B432-6244F129BE7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1663"/>
            <a:ext cx="812800" cy="812800"/>
          </a:xfrm>
          <a:prstGeom prst="rect">
            <a:avLst/>
          </a:prstGeom>
        </p:spPr>
      </p:pic>
      <p:pic>
        <p:nvPicPr>
          <p:cNvPr id="13" name="Picture 12">
            <a:extLst>
              <a:ext uri="{FF2B5EF4-FFF2-40B4-BE49-F238E27FC236}">
                <a16:creationId xmlns:a16="http://schemas.microsoft.com/office/drawing/2014/main" id="{3EABC70B-C1B4-CBBB-21EF-D685B48C60A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332866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72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3793575" y="617822"/>
            <a:ext cx="4012637"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من هم مؤسسي الشركة؟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6305174" y="1758864"/>
            <a:ext cx="5473627" cy="3251083"/>
          </a:xfrm>
          <a:prstGeom prst="rect">
            <a:avLst/>
          </a:prstGeom>
          <a:noFill/>
        </p:spPr>
        <p:txBody>
          <a:bodyPr wrap="square">
            <a:spAutoFit/>
          </a:bodyPr>
          <a:lstStyle/>
          <a:p>
            <a:pPr marL="0" algn="just" defTabSz="914400" rtl="1" eaLnBrk="1" latinLnBrk="0" hangingPunct="1">
              <a:lnSpc>
                <a:spcPct val="150000"/>
              </a:lnSpc>
            </a:pPr>
            <a:r>
              <a:rPr lang="ar-EG" sz="2800" dirty="0">
                <a:solidFill>
                  <a:srgbClr val="202122"/>
                </a:solidFill>
                <a:effectLst/>
                <a:latin typeface="Alexandria Light" pitchFamily="2" charset="-78"/>
                <a:cs typeface="Alexandria Light" pitchFamily="2" charset="-78"/>
              </a:rPr>
              <a:t>كانت بداية شركة جوجل في صورة مشروع بحثي بدأه لاري بيج </a:t>
            </a:r>
            <a:r>
              <a:rPr lang="ar-SA" sz="2800" dirty="0">
                <a:solidFill>
                  <a:srgbClr val="202122"/>
                </a:solidFill>
                <a:latin typeface="Alexandria Light" pitchFamily="2" charset="-78"/>
                <a:cs typeface="Alexandria Light" pitchFamily="2" charset="-78"/>
              </a:rPr>
              <a:t>و</a:t>
            </a:r>
            <a:r>
              <a:rPr lang="ar-EG" sz="2800" dirty="0">
                <a:solidFill>
                  <a:srgbClr val="202122"/>
                </a:solidFill>
                <a:effectLst/>
                <a:latin typeface="Alexandria Light" pitchFamily="2" charset="-78"/>
                <a:cs typeface="Alexandria Light" pitchFamily="2" charset="-78"/>
              </a:rPr>
              <a:t>سيرجي برين، وذلك حينما كانا طالبين يقومان بتحضير رسالة الدكتوراه في جامعة ستانفورد بولاية كاليفورنيا.</a:t>
            </a:r>
          </a:p>
        </p:txBody>
      </p:sp>
      <p:pic>
        <p:nvPicPr>
          <p:cNvPr id="13" name="Content Placeholder 10">
            <a:extLst>
              <a:ext uri="{FF2B5EF4-FFF2-40B4-BE49-F238E27FC236}">
                <a16:creationId xmlns:a16="http://schemas.microsoft.com/office/drawing/2014/main" id="{88D32EA5-573B-2D4C-B837-0B047935AD45}"/>
              </a:ext>
            </a:extLst>
          </p:cNvPr>
          <p:cNvPicPr>
            <a:picLocks noChangeAspect="1"/>
          </p:cNvPicPr>
          <p:nvPr/>
        </p:nvPicPr>
        <p:blipFill rotWithShape="1">
          <a:blip r:embed="rId7"/>
          <a:srcRect l="12394" r="4558"/>
          <a:stretch/>
        </p:blipFill>
        <p:spPr>
          <a:xfrm>
            <a:off x="3389522" y="1736432"/>
            <a:ext cx="2677111" cy="3684098"/>
          </a:xfrm>
          <a:prstGeom prst="rect">
            <a:avLst/>
          </a:prstGeom>
        </p:spPr>
      </p:pic>
      <p:pic>
        <p:nvPicPr>
          <p:cNvPr id="14" name="Content Placeholder 10">
            <a:extLst>
              <a:ext uri="{FF2B5EF4-FFF2-40B4-BE49-F238E27FC236}">
                <a16:creationId xmlns:a16="http://schemas.microsoft.com/office/drawing/2014/main" id="{9F94673B-B3B5-6745-A5B2-69AD7615F59F}"/>
              </a:ext>
            </a:extLst>
          </p:cNvPr>
          <p:cNvPicPr>
            <a:picLocks noChangeAspect="1"/>
          </p:cNvPicPr>
          <p:nvPr/>
        </p:nvPicPr>
        <p:blipFill>
          <a:blip r:embed="rId8"/>
          <a:stretch>
            <a:fillRect/>
          </a:stretch>
        </p:blipFill>
        <p:spPr>
          <a:xfrm>
            <a:off x="326934" y="1742075"/>
            <a:ext cx="2824047" cy="3684098"/>
          </a:xfrm>
          <a:prstGeom prst="rect">
            <a:avLst/>
          </a:prstGeom>
        </p:spPr>
      </p:pic>
      <p:pic>
        <p:nvPicPr>
          <p:cNvPr id="9" name="Audio Recording Jan 27, 2023 at 10:49:01 PM" descr="Audio Recording Jan 27, 2023 at 10:49:01 PM">
            <a:hlinkClick r:id="" action="ppaction://media"/>
            <a:extLst>
              <a:ext uri="{FF2B5EF4-FFF2-40B4-BE49-F238E27FC236}">
                <a16:creationId xmlns:a16="http://schemas.microsoft.com/office/drawing/2014/main" id="{BF3BF903-44C0-0842-A0DC-1D80DB740ED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116977"/>
            <a:ext cx="812800" cy="812800"/>
          </a:xfrm>
          <a:prstGeom prst="rect">
            <a:avLst/>
          </a:prstGeom>
        </p:spPr>
      </p:pic>
      <p:pic>
        <p:nvPicPr>
          <p:cNvPr id="11" name="Picture 10">
            <a:extLst>
              <a:ext uri="{FF2B5EF4-FFF2-40B4-BE49-F238E27FC236}">
                <a16:creationId xmlns:a16="http://schemas.microsoft.com/office/drawing/2014/main" id="{CC1AD481-A2D7-39E8-B53E-AC31E094C051}"/>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957535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par>
                                <p:cTn id="8" presetID="3" presetClass="entr" presetSubtype="1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linds(horizontal)">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5011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9"/>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4068130" y="614321"/>
            <a:ext cx="4445448"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كيف تعمل محركات البحث؟</a:t>
            </a:r>
            <a:endParaRPr lang="en-US" sz="2800" dirty="0">
              <a:solidFill>
                <a:srgbClr val="FF9518"/>
              </a:solidFill>
              <a:latin typeface="Alexandria" pitchFamily="2" charset="-78"/>
              <a:cs typeface="Alexandria"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3012124" y="1951672"/>
            <a:ext cx="8759556" cy="2954655"/>
          </a:xfrm>
          <a:prstGeom prst="rect">
            <a:avLst/>
          </a:prstGeom>
          <a:noFill/>
        </p:spPr>
        <p:txBody>
          <a:bodyPr wrap="square">
            <a:spAutoFit/>
          </a:bodyPr>
          <a:lstStyle/>
          <a:p>
            <a:pPr marL="0" algn="just" defTabSz="914400" rtl="1" eaLnBrk="1" latinLnBrk="0" hangingPunct="1">
              <a:lnSpc>
                <a:spcPct val="200000"/>
              </a:lnSpc>
            </a:pPr>
            <a:r>
              <a:rPr lang="ar-EG" sz="2400" dirty="0">
                <a:effectLst/>
                <a:latin typeface="Alexandria Light" pitchFamily="2" charset="-78"/>
                <a:cs typeface="Alexandria Light" pitchFamily="2" charset="-78"/>
              </a:rPr>
              <a:t>ينطوي عمل محرّكات البحث المختلفة على ثلاث وظائف رئيسية:</a:t>
            </a:r>
          </a:p>
          <a:p>
            <a:pPr marL="342900" indent="-342900" algn="just" defTabSz="914400" rtl="1" eaLnBrk="1" latinLnBrk="0" hangingPunct="1">
              <a:lnSpc>
                <a:spcPct val="200000"/>
              </a:lnSpc>
              <a:buFont typeface="Arial" panose="020B0604020202020204" pitchFamily="34" charset="0"/>
              <a:buChar char="•"/>
            </a:pPr>
            <a:r>
              <a:rPr lang="ar-EG" sz="2400" dirty="0">
                <a:effectLst/>
                <a:latin typeface="Alexandria Light" pitchFamily="2" charset="-78"/>
                <a:cs typeface="Alexandria Light" pitchFamily="2" charset="-78"/>
              </a:rPr>
              <a:t>الزحف </a:t>
            </a:r>
            <a:r>
              <a:rPr lang="en-US" sz="2400" dirty="0">
                <a:effectLst/>
                <a:latin typeface="Alexandria Light" pitchFamily="2" charset="-78"/>
                <a:cs typeface="Alexandria Light" pitchFamily="2" charset="-78"/>
              </a:rPr>
              <a:t>Crawling</a:t>
            </a:r>
            <a:endParaRPr lang="ar-SA" sz="2400" dirty="0">
              <a:effectLst/>
              <a:latin typeface="Alexandria Light" pitchFamily="2" charset="-78"/>
              <a:cs typeface="Alexandria Light" pitchFamily="2" charset="-78"/>
            </a:endParaRPr>
          </a:p>
          <a:p>
            <a:pPr marL="342900" indent="-342900" algn="just" defTabSz="914400" rtl="1" eaLnBrk="1" latinLnBrk="0" hangingPunct="1">
              <a:lnSpc>
                <a:spcPct val="200000"/>
              </a:lnSpc>
              <a:buFont typeface="Arial" panose="020B0604020202020204" pitchFamily="34" charset="0"/>
              <a:buChar char="•"/>
            </a:pPr>
            <a:r>
              <a:rPr lang="ar-EG" sz="2400" dirty="0">
                <a:effectLst/>
                <a:latin typeface="Alexandria Light" pitchFamily="2" charset="-78"/>
                <a:cs typeface="Alexandria Light" pitchFamily="2" charset="-78"/>
              </a:rPr>
              <a:t>الفهرسة </a:t>
            </a:r>
            <a:r>
              <a:rPr lang="en-US" sz="2400" dirty="0">
                <a:effectLst/>
                <a:latin typeface="Alexandria Light" pitchFamily="2" charset="-78"/>
                <a:cs typeface="Alexandria Light" pitchFamily="2" charset="-78"/>
              </a:rPr>
              <a:t>Indexing</a:t>
            </a:r>
            <a:endParaRPr lang="ar-SA" sz="2400" dirty="0">
              <a:effectLst/>
              <a:latin typeface="Alexandria Light" pitchFamily="2" charset="-78"/>
              <a:cs typeface="Alexandria Light" pitchFamily="2" charset="-78"/>
            </a:endParaRPr>
          </a:p>
          <a:p>
            <a:pPr marL="342900" indent="-342900" algn="just" defTabSz="914400" rtl="1" eaLnBrk="1" latinLnBrk="0" hangingPunct="1">
              <a:lnSpc>
                <a:spcPct val="200000"/>
              </a:lnSpc>
              <a:buFont typeface="Arial" panose="020B0604020202020204" pitchFamily="34" charset="0"/>
              <a:buChar char="•"/>
            </a:pPr>
            <a:r>
              <a:rPr lang="ar-EG" sz="2400" dirty="0">
                <a:effectLst/>
                <a:latin typeface="Alexandria Light" pitchFamily="2" charset="-78"/>
                <a:cs typeface="Alexandria Light" pitchFamily="2" charset="-78"/>
              </a:rPr>
              <a:t>الترتيب </a:t>
            </a:r>
            <a:r>
              <a:rPr lang="en-US" sz="2400" dirty="0">
                <a:effectLst/>
                <a:latin typeface="Alexandria Light" pitchFamily="2" charset="-78"/>
                <a:cs typeface="Alexandria Light" pitchFamily="2" charset="-78"/>
              </a:rPr>
              <a:t>Ranking</a:t>
            </a:r>
            <a:endParaRPr lang="ar-SA" sz="2400" dirty="0">
              <a:effectLst/>
              <a:latin typeface="Alexandria Light" pitchFamily="2" charset="-78"/>
              <a:cs typeface="Alexandria Light" pitchFamily="2" charset="-78"/>
            </a:endParaRPr>
          </a:p>
        </p:txBody>
      </p:sp>
      <p:pic>
        <p:nvPicPr>
          <p:cNvPr id="9" name="Audio Recording Jan 27, 2023 at 11:20:37 PM" descr="Audio Recording Jan 27, 2023 at 11:20:37 PM">
            <a:hlinkClick r:id="" action="ppaction://media"/>
            <a:extLst>
              <a:ext uri="{FF2B5EF4-FFF2-40B4-BE49-F238E27FC236}">
                <a16:creationId xmlns:a16="http://schemas.microsoft.com/office/drawing/2014/main" id="{68D2E2B4-D48B-0B4C-9505-7CB0C93A42B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45200"/>
            <a:ext cx="812800" cy="812800"/>
          </a:xfrm>
          <a:prstGeom prst="rect">
            <a:avLst/>
          </a:prstGeom>
        </p:spPr>
      </p:pic>
      <p:pic>
        <p:nvPicPr>
          <p:cNvPr id="10" name="Picture 9">
            <a:extLst>
              <a:ext uri="{FF2B5EF4-FFF2-40B4-BE49-F238E27FC236}">
                <a16:creationId xmlns:a16="http://schemas.microsoft.com/office/drawing/2014/main" id="{690F5C81-6D42-097F-AF6F-19CD76960EF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4279089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00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4956194" y="614321"/>
            <a:ext cx="3557384"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الزحف أو الـ </a:t>
            </a:r>
            <a:r>
              <a:rPr lang="en-US" sz="2800" dirty="0">
                <a:solidFill>
                  <a:schemeClr val="bg1"/>
                </a:solidFill>
                <a:effectLst/>
                <a:latin typeface="Alexandria" pitchFamily="2" charset="-78"/>
                <a:cs typeface="Alexandria" pitchFamily="2" charset="-78"/>
              </a:rPr>
              <a:t>Crawling</a:t>
            </a:r>
            <a:endParaRPr lang="en-US" sz="2800" dirty="0">
              <a:solidFill>
                <a:schemeClr val="bg1"/>
              </a:solidFill>
              <a:latin typeface="Alexandria" pitchFamily="2" charset="-78"/>
              <a:cs typeface="Alexandria"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4899425" y="1610200"/>
            <a:ext cx="6934454" cy="4188904"/>
          </a:xfrm>
          <a:prstGeom prst="rect">
            <a:avLst/>
          </a:prstGeom>
          <a:noFill/>
        </p:spPr>
        <p:txBody>
          <a:bodyPr wrap="square">
            <a:spAutoFit/>
          </a:bodyPr>
          <a:lstStyle/>
          <a:p>
            <a:pPr marL="0" algn="just" defTabSz="914400" rtl="1" eaLnBrk="1" latinLnBrk="0" hangingPunct="1">
              <a:lnSpc>
                <a:spcPts val="3580"/>
              </a:lnSpc>
            </a:pPr>
            <a:r>
              <a:rPr lang="ar-EG" sz="2000" dirty="0">
                <a:effectLst/>
                <a:latin typeface="Alexandria Light" pitchFamily="2" charset="-78"/>
                <a:cs typeface="Alexandria Light" pitchFamily="2" charset="-78"/>
              </a:rPr>
              <a:t>هو عملية الاستكشاف في محرّكات البحث، حيث تقوم هذه المحركات بإرسال فرق من الروبوتات من أجل العثور على المحتوى الجديد أو الذي تمّ تحديثه. هذه الروبوتات ما هي إلاّ برامج حاسوبية تقوم بتصفّح الشبكة العالمية بطريقة منظّمة وممنهجة.</a:t>
            </a:r>
          </a:p>
          <a:p>
            <a:pPr marL="0" algn="just" defTabSz="914400" rtl="1" eaLnBrk="1" latinLnBrk="0" hangingPunct="1">
              <a:lnSpc>
                <a:spcPts val="3580"/>
              </a:lnSpc>
            </a:pPr>
            <a:r>
              <a:rPr lang="ar-EG" sz="2000" dirty="0">
                <a:effectLst/>
                <a:latin typeface="Alexandria Light" pitchFamily="2" charset="-78"/>
                <a:cs typeface="Alexandria Light" pitchFamily="2" charset="-78"/>
              </a:rPr>
              <a:t>ويطلق عليها أسماء أخرى مثل:</a:t>
            </a:r>
          </a:p>
          <a:p>
            <a:pPr marL="342900" indent="-342900" algn="just" defTabSz="914400" rtl="1" eaLnBrk="1" latinLnBrk="0" hangingPunct="1">
              <a:lnSpc>
                <a:spcPts val="3580"/>
              </a:lnSpc>
              <a:buFont typeface="Arial" panose="020B0604020202020204" pitchFamily="34" charset="0"/>
              <a:buChar char="•"/>
            </a:pPr>
            <a:r>
              <a:rPr lang="ar-EG" sz="2000" dirty="0">
                <a:effectLst/>
                <a:latin typeface="Alexandria Light" pitchFamily="2" charset="-78"/>
                <a:cs typeface="Alexandria Light" pitchFamily="2" charset="-78"/>
              </a:rPr>
              <a:t>زواحف الشكبة أو زواحف الويب </a:t>
            </a:r>
            <a:r>
              <a:rPr lang="en-US" sz="2000" dirty="0">
                <a:effectLst/>
                <a:latin typeface="Alexandria Light" pitchFamily="2" charset="-78"/>
                <a:cs typeface="Alexandria Light" pitchFamily="2" charset="-78"/>
              </a:rPr>
              <a:t>Web Crawlers.</a:t>
            </a:r>
            <a:endParaRPr lang="ar-SA" sz="2000" dirty="0">
              <a:effectLst/>
              <a:latin typeface="Alexandria Light" pitchFamily="2" charset="-78"/>
              <a:cs typeface="Alexandria Light" pitchFamily="2" charset="-78"/>
            </a:endParaRPr>
          </a:p>
          <a:p>
            <a:pPr marL="342900" indent="-342900" algn="just" defTabSz="914400" rtl="1" eaLnBrk="1" latinLnBrk="0" hangingPunct="1">
              <a:lnSpc>
                <a:spcPts val="3580"/>
              </a:lnSpc>
              <a:buFont typeface="Arial" panose="020B0604020202020204" pitchFamily="34" charset="0"/>
              <a:buChar char="•"/>
            </a:pPr>
            <a:r>
              <a:rPr lang="ar-EG" sz="2000" dirty="0">
                <a:effectLst/>
                <a:latin typeface="Alexandria Light" pitchFamily="2" charset="-78"/>
                <a:cs typeface="Alexandria Light" pitchFamily="2" charset="-78"/>
              </a:rPr>
              <a:t>عناكب الشبكة </a:t>
            </a:r>
            <a:r>
              <a:rPr lang="en-US" sz="2000" dirty="0">
                <a:effectLst/>
                <a:latin typeface="Alexandria Light" pitchFamily="2" charset="-78"/>
                <a:cs typeface="Alexandria Light" pitchFamily="2" charset="-78"/>
              </a:rPr>
              <a:t>Spiders.</a:t>
            </a:r>
            <a:endParaRPr lang="ar-SA" sz="2000" dirty="0">
              <a:effectLst/>
              <a:latin typeface="Alexandria Light" pitchFamily="2" charset="-78"/>
              <a:cs typeface="Alexandria Light" pitchFamily="2" charset="-78"/>
            </a:endParaRPr>
          </a:p>
          <a:p>
            <a:pPr marL="342900" indent="-342900" algn="just" defTabSz="914400" rtl="1" eaLnBrk="1" latinLnBrk="0" hangingPunct="1">
              <a:lnSpc>
                <a:spcPts val="3580"/>
              </a:lnSpc>
              <a:buFont typeface="Arial" panose="020B0604020202020204" pitchFamily="34" charset="0"/>
              <a:buChar char="•"/>
            </a:pPr>
            <a:r>
              <a:rPr lang="ar-EG" sz="2000" dirty="0">
                <a:effectLst/>
                <a:latin typeface="Alexandria Light" pitchFamily="2" charset="-78"/>
                <a:cs typeface="Alexandria Light" pitchFamily="2" charset="-78"/>
              </a:rPr>
              <a:t>آليات الشبكة </a:t>
            </a:r>
            <a:r>
              <a:rPr lang="en-US" sz="2000" dirty="0">
                <a:effectLst/>
                <a:latin typeface="Alexandria Light" pitchFamily="2" charset="-78"/>
                <a:cs typeface="Alexandria Light" pitchFamily="2" charset="-78"/>
              </a:rPr>
              <a:t>Bots. </a:t>
            </a:r>
            <a:endParaRPr lang="ar-SA" sz="2000" dirty="0">
              <a:effectLst/>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1C433AB3-40BD-DA4C-9DD6-708FCFE3A0A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0343" y="2041236"/>
            <a:ext cx="4439684" cy="3348120"/>
          </a:xfrm>
          <a:prstGeom prst="rect">
            <a:avLst/>
          </a:prstGeom>
        </p:spPr>
      </p:pic>
      <p:pic>
        <p:nvPicPr>
          <p:cNvPr id="9" name="Audio Recording Jan 27, 2023 at 11:23:10 PM" descr="Audio Recording Jan 27, 2023 at 11:23:10 PM">
            <a:hlinkClick r:id="" action="ppaction://media"/>
            <a:extLst>
              <a:ext uri="{FF2B5EF4-FFF2-40B4-BE49-F238E27FC236}">
                <a16:creationId xmlns:a16="http://schemas.microsoft.com/office/drawing/2014/main" id="{2BE65E47-69C1-004E-8CA9-875B2220B6C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1663"/>
            <a:ext cx="812800" cy="812800"/>
          </a:xfrm>
          <a:prstGeom prst="rect">
            <a:avLst/>
          </a:prstGeom>
        </p:spPr>
      </p:pic>
      <p:pic>
        <p:nvPicPr>
          <p:cNvPr id="11" name="Picture 10">
            <a:extLst>
              <a:ext uri="{FF2B5EF4-FFF2-40B4-BE49-F238E27FC236}">
                <a16:creationId xmlns:a16="http://schemas.microsoft.com/office/drawing/2014/main" id="{3D663B32-068B-7C7D-38B2-37ABEA26AEE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841507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29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4956194" y="614321"/>
            <a:ext cx="3557384"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الزحف أو الـ </a:t>
            </a:r>
            <a:r>
              <a:rPr lang="en-US" sz="2800" dirty="0">
                <a:solidFill>
                  <a:schemeClr val="bg1"/>
                </a:solidFill>
                <a:effectLst/>
                <a:latin typeface="Alexandria" pitchFamily="2" charset="-78"/>
                <a:cs typeface="Alexandria" pitchFamily="2" charset="-78"/>
              </a:rPr>
              <a:t>Crawling</a:t>
            </a:r>
            <a:endParaRPr lang="en-US" sz="2800" dirty="0">
              <a:solidFill>
                <a:schemeClr val="bg1"/>
              </a:solidFill>
              <a:latin typeface="Alexandria" pitchFamily="2" charset="-78"/>
              <a:cs typeface="Alexandria"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439310" y="1318410"/>
            <a:ext cx="11324668" cy="4653774"/>
          </a:xfrm>
          <a:prstGeom prst="rect">
            <a:avLst/>
          </a:prstGeom>
          <a:noFill/>
        </p:spPr>
        <p:txBody>
          <a:bodyPr wrap="square">
            <a:spAutoFit/>
          </a:bodyPr>
          <a:lstStyle/>
          <a:p>
            <a:pPr marL="0" algn="just" defTabSz="914400" rtl="1" eaLnBrk="1" latinLnBrk="0" hangingPunct="1">
              <a:lnSpc>
                <a:spcPct val="150000"/>
              </a:lnSpc>
            </a:pPr>
            <a:r>
              <a:rPr lang="ar-EG" sz="2200" dirty="0">
                <a:effectLst/>
                <a:latin typeface="Alexandria Light" pitchFamily="2" charset="-78"/>
                <a:cs typeface="Alexandria Light" pitchFamily="2" charset="-78"/>
              </a:rPr>
              <a:t>يأخذ المحتوى أشكالاً مختلفة، قد يكون صفحة ويب، صورة، مقطع فيديو، ملف </a:t>
            </a:r>
            <a:r>
              <a:rPr lang="en-US" sz="2200" dirty="0">
                <a:effectLst/>
                <a:latin typeface="Alexandria Light" pitchFamily="2" charset="-78"/>
                <a:cs typeface="Alexandria Light" pitchFamily="2" charset="-78"/>
              </a:rPr>
              <a:t>PDF</a:t>
            </a:r>
            <a:r>
              <a:rPr lang="ar-SA" sz="2200" dirty="0">
                <a:effectLst/>
                <a:latin typeface="Alexandria Light" pitchFamily="2" charset="-78"/>
                <a:cs typeface="Alexandria Light" pitchFamily="2" charset="-78"/>
              </a:rPr>
              <a:t> </a:t>
            </a:r>
            <a:r>
              <a:rPr lang="en-US" sz="2200" dirty="0">
                <a:effectLst/>
                <a:latin typeface="Alexandria Light" pitchFamily="2" charset="-78"/>
                <a:cs typeface="Alexandria Light" pitchFamily="2" charset="-78"/>
              </a:rPr>
              <a:t> </a:t>
            </a:r>
            <a:r>
              <a:rPr lang="ar-EG" sz="2200" dirty="0">
                <a:effectLst/>
                <a:latin typeface="Alexandria Light" pitchFamily="2" charset="-78"/>
                <a:cs typeface="Alexandria Light" pitchFamily="2" charset="-78"/>
              </a:rPr>
              <a:t>أو غير ذلك، لكنها جميعها تُكتشف من قبل الـ </a:t>
            </a:r>
            <a:r>
              <a:rPr lang="en-US" sz="2200" dirty="0">
                <a:effectLst/>
                <a:latin typeface="Alexandria Light" pitchFamily="2" charset="-78"/>
                <a:cs typeface="Alexandria Light" pitchFamily="2" charset="-78"/>
              </a:rPr>
              <a:t>Crawlers</a:t>
            </a:r>
            <a:r>
              <a:rPr lang="ar-SA" sz="2200" dirty="0">
                <a:effectLst/>
                <a:latin typeface="Alexandria Light" pitchFamily="2" charset="-78"/>
                <a:cs typeface="Alexandria Light" pitchFamily="2" charset="-78"/>
              </a:rPr>
              <a:t> </a:t>
            </a:r>
            <a:r>
              <a:rPr lang="ar-EG" sz="2200" dirty="0">
                <a:effectLst/>
                <a:latin typeface="Alexandria Light" pitchFamily="2" charset="-78"/>
                <a:cs typeface="Alexandria Light" pitchFamily="2" charset="-78"/>
              </a:rPr>
              <a:t>عن طريق رابط الـ </a:t>
            </a:r>
            <a:r>
              <a:rPr lang="en-US" sz="2200" dirty="0">
                <a:latin typeface="Alexandria Light" pitchFamily="2" charset="-78"/>
                <a:cs typeface="Alexandria Light" pitchFamily="2" charset="-78"/>
              </a:rPr>
              <a:t>URL</a:t>
            </a:r>
            <a:r>
              <a:rPr lang="ar-SA" sz="2200" dirty="0">
                <a:latin typeface="Alexandria Light" pitchFamily="2" charset="-78"/>
                <a:cs typeface="Alexandria Light" pitchFamily="2" charset="-78"/>
              </a:rPr>
              <a:t> </a:t>
            </a:r>
          </a:p>
          <a:p>
            <a:pPr marL="0" algn="just" defTabSz="914400" rtl="1" eaLnBrk="1" latinLnBrk="0" hangingPunct="1">
              <a:lnSpc>
                <a:spcPct val="150000"/>
              </a:lnSpc>
            </a:pPr>
            <a:r>
              <a:rPr lang="en-US" sz="2400" dirty="0">
                <a:effectLst/>
                <a:latin typeface="Alexandria Light" pitchFamily="2" charset="-78"/>
                <a:cs typeface="Alexandria Light" pitchFamily="2" charset="-78"/>
              </a:rPr>
              <a:t>Google </a:t>
            </a:r>
            <a:r>
              <a:rPr lang="ar-SA" sz="2400" dirty="0">
                <a:effectLst/>
                <a:latin typeface="Alexandria Light" pitchFamily="2" charset="-78"/>
                <a:cs typeface="Alexandria Light" pitchFamily="2" charset="-78"/>
              </a:rPr>
              <a:t> </a:t>
            </a:r>
            <a:r>
              <a:rPr lang="ar-EG" sz="2400" dirty="0">
                <a:effectLst/>
                <a:latin typeface="Alexandria Light" pitchFamily="2" charset="-78"/>
                <a:cs typeface="Alexandria Light" pitchFamily="2" charset="-78"/>
              </a:rPr>
              <a:t>على سبيل المثال: </a:t>
            </a:r>
          </a:p>
          <a:p>
            <a:pPr marL="0" algn="just" defTabSz="914400" rtl="1" eaLnBrk="1" latinLnBrk="0" hangingPunct="1">
              <a:lnSpc>
                <a:spcPct val="150000"/>
              </a:lnSpc>
            </a:pPr>
            <a:r>
              <a:rPr lang="ar-EG" sz="2200" dirty="0">
                <a:effectLst/>
                <a:latin typeface="Alexandria Light" pitchFamily="2" charset="-78"/>
                <a:cs typeface="Alexandria Light" pitchFamily="2" charset="-78"/>
              </a:rPr>
              <a:t>تبدأ روبوتات جوجل </a:t>
            </a:r>
            <a:r>
              <a:rPr lang="en-US" sz="2200" dirty="0">
                <a:effectLst/>
                <a:latin typeface="Alexandria Light" pitchFamily="2" charset="-78"/>
                <a:cs typeface="Alexandria Light" pitchFamily="2" charset="-78"/>
              </a:rPr>
              <a:t>Googlebot</a:t>
            </a:r>
            <a:r>
              <a:rPr lang="ar-SA" sz="2200" dirty="0">
                <a:latin typeface="Alexandria Light" pitchFamily="2" charset="-78"/>
                <a:cs typeface="Alexandria Light" pitchFamily="2" charset="-78"/>
              </a:rPr>
              <a:t> </a:t>
            </a:r>
            <a:r>
              <a:rPr lang="ar-EG" sz="2200" dirty="0">
                <a:effectLst/>
                <a:latin typeface="Alexandria Light" pitchFamily="2" charset="-78"/>
                <a:cs typeface="Alexandria Light" pitchFamily="2" charset="-78"/>
              </a:rPr>
              <a:t>بزيارة عدد قليل من صفحات الويب، ثمّ تستكشف جميع الروابط الداخلية </a:t>
            </a:r>
            <a:r>
              <a:rPr lang="en-US" sz="2200" dirty="0">
                <a:effectLst/>
                <a:latin typeface="Alexandria Light" pitchFamily="2" charset="-78"/>
                <a:cs typeface="Alexandria Light" pitchFamily="2" charset="-78"/>
              </a:rPr>
              <a:t>Internal Links </a:t>
            </a:r>
            <a:r>
              <a:rPr lang="ar-SA" sz="2200" dirty="0">
                <a:effectLst/>
                <a:latin typeface="Alexandria Light" pitchFamily="2" charset="-78"/>
                <a:cs typeface="Alexandria Light" pitchFamily="2" charset="-78"/>
              </a:rPr>
              <a:t> </a:t>
            </a:r>
            <a:r>
              <a:rPr lang="ar-EG" sz="2200" dirty="0">
                <a:effectLst/>
                <a:latin typeface="Alexandria Light" pitchFamily="2" charset="-78"/>
                <a:cs typeface="Alexandria Light" pitchFamily="2" charset="-78"/>
              </a:rPr>
              <a:t>والخارجية </a:t>
            </a:r>
            <a:r>
              <a:rPr lang="en-US" sz="2200" dirty="0">
                <a:effectLst/>
                <a:latin typeface="Alexandria Light" pitchFamily="2" charset="-78"/>
                <a:cs typeface="Alexandria Light" pitchFamily="2" charset="-78"/>
              </a:rPr>
              <a:t>External Links </a:t>
            </a:r>
            <a:r>
              <a:rPr lang="ar-SA" sz="2200" dirty="0">
                <a:effectLst/>
                <a:latin typeface="Alexandria Light" pitchFamily="2" charset="-78"/>
                <a:cs typeface="Alexandria Light" pitchFamily="2" charset="-78"/>
              </a:rPr>
              <a:t> </a:t>
            </a:r>
            <a:r>
              <a:rPr lang="ar-EG" sz="2200" dirty="0">
                <a:effectLst/>
                <a:latin typeface="Alexandria Light" pitchFamily="2" charset="-78"/>
                <a:cs typeface="Alexandria Light" pitchFamily="2" charset="-78"/>
              </a:rPr>
              <a:t>في هذه الصفحات، فتنتقل إلى صفحات جديدة، وتفعل ما فعلته في المرة الأولى، وهكذا حتى تتوسّع شبكة الاستكشاف ويتمّ العثور على أيّ محتوى جديد. خلال عملية التنقّل هذه بين الروابط والصفحات، يأخذ روبوت جوجل نسخة من رابط كلّ صفحة يقوم بزيارتها، وهكذا يتمّ تجميع المحتوى، وإضافته إلى فهرس جوجل المعروف باسم </a:t>
            </a:r>
            <a:r>
              <a:rPr lang="en-US" sz="2200" dirty="0">
                <a:effectLst/>
                <a:latin typeface="Alexandria Light" pitchFamily="2" charset="-78"/>
                <a:cs typeface="Alexandria Light" pitchFamily="2" charset="-78"/>
              </a:rPr>
              <a:t>Caffeine</a:t>
            </a:r>
            <a:r>
              <a:rPr lang="ar-SA" sz="2200" dirty="0">
                <a:effectLst/>
                <a:latin typeface="Alexandria Light" pitchFamily="2" charset="-78"/>
                <a:cs typeface="Alexandria Light" pitchFamily="2" charset="-78"/>
              </a:rPr>
              <a:t>.</a:t>
            </a:r>
          </a:p>
        </p:txBody>
      </p:sp>
      <p:pic>
        <p:nvPicPr>
          <p:cNvPr id="9" name="Audio Recording Jan 27, 2023 at 11:30:01 PM" descr="Audio Recording Jan 27, 2023 at 11:30:01 PM">
            <a:hlinkClick r:id="" action="ppaction://media"/>
            <a:extLst>
              <a:ext uri="{FF2B5EF4-FFF2-40B4-BE49-F238E27FC236}">
                <a16:creationId xmlns:a16="http://schemas.microsoft.com/office/drawing/2014/main" id="{21F0E767-90ED-7A43-A8E6-90FB11C2A5A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0" name="Picture 9">
            <a:extLst>
              <a:ext uri="{FF2B5EF4-FFF2-40B4-BE49-F238E27FC236}">
                <a16:creationId xmlns:a16="http://schemas.microsoft.com/office/drawing/2014/main" id="{91BE5272-33A2-2EFF-F496-011BE8D2450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80861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609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341916" y="1441220"/>
            <a:ext cx="11508167" cy="4605556"/>
          </a:xfrm>
          <a:prstGeom prst="rect">
            <a:avLst/>
          </a:prstGeom>
          <a:noFill/>
        </p:spPr>
        <p:txBody>
          <a:bodyPr wrap="square">
            <a:spAutoFit/>
          </a:bodyPr>
          <a:lstStyle/>
          <a:p>
            <a:pPr marL="0" algn="just" defTabSz="914400" rtl="1" eaLnBrk="1" latinLnBrk="0" hangingPunct="1">
              <a:lnSpc>
                <a:spcPct val="150000"/>
              </a:lnSpc>
            </a:pPr>
            <a:r>
              <a:rPr lang="ar-EG" sz="2200" dirty="0">
                <a:effectLst/>
                <a:latin typeface="Alexandria Light" pitchFamily="2" charset="-78"/>
                <a:cs typeface="Alexandria Light" pitchFamily="2" charset="-78"/>
              </a:rPr>
              <a:t>بعد العثور على المحتوى الجديد، تقوم محركات البحث بمعالجة هذا المحتوى وترتيبه في فهرس خاص، وهو عبارة عن قاعدة بيانات ضخمة من الروابط المكتشفة خلال عملية الزحف، والتي يتمّ الرجوع إليها لاحقًا لاستخراج رابط مناسب يجيب عن استعلام الباحث عن شيء معيّن على محرّك البحث.</a:t>
            </a:r>
          </a:p>
          <a:p>
            <a:pPr marL="0" algn="just" defTabSz="914400" rtl="1" eaLnBrk="1" latinLnBrk="0" hangingPunct="1">
              <a:lnSpc>
                <a:spcPct val="150000"/>
              </a:lnSpc>
            </a:pPr>
            <a:r>
              <a:rPr lang="ar-EG" sz="2200" dirty="0">
                <a:effectLst/>
                <a:latin typeface="Alexandria Light" pitchFamily="2" charset="-78"/>
                <a:cs typeface="Alexandria Light" pitchFamily="2" charset="-78"/>
              </a:rPr>
              <a:t>كيف يتمّ فهرسة الروابط بالضبط؟</a:t>
            </a:r>
          </a:p>
          <a:p>
            <a:pPr marL="0" algn="just" defTabSz="914400" rtl="1" eaLnBrk="1" latinLnBrk="0" hangingPunct="1">
              <a:lnSpc>
                <a:spcPct val="150000"/>
              </a:lnSpc>
            </a:pPr>
            <a:r>
              <a:rPr lang="ar-EG" sz="2200" dirty="0">
                <a:effectLst/>
                <a:latin typeface="Alexandria Light" pitchFamily="2" charset="-78"/>
                <a:cs typeface="Alexandria Light" pitchFamily="2" charset="-78"/>
              </a:rPr>
              <a:t>خلال عملية الفهرسة يحاول محرّك البحث فهم محتوى الصفحات التي تمّ العثور عليها، حيث يقوم بتحليلها وتصنيف الصور ومقاطع الفيديو وبقية أشكال المحتوى بناءً على العديد من العوامل والخوارزميات، ثمّ يتمّ تخزين هذا المحتوى في قاعدة بيانات ضخمة محفوظة في عدد هائل من الـ</a:t>
            </a:r>
            <a:r>
              <a:rPr lang="en-US" sz="2200" dirty="0">
                <a:effectLst/>
                <a:latin typeface="Alexandria Light" pitchFamily="2" charset="-78"/>
                <a:cs typeface="Alexandria Light" pitchFamily="2" charset="-78"/>
              </a:rPr>
              <a:t>servers</a:t>
            </a:r>
            <a:r>
              <a:rPr lang="ar-EG" sz="2200" dirty="0">
                <a:effectLst/>
                <a:latin typeface="Alexandria Light" pitchFamily="2" charset="-78"/>
                <a:cs typeface="Alexandria Light" pitchFamily="2" charset="-78"/>
              </a:rPr>
              <a:t>.</a:t>
            </a:r>
            <a:endParaRPr lang="ar-SA" sz="2200" dirty="0">
              <a:effectLst/>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38009093-C4E5-6443-A940-36A679B1A9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2530" y="3006450"/>
            <a:ext cx="3128648" cy="1021841"/>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14990"/>
            <a:ext cx="10532100" cy="1610200"/>
          </a:xfrm>
          <a:prstGeom prst="rect">
            <a:avLst/>
          </a:prstGeom>
        </p:spPr>
      </p:pic>
      <p:sp>
        <p:nvSpPr>
          <p:cNvPr id="7" name="TextBox 6"/>
          <p:cNvSpPr txBox="1"/>
          <p:nvPr/>
        </p:nvSpPr>
        <p:spPr>
          <a:xfrm>
            <a:off x="4159057" y="632811"/>
            <a:ext cx="4201791" cy="523220"/>
          </a:xfrm>
          <a:prstGeom prst="rect">
            <a:avLst/>
          </a:prstGeom>
          <a:noFill/>
        </p:spPr>
        <p:txBody>
          <a:bodyPr wrap="none" rtlCol="0">
            <a:spAutoFit/>
          </a:bodyPr>
          <a:lstStyle/>
          <a:p>
            <a:pPr marL="0" algn="r" defTabSz="914400" rtl="1" eaLnBrk="1" latinLnBrk="0" hangingPunct="1"/>
            <a:r>
              <a:rPr lang="ar-EG" sz="2800" b="1" dirty="0">
                <a:solidFill>
                  <a:schemeClr val="bg1"/>
                </a:solidFill>
                <a:effectLst/>
                <a:latin typeface="Alexandria SemiBold" pitchFamily="2" charset="-78"/>
                <a:cs typeface="Alexandria SemiBold" pitchFamily="2" charset="-78"/>
              </a:rPr>
              <a:t>الفهرسة أو الـ </a:t>
            </a:r>
            <a:r>
              <a:rPr lang="en-US" sz="2800" b="1" dirty="0">
                <a:solidFill>
                  <a:schemeClr val="bg1"/>
                </a:solidFill>
                <a:effectLst/>
                <a:latin typeface="Alexandria SemiBold" pitchFamily="2" charset="-78"/>
                <a:cs typeface="Alexandria SemiBold" pitchFamily="2" charset="-78"/>
              </a:rPr>
              <a:t>Indexing </a:t>
            </a:r>
            <a:endParaRPr lang="ar-SA" sz="28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11" name="Audio Recording Jan 27, 2023 at 11:38:25 PM" descr="Audio Recording Jan 27, 2023 at 11:38:25 PM">
            <a:hlinkClick r:id="" action="ppaction://media"/>
            <a:extLst>
              <a:ext uri="{FF2B5EF4-FFF2-40B4-BE49-F238E27FC236}">
                <a16:creationId xmlns:a16="http://schemas.microsoft.com/office/drawing/2014/main" id="{A7DD5294-EEFE-7147-99A8-B63DD7D6C62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48989" y="6088768"/>
            <a:ext cx="812800" cy="812800"/>
          </a:xfrm>
          <a:prstGeom prst="rect">
            <a:avLst/>
          </a:prstGeom>
        </p:spPr>
      </p:pic>
      <p:pic>
        <p:nvPicPr>
          <p:cNvPr id="9" name="Picture 8">
            <a:extLst>
              <a:ext uri="{FF2B5EF4-FFF2-40B4-BE49-F238E27FC236}">
                <a16:creationId xmlns:a16="http://schemas.microsoft.com/office/drawing/2014/main" id="{2B560852-B0E1-A79B-8829-04B30031270C}"/>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25226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416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4185957" y="1595210"/>
            <a:ext cx="7652837" cy="3733586"/>
          </a:xfrm>
          <a:prstGeom prst="rect">
            <a:avLst/>
          </a:prstGeom>
          <a:noFill/>
        </p:spPr>
        <p:txBody>
          <a:bodyPr wrap="square">
            <a:spAutoFit/>
          </a:bodyPr>
          <a:lstStyle/>
          <a:p>
            <a:pPr marL="0" algn="just" defTabSz="914400" rtl="1" eaLnBrk="1" latinLnBrk="0" hangingPunct="1">
              <a:lnSpc>
                <a:spcPct val="150000"/>
              </a:lnSpc>
            </a:pPr>
            <a:r>
              <a:rPr lang="ar-EG" sz="2000" dirty="0">
                <a:solidFill>
                  <a:srgbClr val="203E5F"/>
                </a:solidFill>
                <a:effectLst/>
                <a:latin typeface="Alexandria Light" pitchFamily="2" charset="-78"/>
                <a:cs typeface="Alexandria Light" pitchFamily="2" charset="-78"/>
              </a:rPr>
              <a:t>عندما يُجري أحدهم بحثًا على شبكة الإنترنت، تقوم محرّكات البحث بالرجوع إلى فهرسها واختيار الروابط ذات العلاقة الأكبر باستعلام الباحث، ثمّ ترتيبها وعرضها للبحث أملاً في تقديم إجابة مناسبة له. تسمّى عملية ترتيب المحتوى هذه وفقًا لمدى علاقته بالاستعلام المطروح الـ </a:t>
            </a:r>
            <a:r>
              <a:rPr lang="en-US" sz="2000" dirty="0">
                <a:solidFill>
                  <a:srgbClr val="203E5F"/>
                </a:solidFill>
                <a:effectLst/>
                <a:latin typeface="Alexandria Light" pitchFamily="2" charset="-78"/>
                <a:cs typeface="Alexandria Light" pitchFamily="2" charset="-78"/>
              </a:rPr>
              <a:t>Ranking </a:t>
            </a:r>
            <a:r>
              <a:rPr lang="ar-EG" sz="2000" dirty="0">
                <a:solidFill>
                  <a:srgbClr val="203E5F"/>
                </a:solidFill>
                <a:effectLst/>
                <a:latin typeface="Alexandria Light" pitchFamily="2" charset="-78"/>
                <a:cs typeface="Alexandria Light" pitchFamily="2" charset="-78"/>
              </a:rPr>
              <a:t>أو الترتيب. وكلّما كان ترتيب الموقع أعلى، كانت احتمالية أن يجيب عن الاستعلام أو الاستفسار أكبر. وهذا هو السبب في أنّ الموقع الأول الذي يظهر لك في صفحة نتائج البحث يكون في الأغلب هو الأفضل. </a:t>
            </a:r>
            <a:endParaRPr lang="ar-SA" sz="2000" dirty="0">
              <a:solidFill>
                <a:srgbClr val="203E5F"/>
              </a:solidFill>
              <a:effectLst/>
              <a:latin typeface="Alexandria Light" pitchFamily="2" charset="-78"/>
              <a:cs typeface="Alexandria Light"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4990"/>
            <a:ext cx="10532100" cy="1610200"/>
          </a:xfrm>
          <a:prstGeom prst="rect">
            <a:avLst/>
          </a:prstGeom>
        </p:spPr>
      </p:pic>
      <p:sp>
        <p:nvSpPr>
          <p:cNvPr id="7" name="TextBox 6"/>
          <p:cNvSpPr txBox="1"/>
          <p:nvPr/>
        </p:nvSpPr>
        <p:spPr>
          <a:xfrm>
            <a:off x="4639394" y="602831"/>
            <a:ext cx="3706464" cy="523220"/>
          </a:xfrm>
          <a:prstGeom prst="rect">
            <a:avLst/>
          </a:prstGeom>
          <a:noFill/>
        </p:spPr>
        <p:txBody>
          <a:bodyPr wrap="none" rtlCol="0">
            <a:spAutoFit/>
          </a:bodyPr>
          <a:lstStyle/>
          <a:p>
            <a:pPr marL="0" algn="r" defTabSz="914400" rtl="1" eaLnBrk="1" latinLnBrk="0" hangingPunct="1"/>
            <a:r>
              <a:rPr lang="ar-EG" sz="2800" b="1" dirty="0">
                <a:solidFill>
                  <a:schemeClr val="bg1"/>
                </a:solidFill>
                <a:effectLst/>
                <a:latin typeface="Alexandria SemiBold" pitchFamily="2" charset="-78"/>
                <a:cs typeface="Alexandria SemiBold" pitchFamily="2" charset="-78"/>
              </a:rPr>
              <a:t>الترتيب أو الـ </a:t>
            </a:r>
            <a:r>
              <a:rPr lang="en-US" sz="2800" b="1" dirty="0">
                <a:solidFill>
                  <a:schemeClr val="bg1"/>
                </a:solidFill>
                <a:effectLst/>
                <a:latin typeface="Alexandria SemiBold" pitchFamily="2" charset="-78"/>
                <a:cs typeface="Alexandria SemiBold" pitchFamily="2" charset="-78"/>
              </a:rPr>
              <a:t>Ranking</a:t>
            </a:r>
            <a:endParaRPr lang="ar-SA" sz="28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13" name="Picture 12">
            <a:extLst>
              <a:ext uri="{FF2B5EF4-FFF2-40B4-BE49-F238E27FC236}">
                <a16:creationId xmlns:a16="http://schemas.microsoft.com/office/drawing/2014/main" id="{D50F9F93-8AE9-9047-A6DB-E926819714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3206" y="2746994"/>
            <a:ext cx="3728456" cy="1610200"/>
          </a:xfrm>
          <a:prstGeom prst="rect">
            <a:avLst/>
          </a:prstGeom>
        </p:spPr>
      </p:pic>
      <p:pic>
        <p:nvPicPr>
          <p:cNvPr id="9" name="Audio Recording Jan 27, 2023 at 11:47:00 PM" descr="Audio Recording Jan 27, 2023 at 11:47:00 PM">
            <a:hlinkClick r:id="" action="ppaction://media"/>
            <a:extLst>
              <a:ext uri="{FF2B5EF4-FFF2-40B4-BE49-F238E27FC236}">
                <a16:creationId xmlns:a16="http://schemas.microsoft.com/office/drawing/2014/main" id="{47EEC2CA-4A37-D142-88AD-CA376926F38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3289" y="6129659"/>
            <a:ext cx="812800" cy="812800"/>
          </a:xfrm>
          <a:prstGeom prst="rect">
            <a:avLst/>
          </a:prstGeom>
        </p:spPr>
      </p:pic>
      <p:pic>
        <p:nvPicPr>
          <p:cNvPr id="10" name="Picture 9">
            <a:extLst>
              <a:ext uri="{FF2B5EF4-FFF2-40B4-BE49-F238E27FC236}">
                <a16:creationId xmlns:a16="http://schemas.microsoft.com/office/drawing/2014/main" id="{94FEEF1B-11EF-2D5B-43D2-D0202B3CE97F}"/>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118316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230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587257" y="1665552"/>
            <a:ext cx="11198343" cy="3733586"/>
          </a:xfrm>
          <a:prstGeom prst="rect">
            <a:avLst/>
          </a:prstGeom>
          <a:noFill/>
        </p:spPr>
        <p:txBody>
          <a:bodyPr wrap="square">
            <a:spAutoFit/>
          </a:bodyPr>
          <a:lstStyle/>
          <a:p>
            <a:pPr marL="0" algn="just" defTabSz="914400" rtl="1" eaLnBrk="1" latinLnBrk="0" hangingPunct="1">
              <a:lnSpc>
                <a:spcPts val="3580"/>
              </a:lnSpc>
            </a:pPr>
            <a:r>
              <a:rPr lang="ar-EG" sz="2000" dirty="0">
                <a:effectLst/>
                <a:latin typeface="Alexandria Light" pitchFamily="2" charset="-78"/>
                <a:cs typeface="Alexandria Light" pitchFamily="2" charset="-78"/>
              </a:rPr>
              <a:t>التعرّف على مبدأ عمل محركات البحث لا يساعدك فقط على إجراء بحث أفضل على شبكة الإنترنت من خلال اختيار الكلمات المناسبة وتقييم النتائج المعروضة أمامك، لكنه يلعب دورًا أساسيًا أيضًا في كيفية بناء موقع الويب الخاصّ بك. وهنا لابدّ أن تعلم أنّه، ولكي يظهر موقعك في نتائج البحث، لابدّ أولاً أن يكون مرئيًا لمحركات البحث. وهذه الجزئية هي الأهمّ على الإطلاق في عملية تحسين محركات البحث: فإن لم يكن موقعك مرئيًا، لن تستطيع بأيّ شكل من الأشكال أن تظهر في صفحات نتائج البحث </a:t>
            </a:r>
            <a:r>
              <a:rPr lang="en-US" sz="2000" dirty="0">
                <a:effectLst/>
                <a:latin typeface="Alexandria Light" pitchFamily="2" charset="-78"/>
                <a:cs typeface="Alexandria Light" pitchFamily="2" charset="-78"/>
              </a:rPr>
              <a:t> . </a:t>
            </a:r>
            <a:r>
              <a:rPr lang="ar-EG" sz="2000" dirty="0">
                <a:effectLst/>
                <a:latin typeface="Alexandria Light" pitchFamily="2" charset="-78"/>
                <a:cs typeface="Alexandria Light" pitchFamily="2" charset="-78"/>
              </a:rPr>
              <a:t>وإن لم تكن صفحات الويب مبنية بطريقة تستطيع محرّكات الويب فهم</a:t>
            </a:r>
            <a:r>
              <a:rPr lang="ar-SA" sz="2000" dirty="0" err="1">
                <a:latin typeface="Alexandria Light" pitchFamily="2" charset="-78"/>
                <a:cs typeface="Alexandria Light" pitchFamily="2" charset="-78"/>
              </a:rPr>
              <a:t>ت</a:t>
            </a:r>
            <a:r>
              <a:rPr lang="ar-EG" sz="2000" dirty="0">
                <a:effectLst/>
                <a:latin typeface="Alexandria Light" pitchFamily="2" charset="-78"/>
                <a:cs typeface="Alexandria Light" pitchFamily="2" charset="-78"/>
              </a:rPr>
              <a:t>ها وفهرستها، فوجودها على شبكة الإنترنت وعدمه واحد. احرص إذن على تهيئة موقعك الإلكتروني جيّدًا لتتمكّن محركات البحث من اكتشافه وفهرسته وترتيبه، وهذا بالضبط ما يدور حوله علم تحسين محرّكات البحث أو الـ </a:t>
            </a:r>
            <a:r>
              <a:rPr lang="en-US" sz="2000" dirty="0">
                <a:effectLst/>
                <a:latin typeface="Alexandria Light" pitchFamily="2" charset="-78"/>
                <a:cs typeface="Alexandria Light" pitchFamily="2" charset="-78"/>
              </a:rPr>
              <a:t>SEO. </a:t>
            </a:r>
            <a:endParaRPr lang="ar-SA" sz="2000" dirty="0">
              <a:effectLst/>
              <a:latin typeface="Alexandria Light" pitchFamily="2" charset="-78"/>
              <a:cs typeface="Alexandria Light"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4990"/>
            <a:ext cx="10532100" cy="1610200"/>
          </a:xfrm>
          <a:prstGeom prst="rect">
            <a:avLst/>
          </a:prstGeom>
        </p:spPr>
      </p:pic>
      <p:sp>
        <p:nvSpPr>
          <p:cNvPr id="7" name="TextBox 6"/>
          <p:cNvSpPr txBox="1"/>
          <p:nvPr/>
        </p:nvSpPr>
        <p:spPr>
          <a:xfrm>
            <a:off x="2768253" y="569998"/>
            <a:ext cx="7400593" cy="461665"/>
          </a:xfrm>
          <a:prstGeom prst="rect">
            <a:avLst/>
          </a:prstGeom>
          <a:noFill/>
        </p:spPr>
        <p:txBody>
          <a:bodyPr wrap="square" rtlCol="0">
            <a:spAutoFit/>
          </a:bodyPr>
          <a:lstStyle/>
          <a:p>
            <a:pPr marL="0" algn="r" defTabSz="914400" rtl="1" eaLnBrk="1" latinLnBrk="0" hangingPunct="1"/>
            <a:r>
              <a:rPr lang="ar-EG" sz="2400" b="1" dirty="0">
                <a:solidFill>
                  <a:schemeClr val="bg1"/>
                </a:solidFill>
                <a:effectLst/>
                <a:latin typeface="Alexandria SemiBold" pitchFamily="2" charset="-78"/>
                <a:cs typeface="Alexandria SemiBold" pitchFamily="2" charset="-78"/>
              </a:rPr>
              <a:t>لماذا يجب أن تهتمّ بكيفية عمل محركات البحث؟ </a:t>
            </a:r>
            <a:endParaRPr lang="ar-SA" sz="24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9" name="Audio Recording Jan 27, 2023 at 11:53:22 PM" descr="Audio Recording Jan 27, 2023 at 11:53:22 PM">
            <a:hlinkClick r:id="" action="ppaction://media"/>
            <a:extLst>
              <a:ext uri="{FF2B5EF4-FFF2-40B4-BE49-F238E27FC236}">
                <a16:creationId xmlns:a16="http://schemas.microsoft.com/office/drawing/2014/main" id="{FB6F2214-D1C4-E74B-B2DA-D4538B554A5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03154" y="6080002"/>
            <a:ext cx="812800" cy="812800"/>
          </a:xfrm>
          <a:prstGeom prst="rect">
            <a:avLst/>
          </a:prstGeom>
        </p:spPr>
      </p:pic>
      <p:pic>
        <p:nvPicPr>
          <p:cNvPr id="10" name="Picture 9">
            <a:extLst>
              <a:ext uri="{FF2B5EF4-FFF2-40B4-BE49-F238E27FC236}">
                <a16:creationId xmlns:a16="http://schemas.microsoft.com/office/drawing/2014/main" id="{C758666E-87FC-5507-D051-358A822D1EE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917472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324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4990"/>
            <a:ext cx="10532100" cy="1610200"/>
          </a:xfrm>
          <a:prstGeom prst="rect">
            <a:avLst/>
          </a:prstGeom>
        </p:spPr>
      </p:pic>
      <p:sp>
        <p:nvSpPr>
          <p:cNvPr id="7" name="TextBox 6"/>
          <p:cNvSpPr txBox="1"/>
          <p:nvPr/>
        </p:nvSpPr>
        <p:spPr>
          <a:xfrm>
            <a:off x="2768253" y="569998"/>
            <a:ext cx="7400593" cy="584775"/>
          </a:xfrm>
          <a:prstGeom prst="rect">
            <a:avLst/>
          </a:prstGeom>
          <a:noFill/>
        </p:spPr>
        <p:txBody>
          <a:bodyPr wrap="square" rtlCol="0">
            <a:spAutoFit/>
          </a:bodyPr>
          <a:lstStyle/>
          <a:p>
            <a:pPr marL="0" algn="ctr" defTabSz="914400" eaLnBrk="1" latinLnBrk="0" hangingPunct="1"/>
            <a:r>
              <a:rPr lang="ar-SA" sz="3200" dirty="0">
                <a:solidFill>
                  <a:schemeClr val="bg1"/>
                </a:solidFill>
                <a:latin typeface="Alexandria" pitchFamily="2" charset="-78"/>
                <a:cs typeface="Alexandria" pitchFamily="2" charset="-78"/>
              </a:rPr>
              <a:t> </a:t>
            </a:r>
            <a:r>
              <a:rPr lang="en-US" sz="3200" dirty="0">
                <a:solidFill>
                  <a:schemeClr val="bg1"/>
                </a:solidFill>
                <a:latin typeface="Alexandria" pitchFamily="2" charset="-78"/>
                <a:cs typeface="Alexandria" pitchFamily="2" charset="-78"/>
              </a:rPr>
              <a:t>SEM (Search Engine Management)</a:t>
            </a:r>
            <a:endParaRPr lang="ar-SA" sz="2800" dirty="0">
              <a:solidFill>
                <a:schemeClr val="bg1"/>
              </a:solidFill>
              <a:effectLst/>
              <a:latin typeface="Alexandria" pitchFamily="2" charset="-78"/>
              <a:cs typeface="Alexandria"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98E856D6-2081-8D4B-8DC2-0749547EEB0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72125" y="1350976"/>
            <a:ext cx="6445240" cy="4598268"/>
          </a:xfrm>
          <a:prstGeom prst="rect">
            <a:avLst/>
          </a:prstGeom>
        </p:spPr>
      </p:pic>
      <p:pic>
        <p:nvPicPr>
          <p:cNvPr id="11" name="Picture 10">
            <a:extLst>
              <a:ext uri="{FF2B5EF4-FFF2-40B4-BE49-F238E27FC236}">
                <a16:creationId xmlns:a16="http://schemas.microsoft.com/office/drawing/2014/main" id="{AA6F82D9-8A56-B771-9D6E-C26D85616B0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pic>
        <p:nvPicPr>
          <p:cNvPr id="2" name="Audio Recording Jan 18, 2025 at 12:10:11 AM">
            <a:hlinkClick r:id="" action="ppaction://media"/>
            <a:extLst>
              <a:ext uri="{FF2B5EF4-FFF2-40B4-BE49-F238E27FC236}">
                <a16:creationId xmlns:a16="http://schemas.microsoft.com/office/drawing/2014/main" id="{7426CC7D-D0EA-71FA-C590-3BC0397E3B5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744679" y="6057245"/>
            <a:ext cx="812800" cy="812800"/>
          </a:xfrm>
          <a:prstGeom prst="rect">
            <a:avLst/>
          </a:prstGeom>
        </p:spPr>
      </p:pic>
    </p:spTree>
    <p:extLst>
      <p:ext uri="{BB962C8B-B14F-4D97-AF65-F5344CB8AC3E}">
        <p14:creationId xmlns:p14="http://schemas.microsoft.com/office/powerpoint/2010/main" val="4123098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78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7B7AFD7-1B5D-AD4F-964F-5171DF025A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4126" y="1345195"/>
            <a:ext cx="10168846" cy="4428788"/>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12575"/>
            <a:ext cx="10532100" cy="1610200"/>
          </a:xfrm>
          <a:prstGeom prst="rect">
            <a:avLst/>
          </a:prstGeom>
        </p:spPr>
      </p:pic>
      <p:sp>
        <p:nvSpPr>
          <p:cNvPr id="7" name="TextBox 6"/>
          <p:cNvSpPr txBox="1"/>
          <p:nvPr/>
        </p:nvSpPr>
        <p:spPr>
          <a:xfrm>
            <a:off x="2860559" y="622352"/>
            <a:ext cx="7400593" cy="461665"/>
          </a:xfrm>
          <a:prstGeom prst="rect">
            <a:avLst/>
          </a:prstGeom>
          <a:noFill/>
        </p:spPr>
        <p:txBody>
          <a:bodyPr wrap="square" rtlCol="0">
            <a:spAutoFit/>
          </a:bodyPr>
          <a:lstStyle/>
          <a:p>
            <a:pPr marL="0" algn="ctr" defTabSz="914400" eaLnBrk="1" latinLnBrk="0" hangingPunct="1"/>
            <a:r>
              <a:rPr lang="en-US" sz="2400" b="1" dirty="0">
                <a:solidFill>
                  <a:schemeClr val="bg1"/>
                </a:solidFill>
                <a:latin typeface="Alexandria SemiBold" pitchFamily="2" charset="-78"/>
                <a:cs typeface="Alexandria SemiBold" pitchFamily="2" charset="-78"/>
              </a:rPr>
              <a:t>Search Engine Management (SEM)</a:t>
            </a:r>
            <a:endParaRPr lang="ar-SA" sz="24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381398" y="499571"/>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6091A1BF-80F5-C541-BCAC-2A1C1D9F2FBE}"/>
              </a:ext>
            </a:extLst>
          </p:cNvPr>
          <p:cNvSpPr txBox="1"/>
          <p:nvPr/>
        </p:nvSpPr>
        <p:spPr>
          <a:xfrm>
            <a:off x="1524167" y="2262897"/>
            <a:ext cx="2255982" cy="1384995"/>
          </a:xfrm>
          <a:prstGeom prst="rect">
            <a:avLst/>
          </a:prstGeom>
          <a:solidFill>
            <a:srgbClr val="8596AE"/>
          </a:solidFill>
        </p:spPr>
        <p:txBody>
          <a:bodyPr wrap="square" rtlCol="0">
            <a:spAutoFit/>
          </a:bodyPr>
          <a:lstStyle/>
          <a:p>
            <a:pPr marL="0" algn="just" defTabSz="914400" rtl="1" eaLnBrk="1" latinLnBrk="0" hangingPunct="1"/>
            <a:r>
              <a:rPr lang="ar-SA" sz="1200" dirty="0">
                <a:solidFill>
                  <a:schemeClr val="bg1"/>
                </a:solidFill>
                <a:latin typeface="Alexandria Light" pitchFamily="2" charset="-78"/>
                <a:cs typeface="Alexandria Light" pitchFamily="2" charset="-78"/>
              </a:rPr>
              <a:t>عملية تطوير الموقع وزيادة ظهوره على محرك البحث وفقاً للكلمة المفتاحية التي يتم إدخالها والبحث بها</a:t>
            </a:r>
          </a:p>
          <a:p>
            <a:pPr marL="0" algn="just" defTabSz="914400" rtl="1" eaLnBrk="1" latinLnBrk="0" hangingPunct="1"/>
            <a:endParaRPr lang="ar-SA" sz="1200" dirty="0">
              <a:solidFill>
                <a:schemeClr val="bg1"/>
              </a:solidFill>
              <a:latin typeface="Alexandria Light" pitchFamily="2" charset="-78"/>
              <a:cs typeface="Alexandria Light" pitchFamily="2" charset="-78"/>
            </a:endParaRPr>
          </a:p>
          <a:p>
            <a:pPr marL="0" algn="just" defTabSz="914400" rtl="1" eaLnBrk="1" latinLnBrk="0" hangingPunct="1"/>
            <a:endParaRPr lang="ar-SA" sz="1200" dirty="0">
              <a:solidFill>
                <a:schemeClr val="bg1"/>
              </a:solidFill>
              <a:latin typeface="Alexandria Light" pitchFamily="2" charset="-78"/>
              <a:cs typeface="Alexandria Light" pitchFamily="2" charset="-78"/>
            </a:endParaRPr>
          </a:p>
          <a:p>
            <a:pPr marL="0" algn="just" defTabSz="914400" rtl="1" eaLnBrk="1" latinLnBrk="0" hangingPunct="1"/>
            <a:endParaRPr lang="en-EG" sz="1200" dirty="0">
              <a:solidFill>
                <a:schemeClr val="bg1"/>
              </a:solidFill>
              <a:latin typeface="Alexandria Light" pitchFamily="2" charset="-78"/>
              <a:cs typeface="Alexandria Light" pitchFamily="2" charset="-78"/>
            </a:endParaRPr>
          </a:p>
        </p:txBody>
      </p:sp>
      <p:sp>
        <p:nvSpPr>
          <p:cNvPr id="13" name="TextBox 12">
            <a:extLst>
              <a:ext uri="{FF2B5EF4-FFF2-40B4-BE49-F238E27FC236}">
                <a16:creationId xmlns:a16="http://schemas.microsoft.com/office/drawing/2014/main" id="{5BF61CFD-D0A1-794C-970C-57341C84B36A}"/>
              </a:ext>
            </a:extLst>
          </p:cNvPr>
          <p:cNvSpPr txBox="1"/>
          <p:nvPr/>
        </p:nvSpPr>
        <p:spPr>
          <a:xfrm>
            <a:off x="1524166" y="3727704"/>
            <a:ext cx="2255983" cy="2031325"/>
          </a:xfrm>
          <a:prstGeom prst="rect">
            <a:avLst/>
          </a:prstGeom>
          <a:solidFill>
            <a:schemeClr val="bg1"/>
          </a:solidFill>
        </p:spPr>
        <p:txBody>
          <a:bodyPr wrap="square" rtlCol="0">
            <a:spAutoFit/>
          </a:bodyPr>
          <a:lstStyle/>
          <a:p>
            <a:pPr marL="285750" indent="-285750" algn="r" rtl="1">
              <a:buFont typeface="Arial" panose="020B0604020202020204" pitchFamily="34" charset="0"/>
              <a:buChar char="•"/>
            </a:pPr>
            <a:r>
              <a:rPr lang="ar-SA" sz="1400" dirty="0">
                <a:latin typeface="Alexandria Light" pitchFamily="2" charset="-78"/>
                <a:cs typeface="Alexandria Light" pitchFamily="2" charset="-78"/>
              </a:rPr>
              <a:t>مواضع متغيرة</a:t>
            </a:r>
          </a:p>
          <a:p>
            <a:pPr marL="285750" indent="-285750" algn="r" rtl="1">
              <a:buFont typeface="Arial" panose="020B0604020202020204" pitchFamily="34" charset="0"/>
              <a:buChar char="•"/>
            </a:pPr>
            <a:r>
              <a:rPr lang="ar-SA" sz="1400" dirty="0">
                <a:latin typeface="Alexandria Light" pitchFamily="2" charset="-78"/>
                <a:cs typeface="Alexandria Light" pitchFamily="2" charset="-78"/>
              </a:rPr>
              <a:t>التفاعل يحدث على مرور الوقت</a:t>
            </a:r>
          </a:p>
          <a:p>
            <a:pPr marL="285750" indent="-285750" algn="r" rtl="1">
              <a:buFont typeface="Arial" panose="020B0604020202020204" pitchFamily="34" charset="0"/>
              <a:buChar char="•"/>
            </a:pPr>
            <a:r>
              <a:rPr lang="ar-SA" sz="1400" dirty="0">
                <a:latin typeface="Alexandria Light" pitchFamily="2" charset="-78"/>
                <a:cs typeface="Alexandria Light" pitchFamily="2" charset="-78"/>
              </a:rPr>
              <a:t>نتائج على المدى الطويل</a:t>
            </a:r>
          </a:p>
          <a:p>
            <a:pPr marL="285750" indent="-285750" algn="r" rtl="1">
              <a:buFont typeface="Arial" panose="020B0604020202020204" pitchFamily="34" charset="0"/>
              <a:buChar char="•"/>
            </a:pPr>
            <a:r>
              <a:rPr lang="ar-SA" sz="1400" dirty="0">
                <a:latin typeface="Alexandria Light" pitchFamily="2" charset="-78"/>
                <a:cs typeface="Alexandria Light" pitchFamily="2" charset="-78"/>
              </a:rPr>
              <a:t>عملية مستمرة</a:t>
            </a:r>
          </a:p>
          <a:p>
            <a:pPr marL="285750" indent="-285750" algn="r" rtl="1">
              <a:buFont typeface="Arial" panose="020B0604020202020204" pitchFamily="34" charset="0"/>
              <a:buChar char="•"/>
            </a:pPr>
            <a:r>
              <a:rPr lang="ar-SA" sz="1400" dirty="0">
                <a:latin typeface="Alexandria Light" pitchFamily="2" charset="-78"/>
                <a:cs typeface="Alexandria Light" pitchFamily="2" charset="-78"/>
              </a:rPr>
              <a:t>يسهل الظهور</a:t>
            </a:r>
          </a:p>
          <a:p>
            <a:pPr marL="285750" indent="-285750" algn="r" rtl="1">
              <a:buFont typeface="Arial" panose="020B0604020202020204" pitchFamily="34" charset="0"/>
              <a:buChar char="•"/>
            </a:pPr>
            <a:r>
              <a:rPr lang="ar-SA" sz="1400" dirty="0">
                <a:latin typeface="Alexandria Light" pitchFamily="2" charset="-78"/>
                <a:cs typeface="Alexandria Light" pitchFamily="2" charset="-78"/>
              </a:rPr>
              <a:t>بدون/ قليل التكلفة</a:t>
            </a:r>
          </a:p>
          <a:p>
            <a:pPr marL="285750" indent="-285750" algn="r" rtl="1">
              <a:buFont typeface="Arial" panose="020B0604020202020204" pitchFamily="34" charset="0"/>
              <a:buChar char="•"/>
            </a:pPr>
            <a:endParaRPr lang="ar-SA" sz="1400" dirty="0">
              <a:latin typeface="Alexandria Light" pitchFamily="2" charset="-78"/>
              <a:cs typeface="Alexandria Light" pitchFamily="2" charset="-78"/>
            </a:endParaRPr>
          </a:p>
        </p:txBody>
      </p:sp>
      <p:sp>
        <p:nvSpPr>
          <p:cNvPr id="14" name="TextBox 13">
            <a:extLst>
              <a:ext uri="{FF2B5EF4-FFF2-40B4-BE49-F238E27FC236}">
                <a16:creationId xmlns:a16="http://schemas.microsoft.com/office/drawing/2014/main" id="{AA9FCBA5-1061-A24E-A88F-74CCC4266134}"/>
              </a:ext>
            </a:extLst>
          </p:cNvPr>
          <p:cNvSpPr txBox="1"/>
          <p:nvPr/>
        </p:nvSpPr>
        <p:spPr>
          <a:xfrm>
            <a:off x="9218462" y="3774794"/>
            <a:ext cx="2255983" cy="1997535"/>
          </a:xfrm>
          <a:prstGeom prst="rect">
            <a:avLst/>
          </a:prstGeom>
          <a:solidFill>
            <a:schemeClr val="bg1"/>
          </a:solidFill>
        </p:spPr>
        <p:txBody>
          <a:bodyPr wrap="square" rtlCol="0">
            <a:spAutoFit/>
          </a:bodyPr>
          <a:lstStyle/>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مواضع مدفوعة</a:t>
            </a:r>
          </a:p>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تفاعل وقتي</a:t>
            </a:r>
          </a:p>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نتائج وقتية</a:t>
            </a:r>
          </a:p>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تهيئة مرة واحدة</a:t>
            </a:r>
          </a:p>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يحسن المبيعات</a:t>
            </a:r>
          </a:p>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مدفوع فقط</a:t>
            </a:r>
          </a:p>
        </p:txBody>
      </p:sp>
      <p:sp>
        <p:nvSpPr>
          <p:cNvPr id="15" name="TextBox 14">
            <a:extLst>
              <a:ext uri="{FF2B5EF4-FFF2-40B4-BE49-F238E27FC236}">
                <a16:creationId xmlns:a16="http://schemas.microsoft.com/office/drawing/2014/main" id="{9CA396AE-D16B-F244-81DB-7C4A5503E493}"/>
              </a:ext>
            </a:extLst>
          </p:cNvPr>
          <p:cNvSpPr txBox="1"/>
          <p:nvPr/>
        </p:nvSpPr>
        <p:spPr>
          <a:xfrm>
            <a:off x="9133161" y="2399204"/>
            <a:ext cx="2255983" cy="1384995"/>
          </a:xfrm>
          <a:prstGeom prst="rect">
            <a:avLst/>
          </a:prstGeom>
          <a:solidFill>
            <a:srgbClr val="8596AE"/>
          </a:solidFill>
        </p:spPr>
        <p:txBody>
          <a:bodyPr wrap="square" rtlCol="0">
            <a:spAutoFit/>
          </a:bodyPr>
          <a:lstStyle/>
          <a:p>
            <a:pPr marL="0" algn="just" defTabSz="914400" rtl="1" eaLnBrk="1" latinLnBrk="0" hangingPunct="1"/>
            <a:r>
              <a:rPr lang="ar-SA" sz="1200" dirty="0">
                <a:solidFill>
                  <a:schemeClr val="bg1"/>
                </a:solidFill>
                <a:latin typeface="Alexandria Light" pitchFamily="2" charset="-78"/>
                <a:cs typeface="Alexandria Light" pitchFamily="2" charset="-78"/>
              </a:rPr>
              <a:t>هي طريقة إعلانية تتيح للمسوقين وضع اعلان داخل نتائج محرك البحث ويتم دفع ثمن الإعلان عند الضغط على الإعلان فقط.</a:t>
            </a:r>
          </a:p>
          <a:p>
            <a:pPr marL="0" algn="just" defTabSz="914400" rtl="1" eaLnBrk="1" latinLnBrk="0" hangingPunct="1"/>
            <a:endParaRPr lang="ar-SA" sz="1200" dirty="0">
              <a:solidFill>
                <a:schemeClr val="bg1"/>
              </a:solidFill>
              <a:latin typeface="Alexandria Light" pitchFamily="2" charset="-78"/>
              <a:cs typeface="Alexandria Light" pitchFamily="2" charset="-78"/>
            </a:endParaRPr>
          </a:p>
          <a:p>
            <a:pPr marL="0" algn="just" defTabSz="914400" rtl="1" eaLnBrk="1" latinLnBrk="0" hangingPunct="1"/>
            <a:endParaRPr lang="ar-SA" sz="1200" dirty="0">
              <a:solidFill>
                <a:schemeClr val="bg1"/>
              </a:solidFill>
              <a:latin typeface="Alexandria Light" pitchFamily="2" charset="-78"/>
              <a:cs typeface="Alexandria Light" pitchFamily="2" charset="-78"/>
            </a:endParaRPr>
          </a:p>
        </p:txBody>
      </p:sp>
      <p:pic>
        <p:nvPicPr>
          <p:cNvPr id="9" name="Audio Recording Jan 28, 2023 at 12:05:17 AM" descr="Audio Recording Jan 28, 2023 at 12:05:17 AM">
            <a:hlinkClick r:id="" action="ppaction://media"/>
            <a:extLst>
              <a:ext uri="{FF2B5EF4-FFF2-40B4-BE49-F238E27FC236}">
                <a16:creationId xmlns:a16="http://schemas.microsoft.com/office/drawing/2014/main" id="{61CA0971-1326-4745-80A2-EF0826487D3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84320"/>
            <a:ext cx="812800" cy="812800"/>
          </a:xfrm>
          <a:prstGeom prst="rect">
            <a:avLst/>
          </a:prstGeom>
        </p:spPr>
      </p:pic>
      <p:pic>
        <p:nvPicPr>
          <p:cNvPr id="10" name="Picture 9">
            <a:extLst>
              <a:ext uri="{FF2B5EF4-FFF2-40B4-BE49-F238E27FC236}">
                <a16:creationId xmlns:a16="http://schemas.microsoft.com/office/drawing/2014/main" id="{1E240FB5-B4D9-769F-0E04-86F6E314E727}"/>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
        <p:nvSpPr>
          <p:cNvPr id="16" name="Rectangle 15">
            <a:extLst>
              <a:ext uri="{FF2B5EF4-FFF2-40B4-BE49-F238E27FC236}">
                <a16:creationId xmlns:a16="http://schemas.microsoft.com/office/drawing/2014/main" id="{C12D8598-A2F4-9202-130C-12FB327402D7}"/>
              </a:ext>
            </a:extLst>
          </p:cNvPr>
          <p:cNvSpPr/>
          <p:nvPr/>
        </p:nvSpPr>
        <p:spPr>
          <a:xfrm>
            <a:off x="1514740" y="1953334"/>
            <a:ext cx="2255983" cy="294609"/>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2" name="TextBox 1">
            <a:extLst>
              <a:ext uri="{FF2B5EF4-FFF2-40B4-BE49-F238E27FC236}">
                <a16:creationId xmlns:a16="http://schemas.microsoft.com/office/drawing/2014/main" id="{F8ED3D73-4476-6670-C132-D74B17BEBF2B}"/>
              </a:ext>
            </a:extLst>
          </p:cNvPr>
          <p:cNvSpPr txBox="1"/>
          <p:nvPr/>
        </p:nvSpPr>
        <p:spPr>
          <a:xfrm>
            <a:off x="1546199" y="1940166"/>
            <a:ext cx="2211915" cy="307777"/>
          </a:xfrm>
          <a:prstGeom prst="rect">
            <a:avLst/>
          </a:prstGeom>
          <a:noFill/>
        </p:spPr>
        <p:txBody>
          <a:bodyPr wrap="square" rtlCol="0">
            <a:spAutoFit/>
          </a:bodyPr>
          <a:lstStyle/>
          <a:p>
            <a:r>
              <a:rPr lang="en-EG" sz="1400" b="1" dirty="0">
                <a:solidFill>
                  <a:srgbClr val="203E5F"/>
                </a:solidFill>
              </a:rPr>
              <a:t>Search Engine Optimization</a:t>
            </a:r>
          </a:p>
        </p:txBody>
      </p:sp>
    </p:spTree>
    <p:extLst>
      <p:ext uri="{BB962C8B-B14F-4D97-AF65-F5344CB8AC3E}">
        <p14:creationId xmlns:p14="http://schemas.microsoft.com/office/powerpoint/2010/main" val="2054358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704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9D3AF48-4625-614C-BA55-DA381FF29C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1340" y="1281345"/>
            <a:ext cx="11015183" cy="4542679"/>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14990"/>
            <a:ext cx="10532100" cy="1610200"/>
          </a:xfrm>
          <a:prstGeom prst="rect">
            <a:avLst/>
          </a:prstGeom>
        </p:spPr>
      </p:pic>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9" name="Audio Recording Jan 28, 2023 at 12:12:37 AM" descr="Audio Recording Jan 28, 2023 at 12:12:37 AM">
            <a:hlinkClick r:id="" action="ppaction://media"/>
            <a:extLst>
              <a:ext uri="{FF2B5EF4-FFF2-40B4-BE49-F238E27FC236}">
                <a16:creationId xmlns:a16="http://schemas.microsoft.com/office/drawing/2014/main" id="{ED8C40DE-0E7C-AA4C-A10E-87D5FF69762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3E5D2BAF-2C74-76FE-D2E6-4DDB5CEB6C9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
        <p:nvSpPr>
          <p:cNvPr id="2" name="TextBox 1">
            <a:extLst>
              <a:ext uri="{FF2B5EF4-FFF2-40B4-BE49-F238E27FC236}">
                <a16:creationId xmlns:a16="http://schemas.microsoft.com/office/drawing/2014/main" id="{82DBA298-CA4B-4CCF-C441-924A3EBA20F9}"/>
              </a:ext>
            </a:extLst>
          </p:cNvPr>
          <p:cNvSpPr txBox="1"/>
          <p:nvPr/>
        </p:nvSpPr>
        <p:spPr>
          <a:xfrm>
            <a:off x="2860559" y="622352"/>
            <a:ext cx="7400593" cy="461665"/>
          </a:xfrm>
          <a:prstGeom prst="rect">
            <a:avLst/>
          </a:prstGeom>
          <a:noFill/>
        </p:spPr>
        <p:txBody>
          <a:bodyPr wrap="square" rtlCol="0">
            <a:spAutoFit/>
          </a:bodyPr>
          <a:lstStyle/>
          <a:p>
            <a:pPr marL="0" algn="ctr" defTabSz="914400" eaLnBrk="1" latinLnBrk="0" hangingPunct="1"/>
            <a:r>
              <a:rPr lang="en-US" sz="2400" b="1" dirty="0">
                <a:solidFill>
                  <a:schemeClr val="bg1"/>
                </a:solidFill>
                <a:latin typeface="Alexandria SemiBold" pitchFamily="2" charset="-78"/>
                <a:cs typeface="Alexandria SemiBold" pitchFamily="2" charset="-78"/>
              </a:rPr>
              <a:t>Search Engine Management (SEM)</a:t>
            </a:r>
            <a:endParaRPr lang="ar-SA" sz="2400" b="1" dirty="0">
              <a:solidFill>
                <a:schemeClr val="bg1"/>
              </a:solidFill>
              <a:effectLst/>
              <a:latin typeface="Alexandria SemiBold" pitchFamily="2" charset="-78"/>
              <a:cs typeface="Alexandria SemiBold" pitchFamily="2" charset="-78"/>
            </a:endParaRPr>
          </a:p>
        </p:txBody>
      </p:sp>
    </p:spTree>
    <p:extLst>
      <p:ext uri="{BB962C8B-B14F-4D97-AF65-F5344CB8AC3E}">
        <p14:creationId xmlns:p14="http://schemas.microsoft.com/office/powerpoint/2010/main" val="548036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084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F7F12D3-0DB4-934E-8C38-734A06B981E2}"/>
              </a:ext>
            </a:extLst>
          </p:cNvPr>
          <p:cNvPicPr>
            <a:picLocks noChangeAspect="1"/>
          </p:cNvPicPr>
          <p:nvPr/>
        </p:nvPicPr>
        <p:blipFill rotWithShape="1">
          <a:blip r:embed="rId4"/>
          <a:srcRect r="-547"/>
          <a:stretch/>
        </p:blipFill>
        <p:spPr>
          <a:xfrm>
            <a:off x="8129173" y="2314679"/>
            <a:ext cx="3943502" cy="2492616"/>
          </a:xfrm>
          <a:prstGeom prst="rect">
            <a:avLst/>
          </a:prstGeom>
        </p:spPr>
      </p:pic>
      <p:pic>
        <p:nvPicPr>
          <p:cNvPr id="9" name="Picture 8">
            <a:extLst>
              <a:ext uri="{FF2B5EF4-FFF2-40B4-BE49-F238E27FC236}">
                <a16:creationId xmlns:a16="http://schemas.microsoft.com/office/drawing/2014/main" id="{BD0B70EC-D602-0B41-8F70-D54AF723344B}"/>
              </a:ext>
            </a:extLst>
          </p:cNvPr>
          <p:cNvPicPr>
            <a:picLocks noChangeAspect="1"/>
          </p:cNvPicPr>
          <p:nvPr/>
        </p:nvPicPr>
        <p:blipFill>
          <a:blip r:embed="rId5"/>
          <a:stretch>
            <a:fillRect/>
          </a:stretch>
        </p:blipFill>
        <p:spPr>
          <a:xfrm>
            <a:off x="1849094" y="1426478"/>
            <a:ext cx="6375400" cy="4406900"/>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0" y="-14990"/>
            <a:ext cx="10532100" cy="1610200"/>
          </a:xfrm>
          <a:prstGeom prst="rect">
            <a:avLst/>
          </a:prstGeom>
        </p:spPr>
      </p:pic>
      <p:sp>
        <p:nvSpPr>
          <p:cNvPr id="7" name="TextBox 6"/>
          <p:cNvSpPr txBox="1"/>
          <p:nvPr/>
        </p:nvSpPr>
        <p:spPr>
          <a:xfrm>
            <a:off x="2768253" y="569998"/>
            <a:ext cx="7400593" cy="523220"/>
          </a:xfrm>
          <a:prstGeom prst="rect">
            <a:avLst/>
          </a:prstGeom>
          <a:noFill/>
        </p:spPr>
        <p:txBody>
          <a:bodyPr wrap="square" rtlCol="0">
            <a:spAutoFit/>
          </a:bodyPr>
          <a:lstStyle/>
          <a:p>
            <a:pPr marL="0" algn="ctr" defTabSz="914400" eaLnBrk="1" latinLnBrk="0" hangingPunct="1"/>
            <a:r>
              <a:rPr lang="ar-SA" sz="2800" b="1" dirty="0">
                <a:solidFill>
                  <a:schemeClr val="bg1"/>
                </a:solidFill>
                <a:effectLst/>
                <a:latin typeface="Alexandria SemiBold" pitchFamily="2" charset="-78"/>
                <a:cs typeface="Alexandria SemiBold" pitchFamily="2" charset="-78"/>
              </a:rPr>
              <a:t>مفاتيح متقدمة في البحث</a:t>
            </a:r>
            <a:endParaRPr lang="ar-SA" sz="24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10" name="Audio Recording Jan 28, 2023 at 12:21:24 AM" descr="Audio Recording Jan 28, 2023 at 12:21:24 AM">
            <a:hlinkClick r:id="" action="ppaction://media"/>
            <a:extLst>
              <a:ext uri="{FF2B5EF4-FFF2-40B4-BE49-F238E27FC236}">
                <a16:creationId xmlns:a16="http://schemas.microsoft.com/office/drawing/2014/main" id="{F90324F8-1180-2547-9CCE-9B583F360E3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21143" y="6051663"/>
            <a:ext cx="812800" cy="812800"/>
          </a:xfrm>
          <a:prstGeom prst="rect">
            <a:avLst/>
          </a:prstGeom>
        </p:spPr>
      </p:pic>
      <p:pic>
        <p:nvPicPr>
          <p:cNvPr id="12" name="Picture 11">
            <a:extLst>
              <a:ext uri="{FF2B5EF4-FFF2-40B4-BE49-F238E27FC236}">
                <a16:creationId xmlns:a16="http://schemas.microsoft.com/office/drawing/2014/main" id="{289D896C-FAC2-420F-66C4-9954B5DE0A84}"/>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43883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66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651740" y="1958674"/>
            <a:ext cx="11198343" cy="3746218"/>
          </a:xfrm>
          <a:prstGeom prst="rect">
            <a:avLst/>
          </a:prstGeom>
          <a:noFill/>
        </p:spPr>
        <p:txBody>
          <a:bodyPr wrap="square">
            <a:spAutoFit/>
          </a:bodyPr>
          <a:lstStyle/>
          <a:p>
            <a:pPr marL="0" algn="just" defTabSz="914400" rtl="1" eaLnBrk="1" latinLnBrk="0" hangingPunct="1">
              <a:lnSpc>
                <a:spcPts val="3580"/>
              </a:lnSpc>
            </a:pPr>
            <a:r>
              <a:rPr lang="ar-SA" sz="2400" dirty="0">
                <a:effectLst/>
                <a:latin typeface="Alexandria Light" pitchFamily="2" charset="-78"/>
                <a:cs typeface="Alexandria Light" pitchFamily="2" charset="-78"/>
              </a:rPr>
              <a:t>من خلال هذه المحاضرة تعرفنا على بعض المفاهي</a:t>
            </a:r>
            <a:r>
              <a:rPr lang="ar-SA" sz="2400" dirty="0">
                <a:latin typeface="Alexandria Light" pitchFamily="2" charset="-78"/>
                <a:cs typeface="Alexandria Light" pitchFamily="2" charset="-78"/>
              </a:rPr>
              <a:t>م الخاصة بتكنولوجيا الاتصال وكذلك مكونات النظام </a:t>
            </a:r>
            <a:r>
              <a:rPr lang="ar-SA" sz="2400" dirty="0" err="1">
                <a:latin typeface="Alexandria Light" pitchFamily="2" charset="-78"/>
                <a:cs typeface="Alexandria Light" pitchFamily="2" charset="-78"/>
              </a:rPr>
              <a:t>الإتصالي</a:t>
            </a:r>
            <a:r>
              <a:rPr lang="ar-SA" sz="2400" dirty="0">
                <a:latin typeface="Alexandria Light" pitchFamily="2" charset="-78"/>
                <a:cs typeface="Alexandria Light" pitchFamily="2" charset="-78"/>
              </a:rPr>
              <a:t> التي تشمل</a:t>
            </a:r>
            <a:endParaRPr lang="en-US" sz="2400" dirty="0">
              <a:latin typeface="Alexandria Light" pitchFamily="2" charset="-78"/>
              <a:cs typeface="Alexandria Light" pitchFamily="2" charset="-78"/>
            </a:endParaRPr>
          </a:p>
          <a:p>
            <a:pPr algn="just" defTabSz="914400" rtl="1" eaLnBrk="1" latinLnBrk="0" hangingPunct="1">
              <a:lnSpc>
                <a:spcPts val="3580"/>
              </a:lnSpc>
            </a:pPr>
            <a:r>
              <a:rPr lang="en-US" sz="2400" dirty="0">
                <a:latin typeface="Alexandria Light" pitchFamily="2" charset="-78"/>
                <a:cs typeface="Alexandria Light" pitchFamily="2" charset="-78"/>
              </a:rPr>
              <a:t>Individual User</a:t>
            </a:r>
            <a:r>
              <a:rPr lang="ar-SA" sz="2400" dirty="0">
                <a:latin typeface="Alexandria Light" pitchFamily="2" charset="-78"/>
                <a:cs typeface="Alexandria Light" pitchFamily="2" charset="-78"/>
              </a:rPr>
              <a:t> </a:t>
            </a:r>
            <a:r>
              <a:rPr lang="en-US" sz="2400" dirty="0">
                <a:latin typeface="Alexandria Light" pitchFamily="2" charset="-78"/>
                <a:cs typeface="Alexandria Light" pitchFamily="2" charset="-78"/>
              </a:rPr>
              <a:t>Hardware – Software – Organization Level – Social Level</a:t>
            </a:r>
          </a:p>
          <a:p>
            <a:pPr algn="just" defTabSz="914400" rtl="1" eaLnBrk="1" latinLnBrk="0" hangingPunct="1">
              <a:lnSpc>
                <a:spcPts val="3580"/>
              </a:lnSpc>
            </a:pPr>
            <a:r>
              <a:rPr lang="ar-SA" sz="2200" dirty="0">
                <a:latin typeface="Alexandria Light" pitchFamily="2" charset="-78"/>
                <a:cs typeface="Alexandria Light" pitchFamily="2" charset="-78"/>
              </a:rPr>
              <a:t>واتخذنا جهاز </a:t>
            </a:r>
            <a:r>
              <a:rPr lang="en-US" sz="2200" dirty="0">
                <a:latin typeface="Alexandria Light" pitchFamily="2" charset="-78"/>
                <a:cs typeface="Alexandria Light" pitchFamily="2" charset="-78"/>
              </a:rPr>
              <a:t>Amazon Alexa</a:t>
            </a:r>
            <a:r>
              <a:rPr lang="ar-SA" sz="2200" dirty="0">
                <a:latin typeface="Alexandria Light" pitchFamily="2" charset="-78"/>
                <a:cs typeface="Alexandria Light" pitchFamily="2" charset="-78"/>
              </a:rPr>
              <a:t> كمثال حي لهذه المبادئ.</a:t>
            </a:r>
          </a:p>
          <a:p>
            <a:pPr algn="just" defTabSz="914400" rtl="1" eaLnBrk="1" latinLnBrk="0" hangingPunct="1">
              <a:lnSpc>
                <a:spcPts val="3580"/>
              </a:lnSpc>
            </a:pPr>
            <a:r>
              <a:rPr lang="ar-SA" sz="2200" dirty="0">
                <a:latin typeface="Alexandria Light" pitchFamily="2" charset="-78"/>
                <a:cs typeface="Alexandria Light" pitchFamily="2" charset="-78"/>
              </a:rPr>
              <a:t>ثم تحدثنا عن عوامل انتشار التكنولوجيا </a:t>
            </a:r>
            <a:r>
              <a:rPr lang="en-US" sz="2200" dirty="0">
                <a:latin typeface="Alexandria Light" pitchFamily="2" charset="-78"/>
                <a:cs typeface="Alexandria Light" pitchFamily="2" charset="-78"/>
              </a:rPr>
              <a:t>Enabling – Limiting – Motivating – Inhibiting</a:t>
            </a:r>
            <a:endParaRPr lang="ar-SA" sz="2200" dirty="0">
              <a:latin typeface="Alexandria Light" pitchFamily="2" charset="-78"/>
              <a:cs typeface="Alexandria Light" pitchFamily="2" charset="-78"/>
            </a:endParaRPr>
          </a:p>
          <a:p>
            <a:pPr algn="just" defTabSz="914400" rtl="1" eaLnBrk="1" latinLnBrk="0" hangingPunct="1">
              <a:lnSpc>
                <a:spcPts val="3580"/>
              </a:lnSpc>
            </a:pPr>
            <a:r>
              <a:rPr lang="ar-SA" sz="2200" dirty="0">
                <a:latin typeface="Alexandria Light" pitchFamily="2" charset="-78"/>
                <a:cs typeface="Alexandria Light" pitchFamily="2" charset="-78"/>
              </a:rPr>
              <a:t>ثم تحدثنا عن شركة جوجل وتاريخها وكيفية عملها ومفهوم </a:t>
            </a:r>
            <a:r>
              <a:rPr lang="en-US" sz="2200" dirty="0">
                <a:latin typeface="Alexandria Light" pitchFamily="2" charset="-78"/>
                <a:cs typeface="Alexandria Light" pitchFamily="2" charset="-78"/>
              </a:rPr>
              <a:t>SEM – SEO – PPC – </a:t>
            </a:r>
            <a:r>
              <a:rPr lang="en-US" sz="2200" dirty="0" err="1">
                <a:latin typeface="Alexandria Light" pitchFamily="2" charset="-78"/>
                <a:cs typeface="Alexandria Light" pitchFamily="2" charset="-78"/>
              </a:rPr>
              <a:t>KeyWords</a:t>
            </a:r>
            <a:endParaRPr lang="ar-SA" sz="2200" dirty="0">
              <a:latin typeface="Alexandria Light" pitchFamily="2" charset="-78"/>
              <a:cs typeface="Alexandria Light" pitchFamily="2" charset="-78"/>
            </a:endParaRPr>
          </a:p>
          <a:p>
            <a:pPr algn="just" defTabSz="914400" rtl="1" eaLnBrk="1" latinLnBrk="0" hangingPunct="1">
              <a:lnSpc>
                <a:spcPts val="3580"/>
              </a:lnSpc>
            </a:pPr>
            <a:endParaRPr lang="en-US" sz="2200" dirty="0">
              <a:latin typeface="Alexandria Light" pitchFamily="2" charset="-78"/>
              <a:cs typeface="Alexandria Light" pitchFamily="2" charset="-78"/>
            </a:endParaRPr>
          </a:p>
          <a:p>
            <a:pPr algn="just" defTabSz="914400" rtl="1" eaLnBrk="1" latinLnBrk="0" hangingPunct="1">
              <a:lnSpc>
                <a:spcPts val="3580"/>
              </a:lnSpc>
            </a:pPr>
            <a:endParaRPr lang="en-US" sz="2400" dirty="0">
              <a:effectLst/>
              <a:latin typeface="Alexandria Light" pitchFamily="2" charset="-78"/>
              <a:cs typeface="Alexandria Light"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4990"/>
            <a:ext cx="10532100" cy="1610200"/>
          </a:xfrm>
          <a:prstGeom prst="rect">
            <a:avLst/>
          </a:prstGeom>
        </p:spPr>
      </p:pic>
      <p:sp>
        <p:nvSpPr>
          <p:cNvPr id="7" name="TextBox 6"/>
          <p:cNvSpPr txBox="1"/>
          <p:nvPr/>
        </p:nvSpPr>
        <p:spPr>
          <a:xfrm>
            <a:off x="2768253" y="569998"/>
            <a:ext cx="7400593" cy="523220"/>
          </a:xfrm>
          <a:prstGeom prst="rect">
            <a:avLst/>
          </a:prstGeom>
          <a:noFill/>
        </p:spPr>
        <p:txBody>
          <a:bodyPr wrap="square" rtlCol="0">
            <a:spAutoFit/>
          </a:bodyPr>
          <a:lstStyle/>
          <a:p>
            <a:pPr marL="0" algn="ctr" defTabSz="914400" rtl="1" eaLnBrk="1" latinLnBrk="0" hangingPunct="1"/>
            <a:r>
              <a:rPr lang="ar-EG" sz="2800" b="1" dirty="0">
                <a:solidFill>
                  <a:schemeClr val="bg1"/>
                </a:solidFill>
                <a:effectLst/>
                <a:latin typeface="Alexandria SemiBold" pitchFamily="2" charset="-78"/>
                <a:cs typeface="Alexandria SemiBold" pitchFamily="2" charset="-78"/>
              </a:rPr>
              <a:t>الخاتمــــــة</a:t>
            </a:r>
            <a:endParaRPr lang="ar-SA" sz="28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9" name="Audio Recording Jan 28, 2023 at 12:22:58 AM" descr="Audio Recording Jan 28, 2023 at 12:22:58 AM">
            <a:hlinkClick r:id="" action="ppaction://media"/>
            <a:extLst>
              <a:ext uri="{FF2B5EF4-FFF2-40B4-BE49-F238E27FC236}">
                <a16:creationId xmlns:a16="http://schemas.microsoft.com/office/drawing/2014/main" id="{1D453A57-C62E-BB41-A69E-947FA7C1517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86671" y="6072908"/>
            <a:ext cx="812800" cy="812800"/>
          </a:xfrm>
          <a:prstGeom prst="rect">
            <a:avLst/>
          </a:prstGeom>
        </p:spPr>
      </p:pic>
      <p:pic>
        <p:nvPicPr>
          <p:cNvPr id="10" name="Picture 9">
            <a:extLst>
              <a:ext uri="{FF2B5EF4-FFF2-40B4-BE49-F238E27FC236}">
                <a16:creationId xmlns:a16="http://schemas.microsoft.com/office/drawing/2014/main" id="{DC0FF598-FCBD-4337-FDE4-77389A3F688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31551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53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669497" y="619033"/>
            <a:ext cx="4229043" cy="523220"/>
          </a:xfrm>
          <a:prstGeom prst="rect">
            <a:avLst/>
          </a:prstGeom>
          <a:noFill/>
        </p:spPr>
        <p:txBody>
          <a:bodyPr wrap="none" rtlCol="0">
            <a:spAutoFit/>
          </a:bodyPr>
          <a:lstStyle/>
          <a:p>
            <a:pPr algn="ctr" rtl="1"/>
            <a:r>
              <a:rPr lang="ar-SA" sz="2800" dirty="0">
                <a:solidFill>
                  <a:schemeClr val="bg1"/>
                </a:solidFill>
                <a:effectLst/>
                <a:latin typeface="Alexandria SemiBold" pitchFamily="2" charset="-78"/>
                <a:ea typeface="Calibri" panose="020F0502020204030204" pitchFamily="34" charset="0"/>
                <a:cs typeface="Alexandria SemiBold" pitchFamily="2" charset="-78"/>
              </a:rPr>
              <a:t>مراجع إضافية للمحاضرة</a:t>
            </a:r>
          </a:p>
        </p:txBody>
      </p:sp>
      <p:sp>
        <p:nvSpPr>
          <p:cNvPr id="8" name="TextBox 7"/>
          <p:cNvSpPr txBox="1"/>
          <p:nvPr/>
        </p:nvSpPr>
        <p:spPr>
          <a:xfrm>
            <a:off x="116151" y="543490"/>
            <a:ext cx="1830950"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١١</a:t>
            </a:r>
            <a:endParaRPr lang="en-US" sz="2800" dirty="0">
              <a:solidFill>
                <a:srgbClr val="FF9518"/>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880532" y="1685743"/>
            <a:ext cx="10823788" cy="4308872"/>
          </a:xfrm>
          <a:prstGeom prst="rect">
            <a:avLst/>
          </a:prstGeom>
          <a:noFill/>
        </p:spPr>
        <p:txBody>
          <a:bodyPr wrap="square" rtlCol="0">
            <a:spAutoFit/>
          </a:bodyPr>
          <a:lstStyle/>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7"/>
              </a:rPr>
              <a:t>https://www.for9a.com/learn/%D9%83%D9%8A%D9%81-%D8%AA%D8%B9%D9%85%D9%84-%D9%85%D8%AD%D8%B1%D9%83%D8%A7%D8%AA-%D8%A7%D9%84%D8%A8%D8%AD%D8%AB</a:t>
            </a: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8"/>
              </a:rPr>
              <a:t>https://www.alqiyady.com/%D8%A8%D8%AF%D8%A7%D9%8A%D8%A7%D8%AA-%D9%88%D8%AA%D8%B7%D9%88%D8%B1-%D8%B4%D8%B1%D9%83%D8%A9-%D8%AC%D9%88%D8%AC%D9%84-462072.html</a:t>
            </a: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9"/>
              </a:rPr>
              <a:t>https://1-a1072.azureedge.net/tech/2019/8/23/%D9%85%D8%B9%D9%84%D9%88%D9%85%D8%A7%D8%AA-%D8%AA%D8%AC%D9%87%D9%84%D9%87%D8%A7-%D8%B9%D9%86-%D8%B4%D8%B1%D9%83%D8%A9-%D8%BA%D9%88%D8%BA%D9%84</a:t>
            </a: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10"/>
              </a:rPr>
              <a:t>https://www.youtube.com/watch?v=0eKVizvYSUQ</a:t>
            </a: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rPr>
              <a:t>https://</a:t>
            </a:r>
            <a:r>
              <a:rPr lang="en-US" sz="1600" dirty="0" err="1">
                <a:solidFill>
                  <a:srgbClr val="0A1F61"/>
                </a:solidFill>
                <a:latin typeface="Alexandria Light" pitchFamily="2" charset="-78"/>
                <a:cs typeface="Alexandria Light" pitchFamily="2" charset="-78"/>
              </a:rPr>
              <a:t>www.youtube.com</a:t>
            </a:r>
            <a:r>
              <a:rPr lang="en-US" sz="1600" dirty="0">
                <a:solidFill>
                  <a:srgbClr val="0A1F61"/>
                </a:solidFill>
                <a:latin typeface="Alexandria Light" pitchFamily="2" charset="-78"/>
                <a:cs typeface="Alexandria Light" pitchFamily="2" charset="-78"/>
              </a:rPr>
              <a:t>/</a:t>
            </a:r>
            <a:r>
              <a:rPr lang="en-US" sz="1600" dirty="0" err="1">
                <a:solidFill>
                  <a:srgbClr val="0A1F61"/>
                </a:solidFill>
                <a:latin typeface="Alexandria Light" pitchFamily="2" charset="-78"/>
                <a:cs typeface="Alexandria Light" pitchFamily="2" charset="-78"/>
              </a:rPr>
              <a:t>watch?v</a:t>
            </a:r>
            <a:r>
              <a:rPr lang="en-US" sz="1600" dirty="0">
                <a:solidFill>
                  <a:srgbClr val="0A1F61"/>
                </a:solidFill>
                <a:latin typeface="Alexandria Light" pitchFamily="2" charset="-78"/>
                <a:cs typeface="Alexandria Light" pitchFamily="2" charset="-78"/>
              </a:rPr>
              <a:t>=7Ip8XcnDeMM</a:t>
            </a: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ar-SA" dirty="0">
              <a:solidFill>
                <a:srgbClr val="0A1F61"/>
              </a:solidFill>
              <a:latin typeface="Alexandria Light" pitchFamily="2" charset="-78"/>
              <a:cs typeface="Alexandria Light" pitchFamily="2" charset="-78"/>
            </a:endParaRPr>
          </a:p>
        </p:txBody>
      </p:sp>
      <p:pic>
        <p:nvPicPr>
          <p:cNvPr id="9" name="Audio Recording Jan 28, 2023 at 12:24:12 AM" descr="Audio Recording Jan 28, 2023 at 12:24:12 AM">
            <a:hlinkClick r:id="" action="ppaction://media"/>
            <a:extLst>
              <a:ext uri="{FF2B5EF4-FFF2-40B4-BE49-F238E27FC236}">
                <a16:creationId xmlns:a16="http://schemas.microsoft.com/office/drawing/2014/main" id="{65D107A7-D4E8-D840-B7A0-6187FB2C88AF}"/>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297920" y="6071643"/>
            <a:ext cx="812800" cy="812800"/>
          </a:xfrm>
          <a:prstGeom prst="rect">
            <a:avLst/>
          </a:prstGeom>
        </p:spPr>
      </p:pic>
      <p:pic>
        <p:nvPicPr>
          <p:cNvPr id="11" name="Picture 10">
            <a:extLst>
              <a:ext uri="{FF2B5EF4-FFF2-40B4-BE49-F238E27FC236}">
                <a16:creationId xmlns:a16="http://schemas.microsoft.com/office/drawing/2014/main" id="{8CE0DED0-7B5F-F9C0-72CD-18F170393CBB}"/>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93109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12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dirty="0">
                <a:solidFill>
                  <a:schemeClr val="bg1"/>
                </a:solidFill>
                <a:latin typeface="Alexandria Light" pitchFamily="2" charset="-78"/>
                <a:cs typeface="Alexandria Light"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Light"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88519648-215B-4ECF-9B54-CA14126C67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266</TotalTime>
  <Words>2291</Words>
  <Application>Microsoft Macintosh PowerPoint</Application>
  <PresentationFormat>Widescreen</PresentationFormat>
  <Paragraphs>201</Paragraphs>
  <Slides>39</Slides>
  <Notes>4</Notes>
  <HiddenSlides>0</HiddenSlides>
  <MMClips>39</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Alexandria</vt:lpstr>
      <vt:lpstr>Alexandria ExtraBold</vt:lpstr>
      <vt:lpstr>Alexandria Light</vt:lpstr>
      <vt:lpstr>Alexandria SemiBold</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25</cp:revision>
  <dcterms:created xsi:type="dcterms:W3CDTF">2023-04-29T09:08:00Z</dcterms:created>
  <dcterms:modified xsi:type="dcterms:W3CDTF">2025-01-19T18:38:45Z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