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480" r:id="rId2"/>
    <p:sldId id="303" r:id="rId3"/>
    <p:sldId id="271" r:id="rId4"/>
    <p:sldId id="313" r:id="rId5"/>
    <p:sldId id="276" r:id="rId6"/>
    <p:sldId id="544" r:id="rId7"/>
    <p:sldId id="545" r:id="rId8"/>
    <p:sldId id="546" r:id="rId9"/>
    <p:sldId id="547" r:id="rId10"/>
    <p:sldId id="549" r:id="rId11"/>
    <p:sldId id="550" r:id="rId12"/>
    <p:sldId id="551" r:id="rId13"/>
    <p:sldId id="552" r:id="rId14"/>
    <p:sldId id="489" r:id="rId15"/>
    <p:sldId id="553" r:id="rId16"/>
    <p:sldId id="554" r:id="rId17"/>
    <p:sldId id="555" r:id="rId18"/>
    <p:sldId id="556" r:id="rId19"/>
    <p:sldId id="557" r:id="rId20"/>
    <p:sldId id="558" r:id="rId21"/>
    <p:sldId id="256" r:id="rId22"/>
    <p:sldId id="559" r:id="rId23"/>
    <p:sldId id="560" r:id="rId24"/>
    <p:sldId id="561" r:id="rId25"/>
    <p:sldId id="306" r:id="rId26"/>
    <p:sldId id="562" r:id="rId27"/>
    <p:sldId id="34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544"/>
            <p14:sldId id="545"/>
            <p14:sldId id="546"/>
            <p14:sldId id="547"/>
            <p14:sldId id="549"/>
            <p14:sldId id="550"/>
            <p14:sldId id="551"/>
            <p14:sldId id="552"/>
            <p14:sldId id="489"/>
            <p14:sldId id="553"/>
            <p14:sldId id="554"/>
            <p14:sldId id="555"/>
            <p14:sldId id="556"/>
            <p14:sldId id="557"/>
            <p14:sldId id="558"/>
            <p14:sldId id="256"/>
            <p14:sldId id="559"/>
            <p14:sldId id="560"/>
            <p14:sldId id="561"/>
            <p14:sldId id="306"/>
            <p14:sldId id="562"/>
            <p14:sldId id="349"/>
          </p14:sldIdLst>
        </p14:section>
        <p14:section name="Untitled Section" id="{2F6AD2C2-46A9-4BC4-94FF-3A698A8E8EFB}">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p:scale>
          <a:sx n="72" d="100"/>
          <a:sy n="72" d="100"/>
        </p:scale>
        <p:origin x="-636" y="1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10/11/2023</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10/11/2023</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Picture 6">
            <a:extLst>
              <a:ext uri="{FF2B5EF4-FFF2-40B4-BE49-F238E27FC236}">
                <a16:creationId xmlns:a16="http://schemas.microsoft.com/office/drawing/2014/main" xmlns="" id="{BF267E06-EB1E-9B34-38B9-64519A68A913}"/>
              </a:ext>
            </a:extLst>
          </p:cNvPr>
          <p:cNvPicPr>
            <a:picLocks noChangeAspect="1"/>
          </p:cNvPicPr>
          <p:nvPr userDrawn="1"/>
        </p:nvPicPr>
        <p:blipFill>
          <a:blip r:embed="rId21" cstate="print">
            <a:extLst>
              <a:ext uri="{28A0092B-C50C-407E-A947-70E740481C1C}">
                <a14:useLocalDpi xmlns:a14="http://schemas.microsoft.com/office/drawing/2010/main" val="0"/>
              </a:ext>
            </a:extLst>
          </a:blip>
          <a:srcRect/>
          <a:stretch/>
        </p:blipFill>
        <p:spPr>
          <a:xfrm>
            <a:off x="9691058" y="87721"/>
            <a:ext cx="2383737" cy="1125123"/>
          </a:xfrm>
          <a:prstGeom prst="rect">
            <a:avLst/>
          </a:prstGeom>
        </p:spPr>
      </p:pic>
      <p:sp>
        <p:nvSpPr>
          <p:cNvPr id="8" name="Rectangle 7">
            <a:extLst>
              <a:ext uri="{FF2B5EF4-FFF2-40B4-BE49-F238E27FC236}">
                <a16:creationId xmlns:a16="http://schemas.microsoft.com/office/drawing/2014/main" xmlns="" id="{ADB57316-93DF-55FF-871F-F7A63A9FF2F0}"/>
              </a:ext>
            </a:extLst>
          </p:cNvPr>
          <p:cNvSpPr/>
          <p:nvPr userDrawn="1"/>
        </p:nvSpPr>
        <p:spPr>
          <a:xfrm flipV="1">
            <a:off x="-124683"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6.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xmlns=""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Galal Elmasry</a:t>
            </a: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1650170" y="2424037"/>
            <a:ext cx="3243196" cy="769441"/>
          </a:xfrm>
          <a:prstGeom prst="rect">
            <a:avLst/>
          </a:prstGeom>
          <a:noFill/>
        </p:spPr>
        <p:txBody>
          <a:bodyPr wrap="non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Business law</a:t>
            </a: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329269" y="5888093"/>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a:t>
            </a:r>
            <a:r>
              <a:rPr lang="en-US" sz="2800" b="1" dirty="0" smtClean="0">
                <a:solidFill>
                  <a:srgbClr val="000000"/>
                </a:solidFill>
                <a:latin typeface="Times New Roman" panose="02020603050405020304" pitchFamily="18" charset="0"/>
                <a:cs typeface="Times New Roman" panose="02020603050405020304" pitchFamily="18" charset="0"/>
              </a:rPr>
              <a:t>2</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xmlns=""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xmlns="" id="{FA59789B-D841-DB76-25B9-1348B202C2B5}"/>
              </a:ext>
            </a:extLst>
          </p:cNvPr>
          <p:cNvSpPr txBox="1"/>
          <p:nvPr/>
        </p:nvSpPr>
        <p:spPr>
          <a:xfrm>
            <a:off x="329269" y="5104240"/>
            <a:ext cx="1210588" cy="400110"/>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MGM412</a:t>
            </a:r>
          </a:p>
        </p:txBody>
      </p:sp>
      <p:sp>
        <p:nvSpPr>
          <p:cNvPr id="14" name="Oval 13">
            <a:extLst>
              <a:ext uri="{FF2B5EF4-FFF2-40B4-BE49-F238E27FC236}">
                <a16:creationId xmlns:a16="http://schemas.microsoft.com/office/drawing/2014/main" xmlns=""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849424" y="2785710"/>
            <a:ext cx="3243196" cy="769441"/>
          </a:xfrm>
          <a:prstGeom prst="rect">
            <a:avLst/>
          </a:prstGeom>
          <a:noFill/>
        </p:spPr>
        <p:txBody>
          <a:bodyPr wrap="non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Business law</a:t>
            </a: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2</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6370224" y="4802552"/>
            <a:ext cx="1252266" cy="400110"/>
          </a:xfrm>
          <a:prstGeom prst="rect">
            <a:avLst/>
          </a:prstGeom>
          <a:noFill/>
        </p:spPr>
        <p:txBody>
          <a:bodyPr wrap="none" rtlCol="0">
            <a:spAutoFit/>
          </a:bodyPr>
          <a:lstStyle/>
          <a:p>
            <a:r>
              <a:rPr lang="en-US" sz="2000" b="1" dirty="0" smtClean="0">
                <a:latin typeface="Times New Roman" panose="02020603050405020304" pitchFamily="18" charset="0"/>
                <a:cs typeface="Times New Roman" panose="02020603050405020304" pitchFamily="18" charset="0"/>
              </a:rPr>
              <a:t>MGM412</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Galal Elmasry</a:t>
            </a: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5A075604-73CD-4507-8013-424F369DFDEB}"/>
              </a:ext>
            </a:extLst>
          </p:cNvPr>
          <p:cNvSpPr/>
          <p:nvPr/>
        </p:nvSpPr>
        <p:spPr>
          <a:xfrm>
            <a:off x="44172" y="672613"/>
            <a:ext cx="1562100"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34" name="Rectangle 33">
            <a:extLst>
              <a:ext uri="{FF2B5EF4-FFF2-40B4-BE49-F238E27FC236}">
                <a16:creationId xmlns:a16="http://schemas.microsoft.com/office/drawing/2014/main" xmlns="" id="{FFBC9732-D32E-DCF9-3982-D4B68F971747}"/>
              </a:ext>
            </a:extLst>
          </p:cNvPr>
          <p:cNvSpPr/>
          <p:nvPr/>
        </p:nvSpPr>
        <p:spPr>
          <a:xfrm>
            <a:off x="44172" y="2064989"/>
            <a:ext cx="12147828" cy="1631216"/>
          </a:xfrm>
          <a:prstGeom prst="rect">
            <a:avLst/>
          </a:prstGeom>
          <a:noFill/>
        </p:spPr>
        <p:txBody>
          <a:bodyPr wrap="square">
            <a:spAutoFit/>
          </a:bodyPr>
          <a:lstStyle/>
          <a:p>
            <a:pPr algn="just"/>
            <a:r>
              <a:rPr lang="en-US" sz="2800" b="1" u="sng" dirty="0">
                <a:solidFill>
                  <a:schemeClr val="bg1"/>
                </a:solidFill>
                <a:latin typeface="Times New Roman" panose="02020603050405020304" pitchFamily="18" charset="0"/>
              </a:rPr>
              <a:t>The most important main themes of the lecture:</a:t>
            </a:r>
          </a:p>
          <a:p>
            <a:pPr algn="just"/>
            <a:r>
              <a:rPr lang="en-US" sz="2400" dirty="0">
                <a:solidFill>
                  <a:schemeClr val="bg1"/>
                </a:solidFill>
                <a:latin typeface="Times New Roman" panose="02020603050405020304" pitchFamily="18" charset="0"/>
              </a:rPr>
              <a:t>1- </a:t>
            </a:r>
            <a:r>
              <a:rPr lang="en-US" sz="2400" dirty="0" smtClean="0">
                <a:solidFill>
                  <a:schemeClr val="bg1"/>
                </a:solidFill>
                <a:latin typeface="Times New Roman" panose="02020603050405020304" pitchFamily="18" charset="0"/>
              </a:rPr>
              <a:t>Definition, Subject Matter and Method OF Business Law.</a:t>
            </a:r>
          </a:p>
          <a:p>
            <a:pPr algn="just"/>
            <a:r>
              <a:rPr lang="en-US" sz="2400" dirty="0" smtClean="0">
                <a:solidFill>
                  <a:schemeClr val="bg1"/>
                </a:solidFill>
                <a:latin typeface="Times New Roman" panose="02020603050405020304" pitchFamily="18" charset="0"/>
              </a:rPr>
              <a:t>2- Sources of Business Law.</a:t>
            </a:r>
          </a:p>
          <a:p>
            <a:pPr algn="just"/>
            <a:r>
              <a:rPr lang="en-US" sz="2400" dirty="0" smtClean="0">
                <a:solidFill>
                  <a:schemeClr val="bg1"/>
                </a:solidFill>
                <a:latin typeface="Times New Roman" panose="02020603050405020304" pitchFamily="18" charset="0"/>
              </a:rPr>
              <a:t>3-Subjects of Business Law.</a:t>
            </a:r>
            <a:endParaRPr lang="en-US" sz="2400" dirty="0">
              <a:solidFill>
                <a:schemeClr val="bg1"/>
              </a:solidFill>
              <a:latin typeface="Times New Roman" panose="02020603050405020304" pitchFamily="18" charset="0"/>
            </a:endParaRP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2480916" y="658045"/>
            <a:ext cx="6146250" cy="954107"/>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Chapter </a:t>
            </a:r>
            <a:r>
              <a:rPr lang="en-US" sz="2800" b="1" dirty="0">
                <a:solidFill>
                  <a:srgbClr val="00B0F0"/>
                </a:solidFill>
                <a:latin typeface="Times New Roman" panose="02020603050405020304" pitchFamily="18" charset="0"/>
                <a:cs typeface="Times New Roman" panose="02020603050405020304" pitchFamily="18" charset="0"/>
              </a:rPr>
              <a:t>2 :</a:t>
            </a:r>
            <a:r>
              <a:rPr lang="en-US" sz="2800" b="1" dirty="0" smtClean="0">
                <a:solidFill>
                  <a:srgbClr val="00B0F0"/>
                </a:solidFill>
                <a:latin typeface="Times New Roman" panose="02020603050405020304" pitchFamily="18" charset="0"/>
                <a:cs typeface="Times New Roman" panose="02020603050405020304" pitchFamily="18" charset="0"/>
              </a:rPr>
              <a:t>Definition, Sources and</a:t>
            </a:r>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1" dirty="0" smtClean="0">
                <a:solidFill>
                  <a:srgbClr val="00B0F0"/>
                </a:solidFill>
                <a:latin typeface="Times New Roman" panose="02020603050405020304" pitchFamily="18" charset="0"/>
                <a:cs typeface="Times New Roman" panose="02020603050405020304" pitchFamily="18" charset="0"/>
              </a:rPr>
              <a:t>Subject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44172" y="658046"/>
            <a:ext cx="1562100"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Chapter</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185142" y="927973"/>
            <a:ext cx="94261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xmlns=""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88903" y="718482"/>
            <a:ext cx="5791201"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a:t>
            </a:r>
            <a:r>
              <a:rPr lang="en-US" sz="2800" b="1" dirty="0" smtClean="0">
                <a:solidFill>
                  <a:srgbClr val="00B0F0"/>
                </a:solidFill>
                <a:latin typeface="Times New Roman" panose="02020603050405020304" pitchFamily="18" charset="0"/>
                <a:cs typeface="Times New Roman" panose="02020603050405020304" pitchFamily="18" charset="0"/>
              </a:rPr>
              <a:t>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169409" y="2335206"/>
            <a:ext cx="11853182" cy="3430747"/>
          </a:xfrm>
          <a:prstGeom prst="rect">
            <a:avLst/>
          </a:prstGeom>
          <a:noFill/>
        </p:spPr>
        <p:txBody>
          <a:bodyPr wrap="square" rtlCol="0">
            <a:spAutoFit/>
          </a:bodyPr>
          <a:lstStyle/>
          <a:p>
            <a:pPr algn="just">
              <a:lnSpc>
                <a:spcPct val="120000"/>
              </a:lnSpc>
            </a:pPr>
            <a:r>
              <a:rPr lang="en-US" sz="2400" b="1" u="sng" dirty="0">
                <a:solidFill>
                  <a:schemeClr val="bg1"/>
                </a:solidFill>
                <a:latin typeface="Times New Roman" panose="02020603050405020304" pitchFamily="18" charset="0"/>
              </a:rPr>
              <a:t>1- </a:t>
            </a:r>
            <a:r>
              <a:rPr lang="en-US" sz="2400" b="1" u="sng" dirty="0" smtClean="0">
                <a:solidFill>
                  <a:schemeClr val="bg1"/>
                </a:solidFill>
                <a:latin typeface="Times New Roman" panose="02020603050405020304" pitchFamily="18" charset="0"/>
              </a:rPr>
              <a:t>Definition </a:t>
            </a:r>
            <a:r>
              <a:rPr lang="en-US" sz="2400" b="1" u="sng" dirty="0">
                <a:solidFill>
                  <a:schemeClr val="bg1"/>
                </a:solidFill>
                <a:latin typeface="Times New Roman" panose="02020603050405020304" pitchFamily="18" charset="0"/>
              </a:rPr>
              <a:t>of business </a:t>
            </a:r>
            <a:r>
              <a:rPr lang="en-US" sz="2400" b="1" u="sng" dirty="0" smtClean="0">
                <a:solidFill>
                  <a:schemeClr val="bg1"/>
                </a:solidFill>
                <a:latin typeface="Times New Roman" panose="02020603050405020304" pitchFamily="18" charset="0"/>
              </a:rPr>
              <a:t>law:</a:t>
            </a:r>
          </a:p>
          <a:p>
            <a:pPr algn="just">
              <a:lnSpc>
                <a:spcPct val="120000"/>
              </a:lnSpc>
            </a:pPr>
            <a:r>
              <a:rPr lang="en-US" sz="2400" dirty="0" smtClean="0">
                <a:solidFill>
                  <a:schemeClr val="bg1"/>
                </a:solidFill>
                <a:latin typeface="Times New Roman" panose="02020603050405020304" pitchFamily="18" charset="0"/>
              </a:rPr>
              <a:t>- Business </a:t>
            </a:r>
            <a:r>
              <a:rPr lang="en-US" sz="2400" dirty="0">
                <a:solidFill>
                  <a:schemeClr val="bg1"/>
                </a:solidFill>
                <a:latin typeface="Times New Roman" panose="02020603050405020304" pitchFamily="18" charset="0"/>
              </a:rPr>
              <a:t>law is a systematised set of predominantly </a:t>
            </a:r>
            <a:r>
              <a:rPr lang="en-US" sz="2400" dirty="0" smtClean="0">
                <a:solidFill>
                  <a:schemeClr val="bg1"/>
                </a:solidFill>
                <a:latin typeface="Times New Roman" panose="02020603050405020304" pitchFamily="18" charset="0"/>
              </a:rPr>
              <a:t>dispositive legal </a:t>
            </a:r>
            <a:r>
              <a:rPr lang="en-US" sz="2400" dirty="0">
                <a:solidFill>
                  <a:schemeClr val="bg1"/>
                </a:solidFill>
                <a:latin typeface="Times New Roman" panose="02020603050405020304" pitchFamily="18" charset="0"/>
              </a:rPr>
              <a:t>norms that regulate property relations of </a:t>
            </a:r>
            <a:r>
              <a:rPr lang="en-US" sz="2400" dirty="0" smtClean="0">
                <a:solidFill>
                  <a:schemeClr val="bg1"/>
                </a:solidFill>
                <a:latin typeface="Times New Roman" panose="02020603050405020304" pitchFamily="18" charset="0"/>
              </a:rPr>
              <a:t>professional transfer </a:t>
            </a:r>
            <a:r>
              <a:rPr lang="en-US" sz="2400" dirty="0">
                <a:solidFill>
                  <a:schemeClr val="bg1"/>
                </a:solidFill>
                <a:latin typeface="Times New Roman" panose="02020603050405020304" pitchFamily="18" charset="0"/>
              </a:rPr>
              <a:t>of assets aimed at selling and purchasing </a:t>
            </a:r>
            <a:r>
              <a:rPr lang="en-US" sz="2400" dirty="0" smtClean="0">
                <a:solidFill>
                  <a:schemeClr val="bg1"/>
                </a:solidFill>
                <a:latin typeface="Times New Roman" panose="02020603050405020304" pitchFamily="18" charset="0"/>
              </a:rPr>
              <a:t>exchange values </a:t>
            </a:r>
            <a:r>
              <a:rPr lang="en-US" sz="2400" dirty="0">
                <a:solidFill>
                  <a:schemeClr val="bg1"/>
                </a:solidFill>
                <a:latin typeface="Times New Roman" panose="02020603050405020304" pitchFamily="18" charset="0"/>
              </a:rPr>
              <a:t>of goods rather than their utility. Business law is a </a:t>
            </a:r>
            <a:r>
              <a:rPr lang="en-US" sz="2400" dirty="0" smtClean="0">
                <a:solidFill>
                  <a:schemeClr val="bg1"/>
                </a:solidFill>
                <a:latin typeface="Times New Roman" panose="02020603050405020304" pitchFamily="18" charset="0"/>
              </a:rPr>
              <a:t>branch of </a:t>
            </a:r>
            <a:r>
              <a:rPr lang="en-US" sz="2400" dirty="0">
                <a:solidFill>
                  <a:schemeClr val="bg1"/>
                </a:solidFill>
                <a:latin typeface="Times New Roman" panose="02020603050405020304" pitchFamily="18" charset="0"/>
              </a:rPr>
              <a:t>law that regulates relations that originate from </a:t>
            </a:r>
            <a:r>
              <a:rPr lang="en-US" sz="2400" dirty="0" smtClean="0">
                <a:solidFill>
                  <a:schemeClr val="bg1"/>
                </a:solidFill>
                <a:latin typeface="Times New Roman" panose="02020603050405020304" pitchFamily="18" charset="0"/>
              </a:rPr>
              <a:t>conducting economic </a:t>
            </a:r>
            <a:r>
              <a:rPr lang="en-US" sz="2400" dirty="0">
                <a:solidFill>
                  <a:schemeClr val="bg1"/>
                </a:solidFill>
                <a:latin typeface="Times New Roman" panose="02020603050405020304" pitchFamily="18" charset="0"/>
              </a:rPr>
              <a:t>activities or that are in a close subject or </a:t>
            </a:r>
            <a:r>
              <a:rPr lang="en-US" sz="2400" dirty="0" smtClean="0">
                <a:solidFill>
                  <a:schemeClr val="bg1"/>
                </a:solidFill>
                <a:latin typeface="Times New Roman" panose="02020603050405020304" pitchFamily="18" charset="0"/>
              </a:rPr>
              <a:t>functional relation </a:t>
            </a:r>
            <a:r>
              <a:rPr lang="en-US" sz="2400" dirty="0">
                <a:solidFill>
                  <a:schemeClr val="bg1"/>
                </a:solidFill>
                <a:latin typeface="Times New Roman" panose="02020603050405020304" pitchFamily="18" charset="0"/>
              </a:rPr>
              <a:t>with such activities. Business law is a branch of law </a:t>
            </a:r>
            <a:r>
              <a:rPr lang="en-US" sz="2400" dirty="0" smtClean="0">
                <a:solidFill>
                  <a:schemeClr val="bg1"/>
                </a:solidFill>
                <a:latin typeface="Times New Roman" panose="02020603050405020304" pitchFamily="18" charset="0"/>
              </a:rPr>
              <a:t>that regulates </a:t>
            </a:r>
            <a:r>
              <a:rPr lang="en-US" sz="2400" dirty="0">
                <a:solidFill>
                  <a:schemeClr val="bg1"/>
                </a:solidFill>
                <a:latin typeface="Times New Roman" panose="02020603050405020304" pitchFamily="18" charset="0"/>
              </a:rPr>
              <a:t>relations from and concerning trade in the </a:t>
            </a:r>
            <a:r>
              <a:rPr lang="en-US" sz="2400" dirty="0" smtClean="0">
                <a:solidFill>
                  <a:schemeClr val="bg1"/>
                </a:solidFill>
                <a:latin typeface="Times New Roman" panose="02020603050405020304" pitchFamily="18" charset="0"/>
              </a:rPr>
              <a:t>broadest sense </a:t>
            </a:r>
            <a:r>
              <a:rPr lang="en-US" sz="2400" dirty="0">
                <a:solidFill>
                  <a:schemeClr val="bg1"/>
                </a:solidFill>
                <a:latin typeface="Times New Roman" panose="02020603050405020304" pitchFamily="18" charset="0"/>
              </a:rPr>
              <a:t>i.e. professional conduct of economic activities.</a:t>
            </a:r>
            <a:endParaRPr lang="en-US" sz="2400" dirty="0" smtClean="0">
              <a:solidFill>
                <a:schemeClr val="bg1"/>
              </a:solidFill>
              <a:latin typeface="Times New Roman" panose="02020603050405020304" pitchFamily="18" charset="0"/>
            </a:endParaRPr>
          </a:p>
          <a:p>
            <a:pPr algn="just">
              <a:lnSpc>
                <a:spcPct val="120000"/>
              </a:lnSpc>
            </a:pPr>
            <a:endParaRPr lang="en-US" sz="1400" dirty="0">
              <a:solidFill>
                <a:schemeClr val="bg1"/>
              </a:solidFill>
              <a:latin typeface="Times New Roman" panose="02020603050405020304"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0" y="-3652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49795" y="0"/>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185750" y="18248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146852" y="829860"/>
            <a:ext cx="6785114"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09051" y="1999561"/>
            <a:ext cx="11661840" cy="3046988"/>
          </a:xfrm>
          <a:prstGeom prst="rect">
            <a:avLst/>
          </a:prstGeom>
          <a:noFill/>
        </p:spPr>
        <p:txBody>
          <a:bodyPr wrap="square" rtlCol="0">
            <a:spAutoFit/>
          </a:bodyPr>
          <a:lstStyle/>
          <a:p>
            <a:pPr algn="just"/>
            <a:r>
              <a:rPr lang="en-US" sz="2400" dirty="0" smtClean="0">
                <a:solidFill>
                  <a:srgbClr val="2D3956"/>
                </a:solidFill>
                <a:latin typeface="Times New Roman" panose="02020603050405020304" pitchFamily="18" charset="0"/>
              </a:rPr>
              <a:t>- </a:t>
            </a:r>
            <a:r>
              <a:rPr lang="en-US" sz="2400" b="1" dirty="0" smtClean="0">
                <a:solidFill>
                  <a:srgbClr val="2D3956"/>
                </a:solidFill>
                <a:latin typeface="Times New Roman" panose="02020603050405020304" pitchFamily="18" charset="0"/>
              </a:rPr>
              <a:t>“</a:t>
            </a:r>
            <a:r>
              <a:rPr lang="en-US" sz="2400" b="1" dirty="0">
                <a:solidFill>
                  <a:srgbClr val="2D3956"/>
                </a:solidFill>
                <a:latin typeface="Times New Roman" panose="02020603050405020304" pitchFamily="18" charset="0"/>
              </a:rPr>
              <a:t>Trade law” </a:t>
            </a:r>
            <a:r>
              <a:rPr lang="en-US" sz="2400" dirty="0">
                <a:solidFill>
                  <a:srgbClr val="2D3956"/>
                </a:solidFill>
                <a:latin typeface="Times New Roman" panose="02020603050405020304" pitchFamily="18" charset="0"/>
              </a:rPr>
              <a:t>or </a:t>
            </a:r>
            <a:r>
              <a:rPr lang="en-US" sz="2400" b="1" dirty="0">
                <a:solidFill>
                  <a:srgbClr val="2D3956"/>
                </a:solidFill>
                <a:latin typeface="Times New Roman" panose="02020603050405020304" pitchFamily="18" charset="0"/>
              </a:rPr>
              <a:t>“law of traders”: </a:t>
            </a:r>
            <a:r>
              <a:rPr lang="en-US" sz="2400" dirty="0">
                <a:solidFill>
                  <a:srgbClr val="2D3956"/>
                </a:solidFill>
                <a:latin typeface="Times New Roman" panose="02020603050405020304" pitchFamily="18" charset="0"/>
              </a:rPr>
              <a:t>a term that originated as </a:t>
            </a:r>
            <a:r>
              <a:rPr lang="en-US" sz="2400" dirty="0" smtClean="0">
                <a:solidFill>
                  <a:srgbClr val="2D3956"/>
                </a:solidFill>
                <a:latin typeface="Times New Roman" panose="02020603050405020304" pitchFamily="18" charset="0"/>
              </a:rPr>
              <a:t>a counterpoint </a:t>
            </a:r>
            <a:r>
              <a:rPr lang="en-US" sz="2400" dirty="0">
                <a:solidFill>
                  <a:srgbClr val="2D3956"/>
                </a:solidFill>
                <a:latin typeface="Times New Roman" panose="02020603050405020304" pitchFamily="18" charset="0"/>
              </a:rPr>
              <a:t>to the Roman “ius civile” – “civil law”. In </a:t>
            </a:r>
            <a:r>
              <a:rPr lang="en-US" sz="2400" dirty="0" smtClean="0">
                <a:solidFill>
                  <a:srgbClr val="2D3956"/>
                </a:solidFill>
                <a:latin typeface="Times New Roman" panose="02020603050405020304" pitchFamily="18" charset="0"/>
              </a:rPr>
              <a:t>Roman law</a:t>
            </a:r>
            <a:r>
              <a:rPr lang="en-US" sz="2400" dirty="0">
                <a:solidFill>
                  <a:srgbClr val="2D3956"/>
                </a:solidFill>
                <a:latin typeface="Times New Roman" panose="02020603050405020304" pitchFamily="18" charset="0"/>
              </a:rPr>
              <a:t>, it was concealed by the term </a:t>
            </a:r>
            <a:r>
              <a:rPr lang="en-US" sz="2400" b="1" dirty="0">
                <a:solidFill>
                  <a:srgbClr val="2D3956"/>
                </a:solidFill>
                <a:latin typeface="Times New Roman" panose="02020603050405020304" pitchFamily="18" charset="0"/>
              </a:rPr>
              <a:t>“ius gentium”. </a:t>
            </a:r>
            <a:r>
              <a:rPr lang="en-US" sz="2400" dirty="0">
                <a:solidFill>
                  <a:srgbClr val="2D3956"/>
                </a:solidFill>
                <a:latin typeface="Times New Roman" panose="02020603050405020304" pitchFamily="18" charset="0"/>
              </a:rPr>
              <a:t>Since the </a:t>
            </a:r>
            <a:r>
              <a:rPr lang="en-US" sz="2400" dirty="0" smtClean="0">
                <a:solidFill>
                  <a:srgbClr val="2D3956"/>
                </a:solidFill>
                <a:latin typeface="Times New Roman" panose="02020603050405020304" pitchFamily="18" charset="0"/>
              </a:rPr>
              <a:t>tenth century</a:t>
            </a:r>
            <a:r>
              <a:rPr lang="en-US" sz="2400" dirty="0">
                <a:solidFill>
                  <a:srgbClr val="2D3956"/>
                </a:solidFill>
                <a:latin typeface="Times New Roman" panose="02020603050405020304" pitchFamily="18" charset="0"/>
              </a:rPr>
              <a:t>, a </a:t>
            </a:r>
            <a:r>
              <a:rPr lang="en-US" sz="2400" dirty="0" smtClean="0">
                <a:solidFill>
                  <a:srgbClr val="2D3956"/>
                </a:solidFill>
                <a:latin typeface="Times New Roman" panose="02020603050405020304" pitchFamily="18" charset="0"/>
              </a:rPr>
              <a:t>specific </a:t>
            </a:r>
            <a:r>
              <a:rPr lang="en-US" sz="2400" dirty="0">
                <a:solidFill>
                  <a:srgbClr val="2D3956"/>
                </a:solidFill>
                <a:latin typeface="Times New Roman" panose="02020603050405020304" pitchFamily="18" charset="0"/>
              </a:rPr>
              <a:t>law that regulates relations among traders </a:t>
            </a:r>
            <a:r>
              <a:rPr lang="en-US" sz="2400" dirty="0" smtClean="0">
                <a:solidFill>
                  <a:srgbClr val="2D3956"/>
                </a:solidFill>
                <a:latin typeface="Times New Roman" panose="02020603050405020304" pitchFamily="18" charset="0"/>
              </a:rPr>
              <a:t>has developed</a:t>
            </a:r>
            <a:r>
              <a:rPr lang="en-US" sz="2400" dirty="0">
                <a:solidFill>
                  <a:srgbClr val="2D3956"/>
                </a:solidFill>
                <a:latin typeface="Times New Roman" panose="02020603050405020304" pitchFamily="18" charset="0"/>
              </a:rPr>
              <a:t>, called </a:t>
            </a:r>
            <a:r>
              <a:rPr lang="en-US" sz="2400" b="1" dirty="0">
                <a:solidFill>
                  <a:srgbClr val="2D3956"/>
                </a:solidFill>
                <a:latin typeface="Times New Roman" panose="02020603050405020304" pitchFamily="18" charset="0"/>
              </a:rPr>
              <a:t>“Lex mercatoria” </a:t>
            </a:r>
            <a:r>
              <a:rPr lang="en-US" sz="2400" dirty="0">
                <a:solidFill>
                  <a:srgbClr val="2D3956"/>
                </a:solidFill>
                <a:latin typeface="Times New Roman" panose="02020603050405020304" pitchFamily="18" charset="0"/>
              </a:rPr>
              <a:t>or “Merchant Law”. In </a:t>
            </a:r>
            <a:r>
              <a:rPr lang="en-US" sz="2400" dirty="0" smtClean="0">
                <a:solidFill>
                  <a:srgbClr val="2D3956"/>
                </a:solidFill>
                <a:latin typeface="Times New Roman" panose="02020603050405020304" pitchFamily="18" charset="0"/>
              </a:rPr>
              <a:t>large bourgeois codifications </a:t>
            </a:r>
            <a:r>
              <a:rPr lang="en-US" sz="2400" dirty="0">
                <a:solidFill>
                  <a:srgbClr val="2D3956"/>
                </a:solidFill>
                <a:latin typeface="Times New Roman" panose="02020603050405020304" pitchFamily="18" charset="0"/>
              </a:rPr>
              <a:t>that </a:t>
            </a:r>
            <a:r>
              <a:rPr lang="en-US" sz="2400" dirty="0" smtClean="0">
                <a:solidFill>
                  <a:srgbClr val="2D3956"/>
                </a:solidFill>
                <a:latin typeface="Times New Roman" panose="02020603050405020304" pitchFamily="18" charset="0"/>
              </a:rPr>
              <a:t>defined </a:t>
            </a:r>
            <a:r>
              <a:rPr lang="en-US" sz="2400" dirty="0">
                <a:solidFill>
                  <a:srgbClr val="2D3956"/>
                </a:solidFill>
                <a:latin typeface="Times New Roman" panose="02020603050405020304" pitchFamily="18" charset="0"/>
              </a:rPr>
              <a:t>trade business </a:t>
            </a:r>
            <a:r>
              <a:rPr lang="en-US" sz="2400" dirty="0" smtClean="0">
                <a:solidFill>
                  <a:srgbClr val="2D3956"/>
                </a:solidFill>
                <a:latin typeface="Times New Roman" panose="02020603050405020304" pitchFamily="18" charset="0"/>
              </a:rPr>
              <a:t>subjectively at first </a:t>
            </a:r>
            <a:r>
              <a:rPr lang="en-US" sz="2400" dirty="0">
                <a:solidFill>
                  <a:srgbClr val="2D3956"/>
                </a:solidFill>
                <a:latin typeface="Times New Roman" panose="02020603050405020304" pitchFamily="18" charset="0"/>
              </a:rPr>
              <a:t>– as a trader’s job, the term </a:t>
            </a:r>
            <a:r>
              <a:rPr lang="en-US" sz="2400" b="1" dirty="0">
                <a:solidFill>
                  <a:srgbClr val="2D3956"/>
                </a:solidFill>
                <a:latin typeface="Times New Roman" panose="02020603050405020304" pitchFamily="18" charset="0"/>
              </a:rPr>
              <a:t>“trade law” </a:t>
            </a:r>
            <a:r>
              <a:rPr lang="en-US" sz="2400" dirty="0">
                <a:solidFill>
                  <a:srgbClr val="2D3956"/>
                </a:solidFill>
                <a:latin typeface="Times New Roman" panose="02020603050405020304" pitchFamily="18" charset="0"/>
              </a:rPr>
              <a:t>or </a:t>
            </a:r>
            <a:r>
              <a:rPr lang="en-US" sz="2400" b="1" dirty="0">
                <a:solidFill>
                  <a:srgbClr val="2D3956"/>
                </a:solidFill>
                <a:latin typeface="Times New Roman" panose="02020603050405020304" pitchFamily="18" charset="0"/>
              </a:rPr>
              <a:t>“</a:t>
            </a:r>
            <a:r>
              <a:rPr lang="en-US" sz="2400" b="1" dirty="0" smtClean="0">
                <a:solidFill>
                  <a:srgbClr val="2D3956"/>
                </a:solidFill>
                <a:latin typeface="Times New Roman" panose="02020603050405020304" pitchFamily="18" charset="0"/>
              </a:rPr>
              <a:t>commercial law</a:t>
            </a:r>
            <a:r>
              <a:rPr lang="en-US" sz="2400" b="1" dirty="0">
                <a:solidFill>
                  <a:srgbClr val="2D3956"/>
                </a:solidFill>
                <a:latin typeface="Times New Roman" panose="02020603050405020304" pitchFamily="18" charset="0"/>
              </a:rPr>
              <a:t>” </a:t>
            </a:r>
            <a:r>
              <a:rPr lang="en-US" sz="2400" dirty="0">
                <a:solidFill>
                  <a:srgbClr val="2D3956"/>
                </a:solidFill>
                <a:latin typeface="Times New Roman" panose="02020603050405020304" pitchFamily="18" charset="0"/>
              </a:rPr>
              <a:t>was kept. This was done primarily in the Austrian Civil </a:t>
            </a:r>
            <a:r>
              <a:rPr lang="en-US" sz="2400" dirty="0" smtClean="0">
                <a:solidFill>
                  <a:srgbClr val="2D3956"/>
                </a:solidFill>
                <a:latin typeface="Times New Roman" panose="02020603050405020304" pitchFamily="18" charset="0"/>
              </a:rPr>
              <a:t>Code  (</a:t>
            </a:r>
            <a:r>
              <a:rPr lang="en-US" sz="2400" dirty="0">
                <a:solidFill>
                  <a:srgbClr val="2D3956"/>
                </a:solidFill>
                <a:latin typeface="Times New Roman" panose="02020603050405020304" pitchFamily="18" charset="0"/>
              </a:rPr>
              <a:t>ACC) of 1811, and the German Commercial Code (GCC) of 1863</a:t>
            </a:r>
            <a:r>
              <a:rPr lang="en-US" sz="2400" dirty="0" smtClean="0">
                <a:solidFill>
                  <a:srgbClr val="2D3956"/>
                </a:solidFill>
                <a:latin typeface="Times New Roman" panose="02020603050405020304" pitchFamily="18" charset="0"/>
              </a:rPr>
              <a:t>.  In </a:t>
            </a:r>
            <a:r>
              <a:rPr lang="en-US" sz="2400" dirty="0">
                <a:solidFill>
                  <a:srgbClr val="2D3956"/>
                </a:solidFill>
                <a:latin typeface="Times New Roman" panose="02020603050405020304" pitchFamily="18" charset="0"/>
              </a:rPr>
              <a:t>these laws, “trade law” is an absolutely appropriate term.</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146852" y="829860"/>
            <a:ext cx="6785114"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09051" y="1999561"/>
            <a:ext cx="11661840" cy="2677656"/>
          </a:xfrm>
          <a:prstGeom prst="rect">
            <a:avLst/>
          </a:prstGeom>
          <a:noFill/>
        </p:spPr>
        <p:txBody>
          <a:bodyPr wrap="square" rtlCol="0">
            <a:spAutoFit/>
          </a:bodyPr>
          <a:lstStyle/>
          <a:p>
            <a:pPr algn="just"/>
            <a:r>
              <a:rPr lang="en-US" sz="2400" dirty="0" smtClean="0">
                <a:solidFill>
                  <a:srgbClr val="2D3956"/>
                </a:solidFill>
                <a:latin typeface="Times New Roman" panose="02020603050405020304" pitchFamily="18" charset="0"/>
              </a:rPr>
              <a:t>- </a:t>
            </a:r>
            <a:r>
              <a:rPr lang="en-US" sz="2400" b="1" dirty="0">
                <a:solidFill>
                  <a:srgbClr val="2D3956"/>
                </a:solidFill>
                <a:latin typeface="Times New Roman" panose="02020603050405020304" pitchFamily="18" charset="0"/>
              </a:rPr>
              <a:t>“Commercial law” </a:t>
            </a:r>
            <a:r>
              <a:rPr lang="en-US" sz="2400" dirty="0">
                <a:solidFill>
                  <a:srgbClr val="2D3956"/>
                </a:solidFill>
                <a:latin typeface="Times New Roman" panose="02020603050405020304" pitchFamily="18" charset="0"/>
              </a:rPr>
              <a:t>is a term whose meaning lies in the </a:t>
            </a:r>
            <a:r>
              <a:rPr lang="en-US" sz="2400" dirty="0" smtClean="0">
                <a:solidFill>
                  <a:srgbClr val="2D3956"/>
                </a:solidFill>
                <a:latin typeface="Times New Roman" panose="02020603050405020304" pitchFamily="18" charset="0"/>
              </a:rPr>
              <a:t>political need </a:t>
            </a:r>
            <a:r>
              <a:rPr lang="en-US" sz="2400" dirty="0">
                <a:solidFill>
                  <a:srgbClr val="2D3956"/>
                </a:solidFill>
                <a:latin typeface="Times New Roman" panose="02020603050405020304" pitchFamily="18" charset="0"/>
              </a:rPr>
              <a:t>to free the “commerce” i.e. economic activities from </a:t>
            </a:r>
            <a:r>
              <a:rPr lang="en-US" sz="2400" dirty="0" smtClean="0">
                <a:solidFill>
                  <a:srgbClr val="2D3956"/>
                </a:solidFill>
                <a:latin typeface="Times New Roman" panose="02020603050405020304" pitchFamily="18" charset="0"/>
              </a:rPr>
              <a:t>guild and </a:t>
            </a:r>
            <a:r>
              <a:rPr lang="en-US" sz="2400" dirty="0">
                <a:solidFill>
                  <a:srgbClr val="2D3956"/>
                </a:solidFill>
                <a:latin typeface="Times New Roman" panose="02020603050405020304" pitchFamily="18" charset="0"/>
              </a:rPr>
              <a:t>administrative control imposed by absolute monarchs. </a:t>
            </a:r>
            <a:r>
              <a:rPr lang="en-US" sz="2400" dirty="0" smtClean="0">
                <a:solidFill>
                  <a:srgbClr val="2D3956"/>
                </a:solidFill>
                <a:latin typeface="Times New Roman" panose="02020603050405020304" pitchFamily="18" charset="0"/>
              </a:rPr>
              <a:t>The Napoleonic </a:t>
            </a:r>
            <a:r>
              <a:rPr lang="en-US" sz="2400" dirty="0">
                <a:solidFill>
                  <a:srgbClr val="2D3956"/>
                </a:solidFill>
                <a:latin typeface="Times New Roman" panose="02020603050405020304" pitchFamily="18" charset="0"/>
              </a:rPr>
              <a:t>Code de Commerce of 1807 </a:t>
            </a:r>
            <a:r>
              <a:rPr lang="en-US" sz="2400" dirty="0" smtClean="0">
                <a:solidFill>
                  <a:srgbClr val="2D3956"/>
                </a:solidFill>
                <a:latin typeface="Times New Roman" panose="02020603050405020304" pitchFamily="18" charset="0"/>
              </a:rPr>
              <a:t>defined </a:t>
            </a:r>
            <a:r>
              <a:rPr lang="en-US" sz="2400" dirty="0">
                <a:solidFill>
                  <a:srgbClr val="2D3956"/>
                </a:solidFill>
                <a:latin typeface="Times New Roman" panose="02020603050405020304" pitchFamily="18" charset="0"/>
              </a:rPr>
              <a:t>the </a:t>
            </a:r>
            <a:r>
              <a:rPr lang="en-US" sz="2400" dirty="0" smtClean="0">
                <a:solidFill>
                  <a:srgbClr val="2D3956"/>
                </a:solidFill>
                <a:latin typeface="Times New Roman" panose="02020603050405020304" pitchFamily="18" charset="0"/>
              </a:rPr>
              <a:t>operations that </a:t>
            </a:r>
            <a:r>
              <a:rPr lang="en-US" sz="2400" dirty="0">
                <a:solidFill>
                  <a:srgbClr val="2D3956"/>
                </a:solidFill>
                <a:latin typeface="Times New Roman" panose="02020603050405020304" pitchFamily="18" charset="0"/>
              </a:rPr>
              <a:t>are objectively, by their nature and characteristics, economic</a:t>
            </a:r>
            <a:r>
              <a:rPr lang="en-US" sz="2400" dirty="0" smtClean="0">
                <a:solidFill>
                  <a:srgbClr val="2D3956"/>
                </a:solidFill>
                <a:latin typeface="Times New Roman" panose="02020603050405020304" pitchFamily="18" charset="0"/>
              </a:rPr>
              <a:t>, i.e</a:t>
            </a:r>
            <a:r>
              <a:rPr lang="en-US" sz="2400" dirty="0">
                <a:solidFill>
                  <a:srgbClr val="2D3956"/>
                </a:solidFill>
                <a:latin typeface="Times New Roman" panose="02020603050405020304" pitchFamily="18" charset="0"/>
              </a:rPr>
              <a:t>. “commercial”. Anyone who conducted such activities had </a:t>
            </a:r>
            <a:r>
              <a:rPr lang="en-US" sz="2400" dirty="0" smtClean="0">
                <a:solidFill>
                  <a:srgbClr val="2D3956"/>
                </a:solidFill>
                <a:latin typeface="Times New Roman" panose="02020603050405020304" pitchFamily="18" charset="0"/>
              </a:rPr>
              <a:t>the status </a:t>
            </a:r>
            <a:r>
              <a:rPr lang="en-US" sz="2400" dirty="0">
                <a:solidFill>
                  <a:srgbClr val="2D3956"/>
                </a:solidFill>
                <a:latin typeface="Times New Roman" panose="02020603050405020304" pitchFamily="18" charset="0"/>
              </a:rPr>
              <a:t>of a trader, regardless of guild and other </a:t>
            </a:r>
            <a:r>
              <a:rPr lang="en-US" sz="2400" dirty="0" smtClean="0">
                <a:solidFill>
                  <a:srgbClr val="2D3956"/>
                </a:solidFill>
                <a:latin typeface="Times New Roman" panose="02020603050405020304" pitchFamily="18" charset="0"/>
              </a:rPr>
              <a:t>administrative conditions</a:t>
            </a:r>
            <a:r>
              <a:rPr lang="en-US" sz="2400" dirty="0">
                <a:solidFill>
                  <a:srgbClr val="2D3956"/>
                </a:solidFill>
                <a:latin typeface="Times New Roman" panose="02020603050405020304" pitchFamily="18" charset="0"/>
              </a:rPr>
              <a:t>. Later developments have brought these </a:t>
            </a:r>
            <a:r>
              <a:rPr lang="en-US" sz="2400" dirty="0" smtClean="0">
                <a:solidFill>
                  <a:srgbClr val="2D3956"/>
                </a:solidFill>
                <a:latin typeface="Times New Roman" panose="02020603050405020304" pitchFamily="18" charset="0"/>
              </a:rPr>
              <a:t>two concepts </a:t>
            </a:r>
            <a:r>
              <a:rPr lang="en-US" sz="2400" dirty="0">
                <a:solidFill>
                  <a:srgbClr val="2D3956"/>
                </a:solidFill>
                <a:latin typeface="Times New Roman" panose="02020603050405020304" pitchFamily="18" charset="0"/>
              </a:rPr>
              <a:t>closer together. German law, for instance, knows </a:t>
            </a:r>
            <a:r>
              <a:rPr lang="en-US" sz="2400" dirty="0" smtClean="0">
                <a:solidFill>
                  <a:srgbClr val="2D3956"/>
                </a:solidFill>
                <a:latin typeface="Times New Roman" panose="02020603050405020304" pitchFamily="18" charset="0"/>
              </a:rPr>
              <a:t>of  </a:t>
            </a:r>
            <a:r>
              <a:rPr lang="en-US" sz="2400" b="1" dirty="0" smtClean="0">
                <a:solidFill>
                  <a:srgbClr val="2D3956"/>
                </a:solidFill>
                <a:latin typeface="Times New Roman" panose="02020603050405020304" pitchFamily="18" charset="0"/>
              </a:rPr>
              <a:t>“Musskaufleute</a:t>
            </a:r>
            <a:r>
              <a:rPr lang="en-US" sz="2400" b="1" dirty="0">
                <a:solidFill>
                  <a:srgbClr val="2D3956"/>
                </a:solidFill>
                <a:latin typeface="Times New Roman" panose="02020603050405020304" pitchFamily="18" charset="0"/>
              </a:rPr>
              <a:t>” </a:t>
            </a:r>
            <a:r>
              <a:rPr lang="en-US" sz="2400" dirty="0">
                <a:solidFill>
                  <a:srgbClr val="2D3956"/>
                </a:solidFill>
                <a:latin typeface="Times New Roman" panose="02020603050405020304" pitchFamily="18" charset="0"/>
              </a:rPr>
              <a:t>and </a:t>
            </a:r>
            <a:r>
              <a:rPr lang="en-US" sz="2400" b="1" dirty="0">
                <a:solidFill>
                  <a:srgbClr val="2D3956"/>
                </a:solidFill>
                <a:latin typeface="Times New Roman" panose="02020603050405020304" pitchFamily="18" charset="0"/>
              </a:rPr>
              <a:t>“</a:t>
            </a:r>
            <a:r>
              <a:rPr lang="en-US" sz="2400" b="1" dirty="0">
                <a:solidFill>
                  <a:srgbClr val="2D3956"/>
                </a:solidFill>
                <a:latin typeface="Times New Roman" panose="02020603050405020304" pitchFamily="18" charset="0"/>
              </a:rPr>
              <a:t>Kannkaufleute</a:t>
            </a:r>
            <a:r>
              <a:rPr lang="en-US" sz="2400" b="1" dirty="0">
                <a:solidFill>
                  <a:srgbClr val="2D3956"/>
                </a:solidFill>
                <a:latin typeface="Times New Roman" panose="02020603050405020304" pitchFamily="18" charset="0"/>
              </a:rPr>
              <a:t>”.</a:t>
            </a: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686838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146852" y="829860"/>
            <a:ext cx="6785114"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09051" y="1999561"/>
            <a:ext cx="11661840" cy="3046988"/>
          </a:xfrm>
          <a:prstGeom prst="rect">
            <a:avLst/>
          </a:prstGeom>
          <a:noFill/>
        </p:spPr>
        <p:txBody>
          <a:bodyPr wrap="square" rtlCol="0">
            <a:spAutoFit/>
          </a:bodyPr>
          <a:lstStyle/>
          <a:p>
            <a:pPr algn="just"/>
            <a:r>
              <a:rPr lang="en-US" sz="2400" dirty="0" smtClean="0">
                <a:solidFill>
                  <a:srgbClr val="2D3956"/>
                </a:solidFill>
                <a:latin typeface="Times New Roman" panose="02020603050405020304" pitchFamily="18" charset="0"/>
              </a:rPr>
              <a:t>- </a:t>
            </a:r>
            <a:r>
              <a:rPr lang="en-US" sz="2400" b="1" dirty="0">
                <a:solidFill>
                  <a:srgbClr val="2D3956"/>
                </a:solidFill>
                <a:latin typeface="Times New Roman" panose="02020603050405020304" pitchFamily="18" charset="0"/>
              </a:rPr>
              <a:t>“Economic law” </a:t>
            </a:r>
            <a:r>
              <a:rPr lang="en-US" sz="2400" dirty="0">
                <a:solidFill>
                  <a:srgbClr val="2D3956"/>
                </a:solidFill>
                <a:latin typeface="Times New Roman" panose="02020603050405020304" pitchFamily="18" charset="0"/>
              </a:rPr>
              <a:t>or </a:t>
            </a:r>
            <a:r>
              <a:rPr lang="en-US" sz="2400" b="1" dirty="0">
                <a:solidFill>
                  <a:srgbClr val="2D3956"/>
                </a:solidFill>
                <a:latin typeface="Times New Roman" panose="02020603050405020304" pitchFamily="18" charset="0"/>
              </a:rPr>
              <a:t>“Wirtschaftsrecht” </a:t>
            </a:r>
            <a:r>
              <a:rPr lang="en-US" sz="2400" dirty="0">
                <a:solidFill>
                  <a:srgbClr val="2D3956"/>
                </a:solidFill>
                <a:latin typeface="Times New Roman" panose="02020603050405020304" pitchFamily="18" charset="0"/>
              </a:rPr>
              <a:t>originated in Germany at </a:t>
            </a:r>
            <a:r>
              <a:rPr lang="en-US" sz="2400" dirty="0" smtClean="0">
                <a:solidFill>
                  <a:srgbClr val="2D3956"/>
                </a:solidFill>
                <a:latin typeface="Times New Roman" panose="02020603050405020304" pitchFamily="18" charset="0"/>
              </a:rPr>
              <a:t>the end </a:t>
            </a:r>
            <a:r>
              <a:rPr lang="en-US" sz="2400" dirty="0">
                <a:solidFill>
                  <a:srgbClr val="2D3956"/>
                </a:solidFill>
                <a:latin typeface="Times New Roman" panose="02020603050405020304" pitchFamily="18" charset="0"/>
              </a:rPr>
              <a:t>of the 19th century, with the formation of a large set of </a:t>
            </a:r>
            <a:r>
              <a:rPr lang="en-US" sz="2400" dirty="0" smtClean="0">
                <a:solidFill>
                  <a:srgbClr val="2D3956"/>
                </a:solidFill>
                <a:latin typeface="Times New Roman" panose="02020603050405020304" pitchFamily="18" charset="0"/>
              </a:rPr>
              <a:t>coercive regulations </a:t>
            </a:r>
            <a:r>
              <a:rPr lang="en-US" sz="2400" dirty="0">
                <a:solidFill>
                  <a:srgbClr val="2D3956"/>
                </a:solidFill>
                <a:latin typeface="Times New Roman" panose="02020603050405020304" pitchFamily="18" charset="0"/>
              </a:rPr>
              <a:t>that dealt with the legal framework of </a:t>
            </a:r>
            <a:r>
              <a:rPr lang="en-US" sz="2400" dirty="0" smtClean="0">
                <a:solidFill>
                  <a:srgbClr val="2D3956"/>
                </a:solidFill>
                <a:latin typeface="Times New Roman" panose="02020603050405020304" pitchFamily="18" charset="0"/>
              </a:rPr>
              <a:t>conducting economic </a:t>
            </a:r>
            <a:r>
              <a:rPr lang="en-US" sz="2400" dirty="0">
                <a:solidFill>
                  <a:srgbClr val="2D3956"/>
                </a:solidFill>
                <a:latin typeface="Times New Roman" panose="02020603050405020304" pitchFamily="18" charset="0"/>
              </a:rPr>
              <a:t>activities. The difference between </a:t>
            </a:r>
            <a:r>
              <a:rPr lang="en-US" sz="2400" b="1" dirty="0">
                <a:solidFill>
                  <a:srgbClr val="2D3956"/>
                </a:solidFill>
                <a:latin typeface="Times New Roman" panose="02020603050405020304" pitchFamily="18" charset="0"/>
              </a:rPr>
              <a:t>“Handelsrecht” </a:t>
            </a:r>
            <a:r>
              <a:rPr lang="en-US" sz="2400" dirty="0" smtClean="0">
                <a:solidFill>
                  <a:srgbClr val="2D3956"/>
                </a:solidFill>
                <a:latin typeface="Times New Roman" panose="02020603050405020304" pitchFamily="18" charset="0"/>
              </a:rPr>
              <a:t>and   </a:t>
            </a:r>
            <a:r>
              <a:rPr lang="en-US" sz="2400" b="1" dirty="0" smtClean="0">
                <a:solidFill>
                  <a:srgbClr val="2D3956"/>
                </a:solidFill>
                <a:latin typeface="Times New Roman" panose="02020603050405020304" pitchFamily="18" charset="0"/>
              </a:rPr>
              <a:t>“</a:t>
            </a:r>
            <a:r>
              <a:rPr lang="en-US" sz="2400" b="1" dirty="0">
                <a:solidFill>
                  <a:srgbClr val="2D3956"/>
                </a:solidFill>
                <a:latin typeface="Times New Roman" panose="02020603050405020304" pitchFamily="18" charset="0"/>
              </a:rPr>
              <a:t>Wirtschaftsrecht” </a:t>
            </a:r>
            <a:r>
              <a:rPr lang="en-US" sz="2400" dirty="0">
                <a:solidFill>
                  <a:srgbClr val="2D3956"/>
                </a:solidFill>
                <a:latin typeface="Times New Roman" panose="02020603050405020304" pitchFamily="18" charset="0"/>
              </a:rPr>
              <a:t>is primarily in the methodology, and it </a:t>
            </a:r>
            <a:r>
              <a:rPr lang="en-US" sz="2400" dirty="0" smtClean="0">
                <a:solidFill>
                  <a:srgbClr val="2D3956"/>
                </a:solidFill>
                <a:latin typeface="Times New Roman" panose="02020603050405020304" pitchFamily="18" charset="0"/>
              </a:rPr>
              <a:t>expresses a </a:t>
            </a:r>
            <a:r>
              <a:rPr lang="en-US" sz="2400" dirty="0">
                <a:solidFill>
                  <a:srgbClr val="2D3956"/>
                </a:solidFill>
                <a:latin typeface="Times New Roman" panose="02020603050405020304" pitchFamily="18" charset="0"/>
              </a:rPr>
              <a:t>contrast: coordination vs. subordination. When the </a:t>
            </a:r>
            <a:r>
              <a:rPr lang="en-US" sz="2400" dirty="0" smtClean="0">
                <a:solidFill>
                  <a:srgbClr val="2D3956"/>
                </a:solidFill>
                <a:latin typeface="Times New Roman" panose="02020603050405020304" pitchFamily="18" charset="0"/>
              </a:rPr>
              <a:t>administrative socialism </a:t>
            </a:r>
            <a:r>
              <a:rPr lang="en-US" sz="2400" dirty="0">
                <a:solidFill>
                  <a:srgbClr val="2D3956"/>
                </a:solidFill>
                <a:latin typeface="Times New Roman" panose="02020603050405020304" pitchFamily="18" charset="0"/>
              </a:rPr>
              <a:t>accepted the fact that administrative intervention </a:t>
            </a:r>
            <a:r>
              <a:rPr lang="en-US" sz="2400" dirty="0" smtClean="0">
                <a:solidFill>
                  <a:srgbClr val="2D3956"/>
                </a:solidFill>
                <a:latin typeface="Times New Roman" panose="02020603050405020304" pitchFamily="18" charset="0"/>
              </a:rPr>
              <a:t>in economy </a:t>
            </a:r>
            <a:r>
              <a:rPr lang="en-US" sz="2400" dirty="0">
                <a:solidFill>
                  <a:srgbClr val="2D3956"/>
                </a:solidFill>
                <a:latin typeface="Times New Roman" panose="02020603050405020304" pitchFamily="18" charset="0"/>
              </a:rPr>
              <a:t>has its </a:t>
            </a:r>
            <a:r>
              <a:rPr lang="en-US" sz="2400" dirty="0" smtClean="0">
                <a:solidFill>
                  <a:srgbClr val="2D3956"/>
                </a:solidFill>
                <a:latin typeface="Times New Roman" panose="02020603050405020304" pitchFamily="18" charset="0"/>
              </a:rPr>
              <a:t>specific </a:t>
            </a:r>
            <a:r>
              <a:rPr lang="en-US" sz="2400" dirty="0">
                <a:solidFill>
                  <a:srgbClr val="2D3956"/>
                </a:solidFill>
                <a:latin typeface="Times New Roman" panose="02020603050405020304" pitchFamily="18" charset="0"/>
              </a:rPr>
              <a:t>characteristics </a:t>
            </a:r>
            <a:r>
              <a:rPr lang="en-US" sz="2400" b="1" dirty="0">
                <a:solidFill>
                  <a:srgbClr val="2D3956"/>
                </a:solidFill>
                <a:latin typeface="Times New Roman" panose="02020603050405020304" pitchFamily="18" charset="0"/>
              </a:rPr>
              <a:t>(“gosudarstvenici” </a:t>
            </a:r>
            <a:r>
              <a:rPr lang="en-US" sz="2400" dirty="0" smtClean="0">
                <a:solidFill>
                  <a:srgbClr val="2D3956"/>
                </a:solidFill>
                <a:latin typeface="Times New Roman" panose="02020603050405020304" pitchFamily="18" charset="0"/>
              </a:rPr>
              <a:t>vs,  </a:t>
            </a:r>
            <a:r>
              <a:rPr lang="en-US" sz="2400" b="1" dirty="0" smtClean="0">
                <a:solidFill>
                  <a:srgbClr val="2D3956"/>
                </a:solidFill>
                <a:latin typeface="Times New Roman" panose="02020603050405020304" pitchFamily="18" charset="0"/>
              </a:rPr>
              <a:t>“</a:t>
            </a:r>
            <a:r>
              <a:rPr lang="en-US" sz="2400" b="1" dirty="0">
                <a:solidFill>
                  <a:srgbClr val="2D3956"/>
                </a:solidFill>
                <a:latin typeface="Times New Roman" panose="02020603050405020304" pitchFamily="18" charset="0"/>
              </a:rPr>
              <a:t>hazjastvenici”), </a:t>
            </a:r>
            <a:r>
              <a:rPr lang="en-US" sz="2400" dirty="0">
                <a:solidFill>
                  <a:srgbClr val="2D3956"/>
                </a:solidFill>
                <a:latin typeface="Times New Roman" panose="02020603050405020304" pitchFamily="18" charset="0"/>
              </a:rPr>
              <a:t>the term “economic law” was adopted for </a:t>
            </a:r>
            <a:r>
              <a:rPr lang="en-US" sz="2400" dirty="0" smtClean="0">
                <a:solidFill>
                  <a:srgbClr val="2D3956"/>
                </a:solidFill>
                <a:latin typeface="Times New Roman" panose="02020603050405020304" pitchFamily="18" charset="0"/>
              </a:rPr>
              <a:t>both economic </a:t>
            </a:r>
            <a:r>
              <a:rPr lang="en-US" sz="2400" dirty="0">
                <a:solidFill>
                  <a:srgbClr val="2D3956"/>
                </a:solidFill>
                <a:latin typeface="Times New Roman" panose="02020603050405020304" pitchFamily="18" charset="0"/>
              </a:rPr>
              <a:t>and state legal relations that deal with economy.</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3598350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146852" y="829860"/>
            <a:ext cx="6785114"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09051" y="1999561"/>
            <a:ext cx="11661840" cy="3046988"/>
          </a:xfrm>
          <a:prstGeom prst="rect">
            <a:avLst/>
          </a:prstGeom>
          <a:noFill/>
        </p:spPr>
        <p:txBody>
          <a:bodyPr wrap="square" rtlCol="0">
            <a:spAutoFit/>
          </a:bodyPr>
          <a:lstStyle/>
          <a:p>
            <a:pPr algn="just"/>
            <a:r>
              <a:rPr lang="en-US" sz="2400" dirty="0" smtClean="0">
                <a:solidFill>
                  <a:srgbClr val="2D3956"/>
                </a:solidFill>
                <a:latin typeface="Times New Roman" panose="02020603050405020304" pitchFamily="18" charset="0"/>
              </a:rPr>
              <a:t>- </a:t>
            </a:r>
            <a:r>
              <a:rPr lang="en-US" sz="2400" b="1" dirty="0">
                <a:solidFill>
                  <a:srgbClr val="2D3956"/>
                </a:solidFill>
                <a:latin typeface="Times New Roman" panose="02020603050405020304" pitchFamily="18" charset="0"/>
              </a:rPr>
              <a:t>“Business Law” </a:t>
            </a:r>
            <a:r>
              <a:rPr lang="en-US" sz="2400" dirty="0">
                <a:solidFill>
                  <a:srgbClr val="2D3956"/>
                </a:solidFill>
                <a:latin typeface="Times New Roman" panose="02020603050405020304" pitchFamily="18" charset="0"/>
              </a:rPr>
              <a:t>originated in the common law system, </a:t>
            </a:r>
            <a:r>
              <a:rPr lang="en-US" sz="2400" dirty="0" smtClean="0">
                <a:solidFill>
                  <a:srgbClr val="2D3956"/>
                </a:solidFill>
                <a:latin typeface="Times New Roman" panose="02020603050405020304" pitchFamily="18" charset="0"/>
              </a:rPr>
              <a:t>particularly the </a:t>
            </a:r>
            <a:r>
              <a:rPr lang="en-US" sz="2400" dirty="0">
                <a:solidFill>
                  <a:srgbClr val="2D3956"/>
                </a:solidFill>
                <a:latin typeface="Times New Roman" panose="02020603050405020304" pitchFamily="18" charset="0"/>
              </a:rPr>
              <a:t>one in the United States of America. By its content, it is </a:t>
            </a:r>
            <a:r>
              <a:rPr lang="en-US" sz="2400" dirty="0" smtClean="0">
                <a:solidFill>
                  <a:srgbClr val="2D3956"/>
                </a:solidFill>
                <a:latin typeface="Times New Roman" panose="02020603050405020304" pitchFamily="18" charset="0"/>
              </a:rPr>
              <a:t>a counterpart </a:t>
            </a:r>
            <a:r>
              <a:rPr lang="en-US" sz="2400" dirty="0">
                <a:solidFill>
                  <a:srgbClr val="2D3956"/>
                </a:solidFill>
                <a:latin typeface="Times New Roman" panose="02020603050405020304" pitchFamily="18" charset="0"/>
              </a:rPr>
              <a:t>of the term </a:t>
            </a:r>
            <a:r>
              <a:rPr lang="en-US" sz="2400" b="1" dirty="0">
                <a:solidFill>
                  <a:srgbClr val="2D3956"/>
                </a:solidFill>
                <a:latin typeface="Times New Roman" panose="02020603050405020304" pitchFamily="18" charset="0"/>
              </a:rPr>
              <a:t>“commercial law”. </a:t>
            </a:r>
            <a:r>
              <a:rPr lang="en-US" sz="2400" dirty="0">
                <a:solidFill>
                  <a:srgbClr val="2D3956"/>
                </a:solidFill>
                <a:latin typeface="Times New Roman" panose="02020603050405020304" pitchFamily="18" charset="0"/>
              </a:rPr>
              <a:t>The reasons to </a:t>
            </a:r>
            <a:r>
              <a:rPr lang="en-US" sz="2400" dirty="0" smtClean="0">
                <a:solidFill>
                  <a:srgbClr val="2D3956"/>
                </a:solidFill>
                <a:latin typeface="Times New Roman" panose="02020603050405020304" pitchFamily="18" charset="0"/>
              </a:rPr>
              <a:t>adopt the </a:t>
            </a:r>
            <a:r>
              <a:rPr lang="en-US" sz="2400" dirty="0">
                <a:solidFill>
                  <a:srgbClr val="2D3956"/>
                </a:solidFill>
                <a:latin typeface="Times New Roman" panose="02020603050405020304" pitchFamily="18" charset="0"/>
              </a:rPr>
              <a:t>term “business law” are the following:</a:t>
            </a:r>
          </a:p>
          <a:p>
            <a:pPr algn="just"/>
            <a:r>
              <a:rPr lang="en-US" sz="2400" b="1" dirty="0">
                <a:solidFill>
                  <a:srgbClr val="2D3956"/>
                </a:solidFill>
                <a:latin typeface="Times New Roman" panose="02020603050405020304" pitchFamily="18" charset="0"/>
              </a:rPr>
              <a:t>1) </a:t>
            </a:r>
            <a:r>
              <a:rPr lang="en-US" sz="2400" dirty="0">
                <a:solidFill>
                  <a:srgbClr val="2D3956"/>
                </a:solidFill>
                <a:latin typeface="Times New Roman" panose="02020603050405020304" pitchFamily="18" charset="0"/>
              </a:rPr>
              <a:t>in our area, commerce is understood as the exchange </a:t>
            </a:r>
            <a:r>
              <a:rPr lang="en-US" sz="2400" dirty="0" smtClean="0">
                <a:solidFill>
                  <a:srgbClr val="2D3956"/>
                </a:solidFill>
                <a:latin typeface="Times New Roman" panose="02020603050405020304" pitchFamily="18" charset="0"/>
              </a:rPr>
              <a:t>of goods </a:t>
            </a:r>
            <a:r>
              <a:rPr lang="en-US" sz="2400" dirty="0">
                <a:solidFill>
                  <a:srgbClr val="2D3956"/>
                </a:solidFill>
                <a:latin typeface="Times New Roman" panose="02020603050405020304" pitchFamily="18" charset="0"/>
              </a:rPr>
              <a:t>for money rather than as an equivalent of all </a:t>
            </a:r>
            <a:r>
              <a:rPr lang="en-US" sz="2400" dirty="0" smtClean="0">
                <a:solidFill>
                  <a:srgbClr val="2D3956"/>
                </a:solidFill>
                <a:latin typeface="Times New Roman" panose="02020603050405020304" pitchFamily="18" charset="0"/>
              </a:rPr>
              <a:t>economic activities</a:t>
            </a:r>
            <a:r>
              <a:rPr lang="en-US" sz="2400" dirty="0">
                <a:solidFill>
                  <a:srgbClr val="2D3956"/>
                </a:solidFill>
                <a:latin typeface="Times New Roman" panose="02020603050405020304" pitchFamily="18" charset="0"/>
              </a:rPr>
              <a:t>;</a:t>
            </a:r>
          </a:p>
          <a:p>
            <a:pPr algn="just"/>
            <a:r>
              <a:rPr lang="en-US" sz="2400" b="1" dirty="0">
                <a:solidFill>
                  <a:srgbClr val="2D3956"/>
                </a:solidFill>
                <a:latin typeface="Times New Roman" panose="02020603050405020304" pitchFamily="18" charset="0"/>
              </a:rPr>
              <a:t>2) </a:t>
            </a:r>
            <a:r>
              <a:rPr lang="en-US" sz="2400" dirty="0">
                <a:solidFill>
                  <a:srgbClr val="2D3956"/>
                </a:solidFill>
                <a:latin typeface="Times New Roman" panose="02020603050405020304" pitchFamily="18" charset="0"/>
              </a:rPr>
              <a:t>the term “economic law” is not common in market </a:t>
            </a:r>
            <a:r>
              <a:rPr lang="en-US" sz="2400" dirty="0" smtClean="0">
                <a:solidFill>
                  <a:srgbClr val="2D3956"/>
                </a:solidFill>
                <a:latin typeface="Times New Roman" panose="02020603050405020304" pitchFamily="18" charset="0"/>
              </a:rPr>
              <a:t>economies as </a:t>
            </a:r>
            <a:r>
              <a:rPr lang="en-US" sz="2400" dirty="0">
                <a:solidFill>
                  <a:srgbClr val="2D3956"/>
                </a:solidFill>
                <a:latin typeface="Times New Roman" panose="02020603050405020304" pitchFamily="18" charset="0"/>
              </a:rPr>
              <a:t>it reminds of an enforced legal administrative </a:t>
            </a:r>
            <a:r>
              <a:rPr lang="en-US" sz="2400" dirty="0" smtClean="0">
                <a:solidFill>
                  <a:srgbClr val="2D3956"/>
                </a:solidFill>
                <a:latin typeface="Times New Roman" panose="02020603050405020304" pitchFamily="18" charset="0"/>
              </a:rPr>
              <a:t>framework of </a:t>
            </a:r>
            <a:r>
              <a:rPr lang="en-US" sz="2400" dirty="0">
                <a:solidFill>
                  <a:srgbClr val="2D3956"/>
                </a:solidFill>
                <a:latin typeface="Times New Roman" panose="02020603050405020304" pitchFamily="18" charset="0"/>
              </a:rPr>
              <a:t>conducting economic activities;</a:t>
            </a:r>
          </a:p>
          <a:p>
            <a:pPr algn="just"/>
            <a:r>
              <a:rPr lang="en-US" sz="2400" b="1" dirty="0">
                <a:solidFill>
                  <a:srgbClr val="2D3956"/>
                </a:solidFill>
                <a:latin typeface="Times New Roman" panose="02020603050405020304" pitchFamily="18" charset="0"/>
              </a:rPr>
              <a:t>3) </a:t>
            </a:r>
            <a:r>
              <a:rPr lang="en-US" sz="2400" dirty="0">
                <a:solidFill>
                  <a:srgbClr val="2D3956"/>
                </a:solidFill>
                <a:latin typeface="Times New Roman" panose="02020603050405020304" pitchFamily="18" charset="0"/>
              </a:rPr>
              <a:t>“social property” as a proprietary basis of “economic law</a:t>
            </a:r>
            <a:r>
              <a:rPr lang="en-US" sz="2400" dirty="0" smtClean="0">
                <a:solidFill>
                  <a:srgbClr val="2D3956"/>
                </a:solidFill>
                <a:latin typeface="Times New Roman" panose="02020603050405020304" pitchFamily="18" charset="0"/>
              </a:rPr>
              <a:t>”  has </a:t>
            </a:r>
            <a:r>
              <a:rPr lang="en-US" sz="2400" dirty="0">
                <a:solidFill>
                  <a:srgbClr val="2D3956"/>
                </a:solidFill>
                <a:latin typeface="Times New Roman" panose="02020603050405020304" pitchFamily="18" charset="0"/>
              </a:rPr>
              <a:t>disappeared.</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072022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146852" y="829860"/>
            <a:ext cx="6785114"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09051" y="1999561"/>
            <a:ext cx="11661840" cy="3046988"/>
          </a:xfrm>
          <a:prstGeom prst="rect">
            <a:avLst/>
          </a:prstGeom>
          <a:noFill/>
        </p:spPr>
        <p:txBody>
          <a:bodyPr wrap="square" rtlCol="0">
            <a:spAutoFit/>
          </a:bodyPr>
          <a:lstStyle/>
          <a:p>
            <a:pPr algn="just"/>
            <a:r>
              <a:rPr lang="en-US" sz="2400" b="1" u="sng" dirty="0" smtClean="0">
                <a:solidFill>
                  <a:srgbClr val="2D3956"/>
                </a:solidFill>
                <a:latin typeface="Times New Roman" panose="02020603050405020304" pitchFamily="18" charset="0"/>
              </a:rPr>
              <a:t>2- </a:t>
            </a:r>
            <a:r>
              <a:rPr lang="en-US" sz="2400" b="1" u="sng" dirty="0">
                <a:solidFill>
                  <a:srgbClr val="2D3956"/>
                </a:solidFill>
                <a:latin typeface="Times New Roman" panose="02020603050405020304" pitchFamily="18" charset="0"/>
              </a:rPr>
              <a:t>Subject matter of business </a:t>
            </a:r>
            <a:r>
              <a:rPr lang="en-US" sz="2400" b="1" u="sng" dirty="0" smtClean="0">
                <a:solidFill>
                  <a:srgbClr val="2D3956"/>
                </a:solidFill>
                <a:latin typeface="Times New Roman" panose="02020603050405020304" pitchFamily="18" charset="0"/>
              </a:rPr>
              <a:t>law:</a:t>
            </a:r>
          </a:p>
          <a:p>
            <a:pPr algn="just"/>
            <a:r>
              <a:rPr lang="en-US" sz="2400" dirty="0">
                <a:solidFill>
                  <a:srgbClr val="2D3956"/>
                </a:solidFill>
                <a:latin typeface="Times New Roman" panose="02020603050405020304" pitchFamily="18" charset="0"/>
              </a:rPr>
              <a:t>- Theory is not unanimous regarding the subject matter </a:t>
            </a:r>
            <a:r>
              <a:rPr lang="en-US" sz="2400" dirty="0" smtClean="0">
                <a:solidFill>
                  <a:srgbClr val="2D3956"/>
                </a:solidFill>
                <a:latin typeface="Times New Roman" panose="02020603050405020304" pitchFamily="18" charset="0"/>
              </a:rPr>
              <a:t>of business </a:t>
            </a:r>
            <a:r>
              <a:rPr lang="en-US" sz="2400" dirty="0">
                <a:solidFill>
                  <a:srgbClr val="2D3956"/>
                </a:solidFill>
                <a:latin typeface="Times New Roman" panose="02020603050405020304" pitchFamily="18" charset="0"/>
              </a:rPr>
              <a:t>law. Professor Bartoš asserts that it implies all </a:t>
            </a:r>
            <a:r>
              <a:rPr lang="en-US" sz="2400" dirty="0" smtClean="0">
                <a:solidFill>
                  <a:srgbClr val="2D3956"/>
                </a:solidFill>
                <a:latin typeface="Times New Roman" panose="02020603050405020304" pitchFamily="18" charset="0"/>
              </a:rPr>
              <a:t>relations that </a:t>
            </a:r>
            <a:r>
              <a:rPr lang="en-US" sz="2400" dirty="0">
                <a:solidFill>
                  <a:srgbClr val="2D3956"/>
                </a:solidFill>
                <a:latin typeface="Times New Roman" panose="02020603050405020304" pitchFamily="18" charset="0"/>
              </a:rPr>
              <a:t>concern trade in legal sense of the word, regardless of </a:t>
            </a:r>
            <a:r>
              <a:rPr lang="en-US" sz="2400" dirty="0" smtClean="0">
                <a:solidFill>
                  <a:srgbClr val="2D3956"/>
                </a:solidFill>
                <a:latin typeface="Times New Roman" panose="02020603050405020304" pitchFamily="18" charset="0"/>
              </a:rPr>
              <a:t>who participates </a:t>
            </a:r>
            <a:r>
              <a:rPr lang="en-US" sz="2400" dirty="0">
                <a:solidFill>
                  <a:srgbClr val="2D3956"/>
                </a:solidFill>
                <a:latin typeface="Times New Roman" panose="02020603050405020304" pitchFamily="18" charset="0"/>
              </a:rPr>
              <a:t>in such relations and whether they are regulated </a:t>
            </a:r>
            <a:r>
              <a:rPr lang="en-US" sz="2400" dirty="0" smtClean="0">
                <a:solidFill>
                  <a:srgbClr val="2D3956"/>
                </a:solidFill>
                <a:latin typeface="Times New Roman" panose="02020603050405020304" pitchFamily="18" charset="0"/>
              </a:rPr>
              <a:t>by dispositive </a:t>
            </a:r>
            <a:r>
              <a:rPr lang="en-US" sz="2400" dirty="0">
                <a:solidFill>
                  <a:srgbClr val="2D3956"/>
                </a:solidFill>
                <a:latin typeface="Times New Roman" panose="02020603050405020304" pitchFamily="18" charset="0"/>
              </a:rPr>
              <a:t>or coercive norms. Professor Vedriš claims that it </a:t>
            </a:r>
            <a:r>
              <a:rPr lang="en-US" sz="2400" dirty="0" smtClean="0">
                <a:solidFill>
                  <a:srgbClr val="2D3956"/>
                </a:solidFill>
                <a:latin typeface="Times New Roman" panose="02020603050405020304" pitchFamily="18" charset="0"/>
              </a:rPr>
              <a:t>only includes </a:t>
            </a:r>
            <a:r>
              <a:rPr lang="en-US" sz="2400" dirty="0">
                <a:solidFill>
                  <a:srgbClr val="2D3956"/>
                </a:solidFill>
                <a:latin typeface="Times New Roman" panose="02020603050405020304" pitchFamily="18" charset="0"/>
              </a:rPr>
              <a:t>legal relations that originate from the dynamics of </a:t>
            </a:r>
            <a:r>
              <a:rPr lang="en-US" sz="2400" dirty="0" smtClean="0">
                <a:solidFill>
                  <a:srgbClr val="2D3956"/>
                </a:solidFill>
                <a:latin typeface="Times New Roman" panose="02020603050405020304" pitchFamily="18" charset="0"/>
              </a:rPr>
              <a:t>goods-monetary relations</a:t>
            </a:r>
            <a:r>
              <a:rPr lang="en-US" sz="2400" dirty="0">
                <a:solidFill>
                  <a:srgbClr val="2D3956"/>
                </a:solidFill>
                <a:latin typeface="Times New Roman" panose="02020603050405020304" pitchFamily="18" charset="0"/>
              </a:rPr>
              <a:t>; only the relations that concern commerce </a:t>
            </a:r>
            <a:r>
              <a:rPr lang="en-US" sz="2400" dirty="0" smtClean="0">
                <a:solidFill>
                  <a:srgbClr val="2D3956"/>
                </a:solidFill>
                <a:latin typeface="Times New Roman" panose="02020603050405020304" pitchFamily="18" charset="0"/>
              </a:rPr>
              <a:t>in legal </a:t>
            </a:r>
            <a:r>
              <a:rPr lang="en-US" sz="2400" dirty="0">
                <a:solidFill>
                  <a:srgbClr val="2D3956"/>
                </a:solidFill>
                <a:latin typeface="Times New Roman" panose="02020603050405020304" pitchFamily="18" charset="0"/>
              </a:rPr>
              <a:t>sense, involving the subjects that conduct such </a:t>
            </a:r>
            <a:r>
              <a:rPr lang="en-US" sz="2400" dirty="0" smtClean="0">
                <a:solidFill>
                  <a:srgbClr val="2D3956"/>
                </a:solidFill>
                <a:latin typeface="Times New Roman" panose="02020603050405020304" pitchFamily="18" charset="0"/>
              </a:rPr>
              <a:t>activities professionally </a:t>
            </a:r>
            <a:r>
              <a:rPr lang="en-US" sz="2400" dirty="0">
                <a:solidFill>
                  <a:srgbClr val="2D3956"/>
                </a:solidFill>
                <a:latin typeface="Times New Roman" panose="02020603050405020304" pitchFamily="18" charset="0"/>
              </a:rPr>
              <a:t>and in order to gain a </a:t>
            </a:r>
            <a:r>
              <a:rPr lang="en-US" sz="2400" dirty="0" smtClean="0">
                <a:solidFill>
                  <a:srgbClr val="2D3956"/>
                </a:solidFill>
                <a:latin typeface="Times New Roman" panose="02020603050405020304" pitchFamily="18" charset="0"/>
              </a:rPr>
              <a:t>profit</a:t>
            </a:r>
            <a:r>
              <a:rPr lang="en-US" sz="2400" dirty="0">
                <a:solidFill>
                  <a:srgbClr val="2D3956"/>
                </a:solidFill>
                <a:latin typeface="Times New Roman" panose="02020603050405020304" pitchFamily="18" charset="0"/>
              </a:rPr>
              <a:t>, regardless of </a:t>
            </a:r>
            <a:r>
              <a:rPr lang="en-US" sz="2400" dirty="0" smtClean="0">
                <a:solidFill>
                  <a:srgbClr val="2D3956"/>
                </a:solidFill>
                <a:latin typeface="Times New Roman" panose="02020603050405020304" pitchFamily="18" charset="0"/>
              </a:rPr>
              <a:t>the method </a:t>
            </a:r>
            <a:r>
              <a:rPr lang="en-US" sz="2400" dirty="0">
                <a:solidFill>
                  <a:srgbClr val="2D3956"/>
                </a:solidFill>
                <a:latin typeface="Times New Roman" panose="02020603050405020304" pitchFamily="18" charset="0"/>
              </a:rPr>
              <a:t>of </a:t>
            </a:r>
            <a:r>
              <a:rPr lang="en-US" sz="2400" dirty="0" smtClean="0">
                <a:solidFill>
                  <a:srgbClr val="2D3956"/>
                </a:solidFill>
                <a:latin typeface="Times New Roman" panose="02020603050405020304" pitchFamily="18" charset="0"/>
              </a:rPr>
              <a:t>regulation.</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172326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146852" y="829860"/>
            <a:ext cx="6785114"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09051" y="1999561"/>
            <a:ext cx="11661840" cy="3416320"/>
          </a:xfrm>
          <a:prstGeom prst="rect">
            <a:avLst/>
          </a:prstGeom>
          <a:noFill/>
        </p:spPr>
        <p:txBody>
          <a:bodyPr wrap="square" rtlCol="0">
            <a:spAutoFit/>
          </a:bodyPr>
          <a:lstStyle/>
          <a:p>
            <a:pPr algn="just"/>
            <a:r>
              <a:rPr lang="en-US" sz="2400" b="1" u="sng" dirty="0" smtClean="0">
                <a:solidFill>
                  <a:srgbClr val="2D3956"/>
                </a:solidFill>
                <a:latin typeface="Times New Roman" panose="02020603050405020304" pitchFamily="18" charset="0"/>
              </a:rPr>
              <a:t>2- </a:t>
            </a:r>
            <a:r>
              <a:rPr lang="en-US" sz="2400" b="1" u="sng" dirty="0">
                <a:solidFill>
                  <a:srgbClr val="2D3956"/>
                </a:solidFill>
                <a:latin typeface="Times New Roman" panose="02020603050405020304" pitchFamily="18" charset="0"/>
              </a:rPr>
              <a:t>Subject matter of business </a:t>
            </a:r>
            <a:r>
              <a:rPr lang="en-US" sz="2400" b="1" u="sng" dirty="0" smtClean="0">
                <a:solidFill>
                  <a:srgbClr val="2D3956"/>
                </a:solidFill>
                <a:latin typeface="Times New Roman" panose="02020603050405020304" pitchFamily="18" charset="0"/>
              </a:rPr>
              <a:t>law:</a:t>
            </a:r>
          </a:p>
          <a:p>
            <a:pPr algn="just"/>
            <a:r>
              <a:rPr lang="en-US" sz="2400" dirty="0" smtClean="0">
                <a:solidFill>
                  <a:srgbClr val="2D3956"/>
                </a:solidFill>
                <a:latin typeface="Times New Roman" panose="02020603050405020304" pitchFamily="18" charset="0"/>
              </a:rPr>
              <a:t>-The </a:t>
            </a:r>
            <a:r>
              <a:rPr lang="en-US" sz="2400" dirty="0">
                <a:solidFill>
                  <a:srgbClr val="2D3956"/>
                </a:solidFill>
                <a:latin typeface="Times New Roman" panose="02020603050405020304" pitchFamily="18" charset="0"/>
              </a:rPr>
              <a:t>subject matter of this branch of law encompasses a </a:t>
            </a:r>
            <a:r>
              <a:rPr lang="en-US" sz="2400" dirty="0" smtClean="0">
                <a:solidFill>
                  <a:srgbClr val="2D3956"/>
                </a:solidFill>
                <a:latin typeface="Times New Roman" panose="02020603050405020304" pitchFamily="18" charset="0"/>
              </a:rPr>
              <a:t>set of </a:t>
            </a:r>
            <a:r>
              <a:rPr lang="en-US" sz="2400" dirty="0">
                <a:solidFill>
                  <a:srgbClr val="2D3956"/>
                </a:solidFill>
                <a:latin typeface="Times New Roman" panose="02020603050405020304" pitchFamily="18" charset="0"/>
              </a:rPr>
              <a:t>regulations regarding business-legal relations that </a:t>
            </a:r>
            <a:r>
              <a:rPr lang="en-US" sz="2400" dirty="0" smtClean="0">
                <a:solidFill>
                  <a:srgbClr val="2D3956"/>
                </a:solidFill>
                <a:latin typeface="Times New Roman" panose="02020603050405020304" pitchFamily="18" charset="0"/>
              </a:rPr>
              <a:t>subjects establish </a:t>
            </a:r>
            <a:r>
              <a:rPr lang="en-US" sz="2400" dirty="0">
                <a:solidFill>
                  <a:srgbClr val="2D3956"/>
                </a:solidFill>
                <a:latin typeface="Times New Roman" panose="02020603050405020304" pitchFamily="18" charset="0"/>
              </a:rPr>
              <a:t>in order to gain a </a:t>
            </a:r>
            <a:r>
              <a:rPr lang="en-US" sz="2400" dirty="0" smtClean="0">
                <a:solidFill>
                  <a:srgbClr val="2D3956"/>
                </a:solidFill>
                <a:latin typeface="Times New Roman" panose="02020603050405020304" pitchFamily="18" charset="0"/>
              </a:rPr>
              <a:t>profit </a:t>
            </a:r>
            <a:r>
              <a:rPr lang="en-US" sz="2400" dirty="0">
                <a:solidFill>
                  <a:srgbClr val="2D3956"/>
                </a:solidFill>
                <a:latin typeface="Times New Roman" panose="02020603050405020304" pitchFamily="18" charset="0"/>
              </a:rPr>
              <a:t>(regulations that </a:t>
            </a:r>
            <a:r>
              <a:rPr lang="en-US" sz="2400" dirty="0" smtClean="0">
                <a:solidFill>
                  <a:srgbClr val="2D3956"/>
                </a:solidFill>
                <a:latin typeface="Times New Roman" panose="02020603050405020304" pitchFamily="18" charset="0"/>
              </a:rPr>
              <a:t>concern: companies</a:t>
            </a:r>
            <a:r>
              <a:rPr lang="en-US" sz="2400" dirty="0">
                <a:solidFill>
                  <a:srgbClr val="2D3956"/>
                </a:solidFill>
                <a:latin typeface="Times New Roman" panose="02020603050405020304" pitchFamily="18" charset="0"/>
              </a:rPr>
              <a:t>, bankruptcy and liquidation, intellectual </a:t>
            </a:r>
            <a:r>
              <a:rPr lang="en-US" sz="2400" dirty="0" smtClean="0">
                <a:solidFill>
                  <a:srgbClr val="2D3956"/>
                </a:solidFill>
                <a:latin typeface="Times New Roman" panose="02020603050405020304" pitchFamily="18" charset="0"/>
              </a:rPr>
              <a:t>property right</a:t>
            </a:r>
            <a:r>
              <a:rPr lang="en-US" sz="2400" dirty="0">
                <a:solidFill>
                  <a:srgbClr val="2D3956"/>
                </a:solidFill>
                <a:latin typeface="Times New Roman" panose="02020603050405020304" pitchFamily="18" charset="0"/>
              </a:rPr>
              <a:t>, business law contracts, securities, the right of </a:t>
            </a:r>
            <a:r>
              <a:rPr lang="en-US" sz="2400" dirty="0" smtClean="0">
                <a:solidFill>
                  <a:srgbClr val="2D3956"/>
                </a:solidFill>
                <a:latin typeface="Times New Roman" panose="02020603050405020304" pitchFamily="18" charset="0"/>
              </a:rPr>
              <a:t>competition and </a:t>
            </a:r>
            <a:r>
              <a:rPr lang="en-US" sz="2400" dirty="0">
                <a:solidFill>
                  <a:srgbClr val="2D3956"/>
                </a:solidFill>
                <a:latin typeface="Times New Roman" panose="02020603050405020304" pitchFamily="18" charset="0"/>
              </a:rPr>
              <a:t>public procurement</a:t>
            </a:r>
            <a:r>
              <a:rPr lang="en-US" sz="2400" dirty="0" smtClean="0">
                <a:solidFill>
                  <a:srgbClr val="2D3956"/>
                </a:solidFill>
                <a:latin typeface="Times New Roman" panose="02020603050405020304" pitchFamily="18" charset="0"/>
              </a:rPr>
              <a:t>).</a:t>
            </a:r>
          </a:p>
          <a:p>
            <a:pPr algn="just"/>
            <a:r>
              <a:rPr lang="en-US" sz="2400" dirty="0" smtClean="0">
                <a:solidFill>
                  <a:srgbClr val="2D3956"/>
                </a:solidFill>
                <a:latin typeface="Times New Roman" panose="02020603050405020304" pitchFamily="18" charset="0"/>
              </a:rPr>
              <a:t>-Carriers </a:t>
            </a:r>
            <a:r>
              <a:rPr lang="en-US" sz="2400" dirty="0">
                <a:solidFill>
                  <a:srgbClr val="2D3956"/>
                </a:solidFill>
                <a:latin typeface="Times New Roman" panose="02020603050405020304" pitchFamily="18" charset="0"/>
              </a:rPr>
              <a:t>of rights and obligations include persons who </a:t>
            </a:r>
            <a:r>
              <a:rPr lang="en-US" sz="2400" dirty="0" smtClean="0">
                <a:solidFill>
                  <a:srgbClr val="2D3956"/>
                </a:solidFill>
                <a:latin typeface="Times New Roman" panose="02020603050405020304" pitchFamily="18" charset="0"/>
              </a:rPr>
              <a:t>establish such </a:t>
            </a:r>
            <a:r>
              <a:rPr lang="en-US" sz="2400" dirty="0">
                <a:solidFill>
                  <a:srgbClr val="2D3956"/>
                </a:solidFill>
                <a:latin typeface="Times New Roman" panose="02020603050405020304" pitchFamily="18" charset="0"/>
              </a:rPr>
              <a:t>relations continually and professionally rather </a:t>
            </a:r>
            <a:r>
              <a:rPr lang="en-US" sz="2400" dirty="0" smtClean="0">
                <a:solidFill>
                  <a:srgbClr val="2D3956"/>
                </a:solidFill>
                <a:latin typeface="Times New Roman" panose="02020603050405020304" pitchFamily="18" charset="0"/>
              </a:rPr>
              <a:t>than occasionally</a:t>
            </a:r>
            <a:r>
              <a:rPr lang="en-US" sz="2400" dirty="0">
                <a:solidFill>
                  <a:srgbClr val="2D3956"/>
                </a:solidFill>
                <a:latin typeface="Times New Roman" panose="02020603050405020304" pitchFamily="18" charset="0"/>
              </a:rPr>
              <a:t>. Due to the exposure of the relations and the way </a:t>
            </a:r>
            <a:r>
              <a:rPr lang="en-US" sz="2400" dirty="0" smtClean="0">
                <a:solidFill>
                  <a:srgbClr val="2D3956"/>
                </a:solidFill>
                <a:latin typeface="Times New Roman" panose="02020603050405020304" pitchFamily="18" charset="0"/>
              </a:rPr>
              <a:t>of acting </a:t>
            </a:r>
            <a:r>
              <a:rPr lang="en-US" sz="2400" dirty="0">
                <a:solidFill>
                  <a:srgbClr val="2D3956"/>
                </a:solidFill>
                <a:latin typeface="Times New Roman" panose="02020603050405020304" pitchFamily="18" charset="0"/>
              </a:rPr>
              <a:t>of the subjects in those relations, all types of </a:t>
            </a:r>
            <a:r>
              <a:rPr lang="en-US" sz="2400" dirty="0" smtClean="0">
                <a:solidFill>
                  <a:srgbClr val="2D3956"/>
                </a:solidFill>
                <a:latin typeface="Times New Roman" panose="02020603050405020304" pitchFamily="18" charset="0"/>
              </a:rPr>
              <a:t>companies occur </a:t>
            </a:r>
            <a:r>
              <a:rPr lang="en-US" sz="2400" dirty="0">
                <a:solidFill>
                  <a:srgbClr val="2D3956"/>
                </a:solidFill>
                <a:latin typeface="Times New Roman" panose="02020603050405020304" pitchFamily="18" charset="0"/>
              </a:rPr>
              <a:t>as subjects of business law, including sole proprietors.</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1236249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146852" y="829860"/>
            <a:ext cx="6785114"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09051" y="1999561"/>
            <a:ext cx="11661840" cy="3046988"/>
          </a:xfrm>
          <a:prstGeom prst="rect">
            <a:avLst/>
          </a:prstGeom>
          <a:noFill/>
        </p:spPr>
        <p:txBody>
          <a:bodyPr wrap="square" rtlCol="0">
            <a:spAutoFit/>
          </a:bodyPr>
          <a:lstStyle/>
          <a:p>
            <a:pPr algn="just"/>
            <a:r>
              <a:rPr lang="en-US" sz="2400" b="1" u="sng" dirty="0" smtClean="0">
                <a:solidFill>
                  <a:srgbClr val="2D3956"/>
                </a:solidFill>
                <a:latin typeface="Times New Roman" panose="02020603050405020304" pitchFamily="18" charset="0"/>
              </a:rPr>
              <a:t>3-Method </a:t>
            </a:r>
            <a:r>
              <a:rPr lang="en-US" sz="2400" b="1" u="sng" dirty="0">
                <a:solidFill>
                  <a:srgbClr val="2D3956"/>
                </a:solidFill>
                <a:latin typeface="Times New Roman" panose="02020603050405020304" pitchFamily="18" charset="0"/>
              </a:rPr>
              <a:t>of business </a:t>
            </a:r>
            <a:r>
              <a:rPr lang="en-US" sz="2400" b="1" u="sng" dirty="0" smtClean="0">
                <a:solidFill>
                  <a:srgbClr val="2D3956"/>
                </a:solidFill>
                <a:latin typeface="Times New Roman" panose="02020603050405020304" pitchFamily="18" charset="0"/>
              </a:rPr>
              <a:t>law:</a:t>
            </a:r>
          </a:p>
          <a:p>
            <a:pPr algn="just"/>
            <a:r>
              <a:rPr lang="en-US" sz="2400" dirty="0" smtClean="0">
                <a:solidFill>
                  <a:srgbClr val="2D3956"/>
                </a:solidFill>
                <a:latin typeface="Times New Roman" panose="02020603050405020304" pitchFamily="18" charset="0"/>
              </a:rPr>
              <a:t>- Professional </a:t>
            </a:r>
            <a:r>
              <a:rPr lang="en-US" sz="2400" dirty="0">
                <a:solidFill>
                  <a:srgbClr val="2D3956"/>
                </a:solidFill>
                <a:latin typeface="Times New Roman" panose="02020603050405020304" pitchFamily="18" charset="0"/>
              </a:rPr>
              <a:t>conduct of activities in order to gain a </a:t>
            </a:r>
            <a:r>
              <a:rPr lang="en-US" sz="2400" dirty="0" smtClean="0">
                <a:solidFill>
                  <a:srgbClr val="2D3956"/>
                </a:solidFill>
                <a:latin typeface="Times New Roman" panose="02020603050405020304" pitchFamily="18" charset="0"/>
              </a:rPr>
              <a:t>profit has determined </a:t>
            </a:r>
            <a:r>
              <a:rPr lang="en-US" sz="2400" dirty="0">
                <a:solidFill>
                  <a:srgbClr val="2D3956"/>
                </a:solidFill>
                <a:latin typeface="Times New Roman" panose="02020603050405020304" pitchFamily="18" charset="0"/>
              </a:rPr>
              <a:t>basic characteristics of the method of business law.</a:t>
            </a:r>
          </a:p>
          <a:p>
            <a:pPr algn="just"/>
            <a:r>
              <a:rPr lang="en-US" sz="2400" dirty="0" smtClean="0">
                <a:solidFill>
                  <a:srgbClr val="2D3956"/>
                </a:solidFill>
                <a:latin typeface="Times New Roman" panose="02020603050405020304" pitchFamily="18" charset="0"/>
              </a:rPr>
              <a:t>- Business </a:t>
            </a:r>
            <a:r>
              <a:rPr lang="en-US" sz="2400" dirty="0">
                <a:solidFill>
                  <a:srgbClr val="2D3956"/>
                </a:solidFill>
                <a:latin typeface="Times New Roman" panose="02020603050405020304" pitchFamily="18" charset="0"/>
              </a:rPr>
              <a:t>law is a dynamic category in which a large number </a:t>
            </a:r>
            <a:r>
              <a:rPr lang="en-US" sz="2400" dirty="0" smtClean="0">
                <a:solidFill>
                  <a:srgbClr val="2D3956"/>
                </a:solidFill>
                <a:latin typeface="Times New Roman" panose="02020603050405020304" pitchFamily="18" charset="0"/>
              </a:rPr>
              <a:t>of legal </a:t>
            </a:r>
            <a:r>
              <a:rPr lang="en-US" sz="2400" dirty="0">
                <a:solidFill>
                  <a:srgbClr val="2D3956"/>
                </a:solidFill>
                <a:latin typeface="Times New Roman" panose="02020603050405020304" pitchFamily="18" charset="0"/>
              </a:rPr>
              <a:t>affairs are concluded, with high speed and generally a </a:t>
            </a:r>
            <a:r>
              <a:rPr lang="en-US" sz="2400" dirty="0" smtClean="0">
                <a:solidFill>
                  <a:srgbClr val="2D3956"/>
                </a:solidFill>
                <a:latin typeface="Times New Roman" panose="02020603050405020304" pitchFamily="18" charset="0"/>
              </a:rPr>
              <a:t>high value</a:t>
            </a:r>
            <a:r>
              <a:rPr lang="en-US" sz="2400" dirty="0">
                <a:solidFill>
                  <a:srgbClr val="2D3956"/>
                </a:solidFill>
                <a:latin typeface="Times New Roman" panose="02020603050405020304" pitchFamily="18" charset="0"/>
              </a:rPr>
              <a:t>. As a result, professionalism is assumed to be a </a:t>
            </a:r>
            <a:r>
              <a:rPr lang="en-US" sz="2400" dirty="0" smtClean="0">
                <a:solidFill>
                  <a:srgbClr val="2D3956"/>
                </a:solidFill>
                <a:latin typeface="Times New Roman" panose="02020603050405020304" pitchFamily="18" charset="0"/>
              </a:rPr>
              <a:t>feature of </a:t>
            </a:r>
            <a:r>
              <a:rPr lang="en-US" sz="2400" dirty="0">
                <a:solidFill>
                  <a:srgbClr val="2D3956"/>
                </a:solidFill>
                <a:latin typeface="Times New Roman" panose="02020603050405020304" pitchFamily="18" charset="0"/>
              </a:rPr>
              <a:t>each participant in business transactions, as well as </a:t>
            </a:r>
            <a:r>
              <a:rPr lang="en-US" sz="2400" dirty="0" smtClean="0">
                <a:solidFill>
                  <a:srgbClr val="2D3956"/>
                </a:solidFill>
                <a:latin typeface="Times New Roman" panose="02020603050405020304" pitchFamily="18" charset="0"/>
              </a:rPr>
              <a:t>relations based </a:t>
            </a:r>
            <a:r>
              <a:rPr lang="en-US" sz="2400" dirty="0">
                <a:solidFill>
                  <a:srgbClr val="2D3956"/>
                </a:solidFill>
                <a:latin typeface="Times New Roman" panose="02020603050405020304" pitchFamily="18" charset="0"/>
              </a:rPr>
              <a:t>on trust and business ethics. In the </a:t>
            </a:r>
            <a:r>
              <a:rPr lang="en-US" sz="2400" dirty="0" smtClean="0">
                <a:solidFill>
                  <a:srgbClr val="2D3956"/>
                </a:solidFill>
                <a:latin typeface="Times New Roman" panose="02020603050405020304" pitchFamily="18" charset="0"/>
              </a:rPr>
              <a:t>field </a:t>
            </a:r>
            <a:r>
              <a:rPr lang="en-US" sz="2400" dirty="0">
                <a:solidFill>
                  <a:srgbClr val="2D3956"/>
                </a:solidFill>
                <a:latin typeface="Times New Roman" panose="02020603050405020304" pitchFamily="18" charset="0"/>
              </a:rPr>
              <a:t>of business law, state intervention is present, as well as the formation of </a:t>
            </a:r>
            <a:r>
              <a:rPr lang="en-US" sz="2400" dirty="0" smtClean="0">
                <a:solidFill>
                  <a:srgbClr val="2D3956"/>
                </a:solidFill>
                <a:latin typeface="Times New Roman" panose="02020603050405020304" pitchFamily="18" charset="0"/>
              </a:rPr>
              <a:t>special courts </a:t>
            </a:r>
            <a:r>
              <a:rPr lang="en-US" sz="2400" dirty="0">
                <a:solidFill>
                  <a:srgbClr val="2D3956"/>
                </a:solidFill>
                <a:latin typeface="Times New Roman" panose="02020603050405020304" pitchFamily="18" charset="0"/>
              </a:rPr>
              <a:t>and arbitration.</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1380556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146852" y="829860"/>
            <a:ext cx="6785114"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09051" y="1999561"/>
            <a:ext cx="11661840" cy="4154984"/>
          </a:xfrm>
          <a:prstGeom prst="rect">
            <a:avLst/>
          </a:prstGeom>
          <a:noFill/>
        </p:spPr>
        <p:txBody>
          <a:bodyPr wrap="square" rtlCol="0">
            <a:spAutoFit/>
          </a:bodyPr>
          <a:lstStyle/>
          <a:p>
            <a:pPr algn="just"/>
            <a:r>
              <a:rPr lang="en-US" sz="2400" b="1" u="sng" dirty="0" smtClean="0">
                <a:solidFill>
                  <a:srgbClr val="2D3956"/>
                </a:solidFill>
                <a:latin typeface="Times New Roman" panose="02020603050405020304" pitchFamily="18" charset="0"/>
              </a:rPr>
              <a:t>3-Method </a:t>
            </a:r>
            <a:r>
              <a:rPr lang="en-US" sz="2400" b="1" u="sng" dirty="0">
                <a:solidFill>
                  <a:srgbClr val="2D3956"/>
                </a:solidFill>
                <a:latin typeface="Times New Roman" panose="02020603050405020304" pitchFamily="18" charset="0"/>
              </a:rPr>
              <a:t>of business </a:t>
            </a:r>
            <a:r>
              <a:rPr lang="en-US" sz="2400" b="1" u="sng" dirty="0" smtClean="0">
                <a:solidFill>
                  <a:srgbClr val="2D3956"/>
                </a:solidFill>
                <a:latin typeface="Times New Roman" panose="02020603050405020304" pitchFamily="18" charset="0"/>
              </a:rPr>
              <a:t>law:</a:t>
            </a:r>
          </a:p>
          <a:p>
            <a:pPr algn="just"/>
            <a:r>
              <a:rPr lang="en-US" sz="2400" b="1" u="sng" dirty="0" smtClean="0">
                <a:solidFill>
                  <a:srgbClr val="2D3956"/>
                </a:solidFill>
                <a:latin typeface="Times New Roman" panose="02020603050405020304" pitchFamily="18" charset="0"/>
              </a:rPr>
              <a:t>- The </a:t>
            </a:r>
            <a:r>
              <a:rPr lang="en-US" sz="2400" b="1" u="sng" dirty="0">
                <a:solidFill>
                  <a:srgbClr val="2D3956"/>
                </a:solidFill>
                <a:latin typeface="Times New Roman" panose="02020603050405020304" pitchFamily="18" charset="0"/>
              </a:rPr>
              <a:t>method of business law is a set of principles and rules </a:t>
            </a:r>
            <a:r>
              <a:rPr lang="en-US" sz="2400" b="1" u="sng" dirty="0" smtClean="0">
                <a:solidFill>
                  <a:srgbClr val="2D3956"/>
                </a:solidFill>
                <a:latin typeface="Times New Roman" panose="02020603050405020304" pitchFamily="18" charset="0"/>
              </a:rPr>
              <a:t>that regulate </a:t>
            </a:r>
            <a:r>
              <a:rPr lang="en-US" sz="2400" b="1" u="sng" dirty="0">
                <a:solidFill>
                  <a:srgbClr val="2D3956"/>
                </a:solidFill>
                <a:latin typeface="Times New Roman" panose="02020603050405020304" pitchFamily="18" charset="0"/>
              </a:rPr>
              <a:t>business relations of professional subjects. </a:t>
            </a:r>
            <a:r>
              <a:rPr lang="en-US" sz="2400" b="1" u="sng" dirty="0" smtClean="0">
                <a:solidFill>
                  <a:srgbClr val="2D3956"/>
                </a:solidFill>
                <a:latin typeface="Times New Roman" panose="02020603050405020304" pitchFamily="18" charset="0"/>
              </a:rPr>
              <a:t>Special characteristics </a:t>
            </a:r>
            <a:r>
              <a:rPr lang="en-US" sz="2400" b="1" u="sng" dirty="0">
                <a:solidFill>
                  <a:srgbClr val="2D3956"/>
                </a:solidFill>
                <a:latin typeface="Times New Roman" panose="02020603050405020304" pitchFamily="18" charset="0"/>
              </a:rPr>
              <a:t>of business law method are:</a:t>
            </a:r>
          </a:p>
          <a:p>
            <a:pPr algn="just"/>
            <a:r>
              <a:rPr lang="en-US" sz="2400" dirty="0" smtClean="0">
                <a:solidFill>
                  <a:srgbClr val="2D3956"/>
                </a:solidFill>
                <a:latin typeface="Times New Roman" panose="02020603050405020304" pitchFamily="18" charset="0"/>
              </a:rPr>
              <a:t>1)legal </a:t>
            </a:r>
            <a:r>
              <a:rPr lang="en-US" sz="2400" dirty="0">
                <a:solidFill>
                  <a:srgbClr val="2D3956"/>
                </a:solidFill>
                <a:latin typeface="Times New Roman" panose="02020603050405020304" pitchFamily="18" charset="0"/>
              </a:rPr>
              <a:t>equality of parties in a relation and the equality of </a:t>
            </a:r>
            <a:r>
              <a:rPr lang="en-US" sz="2400" dirty="0" smtClean="0">
                <a:solidFill>
                  <a:srgbClr val="2D3956"/>
                </a:solidFill>
                <a:latin typeface="Times New Roman" panose="02020603050405020304" pitchFamily="18" charset="0"/>
              </a:rPr>
              <a:t>their wills</a:t>
            </a:r>
            <a:r>
              <a:rPr lang="en-US" sz="2400" dirty="0">
                <a:solidFill>
                  <a:srgbClr val="2D3956"/>
                </a:solidFill>
                <a:latin typeface="Times New Roman" panose="02020603050405020304" pitchFamily="18" charset="0"/>
              </a:rPr>
              <a:t>, including the </a:t>
            </a:r>
            <a:r>
              <a:rPr lang="en-US" sz="2400" dirty="0" smtClean="0">
                <a:solidFill>
                  <a:srgbClr val="2D3956"/>
                </a:solidFill>
                <a:latin typeface="Times New Roman" panose="02020603050405020304" pitchFamily="18" charset="0"/>
              </a:rPr>
              <a:t>specific </a:t>
            </a:r>
            <a:r>
              <a:rPr lang="en-US" sz="2400" dirty="0">
                <a:solidFill>
                  <a:srgbClr val="2D3956"/>
                </a:solidFill>
                <a:latin typeface="Times New Roman" panose="02020603050405020304" pitchFamily="18" charset="0"/>
              </a:rPr>
              <a:t>position of individual </a:t>
            </a:r>
            <a:r>
              <a:rPr lang="en-US" sz="2400" dirty="0" smtClean="0">
                <a:solidFill>
                  <a:srgbClr val="2D3956"/>
                </a:solidFill>
                <a:latin typeface="Times New Roman" panose="02020603050405020304" pitchFamily="18" charset="0"/>
              </a:rPr>
              <a:t>subjects (</a:t>
            </a:r>
            <a:r>
              <a:rPr lang="en-US" sz="2400" dirty="0">
                <a:solidFill>
                  <a:srgbClr val="2D3956"/>
                </a:solidFill>
                <a:latin typeface="Times New Roman" panose="02020603050405020304" pitchFamily="18" charset="0"/>
              </a:rPr>
              <a:t>monopolistic and oligopolistic);</a:t>
            </a:r>
          </a:p>
          <a:p>
            <a:pPr algn="just"/>
            <a:r>
              <a:rPr lang="en-US" sz="2400" dirty="0" smtClean="0">
                <a:solidFill>
                  <a:srgbClr val="2D3956"/>
                </a:solidFill>
                <a:latin typeface="Times New Roman" panose="02020603050405020304" pitchFamily="18" charset="0"/>
              </a:rPr>
              <a:t>2)freedom </a:t>
            </a:r>
            <a:r>
              <a:rPr lang="en-US" sz="2400" dirty="0">
                <a:solidFill>
                  <a:srgbClr val="2D3956"/>
                </a:solidFill>
                <a:latin typeface="Times New Roman" panose="02020603050405020304" pitchFamily="18" charset="0"/>
              </a:rPr>
              <a:t>of parties’ initiative and the autonomy of their </a:t>
            </a:r>
            <a:r>
              <a:rPr lang="en-US" sz="2400" dirty="0" smtClean="0">
                <a:solidFill>
                  <a:srgbClr val="2D3956"/>
                </a:solidFill>
                <a:latin typeface="Times New Roman" panose="02020603050405020304" pitchFamily="18" charset="0"/>
              </a:rPr>
              <a:t>wills with significant </a:t>
            </a:r>
            <a:r>
              <a:rPr lang="en-US" sz="2400" dirty="0">
                <a:solidFill>
                  <a:srgbClr val="2D3956"/>
                </a:solidFill>
                <a:latin typeface="Times New Roman" panose="02020603050405020304" pitchFamily="18" charset="0"/>
              </a:rPr>
              <a:t>limitations in business law;</a:t>
            </a:r>
          </a:p>
          <a:p>
            <a:pPr algn="just"/>
            <a:r>
              <a:rPr lang="en-US" sz="2400" dirty="0" smtClean="0">
                <a:solidFill>
                  <a:srgbClr val="2D3956"/>
                </a:solidFill>
                <a:latin typeface="Times New Roman" panose="02020603050405020304" pitchFamily="18" charset="0"/>
              </a:rPr>
              <a:t>3)form </a:t>
            </a:r>
            <a:r>
              <a:rPr lang="en-US" sz="2400" dirty="0">
                <a:solidFill>
                  <a:srgbClr val="2D3956"/>
                </a:solidFill>
                <a:latin typeface="Times New Roman" panose="02020603050405020304" pitchFamily="18" charset="0"/>
              </a:rPr>
              <a:t>contracts and general business conditions;</a:t>
            </a:r>
          </a:p>
          <a:p>
            <a:pPr algn="just"/>
            <a:r>
              <a:rPr lang="en-US" sz="2400" dirty="0" smtClean="0">
                <a:solidFill>
                  <a:srgbClr val="2D3956"/>
                </a:solidFill>
                <a:latin typeface="Times New Roman" panose="02020603050405020304" pitchFamily="18" charset="0"/>
              </a:rPr>
              <a:t>4)property </a:t>
            </a:r>
            <a:r>
              <a:rPr lang="en-US" sz="2400" dirty="0">
                <a:solidFill>
                  <a:srgbClr val="2D3956"/>
                </a:solidFill>
                <a:latin typeface="Times New Roman" panose="02020603050405020304" pitchFamily="18" charset="0"/>
              </a:rPr>
              <a:t>sanctions, with the application of </a:t>
            </a:r>
            <a:r>
              <a:rPr lang="en-US" sz="2400" dirty="0" smtClean="0">
                <a:solidFill>
                  <a:srgbClr val="2D3956"/>
                </a:solidFill>
                <a:latin typeface="Times New Roman" panose="02020603050405020304" pitchFamily="18" charset="0"/>
              </a:rPr>
              <a:t>non-property sanctions </a:t>
            </a:r>
            <a:r>
              <a:rPr lang="en-US" sz="2400" dirty="0">
                <a:solidFill>
                  <a:srgbClr val="2D3956"/>
                </a:solidFill>
                <a:latin typeface="Times New Roman" panose="02020603050405020304" pitchFamily="18" charset="0"/>
              </a:rPr>
              <a:t>of non-contractual character;</a:t>
            </a:r>
          </a:p>
          <a:p>
            <a:pPr algn="just"/>
            <a:r>
              <a:rPr lang="en-US" sz="2400" dirty="0" smtClean="0">
                <a:solidFill>
                  <a:srgbClr val="2D3956"/>
                </a:solidFill>
                <a:latin typeface="Times New Roman" panose="02020603050405020304" pitchFamily="18" charset="0"/>
              </a:rPr>
              <a:t>5)a </a:t>
            </a:r>
            <a:r>
              <a:rPr lang="en-US" sz="2400" dirty="0">
                <a:solidFill>
                  <a:srgbClr val="2D3956"/>
                </a:solidFill>
                <a:latin typeface="Times New Roman" panose="02020603050405020304" pitchFamily="18" charset="0"/>
              </a:rPr>
              <a:t>possibility of transfer of right onto another subject</a:t>
            </a:r>
            <a:r>
              <a:rPr lang="en-US" sz="2400" dirty="0" smtClean="0">
                <a:solidFill>
                  <a:srgbClr val="2D3956"/>
                </a:solidFill>
                <a:latin typeface="Times New Roman" panose="02020603050405020304" pitchFamily="18" charset="0"/>
              </a:rPr>
              <a:t>;</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85904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146852" y="829860"/>
            <a:ext cx="6785114"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09051" y="1999561"/>
            <a:ext cx="11661840" cy="1938992"/>
          </a:xfrm>
          <a:prstGeom prst="rect">
            <a:avLst/>
          </a:prstGeom>
          <a:noFill/>
        </p:spPr>
        <p:txBody>
          <a:bodyPr wrap="square" rtlCol="0">
            <a:spAutoFit/>
          </a:bodyPr>
          <a:lstStyle/>
          <a:p>
            <a:pPr algn="just"/>
            <a:r>
              <a:rPr lang="en-US" sz="2400" b="1" u="sng" dirty="0" smtClean="0">
                <a:solidFill>
                  <a:srgbClr val="2D3956"/>
                </a:solidFill>
                <a:latin typeface="Times New Roman" panose="02020603050405020304" pitchFamily="18" charset="0"/>
              </a:rPr>
              <a:t>3-Method </a:t>
            </a:r>
            <a:r>
              <a:rPr lang="en-US" sz="2400" b="1" u="sng" dirty="0">
                <a:solidFill>
                  <a:srgbClr val="2D3956"/>
                </a:solidFill>
                <a:latin typeface="Times New Roman" panose="02020603050405020304" pitchFamily="18" charset="0"/>
              </a:rPr>
              <a:t>of business </a:t>
            </a:r>
            <a:r>
              <a:rPr lang="en-US" sz="2400" b="1" u="sng" dirty="0" smtClean="0">
                <a:solidFill>
                  <a:srgbClr val="2D3956"/>
                </a:solidFill>
                <a:latin typeface="Times New Roman" panose="02020603050405020304" pitchFamily="18" charset="0"/>
              </a:rPr>
              <a:t>law:</a:t>
            </a:r>
          </a:p>
          <a:p>
            <a:pPr algn="just"/>
            <a:r>
              <a:rPr lang="en-US" sz="2400" dirty="0" smtClean="0">
                <a:solidFill>
                  <a:srgbClr val="2D3956"/>
                </a:solidFill>
                <a:latin typeface="Times New Roman" panose="02020603050405020304" pitchFamily="18" charset="0"/>
              </a:rPr>
              <a:t>6)a </a:t>
            </a:r>
            <a:r>
              <a:rPr lang="en-US" sz="2400" dirty="0">
                <a:solidFill>
                  <a:srgbClr val="2D3956"/>
                </a:solidFill>
                <a:latin typeface="Times New Roman" panose="02020603050405020304" pitchFamily="18" charset="0"/>
              </a:rPr>
              <a:t>general predominance of dispositive norms;</a:t>
            </a:r>
          </a:p>
          <a:p>
            <a:pPr algn="just"/>
            <a:r>
              <a:rPr lang="en-US" sz="2400" dirty="0">
                <a:solidFill>
                  <a:srgbClr val="2D3956"/>
                </a:solidFill>
                <a:latin typeface="Times New Roman" panose="02020603050405020304" pitchFamily="18" charset="0"/>
              </a:rPr>
              <a:t>7) sources of law that suit the needs of economy and customs;</a:t>
            </a:r>
          </a:p>
          <a:p>
            <a:pPr algn="just"/>
            <a:r>
              <a:rPr lang="en-US" sz="2400" dirty="0">
                <a:solidFill>
                  <a:srgbClr val="2D3956"/>
                </a:solidFill>
                <a:latin typeface="Times New Roman" panose="02020603050405020304" pitchFamily="18" charset="0"/>
              </a:rPr>
              <a:t>8) a stricter responsibility of participants in business relations;</a:t>
            </a:r>
          </a:p>
          <a:p>
            <a:pPr algn="just"/>
            <a:r>
              <a:rPr lang="en-US" sz="2400" dirty="0">
                <a:solidFill>
                  <a:srgbClr val="2D3956"/>
                </a:solidFill>
                <a:latin typeface="Times New Roman" panose="02020603050405020304" pitchFamily="18" charset="0"/>
              </a:rPr>
              <a:t>9) dispute resolution (special courts and arbitration) and </a:t>
            </a:r>
            <a:r>
              <a:rPr lang="en-US" sz="2400" dirty="0" smtClean="0">
                <a:solidFill>
                  <a:srgbClr val="2D3956"/>
                </a:solidFill>
                <a:latin typeface="Times New Roman" panose="02020603050405020304" pitchFamily="18" charset="0"/>
              </a:rPr>
              <a:t>a simplified </a:t>
            </a:r>
            <a:r>
              <a:rPr lang="en-US" sz="2400" dirty="0">
                <a:solidFill>
                  <a:srgbClr val="2D3956"/>
                </a:solidFill>
                <a:latin typeface="Times New Roman" panose="02020603050405020304" pitchFamily="18" charset="0"/>
              </a:rPr>
              <a:t>proof procedure.</a:t>
            </a: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1562274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109051" y="2005141"/>
            <a:ext cx="11744282" cy="4154984"/>
          </a:xfrm>
          <a:prstGeom prst="rect">
            <a:avLst/>
          </a:prstGeom>
          <a:noFill/>
        </p:spPr>
        <p:txBody>
          <a:bodyPr wrap="square" rtlCol="0">
            <a:spAutoFit/>
          </a:bodyPr>
          <a:lstStyle/>
          <a:p>
            <a:pPr lvl="0" algn="just"/>
            <a:r>
              <a:rPr lang="en-US" sz="2400" dirty="0">
                <a:solidFill>
                  <a:srgbClr val="2D3956"/>
                </a:solidFill>
                <a:latin typeface="Times New Roman" panose="02020603050405020304" pitchFamily="18" charset="0"/>
              </a:rPr>
              <a:t>- Correspondingly, the hierarchy of </a:t>
            </a:r>
            <a:r>
              <a:rPr lang="en-US" sz="2400" dirty="0" smtClean="0">
                <a:solidFill>
                  <a:srgbClr val="2D3956"/>
                </a:solidFill>
                <a:latin typeface="Times New Roman" panose="02020603050405020304" pitchFamily="18" charset="0"/>
              </a:rPr>
              <a:t>business law </a:t>
            </a:r>
            <a:r>
              <a:rPr lang="en-US" sz="2400" dirty="0">
                <a:solidFill>
                  <a:srgbClr val="2D3956"/>
                </a:solidFill>
                <a:latin typeface="Times New Roman" panose="02020603050405020304" pitchFamily="18" charset="0"/>
              </a:rPr>
              <a:t>sources is: constitutions, </a:t>
            </a:r>
            <a:r>
              <a:rPr lang="en-US" sz="2400" dirty="0" smtClean="0">
                <a:solidFill>
                  <a:srgbClr val="2D3956"/>
                </a:solidFill>
                <a:latin typeface="Times New Roman" panose="02020603050405020304" pitchFamily="18" charset="0"/>
              </a:rPr>
              <a:t>ratified </a:t>
            </a:r>
            <a:r>
              <a:rPr lang="en-US" sz="2400" dirty="0">
                <a:solidFill>
                  <a:srgbClr val="2D3956"/>
                </a:solidFill>
                <a:latin typeface="Times New Roman" panose="02020603050405020304" pitchFamily="18" charset="0"/>
              </a:rPr>
              <a:t>international contracts, laws</a:t>
            </a:r>
            <a:r>
              <a:rPr lang="en-US" sz="2400" dirty="0" smtClean="0">
                <a:solidFill>
                  <a:srgbClr val="2D3956"/>
                </a:solidFill>
                <a:latin typeface="Times New Roman" panose="02020603050405020304" pitchFamily="18" charset="0"/>
              </a:rPr>
              <a:t>,  other </a:t>
            </a:r>
            <a:r>
              <a:rPr lang="en-US" sz="2400" dirty="0">
                <a:solidFill>
                  <a:srgbClr val="2D3956"/>
                </a:solidFill>
                <a:latin typeface="Times New Roman" panose="02020603050405020304" pitchFamily="18" charset="0"/>
              </a:rPr>
              <a:t>mandatory general acts of legal bodies, bylaws, </a:t>
            </a:r>
            <a:r>
              <a:rPr lang="en-US" sz="2400" dirty="0" smtClean="0">
                <a:solidFill>
                  <a:srgbClr val="2D3956"/>
                </a:solidFill>
                <a:latin typeface="Times New Roman" panose="02020603050405020304" pitchFamily="18" charset="0"/>
              </a:rPr>
              <a:t>general acts </a:t>
            </a:r>
            <a:r>
              <a:rPr lang="en-US" sz="2400" dirty="0">
                <a:solidFill>
                  <a:srgbClr val="2D3956"/>
                </a:solidFill>
                <a:latin typeface="Times New Roman" panose="02020603050405020304" pitchFamily="18" charset="0"/>
              </a:rPr>
              <a:t>of companies, contracts, customs, usances, civil law, </a:t>
            </a:r>
            <a:r>
              <a:rPr lang="en-US" sz="2400" dirty="0" smtClean="0">
                <a:solidFill>
                  <a:srgbClr val="2D3956"/>
                </a:solidFill>
                <a:latin typeface="Times New Roman" panose="02020603050405020304" pitchFamily="18" charset="0"/>
              </a:rPr>
              <a:t>and decisions </a:t>
            </a:r>
            <a:r>
              <a:rPr lang="en-US" sz="2400" dirty="0">
                <a:solidFill>
                  <a:srgbClr val="2D3956"/>
                </a:solidFill>
                <a:latin typeface="Times New Roman" panose="02020603050405020304" pitchFamily="18" charset="0"/>
              </a:rPr>
              <a:t>of supervisory and court authorities.</a:t>
            </a:r>
          </a:p>
          <a:p>
            <a:pPr lvl="0" algn="just"/>
            <a:r>
              <a:rPr lang="en-US" sz="2400" dirty="0" smtClean="0">
                <a:solidFill>
                  <a:srgbClr val="2D3956"/>
                </a:solidFill>
                <a:latin typeface="Times New Roman" panose="02020603050405020304" pitchFamily="18" charset="0"/>
              </a:rPr>
              <a:t>- Sources </a:t>
            </a:r>
            <a:r>
              <a:rPr lang="en-US" sz="2400" dirty="0">
                <a:solidFill>
                  <a:srgbClr val="2D3956"/>
                </a:solidFill>
                <a:latin typeface="Times New Roman" panose="02020603050405020304" pitchFamily="18" charset="0"/>
              </a:rPr>
              <a:t>of business law may be substantial and procedural </a:t>
            </a:r>
            <a:r>
              <a:rPr lang="en-US" sz="2400" dirty="0" smtClean="0">
                <a:solidFill>
                  <a:srgbClr val="2D3956"/>
                </a:solidFill>
                <a:latin typeface="Times New Roman" panose="02020603050405020304" pitchFamily="18" charset="0"/>
              </a:rPr>
              <a:t>sources of </a:t>
            </a:r>
            <a:r>
              <a:rPr lang="en-US" sz="2400" dirty="0">
                <a:solidFill>
                  <a:srgbClr val="2D3956"/>
                </a:solidFill>
                <a:latin typeface="Times New Roman" panose="02020603050405020304" pitchFamily="18" charset="0"/>
              </a:rPr>
              <a:t>law. Business relations include various facts, conditions, </a:t>
            </a:r>
            <a:r>
              <a:rPr lang="en-US" sz="2400" dirty="0" smtClean="0">
                <a:solidFill>
                  <a:srgbClr val="2D3956"/>
                </a:solidFill>
                <a:latin typeface="Times New Roman" panose="02020603050405020304" pitchFamily="18" charset="0"/>
              </a:rPr>
              <a:t>and actions </a:t>
            </a:r>
            <a:r>
              <a:rPr lang="en-US" sz="2400" dirty="0">
                <a:solidFill>
                  <a:srgbClr val="2D3956"/>
                </a:solidFill>
                <a:latin typeface="Times New Roman" panose="02020603050405020304" pitchFamily="18" charset="0"/>
              </a:rPr>
              <a:t>in the conduct of business. They represent </a:t>
            </a:r>
            <a:r>
              <a:rPr lang="en-US" sz="2400" dirty="0" smtClean="0">
                <a:solidFill>
                  <a:srgbClr val="2D3956"/>
                </a:solidFill>
                <a:latin typeface="Times New Roman" panose="02020603050405020304" pitchFamily="18" charset="0"/>
              </a:rPr>
              <a:t>substantial sources </a:t>
            </a:r>
            <a:r>
              <a:rPr lang="en-US" sz="2400" dirty="0">
                <a:solidFill>
                  <a:srgbClr val="2D3956"/>
                </a:solidFill>
                <a:latin typeface="Times New Roman" panose="02020603050405020304" pitchFamily="18" charset="0"/>
              </a:rPr>
              <a:t>of business law. Procedural sources of business </a:t>
            </a:r>
            <a:r>
              <a:rPr lang="en-US" sz="2400" dirty="0" smtClean="0">
                <a:solidFill>
                  <a:srgbClr val="2D3956"/>
                </a:solidFill>
                <a:latin typeface="Times New Roman" panose="02020603050405020304" pitchFamily="18" charset="0"/>
              </a:rPr>
              <a:t>law are </a:t>
            </a:r>
            <a:r>
              <a:rPr lang="en-US" sz="2400" dirty="0">
                <a:solidFill>
                  <a:srgbClr val="2D3956"/>
                </a:solidFill>
                <a:latin typeface="Times New Roman" panose="02020603050405020304" pitchFamily="18" charset="0"/>
              </a:rPr>
              <a:t>legal acts that contain legal norms that regulate </a:t>
            </a:r>
            <a:r>
              <a:rPr lang="en-US" sz="2400" dirty="0" smtClean="0">
                <a:solidFill>
                  <a:srgbClr val="2D3956"/>
                </a:solidFill>
                <a:latin typeface="Times New Roman" panose="02020603050405020304" pitchFamily="18" charset="0"/>
              </a:rPr>
              <a:t>business legal </a:t>
            </a:r>
            <a:r>
              <a:rPr lang="en-US" sz="2400" dirty="0">
                <a:solidFill>
                  <a:srgbClr val="2D3956"/>
                </a:solidFill>
                <a:latin typeface="Times New Roman" panose="02020603050405020304" pitchFamily="18" charset="0"/>
              </a:rPr>
              <a:t>relations. The main </a:t>
            </a:r>
            <a:r>
              <a:rPr lang="en-US" sz="2400" dirty="0" smtClean="0">
                <a:solidFill>
                  <a:srgbClr val="2D3956"/>
                </a:solidFill>
                <a:latin typeface="Times New Roman" panose="02020603050405020304" pitchFamily="18" charset="0"/>
              </a:rPr>
              <a:t>classification </a:t>
            </a:r>
            <a:r>
              <a:rPr lang="en-US" sz="2400" dirty="0">
                <a:solidFill>
                  <a:srgbClr val="2D3956"/>
                </a:solidFill>
                <a:latin typeface="Times New Roman" panose="02020603050405020304" pitchFamily="18" charset="0"/>
              </a:rPr>
              <a:t>of procedural </a:t>
            </a:r>
            <a:r>
              <a:rPr lang="en-US" sz="2400" dirty="0" smtClean="0">
                <a:solidFill>
                  <a:srgbClr val="2D3956"/>
                </a:solidFill>
                <a:latin typeface="Times New Roman" panose="02020603050405020304" pitchFamily="18" charset="0"/>
              </a:rPr>
              <a:t>sources of </a:t>
            </a:r>
            <a:r>
              <a:rPr lang="en-US" sz="2400" dirty="0">
                <a:solidFill>
                  <a:srgbClr val="2D3956"/>
                </a:solidFill>
                <a:latin typeface="Times New Roman" panose="02020603050405020304" pitchFamily="18" charset="0"/>
              </a:rPr>
              <a:t>business law is into: general sources (constitution, law </a:t>
            </a:r>
            <a:r>
              <a:rPr lang="en-US" sz="2400" dirty="0" smtClean="0">
                <a:solidFill>
                  <a:srgbClr val="2D3956"/>
                </a:solidFill>
                <a:latin typeface="Times New Roman" panose="02020603050405020304" pitchFamily="18" charset="0"/>
              </a:rPr>
              <a:t>and bylaws</a:t>
            </a:r>
            <a:r>
              <a:rPr lang="en-US" sz="2400" dirty="0">
                <a:solidFill>
                  <a:srgbClr val="2D3956"/>
                </a:solidFill>
                <a:latin typeface="Times New Roman" panose="02020603050405020304" pitchFamily="18" charset="0"/>
              </a:rPr>
              <a:t>) and autonomous sources (custom, usances, </a:t>
            </a:r>
            <a:r>
              <a:rPr lang="en-US" sz="2400" dirty="0" smtClean="0">
                <a:solidFill>
                  <a:srgbClr val="2D3956"/>
                </a:solidFill>
                <a:latin typeface="Times New Roman" panose="02020603050405020304" pitchFamily="18" charset="0"/>
              </a:rPr>
              <a:t>form contracts </a:t>
            </a:r>
            <a:r>
              <a:rPr lang="en-US" sz="2400" dirty="0">
                <a:solidFill>
                  <a:srgbClr val="2D3956"/>
                </a:solidFill>
                <a:latin typeface="Times New Roman" panose="02020603050405020304" pitchFamily="18" charset="0"/>
              </a:rPr>
              <a:t>and general conditions of doing business).</a:t>
            </a:r>
            <a:endParaRPr lang="ar-EG" sz="2000" dirty="0" smtClean="0">
              <a:solidFill>
                <a:srgbClr val="2D3956"/>
              </a:solidFill>
              <a:latin typeface="Times New Roman" panose="02020603050405020304" pitchFamily="18" charset="0"/>
            </a:endParaRP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2- Sources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035172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109051" y="2005141"/>
            <a:ext cx="11744282" cy="3785652"/>
          </a:xfrm>
          <a:prstGeom prst="rect">
            <a:avLst/>
          </a:prstGeom>
          <a:noFill/>
        </p:spPr>
        <p:txBody>
          <a:bodyPr wrap="square" rtlCol="0">
            <a:spAutoFit/>
          </a:bodyPr>
          <a:lstStyle/>
          <a:p>
            <a:pPr lvl="0" algn="just"/>
            <a:r>
              <a:rPr lang="en-US" sz="2400" b="1" u="sng" dirty="0">
                <a:solidFill>
                  <a:srgbClr val="2D3956"/>
                </a:solidFill>
                <a:latin typeface="Times New Roman" panose="02020603050405020304" pitchFamily="18" charset="0"/>
              </a:rPr>
              <a:t>1-General sources of business </a:t>
            </a:r>
            <a:r>
              <a:rPr lang="en-US" sz="2400" b="1" u="sng" dirty="0" smtClean="0">
                <a:solidFill>
                  <a:srgbClr val="2D3956"/>
                </a:solidFill>
                <a:latin typeface="Times New Roman" panose="02020603050405020304" pitchFamily="18" charset="0"/>
              </a:rPr>
              <a:t>law:</a:t>
            </a:r>
          </a:p>
          <a:p>
            <a:pPr lvl="0" algn="just"/>
            <a:r>
              <a:rPr lang="en-US" sz="2400" dirty="0">
                <a:solidFill>
                  <a:srgbClr val="2D3956"/>
                </a:solidFill>
                <a:latin typeface="Times New Roman" panose="02020603050405020304" pitchFamily="18" charset="0"/>
              </a:rPr>
              <a:t>- As the source of business law, the constitution functions to </a:t>
            </a:r>
            <a:r>
              <a:rPr lang="en-US" sz="2400" dirty="0" smtClean="0">
                <a:solidFill>
                  <a:srgbClr val="2D3956"/>
                </a:solidFill>
                <a:latin typeface="Times New Roman" panose="02020603050405020304" pitchFamily="18" charset="0"/>
              </a:rPr>
              <a:t>the extent </a:t>
            </a:r>
            <a:r>
              <a:rPr lang="en-US" sz="2400" dirty="0">
                <a:solidFill>
                  <a:srgbClr val="2D3956"/>
                </a:solidFill>
                <a:latin typeface="Times New Roman" panose="02020603050405020304" pitchFamily="18" charset="0"/>
              </a:rPr>
              <a:t>of which the social and economic systems are the subject </a:t>
            </a:r>
            <a:r>
              <a:rPr lang="en-US" sz="2400" dirty="0" smtClean="0">
                <a:solidFill>
                  <a:srgbClr val="2D3956"/>
                </a:solidFill>
                <a:latin typeface="Times New Roman" panose="02020603050405020304" pitchFamily="18" charset="0"/>
              </a:rPr>
              <a:t>of constitutional </a:t>
            </a:r>
            <a:r>
              <a:rPr lang="en-US" sz="2400" dirty="0">
                <a:solidFill>
                  <a:srgbClr val="2D3956"/>
                </a:solidFill>
                <a:latin typeface="Times New Roman" panose="02020603050405020304" pitchFamily="18" charset="0"/>
              </a:rPr>
              <a:t>regulation. The history of constitutionality </a:t>
            </a:r>
            <a:r>
              <a:rPr lang="en-US" sz="2400" dirty="0" smtClean="0">
                <a:solidFill>
                  <a:srgbClr val="2D3956"/>
                </a:solidFill>
                <a:latin typeface="Times New Roman" panose="02020603050405020304" pitchFamily="18" charset="0"/>
              </a:rPr>
              <a:t>confirms this</a:t>
            </a:r>
            <a:r>
              <a:rPr lang="en-US" sz="2400" dirty="0">
                <a:solidFill>
                  <a:srgbClr val="2D3956"/>
                </a:solidFill>
                <a:latin typeface="Times New Roman" panose="02020603050405020304" pitchFamily="18" charset="0"/>
              </a:rPr>
              <a:t>. The Constitution of Bosnia and Herzegovina, which </a:t>
            </a:r>
            <a:r>
              <a:rPr lang="en-US" sz="2400" dirty="0" smtClean="0">
                <a:solidFill>
                  <a:srgbClr val="2D3956"/>
                </a:solidFill>
                <a:latin typeface="Times New Roman" panose="02020603050405020304" pitchFamily="18" charset="0"/>
              </a:rPr>
              <a:t>is incorporated </a:t>
            </a:r>
            <a:r>
              <a:rPr lang="en-US" sz="2400" dirty="0">
                <a:solidFill>
                  <a:srgbClr val="2D3956"/>
                </a:solidFill>
                <a:latin typeface="Times New Roman" panose="02020603050405020304" pitchFamily="18" charset="0"/>
              </a:rPr>
              <a:t>in the Annex 4 of the General Framework </a:t>
            </a:r>
            <a:r>
              <a:rPr lang="en-US" sz="2400" dirty="0" smtClean="0">
                <a:solidFill>
                  <a:srgbClr val="2D3956"/>
                </a:solidFill>
                <a:latin typeface="Times New Roman" panose="02020603050405020304" pitchFamily="18" charset="0"/>
              </a:rPr>
              <a:t>Agreement for </a:t>
            </a:r>
            <a:r>
              <a:rPr lang="en-US" sz="2400" dirty="0">
                <a:solidFill>
                  <a:srgbClr val="2D3956"/>
                </a:solidFill>
                <a:latin typeface="Times New Roman" panose="02020603050405020304" pitchFamily="18" charset="0"/>
              </a:rPr>
              <a:t>Peace in Bosnia and Herzegovina and the Constitutions </a:t>
            </a:r>
            <a:r>
              <a:rPr lang="en-US" sz="2400" dirty="0" smtClean="0">
                <a:solidFill>
                  <a:srgbClr val="2D3956"/>
                </a:solidFill>
                <a:latin typeface="Times New Roman" panose="02020603050405020304" pitchFamily="18" charset="0"/>
              </a:rPr>
              <a:t>of Entities</a:t>
            </a:r>
            <a:r>
              <a:rPr lang="en-US" sz="2400" dirty="0">
                <a:solidFill>
                  <a:srgbClr val="2D3956"/>
                </a:solidFill>
                <a:latin typeface="Times New Roman" panose="02020603050405020304" pitchFamily="18" charset="0"/>
              </a:rPr>
              <a:t>, considers property to be a natural human right. Hence</a:t>
            </a:r>
            <a:r>
              <a:rPr lang="en-US" sz="2400" dirty="0" smtClean="0">
                <a:solidFill>
                  <a:srgbClr val="2D3956"/>
                </a:solidFill>
                <a:latin typeface="Times New Roman" panose="02020603050405020304" pitchFamily="18" charset="0"/>
              </a:rPr>
              <a:t>, out </a:t>
            </a:r>
            <a:r>
              <a:rPr lang="en-US" sz="2400" dirty="0">
                <a:solidFill>
                  <a:srgbClr val="2D3956"/>
                </a:solidFill>
                <a:latin typeface="Times New Roman" panose="02020603050405020304" pitchFamily="18" charset="0"/>
              </a:rPr>
              <a:t>of all provisions which are relevant for the regulation </a:t>
            </a:r>
            <a:r>
              <a:rPr lang="en-US" sz="2400" dirty="0" smtClean="0">
                <a:solidFill>
                  <a:srgbClr val="2D3956"/>
                </a:solidFill>
                <a:latin typeface="Times New Roman" panose="02020603050405020304" pitchFamily="18" charset="0"/>
              </a:rPr>
              <a:t>of property </a:t>
            </a:r>
            <a:r>
              <a:rPr lang="en-US" sz="2400" dirty="0">
                <a:solidFill>
                  <a:srgbClr val="2D3956"/>
                </a:solidFill>
                <a:latin typeface="Times New Roman" panose="02020603050405020304" pitchFamily="18" charset="0"/>
              </a:rPr>
              <a:t>relations, the constitutions incorporate only </a:t>
            </a:r>
            <a:r>
              <a:rPr lang="en-US" sz="2400" dirty="0" smtClean="0">
                <a:solidFill>
                  <a:srgbClr val="2D3956"/>
                </a:solidFill>
                <a:latin typeface="Times New Roman" panose="02020603050405020304" pitchFamily="18" charset="0"/>
              </a:rPr>
              <a:t>certain legislative </a:t>
            </a:r>
            <a:r>
              <a:rPr lang="en-US" sz="2400" dirty="0">
                <a:solidFill>
                  <a:srgbClr val="2D3956"/>
                </a:solidFill>
                <a:latin typeface="Times New Roman" panose="02020603050405020304" pitchFamily="18" charset="0"/>
              </a:rPr>
              <a:t>authorities. This means that the constitutions do </a:t>
            </a:r>
            <a:r>
              <a:rPr lang="en-US" sz="2400" dirty="0" smtClean="0">
                <a:solidFill>
                  <a:srgbClr val="2D3956"/>
                </a:solidFill>
                <a:latin typeface="Times New Roman" panose="02020603050405020304" pitchFamily="18" charset="0"/>
              </a:rPr>
              <a:t>not represent </a:t>
            </a:r>
            <a:r>
              <a:rPr lang="en-US" sz="2400" dirty="0">
                <a:solidFill>
                  <a:srgbClr val="2D3956"/>
                </a:solidFill>
                <a:latin typeface="Times New Roman" panose="02020603050405020304" pitchFamily="18" charset="0"/>
              </a:rPr>
              <a:t>indirect sources of business law. As the sources of law</a:t>
            </a:r>
            <a:r>
              <a:rPr lang="en-US" sz="2400" dirty="0" smtClean="0">
                <a:solidFill>
                  <a:srgbClr val="2D3956"/>
                </a:solidFill>
                <a:latin typeface="Times New Roman" panose="02020603050405020304" pitchFamily="18" charset="0"/>
              </a:rPr>
              <a:t>, the </a:t>
            </a:r>
            <a:r>
              <a:rPr lang="en-US" sz="2400" dirty="0">
                <a:solidFill>
                  <a:srgbClr val="2D3956"/>
                </a:solidFill>
                <a:latin typeface="Times New Roman" panose="02020603050405020304" pitchFamily="18" charset="0"/>
              </a:rPr>
              <a:t>constitutional principles are implemented by the law.</a:t>
            </a:r>
            <a:endParaRPr lang="ar-EG" sz="2000" dirty="0" smtClean="0">
              <a:solidFill>
                <a:srgbClr val="2D3956"/>
              </a:solidFill>
              <a:latin typeface="Times New Roman" panose="02020603050405020304" pitchFamily="18" charset="0"/>
            </a:endParaRP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2- Sources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02274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109051" y="2005141"/>
            <a:ext cx="11744282" cy="3416320"/>
          </a:xfrm>
          <a:prstGeom prst="rect">
            <a:avLst/>
          </a:prstGeom>
          <a:noFill/>
        </p:spPr>
        <p:txBody>
          <a:bodyPr wrap="square" rtlCol="0">
            <a:spAutoFit/>
          </a:bodyPr>
          <a:lstStyle/>
          <a:p>
            <a:pPr lvl="0" algn="just"/>
            <a:r>
              <a:rPr lang="en-US" sz="2400" b="1" u="sng" dirty="0">
                <a:solidFill>
                  <a:srgbClr val="2D3956"/>
                </a:solidFill>
                <a:latin typeface="Times New Roman" panose="02020603050405020304" pitchFamily="18" charset="0"/>
              </a:rPr>
              <a:t>1-General sources of business </a:t>
            </a:r>
            <a:r>
              <a:rPr lang="en-US" sz="2400" b="1" u="sng" dirty="0" smtClean="0">
                <a:solidFill>
                  <a:srgbClr val="2D3956"/>
                </a:solidFill>
                <a:latin typeface="Times New Roman" panose="02020603050405020304" pitchFamily="18" charset="0"/>
              </a:rPr>
              <a:t>law:</a:t>
            </a:r>
          </a:p>
          <a:p>
            <a:pPr lvl="0" algn="just"/>
            <a:r>
              <a:rPr lang="en-US" sz="2400" dirty="0">
                <a:solidFill>
                  <a:srgbClr val="2D3956"/>
                </a:solidFill>
                <a:latin typeface="Times New Roman" panose="02020603050405020304" pitchFamily="18" charset="0"/>
              </a:rPr>
              <a:t>- The laws are the most important and the most numerous </a:t>
            </a:r>
            <a:r>
              <a:rPr lang="en-US" sz="2400" dirty="0" smtClean="0">
                <a:solidFill>
                  <a:srgbClr val="2D3956"/>
                </a:solidFill>
                <a:latin typeface="Times New Roman" panose="02020603050405020304" pitchFamily="18" charset="0"/>
              </a:rPr>
              <a:t>sources of </a:t>
            </a:r>
            <a:r>
              <a:rPr lang="en-US" sz="2400" dirty="0">
                <a:solidFill>
                  <a:srgbClr val="2D3956"/>
                </a:solidFill>
                <a:latin typeface="Times New Roman" panose="02020603050405020304" pitchFamily="18" charset="0"/>
              </a:rPr>
              <a:t>business law. As the sources of business law, the laws </a:t>
            </a:r>
            <a:r>
              <a:rPr lang="en-US" sz="2400" dirty="0" smtClean="0">
                <a:solidFill>
                  <a:srgbClr val="2D3956"/>
                </a:solidFill>
                <a:latin typeface="Times New Roman" panose="02020603050405020304" pitchFamily="18" charset="0"/>
              </a:rPr>
              <a:t>usually regulate </a:t>
            </a:r>
            <a:r>
              <a:rPr lang="en-US" sz="2400" dirty="0">
                <a:solidFill>
                  <a:srgbClr val="2D3956"/>
                </a:solidFill>
                <a:latin typeface="Times New Roman" panose="02020603050405020304" pitchFamily="18" charset="0"/>
              </a:rPr>
              <a:t>property relations among companies in a general </a:t>
            </a:r>
            <a:r>
              <a:rPr lang="en-US" sz="2400" dirty="0" smtClean="0">
                <a:solidFill>
                  <a:srgbClr val="2D3956"/>
                </a:solidFill>
                <a:latin typeface="Times New Roman" panose="02020603050405020304" pitchFamily="18" charset="0"/>
              </a:rPr>
              <a:t>and uniform </a:t>
            </a:r>
            <a:r>
              <a:rPr lang="en-US" sz="2400" dirty="0">
                <a:solidFill>
                  <a:srgbClr val="2D3956"/>
                </a:solidFill>
                <a:latin typeface="Times New Roman" panose="02020603050405020304" pitchFamily="18" charset="0"/>
              </a:rPr>
              <a:t>manner, thus meeting the needs of legal security </a:t>
            </a:r>
            <a:r>
              <a:rPr lang="en-US" sz="2400" dirty="0" smtClean="0">
                <a:solidFill>
                  <a:srgbClr val="2D3956"/>
                </a:solidFill>
                <a:latin typeface="Times New Roman" panose="02020603050405020304" pitchFamily="18" charset="0"/>
              </a:rPr>
              <a:t>in business </a:t>
            </a:r>
            <a:r>
              <a:rPr lang="en-US" sz="2400" dirty="0">
                <a:solidFill>
                  <a:srgbClr val="2D3956"/>
                </a:solidFill>
                <a:latin typeface="Times New Roman" panose="02020603050405020304" pitchFamily="18" charset="0"/>
              </a:rPr>
              <a:t>transactions in the market in the best way. The </a:t>
            </a:r>
            <a:r>
              <a:rPr lang="en-US" sz="2400" dirty="0" smtClean="0">
                <a:solidFill>
                  <a:srgbClr val="2D3956"/>
                </a:solidFill>
                <a:latin typeface="Times New Roman" panose="02020603050405020304" pitchFamily="18" charset="0"/>
              </a:rPr>
              <a:t>most important </a:t>
            </a:r>
            <a:r>
              <a:rPr lang="en-US" sz="2400" dirty="0">
                <a:solidFill>
                  <a:srgbClr val="2D3956"/>
                </a:solidFill>
                <a:latin typeface="Times New Roman" panose="02020603050405020304" pitchFamily="18" charset="0"/>
              </a:rPr>
              <a:t>legislation in the area of business law is the </a:t>
            </a:r>
            <a:r>
              <a:rPr lang="en-US" sz="2400" dirty="0" smtClean="0">
                <a:solidFill>
                  <a:srgbClr val="2D3956"/>
                </a:solidFill>
                <a:latin typeface="Times New Roman" panose="02020603050405020304" pitchFamily="18" charset="0"/>
              </a:rPr>
              <a:t>following: The </a:t>
            </a:r>
            <a:r>
              <a:rPr lang="en-US" sz="2400" dirty="0">
                <a:solidFill>
                  <a:srgbClr val="2D3956"/>
                </a:solidFill>
                <a:latin typeface="Times New Roman" panose="02020603050405020304" pitchFamily="18" charset="0"/>
              </a:rPr>
              <a:t>Law on Business Entities, The Law on Obligations, The </a:t>
            </a:r>
            <a:r>
              <a:rPr lang="en-US" sz="2400" dirty="0" smtClean="0">
                <a:solidFill>
                  <a:srgbClr val="2D3956"/>
                </a:solidFill>
                <a:latin typeface="Times New Roman" panose="02020603050405020304" pitchFamily="18" charset="0"/>
              </a:rPr>
              <a:t>Law on </a:t>
            </a:r>
            <a:r>
              <a:rPr lang="en-US" sz="2400" dirty="0">
                <a:solidFill>
                  <a:srgbClr val="2D3956"/>
                </a:solidFill>
                <a:latin typeface="Times New Roman" panose="02020603050405020304" pitchFamily="18" charset="0"/>
              </a:rPr>
              <a:t>Banks, The Law on Bankruptcy Proceedings, The Law </a:t>
            </a:r>
            <a:r>
              <a:rPr lang="en-US" sz="2400" dirty="0" smtClean="0">
                <a:solidFill>
                  <a:srgbClr val="2D3956"/>
                </a:solidFill>
                <a:latin typeface="Times New Roman" panose="02020603050405020304" pitchFamily="18" charset="0"/>
              </a:rPr>
              <a:t>on Liquidation </a:t>
            </a:r>
            <a:r>
              <a:rPr lang="en-US" sz="2400" dirty="0">
                <a:solidFill>
                  <a:srgbClr val="2D3956"/>
                </a:solidFill>
                <a:latin typeface="Times New Roman" panose="02020603050405020304" pitchFamily="18" charset="0"/>
              </a:rPr>
              <a:t>Proceedings, The Law on the Securities Market, </a:t>
            </a:r>
            <a:r>
              <a:rPr lang="en-US" sz="2400" dirty="0" smtClean="0">
                <a:solidFill>
                  <a:srgbClr val="2D3956"/>
                </a:solidFill>
                <a:latin typeface="Times New Roman" panose="02020603050405020304" pitchFamily="18" charset="0"/>
              </a:rPr>
              <a:t>The Law </a:t>
            </a:r>
            <a:r>
              <a:rPr lang="en-US" sz="2400" dirty="0">
                <a:solidFill>
                  <a:srgbClr val="2D3956"/>
                </a:solidFill>
                <a:latin typeface="Times New Roman" panose="02020603050405020304" pitchFamily="18" charset="0"/>
              </a:rPr>
              <a:t>on Internal Trade, the Law on Bill of Exchange, The Law </a:t>
            </a:r>
            <a:r>
              <a:rPr lang="en-US" sz="2400" dirty="0" smtClean="0">
                <a:solidFill>
                  <a:srgbClr val="2D3956"/>
                </a:solidFill>
                <a:latin typeface="Times New Roman" panose="02020603050405020304" pitchFamily="18" charset="0"/>
              </a:rPr>
              <a:t>on </a:t>
            </a:r>
            <a:r>
              <a:rPr lang="en-US" sz="2400" dirty="0" err="1" smtClean="0">
                <a:solidFill>
                  <a:srgbClr val="2D3956"/>
                </a:solidFill>
                <a:latin typeface="Times New Roman" panose="02020603050405020304" pitchFamily="18" charset="0"/>
              </a:rPr>
              <a:t>Cheques</a:t>
            </a:r>
            <a:r>
              <a:rPr lang="en-US" sz="2400" dirty="0">
                <a:solidFill>
                  <a:srgbClr val="2D3956"/>
                </a:solidFill>
                <a:latin typeface="Times New Roman" panose="02020603050405020304" pitchFamily="18" charset="0"/>
              </a:rPr>
              <a:t>, and so forth.</a:t>
            </a:r>
            <a:endParaRPr lang="ar-EG" sz="2000" dirty="0" smtClean="0">
              <a:solidFill>
                <a:srgbClr val="2D3956"/>
              </a:solidFill>
              <a:latin typeface="Times New Roman" panose="02020603050405020304" pitchFamily="18" charset="0"/>
            </a:endParaRP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2- Sources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05545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109051" y="2005141"/>
            <a:ext cx="11744282" cy="3785652"/>
          </a:xfrm>
          <a:prstGeom prst="rect">
            <a:avLst/>
          </a:prstGeom>
          <a:noFill/>
        </p:spPr>
        <p:txBody>
          <a:bodyPr wrap="square" rtlCol="0">
            <a:spAutoFit/>
          </a:bodyPr>
          <a:lstStyle/>
          <a:p>
            <a:pPr lvl="0" algn="just"/>
            <a:r>
              <a:rPr lang="en-US" sz="2400" b="1" u="sng" dirty="0" smtClean="0">
                <a:solidFill>
                  <a:srgbClr val="2D3956"/>
                </a:solidFill>
                <a:latin typeface="Times New Roman" panose="02020603050405020304" pitchFamily="18" charset="0"/>
              </a:rPr>
              <a:t>2-Autonomous </a:t>
            </a:r>
            <a:r>
              <a:rPr lang="en-US" sz="2400" b="1" u="sng" dirty="0">
                <a:solidFill>
                  <a:srgbClr val="2D3956"/>
                </a:solidFill>
                <a:latin typeface="Times New Roman" panose="02020603050405020304" pitchFamily="18" charset="0"/>
              </a:rPr>
              <a:t>sources of business law:</a:t>
            </a:r>
            <a:endParaRPr lang="en-US" sz="2400" b="1" u="sng" dirty="0" smtClean="0">
              <a:solidFill>
                <a:srgbClr val="2D3956"/>
              </a:solidFill>
              <a:latin typeface="Times New Roman" panose="02020603050405020304" pitchFamily="18" charset="0"/>
            </a:endParaRPr>
          </a:p>
          <a:p>
            <a:pPr lvl="0" algn="just"/>
            <a:r>
              <a:rPr lang="en-US" sz="2400" dirty="0">
                <a:solidFill>
                  <a:srgbClr val="2D3956"/>
                </a:solidFill>
                <a:latin typeface="Times New Roman" panose="02020603050405020304" pitchFamily="18" charset="0"/>
              </a:rPr>
              <a:t>- Practice as a source of law has a far greater role in business </a:t>
            </a:r>
            <a:r>
              <a:rPr lang="en-US" sz="2400" dirty="0" smtClean="0">
                <a:solidFill>
                  <a:srgbClr val="2D3956"/>
                </a:solidFill>
                <a:latin typeface="Times New Roman" panose="02020603050405020304" pitchFamily="18" charset="0"/>
              </a:rPr>
              <a:t>law than </a:t>
            </a:r>
            <a:r>
              <a:rPr lang="en-US" sz="2400" dirty="0">
                <a:solidFill>
                  <a:srgbClr val="2D3956"/>
                </a:solidFill>
                <a:latin typeface="Times New Roman" panose="02020603050405020304" pitchFamily="18" charset="0"/>
              </a:rPr>
              <a:t>in civil law. Throughout centuries, the role of trade </a:t>
            </a:r>
            <a:r>
              <a:rPr lang="en-US" sz="2400" dirty="0" smtClean="0">
                <a:solidFill>
                  <a:srgbClr val="2D3956"/>
                </a:solidFill>
                <a:latin typeface="Times New Roman" panose="02020603050405020304" pitchFamily="18" charset="0"/>
              </a:rPr>
              <a:t>practices and </a:t>
            </a:r>
            <a:r>
              <a:rPr lang="en-US" sz="2400" dirty="0">
                <a:solidFill>
                  <a:srgbClr val="2D3956"/>
                </a:solidFill>
                <a:latin typeface="Times New Roman" panose="02020603050405020304" pitchFamily="18" charset="0"/>
              </a:rPr>
              <a:t>their effect on business law have been </a:t>
            </a:r>
            <a:r>
              <a:rPr lang="en-US" sz="2400" dirty="0" smtClean="0">
                <a:solidFill>
                  <a:srgbClr val="2D3956"/>
                </a:solidFill>
                <a:latin typeface="Times New Roman" panose="02020603050405020304" pitchFamily="18" charset="0"/>
              </a:rPr>
              <a:t>significant</a:t>
            </a:r>
            <a:r>
              <a:rPr lang="en-US" sz="2400" dirty="0">
                <a:solidFill>
                  <a:srgbClr val="2D3956"/>
                </a:solidFill>
                <a:latin typeface="Times New Roman" panose="02020603050405020304" pitchFamily="18" charset="0"/>
              </a:rPr>
              <a:t>. </a:t>
            </a:r>
            <a:r>
              <a:rPr lang="en-US" sz="2400" dirty="0" smtClean="0">
                <a:solidFill>
                  <a:srgbClr val="2D3956"/>
                </a:solidFill>
                <a:latin typeface="Times New Roman" panose="02020603050405020304" pitchFamily="18" charset="0"/>
              </a:rPr>
              <a:t>Rationality and </a:t>
            </a:r>
            <a:r>
              <a:rPr lang="en-US" sz="2400" dirty="0">
                <a:solidFill>
                  <a:srgbClr val="2D3956"/>
                </a:solidFill>
                <a:latin typeface="Times New Roman" panose="02020603050405020304" pitchFamily="18" charset="0"/>
              </a:rPr>
              <a:t>practicality of commercial/economic practices have </a:t>
            </a:r>
            <a:r>
              <a:rPr lang="en-US" sz="2400" dirty="0" smtClean="0">
                <a:solidFill>
                  <a:srgbClr val="2D3956"/>
                </a:solidFill>
                <a:latin typeface="Times New Roman" panose="02020603050405020304" pitchFamily="18" charset="0"/>
              </a:rPr>
              <a:t>made them </a:t>
            </a:r>
            <a:r>
              <a:rPr lang="en-US" sz="2400" dirty="0">
                <a:solidFill>
                  <a:srgbClr val="2D3956"/>
                </a:solidFill>
                <a:latin typeface="Times New Roman" panose="02020603050405020304" pitchFamily="18" charset="0"/>
              </a:rPr>
              <a:t>an important source of comparative law. The reason </a:t>
            </a:r>
            <a:r>
              <a:rPr lang="en-US" sz="2400" dirty="0" smtClean="0">
                <a:solidFill>
                  <a:srgbClr val="2D3956"/>
                </a:solidFill>
                <a:latin typeface="Times New Roman" panose="02020603050405020304" pitchFamily="18" charset="0"/>
              </a:rPr>
              <a:t>for this </a:t>
            </a:r>
            <a:r>
              <a:rPr lang="en-US" sz="2400" dirty="0">
                <a:solidFill>
                  <a:srgbClr val="2D3956"/>
                </a:solidFill>
                <a:latin typeface="Times New Roman" panose="02020603050405020304" pitchFamily="18" charset="0"/>
              </a:rPr>
              <a:t>is the dynamics of the turnover of goods which does </a:t>
            </a:r>
            <a:r>
              <a:rPr lang="en-US" sz="2400" dirty="0" smtClean="0">
                <a:solidFill>
                  <a:srgbClr val="2D3956"/>
                </a:solidFill>
                <a:latin typeface="Times New Roman" panose="02020603050405020304" pitchFamily="18" charset="0"/>
              </a:rPr>
              <a:t>not take </a:t>
            </a:r>
            <a:r>
              <a:rPr lang="en-US" sz="2400" dirty="0">
                <a:solidFill>
                  <a:srgbClr val="2D3956"/>
                </a:solidFill>
                <a:latin typeface="Times New Roman" panose="02020603050405020304" pitchFamily="18" charset="0"/>
              </a:rPr>
              <a:t>any prolongation in </a:t>
            </a:r>
            <a:r>
              <a:rPr lang="en-US" sz="2400" dirty="0" smtClean="0">
                <a:solidFill>
                  <a:srgbClr val="2D3956"/>
                </a:solidFill>
                <a:latin typeface="Times New Roman" panose="02020603050405020304" pitchFamily="18" charset="0"/>
              </a:rPr>
              <a:t>finding </a:t>
            </a:r>
            <a:r>
              <a:rPr lang="en-US" sz="2400" dirty="0">
                <a:solidFill>
                  <a:srgbClr val="2D3956"/>
                </a:solidFill>
                <a:latin typeface="Times New Roman" panose="02020603050405020304" pitchFamily="18" charset="0"/>
              </a:rPr>
              <a:t>adequate legal solutions </a:t>
            </a:r>
            <a:r>
              <a:rPr lang="en-US" sz="2400" dirty="0" smtClean="0">
                <a:solidFill>
                  <a:srgbClr val="2D3956"/>
                </a:solidFill>
                <a:latin typeface="Times New Roman" panose="02020603050405020304" pitchFamily="18" charset="0"/>
              </a:rPr>
              <a:t>for new </a:t>
            </a:r>
            <a:r>
              <a:rPr lang="en-US" sz="2400" dirty="0">
                <a:solidFill>
                  <a:srgbClr val="2D3956"/>
                </a:solidFill>
                <a:latin typeface="Times New Roman" panose="02020603050405020304" pitchFamily="18" charset="0"/>
              </a:rPr>
              <a:t>circumstances. Nowadays, business practices are </a:t>
            </a:r>
            <a:r>
              <a:rPr lang="en-US" sz="2400" dirty="0" smtClean="0">
                <a:solidFill>
                  <a:srgbClr val="2D3956"/>
                </a:solidFill>
                <a:latin typeface="Times New Roman" panose="02020603050405020304" pitchFamily="18" charset="0"/>
              </a:rPr>
              <a:t>formed promptly </a:t>
            </a:r>
            <a:r>
              <a:rPr lang="en-US" sz="2400" dirty="0">
                <a:solidFill>
                  <a:srgbClr val="2D3956"/>
                </a:solidFill>
                <a:latin typeface="Times New Roman" panose="02020603050405020304" pitchFamily="18" charset="0"/>
              </a:rPr>
              <a:t>and on the basis of the acts of autonomous </a:t>
            </a:r>
            <a:r>
              <a:rPr lang="en-US" sz="2400" dirty="0" smtClean="0">
                <a:solidFill>
                  <a:srgbClr val="2D3956"/>
                </a:solidFill>
                <a:latin typeface="Times New Roman" panose="02020603050405020304" pitchFamily="18" charset="0"/>
              </a:rPr>
              <a:t>business law </a:t>
            </a:r>
            <a:r>
              <a:rPr lang="en-US" sz="2400" dirty="0">
                <a:solidFill>
                  <a:srgbClr val="2D3956"/>
                </a:solidFill>
                <a:latin typeface="Times New Roman" panose="02020603050405020304" pitchFamily="18" charset="0"/>
              </a:rPr>
              <a:t>(forms, general terms of business), and hence they are </a:t>
            </a:r>
            <a:r>
              <a:rPr lang="en-US" sz="2400" dirty="0" smtClean="0">
                <a:solidFill>
                  <a:srgbClr val="2D3956"/>
                </a:solidFill>
                <a:latin typeface="Times New Roman" panose="02020603050405020304" pitchFamily="18" charset="0"/>
              </a:rPr>
              <a:t>easily and </a:t>
            </a:r>
            <a:r>
              <a:rPr lang="en-US" sz="2400" dirty="0">
                <a:solidFill>
                  <a:srgbClr val="2D3956"/>
                </a:solidFill>
                <a:latin typeface="Times New Roman" panose="02020603050405020304" pitchFamily="18" charset="0"/>
              </a:rPr>
              <a:t>quickly accessible to everyone. The Law on </a:t>
            </a:r>
            <a:r>
              <a:rPr lang="en-US" sz="2400" dirty="0" smtClean="0">
                <a:solidFill>
                  <a:srgbClr val="2D3956"/>
                </a:solidFill>
                <a:latin typeface="Times New Roman" panose="02020603050405020304" pitchFamily="18" charset="0"/>
              </a:rPr>
              <a:t>Obligations defines </a:t>
            </a:r>
            <a:r>
              <a:rPr lang="en-US" sz="2400" dirty="0">
                <a:solidFill>
                  <a:srgbClr val="2D3956"/>
                </a:solidFill>
                <a:latin typeface="Times New Roman" panose="02020603050405020304" pitchFamily="18" charset="0"/>
              </a:rPr>
              <a:t>the term of practice and the basics of its </a:t>
            </a:r>
            <a:r>
              <a:rPr lang="en-US" sz="2400" dirty="0" smtClean="0">
                <a:solidFill>
                  <a:srgbClr val="2D3956"/>
                </a:solidFill>
                <a:latin typeface="Times New Roman" panose="02020603050405020304" pitchFamily="18" charset="0"/>
              </a:rPr>
              <a:t>implementation in </a:t>
            </a:r>
            <a:r>
              <a:rPr lang="en-US" sz="2400" dirty="0">
                <a:solidFill>
                  <a:srgbClr val="2D3956"/>
                </a:solidFill>
                <a:latin typeface="Times New Roman" panose="02020603050405020304" pitchFamily="18" charset="0"/>
              </a:rPr>
              <a:t>the area of civil and business law.</a:t>
            </a:r>
            <a:endParaRPr lang="ar-EG" sz="2000" dirty="0" smtClean="0">
              <a:solidFill>
                <a:srgbClr val="2D3956"/>
              </a:solidFill>
              <a:latin typeface="Times New Roman" panose="02020603050405020304" pitchFamily="18" charset="0"/>
            </a:endParaRP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2- Sources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80793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109051" y="2005141"/>
            <a:ext cx="11744282" cy="2677656"/>
          </a:xfrm>
          <a:prstGeom prst="rect">
            <a:avLst/>
          </a:prstGeom>
          <a:noFill/>
        </p:spPr>
        <p:txBody>
          <a:bodyPr wrap="square" rtlCol="0">
            <a:spAutoFit/>
          </a:bodyPr>
          <a:lstStyle/>
          <a:p>
            <a:pPr lvl="0" algn="just"/>
            <a:r>
              <a:rPr lang="en-US" sz="2400" b="1" u="sng" dirty="0" smtClean="0">
                <a:solidFill>
                  <a:srgbClr val="2D3956"/>
                </a:solidFill>
                <a:latin typeface="Times New Roman" panose="02020603050405020304" pitchFamily="18" charset="0"/>
              </a:rPr>
              <a:t>2-Autonomous </a:t>
            </a:r>
            <a:r>
              <a:rPr lang="en-US" sz="2400" b="1" u="sng" dirty="0">
                <a:solidFill>
                  <a:srgbClr val="2D3956"/>
                </a:solidFill>
                <a:latin typeface="Times New Roman" panose="02020603050405020304" pitchFamily="18" charset="0"/>
              </a:rPr>
              <a:t>sources of business law:</a:t>
            </a:r>
            <a:endParaRPr lang="en-US" sz="2400" b="1" u="sng" dirty="0" smtClean="0">
              <a:solidFill>
                <a:srgbClr val="2D3956"/>
              </a:solidFill>
              <a:latin typeface="Times New Roman" panose="02020603050405020304" pitchFamily="18" charset="0"/>
            </a:endParaRPr>
          </a:p>
          <a:p>
            <a:pPr marL="342900" lvl="0" indent="-342900" algn="just">
              <a:buFontTx/>
              <a:buChar char="-"/>
            </a:pPr>
            <a:r>
              <a:rPr lang="en-US" sz="2400" dirty="0" smtClean="0">
                <a:solidFill>
                  <a:srgbClr val="2D3956"/>
                </a:solidFill>
                <a:latin typeface="Times New Roman" panose="02020603050405020304" pitchFamily="18" charset="0"/>
              </a:rPr>
              <a:t>Commercial </a:t>
            </a:r>
            <a:r>
              <a:rPr lang="en-US" sz="2400" dirty="0">
                <a:solidFill>
                  <a:srgbClr val="2D3956"/>
                </a:solidFill>
                <a:latin typeface="Times New Roman" panose="02020603050405020304" pitchFamily="18" charset="0"/>
              </a:rPr>
              <a:t>business practices represent business practices </a:t>
            </a:r>
            <a:r>
              <a:rPr lang="en-US" sz="2400" dirty="0" smtClean="0">
                <a:solidFill>
                  <a:srgbClr val="2D3956"/>
                </a:solidFill>
                <a:latin typeface="Times New Roman" panose="02020603050405020304" pitchFamily="18" charset="0"/>
              </a:rPr>
              <a:t>in a </a:t>
            </a:r>
            <a:r>
              <a:rPr lang="en-US" sz="2400" dirty="0">
                <a:solidFill>
                  <a:srgbClr val="2D3956"/>
                </a:solidFill>
                <a:latin typeface="Times New Roman" panose="02020603050405020304" pitchFamily="18" charset="0"/>
              </a:rPr>
              <a:t>narrower, legal-technical sense. It is a commercial </a:t>
            </a:r>
            <a:r>
              <a:rPr lang="en-US" sz="2400" dirty="0" smtClean="0">
                <a:solidFill>
                  <a:srgbClr val="2D3956"/>
                </a:solidFill>
                <a:latin typeface="Times New Roman" panose="02020603050405020304" pitchFamily="18" charset="0"/>
              </a:rPr>
              <a:t>practice which </a:t>
            </a:r>
            <a:r>
              <a:rPr lang="en-US" sz="2400" dirty="0">
                <a:solidFill>
                  <a:srgbClr val="2D3956"/>
                </a:solidFill>
                <a:latin typeface="Times New Roman" panose="02020603050405020304" pitchFamily="18" charset="0"/>
              </a:rPr>
              <a:t>is so widely implemented that the participants in </a:t>
            </a:r>
            <a:r>
              <a:rPr lang="en-US" sz="2400" dirty="0" smtClean="0">
                <a:solidFill>
                  <a:srgbClr val="2D3956"/>
                </a:solidFill>
                <a:latin typeface="Times New Roman" panose="02020603050405020304" pitchFamily="18" charset="0"/>
              </a:rPr>
              <a:t>business relations </a:t>
            </a:r>
            <a:r>
              <a:rPr lang="en-US" sz="2400" dirty="0">
                <a:solidFill>
                  <a:srgbClr val="2D3956"/>
                </a:solidFill>
                <a:latin typeface="Times New Roman" panose="02020603050405020304" pitchFamily="18" charset="0"/>
              </a:rPr>
              <a:t>expect the contracting parties to act in accordance </a:t>
            </a:r>
            <a:r>
              <a:rPr lang="en-US" sz="2400" dirty="0" smtClean="0">
                <a:solidFill>
                  <a:srgbClr val="2D3956"/>
                </a:solidFill>
                <a:latin typeface="Times New Roman" panose="02020603050405020304" pitchFamily="18" charset="0"/>
              </a:rPr>
              <a:t>with it.48 </a:t>
            </a:r>
            <a:r>
              <a:rPr lang="en-US" sz="2400" dirty="0">
                <a:solidFill>
                  <a:srgbClr val="2D3956"/>
                </a:solidFill>
                <a:latin typeface="Times New Roman" panose="02020603050405020304" pitchFamily="18" charset="0"/>
              </a:rPr>
              <a:t>In order for a particular </a:t>
            </a:r>
            <a:r>
              <a:rPr lang="en-US" sz="2400" dirty="0" smtClean="0">
                <a:solidFill>
                  <a:srgbClr val="2D3956"/>
                </a:solidFill>
                <a:latin typeface="Times New Roman" panose="02020603050405020304" pitchFamily="18" charset="0"/>
              </a:rPr>
              <a:t>behaviour </a:t>
            </a:r>
            <a:r>
              <a:rPr lang="en-US" sz="2400" dirty="0">
                <a:solidFill>
                  <a:srgbClr val="2D3956"/>
                </a:solidFill>
                <a:latin typeface="Times New Roman" panose="02020603050405020304" pitchFamily="18" charset="0"/>
              </a:rPr>
              <a:t>to become a </a:t>
            </a:r>
            <a:r>
              <a:rPr lang="en-US" sz="2400" dirty="0" smtClean="0">
                <a:solidFill>
                  <a:srgbClr val="2D3956"/>
                </a:solidFill>
                <a:latin typeface="Times New Roman" panose="02020603050405020304" pitchFamily="18" charset="0"/>
              </a:rPr>
              <a:t>commercial business </a:t>
            </a:r>
            <a:r>
              <a:rPr lang="en-US" sz="2400" dirty="0">
                <a:solidFill>
                  <a:srgbClr val="2D3956"/>
                </a:solidFill>
                <a:latin typeface="Times New Roman" panose="02020603050405020304" pitchFamily="18" charset="0"/>
              </a:rPr>
              <a:t>practice, it needs to be rational, assertive, </a:t>
            </a:r>
            <a:r>
              <a:rPr lang="en-US" sz="2400" dirty="0" smtClean="0">
                <a:solidFill>
                  <a:srgbClr val="2D3956"/>
                </a:solidFill>
                <a:latin typeface="Times New Roman" panose="02020603050405020304" pitchFamily="18" charset="0"/>
              </a:rPr>
              <a:t>generally known</a:t>
            </a:r>
            <a:r>
              <a:rPr lang="en-US" sz="2400" dirty="0">
                <a:solidFill>
                  <a:srgbClr val="2D3956"/>
                </a:solidFill>
                <a:latin typeface="Times New Roman" panose="02020603050405020304" pitchFamily="18" charset="0"/>
              </a:rPr>
              <a:t>, in accordance with the company’s spirit and legal order, and accepted by the majority of participants in business relations</a:t>
            </a:r>
            <a:r>
              <a:rPr lang="en-US" sz="2400" dirty="0" smtClean="0">
                <a:solidFill>
                  <a:srgbClr val="2D3956"/>
                </a:solidFill>
                <a:latin typeface="Times New Roman" panose="02020603050405020304" pitchFamily="18" charset="0"/>
              </a:rPr>
              <a:t>.</a:t>
            </a: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2- Sources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690132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109051" y="2005141"/>
            <a:ext cx="11744282" cy="4154984"/>
          </a:xfrm>
          <a:prstGeom prst="rect">
            <a:avLst/>
          </a:prstGeom>
          <a:noFill/>
        </p:spPr>
        <p:txBody>
          <a:bodyPr wrap="square" rtlCol="0">
            <a:spAutoFit/>
          </a:bodyPr>
          <a:lstStyle/>
          <a:p>
            <a:pPr lvl="0" algn="just"/>
            <a:r>
              <a:rPr lang="en-US" sz="2400" b="1" u="sng" dirty="0" smtClean="0">
                <a:solidFill>
                  <a:srgbClr val="2D3956"/>
                </a:solidFill>
                <a:latin typeface="Times New Roman" panose="02020603050405020304" pitchFamily="18" charset="0"/>
              </a:rPr>
              <a:t>2-Autonomous </a:t>
            </a:r>
            <a:r>
              <a:rPr lang="en-US" sz="2400" b="1" u="sng" dirty="0">
                <a:solidFill>
                  <a:srgbClr val="2D3956"/>
                </a:solidFill>
                <a:latin typeface="Times New Roman" panose="02020603050405020304" pitchFamily="18" charset="0"/>
              </a:rPr>
              <a:t>sources of business law:</a:t>
            </a:r>
            <a:endParaRPr lang="en-US" sz="2400" b="1" u="sng" dirty="0" smtClean="0">
              <a:solidFill>
                <a:srgbClr val="2D3956"/>
              </a:solidFill>
              <a:latin typeface="Times New Roman" panose="02020603050405020304" pitchFamily="18" charset="0"/>
            </a:endParaRPr>
          </a:p>
          <a:p>
            <a:pPr marL="342900" lvl="0" indent="-342900" algn="just">
              <a:buFontTx/>
              <a:buChar char="-"/>
            </a:pPr>
            <a:r>
              <a:rPr lang="en-US" sz="2400" dirty="0">
                <a:solidFill>
                  <a:srgbClr val="2D3956"/>
                </a:solidFill>
                <a:latin typeface="Times New Roman" panose="02020603050405020304" pitchFamily="18" charset="0"/>
              </a:rPr>
              <a:t>Commercial business practices can be classified according to various criteria. Regarding the territorial coverage, they can be classified into: general, regional and local. In terms of the sectors that the practices are applied in, they can be general  (horizontal, which are valid in all economic activities) and special  (vertical, which are implemented only in certain sectors). If there is a conflict of different rules of practices, then the practices which arise from a narrower territory or sector are hierarchically stronger</a:t>
            </a:r>
            <a:r>
              <a:rPr lang="en-US" sz="2400" dirty="0" smtClean="0">
                <a:solidFill>
                  <a:srgbClr val="2D3956"/>
                </a:solidFill>
                <a:latin typeface="Times New Roman" panose="02020603050405020304" pitchFamily="18" charset="0"/>
              </a:rPr>
              <a:t>.</a:t>
            </a:r>
          </a:p>
          <a:p>
            <a:pPr marL="342900" lvl="0" indent="-342900" algn="just">
              <a:buFontTx/>
              <a:buChar char="-"/>
            </a:pPr>
            <a:r>
              <a:rPr lang="en-US" sz="2400" dirty="0">
                <a:solidFill>
                  <a:srgbClr val="2D3956"/>
                </a:solidFill>
                <a:latin typeface="Times New Roman" panose="02020603050405020304" pitchFamily="18" charset="0"/>
              </a:rPr>
              <a:t>As a source of the business law, a business practice can </a:t>
            </a:r>
            <a:r>
              <a:rPr lang="en-US" sz="2400" dirty="0" smtClean="0">
                <a:solidFill>
                  <a:srgbClr val="2D3956"/>
                </a:solidFill>
                <a:latin typeface="Times New Roman" panose="02020603050405020304" pitchFamily="18" charset="0"/>
              </a:rPr>
              <a:t>have two </a:t>
            </a:r>
            <a:r>
              <a:rPr lang="en-US" sz="2400" dirty="0">
                <a:solidFill>
                  <a:srgbClr val="2D3956"/>
                </a:solidFill>
                <a:latin typeface="Times New Roman" panose="02020603050405020304" pitchFamily="18" charset="0"/>
              </a:rPr>
              <a:t>roles. It can be a primary source if there is no regulation</a:t>
            </a:r>
            <a:r>
              <a:rPr lang="en-US" sz="2400" dirty="0" smtClean="0">
                <a:solidFill>
                  <a:srgbClr val="2D3956"/>
                </a:solidFill>
                <a:latin typeface="Times New Roman" panose="02020603050405020304" pitchFamily="18" charset="0"/>
              </a:rPr>
              <a:t>. If </a:t>
            </a:r>
            <a:r>
              <a:rPr lang="en-US" sz="2400" dirty="0">
                <a:solidFill>
                  <a:srgbClr val="2D3956"/>
                </a:solidFill>
                <a:latin typeface="Times New Roman" panose="02020603050405020304" pitchFamily="18" charset="0"/>
              </a:rPr>
              <a:t>there is a regulation, then the practice has an </a:t>
            </a:r>
            <a:r>
              <a:rPr lang="en-US" sz="2400" dirty="0" smtClean="0">
                <a:solidFill>
                  <a:srgbClr val="2D3956"/>
                </a:solidFill>
                <a:latin typeface="Times New Roman" panose="02020603050405020304" pitchFamily="18" charset="0"/>
              </a:rPr>
              <a:t>interpretative role</a:t>
            </a:r>
            <a:r>
              <a:rPr lang="en-US" sz="2400" dirty="0">
                <a:solidFill>
                  <a:srgbClr val="2D3956"/>
                </a:solidFill>
                <a:latin typeface="Times New Roman" panose="02020603050405020304" pitchFamily="18" charset="0"/>
              </a:rPr>
              <a:t>. In such cases, a business practice supplements the law, i.e</a:t>
            </a:r>
            <a:r>
              <a:rPr lang="en-US" sz="2400" dirty="0" smtClean="0">
                <a:solidFill>
                  <a:srgbClr val="2D3956"/>
                </a:solidFill>
                <a:latin typeface="Times New Roman" panose="02020603050405020304" pitchFamily="18" charset="0"/>
              </a:rPr>
              <a:t>.  facilitates </a:t>
            </a:r>
            <a:r>
              <a:rPr lang="en-US" sz="2400" dirty="0">
                <a:solidFill>
                  <a:srgbClr val="2D3956"/>
                </a:solidFill>
                <a:latin typeface="Times New Roman" panose="02020603050405020304" pitchFamily="18" charset="0"/>
              </a:rPr>
              <a:t>the interpretation of the law in accordance with </a:t>
            </a:r>
            <a:r>
              <a:rPr lang="en-US" sz="2400" dirty="0" smtClean="0">
                <a:solidFill>
                  <a:srgbClr val="2D3956"/>
                </a:solidFill>
                <a:latin typeface="Times New Roman" panose="02020603050405020304" pitchFamily="18" charset="0"/>
              </a:rPr>
              <a:t>the needs </a:t>
            </a:r>
            <a:r>
              <a:rPr lang="en-US" sz="2400" dirty="0">
                <a:solidFill>
                  <a:srgbClr val="2D3956"/>
                </a:solidFill>
                <a:latin typeface="Times New Roman" panose="02020603050405020304" pitchFamily="18" charset="0"/>
              </a:rPr>
              <a:t>of the time.</a:t>
            </a: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2- Sources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23409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xmlns="" id="{F302B31E-7905-011C-84CF-EEAEA8E33539}"/>
              </a:ext>
            </a:extLst>
          </p:cNvPr>
          <p:cNvSpPr txBox="1"/>
          <p:nvPr/>
        </p:nvSpPr>
        <p:spPr>
          <a:xfrm>
            <a:off x="109051" y="2005141"/>
            <a:ext cx="11744282" cy="4154984"/>
          </a:xfrm>
          <a:prstGeom prst="rect">
            <a:avLst/>
          </a:prstGeom>
          <a:noFill/>
        </p:spPr>
        <p:txBody>
          <a:bodyPr wrap="square" rtlCol="0">
            <a:spAutoFit/>
          </a:bodyPr>
          <a:lstStyle/>
          <a:p>
            <a:pPr lvl="0" algn="just"/>
            <a:r>
              <a:rPr lang="en-US" sz="2400" b="1" u="sng" dirty="0" smtClean="0">
                <a:solidFill>
                  <a:srgbClr val="2D3956"/>
                </a:solidFill>
                <a:latin typeface="Times New Roman" panose="02020603050405020304" pitchFamily="18" charset="0"/>
              </a:rPr>
              <a:t>2-Autonomous </a:t>
            </a:r>
            <a:r>
              <a:rPr lang="en-US" sz="2400" b="1" u="sng" dirty="0">
                <a:solidFill>
                  <a:srgbClr val="2D3956"/>
                </a:solidFill>
                <a:latin typeface="Times New Roman" panose="02020603050405020304" pitchFamily="18" charset="0"/>
              </a:rPr>
              <a:t>sources of business law:</a:t>
            </a:r>
            <a:endParaRPr lang="en-US" sz="2400" b="1" u="sng" dirty="0" smtClean="0">
              <a:solidFill>
                <a:srgbClr val="2D3956"/>
              </a:solidFill>
              <a:latin typeface="Times New Roman" panose="02020603050405020304" pitchFamily="18" charset="0"/>
            </a:endParaRPr>
          </a:p>
          <a:p>
            <a:pPr marL="342900" lvl="0" indent="-342900" algn="just">
              <a:buFontTx/>
              <a:buChar char="-"/>
            </a:pPr>
            <a:r>
              <a:rPr lang="en-US" sz="2400" dirty="0">
                <a:solidFill>
                  <a:srgbClr val="2D3956"/>
                </a:solidFill>
                <a:latin typeface="Times New Roman" panose="02020603050405020304" pitchFamily="18" charset="0"/>
              </a:rPr>
              <a:t>Depending on which practices are the subject of systematisation</a:t>
            </a:r>
            <a:r>
              <a:rPr lang="en-US" sz="2400" dirty="0" smtClean="0">
                <a:solidFill>
                  <a:srgbClr val="2D3956"/>
                </a:solidFill>
                <a:latin typeface="Times New Roman" panose="02020603050405020304" pitchFamily="18" charset="0"/>
              </a:rPr>
              <a:t>,  usances </a:t>
            </a:r>
            <a:r>
              <a:rPr lang="en-US" sz="2400" dirty="0">
                <a:solidFill>
                  <a:srgbClr val="2D3956"/>
                </a:solidFill>
                <a:latin typeface="Times New Roman" panose="02020603050405020304" pitchFamily="18" charset="0"/>
              </a:rPr>
              <a:t>can be </a:t>
            </a:r>
            <a:r>
              <a:rPr lang="en-US" sz="2400" dirty="0" smtClean="0">
                <a:solidFill>
                  <a:srgbClr val="2D3956"/>
                </a:solidFill>
                <a:latin typeface="Times New Roman" panose="02020603050405020304" pitchFamily="18" charset="0"/>
              </a:rPr>
              <a:t>classified </a:t>
            </a:r>
            <a:r>
              <a:rPr lang="en-US" sz="2400" dirty="0">
                <a:solidFill>
                  <a:srgbClr val="2D3956"/>
                </a:solidFill>
                <a:latin typeface="Times New Roman" panose="02020603050405020304" pitchFamily="18" charset="0"/>
              </a:rPr>
              <a:t>into general (those which </a:t>
            </a:r>
            <a:r>
              <a:rPr lang="en-US" sz="2400" dirty="0" smtClean="0">
                <a:solidFill>
                  <a:srgbClr val="2D3956"/>
                </a:solidFill>
                <a:latin typeface="Times New Roman" panose="02020603050405020304" pitchFamily="18" charset="0"/>
              </a:rPr>
              <a:t>pertain to </a:t>
            </a:r>
            <a:r>
              <a:rPr lang="en-US" sz="2400" dirty="0">
                <a:solidFill>
                  <a:srgbClr val="2D3956"/>
                </a:solidFill>
                <a:latin typeface="Times New Roman" panose="02020603050405020304" pitchFamily="18" charset="0"/>
              </a:rPr>
              <a:t>all economic activities) and special (those which are </a:t>
            </a:r>
            <a:r>
              <a:rPr lang="en-US" sz="2400" dirty="0" smtClean="0">
                <a:solidFill>
                  <a:srgbClr val="2D3956"/>
                </a:solidFill>
                <a:latin typeface="Times New Roman" panose="02020603050405020304" pitchFamily="18" charset="0"/>
              </a:rPr>
              <a:t>only implemented </a:t>
            </a:r>
            <a:r>
              <a:rPr lang="en-US" sz="2400" dirty="0">
                <a:solidFill>
                  <a:srgbClr val="2D3956"/>
                </a:solidFill>
                <a:latin typeface="Times New Roman" panose="02020603050405020304" pitchFamily="18" charset="0"/>
              </a:rPr>
              <a:t>in certain sectors). If there is a </a:t>
            </a:r>
            <a:r>
              <a:rPr lang="en-US" sz="2400" dirty="0" smtClean="0">
                <a:solidFill>
                  <a:srgbClr val="2D3956"/>
                </a:solidFill>
                <a:latin typeface="Times New Roman" panose="02020603050405020304" pitchFamily="18" charset="0"/>
              </a:rPr>
              <a:t>conflict </a:t>
            </a:r>
            <a:r>
              <a:rPr lang="en-US" sz="2400" dirty="0">
                <a:solidFill>
                  <a:srgbClr val="2D3956"/>
                </a:solidFill>
                <a:latin typeface="Times New Roman" panose="02020603050405020304" pitchFamily="18" charset="0"/>
              </a:rPr>
              <a:t>of usances</a:t>
            </a:r>
            <a:r>
              <a:rPr lang="en-US" sz="2400" dirty="0" smtClean="0">
                <a:solidFill>
                  <a:srgbClr val="2D3956"/>
                </a:solidFill>
                <a:latin typeface="Times New Roman" panose="02020603050405020304" pitchFamily="18" charset="0"/>
              </a:rPr>
              <a:t>,  then </a:t>
            </a:r>
            <a:r>
              <a:rPr lang="en-US" sz="2400" dirty="0">
                <a:solidFill>
                  <a:srgbClr val="2D3956"/>
                </a:solidFill>
                <a:latin typeface="Times New Roman" panose="02020603050405020304" pitchFamily="18" charset="0"/>
              </a:rPr>
              <a:t>those coming from a narrower area are to be applied.</a:t>
            </a:r>
          </a:p>
          <a:p>
            <a:pPr marL="342900" lvl="0" indent="-342900" algn="just">
              <a:buFontTx/>
              <a:buChar char="-"/>
            </a:pPr>
            <a:r>
              <a:rPr lang="en-US" sz="2400" dirty="0">
                <a:solidFill>
                  <a:srgbClr val="2D3956"/>
                </a:solidFill>
                <a:latin typeface="Times New Roman" panose="02020603050405020304" pitchFamily="18" charset="0"/>
              </a:rPr>
              <a:t>Economic chambers, professional associations of economists, </a:t>
            </a:r>
            <a:r>
              <a:rPr lang="en-US" sz="2400" dirty="0" smtClean="0">
                <a:solidFill>
                  <a:srgbClr val="2D3956"/>
                </a:solidFill>
                <a:latin typeface="Times New Roman" panose="02020603050405020304" pitchFamily="18" charset="0"/>
              </a:rPr>
              <a:t>and institutions </a:t>
            </a:r>
            <a:r>
              <a:rPr lang="en-US" sz="2400" dirty="0">
                <a:solidFill>
                  <a:srgbClr val="2D3956"/>
                </a:solidFill>
                <a:latin typeface="Times New Roman" panose="02020603050405020304" pitchFamily="18" charset="0"/>
              </a:rPr>
              <a:t>of public and semi-public character adopt usances</a:t>
            </a:r>
            <a:r>
              <a:rPr lang="en-US" sz="2400" dirty="0" smtClean="0">
                <a:solidFill>
                  <a:srgbClr val="2D3956"/>
                </a:solidFill>
                <a:latin typeface="Times New Roman" panose="02020603050405020304" pitchFamily="18" charset="0"/>
              </a:rPr>
              <a:t>.  State </a:t>
            </a:r>
            <a:r>
              <a:rPr lang="en-US" sz="2400" dirty="0">
                <a:solidFill>
                  <a:srgbClr val="2D3956"/>
                </a:solidFill>
                <a:latin typeface="Times New Roman" panose="02020603050405020304" pitchFamily="18" charset="0"/>
              </a:rPr>
              <a:t>authorities perform a limited control over the adoption </a:t>
            </a:r>
            <a:r>
              <a:rPr lang="en-US" sz="2400" dirty="0" smtClean="0">
                <a:solidFill>
                  <a:srgbClr val="2D3956"/>
                </a:solidFill>
                <a:latin typeface="Times New Roman" panose="02020603050405020304" pitchFamily="18" charset="0"/>
              </a:rPr>
              <a:t>of usances</a:t>
            </a:r>
            <a:r>
              <a:rPr lang="en-US" sz="2400" dirty="0">
                <a:solidFill>
                  <a:srgbClr val="2D3956"/>
                </a:solidFill>
                <a:latin typeface="Times New Roman" panose="02020603050405020304" pitchFamily="18" charset="0"/>
              </a:rPr>
              <a:t>. The control is performed at the time of </a:t>
            </a:r>
            <a:r>
              <a:rPr lang="en-US" sz="2400" dirty="0" smtClean="0">
                <a:solidFill>
                  <a:srgbClr val="2D3956"/>
                </a:solidFill>
                <a:latin typeface="Times New Roman" panose="02020603050405020304" pitchFamily="18" charset="0"/>
              </a:rPr>
              <a:t>authorization for the </a:t>
            </a:r>
            <a:r>
              <a:rPr lang="en-US" sz="2400" dirty="0">
                <a:solidFill>
                  <a:srgbClr val="2D3956"/>
                </a:solidFill>
                <a:latin typeface="Times New Roman" panose="02020603050405020304" pitchFamily="18" charset="0"/>
              </a:rPr>
              <a:t>adoption of usances or their formulation. The protection </a:t>
            </a:r>
            <a:r>
              <a:rPr lang="en-US" sz="2400" dirty="0" smtClean="0">
                <a:solidFill>
                  <a:srgbClr val="2D3956"/>
                </a:solidFill>
                <a:latin typeface="Times New Roman" panose="02020603050405020304" pitchFamily="18" charset="0"/>
              </a:rPr>
              <a:t>of public </a:t>
            </a:r>
            <a:r>
              <a:rPr lang="en-US" sz="2400" dirty="0">
                <a:solidFill>
                  <a:srgbClr val="2D3956"/>
                </a:solidFill>
                <a:latin typeface="Times New Roman" panose="02020603050405020304" pitchFamily="18" charset="0"/>
              </a:rPr>
              <a:t>interests is the primary goal of such control. The </a:t>
            </a:r>
            <a:r>
              <a:rPr lang="en-US" sz="2400" dirty="0" smtClean="0">
                <a:solidFill>
                  <a:srgbClr val="2D3956"/>
                </a:solidFill>
                <a:latin typeface="Times New Roman" panose="02020603050405020304" pitchFamily="18" charset="0"/>
              </a:rPr>
              <a:t>General Usances </a:t>
            </a:r>
            <a:r>
              <a:rPr lang="en-US" sz="2400" dirty="0">
                <a:solidFill>
                  <a:srgbClr val="2D3956"/>
                </a:solidFill>
                <a:latin typeface="Times New Roman" panose="02020603050405020304" pitchFamily="18" charset="0"/>
              </a:rPr>
              <a:t>for Trade with Goods dating 1954 are the most </a:t>
            </a:r>
            <a:r>
              <a:rPr lang="en-US" sz="2400" dirty="0" smtClean="0">
                <a:solidFill>
                  <a:srgbClr val="2D3956"/>
                </a:solidFill>
                <a:latin typeface="Times New Roman" panose="02020603050405020304" pitchFamily="18" charset="0"/>
              </a:rPr>
              <a:t>important source </a:t>
            </a:r>
            <a:r>
              <a:rPr lang="en-US" sz="2400" dirty="0">
                <a:solidFill>
                  <a:srgbClr val="2D3956"/>
                </a:solidFill>
                <a:latin typeface="Times New Roman" panose="02020603050405020304" pitchFamily="18" charset="0"/>
              </a:rPr>
              <a:t>of business </a:t>
            </a:r>
            <a:r>
              <a:rPr lang="en-US" sz="2400" dirty="0" smtClean="0">
                <a:solidFill>
                  <a:srgbClr val="2D3956"/>
                </a:solidFill>
                <a:latin typeface="Times New Roman" panose="02020603050405020304" pitchFamily="18" charset="0"/>
              </a:rPr>
              <a:t>law.</a:t>
            </a:r>
            <a:endParaRPr lang="en-US" sz="2400" dirty="0">
              <a:solidFill>
                <a:srgbClr val="2D3956"/>
              </a:solidFill>
              <a:latin typeface="Times New Roman" panose="02020603050405020304" pitchFamily="18" charset="0"/>
            </a:endParaRPr>
          </a:p>
        </p:txBody>
      </p:sp>
      <p:sp>
        <p:nvSpPr>
          <p:cNvPr id="6" name="TextBox 5">
            <a:extLst>
              <a:ext uri="{FF2B5EF4-FFF2-40B4-BE49-F238E27FC236}">
                <a16:creationId xmlns:a16="http://schemas.microsoft.com/office/drawing/2014/main" xmlns=""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2- Sources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xmlns=""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2" name="TextBox 11">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49612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417785" y="1728530"/>
            <a:ext cx="10949153" cy="3724096"/>
          </a:xfrm>
          <a:prstGeom prst="rect">
            <a:avLst/>
          </a:prstGeom>
          <a:noFill/>
        </p:spPr>
        <p:txBody>
          <a:bodyPr wrap="square" rtlCol="0">
            <a:spAutoFit/>
          </a:bodyPr>
          <a:lstStyle/>
          <a:p>
            <a:pPr algn="just"/>
            <a:r>
              <a:rPr lang="en-US" sz="2400" b="1" u="sng" dirty="0" smtClean="0">
                <a:solidFill>
                  <a:srgbClr val="2D3956"/>
                </a:solidFill>
                <a:latin typeface="Times New Roman" panose="02020603050405020304" pitchFamily="18" charset="0"/>
              </a:rPr>
              <a:t>1- Definition </a:t>
            </a:r>
            <a:r>
              <a:rPr lang="en-US" sz="2400" b="1" u="sng" dirty="0">
                <a:solidFill>
                  <a:srgbClr val="2D3956"/>
                </a:solidFill>
                <a:latin typeface="Times New Roman" panose="02020603050405020304" pitchFamily="18" charset="0"/>
              </a:rPr>
              <a:t>of subjects of business </a:t>
            </a:r>
            <a:r>
              <a:rPr lang="en-US" sz="2400" b="1" u="sng" dirty="0" smtClean="0">
                <a:solidFill>
                  <a:srgbClr val="2D3956"/>
                </a:solidFill>
                <a:latin typeface="Times New Roman" panose="02020603050405020304" pitchFamily="18" charset="0"/>
              </a:rPr>
              <a:t>law:</a:t>
            </a:r>
            <a:endParaRPr lang="en-US" sz="2400" b="1" u="sng" dirty="0">
              <a:solidFill>
                <a:srgbClr val="2D3956"/>
              </a:solidFill>
              <a:latin typeface="Times New Roman" panose="02020603050405020304" pitchFamily="18" charset="0"/>
            </a:endParaRPr>
          </a:p>
          <a:p>
            <a:pPr marL="342900" indent="-342900" algn="just">
              <a:buFontTx/>
              <a:buChar char="-"/>
            </a:pPr>
            <a:r>
              <a:rPr lang="en-US" sz="2400" dirty="0">
                <a:solidFill>
                  <a:srgbClr val="2D3956"/>
                </a:solidFill>
                <a:latin typeface="Times New Roman" panose="02020603050405020304" pitchFamily="18" charset="0"/>
              </a:rPr>
              <a:t>A subject of law is any person who has the capacity to be </a:t>
            </a:r>
            <a:r>
              <a:rPr lang="en-US" sz="2400" dirty="0" smtClean="0">
                <a:solidFill>
                  <a:srgbClr val="2D3956"/>
                </a:solidFill>
                <a:latin typeface="Times New Roman" panose="02020603050405020304" pitchFamily="18" charset="0"/>
              </a:rPr>
              <a:t>a carrier </a:t>
            </a:r>
            <a:r>
              <a:rPr lang="en-US" sz="2400" dirty="0">
                <a:solidFill>
                  <a:srgbClr val="2D3956"/>
                </a:solidFill>
                <a:latin typeface="Times New Roman" panose="02020603050405020304" pitchFamily="18" charset="0"/>
              </a:rPr>
              <a:t>of rights and obligations. Generally, natural and </a:t>
            </a:r>
            <a:r>
              <a:rPr lang="en-US" sz="2400" dirty="0" smtClean="0">
                <a:solidFill>
                  <a:srgbClr val="2D3956"/>
                </a:solidFill>
                <a:latin typeface="Times New Roman" panose="02020603050405020304" pitchFamily="18" charset="0"/>
              </a:rPr>
              <a:t>legal persons </a:t>
            </a:r>
            <a:r>
              <a:rPr lang="en-US" sz="2400" dirty="0">
                <a:solidFill>
                  <a:srgbClr val="2D3956"/>
                </a:solidFill>
                <a:latin typeface="Times New Roman" panose="02020603050405020304" pitchFamily="18" charset="0"/>
              </a:rPr>
              <a:t>occur as subjects of law. For that reason, the </a:t>
            </a:r>
            <a:r>
              <a:rPr lang="en-US" sz="2400" dirty="0" smtClean="0">
                <a:solidFill>
                  <a:srgbClr val="2D3956"/>
                </a:solidFill>
                <a:latin typeface="Times New Roman" panose="02020603050405020304" pitchFamily="18" charset="0"/>
              </a:rPr>
              <a:t>subjects of </a:t>
            </a:r>
            <a:r>
              <a:rPr lang="en-US" sz="2400" dirty="0">
                <a:solidFill>
                  <a:srgbClr val="2D3956"/>
                </a:solidFill>
                <a:latin typeface="Times New Roman" panose="02020603050405020304" pitchFamily="18" charset="0"/>
              </a:rPr>
              <a:t>business law need to be searched for within the framework </a:t>
            </a:r>
            <a:r>
              <a:rPr lang="en-US" sz="2400" dirty="0" smtClean="0">
                <a:solidFill>
                  <a:srgbClr val="2D3956"/>
                </a:solidFill>
                <a:latin typeface="Times New Roman" panose="02020603050405020304" pitchFamily="18" charset="0"/>
              </a:rPr>
              <a:t>of natural </a:t>
            </a:r>
            <a:r>
              <a:rPr lang="en-US" sz="2400" dirty="0">
                <a:solidFill>
                  <a:srgbClr val="2D3956"/>
                </a:solidFill>
                <a:latin typeface="Times New Roman" panose="02020603050405020304" pitchFamily="18" charset="0"/>
              </a:rPr>
              <a:t>and legal persons that have certain characteristics </a:t>
            </a:r>
            <a:r>
              <a:rPr lang="en-US" sz="2400" dirty="0" smtClean="0">
                <a:solidFill>
                  <a:srgbClr val="2D3956"/>
                </a:solidFill>
                <a:latin typeface="Times New Roman" panose="02020603050405020304" pitchFamily="18" charset="0"/>
              </a:rPr>
              <a:t>when compared </a:t>
            </a:r>
            <a:r>
              <a:rPr lang="en-US" sz="2400" dirty="0">
                <a:solidFill>
                  <a:srgbClr val="2D3956"/>
                </a:solidFill>
                <a:latin typeface="Times New Roman" panose="02020603050405020304" pitchFamily="18" charset="0"/>
              </a:rPr>
              <a:t>to other persons. Classic theory generally </a:t>
            </a:r>
            <a:r>
              <a:rPr lang="en-US" sz="2400" dirty="0" smtClean="0">
                <a:solidFill>
                  <a:srgbClr val="2D3956"/>
                </a:solidFill>
                <a:latin typeface="Times New Roman" panose="02020603050405020304" pitchFamily="18" charset="0"/>
              </a:rPr>
              <a:t>determines the </a:t>
            </a:r>
            <a:r>
              <a:rPr lang="en-US" sz="2400" dirty="0">
                <a:solidFill>
                  <a:srgbClr val="2D3956"/>
                </a:solidFill>
                <a:latin typeface="Times New Roman" panose="02020603050405020304" pitchFamily="18" charset="0"/>
              </a:rPr>
              <a:t>subjects of business law via the term of trade business </a:t>
            </a:r>
            <a:r>
              <a:rPr lang="en-US" sz="2400" dirty="0" smtClean="0">
                <a:solidFill>
                  <a:srgbClr val="2D3956"/>
                </a:solidFill>
                <a:latin typeface="Times New Roman" panose="02020603050405020304" pitchFamily="18" charset="0"/>
              </a:rPr>
              <a:t>and the </a:t>
            </a:r>
            <a:r>
              <a:rPr lang="en-US" sz="2400" dirty="0">
                <a:solidFill>
                  <a:srgbClr val="2D3956"/>
                </a:solidFill>
                <a:latin typeface="Times New Roman" panose="02020603050405020304" pitchFamily="18" charset="0"/>
              </a:rPr>
              <a:t>characteristics of persons who conduct business </a:t>
            </a:r>
            <a:r>
              <a:rPr lang="en-US" sz="2400" dirty="0" smtClean="0">
                <a:solidFill>
                  <a:srgbClr val="2D3956"/>
                </a:solidFill>
                <a:latin typeface="Times New Roman" panose="02020603050405020304" pitchFamily="18" charset="0"/>
              </a:rPr>
              <a:t>activities. Such </a:t>
            </a:r>
            <a:r>
              <a:rPr lang="en-US" sz="2400" dirty="0">
                <a:solidFill>
                  <a:srgbClr val="2D3956"/>
                </a:solidFill>
                <a:latin typeface="Times New Roman" panose="02020603050405020304" pitchFamily="18" charset="0"/>
              </a:rPr>
              <a:t>approach implies the existence of three basic criteria </a:t>
            </a:r>
            <a:r>
              <a:rPr lang="en-US" sz="2400" dirty="0" smtClean="0">
                <a:solidFill>
                  <a:srgbClr val="2D3956"/>
                </a:solidFill>
                <a:latin typeface="Times New Roman" panose="02020603050405020304" pitchFamily="18" charset="0"/>
              </a:rPr>
              <a:t>for the </a:t>
            </a:r>
            <a:r>
              <a:rPr lang="en-US" sz="2400" dirty="0">
                <a:solidFill>
                  <a:srgbClr val="2D3956"/>
                </a:solidFill>
                <a:latin typeface="Times New Roman" panose="02020603050405020304" pitchFamily="18" charset="0"/>
              </a:rPr>
              <a:t>determination of business law subjects: objective, </a:t>
            </a:r>
            <a:r>
              <a:rPr lang="en-US" sz="2400" dirty="0" smtClean="0">
                <a:solidFill>
                  <a:srgbClr val="2D3956"/>
                </a:solidFill>
                <a:latin typeface="Times New Roman" panose="02020603050405020304" pitchFamily="18" charset="0"/>
              </a:rPr>
              <a:t>subjective and </a:t>
            </a:r>
            <a:r>
              <a:rPr lang="en-US" sz="2400" dirty="0">
                <a:solidFill>
                  <a:srgbClr val="2D3956"/>
                </a:solidFill>
                <a:latin typeface="Times New Roman" panose="02020603050405020304" pitchFamily="18" charset="0"/>
              </a:rPr>
              <a:t>mixed.</a:t>
            </a:r>
            <a:endParaRPr lang="en-US" sz="2400" dirty="0">
              <a:solidFill>
                <a:srgbClr val="2D3956"/>
              </a:solidFill>
              <a:latin typeface="Times New Roman" panose="02020603050405020304" pitchFamily="18" charset="0"/>
            </a:endParaRPr>
          </a:p>
          <a:p>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xmlns=""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xmlns="" id="{F9A80F9F-74DB-1D57-04E8-E20E92A09B0A}"/>
              </a:ext>
            </a:extLst>
          </p:cNvPr>
          <p:cNvSpPr txBox="1"/>
          <p:nvPr/>
        </p:nvSpPr>
        <p:spPr>
          <a:xfrm>
            <a:off x="2120348" y="737893"/>
            <a:ext cx="5908737"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3-Subjects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43966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417785" y="1728530"/>
            <a:ext cx="10949153" cy="3416320"/>
          </a:xfrm>
          <a:prstGeom prst="rect">
            <a:avLst/>
          </a:prstGeom>
          <a:noFill/>
        </p:spPr>
        <p:txBody>
          <a:bodyPr wrap="square" rtlCol="0">
            <a:spAutoFit/>
          </a:bodyPr>
          <a:lstStyle/>
          <a:p>
            <a:pPr algn="just"/>
            <a:r>
              <a:rPr lang="en-US" sz="2400" b="1" u="sng" dirty="0" smtClean="0">
                <a:solidFill>
                  <a:srgbClr val="2D3956"/>
                </a:solidFill>
                <a:latin typeface="Times New Roman" panose="02020603050405020304" pitchFamily="18" charset="0"/>
              </a:rPr>
              <a:t>1- Definition </a:t>
            </a:r>
            <a:r>
              <a:rPr lang="en-US" sz="2400" b="1" u="sng" dirty="0">
                <a:solidFill>
                  <a:srgbClr val="2D3956"/>
                </a:solidFill>
                <a:latin typeface="Times New Roman" panose="02020603050405020304" pitchFamily="18" charset="0"/>
              </a:rPr>
              <a:t>of subjects of business </a:t>
            </a:r>
            <a:r>
              <a:rPr lang="en-US" sz="2400" b="1" u="sng" dirty="0" smtClean="0">
                <a:solidFill>
                  <a:srgbClr val="2D3956"/>
                </a:solidFill>
                <a:latin typeface="Times New Roman" panose="02020603050405020304" pitchFamily="18" charset="0"/>
              </a:rPr>
              <a:t>law:</a:t>
            </a:r>
            <a:endParaRPr lang="en-US" sz="2400" b="1" u="sng" dirty="0">
              <a:solidFill>
                <a:srgbClr val="2D3956"/>
              </a:solidFill>
              <a:latin typeface="Times New Roman" panose="02020603050405020304" pitchFamily="18" charset="0"/>
            </a:endParaRPr>
          </a:p>
          <a:p>
            <a:pPr marL="342900" indent="-342900" algn="just">
              <a:buFontTx/>
              <a:buChar char="-"/>
            </a:pPr>
            <a:r>
              <a:rPr lang="en-US" sz="2400" dirty="0">
                <a:solidFill>
                  <a:srgbClr val="2D3956"/>
                </a:solidFill>
                <a:latin typeface="Times New Roman" panose="02020603050405020304" pitchFamily="18" charset="0"/>
              </a:rPr>
              <a:t>According to the objective criterion, which is based on </a:t>
            </a:r>
            <a:r>
              <a:rPr lang="en-US" sz="2400" dirty="0" smtClean="0">
                <a:solidFill>
                  <a:srgbClr val="2D3956"/>
                </a:solidFill>
                <a:latin typeface="Times New Roman" panose="02020603050405020304" pitchFamily="18" charset="0"/>
              </a:rPr>
              <a:t>French law </a:t>
            </a:r>
            <a:r>
              <a:rPr lang="en-US" sz="2400" dirty="0">
                <a:solidFill>
                  <a:srgbClr val="2D3956"/>
                </a:solidFill>
                <a:latin typeface="Times New Roman" panose="02020603050405020304" pitchFamily="18" charset="0"/>
              </a:rPr>
              <a:t>(Code de commerce, 1807), a trader’s characteristic </a:t>
            </a:r>
            <a:r>
              <a:rPr lang="en-US" sz="2400" dirty="0" smtClean="0">
                <a:solidFill>
                  <a:srgbClr val="2D3956"/>
                </a:solidFill>
                <a:latin typeface="Times New Roman" panose="02020603050405020304" pitchFamily="18" charset="0"/>
              </a:rPr>
              <a:t>is derived </a:t>
            </a:r>
            <a:r>
              <a:rPr lang="en-US" sz="2400" dirty="0">
                <a:solidFill>
                  <a:srgbClr val="2D3956"/>
                </a:solidFill>
                <a:latin typeface="Times New Roman" panose="02020603050405020304" pitchFamily="18" charset="0"/>
              </a:rPr>
              <a:t>from the objective </a:t>
            </a:r>
            <a:r>
              <a:rPr lang="en-US" sz="2400" dirty="0" smtClean="0">
                <a:solidFill>
                  <a:srgbClr val="2D3956"/>
                </a:solidFill>
                <a:latin typeface="Times New Roman" panose="02020603050405020304" pitchFamily="18" charset="0"/>
              </a:rPr>
              <a:t>definition </a:t>
            </a:r>
            <a:r>
              <a:rPr lang="en-US" sz="2400" dirty="0">
                <a:solidFill>
                  <a:srgbClr val="2D3956"/>
                </a:solidFill>
                <a:latin typeface="Times New Roman" panose="02020603050405020304" pitchFamily="18" charset="0"/>
              </a:rPr>
              <a:t>of trade business – </a:t>
            </a:r>
            <a:r>
              <a:rPr lang="en-US" sz="2400" dirty="0" smtClean="0">
                <a:solidFill>
                  <a:srgbClr val="2D3956"/>
                </a:solidFill>
                <a:latin typeface="Times New Roman" panose="02020603050405020304" pitchFamily="18" charset="0"/>
              </a:rPr>
              <a:t>such activities </a:t>
            </a:r>
            <a:r>
              <a:rPr lang="en-US" sz="2400" dirty="0">
                <a:solidFill>
                  <a:srgbClr val="2D3956"/>
                </a:solidFill>
                <a:latin typeface="Times New Roman" panose="02020603050405020304" pitchFamily="18" charset="0"/>
              </a:rPr>
              <a:t>have strict legal </a:t>
            </a:r>
            <a:r>
              <a:rPr lang="en-US" sz="2400" dirty="0" smtClean="0">
                <a:solidFill>
                  <a:srgbClr val="2D3956"/>
                </a:solidFill>
                <a:latin typeface="Times New Roman" panose="02020603050405020304" pitchFamily="18" charset="0"/>
              </a:rPr>
              <a:t>definitions</a:t>
            </a:r>
            <a:r>
              <a:rPr lang="en-US" sz="2400" dirty="0">
                <a:solidFill>
                  <a:srgbClr val="2D3956"/>
                </a:solidFill>
                <a:latin typeface="Times New Roman" panose="02020603050405020304" pitchFamily="18" charset="0"/>
              </a:rPr>
              <a:t>. Ergo, the trader (a </a:t>
            </a:r>
            <a:r>
              <a:rPr lang="en-US" sz="2400" dirty="0" smtClean="0">
                <a:solidFill>
                  <a:srgbClr val="2D3956"/>
                </a:solidFill>
                <a:latin typeface="Times New Roman" panose="02020603050405020304" pitchFamily="18" charset="0"/>
              </a:rPr>
              <a:t>subject of </a:t>
            </a:r>
            <a:r>
              <a:rPr lang="en-US" sz="2400" dirty="0">
                <a:solidFill>
                  <a:srgbClr val="2D3956"/>
                </a:solidFill>
                <a:latin typeface="Times New Roman" panose="02020603050405020304" pitchFamily="18" charset="0"/>
              </a:rPr>
              <a:t>business law) is a person who conducts trade activities </a:t>
            </a:r>
            <a:r>
              <a:rPr lang="en-US" sz="2400" dirty="0" smtClean="0">
                <a:solidFill>
                  <a:srgbClr val="2D3956"/>
                </a:solidFill>
                <a:latin typeface="Times New Roman" panose="02020603050405020304" pitchFamily="18" charset="0"/>
              </a:rPr>
              <a:t>as his </a:t>
            </a:r>
            <a:r>
              <a:rPr lang="en-US" sz="2400" dirty="0">
                <a:solidFill>
                  <a:srgbClr val="2D3956"/>
                </a:solidFill>
                <a:latin typeface="Times New Roman" panose="02020603050405020304" pitchFamily="18" charset="0"/>
              </a:rPr>
              <a:t>regular occupation (profession). Objective (absolute) </a:t>
            </a:r>
            <a:r>
              <a:rPr lang="en-US" sz="2400" dirty="0" smtClean="0">
                <a:solidFill>
                  <a:srgbClr val="2D3956"/>
                </a:solidFill>
                <a:latin typeface="Times New Roman" panose="02020603050405020304" pitchFamily="18" charset="0"/>
              </a:rPr>
              <a:t>trade activities </a:t>
            </a:r>
            <a:r>
              <a:rPr lang="en-US" sz="2400" dirty="0">
                <a:solidFill>
                  <a:srgbClr val="2D3956"/>
                </a:solidFill>
                <a:latin typeface="Times New Roman" panose="02020603050405020304" pitchFamily="18" charset="0"/>
              </a:rPr>
              <a:t>include: banking, issuing a bill of exchange, </a:t>
            </a:r>
            <a:r>
              <a:rPr lang="en-US" sz="2400" dirty="0" smtClean="0">
                <a:solidFill>
                  <a:srgbClr val="2D3956"/>
                </a:solidFill>
                <a:latin typeface="Times New Roman" panose="02020603050405020304" pitchFamily="18" charset="0"/>
              </a:rPr>
              <a:t>purchasing goods </a:t>
            </a:r>
            <a:r>
              <a:rPr lang="en-US" sz="2400" dirty="0">
                <a:solidFill>
                  <a:srgbClr val="2D3956"/>
                </a:solidFill>
                <a:latin typeface="Times New Roman" panose="02020603050405020304" pitchFamily="18" charset="0"/>
              </a:rPr>
              <a:t>in order to resell it, agency and other activities.57 A person</a:t>
            </a:r>
            <a:r>
              <a:rPr lang="en-US" sz="2400" dirty="0" smtClean="0">
                <a:solidFill>
                  <a:srgbClr val="2D3956"/>
                </a:solidFill>
                <a:latin typeface="Times New Roman" panose="02020603050405020304" pitchFamily="18" charset="0"/>
              </a:rPr>
              <a:t>,  who </a:t>
            </a:r>
            <a:r>
              <a:rPr lang="en-US" sz="2400" dirty="0">
                <a:solidFill>
                  <a:srgbClr val="2D3956"/>
                </a:solidFill>
                <a:latin typeface="Times New Roman" panose="02020603050405020304" pitchFamily="18" charset="0"/>
              </a:rPr>
              <a:t>commences such activities, even if for the </a:t>
            </a:r>
            <a:r>
              <a:rPr lang="en-US" sz="2400" dirty="0" smtClean="0">
                <a:solidFill>
                  <a:srgbClr val="2D3956"/>
                </a:solidFill>
                <a:latin typeface="Times New Roman" panose="02020603050405020304" pitchFamily="18" charset="0"/>
              </a:rPr>
              <a:t>first </a:t>
            </a:r>
            <a:r>
              <a:rPr lang="en-US" sz="2400" dirty="0">
                <a:solidFill>
                  <a:srgbClr val="2D3956"/>
                </a:solidFill>
                <a:latin typeface="Times New Roman" panose="02020603050405020304" pitchFamily="18" charset="0"/>
              </a:rPr>
              <a:t>time, has </a:t>
            </a:r>
            <a:r>
              <a:rPr lang="en-US" sz="2400" dirty="0" smtClean="0">
                <a:solidFill>
                  <a:srgbClr val="2D3956"/>
                </a:solidFill>
                <a:latin typeface="Times New Roman" panose="02020603050405020304" pitchFamily="18" charset="0"/>
              </a:rPr>
              <a:t>the characteristic </a:t>
            </a:r>
            <a:r>
              <a:rPr lang="en-US" sz="2400" dirty="0">
                <a:solidFill>
                  <a:srgbClr val="2D3956"/>
                </a:solidFill>
                <a:latin typeface="Times New Roman" panose="02020603050405020304" pitchFamily="18" charset="0"/>
              </a:rPr>
              <a:t>of a </a:t>
            </a:r>
            <a:r>
              <a:rPr lang="en-US" sz="2400" dirty="0" smtClean="0">
                <a:solidFill>
                  <a:srgbClr val="2D3956"/>
                </a:solidFill>
                <a:latin typeface="Times New Roman" panose="02020603050405020304" pitchFamily="18" charset="0"/>
              </a:rPr>
              <a:t>trader.</a:t>
            </a:r>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xmlns=""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xmlns="" id="{F9A80F9F-74DB-1D57-04E8-E20E92A09B0A}"/>
              </a:ext>
            </a:extLst>
          </p:cNvPr>
          <p:cNvSpPr txBox="1"/>
          <p:nvPr/>
        </p:nvSpPr>
        <p:spPr>
          <a:xfrm>
            <a:off x="2120348" y="737893"/>
            <a:ext cx="5908737"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3-Subjects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88032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417785" y="1728530"/>
            <a:ext cx="10949153" cy="3046988"/>
          </a:xfrm>
          <a:prstGeom prst="rect">
            <a:avLst/>
          </a:prstGeom>
          <a:noFill/>
        </p:spPr>
        <p:txBody>
          <a:bodyPr wrap="square" rtlCol="0">
            <a:spAutoFit/>
          </a:bodyPr>
          <a:lstStyle/>
          <a:p>
            <a:pPr algn="just"/>
            <a:r>
              <a:rPr lang="en-US" sz="2400" b="1" u="sng" dirty="0" smtClean="0">
                <a:solidFill>
                  <a:srgbClr val="2D3956"/>
                </a:solidFill>
                <a:latin typeface="Times New Roman" panose="02020603050405020304" pitchFamily="18" charset="0"/>
              </a:rPr>
              <a:t>1- Definition </a:t>
            </a:r>
            <a:r>
              <a:rPr lang="en-US" sz="2400" b="1" u="sng" dirty="0">
                <a:solidFill>
                  <a:srgbClr val="2D3956"/>
                </a:solidFill>
                <a:latin typeface="Times New Roman" panose="02020603050405020304" pitchFamily="18" charset="0"/>
              </a:rPr>
              <a:t>of subjects of business </a:t>
            </a:r>
            <a:r>
              <a:rPr lang="en-US" sz="2400" b="1" u="sng" dirty="0" smtClean="0">
                <a:solidFill>
                  <a:srgbClr val="2D3956"/>
                </a:solidFill>
                <a:latin typeface="Times New Roman" panose="02020603050405020304" pitchFamily="18" charset="0"/>
              </a:rPr>
              <a:t>law:</a:t>
            </a:r>
            <a:endParaRPr lang="en-US" sz="2400" b="1" u="sng" dirty="0">
              <a:solidFill>
                <a:srgbClr val="2D3956"/>
              </a:solidFill>
              <a:latin typeface="Times New Roman" panose="02020603050405020304" pitchFamily="18" charset="0"/>
            </a:endParaRPr>
          </a:p>
          <a:p>
            <a:pPr marL="342900" indent="-342900" algn="just">
              <a:buFontTx/>
              <a:buChar char="-"/>
            </a:pPr>
            <a:r>
              <a:rPr lang="en-US" sz="2400" dirty="0">
                <a:solidFill>
                  <a:srgbClr val="2D3956"/>
                </a:solidFill>
                <a:latin typeface="Times New Roman" panose="02020603050405020304" pitchFamily="18" charset="0"/>
              </a:rPr>
              <a:t>The subjective criterion, based on German law (Handelsgesetzbuh</a:t>
            </a:r>
            <a:r>
              <a:rPr lang="en-US" sz="2400" dirty="0" smtClean="0">
                <a:solidFill>
                  <a:srgbClr val="2D3956"/>
                </a:solidFill>
                <a:latin typeface="Times New Roman" panose="02020603050405020304" pitchFamily="18" charset="0"/>
              </a:rPr>
              <a:t>,  1897</a:t>
            </a:r>
            <a:r>
              <a:rPr lang="en-US" sz="2400" dirty="0">
                <a:solidFill>
                  <a:srgbClr val="2D3956"/>
                </a:solidFill>
                <a:latin typeface="Times New Roman" panose="02020603050405020304" pitchFamily="18" charset="0"/>
              </a:rPr>
              <a:t>), takes the characteristic of a person rather than the </a:t>
            </a:r>
            <a:r>
              <a:rPr lang="en-US" sz="2400" dirty="0" smtClean="0">
                <a:solidFill>
                  <a:srgbClr val="2D3956"/>
                </a:solidFill>
                <a:latin typeface="Times New Roman" panose="02020603050405020304" pitchFamily="18" charset="0"/>
              </a:rPr>
              <a:t>nature of </a:t>
            </a:r>
            <a:r>
              <a:rPr lang="en-US" sz="2400" dirty="0">
                <a:solidFill>
                  <a:srgbClr val="2D3956"/>
                </a:solidFill>
                <a:latin typeface="Times New Roman" panose="02020603050405020304" pitchFamily="18" charset="0"/>
              </a:rPr>
              <a:t>business / activities. A trader is a person who “conducts </a:t>
            </a:r>
            <a:r>
              <a:rPr lang="en-US" sz="2400" dirty="0" smtClean="0">
                <a:solidFill>
                  <a:srgbClr val="2D3956"/>
                </a:solidFill>
                <a:latin typeface="Times New Roman" panose="02020603050405020304" pitchFamily="18" charset="0"/>
              </a:rPr>
              <a:t>trade profession</a:t>
            </a:r>
            <a:r>
              <a:rPr lang="en-US" sz="2400" dirty="0">
                <a:solidFill>
                  <a:srgbClr val="2D3956"/>
                </a:solidFill>
                <a:latin typeface="Times New Roman" panose="02020603050405020304" pitchFamily="18" charset="0"/>
              </a:rPr>
              <a:t>” and the conditions for this are determined by the law</a:t>
            </a:r>
            <a:r>
              <a:rPr lang="en-US" sz="2400" dirty="0" smtClean="0">
                <a:solidFill>
                  <a:srgbClr val="2D3956"/>
                </a:solidFill>
                <a:latin typeface="Times New Roman" panose="02020603050405020304" pitchFamily="18" charset="0"/>
              </a:rPr>
              <a:t>.  A </a:t>
            </a:r>
            <a:r>
              <a:rPr lang="en-US" sz="2400" dirty="0">
                <a:solidFill>
                  <a:srgbClr val="2D3956"/>
                </a:solidFill>
                <a:latin typeface="Times New Roman" panose="02020603050405020304" pitchFamily="18" charset="0"/>
              </a:rPr>
              <a:t>trader is a person who conducts such activities: as his profession</a:t>
            </a:r>
            <a:r>
              <a:rPr lang="en-US" sz="2400" dirty="0" smtClean="0">
                <a:solidFill>
                  <a:srgbClr val="2D3956"/>
                </a:solidFill>
                <a:latin typeface="Times New Roman" panose="02020603050405020304" pitchFamily="18" charset="0"/>
              </a:rPr>
              <a:t>,  or </a:t>
            </a:r>
            <a:r>
              <a:rPr lang="en-US" sz="2400" dirty="0">
                <a:solidFill>
                  <a:srgbClr val="2D3956"/>
                </a:solidFill>
                <a:latin typeface="Times New Roman" panose="02020603050405020304" pitchFamily="18" charset="0"/>
              </a:rPr>
              <a:t>that he is a trader by the method of establishment or the form</a:t>
            </a:r>
            <a:r>
              <a:rPr lang="en-US" sz="2400" dirty="0" smtClean="0">
                <a:solidFill>
                  <a:srgbClr val="2D3956"/>
                </a:solidFill>
                <a:latin typeface="Times New Roman" panose="02020603050405020304" pitchFamily="18" charset="0"/>
              </a:rPr>
              <a:t>,  or </a:t>
            </a:r>
            <a:r>
              <a:rPr lang="en-US" sz="2400" dirty="0">
                <a:solidFill>
                  <a:srgbClr val="2D3956"/>
                </a:solidFill>
                <a:latin typeface="Times New Roman" panose="02020603050405020304" pitchFamily="18" charset="0"/>
              </a:rPr>
              <a:t>to conduct activities in the way and scope that require </a:t>
            </a:r>
            <a:r>
              <a:rPr lang="en-US" sz="2400" dirty="0" smtClean="0">
                <a:solidFill>
                  <a:srgbClr val="2D3956"/>
                </a:solidFill>
                <a:latin typeface="Times New Roman" panose="02020603050405020304" pitchFamily="18" charset="0"/>
              </a:rPr>
              <a:t>his determination </a:t>
            </a:r>
            <a:r>
              <a:rPr lang="en-US" sz="2400" dirty="0">
                <a:solidFill>
                  <a:srgbClr val="2D3956"/>
                </a:solidFill>
                <a:latin typeface="Times New Roman" panose="02020603050405020304" pitchFamily="18" charset="0"/>
              </a:rPr>
              <a:t>as a trader. All activities conducted by traders </a:t>
            </a:r>
            <a:r>
              <a:rPr lang="en-US" sz="2400" dirty="0" smtClean="0">
                <a:solidFill>
                  <a:srgbClr val="2D3956"/>
                </a:solidFill>
                <a:latin typeface="Times New Roman" panose="02020603050405020304" pitchFamily="18" charset="0"/>
              </a:rPr>
              <a:t>are trade </a:t>
            </a:r>
            <a:r>
              <a:rPr lang="en-US" sz="2400" dirty="0">
                <a:solidFill>
                  <a:srgbClr val="2D3956"/>
                </a:solidFill>
                <a:latin typeface="Times New Roman" panose="02020603050405020304" pitchFamily="18" charset="0"/>
              </a:rPr>
              <a:t>business and the regime of trade law is applied to them.</a:t>
            </a:r>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xmlns=""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xmlns="" id="{F9A80F9F-74DB-1D57-04E8-E20E92A09B0A}"/>
              </a:ext>
            </a:extLst>
          </p:cNvPr>
          <p:cNvSpPr txBox="1"/>
          <p:nvPr/>
        </p:nvSpPr>
        <p:spPr>
          <a:xfrm>
            <a:off x="2120348" y="737893"/>
            <a:ext cx="5908737"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3-Subjects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4596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417785" y="1728530"/>
            <a:ext cx="10949153" cy="4154984"/>
          </a:xfrm>
          <a:prstGeom prst="rect">
            <a:avLst/>
          </a:prstGeom>
          <a:noFill/>
        </p:spPr>
        <p:txBody>
          <a:bodyPr wrap="square" rtlCol="0">
            <a:spAutoFit/>
          </a:bodyPr>
          <a:lstStyle/>
          <a:p>
            <a:pPr algn="just"/>
            <a:r>
              <a:rPr lang="en-US" sz="2400" b="1" u="sng" dirty="0" smtClean="0">
                <a:solidFill>
                  <a:srgbClr val="2D3956"/>
                </a:solidFill>
                <a:latin typeface="Times New Roman" panose="02020603050405020304" pitchFamily="18" charset="0"/>
              </a:rPr>
              <a:t>1- Definition </a:t>
            </a:r>
            <a:r>
              <a:rPr lang="en-US" sz="2400" b="1" u="sng" dirty="0">
                <a:solidFill>
                  <a:srgbClr val="2D3956"/>
                </a:solidFill>
                <a:latin typeface="Times New Roman" panose="02020603050405020304" pitchFamily="18" charset="0"/>
              </a:rPr>
              <a:t>of subjects of business </a:t>
            </a:r>
            <a:r>
              <a:rPr lang="en-US" sz="2400" b="1" u="sng" dirty="0" smtClean="0">
                <a:solidFill>
                  <a:srgbClr val="2D3956"/>
                </a:solidFill>
                <a:latin typeface="Times New Roman" panose="02020603050405020304" pitchFamily="18" charset="0"/>
              </a:rPr>
              <a:t>law:</a:t>
            </a:r>
            <a:endParaRPr lang="en-US" sz="2400" b="1" u="sng" dirty="0">
              <a:solidFill>
                <a:srgbClr val="2D3956"/>
              </a:solidFill>
              <a:latin typeface="Times New Roman" panose="02020603050405020304" pitchFamily="18" charset="0"/>
            </a:endParaRPr>
          </a:p>
          <a:p>
            <a:pPr marL="342900" indent="-342900" algn="just">
              <a:buFontTx/>
              <a:buChar char="-"/>
            </a:pPr>
            <a:r>
              <a:rPr lang="en-US" sz="2400" dirty="0">
                <a:solidFill>
                  <a:srgbClr val="2D3956"/>
                </a:solidFill>
                <a:latin typeface="Times New Roman" panose="02020603050405020304" pitchFamily="18" charset="0"/>
              </a:rPr>
              <a:t>According to the mixed criterion, a series of </a:t>
            </a:r>
            <a:r>
              <a:rPr lang="en-US" sz="2400" dirty="0" smtClean="0">
                <a:solidFill>
                  <a:srgbClr val="2D3956"/>
                </a:solidFill>
                <a:latin typeface="Times New Roman" panose="02020603050405020304" pitchFamily="18" charset="0"/>
              </a:rPr>
              <a:t>characteristics determine </a:t>
            </a:r>
            <a:r>
              <a:rPr lang="en-US" sz="2400" dirty="0">
                <a:solidFill>
                  <a:srgbClr val="2D3956"/>
                </a:solidFill>
                <a:latin typeface="Times New Roman" panose="02020603050405020304" pitchFamily="18" charset="0"/>
              </a:rPr>
              <a:t>a trader, which gives this term a wide meaning. </a:t>
            </a:r>
            <a:r>
              <a:rPr lang="en-US" sz="2400" dirty="0" smtClean="0">
                <a:solidFill>
                  <a:srgbClr val="2D3956"/>
                </a:solidFill>
                <a:latin typeface="Times New Roman" panose="02020603050405020304" pitchFamily="18" charset="0"/>
              </a:rPr>
              <a:t>A typical </a:t>
            </a:r>
            <a:r>
              <a:rPr lang="en-US" sz="2400" dirty="0">
                <a:solidFill>
                  <a:srgbClr val="2D3956"/>
                </a:solidFill>
                <a:latin typeface="Times New Roman" panose="02020603050405020304" pitchFamily="18" charset="0"/>
              </a:rPr>
              <a:t>example is American </a:t>
            </a:r>
            <a:r>
              <a:rPr lang="en-US" sz="2400" dirty="0" smtClean="0">
                <a:solidFill>
                  <a:srgbClr val="2D3956"/>
                </a:solidFill>
                <a:latin typeface="Times New Roman" panose="02020603050405020304" pitchFamily="18" charset="0"/>
              </a:rPr>
              <a:t>law. </a:t>
            </a:r>
            <a:r>
              <a:rPr lang="en-US" sz="2400" dirty="0">
                <a:solidFill>
                  <a:srgbClr val="2D3956"/>
                </a:solidFill>
                <a:latin typeface="Times New Roman" panose="02020603050405020304" pitchFamily="18" charset="0"/>
              </a:rPr>
              <a:t>Using mixed criteria in </a:t>
            </a:r>
            <a:r>
              <a:rPr lang="en-US" sz="2400" dirty="0" smtClean="0">
                <a:solidFill>
                  <a:srgbClr val="2D3956"/>
                </a:solidFill>
                <a:latin typeface="Times New Roman" panose="02020603050405020304" pitchFamily="18" charset="0"/>
              </a:rPr>
              <a:t>the process </a:t>
            </a:r>
            <a:r>
              <a:rPr lang="en-US" sz="2400" dirty="0">
                <a:solidFill>
                  <a:srgbClr val="2D3956"/>
                </a:solidFill>
                <a:latin typeface="Times New Roman" panose="02020603050405020304" pitchFamily="18" charset="0"/>
              </a:rPr>
              <a:t>of </a:t>
            </a:r>
            <a:r>
              <a:rPr lang="en-US" sz="2400" dirty="0" smtClean="0">
                <a:solidFill>
                  <a:srgbClr val="2D3956"/>
                </a:solidFill>
                <a:latin typeface="Times New Roman" panose="02020603050405020304" pitchFamily="18" charset="0"/>
              </a:rPr>
              <a:t>defining </a:t>
            </a:r>
            <a:r>
              <a:rPr lang="en-US" sz="2400" dirty="0">
                <a:solidFill>
                  <a:srgbClr val="2D3956"/>
                </a:solidFill>
                <a:latin typeface="Times New Roman" panose="02020603050405020304" pitchFamily="18" charset="0"/>
              </a:rPr>
              <a:t>a trader, American law60 alternatively </a:t>
            </a:r>
            <a:r>
              <a:rPr lang="en-US" sz="2400" dirty="0" smtClean="0">
                <a:solidFill>
                  <a:srgbClr val="2D3956"/>
                </a:solidFill>
                <a:latin typeface="Times New Roman" panose="02020603050405020304" pitchFamily="18" charset="0"/>
              </a:rPr>
              <a:t>takes these </a:t>
            </a:r>
            <a:r>
              <a:rPr lang="en-US" sz="2400" dirty="0">
                <a:solidFill>
                  <a:srgbClr val="2D3956"/>
                </a:solidFill>
                <a:latin typeface="Times New Roman" panose="02020603050405020304" pitchFamily="18" charset="0"/>
              </a:rPr>
              <a:t>characteristics into consideration: doing business </a:t>
            </a:r>
            <a:r>
              <a:rPr lang="en-US" sz="2400" dirty="0" smtClean="0">
                <a:solidFill>
                  <a:srgbClr val="2D3956"/>
                </a:solidFill>
                <a:latin typeface="Times New Roman" panose="02020603050405020304" pitchFamily="18" charset="0"/>
              </a:rPr>
              <a:t>with certain </a:t>
            </a:r>
            <a:r>
              <a:rPr lang="en-US" sz="2400" dirty="0">
                <a:solidFill>
                  <a:srgbClr val="2D3956"/>
                </a:solidFill>
                <a:latin typeface="Times New Roman" panose="02020603050405020304" pitchFamily="18" charset="0"/>
              </a:rPr>
              <a:t>goods (a subject of transaction); the profession of </a:t>
            </a:r>
            <a:r>
              <a:rPr lang="en-US" sz="2400" dirty="0" smtClean="0">
                <a:solidFill>
                  <a:srgbClr val="2D3956"/>
                </a:solidFill>
                <a:latin typeface="Times New Roman" panose="02020603050405020304" pitchFamily="18" charset="0"/>
              </a:rPr>
              <a:t>the person </a:t>
            </a:r>
            <a:r>
              <a:rPr lang="en-US" sz="2400" dirty="0">
                <a:solidFill>
                  <a:srgbClr val="2D3956"/>
                </a:solidFill>
                <a:latin typeface="Times New Roman" panose="02020603050405020304" pitchFamily="18" charset="0"/>
              </a:rPr>
              <a:t>who exhibits knowledge or a skill </a:t>
            </a:r>
            <a:r>
              <a:rPr lang="en-US" sz="2400" dirty="0" smtClean="0">
                <a:solidFill>
                  <a:srgbClr val="2D3956"/>
                </a:solidFill>
                <a:latin typeface="Times New Roman" panose="02020603050405020304" pitchFamily="18" charset="0"/>
              </a:rPr>
              <a:t>specific </a:t>
            </a:r>
            <a:r>
              <a:rPr lang="en-US" sz="2400" dirty="0">
                <a:solidFill>
                  <a:srgbClr val="2D3956"/>
                </a:solidFill>
                <a:latin typeface="Times New Roman" panose="02020603050405020304" pitchFamily="18" charset="0"/>
              </a:rPr>
              <a:t>for actions </a:t>
            </a:r>
            <a:r>
              <a:rPr lang="en-US" sz="2400" dirty="0" smtClean="0">
                <a:solidFill>
                  <a:srgbClr val="2D3956"/>
                </a:solidFill>
                <a:latin typeface="Times New Roman" panose="02020603050405020304" pitchFamily="18" charset="0"/>
              </a:rPr>
              <a:t>or goods </a:t>
            </a:r>
            <a:r>
              <a:rPr lang="en-US" sz="2400" dirty="0">
                <a:solidFill>
                  <a:srgbClr val="2D3956"/>
                </a:solidFill>
                <a:latin typeface="Times New Roman" panose="02020603050405020304" pitchFamily="18" charset="0"/>
              </a:rPr>
              <a:t>in transactions (relation toward the total transaction); </a:t>
            </a:r>
            <a:r>
              <a:rPr lang="en-US" sz="2400" dirty="0" smtClean="0">
                <a:solidFill>
                  <a:srgbClr val="2D3956"/>
                </a:solidFill>
                <a:latin typeface="Times New Roman" panose="02020603050405020304" pitchFamily="18" charset="0"/>
              </a:rPr>
              <a:t>and a </a:t>
            </a:r>
            <a:r>
              <a:rPr lang="en-US" sz="2400" dirty="0">
                <a:solidFill>
                  <a:srgbClr val="2D3956"/>
                </a:solidFill>
                <a:latin typeface="Times New Roman" panose="02020603050405020304" pitchFamily="18" charset="0"/>
              </a:rPr>
              <a:t>profession or employment of a person (agent, broker, </a:t>
            </a:r>
            <a:r>
              <a:rPr lang="en-US" sz="2400" dirty="0" smtClean="0">
                <a:solidFill>
                  <a:srgbClr val="2D3956"/>
                </a:solidFill>
                <a:latin typeface="Times New Roman" panose="02020603050405020304" pitchFamily="18" charset="0"/>
              </a:rPr>
              <a:t>other intermediaries</a:t>
            </a:r>
            <a:r>
              <a:rPr lang="en-US" sz="2400" dirty="0">
                <a:solidFill>
                  <a:srgbClr val="2D3956"/>
                </a:solidFill>
                <a:latin typeface="Times New Roman" panose="02020603050405020304" pitchFamily="18" charset="0"/>
              </a:rPr>
              <a:t>) who, by doing their job, show that they </a:t>
            </a:r>
            <a:r>
              <a:rPr lang="en-US" sz="2400" dirty="0" smtClean="0">
                <a:solidFill>
                  <a:srgbClr val="2D3956"/>
                </a:solidFill>
                <a:latin typeface="Times New Roman" panose="02020603050405020304" pitchFamily="18" charset="0"/>
              </a:rPr>
              <a:t>possess the </a:t>
            </a:r>
            <a:r>
              <a:rPr lang="en-US" sz="2400" dirty="0">
                <a:solidFill>
                  <a:srgbClr val="2D3956"/>
                </a:solidFill>
                <a:latin typeface="Times New Roman" panose="02020603050405020304" pitchFamily="18" charset="0"/>
              </a:rPr>
              <a:t>knowledge or skill necessary for such activities. One of </a:t>
            </a:r>
            <a:r>
              <a:rPr lang="en-US" sz="2400" dirty="0" smtClean="0">
                <a:solidFill>
                  <a:srgbClr val="2D3956"/>
                </a:solidFill>
                <a:latin typeface="Times New Roman" panose="02020603050405020304" pitchFamily="18" charset="0"/>
              </a:rPr>
              <a:t>these criteria </a:t>
            </a:r>
            <a:r>
              <a:rPr lang="en-US" sz="2400" dirty="0">
                <a:solidFill>
                  <a:srgbClr val="2D3956"/>
                </a:solidFill>
                <a:latin typeface="Times New Roman" panose="02020603050405020304" pitchFamily="18" charset="0"/>
              </a:rPr>
              <a:t>may be </a:t>
            </a:r>
            <a:r>
              <a:rPr lang="en-US" sz="2400" dirty="0" smtClean="0">
                <a:solidFill>
                  <a:srgbClr val="2D3956"/>
                </a:solidFill>
                <a:latin typeface="Times New Roman" panose="02020603050405020304" pitchFamily="18" charset="0"/>
              </a:rPr>
              <a:t>fulfilled </a:t>
            </a:r>
            <a:r>
              <a:rPr lang="en-US" sz="2400" dirty="0">
                <a:solidFill>
                  <a:srgbClr val="2D3956"/>
                </a:solidFill>
                <a:latin typeface="Times New Roman" panose="02020603050405020304" pitchFamily="18" charset="0"/>
              </a:rPr>
              <a:t>by an individual or a legal entity and </a:t>
            </a:r>
            <a:r>
              <a:rPr lang="en-US" sz="2400" dirty="0" smtClean="0">
                <a:solidFill>
                  <a:srgbClr val="2D3956"/>
                </a:solidFill>
                <a:latin typeface="Times New Roman" panose="02020603050405020304" pitchFamily="18" charset="0"/>
              </a:rPr>
              <a:t>then it </a:t>
            </a:r>
            <a:r>
              <a:rPr lang="en-US" sz="2400" dirty="0">
                <a:solidFill>
                  <a:srgbClr val="2D3956"/>
                </a:solidFill>
                <a:latin typeface="Times New Roman" panose="02020603050405020304" pitchFamily="18" charset="0"/>
              </a:rPr>
              <a:t>is a subject of business law, i.e. has the status of a </a:t>
            </a:r>
            <a:r>
              <a:rPr lang="en-US" sz="2400" dirty="0" smtClean="0">
                <a:solidFill>
                  <a:srgbClr val="2D3956"/>
                </a:solidFill>
                <a:latin typeface="Times New Roman" panose="02020603050405020304" pitchFamily="18" charset="0"/>
              </a:rPr>
              <a:t>business subject</a:t>
            </a:r>
            <a:r>
              <a:rPr lang="en-US" sz="2400" dirty="0">
                <a:solidFill>
                  <a:srgbClr val="2D3956"/>
                </a:solidFill>
                <a:latin typeface="Times New Roman" panose="02020603050405020304" pitchFamily="18" charset="0"/>
              </a:rPr>
              <a:t>.</a:t>
            </a:r>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xmlns=""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xmlns="" id="{F9A80F9F-74DB-1D57-04E8-E20E92A09B0A}"/>
              </a:ext>
            </a:extLst>
          </p:cNvPr>
          <p:cNvSpPr txBox="1"/>
          <p:nvPr/>
        </p:nvSpPr>
        <p:spPr>
          <a:xfrm>
            <a:off x="2120348" y="737893"/>
            <a:ext cx="5908737"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3-Subjects of Business Law:</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xmlns=""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14070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xmlns="" id="{0AC2650A-C51A-9ACB-723B-68D89C868D01}"/>
              </a:ext>
            </a:extLst>
          </p:cNvPr>
          <p:cNvSpPr/>
          <p:nvPr/>
        </p:nvSpPr>
        <p:spPr>
          <a:xfrm>
            <a:off x="268014" y="1710371"/>
            <a:ext cx="11401897" cy="4524315"/>
          </a:xfrm>
          <a:prstGeom prst="rect">
            <a:avLst/>
          </a:prstGeom>
        </p:spPr>
        <p:txBody>
          <a:bodyPr wrap="square">
            <a:spAutoFit/>
          </a:bodyPr>
          <a:lstStyle/>
          <a:p>
            <a:pPr algn="just">
              <a:lnSpc>
                <a:spcPct val="120000"/>
              </a:lnSpc>
            </a:pPr>
            <a:r>
              <a:rPr lang="en-US" sz="2400" b="1" u="sng" dirty="0" smtClean="0">
                <a:solidFill>
                  <a:srgbClr val="000000"/>
                </a:solidFill>
                <a:latin typeface="Times New Roman" panose="02020603050405020304" pitchFamily="18" charset="0"/>
              </a:rPr>
              <a:t>2-Classification </a:t>
            </a:r>
            <a:r>
              <a:rPr lang="en-US" sz="2400" b="1" u="sng" dirty="0">
                <a:solidFill>
                  <a:srgbClr val="000000"/>
                </a:solidFill>
                <a:latin typeface="Times New Roman" panose="02020603050405020304" pitchFamily="18" charset="0"/>
              </a:rPr>
              <a:t>of business law </a:t>
            </a:r>
            <a:r>
              <a:rPr lang="en-US" sz="2400" b="1" u="sng" dirty="0" smtClean="0">
                <a:solidFill>
                  <a:srgbClr val="000000"/>
                </a:solidFill>
                <a:latin typeface="Times New Roman" panose="02020603050405020304" pitchFamily="18" charset="0"/>
              </a:rPr>
              <a:t>subjects:</a:t>
            </a:r>
            <a:endParaRPr lang="en-US" sz="2400" b="1" u="sng" dirty="0" smtClean="0">
              <a:solidFill>
                <a:srgbClr val="000000"/>
              </a:solidFill>
              <a:latin typeface="Times New Roman" panose="02020603050405020304" pitchFamily="18" charset="0"/>
            </a:endParaRPr>
          </a:p>
          <a:p>
            <a:pPr algn="just">
              <a:lnSpc>
                <a:spcPct val="120000"/>
              </a:lnSpc>
            </a:pPr>
            <a:r>
              <a:rPr lang="en-US" sz="2400" dirty="0" smtClean="0">
                <a:solidFill>
                  <a:srgbClr val="000000"/>
                </a:solidFill>
                <a:latin typeface="Times New Roman" panose="02020603050405020304" pitchFamily="18" charset="0"/>
              </a:rPr>
              <a:t>- Both </a:t>
            </a:r>
            <a:r>
              <a:rPr lang="en-US" sz="2400" dirty="0">
                <a:solidFill>
                  <a:srgbClr val="000000"/>
                </a:solidFill>
                <a:latin typeface="Times New Roman" panose="02020603050405020304" pitchFamily="18" charset="0"/>
              </a:rPr>
              <a:t>contemporary comparative laws and our law </a:t>
            </a:r>
            <a:r>
              <a:rPr lang="en-US" sz="2400" dirty="0" smtClean="0">
                <a:solidFill>
                  <a:srgbClr val="000000"/>
                </a:solidFill>
                <a:latin typeface="Times New Roman" panose="02020603050405020304" pitchFamily="18" charset="0"/>
              </a:rPr>
              <a:t>contain various </a:t>
            </a:r>
            <a:r>
              <a:rPr lang="en-US" sz="2400" dirty="0">
                <a:solidFill>
                  <a:srgbClr val="000000"/>
                </a:solidFill>
                <a:latin typeface="Times New Roman" panose="02020603050405020304" pitchFamily="18" charset="0"/>
              </a:rPr>
              <a:t>criteria according to which subjects of business law </a:t>
            </a:r>
            <a:r>
              <a:rPr lang="en-US" sz="2400" dirty="0" smtClean="0">
                <a:solidFill>
                  <a:srgbClr val="000000"/>
                </a:solidFill>
                <a:latin typeface="Times New Roman" panose="02020603050405020304" pitchFamily="18" charset="0"/>
              </a:rPr>
              <a:t>can be classified</a:t>
            </a:r>
            <a:r>
              <a:rPr lang="en-US" sz="2400" dirty="0">
                <a:solidFill>
                  <a:srgbClr val="000000"/>
                </a:solidFill>
                <a:latin typeface="Times New Roman" panose="02020603050405020304" pitchFamily="18" charset="0"/>
              </a:rPr>
              <a:t>. Bosnia and Herzegovina adopted the mixed </a:t>
            </a:r>
            <a:r>
              <a:rPr lang="en-US" sz="2400" dirty="0" smtClean="0">
                <a:solidFill>
                  <a:srgbClr val="000000"/>
                </a:solidFill>
                <a:latin typeface="Times New Roman" panose="02020603050405020304" pitchFamily="18" charset="0"/>
              </a:rPr>
              <a:t>system of classification</a:t>
            </a:r>
            <a:r>
              <a:rPr lang="en-US" sz="2400" dirty="0">
                <a:solidFill>
                  <a:srgbClr val="000000"/>
                </a:solidFill>
                <a:latin typeface="Times New Roman" panose="02020603050405020304" pitchFamily="18" charset="0"/>
              </a:rPr>
              <a:t>. Persons from the cycle of business law </a:t>
            </a:r>
            <a:r>
              <a:rPr lang="en-US" sz="2400" dirty="0" smtClean="0">
                <a:solidFill>
                  <a:srgbClr val="000000"/>
                </a:solidFill>
                <a:latin typeface="Times New Roman" panose="02020603050405020304" pitchFamily="18" charset="0"/>
              </a:rPr>
              <a:t>subjects regularly </a:t>
            </a:r>
            <a:r>
              <a:rPr lang="en-US" sz="2400" dirty="0">
                <a:solidFill>
                  <a:srgbClr val="000000"/>
                </a:solidFill>
                <a:latin typeface="Times New Roman" panose="02020603050405020304" pitchFamily="18" charset="0"/>
              </a:rPr>
              <a:t>meet several criteria. The criteria are listed below</a:t>
            </a:r>
            <a:r>
              <a:rPr lang="en-US" sz="2400" dirty="0" smtClean="0">
                <a:solidFill>
                  <a:srgbClr val="000000"/>
                </a:solidFill>
                <a:latin typeface="Times New Roman" panose="02020603050405020304" pitchFamily="18" charset="0"/>
              </a:rPr>
              <a:t>:</a:t>
            </a:r>
          </a:p>
          <a:p>
            <a:pPr algn="just">
              <a:lnSpc>
                <a:spcPct val="120000"/>
              </a:lnSpc>
            </a:pPr>
            <a:r>
              <a:rPr lang="en-US" sz="2400" dirty="0">
                <a:solidFill>
                  <a:srgbClr val="000000"/>
                </a:solidFill>
                <a:latin typeface="Times New Roman" panose="02020603050405020304" pitchFamily="18" charset="0"/>
              </a:rPr>
              <a:t>1) the objective of establishment and existence of a </a:t>
            </a:r>
            <a:r>
              <a:rPr lang="en-US" sz="2400" dirty="0" smtClean="0">
                <a:solidFill>
                  <a:srgbClr val="000000"/>
                </a:solidFill>
                <a:latin typeface="Times New Roman" panose="02020603050405020304" pitchFamily="18" charset="0"/>
              </a:rPr>
              <a:t>particular entity</a:t>
            </a:r>
            <a:r>
              <a:rPr lang="en-US" sz="2400" dirty="0">
                <a:solidFill>
                  <a:srgbClr val="000000"/>
                </a:solidFill>
                <a:latin typeface="Times New Roman" panose="02020603050405020304" pitchFamily="18" charset="0"/>
              </a:rPr>
              <a:t>;</a:t>
            </a:r>
          </a:p>
          <a:p>
            <a:pPr algn="just">
              <a:lnSpc>
                <a:spcPct val="120000"/>
              </a:lnSpc>
            </a:pPr>
            <a:r>
              <a:rPr lang="en-US" sz="2400" dirty="0">
                <a:solidFill>
                  <a:srgbClr val="000000"/>
                </a:solidFill>
                <a:latin typeface="Times New Roman" panose="02020603050405020304" pitchFamily="18" charset="0"/>
              </a:rPr>
              <a:t>2) mandatory registration at authorised state bodies (a court </a:t>
            </a:r>
            <a:r>
              <a:rPr lang="en-US" sz="2400" dirty="0" smtClean="0">
                <a:solidFill>
                  <a:srgbClr val="000000"/>
                </a:solidFill>
                <a:latin typeface="Times New Roman" panose="02020603050405020304" pitchFamily="18" charset="0"/>
              </a:rPr>
              <a:t>or management </a:t>
            </a:r>
            <a:r>
              <a:rPr lang="en-US" sz="2400" dirty="0">
                <a:solidFill>
                  <a:srgbClr val="000000"/>
                </a:solidFill>
                <a:latin typeface="Times New Roman" panose="02020603050405020304" pitchFamily="18" charset="0"/>
              </a:rPr>
              <a:t>body);</a:t>
            </a:r>
          </a:p>
          <a:p>
            <a:pPr algn="just">
              <a:lnSpc>
                <a:spcPct val="120000"/>
              </a:lnSpc>
            </a:pPr>
            <a:r>
              <a:rPr lang="en-US" sz="2400" dirty="0">
                <a:solidFill>
                  <a:srgbClr val="000000"/>
                </a:solidFill>
                <a:latin typeface="Times New Roman" panose="02020603050405020304" pitchFamily="18" charset="0"/>
              </a:rPr>
              <a:t>3) performing a registered activity in the form of a </a:t>
            </a:r>
            <a:r>
              <a:rPr lang="en-US" sz="2400" dirty="0" smtClean="0">
                <a:solidFill>
                  <a:srgbClr val="000000"/>
                </a:solidFill>
                <a:latin typeface="Times New Roman" panose="02020603050405020304" pitchFamily="18" charset="0"/>
              </a:rPr>
              <a:t>registered profession </a:t>
            </a:r>
            <a:r>
              <a:rPr lang="en-US" sz="2400" dirty="0">
                <a:solidFill>
                  <a:srgbClr val="000000"/>
                </a:solidFill>
                <a:latin typeface="Times New Roman" panose="02020603050405020304" pitchFamily="18" charset="0"/>
              </a:rPr>
              <a:t>and the method of performing this activity;</a:t>
            </a:r>
          </a:p>
          <a:p>
            <a:pPr algn="just">
              <a:lnSpc>
                <a:spcPct val="120000"/>
              </a:lnSpc>
            </a:pPr>
            <a:r>
              <a:rPr lang="en-US" sz="2400" dirty="0">
                <a:solidFill>
                  <a:srgbClr val="000000"/>
                </a:solidFill>
                <a:latin typeface="Times New Roman" panose="02020603050405020304" pitchFamily="18" charset="0"/>
              </a:rPr>
              <a:t>4) the nature of jobs that a certain subject performs.</a:t>
            </a: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3026979" y="733289"/>
            <a:ext cx="534079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3-Subjects of Business Law:</a:t>
            </a:r>
          </a:p>
        </p:txBody>
      </p:sp>
      <p:sp>
        <p:nvSpPr>
          <p:cNvPr id="18" name="Rectangle 17">
            <a:extLst>
              <a:ext uri="{FF2B5EF4-FFF2-40B4-BE49-F238E27FC236}">
                <a16:creationId xmlns:a16="http://schemas.microsoft.com/office/drawing/2014/main" xmlns=""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xmlns=""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xmlns=""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xmlns=""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207848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xmlns="" id="{0AC2650A-C51A-9ACB-723B-68D89C868D01}"/>
              </a:ext>
            </a:extLst>
          </p:cNvPr>
          <p:cNvSpPr/>
          <p:nvPr/>
        </p:nvSpPr>
        <p:spPr>
          <a:xfrm>
            <a:off x="268014" y="1710371"/>
            <a:ext cx="11401897" cy="1865126"/>
          </a:xfrm>
          <a:prstGeom prst="rect">
            <a:avLst/>
          </a:prstGeom>
        </p:spPr>
        <p:txBody>
          <a:bodyPr wrap="square">
            <a:spAutoFit/>
          </a:bodyPr>
          <a:lstStyle/>
          <a:p>
            <a:pPr algn="just">
              <a:lnSpc>
                <a:spcPct val="120000"/>
              </a:lnSpc>
            </a:pPr>
            <a:r>
              <a:rPr lang="en-US" sz="2400" b="1" u="sng" dirty="0" smtClean="0">
                <a:solidFill>
                  <a:srgbClr val="000000"/>
                </a:solidFill>
                <a:latin typeface="Times New Roman" panose="02020603050405020304" pitchFamily="18" charset="0"/>
              </a:rPr>
              <a:t>2-Classification </a:t>
            </a:r>
            <a:r>
              <a:rPr lang="en-US" sz="2400" b="1" u="sng" dirty="0">
                <a:solidFill>
                  <a:srgbClr val="000000"/>
                </a:solidFill>
                <a:latin typeface="Times New Roman" panose="02020603050405020304" pitchFamily="18" charset="0"/>
              </a:rPr>
              <a:t>of business law </a:t>
            </a:r>
            <a:r>
              <a:rPr lang="en-US" sz="2400" b="1" u="sng" dirty="0" smtClean="0">
                <a:solidFill>
                  <a:srgbClr val="000000"/>
                </a:solidFill>
                <a:latin typeface="Times New Roman" panose="02020603050405020304" pitchFamily="18" charset="0"/>
              </a:rPr>
              <a:t>subjects:</a:t>
            </a:r>
            <a:endParaRPr lang="en-US" sz="2400" b="1" u="sng" dirty="0" smtClean="0">
              <a:solidFill>
                <a:srgbClr val="000000"/>
              </a:solidFill>
              <a:latin typeface="Times New Roman" panose="02020603050405020304" pitchFamily="18" charset="0"/>
            </a:endParaRPr>
          </a:p>
          <a:p>
            <a:pPr algn="just">
              <a:lnSpc>
                <a:spcPct val="120000"/>
              </a:lnSpc>
            </a:pPr>
            <a:r>
              <a:rPr lang="en-US" sz="2400" dirty="0" smtClean="0">
                <a:solidFill>
                  <a:srgbClr val="000000"/>
                </a:solidFill>
                <a:latin typeface="Times New Roman" panose="02020603050405020304" pitchFamily="18" charset="0"/>
              </a:rPr>
              <a:t>- Subjects </a:t>
            </a:r>
            <a:r>
              <a:rPr lang="en-US" sz="2400" dirty="0">
                <a:solidFill>
                  <a:srgbClr val="000000"/>
                </a:solidFill>
                <a:latin typeface="Times New Roman" panose="02020603050405020304" pitchFamily="18" charset="0"/>
              </a:rPr>
              <a:t>of business law are established and conduct business </a:t>
            </a:r>
            <a:r>
              <a:rPr lang="en-US" sz="2400" dirty="0" smtClean="0">
                <a:solidFill>
                  <a:srgbClr val="000000"/>
                </a:solidFill>
                <a:latin typeface="Times New Roman" panose="02020603050405020304" pitchFamily="18" charset="0"/>
              </a:rPr>
              <a:t>in order </a:t>
            </a:r>
            <a:r>
              <a:rPr lang="en-US" sz="2400" dirty="0">
                <a:solidFill>
                  <a:srgbClr val="000000"/>
                </a:solidFill>
                <a:latin typeface="Times New Roman" panose="02020603050405020304" pitchFamily="18" charset="0"/>
              </a:rPr>
              <a:t>to make a </a:t>
            </a:r>
            <a:r>
              <a:rPr lang="en-US" sz="2400" dirty="0" smtClean="0">
                <a:solidFill>
                  <a:srgbClr val="000000"/>
                </a:solidFill>
                <a:latin typeface="Times New Roman" panose="02020603050405020304" pitchFamily="18" charset="0"/>
              </a:rPr>
              <a:t>profit </a:t>
            </a:r>
            <a:r>
              <a:rPr lang="en-US" sz="2400" dirty="0">
                <a:solidFill>
                  <a:srgbClr val="000000"/>
                </a:solidFill>
                <a:latin typeface="Times New Roman" panose="02020603050405020304" pitchFamily="18" charset="0"/>
              </a:rPr>
              <a:t>(lucrative goals).61 Entities established </a:t>
            </a:r>
            <a:r>
              <a:rPr lang="en-US" sz="2400" dirty="0" smtClean="0">
                <a:solidFill>
                  <a:srgbClr val="000000"/>
                </a:solidFill>
                <a:latin typeface="Times New Roman" panose="02020603050405020304" pitchFamily="18" charset="0"/>
              </a:rPr>
              <a:t>and operating </a:t>
            </a:r>
            <a:r>
              <a:rPr lang="en-US" sz="2400" dirty="0">
                <a:solidFill>
                  <a:srgbClr val="000000"/>
                </a:solidFill>
                <a:latin typeface="Times New Roman" panose="02020603050405020304" pitchFamily="18" charset="0"/>
              </a:rPr>
              <a:t>on the regulations of business law are always </a:t>
            </a:r>
            <a:r>
              <a:rPr lang="en-US" sz="2400" dirty="0" smtClean="0">
                <a:solidFill>
                  <a:srgbClr val="000000"/>
                </a:solidFill>
                <a:latin typeface="Times New Roman" panose="02020603050405020304" pitchFamily="18" charset="0"/>
              </a:rPr>
              <a:t>assumed.</a:t>
            </a:r>
            <a:endParaRPr lang="en-US"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3026979" y="733289"/>
            <a:ext cx="534079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3-Subjects of Business Law:</a:t>
            </a:r>
          </a:p>
        </p:txBody>
      </p:sp>
      <p:sp>
        <p:nvSpPr>
          <p:cNvPr id="18" name="Rectangle 17">
            <a:extLst>
              <a:ext uri="{FF2B5EF4-FFF2-40B4-BE49-F238E27FC236}">
                <a16:creationId xmlns:a16="http://schemas.microsoft.com/office/drawing/2014/main" xmlns=""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xmlns=""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xmlns=""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xmlns=""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337966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67465" y="694028"/>
            <a:ext cx="2758843" cy="753090"/>
          </a:xfrm>
          <a:prstGeom prst="rect">
            <a:avLst/>
          </a:prstGeom>
        </p:spPr>
      </p:pic>
      <p:sp>
        <p:nvSpPr>
          <p:cNvPr id="10" name="TextBox 9">
            <a:extLst>
              <a:ext uri="{FF2B5EF4-FFF2-40B4-BE49-F238E27FC236}">
                <a16:creationId xmlns:a16="http://schemas.microsoft.com/office/drawing/2014/main" xmlns=""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xmlns=""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xmlns="" id="{121B20AF-04F0-22A2-15B6-B1C1AE520C9F}"/>
              </a:ext>
            </a:extLst>
          </p:cNvPr>
          <p:cNvSpPr/>
          <p:nvPr/>
        </p:nvSpPr>
        <p:spPr>
          <a:xfrm>
            <a:off x="1468709" y="1526062"/>
            <a:ext cx="9473666" cy="4142390"/>
          </a:xfrm>
          <a:prstGeom prst="rect">
            <a:avLst/>
          </a:prstGeom>
          <a:blipFill dpi="0" rotWithShape="1">
            <a:blip r:embed="rId7"/>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1310</TotalTime>
  <Words>3044</Words>
  <Application>Microsoft Office PowerPoint</Application>
  <PresentationFormat>Custom</PresentationFormat>
  <Paragraphs>177</Paragraphs>
  <Slides>27</Slides>
  <Notes>4</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oo</cp:lastModifiedBy>
  <cp:revision>220</cp:revision>
  <dcterms:created xsi:type="dcterms:W3CDTF">2023-04-29T09:08:23Z</dcterms:created>
  <dcterms:modified xsi:type="dcterms:W3CDTF">2023-10-11T14:40:12Z</dcterms:modified>
</cp:coreProperties>
</file>