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Lst>
  <p:notesMasterIdLst>
    <p:notesMasterId r:id="rId49"/>
  </p:notesMasterIdLst>
  <p:sldIdLst>
    <p:sldId id="303" r:id="rId7"/>
    <p:sldId id="990" r:id="rId8"/>
    <p:sldId id="1038" r:id="rId9"/>
    <p:sldId id="1006" r:id="rId10"/>
    <p:sldId id="1039" r:id="rId11"/>
    <p:sldId id="1375" r:id="rId12"/>
    <p:sldId id="1376" r:id="rId13"/>
    <p:sldId id="1377" r:id="rId14"/>
    <p:sldId id="1344" r:id="rId15"/>
    <p:sldId id="1312" r:id="rId16"/>
    <p:sldId id="1313" r:id="rId17"/>
    <p:sldId id="1314" r:id="rId18"/>
    <p:sldId id="1315" r:id="rId19"/>
    <p:sldId id="1316" r:id="rId20"/>
    <p:sldId id="1317" r:id="rId21"/>
    <p:sldId id="1318" r:id="rId22"/>
    <p:sldId id="1319" r:id="rId23"/>
    <p:sldId id="1357" r:id="rId24"/>
    <p:sldId id="1354" r:id="rId25"/>
    <p:sldId id="1358" r:id="rId26"/>
    <p:sldId id="1360" r:id="rId27"/>
    <p:sldId id="1321" r:id="rId28"/>
    <p:sldId id="1342" r:id="rId29"/>
    <p:sldId id="1361" r:id="rId30"/>
    <p:sldId id="1362" r:id="rId31"/>
    <p:sldId id="1363" r:id="rId32"/>
    <p:sldId id="1364" r:id="rId33"/>
    <p:sldId id="1365" r:id="rId34"/>
    <p:sldId id="1368" r:id="rId35"/>
    <p:sldId id="1369" r:id="rId36"/>
    <p:sldId id="1367" r:id="rId37"/>
    <p:sldId id="1366" r:id="rId38"/>
    <p:sldId id="1346" r:id="rId39"/>
    <p:sldId id="1370" r:id="rId40"/>
    <p:sldId id="1371" r:id="rId41"/>
    <p:sldId id="1351" r:id="rId42"/>
    <p:sldId id="1352" r:id="rId43"/>
    <p:sldId id="1372" r:id="rId44"/>
    <p:sldId id="1378" r:id="rId45"/>
    <p:sldId id="1384" r:id="rId46"/>
    <p:sldId id="94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90"/>
            <p14:sldId id="1038"/>
            <p14:sldId id="1006"/>
            <p14:sldId id="1039"/>
            <p14:sldId id="1375"/>
            <p14:sldId id="1376"/>
            <p14:sldId id="1377"/>
            <p14:sldId id="1344"/>
            <p14:sldId id="1312"/>
            <p14:sldId id="1313"/>
            <p14:sldId id="1314"/>
            <p14:sldId id="1315"/>
            <p14:sldId id="1316"/>
            <p14:sldId id="1317"/>
            <p14:sldId id="1318"/>
            <p14:sldId id="1319"/>
            <p14:sldId id="1357"/>
            <p14:sldId id="1354"/>
            <p14:sldId id="1358"/>
            <p14:sldId id="1360"/>
            <p14:sldId id="1321"/>
            <p14:sldId id="1342"/>
            <p14:sldId id="1361"/>
            <p14:sldId id="1362"/>
            <p14:sldId id="1363"/>
            <p14:sldId id="1364"/>
            <p14:sldId id="1365"/>
            <p14:sldId id="1368"/>
            <p14:sldId id="1369"/>
            <p14:sldId id="1367"/>
            <p14:sldId id="1366"/>
            <p14:sldId id="1346"/>
            <p14:sldId id="1370"/>
            <p14:sldId id="1371"/>
            <p14:sldId id="1351"/>
            <p14:sldId id="1352"/>
            <p14:sldId id="1372"/>
            <p14:sldId id="1378"/>
            <p14:sldId id="1384"/>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1E1591B-AC43-450F-B20F-6B8185451AAA}" v="18" dt="2025-07-12T19:50:09.41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56" d="100"/>
          <a:sy n="56" d="100"/>
        </p:scale>
        <p:origin x="126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Alaeldin Elgizuli" userId="0ae9b7cacb5388bf" providerId="LiveId" clId="{91E1591B-AC43-450F-B20F-6B8185451AAA}"/>
    <pc:docChg chg="undo custSel addSld delSld modSld modSection">
      <pc:chgData name="Dr.Alaeldin Elgizuli" userId="0ae9b7cacb5388bf" providerId="LiveId" clId="{91E1591B-AC43-450F-B20F-6B8185451AAA}" dt="2025-07-12T20:08:18.763" v="1258" actId="20577"/>
      <pc:docMkLst>
        <pc:docMk/>
      </pc:docMkLst>
      <pc:sldChg chg="modSp mod">
        <pc:chgData name="Dr.Alaeldin Elgizuli" userId="0ae9b7cacb5388bf" providerId="LiveId" clId="{91E1591B-AC43-450F-B20F-6B8185451AAA}" dt="2025-07-12T09:25:12.145" v="292" actId="6549"/>
        <pc:sldMkLst>
          <pc:docMk/>
          <pc:sldMk cId="2533515695" sldId="990"/>
        </pc:sldMkLst>
        <pc:spChg chg="mod">
          <ac:chgData name="Dr.Alaeldin Elgizuli" userId="0ae9b7cacb5388bf" providerId="LiveId" clId="{91E1591B-AC43-450F-B20F-6B8185451AAA}" dt="2025-07-12T09:25:12.145" v="292" actId="6549"/>
          <ac:spMkLst>
            <pc:docMk/>
            <pc:sldMk cId="2533515695" sldId="990"/>
            <ac:spMk id="48" creationId="{86649A8B-C4FE-7681-2B68-D1FE2EFE7197}"/>
          </ac:spMkLst>
        </pc:spChg>
      </pc:sldChg>
      <pc:sldChg chg="modSp mod">
        <pc:chgData name="Dr.Alaeldin Elgizuli" userId="0ae9b7cacb5388bf" providerId="LiveId" clId="{91E1591B-AC43-450F-B20F-6B8185451AAA}" dt="2025-07-12T09:29:52.890" v="295" actId="20577"/>
        <pc:sldMkLst>
          <pc:docMk/>
          <pc:sldMk cId="2499378404" sldId="1038"/>
        </pc:sldMkLst>
        <pc:spChg chg="mod">
          <ac:chgData name="Dr.Alaeldin Elgizuli" userId="0ae9b7cacb5388bf" providerId="LiveId" clId="{91E1591B-AC43-450F-B20F-6B8185451AAA}" dt="2025-07-12T09:14:21.057" v="285" actId="14100"/>
          <ac:spMkLst>
            <pc:docMk/>
            <pc:sldMk cId="2499378404" sldId="1038"/>
            <ac:spMk id="25" creationId="{E05E5A4B-1D24-A009-7F7B-59CDC1E5FCF8}"/>
          </ac:spMkLst>
        </pc:spChg>
        <pc:spChg chg="mod">
          <ac:chgData name="Dr.Alaeldin Elgizuli" userId="0ae9b7cacb5388bf" providerId="LiveId" clId="{91E1591B-AC43-450F-B20F-6B8185451AAA}" dt="2025-07-12T09:29:52.890" v="295" actId="20577"/>
          <ac:spMkLst>
            <pc:docMk/>
            <pc:sldMk cId="2499378404" sldId="1038"/>
            <ac:spMk id="31" creationId="{8C33D21F-5ECD-4476-9A2C-D82B9EF3E8B9}"/>
          </ac:spMkLst>
        </pc:spChg>
      </pc:sldChg>
      <pc:sldChg chg="modSp mod">
        <pc:chgData name="Dr.Alaeldin Elgizuli" userId="0ae9b7cacb5388bf" providerId="LiveId" clId="{91E1591B-AC43-450F-B20F-6B8185451AAA}" dt="2025-07-12T11:45:51.052" v="399" actId="14100"/>
        <pc:sldMkLst>
          <pc:docMk/>
          <pc:sldMk cId="3459026343" sldId="1039"/>
        </pc:sldMkLst>
        <pc:spChg chg="mod">
          <ac:chgData name="Dr.Alaeldin Elgizuli" userId="0ae9b7cacb5388bf" providerId="LiveId" clId="{91E1591B-AC43-450F-B20F-6B8185451AAA}" dt="2025-07-12T11:45:51.052" v="399" actId="14100"/>
          <ac:spMkLst>
            <pc:docMk/>
            <pc:sldMk cId="3459026343" sldId="1039"/>
            <ac:spMk id="31" creationId="{F988EDD2-E8AE-E4D1-7AC4-8C21C81F3E4E}"/>
          </ac:spMkLst>
        </pc:spChg>
      </pc:sldChg>
      <pc:sldChg chg="modSp mod">
        <pc:chgData name="Dr.Alaeldin Elgizuli" userId="0ae9b7cacb5388bf" providerId="LiveId" clId="{91E1591B-AC43-450F-B20F-6B8185451AAA}" dt="2025-07-12T13:35:17.594" v="750" actId="20577"/>
        <pc:sldMkLst>
          <pc:docMk/>
          <pc:sldMk cId="256698937" sldId="1312"/>
        </pc:sldMkLst>
        <pc:spChg chg="mod">
          <ac:chgData name="Dr.Alaeldin Elgizuli" userId="0ae9b7cacb5388bf" providerId="LiveId" clId="{91E1591B-AC43-450F-B20F-6B8185451AAA}" dt="2025-07-12T13:35:17.594" v="750" actId="20577"/>
          <ac:spMkLst>
            <pc:docMk/>
            <pc:sldMk cId="256698937" sldId="1312"/>
            <ac:spMk id="31" creationId="{CBCECD8B-F9C4-D309-CA4F-E0047444F7C1}"/>
          </ac:spMkLst>
        </pc:spChg>
      </pc:sldChg>
      <pc:sldChg chg="modSp mod">
        <pc:chgData name="Dr.Alaeldin Elgizuli" userId="0ae9b7cacb5388bf" providerId="LiveId" clId="{91E1591B-AC43-450F-B20F-6B8185451AAA}" dt="2025-07-12T15:30:06.510" v="778" actId="14100"/>
        <pc:sldMkLst>
          <pc:docMk/>
          <pc:sldMk cId="2223318036" sldId="1313"/>
        </pc:sldMkLst>
        <pc:spChg chg="mod">
          <ac:chgData name="Dr.Alaeldin Elgizuli" userId="0ae9b7cacb5388bf" providerId="LiveId" clId="{91E1591B-AC43-450F-B20F-6B8185451AAA}" dt="2025-07-12T15:30:06.510" v="778" actId="14100"/>
          <ac:spMkLst>
            <pc:docMk/>
            <pc:sldMk cId="2223318036" sldId="1313"/>
            <ac:spMk id="31" creationId="{0ADCC224-BC5A-B3BD-D698-63093C569DDC}"/>
          </ac:spMkLst>
        </pc:spChg>
      </pc:sldChg>
      <pc:sldChg chg="modSp mod">
        <pc:chgData name="Dr.Alaeldin Elgizuli" userId="0ae9b7cacb5388bf" providerId="LiveId" clId="{91E1591B-AC43-450F-B20F-6B8185451AAA}" dt="2025-07-12T15:31:07.684" v="786" actId="6549"/>
        <pc:sldMkLst>
          <pc:docMk/>
          <pc:sldMk cId="1111544851" sldId="1314"/>
        </pc:sldMkLst>
        <pc:spChg chg="mod">
          <ac:chgData name="Dr.Alaeldin Elgizuli" userId="0ae9b7cacb5388bf" providerId="LiveId" clId="{91E1591B-AC43-450F-B20F-6B8185451AAA}" dt="2025-07-12T15:31:07.684" v="786" actId="6549"/>
          <ac:spMkLst>
            <pc:docMk/>
            <pc:sldMk cId="1111544851" sldId="1314"/>
            <ac:spMk id="31" creationId="{7541938B-E212-43B6-197A-74F4E2051F1D}"/>
          </ac:spMkLst>
        </pc:spChg>
      </pc:sldChg>
      <pc:sldChg chg="modSp mod">
        <pc:chgData name="Dr.Alaeldin Elgizuli" userId="0ae9b7cacb5388bf" providerId="LiveId" clId="{91E1591B-AC43-450F-B20F-6B8185451AAA}" dt="2025-07-12T15:51:19.850" v="823" actId="20577"/>
        <pc:sldMkLst>
          <pc:docMk/>
          <pc:sldMk cId="2509719039" sldId="1318"/>
        </pc:sldMkLst>
        <pc:spChg chg="mod">
          <ac:chgData name="Dr.Alaeldin Elgizuli" userId="0ae9b7cacb5388bf" providerId="LiveId" clId="{91E1591B-AC43-450F-B20F-6B8185451AAA}" dt="2025-07-12T15:51:19.850" v="823" actId="20577"/>
          <ac:spMkLst>
            <pc:docMk/>
            <pc:sldMk cId="2509719039" sldId="1318"/>
            <ac:spMk id="31" creationId="{47D1F325-476B-2417-33DA-7DB3BD4660E5}"/>
          </ac:spMkLst>
        </pc:spChg>
      </pc:sldChg>
      <pc:sldChg chg="modSp mod">
        <pc:chgData name="Dr.Alaeldin Elgizuli" userId="0ae9b7cacb5388bf" providerId="LiveId" clId="{91E1591B-AC43-450F-B20F-6B8185451AAA}" dt="2025-07-12T15:51:55.579" v="831" actId="6549"/>
        <pc:sldMkLst>
          <pc:docMk/>
          <pc:sldMk cId="551944164" sldId="1319"/>
        </pc:sldMkLst>
        <pc:spChg chg="mod">
          <ac:chgData name="Dr.Alaeldin Elgizuli" userId="0ae9b7cacb5388bf" providerId="LiveId" clId="{91E1591B-AC43-450F-B20F-6B8185451AAA}" dt="2025-07-12T15:51:55.579" v="831" actId="6549"/>
          <ac:spMkLst>
            <pc:docMk/>
            <pc:sldMk cId="551944164" sldId="1319"/>
            <ac:spMk id="31" creationId="{46717711-651E-83FF-53E5-A42D5712DFD0}"/>
          </ac:spMkLst>
        </pc:spChg>
      </pc:sldChg>
      <pc:sldChg chg="modSp mod">
        <pc:chgData name="Dr.Alaeldin Elgizuli" userId="0ae9b7cacb5388bf" providerId="LiveId" clId="{91E1591B-AC43-450F-B20F-6B8185451AAA}" dt="2025-07-12T16:45:24.511" v="899" actId="113"/>
        <pc:sldMkLst>
          <pc:docMk/>
          <pc:sldMk cId="2210835813" sldId="1352"/>
        </pc:sldMkLst>
        <pc:spChg chg="mod">
          <ac:chgData name="Dr.Alaeldin Elgizuli" userId="0ae9b7cacb5388bf" providerId="LiveId" clId="{91E1591B-AC43-450F-B20F-6B8185451AAA}" dt="2025-07-12T16:45:24.511" v="899" actId="113"/>
          <ac:spMkLst>
            <pc:docMk/>
            <pc:sldMk cId="2210835813" sldId="1352"/>
            <ac:spMk id="31" creationId="{2156D232-DFC1-8E57-9061-3DCF286F8EB4}"/>
          </ac:spMkLst>
        </pc:spChg>
      </pc:sldChg>
      <pc:sldChg chg="modSp mod">
        <pc:chgData name="Dr.Alaeldin Elgizuli" userId="0ae9b7cacb5388bf" providerId="LiveId" clId="{91E1591B-AC43-450F-B20F-6B8185451AAA}" dt="2025-07-12T16:05:59.496" v="863" actId="6549"/>
        <pc:sldMkLst>
          <pc:docMk/>
          <pc:sldMk cId="2712070156" sldId="1354"/>
        </pc:sldMkLst>
        <pc:spChg chg="mod">
          <ac:chgData name="Dr.Alaeldin Elgizuli" userId="0ae9b7cacb5388bf" providerId="LiveId" clId="{91E1591B-AC43-450F-B20F-6B8185451AAA}" dt="2025-07-12T16:05:59.496" v="863" actId="6549"/>
          <ac:spMkLst>
            <pc:docMk/>
            <pc:sldMk cId="2712070156" sldId="1354"/>
            <ac:spMk id="31" creationId="{7367DDF2-E86A-BF55-9C52-D1D51FC488A4}"/>
          </ac:spMkLst>
        </pc:spChg>
      </pc:sldChg>
      <pc:sldChg chg="del">
        <pc:chgData name="Dr.Alaeldin Elgizuli" userId="0ae9b7cacb5388bf" providerId="LiveId" clId="{91E1591B-AC43-450F-B20F-6B8185451AAA}" dt="2025-07-12T16:02:23.863" v="837" actId="47"/>
        <pc:sldMkLst>
          <pc:docMk/>
          <pc:sldMk cId="3258914087" sldId="1355"/>
        </pc:sldMkLst>
      </pc:sldChg>
      <pc:sldChg chg="modSp mod">
        <pc:chgData name="Dr.Alaeldin Elgizuli" userId="0ae9b7cacb5388bf" providerId="LiveId" clId="{91E1591B-AC43-450F-B20F-6B8185451AAA}" dt="2025-07-12T12:07:58.541" v="742" actId="2710"/>
        <pc:sldMkLst>
          <pc:docMk/>
          <pc:sldMk cId="2666524022" sldId="1357"/>
        </pc:sldMkLst>
        <pc:spChg chg="mod">
          <ac:chgData name="Dr.Alaeldin Elgizuli" userId="0ae9b7cacb5388bf" providerId="LiveId" clId="{91E1591B-AC43-450F-B20F-6B8185451AAA}" dt="2025-07-12T12:07:58.541" v="742" actId="2710"/>
          <ac:spMkLst>
            <pc:docMk/>
            <pc:sldMk cId="2666524022" sldId="1357"/>
            <ac:spMk id="31" creationId="{B4ABCC12-1C94-22A2-217F-92B4BCFF32D1}"/>
          </ac:spMkLst>
        </pc:spChg>
      </pc:sldChg>
      <pc:sldChg chg="modSp mod">
        <pc:chgData name="Dr.Alaeldin Elgizuli" userId="0ae9b7cacb5388bf" providerId="LiveId" clId="{91E1591B-AC43-450F-B20F-6B8185451AAA}" dt="2025-07-12T16:10:58.597" v="889" actId="113"/>
        <pc:sldMkLst>
          <pc:docMk/>
          <pc:sldMk cId="1982008239" sldId="1358"/>
        </pc:sldMkLst>
        <pc:spChg chg="mod">
          <ac:chgData name="Dr.Alaeldin Elgizuli" userId="0ae9b7cacb5388bf" providerId="LiveId" clId="{91E1591B-AC43-450F-B20F-6B8185451AAA}" dt="2025-07-12T16:10:58.597" v="889" actId="113"/>
          <ac:spMkLst>
            <pc:docMk/>
            <pc:sldMk cId="1982008239" sldId="1358"/>
            <ac:spMk id="31" creationId="{E2109701-ABE8-A649-6D5E-086D5BAE74FF}"/>
          </ac:spMkLst>
        </pc:spChg>
      </pc:sldChg>
      <pc:sldChg chg="del">
        <pc:chgData name="Dr.Alaeldin Elgizuli" userId="0ae9b7cacb5388bf" providerId="LiveId" clId="{91E1591B-AC43-450F-B20F-6B8185451AAA}" dt="2025-07-12T16:03:03.160" v="842" actId="47"/>
        <pc:sldMkLst>
          <pc:docMk/>
          <pc:sldMk cId="3156288152" sldId="1359"/>
        </pc:sldMkLst>
      </pc:sldChg>
      <pc:sldChg chg="modSp mod">
        <pc:chgData name="Dr.Alaeldin Elgizuli" userId="0ae9b7cacb5388bf" providerId="LiveId" clId="{91E1591B-AC43-450F-B20F-6B8185451AAA}" dt="2025-07-12T16:23:22.163" v="896" actId="20577"/>
        <pc:sldMkLst>
          <pc:docMk/>
          <pc:sldMk cId="4189727482" sldId="1363"/>
        </pc:sldMkLst>
        <pc:spChg chg="mod">
          <ac:chgData name="Dr.Alaeldin Elgizuli" userId="0ae9b7cacb5388bf" providerId="LiveId" clId="{91E1591B-AC43-450F-B20F-6B8185451AAA}" dt="2025-07-12T16:23:22.163" v="896" actId="20577"/>
          <ac:spMkLst>
            <pc:docMk/>
            <pc:sldMk cId="4189727482" sldId="1363"/>
            <ac:spMk id="31" creationId="{47D19146-4B1D-72A7-134D-32A758CC6F08}"/>
          </ac:spMkLst>
        </pc:spChg>
      </pc:sldChg>
      <pc:sldChg chg="modSp mod">
        <pc:chgData name="Dr.Alaeldin Elgizuli" userId="0ae9b7cacb5388bf" providerId="LiveId" clId="{91E1591B-AC43-450F-B20F-6B8185451AAA}" dt="2025-07-12T16:26:26.376" v="898" actId="20577"/>
        <pc:sldMkLst>
          <pc:docMk/>
          <pc:sldMk cId="1712440374" sldId="1364"/>
        </pc:sldMkLst>
        <pc:spChg chg="mod">
          <ac:chgData name="Dr.Alaeldin Elgizuli" userId="0ae9b7cacb5388bf" providerId="LiveId" clId="{91E1591B-AC43-450F-B20F-6B8185451AAA}" dt="2025-07-12T16:26:26.376" v="898" actId="20577"/>
          <ac:spMkLst>
            <pc:docMk/>
            <pc:sldMk cId="1712440374" sldId="1364"/>
            <ac:spMk id="31" creationId="{2F35F600-0DFC-6C09-3E7A-A3AFB2E7E058}"/>
          </ac:spMkLst>
        </pc:spChg>
      </pc:sldChg>
      <pc:sldChg chg="modSp add del mod">
        <pc:chgData name="Dr.Alaeldin Elgizuli" userId="0ae9b7cacb5388bf" providerId="LiveId" clId="{91E1591B-AC43-450F-B20F-6B8185451AAA}" dt="2025-07-12T09:37:05.297" v="363" actId="47"/>
        <pc:sldMkLst>
          <pc:docMk/>
          <pc:sldMk cId="2016149803" sldId="1373"/>
        </pc:sldMkLst>
        <pc:spChg chg="mod">
          <ac:chgData name="Dr.Alaeldin Elgizuli" userId="0ae9b7cacb5388bf" providerId="LiveId" clId="{91E1591B-AC43-450F-B20F-6B8185451AAA}" dt="2025-07-12T09:34:42.008" v="325" actId="255"/>
          <ac:spMkLst>
            <pc:docMk/>
            <pc:sldMk cId="2016149803" sldId="1373"/>
            <ac:spMk id="31" creationId="{4AEF77B1-0F8D-0639-3378-B4382FA6DE4A}"/>
          </ac:spMkLst>
        </pc:spChg>
      </pc:sldChg>
      <pc:sldChg chg="modSp add del mod">
        <pc:chgData name="Dr.Alaeldin Elgizuli" userId="0ae9b7cacb5388bf" providerId="LiveId" clId="{91E1591B-AC43-450F-B20F-6B8185451AAA}" dt="2025-07-12T09:37:06.294" v="364" actId="47"/>
        <pc:sldMkLst>
          <pc:docMk/>
          <pc:sldMk cId="638575584" sldId="1374"/>
        </pc:sldMkLst>
        <pc:spChg chg="mod">
          <ac:chgData name="Dr.Alaeldin Elgizuli" userId="0ae9b7cacb5388bf" providerId="LiveId" clId="{91E1591B-AC43-450F-B20F-6B8185451AAA}" dt="2025-07-12T09:33:52.786" v="310" actId="20577"/>
          <ac:spMkLst>
            <pc:docMk/>
            <pc:sldMk cId="638575584" sldId="1374"/>
            <ac:spMk id="31" creationId="{E0CDFB70-8D38-A479-4FB3-AB75E6E66291}"/>
          </ac:spMkLst>
        </pc:spChg>
      </pc:sldChg>
      <pc:sldChg chg="modSp add mod">
        <pc:chgData name="Dr.Alaeldin Elgizuli" userId="0ae9b7cacb5388bf" providerId="LiveId" clId="{91E1591B-AC43-450F-B20F-6B8185451AAA}" dt="2025-07-12T11:50:09.145" v="447" actId="14100"/>
        <pc:sldMkLst>
          <pc:docMk/>
          <pc:sldMk cId="1284160820" sldId="1375"/>
        </pc:sldMkLst>
        <pc:spChg chg="mod">
          <ac:chgData name="Dr.Alaeldin Elgizuli" userId="0ae9b7cacb5388bf" providerId="LiveId" clId="{91E1591B-AC43-450F-B20F-6B8185451AAA}" dt="2025-07-12T11:50:09.145" v="447" actId="14100"/>
          <ac:spMkLst>
            <pc:docMk/>
            <pc:sldMk cId="1284160820" sldId="1375"/>
            <ac:spMk id="31" creationId="{73F121B4-67A9-6308-2C3B-6C9E915999F0}"/>
          </ac:spMkLst>
        </pc:spChg>
      </pc:sldChg>
      <pc:sldChg chg="modSp add mod">
        <pc:chgData name="Dr.Alaeldin Elgizuli" userId="0ae9b7cacb5388bf" providerId="LiveId" clId="{91E1591B-AC43-450F-B20F-6B8185451AAA}" dt="2025-07-12T13:28:05.431" v="745" actId="113"/>
        <pc:sldMkLst>
          <pc:docMk/>
          <pc:sldMk cId="4261531141" sldId="1376"/>
        </pc:sldMkLst>
        <pc:spChg chg="mod">
          <ac:chgData name="Dr.Alaeldin Elgizuli" userId="0ae9b7cacb5388bf" providerId="LiveId" clId="{91E1591B-AC43-450F-B20F-6B8185451AAA}" dt="2025-07-12T13:28:05.431" v="745" actId="113"/>
          <ac:spMkLst>
            <pc:docMk/>
            <pc:sldMk cId="4261531141" sldId="1376"/>
            <ac:spMk id="31" creationId="{3BE1C5A9-9BD8-0906-713F-DE24C7F53783}"/>
          </ac:spMkLst>
        </pc:spChg>
      </pc:sldChg>
      <pc:sldChg chg="modSp add mod">
        <pc:chgData name="Dr.Alaeldin Elgizuli" userId="0ae9b7cacb5388bf" providerId="LiveId" clId="{91E1591B-AC43-450F-B20F-6B8185451AAA}" dt="2025-07-12T12:02:28.458" v="632" actId="6549"/>
        <pc:sldMkLst>
          <pc:docMk/>
          <pc:sldMk cId="2132548555" sldId="1377"/>
        </pc:sldMkLst>
        <pc:spChg chg="mod">
          <ac:chgData name="Dr.Alaeldin Elgizuli" userId="0ae9b7cacb5388bf" providerId="LiveId" clId="{91E1591B-AC43-450F-B20F-6B8185451AAA}" dt="2025-07-12T12:02:28.458" v="632" actId="6549"/>
          <ac:spMkLst>
            <pc:docMk/>
            <pc:sldMk cId="2132548555" sldId="1377"/>
            <ac:spMk id="31" creationId="{013FBE34-35DC-3626-91A7-CDEDB55A58F1}"/>
          </ac:spMkLst>
        </pc:spChg>
      </pc:sldChg>
      <pc:sldChg chg="modSp add mod">
        <pc:chgData name="Dr.Alaeldin Elgizuli" userId="0ae9b7cacb5388bf" providerId="LiveId" clId="{91E1591B-AC43-450F-B20F-6B8185451AAA}" dt="2025-07-12T20:07:43.567" v="1237" actId="14100"/>
        <pc:sldMkLst>
          <pc:docMk/>
          <pc:sldMk cId="193687270" sldId="1378"/>
        </pc:sldMkLst>
        <pc:spChg chg="mod">
          <ac:chgData name="Dr.Alaeldin Elgizuli" userId="0ae9b7cacb5388bf" providerId="LiveId" clId="{91E1591B-AC43-450F-B20F-6B8185451AAA}" dt="2025-07-12T20:07:43.567" v="1237" actId="14100"/>
          <ac:spMkLst>
            <pc:docMk/>
            <pc:sldMk cId="193687270" sldId="1378"/>
            <ac:spMk id="25" creationId="{DBBBDC75-6F36-DAC5-805B-BE6DC09846F7}"/>
          </ac:spMkLst>
        </pc:spChg>
        <pc:spChg chg="mod">
          <ac:chgData name="Dr.Alaeldin Elgizuli" userId="0ae9b7cacb5388bf" providerId="LiveId" clId="{91E1591B-AC43-450F-B20F-6B8185451AAA}" dt="2025-07-12T20:06:59.829" v="1214" actId="20577"/>
          <ac:spMkLst>
            <pc:docMk/>
            <pc:sldMk cId="193687270" sldId="1378"/>
            <ac:spMk id="31" creationId="{D0171BF5-F06D-C0E3-9D5E-1A61F4E1AA1C}"/>
          </ac:spMkLst>
        </pc:spChg>
      </pc:sldChg>
      <pc:sldChg chg="modSp add del mod">
        <pc:chgData name="Dr.Alaeldin Elgizuli" userId="0ae9b7cacb5388bf" providerId="LiveId" clId="{91E1591B-AC43-450F-B20F-6B8185451AAA}" dt="2025-07-12T19:42:53.045" v="946" actId="47"/>
        <pc:sldMkLst>
          <pc:docMk/>
          <pc:sldMk cId="327465022" sldId="1379"/>
        </pc:sldMkLst>
        <pc:spChg chg="mod">
          <ac:chgData name="Dr.Alaeldin Elgizuli" userId="0ae9b7cacb5388bf" providerId="LiveId" clId="{91E1591B-AC43-450F-B20F-6B8185451AAA}" dt="2025-07-12T17:53:48.231" v="915"/>
          <ac:spMkLst>
            <pc:docMk/>
            <pc:sldMk cId="327465022" sldId="1379"/>
            <ac:spMk id="31" creationId="{C558BEB6-755F-A15D-B852-5E5794FB71B8}"/>
          </ac:spMkLst>
        </pc:spChg>
      </pc:sldChg>
      <pc:sldChg chg="modSp add del mod">
        <pc:chgData name="Dr.Alaeldin Elgizuli" userId="0ae9b7cacb5388bf" providerId="LiveId" clId="{91E1591B-AC43-450F-B20F-6B8185451AAA}" dt="2025-07-12T19:59:58.933" v="1178" actId="47"/>
        <pc:sldMkLst>
          <pc:docMk/>
          <pc:sldMk cId="4287951483" sldId="1380"/>
        </pc:sldMkLst>
        <pc:spChg chg="mod">
          <ac:chgData name="Dr.Alaeldin Elgizuli" userId="0ae9b7cacb5388bf" providerId="LiveId" clId="{91E1591B-AC43-450F-B20F-6B8185451AAA}" dt="2025-07-12T19:44:21.716" v="971" actId="21"/>
          <ac:spMkLst>
            <pc:docMk/>
            <pc:sldMk cId="4287951483" sldId="1380"/>
            <ac:spMk id="31" creationId="{6D4A2B31-7FA9-B0E1-171A-567FBAD3090E}"/>
          </ac:spMkLst>
        </pc:spChg>
      </pc:sldChg>
      <pc:sldChg chg="modSp add del mod">
        <pc:chgData name="Dr.Alaeldin Elgizuli" userId="0ae9b7cacb5388bf" providerId="LiveId" clId="{91E1591B-AC43-450F-B20F-6B8185451AAA}" dt="2025-07-12T19:59:57.845" v="1177" actId="47"/>
        <pc:sldMkLst>
          <pc:docMk/>
          <pc:sldMk cId="771772509" sldId="1381"/>
        </pc:sldMkLst>
        <pc:spChg chg="mod">
          <ac:chgData name="Dr.Alaeldin Elgizuli" userId="0ae9b7cacb5388bf" providerId="LiveId" clId="{91E1591B-AC43-450F-B20F-6B8185451AAA}" dt="2025-07-12T19:43:07.129" v="947" actId="21"/>
          <ac:spMkLst>
            <pc:docMk/>
            <pc:sldMk cId="771772509" sldId="1381"/>
            <ac:spMk id="31" creationId="{E0302EFE-4CA1-B94A-F9CE-6F537283F660}"/>
          </ac:spMkLst>
        </pc:spChg>
      </pc:sldChg>
      <pc:sldChg chg="modSp add del mod">
        <pc:chgData name="Dr.Alaeldin Elgizuli" userId="0ae9b7cacb5388bf" providerId="LiveId" clId="{91E1591B-AC43-450F-B20F-6B8185451AAA}" dt="2025-07-12T19:59:59.997" v="1179" actId="47"/>
        <pc:sldMkLst>
          <pc:docMk/>
          <pc:sldMk cId="3143160542" sldId="1382"/>
        </pc:sldMkLst>
        <pc:spChg chg="mod">
          <ac:chgData name="Dr.Alaeldin Elgizuli" userId="0ae9b7cacb5388bf" providerId="LiveId" clId="{91E1591B-AC43-450F-B20F-6B8185451AAA}" dt="2025-07-12T19:47:20.074" v="1013" actId="21"/>
          <ac:spMkLst>
            <pc:docMk/>
            <pc:sldMk cId="3143160542" sldId="1382"/>
            <ac:spMk id="31" creationId="{B420F5DD-2524-DFF0-CF87-6159CD66DE21}"/>
          </ac:spMkLst>
        </pc:spChg>
      </pc:sldChg>
      <pc:sldChg chg="modSp add del mod">
        <pc:chgData name="Dr.Alaeldin Elgizuli" userId="0ae9b7cacb5388bf" providerId="LiveId" clId="{91E1591B-AC43-450F-B20F-6B8185451AAA}" dt="2025-07-12T20:00:01.221" v="1180" actId="47"/>
        <pc:sldMkLst>
          <pc:docMk/>
          <pc:sldMk cId="359742826" sldId="1383"/>
        </pc:sldMkLst>
        <pc:spChg chg="mod">
          <ac:chgData name="Dr.Alaeldin Elgizuli" userId="0ae9b7cacb5388bf" providerId="LiveId" clId="{91E1591B-AC43-450F-B20F-6B8185451AAA}" dt="2025-07-12T19:48:46.155" v="1028" actId="21"/>
          <ac:spMkLst>
            <pc:docMk/>
            <pc:sldMk cId="359742826" sldId="1383"/>
            <ac:spMk id="31" creationId="{B047D012-9874-9F9E-AC88-5FD8271C71A8}"/>
          </ac:spMkLst>
        </pc:spChg>
      </pc:sldChg>
      <pc:sldChg chg="delSp modSp add mod">
        <pc:chgData name="Dr.Alaeldin Elgizuli" userId="0ae9b7cacb5388bf" providerId="LiveId" clId="{91E1591B-AC43-450F-B20F-6B8185451AAA}" dt="2025-07-12T20:08:18.763" v="1258" actId="20577"/>
        <pc:sldMkLst>
          <pc:docMk/>
          <pc:sldMk cId="3326990572" sldId="1384"/>
        </pc:sldMkLst>
        <pc:spChg chg="del mod">
          <ac:chgData name="Dr.Alaeldin Elgizuli" userId="0ae9b7cacb5388bf" providerId="LiveId" clId="{91E1591B-AC43-450F-B20F-6B8185451AAA}" dt="2025-07-12T20:08:03.384" v="1240" actId="478"/>
          <ac:spMkLst>
            <pc:docMk/>
            <pc:sldMk cId="3326990572" sldId="1384"/>
            <ac:spMk id="2" creationId="{7AA59265-4DDF-9D50-3849-297D5E741036}"/>
          </ac:spMkLst>
        </pc:spChg>
        <pc:spChg chg="mod">
          <ac:chgData name="Dr.Alaeldin Elgizuli" userId="0ae9b7cacb5388bf" providerId="LiveId" clId="{91E1591B-AC43-450F-B20F-6B8185451AAA}" dt="2025-07-12T20:08:18.763" v="1258" actId="20577"/>
          <ac:spMkLst>
            <pc:docMk/>
            <pc:sldMk cId="3326990572" sldId="1384"/>
            <ac:spMk id="25" creationId="{82F567CC-51BA-58D8-CA00-64F869038CDD}"/>
          </ac:spMkLst>
        </pc:spChg>
        <pc:spChg chg="mod">
          <ac:chgData name="Dr.Alaeldin Elgizuli" userId="0ae9b7cacb5388bf" providerId="LiveId" clId="{91E1591B-AC43-450F-B20F-6B8185451AAA}" dt="2025-07-12T19:59:11.902" v="1174" actId="113"/>
          <ac:spMkLst>
            <pc:docMk/>
            <pc:sldMk cId="3326990572" sldId="1384"/>
            <ac:spMk id="31" creationId="{489926B2-1BAB-6730-895B-73DD2BC023EE}"/>
          </ac:spMkLst>
        </pc:spChg>
      </pc:sldChg>
      <pc:sldChg chg="modSp add del mod">
        <pc:chgData name="Dr.Alaeldin Elgizuli" userId="0ae9b7cacb5388bf" providerId="LiveId" clId="{91E1591B-AC43-450F-B20F-6B8185451AAA}" dt="2025-07-12T19:50:04.684" v="1040" actId="2696"/>
        <pc:sldMkLst>
          <pc:docMk/>
          <pc:sldMk cId="4007997781" sldId="1384"/>
        </pc:sldMkLst>
        <pc:spChg chg="mod">
          <ac:chgData name="Dr.Alaeldin Elgizuli" userId="0ae9b7cacb5388bf" providerId="LiveId" clId="{91E1591B-AC43-450F-B20F-6B8185451AAA}" dt="2025-07-12T17:55:57.895" v="929"/>
          <ac:spMkLst>
            <pc:docMk/>
            <pc:sldMk cId="4007997781" sldId="1384"/>
            <ac:spMk id="31" creationId="{489926B2-1BAB-6730-895B-73DD2BC023EE}"/>
          </ac:spMkLst>
        </pc:spChg>
      </pc:sldChg>
      <pc:sldChg chg="add del">
        <pc:chgData name="Dr.Alaeldin Elgizuli" userId="0ae9b7cacb5388bf" providerId="LiveId" clId="{91E1591B-AC43-450F-B20F-6B8185451AAA}" dt="2025-07-12T20:00:03.504" v="1181" actId="47"/>
        <pc:sldMkLst>
          <pc:docMk/>
          <pc:sldMk cId="748328961" sldId="1385"/>
        </pc:sldMkLst>
      </pc:sldChg>
    </pc:docChg>
  </pc:docChgLst>
  <pc:docChgLst>
    <pc:chgData name="Dr.Alaeldin Elgizuli" userId="0ae9b7cacb5388bf" providerId="LiveId" clId="{8E7F612A-41EE-43AB-A793-BE4F7E89F783}"/>
    <pc:docChg chg="undo redo custSel addSld delSld modSld modSection">
      <pc:chgData name="Dr.Alaeldin Elgizuli" userId="0ae9b7cacb5388bf" providerId="LiveId" clId="{8E7F612A-41EE-43AB-A793-BE4F7E89F783}" dt="2025-06-13T18:33:48.445" v="3087" actId="20577"/>
      <pc:docMkLst>
        <pc:docMk/>
      </pc:docMkLst>
      <pc:sldChg chg="modSp mod">
        <pc:chgData name="Dr.Alaeldin Elgizuli" userId="0ae9b7cacb5388bf" providerId="LiveId" clId="{8E7F612A-41EE-43AB-A793-BE4F7E89F783}" dt="2025-06-12T04:04:56.934" v="232" actId="20577"/>
        <pc:sldMkLst>
          <pc:docMk/>
          <pc:sldMk cId="0" sldId="303"/>
        </pc:sldMkLst>
        <pc:spChg chg="mod">
          <ac:chgData name="Dr.Alaeldin Elgizuli" userId="0ae9b7cacb5388bf" providerId="LiveId" clId="{8E7F612A-41EE-43AB-A793-BE4F7E89F783}" dt="2025-06-12T04:04:56.934" v="232" actId="20577"/>
          <ac:spMkLst>
            <pc:docMk/>
            <pc:sldMk cId="0" sldId="303"/>
            <ac:spMk id="10" creationId="{00000000-0000-0000-0000-000000000000}"/>
          </ac:spMkLst>
        </pc:spChg>
      </pc:sldChg>
      <pc:sldChg chg="modSp add del mod">
        <pc:chgData name="Dr.Alaeldin Elgizuli" userId="0ae9b7cacb5388bf" providerId="LiveId" clId="{8E7F612A-41EE-43AB-A793-BE4F7E89F783}" dt="2025-06-13T16:42:54.957" v="2242" actId="12"/>
        <pc:sldMkLst>
          <pc:docMk/>
          <pc:sldMk cId="3758883482" sldId="947"/>
        </pc:sldMkLst>
        <pc:spChg chg="mod">
          <ac:chgData name="Dr.Alaeldin Elgizuli" userId="0ae9b7cacb5388bf" providerId="LiveId" clId="{8E7F612A-41EE-43AB-A793-BE4F7E89F783}" dt="2025-06-13T16:42:54.957" v="2242" actId="12"/>
          <ac:spMkLst>
            <pc:docMk/>
            <pc:sldMk cId="3758883482" sldId="947"/>
            <ac:spMk id="31" creationId="{52AD9076-7F34-D345-8C62-0BEC6D080AF4}"/>
          </ac:spMkLst>
        </pc:spChg>
      </pc:sldChg>
      <pc:sldChg chg="modSp mod">
        <pc:chgData name="Dr.Alaeldin Elgizuli" userId="0ae9b7cacb5388bf" providerId="LiveId" clId="{8E7F612A-41EE-43AB-A793-BE4F7E89F783}" dt="2025-06-12T04:05:17.122" v="236" actId="20577"/>
        <pc:sldMkLst>
          <pc:docMk/>
          <pc:sldMk cId="2533515695" sldId="990"/>
        </pc:sldMkLst>
        <pc:spChg chg="mod">
          <ac:chgData name="Dr.Alaeldin Elgizuli" userId="0ae9b7cacb5388bf" providerId="LiveId" clId="{8E7F612A-41EE-43AB-A793-BE4F7E89F783}" dt="2025-06-12T03:51:47.029" v="211" actId="20577"/>
          <ac:spMkLst>
            <pc:docMk/>
            <pc:sldMk cId="2533515695" sldId="990"/>
            <ac:spMk id="3" creationId="{FE433DC3-60C5-2A6E-1080-AE8CA34BED76}"/>
          </ac:spMkLst>
        </pc:spChg>
        <pc:spChg chg="mod">
          <ac:chgData name="Dr.Alaeldin Elgizuli" userId="0ae9b7cacb5388bf" providerId="LiveId" clId="{8E7F612A-41EE-43AB-A793-BE4F7E89F783}" dt="2025-06-12T03:47:22.118" v="1" actId="20577"/>
          <ac:spMkLst>
            <pc:docMk/>
            <pc:sldMk cId="2533515695" sldId="990"/>
            <ac:spMk id="10" creationId="{B729680B-15FA-828B-AE1A-D63C4ADEE055}"/>
          </ac:spMkLst>
        </pc:spChg>
        <pc:spChg chg="mod">
          <ac:chgData name="Dr.Alaeldin Elgizuli" userId="0ae9b7cacb5388bf" providerId="LiveId" clId="{8E7F612A-41EE-43AB-A793-BE4F7E89F783}" dt="2025-06-12T04:05:17.122" v="236" actId="20577"/>
          <ac:spMkLst>
            <pc:docMk/>
            <pc:sldMk cId="2533515695" sldId="990"/>
            <ac:spMk id="48" creationId="{86649A8B-C4FE-7681-2B68-D1FE2EFE7197}"/>
          </ac:spMkLst>
        </pc:spChg>
      </pc:sldChg>
      <pc:sldChg chg="modSp mod">
        <pc:chgData name="Dr.Alaeldin Elgizuli" userId="0ae9b7cacb5388bf" providerId="LiveId" clId="{8E7F612A-41EE-43AB-A793-BE4F7E89F783}" dt="2025-06-12T03:49:47.080" v="155" actId="6549"/>
        <pc:sldMkLst>
          <pc:docMk/>
          <pc:sldMk cId="677375389" sldId="1006"/>
        </pc:sldMkLst>
        <pc:spChg chg="mod">
          <ac:chgData name="Dr.Alaeldin Elgizuli" userId="0ae9b7cacb5388bf" providerId="LiveId" clId="{8E7F612A-41EE-43AB-A793-BE4F7E89F783}" dt="2025-06-12T03:49:47.080" v="155" actId="6549"/>
          <ac:spMkLst>
            <pc:docMk/>
            <pc:sldMk cId="677375389" sldId="1006"/>
            <ac:spMk id="31" creationId="{22C2C637-04CB-DDCA-3BB8-7BE152A760D4}"/>
          </ac:spMkLst>
        </pc:spChg>
      </pc:sldChg>
      <pc:sldChg chg="modSp mod">
        <pc:chgData name="Dr.Alaeldin Elgizuli" userId="0ae9b7cacb5388bf" providerId="LiveId" clId="{8E7F612A-41EE-43AB-A793-BE4F7E89F783}" dt="2025-06-12T03:48:13" v="19" actId="20577"/>
        <pc:sldMkLst>
          <pc:docMk/>
          <pc:sldMk cId="2499378404" sldId="1038"/>
        </pc:sldMkLst>
        <pc:spChg chg="mod">
          <ac:chgData name="Dr.Alaeldin Elgizuli" userId="0ae9b7cacb5388bf" providerId="LiveId" clId="{8E7F612A-41EE-43AB-A793-BE4F7E89F783}" dt="2025-06-12T03:48:13" v="19" actId="20577"/>
          <ac:spMkLst>
            <pc:docMk/>
            <pc:sldMk cId="2499378404" sldId="1038"/>
            <ac:spMk id="31" creationId="{8C33D21F-5ECD-4476-9A2C-D82B9EF3E8B9}"/>
          </ac:spMkLst>
        </pc:spChg>
      </pc:sldChg>
      <pc:sldChg chg="modSp mod">
        <pc:chgData name="Dr.Alaeldin Elgizuli" userId="0ae9b7cacb5388bf" providerId="LiveId" clId="{8E7F612A-41EE-43AB-A793-BE4F7E89F783}" dt="2025-06-13T11:38:33.695" v="928" actId="6549"/>
        <pc:sldMkLst>
          <pc:docMk/>
          <pc:sldMk cId="3459026343" sldId="1039"/>
        </pc:sldMkLst>
        <pc:spChg chg="mod">
          <ac:chgData name="Dr.Alaeldin Elgizuli" userId="0ae9b7cacb5388bf" providerId="LiveId" clId="{8E7F612A-41EE-43AB-A793-BE4F7E89F783}" dt="2025-06-13T07:20:13.731" v="237" actId="6549"/>
          <ac:spMkLst>
            <pc:docMk/>
            <pc:sldMk cId="3459026343" sldId="1039"/>
            <ac:spMk id="25" creationId="{F86B5075-E4B7-C5B6-CF3A-08FEDE0DF379}"/>
          </ac:spMkLst>
        </pc:spChg>
        <pc:spChg chg="mod">
          <ac:chgData name="Dr.Alaeldin Elgizuli" userId="0ae9b7cacb5388bf" providerId="LiveId" clId="{8E7F612A-41EE-43AB-A793-BE4F7E89F783}" dt="2025-06-13T11:38:33.695" v="928" actId="6549"/>
          <ac:spMkLst>
            <pc:docMk/>
            <pc:sldMk cId="3459026343" sldId="1039"/>
            <ac:spMk id="31" creationId="{F988EDD2-E8AE-E4D1-7AC4-8C21C81F3E4E}"/>
          </ac:spMkLst>
        </pc:spChg>
      </pc:sldChg>
      <pc:sldChg chg="del">
        <pc:chgData name="Dr.Alaeldin Elgizuli" userId="0ae9b7cacb5388bf" providerId="LiveId" clId="{8E7F612A-41EE-43AB-A793-BE4F7E89F783}" dt="2025-06-12T03:50:54.855" v="201" actId="47"/>
        <pc:sldMkLst>
          <pc:docMk/>
          <pc:sldMk cId="4134868305" sldId="1303"/>
        </pc:sldMkLst>
      </pc:sldChg>
      <pc:sldChg chg="del">
        <pc:chgData name="Dr.Alaeldin Elgizuli" userId="0ae9b7cacb5388bf" providerId="LiveId" clId="{8E7F612A-41EE-43AB-A793-BE4F7E89F783}" dt="2025-06-12T03:50:55.247" v="202" actId="47"/>
        <pc:sldMkLst>
          <pc:docMk/>
          <pc:sldMk cId="1109456002" sldId="1304"/>
        </pc:sldMkLst>
      </pc:sldChg>
      <pc:sldChg chg="del">
        <pc:chgData name="Dr.Alaeldin Elgizuli" userId="0ae9b7cacb5388bf" providerId="LiveId" clId="{8E7F612A-41EE-43AB-A793-BE4F7E89F783}" dt="2025-06-12T03:50:55.955" v="203" actId="47"/>
        <pc:sldMkLst>
          <pc:docMk/>
          <pc:sldMk cId="1157097753" sldId="1305"/>
        </pc:sldMkLst>
      </pc:sldChg>
      <pc:sldChg chg="del">
        <pc:chgData name="Dr.Alaeldin Elgizuli" userId="0ae9b7cacb5388bf" providerId="LiveId" clId="{8E7F612A-41EE-43AB-A793-BE4F7E89F783}" dt="2025-06-12T03:50:56.350" v="204" actId="47"/>
        <pc:sldMkLst>
          <pc:docMk/>
          <pc:sldMk cId="1367934859" sldId="1306"/>
        </pc:sldMkLst>
      </pc:sldChg>
      <pc:sldChg chg="del">
        <pc:chgData name="Dr.Alaeldin Elgizuli" userId="0ae9b7cacb5388bf" providerId="LiveId" clId="{8E7F612A-41EE-43AB-A793-BE4F7E89F783}" dt="2025-06-12T03:50:56.771" v="205" actId="47"/>
        <pc:sldMkLst>
          <pc:docMk/>
          <pc:sldMk cId="3561101606" sldId="1307"/>
        </pc:sldMkLst>
      </pc:sldChg>
      <pc:sldChg chg="del">
        <pc:chgData name="Dr.Alaeldin Elgizuli" userId="0ae9b7cacb5388bf" providerId="LiveId" clId="{8E7F612A-41EE-43AB-A793-BE4F7E89F783}" dt="2025-06-12T03:50:57.216" v="206" actId="47"/>
        <pc:sldMkLst>
          <pc:docMk/>
          <pc:sldMk cId="2598977886" sldId="1308"/>
        </pc:sldMkLst>
      </pc:sldChg>
      <pc:sldChg chg="add del">
        <pc:chgData name="Dr.Alaeldin Elgizuli" userId="0ae9b7cacb5388bf" providerId="LiveId" clId="{8E7F612A-41EE-43AB-A793-BE4F7E89F783}" dt="2025-06-13T07:45:53.875" v="781" actId="47"/>
        <pc:sldMkLst>
          <pc:docMk/>
          <pc:sldMk cId="3499017879" sldId="1309"/>
        </pc:sldMkLst>
      </pc:sldChg>
      <pc:sldChg chg="add del">
        <pc:chgData name="Dr.Alaeldin Elgizuli" userId="0ae9b7cacb5388bf" providerId="LiveId" clId="{8E7F612A-41EE-43AB-A793-BE4F7E89F783}" dt="2025-06-13T07:45:56.073" v="782" actId="47"/>
        <pc:sldMkLst>
          <pc:docMk/>
          <pc:sldMk cId="1824424173" sldId="1310"/>
        </pc:sldMkLst>
      </pc:sldChg>
      <pc:sldChg chg="modSp add del mod">
        <pc:chgData name="Dr.Alaeldin Elgizuli" userId="0ae9b7cacb5388bf" providerId="LiveId" clId="{8E7F612A-41EE-43AB-A793-BE4F7E89F783}" dt="2025-06-13T12:55:51.144" v="1097" actId="47"/>
        <pc:sldMkLst>
          <pc:docMk/>
          <pc:sldMk cId="3171183393" sldId="1311"/>
        </pc:sldMkLst>
      </pc:sldChg>
      <pc:sldChg chg="modSp add mod">
        <pc:chgData name="Dr.Alaeldin Elgizuli" userId="0ae9b7cacb5388bf" providerId="LiveId" clId="{8E7F612A-41EE-43AB-A793-BE4F7E89F783}" dt="2025-06-13T13:06:54.440" v="1194" actId="6549"/>
        <pc:sldMkLst>
          <pc:docMk/>
          <pc:sldMk cId="256698937" sldId="1312"/>
        </pc:sldMkLst>
        <pc:spChg chg="mod">
          <ac:chgData name="Dr.Alaeldin Elgizuli" userId="0ae9b7cacb5388bf" providerId="LiveId" clId="{8E7F612A-41EE-43AB-A793-BE4F7E89F783}" dt="2025-06-13T07:32:55.490" v="554" actId="6549"/>
          <ac:spMkLst>
            <pc:docMk/>
            <pc:sldMk cId="256698937" sldId="1312"/>
            <ac:spMk id="25" creationId="{64AC3C12-1C24-0E39-4935-EC324E902296}"/>
          </ac:spMkLst>
        </pc:spChg>
        <pc:spChg chg="mod">
          <ac:chgData name="Dr.Alaeldin Elgizuli" userId="0ae9b7cacb5388bf" providerId="LiveId" clId="{8E7F612A-41EE-43AB-A793-BE4F7E89F783}" dt="2025-06-13T13:06:54.440" v="1194" actId="6549"/>
          <ac:spMkLst>
            <pc:docMk/>
            <pc:sldMk cId="256698937" sldId="1312"/>
            <ac:spMk id="31" creationId="{CBCECD8B-F9C4-D309-CA4F-E0047444F7C1}"/>
          </ac:spMkLst>
        </pc:spChg>
      </pc:sldChg>
      <pc:sldChg chg="modSp add mod">
        <pc:chgData name="Dr.Alaeldin Elgizuli" userId="0ae9b7cacb5388bf" providerId="LiveId" clId="{8E7F612A-41EE-43AB-A793-BE4F7E89F783}" dt="2025-06-13T13:23:57.148" v="1275" actId="113"/>
        <pc:sldMkLst>
          <pc:docMk/>
          <pc:sldMk cId="2223318036" sldId="1313"/>
        </pc:sldMkLst>
        <pc:spChg chg="mod">
          <ac:chgData name="Dr.Alaeldin Elgizuli" userId="0ae9b7cacb5388bf" providerId="LiveId" clId="{8E7F612A-41EE-43AB-A793-BE4F7E89F783}" dt="2025-06-13T07:31:45.578" v="529" actId="20577"/>
          <ac:spMkLst>
            <pc:docMk/>
            <pc:sldMk cId="2223318036" sldId="1313"/>
            <ac:spMk id="25" creationId="{012F95C3-FDA7-4A3F-9C8D-C004C7678827}"/>
          </ac:spMkLst>
        </pc:spChg>
        <pc:spChg chg="mod">
          <ac:chgData name="Dr.Alaeldin Elgizuli" userId="0ae9b7cacb5388bf" providerId="LiveId" clId="{8E7F612A-41EE-43AB-A793-BE4F7E89F783}" dt="2025-06-13T13:23:57.148" v="1275" actId="113"/>
          <ac:spMkLst>
            <pc:docMk/>
            <pc:sldMk cId="2223318036" sldId="1313"/>
            <ac:spMk id="31" creationId="{0ADCC224-BC5A-B3BD-D698-63093C569DDC}"/>
          </ac:spMkLst>
        </pc:spChg>
      </pc:sldChg>
      <pc:sldChg chg="modSp add mod">
        <pc:chgData name="Dr.Alaeldin Elgizuli" userId="0ae9b7cacb5388bf" providerId="LiveId" clId="{8E7F612A-41EE-43AB-A793-BE4F7E89F783}" dt="2025-06-13T13:30:56.363" v="1388" actId="6549"/>
        <pc:sldMkLst>
          <pc:docMk/>
          <pc:sldMk cId="1111544851" sldId="1314"/>
        </pc:sldMkLst>
        <pc:spChg chg="mod">
          <ac:chgData name="Dr.Alaeldin Elgizuli" userId="0ae9b7cacb5388bf" providerId="LiveId" clId="{8E7F612A-41EE-43AB-A793-BE4F7E89F783}" dt="2025-06-13T07:34:00.522" v="582" actId="6549"/>
          <ac:spMkLst>
            <pc:docMk/>
            <pc:sldMk cId="1111544851" sldId="1314"/>
            <ac:spMk id="25" creationId="{8D7E1260-9F4F-6EB9-9945-AC73EC59B5D8}"/>
          </ac:spMkLst>
        </pc:spChg>
        <pc:spChg chg="mod">
          <ac:chgData name="Dr.Alaeldin Elgizuli" userId="0ae9b7cacb5388bf" providerId="LiveId" clId="{8E7F612A-41EE-43AB-A793-BE4F7E89F783}" dt="2025-06-13T13:30:56.363" v="1388" actId="6549"/>
          <ac:spMkLst>
            <pc:docMk/>
            <pc:sldMk cId="1111544851" sldId="1314"/>
            <ac:spMk id="31" creationId="{7541938B-E212-43B6-197A-74F4E2051F1D}"/>
          </ac:spMkLst>
        </pc:spChg>
      </pc:sldChg>
      <pc:sldChg chg="modSp add mod">
        <pc:chgData name="Dr.Alaeldin Elgizuli" userId="0ae9b7cacb5388bf" providerId="LiveId" clId="{8E7F612A-41EE-43AB-A793-BE4F7E89F783}" dt="2025-06-13T13:38:28.692" v="1478" actId="113"/>
        <pc:sldMkLst>
          <pc:docMk/>
          <pc:sldMk cId="3507760084" sldId="1315"/>
        </pc:sldMkLst>
        <pc:spChg chg="mod">
          <ac:chgData name="Dr.Alaeldin Elgizuli" userId="0ae9b7cacb5388bf" providerId="LiveId" clId="{8E7F612A-41EE-43AB-A793-BE4F7E89F783}" dt="2025-06-13T07:34:54.660" v="604" actId="6549"/>
          <ac:spMkLst>
            <pc:docMk/>
            <pc:sldMk cId="3507760084" sldId="1315"/>
            <ac:spMk id="25" creationId="{B7A8EC4A-61D0-3438-96B9-07C9B466529D}"/>
          </ac:spMkLst>
        </pc:spChg>
        <pc:spChg chg="mod">
          <ac:chgData name="Dr.Alaeldin Elgizuli" userId="0ae9b7cacb5388bf" providerId="LiveId" clId="{8E7F612A-41EE-43AB-A793-BE4F7E89F783}" dt="2025-06-13T13:38:28.692" v="1478" actId="113"/>
          <ac:spMkLst>
            <pc:docMk/>
            <pc:sldMk cId="3507760084" sldId="1315"/>
            <ac:spMk id="31" creationId="{64243FE5-931B-8A31-E66E-624ADB1133E7}"/>
          </ac:spMkLst>
        </pc:spChg>
      </pc:sldChg>
      <pc:sldChg chg="modSp add mod">
        <pc:chgData name="Dr.Alaeldin Elgizuli" userId="0ae9b7cacb5388bf" providerId="LiveId" clId="{8E7F612A-41EE-43AB-A793-BE4F7E89F783}" dt="2025-06-13T13:49:37.269" v="1531" actId="14100"/>
        <pc:sldMkLst>
          <pc:docMk/>
          <pc:sldMk cId="2590790645" sldId="1316"/>
        </pc:sldMkLst>
        <pc:spChg chg="mod">
          <ac:chgData name="Dr.Alaeldin Elgizuli" userId="0ae9b7cacb5388bf" providerId="LiveId" clId="{8E7F612A-41EE-43AB-A793-BE4F7E89F783}" dt="2025-06-13T07:35:39.219" v="621" actId="6549"/>
          <ac:spMkLst>
            <pc:docMk/>
            <pc:sldMk cId="2590790645" sldId="1316"/>
            <ac:spMk id="25" creationId="{62EAFD0A-B9F9-5667-8E27-9E267D3269C8}"/>
          </ac:spMkLst>
        </pc:spChg>
        <pc:spChg chg="mod">
          <ac:chgData name="Dr.Alaeldin Elgizuli" userId="0ae9b7cacb5388bf" providerId="LiveId" clId="{8E7F612A-41EE-43AB-A793-BE4F7E89F783}" dt="2025-06-13T13:49:37.269" v="1531" actId="14100"/>
          <ac:spMkLst>
            <pc:docMk/>
            <pc:sldMk cId="2590790645" sldId="1316"/>
            <ac:spMk id="31" creationId="{9090B2D2-DD7F-9C43-E808-396F67262DDB}"/>
          </ac:spMkLst>
        </pc:spChg>
      </pc:sldChg>
      <pc:sldChg chg="modSp add mod">
        <pc:chgData name="Dr.Alaeldin Elgizuli" userId="0ae9b7cacb5388bf" providerId="LiveId" clId="{8E7F612A-41EE-43AB-A793-BE4F7E89F783}" dt="2025-06-13T13:55:47.602" v="1613" actId="14100"/>
        <pc:sldMkLst>
          <pc:docMk/>
          <pc:sldMk cId="4068644732" sldId="1317"/>
        </pc:sldMkLst>
        <pc:spChg chg="mod">
          <ac:chgData name="Dr.Alaeldin Elgizuli" userId="0ae9b7cacb5388bf" providerId="LiveId" clId="{8E7F612A-41EE-43AB-A793-BE4F7E89F783}" dt="2025-06-13T07:36:11.598" v="638" actId="6549"/>
          <ac:spMkLst>
            <pc:docMk/>
            <pc:sldMk cId="4068644732" sldId="1317"/>
            <ac:spMk id="25" creationId="{BA44F70A-0781-7798-C750-7F6C1E478844}"/>
          </ac:spMkLst>
        </pc:spChg>
        <pc:spChg chg="mod">
          <ac:chgData name="Dr.Alaeldin Elgizuli" userId="0ae9b7cacb5388bf" providerId="LiveId" clId="{8E7F612A-41EE-43AB-A793-BE4F7E89F783}" dt="2025-06-13T13:55:47.602" v="1613" actId="14100"/>
          <ac:spMkLst>
            <pc:docMk/>
            <pc:sldMk cId="4068644732" sldId="1317"/>
            <ac:spMk id="31" creationId="{BBC2BA90-78AA-277A-1DF6-FBD7BD934F21}"/>
          </ac:spMkLst>
        </pc:spChg>
      </pc:sldChg>
      <pc:sldChg chg="modSp add mod">
        <pc:chgData name="Dr.Alaeldin Elgizuli" userId="0ae9b7cacb5388bf" providerId="LiveId" clId="{8E7F612A-41EE-43AB-A793-BE4F7E89F783}" dt="2025-06-13T13:59:55.736" v="1663" actId="6549"/>
        <pc:sldMkLst>
          <pc:docMk/>
          <pc:sldMk cId="2509719039" sldId="1318"/>
        </pc:sldMkLst>
        <pc:spChg chg="mod">
          <ac:chgData name="Dr.Alaeldin Elgizuli" userId="0ae9b7cacb5388bf" providerId="LiveId" clId="{8E7F612A-41EE-43AB-A793-BE4F7E89F783}" dt="2025-06-13T07:37:03.268" v="649" actId="6549"/>
          <ac:spMkLst>
            <pc:docMk/>
            <pc:sldMk cId="2509719039" sldId="1318"/>
            <ac:spMk id="25" creationId="{391838FA-06AB-E620-1A12-A1F316C37772}"/>
          </ac:spMkLst>
        </pc:spChg>
        <pc:spChg chg="mod">
          <ac:chgData name="Dr.Alaeldin Elgizuli" userId="0ae9b7cacb5388bf" providerId="LiveId" clId="{8E7F612A-41EE-43AB-A793-BE4F7E89F783}" dt="2025-06-13T13:59:55.736" v="1663" actId="6549"/>
          <ac:spMkLst>
            <pc:docMk/>
            <pc:sldMk cId="2509719039" sldId="1318"/>
            <ac:spMk id="31" creationId="{47D1F325-476B-2417-33DA-7DB3BD4660E5}"/>
          </ac:spMkLst>
        </pc:spChg>
      </pc:sldChg>
      <pc:sldChg chg="modSp add mod">
        <pc:chgData name="Dr.Alaeldin Elgizuli" userId="0ae9b7cacb5388bf" providerId="LiveId" clId="{8E7F612A-41EE-43AB-A793-BE4F7E89F783}" dt="2025-06-13T14:03:18.275" v="1703" actId="113"/>
        <pc:sldMkLst>
          <pc:docMk/>
          <pc:sldMk cId="551944164" sldId="1319"/>
        </pc:sldMkLst>
        <pc:spChg chg="mod">
          <ac:chgData name="Dr.Alaeldin Elgizuli" userId="0ae9b7cacb5388bf" providerId="LiveId" clId="{8E7F612A-41EE-43AB-A793-BE4F7E89F783}" dt="2025-06-13T07:37:38.660" v="681" actId="6549"/>
          <ac:spMkLst>
            <pc:docMk/>
            <pc:sldMk cId="551944164" sldId="1319"/>
            <ac:spMk id="25" creationId="{56F14913-6FF3-DFA0-3A5A-80883042F695}"/>
          </ac:spMkLst>
        </pc:spChg>
        <pc:spChg chg="mod">
          <ac:chgData name="Dr.Alaeldin Elgizuli" userId="0ae9b7cacb5388bf" providerId="LiveId" clId="{8E7F612A-41EE-43AB-A793-BE4F7E89F783}" dt="2025-06-13T14:03:18.275" v="1703" actId="113"/>
          <ac:spMkLst>
            <pc:docMk/>
            <pc:sldMk cId="551944164" sldId="1319"/>
            <ac:spMk id="31" creationId="{46717711-651E-83FF-53E5-A42D5712DFD0}"/>
          </ac:spMkLst>
        </pc:spChg>
      </pc:sldChg>
      <pc:sldChg chg="modSp add del mod">
        <pc:chgData name="Dr.Alaeldin Elgizuli" userId="0ae9b7cacb5388bf" providerId="LiveId" clId="{8E7F612A-41EE-43AB-A793-BE4F7E89F783}" dt="2025-06-13T14:03:36.433" v="1704" actId="47"/>
        <pc:sldMkLst>
          <pc:docMk/>
          <pc:sldMk cId="36331782" sldId="1320"/>
        </pc:sldMkLst>
      </pc:sldChg>
      <pc:sldChg chg="modSp add del mod">
        <pc:chgData name="Dr.Alaeldin Elgizuli" userId="0ae9b7cacb5388bf" providerId="LiveId" clId="{8E7F612A-41EE-43AB-A793-BE4F7E89F783}" dt="2025-06-13T16:21:07.972" v="2059" actId="20577"/>
        <pc:sldMkLst>
          <pc:docMk/>
          <pc:sldMk cId="2043217137" sldId="1321"/>
        </pc:sldMkLst>
        <pc:spChg chg="mod">
          <ac:chgData name="Dr.Alaeldin Elgizuli" userId="0ae9b7cacb5388bf" providerId="LiveId" clId="{8E7F612A-41EE-43AB-A793-BE4F7E89F783}" dt="2025-06-13T07:38:39.943" v="686"/>
          <ac:spMkLst>
            <pc:docMk/>
            <pc:sldMk cId="2043217137" sldId="1321"/>
            <ac:spMk id="25" creationId="{A4E61F97-9CCF-845D-90F2-FAB6753ABD31}"/>
          </ac:spMkLst>
        </pc:spChg>
        <pc:spChg chg="mod">
          <ac:chgData name="Dr.Alaeldin Elgizuli" userId="0ae9b7cacb5388bf" providerId="LiveId" clId="{8E7F612A-41EE-43AB-A793-BE4F7E89F783}" dt="2025-06-13T16:21:07.972" v="2059" actId="20577"/>
          <ac:spMkLst>
            <pc:docMk/>
            <pc:sldMk cId="2043217137" sldId="1321"/>
            <ac:spMk id="31" creationId="{31EB57C4-04CE-39F2-B3F7-4C6C900BFD09}"/>
          </ac:spMkLst>
        </pc:spChg>
      </pc:sldChg>
      <pc:sldChg chg="add del">
        <pc:chgData name="Dr.Alaeldin Elgizuli" userId="0ae9b7cacb5388bf" providerId="LiveId" clId="{8E7F612A-41EE-43AB-A793-BE4F7E89F783}" dt="2025-06-13T07:45:36.919" v="761" actId="47"/>
        <pc:sldMkLst>
          <pc:docMk/>
          <pc:sldMk cId="1497608040" sldId="1322"/>
        </pc:sldMkLst>
      </pc:sldChg>
      <pc:sldChg chg="add del">
        <pc:chgData name="Dr.Alaeldin Elgizuli" userId="0ae9b7cacb5388bf" providerId="LiveId" clId="{8E7F612A-41EE-43AB-A793-BE4F7E89F783}" dt="2025-06-13T07:45:37.862" v="762" actId="47"/>
        <pc:sldMkLst>
          <pc:docMk/>
          <pc:sldMk cId="2276908460" sldId="1323"/>
        </pc:sldMkLst>
      </pc:sldChg>
      <pc:sldChg chg="add del">
        <pc:chgData name="Dr.Alaeldin Elgizuli" userId="0ae9b7cacb5388bf" providerId="LiveId" clId="{8E7F612A-41EE-43AB-A793-BE4F7E89F783}" dt="2025-06-13T07:45:38.452" v="763" actId="47"/>
        <pc:sldMkLst>
          <pc:docMk/>
          <pc:sldMk cId="2154915376" sldId="1324"/>
        </pc:sldMkLst>
      </pc:sldChg>
      <pc:sldChg chg="add del">
        <pc:chgData name="Dr.Alaeldin Elgizuli" userId="0ae9b7cacb5388bf" providerId="LiveId" clId="{8E7F612A-41EE-43AB-A793-BE4F7E89F783}" dt="2025-06-13T07:45:38.838" v="764" actId="47"/>
        <pc:sldMkLst>
          <pc:docMk/>
          <pc:sldMk cId="1682458715" sldId="1325"/>
        </pc:sldMkLst>
      </pc:sldChg>
      <pc:sldChg chg="add del">
        <pc:chgData name="Dr.Alaeldin Elgizuli" userId="0ae9b7cacb5388bf" providerId="LiveId" clId="{8E7F612A-41EE-43AB-A793-BE4F7E89F783}" dt="2025-06-13T07:45:39.440" v="765" actId="47"/>
        <pc:sldMkLst>
          <pc:docMk/>
          <pc:sldMk cId="3244996876" sldId="1326"/>
        </pc:sldMkLst>
      </pc:sldChg>
      <pc:sldChg chg="add del">
        <pc:chgData name="Dr.Alaeldin Elgizuli" userId="0ae9b7cacb5388bf" providerId="LiveId" clId="{8E7F612A-41EE-43AB-A793-BE4F7E89F783}" dt="2025-06-13T07:45:40.004" v="766" actId="47"/>
        <pc:sldMkLst>
          <pc:docMk/>
          <pc:sldMk cId="3248801358" sldId="1327"/>
        </pc:sldMkLst>
      </pc:sldChg>
      <pc:sldChg chg="add del">
        <pc:chgData name="Dr.Alaeldin Elgizuli" userId="0ae9b7cacb5388bf" providerId="LiveId" clId="{8E7F612A-41EE-43AB-A793-BE4F7E89F783}" dt="2025-06-13T07:45:40.350" v="767" actId="47"/>
        <pc:sldMkLst>
          <pc:docMk/>
          <pc:sldMk cId="4147963944" sldId="1328"/>
        </pc:sldMkLst>
      </pc:sldChg>
      <pc:sldChg chg="add del">
        <pc:chgData name="Dr.Alaeldin Elgizuli" userId="0ae9b7cacb5388bf" providerId="LiveId" clId="{8E7F612A-41EE-43AB-A793-BE4F7E89F783}" dt="2025-06-13T07:45:41.040" v="768" actId="47"/>
        <pc:sldMkLst>
          <pc:docMk/>
          <pc:sldMk cId="1747611382" sldId="1329"/>
        </pc:sldMkLst>
      </pc:sldChg>
      <pc:sldChg chg="add del">
        <pc:chgData name="Dr.Alaeldin Elgizuli" userId="0ae9b7cacb5388bf" providerId="LiveId" clId="{8E7F612A-41EE-43AB-A793-BE4F7E89F783}" dt="2025-06-13T07:45:42.487" v="769" actId="47"/>
        <pc:sldMkLst>
          <pc:docMk/>
          <pc:sldMk cId="1703298450" sldId="1330"/>
        </pc:sldMkLst>
      </pc:sldChg>
      <pc:sldChg chg="add del">
        <pc:chgData name="Dr.Alaeldin Elgizuli" userId="0ae9b7cacb5388bf" providerId="LiveId" clId="{8E7F612A-41EE-43AB-A793-BE4F7E89F783}" dt="2025-06-13T07:45:43.256" v="770" actId="47"/>
        <pc:sldMkLst>
          <pc:docMk/>
          <pc:sldMk cId="3875923924" sldId="1331"/>
        </pc:sldMkLst>
      </pc:sldChg>
      <pc:sldChg chg="add del">
        <pc:chgData name="Dr.Alaeldin Elgizuli" userId="0ae9b7cacb5388bf" providerId="LiveId" clId="{8E7F612A-41EE-43AB-A793-BE4F7E89F783}" dt="2025-06-13T07:45:43.553" v="771" actId="47"/>
        <pc:sldMkLst>
          <pc:docMk/>
          <pc:sldMk cId="3039231010" sldId="1332"/>
        </pc:sldMkLst>
      </pc:sldChg>
      <pc:sldChg chg="add del">
        <pc:chgData name="Dr.Alaeldin Elgizuli" userId="0ae9b7cacb5388bf" providerId="LiveId" clId="{8E7F612A-41EE-43AB-A793-BE4F7E89F783}" dt="2025-06-13T07:45:44.594" v="772" actId="47"/>
        <pc:sldMkLst>
          <pc:docMk/>
          <pc:sldMk cId="4064445672" sldId="1333"/>
        </pc:sldMkLst>
      </pc:sldChg>
      <pc:sldChg chg="add del">
        <pc:chgData name="Dr.Alaeldin Elgizuli" userId="0ae9b7cacb5388bf" providerId="LiveId" clId="{8E7F612A-41EE-43AB-A793-BE4F7E89F783}" dt="2025-06-13T07:45:45" v="773" actId="47"/>
        <pc:sldMkLst>
          <pc:docMk/>
          <pc:sldMk cId="1052921836" sldId="1334"/>
        </pc:sldMkLst>
      </pc:sldChg>
      <pc:sldChg chg="add del">
        <pc:chgData name="Dr.Alaeldin Elgizuli" userId="0ae9b7cacb5388bf" providerId="LiveId" clId="{8E7F612A-41EE-43AB-A793-BE4F7E89F783}" dt="2025-06-13T07:45:46.291" v="774" actId="47"/>
        <pc:sldMkLst>
          <pc:docMk/>
          <pc:sldMk cId="2474450234" sldId="1335"/>
        </pc:sldMkLst>
      </pc:sldChg>
      <pc:sldChg chg="add del">
        <pc:chgData name="Dr.Alaeldin Elgizuli" userId="0ae9b7cacb5388bf" providerId="LiveId" clId="{8E7F612A-41EE-43AB-A793-BE4F7E89F783}" dt="2025-06-13T07:45:46.670" v="775" actId="47"/>
        <pc:sldMkLst>
          <pc:docMk/>
          <pc:sldMk cId="2435863162" sldId="1336"/>
        </pc:sldMkLst>
      </pc:sldChg>
      <pc:sldChg chg="add del">
        <pc:chgData name="Dr.Alaeldin Elgizuli" userId="0ae9b7cacb5388bf" providerId="LiveId" clId="{8E7F612A-41EE-43AB-A793-BE4F7E89F783}" dt="2025-06-13T07:45:47.609" v="776" actId="47"/>
        <pc:sldMkLst>
          <pc:docMk/>
          <pc:sldMk cId="1361583496" sldId="1337"/>
        </pc:sldMkLst>
      </pc:sldChg>
      <pc:sldChg chg="add del">
        <pc:chgData name="Dr.Alaeldin Elgizuli" userId="0ae9b7cacb5388bf" providerId="LiveId" clId="{8E7F612A-41EE-43AB-A793-BE4F7E89F783}" dt="2025-06-13T07:45:48.521" v="777" actId="47"/>
        <pc:sldMkLst>
          <pc:docMk/>
          <pc:sldMk cId="3941901402" sldId="1338"/>
        </pc:sldMkLst>
      </pc:sldChg>
      <pc:sldChg chg="add del">
        <pc:chgData name="Dr.Alaeldin Elgizuli" userId="0ae9b7cacb5388bf" providerId="LiveId" clId="{8E7F612A-41EE-43AB-A793-BE4F7E89F783}" dt="2025-06-13T07:45:49.031" v="778" actId="47"/>
        <pc:sldMkLst>
          <pc:docMk/>
          <pc:sldMk cId="4124721805" sldId="1339"/>
        </pc:sldMkLst>
      </pc:sldChg>
      <pc:sldChg chg="add del">
        <pc:chgData name="Dr.Alaeldin Elgizuli" userId="0ae9b7cacb5388bf" providerId="LiveId" clId="{8E7F612A-41EE-43AB-A793-BE4F7E89F783}" dt="2025-06-13T07:45:51.664" v="779" actId="47"/>
        <pc:sldMkLst>
          <pc:docMk/>
          <pc:sldMk cId="3335060747" sldId="1340"/>
        </pc:sldMkLst>
      </pc:sldChg>
      <pc:sldChg chg="add del">
        <pc:chgData name="Dr.Alaeldin Elgizuli" userId="0ae9b7cacb5388bf" providerId="LiveId" clId="{8E7F612A-41EE-43AB-A793-BE4F7E89F783}" dt="2025-06-13T07:45:52.709" v="780" actId="47"/>
        <pc:sldMkLst>
          <pc:docMk/>
          <pc:sldMk cId="1400874652" sldId="1341"/>
        </pc:sldMkLst>
      </pc:sldChg>
      <pc:sldChg chg="modSp add mod">
        <pc:chgData name="Dr.Alaeldin Elgizuli" userId="0ae9b7cacb5388bf" providerId="LiveId" clId="{8E7F612A-41EE-43AB-A793-BE4F7E89F783}" dt="2025-06-13T18:33:07.516" v="3083" actId="113"/>
        <pc:sldMkLst>
          <pc:docMk/>
          <pc:sldMk cId="3047732167" sldId="1342"/>
        </pc:sldMkLst>
        <pc:spChg chg="mod">
          <ac:chgData name="Dr.Alaeldin Elgizuli" userId="0ae9b7cacb5388bf" providerId="LiveId" clId="{8E7F612A-41EE-43AB-A793-BE4F7E89F783}" dt="2025-06-13T16:15:34.463" v="2027" actId="20577"/>
          <ac:spMkLst>
            <pc:docMk/>
            <pc:sldMk cId="3047732167" sldId="1342"/>
            <ac:spMk id="25" creationId="{B025036B-67F5-6C4A-00F1-0E0EC51FC47F}"/>
          </ac:spMkLst>
        </pc:spChg>
        <pc:spChg chg="mod">
          <ac:chgData name="Dr.Alaeldin Elgizuli" userId="0ae9b7cacb5388bf" providerId="LiveId" clId="{8E7F612A-41EE-43AB-A793-BE4F7E89F783}" dt="2025-06-13T18:33:07.516" v="3083" actId="113"/>
          <ac:spMkLst>
            <pc:docMk/>
            <pc:sldMk cId="3047732167" sldId="1342"/>
            <ac:spMk id="31" creationId="{11183588-F107-488F-0127-4FB02445035A}"/>
          </ac:spMkLst>
        </pc:spChg>
      </pc:sldChg>
      <pc:sldChg chg="modSp add del mod">
        <pc:chgData name="Dr.Alaeldin Elgizuli" userId="0ae9b7cacb5388bf" providerId="LiveId" clId="{8E7F612A-41EE-43AB-A793-BE4F7E89F783}" dt="2025-06-13T18:23:28.772" v="2987" actId="47"/>
        <pc:sldMkLst>
          <pc:docMk/>
          <pc:sldMk cId="2225041994" sldId="1343"/>
        </pc:sldMkLst>
      </pc:sldChg>
      <pc:sldChg chg="modSp add mod">
        <pc:chgData name="Dr.Alaeldin Elgizuli" userId="0ae9b7cacb5388bf" providerId="LiveId" clId="{8E7F612A-41EE-43AB-A793-BE4F7E89F783}" dt="2025-06-13T12:51:52.664" v="1096" actId="14100"/>
        <pc:sldMkLst>
          <pc:docMk/>
          <pc:sldMk cId="2281837442" sldId="1344"/>
        </pc:sldMkLst>
        <pc:spChg chg="mod">
          <ac:chgData name="Dr.Alaeldin Elgizuli" userId="0ae9b7cacb5388bf" providerId="LiveId" clId="{8E7F612A-41EE-43AB-A793-BE4F7E89F783}" dt="2025-06-13T12:51:52.664" v="1096" actId="14100"/>
          <ac:spMkLst>
            <pc:docMk/>
            <pc:sldMk cId="2281837442" sldId="1344"/>
            <ac:spMk id="31" creationId="{7F6492BD-A4AC-578B-49F9-D35A44CCAD62}"/>
          </ac:spMkLst>
        </pc:spChg>
      </pc:sldChg>
      <pc:sldChg chg="add del">
        <pc:chgData name="Dr.Alaeldin Elgizuli" userId="0ae9b7cacb5388bf" providerId="LiveId" clId="{8E7F612A-41EE-43AB-A793-BE4F7E89F783}" dt="2025-06-13T07:45:36.484" v="760" actId="47"/>
        <pc:sldMkLst>
          <pc:docMk/>
          <pc:sldMk cId="2484217779" sldId="1344"/>
        </pc:sldMkLst>
      </pc:sldChg>
      <pc:sldChg chg="modSp add del mod">
        <pc:chgData name="Dr.Alaeldin Elgizuli" userId="0ae9b7cacb5388bf" providerId="LiveId" clId="{8E7F612A-41EE-43AB-A793-BE4F7E89F783}" dt="2025-06-13T17:38:50.116" v="2710" actId="47"/>
        <pc:sldMkLst>
          <pc:docMk/>
          <pc:sldMk cId="961756059" sldId="1345"/>
        </pc:sldMkLst>
      </pc:sldChg>
      <pc:sldChg chg="modSp add del mod">
        <pc:chgData name="Dr.Alaeldin Elgizuli" userId="0ae9b7cacb5388bf" providerId="LiveId" clId="{8E7F612A-41EE-43AB-A793-BE4F7E89F783}" dt="2025-06-13T17:43:43.359" v="2778" actId="14100"/>
        <pc:sldMkLst>
          <pc:docMk/>
          <pc:sldMk cId="3999683959" sldId="1346"/>
        </pc:sldMkLst>
        <pc:spChg chg="mod">
          <ac:chgData name="Dr.Alaeldin Elgizuli" userId="0ae9b7cacb5388bf" providerId="LiveId" clId="{8E7F612A-41EE-43AB-A793-BE4F7E89F783}" dt="2025-06-13T17:40:02.376" v="2748" actId="14100"/>
          <ac:spMkLst>
            <pc:docMk/>
            <pc:sldMk cId="3999683959" sldId="1346"/>
            <ac:spMk id="25" creationId="{7825D495-B546-BBB3-F875-70DCD11A09D7}"/>
          </ac:spMkLst>
        </pc:spChg>
        <pc:spChg chg="mod">
          <ac:chgData name="Dr.Alaeldin Elgizuli" userId="0ae9b7cacb5388bf" providerId="LiveId" clId="{8E7F612A-41EE-43AB-A793-BE4F7E89F783}" dt="2025-06-13T17:43:43.359" v="2778" actId="14100"/>
          <ac:spMkLst>
            <pc:docMk/>
            <pc:sldMk cId="3999683959" sldId="1346"/>
            <ac:spMk id="31" creationId="{7141AFCF-F82C-6FF3-2F58-A9EA347235FD}"/>
          </ac:spMkLst>
        </pc:spChg>
      </pc:sldChg>
      <pc:sldChg chg="modSp add del mod">
        <pc:chgData name="Dr.Alaeldin Elgizuli" userId="0ae9b7cacb5388bf" providerId="LiveId" clId="{8E7F612A-41EE-43AB-A793-BE4F7E89F783}" dt="2025-06-13T17:50:35.264" v="2856" actId="47"/>
        <pc:sldMkLst>
          <pc:docMk/>
          <pc:sldMk cId="1924710669" sldId="1347"/>
        </pc:sldMkLst>
      </pc:sldChg>
      <pc:sldChg chg="modSp add del mod">
        <pc:chgData name="Dr.Alaeldin Elgizuli" userId="0ae9b7cacb5388bf" providerId="LiveId" clId="{8E7F612A-41EE-43AB-A793-BE4F7E89F783}" dt="2025-06-13T17:50:37.137" v="2857" actId="47"/>
        <pc:sldMkLst>
          <pc:docMk/>
          <pc:sldMk cId="2003050665" sldId="1348"/>
        </pc:sldMkLst>
      </pc:sldChg>
      <pc:sldChg chg="modSp add del mod">
        <pc:chgData name="Dr.Alaeldin Elgizuli" userId="0ae9b7cacb5388bf" providerId="LiveId" clId="{8E7F612A-41EE-43AB-A793-BE4F7E89F783}" dt="2025-06-13T17:50:41.597" v="2858" actId="47"/>
        <pc:sldMkLst>
          <pc:docMk/>
          <pc:sldMk cId="1154493569" sldId="1349"/>
        </pc:sldMkLst>
      </pc:sldChg>
      <pc:sldChg chg="modSp add del mod">
        <pc:chgData name="Dr.Alaeldin Elgizuli" userId="0ae9b7cacb5388bf" providerId="LiveId" clId="{8E7F612A-41EE-43AB-A793-BE4F7E89F783}" dt="2025-06-13T17:50:43.036" v="2859" actId="47"/>
        <pc:sldMkLst>
          <pc:docMk/>
          <pc:sldMk cId="3129159029" sldId="1350"/>
        </pc:sldMkLst>
      </pc:sldChg>
      <pc:sldChg chg="modSp add del mod">
        <pc:chgData name="Dr.Alaeldin Elgizuli" userId="0ae9b7cacb5388bf" providerId="LiveId" clId="{8E7F612A-41EE-43AB-A793-BE4F7E89F783}" dt="2025-06-13T18:05:21.182" v="2898" actId="6549"/>
        <pc:sldMkLst>
          <pc:docMk/>
          <pc:sldMk cId="67393440" sldId="1351"/>
        </pc:sldMkLst>
        <pc:spChg chg="mod">
          <ac:chgData name="Dr.Alaeldin Elgizuli" userId="0ae9b7cacb5388bf" providerId="LiveId" clId="{8E7F612A-41EE-43AB-A793-BE4F7E89F783}" dt="2025-06-13T17:51:12.734" v="2867" actId="20577"/>
          <ac:spMkLst>
            <pc:docMk/>
            <pc:sldMk cId="67393440" sldId="1351"/>
            <ac:spMk id="25" creationId="{2EF1BF78-0B87-DD73-D37A-29CDF72CB9CB}"/>
          </ac:spMkLst>
        </pc:spChg>
        <pc:spChg chg="mod">
          <ac:chgData name="Dr.Alaeldin Elgizuli" userId="0ae9b7cacb5388bf" providerId="LiveId" clId="{8E7F612A-41EE-43AB-A793-BE4F7E89F783}" dt="2025-06-13T18:05:21.182" v="2898" actId="6549"/>
          <ac:spMkLst>
            <pc:docMk/>
            <pc:sldMk cId="67393440" sldId="1351"/>
            <ac:spMk id="31" creationId="{0D7C7208-492F-9A8D-C091-7657F5E3B75D}"/>
          </ac:spMkLst>
        </pc:spChg>
      </pc:sldChg>
      <pc:sldChg chg="modSp add del mod">
        <pc:chgData name="Dr.Alaeldin Elgizuli" userId="0ae9b7cacb5388bf" providerId="LiveId" clId="{8E7F612A-41EE-43AB-A793-BE4F7E89F783}" dt="2025-06-13T18:28:04.689" v="3038" actId="14100"/>
        <pc:sldMkLst>
          <pc:docMk/>
          <pc:sldMk cId="2210835813" sldId="1352"/>
        </pc:sldMkLst>
        <pc:spChg chg="mod">
          <ac:chgData name="Dr.Alaeldin Elgizuli" userId="0ae9b7cacb5388bf" providerId="LiveId" clId="{8E7F612A-41EE-43AB-A793-BE4F7E89F783}" dt="2025-06-13T18:27:49.699" v="3036" actId="14100"/>
          <ac:spMkLst>
            <pc:docMk/>
            <pc:sldMk cId="2210835813" sldId="1352"/>
            <ac:spMk id="25" creationId="{00EF7D20-F9EB-4E28-6BE3-FF07D5E2612D}"/>
          </ac:spMkLst>
        </pc:spChg>
        <pc:spChg chg="mod">
          <ac:chgData name="Dr.Alaeldin Elgizuli" userId="0ae9b7cacb5388bf" providerId="LiveId" clId="{8E7F612A-41EE-43AB-A793-BE4F7E89F783}" dt="2025-06-13T18:28:04.689" v="3038" actId="14100"/>
          <ac:spMkLst>
            <pc:docMk/>
            <pc:sldMk cId="2210835813" sldId="1352"/>
            <ac:spMk id="31" creationId="{2156D232-DFC1-8E57-9061-3DCF286F8EB4}"/>
          </ac:spMkLst>
        </pc:spChg>
      </pc:sldChg>
      <pc:sldChg chg="modSp add del mod">
        <pc:chgData name="Dr.Alaeldin Elgizuli" userId="0ae9b7cacb5388bf" providerId="LiveId" clId="{8E7F612A-41EE-43AB-A793-BE4F7E89F783}" dt="2025-06-13T18:23:21.983" v="2986" actId="47"/>
        <pc:sldMkLst>
          <pc:docMk/>
          <pc:sldMk cId="3738872074" sldId="1353"/>
        </pc:sldMkLst>
      </pc:sldChg>
      <pc:sldChg chg="modSp add mod">
        <pc:chgData name="Dr.Alaeldin Elgizuli" userId="0ae9b7cacb5388bf" providerId="LiveId" clId="{8E7F612A-41EE-43AB-A793-BE4F7E89F783}" dt="2025-06-13T16:03:00.431" v="1863" actId="255"/>
        <pc:sldMkLst>
          <pc:docMk/>
          <pc:sldMk cId="2712070156" sldId="1354"/>
        </pc:sldMkLst>
        <pc:spChg chg="mod">
          <ac:chgData name="Dr.Alaeldin Elgizuli" userId="0ae9b7cacb5388bf" providerId="LiveId" clId="{8E7F612A-41EE-43AB-A793-BE4F7E89F783}" dt="2025-06-13T15:20:32.943" v="1811"/>
          <ac:spMkLst>
            <pc:docMk/>
            <pc:sldMk cId="2712070156" sldId="1354"/>
            <ac:spMk id="25" creationId="{5AC5EB20-6EFC-DE0F-4431-472C9E5EDBB8}"/>
          </ac:spMkLst>
        </pc:spChg>
        <pc:spChg chg="mod">
          <ac:chgData name="Dr.Alaeldin Elgizuli" userId="0ae9b7cacb5388bf" providerId="LiveId" clId="{8E7F612A-41EE-43AB-A793-BE4F7E89F783}" dt="2025-06-13T16:03:00.431" v="1863" actId="255"/>
          <ac:spMkLst>
            <pc:docMk/>
            <pc:sldMk cId="2712070156" sldId="1354"/>
            <ac:spMk id="31" creationId="{7367DDF2-E86A-BF55-9C52-D1D51FC488A4}"/>
          </ac:spMkLst>
        </pc:spChg>
      </pc:sldChg>
      <pc:sldChg chg="modSp add mod">
        <pc:chgData name="Dr.Alaeldin Elgizuli" userId="0ae9b7cacb5388bf" providerId="LiveId" clId="{8E7F612A-41EE-43AB-A793-BE4F7E89F783}" dt="2025-06-13T16:05:31.790" v="1904" actId="20577"/>
        <pc:sldMkLst>
          <pc:docMk/>
          <pc:sldMk cId="3258914087" sldId="1355"/>
        </pc:sldMkLst>
      </pc:sldChg>
      <pc:sldChg chg="add del">
        <pc:chgData name="Dr.Alaeldin Elgizuli" userId="0ae9b7cacb5388bf" providerId="LiveId" clId="{8E7F612A-41EE-43AB-A793-BE4F7E89F783}" dt="2025-06-13T16:14:16.732" v="2021" actId="47"/>
        <pc:sldMkLst>
          <pc:docMk/>
          <pc:sldMk cId="1473155033" sldId="1356"/>
        </pc:sldMkLst>
      </pc:sldChg>
      <pc:sldChg chg="modSp add del mod">
        <pc:chgData name="Dr.Alaeldin Elgizuli" userId="0ae9b7cacb5388bf" providerId="LiveId" clId="{8E7F612A-41EE-43AB-A793-BE4F7E89F783}" dt="2025-06-13T16:01:17.567" v="1837" actId="2696"/>
        <pc:sldMkLst>
          <pc:docMk/>
          <pc:sldMk cId="1696557441" sldId="1357"/>
        </pc:sldMkLst>
      </pc:sldChg>
      <pc:sldChg chg="add">
        <pc:chgData name="Dr.Alaeldin Elgizuli" userId="0ae9b7cacb5388bf" providerId="LiveId" clId="{8E7F612A-41EE-43AB-A793-BE4F7E89F783}" dt="2025-06-13T16:01:24.220" v="1838"/>
        <pc:sldMkLst>
          <pc:docMk/>
          <pc:sldMk cId="2666524022" sldId="1357"/>
        </pc:sldMkLst>
      </pc:sldChg>
      <pc:sldChg chg="modSp add mod">
        <pc:chgData name="Dr.Alaeldin Elgizuli" userId="0ae9b7cacb5388bf" providerId="LiveId" clId="{8E7F612A-41EE-43AB-A793-BE4F7E89F783}" dt="2025-06-13T16:06:53.246" v="1933" actId="113"/>
        <pc:sldMkLst>
          <pc:docMk/>
          <pc:sldMk cId="1982008239" sldId="1358"/>
        </pc:sldMkLst>
        <pc:spChg chg="mod">
          <ac:chgData name="Dr.Alaeldin Elgizuli" userId="0ae9b7cacb5388bf" providerId="LiveId" clId="{8E7F612A-41EE-43AB-A793-BE4F7E89F783}" dt="2025-06-13T16:06:53.246" v="1933" actId="113"/>
          <ac:spMkLst>
            <pc:docMk/>
            <pc:sldMk cId="1982008239" sldId="1358"/>
            <ac:spMk id="31" creationId="{E2109701-ABE8-A649-6D5E-086D5BAE74FF}"/>
          </ac:spMkLst>
        </pc:spChg>
      </pc:sldChg>
      <pc:sldChg chg="modSp add mod">
        <pc:chgData name="Dr.Alaeldin Elgizuli" userId="0ae9b7cacb5388bf" providerId="LiveId" clId="{8E7F612A-41EE-43AB-A793-BE4F7E89F783}" dt="2025-06-13T16:10:26.661" v="1973" actId="14100"/>
        <pc:sldMkLst>
          <pc:docMk/>
          <pc:sldMk cId="3156288152" sldId="1359"/>
        </pc:sldMkLst>
      </pc:sldChg>
      <pc:sldChg chg="modSp add mod">
        <pc:chgData name="Dr.Alaeldin Elgizuli" userId="0ae9b7cacb5388bf" providerId="LiveId" clId="{8E7F612A-41EE-43AB-A793-BE4F7E89F783}" dt="2025-06-13T16:14:09.063" v="2020" actId="2710"/>
        <pc:sldMkLst>
          <pc:docMk/>
          <pc:sldMk cId="763272205" sldId="1360"/>
        </pc:sldMkLst>
        <pc:spChg chg="mod">
          <ac:chgData name="Dr.Alaeldin Elgizuli" userId="0ae9b7cacb5388bf" providerId="LiveId" clId="{8E7F612A-41EE-43AB-A793-BE4F7E89F783}" dt="2025-06-13T16:11:04.240" v="1978" actId="20577"/>
          <ac:spMkLst>
            <pc:docMk/>
            <pc:sldMk cId="763272205" sldId="1360"/>
            <ac:spMk id="25" creationId="{16058F47-E468-FAA5-6C7D-8CECA23A6544}"/>
          </ac:spMkLst>
        </pc:spChg>
        <pc:spChg chg="mod">
          <ac:chgData name="Dr.Alaeldin Elgizuli" userId="0ae9b7cacb5388bf" providerId="LiveId" clId="{8E7F612A-41EE-43AB-A793-BE4F7E89F783}" dt="2025-06-13T16:14:09.063" v="2020" actId="2710"/>
          <ac:spMkLst>
            <pc:docMk/>
            <pc:sldMk cId="763272205" sldId="1360"/>
            <ac:spMk id="31" creationId="{0048947F-0DB7-B1B4-1591-D654308FF4E0}"/>
          </ac:spMkLst>
        </pc:spChg>
      </pc:sldChg>
      <pc:sldChg chg="modSp add mod">
        <pc:chgData name="Dr.Alaeldin Elgizuli" userId="0ae9b7cacb5388bf" providerId="LiveId" clId="{8E7F612A-41EE-43AB-A793-BE4F7E89F783}" dt="2025-06-13T16:36:06.996" v="2176" actId="6549"/>
        <pc:sldMkLst>
          <pc:docMk/>
          <pc:sldMk cId="463141129" sldId="1361"/>
        </pc:sldMkLst>
        <pc:spChg chg="mod">
          <ac:chgData name="Dr.Alaeldin Elgizuli" userId="0ae9b7cacb5388bf" providerId="LiveId" clId="{8E7F612A-41EE-43AB-A793-BE4F7E89F783}" dt="2025-06-13T16:16:04.409" v="2030"/>
          <ac:spMkLst>
            <pc:docMk/>
            <pc:sldMk cId="463141129" sldId="1361"/>
            <ac:spMk id="25" creationId="{01BD4928-6797-F33B-2E2C-24987101B0E7}"/>
          </ac:spMkLst>
        </pc:spChg>
        <pc:spChg chg="mod">
          <ac:chgData name="Dr.Alaeldin Elgizuli" userId="0ae9b7cacb5388bf" providerId="LiveId" clId="{8E7F612A-41EE-43AB-A793-BE4F7E89F783}" dt="2025-06-13T16:36:06.996" v="2176" actId="6549"/>
          <ac:spMkLst>
            <pc:docMk/>
            <pc:sldMk cId="463141129" sldId="1361"/>
            <ac:spMk id="31" creationId="{BC6A3246-EE1A-2FDA-FCC9-1D377597E996}"/>
          </ac:spMkLst>
        </pc:spChg>
      </pc:sldChg>
      <pc:sldChg chg="modSp add mod">
        <pc:chgData name="Dr.Alaeldin Elgizuli" userId="0ae9b7cacb5388bf" providerId="LiveId" clId="{8E7F612A-41EE-43AB-A793-BE4F7E89F783}" dt="2025-06-13T16:40:38.972" v="2235" actId="6549"/>
        <pc:sldMkLst>
          <pc:docMk/>
          <pc:sldMk cId="3725646388" sldId="1362"/>
        </pc:sldMkLst>
        <pc:spChg chg="mod">
          <ac:chgData name="Dr.Alaeldin Elgizuli" userId="0ae9b7cacb5388bf" providerId="LiveId" clId="{8E7F612A-41EE-43AB-A793-BE4F7E89F783}" dt="2025-06-13T16:36:20.344" v="2177" actId="6549"/>
          <ac:spMkLst>
            <pc:docMk/>
            <pc:sldMk cId="3725646388" sldId="1362"/>
            <ac:spMk id="25" creationId="{6B331DBA-EC9A-AE2D-0FE7-F485040508EA}"/>
          </ac:spMkLst>
        </pc:spChg>
        <pc:spChg chg="mod">
          <ac:chgData name="Dr.Alaeldin Elgizuli" userId="0ae9b7cacb5388bf" providerId="LiveId" clId="{8E7F612A-41EE-43AB-A793-BE4F7E89F783}" dt="2025-06-13T16:40:38.972" v="2235" actId="6549"/>
          <ac:spMkLst>
            <pc:docMk/>
            <pc:sldMk cId="3725646388" sldId="1362"/>
            <ac:spMk id="31" creationId="{5D1FBF8F-94D6-BFBA-C592-04A5116F0B05}"/>
          </ac:spMkLst>
        </pc:spChg>
      </pc:sldChg>
      <pc:sldChg chg="modSp add mod">
        <pc:chgData name="Dr.Alaeldin Elgizuli" userId="0ae9b7cacb5388bf" providerId="LiveId" clId="{8E7F612A-41EE-43AB-A793-BE4F7E89F783}" dt="2025-06-13T16:50:49.152" v="2320" actId="6549"/>
        <pc:sldMkLst>
          <pc:docMk/>
          <pc:sldMk cId="4189727482" sldId="1363"/>
        </pc:sldMkLst>
        <pc:spChg chg="mod">
          <ac:chgData name="Dr.Alaeldin Elgizuli" userId="0ae9b7cacb5388bf" providerId="LiveId" clId="{8E7F612A-41EE-43AB-A793-BE4F7E89F783}" dt="2025-06-13T16:50:49.152" v="2320" actId="6549"/>
          <ac:spMkLst>
            <pc:docMk/>
            <pc:sldMk cId="4189727482" sldId="1363"/>
            <ac:spMk id="25" creationId="{3DA225D5-888F-1B34-0978-20F4DAD02301}"/>
          </ac:spMkLst>
        </pc:spChg>
        <pc:spChg chg="mod">
          <ac:chgData name="Dr.Alaeldin Elgizuli" userId="0ae9b7cacb5388bf" providerId="LiveId" clId="{8E7F612A-41EE-43AB-A793-BE4F7E89F783}" dt="2025-06-13T16:48:56.572" v="2319" actId="14100"/>
          <ac:spMkLst>
            <pc:docMk/>
            <pc:sldMk cId="4189727482" sldId="1363"/>
            <ac:spMk id="31" creationId="{47D19146-4B1D-72A7-134D-32A758CC6F08}"/>
          </ac:spMkLst>
        </pc:spChg>
      </pc:sldChg>
      <pc:sldChg chg="modSp add mod">
        <pc:chgData name="Dr.Alaeldin Elgizuli" userId="0ae9b7cacb5388bf" providerId="LiveId" clId="{8E7F612A-41EE-43AB-A793-BE4F7E89F783}" dt="2025-06-13T18:33:48.445" v="3087" actId="20577"/>
        <pc:sldMkLst>
          <pc:docMk/>
          <pc:sldMk cId="1712440374" sldId="1364"/>
        </pc:sldMkLst>
        <pc:spChg chg="mod">
          <ac:chgData name="Dr.Alaeldin Elgizuli" userId="0ae9b7cacb5388bf" providerId="LiveId" clId="{8E7F612A-41EE-43AB-A793-BE4F7E89F783}" dt="2025-06-13T16:18:21.531" v="2044" actId="14100"/>
          <ac:spMkLst>
            <pc:docMk/>
            <pc:sldMk cId="1712440374" sldId="1364"/>
            <ac:spMk id="25" creationId="{EEAA4750-1CE7-99D5-879D-EDB2C04C4F35}"/>
          </ac:spMkLst>
        </pc:spChg>
        <pc:spChg chg="mod">
          <ac:chgData name="Dr.Alaeldin Elgizuli" userId="0ae9b7cacb5388bf" providerId="LiveId" clId="{8E7F612A-41EE-43AB-A793-BE4F7E89F783}" dt="2025-06-13T18:33:48.445" v="3087" actId="20577"/>
          <ac:spMkLst>
            <pc:docMk/>
            <pc:sldMk cId="1712440374" sldId="1364"/>
            <ac:spMk id="31" creationId="{2F35F600-0DFC-6C09-3E7A-A3AFB2E7E058}"/>
          </ac:spMkLst>
        </pc:spChg>
      </pc:sldChg>
      <pc:sldChg chg="modSp add mod">
        <pc:chgData name="Dr.Alaeldin Elgizuli" userId="0ae9b7cacb5388bf" providerId="LiveId" clId="{8E7F612A-41EE-43AB-A793-BE4F7E89F783}" dt="2025-06-13T17:07:48.092" v="2476" actId="14100"/>
        <pc:sldMkLst>
          <pc:docMk/>
          <pc:sldMk cId="2321808481" sldId="1365"/>
        </pc:sldMkLst>
        <pc:spChg chg="mod">
          <ac:chgData name="Dr.Alaeldin Elgizuli" userId="0ae9b7cacb5388bf" providerId="LiveId" clId="{8E7F612A-41EE-43AB-A793-BE4F7E89F783}" dt="2025-06-13T16:18:53.174" v="2047"/>
          <ac:spMkLst>
            <pc:docMk/>
            <pc:sldMk cId="2321808481" sldId="1365"/>
            <ac:spMk id="25" creationId="{8A0E9708-3226-AE33-8EE9-749C3AB7C4BD}"/>
          </ac:spMkLst>
        </pc:spChg>
        <pc:spChg chg="mod">
          <ac:chgData name="Dr.Alaeldin Elgizuli" userId="0ae9b7cacb5388bf" providerId="LiveId" clId="{8E7F612A-41EE-43AB-A793-BE4F7E89F783}" dt="2025-06-13T17:07:48.092" v="2476" actId="14100"/>
          <ac:spMkLst>
            <pc:docMk/>
            <pc:sldMk cId="2321808481" sldId="1365"/>
            <ac:spMk id="31" creationId="{F8C5DF98-574E-B902-1FA6-9DDF172EA226}"/>
          </ac:spMkLst>
        </pc:spChg>
      </pc:sldChg>
      <pc:sldChg chg="modSp add mod">
        <pc:chgData name="Dr.Alaeldin Elgizuli" userId="0ae9b7cacb5388bf" providerId="LiveId" clId="{8E7F612A-41EE-43AB-A793-BE4F7E89F783}" dt="2025-06-13T17:38:48.004" v="2709" actId="20577"/>
        <pc:sldMkLst>
          <pc:docMk/>
          <pc:sldMk cId="2711810186" sldId="1366"/>
        </pc:sldMkLst>
        <pc:spChg chg="mod">
          <ac:chgData name="Dr.Alaeldin Elgizuli" userId="0ae9b7cacb5388bf" providerId="LiveId" clId="{8E7F612A-41EE-43AB-A793-BE4F7E89F783}" dt="2025-06-13T17:38:48.004" v="2709" actId="20577"/>
          <ac:spMkLst>
            <pc:docMk/>
            <pc:sldMk cId="2711810186" sldId="1366"/>
            <ac:spMk id="25" creationId="{81EFB2BF-CB79-8110-AE1E-8C23F751106E}"/>
          </ac:spMkLst>
        </pc:spChg>
        <pc:spChg chg="mod">
          <ac:chgData name="Dr.Alaeldin Elgizuli" userId="0ae9b7cacb5388bf" providerId="LiveId" clId="{8E7F612A-41EE-43AB-A793-BE4F7E89F783}" dt="2025-06-13T17:36:54.352" v="2686" actId="14100"/>
          <ac:spMkLst>
            <pc:docMk/>
            <pc:sldMk cId="2711810186" sldId="1366"/>
            <ac:spMk id="31" creationId="{649FEB4C-6CDE-0D72-4409-5CFF6F278F3F}"/>
          </ac:spMkLst>
        </pc:spChg>
      </pc:sldChg>
      <pc:sldChg chg="modSp add mod">
        <pc:chgData name="Dr.Alaeldin Elgizuli" userId="0ae9b7cacb5388bf" providerId="LiveId" clId="{8E7F612A-41EE-43AB-A793-BE4F7E89F783}" dt="2025-06-13T17:30:18.474" v="2644" actId="113"/>
        <pc:sldMkLst>
          <pc:docMk/>
          <pc:sldMk cId="7602526" sldId="1367"/>
        </pc:sldMkLst>
        <pc:spChg chg="mod">
          <ac:chgData name="Dr.Alaeldin Elgizuli" userId="0ae9b7cacb5388bf" providerId="LiveId" clId="{8E7F612A-41EE-43AB-A793-BE4F7E89F783}" dt="2025-06-13T17:30:06.892" v="2643" actId="14100"/>
          <ac:spMkLst>
            <pc:docMk/>
            <pc:sldMk cId="7602526" sldId="1367"/>
            <ac:spMk id="25" creationId="{51565765-4803-B921-65FA-7B6575976F07}"/>
          </ac:spMkLst>
        </pc:spChg>
        <pc:spChg chg="mod">
          <ac:chgData name="Dr.Alaeldin Elgizuli" userId="0ae9b7cacb5388bf" providerId="LiveId" clId="{8E7F612A-41EE-43AB-A793-BE4F7E89F783}" dt="2025-06-13T17:30:18.474" v="2644" actId="113"/>
          <ac:spMkLst>
            <pc:docMk/>
            <pc:sldMk cId="7602526" sldId="1367"/>
            <ac:spMk id="31" creationId="{FE8F9484-B0D5-8596-3B94-81265C36AAC4}"/>
          </ac:spMkLst>
        </pc:spChg>
      </pc:sldChg>
      <pc:sldChg chg="modSp add mod">
        <pc:chgData name="Dr.Alaeldin Elgizuli" userId="0ae9b7cacb5388bf" providerId="LiveId" clId="{8E7F612A-41EE-43AB-A793-BE4F7E89F783}" dt="2025-06-13T17:17:56.559" v="2549" actId="113"/>
        <pc:sldMkLst>
          <pc:docMk/>
          <pc:sldMk cId="3015768441" sldId="1368"/>
        </pc:sldMkLst>
        <pc:spChg chg="mod">
          <ac:chgData name="Dr.Alaeldin Elgizuli" userId="0ae9b7cacb5388bf" providerId="LiveId" clId="{8E7F612A-41EE-43AB-A793-BE4F7E89F783}" dt="2025-06-13T17:17:21.721" v="2544" actId="14100"/>
          <ac:spMkLst>
            <pc:docMk/>
            <pc:sldMk cId="3015768441" sldId="1368"/>
            <ac:spMk id="25" creationId="{B8045F8E-8248-27D6-7BA5-BBA23D7CC366}"/>
          </ac:spMkLst>
        </pc:spChg>
        <pc:spChg chg="mod">
          <ac:chgData name="Dr.Alaeldin Elgizuli" userId="0ae9b7cacb5388bf" providerId="LiveId" clId="{8E7F612A-41EE-43AB-A793-BE4F7E89F783}" dt="2025-06-13T17:17:56.559" v="2549" actId="113"/>
          <ac:spMkLst>
            <pc:docMk/>
            <pc:sldMk cId="3015768441" sldId="1368"/>
            <ac:spMk id="31" creationId="{BA17C506-9F6F-5F11-9FC3-CF52A97CC4C2}"/>
          </ac:spMkLst>
        </pc:spChg>
      </pc:sldChg>
      <pc:sldChg chg="modSp add mod">
        <pc:chgData name="Dr.Alaeldin Elgizuli" userId="0ae9b7cacb5388bf" providerId="LiveId" clId="{8E7F612A-41EE-43AB-A793-BE4F7E89F783}" dt="2025-06-13T17:21:39.213" v="2574" actId="2710"/>
        <pc:sldMkLst>
          <pc:docMk/>
          <pc:sldMk cId="3966307140" sldId="1369"/>
        </pc:sldMkLst>
        <pc:spChg chg="mod">
          <ac:chgData name="Dr.Alaeldin Elgizuli" userId="0ae9b7cacb5388bf" providerId="LiveId" clId="{8E7F612A-41EE-43AB-A793-BE4F7E89F783}" dt="2025-06-13T16:19:51.906" v="2050" actId="6549"/>
          <ac:spMkLst>
            <pc:docMk/>
            <pc:sldMk cId="3966307140" sldId="1369"/>
            <ac:spMk id="25" creationId="{609150C4-3B8A-D744-9809-C5A4E5D9EA51}"/>
          </ac:spMkLst>
        </pc:spChg>
        <pc:spChg chg="mod">
          <ac:chgData name="Dr.Alaeldin Elgizuli" userId="0ae9b7cacb5388bf" providerId="LiveId" clId="{8E7F612A-41EE-43AB-A793-BE4F7E89F783}" dt="2025-06-13T17:21:39.213" v="2574" actId="2710"/>
          <ac:spMkLst>
            <pc:docMk/>
            <pc:sldMk cId="3966307140" sldId="1369"/>
            <ac:spMk id="31" creationId="{6F3B65AA-1906-5189-CA8C-E698690F55F0}"/>
          </ac:spMkLst>
        </pc:spChg>
      </pc:sldChg>
      <pc:sldChg chg="modSp add mod">
        <pc:chgData name="Dr.Alaeldin Elgizuli" userId="0ae9b7cacb5388bf" providerId="LiveId" clId="{8E7F612A-41EE-43AB-A793-BE4F7E89F783}" dt="2025-06-13T17:47:12.447" v="2821" actId="255"/>
        <pc:sldMkLst>
          <pc:docMk/>
          <pc:sldMk cId="213801098" sldId="1370"/>
        </pc:sldMkLst>
        <pc:spChg chg="mod">
          <ac:chgData name="Dr.Alaeldin Elgizuli" userId="0ae9b7cacb5388bf" providerId="LiveId" clId="{8E7F612A-41EE-43AB-A793-BE4F7E89F783}" dt="2025-06-13T17:47:12.447" v="2821" actId="255"/>
          <ac:spMkLst>
            <pc:docMk/>
            <pc:sldMk cId="213801098" sldId="1370"/>
            <ac:spMk id="31" creationId="{1007A0A1-82E5-40F5-EE90-94DAF91E7FA6}"/>
          </ac:spMkLst>
        </pc:spChg>
      </pc:sldChg>
      <pc:sldChg chg="add del">
        <pc:chgData name="Dr.Alaeldin Elgizuli" userId="0ae9b7cacb5388bf" providerId="LiveId" clId="{8E7F612A-41EE-43AB-A793-BE4F7E89F783}" dt="2025-06-13T16:22:20.800" v="2072" actId="47"/>
        <pc:sldMkLst>
          <pc:docMk/>
          <pc:sldMk cId="1982259834" sldId="1370"/>
        </pc:sldMkLst>
      </pc:sldChg>
      <pc:sldChg chg="modSp add mod">
        <pc:chgData name="Dr.Alaeldin Elgizuli" userId="0ae9b7cacb5388bf" providerId="LiveId" clId="{8E7F612A-41EE-43AB-A793-BE4F7E89F783}" dt="2025-06-13T17:50:09.515" v="2855" actId="6549"/>
        <pc:sldMkLst>
          <pc:docMk/>
          <pc:sldMk cId="948071553" sldId="1371"/>
        </pc:sldMkLst>
        <pc:spChg chg="mod">
          <ac:chgData name="Dr.Alaeldin Elgizuli" userId="0ae9b7cacb5388bf" providerId="LiveId" clId="{8E7F612A-41EE-43AB-A793-BE4F7E89F783}" dt="2025-06-13T17:50:09.515" v="2855" actId="6549"/>
          <ac:spMkLst>
            <pc:docMk/>
            <pc:sldMk cId="948071553" sldId="1371"/>
            <ac:spMk id="31" creationId="{C462D729-750C-A771-30BF-39A25785A484}"/>
          </ac:spMkLst>
        </pc:spChg>
      </pc:sldChg>
      <pc:sldChg chg="add del">
        <pc:chgData name="Dr.Alaeldin Elgizuli" userId="0ae9b7cacb5388bf" providerId="LiveId" clId="{8E7F612A-41EE-43AB-A793-BE4F7E89F783}" dt="2025-06-13T16:22:21.886" v="2073" actId="47"/>
        <pc:sldMkLst>
          <pc:docMk/>
          <pc:sldMk cId="1912648898" sldId="1371"/>
        </pc:sldMkLst>
      </pc:sldChg>
      <pc:sldChg chg="modSp add mod">
        <pc:chgData name="Dr.Alaeldin Elgizuli" userId="0ae9b7cacb5388bf" providerId="LiveId" clId="{8E7F612A-41EE-43AB-A793-BE4F7E89F783}" dt="2025-06-13T18:26:12.799" v="3022" actId="20577"/>
        <pc:sldMkLst>
          <pc:docMk/>
          <pc:sldMk cId="3942429093" sldId="1372"/>
        </pc:sldMkLst>
        <pc:spChg chg="mod">
          <ac:chgData name="Dr.Alaeldin Elgizuli" userId="0ae9b7cacb5388bf" providerId="LiveId" clId="{8E7F612A-41EE-43AB-A793-BE4F7E89F783}" dt="2025-06-13T18:26:12.799" v="3022" actId="20577"/>
          <ac:spMkLst>
            <pc:docMk/>
            <pc:sldMk cId="3942429093" sldId="1372"/>
            <ac:spMk id="31" creationId="{F76E40E1-0EBC-48BA-B764-323C45055E4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D64E27-BF59-8E7B-BD5A-54E0808781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E38A2B-C4A6-5284-0F4A-0AC1C33EB38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F4DCE4-32E9-B714-B63B-94F08F3ABFE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8A0AF45-8322-8281-61D1-9B7A39A29E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404094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0F9BDA-B2D6-2A35-9CB0-EADFC9B156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860468-169B-9D3B-4250-D5DA398DE7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DE26AD-71F3-B585-2B6E-C735489A61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CAF574-6E9F-13B3-5616-950A2066A4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933154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F4C51-E452-2A79-54F5-EA08726291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BF22EC-7D74-B0DA-C419-171E581D93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893E4E-531A-5EE4-6AAB-EB7E93921B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6854D3-61F5-9924-D873-AC62CBF9DFD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10327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E63A5D-B6FD-203D-B22D-84E3C28C33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A16109B-0229-6F0E-2AE0-9AF226ADF8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49B73E-E28C-B10A-02BC-C331B74AA98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E48B8D-7DCD-0B1B-EF6B-2EC035B9D78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6433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BDDDD-9F44-AA9B-1717-399A408F01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8C4CE3-5027-50A9-CFF7-AD4EA9CD72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23E0CA-2821-B818-B336-4F58466038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9F3D5A2-8BB3-B7DE-8DBD-23034D1C37C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87515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5376C1-251D-5AB9-24B9-E73A825571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38BC90-70EA-EAF9-0482-5F0A19EF2F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4CB0D0-062A-1CE8-EB7B-AD3AB82797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426660-1AB7-FBBA-B502-AF29E4F04C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1617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121807-004D-80CA-A05F-AA4B46C1B6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918997-B380-315C-81E0-1BB4D832D1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0CFEFD-B431-921A-0C1A-2B4E6AAF8EC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EB1612-59E1-CBE2-E483-F0D7FC77FA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068600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540A00-D6F4-1DCA-7895-CA62C42E8A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D56EB5-C016-CC37-0751-D72575695A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791295-3853-EF34-D4C0-2D4C07D088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F768748-9BCD-1918-77AF-85D4E48837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952748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1BEB0-411F-7DE2-7A80-DD834C1CC7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842F23-0CB0-6EE0-0622-24F62EF65A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03CD52-DA08-0FCE-FA57-FF23016F7BC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ECD67E1-A5A4-5482-BE21-0128894CB9A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33358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54790-22F7-652C-07CC-A44BDD37DF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9F2FC1-1E46-6178-BBBC-E551986E99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F444AF-6171-C21A-63AD-9C354C72E0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C683228-8F77-0370-4878-10DB726E98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02775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A62AA9-2236-CBBF-C1D2-450EA78193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86C1FF-E963-631D-2890-9045548A0F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EF6C1D-66F4-8F40-A723-E957CA3C01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A3014B-C31B-667E-AF03-8C6F79B7E4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403067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58C935-F26F-F077-2785-E1FD210845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C76ACE-A9D0-7281-BA5A-1909CCCFC2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167257-0BDB-8595-F7B2-0E777AF644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553A3D-4522-BFA4-8CB7-5F760EAA77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594087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A16C9-D860-587C-BFC0-60B1547492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5431AA-CEA3-A999-FF80-03465D941A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B1E730-BAB2-1ABC-EFAA-B77BB8B0F2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A32ADA-18DE-A9F6-6A61-B9A809E830B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218639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56E9B-5A6B-2F73-AC34-AF1C53070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F613C8-F432-BE88-DF85-78CEEB02DC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BCE041-1DF3-8E47-F380-19193BAD06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B930DB-A759-A7ED-8A1C-177FE344801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3460455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CE564-DCCB-15AB-1E31-F0830C6DA1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A47F97-FE1B-2945-C2F0-979D7B5E42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947626-BD99-0455-1757-70CC9A0088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29C64D-D447-F788-9179-559736981E0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527570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879D0-EDF7-7803-F09B-181FC1FB21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3E3461-63C7-A049-71A1-720CFD9D0D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166645-B960-D083-7777-90F6731291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500464-DF44-4273-1D3A-913C52C481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498951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76285D-3E9A-43A6-686B-CD4EEBB43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9A2193F-F393-9A91-E1FD-F8D8650E33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3AA086-3AA3-E116-9981-72C609155C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D93BE7-D418-7C68-D733-BA0CC7D742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416769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9438F-26D4-7585-BEB6-B5EA9791C0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225E77-5554-0268-8EDA-B26CA6E2F5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2ABDA3-C755-481F-7803-40C41A45F4C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D3745C-A98B-BDF6-220C-241D2E1019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35349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8564B-D747-6A29-3FBA-B4C63C16D3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45532C-C73F-52B2-8068-A087D8FB08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ED9B00-B3CE-6FA3-10E7-EEB517EA956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C0F11A-48E1-F0F6-9A94-25A736D8621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07061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535D12-5686-BD3C-956D-E27BF8C480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214769-6CFE-A7EB-AC38-DC5FF6BE3B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6518C1-62C5-1299-B65F-0332104A1CB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CF4079E-E9E4-262C-6169-2BAEC25594A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990434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5A9A7-16D7-1848-4BE9-2B33489E3D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3202A8-9540-C7D9-9DB8-987ADE3584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B2A2A6-F60B-AB7E-C951-C1AB348CAED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8A1874-F8AA-34B4-EC70-86B699FFFBA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56723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1D9E0-4BDC-7D78-D6B0-55C350CB8A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F49E95-5865-49C8-6309-E4310C5B81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961283-726D-E8F2-2C3A-34FD988B4D3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7AAB11-587B-4729-1FE6-38E51221507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50201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F19A3-B5FB-3DA2-9158-B50790235D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2D800A1-3532-9AC1-0071-4F1D473B09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4D40E3-ADCE-9AEB-6840-A16B893C09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4AABADD-C129-49CC-13F6-2B5C4E76851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0302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B0F567-B509-436C-9D77-436CF73B79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A1FED8-2F28-977D-2B47-3D86830351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3A95C8-3789-9165-9A4D-3217D13362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313B37-9E50-3AB6-4EFB-853A29B8A88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684533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37D4E-225E-F23A-A8D6-EBBD845DC3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0CF087-ADA1-07F6-2168-700EAF83EA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160E4F-71D6-F160-7224-1084DBB568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0A0416-3639-F5D7-A24A-7D873BDE9EB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885774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30639-A125-DC84-A507-1EE4CCFDC7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67714E-4CB2-DD6B-EF40-6672BF45F1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5264D9-309E-39CE-9BAB-560D5843EB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6E3C6DE-F5AC-F364-22A6-05577DCA16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81750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FE16D-5FE9-2888-678A-2523FF0CFD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5B846-4B7A-4E9E-A1A8-8BB4AA1AF3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010915-83D1-7F1A-945D-BD2F530E8C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9A017DA-23BF-856E-1A1E-E04ADA0D6D8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653381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5CDF0-1982-F4E2-ADD1-8A88451E3F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271B43-340E-82E8-6543-077F3CB2D6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F4D933-E854-010E-2CA4-AB985B0887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AAD9EA-87E2-EA87-EF48-4A978C28817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36681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5DA4B-7230-0FAF-680E-9AA5C1C846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8DA9E-CD96-2CD8-70C7-4F71280F5F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FDEB9E-DC78-FFB4-028D-6590F8AE1F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F2B0557-F0D8-BDDB-F58A-871FBD36A41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91533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5CD10-76CE-2360-1349-0438FD666B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FA8D82-35DF-C96C-DD97-4DF297749C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9AD2C7-182A-3AA3-3E4E-A68BD7A800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8052814-EDE5-1961-45DF-CF025952A62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625140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D339CA-6DF5-8328-D364-0B4F6933FE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B83432-2B52-E8EB-C6E4-7E69AC1FD5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1298E2-65D0-BE90-3D9E-5DB1D350988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3FF6F1-24C3-9ED5-34E5-BD4485B6EC5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946827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82F97-9BA5-3723-EEAB-43FF75397E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A776BF-2E0C-2A1F-226B-5787FFEC66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6C714F-A250-62D5-2E45-E9ED11646A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400083B-CFA2-516F-F83F-07E5D04C4B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98775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7A7A3-4F74-3336-2B9D-635C5C8DE0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B2B169-DBC0-DE01-D5FB-E84B45D12D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2CE867-9CE9-5812-4255-B2E4F8F47C0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5EF297-3933-9FA8-9709-1707675A1CC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994036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DF26B5-C945-6176-03CF-1F0BDA33D0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868260-DF03-F390-6C3E-931DDC1F9C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969A1E-266D-5544-3E74-11674964A18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23FC4A-C8BD-DA71-364C-471E283E65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5370741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36E39-1455-E504-604C-0BED62CC71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501AFC-48AC-E626-79F1-748D4EB023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EF06A8-84ED-34C9-E05B-6ED5B30467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A494F9-6A1F-69A5-E633-325E3193AC4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878463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hyperlink" Target="https://cma.org.sa/" TargetMode="External"/><Relationship Id="rId7"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13.xml"/><Relationship Id="rId6" Type="http://schemas.openxmlformats.org/officeDocument/2006/relationships/hyperlink" Target="https://www.centralbank.ae/" TargetMode="External"/><Relationship Id="rId5" Type="http://schemas.openxmlformats.org/officeDocument/2006/relationships/hyperlink" Target="https://www.cbj.gov.jo/" TargetMode="External"/><Relationship Id="rId4" Type="http://schemas.openxmlformats.org/officeDocument/2006/relationships/hyperlink" Target="https://www.cbe.org.eg/"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1.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109919"/>
            <a:ext cx="6742492" cy="1477328"/>
          </a:xfrm>
          <a:prstGeom prst="rect">
            <a:avLst/>
          </a:prstGeom>
          <a:noFill/>
        </p:spPr>
        <p:txBody>
          <a:bodyPr wrap="square" rtlCol="0">
            <a:spAutoFit/>
          </a:bodyPr>
          <a:lstStyle/>
          <a:p>
            <a:pPr algn="ctr"/>
            <a:r>
              <a:rPr lang="ar-EG" sz="2400" b="1" dirty="0">
                <a:solidFill>
                  <a:srgbClr val="00B0F0"/>
                </a:solidFill>
                <a:latin typeface="Alexandria" charset="0"/>
                <a:cs typeface="+mj-cs"/>
              </a:rPr>
              <a:t>(ماجستير القانون الرقمي) </a:t>
            </a:r>
          </a:p>
          <a:p>
            <a:r>
              <a:rPr lang="ar-EG" sz="4000" b="1" dirty="0">
                <a:solidFill>
                  <a:srgbClr val="00B0F0"/>
                </a:solidFill>
                <a:latin typeface="Alexandria" charset="0"/>
                <a:cs typeface="+mj-cs"/>
              </a:rPr>
              <a:t>مقرر : قانون تنظيم التكنولوجيا المالية</a:t>
            </a:r>
            <a:endParaRPr lang="en-US" sz="4000" b="1" dirty="0">
              <a:solidFill>
                <a:srgbClr val="00B0F0"/>
              </a:solidFill>
              <a:latin typeface="Alexandria" charset="0"/>
              <a:cs typeface="+mj-cs"/>
            </a:endParaRPr>
          </a:p>
          <a:p>
            <a:pPr algn="ctr"/>
            <a:r>
              <a:rPr lang="en-US" sz="2600" b="1" dirty="0">
                <a:solidFill>
                  <a:srgbClr val="00B0F0"/>
                </a:solidFill>
                <a:latin typeface="Alexandria" charset="0"/>
                <a:cs typeface="+mj-cs"/>
              </a:rPr>
              <a:t>Financial technology regulation law</a:t>
            </a:r>
            <a:endParaRPr lang="en-US" sz="4400" b="1" dirty="0">
              <a:solidFill>
                <a:srgbClr val="00B0F0"/>
              </a:solidFill>
              <a:latin typeface="Alexandria" charset="0"/>
              <a:cs typeface="+mj-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9</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a:solidFill>
                  <a:srgbClr val="00B0F0"/>
                </a:solidFill>
                <a:latin typeface="Alexandria" charset="0"/>
                <a:cs typeface="Alexandria" charset="0"/>
              </a:rPr>
              <a:t>Alaeldin</a:t>
            </a:r>
            <a:r>
              <a:rPr lang="en-US" sz="2800" b="1" dirty="0">
                <a:solidFill>
                  <a:srgbClr val="00B0F0"/>
                </a:solidFill>
                <a:latin typeface="Alexandria" charset="0"/>
                <a:cs typeface="Alexandria" charset="0"/>
              </a:rPr>
              <a:t> Elgizuli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2249001" y="445770"/>
            <a:ext cx="742985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واقع التكنولوجيا المالية في الدول العربية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وعلاقتها بالشمول المالي </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617280" y="1691640"/>
            <a:ext cx="10812720" cy="4044184"/>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EG"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أهداف المحاضرة : </a:t>
            </a:r>
            <a:r>
              <a:rPr kumimoji="0" lang="ar-AE"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بنهاية هذه المحاضرة، سيكون الطالب قادراً على:</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يشرح مفهوم التكنولوجيا المالية وأهم تطبيقاتها في البيئة المالية العربية.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يحلل واقع انتشار وتطور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FinTech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ف</a:t>
            </a: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 عدد من الدول العربية من حيث القوانين، الأنظمة، وعدد الشركات الناشئة.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يفسر كيف تسهم التكنولوجيا المالية في تحقيق الشمول المالي وتوسيع قاعدة المستفيدين من الخدمات المصرفية الرسمية.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lang="ar-EG" altLang="en-US" sz="2400" dirty="0">
                <a:solidFill>
                  <a:prstClr val="black"/>
                </a:solidFill>
                <a:latin typeface="Arial" panose="020B0604020202020204" pitchFamily="34" charset="0"/>
                <a:cs typeface="Arial" panose="020B0604020202020204" pitchFamily="34" charset="0"/>
              </a:rPr>
              <a:t>يفهم </a:t>
            </a: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المعوقات الرئيسية أمام تعميم التكنولوجيا المالية في الدول العربية، سواء كانت قانونية، تنظيمية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يقارن بين تجارب الدول العربية في هذا المجال مع استخلاص الدروس المستفادة لكل حالة.</a:t>
            </a:r>
            <a:endPar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r" defTabSz="914400" rtl="1" eaLnBrk="0" fontAlgn="base" latinLnBrk="0" hangingPunct="0">
              <a:spcBef>
                <a:spcPct val="20000"/>
              </a:spcBef>
              <a:spcAft>
                <a:spcPct val="0"/>
              </a:spcAft>
              <a:buClrTx/>
              <a:buSzPct val="80000"/>
              <a:buFontTx/>
              <a:buChar char="-"/>
              <a:tabLst/>
              <a:defRPr/>
            </a:pPr>
            <a:r>
              <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يطبق المعرفة المكتسبة في اقتراح حلول أو سياسات لتعزيز الشمول المالي من خلال التكنولوجيا المالية </a:t>
            </a:r>
            <a:r>
              <a:rPr kumimoji="0" lang="ar-EG"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t>
            </a:r>
            <a:endParaRPr kumimoji="0" lang="en-US"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3657600" y="629166"/>
            <a:ext cx="612539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نظرة عن المحاضرة السابقة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205740" y="1198106"/>
            <a:ext cx="11882400" cy="5509200"/>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الموضوعات التى تم مناقشتها : </a:t>
            </a:r>
            <a:endParaRPr kumimoji="0" lang="en-US" sz="2200" b="1" i="0" u="none" strike="noStrike" kern="1200" cap="none" spc="0" normalizeH="0" baseline="0" noProof="0" dirty="0">
              <a:ln>
                <a:noFill/>
              </a:ln>
              <a:solidFill>
                <a:prstClr val="black"/>
              </a:solidFill>
              <a:effectLst/>
              <a:uLnTx/>
              <a:uFillTx/>
              <a:latin typeface="Alexandria regular" pitchFamily="2" charset="-78"/>
              <a:ea typeface="+mn-ea"/>
            </a:endParaRP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rPr>
              <a:t>في المحاضرة السابقة تم مناقشة عدد من الموضوعات ترخيص وتنظيم مقدمي خدمات التكنولوجيا المالية</a:t>
            </a:r>
            <a:r>
              <a:rPr lang="en-US" sz="2200" dirty="0">
                <a:solidFill>
                  <a:prstClr val="black"/>
                </a:solidFill>
                <a:latin typeface="Alexandria regular" pitchFamily="2" charset="-78"/>
              </a:rPr>
              <a:t> </a:t>
            </a:r>
            <a:r>
              <a:rPr lang="ar-EG" sz="2200" dirty="0">
                <a:solidFill>
                  <a:prstClr val="black"/>
                </a:solidFill>
                <a:latin typeface="Alexandria regular" pitchFamily="2" charset="-78"/>
              </a:rPr>
              <a:t> و خدمات الدفع الإلكتروني ، دراسات حالة من بعض الدول العربية ، المملكة العربية السعودية ، دولة الامارات العربية المتحدة ، دولة البحرين ، جمهورية مصر العربية ، كما تم توضيح مفهوم مقدمو خدمات التكنولوجيا المالية هم الكيانات أو الشركات التي تقدم خدمات مالية تعتمد على الحلول التقنية المبتكرة، بهدف تسهيل العمليات المالية، تحسين تجربة المستخدم، وخفض التكلفة وزيادة الكفاءة ، والهدف الرئيسى من وجود مقدمي خدمات التكنولوجيا المالية : ( تسهيل العمليات المالية مثل تحويل الأموال، الدفع الإلكتروني، الحصول على التمويل، وإدارة الحسابات ، تحسين تجربة المستخدم من خلال واجهات سهلة الاستخدام وخدمات سريعة ومتكاملة ، تقليل التكاليف التشغيلية مقارنة بالمؤسسات المالية التقليدية ، زيادة الكفاءة من خلال الأتمتة والاعتماد على التقنيات المتطورة في تحليل البيانات واتخاذ القرار )،</a:t>
            </a: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rPr>
              <a:t>ولكن هذه الكيانات يجب أن تكون مرخصة من قبل جهات تنظيمية مثل: ( البنك المركزي ، هيئة السوق المالية ، أو أي جهة رسمية مسؤولة عن الرقابة على القطاع المالي في الدولة).</a:t>
            </a:r>
          </a:p>
          <a:p>
            <a:pPr marL="0" marR="0" lvl="0" indent="0" algn="just" defTabSz="914400" rtl="1" eaLnBrk="1" fontAlgn="auto" latinLnBrk="0" hangingPunct="1">
              <a:spcBef>
                <a:spcPts val="0"/>
              </a:spcBef>
              <a:spcAft>
                <a:spcPts val="0"/>
              </a:spcAft>
              <a:buClrTx/>
              <a:buSzTx/>
              <a:buFontTx/>
              <a:buNone/>
              <a:tabLst/>
              <a:defRPr/>
            </a:pPr>
            <a:r>
              <a:rPr lang="ar-EG" sz="2200" dirty="0">
                <a:solidFill>
                  <a:prstClr val="black"/>
                </a:solidFill>
                <a:latin typeface="Alexandria regular" pitchFamily="2" charset="-78"/>
              </a:rPr>
              <a:t>كما تم توضيح مفهوم العملات الرقمية ودوافع التنظيم القانوني للعملات الرقمية والاتجاهات المستقبلية في التنظيم للعملات الرقمية، وتمت مناقشة متطلبات الحصول على ترخيص التكنولوجيا المالية حيث يجب على مقدم طلب الترخيص أن يتخذ شكلًا قانونيًا معترفًا به في الدولة، مثل:شركة مساهمة أو شركة ذات مسؤولية محدودة مع التسجيل الرسمي في السجل التجاري الوطني في الدولة بالإضافة الى تحديد غرض الشركة الأساسي ، أيضا الملاءة المالية و تعني قدرة الشركة على الوفاء بالتزاماتها المالية الحالية والمستقبلية ، اضافة الى ذلك الالتزام بمتطلبات الحوكمة المؤسسية و متطلبات أمن المعلومات ، وجود بنية تحتية تقنية قوية تتوافق مع معايير الأمن السيبراني الصادرة من الجهات التنظيمية</a:t>
            </a:r>
            <a:endParaRPr lang="ar-AE" sz="2200" dirty="0">
              <a:solidFill>
                <a:prstClr val="black"/>
              </a:solidFill>
              <a:latin typeface="Alexandria regular" pitchFamily="2" charset="-78"/>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2988298" y="820132"/>
            <a:ext cx="63536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الموضوعات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2281287" y="1810877"/>
            <a:ext cx="9228841" cy="2241960"/>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واقع التكنولوجيا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التقنية المالية في الدول العربية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علاقة التقنية المالية بالشمول المالي في الدول العربية</a:t>
            </a:r>
          </a:p>
          <a:p>
            <a:pPr marR="0" lvl="0" algn="r" defTabSz="914400" rtl="1" eaLnBrk="1" fontAlgn="auto" latinLnBrk="0" hangingPunct="1">
              <a:lnSpc>
                <a:spcPct val="150000"/>
              </a:lnSpc>
              <a:spcBef>
                <a:spcPts val="0"/>
              </a:spcBef>
              <a:spcAft>
                <a:spcPts val="0"/>
              </a:spcAft>
              <a:buClrTx/>
              <a:buSzTx/>
              <a:tabLst/>
              <a:defRPr/>
            </a:pPr>
            <a:endParaRPr lang="ar-EG" sz="2400" dirty="0">
              <a:solidFill>
                <a:prstClr val="black"/>
              </a:solidFill>
              <a:latin typeface="Alexandria regular" pitchFamily="2" charset="-78"/>
              <a:cs typeface="Times New Roman" panose="02020603050405020304" pitchFamily="18" charset="0"/>
            </a:endParaRP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واقع التكنولوجيا المالية في الدول العربية</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125730" y="1294802"/>
            <a:ext cx="11795760" cy="5124927"/>
          </a:xfrm>
          <a:prstGeom prst="rect">
            <a:avLst/>
          </a:prstGeom>
          <a:noFill/>
        </p:spPr>
        <p:txBody>
          <a:bodyPr wrap="square" rtlCol="0">
            <a:spAutoFit/>
          </a:bodyPr>
          <a:lstStyle/>
          <a:p>
            <a:pPr algn="r" rtl="1">
              <a:buNone/>
            </a:pPr>
            <a:r>
              <a:rPr lang="ar-AE" sz="2200" dirty="0"/>
              <a:t>شهدت </a:t>
            </a:r>
            <a:r>
              <a:rPr lang="ar-EG" sz="2200" dirty="0"/>
              <a:t>خدمات </a:t>
            </a:r>
            <a:r>
              <a:rPr lang="ar-AE" sz="2200" dirty="0"/>
              <a:t>التكنولوجيا المالية </a:t>
            </a:r>
            <a:r>
              <a:rPr lang="en-US" sz="2200" dirty="0"/>
              <a:t>FinTech) </a:t>
            </a:r>
            <a:r>
              <a:rPr lang="ar-EG" sz="2200" dirty="0"/>
              <a:t>) ف</a:t>
            </a:r>
            <a:r>
              <a:rPr lang="ar-AE" sz="2200" dirty="0"/>
              <a:t>ي الدول العربية نموًا ملحوظًا خلال السنوات الأخيرة، مدفوعة بعدة عوامل رئيسي</a:t>
            </a:r>
            <a:r>
              <a:rPr lang="ar-EG" sz="2200" dirty="0"/>
              <a:t>ة </a:t>
            </a:r>
            <a:r>
              <a:rPr lang="ar-EG" sz="2200" b="1" dirty="0"/>
              <a:t>من اهمها </a:t>
            </a:r>
            <a:r>
              <a:rPr lang="ar-AE" sz="2200" b="1" dirty="0"/>
              <a:t>:</a:t>
            </a:r>
          </a:p>
          <a:p>
            <a:pPr algn="r" rtl="1">
              <a:buFont typeface="+mj-lt"/>
              <a:buAutoNum type="arabicPeriod"/>
            </a:pPr>
            <a:r>
              <a:rPr lang="ar-EG" sz="2200" b="1" dirty="0"/>
              <a:t> </a:t>
            </a:r>
            <a:r>
              <a:rPr lang="ar-AE" sz="2200" b="1" dirty="0"/>
              <a:t>التوجه الحكومي</a:t>
            </a:r>
            <a:r>
              <a:rPr lang="ar-AE" sz="2200" dirty="0"/>
              <a:t>:</a:t>
            </a:r>
            <a:br>
              <a:rPr lang="ar-AE" sz="2200" dirty="0"/>
            </a:br>
            <a:r>
              <a:rPr lang="ar-AE" sz="2200" dirty="0"/>
              <a:t>العديد من الحكومات العربية أطلقت مبادرات لدعم الابتكار المالي، مثل إنشاء المختبرات التنظيمية </a:t>
            </a:r>
            <a:r>
              <a:rPr lang="en-US" sz="2200" dirty="0"/>
              <a:t>Regulatory Sandboxes)</a:t>
            </a:r>
            <a:r>
              <a:rPr lang="ar-EG" sz="2200" dirty="0"/>
              <a:t>)</a:t>
            </a:r>
            <a:r>
              <a:rPr lang="en-US" sz="2200" dirty="0"/>
              <a:t>، </a:t>
            </a:r>
            <a:r>
              <a:rPr lang="ar-AE" sz="2200" dirty="0"/>
              <a:t>وتحديث الأطر التشريعية، وتحفيز البنوك والمؤسسات المالية لتبني الحلول الرقمية.</a:t>
            </a:r>
            <a:endParaRPr lang="ar-EG" sz="2200" dirty="0"/>
          </a:p>
          <a:p>
            <a:pPr algn="r" rtl="1">
              <a:buNone/>
            </a:pPr>
            <a:r>
              <a:rPr lang="ar-AE" sz="2200" b="1" dirty="0"/>
              <a:t>‌أ. المختبرات التنظيمية </a:t>
            </a:r>
            <a:r>
              <a:rPr lang="en-US" sz="2200" b="1" dirty="0"/>
              <a:t>Regulatory Sandboxes)</a:t>
            </a:r>
            <a:r>
              <a:rPr lang="ar-EG" sz="2200" b="1" dirty="0"/>
              <a:t>):</a:t>
            </a:r>
            <a:endParaRPr lang="en-US" sz="2200" b="1" dirty="0"/>
          </a:p>
          <a:p>
            <a:pPr algn="r" rtl="1"/>
            <a:r>
              <a:rPr lang="ar-AE" sz="2200" dirty="0"/>
              <a:t>هي بيئات اختبار آمنة تسمح للشركات الناشئة باختبار منتجاتها وخدماتها الجديدة تحت إشراف الجهات الرقابية دون الحاجة للامتثال الكامل لجميع القوانين التنظيمية فورًا</a:t>
            </a:r>
            <a:r>
              <a:rPr lang="ar-EG" sz="2200" dirty="0"/>
              <a:t> ، </a:t>
            </a:r>
            <a:r>
              <a:rPr lang="ar-AE" sz="2200" dirty="0"/>
              <a:t>الهدف منها تشجيع الابتكار مع تقليل المخاطر على النظام المالي.</a:t>
            </a:r>
          </a:p>
          <a:p>
            <a:pPr algn="r" rtl="1">
              <a:buNone/>
            </a:pPr>
            <a:r>
              <a:rPr lang="ar-AE" sz="2200" b="1" dirty="0"/>
              <a:t>‌ب. تحديث الأطر التشريعية:</a:t>
            </a:r>
          </a:p>
          <a:p>
            <a:pPr algn="r" rtl="1">
              <a:buFont typeface="Arial" panose="020B0604020202020204" pitchFamily="34" charset="0"/>
              <a:buChar char="•"/>
            </a:pPr>
            <a:r>
              <a:rPr lang="ar-AE" sz="2200" dirty="0"/>
              <a:t>قامت بعض الدول العربية مثل السعودية، الإمارات، ومصر بتحديث قوانينها المالية لتواكب التطورات في مجال </a:t>
            </a:r>
            <a:r>
              <a:rPr lang="en-US" sz="2200" dirty="0"/>
              <a:t>FinTech.</a:t>
            </a:r>
            <a:r>
              <a:rPr lang="ar-EG" sz="2200" dirty="0"/>
              <a:t> ، </a:t>
            </a:r>
            <a:r>
              <a:rPr lang="ar-AE" sz="2200" dirty="0"/>
              <a:t>يشمل ذلك إصدار تشريعات خاصة بالتوقيع الإلكتروني، حماية البيانات، الدفع غير النقدي، والعملات الرقمية.</a:t>
            </a:r>
          </a:p>
          <a:p>
            <a:pPr algn="r" rtl="1">
              <a:buNone/>
            </a:pPr>
            <a:r>
              <a:rPr lang="ar-AE" sz="2200" b="1" dirty="0"/>
              <a:t>‌ج. تحفيز البنوك والمؤسسات المالية:</a:t>
            </a:r>
          </a:p>
          <a:p>
            <a:pPr algn="r" rtl="1">
              <a:buFont typeface="Arial" panose="020B0604020202020204" pitchFamily="34" charset="0"/>
              <a:buChar char="•"/>
            </a:pPr>
            <a:r>
              <a:rPr lang="ar-EG" sz="2200" dirty="0"/>
              <a:t> </a:t>
            </a:r>
            <a:r>
              <a:rPr lang="ar-AE" sz="2200" dirty="0"/>
              <a:t>تم إصدار تعليمات تحفيزية للبنوك لاعتماد الحلول الرقمية مثل استخدام الذكاء الاصطناعي، الخدمات المصرفية المفتوحة، وربط الخدمات البنكية بمنصات التقنية المالية.</a:t>
            </a:r>
          </a:p>
          <a:p>
            <a:pPr algn="r" rtl="1">
              <a:buFont typeface="Arial" panose="020B0604020202020204" pitchFamily="34" charset="0"/>
              <a:buChar char="•"/>
            </a:pPr>
            <a:r>
              <a:rPr lang="ar-EG" sz="2200" dirty="0"/>
              <a:t> </a:t>
            </a:r>
            <a:r>
              <a:rPr lang="ar-AE" sz="2200" dirty="0"/>
              <a:t>بعض الدول خصصت تمويلًا أو حوافز ضريبية لدعم التحول الرقمي في المؤسسات المالية.</a:t>
            </a:r>
            <a:endParaRPr lang="ar-EG" sz="2200" dirty="0"/>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05CA39-E541-E85D-F935-E0B47B5951F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E8CDFE9-8848-A1F6-1C46-4F41B0A8D7B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DAE3E9-F050-122B-BC76-EDF9A194DEA7}"/>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واقع التكنولوجيا المالية في الدول العربية</a:t>
            </a:r>
          </a:p>
        </p:txBody>
      </p:sp>
      <p:sp>
        <p:nvSpPr>
          <p:cNvPr id="28" name="Rectangle 27">
            <a:extLst>
              <a:ext uri="{FF2B5EF4-FFF2-40B4-BE49-F238E27FC236}">
                <a16:creationId xmlns:a16="http://schemas.microsoft.com/office/drawing/2014/main" id="{9E706696-D478-4BD8-1583-91D9462351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3F121B4-67A9-6308-2C3B-6C9E915999F0}"/>
              </a:ext>
            </a:extLst>
          </p:cNvPr>
          <p:cNvSpPr txBox="1"/>
          <p:nvPr/>
        </p:nvSpPr>
        <p:spPr>
          <a:xfrm>
            <a:off x="217170" y="1400748"/>
            <a:ext cx="11704320" cy="452431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2- </a:t>
            </a: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الفرص الاستثمارية</a:t>
            </a: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b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b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ارتفع حجم الاستثمارات في شركات التكنولوجيا المالية الناشئة بالمنطقة، خاصة في دول مثل </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السعودية و</a:t>
            </a: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الإمارات  ومصر، مما أتاح لهذه الشركات تطوير منتجات مبتكرة.</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lang="ar-EG" sz="2400" b="1" dirty="0">
                <a:solidFill>
                  <a:prstClr val="black"/>
                </a:solidFill>
                <a:latin typeface="Calibri"/>
                <a:cs typeface="Arial" panose="020B0604020202020204" pitchFamily="34" charset="0"/>
              </a:rPr>
              <a:t>ارتفاع حجم الاستثمارات: </a:t>
            </a:r>
            <a:r>
              <a:rPr lang="ar-EG" sz="2400" dirty="0">
                <a:solidFill>
                  <a:prstClr val="black"/>
                </a:solidFill>
                <a:latin typeface="Calibri"/>
                <a:cs typeface="Arial" panose="020B0604020202020204" pitchFamily="34" charset="0"/>
              </a:rPr>
              <a:t>شهدت السنوات الأخيرة صفقات تمويل كبيرة لشركات </a:t>
            </a:r>
            <a:r>
              <a:rPr lang="en-US" sz="2400" dirty="0">
                <a:solidFill>
                  <a:prstClr val="black"/>
                </a:solidFill>
                <a:latin typeface="Calibri"/>
                <a:cs typeface="Arial" panose="020B0604020202020204" pitchFamily="34" charset="0"/>
              </a:rPr>
              <a:t>FinTech </a:t>
            </a:r>
            <a:r>
              <a:rPr lang="ar-EG" sz="2400" dirty="0">
                <a:solidFill>
                  <a:prstClr val="black"/>
                </a:solidFill>
                <a:latin typeface="Calibri"/>
                <a:cs typeface="Arial" panose="020B0604020202020204" pitchFamily="34" charset="0"/>
              </a:rPr>
              <a:t>عربية ناشئة، سواء من مستثمرين محليين أو صناديق استثمارية إقليمية وعالمية.بلغ حجم بعض انشطتة  التمويل في بعض الدول عشرات الملايين من الدولارات، ما يدل على ثقة المستثمرين بالقطاع.</a:t>
            </a:r>
          </a:p>
          <a:p>
            <a:pPr marL="342900" marR="0" lvl="0" indent="-342900" algn="r" defTabSz="914400" rtl="1" eaLnBrk="1" fontAlgn="auto" latinLnBrk="0" hangingPunct="1">
              <a:lnSpc>
                <a:spcPct val="100000"/>
              </a:lnSpc>
              <a:spcBef>
                <a:spcPts val="0"/>
              </a:spcBef>
              <a:spcAft>
                <a:spcPts val="0"/>
              </a:spcAft>
              <a:buClrTx/>
              <a:buSzTx/>
              <a:buFontTx/>
              <a:buChar char="-"/>
              <a:tabLst/>
              <a:defRPr/>
            </a:pPr>
            <a:r>
              <a:rPr lang="ar-EG" sz="2400" b="1" dirty="0">
                <a:solidFill>
                  <a:prstClr val="black"/>
                </a:solidFill>
                <a:latin typeface="Calibri"/>
                <a:cs typeface="Arial" panose="020B0604020202020204" pitchFamily="34" charset="0"/>
              </a:rPr>
              <a:t>تطوير منتجات مبتكرة: </a:t>
            </a:r>
            <a:r>
              <a:rPr lang="ar-EG" sz="2400" dirty="0">
                <a:solidFill>
                  <a:prstClr val="black"/>
                </a:solidFill>
                <a:latin typeface="Calibri"/>
                <a:cs typeface="Arial" panose="020B0604020202020204" pitchFamily="34" charset="0"/>
              </a:rPr>
              <a:t>بفضل هذه الاستثمارات، تمكنت الشركات الناشئة من:( تطوير تطبيقات دفع ذكية ، إطلاق محافظ رقمية متقدمة ، تقديم خدمات التمويل الشخصي والاستثمار التلقائي ، تطوير حلول للأمن السيبراني وتحليل البيانات المالية).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2400" dirty="0">
              <a:solidFill>
                <a:prstClr val="black"/>
              </a:solidFill>
              <a:latin typeface="Calibri"/>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pic>
        <p:nvPicPr>
          <p:cNvPr id="6" name="Graphic 21">
            <a:extLst>
              <a:ext uri="{FF2B5EF4-FFF2-40B4-BE49-F238E27FC236}">
                <a16:creationId xmlns:a16="http://schemas.microsoft.com/office/drawing/2014/main" id="{66753BFD-7D2A-21EA-C641-80AE1A1FFB2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8416082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F9E44-A6F0-7D6F-7AB4-D4701535150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133A208-68D2-1034-9B31-D20141DEF76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01F2F9D-9FF2-DF22-C8B4-9D3677E83187}"/>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واقع التكنولوجيا المالية في الدول العربية</a:t>
            </a:r>
          </a:p>
        </p:txBody>
      </p:sp>
      <p:sp>
        <p:nvSpPr>
          <p:cNvPr id="28" name="Rectangle 27">
            <a:extLst>
              <a:ext uri="{FF2B5EF4-FFF2-40B4-BE49-F238E27FC236}">
                <a16:creationId xmlns:a16="http://schemas.microsoft.com/office/drawing/2014/main" id="{AAD3EC83-596B-1E84-89C1-9CD7D5BA9F6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BE1C5A9-9BD8-0906-713F-DE24C7F53783}"/>
              </a:ext>
            </a:extLst>
          </p:cNvPr>
          <p:cNvSpPr txBox="1"/>
          <p:nvPr/>
        </p:nvSpPr>
        <p:spPr>
          <a:xfrm>
            <a:off x="205740" y="1249084"/>
            <a:ext cx="11715750" cy="550920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Calibri"/>
                <a:ea typeface="+mn-ea"/>
              </a:rPr>
              <a:t>3- </a:t>
            </a:r>
            <a:r>
              <a:rPr kumimoji="0" lang="ar-AE" sz="2200" b="1" i="0" u="none" strike="noStrike" kern="1200" cap="none" spc="0" normalizeH="0" baseline="0" noProof="0" dirty="0">
                <a:ln>
                  <a:noFill/>
                </a:ln>
                <a:solidFill>
                  <a:prstClr val="black"/>
                </a:solidFill>
                <a:effectLst/>
                <a:uLnTx/>
                <a:uFillTx/>
                <a:latin typeface="Calibri"/>
                <a:ea typeface="+mn-ea"/>
              </a:rPr>
              <a:t>توسع الخدمات المالية</a:t>
            </a:r>
            <a:r>
              <a:rPr kumimoji="0" lang="ar-AE" sz="2200" b="0" i="0" u="none" strike="noStrike" kern="1200" cap="none" spc="0" normalizeH="0" baseline="0" noProof="0" dirty="0">
                <a:ln>
                  <a:noFill/>
                </a:ln>
                <a:solidFill>
                  <a:prstClr val="black"/>
                </a:solidFill>
                <a:effectLst/>
                <a:uLnTx/>
                <a:uFillTx/>
                <a:latin typeface="Calibri"/>
                <a:ea typeface="+mn-ea"/>
              </a:rPr>
              <a:t>:</a:t>
            </a:r>
            <a:br>
              <a:rPr kumimoji="0" lang="ar-AE" sz="2200" b="0" i="0" u="none" strike="noStrike" kern="1200" cap="none" spc="0" normalizeH="0" baseline="0" noProof="0" dirty="0">
                <a:ln>
                  <a:noFill/>
                </a:ln>
                <a:solidFill>
                  <a:prstClr val="black"/>
                </a:solidFill>
                <a:effectLst/>
                <a:uLnTx/>
                <a:uFillTx/>
                <a:latin typeface="Calibri"/>
                <a:ea typeface="+mn-ea"/>
              </a:rPr>
            </a:br>
            <a:r>
              <a:rPr kumimoji="0" lang="ar-EG" sz="2200" b="0" i="0" u="none" strike="noStrike" kern="1200" cap="none" spc="0" normalizeH="0" baseline="0" noProof="0" dirty="0">
                <a:ln>
                  <a:noFill/>
                </a:ln>
                <a:solidFill>
                  <a:prstClr val="black"/>
                </a:solidFill>
                <a:effectLst/>
                <a:uLnTx/>
                <a:uFillTx/>
                <a:latin typeface="Calibri"/>
                <a:ea typeface="+mn-ea"/>
              </a:rPr>
              <a:t>أدى تطور التكنولوجيا المالية في الدول العربية إلى توسع كبير في نطاق الخدمات المتاحة للمستهلكين والأعمال، ومن أبرزها : </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a:t>
            </a:r>
            <a:r>
              <a:rPr kumimoji="0" lang="ar-EG" sz="2200" b="1" i="0" u="none" strike="noStrike" kern="1200" cap="none" spc="0" normalizeH="0" baseline="0" noProof="0" dirty="0">
                <a:ln>
                  <a:noFill/>
                </a:ln>
                <a:solidFill>
                  <a:prstClr val="black"/>
                </a:solidFill>
                <a:effectLst/>
                <a:uLnTx/>
                <a:uFillTx/>
                <a:latin typeface="Calibri"/>
                <a:ea typeface="+mn-ea"/>
              </a:rPr>
              <a:t>أ. الدفع الإلكتروني</a:t>
            </a:r>
            <a:r>
              <a:rPr kumimoji="0" lang="ar-EG" sz="2200" b="0" i="0" u="none" strike="noStrike" kern="1200" cap="none" spc="0" normalizeH="0" baseline="0" noProof="0" dirty="0">
                <a:ln>
                  <a:noFill/>
                </a:ln>
                <a:solidFill>
                  <a:prstClr val="black"/>
                </a:solidFill>
                <a:effectLst/>
                <a:uLnTx/>
                <a:uFillTx/>
                <a:latin typeface="Calibri"/>
                <a:ea typeface="+mn-ea"/>
              </a:rPr>
              <a:t>:من أكثر خدمات </a:t>
            </a:r>
            <a:r>
              <a:rPr kumimoji="0" lang="en-US" sz="2200" b="0" i="0" u="none" strike="noStrike" kern="1200" cap="none" spc="0" normalizeH="0" baseline="0" noProof="0" dirty="0">
                <a:ln>
                  <a:noFill/>
                </a:ln>
                <a:solidFill>
                  <a:prstClr val="black"/>
                </a:solidFill>
                <a:effectLst/>
                <a:uLnTx/>
                <a:uFillTx/>
                <a:latin typeface="Calibri"/>
                <a:ea typeface="+mn-ea"/>
              </a:rPr>
              <a:t>FinTech </a:t>
            </a:r>
            <a:r>
              <a:rPr kumimoji="0" lang="ar-EG" sz="2200" b="0" i="0" u="none" strike="noStrike" kern="1200" cap="none" spc="0" normalizeH="0" baseline="0" noProof="0" dirty="0">
                <a:ln>
                  <a:noFill/>
                </a:ln>
                <a:solidFill>
                  <a:prstClr val="black"/>
                </a:solidFill>
                <a:effectLst/>
                <a:uLnTx/>
                <a:uFillTx/>
                <a:latin typeface="Calibri"/>
                <a:ea typeface="+mn-ea"/>
              </a:rPr>
              <a:t> استخدامًا وانتشارًا ، يشمل المحافظ الرقمية، الدفع عبر الجوال، نقاط البيع الذكية، والتحويلات الفورية. ومن </a:t>
            </a:r>
            <a:r>
              <a:rPr kumimoji="0" lang="ar-EG" sz="2200" b="1" i="0" u="none" strike="noStrike" kern="1200" cap="none" spc="0" normalizeH="0" baseline="0" noProof="0" dirty="0">
                <a:ln>
                  <a:noFill/>
                </a:ln>
                <a:solidFill>
                  <a:prstClr val="black"/>
                </a:solidFill>
                <a:effectLst/>
                <a:uLnTx/>
                <a:uFillTx/>
                <a:latin typeface="Calibri"/>
                <a:ea typeface="+mn-ea"/>
              </a:rPr>
              <a:t>الأمثلة</a:t>
            </a:r>
            <a:r>
              <a:rPr kumimoji="0" lang="ar-EG" sz="2200" b="0" i="0" u="none" strike="noStrike" kern="1200" cap="none" spc="0" normalizeH="0" baseline="0" noProof="0" dirty="0">
                <a:ln>
                  <a:noFill/>
                </a:ln>
                <a:solidFill>
                  <a:prstClr val="black"/>
                </a:solidFill>
                <a:effectLst/>
                <a:uLnTx/>
                <a:uFillTx/>
                <a:latin typeface="Calibri"/>
                <a:ea typeface="+mn-ea"/>
              </a:rPr>
              <a:t> : (</a:t>
            </a:r>
            <a:r>
              <a:rPr kumimoji="0" lang="en-US" sz="2200" b="0" i="0" u="none" strike="noStrike" kern="1200" cap="none" spc="0" normalizeH="0" baseline="0" noProof="0" dirty="0">
                <a:ln>
                  <a:noFill/>
                </a:ln>
                <a:solidFill>
                  <a:prstClr val="black"/>
                </a:solidFill>
                <a:effectLst/>
                <a:uLnTx/>
                <a:uFillTx/>
                <a:latin typeface="Calibri"/>
                <a:ea typeface="+mn-ea"/>
              </a:rPr>
              <a:t>STC Pay </a:t>
            </a:r>
            <a:r>
              <a:rPr kumimoji="0" lang="ar-EG" sz="2200" b="0" i="0" u="none" strike="noStrike" kern="1200" cap="none" spc="0" normalizeH="0" baseline="0" noProof="0" dirty="0">
                <a:ln>
                  <a:noFill/>
                </a:ln>
                <a:solidFill>
                  <a:prstClr val="black"/>
                </a:solidFill>
                <a:effectLst/>
                <a:uLnTx/>
                <a:uFillTx/>
                <a:latin typeface="Calibri"/>
                <a:ea typeface="+mn-ea"/>
              </a:rPr>
              <a:t> السعودية، </a:t>
            </a:r>
            <a:r>
              <a:rPr kumimoji="0" lang="en-US" sz="2200" b="0" i="0" u="none" strike="noStrike" kern="1200" cap="none" spc="0" normalizeH="0" baseline="0" noProof="0" dirty="0" err="1">
                <a:ln>
                  <a:noFill/>
                </a:ln>
                <a:solidFill>
                  <a:prstClr val="black"/>
                </a:solidFill>
                <a:effectLst/>
                <a:uLnTx/>
                <a:uFillTx/>
                <a:latin typeface="Calibri"/>
                <a:ea typeface="+mn-ea"/>
              </a:rPr>
              <a:t>Fawry</a:t>
            </a:r>
            <a:r>
              <a:rPr kumimoji="0" lang="en-US" sz="2200" b="0" i="0" u="none" strike="noStrike" kern="1200" cap="none" spc="0" normalizeH="0" baseline="0" noProof="0" dirty="0">
                <a:ln>
                  <a:noFill/>
                </a:ln>
                <a:solidFill>
                  <a:prstClr val="black"/>
                </a:solidFill>
                <a:effectLst/>
                <a:uLnTx/>
                <a:uFillTx/>
                <a:latin typeface="Calibri"/>
                <a:ea typeface="+mn-ea"/>
              </a:rPr>
              <a:t> </a:t>
            </a:r>
            <a:r>
              <a:rPr kumimoji="0" lang="ar-EG" sz="2200" b="0" i="0" u="none" strike="noStrike" kern="1200" cap="none" spc="0" normalizeH="0" baseline="0" noProof="0" dirty="0">
                <a:ln>
                  <a:noFill/>
                </a:ln>
                <a:solidFill>
                  <a:prstClr val="black"/>
                </a:solidFill>
                <a:effectLst/>
                <a:uLnTx/>
                <a:uFillTx/>
                <a:latin typeface="Calibri"/>
                <a:ea typeface="+mn-ea"/>
              </a:rPr>
              <a:t> مصر ، </a:t>
            </a:r>
            <a:r>
              <a:rPr kumimoji="0" lang="en-US" sz="2200" b="0" i="0" u="none" strike="noStrike" kern="1200" cap="none" spc="0" normalizeH="0" baseline="0" noProof="0" dirty="0" err="1">
                <a:ln>
                  <a:noFill/>
                </a:ln>
                <a:solidFill>
                  <a:prstClr val="black"/>
                </a:solidFill>
                <a:effectLst/>
                <a:uLnTx/>
                <a:uFillTx/>
                <a:latin typeface="Calibri"/>
                <a:ea typeface="+mn-ea"/>
              </a:rPr>
              <a:t>eDirham</a:t>
            </a:r>
            <a:r>
              <a:rPr kumimoji="0" lang="en-US" sz="2200" b="0" i="0" u="none" strike="noStrike" kern="1200" cap="none" spc="0" normalizeH="0" baseline="0" noProof="0" dirty="0">
                <a:ln>
                  <a:noFill/>
                </a:ln>
                <a:solidFill>
                  <a:prstClr val="black"/>
                </a:solidFill>
                <a:effectLst/>
                <a:uLnTx/>
                <a:uFillTx/>
                <a:latin typeface="Calibri"/>
                <a:ea typeface="+mn-ea"/>
              </a:rPr>
              <a:t> </a:t>
            </a:r>
            <a:r>
              <a:rPr kumimoji="0" lang="ar-EG" sz="2200" b="0" i="0" u="none" strike="noStrike" kern="1200" cap="none" spc="0" normalizeH="0" baseline="0" noProof="0" dirty="0">
                <a:ln>
                  <a:noFill/>
                </a:ln>
                <a:solidFill>
                  <a:prstClr val="black"/>
                </a:solidFill>
                <a:effectLst/>
                <a:uLnTx/>
                <a:uFillTx/>
                <a:latin typeface="Calibri"/>
                <a:ea typeface="+mn-ea"/>
              </a:rPr>
              <a:t> الإمارات).</a:t>
            </a:r>
          </a:p>
          <a:p>
            <a:pPr marL="0" marR="0" lvl="0" indent="0" algn="r" defTabSz="914400" rtl="1" eaLnBrk="1" fontAlgn="auto" latinLnBrk="0" hangingPunct="1">
              <a:lnSpc>
                <a:spcPct val="10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Calibri"/>
                <a:ea typeface="+mn-ea"/>
              </a:rPr>
              <a:t>‌ب. التمويل الجماعي </a:t>
            </a:r>
            <a:r>
              <a:rPr kumimoji="0" lang="en-US" sz="2200" b="0" i="0" u="none" strike="noStrike" kern="1200" cap="none" spc="0" normalizeH="0" baseline="0" noProof="0" dirty="0">
                <a:ln>
                  <a:noFill/>
                </a:ln>
                <a:solidFill>
                  <a:prstClr val="black"/>
                </a:solidFill>
                <a:effectLst/>
                <a:uLnTx/>
                <a:uFillTx/>
                <a:latin typeface="Calibri"/>
                <a:ea typeface="+mn-ea"/>
              </a:rPr>
              <a:t>Crowdfunding)</a:t>
            </a:r>
            <a:r>
              <a:rPr kumimoji="0" lang="ar-EG" sz="2200" b="0" i="0" u="none" strike="noStrike" kern="1200" cap="none" spc="0" normalizeH="0" baseline="0" noProof="0" dirty="0">
                <a:ln>
                  <a:noFill/>
                </a:ln>
                <a:solidFill>
                  <a:prstClr val="black"/>
                </a:solidFill>
                <a:effectLst/>
                <a:uLnTx/>
                <a:uFillTx/>
                <a:latin typeface="Calibri"/>
                <a:ea typeface="+mn-ea"/>
              </a:rPr>
              <a:t> : أصبح وسيلة مهمة لتمويل المشاريع الناشئة والأفكار الابتكارية ، يعتمد على جمع مبالغ صغيرة من عدد كبير من الممولين من خلال منصات رقمية ، يتم تنظيم هذا النوع من التمويل من قبل هيئات مثل هيئة السوق المالية (السعودية).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‌ج. </a:t>
            </a:r>
            <a:r>
              <a:rPr kumimoji="0" lang="ar-EG" sz="2200" b="1" i="0" u="none" strike="noStrike" kern="1200" cap="none" spc="0" normalizeH="0" baseline="0" noProof="0" dirty="0">
                <a:ln>
                  <a:noFill/>
                </a:ln>
                <a:solidFill>
                  <a:prstClr val="black"/>
                </a:solidFill>
                <a:effectLst/>
                <a:uLnTx/>
                <a:uFillTx/>
                <a:latin typeface="Calibri"/>
                <a:ea typeface="+mn-ea"/>
              </a:rPr>
              <a:t>التأمين الرقمي </a:t>
            </a:r>
            <a:r>
              <a:rPr kumimoji="0" lang="en-US" sz="2200" b="0" i="0" u="none" strike="noStrike" kern="1200" cap="none" spc="0" normalizeH="0" baseline="0" noProof="0" dirty="0">
                <a:ln>
                  <a:noFill/>
                </a:ln>
                <a:solidFill>
                  <a:prstClr val="black"/>
                </a:solidFill>
                <a:effectLst/>
                <a:uLnTx/>
                <a:uFillTx/>
                <a:latin typeface="Calibri"/>
                <a:ea typeface="+mn-ea"/>
              </a:rPr>
              <a:t>Insurtech)</a:t>
            </a:r>
            <a:r>
              <a:rPr kumimoji="0" lang="ar-EG" sz="2200" b="0" i="0" u="none" strike="noStrike" kern="1200" cap="none" spc="0" normalizeH="0" baseline="0" noProof="0" dirty="0">
                <a:ln>
                  <a:noFill/>
                </a:ln>
                <a:solidFill>
                  <a:prstClr val="black"/>
                </a:solidFill>
                <a:effectLst/>
                <a:uLnTx/>
                <a:uFillTx/>
                <a:latin typeface="Calibri"/>
                <a:ea typeface="+mn-ea"/>
                <a:sym typeface="Wingdings" panose="05000000000000000000" pitchFamily="2" charset="2"/>
              </a:rPr>
              <a:t>) : ي</a:t>
            </a:r>
            <a:r>
              <a:rPr kumimoji="0" lang="ar-EG" sz="2200" b="0" i="0" u="none" strike="noStrike" kern="1200" cap="none" spc="0" normalizeH="0" baseline="0" noProof="0" dirty="0">
                <a:ln>
                  <a:noFill/>
                </a:ln>
                <a:solidFill>
                  <a:prstClr val="black"/>
                </a:solidFill>
                <a:effectLst/>
                <a:uLnTx/>
                <a:uFillTx/>
                <a:latin typeface="Calibri"/>
                <a:ea typeface="+mn-ea"/>
              </a:rPr>
              <a:t>شمل استخدام التقنية في تقديم خدمات التأمين بشكل أكثر فاعلية وشفافية.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أمثلة: طلب التأمين وإدارته عبر التطبيقات، تسعير ديناميكي، معالجة مطالبات مؤتمتة.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بدأت شركات تأمين عربية كثيرة في تبني حلول </a:t>
            </a:r>
            <a:r>
              <a:rPr kumimoji="0" lang="en-US" sz="2200" b="0" i="0" u="none" strike="noStrike" kern="1200" cap="none" spc="0" normalizeH="0" baseline="0" noProof="0" dirty="0">
                <a:ln>
                  <a:noFill/>
                </a:ln>
                <a:solidFill>
                  <a:prstClr val="black"/>
                </a:solidFill>
                <a:effectLst/>
                <a:uLnTx/>
                <a:uFillTx/>
                <a:latin typeface="Calibri"/>
                <a:ea typeface="+mn-ea"/>
              </a:rPr>
              <a:t>Insurtech.‌</a:t>
            </a:r>
            <a:endParaRPr kumimoji="0" lang="ar-EG" sz="2200" b="0" i="0" u="none" strike="noStrike" kern="1200" cap="none" spc="0" normalizeH="0" baseline="0" noProof="0" dirty="0">
              <a:ln>
                <a:noFill/>
              </a:ln>
              <a:solidFill>
                <a:prstClr val="black"/>
              </a:solidFill>
              <a:effectLst/>
              <a:uLnTx/>
              <a:uFillTx/>
              <a:latin typeface="Calibri"/>
              <a:ea typeface="+mn-ea"/>
            </a:endParaRP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د. </a:t>
            </a:r>
            <a:r>
              <a:rPr kumimoji="0" lang="ar-EG" sz="2200" b="1" i="0" u="none" strike="noStrike" kern="1200" cap="none" spc="0" normalizeH="0" baseline="0" noProof="0" dirty="0">
                <a:ln>
                  <a:noFill/>
                </a:ln>
                <a:solidFill>
                  <a:prstClr val="black"/>
                </a:solidFill>
                <a:effectLst/>
                <a:uLnTx/>
                <a:uFillTx/>
                <a:latin typeface="Calibri"/>
                <a:ea typeface="+mn-ea"/>
              </a:rPr>
              <a:t>إدارة الأصول آليًا </a:t>
            </a:r>
            <a:r>
              <a:rPr kumimoji="0" lang="en-US" sz="2200" b="0" i="0" u="none" strike="noStrike" kern="1200" cap="none" spc="0" normalizeH="0" baseline="0" noProof="0" dirty="0">
                <a:ln>
                  <a:noFill/>
                </a:ln>
                <a:solidFill>
                  <a:prstClr val="black"/>
                </a:solidFill>
                <a:effectLst/>
                <a:uLnTx/>
                <a:uFillTx/>
                <a:latin typeface="Calibri"/>
                <a:ea typeface="+mn-ea"/>
              </a:rPr>
              <a:t>Robo-Advisors)</a:t>
            </a:r>
            <a:r>
              <a:rPr kumimoji="0" lang="ar-EG" sz="2200" b="0" i="0" u="none" strike="noStrike" kern="1200" cap="none" spc="0" normalizeH="0" baseline="0" noProof="0" dirty="0">
                <a:ln>
                  <a:noFill/>
                </a:ln>
                <a:solidFill>
                  <a:prstClr val="black"/>
                </a:solidFill>
                <a:effectLst/>
                <a:uLnTx/>
                <a:uFillTx/>
                <a:latin typeface="Calibri"/>
                <a:ea typeface="+mn-ea"/>
                <a:sym typeface="Wingdings" panose="05000000000000000000" pitchFamily="2" charset="2"/>
              </a:rPr>
              <a:t> ) : ت</a:t>
            </a:r>
            <a:r>
              <a:rPr kumimoji="0" lang="ar-EG" sz="2200" b="0" i="0" u="none" strike="noStrike" kern="1200" cap="none" spc="0" normalizeH="0" baseline="0" noProof="0" dirty="0">
                <a:ln>
                  <a:noFill/>
                </a:ln>
                <a:solidFill>
                  <a:prstClr val="black"/>
                </a:solidFill>
                <a:effectLst/>
                <a:uLnTx/>
                <a:uFillTx/>
                <a:latin typeface="Calibri"/>
                <a:ea typeface="+mn-ea"/>
              </a:rPr>
              <a:t>ستخدم الخوارزميات لتقديم نصائح استثمارية أو إدارة محافظ مالية دون تدخل بشري مباشر ، توفر هذه التقنية خدمات استثمار بتكلفة منخفضة للأفراد العاديين ، بدأت تدخل السوق العربية عبر شركات استثمار ناشئة أو فروع لبنوك رقمية.‌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هـ</a:t>
            </a:r>
            <a:r>
              <a:rPr kumimoji="0" lang="ar-EG" sz="2200" b="1" i="0" u="none" strike="noStrike" kern="1200" cap="none" spc="0" normalizeH="0" baseline="0" noProof="0" dirty="0">
                <a:ln>
                  <a:noFill/>
                </a:ln>
                <a:solidFill>
                  <a:prstClr val="black"/>
                </a:solidFill>
                <a:effectLst/>
                <a:uLnTx/>
                <a:uFillTx/>
                <a:latin typeface="Calibri"/>
                <a:ea typeface="+mn-ea"/>
              </a:rPr>
              <a:t>. الخدمات البنكية المفتوحة </a:t>
            </a:r>
            <a:r>
              <a:rPr kumimoji="0" lang="en-US" sz="2200" b="0" i="0" u="none" strike="noStrike" kern="1200" cap="none" spc="0" normalizeH="0" baseline="0" noProof="0" dirty="0">
                <a:ln>
                  <a:noFill/>
                </a:ln>
                <a:solidFill>
                  <a:prstClr val="black"/>
                </a:solidFill>
                <a:effectLst/>
                <a:uLnTx/>
                <a:uFillTx/>
                <a:latin typeface="Calibri"/>
                <a:ea typeface="+mn-ea"/>
              </a:rPr>
              <a:t>Open Banking)</a:t>
            </a:r>
            <a:r>
              <a:rPr kumimoji="0" lang="ar-EG" sz="2200" b="0" i="0" u="none" strike="noStrike" kern="1200" cap="none" spc="0" normalizeH="0" baseline="0" noProof="0" dirty="0">
                <a:ln>
                  <a:noFill/>
                </a:ln>
                <a:solidFill>
                  <a:prstClr val="black"/>
                </a:solidFill>
                <a:effectLst/>
                <a:uLnTx/>
                <a:uFillTx/>
                <a:latin typeface="Calibri"/>
                <a:ea typeface="+mn-ea"/>
                <a:sym typeface="Wingdings" panose="05000000000000000000" pitchFamily="2" charset="2"/>
              </a:rPr>
              <a:t>) : ت</a:t>
            </a:r>
            <a:r>
              <a:rPr kumimoji="0" lang="ar-EG" sz="2200" b="0" i="0" u="none" strike="noStrike" kern="1200" cap="none" spc="0" normalizeH="0" baseline="0" noProof="0" dirty="0">
                <a:ln>
                  <a:noFill/>
                </a:ln>
                <a:solidFill>
                  <a:prstClr val="black"/>
                </a:solidFill>
                <a:effectLst/>
                <a:uLnTx/>
                <a:uFillTx/>
                <a:latin typeface="Calibri"/>
                <a:ea typeface="+mn-ea"/>
              </a:rPr>
              <a:t>تيح للعملاء مشاركة بياناتهم المالية مع مزودي خدمات مالية من أطراف ثالثة، بطريقة آمنة ، تعتمد على بروتوكولات </a:t>
            </a:r>
            <a:r>
              <a:rPr kumimoji="0" lang="en-US" sz="2200" b="0" i="0" u="none" strike="noStrike" kern="1200" cap="none" spc="0" normalizeH="0" baseline="0" noProof="0" dirty="0">
                <a:ln>
                  <a:noFill/>
                </a:ln>
                <a:solidFill>
                  <a:prstClr val="black"/>
                </a:solidFill>
                <a:effectLst/>
                <a:uLnTx/>
                <a:uFillTx/>
                <a:latin typeface="Calibri"/>
                <a:ea typeface="+mn-ea"/>
              </a:rPr>
              <a:t>API </a:t>
            </a:r>
            <a:r>
              <a:rPr kumimoji="0" lang="ar-EG" sz="2200" b="0" i="0" u="none" strike="noStrike" kern="1200" cap="none" spc="0" normalizeH="0" baseline="0" noProof="0" dirty="0">
                <a:ln>
                  <a:noFill/>
                </a:ln>
                <a:solidFill>
                  <a:prstClr val="black"/>
                </a:solidFill>
                <a:effectLst/>
                <a:uLnTx/>
                <a:uFillTx/>
                <a:latin typeface="Calibri"/>
                <a:ea typeface="+mn-ea"/>
              </a:rPr>
              <a:t> وتشجع الابتكار في منتجات مثل تحليل الإنفاق، القروض الشخصية الذكية، وخدمات المقارنة ، تعتبر من التوجهات الحديثة التي تدعم الشفافية والتنافسية في القطاع المالي.</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DF4F9168-A783-D38D-76DD-B666457AAC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6153114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59866-E926-D1C0-FB50-92556772D7E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9459272-B360-4C27-C773-74A16F86701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BF0DFFD-87E8-42FA-F0AD-1E1255C4A64E}"/>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واقع التكنولوجيا المالية في الدول العربية</a:t>
            </a:r>
          </a:p>
        </p:txBody>
      </p:sp>
      <p:sp>
        <p:nvSpPr>
          <p:cNvPr id="28" name="Rectangle 27">
            <a:extLst>
              <a:ext uri="{FF2B5EF4-FFF2-40B4-BE49-F238E27FC236}">
                <a16:creationId xmlns:a16="http://schemas.microsoft.com/office/drawing/2014/main" id="{54B33915-1C18-F7C6-464C-544F7F8DC8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13FBE34-35DC-3626-91A7-CDEDB55A58F1}"/>
              </a:ext>
            </a:extLst>
          </p:cNvPr>
          <p:cNvSpPr txBox="1"/>
          <p:nvPr/>
        </p:nvSpPr>
        <p:spPr>
          <a:xfrm>
            <a:off x="205740" y="1249084"/>
            <a:ext cx="11715750" cy="517064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Calibri"/>
                <a:ea typeface="+mn-ea"/>
              </a:rPr>
              <a:t>4- </a:t>
            </a:r>
            <a:r>
              <a:rPr kumimoji="0" lang="ar-AE" sz="2200" b="1" i="0" u="none" strike="noStrike" kern="1200" cap="none" spc="0" normalizeH="0" baseline="0" noProof="0" dirty="0">
                <a:ln>
                  <a:noFill/>
                </a:ln>
                <a:solidFill>
                  <a:prstClr val="black"/>
                </a:solidFill>
                <a:effectLst/>
                <a:uLnTx/>
                <a:uFillTx/>
                <a:latin typeface="Calibri"/>
                <a:ea typeface="+mn-ea"/>
              </a:rPr>
              <a:t>التكامل مع الأنظمة المصرفية</a:t>
            </a:r>
            <a:r>
              <a:rPr kumimoji="0" lang="ar-AE" sz="2200" b="0" i="0" u="none" strike="noStrike" kern="1200" cap="none" spc="0" normalizeH="0" baseline="0" noProof="0" dirty="0">
                <a:ln>
                  <a:noFill/>
                </a:ln>
                <a:solidFill>
                  <a:prstClr val="black"/>
                </a:solidFill>
                <a:effectLst/>
                <a:uLnTx/>
                <a:uFillTx/>
                <a:latin typeface="Calibri"/>
                <a:ea typeface="+mn-ea"/>
              </a:rPr>
              <a:t>:</a:t>
            </a:r>
            <a:br>
              <a:rPr kumimoji="0" lang="ar-AE" sz="2200" b="0" i="0" u="none" strike="noStrike" kern="1200" cap="none" spc="0" normalizeH="0" baseline="0" noProof="0" dirty="0">
                <a:ln>
                  <a:noFill/>
                </a:ln>
                <a:solidFill>
                  <a:prstClr val="black"/>
                </a:solidFill>
                <a:effectLst/>
                <a:uLnTx/>
                <a:uFillTx/>
                <a:latin typeface="Calibri"/>
                <a:ea typeface="+mn-ea"/>
              </a:rPr>
            </a:br>
            <a:r>
              <a:rPr kumimoji="0" lang="ar-AE" sz="2200" b="0" i="0" u="none" strike="noStrike" kern="1200" cap="none" spc="0" normalizeH="0" baseline="0" noProof="0" dirty="0">
                <a:ln>
                  <a:noFill/>
                </a:ln>
                <a:solidFill>
                  <a:prstClr val="black"/>
                </a:solidFill>
                <a:effectLst/>
                <a:uLnTx/>
                <a:uFillTx/>
                <a:latin typeface="Calibri"/>
                <a:ea typeface="+mn-ea"/>
              </a:rPr>
              <a:t>تتجه البنوك التقليدية للتكامل مع شركات </a:t>
            </a:r>
            <a:r>
              <a:rPr kumimoji="0" lang="en-US" sz="2200" b="0" i="0" u="none" strike="noStrike" kern="1200" cap="none" spc="0" normalizeH="0" baseline="0" noProof="0" dirty="0">
                <a:ln>
                  <a:noFill/>
                </a:ln>
                <a:solidFill>
                  <a:prstClr val="black"/>
                </a:solidFill>
                <a:effectLst/>
                <a:uLnTx/>
                <a:uFillTx/>
                <a:latin typeface="Calibri"/>
                <a:ea typeface="+mn-ea"/>
              </a:rPr>
              <a:t>FinTech </a:t>
            </a:r>
            <a:r>
              <a:rPr kumimoji="0" lang="ar-EG" sz="2200" b="0" i="0" u="none" strike="noStrike" kern="1200" cap="none" spc="0" normalizeH="0" baseline="0" noProof="0" dirty="0">
                <a:ln>
                  <a:noFill/>
                </a:ln>
                <a:solidFill>
                  <a:prstClr val="black"/>
                </a:solidFill>
                <a:effectLst/>
                <a:uLnTx/>
                <a:uFillTx/>
                <a:latin typeface="Calibri"/>
                <a:ea typeface="+mn-ea"/>
              </a:rPr>
              <a:t> إ</a:t>
            </a:r>
            <a:r>
              <a:rPr kumimoji="0" lang="ar-AE" sz="2200" b="0" i="0" u="none" strike="noStrike" kern="1200" cap="none" spc="0" normalizeH="0" baseline="0" noProof="0" dirty="0">
                <a:ln>
                  <a:noFill/>
                </a:ln>
                <a:solidFill>
                  <a:prstClr val="black"/>
                </a:solidFill>
                <a:effectLst/>
                <a:uLnTx/>
                <a:uFillTx/>
                <a:latin typeface="Calibri"/>
                <a:ea typeface="+mn-ea"/>
              </a:rPr>
              <a:t>ما عبر الشراكات أو من خلال تطوير حلولها الرقمية، لمواكبة المنافسة وتلبية متطلبات العملاء.</a:t>
            </a:r>
            <a:endParaRPr kumimoji="0" lang="ar-EG" sz="2200" b="0" i="0" u="none" strike="noStrike" kern="1200" cap="none" spc="0" normalizeH="0" baseline="0" noProof="0" dirty="0">
              <a:ln>
                <a:noFill/>
              </a:ln>
              <a:solidFill>
                <a:prstClr val="black"/>
              </a:solidFill>
              <a:effectLst/>
              <a:uLnTx/>
              <a:uFillTx/>
              <a:latin typeface="Calibri"/>
              <a:ea typeface="+mn-ea"/>
            </a:endParaRP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يشير هذا المحور إلى التغير الكبير في علاقة البنوك التقليدية مع شركات التكنولوجيا المالية، حيث لم تعد العلاقة تنافسية بالكامل، بل أصبحت تعاونية في كثير من الحالات، ويتجلى ذلك فيما يلي:‌</a:t>
            </a:r>
          </a:p>
          <a:p>
            <a:pPr marL="0" marR="0" lvl="0" indent="0" algn="r" defTabSz="914400" rtl="1" eaLnBrk="1" fontAlgn="auto" latinLnBrk="0" hangingPunct="1">
              <a:lnSpc>
                <a:spcPct val="10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Calibri"/>
                <a:ea typeface="+mn-ea"/>
              </a:rPr>
              <a:t>أ. الشراكات الاستراتيجية: </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تعقد العديد من البنوك شراكات مع شركات </a:t>
            </a:r>
            <a:r>
              <a:rPr kumimoji="0" lang="en-US" sz="2200" b="0" i="0" u="none" strike="noStrike" kern="1200" cap="none" spc="0" normalizeH="0" baseline="0" noProof="0" dirty="0">
                <a:ln>
                  <a:noFill/>
                </a:ln>
                <a:solidFill>
                  <a:prstClr val="black"/>
                </a:solidFill>
                <a:effectLst/>
                <a:uLnTx/>
                <a:uFillTx/>
                <a:latin typeface="Calibri"/>
                <a:ea typeface="+mn-ea"/>
              </a:rPr>
              <a:t>FinTech </a:t>
            </a:r>
            <a:r>
              <a:rPr kumimoji="0" lang="ar-EG" sz="2200" b="0" i="0" u="none" strike="noStrike" kern="1200" cap="none" spc="0" normalizeH="0" baseline="0" noProof="0" dirty="0">
                <a:ln>
                  <a:noFill/>
                </a:ln>
                <a:solidFill>
                  <a:prstClr val="black"/>
                </a:solidFill>
                <a:effectLst/>
                <a:uLnTx/>
                <a:uFillTx/>
                <a:latin typeface="Calibri"/>
                <a:ea typeface="+mn-ea"/>
              </a:rPr>
              <a:t> لتقديم خدمات متطورة بسرعة وكفاءة.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مثل الشراكة مع شركات المحافظ الرقمية، أو مع منصات الإقراض الإلكتروني، أو شركات تحليل البيانات المالية.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تساعد هذه الشراكات على تقليل التكاليف والتوسع الرقمي بسرعة أكبر.</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‌ب. </a:t>
            </a:r>
            <a:r>
              <a:rPr kumimoji="0" lang="ar-EG" sz="2200" b="1" i="0" u="none" strike="noStrike" kern="1200" cap="none" spc="0" normalizeH="0" baseline="0" noProof="0" dirty="0">
                <a:ln>
                  <a:noFill/>
                </a:ln>
                <a:solidFill>
                  <a:prstClr val="black"/>
                </a:solidFill>
                <a:effectLst/>
                <a:uLnTx/>
                <a:uFillTx/>
                <a:latin typeface="Calibri"/>
                <a:ea typeface="+mn-ea"/>
              </a:rPr>
              <a:t>تطوير حلول رقمية داخلية </a:t>
            </a:r>
            <a:r>
              <a:rPr kumimoji="0" lang="en-US" sz="2200" b="1" i="0" u="none" strike="noStrike" kern="1200" cap="none" spc="0" normalizeH="0" baseline="0" noProof="0" dirty="0">
                <a:ln>
                  <a:noFill/>
                </a:ln>
                <a:solidFill>
                  <a:prstClr val="black"/>
                </a:solidFill>
                <a:effectLst/>
                <a:uLnTx/>
                <a:uFillTx/>
                <a:latin typeface="Calibri"/>
                <a:ea typeface="+mn-ea"/>
              </a:rPr>
              <a:t>In-House Digital Transformation)</a:t>
            </a:r>
            <a:r>
              <a:rPr kumimoji="0" lang="ar-EG" sz="2200" b="1" i="0" u="none" strike="noStrike" kern="1200" cap="none" spc="0" normalizeH="0" baseline="0" noProof="0" dirty="0">
                <a:ln>
                  <a:noFill/>
                </a:ln>
                <a:solidFill>
                  <a:prstClr val="black"/>
                </a:solidFill>
                <a:effectLst/>
                <a:uLnTx/>
                <a:uFillTx/>
                <a:latin typeface="Calibri"/>
                <a:ea typeface="+mn-ea"/>
                <a:sym typeface="Wingdings" panose="05000000000000000000" pitchFamily="2" charset="2"/>
              </a:rPr>
              <a:t> ) </a:t>
            </a:r>
            <a:r>
              <a:rPr kumimoji="0" lang="ar-EG" sz="2200" b="0" i="0" u="none" strike="noStrike" kern="1200" cap="none" spc="0" normalizeH="0" baseline="0" noProof="0" dirty="0">
                <a:ln>
                  <a:noFill/>
                </a:ln>
                <a:solidFill>
                  <a:prstClr val="black"/>
                </a:solidFill>
                <a:effectLst/>
                <a:uLnTx/>
                <a:uFillTx/>
                <a:latin typeface="Calibri"/>
                <a:ea typeface="+mn-ea"/>
                <a:sym typeface="Wingdings" panose="05000000000000000000" pitchFamily="2" charset="2"/>
              </a:rPr>
              <a:t>: </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sym typeface="Wingdings" panose="05000000000000000000" pitchFamily="2" charset="2"/>
              </a:rPr>
              <a:t>ب</a:t>
            </a:r>
            <a:r>
              <a:rPr kumimoji="0" lang="ar-EG" sz="2200" b="0" i="0" u="none" strike="noStrike" kern="1200" cap="none" spc="0" normalizeH="0" baseline="0" noProof="0" dirty="0">
                <a:ln>
                  <a:noFill/>
                </a:ln>
                <a:solidFill>
                  <a:prstClr val="black"/>
                </a:solidFill>
                <a:effectLst/>
                <a:uLnTx/>
                <a:uFillTx/>
                <a:latin typeface="Calibri"/>
                <a:ea typeface="+mn-ea"/>
              </a:rPr>
              <a:t>عض البنوك اختارت بناء حلولها الرقمية داخليًا، </a:t>
            </a:r>
            <a:r>
              <a:rPr kumimoji="0" lang="ar-EG" sz="2200" b="1" i="0" u="none" strike="noStrike" kern="1200" cap="none" spc="0" normalizeH="0" baseline="0" noProof="0" dirty="0">
                <a:ln>
                  <a:noFill/>
                </a:ln>
                <a:solidFill>
                  <a:prstClr val="black"/>
                </a:solidFill>
                <a:effectLst/>
                <a:uLnTx/>
                <a:uFillTx/>
                <a:latin typeface="Calibri"/>
                <a:ea typeface="+mn-ea"/>
              </a:rPr>
              <a:t>مثل</a:t>
            </a:r>
            <a:r>
              <a:rPr kumimoji="0" lang="ar-EG" sz="2200" b="0" i="0" u="none" strike="noStrike" kern="1200" cap="none" spc="0" normalizeH="0" baseline="0" noProof="0" dirty="0">
                <a:ln>
                  <a:noFill/>
                </a:ln>
                <a:solidFill>
                  <a:prstClr val="black"/>
                </a:solidFill>
                <a:effectLst/>
                <a:uLnTx/>
                <a:uFillTx/>
                <a:latin typeface="Calibri"/>
                <a:ea typeface="+mn-ea"/>
              </a:rPr>
              <a:t>: إنشاء تطبيقات مصرفية متطورة ، تطوير أدوات إدارة الحسابات والتمويل الذاتي ، إنشاء منصات رقمية للشركات الصغيرة.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الهدف هو الحفاظ على تنافسيتها في سوق يتطور بسرعة.</a:t>
            </a:r>
          </a:p>
          <a:p>
            <a:pPr marL="0" marR="0" lvl="0" indent="0" algn="r" defTabSz="914400" rtl="1" eaLnBrk="1" fontAlgn="auto" latinLnBrk="0" hangingPunct="1">
              <a:lnSpc>
                <a:spcPct val="100000"/>
              </a:lnSpc>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latin typeface="Calibri"/>
                <a:ea typeface="+mn-ea"/>
              </a:rPr>
              <a:t>‌ج. الاستحواذ على شركات </a:t>
            </a:r>
            <a:r>
              <a:rPr kumimoji="0" lang="en-US" sz="2200" b="1" i="0" u="none" strike="noStrike" kern="1200" cap="none" spc="0" normalizeH="0" baseline="0" noProof="0" dirty="0">
                <a:ln>
                  <a:noFill/>
                </a:ln>
                <a:solidFill>
                  <a:prstClr val="black"/>
                </a:solidFill>
                <a:effectLst/>
                <a:uLnTx/>
                <a:uFillTx/>
                <a:latin typeface="Calibri"/>
                <a:ea typeface="+mn-ea"/>
              </a:rPr>
              <a:t>FinTech</a:t>
            </a:r>
            <a:r>
              <a:rPr kumimoji="0" lang="ar-EG" sz="2200" b="1" i="0" u="none" strike="noStrike" kern="1200" cap="none" spc="0" normalizeH="0" baseline="0" noProof="0" dirty="0">
                <a:ln>
                  <a:noFill/>
                </a:ln>
                <a:solidFill>
                  <a:prstClr val="black"/>
                </a:solidFill>
                <a:effectLst/>
                <a:uLnTx/>
                <a:uFillTx/>
                <a:latin typeface="Calibri"/>
                <a:ea typeface="+mn-ea"/>
              </a:rPr>
              <a:t> : </a:t>
            </a:r>
          </a:p>
          <a:p>
            <a:pPr marL="0" marR="0" lvl="0" indent="0" algn="r" defTabSz="914400" rtl="1" eaLnBrk="1" fontAlgn="auto" latinLnBrk="0" hangingPunct="1">
              <a:lnSpc>
                <a:spcPct val="100000"/>
              </a:lnSpc>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rPr>
              <a:t>في بعض الحالات، قامت البنوك بالاستثمار المباشر أو الاستحواذ الكامل على شركات تقنية مالية، للاستفادة من تقنياتها وكوادرها.</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522F80FB-05A2-8133-B1D6-8AB2F6A84C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3254855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B234C-F095-2442-9A8A-501DE07315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F5642DE-EDC1-8F12-6FF1-CB1578BF82B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4C5B765-1188-6309-BB7F-C6853570F5F5}"/>
              </a:ext>
            </a:extLst>
          </p:cNvPr>
          <p:cNvSpPr txBox="1"/>
          <p:nvPr/>
        </p:nvSpPr>
        <p:spPr>
          <a:xfrm>
            <a:off x="1417320" y="725864"/>
            <a:ext cx="8066046" cy="954107"/>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المملكة العربية السعودية – واقع التكنولوجيا المالية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A6D936CF-4637-2A90-D7EB-FE433F84CE1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F6492BD-A4AC-578B-49F9-D35A44CCAD62}"/>
              </a:ext>
            </a:extLst>
          </p:cNvPr>
          <p:cNvSpPr txBox="1"/>
          <p:nvPr/>
        </p:nvSpPr>
        <p:spPr>
          <a:xfrm>
            <a:off x="194310" y="1278549"/>
            <a:ext cx="11772899" cy="5585680"/>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ea typeface="+mn-ea"/>
                <a:cs typeface="+mj-cs"/>
              </a:rPr>
              <a:t>المرتكزات الرئيسية لتطور </a:t>
            </a:r>
            <a:r>
              <a:rPr kumimoji="0" lang="en-US" sz="2200" b="1" i="0" u="none" strike="noStrike" kern="1200" cap="none" spc="0" normalizeH="0" baseline="0" noProof="0" dirty="0">
                <a:ln>
                  <a:noFill/>
                </a:ln>
                <a:solidFill>
                  <a:prstClr val="black"/>
                </a:solidFill>
                <a:effectLst/>
                <a:uLnTx/>
                <a:uFillTx/>
                <a:ea typeface="+mn-ea"/>
                <a:cs typeface="+mj-cs"/>
              </a:rPr>
              <a:t>FinTech </a:t>
            </a:r>
            <a:r>
              <a:rPr kumimoji="0" lang="ar-EG" sz="2200" b="1" i="0" u="none" strike="noStrike" kern="1200" cap="none" spc="0" normalizeH="0" baseline="0" noProof="0" dirty="0">
                <a:ln>
                  <a:noFill/>
                </a:ln>
                <a:solidFill>
                  <a:prstClr val="black"/>
                </a:solidFill>
                <a:effectLst/>
                <a:uLnTx/>
                <a:uFillTx/>
                <a:ea typeface="+mn-ea"/>
                <a:cs typeface="+mj-cs"/>
              </a:rPr>
              <a:t> في السعودية:</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إنشاء البيئة التنظيمية التجريبية </a:t>
            </a:r>
            <a:r>
              <a:rPr kumimoji="0" lang="en-US" sz="2200" b="0" i="0" u="none" strike="noStrike" kern="1200" cap="none" spc="0" normalizeH="0" baseline="0" noProof="0" dirty="0">
                <a:ln>
                  <a:noFill/>
                </a:ln>
                <a:solidFill>
                  <a:prstClr val="black"/>
                </a:solidFill>
                <a:effectLst/>
                <a:uLnTx/>
                <a:uFillTx/>
                <a:ea typeface="+mn-ea"/>
                <a:cs typeface="+mj-cs"/>
              </a:rPr>
              <a:t>Sandbox)</a:t>
            </a:r>
            <a:r>
              <a:rPr kumimoji="0" lang="ar-EG" sz="2200" b="0" i="0" u="none" strike="noStrike" kern="1200" cap="none" spc="0" normalizeH="0" baseline="0" noProof="0" dirty="0">
                <a:ln>
                  <a:noFill/>
                </a:ln>
                <a:solidFill>
                  <a:prstClr val="black"/>
                </a:solidFill>
                <a:effectLst/>
                <a:uLnTx/>
                <a:uFillTx/>
                <a:ea typeface="+mn-ea"/>
                <a:cs typeface="+mj-cs"/>
              </a:rPr>
              <a:t>) :</a:t>
            </a:r>
          </a:p>
          <a:p>
            <a:pPr marR="0" lvl="0" algn="just" defTabSz="914400" rtl="1" eaLnBrk="1" fontAlgn="auto" latinLnBrk="0" hangingPunct="1">
              <a:spcBef>
                <a:spcPts val="0"/>
              </a:spcBef>
              <a:spcAft>
                <a:spcPts val="0"/>
              </a:spcAft>
              <a:buClrTx/>
              <a:buSzTx/>
              <a:tabLst/>
              <a:defRPr/>
            </a:pPr>
            <a:r>
              <a:rPr lang="ar-EG" sz="2200" dirty="0">
                <a:solidFill>
                  <a:prstClr val="black"/>
                </a:solidFill>
                <a:cs typeface="+mj-cs"/>
              </a:rPr>
              <a:t>- </a:t>
            </a:r>
            <a:r>
              <a:rPr kumimoji="0" lang="ar-EG" sz="2200" b="0" i="0" u="none" strike="noStrike" kern="1200" cap="none" spc="0" normalizeH="0" baseline="0" noProof="0" dirty="0">
                <a:ln>
                  <a:noFill/>
                </a:ln>
                <a:solidFill>
                  <a:prstClr val="black"/>
                </a:solidFill>
                <a:effectLst/>
                <a:uLnTx/>
                <a:uFillTx/>
                <a:ea typeface="+mn-ea"/>
                <a:cs typeface="+mj-cs"/>
              </a:rPr>
              <a:t> </a:t>
            </a:r>
            <a:r>
              <a:rPr kumimoji="0" lang="ar-EG" sz="2200" b="1" i="0" u="none" strike="noStrike" kern="1200" cap="none" spc="0" normalizeH="0" baseline="0" noProof="0" dirty="0">
                <a:ln>
                  <a:noFill/>
                </a:ln>
                <a:solidFill>
                  <a:prstClr val="black"/>
                </a:solidFill>
                <a:effectLst/>
                <a:uLnTx/>
                <a:uFillTx/>
                <a:ea typeface="+mn-ea"/>
                <a:cs typeface="+mj-cs"/>
              </a:rPr>
              <a:t>أطلق البنك المركزي السعودي</a:t>
            </a:r>
            <a:r>
              <a:rPr kumimoji="0" lang="en-US" sz="2200" b="1" i="0" u="none" strike="noStrike" kern="1200" cap="none" spc="0" normalizeH="0" baseline="0" noProof="0" dirty="0">
                <a:ln>
                  <a:noFill/>
                </a:ln>
                <a:solidFill>
                  <a:prstClr val="black"/>
                </a:solidFill>
                <a:effectLst/>
                <a:uLnTx/>
                <a:uFillTx/>
                <a:ea typeface="+mn-ea"/>
                <a:cs typeface="+mj-cs"/>
              </a:rPr>
              <a:t>SAMA) </a:t>
            </a:r>
            <a:r>
              <a:rPr kumimoji="0" lang="ar-EG" sz="2200" b="1" i="0" u="none" strike="noStrike" kern="1200" cap="none" spc="0" normalizeH="0" baseline="0" noProof="0" dirty="0">
                <a:ln>
                  <a:noFill/>
                </a:ln>
                <a:solidFill>
                  <a:prstClr val="black"/>
                </a:solidFill>
                <a:effectLst/>
                <a:uLnTx/>
                <a:uFillTx/>
                <a:ea typeface="+mn-ea"/>
                <a:cs typeface="+mj-cs"/>
              </a:rPr>
              <a:t>)  بيئة اختبار تنظيمية </a:t>
            </a:r>
            <a:r>
              <a:rPr kumimoji="0" lang="ar-EG" sz="2200" b="0" i="0" u="none" strike="noStrike" kern="1200" cap="none" spc="0" normalizeH="0" baseline="0" noProof="0" dirty="0">
                <a:ln>
                  <a:noFill/>
                </a:ln>
                <a:solidFill>
                  <a:prstClr val="black"/>
                </a:solidFill>
                <a:effectLst/>
                <a:uLnTx/>
                <a:uFillTx/>
                <a:ea typeface="+mn-ea"/>
                <a:cs typeface="+mj-cs"/>
              </a:rPr>
              <a:t>لتمكين شركات التكنولوجيا المالية من تجربة منتجاتها وخدماتها تحت رقابة البنك المركزي  قبل الحصول على الترخيص الرسمي.</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ea typeface="+mn-ea"/>
                <a:cs typeface="+mj-cs"/>
              </a:rPr>
              <a:t>مثال: </a:t>
            </a:r>
            <a:r>
              <a:rPr kumimoji="0" lang="ar-EG" sz="2200" b="0" i="0" u="none" strike="noStrike" kern="1200" cap="none" spc="0" normalizeH="0" baseline="0" noProof="0" dirty="0">
                <a:ln>
                  <a:noFill/>
                </a:ln>
                <a:solidFill>
                  <a:prstClr val="black"/>
                </a:solidFill>
                <a:effectLst/>
                <a:uLnTx/>
                <a:uFillTx/>
                <a:ea typeface="+mn-ea"/>
                <a:cs typeface="+mj-cs"/>
              </a:rPr>
              <a:t>شركات مثل</a:t>
            </a:r>
            <a:r>
              <a:rPr kumimoji="0" lang="en-US" sz="2200" b="1" i="0" u="none" strike="noStrike" kern="1200" cap="none" spc="0" normalizeH="0" baseline="0" noProof="0" dirty="0">
                <a:ln>
                  <a:noFill/>
                </a:ln>
                <a:solidFill>
                  <a:prstClr val="black"/>
                </a:solidFill>
                <a:effectLst/>
                <a:uLnTx/>
                <a:uFillTx/>
                <a:ea typeface="+mn-ea"/>
                <a:cs typeface="+mj-cs"/>
              </a:rPr>
              <a:t>Tamam</a:t>
            </a:r>
            <a:r>
              <a:rPr kumimoji="0" lang="en-US" sz="2200" b="0" i="0" u="none" strike="noStrike" kern="1200" cap="none" spc="0" normalizeH="0" baseline="0" noProof="0" dirty="0">
                <a:ln>
                  <a:noFill/>
                </a:ln>
                <a:solidFill>
                  <a:prstClr val="black"/>
                </a:solidFill>
                <a:effectLst/>
                <a:uLnTx/>
                <a:uFillTx/>
                <a:ea typeface="+mn-ea"/>
                <a:cs typeface="+mj-cs"/>
              </a:rPr>
              <a:t> </a:t>
            </a:r>
            <a:r>
              <a:rPr kumimoji="0" lang="ar-EG" sz="2200" b="0" i="0" u="none" strike="noStrike" kern="1200" cap="none" spc="0" normalizeH="0" baseline="0" noProof="0" dirty="0">
                <a:ln>
                  <a:noFill/>
                </a:ln>
                <a:solidFill>
                  <a:prstClr val="black"/>
                </a:solidFill>
                <a:effectLst/>
                <a:uLnTx/>
                <a:uFillTx/>
                <a:ea typeface="+mn-ea"/>
                <a:cs typeface="+mj-cs"/>
              </a:rPr>
              <a:t> المتخصصة في التمويل الاستهلاكي المصغر بدأت أولى خدماتها ضمن الـ </a:t>
            </a:r>
            <a:r>
              <a:rPr kumimoji="0" lang="en-US" sz="2200" b="0" i="0" u="none" strike="noStrike" kern="1200" cap="none" spc="0" normalizeH="0" baseline="0" noProof="0" dirty="0">
                <a:ln>
                  <a:noFill/>
                </a:ln>
                <a:solidFill>
                  <a:prstClr val="black"/>
                </a:solidFill>
                <a:effectLst/>
                <a:uLnTx/>
                <a:uFillTx/>
                <a:ea typeface="+mn-ea"/>
                <a:cs typeface="+mj-cs"/>
              </a:rPr>
              <a:t>Sandbox.</a:t>
            </a:r>
            <a:endParaRPr kumimoji="0" lang="ar-EG" sz="2200" b="0" i="0" u="none" strike="noStrike" kern="1200" cap="none" spc="0" normalizeH="0" baseline="0" noProof="0" dirty="0">
              <a:ln>
                <a:noFill/>
              </a:ln>
              <a:solidFill>
                <a:prstClr val="black"/>
              </a:solidFill>
              <a:effectLst/>
              <a:uLnTx/>
              <a:uFillTx/>
              <a:ea typeface="+mn-ea"/>
              <a:cs typeface="+mj-cs"/>
            </a:endParaRP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إصدار التراخيص لخدمات المدفوعات الإلكترونية: </a:t>
            </a:r>
            <a:r>
              <a:rPr kumimoji="0" lang="ar-EG" sz="2200" b="0" i="0" u="none" strike="noStrike" kern="1200" cap="none" spc="0" normalizeH="0" baseline="0" noProof="0" dirty="0">
                <a:ln>
                  <a:noFill/>
                </a:ln>
                <a:solidFill>
                  <a:prstClr val="black"/>
                </a:solidFill>
                <a:effectLst/>
                <a:uLnTx/>
                <a:uFillTx/>
                <a:ea typeface="+mn-ea"/>
                <a:cs typeface="+mj-cs"/>
              </a:rPr>
              <a:t>صدرت أنظمة وتشريعات تنظم خدمات المدفوعات مثل المحافظ الإلكترونية </a:t>
            </a:r>
            <a:r>
              <a:rPr kumimoji="0" lang="en-US" sz="2200" b="0" i="0" u="none" strike="noStrike" kern="1200" cap="none" spc="0" normalizeH="0" baseline="0" noProof="0" dirty="0">
                <a:ln>
                  <a:noFill/>
                </a:ln>
                <a:solidFill>
                  <a:prstClr val="black"/>
                </a:solidFill>
                <a:effectLst/>
                <a:uLnTx/>
                <a:uFillTx/>
                <a:ea typeface="+mn-ea"/>
                <a:cs typeface="+mj-cs"/>
              </a:rPr>
              <a:t>E-Wallets)</a:t>
            </a:r>
            <a:r>
              <a:rPr kumimoji="0" lang="ar-EG" sz="2200" b="0" i="0" u="none" strike="noStrike" kern="1200" cap="none" spc="0" normalizeH="0" baseline="0" noProof="0" dirty="0">
                <a:ln>
                  <a:noFill/>
                </a:ln>
                <a:solidFill>
                  <a:prstClr val="black"/>
                </a:solidFill>
                <a:effectLst/>
                <a:uLnTx/>
                <a:uFillTx/>
                <a:ea typeface="+mn-ea"/>
                <a:cs typeface="+mj-cs"/>
              </a:rPr>
              <a:t>) وخدمات الدفع الإلكتروني.</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ea typeface="+mn-ea"/>
                <a:cs typeface="+mj-cs"/>
              </a:rPr>
              <a:t>مثال:</a:t>
            </a:r>
            <a:r>
              <a:rPr kumimoji="0" lang="ar-EG" sz="2200" b="0" i="0" u="none" strike="noStrike" kern="1200" cap="none" spc="0" normalizeH="0" baseline="0" noProof="0" dirty="0">
                <a:ln>
                  <a:noFill/>
                </a:ln>
                <a:solidFill>
                  <a:prstClr val="black"/>
                </a:solidFill>
                <a:effectLst/>
                <a:uLnTx/>
                <a:uFillTx/>
                <a:ea typeface="+mn-ea"/>
                <a:cs typeface="+mj-cs"/>
              </a:rPr>
              <a:t>حصول شركات مثل </a:t>
            </a:r>
            <a:r>
              <a:rPr kumimoji="0" lang="en-US" sz="2200" b="0" i="0" u="none" strike="noStrike" kern="1200" cap="none" spc="0" normalizeH="0" baseline="0" noProof="0" dirty="0">
                <a:ln>
                  <a:noFill/>
                </a:ln>
                <a:solidFill>
                  <a:prstClr val="black"/>
                </a:solidFill>
                <a:effectLst/>
                <a:uLnTx/>
                <a:uFillTx/>
                <a:ea typeface="+mn-ea"/>
                <a:cs typeface="+mj-cs"/>
              </a:rPr>
              <a:t>STC Pay </a:t>
            </a:r>
            <a:r>
              <a:rPr kumimoji="0" lang="ar-EG" sz="2200" b="0" i="0" u="none" strike="noStrike" kern="1200" cap="none" spc="0" normalizeH="0" baseline="0" noProof="0" dirty="0">
                <a:ln>
                  <a:noFill/>
                </a:ln>
                <a:solidFill>
                  <a:prstClr val="black"/>
                </a:solidFill>
                <a:effectLst/>
                <a:uLnTx/>
                <a:uFillTx/>
                <a:ea typeface="+mn-ea"/>
                <a:cs typeface="+mj-cs"/>
              </a:rPr>
              <a:t> و</a:t>
            </a:r>
            <a:r>
              <a:rPr kumimoji="0" lang="en-US" sz="2200" b="1" i="0" u="none" strike="noStrike" kern="1200" cap="none" spc="0" normalizeH="0" baseline="0" noProof="0" dirty="0">
                <a:ln>
                  <a:noFill/>
                </a:ln>
                <a:solidFill>
                  <a:prstClr val="black"/>
                </a:solidFill>
                <a:effectLst/>
                <a:uLnTx/>
                <a:uFillTx/>
                <a:ea typeface="+mn-ea"/>
                <a:cs typeface="+mj-cs"/>
              </a:rPr>
              <a:t>Halala</a:t>
            </a:r>
            <a:r>
              <a:rPr kumimoji="0" lang="ar-EG" sz="2200" b="0" i="0" u="none" strike="noStrike" kern="1200" cap="none" spc="0" normalizeH="0" baseline="0" noProof="0" dirty="0">
                <a:ln>
                  <a:noFill/>
                </a:ln>
                <a:solidFill>
                  <a:prstClr val="black"/>
                </a:solidFill>
                <a:effectLst/>
                <a:uLnTx/>
                <a:uFillTx/>
                <a:ea typeface="+mn-ea"/>
                <a:cs typeface="+mj-cs"/>
              </a:rPr>
              <a:t> على التراخيص الرسمية لتقديم خدمات الدفع الإلكتروني.</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دعم التمويل الجماعي </a:t>
            </a:r>
            <a:r>
              <a:rPr kumimoji="0" lang="en-US" sz="2200" b="1" i="0" u="none" strike="noStrike" kern="1200" cap="none" spc="0" normalizeH="0" baseline="0" noProof="0" dirty="0">
                <a:ln>
                  <a:noFill/>
                </a:ln>
                <a:solidFill>
                  <a:prstClr val="black"/>
                </a:solidFill>
                <a:effectLst/>
                <a:uLnTx/>
                <a:uFillTx/>
                <a:ea typeface="+mn-ea"/>
                <a:cs typeface="+mj-cs"/>
              </a:rPr>
              <a:t>Crowdfunding)</a:t>
            </a:r>
            <a:r>
              <a:rPr kumimoji="0" lang="ar-EG" sz="2200" b="1" i="0" u="none" strike="noStrike" kern="1200" cap="none" spc="0" normalizeH="0" baseline="0" noProof="0" dirty="0">
                <a:ln>
                  <a:noFill/>
                </a:ln>
                <a:solidFill>
                  <a:prstClr val="black"/>
                </a:solidFill>
                <a:effectLst/>
                <a:uLnTx/>
                <a:uFillTx/>
                <a:ea typeface="+mn-ea"/>
                <a:cs typeface="+mj-cs"/>
              </a:rPr>
              <a:t>) : </a:t>
            </a:r>
            <a:r>
              <a:rPr kumimoji="0" lang="ar-EG" sz="2200" b="0" i="0" u="none" strike="noStrike" kern="1200" cap="none" spc="0" normalizeH="0" baseline="0" noProof="0" dirty="0">
                <a:ln>
                  <a:noFill/>
                </a:ln>
                <a:solidFill>
                  <a:prstClr val="black"/>
                </a:solidFill>
                <a:effectLst/>
                <a:uLnTx/>
                <a:uFillTx/>
                <a:ea typeface="+mn-ea"/>
                <a:cs typeface="+mj-cs"/>
              </a:rPr>
              <a:t>تم تنظيم التمويل الجماعي كوسيلة لتمويل المشاريع الصغيرة والمتوسطة من خلال المنصات الرقمية.</a:t>
            </a:r>
          </a:p>
          <a:p>
            <a:pPr marR="0" lvl="0" algn="just" defTabSz="914400" rtl="1" eaLnBrk="1" fontAlgn="auto" latinLnBrk="0" hangingPunct="1">
              <a:spcBef>
                <a:spcPts val="0"/>
              </a:spcBef>
              <a:spcAft>
                <a:spcPts val="0"/>
              </a:spcAft>
              <a:buClrTx/>
              <a:buSzTx/>
              <a:tabLst/>
              <a:defRPr/>
            </a:pPr>
            <a:r>
              <a:rPr kumimoji="0" lang="ar-EG" sz="2200" b="1" i="0" u="none" strike="noStrike" kern="1200" cap="none" spc="0" normalizeH="0" baseline="0" noProof="0" dirty="0">
                <a:ln>
                  <a:noFill/>
                </a:ln>
                <a:solidFill>
                  <a:prstClr val="black"/>
                </a:solidFill>
                <a:effectLst/>
                <a:uLnTx/>
                <a:uFillTx/>
                <a:ea typeface="+mn-ea"/>
                <a:cs typeface="+mj-cs"/>
              </a:rPr>
              <a:t>مثال: </a:t>
            </a:r>
            <a:r>
              <a:rPr kumimoji="0" lang="ar-EG" sz="2200" b="0" i="0" u="none" strike="noStrike" kern="1200" cap="none" spc="0" normalizeH="0" baseline="0" noProof="0" dirty="0">
                <a:ln>
                  <a:noFill/>
                </a:ln>
                <a:solidFill>
                  <a:prstClr val="black"/>
                </a:solidFill>
                <a:effectLst/>
                <a:uLnTx/>
                <a:uFillTx/>
                <a:ea typeface="+mn-ea"/>
                <a:cs typeface="+mj-cs"/>
              </a:rPr>
              <a:t>منصة</a:t>
            </a:r>
            <a:r>
              <a:rPr kumimoji="0" lang="en-US" sz="2200" b="0" i="0" u="none" strike="noStrike" kern="1200" cap="none" spc="0" normalizeH="0" baseline="0" noProof="0" dirty="0" err="1">
                <a:ln>
                  <a:noFill/>
                </a:ln>
                <a:solidFill>
                  <a:prstClr val="black"/>
                </a:solidFill>
                <a:effectLst/>
                <a:uLnTx/>
                <a:uFillTx/>
                <a:ea typeface="+mn-ea"/>
                <a:cs typeface="+mj-cs"/>
              </a:rPr>
              <a:t>Forus</a:t>
            </a:r>
            <a:r>
              <a:rPr kumimoji="0" lang="en-US" sz="2200" b="0" i="0" u="none" strike="noStrike" kern="1200" cap="none" spc="0" normalizeH="0" baseline="0" noProof="0" dirty="0">
                <a:ln>
                  <a:noFill/>
                </a:ln>
                <a:solidFill>
                  <a:prstClr val="black"/>
                </a:solidFill>
                <a:effectLst/>
                <a:uLnTx/>
                <a:uFillTx/>
                <a:ea typeface="+mn-ea"/>
                <a:cs typeface="+mj-cs"/>
              </a:rPr>
              <a:t> </a:t>
            </a:r>
            <a:r>
              <a:rPr kumimoji="0" lang="ar-EG" sz="2200" b="0" i="0" u="none" strike="noStrike" kern="1200" cap="none" spc="0" normalizeH="0" baseline="0" noProof="0" dirty="0">
                <a:ln>
                  <a:noFill/>
                </a:ln>
                <a:solidFill>
                  <a:prstClr val="black"/>
                </a:solidFill>
                <a:effectLst/>
                <a:uLnTx/>
                <a:uFillTx/>
                <a:ea typeface="+mn-ea"/>
                <a:cs typeface="+mj-cs"/>
              </a:rPr>
              <a:t> للتمويل الجماعي التي حصلت على الترخيص الرسمي لممارسة نشاطها.</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تطوير التأمين الرقمي </a:t>
            </a:r>
            <a:r>
              <a:rPr kumimoji="0" lang="en-US" sz="2200" b="1" i="0" u="none" strike="noStrike" kern="1200" cap="none" spc="0" normalizeH="0" baseline="0" noProof="0" dirty="0" err="1">
                <a:ln>
                  <a:noFill/>
                </a:ln>
                <a:solidFill>
                  <a:prstClr val="black"/>
                </a:solidFill>
                <a:effectLst/>
                <a:uLnTx/>
                <a:uFillTx/>
                <a:ea typeface="+mn-ea"/>
                <a:cs typeface="+mj-cs"/>
              </a:rPr>
              <a:t>InsurTech</a:t>
            </a:r>
            <a:r>
              <a:rPr kumimoji="0" lang="en-US" sz="2200" b="1" i="0" u="none" strike="noStrike" kern="1200" cap="none" spc="0" normalizeH="0" baseline="0" noProof="0" dirty="0">
                <a:ln>
                  <a:noFill/>
                </a:ln>
                <a:solidFill>
                  <a:prstClr val="black"/>
                </a:solidFill>
                <a:effectLst/>
                <a:uLnTx/>
                <a:uFillTx/>
                <a:ea typeface="+mn-ea"/>
                <a:cs typeface="+mj-cs"/>
              </a:rPr>
              <a:t>)</a:t>
            </a:r>
            <a:r>
              <a:rPr kumimoji="0" lang="ar-EG" sz="2200" b="1" i="0" u="none" strike="noStrike" kern="1200" cap="none" spc="0" normalizeH="0" baseline="0" noProof="0" dirty="0">
                <a:ln>
                  <a:noFill/>
                </a:ln>
                <a:solidFill>
                  <a:prstClr val="black"/>
                </a:solidFill>
                <a:effectLst/>
                <a:uLnTx/>
                <a:uFillTx/>
                <a:ea typeface="+mn-ea"/>
                <a:cs typeface="+mj-cs"/>
              </a:rPr>
              <a:t>) : </a:t>
            </a:r>
            <a:r>
              <a:rPr kumimoji="0" lang="ar-EG" sz="2200" b="0" i="0" u="none" strike="noStrike" kern="1200" cap="none" spc="0" normalizeH="0" baseline="0" noProof="0" dirty="0">
                <a:ln>
                  <a:noFill/>
                </a:ln>
                <a:solidFill>
                  <a:prstClr val="black"/>
                </a:solidFill>
                <a:effectLst/>
                <a:uLnTx/>
                <a:uFillTx/>
                <a:ea typeface="+mn-ea"/>
                <a:cs typeface="+mj-cs"/>
              </a:rPr>
              <a:t>يشهد قطاع التأمين تطورًا رقميًا حيث بدأت شركات التأمين في تقديم حلول وخدمات رقمية بالكامل.</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مثال: </a:t>
            </a:r>
            <a:r>
              <a:rPr kumimoji="0" lang="ar-EG" sz="2200" b="0" i="0" u="none" strike="noStrike" kern="1200" cap="none" spc="0" normalizeH="0" baseline="0" noProof="0" dirty="0">
                <a:ln>
                  <a:noFill/>
                </a:ln>
                <a:solidFill>
                  <a:prstClr val="black"/>
                </a:solidFill>
                <a:effectLst/>
                <a:uLnTx/>
                <a:uFillTx/>
                <a:ea typeface="+mn-ea"/>
                <a:cs typeface="+mj-cs"/>
              </a:rPr>
              <a:t>شركات مثل</a:t>
            </a:r>
            <a:r>
              <a:rPr kumimoji="0" lang="en-US" sz="2200" b="1" i="0" u="none" strike="noStrike" kern="1200" cap="none" spc="0" normalizeH="0" baseline="0" noProof="0" dirty="0" err="1">
                <a:ln>
                  <a:noFill/>
                </a:ln>
                <a:solidFill>
                  <a:prstClr val="black"/>
                </a:solidFill>
                <a:effectLst/>
                <a:uLnTx/>
                <a:uFillTx/>
                <a:ea typeface="+mn-ea"/>
                <a:cs typeface="+mj-cs"/>
              </a:rPr>
              <a:t>Tameeni</a:t>
            </a:r>
            <a:r>
              <a:rPr kumimoji="0" lang="en-US" sz="2200" b="0" i="0" u="none" strike="noStrike" kern="1200" cap="none" spc="0" normalizeH="0" baseline="0" noProof="0" dirty="0">
                <a:ln>
                  <a:noFill/>
                </a:ln>
                <a:solidFill>
                  <a:prstClr val="black"/>
                </a:solidFill>
                <a:effectLst/>
                <a:uLnTx/>
                <a:uFillTx/>
                <a:ea typeface="+mn-ea"/>
                <a:cs typeface="+mj-cs"/>
              </a:rPr>
              <a:t> </a:t>
            </a:r>
            <a:r>
              <a:rPr kumimoji="0" lang="ar-EG" sz="2200" b="0" i="0" u="none" strike="noStrike" kern="1200" cap="none" spc="0" normalizeH="0" baseline="0" noProof="0" dirty="0">
                <a:ln>
                  <a:noFill/>
                </a:ln>
                <a:solidFill>
                  <a:prstClr val="black"/>
                </a:solidFill>
                <a:effectLst/>
                <a:uLnTx/>
                <a:uFillTx/>
                <a:ea typeface="+mn-ea"/>
                <a:cs typeface="+mj-cs"/>
              </a:rPr>
              <a:t> تقدم خدمات مقارنة وشراء وثائق التأمين إلكترونيًا.</a:t>
            </a:r>
          </a:p>
          <a:p>
            <a:pPr marL="342900" marR="0" lvl="0" indent="-34290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ea typeface="+mn-ea"/>
                <a:cs typeface="+mj-cs"/>
              </a:rPr>
              <a:t>التشريعات والتنظيمات الحديثة: </a:t>
            </a:r>
            <a:r>
              <a:rPr kumimoji="0" lang="ar-EG" sz="2200" b="0" i="0" u="none" strike="noStrike" kern="1200" cap="none" spc="0" normalizeH="0" baseline="0" noProof="0" dirty="0">
                <a:ln>
                  <a:noFill/>
                </a:ln>
                <a:solidFill>
                  <a:prstClr val="black"/>
                </a:solidFill>
                <a:effectLst/>
                <a:uLnTx/>
                <a:uFillTx/>
                <a:ea typeface="+mn-ea"/>
                <a:cs typeface="+mj-cs"/>
              </a:rPr>
              <a:t>أصدرت السعودية لائحة تنظيمية شاملة لشركات التقنية المالية، تتضمن متطلبات رأس المال، الحوكمة، حماية المستهلك، مكافحة غسل الأموال، والأمن السيبراني.</a:t>
            </a:r>
          </a:p>
        </p:txBody>
      </p:sp>
      <p:pic>
        <p:nvPicPr>
          <p:cNvPr id="6" name="Graphic 21">
            <a:extLst>
              <a:ext uri="{FF2B5EF4-FFF2-40B4-BE49-F238E27FC236}">
                <a16:creationId xmlns:a16="http://schemas.microsoft.com/office/drawing/2014/main" id="{1A2422EF-A4AC-DBFA-71B2-1A9361BE33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8183744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F7B1F0-5E8A-E488-7FCF-5CAD272F086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3815D88-8E43-85DF-BB42-C5045C4008B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4AC3C12-1C24-0E39-4935-EC324E902296}"/>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Alexandria" pitchFamily="2" charset="-78"/>
                <a:cs typeface="Arial" panose="020B0604020202020204" pitchFamily="34" charset="0"/>
              </a:rPr>
              <a:t>دولة الامارات  – واقع التكنولوجيا المالية </a:t>
            </a:r>
          </a:p>
        </p:txBody>
      </p:sp>
      <p:sp>
        <p:nvSpPr>
          <p:cNvPr id="28" name="Rectangle 27">
            <a:extLst>
              <a:ext uri="{FF2B5EF4-FFF2-40B4-BE49-F238E27FC236}">
                <a16:creationId xmlns:a16="http://schemas.microsoft.com/office/drawing/2014/main" id="{7C8B65A4-0727-4540-D252-A4D565A9FA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BCECD8B-F9C4-D309-CA4F-E0047444F7C1}"/>
              </a:ext>
            </a:extLst>
          </p:cNvPr>
          <p:cNvSpPr txBox="1"/>
          <p:nvPr/>
        </p:nvSpPr>
        <p:spPr>
          <a:xfrm>
            <a:off x="205740" y="1400748"/>
            <a:ext cx="11738610" cy="5078313"/>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المرتكزات الرئيسية لتطور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 في دولة الامارات :</a:t>
            </a:r>
          </a:p>
          <a:p>
            <a:pPr algn="r" rtl="1">
              <a:buFont typeface="+mj-lt"/>
              <a:buAutoNum type="arabicPeriod"/>
            </a:pPr>
            <a:r>
              <a:rPr lang="ar-EG" sz="2400" b="1" dirty="0"/>
              <a:t> </a:t>
            </a:r>
            <a:r>
              <a:rPr lang="ar-AE" sz="2400" b="1" dirty="0"/>
              <a:t>وجود بيئة تنظيمية متقدمة:</a:t>
            </a:r>
            <a:endParaRPr lang="ar-AE" sz="2400" dirty="0"/>
          </a:p>
          <a:p>
            <a:pPr lvl="1" algn="r" rtl="1"/>
            <a:r>
              <a:rPr lang="ar-EG" sz="2400" dirty="0"/>
              <a:t>- </a:t>
            </a:r>
            <a:r>
              <a:rPr lang="ar-AE" sz="2400" dirty="0"/>
              <a:t>أطلقت كل من </a:t>
            </a:r>
            <a:r>
              <a:rPr lang="ar-AE" sz="2400" b="1" dirty="0"/>
              <a:t>سلطة دبي للخدمات المالية (</a:t>
            </a:r>
            <a:r>
              <a:rPr lang="en-US" sz="2400" b="1" dirty="0"/>
              <a:t>DFSA)</a:t>
            </a:r>
            <a:r>
              <a:rPr lang="en-US" sz="2400" dirty="0"/>
              <a:t> </a:t>
            </a:r>
            <a:r>
              <a:rPr lang="ar-EG" sz="2400" dirty="0"/>
              <a:t>) ف</a:t>
            </a:r>
            <a:r>
              <a:rPr lang="ar-AE" sz="2400" dirty="0"/>
              <a:t>ي مركز دبي المالي العالمي </a:t>
            </a:r>
            <a:r>
              <a:rPr lang="en-US" sz="2400" dirty="0"/>
              <a:t>DIFC) </a:t>
            </a:r>
            <a:r>
              <a:rPr lang="ar-EG" sz="2400" dirty="0"/>
              <a:t>) </a:t>
            </a:r>
            <a:r>
              <a:rPr lang="ar-AE" sz="2400" dirty="0"/>
              <a:t>و</a:t>
            </a:r>
            <a:r>
              <a:rPr lang="ar-AE" sz="2400" b="1" dirty="0"/>
              <a:t>هيئة تنظيم الخدمات المالية </a:t>
            </a:r>
            <a:r>
              <a:rPr lang="en-US" sz="2400" b="1" dirty="0"/>
              <a:t>SRA)</a:t>
            </a:r>
            <a:r>
              <a:rPr lang="en-US" sz="2400" dirty="0"/>
              <a:t> </a:t>
            </a:r>
            <a:r>
              <a:rPr lang="ar-EG" sz="2400" dirty="0"/>
              <a:t>) ف</a:t>
            </a:r>
            <a:r>
              <a:rPr lang="ar-AE" sz="2400" dirty="0"/>
              <a:t>ي سوق أبوظبي العالمي </a:t>
            </a:r>
            <a:r>
              <a:rPr lang="en-US" sz="2400" dirty="0"/>
              <a:t>ADGM) </a:t>
            </a:r>
            <a:r>
              <a:rPr lang="ar-EG" sz="2400" dirty="0"/>
              <a:t>) ب</a:t>
            </a:r>
            <a:r>
              <a:rPr lang="ar-AE" sz="2400" dirty="0"/>
              <a:t>رامج </a:t>
            </a:r>
            <a:r>
              <a:rPr lang="en-US" sz="2400" dirty="0"/>
              <a:t>Sandbox </a:t>
            </a:r>
            <a:r>
              <a:rPr lang="ar-AE" sz="2400" dirty="0"/>
              <a:t>لتشجيع شركات </a:t>
            </a:r>
            <a:r>
              <a:rPr lang="en-US" sz="2400" dirty="0"/>
              <a:t>FinTech </a:t>
            </a:r>
            <a:r>
              <a:rPr lang="ar-EG" sz="2400" dirty="0"/>
              <a:t> </a:t>
            </a:r>
            <a:r>
              <a:rPr lang="ar-AE" sz="2400" dirty="0"/>
              <a:t>على تجربة حلولها المبتكرة ضمن بيئة آمنة ومنظمة.</a:t>
            </a:r>
          </a:p>
          <a:p>
            <a:pPr lvl="1" algn="r" rtl="1"/>
            <a:r>
              <a:rPr lang="ar-EG" sz="2400" dirty="0"/>
              <a:t>- </a:t>
            </a:r>
            <a:r>
              <a:rPr lang="ar-AE" sz="2400" dirty="0"/>
              <a:t>إصدار قوانين خاصة بالتقنية المالية، منها تشريعات لتنظيم التمويل الجماعي، الأصول الرقمية، والعملات المشفرة.</a:t>
            </a:r>
          </a:p>
          <a:p>
            <a:pPr algn="r" rtl="1"/>
            <a:r>
              <a:rPr lang="ar-AE" sz="2400" b="1" dirty="0"/>
              <a:t>مثال:</a:t>
            </a:r>
            <a:r>
              <a:rPr lang="ar-EG" sz="2400" b="1" dirty="0"/>
              <a:t> </a:t>
            </a:r>
            <a:r>
              <a:rPr lang="ar-AE" sz="2400" dirty="0"/>
              <a:t>منصة التمويل الجماعي </a:t>
            </a:r>
            <a:r>
              <a:rPr lang="en-US" sz="2400" b="1" dirty="0"/>
              <a:t>Beehive</a:t>
            </a:r>
            <a:r>
              <a:rPr lang="ar-EG" sz="2400" b="1" dirty="0"/>
              <a:t> </a:t>
            </a:r>
            <a:r>
              <a:rPr lang="en-US" sz="2400" dirty="0"/>
              <a:t>، </a:t>
            </a:r>
            <a:r>
              <a:rPr lang="ar-AE" sz="2400" dirty="0"/>
              <a:t>التي حصلت على ترخيص رسمي في دبي.</a:t>
            </a:r>
          </a:p>
          <a:p>
            <a:pPr algn="r" rtl="1"/>
            <a:r>
              <a:rPr lang="ar-EG" sz="2400" b="1" dirty="0"/>
              <a:t>2- </a:t>
            </a:r>
            <a:r>
              <a:rPr lang="ar-AE" sz="2400" b="1" dirty="0"/>
              <a:t>تبني العملات الرقمية والأصول المشفرة:</a:t>
            </a:r>
            <a:endParaRPr lang="ar-AE" sz="2400" dirty="0"/>
          </a:p>
          <a:p>
            <a:pPr lvl="1" algn="r" rtl="1"/>
            <a:r>
              <a:rPr lang="ar-AE" sz="2400" dirty="0"/>
              <a:t>الإمارات وضعت إطارًا قانونيًا متكاملاً لتنظيم الأصول الافتراضية مثل العملات المشفرة والرموز الرقمية </a:t>
            </a:r>
            <a:r>
              <a:rPr lang="en-US" sz="2400" dirty="0"/>
              <a:t>Tokens)</a:t>
            </a:r>
            <a:r>
              <a:rPr lang="ar-EG" sz="2400" dirty="0"/>
              <a:t>).</a:t>
            </a:r>
            <a:endParaRPr lang="en-US" sz="2400" dirty="0"/>
          </a:p>
          <a:p>
            <a:pPr algn="r" rtl="1"/>
            <a:r>
              <a:rPr lang="ar-AE" sz="2400" b="1" dirty="0"/>
              <a:t>مثال:</a:t>
            </a:r>
            <a:r>
              <a:rPr lang="ar-EG" sz="2400" b="1" dirty="0"/>
              <a:t> </a:t>
            </a:r>
            <a:r>
              <a:rPr lang="ar-AE" sz="2400" dirty="0"/>
              <a:t>منصة تداول الأصول الرقمية </a:t>
            </a:r>
            <a:r>
              <a:rPr lang="en-US" sz="2400" b="1" dirty="0"/>
              <a:t>Binance</a:t>
            </a:r>
            <a:r>
              <a:rPr lang="en-US" sz="2400" dirty="0"/>
              <a:t> </a:t>
            </a:r>
            <a:r>
              <a:rPr lang="ar-EG" sz="2400" dirty="0"/>
              <a:t> ح</a:t>
            </a:r>
            <a:r>
              <a:rPr lang="ar-AE" sz="2400" dirty="0"/>
              <a:t>صلت على موافقة مبدئية للعمل في سوق أبوظبي العالمي.</a:t>
            </a:r>
            <a:endParaRPr lang="ar-EG" sz="2400" dirty="0"/>
          </a:p>
          <a:p>
            <a:pPr algn="r" rtl="1"/>
            <a:r>
              <a:rPr lang="ar-EG" sz="2400" dirty="0"/>
              <a:t>3. </a:t>
            </a:r>
            <a:r>
              <a:rPr lang="ar-AE" sz="2400" b="1" dirty="0"/>
              <a:t>النمو في حلول الدفع الإلكتروني والمحافظ الذكية:</a:t>
            </a:r>
            <a:r>
              <a:rPr lang="ar-EG" sz="2400" b="1" dirty="0"/>
              <a:t> </a:t>
            </a:r>
            <a:r>
              <a:rPr lang="ar-AE" sz="2400" dirty="0"/>
              <a:t>توسع كبير في استخدام تطبيقات المحافظ الإلكترونية، الدفع عبر الهواتف، وخدمات الدفع دون تلامس </a:t>
            </a:r>
            <a:r>
              <a:rPr lang="en-US" sz="2400" dirty="0"/>
              <a:t>Contactless Payment)</a:t>
            </a:r>
            <a:r>
              <a:rPr lang="ar-EG" sz="2400" dirty="0"/>
              <a:t>).</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7B97D19E-23EF-3B3C-F041-73FF70A9B4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69893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26ED96-3E8B-76FD-A045-42BE1A5F8EF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364DA3F-CB93-A09B-F8AD-70BF26D810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12F95C3-FDA7-4A3F-9C8D-C004C7678827}"/>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دولة قطر – واقع التكنولوجيا المالية </a:t>
            </a:r>
          </a:p>
        </p:txBody>
      </p:sp>
      <p:sp>
        <p:nvSpPr>
          <p:cNvPr id="28" name="Rectangle 27">
            <a:extLst>
              <a:ext uri="{FF2B5EF4-FFF2-40B4-BE49-F238E27FC236}">
                <a16:creationId xmlns:a16="http://schemas.microsoft.com/office/drawing/2014/main" id="{AEBE4559-01D5-D014-8856-928131A1E83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ADCC224-BC5A-B3BD-D698-63093C569DDC}"/>
              </a:ext>
            </a:extLst>
          </p:cNvPr>
          <p:cNvSpPr txBox="1"/>
          <p:nvPr/>
        </p:nvSpPr>
        <p:spPr>
          <a:xfrm>
            <a:off x="274321" y="1492187"/>
            <a:ext cx="11452860" cy="3847207"/>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دولة قطر  :</a:t>
            </a:r>
          </a:p>
          <a:p>
            <a:pPr marL="457200" marR="0" lvl="0" indent="-457200" algn="just" defTabSz="914400" rtl="1" eaLnBrk="1" fontAlgn="auto" latinLnBrk="0" hangingPunct="1">
              <a:spcBef>
                <a:spcPts val="0"/>
              </a:spcBef>
              <a:spcAft>
                <a:spcPts val="0"/>
              </a:spcAft>
              <a:buClrTx/>
              <a:buSzTx/>
              <a:buFontTx/>
              <a:buAutoNum type="arabicPeriod"/>
              <a:tabLst/>
              <a:defRPr/>
            </a:pPr>
            <a:r>
              <a:rPr lang="ar-EG" sz="2200" b="1" dirty="0">
                <a:solidFill>
                  <a:prstClr val="black"/>
                </a:solidFill>
                <a:latin typeface="Alexandria regular" pitchFamily="2" charset="-78"/>
                <a:cs typeface="Times New Roman" panose="02020603050405020304" pitchFamily="18" charset="0"/>
              </a:rPr>
              <a:t>إنشاء البيئة التنظيمية التجريبية </a:t>
            </a:r>
            <a:r>
              <a:rPr lang="ar-EG" sz="2200" dirty="0">
                <a:solidFill>
                  <a:prstClr val="black"/>
                </a:solidFill>
                <a:latin typeface="Alexandria regular" pitchFamily="2" charset="-78"/>
                <a:cs typeface="Times New Roman" panose="02020603050405020304" pitchFamily="18" charset="0"/>
              </a:rPr>
              <a:t>:هيئة تنظيم مركز قطر للمال </a:t>
            </a:r>
            <a:r>
              <a:rPr lang="en-US" sz="2000" dirty="0">
                <a:solidFill>
                  <a:prstClr val="black"/>
                </a:solidFill>
                <a:latin typeface="Alexandria regular" pitchFamily="2" charset="-78"/>
                <a:cs typeface="Times New Roman" panose="02020603050405020304" pitchFamily="18" charset="0"/>
              </a:rPr>
              <a:t>QFCRA) </a:t>
            </a:r>
            <a:r>
              <a:rPr lang="ar-EG" sz="2000" dirty="0">
                <a:solidFill>
                  <a:prstClr val="black"/>
                </a:solidFill>
                <a:latin typeface="Alexandria regular" pitchFamily="2" charset="-78"/>
                <a:cs typeface="Times New Roman" panose="02020603050405020304" pitchFamily="18" charset="0"/>
              </a:rPr>
              <a:t>) </a:t>
            </a:r>
            <a:r>
              <a:rPr lang="ar-EG" sz="2200" dirty="0">
                <a:solidFill>
                  <a:prstClr val="black"/>
                </a:solidFill>
                <a:latin typeface="Alexandria regular" pitchFamily="2" charset="-78"/>
                <a:cs typeface="Times New Roman" panose="02020603050405020304" pitchFamily="18" charset="0"/>
              </a:rPr>
              <a:t>أطلقت بيئة </a:t>
            </a:r>
            <a:r>
              <a:rPr lang="en-US" sz="2000" dirty="0">
                <a:solidFill>
                  <a:prstClr val="black"/>
                </a:solidFill>
                <a:latin typeface="Alexandria regular" pitchFamily="2" charset="-78"/>
                <a:cs typeface="Times New Roman" panose="02020603050405020304" pitchFamily="18" charset="0"/>
              </a:rPr>
              <a:t>Sandbox</a:t>
            </a:r>
            <a:r>
              <a:rPr lang="en-US" sz="2200" dirty="0">
                <a:solidFill>
                  <a:prstClr val="black"/>
                </a:solidFill>
                <a:latin typeface="Alexandria regular" pitchFamily="2" charset="-78"/>
                <a:cs typeface="Times New Roman" panose="02020603050405020304" pitchFamily="18" charset="0"/>
              </a:rPr>
              <a:t> </a:t>
            </a:r>
            <a:r>
              <a:rPr lang="ar-EG" sz="2200" dirty="0">
                <a:solidFill>
                  <a:prstClr val="black"/>
                </a:solidFill>
                <a:latin typeface="Alexandria regular" pitchFamily="2" charset="-78"/>
                <a:cs typeface="Times New Roman" panose="02020603050405020304" pitchFamily="18" charset="0"/>
              </a:rPr>
              <a:t> لمساعدة الشركات الناشئة في قطاع التكنولوجيا المالية على تجربة ابتكاراتها في بيئة خاضعة للرقابة قبل منح التراخيص الكاملة.</a:t>
            </a:r>
          </a:p>
          <a:p>
            <a:pPr marR="0" lvl="0" algn="just" defTabSz="914400" rtl="1" eaLnBrk="1" fontAlgn="auto" latinLnBrk="0" hangingPunct="1">
              <a:spcBef>
                <a:spcPts val="0"/>
              </a:spcBef>
              <a:spcAft>
                <a:spcPts val="0"/>
              </a:spcAft>
              <a:buClrTx/>
              <a:buSzTx/>
              <a:tabLst/>
              <a:defRPr/>
            </a:pPr>
            <a:r>
              <a:rPr lang="ar-EG" sz="2200" b="1" dirty="0">
                <a:solidFill>
                  <a:prstClr val="black"/>
                </a:solidFill>
                <a:latin typeface="Alexandria regular" pitchFamily="2" charset="-78"/>
                <a:cs typeface="Times New Roman" panose="02020603050405020304" pitchFamily="18" charset="0"/>
              </a:rPr>
              <a:t>2. تطوير نظم الدفع الإلكتروني والمحافظ الرقمية: </a:t>
            </a:r>
            <a:r>
              <a:rPr lang="ar-EG" sz="2200" dirty="0">
                <a:solidFill>
                  <a:prstClr val="black"/>
                </a:solidFill>
                <a:latin typeface="Alexandria regular" pitchFamily="2" charset="-78"/>
                <a:cs typeface="Times New Roman" panose="02020603050405020304" pitchFamily="18" charset="0"/>
              </a:rPr>
              <a:t>تسعى قطر لتعزيز حلول الدفع الإلكتروني وخدمات المحافظ الذكية بهدف تقليل الاعتماد على المعاملات النقدية، خاصة بعد أزمة كوفيد-19.</a:t>
            </a:r>
            <a:r>
              <a:rPr lang="ar-EG" sz="2200" b="1" dirty="0">
                <a:solidFill>
                  <a:prstClr val="black"/>
                </a:solidFill>
                <a:latin typeface="Alexandria regular" pitchFamily="2" charset="-78"/>
                <a:cs typeface="Times New Roman" panose="02020603050405020304" pitchFamily="18" charset="0"/>
              </a:rPr>
              <a:t>مثال: </a:t>
            </a:r>
            <a:r>
              <a:rPr lang="ar-EG" sz="2200" dirty="0">
                <a:solidFill>
                  <a:prstClr val="black"/>
                </a:solidFill>
                <a:latin typeface="Alexandria regular" pitchFamily="2" charset="-78"/>
                <a:cs typeface="Times New Roman" panose="02020603050405020304" pitchFamily="18" charset="0"/>
              </a:rPr>
              <a:t>بعض البنوك القطرية مثل </a:t>
            </a:r>
            <a:r>
              <a:rPr lang="en-US" sz="2000" dirty="0">
                <a:solidFill>
                  <a:prstClr val="black"/>
                </a:solidFill>
                <a:latin typeface="Alexandria regular" pitchFamily="2" charset="-78"/>
                <a:cs typeface="Times New Roman" panose="02020603050405020304" pitchFamily="18" charset="0"/>
              </a:rPr>
              <a:t>QNB </a:t>
            </a:r>
            <a:r>
              <a:rPr lang="ar-EG" sz="2000" dirty="0">
                <a:solidFill>
                  <a:prstClr val="black"/>
                </a:solidFill>
                <a:latin typeface="Alexandria regular" pitchFamily="2" charset="-78"/>
                <a:cs typeface="Times New Roman" panose="02020603050405020304" pitchFamily="18" charset="0"/>
              </a:rPr>
              <a:t> ومصرف الريان </a:t>
            </a:r>
            <a:r>
              <a:rPr lang="ar-EG" sz="2200" dirty="0">
                <a:solidFill>
                  <a:prstClr val="black"/>
                </a:solidFill>
                <a:latin typeface="Alexandria regular" pitchFamily="2" charset="-78"/>
                <a:cs typeface="Times New Roman" panose="02020603050405020304" pitchFamily="18" charset="0"/>
              </a:rPr>
              <a:t>أطلقت خدمات الدفع عبر الجوال والمحافظ الإلكترونية.</a:t>
            </a:r>
          </a:p>
          <a:p>
            <a:pPr marR="0" lvl="0" algn="just" defTabSz="914400" rtl="1" eaLnBrk="1" fontAlgn="auto" latinLnBrk="0" hangingPunct="1">
              <a:spcBef>
                <a:spcPts val="0"/>
              </a:spcBef>
              <a:spcAft>
                <a:spcPts val="0"/>
              </a:spcAft>
              <a:buClrTx/>
              <a:buSzTx/>
              <a:tabLst/>
              <a:defRPr/>
            </a:pPr>
            <a:r>
              <a:rPr lang="ar-EG" sz="2200" b="1" dirty="0">
                <a:solidFill>
                  <a:prstClr val="black"/>
                </a:solidFill>
                <a:latin typeface="Alexandria regular" pitchFamily="2" charset="-78"/>
                <a:cs typeface="Times New Roman" panose="02020603050405020304" pitchFamily="18" charset="0"/>
              </a:rPr>
              <a:t>3. التمويل الجماعي </a:t>
            </a:r>
            <a:r>
              <a:rPr lang="en-US" sz="2200" dirty="0">
                <a:solidFill>
                  <a:prstClr val="black"/>
                </a:solidFill>
                <a:latin typeface="Alexandria regular" pitchFamily="2" charset="-78"/>
                <a:cs typeface="Times New Roman" panose="02020603050405020304" pitchFamily="18" charset="0"/>
              </a:rPr>
              <a:t>Crowdfunding)</a:t>
            </a:r>
            <a:r>
              <a:rPr lang="ar-EG" sz="2200" dirty="0">
                <a:solidFill>
                  <a:prstClr val="black"/>
                </a:solidFill>
                <a:latin typeface="Alexandria regular" pitchFamily="2" charset="-78"/>
                <a:cs typeface="Times New Roman" panose="02020603050405020304" pitchFamily="18" charset="0"/>
              </a:rPr>
              <a:t>) : قطر وضعت إطارًا تنظيميًا لتشجيع منصات التمويل الجماعي، بهدف دعم المشاريع الصغيرة والمتوسطة ورواد الأعمال</a:t>
            </a:r>
          </a:p>
          <a:p>
            <a:pPr marR="0" lvl="0" algn="just" defTabSz="914400" rtl="1" eaLnBrk="1" fontAlgn="auto" latinLnBrk="0" hangingPunct="1">
              <a:spcBef>
                <a:spcPts val="0"/>
              </a:spcBef>
              <a:spcAft>
                <a:spcPts val="0"/>
              </a:spcAft>
              <a:buClrTx/>
              <a:buSzTx/>
              <a:tabLst/>
              <a:defRPr/>
            </a:pPr>
            <a:r>
              <a:rPr lang="ar-EG" sz="2200" dirty="0">
                <a:solidFill>
                  <a:prstClr val="black"/>
                </a:solidFill>
                <a:latin typeface="Alexandria regular" pitchFamily="2" charset="-78"/>
                <a:cs typeface="Times New Roman" panose="02020603050405020304" pitchFamily="18" charset="0"/>
              </a:rPr>
              <a:t>4</a:t>
            </a:r>
            <a:r>
              <a:rPr lang="ar-EG" sz="2200" b="1" dirty="0">
                <a:solidFill>
                  <a:prstClr val="black"/>
                </a:solidFill>
                <a:latin typeface="Alexandria regular" pitchFamily="2" charset="-78"/>
                <a:cs typeface="Times New Roman" panose="02020603050405020304" pitchFamily="18" charset="0"/>
              </a:rPr>
              <a:t>. إطلاق استراتيجية التكنولوجيا المالية الوطنية: </a:t>
            </a:r>
            <a:r>
              <a:rPr lang="ar-EG" sz="2200" dirty="0">
                <a:solidFill>
                  <a:prstClr val="black"/>
                </a:solidFill>
                <a:latin typeface="Alexandria regular" pitchFamily="2" charset="-78"/>
                <a:cs typeface="Times New Roman" panose="02020603050405020304" pitchFamily="18" charset="0"/>
              </a:rPr>
              <a:t>في عام 2021، أطلق مصرف قطر المركزي (</a:t>
            </a:r>
            <a:r>
              <a:rPr lang="en-US" sz="2200" dirty="0">
                <a:solidFill>
                  <a:prstClr val="black"/>
                </a:solidFill>
                <a:latin typeface="Alexandria regular" pitchFamily="2" charset="-78"/>
                <a:cs typeface="Times New Roman" panose="02020603050405020304" pitchFamily="18" charset="0"/>
              </a:rPr>
              <a:t>QCB) </a:t>
            </a:r>
            <a:r>
              <a:rPr lang="ar-EG" sz="2200" dirty="0">
                <a:solidFill>
                  <a:prstClr val="black"/>
                </a:solidFill>
                <a:latin typeface="Alexandria regular" pitchFamily="2" charset="-78"/>
                <a:cs typeface="Times New Roman" panose="02020603050405020304" pitchFamily="18" charset="0"/>
              </a:rPr>
              <a:t>) أول استراتيجية وطنية للتكنولوجيا المالية تهدف إلى:تعزيز الابتكار المالي.تنظيم الأصول الرقمية ، دعم الأمن السيبراني.جذب استثمارات </a:t>
            </a:r>
            <a:r>
              <a:rPr lang="en-US" sz="2200" dirty="0">
                <a:solidFill>
                  <a:prstClr val="black"/>
                </a:solidFill>
                <a:latin typeface="Alexandria regular" pitchFamily="2" charset="-78"/>
                <a:cs typeface="Times New Roman" panose="02020603050405020304" pitchFamily="18" charset="0"/>
              </a:rPr>
              <a:t>FinTech</a:t>
            </a:r>
            <a:r>
              <a:rPr lang="ar-EG" sz="2200" dirty="0">
                <a:solidFill>
                  <a:prstClr val="black"/>
                </a:solidFill>
                <a:latin typeface="Alexandria regular" pitchFamily="2" charset="-78"/>
                <a:cs typeface="Times New Roman" panose="02020603050405020304" pitchFamily="18" charset="0"/>
              </a:rPr>
              <a:t> إلى السوق القطري.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23C08B2-F415-E01C-1624-2627D91F6A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2331803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958165-F4AD-BDCC-A932-3E6D900D998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EB6FDD0-619B-6E91-6B3B-7AEC41B508A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D7E1260-9F4F-6EB9-9945-AC73EC59B5D8}"/>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جمهورية مصر العربية - واقع التكنولوجيا المالية</a:t>
            </a:r>
          </a:p>
        </p:txBody>
      </p:sp>
      <p:sp>
        <p:nvSpPr>
          <p:cNvPr id="28" name="Rectangle 27">
            <a:extLst>
              <a:ext uri="{FF2B5EF4-FFF2-40B4-BE49-F238E27FC236}">
                <a16:creationId xmlns:a16="http://schemas.microsoft.com/office/drawing/2014/main" id="{7AF8B0B0-D9F9-9318-20A0-470657C47E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541938B-E212-43B6-197A-74F4E2051F1D}"/>
              </a:ext>
            </a:extLst>
          </p:cNvPr>
          <p:cNvSpPr txBox="1"/>
          <p:nvPr/>
        </p:nvSpPr>
        <p:spPr>
          <a:xfrm>
            <a:off x="217170" y="1508754"/>
            <a:ext cx="11441431" cy="3416320"/>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جمهورية مصر العربية :</a:t>
            </a:r>
          </a:p>
          <a:p>
            <a:pPr marL="457200" marR="0" lvl="0" indent="-457200" algn="just" defTabSz="914400" rtl="1" eaLnBrk="1" fontAlgn="auto" latinLnBrk="0" hangingPunct="1">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إصدار استراتيجية التكنولوجيا المالية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الوطنية: في عام 2019، أطلق البنك المركزي المصري استراتيجية وطنية للتكنولوجيا المالية (2022-2025) لدعم الشمول المالي والابتكار الرقمي في القطاع المالي ، تهدف الى ( تحفيز استخدام المحافظ الإلكترونية ، دعم شركات التكنولوجيا المالية الناشئة ، تشجيع استخدام الذكاء الاصطناعي والبلوك تشين في الخدمات المالية.</a:t>
            </a:r>
          </a:p>
          <a:p>
            <a:pPr marL="0" marR="0" lvl="0" indent="0" algn="just"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2. </a:t>
            </a:r>
            <a:r>
              <a:rPr lang="ar-EG" sz="2400" b="1" dirty="0">
                <a:solidFill>
                  <a:prstClr val="black"/>
                </a:solidFill>
                <a:latin typeface="Alexandria regular" pitchFamily="2" charset="-78"/>
                <a:cs typeface="Times New Roman" panose="02020603050405020304" pitchFamily="18" charset="0"/>
              </a:rPr>
              <a:t>بيئة </a:t>
            </a:r>
            <a:r>
              <a:rPr lang="en-US" sz="2400" b="1" dirty="0">
                <a:solidFill>
                  <a:prstClr val="black"/>
                </a:solidFill>
                <a:latin typeface="Alexandria regular" pitchFamily="2" charset="-78"/>
                <a:cs typeface="Times New Roman" panose="02020603050405020304" pitchFamily="18" charset="0"/>
              </a:rPr>
              <a:t>Sandbox </a:t>
            </a:r>
            <a:r>
              <a:rPr lang="ar-EG" sz="2400" b="1" dirty="0">
                <a:solidFill>
                  <a:prstClr val="black"/>
                </a:solidFill>
                <a:latin typeface="Alexandria regular" pitchFamily="2" charset="-78"/>
                <a:cs typeface="Times New Roman" panose="02020603050405020304" pitchFamily="18" charset="0"/>
              </a:rPr>
              <a:t> التنظيمية: </a:t>
            </a:r>
            <a:r>
              <a:rPr lang="ar-EG" sz="2400" dirty="0">
                <a:solidFill>
                  <a:prstClr val="black"/>
                </a:solidFill>
                <a:latin typeface="Alexandria regular" pitchFamily="2" charset="-78"/>
                <a:cs typeface="Times New Roman" panose="02020603050405020304" pitchFamily="18" charset="0"/>
              </a:rPr>
              <a:t>أنشأ البنك المركزي المصري بيئة </a:t>
            </a:r>
            <a:r>
              <a:rPr lang="en-US" sz="2400" dirty="0">
                <a:solidFill>
                  <a:prstClr val="black"/>
                </a:solidFill>
                <a:latin typeface="Alexandria regular" pitchFamily="2" charset="-78"/>
                <a:cs typeface="Times New Roman" panose="02020603050405020304" pitchFamily="18" charset="0"/>
              </a:rPr>
              <a:t>Sandbox</a:t>
            </a:r>
            <a:r>
              <a:rPr lang="ar-EG" sz="2400" dirty="0">
                <a:solidFill>
                  <a:prstClr val="black"/>
                </a:solidFill>
                <a:latin typeface="Alexandria regular" pitchFamily="2" charset="-78"/>
                <a:cs typeface="Times New Roman" panose="02020603050405020304" pitchFamily="18" charset="0"/>
              </a:rPr>
              <a:t> لتجربة ابتكارات</a:t>
            </a:r>
            <a:r>
              <a:rPr lang="en-US" sz="2400" dirty="0">
                <a:solidFill>
                  <a:prstClr val="black"/>
                </a:solidFill>
                <a:latin typeface="Alexandria regular" pitchFamily="2" charset="-78"/>
                <a:cs typeface="Times New Roman" panose="02020603050405020304" pitchFamily="18" charset="0"/>
              </a:rPr>
              <a:t>FinTech </a:t>
            </a:r>
            <a:r>
              <a:rPr lang="ar-EG" sz="2400" dirty="0">
                <a:solidFill>
                  <a:prstClr val="black"/>
                </a:solidFill>
                <a:latin typeface="Alexandria regular" pitchFamily="2" charset="-78"/>
                <a:cs typeface="Times New Roman" panose="02020603050405020304" pitchFamily="18" charset="0"/>
              </a:rPr>
              <a:t>الجديدة، مع ضمان توافر رقابة تنظيمية.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تطور خدمات الدفع الإلكتروني والمحافظ الذكية: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توسعت خدمات الدفع عبر الهاتف المحمول والمحافظ الإلكترونية، خاصة مع دعم الحكومة للتحول لمجتمع "لا نقدي".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FA047A1-D5C7-8143-5169-52821C2A1A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1154485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D752F-D54E-78D9-E7E7-07B2632F92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86E5BD-1C0F-89D5-46D5-23542E66BDB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7A8EC4A-61D0-3438-96B9-07C9B466529D}"/>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البحرين - واقع التكنولوجيا المالية</a:t>
            </a:r>
          </a:p>
        </p:txBody>
      </p:sp>
      <p:sp>
        <p:nvSpPr>
          <p:cNvPr id="28" name="Rectangle 27">
            <a:extLst>
              <a:ext uri="{FF2B5EF4-FFF2-40B4-BE49-F238E27FC236}">
                <a16:creationId xmlns:a16="http://schemas.microsoft.com/office/drawing/2014/main" id="{F2BB67F2-E995-253A-8E60-A3F363AEAA3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4243FE5-931B-8A31-E66E-624ADB1133E7}"/>
              </a:ext>
            </a:extLst>
          </p:cNvPr>
          <p:cNvSpPr txBox="1"/>
          <p:nvPr/>
        </p:nvSpPr>
        <p:spPr>
          <a:xfrm>
            <a:off x="285750" y="1345782"/>
            <a:ext cx="11681460" cy="526297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البحرين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البيئة التنظيمية والـ </a:t>
            </a:r>
            <a:r>
              <a:rPr kumimoji="0" lang="en-US"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ar-EG"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أطلق مصرف البحرين المركزي  برنامج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التنظيمي في عام 2017،</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تنظيم العملات الرقمية والأصول المشفرة: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البحرين من الدول الخليجية القليلة التي وضعت إطارًا قانونيًا واضحًا لتنظيم العملات المشفرة.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:منح تراخيص لمنصات مثل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Rain</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لتداول العملات الرقمية بشكل قانوني تحت إشراف مصرف البحرين المركزي.</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حلول الدفع الإلكتروني والمحافظ الرقمية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انتشار واسع لحلول الدفع عبر الهاتف وخدمات المحافظ الذكية.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منصة </a:t>
            </a:r>
            <a:r>
              <a:rPr kumimoji="0" lang="en-US" sz="20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BenefitPay</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التي أصبحت من أشهر التطبيقات المالية في البحرين، تقدم خدمات دفع فواتير، تحويل الأموال، وسداد المشتريات.</a:t>
            </a:r>
          </a:p>
          <a:p>
            <a:pPr marL="0" marR="0" lvl="0" indent="0" algn="r"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4. تطوير حلول التمويل الجماعي </a:t>
            </a:r>
            <a:r>
              <a:rPr lang="en-US" sz="2000" b="1" dirty="0">
                <a:solidFill>
                  <a:prstClr val="black"/>
                </a:solidFill>
                <a:latin typeface="Alexandria regular" pitchFamily="2" charset="-78"/>
                <a:cs typeface="Times New Roman" panose="02020603050405020304" pitchFamily="18" charset="0"/>
              </a:rPr>
              <a:t>Crowdfunding)</a:t>
            </a:r>
            <a:r>
              <a:rPr lang="ar-EG" sz="2000" b="1" dirty="0">
                <a:solidFill>
                  <a:prstClr val="black"/>
                </a:solidFill>
                <a:latin typeface="Alexandria regular" pitchFamily="2" charset="-78"/>
                <a:cs typeface="Times New Roman" panose="02020603050405020304" pitchFamily="18" charset="0"/>
              </a:rPr>
              <a:t>) </a:t>
            </a:r>
            <a:r>
              <a:rPr lang="ar-EG" sz="2400" dirty="0">
                <a:solidFill>
                  <a:prstClr val="black"/>
                </a:solidFill>
                <a:latin typeface="Alexandria regular" pitchFamily="2" charset="-78"/>
                <a:cs typeface="Times New Roman" panose="02020603050405020304" pitchFamily="18" charset="0"/>
              </a:rPr>
              <a:t>:تم إصدار تشريعات تنظم منصات التمويل الجماعي لدعم رواد الأعمال والشركات الصغيرة والمتوسطة.</a:t>
            </a:r>
          </a:p>
          <a:p>
            <a:pPr marL="0" marR="0" lvl="0" indent="0" algn="r"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مثال</a:t>
            </a:r>
            <a:r>
              <a:rPr lang="ar-EG" sz="2400" dirty="0">
                <a:solidFill>
                  <a:prstClr val="black"/>
                </a:solidFill>
                <a:latin typeface="Alexandria regular" pitchFamily="2" charset="-78"/>
                <a:cs typeface="Times New Roman" panose="02020603050405020304" pitchFamily="18" charset="0"/>
              </a:rPr>
              <a:t>: منصة </a:t>
            </a:r>
            <a:r>
              <a:rPr lang="en-US" sz="2000" b="1" dirty="0">
                <a:solidFill>
                  <a:prstClr val="black"/>
                </a:solidFill>
                <a:latin typeface="Alexandria regular" pitchFamily="2" charset="-78"/>
                <a:cs typeface="Times New Roman" panose="02020603050405020304" pitchFamily="18" charset="0"/>
              </a:rPr>
              <a:t>Eazy Financial Services </a:t>
            </a:r>
            <a:r>
              <a:rPr lang="ar-EG" sz="2000" b="1" dirty="0">
                <a:solidFill>
                  <a:prstClr val="black"/>
                </a:solidFill>
                <a:latin typeface="Alexandria regular" pitchFamily="2" charset="-78"/>
                <a:cs typeface="Times New Roman" panose="02020603050405020304" pitchFamily="18" charset="0"/>
              </a:rPr>
              <a:t> </a:t>
            </a:r>
            <a:r>
              <a:rPr lang="ar-EG" sz="2400" dirty="0">
                <a:solidFill>
                  <a:prstClr val="black"/>
                </a:solidFill>
                <a:latin typeface="Alexandria regular" pitchFamily="2" charset="-78"/>
                <a:cs typeface="Times New Roman" panose="02020603050405020304" pitchFamily="18" charset="0"/>
              </a:rPr>
              <a:t>تقدم حلول تمويل جماعي معتمدة من مصرف البحرين المركزي.</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التركيز على الأمن السيبراني وحماية البيانات: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أصدر مصرف البحرين المركزي معايير خاصة للأمن السيبراني لحماية الأنظمة المالية الرقمية وضمان أمن معلومات العملاء.</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002F254-191B-FB65-FC22-1A8465CEC0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776008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48F5D-C0A7-551E-689D-83D8906F89F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8893567-F0EC-A08F-2E9D-9CFF4995EA6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2EAFD0A-B9F9-5667-8E27-9E267D3269C8}"/>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الاردن - واقع التكنولوجيا المالية</a:t>
            </a:r>
          </a:p>
        </p:txBody>
      </p:sp>
      <p:sp>
        <p:nvSpPr>
          <p:cNvPr id="28" name="Rectangle 27">
            <a:extLst>
              <a:ext uri="{FF2B5EF4-FFF2-40B4-BE49-F238E27FC236}">
                <a16:creationId xmlns:a16="http://schemas.microsoft.com/office/drawing/2014/main" id="{46036068-3426-3C78-F8AA-94780AB185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090B2D2-DD7F-9C43-E808-396F67262DDB}"/>
              </a:ext>
            </a:extLst>
          </p:cNvPr>
          <p:cNvSpPr txBox="1"/>
          <p:nvPr/>
        </p:nvSpPr>
        <p:spPr>
          <a:xfrm>
            <a:off x="514351" y="1531617"/>
            <a:ext cx="11201400" cy="445795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الاردن :</a:t>
            </a:r>
          </a:p>
          <a:p>
            <a:pPr marL="457200" marR="0" lvl="0" indent="-457200" algn="just"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بيئة</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أطلق البنك المركزي الأردني البيئة التنظيمية التجريبية في عام 2018 بهدف مساعدة الشركات الناشئة والمبتكرة في قطاع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على اختبار وتطوير منتجاتها في بيئة منظمة وآمنة.</a:t>
            </a:r>
          </a:p>
          <a:p>
            <a:pPr marL="457200" marR="0" lvl="0" indent="-457200" algn="r"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تطور خدمات الدفع الإلكتروني والمحافظ الرقمية: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شهدت خدمات الدفع عبر الهاتف المحمول نموًا كبيرًا، خاصة مع مبادرات البنك المركزي لتسهيل استخدام المحافظ الرقمية وخفض التعامل بالنقد.</a:t>
            </a:r>
          </a:p>
          <a:p>
            <a:pPr marL="457200" marR="0" lvl="0" indent="-457200" algn="r"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إنتشار حلول (التأمين الرقمي):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بدأت بعض شركات التأمين في تقديم منتجات وخدمات رقمية، مثل تقديم طلبات التأمين وتسوية المطالبات عبر الإنترنت.</a:t>
            </a:r>
          </a:p>
          <a:p>
            <a:pPr marR="0" lvl="0" algn="r" defTabSz="914400" rtl="1" eaLnBrk="1" fontAlgn="auto" latinLnBrk="0" hangingPunct="1">
              <a:lnSpc>
                <a:spcPct val="150000"/>
              </a:lnSpc>
              <a:spcBef>
                <a:spcPts val="0"/>
              </a:spcBef>
              <a:spcAft>
                <a:spcPts val="0"/>
              </a:spcAft>
              <a:buClrTx/>
              <a:buSzTx/>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DF0DAA4-AA22-7DCA-CC5C-BE4D47817F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9079064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62E6-D3C8-2FA6-9711-E5618760948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AC8F811-9C1F-5D6C-5B71-B5E8643552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A44F70A-0781-7798-C750-7F6C1E478844}"/>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الكويت - واقع التكنولوجيا المالية</a:t>
            </a:r>
          </a:p>
        </p:txBody>
      </p:sp>
      <p:sp>
        <p:nvSpPr>
          <p:cNvPr id="28" name="Rectangle 27">
            <a:extLst>
              <a:ext uri="{FF2B5EF4-FFF2-40B4-BE49-F238E27FC236}">
                <a16:creationId xmlns:a16="http://schemas.microsoft.com/office/drawing/2014/main" id="{A2EA9849-3F0D-07E6-666D-6C3D482590F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BC2BA90-78AA-277A-1DF6-FBD7BD934F21}"/>
              </a:ext>
            </a:extLst>
          </p:cNvPr>
          <p:cNvSpPr txBox="1"/>
          <p:nvPr/>
        </p:nvSpPr>
        <p:spPr>
          <a:xfrm>
            <a:off x="217170" y="1737361"/>
            <a:ext cx="11578589" cy="390356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الكويت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البيئة التنظيمية والـ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أطلق بنك الكويت المركزي في عام 2019 "بيئة تنظيمية تجريبية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لدعم الشركات الناشئة في اختبار حلول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الجديدة تحت إشراف مباشر من البنك المركزي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شاركت شركات مثل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Tap Payments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a:t>
            </a:r>
            <a:r>
              <a:rPr kumimoji="0" lang="en-US" sz="20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MyFatoorah</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هذه البيئة لتطوير حلول الدفع الرقمي وخدمات التجارة الإلكترونية.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تطوير نظم الدفع الإلكتروني والمحافظ الذكية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هناك توسع ملحوظ في استخدام المحافظ الرقمية وخدمات الدفع عبر الهاتف المحمول، مع دعم من البنك المركزي لتقليل الاعتماد على النقد.</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KNET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شبكة وطنية متكاملة لمدفوعات البطاقات والمشتريات الإلكترونية في الكويت.</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978F02D-E0AE-8639-9C0F-526D4EDDFF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6864473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9E8CC0-C1EC-3467-02E3-F18350C8F80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6C0A2CF-FFBB-9B5F-3D43-BEE1D740AF0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91838FA-06AB-E620-1A12-A1F316C37772}"/>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المغرب - واقع التكنولوجيا المالية</a:t>
            </a:r>
          </a:p>
        </p:txBody>
      </p:sp>
      <p:sp>
        <p:nvSpPr>
          <p:cNvPr id="28" name="Rectangle 27">
            <a:extLst>
              <a:ext uri="{FF2B5EF4-FFF2-40B4-BE49-F238E27FC236}">
                <a16:creationId xmlns:a16="http://schemas.microsoft.com/office/drawing/2014/main" id="{F364220B-F088-4C2E-D7F2-72B38C7DF92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7D1F325-476B-2417-33DA-7DB3BD4660E5}"/>
              </a:ext>
            </a:extLst>
          </p:cNvPr>
          <p:cNvSpPr txBox="1"/>
          <p:nvPr/>
        </p:nvSpPr>
        <p:spPr>
          <a:xfrm>
            <a:off x="285750" y="1799303"/>
            <a:ext cx="11498581" cy="445795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المرتكزات الرئيسية لتطور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المغرب :</a:t>
            </a:r>
          </a:p>
          <a:p>
            <a:pPr marL="457200" marR="0" lvl="0" indent="-457200" algn="just"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الشمول المالي: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أطلق بنك المغرب (البنك المركزي المغربي) عدة مبادرات لتعزيز الشمول المالي، تستهدف خفض نسبة المواطنين غير المتعاملين مع البنوك (التي تصل إلى حوالي 60%)، من خلال حلول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مثل المحافظ الرقمية وخدمات الدفع عبر الهاتف.</a:t>
            </a:r>
          </a:p>
          <a:p>
            <a:pPr marL="457200" marR="0" lvl="0" indent="-457200" algn="just"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انتشار خدمات الدفع الإلكتروني والمحافظ الذكية: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توسعت خدمات الدفع الإلكتروني بشكل كبير، خاصة في المدن الكبرى مثل الدار البيضاء والرباط.</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تم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أطلاق الحكومة  لخدمة تشجيع استخدام المحافظ الإلكترونية في المعاملات اليومية.</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شركات مثل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Cash Plus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حلول دفع وتحويل الأموال عبر الهاتف المحمول.</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1133A0F-CE49-9038-3D0D-D4A6F24945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0971903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D51853-D36F-C320-A156-21D1EFF2095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3126B9B-9D7B-4D48-3994-FB5411537F5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6F14913-6FF3-DFA0-3A5A-80883042F695}"/>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تونس - واقع التكنولوجيا المالية</a:t>
            </a:r>
          </a:p>
        </p:txBody>
      </p:sp>
      <p:sp>
        <p:nvSpPr>
          <p:cNvPr id="28" name="Rectangle 27">
            <a:extLst>
              <a:ext uri="{FF2B5EF4-FFF2-40B4-BE49-F238E27FC236}">
                <a16:creationId xmlns:a16="http://schemas.microsoft.com/office/drawing/2014/main" id="{B449D60B-8582-E0B1-D3A3-A1C92B3431D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6717711-651E-83FF-53E5-A42D5712DFD0}"/>
              </a:ext>
            </a:extLst>
          </p:cNvPr>
          <p:cNvSpPr txBox="1"/>
          <p:nvPr/>
        </p:nvSpPr>
        <p:spPr>
          <a:xfrm>
            <a:off x="365761" y="1531621"/>
            <a:ext cx="11464290" cy="501194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المرتكزات الرئيسية لتطور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تونس :</a:t>
            </a:r>
          </a:p>
          <a:p>
            <a:pPr marL="457200" marR="0" lvl="0" indent="-457200" algn="just"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الشمول المالي والتحول الرقمي: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يعمل البنك المركزي التونسي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BCT)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على تعزيز الشمول المالي من خلال دعم حلول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التي تخدم الشرائح غير المتعاملة مع البنوك التقليدية.تم تطوير استراتيجية وطنية للشمول المالي بالتعاون مع المؤسسات الدولية مثل البنك الدولي.</a:t>
            </a:r>
          </a:p>
          <a:p>
            <a:pPr marL="457200" marR="0" lvl="0" indent="-457200" algn="just" defTabSz="914400" rtl="1" eaLnBrk="1" fontAlgn="auto" latinLnBrk="0" hangingPunct="1">
              <a:lnSpc>
                <a:spcPct val="150000"/>
              </a:lnSpc>
              <a:spcBef>
                <a:spcPts val="0"/>
              </a:spcBef>
              <a:spcAft>
                <a:spcPts val="0"/>
              </a:spcAft>
              <a:buClrTx/>
              <a:buSzTx/>
              <a:buFontTx/>
              <a:buAutoNum type="arabicPeriod"/>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توسع خدمات الدفع الإلكتروني والمحافظ الرقمية: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شهدت تونس انتشارًا واسعًا لخدمات الدفع عبر الهاتف المحمول والمحافظ الذكية.</a:t>
            </a:r>
          </a:p>
          <a:p>
            <a:pPr marR="0" lvl="0" algn="just" defTabSz="914400" rtl="1" eaLnBrk="1" fontAlgn="auto" latinLnBrk="0" hangingPunct="1">
              <a:lnSpc>
                <a:spcPct val="15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تطبيق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D17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الذي أطلقه البريد التونسي، والذي يسمح بفتح محافظ إلكترونية وإجراء عمليات الدفع والتحويل المالي بسهولة.</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توجد تطبيقات تقدم خدمات مصرفية رقمية بالكامل، بما في ذلك فتح حسابات وتحويل الأموال إلكترونيًا.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5BBD831-3612-011F-8FB9-D89580AFC2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194416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BF6E5C-B6AA-E487-8D04-9585869796D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F4BFC88-2482-3276-EF7D-F4F70101D5C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9A8C8C6-20C1-F395-1C62-FD238243D1C1}"/>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علاقة التقنية المالية بالشمول المالي في الدول العربية</a:t>
            </a:r>
          </a:p>
        </p:txBody>
      </p:sp>
      <p:sp>
        <p:nvSpPr>
          <p:cNvPr id="28" name="Rectangle 27">
            <a:extLst>
              <a:ext uri="{FF2B5EF4-FFF2-40B4-BE49-F238E27FC236}">
                <a16:creationId xmlns:a16="http://schemas.microsoft.com/office/drawing/2014/main" id="{0B3CD494-94D3-39EA-6354-35DDA4B8135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4ABCC12-1C94-22A2-217F-92B4BCFF32D1}"/>
              </a:ext>
            </a:extLst>
          </p:cNvPr>
          <p:cNvSpPr txBox="1"/>
          <p:nvPr/>
        </p:nvSpPr>
        <p:spPr>
          <a:xfrm>
            <a:off x="217171" y="1400748"/>
            <a:ext cx="11704320" cy="4832092"/>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تحسين الوصول للخدمات المالية:</a:t>
            </a:r>
          </a:p>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البنوك التقليدية لا تصل بسهولة إلى المناطق النائية ، بينما التطبيقات المالية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عبر الهواتف الذكية توفر حسابات رقمية للمواطنين غير المخدومين مصرفيًا.</a:t>
            </a:r>
          </a:p>
          <a:p>
            <a:pPr marL="0" marR="0" lvl="0" indent="0" algn="just" defTabSz="914400" rtl="1" eaLnBrk="1" fontAlgn="auto" latinLnBrk="0" hangingPunct="1">
              <a:spcBef>
                <a:spcPts val="0"/>
              </a:spcBef>
              <a:spcAft>
                <a:spcPts val="0"/>
              </a:spcAft>
              <a:buClrTx/>
              <a:buSzTx/>
              <a:buFontTx/>
              <a:buNone/>
              <a:tabLst/>
              <a:defRPr/>
            </a:pP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مثال: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في مصر:شركة "فوري" تقدم خدمات دفع الفواتير، وتحويل الأموال، وشحن الرصيد عبر الهاتف حتى في المناطق الريفية.</a:t>
            </a:r>
          </a:p>
          <a:p>
            <a:pPr marL="0" marR="0" lvl="0" indent="0" algn="just" defTabSz="914400" rtl="1" eaLnBrk="1" fontAlgn="auto" latinLnBrk="0" hangingPunct="1">
              <a:spcBef>
                <a:spcPts val="0"/>
              </a:spcBef>
              <a:spcAft>
                <a:spcPts val="0"/>
              </a:spcAft>
              <a:buClrTx/>
              <a:buSzTx/>
              <a:buFontTx/>
              <a:buNone/>
              <a:tabLst/>
              <a:defRPr/>
            </a:pPr>
            <a:r>
              <a:rPr lang="ar-EG" sz="2200" b="1" dirty="0">
                <a:solidFill>
                  <a:prstClr val="black"/>
                </a:solidFill>
                <a:latin typeface="Alexandria regular" pitchFamily="2" charset="-78"/>
              </a:rPr>
              <a:t>دور شركات التكنولوجيا المالية في تحقيق الشمول المالي : </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الوصول عبر الهاتف المحمول: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معظم سكان الدول العربية يمتلكون هواتف ذكية، مما يسمح بالوصول إلى الخدمات المالية دون الحاجة لزيارة فرع مصرفي.</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سهولة فتح الحسابات الرقمية: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يمكن فتح محفظة إلكترونية في دقائق دون شروط مرهقة.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خدمات مخصصة لغير المتعاملين مع البنوك: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مثل الدفع المسبق، التحويلات منخفضة التكلفة، والادخار الرقمي.</a:t>
            </a:r>
          </a:p>
          <a:p>
            <a:pPr marL="0" marR="0" lvl="0" indent="0" algn="just" defTabSz="914400" rtl="1" eaLnBrk="1" fontAlgn="auto" latinLnBrk="0" hangingPunct="1">
              <a:spcBef>
                <a:spcPts val="0"/>
              </a:spcBef>
              <a:spcAft>
                <a:spcPts val="0"/>
              </a:spcAft>
              <a:buClrTx/>
              <a:buSzTx/>
              <a:buFontTx/>
              <a:buNone/>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التحدي في البنوك التقليدية: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ضعف الانتشار الجغرافي</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كثير من البنوك التقليدية لا توجد فروعها في المناطق النائية أو الريفية.</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ارتفاع تكلفة الوصول للخدمة: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فتح حساب بنكي أو إجراء معاملة غالبًا يتطلب وقتًا وجهدًا وتكاليف.</a:t>
            </a:r>
          </a:p>
          <a:p>
            <a:pPr marL="342900" marR="0" lvl="0" indent="-342900" algn="just" defTabSz="914400" rtl="1" eaLnBrk="1" fontAlgn="auto" latinLnBrk="0" hangingPunct="1">
              <a:spcBef>
                <a:spcPts val="0"/>
              </a:spcBef>
              <a:spcAft>
                <a:spcPts val="0"/>
              </a:spcAft>
              <a:buClrTx/>
              <a:buSzTx/>
              <a:buFontTx/>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rPr>
              <a:t>شروط معقدة</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rPr>
              <a:t>: بعض الشرائح السكانية لا تملك الوثائق أو الحد الأدنى من الدخل المطلوب لفتح حساب.</a:t>
            </a:r>
          </a:p>
          <a:p>
            <a:pPr marL="0" marR="0" lvl="0" indent="0" algn="r" defTabSz="914400" rtl="1" eaLnBrk="1" fontAlgn="auto" latinLnBrk="0" hangingPunct="1">
              <a:spcBef>
                <a:spcPts val="0"/>
              </a:spcBef>
              <a:spcAft>
                <a:spcPts val="0"/>
              </a:spcAft>
              <a:buClrTx/>
              <a:buSzTx/>
              <a:buFontTx/>
              <a:buNone/>
              <a:tabLst/>
              <a:defRPr/>
            </a:pP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endParaRPr>
          </a:p>
        </p:txBody>
      </p:sp>
      <p:pic>
        <p:nvPicPr>
          <p:cNvPr id="6" name="Graphic 21">
            <a:extLst>
              <a:ext uri="{FF2B5EF4-FFF2-40B4-BE49-F238E27FC236}">
                <a16:creationId xmlns:a16="http://schemas.microsoft.com/office/drawing/2014/main" id="{1E6E95DD-B43C-88C2-00E7-34A51EBC1E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6652402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05902-134D-FB4B-0DC6-4BC9028CACB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0971ECA-EE0D-2889-7EFF-380CC69AD80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AC5EB20-6EFC-DE0F-4431-472C9E5EDBB8}"/>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علاقة التقنية المالية بالشمول المالي في الدول العربية</a:t>
            </a:r>
          </a:p>
        </p:txBody>
      </p:sp>
      <p:sp>
        <p:nvSpPr>
          <p:cNvPr id="28" name="Rectangle 27">
            <a:extLst>
              <a:ext uri="{FF2B5EF4-FFF2-40B4-BE49-F238E27FC236}">
                <a16:creationId xmlns:a16="http://schemas.microsoft.com/office/drawing/2014/main" id="{587A1E81-FA93-4A53-AABB-D7AA327F7B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367DDF2-E86A-BF55-9C52-D1D51FC488A4}"/>
              </a:ext>
            </a:extLst>
          </p:cNvPr>
          <p:cNvSpPr txBox="1"/>
          <p:nvPr/>
        </p:nvSpPr>
        <p:spPr>
          <a:xfrm>
            <a:off x="365761" y="1531621"/>
            <a:ext cx="11464290" cy="4801314"/>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تقليل تكلفة الخدمات المالية: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فتح حساب أو الحصول على قرض من بنك تقليدي مكلف ومعقد ، حلول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تقلل التكاليف من خلال التشغيل الآلي وعدم الحاجة لفروع.</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الأردن: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محفظة "زين كاش" تتيح للمستخدمين تحويل واستقبال الأموال ودفع الفواتير إلكترونيًا بدون الحاجة لحساب بنكي.</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تسهيل تمويل المشروعات الصغيرة :</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المشروعات الصغيرة والمتوسطة تجد صعوبة في الحصول على تمويل مصرفي بسبب متطلبات الضمانات.</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التمويل الجماعي والإقراض المباشر بين الأفراد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Lending)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دولة الإمارات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توجد منصة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Beehive</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تمويل جماعي معتمد للشركات الصغيرة والمتوسطة دون المرور بالبنوك.</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D455F97-2D18-CA62-494A-80E762144D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1207015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0C4775-5D3D-53A2-6FC0-A1C1E22E321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53D674-D817-EFDD-99DF-8588584E2ED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C9AE97-9BAD-17BB-17B6-934EAED48EB6}"/>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علاقة التقنية المالية بالشمول المالي في الدول العربية</a:t>
            </a:r>
          </a:p>
        </p:txBody>
      </p:sp>
      <p:sp>
        <p:nvSpPr>
          <p:cNvPr id="28" name="Rectangle 27">
            <a:extLst>
              <a:ext uri="{FF2B5EF4-FFF2-40B4-BE49-F238E27FC236}">
                <a16:creationId xmlns:a16="http://schemas.microsoft.com/office/drawing/2014/main" id="{47373ADE-1AAC-3445-E533-FD2DD1E5498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2109701-ABE8-A649-6D5E-086D5BAE74FF}"/>
              </a:ext>
            </a:extLst>
          </p:cNvPr>
          <p:cNvSpPr txBox="1"/>
          <p:nvPr/>
        </p:nvSpPr>
        <p:spPr>
          <a:xfrm>
            <a:off x="662939" y="1531621"/>
            <a:ext cx="10858501" cy="4801314"/>
          </a:xfrm>
          <a:prstGeom prst="rect">
            <a:avLst/>
          </a:prstGeom>
          <a:noFill/>
        </p:spPr>
        <p:txBody>
          <a:bodyPr wrap="square" rtlCol="0">
            <a:spAutoFit/>
          </a:bodyPr>
          <a:lstStyle/>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السيدات والشباب:</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النساء والشباب يجدون صعوبة في الوصول للخدمات المالية.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مالية رقمية سهلة الاستخدام ومتاحة للجميع عبر الهواتف.</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المغرب: </a:t>
            </a:r>
            <a:r>
              <a:rPr lang="ar-EG" sz="2400" dirty="0">
                <a:solidFill>
                  <a:prstClr val="black"/>
                </a:solidFill>
                <a:latin typeface="Alexandria regular" pitchFamily="2" charset="-78"/>
                <a:cs typeface="Times New Roman" panose="02020603050405020304" pitchFamily="18" charset="0"/>
              </a:rPr>
              <a:t>يوجد ب</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رنامج "</a:t>
            </a:r>
            <a:r>
              <a:rPr kumimoji="0" lang="en-US" sz="24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Inwi</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Money"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يساعد النساء في الأرياف على استلام حوالات وإجراء مدفوعات بسهولة من خلال هواتفهن.</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الأمان والثقة: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الخوف من الاحتيال المالي يعوق استخدام الخدمات الرقمية.</a:t>
            </a:r>
          </a:p>
          <a:p>
            <a:pPr marL="0" marR="0" lvl="0" indent="0" algn="just"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تطبيقات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تقدم تقنيات تحقق متعددة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OTP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البصمة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Face ID)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just" defTabSz="914400" rtl="1"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just"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السعودية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تطبيق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STC Pay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يوفر وسائل أمان قوية مع خاصية الدخول ببصمة الوجه أو الإصبع.</a:t>
            </a:r>
          </a:p>
          <a:p>
            <a:pPr marL="0" marR="0" lvl="0" indent="0" algn="just"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B9CF656-31F4-D0CD-263C-89BFE4F8DE5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8200823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1AD63-CE2A-1615-9D72-208C4563B24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D1A823D-C333-CF51-7382-A9C508B213F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6058F47-E468-FAA5-6C7D-8CECA23A6544}"/>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تحديات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أمام الشمول المالي في الدول العربية</a:t>
            </a:r>
          </a:p>
        </p:txBody>
      </p:sp>
      <p:sp>
        <p:nvSpPr>
          <p:cNvPr id="28" name="Rectangle 27">
            <a:extLst>
              <a:ext uri="{FF2B5EF4-FFF2-40B4-BE49-F238E27FC236}">
                <a16:creationId xmlns:a16="http://schemas.microsoft.com/office/drawing/2014/main" id="{93C18BBC-A745-A27D-1DF9-121F79EC304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048947F-0DB7-B1B4-1591-D654308FF4E0}"/>
              </a:ext>
            </a:extLst>
          </p:cNvPr>
          <p:cNvSpPr txBox="1"/>
          <p:nvPr/>
        </p:nvSpPr>
        <p:spPr>
          <a:xfrm>
            <a:off x="445769" y="1680208"/>
            <a:ext cx="11384281" cy="3516604"/>
          </a:xfrm>
          <a:prstGeom prst="rect">
            <a:avLst/>
          </a:prstGeom>
          <a:noFill/>
        </p:spPr>
        <p:txBody>
          <a:bodyPr wrap="square" rtlCol="0">
            <a:spAutoFit/>
          </a:bodyPr>
          <a:lstStyle/>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إنخفاض الثقافة المالية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كثير من المستخدمين لا يفهمون استخدام التطبيقات المالية.</a:t>
            </a: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البنية التحتية الرقمية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الإنترنت غير متوفر أو ضعيف في بعض المناطق.</a:t>
            </a: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التشريعات غير المتطورة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بعض الدول لم تواكب تشريعاتها تطور التكنولوجيا المالية.</a:t>
            </a:r>
          </a:p>
          <a:p>
            <a:pPr marL="342900" marR="0" lvl="0" indent="-342900" algn="just"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المخاطر السيبرانية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تزايد جرائم الاحتيال الإلكتروني.</a:t>
            </a:r>
          </a:p>
          <a:p>
            <a:pPr marL="0" marR="0" lvl="0" indent="0" algn="r" defTabSz="914400" rtl="1" eaLnBrk="1" fontAlgn="auto" latinLnBrk="0" hangingPunct="1">
              <a:lnSpc>
                <a:spcPct val="20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8A7F44DA-42D8-D140-673B-1339555F0F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327220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7331A8-DD4D-536A-4829-B7727DA06C4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1574F22-22EF-2584-AED3-AB0311179B0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4E61F97-9CCF-845D-90F2-FAB6753ABD31}"/>
              </a:ext>
            </a:extLst>
          </p:cNvPr>
          <p:cNvSpPr txBox="1"/>
          <p:nvPr/>
        </p:nvSpPr>
        <p:spPr>
          <a:xfrm>
            <a:off x="1417320" y="725864"/>
            <a:ext cx="80660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القانونية والتنظيمية للتكنولوجيا المالية في الدول العربية</a:t>
            </a:r>
          </a:p>
        </p:txBody>
      </p:sp>
      <p:sp>
        <p:nvSpPr>
          <p:cNvPr id="28" name="Rectangle 27">
            <a:extLst>
              <a:ext uri="{FF2B5EF4-FFF2-40B4-BE49-F238E27FC236}">
                <a16:creationId xmlns:a16="http://schemas.microsoft.com/office/drawing/2014/main" id="{9181604C-7EA9-625B-90B1-25B8D3E7A6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1EB57C4-04CE-39F2-B3F7-4C6C900BFD09}"/>
              </a:ext>
            </a:extLst>
          </p:cNvPr>
          <p:cNvSpPr txBox="1"/>
          <p:nvPr/>
        </p:nvSpPr>
        <p:spPr>
          <a:xfrm>
            <a:off x="800100" y="1355028"/>
            <a:ext cx="10744199" cy="5218544"/>
          </a:xfrm>
          <a:prstGeom prst="rect">
            <a:avLst/>
          </a:prstGeom>
          <a:noFill/>
        </p:spPr>
        <p:txBody>
          <a:bodyPr wrap="square" rtlCol="0">
            <a:spAutoFit/>
          </a:bodyPr>
          <a:lstStyle/>
          <a:p>
            <a:pPr algn="r" rtl="1">
              <a:lnSpc>
                <a:spcPct val="107000"/>
              </a:lnSpc>
              <a:spcAft>
                <a:spcPts val="800"/>
              </a:spcAft>
              <a:buNone/>
            </a:pPr>
            <a:r>
              <a:rPr lang="en-AE" sz="2400" kern="100" dirty="0">
                <a:effectLst/>
                <a:latin typeface="Aptos" panose="020B0004020202020204" pitchFamily="34" charset="0"/>
                <a:ea typeface="Aptos" panose="020B0004020202020204" pitchFamily="34" charset="0"/>
                <a:cs typeface="Arial" panose="020B0604020202020204" pitchFamily="34" charset="0"/>
              </a:rPr>
              <a:t> </a:t>
            </a: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ضعف التشريعات الموحدة إقليميًا</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مخاطر غسل الأموال وتمويل الإرهاب عبر المنصات الرقمية</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حماية المستهلك في التعاملات الرقمية</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التحقق من الهوية الرقمية</a:t>
            </a:r>
            <a:r>
              <a:rPr lang="en-AE" sz="2400" kern="100" dirty="0">
                <a:effectLst/>
                <a:latin typeface="Aptos" panose="020B0004020202020204" pitchFamily="34" charset="0"/>
                <a:ea typeface="Aptos" panose="020B0004020202020204" pitchFamily="34" charset="0"/>
                <a:cs typeface="Arial" panose="020B0604020202020204" pitchFamily="34" charset="0"/>
              </a:rPr>
              <a:t> (e-KYC).</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التحديات الضريبية (ضرائب العملات الرقمية والمعاملات عبر الحدود)</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نقص المهارات الفنية والقانونية</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صعوبات جذب الاستثمارات الأجنبية في البيئة القانونية غير المستقرة</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مخاطر الأمن السيبراني</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lvl="0" algn="r" rtl="1">
              <a:lnSpc>
                <a:spcPct val="107000"/>
              </a:lnSpc>
              <a:spcAft>
                <a:spcPts val="800"/>
              </a:spcAft>
              <a:tabLst>
                <a:tab pos="457200" algn="l"/>
              </a:tabLst>
            </a:pPr>
            <a:r>
              <a:rPr lang="ar-EG" sz="2400" kern="100" dirty="0">
                <a:effectLst/>
                <a:latin typeface="Aptos" panose="020B0004020202020204" pitchFamily="34" charset="0"/>
                <a:ea typeface="Aptos" panose="020B0004020202020204" pitchFamily="34" charset="0"/>
                <a:cs typeface="Arial" panose="020B0604020202020204" pitchFamily="34" charset="0"/>
              </a:rPr>
              <a:t>- </a:t>
            </a:r>
            <a:r>
              <a:rPr lang="ar-SA" sz="2400" kern="100" dirty="0">
                <a:effectLst/>
                <a:latin typeface="Aptos" panose="020B0004020202020204" pitchFamily="34" charset="0"/>
                <a:ea typeface="Aptos" panose="020B0004020202020204" pitchFamily="34" charset="0"/>
                <a:cs typeface="Arial" panose="020B0604020202020204" pitchFamily="34" charset="0"/>
              </a:rPr>
              <a:t>غياب معايير الامتثال الدولية في بعض الدول العربية</a:t>
            </a:r>
            <a:r>
              <a:rPr lang="en-AE" sz="2400" kern="100" dirty="0">
                <a:effectLst/>
                <a:latin typeface="Aptos" panose="020B0004020202020204" pitchFamily="34" charset="0"/>
                <a:ea typeface="Aptos" panose="020B0004020202020204" pitchFamily="34" charset="0"/>
                <a:cs typeface="Arial" panose="020B0604020202020204" pitchFamily="34" charset="0"/>
              </a:rPr>
              <a:t>.</a:t>
            </a:r>
          </a:p>
          <a:p>
            <a:pPr algn="r" rtl="1">
              <a:buNone/>
            </a:pPr>
            <a:r>
              <a:rPr lang="ar-EG" sz="2400" dirty="0">
                <a:effectLst/>
                <a:latin typeface="Aptos" panose="020B0004020202020204" pitchFamily="34" charset="0"/>
                <a:ea typeface="Aptos" panose="020B0004020202020204" pitchFamily="34" charset="0"/>
                <a:cs typeface="Arial" panose="020B0604020202020204" pitchFamily="34" charset="0"/>
              </a:rPr>
              <a:t>- </a:t>
            </a:r>
            <a:r>
              <a:rPr lang="ar-SA" sz="2400" dirty="0">
                <a:effectLst/>
                <a:latin typeface="Aptos" panose="020B0004020202020204" pitchFamily="34" charset="0"/>
                <a:ea typeface="Aptos" panose="020B0004020202020204" pitchFamily="34" charset="0"/>
                <a:cs typeface="Arial" panose="020B0604020202020204" pitchFamily="34" charset="0"/>
              </a:rPr>
              <a:t>تحديات تنظيم العملات الرقمية والرموز المشفرة</a:t>
            </a:r>
            <a:r>
              <a:rPr lang="en-AE" sz="2400" dirty="0">
                <a:effectLst/>
                <a:latin typeface="Aptos" panose="020B0004020202020204" pitchFamily="34" charset="0"/>
                <a:ea typeface="Aptos" panose="020B0004020202020204" pitchFamily="34" charset="0"/>
                <a:cs typeface="Arial" panose="020B0604020202020204" pitchFamily="34" charset="0"/>
              </a:rPr>
              <a:t>(Crypto &amp; Tokenization)</a:t>
            </a:r>
            <a:endParaRPr kumimoji="0" lang="ar-EG" sz="24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F60ADBA-B947-2504-FC42-E9AD6D65D0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4321713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879EE0-F794-71D0-CF38-FEB982872EA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3DD95FB-0E27-74F5-6377-6037C9021B9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025036B-67F5-6C4A-00F1-0E0EC51FC47F}"/>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ضعف التشريعات الموحدة إقليميًا</a:t>
            </a:r>
          </a:p>
        </p:txBody>
      </p:sp>
      <p:sp>
        <p:nvSpPr>
          <p:cNvPr id="28" name="Rectangle 27">
            <a:extLst>
              <a:ext uri="{FF2B5EF4-FFF2-40B4-BE49-F238E27FC236}">
                <a16:creationId xmlns:a16="http://schemas.microsoft.com/office/drawing/2014/main" id="{BD47F3EB-3789-81E0-45EE-B754164650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1183588-F107-488F-0127-4FB02445035A}"/>
              </a:ext>
            </a:extLst>
          </p:cNvPr>
          <p:cNvSpPr txBox="1"/>
          <p:nvPr/>
        </p:nvSpPr>
        <p:spPr>
          <a:xfrm>
            <a:off x="594361" y="1345782"/>
            <a:ext cx="11144250" cy="535531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أو ضعف وجود قوانين وتشريعات متجانسة أو موحدة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أو متوافقة بين الدول العربية فيما يتعلق بتنظيم التكنولوجيا المالية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مما يؤدي إلى فروقات وتضاربات في الأنظمة والقوانين من دولة إلى أخرى.</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AE" sz="2400" b="1" dirty="0">
                <a:solidFill>
                  <a:prstClr val="black"/>
                </a:solidFill>
                <a:latin typeface="Alexandria regular" pitchFamily="2" charset="-78"/>
                <a:cs typeface="Times New Roman" panose="02020603050405020304" pitchFamily="18" charset="0"/>
              </a:rPr>
              <a:t>كل دولة عربية تفرض قواعد تنظيمية مختلفة </a:t>
            </a:r>
            <a:r>
              <a:rPr lang="ar-AE" sz="2400" dirty="0">
                <a:solidFill>
                  <a:prstClr val="black"/>
                </a:solidFill>
                <a:latin typeface="Alexandria regular" pitchFamily="2" charset="-78"/>
                <a:cs typeface="Times New Roman" panose="02020603050405020304" pitchFamily="18" charset="0"/>
              </a:rPr>
              <a:t>(ترخيص، متطلبات </a:t>
            </a:r>
            <a:r>
              <a:rPr lang="ar-EG" sz="2400" dirty="0">
                <a:solidFill>
                  <a:prstClr val="black"/>
                </a:solidFill>
                <a:latin typeface="Alexandria regular" pitchFamily="2" charset="-78"/>
                <a:cs typeface="Times New Roman" panose="02020603050405020304" pitchFamily="18" charset="0"/>
              </a:rPr>
              <a:t>مكافحة غسل الاموال </a:t>
            </a:r>
            <a:r>
              <a:rPr lang="en-US" sz="2000" dirty="0">
                <a:solidFill>
                  <a:prstClr val="black"/>
                </a:solidFill>
                <a:latin typeface="Alexandria regular" pitchFamily="2" charset="-78"/>
                <a:cs typeface="Times New Roman" panose="02020603050405020304" pitchFamily="18" charset="0"/>
              </a:rPr>
              <a:t>AML</a:t>
            </a:r>
            <a:r>
              <a:rPr lang="en-US" sz="2400" dirty="0">
                <a:solidFill>
                  <a:prstClr val="black"/>
                </a:solidFill>
                <a:latin typeface="Alexandria regular" pitchFamily="2" charset="-78"/>
                <a:cs typeface="Times New Roman" panose="02020603050405020304" pitchFamily="18" charset="0"/>
              </a:rPr>
              <a:t>، </a:t>
            </a:r>
            <a:r>
              <a:rPr lang="ar-AE" sz="2400" dirty="0">
                <a:solidFill>
                  <a:prstClr val="black"/>
                </a:solidFill>
                <a:latin typeface="Alexandria regular" pitchFamily="2" charset="-78"/>
                <a:cs typeface="Times New Roman" panose="02020603050405020304" pitchFamily="18" charset="0"/>
              </a:rPr>
              <a:t>حماية بيانات).هذا يجعل الشركات الناشئة مجبرة على تعديل أنظمتها أو إعادة هيكلة خدماتها إذا أرادت العمل في أكثر من دولة عربية.</a:t>
            </a:r>
            <a:endParaRPr lang="en-US" sz="2400" dirty="0">
              <a:solidFill>
                <a:prstClr val="black"/>
              </a:solidFill>
              <a:latin typeface="Alexandria regular" pitchFamily="2" charset="-78"/>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الاعتراف المتبادل</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Mutual Recognition)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ين الدول:</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لا توجد اتفاقيات بينية تسمح باعتراف دولة عربية بترخيص أو شهادة شركة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ادرة من دولة عربية أخرى.هذا عكس ما هو موجود في الاتحاد الأوروبي حيث تسمح "</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جوازات</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Passporting) 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لشركات بالعمل في أكثر من دولة بسهولة.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D34CB7F-B456-C61F-4BE3-289E08423A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4773216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A98C8B-1AFB-97A5-966A-EF966171817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D3F080E-6905-A6F0-71C5-4B7E6569ED5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1BD4928-6797-F33B-2E2C-24987101B0E7}"/>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مخاطر غسل الأموال وتمويل الإرهاب عبر المنصات الرقمية</a:t>
            </a:r>
          </a:p>
        </p:txBody>
      </p:sp>
      <p:sp>
        <p:nvSpPr>
          <p:cNvPr id="28" name="Rectangle 27">
            <a:extLst>
              <a:ext uri="{FF2B5EF4-FFF2-40B4-BE49-F238E27FC236}">
                <a16:creationId xmlns:a16="http://schemas.microsoft.com/office/drawing/2014/main" id="{4BDEB019-B612-3CC3-E4EE-BA71AF49E4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C6A3246-EE1A-2FDA-FCC9-1D377597E996}"/>
              </a:ext>
            </a:extLst>
          </p:cNvPr>
          <p:cNvSpPr txBox="1"/>
          <p:nvPr/>
        </p:nvSpPr>
        <p:spPr>
          <a:xfrm>
            <a:off x="217170" y="1249084"/>
            <a:ext cx="11692891" cy="556594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 التوسع في استخدام المنصات الرقمية المالية (مثل المحافظ الإلكترونية، العملات الرقمية، منصات التمويل الجماعي، الإقراض المباشر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أصبحت هذه المنصات هدفًا محتملاً لممارسات غسل الأموال وتمويل الإرهاب بسبب طبيعتها الرقمية، وسهولة استخدامها، وصعوبة تتبع المعاملات.(إنشاء حسابات بأسماء وهمية ، استخدام المحافظ الإلكترونية لنقل الأموال بين دول ، تحويل أموال بين الأطراف عبر عملات مثل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Bitcoin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لإخفاء المصدر الحقيقي).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المخاطر القانونية والتنظيمية المصاحبة: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صعوبة كشف المعاملات المشبوهة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أنظمة الكشف المبكر</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 Systems)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بعض المنصات العربية.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نقص الكفاءات الفنية لدى الجهات الرقابية.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سهولة فتح حسابات رقمية بهويات مزيفة.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قنوات تبادل معلومات مالية فورية بين الدول العربية بشأن العمليات المشبوهة(صعوبة التعامل الدولي).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62C7491E-D283-6B2D-40E8-DE551722847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6314112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890CD-50AD-14C0-1275-B367E86E37B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D7F3C73-3BAD-7F8D-4AEE-E6CCEA4C067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B331DBA-EC9A-AE2D-0FE7-F485040508EA}"/>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حماية المستهلك في التعاملات الرقمية</a:t>
            </a:r>
          </a:p>
        </p:txBody>
      </p:sp>
      <p:sp>
        <p:nvSpPr>
          <p:cNvPr id="28" name="Rectangle 27">
            <a:extLst>
              <a:ext uri="{FF2B5EF4-FFF2-40B4-BE49-F238E27FC236}">
                <a16:creationId xmlns:a16="http://schemas.microsoft.com/office/drawing/2014/main" id="{6FF4E0C2-2BBD-AECF-03F8-76493E0D05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D1FBF8F-94D6-BFBA-C592-04A5116F0B05}"/>
              </a:ext>
            </a:extLst>
          </p:cNvPr>
          <p:cNvSpPr txBox="1"/>
          <p:nvPr/>
        </p:nvSpPr>
        <p:spPr>
          <a:xfrm>
            <a:off x="365760" y="1657347"/>
            <a:ext cx="11349990" cy="445795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تعتبر حماية المستهلك تحديًا في البيئة العربية لعدة أسباب أهمها :-</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lang="ar-EG" sz="2400" b="1" dirty="0">
                <a:solidFill>
                  <a:prstClr val="black"/>
                </a:solidFill>
                <a:latin typeface="Alexandria regular" pitchFamily="2" charset="-78"/>
                <a:cs typeface="Times New Roman" panose="02020603050405020304" pitchFamily="18" charset="0"/>
              </a:rPr>
              <a:t>حداثة تجربة المستهلك العربي مع </a:t>
            </a:r>
            <a:r>
              <a:rPr lang="en-US" sz="2400" b="1" dirty="0">
                <a:solidFill>
                  <a:prstClr val="black"/>
                </a:solidFill>
                <a:latin typeface="Alexandria regular" pitchFamily="2" charset="-78"/>
                <a:cs typeface="Times New Roman" panose="02020603050405020304" pitchFamily="18" charset="0"/>
              </a:rPr>
              <a:t>FinTech</a:t>
            </a:r>
            <a:r>
              <a:rPr lang="ar-EG" sz="2400" b="1" dirty="0">
                <a:solidFill>
                  <a:prstClr val="black"/>
                </a:solidFill>
                <a:latin typeface="Alexandria regular" pitchFamily="2" charset="-78"/>
                <a:cs typeface="Times New Roman" panose="02020603050405020304" pitchFamily="18" charset="0"/>
              </a:rPr>
              <a:t> </a:t>
            </a:r>
            <a:r>
              <a:rPr lang="ar-EG" sz="2400" dirty="0">
                <a:solidFill>
                  <a:prstClr val="black"/>
                </a:solidFill>
                <a:latin typeface="Alexandria regular" pitchFamily="2" charset="-78"/>
                <a:cs typeface="Times New Roman" panose="02020603050405020304" pitchFamily="18" charset="0"/>
              </a:rPr>
              <a:t>: كثير من الأفراد لا يمتلكون وعيًا كافيًا بالمخاطر المرتبطة بالخدمات الرقمية (مثل سرقة البيانات – الاحتيال الإلكتروني).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التشريعات المخصصة لحماية المستخدم الرقمي</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معظم الدول العربية لا تملك قوانين صريحة لحماية المستهلك الرقمي، بل تطبق قوانين التجارة التقليدية.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قلة التوعية والشفافية من مزودي الخدمة</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بعض الشركات الناشئة في مجال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لا توفر للمستهلك كافة تفاصيل المخاطر والحقوق عند استخدام الخدمة.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صعوبة معالجة شكاوى المستهلكين:</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آليات رقمية واضحة لتلقي شكاوى العملاء وحلها بسرعة.</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0F959B9-F783-C761-E6A9-3EF527F2A7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2564638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41FACC-11CB-8283-CB3D-E0648F50FFC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4A0738A-26FF-717F-48A6-262A60FD0B2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DA225D5-888F-1B34-0978-20F4DAD02301}"/>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التحقق من الهوية الرقمية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(e-KYC)</a:t>
            </a:r>
          </a:p>
        </p:txBody>
      </p:sp>
      <p:sp>
        <p:nvSpPr>
          <p:cNvPr id="28" name="Rectangle 27">
            <a:extLst>
              <a:ext uri="{FF2B5EF4-FFF2-40B4-BE49-F238E27FC236}">
                <a16:creationId xmlns:a16="http://schemas.microsoft.com/office/drawing/2014/main" id="{46B2BB31-E1ED-AA7F-3BFD-8E9A1EAC06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7D19146-4B1D-72A7-134D-32A758CC6F08}"/>
              </a:ext>
            </a:extLst>
          </p:cNvPr>
          <p:cNvSpPr txBox="1"/>
          <p:nvPr/>
        </p:nvSpPr>
        <p:spPr>
          <a:xfrm>
            <a:off x="331470" y="1345783"/>
            <a:ext cx="11578590" cy="4455835"/>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أو قصور التشريعات الخاصة بـ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e-KYC</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بعض الدول لم تصدر لوائح تنظم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e-KYC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بشكل رسمي مما يعتبر من التحديات القانونية والتنظيمية في الدول العربية.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البنية التحتية الرقمية الحكومية: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كثير من الدول العربية تفتقر إلى قواعد بيانات رقمية متكاملة (سجل مدني رقمي، قاعدة بيانات البصمات...) تتيح التحقق السريع من الهوية.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بعض الدول لا يمكن التأكد إلكترونيًا من صحة بطاقة الهوية أو جواز السفر المرفوع عبر المنصة.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مخاطر الاحتيال في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e-KYC  </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يمكن لمجرمي الإنترنت استخدام صور أو وثائق مزيفة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Deepfake)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لتحايل على أنظمة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e-KYC </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9C6EE31-0360-8322-3B7B-7A81341A97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8972748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B58CD-52E2-4211-AC92-E17A8326D7E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2FC3140-C23A-B9E3-BB84-D9F8E41D90D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EAA4750-1CE7-99D5-879D-EDB2C04C4F35}"/>
              </a:ext>
            </a:extLst>
          </p:cNvPr>
          <p:cNvSpPr txBox="1"/>
          <p:nvPr/>
        </p:nvSpPr>
        <p:spPr>
          <a:xfrm>
            <a:off x="480060" y="725864"/>
            <a:ext cx="900330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الضريبية (ضرائب العملات الرقمية والمعاملات عبر الحدود)</a:t>
            </a:r>
          </a:p>
        </p:txBody>
      </p:sp>
      <p:sp>
        <p:nvSpPr>
          <p:cNvPr id="28" name="Rectangle 27">
            <a:extLst>
              <a:ext uri="{FF2B5EF4-FFF2-40B4-BE49-F238E27FC236}">
                <a16:creationId xmlns:a16="http://schemas.microsoft.com/office/drawing/2014/main" id="{7EB2D2F2-F716-BBEC-8221-07C54F4CF8F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F35F600-0DFC-6C09-3E7A-A3AFB2E7E058}"/>
              </a:ext>
            </a:extLst>
          </p:cNvPr>
          <p:cNvSpPr txBox="1"/>
          <p:nvPr/>
        </p:nvSpPr>
        <p:spPr>
          <a:xfrm>
            <a:off x="777240" y="1657347"/>
            <a:ext cx="10881360" cy="4893647"/>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تشير التحديات الضريبية إلى الصعوبات القانونية والتنظيمية التي تواجه الدول عند محاولة فرض الضرائب على: العملات الرقمية مثل: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Bitcoin، Ethereum</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والمعاملات المالية التي تتم عبر الحدود من خلال منصات التكنولوجيا المالية (مثل: الدفع الإلكتروني، التمويل الجماعي، التجارة الإلكترونية العابرة للدول)</a:t>
            </a:r>
            <a:r>
              <a:rPr lang="en-US" sz="2400" dirty="0">
                <a:solidFill>
                  <a:prstClr val="black"/>
                </a:solidFill>
                <a:latin typeface="Alexandria regular" pitchFamily="2" charset="-78"/>
                <a:cs typeface="Times New Roman" panose="02020603050405020304" pitchFamily="18" charset="0"/>
              </a:rPr>
              <a:t>.</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عظم الدول العربية لم تصدر بعد قوانين أو لوائح تنظم فرض الضرائب على العملات الرقمية أو العمليات المالية العابرة للحدود.</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EG" sz="2400" b="1" dirty="0">
                <a:solidFill>
                  <a:prstClr val="black"/>
                </a:solidFill>
                <a:latin typeface="Alexandria regular" pitchFamily="2" charset="-78"/>
                <a:cs typeface="Times New Roman" panose="02020603050405020304" pitchFamily="18" charset="0"/>
              </a:rPr>
              <a:t>تتميز العملات الرقمية بأنها لامركزية </a:t>
            </a:r>
            <a:r>
              <a:rPr lang="ar-EG" sz="2400" dirty="0">
                <a:solidFill>
                  <a:prstClr val="black"/>
                </a:solidFill>
                <a:latin typeface="Alexandria regular" pitchFamily="2" charset="-78"/>
                <a:cs typeface="Times New Roman" panose="02020603050405020304" pitchFamily="18" charset="0"/>
              </a:rPr>
              <a:t>(لا تخضع لبنك مركزي) ومتقلبة القيمة، مما يجعل تتبعها وفرض الضرائب عليها أمرًا معقدًا.</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صعوبة تحديد مقر النشاط المالي</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منصات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قد يتم تشغيل الخدمة من دولة، وتقديمها لمستهلك في دولة أخرى، مما يطرح سؤال: أين تستحق الضريبة؟</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اتفاقيات ضريبية رقمية بين الدول العربية: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لا توجد معاهدات عربية خاصة بتبادل المعلومات الضريبية على المعاملات الرقمية.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إمكانية التهرب الضريبي</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بسبب غياب التنظيم</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قد يلجأ بعض الأفراد أو الشركات لاستخدام العملات الرقمية في إخفاء الدخل أو نقل الأموال عبر الحدود دون دفع ضرائب.</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8E6F240-FB61-7328-327C-4EDDB6D1C3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1244037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FD4DE-FDD5-CD17-0973-FEA70CD8F57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71E5A05-DDD1-1945-1686-3444784897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A0E9708-3226-AE33-8EE9-749C3AB7C4BD}"/>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نقص المهارات الفنية والقانونية</a:t>
            </a:r>
          </a:p>
        </p:txBody>
      </p:sp>
      <p:sp>
        <p:nvSpPr>
          <p:cNvPr id="28" name="Rectangle 27">
            <a:extLst>
              <a:ext uri="{FF2B5EF4-FFF2-40B4-BE49-F238E27FC236}">
                <a16:creationId xmlns:a16="http://schemas.microsoft.com/office/drawing/2014/main" id="{65856859-D7C3-7FDD-5E52-7CCC5E8A87A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8C5DF98-574E-B902-1FA6-9DDF172EA226}"/>
              </a:ext>
            </a:extLst>
          </p:cNvPr>
          <p:cNvSpPr txBox="1"/>
          <p:nvPr/>
        </p:nvSpPr>
        <p:spPr>
          <a:xfrm>
            <a:off x="228600" y="1355028"/>
            <a:ext cx="11704319" cy="5109476"/>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يشير هذا التحدي إلى الفجوة بين المهارات المطلوبة لتطوير وتنظيم بيئة التكنولوجيا المالية</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وبين المهارات المتوفرة فعليًا في سوق العمل العربي، سواء في الجانب الفني/التقني أو القانوني/التشريعي.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نقص خبرات الأمن السيبراني</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هناك قلة في عدد المتخصصين القادرين على تأمين أنظمة وخدمات</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ضد الهجمات والاختراقات.</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الكفاءات في مجالات الذكاء الاصطناعي والبلوك تشين</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AE"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معظم الجامعات العربية لا تخرج أعداد كافية من المهندسين أو المبرمجين المتخصصين في هذه المجالات الحيوية لقطاع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قلة مطوري الأنظمة المالية الرقمية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نقص في الكفاءات القادرة على تصميم وتشغيل أنظمة الدفع الإلكتروني، المحافظ الرقمية، والمنصات التمويلية المتقدمة.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نقص الخبرات القانونية في مجال </a:t>
            </a: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المحامون والمستشارون القانونيون في بعض الدول العربية قد تنقصهم المعرفة بما يكفي بقوانين وتقنيات العملات الرقمية، التمويل الجماعي، عقود البلوك تشين الذكية </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Smart Contracts)</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وغيرها.</a:t>
            </a:r>
          </a:p>
        </p:txBody>
      </p:sp>
      <p:pic>
        <p:nvPicPr>
          <p:cNvPr id="6" name="Graphic 21">
            <a:extLst>
              <a:ext uri="{FF2B5EF4-FFF2-40B4-BE49-F238E27FC236}">
                <a16:creationId xmlns:a16="http://schemas.microsoft.com/office/drawing/2014/main" id="{17CD4B29-1932-77CD-482D-DE6ABE15EA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2180848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E8C00-E868-0BD2-F82D-9B817649A8F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A27B418-1588-9E15-3010-E96E8999D42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8045F8E-8248-27D6-7BA5-BBA23D7CC366}"/>
              </a:ext>
            </a:extLst>
          </p:cNvPr>
          <p:cNvSpPr txBox="1"/>
          <p:nvPr/>
        </p:nvSpPr>
        <p:spPr>
          <a:xfrm>
            <a:off x="1223010" y="674885"/>
            <a:ext cx="826035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صعوبات جذب الاستثمارات الأجنبية في البيئة القانونية غير المستقرة</a:t>
            </a:r>
          </a:p>
        </p:txBody>
      </p:sp>
      <p:sp>
        <p:nvSpPr>
          <p:cNvPr id="28" name="Rectangle 27">
            <a:extLst>
              <a:ext uri="{FF2B5EF4-FFF2-40B4-BE49-F238E27FC236}">
                <a16:creationId xmlns:a16="http://schemas.microsoft.com/office/drawing/2014/main" id="{D6EA1655-61F7-0F9A-8BDA-BAB80BC126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A17C506-9F6F-5F11-9FC3-CF52A97CC4C2}"/>
              </a:ext>
            </a:extLst>
          </p:cNvPr>
          <p:cNvSpPr txBox="1"/>
          <p:nvPr/>
        </p:nvSpPr>
        <p:spPr>
          <a:xfrm>
            <a:off x="148590" y="1249085"/>
            <a:ext cx="11939551" cy="5368924"/>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يشير هذا التحدي إلى العقبات التي تواجه الدول العربية في جذب رؤوس الأموال والاستثمارات الأجنبية المباشرة في قطاع التكنولوجيا المالية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بسبب غياب أو ضعف الأطر القانونية المستقرة والواضحة التي تنظم هذا القطاع الحديث.</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rPr>
              <a:t>غياب أو تأخر إصدار القوانين المنظمة للتكنولوجيا المالية</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rPr>
              <a:t>بعض الدول لم تصدر حتى الآن قوانين خاصة بـ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م</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rPr>
              <a:t>ثل التمويل الجماعي، العملات الرقمية، الخدمات المالية المبتكرة.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rPr>
              <a:t>عدم وضوح سياسات الترخيص والتنظيم</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 :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rPr>
              <a:t>المستثمر الأجنبي يحتاج إلى إجراءات ترخيص شفافة ومحددة، بينما في بعض الدول العربية قد تكون المعايير غير واضحة أو تختلف من جهة لأخرى.</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rPr>
              <a:t>تغير السياسات واللوائح بشكل مفاجئ</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 :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rPr>
              <a:t>مثل حظر العملات الرقمية بعد السماح بها، أو فرض قيود على التحويلات دون إنذار، مما يضعف ثقة المستثمرين.</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ازدواجية الجهات الرقابية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وجود أكثر من جهة تشرف على نشاط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rPr>
              <a:t>FinTech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مثال:</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 البنك المركزي، هيئة سوق المال، وزارة الاتصالات) يؤدي إلى تضارب التعليمات وضعف التنسيق.</a:t>
            </a: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rPr>
              <a:t>غياب المحاكم المتخصصة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rPr>
              <a:t>معظم الدول العربية تفتقر لمحاكم مالية أو تجارية متخصصة قادرة على حل النزاعات المتعلقة بالتكنولوجيا المالية بكفاءة وسرعة (المستثمر الأجنبي يخشى من غياب الحماية القانونية الكافية لأمواله أو عدم قدرته على فض النزاعات بإنصاف).</a:t>
            </a:r>
          </a:p>
        </p:txBody>
      </p:sp>
      <p:pic>
        <p:nvPicPr>
          <p:cNvPr id="6" name="Graphic 21">
            <a:extLst>
              <a:ext uri="{FF2B5EF4-FFF2-40B4-BE49-F238E27FC236}">
                <a16:creationId xmlns:a16="http://schemas.microsoft.com/office/drawing/2014/main" id="{25BF3ACB-297F-58FE-C56D-8E0486880D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1576844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FB1FC4-5FC5-3E6F-EF2E-1B0DE29393B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00A98E0-D511-1235-0225-27E61BB71CC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09150C4-3B8A-D744-9809-C5A4E5D9EA51}"/>
              </a:ext>
            </a:extLst>
          </p:cNvPr>
          <p:cNvSpPr txBox="1"/>
          <p:nvPr/>
        </p:nvSpPr>
        <p:spPr>
          <a:xfrm>
            <a:off x="1417320" y="725864"/>
            <a:ext cx="80660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مخاطر الأمن السيبراني</a:t>
            </a:r>
          </a:p>
        </p:txBody>
      </p:sp>
      <p:sp>
        <p:nvSpPr>
          <p:cNvPr id="28" name="Rectangle 27">
            <a:extLst>
              <a:ext uri="{FF2B5EF4-FFF2-40B4-BE49-F238E27FC236}">
                <a16:creationId xmlns:a16="http://schemas.microsoft.com/office/drawing/2014/main" id="{18EC62F9-15FA-D944-D94A-113B107106F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F3B65AA-1906-5189-CA8C-E698690F55F0}"/>
              </a:ext>
            </a:extLst>
          </p:cNvPr>
          <p:cNvSpPr txBox="1"/>
          <p:nvPr/>
        </p:nvSpPr>
        <p:spPr>
          <a:xfrm>
            <a:off x="525779" y="1355029"/>
            <a:ext cx="11178541" cy="489005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الأطر التشريعية المتخصصة: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كثير من الدول العربية تفتقر لقوانين خاصة بأمن المعلومات في القطاع المالي الرقمي.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فاوت المعايير التنظيمية: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معايير موحدة للأمن السيبراني بين البنوك، شركات الدفع، مزودي المحافظ الإلكترونية، وشركات التمويل الجماعي.</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عدم إلزام الشركات بإفصاح فوري عن حوادث الاختراق:</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مما قد يؤدي إلى خسائر للمستثمرين والعملاء قبل اكتشاف الحادث.</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قصور القوانين في تحديد المسؤولية القانونية: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 المسؤول عند حدوث اختراق؟ مزود الخدمة؟ البنك؟ العميل؟ القانون في كثير من الدول العربية لم يحسم هذه المسألة بعد.</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1899DE9-5020-1A24-F394-6673C35420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6630714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225D9-1DB7-B4B2-E944-259B9669371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0507146-D33E-B7D2-C7D0-F1B432E2202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1565765-4803-B921-65FA-7B6575976F07}"/>
              </a:ext>
            </a:extLst>
          </p:cNvPr>
          <p:cNvSpPr txBox="1"/>
          <p:nvPr/>
        </p:nvSpPr>
        <p:spPr>
          <a:xfrm>
            <a:off x="1348740" y="720601"/>
            <a:ext cx="813462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غياب معايير الامتثال الدولية في بعض الدول العربية</a:t>
            </a:r>
          </a:p>
        </p:txBody>
      </p:sp>
      <p:sp>
        <p:nvSpPr>
          <p:cNvPr id="28" name="Rectangle 27">
            <a:extLst>
              <a:ext uri="{FF2B5EF4-FFF2-40B4-BE49-F238E27FC236}">
                <a16:creationId xmlns:a16="http://schemas.microsoft.com/office/drawing/2014/main" id="{8088FD38-C688-3E07-6183-181D1516C1B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E8F9484-B0D5-8596-3B94-81265C36AAC4}"/>
              </a:ext>
            </a:extLst>
          </p:cNvPr>
          <p:cNvSpPr txBox="1"/>
          <p:nvPr/>
        </p:nvSpPr>
        <p:spPr>
          <a:xfrm>
            <a:off x="194310" y="1232831"/>
            <a:ext cx="11807191" cy="5519662"/>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أو تأخر إصدار القوانين المتوافقة مع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FATF</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بعض الدول لم تطور تشريعات مكافحة غسل الأموال بشكل متوافق مع توصيات مجموعة العمل المالي.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قص القوانين المنظمة لحماية البيانات الشخصية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معظم الدول العربية لا تطبق معايير عالمية مثل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GDPR</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بيانات مستخدمي خدمات التكنولوجيا المالية.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تجاهل المعايير الفنية للأمن السيبراني</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قلة من الدول تفرض معايير إلزامية مثل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ISO 27001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لى شركات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رغم أهميتها في ضمان أمن المنصات الرقمية.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تطبيق متطلبات الشفافية والإفصاح الدولية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لا توجد التزامات واضحة بالإفصاح عن العمليات المشبوهة، ولا بمتابعة سجلات المعاملات بما يتماشى مع معايير الامتثال الدولية.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عدم الانضمام للهيئات الدولية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بعض الدول العربية ليست أعضاء نشطين في المنظمات العالمية مثل</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FATF</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 التحالفات الدولية لمكافحة الجرائم الإلكترونية، ما يحد من قدرتها على مواكبة أفضل الممارسات.</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F9E294D-FD83-CAE9-74DC-E79F99152E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60252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56C9E4-AE12-7C53-35A9-C87BA38C386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2060D44-AEEC-2E99-C355-CF24D97C702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1EFB2BF-CB79-8110-AE1E-8C23F751106E}"/>
              </a:ext>
            </a:extLst>
          </p:cNvPr>
          <p:cNvSpPr txBox="1"/>
          <p:nvPr/>
        </p:nvSpPr>
        <p:spPr>
          <a:xfrm>
            <a:off x="502920" y="725864"/>
            <a:ext cx="936117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rPr>
              <a:t>تحديات تنظيم العملات الرقمية والرموز المشفرة </a:t>
            </a:r>
            <a:r>
              <a:rPr kumimoji="0" lang="en-US" sz="2800" b="1" i="0" u="none" strike="noStrike" kern="1200" cap="none" spc="0" normalizeH="0" baseline="0" noProof="0" dirty="0">
                <a:ln>
                  <a:noFill/>
                </a:ln>
                <a:solidFill>
                  <a:prstClr val="black"/>
                </a:solidFill>
                <a:effectLst/>
                <a:uLnTx/>
                <a:uFillTx/>
                <a:latin typeface="Alexandria" pitchFamily="2" charset="-78"/>
                <a:ea typeface="+mn-ea"/>
              </a:rPr>
              <a:t> </a:t>
            </a:r>
            <a:r>
              <a:rPr kumimoji="0" lang="en-US" sz="2000" b="1" i="0" u="none" strike="noStrike" kern="1200" cap="none" spc="0" normalizeH="0" baseline="0" noProof="0" dirty="0">
                <a:ln>
                  <a:noFill/>
                </a:ln>
                <a:solidFill>
                  <a:prstClr val="black"/>
                </a:solidFill>
                <a:effectLst/>
                <a:uLnTx/>
                <a:uFillTx/>
                <a:latin typeface="Alexandria" pitchFamily="2" charset="-78"/>
                <a:ea typeface="+mn-ea"/>
              </a:rPr>
              <a:t>(Crypto &amp; Tokenization)</a:t>
            </a:r>
            <a:r>
              <a:rPr kumimoji="0" lang="ar-EG" sz="2000" b="1" i="0" u="none" strike="noStrike" kern="1200" cap="none" spc="0" normalizeH="0" baseline="0" noProof="0" dirty="0">
                <a:ln>
                  <a:noFill/>
                </a:ln>
                <a:solidFill>
                  <a:prstClr val="black"/>
                </a:solidFill>
                <a:effectLst/>
                <a:uLnTx/>
                <a:uFillTx/>
                <a:latin typeface="Alexandria" pitchFamily="2" charset="-78"/>
                <a:ea typeface="+mn-ea"/>
              </a:rPr>
              <a:t> </a:t>
            </a:r>
            <a:endParaRPr kumimoji="0" lang="en-US" sz="2000" b="1" i="0" u="none" strike="noStrike" kern="1200" cap="none" spc="0" normalizeH="0" baseline="0" noProof="0" dirty="0">
              <a:ln>
                <a:noFill/>
              </a:ln>
              <a:solidFill>
                <a:prstClr val="black"/>
              </a:solidFill>
              <a:effectLst/>
              <a:uLnTx/>
              <a:uFillTx/>
              <a:latin typeface="Alexandria" pitchFamily="2" charset="-78"/>
              <a:ea typeface="+mn-ea"/>
            </a:endParaRPr>
          </a:p>
        </p:txBody>
      </p:sp>
      <p:sp>
        <p:nvSpPr>
          <p:cNvPr id="28" name="Rectangle 27">
            <a:extLst>
              <a:ext uri="{FF2B5EF4-FFF2-40B4-BE49-F238E27FC236}">
                <a16:creationId xmlns:a16="http://schemas.microsoft.com/office/drawing/2014/main" id="{73B0F21F-B3DD-045C-6C01-CCD23C67E64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49FEB4C-6CDE-0D72-4409-5CFF6F278F3F}"/>
              </a:ext>
            </a:extLst>
          </p:cNvPr>
          <p:cNvSpPr txBox="1"/>
          <p:nvPr/>
        </p:nvSpPr>
        <p:spPr>
          <a:xfrm>
            <a:off x="502921" y="1440180"/>
            <a:ext cx="11052810" cy="424731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معظم الدول العربية لم تصدر قوانين محددة تنظم إصدار أو تداول العملات الرقمية.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ضارب التصنيفات القانونية</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هل العملات الرقمية تعتبر نقدًا؟ سلعة؟ أصل مالي؟ أوراق مالية؟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غياب تحديد واضح لطبيعة هذه الأصول يؤدي لاختلاف المعاملة القانونية من دولة لأخرى.</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مخاوف من غسل الأموال وتمويل الإرهاب</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(تقرير</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FATF</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عام 2023 نبّه الدول العربية لخطورة عدم وضع متطلبات "اعرف عميلك" </a:t>
            </a: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 </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منصات التداول.</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عدم استقرار قيمة العملات الرقمية يشكل تهديدًا على استقرار النظام المالي التقليدي في الدول العربية.</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قلة الكوادر القانونية والفنية القادرة على فهم طبيعة هذه الأصول الرقمية المعقدة.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4DF8C0E-3928-A057-938C-6B20CE2FB9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1181018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2796D9-DBD1-45CE-2B7A-9A96A911435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4D6B8FE-7F4C-0280-FA10-8EEC8B01AF4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825D495-B546-BBB3-F875-70DCD11A09D7}"/>
              </a:ext>
            </a:extLst>
          </p:cNvPr>
          <p:cNvSpPr txBox="1"/>
          <p:nvPr/>
        </p:nvSpPr>
        <p:spPr>
          <a:xfrm>
            <a:off x="640079" y="725864"/>
            <a:ext cx="902765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تحديث قوانين حماية البيانات الشخصية وعلاقتة بالتكنولوجيا المالية </a:t>
            </a:r>
          </a:p>
        </p:txBody>
      </p:sp>
      <p:sp>
        <p:nvSpPr>
          <p:cNvPr id="28" name="Rectangle 27">
            <a:extLst>
              <a:ext uri="{FF2B5EF4-FFF2-40B4-BE49-F238E27FC236}">
                <a16:creationId xmlns:a16="http://schemas.microsoft.com/office/drawing/2014/main" id="{37487CA7-5BE8-B533-385D-ECE54DCB8E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141AFCF-F82C-6FF3-2F58-A9EA347235FD}"/>
              </a:ext>
            </a:extLst>
          </p:cNvPr>
          <p:cNvSpPr txBox="1"/>
          <p:nvPr/>
        </p:nvSpPr>
        <p:spPr>
          <a:xfrm>
            <a:off x="731520" y="1657347"/>
            <a:ext cx="10698480" cy="390183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التكنولوجيا المالية تعتمد في جوهرها على البيانات الرقمية، خاصة البيانات الشخصية للمستخدمين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مثل:</a:t>
            </a:r>
          </a:p>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(الهوية الوطنية،الحسابات المصرفية،الأنشطة المالية،الموقع الجغرافي،السلوك الشرائي والاستهلاكي).</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لذلك، غياب أو ضعف قوانين حماية البيانات يجعل المستخدمين عرضة لمخاطر كبيرة مثل:</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الاحتيال المالي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الابتزاز الرقمي</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سوء استخدام البيانات لأغراض تسويقية أو سياسية. </a:t>
            </a:r>
          </a:p>
          <a:p>
            <a:pPr marR="0" lvl="0" algn="just" defTabSz="914400" rtl="1" eaLnBrk="1" fontAlgn="auto" latinLnBrk="0" hangingPunct="1">
              <a:lnSpc>
                <a:spcPct val="150000"/>
              </a:lnSpc>
              <a:spcBef>
                <a:spcPts val="0"/>
              </a:spcBef>
              <a:spcAft>
                <a:spcPts val="0"/>
              </a:spcAft>
              <a:buClrTx/>
              <a:buSzTx/>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0B5E69D-BD9C-AF4C-387A-F03181FBAC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9968395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EA477-14ED-DE90-4429-3B2A6BEA183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1DF1937-6E9F-A2CB-5848-F40068F35C2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D21C1CB-E7C2-F277-E93D-8CB2F5C36822}"/>
              </a:ext>
            </a:extLst>
          </p:cNvPr>
          <p:cNvSpPr txBox="1"/>
          <p:nvPr/>
        </p:nvSpPr>
        <p:spPr>
          <a:xfrm>
            <a:off x="640079" y="725864"/>
            <a:ext cx="902765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تحديث قوانين حماية البيانات الشخصية وعلاقتة بالتكنولوجيا المالية </a:t>
            </a:r>
          </a:p>
        </p:txBody>
      </p:sp>
      <p:sp>
        <p:nvSpPr>
          <p:cNvPr id="28" name="Rectangle 27">
            <a:extLst>
              <a:ext uri="{FF2B5EF4-FFF2-40B4-BE49-F238E27FC236}">
                <a16:creationId xmlns:a16="http://schemas.microsoft.com/office/drawing/2014/main" id="{6E1FE055-931B-5381-D9D9-6755F8D58D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007A0A1-82E5-40F5-EE90-94DAF91E7FA6}"/>
              </a:ext>
            </a:extLst>
          </p:cNvPr>
          <p:cNvSpPr txBox="1"/>
          <p:nvPr/>
        </p:nvSpPr>
        <p:spPr>
          <a:xfrm>
            <a:off x="354330" y="1657347"/>
            <a:ext cx="11269980" cy="445756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ثقة العملاء في منصات </a:t>
            </a:r>
            <a:r>
              <a:rPr kumimoji="0" lang="en-US" sz="20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عندما يشعر العملاء بأن بياناتهم محمية قانونيًا، يزداد إقبالهم على استخدام التطبيقات والمحافظ الرقمية والخدمات المصرفية عبر الإنترنت.</a:t>
            </a:r>
          </a:p>
          <a:p>
            <a:pPr marR="0" lvl="0" algn="just"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الدول التي تطبق تشريعات صارمة مثل اللائحة الأوروبية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GDPR،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زادت نسبة استخدام المحافظ الرقمية بشكل ملحوظ.</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شجيع الاستثمار الأجنبي في قطاع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ا</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لشركات العالمية والمستثمرون يبحثون عن بيئة تنظيمية آمنة تضمن حماية بيانات المستخدمين لتجنب العقوبات الدولية.</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شركات مثل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PayPal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Apple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Pay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 تدخل أسواقًا بلا قوانين واضحة لحماية البيانات بسبب المخاطر القانونية والغرامات المحتملة.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F176EFA-09B9-9EBE-4C03-13D84C594B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380109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98374E-8C3F-7BDB-6FA8-D6C3F140F2D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DBA1E8B-B31D-900D-CC54-3973B92A256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6825ABF-8748-A3FE-2C1F-7A7818689A88}"/>
              </a:ext>
            </a:extLst>
          </p:cNvPr>
          <p:cNvSpPr txBox="1"/>
          <p:nvPr/>
        </p:nvSpPr>
        <p:spPr>
          <a:xfrm>
            <a:off x="640079" y="725864"/>
            <a:ext cx="902765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تحديث قوانين حماية البيانات الشخصية وعلاقتة بالتكنولوجيا المالية </a:t>
            </a:r>
          </a:p>
        </p:txBody>
      </p:sp>
      <p:sp>
        <p:nvSpPr>
          <p:cNvPr id="28" name="Rectangle 27">
            <a:extLst>
              <a:ext uri="{FF2B5EF4-FFF2-40B4-BE49-F238E27FC236}">
                <a16:creationId xmlns:a16="http://schemas.microsoft.com/office/drawing/2014/main" id="{1045DADC-02F2-FBD6-F6E7-12FBBD6B7E9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462D729-750C-A771-30BF-39A25785A484}"/>
              </a:ext>
            </a:extLst>
          </p:cNvPr>
          <p:cNvSpPr txBox="1"/>
          <p:nvPr/>
        </p:nvSpPr>
        <p:spPr>
          <a:xfrm>
            <a:off x="354330" y="1657347"/>
            <a:ext cx="11269980" cy="4457567"/>
          </a:xfrm>
          <a:prstGeom prst="rect">
            <a:avLst/>
          </a:prstGeom>
          <a:noFill/>
        </p:spPr>
        <p:txBody>
          <a:bodyPr wrap="square" rtlCol="0">
            <a:spAutoFit/>
          </a:bodyPr>
          <a:lstStyle/>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الحد من مخاطر الجرائم الإلكترونية والاختراقات</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لقوانين الحديثة تفرض على الشركات معايير أمنية عالية لحماية بيانات العملاء وتحدد مسؤولياتها حال حدوث تسريب بيانات.</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حالة حدوث اختراق لنظام دفع رقمي، القانون يفرض على الشركة إخطار الجهات الرقابية والعملاء خلال 72 ساعة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كما في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GDPR)</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sz="2400" b="1" dirty="0">
                <a:solidFill>
                  <a:prstClr val="black"/>
                </a:solidFill>
                <a:latin typeface="Alexandria regular" pitchFamily="2" charset="-78"/>
                <a:cs typeface="Times New Roman" panose="02020603050405020304" pitchFamily="18" charset="0"/>
              </a:rPr>
              <a:t>تحقيق الامتثال للمعايير الدولية : </a:t>
            </a:r>
            <a:r>
              <a:rPr lang="ar-EG" sz="2400" dirty="0">
                <a:solidFill>
                  <a:prstClr val="black"/>
                </a:solidFill>
                <a:latin typeface="Alexandria regular" pitchFamily="2" charset="-78"/>
                <a:cs typeface="Times New Roman" panose="02020603050405020304" pitchFamily="18" charset="0"/>
              </a:rPr>
              <a:t>تحديث القوانين يساعد الدول العربية على:الانضمام للاتفاقيات الدولية،تجنب إدراجها في القوائم السوداء الخاصة بحماية البيانات (مثل قائمة المفوضية الأوروبية).</a:t>
            </a:r>
          </a:p>
          <a:p>
            <a:pPr marR="0" lvl="0" algn="just"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a:t>
            </a:r>
            <a:r>
              <a:rPr lang="ar-EG" sz="2400" b="1" dirty="0">
                <a:solidFill>
                  <a:prstClr val="black"/>
                </a:solidFill>
                <a:latin typeface="Alexandria regular" pitchFamily="2" charset="-78"/>
                <a:cs typeface="Times New Roman" panose="02020603050405020304" pitchFamily="18" charset="0"/>
              </a:rPr>
              <a:t>مثال:</a:t>
            </a:r>
            <a:r>
              <a:rPr lang="ar-EG" sz="2400" dirty="0">
                <a:solidFill>
                  <a:prstClr val="black"/>
                </a:solidFill>
                <a:latin typeface="Alexandria regular" pitchFamily="2" charset="-78"/>
                <a:cs typeface="Times New Roman" panose="02020603050405020304" pitchFamily="18" charset="0"/>
              </a:rPr>
              <a:t>غياب قانون حماية البيانات يجعل الدولة غير قادرة على توقيع اتفاقيات تبادل بيانات مع الاتحاد الأوروبي أو الولايات المتحدة.</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BB90566-7A72-B6D4-F3B4-5D3550D454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807155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1F38E-97E2-0ADB-D052-4A231D0B1B0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75C3F75-78EA-849F-6AC5-3432B5AF6D2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EF1BF78-0B87-DD73-D37A-29CDF72CB9CB}"/>
              </a:ext>
            </a:extLst>
          </p:cNvPr>
          <p:cNvSpPr txBox="1"/>
          <p:nvPr/>
        </p:nvSpPr>
        <p:spPr>
          <a:xfrm>
            <a:off x="1040130" y="725864"/>
            <a:ext cx="844323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إقتراح تطوير أنظمة تحكيم وفض منازعات خاصة بالتكنولوجيا المالية</a:t>
            </a:r>
          </a:p>
        </p:txBody>
      </p:sp>
      <p:sp>
        <p:nvSpPr>
          <p:cNvPr id="28" name="Rectangle 27">
            <a:extLst>
              <a:ext uri="{FF2B5EF4-FFF2-40B4-BE49-F238E27FC236}">
                <a16:creationId xmlns:a16="http://schemas.microsoft.com/office/drawing/2014/main" id="{61F5535F-3957-EE92-C7C8-B844E4F192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D7C7208-492F-9A8D-C091-7657F5E3B75D}"/>
              </a:ext>
            </a:extLst>
          </p:cNvPr>
          <p:cNvSpPr txBox="1"/>
          <p:nvPr/>
        </p:nvSpPr>
        <p:spPr>
          <a:xfrm>
            <a:off x="582931" y="1485899"/>
            <a:ext cx="11224260" cy="501194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أهمية تطوير أنظمة التحكيم وفض المنازعات في قطاع التكنولوجيا المالية :</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خصوصية منازعات التكنولوجيا المالية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طبيعتها التقنية المعقدة (عقود ذكية، عملات رقمية، خدمات الدفع الرقمي،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Robo-Advisors)</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أطرافها من جنسيات مختلفة (مستثمرون، مزودو خدمات، عملاء، شركات ناشئة).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سرعة المعاملات الإلكترونية تتطلب فض منازعات سريع وفعّال.</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قصور الأنظمة التقليدية.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بطء الإجراءات القضائية.</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نقص الخبرات القضائية في مسائل الـ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342900" marR="0" lvl="0" indent="-342900" algn="just"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صعوبة تطبيق القوانين الوطنية على منازعات ذات بعد دولي أو رقمي بالكامل.</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779D3F7-F0AE-473D-F153-DBBD3858E08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39344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6DCF1-FC40-1A6B-CF34-2D918BF6CC7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251D3BD-DF2F-E129-7EFF-DBDAA75CB28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0EF7D20-F9EB-4E28-6BE3-FF07D5E2612D}"/>
              </a:ext>
            </a:extLst>
          </p:cNvPr>
          <p:cNvSpPr txBox="1"/>
          <p:nvPr/>
        </p:nvSpPr>
        <p:spPr>
          <a:xfrm>
            <a:off x="960120" y="629166"/>
            <a:ext cx="852324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مقترحات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FC6FCA05-7990-B2EB-A8A8-2B2B998CD65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156D232-DFC1-8E57-9061-3DCF286F8EB4}"/>
              </a:ext>
            </a:extLst>
          </p:cNvPr>
          <p:cNvSpPr txBox="1"/>
          <p:nvPr/>
        </p:nvSpPr>
        <p:spPr>
          <a:xfrm>
            <a:off x="308610" y="1198106"/>
            <a:ext cx="11544300" cy="5554388"/>
          </a:xfrm>
          <a:prstGeom prst="rect">
            <a:avLst/>
          </a:prstGeom>
          <a:noFill/>
        </p:spPr>
        <p:txBody>
          <a:bodyPr wrap="square" rtlCol="0">
            <a:spAutoFit/>
          </a:bodyPr>
          <a:lstStyle/>
          <a:p>
            <a:pPr algn="r" rtl="1">
              <a:lnSpc>
                <a:spcPct val="150000"/>
              </a:lnSpc>
              <a:buNone/>
            </a:pPr>
            <a:r>
              <a:rPr lang="ar-AE" sz="2400" b="1" dirty="0"/>
              <a:t>1. إنشاء مراكز تحكيم متخصصة في التكنولوجيا المالية</a:t>
            </a:r>
            <a:r>
              <a:rPr lang="ar-EG" sz="2400" b="1" dirty="0"/>
              <a:t> :</a:t>
            </a:r>
            <a:endParaRPr lang="ar-AE" sz="2400" b="1" dirty="0"/>
          </a:p>
          <a:p>
            <a:pPr algn="r" rtl="1">
              <a:lnSpc>
                <a:spcPct val="150000"/>
              </a:lnSpc>
              <a:buFont typeface="Arial" panose="020B0604020202020204" pitchFamily="34" charset="0"/>
              <a:buChar char="•"/>
            </a:pPr>
            <a:r>
              <a:rPr lang="ar-EG" sz="2400" dirty="0"/>
              <a:t> </a:t>
            </a:r>
            <a:r>
              <a:rPr lang="ar-AE" sz="2400" dirty="0"/>
              <a:t>داخل الهيئات المالية (مثل البنك المركزي، هيئات سوق المال).</a:t>
            </a:r>
          </a:p>
          <a:p>
            <a:pPr algn="r" rtl="1">
              <a:lnSpc>
                <a:spcPct val="150000"/>
              </a:lnSpc>
              <a:buFont typeface="Arial" panose="020B0604020202020204" pitchFamily="34" charset="0"/>
              <a:buChar char="•"/>
            </a:pPr>
            <a:r>
              <a:rPr lang="ar-EG" sz="2400" dirty="0"/>
              <a:t> </a:t>
            </a:r>
            <a:r>
              <a:rPr lang="ar-AE" sz="2400" dirty="0"/>
              <a:t>تقديم خدمات تحكيم/</a:t>
            </a:r>
            <a:r>
              <a:rPr lang="ar-EG" sz="2400" dirty="0"/>
              <a:t> </a:t>
            </a:r>
            <a:r>
              <a:rPr lang="ar-AE" sz="2400" dirty="0"/>
              <a:t>وساطة ذات خبرة في العقود الذكية، الرموز المشفرة</a:t>
            </a:r>
            <a:r>
              <a:rPr lang="ar-EG" sz="2400" dirty="0"/>
              <a:t>.</a:t>
            </a:r>
          </a:p>
          <a:p>
            <a:pPr algn="r" rtl="1">
              <a:lnSpc>
                <a:spcPct val="150000"/>
              </a:lnSpc>
            </a:pPr>
            <a:r>
              <a:rPr lang="ar-EG" sz="2400" b="1" dirty="0"/>
              <a:t>2.  </a:t>
            </a:r>
            <a:r>
              <a:rPr lang="ar-AE" sz="2400" b="1" dirty="0"/>
              <a:t>تحديث التشريعات الوطنية</a:t>
            </a:r>
            <a:r>
              <a:rPr lang="ar-EG" sz="2400" b="1" dirty="0"/>
              <a:t> :</a:t>
            </a:r>
            <a:endParaRPr lang="ar-AE" sz="2400" b="1" dirty="0"/>
          </a:p>
          <a:p>
            <a:pPr algn="r" rtl="1">
              <a:lnSpc>
                <a:spcPct val="150000"/>
              </a:lnSpc>
              <a:buFont typeface="Arial" panose="020B0604020202020204" pitchFamily="34" charset="0"/>
              <a:buChar char="•"/>
            </a:pPr>
            <a:r>
              <a:rPr lang="ar-EG" sz="2400" dirty="0"/>
              <a:t> </a:t>
            </a:r>
            <a:r>
              <a:rPr lang="ar-AE" sz="2400" dirty="0"/>
              <a:t>إصدار قوانين أو لوائح خاصة بـ "التحكيم الإلكتروني" تشمل:</a:t>
            </a:r>
          </a:p>
          <a:p>
            <a:pPr marL="742950" lvl="1" indent="-285750" algn="r" rtl="1">
              <a:lnSpc>
                <a:spcPct val="150000"/>
              </a:lnSpc>
              <a:buFont typeface="Arial" panose="020B0604020202020204" pitchFamily="34" charset="0"/>
              <a:buChar char="•"/>
            </a:pPr>
            <a:r>
              <a:rPr lang="ar-AE" sz="2400" dirty="0"/>
              <a:t>اعتماد العقود الذكية كوسيلة إثبات.</a:t>
            </a:r>
          </a:p>
          <a:p>
            <a:pPr marL="742950" lvl="1" indent="-285750" algn="r" rtl="1">
              <a:lnSpc>
                <a:spcPct val="150000"/>
              </a:lnSpc>
              <a:buFont typeface="Arial" panose="020B0604020202020204" pitchFamily="34" charset="0"/>
              <a:buChar char="•"/>
            </a:pPr>
            <a:r>
              <a:rPr lang="ar-AE" sz="2400" dirty="0"/>
              <a:t>تنظيم التحكيم عبر المنصات الرقمية.</a:t>
            </a:r>
            <a:endParaRPr lang="ar-EG" sz="2400" dirty="0"/>
          </a:p>
          <a:p>
            <a:pPr marL="742950" lvl="1" indent="-285750" algn="r" rtl="1">
              <a:lnSpc>
                <a:spcPct val="150000"/>
              </a:lnSpc>
              <a:buFont typeface="Arial" panose="020B0604020202020204" pitchFamily="34" charset="0"/>
              <a:buChar char="•"/>
            </a:pPr>
            <a:r>
              <a:rPr lang="ar-AE" sz="2400" dirty="0"/>
              <a:t> تضمين شرط التحكيم الإلزامي في تراخيص مقدمي خدمات </a:t>
            </a:r>
            <a:r>
              <a:rPr lang="ar-EG" sz="2400" dirty="0"/>
              <a:t>التكنولوجيا المالية (</a:t>
            </a:r>
            <a:r>
              <a:rPr lang="en-US" sz="2400" dirty="0"/>
              <a:t>FinTech</a:t>
            </a:r>
            <a:r>
              <a:rPr lang="ar-EG" sz="2400" dirty="0"/>
              <a:t>).</a:t>
            </a:r>
          </a:p>
          <a:p>
            <a:pPr algn="r" rtl="1">
              <a:lnSpc>
                <a:spcPct val="150000"/>
              </a:lnSpc>
              <a:buNone/>
            </a:pPr>
            <a:r>
              <a:rPr lang="ar-EG" sz="2400" b="1" dirty="0"/>
              <a:t>3. </a:t>
            </a:r>
            <a:r>
              <a:rPr lang="ar-AE" sz="2400" b="1" dirty="0"/>
              <a:t>تطوير منصات وطنية وإقليمية لتسوية منازعات </a:t>
            </a:r>
            <a:r>
              <a:rPr lang="en-US" sz="2400" dirty="0"/>
              <a:t>FinTech </a:t>
            </a:r>
            <a:r>
              <a:rPr lang="ar-EG" sz="2400" dirty="0"/>
              <a:t> </a:t>
            </a:r>
            <a:r>
              <a:rPr lang="ar-AE" sz="2400" dirty="0"/>
              <a:t>إلكترونيًا</a:t>
            </a:r>
            <a:r>
              <a:rPr lang="en-US" sz="2400" dirty="0"/>
              <a:t> </a:t>
            </a:r>
            <a:r>
              <a:rPr lang="ar-EG" sz="2400" dirty="0"/>
              <a:t> ، و </a:t>
            </a:r>
            <a:r>
              <a:rPr lang="ar-AE" sz="2400" dirty="0"/>
              <a:t>دعم حلول تسوية منازعات منخفضة القيمة للمستهلكين الأفراد عبر الإنترنت.</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7731ED0-1074-093C-BDA9-10297CB936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1083581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1821D2-0181-13D0-4EA9-24EFB2F651C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2BDA3CD-0410-8FFF-3AEA-6ACD82E54C5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8AB4088-1C9A-0977-99DB-9FE7B9557EB6}"/>
              </a:ext>
            </a:extLst>
          </p:cNvPr>
          <p:cNvSpPr txBox="1"/>
          <p:nvPr/>
        </p:nvSpPr>
        <p:spPr>
          <a:xfrm>
            <a:off x="1040130" y="725864"/>
            <a:ext cx="8443236"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مقترحات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2EE4B842-59A4-96AB-45AF-991376BB892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76E40E1-0EBC-48BA-B764-323C45055E45}"/>
              </a:ext>
            </a:extLst>
          </p:cNvPr>
          <p:cNvSpPr txBox="1"/>
          <p:nvPr/>
        </p:nvSpPr>
        <p:spPr>
          <a:xfrm>
            <a:off x="697231" y="1634485"/>
            <a:ext cx="10892790" cy="39039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التعاون الدولي</a:t>
            </a:r>
            <a:r>
              <a:rPr kumimoji="0" lang="ar-EG" sz="24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توقيع مذكرات تفاهم بين الدول العربية لتنسيق الاختصاص القضائي والتحكيم الإلكتروني.</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AE"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الاعتراف المتبادل بقرارات التحكيم الصادرة عن مراكز دولية متخصصة في </a:t>
            </a:r>
            <a:r>
              <a:rPr kumimoji="0" lang="en-US"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FinTech</a:t>
            </a:r>
            <a:r>
              <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وضع قواعد مرجعية موحدة للدول العربية لمعالجة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منازعات :</a:t>
            </a:r>
          </a:p>
          <a:p>
            <a:pPr marR="0" lvl="0" algn="r" defTabSz="914400" rtl="1" eaLnBrk="1" fontAlgn="auto" latinLnBrk="0" hangingPunct="1">
              <a:lnSpc>
                <a:spcPct val="150000"/>
              </a:lnSpc>
              <a:spcBef>
                <a:spcPts val="0"/>
              </a:spcBef>
              <a:spcAft>
                <a:spcPts val="0"/>
              </a:spcAft>
              <a:buClrTx/>
              <a:buSzTx/>
              <a:tabLst/>
              <a:defRPr/>
            </a:pPr>
            <a:r>
              <a:rPr lang="ar-EG" sz="2400" dirty="0">
                <a:solidFill>
                  <a:prstClr val="black"/>
                </a:solidFill>
                <a:latin typeface="Alexandria regular" pitchFamily="2" charset="-78"/>
                <a:cs typeface="Times New Roman" panose="02020603050405020304" pitchFamily="18" charset="0"/>
              </a:rPr>
              <a:t> -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العقود الذكية.</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الخدمات المالية الرقمية.</a:t>
            </a:r>
          </a:p>
          <a:p>
            <a:pPr marL="342900" marR="0" lvl="0" indent="-342900" algn="r" defTabSz="914400" rtl="1" eaLnBrk="1" fontAlgn="auto" latinLnBrk="0" hangingPunct="1">
              <a:lnSpc>
                <a:spcPct val="150000"/>
              </a:lnSpc>
              <a:spcBef>
                <a:spcPts val="0"/>
              </a:spcBef>
              <a:spcAft>
                <a:spcPts val="0"/>
              </a:spcAft>
              <a:buClrTx/>
              <a:buSzTx/>
              <a:buFontTx/>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المنصات اللامركزية.</a:t>
            </a:r>
          </a:p>
        </p:txBody>
      </p:sp>
      <p:pic>
        <p:nvPicPr>
          <p:cNvPr id="6" name="Graphic 21">
            <a:extLst>
              <a:ext uri="{FF2B5EF4-FFF2-40B4-BE49-F238E27FC236}">
                <a16:creationId xmlns:a16="http://schemas.microsoft.com/office/drawing/2014/main" id="{ACAA36B6-252D-489C-78BC-8F011559B3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4242909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95D751-3378-4C39-6CBB-1B112E6A5BE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B4E87CC-1FE2-253B-64CF-2EAAF902406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BBBDC75-6F36-DAC5-805B-BE6DC09846F7}"/>
              </a:ext>
            </a:extLst>
          </p:cNvPr>
          <p:cNvSpPr txBox="1"/>
          <p:nvPr/>
        </p:nvSpPr>
        <p:spPr>
          <a:xfrm>
            <a:off x="102869" y="725864"/>
            <a:ext cx="9564867"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مقترحات التعاون الدولي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80E42476-5993-CAA8-F27C-4DF0A17BF2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0171BF5-F06D-C0E3-9D5E-1A61F4E1AA1C}"/>
              </a:ext>
            </a:extLst>
          </p:cNvPr>
          <p:cNvSpPr txBox="1"/>
          <p:nvPr/>
        </p:nvSpPr>
        <p:spPr>
          <a:xfrm>
            <a:off x="102870" y="1345781"/>
            <a:ext cx="11818620" cy="5170646"/>
          </a:xfrm>
          <a:prstGeom prst="rect">
            <a:avLst/>
          </a:prstGeom>
          <a:noFill/>
        </p:spPr>
        <p:txBody>
          <a:bodyPr wrap="square" rtlCol="0">
            <a:spAutoFit/>
          </a:bodyPr>
          <a:lstStyle/>
          <a:p>
            <a:pPr marR="0" lvl="0" algn="r" defTabSz="914400" rtl="1" eaLnBrk="1" fontAlgn="auto" latinLnBrk="0" hangingPunct="1">
              <a:spcBef>
                <a:spcPts val="0"/>
              </a:spcBef>
              <a:spcAft>
                <a:spcPts val="0"/>
              </a:spcAft>
              <a:buClrTx/>
              <a:buSzTx/>
              <a:tabLst/>
              <a:defRPr/>
            </a:pP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توقيع مذكرات تفاهم قضائية عربية</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endPar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R="0" lvl="0" algn="r"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توقيع اتفاقيات تعاون قضائي وتحكيمي بين الدول العربية </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لتنسيق:</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الاختصاص القضائي في المنازعات الناتجة عن الأنشطة الرقمية</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تبادل البيانات والأدلة الرقمية</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الاعتراف بالأحكام التحكيمية الصادرة عن هيئات خارج الدولة.</a:t>
            </a:r>
            <a:endPar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R="0" lvl="0" algn="r"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إعداد قواعد مرجعية عربية موحدة لفض منازعات </a:t>
            </a:r>
            <a:r>
              <a:rPr kumimoji="0" lang="en-US"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FinTech</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إعداد وثيقة "القواعد العربية النموذجية لفض منازعات التكنولوجيا المالية"، تتضمن ( مبادئ العدالة الإجرائية الرقمية ، تعريفات قانونية موحدة للعقود الذكية، الأصول الرقمية، المحافظ الإلكترونية ، آليات الإثبات الإلكتروني.</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مثال:</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تضمين بند خاص بـ العقود الذكية يقر بأن تنفيذها يُعد تنفيذًا تلقائيًا للالتزامات، ولا يجوز الطعن فيه إلا وفق شروط صارمة.</a:t>
            </a:r>
          </a:p>
          <a:p>
            <a:pPr marL="342900" marR="0" lvl="0" indent="-342900" algn="r" defTabSz="914400" rtl="1" eaLnBrk="1" fontAlgn="auto" latinLnBrk="0" hangingPunct="1">
              <a:spcBef>
                <a:spcPts val="0"/>
              </a:spcBef>
              <a:spcAft>
                <a:spcPts val="0"/>
              </a:spcAft>
              <a:buClrTx/>
              <a:buSzTx/>
              <a:buFontTx/>
              <a:buChar char="-"/>
              <a:tabLst/>
              <a:defRPr/>
            </a:pPr>
            <a:r>
              <a:rPr lang="ar-EG" sz="2200" b="1" dirty="0">
                <a:solidFill>
                  <a:prstClr val="black"/>
                </a:solidFill>
                <a:latin typeface="Calibri"/>
                <a:cs typeface="Arial" panose="020B0604020202020204" pitchFamily="34" charset="0"/>
              </a:rPr>
              <a:t>تبني بروتوكول عربي للاعتراف بقرارات التحكيم في </a:t>
            </a:r>
            <a:r>
              <a:rPr lang="en-US" sz="2200" b="1" dirty="0">
                <a:solidFill>
                  <a:prstClr val="black"/>
                </a:solidFill>
                <a:latin typeface="Calibri"/>
                <a:cs typeface="Arial" panose="020B0604020202020204" pitchFamily="34" charset="0"/>
              </a:rPr>
              <a:t>FinTech </a:t>
            </a:r>
            <a:r>
              <a:rPr lang="ar-EG" sz="2200" dirty="0">
                <a:solidFill>
                  <a:prstClr val="black"/>
                </a:solidFill>
                <a:latin typeface="Calibri"/>
                <a:cs typeface="Arial" panose="020B0604020202020204" pitchFamily="34" charset="0"/>
              </a:rPr>
              <a:t> شريطة:أن تصدر عن مركز معترف به ، أن تُنفذ إلكترونيًا بطريقة آمنة ومشفرة.</a:t>
            </a:r>
          </a:p>
          <a:p>
            <a:pPr marL="342900" marR="0" lvl="0" indent="-342900" algn="r" defTabSz="914400" rtl="1" eaLnBrk="1" fontAlgn="auto" latinLnBrk="0" hangingPunct="1">
              <a:spcBef>
                <a:spcPts val="0"/>
              </a:spcBef>
              <a:spcAft>
                <a:spcPts val="0"/>
              </a:spcAft>
              <a:buClrTx/>
              <a:buSzTx/>
              <a:buFontTx/>
              <a:buChar char="-"/>
              <a:tabLst/>
              <a:defRPr/>
            </a:pPr>
            <a:r>
              <a:rPr lang="ar-EG" sz="2200" b="1" dirty="0">
                <a:solidFill>
                  <a:prstClr val="black"/>
                </a:solidFill>
                <a:latin typeface="Calibri"/>
                <a:cs typeface="Arial" panose="020B0604020202020204" pitchFamily="34" charset="0"/>
              </a:rPr>
              <a:t>دمج تقنيات حديثة في التحكيم </a:t>
            </a:r>
            <a:r>
              <a:rPr lang="ar-EG" sz="2200" dirty="0">
                <a:solidFill>
                  <a:prstClr val="black"/>
                </a:solidFill>
                <a:latin typeface="Calibri"/>
                <a:cs typeface="Arial" panose="020B0604020202020204" pitchFamily="34" charset="0"/>
              </a:rPr>
              <a:t>: استخدام:العقود الذكية التي تتضمن آلية "تحكيم تلقائي".سلاسل الكتل </a:t>
            </a:r>
            <a:r>
              <a:rPr lang="en-US" sz="2200" dirty="0">
                <a:solidFill>
                  <a:prstClr val="black"/>
                </a:solidFill>
                <a:latin typeface="Calibri"/>
                <a:cs typeface="Arial" panose="020B0604020202020204" pitchFamily="34" charset="0"/>
              </a:rPr>
              <a:t>Blockchain) </a:t>
            </a:r>
            <a:r>
              <a:rPr lang="ar-EG" sz="2200" dirty="0">
                <a:solidFill>
                  <a:prstClr val="black"/>
                </a:solidFill>
                <a:latin typeface="Calibri"/>
                <a:cs typeface="Arial" panose="020B0604020202020204" pitchFamily="34" charset="0"/>
              </a:rPr>
              <a:t>) لتأمين الأدلة والعقود ، ذكاء اصطناعي لمراجعة الوقائع والمستندات لتسريع القرارات.مثال:تضمين "بند تحكيم ذكي" داخل عقد بالبلوك تشين، يُفَعّل تلقائيًا إذا حدث خرق ويحول النزاع فورًا إلى نظام تحكيم إلكتروني آلي.</a:t>
            </a:r>
          </a:p>
          <a:p>
            <a:pPr marL="342900" marR="0" lvl="0" indent="-342900" algn="r" defTabSz="914400" rtl="1" eaLnBrk="1" fontAlgn="auto" latinLnBrk="0" hangingPunct="1">
              <a:spcBef>
                <a:spcPts val="0"/>
              </a:spcBef>
              <a:spcAft>
                <a:spcPts val="0"/>
              </a:spcAft>
              <a:buClrTx/>
              <a:buSzTx/>
              <a:buFontTx/>
              <a:buChar char="-"/>
              <a:tabLst/>
              <a:defRPr/>
            </a:pPr>
            <a:r>
              <a:rPr lang="ar-EG" sz="2200" b="1" dirty="0">
                <a:solidFill>
                  <a:prstClr val="black"/>
                </a:solidFill>
                <a:latin typeface="Calibri"/>
                <a:cs typeface="Arial" panose="020B0604020202020204" pitchFamily="34" charset="0"/>
              </a:rPr>
              <a:t>التدريب القضائي والتحكيمي في </a:t>
            </a:r>
            <a:r>
              <a:rPr lang="en-US" sz="2200" b="1" dirty="0">
                <a:solidFill>
                  <a:prstClr val="black"/>
                </a:solidFill>
                <a:latin typeface="Calibri"/>
                <a:cs typeface="Arial" panose="020B0604020202020204" pitchFamily="34" charset="0"/>
              </a:rPr>
              <a:t>FinTech</a:t>
            </a:r>
            <a:r>
              <a:rPr lang="ar-EG" sz="2200" dirty="0">
                <a:solidFill>
                  <a:prstClr val="black"/>
                </a:solidFill>
                <a:latin typeface="Calibri"/>
                <a:cs typeface="Arial" panose="020B0604020202020204" pitchFamily="34" charset="0"/>
              </a:rPr>
              <a:t> :تطوير برامج تدريبية للمحكمين والقضاة تشمل:أساسيات التقنية المالية ،الأدلة الرقمية ، العقود الذكية ، العملات المشفرة.</a:t>
            </a:r>
            <a:r>
              <a:rPr lang="ar-EG" sz="2200" b="1" dirty="0">
                <a:solidFill>
                  <a:prstClr val="black"/>
                </a:solidFill>
                <a:latin typeface="Calibri"/>
                <a:cs typeface="Arial" panose="020B0604020202020204" pitchFamily="34" charset="0"/>
              </a:rPr>
              <a:t>مثال:</a:t>
            </a:r>
            <a:r>
              <a:rPr lang="ar-EG" sz="2200" dirty="0">
                <a:solidFill>
                  <a:prstClr val="black"/>
                </a:solidFill>
                <a:latin typeface="Calibri"/>
                <a:cs typeface="Arial" panose="020B0604020202020204" pitchFamily="34" charset="0"/>
              </a:rPr>
              <a:t> تنظيم ورشة عمل إقليمية بالتعاون مع معهد القضاء في احد الدول العربية حول "تحكيم منازعات المحافظ الإلكترونية والعملات الرقمية".</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6905EEB2-5A48-E4A7-465B-D27E26BA5EF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368727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88385-89BD-ABA4-1CE2-FE498D4C2DDE}"/>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82F567CC-51BA-58D8-CA00-64F869038CDD}"/>
              </a:ext>
            </a:extLst>
          </p:cNvPr>
          <p:cNvSpPr txBox="1"/>
          <p:nvPr/>
        </p:nvSpPr>
        <p:spPr>
          <a:xfrm>
            <a:off x="274320" y="725864"/>
            <a:ext cx="9508679"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مقترحات التعاون الدولي لتطوير أنظمة التحكيم وفض المنازعات في </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4A390401-C0BC-B5FF-69D2-86340F0D0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89926B2-1BAB-6730-895B-73DD2BC023EE}"/>
              </a:ext>
            </a:extLst>
          </p:cNvPr>
          <p:cNvSpPr txBox="1"/>
          <p:nvPr/>
        </p:nvSpPr>
        <p:spPr>
          <a:xfrm>
            <a:off x="274320" y="1232830"/>
            <a:ext cx="11704320" cy="5170646"/>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اعتماد منصات إلكترونية موحدة للفض والتحكيم</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AE"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a:t>
            </a:r>
            <a:r>
              <a:rPr kumimoji="0" lang="ar-AE"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إنشاء منصة عربية موحدة لحل النزاعات المالية الرقمية</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a:t>
            </a:r>
          </a:p>
          <a:p>
            <a:pPr marL="0" marR="0" lvl="0" indent="0" algn="r" defTabSz="914400" rtl="1" eaLnBrk="1" fontAlgn="auto" latinLnBrk="0" hangingPunct="1">
              <a:spcBef>
                <a:spcPts val="0"/>
              </a:spcBef>
              <a:spcAft>
                <a:spcPts val="0"/>
              </a:spcAft>
              <a:buClrTx/>
              <a:buSzTx/>
              <a:buFontTx/>
              <a:buNone/>
              <a:tabLst/>
              <a:defRPr/>
            </a:pPr>
            <a:r>
              <a:rPr lang="ar-EG" sz="2200" b="1" dirty="0">
                <a:solidFill>
                  <a:prstClr val="black"/>
                </a:solidFill>
                <a:latin typeface="Calibri"/>
                <a:cs typeface="Arial" panose="020B0604020202020204" pitchFamily="34" charset="0"/>
              </a:rPr>
              <a:t>وتشمل مكوناتها : </a:t>
            </a:r>
          </a:p>
          <a:p>
            <a:pPr marL="457200" marR="0" lvl="0" indent="-457200" algn="r" defTabSz="914400" rtl="1" eaLnBrk="1" fontAlgn="auto" latinLnBrk="0" hangingPunct="1">
              <a:spcBef>
                <a:spcPts val="0"/>
              </a:spcBef>
              <a:spcAft>
                <a:spcPts val="0"/>
              </a:spcAft>
              <a:buClrTx/>
              <a:buSzTx/>
              <a:buFontTx/>
              <a:buAutoNum type="arabicPeriod"/>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بوابة تسجيل القضايا والوثائق الإلكترونية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تتيح للأطراف رفع دعاوى التحكيم أو الوساطة ، تقبل المستندات الموقعة إلكترونيًا (بما يتفق مع قوانين التوقيع الإلكتروني في الدول العربية)، تتكامل مع قواعد البيانات الوطنية/الإقليمية للتحقق من الهوية. </a:t>
            </a:r>
          </a:p>
          <a:p>
            <a:pPr marL="457200" marR="0" lvl="0" indent="-457200" algn="r" defTabSz="914400" rtl="1" eaLnBrk="1" fontAlgn="auto" latinLnBrk="0" hangingPunct="1">
              <a:spcBef>
                <a:spcPts val="0"/>
              </a:spcBef>
              <a:spcAft>
                <a:spcPts val="0"/>
              </a:spcAft>
              <a:buClrTx/>
              <a:buSzTx/>
              <a:buFontTx/>
              <a:buAutoNum type="arabicPeriod"/>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أدوات التحقيق والتوثيق :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تسجيل الأحداث المتعلقة بالنزاع (توقيع العقد الذكي، المعاملات الإلكترونية، الرسائل المتبادلة) ، استخدام تقنيات البلوك تشين لحفظ الأدلة إلكترونيًا دون تعديل ، السماح للمحكّمين بطلب وثائق إضافية من الأطراف عبر المنصة.</a:t>
            </a:r>
          </a:p>
          <a:p>
            <a:pPr marL="457200" marR="0" lvl="0" indent="-457200" algn="r" defTabSz="914400" rtl="1" eaLnBrk="1" fontAlgn="auto" latinLnBrk="0" hangingPunct="1">
              <a:spcBef>
                <a:spcPts val="0"/>
              </a:spcBef>
              <a:spcAft>
                <a:spcPts val="0"/>
              </a:spcAft>
              <a:buClrTx/>
              <a:buSzTx/>
              <a:buFontTx/>
              <a:buAutoNum type="arabicPeriod"/>
              <a:tabLst/>
              <a:defRPr/>
            </a:pP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تعيين المحكمين إلكترونيًا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تضم المنصة قاعدة بيانات لمحكّمين معتمدين من مختلف الدول العربية ، يمكن للأطراف اختيار المحكم أو اعتماد التعيين التلقائي وفق قواعد المنصة.</a:t>
            </a:r>
          </a:p>
          <a:p>
            <a:pPr marR="0" lvl="0" algn="r" defTabSz="914400" rtl="1" eaLnBrk="1" fontAlgn="auto" latinLnBrk="0" hangingPunct="1">
              <a:spcBef>
                <a:spcPts val="0"/>
              </a:spcBef>
              <a:spcAft>
                <a:spcPts val="0"/>
              </a:spcAft>
              <a:buClrTx/>
              <a:buSzTx/>
              <a:tabLst/>
              <a:defRPr/>
            </a:pPr>
            <a:r>
              <a:rPr lang="ar-EG" sz="2200" dirty="0">
                <a:solidFill>
                  <a:prstClr val="black"/>
                </a:solidFill>
                <a:latin typeface="Calibri"/>
                <a:cs typeface="Arial" panose="020B0604020202020204" pitchFamily="34" charset="0"/>
              </a:rPr>
              <a:t>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4. </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تقديم المذكرات والمرافعات إلكترونيًا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تتيح رفع المذكرات والمرافعات وتبادل الردود إلكترونيًا وفق جدول زمني محدد ، تحتوي على واجهات ذكية تساعد على تنظيم الملفات حسب نوع المستند، وتوقيت التقديم.</a:t>
            </a:r>
          </a:p>
          <a:p>
            <a:pPr marR="0" lvl="0" algn="r"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5. </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عقد الجلسات عن بُعد </a:t>
            </a:r>
            <a:r>
              <a:rPr kumimoji="0" lang="en-US"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Online Hearings)</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 :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استخدام أدوات مؤمنة للفيديو كونفرنس (تشفير)، تمكين المحكم من إدارة الجلسة عن بعد، وضبط النظام ، تسجيل الجلسة تلقائيًا للاحتفاظ بها ضمن ملف القضية.</a:t>
            </a:r>
          </a:p>
          <a:p>
            <a:pPr marR="0" lvl="0" algn="r" defTabSz="914400" rtl="1" eaLnBrk="1" fontAlgn="auto" latinLnBrk="0" hangingPunct="1">
              <a:spcBef>
                <a:spcPts val="0"/>
              </a:spcBef>
              <a:spcAft>
                <a:spcPts val="0"/>
              </a:spcAft>
              <a:buClrTx/>
              <a:buSzTx/>
              <a:tabLst/>
              <a:defRPr/>
            </a:pP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6. </a:t>
            </a:r>
            <a:r>
              <a:rPr kumimoji="0" lang="ar-EG" sz="2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إصدار قرارات التحكيم إلكترونيًا : </a:t>
            </a:r>
            <a:r>
              <a:rPr kumimoji="0" lang="ar-EG" sz="2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يتم توقيع القرارات رقمياً بواسطة المحكمين ،إرسال القرار إلى الأطراف عبر المنصة.</a:t>
            </a:r>
            <a:endParaRPr kumimoji="0" lang="ar-EG" sz="22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AA0D075-4EE2-6DCD-CC70-A63419FF7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699057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4046220" y="674885"/>
            <a:ext cx="522351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المراجع</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1371600" y="1405890"/>
            <a:ext cx="10468466" cy="4197559"/>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البنك المركزي السعودي: </a:t>
            </a:r>
            <a:r>
              <a:rPr lang="en-US" dirty="0">
                <a:solidFill>
                  <a:prstClr val="black"/>
                </a:solidFill>
                <a:latin typeface="Alexandria regular" pitchFamily="2" charset="-78"/>
                <a:cs typeface="Times New Roman" panose="02020603050405020304" pitchFamily="18" charset="0"/>
              </a:rPr>
              <a:t>https://www.sama.gov.sa</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هيئة السوق المالية: </a:t>
            </a:r>
            <a:r>
              <a:rPr lang="en-US" dirty="0">
                <a:solidFill>
                  <a:prstClr val="black"/>
                </a:solidFill>
                <a:latin typeface="Alexandria regular" pitchFamily="2" charset="-78"/>
                <a:cs typeface="Times New Roman" panose="02020603050405020304" pitchFamily="18" charset="0"/>
                <a:hlinkClick r:id="rId3"/>
              </a:rPr>
              <a:t>https://cma.org.sa</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البنك الدولي – تقرير الشمول المالي 2023.</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البنك المركزي المصري: </a:t>
            </a:r>
            <a:r>
              <a:rPr lang="en-US" dirty="0">
                <a:solidFill>
                  <a:prstClr val="black"/>
                </a:solidFill>
                <a:latin typeface="Alexandria regular" pitchFamily="2" charset="-78"/>
                <a:cs typeface="Times New Roman" panose="02020603050405020304" pitchFamily="18" charset="0"/>
                <a:hlinkClick r:id="rId4"/>
              </a:rPr>
              <a:t>https://www.cbe.org.eg</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البنك المركزي الأردني: </a:t>
            </a:r>
            <a:r>
              <a:rPr lang="en-US" dirty="0">
                <a:solidFill>
                  <a:prstClr val="black"/>
                </a:solidFill>
                <a:latin typeface="Alexandria regular" pitchFamily="2" charset="-78"/>
                <a:cs typeface="Times New Roman" panose="02020603050405020304" pitchFamily="18" charset="0"/>
                <a:hlinkClick r:id="rId5"/>
              </a:rPr>
              <a:t>https://www.cbj.gov.jo</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مصرف قطر المركزي: </a:t>
            </a:r>
            <a:r>
              <a:rPr lang="en-US" dirty="0">
                <a:solidFill>
                  <a:prstClr val="black"/>
                </a:solidFill>
                <a:latin typeface="Alexandria regular" pitchFamily="2" charset="-78"/>
                <a:cs typeface="Times New Roman" panose="02020603050405020304" pitchFamily="18" charset="0"/>
              </a:rPr>
              <a:t>https://www.qcb.gov.qa</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موقع </a:t>
            </a:r>
            <a:r>
              <a:rPr lang="ar-AE" dirty="0">
                <a:solidFill>
                  <a:prstClr val="black"/>
                </a:solidFill>
                <a:latin typeface="Alexandria regular" pitchFamily="2" charset="-78"/>
                <a:cs typeface="Times New Roman" panose="02020603050405020304" pitchFamily="18" charset="0"/>
              </a:rPr>
              <a:t>الموقع الرسمي للمصرف المركزي الإماراتي: </a:t>
            </a:r>
            <a:r>
              <a:rPr lang="en-US" dirty="0">
                <a:solidFill>
                  <a:prstClr val="black"/>
                </a:solidFill>
                <a:latin typeface="Alexandria regular" pitchFamily="2" charset="-78"/>
                <a:cs typeface="Times New Roman" panose="02020603050405020304" pitchFamily="18" charset="0"/>
                <a:hlinkClick r:id="rId6"/>
              </a:rPr>
              <a:t>https://www.centralbank.ae</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OCED Guidelines on Consumer Protection in FinTech (2022).</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www.w3.org/XML/1998/namespace"/>
    <ds:schemaRef ds:uri="http://purl.org/dc/dcmitype/"/>
    <ds:schemaRef ds:uri="d13aca44-ef33-4cf4-9980-7f0b00e6eeb9"/>
    <ds:schemaRef ds:uri="http://purl.org/dc/terms/"/>
    <ds:schemaRef ds:uri="http://schemas.microsoft.com/office/2006/metadata/properties"/>
    <ds:schemaRef ds:uri="http://schemas.microsoft.com/office/infopath/2007/PartnerControls"/>
    <ds:schemaRef ds:uri="http://purl.org/dc/elements/1.1/"/>
    <ds:schemaRef ds:uri="http://schemas.microsoft.com/office/2006/documentManagement/types"/>
    <ds:schemaRef ds:uri="http://schemas.openxmlformats.org/package/2006/metadata/core-properties"/>
    <ds:schemaRef ds:uri="49100919-8a76-4266-be0c-7dc583902cb4"/>
  </ds:schemaRefs>
</ds:datastoreItem>
</file>

<file path=customXml/itemProps2.xml><?xml version="1.0" encoding="utf-8"?>
<ds:datastoreItem xmlns:ds="http://schemas.openxmlformats.org/officeDocument/2006/customXml" ds:itemID="{22706AA8-C571-48C8-80C8-B6A0C83851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11971</TotalTime>
  <Words>5681</Words>
  <Application>Microsoft Office PowerPoint</Application>
  <PresentationFormat>شاشة عريضة</PresentationFormat>
  <Paragraphs>350</Paragraphs>
  <Slides>42</Slides>
  <Notes>40</Notes>
  <HiddenSlides>0</HiddenSlides>
  <MMClips>0</MMClips>
  <ScaleCrop>false</ScaleCrop>
  <HeadingPairs>
    <vt:vector size="6" baseType="variant">
      <vt:variant>
        <vt:lpstr>الخطوط المستخدمة</vt:lpstr>
      </vt:variant>
      <vt:variant>
        <vt:i4>9</vt:i4>
      </vt:variant>
      <vt:variant>
        <vt:lpstr>نسق</vt:lpstr>
      </vt:variant>
      <vt:variant>
        <vt:i4>3</vt:i4>
      </vt:variant>
      <vt:variant>
        <vt:lpstr>عناوين الشرائح</vt:lpstr>
      </vt:variant>
      <vt:variant>
        <vt:i4>42</vt:i4>
      </vt:variant>
    </vt:vector>
  </HeadingPairs>
  <TitlesOfParts>
    <vt:vector size="54" baseType="lpstr">
      <vt:lpstr>Alexandria</vt:lpstr>
      <vt:lpstr>Alexandria Black</vt:lpstr>
      <vt:lpstr>Alexandria regular</vt:lpstr>
      <vt:lpstr>Aptos</vt:lpstr>
      <vt:lpstr>Arial</vt:lpstr>
      <vt:lpstr>Calibri</vt:lpstr>
      <vt:lpstr>Calibri Light</vt:lpstr>
      <vt:lpstr>Times New Roman</vt:lpstr>
      <vt:lpstr>Wingdings</vt:lpstr>
      <vt:lpstr>Office Theme</vt:lpstr>
      <vt:lpstr>1_Office Theme</vt:lpstr>
      <vt:lpstr>2_Office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144</cp:revision>
  <dcterms:created xsi:type="dcterms:W3CDTF">2023-04-29T09:08:00Z</dcterms:created>
  <dcterms:modified xsi:type="dcterms:W3CDTF">2026-02-01T14:08:11Z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