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480" r:id="rId2"/>
    <p:sldId id="303" r:id="rId3"/>
    <p:sldId id="520" r:id="rId4"/>
    <p:sldId id="256" r:id="rId5"/>
    <p:sldId id="482" r:id="rId6"/>
    <p:sldId id="483" r:id="rId7"/>
    <p:sldId id="505" r:id="rId8"/>
    <p:sldId id="485" r:id="rId9"/>
    <p:sldId id="484" r:id="rId10"/>
    <p:sldId id="506" r:id="rId11"/>
    <p:sldId id="481" r:id="rId12"/>
    <p:sldId id="486" r:id="rId13"/>
    <p:sldId id="487" r:id="rId14"/>
    <p:sldId id="488" r:id="rId15"/>
    <p:sldId id="306" r:id="rId16"/>
    <p:sldId id="489" r:id="rId17"/>
    <p:sldId id="507" r:id="rId18"/>
    <p:sldId id="490" r:id="rId19"/>
    <p:sldId id="491" r:id="rId20"/>
    <p:sldId id="492" r:id="rId21"/>
    <p:sldId id="493" r:id="rId22"/>
    <p:sldId id="494" r:id="rId23"/>
    <p:sldId id="495" r:id="rId24"/>
    <p:sldId id="496" r:id="rId25"/>
    <p:sldId id="497" r:id="rId26"/>
    <p:sldId id="508" r:id="rId27"/>
    <p:sldId id="498" r:id="rId28"/>
    <p:sldId id="499" r:id="rId29"/>
    <p:sldId id="500" r:id="rId30"/>
    <p:sldId id="501" r:id="rId31"/>
    <p:sldId id="502" r:id="rId32"/>
    <p:sldId id="503" r:id="rId33"/>
    <p:sldId id="504" r:id="rId34"/>
    <p:sldId id="512" r:id="rId35"/>
    <p:sldId id="511" r:id="rId36"/>
    <p:sldId id="513" r:id="rId37"/>
    <p:sldId id="514" r:id="rId38"/>
    <p:sldId id="516" r:id="rId39"/>
    <p:sldId id="515" r:id="rId40"/>
    <p:sldId id="517" r:id="rId41"/>
    <p:sldId id="521" r:id="rId42"/>
    <p:sldId id="522" r:id="rId43"/>
    <p:sldId id="526" r:id="rId44"/>
    <p:sldId id="523" r:id="rId45"/>
    <p:sldId id="524" r:id="rId46"/>
    <p:sldId id="525" r:id="rId47"/>
    <p:sldId id="527" r:id="rId48"/>
    <p:sldId id="510"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20"/>
            <p14:sldId id="256"/>
            <p14:sldId id="482"/>
            <p14:sldId id="483"/>
            <p14:sldId id="505"/>
            <p14:sldId id="485"/>
            <p14:sldId id="484"/>
            <p14:sldId id="506"/>
            <p14:sldId id="481"/>
            <p14:sldId id="486"/>
            <p14:sldId id="487"/>
            <p14:sldId id="488"/>
            <p14:sldId id="306"/>
            <p14:sldId id="489"/>
            <p14:sldId id="507"/>
            <p14:sldId id="490"/>
            <p14:sldId id="491"/>
            <p14:sldId id="492"/>
            <p14:sldId id="493"/>
            <p14:sldId id="494"/>
            <p14:sldId id="495"/>
            <p14:sldId id="496"/>
            <p14:sldId id="497"/>
            <p14:sldId id="508"/>
            <p14:sldId id="498"/>
            <p14:sldId id="499"/>
            <p14:sldId id="500"/>
            <p14:sldId id="501"/>
            <p14:sldId id="502"/>
            <p14:sldId id="503"/>
            <p14:sldId id="504"/>
            <p14:sldId id="512"/>
            <p14:sldId id="511"/>
            <p14:sldId id="513"/>
            <p14:sldId id="514"/>
            <p14:sldId id="516"/>
            <p14:sldId id="515"/>
            <p14:sldId id="517"/>
            <p14:sldId id="521"/>
            <p14:sldId id="522"/>
            <p14:sldId id="526"/>
            <p14:sldId id="523"/>
            <p14:sldId id="524"/>
            <p14:sldId id="525"/>
            <p14:sldId id="527"/>
            <p14:sldId id="51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651" autoAdjust="0"/>
    <p:restoredTop sz="93738" autoAdjust="0"/>
  </p:normalViewPr>
  <p:slideViewPr>
    <p:cSldViewPr snapToGrid="0">
      <p:cViewPr varScale="1">
        <p:scale>
          <a:sx n="77" d="100"/>
          <a:sy n="77" d="100"/>
        </p:scale>
        <p:origin x="1066"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0.jp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6.jpeg"/><Relationship Id="rId5" Type="http://schemas.openxmlformats.org/officeDocument/2006/relationships/image" Target="../media/image16.png"/><Relationship Id="rId4" Type="http://schemas.openxmlformats.org/officeDocument/2006/relationships/image" Target="../media/image27.png"/></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6.jpeg"/><Relationship Id="rId5" Type="http://schemas.openxmlformats.org/officeDocument/2006/relationships/image" Target="../media/image16.png"/><Relationship Id="rId4" Type="http://schemas.openxmlformats.org/officeDocument/2006/relationships/image" Target="../media/image27.png"/></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6.jpeg"/><Relationship Id="rId5" Type="http://schemas.openxmlformats.org/officeDocument/2006/relationships/image" Target="../media/image16.png"/><Relationship Id="rId4" Type="http://schemas.openxmlformats.org/officeDocument/2006/relationships/image" Target="../media/image27.png"/></Relationships>
</file>

<file path=ppt/slides/_rels/slide4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8" Type="http://schemas.openxmlformats.org/officeDocument/2006/relationships/image" Target="../media/image30.jpg"/><Relationship Id="rId3" Type="http://schemas.openxmlformats.org/officeDocument/2006/relationships/image" Target="../media/image28.pn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69920"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405474" y="111368"/>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Ahmed </a:t>
            </a:r>
            <a:r>
              <a:rPr lang="en-US" sz="2400" dirty="0" err="1">
                <a:solidFill>
                  <a:schemeClr val="bg1"/>
                </a:solidFill>
                <a:latin typeface="Times New Roman" panose="02020603050405020304" pitchFamily="18" charset="0"/>
                <a:cs typeface="Times New Roman" panose="02020603050405020304" pitchFamily="18" charset="0"/>
              </a:rPr>
              <a:t>Elkhouly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677884"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ماجستير القانون الرقمي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7170" y="5795658"/>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Fifth Lecture</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31893" y="465320"/>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880273" y="4856979"/>
            <a:ext cx="1601721" cy="830997"/>
          </a:xfrm>
          <a:prstGeom prst="rect">
            <a:avLst/>
          </a:prstGeom>
          <a:noFill/>
        </p:spPr>
        <p:txBody>
          <a:bodyPr wrap="none" rtlCol="0">
            <a:spAutoFit/>
          </a:bodyPr>
          <a:lstStyle/>
          <a:p>
            <a:r>
              <a:rPr lang="en-US" sz="2400" dirty="0">
                <a:solidFill>
                  <a:schemeClr val="bg1"/>
                </a:solidFill>
                <a:latin typeface="Times New Roman" panose="02020603050405020304" pitchFamily="18" charset="0"/>
                <a:cs typeface="Times New Roman" panose="02020603050405020304" pitchFamily="18" charset="0"/>
              </a:rPr>
              <a:t>LAW 623</a:t>
            </a:r>
          </a:p>
          <a:p>
            <a:r>
              <a:rPr lang="ar-EG" sz="2400" dirty="0">
                <a:solidFill>
                  <a:schemeClr val="bg1"/>
                </a:solidFill>
                <a:latin typeface="Times New Roman" panose="02020603050405020304" pitchFamily="18" charset="0"/>
                <a:cs typeface="Times New Roman" panose="02020603050405020304" pitchFamily="18" charset="0"/>
              </a:rPr>
              <a:t>قانون الأعمال </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536325" y="113236"/>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64123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536819"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ماجستير القانون الرقمي</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3699625"/>
            <a:ext cx="3516608" cy="106180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B0F0"/>
                </a:solidFill>
                <a:latin typeface="Times New Roman" panose="02020603050405020304" pitchFamily="18" charset="0"/>
                <a:cs typeface="Times New Roman" panose="02020603050405020304" pitchFamily="18" charset="0"/>
              </a:rPr>
              <a:t>المحاضرة الخامسة </a:t>
            </a:r>
          </a:p>
          <a:p>
            <a:pPr algn="ctr"/>
            <a:r>
              <a:rPr lang="ar-EG" sz="2800" b="1" dirty="0">
                <a:solidFill>
                  <a:srgbClr val="00B0F0"/>
                </a:solidFill>
                <a:latin typeface="Times New Roman" panose="02020603050405020304" pitchFamily="18" charset="0"/>
                <a:cs typeface="Times New Roman" panose="02020603050405020304" pitchFamily="18" charset="0"/>
              </a:rPr>
              <a:t>الشركات التجارية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673856" cy="707886"/>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LAW 623</a:t>
            </a:r>
          </a:p>
          <a:p>
            <a:r>
              <a:rPr lang="en-US" sz="2000" b="1" dirty="0">
                <a:latin typeface="Times New Roman" panose="02020603050405020304" pitchFamily="18" charset="0"/>
                <a:cs typeface="Times New Roman" panose="02020603050405020304" pitchFamily="18" charset="0"/>
              </a:rPr>
              <a:t>Business Law</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Ahmed </a:t>
            </a:r>
            <a:r>
              <a:rPr lang="en-US" sz="2800" b="1" dirty="0" err="1">
                <a:solidFill>
                  <a:srgbClr val="00B0F0"/>
                </a:solidFill>
                <a:latin typeface="Times New Roman" panose="02020603050405020304" pitchFamily="18" charset="0"/>
                <a:cs typeface="Times New Roman" panose="02020603050405020304" pitchFamily="18" charset="0"/>
              </a:rPr>
              <a:t>Elkhouly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5971982" y="-161541"/>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900752" y="1184269"/>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14257" y="1164502"/>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ea typeface="Roboto Light" panose="02000000000000000000" pitchFamily="2" charset="0"/>
              </a:rPr>
              <a:t>05</a:t>
            </a:r>
            <a:endParaRPr lang="en-US" sz="2400" b="1" dirty="0">
              <a:solidFill>
                <a:schemeClr val="bg1"/>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900752" y="4858842"/>
            <a:ext cx="5167136" cy="2282548"/>
          </a:xfrm>
          <a:prstGeom prst="rect">
            <a:avLst/>
          </a:prstGeom>
          <a:noFill/>
        </p:spPr>
        <p:txBody>
          <a:bodyPr wrap="square">
            <a:spAutoFit/>
          </a:bodyPr>
          <a:lstStyle/>
          <a:p>
            <a:pPr algn="r">
              <a:lnSpc>
                <a:spcPct val="120000"/>
              </a:lnSpc>
            </a:pPr>
            <a:r>
              <a:rPr lang="ar-EG" sz="2000" b="1" dirty="0">
                <a:solidFill>
                  <a:srgbClr val="00B0F0"/>
                </a:solidFill>
                <a:latin typeface="Times New Roman" panose="02020603050405020304" pitchFamily="18" charset="0"/>
                <a:cs typeface="Times New Roman" panose="02020603050405020304" pitchFamily="18" charset="0"/>
              </a:rPr>
              <a:t>1-ماهية الشركة. 2- الطبيعة القانونية للشركة . </a:t>
            </a:r>
          </a:p>
          <a:p>
            <a:pPr algn="r">
              <a:lnSpc>
                <a:spcPct val="120000"/>
              </a:lnSpc>
            </a:pPr>
            <a:r>
              <a:rPr lang="ar-EG" sz="2000" b="1" dirty="0">
                <a:solidFill>
                  <a:srgbClr val="00B0F0"/>
                </a:solidFill>
                <a:latin typeface="Times New Roman" panose="02020603050405020304" pitchFamily="18" charset="0"/>
                <a:cs typeface="Times New Roman" panose="02020603050405020304" pitchFamily="18" charset="0"/>
              </a:rPr>
              <a:t>3- أنواع الشركات .  4-التمييز بين الشركات التجارية و الشركات المدنية. 5- تكوين الشركة .</a:t>
            </a:r>
          </a:p>
          <a:p>
            <a:pPr algn="r">
              <a:lnSpc>
                <a:spcPct val="120000"/>
              </a:lnSpc>
            </a:pPr>
            <a:endParaRPr lang="ar-EG" sz="2000" b="1" dirty="0">
              <a:solidFill>
                <a:srgbClr val="00B0F0"/>
              </a:solidFill>
              <a:highlight>
                <a:srgbClr val="FFFF00"/>
              </a:highlight>
              <a:latin typeface="Times New Roman" panose="02020603050405020304" pitchFamily="18" charset="0"/>
              <a:cs typeface="Times New Roman" panose="02020603050405020304" pitchFamily="18" charset="0"/>
            </a:endParaRPr>
          </a:p>
          <a:p>
            <a:pPr algn="r">
              <a:lnSpc>
                <a:spcPct val="120000"/>
              </a:lnSpc>
            </a:pPr>
            <a:endParaRPr lang="en-US" sz="2400" b="1" dirty="0">
              <a:solidFill>
                <a:srgbClr val="00B0F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2435282" cy="584775"/>
          </a:xfrm>
          <a:prstGeom prst="rect">
            <a:avLst/>
          </a:prstGeom>
          <a:noFill/>
        </p:spPr>
        <p:txBody>
          <a:bodyPr wrap="none" rtlCol="0">
            <a:spAutoFit/>
          </a:bodyPr>
          <a:lstStyle/>
          <a:p>
            <a:r>
              <a:rPr lang="ar-EG" sz="3200" b="1" dirty="0">
                <a:solidFill>
                  <a:srgbClr val="00B0F0"/>
                </a:solidFill>
                <a:latin typeface="Times New Roman" panose="02020603050405020304" pitchFamily="18" charset="0"/>
                <a:cs typeface="Times New Roman" panose="02020603050405020304" pitchFamily="18" charset="0"/>
              </a:rPr>
              <a:t>محاور المحاضرة</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93332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96372" y="1622150"/>
            <a:ext cx="8912234" cy="3662541"/>
          </a:xfrm>
          <a:prstGeom prst="rect">
            <a:avLst/>
          </a:prstGeom>
          <a:noFill/>
        </p:spPr>
        <p:txBody>
          <a:bodyPr wrap="square" rtlCol="0">
            <a:spAutoFit/>
          </a:bodyPr>
          <a:lstStyle/>
          <a:p>
            <a:pPr algn="justLow" rtl="1"/>
            <a:r>
              <a:rPr lang="ar-EG" sz="2400" b="1" dirty="0">
                <a:solidFill>
                  <a:srgbClr val="FF0000"/>
                </a:solidFill>
                <a:latin typeface="Times New Roman" panose="02020603050405020304" pitchFamily="18" charset="0"/>
                <a:cs typeface="Times New Roman" panose="02020603050405020304" pitchFamily="18" charset="0"/>
              </a:rPr>
              <a:t>أولاً : ماهية الشركة: </a:t>
            </a:r>
          </a:p>
          <a:p>
            <a:pPr algn="justLow" rtl="1"/>
            <a:r>
              <a:rPr lang="ar-EG" sz="2400" b="1" dirty="0">
                <a:solidFill>
                  <a:srgbClr val="FF0000"/>
                </a:solidFill>
                <a:latin typeface="Times New Roman" panose="02020603050405020304" pitchFamily="18" charset="0"/>
                <a:cs typeface="Times New Roman" panose="02020603050405020304" pitchFamily="18" charset="0"/>
              </a:rPr>
              <a:t>نبين فيما يلي: المقصود بالشركة وخصائصها.</a:t>
            </a:r>
          </a:p>
          <a:p>
            <a:pPr algn="justLow" rtl="1"/>
            <a:r>
              <a:rPr lang="ar-EG" sz="2400" b="1" dirty="0">
                <a:solidFill>
                  <a:srgbClr val="FF0000"/>
                </a:solidFill>
                <a:latin typeface="Times New Roman" panose="02020603050405020304" pitchFamily="18" charset="0"/>
                <a:cs typeface="Times New Roman" panose="02020603050405020304" pitchFamily="18" charset="0"/>
              </a:rPr>
              <a:t> المقصود بالشركة:</a:t>
            </a:r>
          </a:p>
          <a:p>
            <a:pPr algn="justLow" rtl="1"/>
            <a:r>
              <a:rPr lang="ar-EG" sz="2000" b="1" dirty="0">
                <a:solidFill>
                  <a:srgbClr val="2D3956"/>
                </a:solidFill>
                <a:latin typeface="Times New Roman" panose="02020603050405020304" pitchFamily="18" charset="0"/>
                <a:cs typeface="Times New Roman" panose="02020603050405020304" pitchFamily="18" charset="0"/>
              </a:rPr>
              <a:t>عرف القانون المدني الشركة بأنها «عقد يلتزم بمقتضاه شخصان او اكثر بأن يساهم كل منهم في مشروع مالي بتقديم حصة من مال أو عمل لاقتسام ما قد ينشأ عن هذا المشروع من ربح أو من خسارة»).</a:t>
            </a:r>
          </a:p>
          <a:p>
            <a:pPr algn="justLow" rtl="1"/>
            <a:r>
              <a:rPr lang="ar-EG" sz="2000" b="1" dirty="0">
                <a:solidFill>
                  <a:srgbClr val="2D3956"/>
                </a:solidFill>
                <a:latin typeface="Times New Roman" panose="02020603050405020304" pitchFamily="18" charset="0"/>
                <a:cs typeface="Times New Roman" panose="02020603050405020304" pitchFamily="18" charset="0"/>
              </a:rPr>
              <a:t>واستناداً إلى ما تقدم، فإن لفظ الشركة يقصد به إما المعنى الاقتصادي،  وإما المعنى القانوني.</a:t>
            </a:r>
          </a:p>
          <a:p>
            <a:pPr marL="457200" indent="-457200" algn="justLow" rtl="1">
              <a:buAutoNum type="arabic1Minus"/>
            </a:pPr>
            <a:r>
              <a:rPr lang="ar-EG" sz="2000" b="1" dirty="0">
                <a:solidFill>
                  <a:srgbClr val="FF0000"/>
                </a:solidFill>
                <a:latin typeface="Times New Roman" panose="02020603050405020304" pitchFamily="18" charset="0"/>
                <a:cs typeface="Times New Roman" panose="02020603050405020304" pitchFamily="18" charset="0"/>
              </a:rPr>
              <a:t>المعنى الاقتصادي:</a:t>
            </a:r>
          </a:p>
          <a:p>
            <a:pPr algn="justLow" rtl="1"/>
            <a:r>
              <a:rPr lang="ar-EG" sz="2000" b="1" dirty="0">
                <a:solidFill>
                  <a:srgbClr val="2D3956"/>
                </a:solidFill>
                <a:latin typeface="Times New Roman" panose="02020603050405020304" pitchFamily="18" charset="0"/>
                <a:cs typeface="Times New Roman" panose="02020603050405020304" pitchFamily="18" charset="0"/>
              </a:rPr>
              <a:t>وهو المعنى الذي يتبادر إلى الذهن من ذكر لفظ الشركة، حيث يتمثل المشروع الجماعي الذي يضم أكثر من شخص لتحقيق أغراض معينة، بالمقابلة للمشروع الفردي أي التاجر الفرد. </a:t>
            </a:r>
          </a:p>
          <a:p>
            <a:pPr algn="justLow" rtl="1"/>
            <a:r>
              <a:rPr lang="ar-EG" sz="2000" b="1" dirty="0">
                <a:solidFill>
                  <a:srgbClr val="FF0000"/>
                </a:solidFill>
                <a:latin typeface="Times New Roman" panose="02020603050405020304" pitchFamily="18" charset="0"/>
                <a:cs typeface="Times New Roman" panose="02020603050405020304" pitchFamily="18" charset="0"/>
              </a:rPr>
              <a:t>ب -    المعنى القانوني:</a:t>
            </a:r>
          </a:p>
          <a:p>
            <a:pPr algn="justLow" rtl="1"/>
            <a:r>
              <a:rPr lang="ar-EG" sz="2000" b="1" dirty="0">
                <a:solidFill>
                  <a:srgbClr val="2D3956"/>
                </a:solidFill>
                <a:latin typeface="Times New Roman" panose="02020603050405020304" pitchFamily="18" charset="0"/>
                <a:cs typeface="Times New Roman" panose="02020603050405020304" pitchFamily="18" charset="0"/>
              </a:rPr>
              <a:t>ويقصد به إما العقد، وإما الشخص المعنوي الناشئ عن العقد:</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544" y="832827"/>
            <a:ext cx="2857500" cy="1600200"/>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3402425" y="8955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4343966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439235" y="1675551"/>
            <a:ext cx="6654059" cy="2554545"/>
          </a:xfrm>
          <a:prstGeom prst="rect">
            <a:avLst/>
          </a:prstGeom>
          <a:noFill/>
        </p:spPr>
        <p:txBody>
          <a:bodyPr wrap="square" rtlCol="0">
            <a:spAutoFit/>
          </a:bodyPr>
          <a:lstStyle/>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فأما بالنسبة إلى العقـد؛ فالمقصود الاتفاق المنشئ للشركة بين الشركاء لتحقيق أغراض معينة، ويترتب على هذا الاتفاق، التزام كل شريك بتقديم حصة معينة، واقتسام ما قد ينشأ عنها من غنم او غرم.</a:t>
            </a:r>
          </a:p>
          <a:p>
            <a:pPr algn="justLow" rtl="1"/>
            <a:r>
              <a:rPr lang="ar-EG" sz="2000" b="1" dirty="0">
                <a:solidFill>
                  <a:srgbClr val="2D3956"/>
                </a:solidFill>
                <a:latin typeface="Times New Roman" panose="02020603050405020304" pitchFamily="18" charset="0"/>
                <a:cs typeface="Times New Roman" panose="02020603050405020304" pitchFamily="18" charset="0"/>
              </a:rPr>
              <a:t>- أما بالنسبة إلى الشخص المعنوي؛ فإنـه يـأتي تباعا لوجـود العقـد كتصرف قانوني منشئ لعقد الشركة، ويترتب على وجـود الشخص المعنوي، تمتعه ببعض الخصائص التي تقربه من الشخص الطبيعي من جانب، واستقلاله عن شخصية وذمم الشركاء المكونين له من جانب آخر.</a:t>
            </a: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6920" y="1675551"/>
            <a:ext cx="2619375" cy="4140485"/>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2322442" y="63816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2183718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636579" y="1545191"/>
            <a:ext cx="6890233" cy="6247864"/>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(۲) خصائص عقد الشركة:</a:t>
            </a:r>
          </a:p>
          <a:p>
            <a:pPr algn="justLow" rtl="1"/>
            <a:r>
              <a:rPr lang="ar-EG" sz="2000" b="1" dirty="0">
                <a:solidFill>
                  <a:srgbClr val="FF0000"/>
                </a:solidFill>
                <a:latin typeface="Times New Roman" panose="02020603050405020304" pitchFamily="18" charset="0"/>
                <a:cs typeface="Times New Roman" panose="02020603050405020304" pitchFamily="18" charset="0"/>
              </a:rPr>
              <a:t>يتميز عقد الشركة بخصائص عامة وأخرى خاصة:</a:t>
            </a:r>
          </a:p>
          <a:p>
            <a:pPr algn="justLow" rtl="1"/>
            <a:r>
              <a:rPr lang="ar-EG" sz="2000" b="1" dirty="0">
                <a:solidFill>
                  <a:srgbClr val="FF0000"/>
                </a:solidFill>
                <a:latin typeface="Times New Roman" panose="02020603050405020304" pitchFamily="18" charset="0"/>
                <a:cs typeface="Times New Roman" panose="02020603050405020304" pitchFamily="18" charset="0"/>
              </a:rPr>
              <a:t> -ا- الخصائص العامة لعقد الشركة:</a:t>
            </a:r>
          </a:p>
          <a:p>
            <a:pPr algn="justLow" rtl="1"/>
            <a:r>
              <a:rPr lang="ar-EG" sz="2000" b="1" dirty="0">
                <a:solidFill>
                  <a:srgbClr val="2D3956"/>
                </a:solidFill>
                <a:latin typeface="Times New Roman" panose="02020603050405020304" pitchFamily="18" charset="0"/>
                <a:cs typeface="Times New Roman" panose="02020603050405020304" pitchFamily="18" charset="0"/>
              </a:rPr>
              <a:t>- عقـد مـسمى، حيـث نـظـم القانون أحكـام عـقـد الـشركة القانون المدني والتشريعات التجارية . </a:t>
            </a:r>
          </a:p>
          <a:p>
            <a:pPr algn="justLow" rtl="1"/>
            <a:r>
              <a:rPr lang="ar-EG" sz="2000" b="1" dirty="0">
                <a:solidFill>
                  <a:srgbClr val="2D3956"/>
                </a:solidFill>
                <a:latin typeface="Times New Roman" panose="02020603050405020304" pitchFamily="18" charset="0"/>
                <a:cs typeface="Times New Roman" panose="02020603050405020304" pitchFamily="18" charset="0"/>
              </a:rPr>
              <a:t>- عقد شكلي، حيث لا ينعقد العقد إلا بالكتابة كركن شكلي.</a:t>
            </a:r>
          </a:p>
          <a:p>
            <a:pPr algn="justLow" rtl="1"/>
            <a:r>
              <a:rPr lang="ar-EG" sz="2000" b="1" dirty="0">
                <a:solidFill>
                  <a:srgbClr val="2D3956"/>
                </a:solidFill>
                <a:latin typeface="Times New Roman" panose="02020603050405020304" pitchFamily="18" charset="0"/>
                <a:cs typeface="Times New Roman" panose="02020603050405020304" pitchFamily="18" charset="0"/>
              </a:rPr>
              <a:t>- عقد ملزم لجميع الشركاء، حيث يرتب العقد التزامات متقابلة على عاتق -الشركاء.</a:t>
            </a:r>
          </a:p>
          <a:p>
            <a:pPr algn="justLow" rtl="1"/>
            <a:r>
              <a:rPr lang="ar-EG" sz="2000" b="1" dirty="0">
                <a:solidFill>
                  <a:srgbClr val="2D3956"/>
                </a:solidFill>
                <a:latin typeface="Times New Roman" panose="02020603050405020304" pitchFamily="18" charset="0"/>
                <a:cs typeface="Times New Roman" panose="02020603050405020304" pitchFamily="18" charset="0"/>
              </a:rPr>
              <a:t> - عقد معاوضة، حيث يحصل كل شريك على نصيب من ارباح الشركة -حال تحقيقها- مقابل حصته او اسهمه في رأس مال الشركة. </a:t>
            </a:r>
          </a:p>
          <a:p>
            <a:pPr algn="justLow" rtl="1"/>
            <a:r>
              <a:rPr lang="ar-EG" sz="2000" b="1" dirty="0">
                <a:solidFill>
                  <a:srgbClr val="2D3956"/>
                </a:solidFill>
                <a:latin typeface="Times New Roman" panose="02020603050405020304" pitchFamily="18" charset="0"/>
                <a:cs typeface="Times New Roman" panose="02020603050405020304" pitchFamily="18" charset="0"/>
              </a:rPr>
              <a:t>- عقد زمني، حيث يستغرق تنفيذ عقد الشركة فترة من الزمن، باعتباره من العقود المستمرة.</a:t>
            </a:r>
          </a:p>
          <a:p>
            <a:pPr algn="justLow" rtl="1"/>
            <a:r>
              <a:rPr lang="ar-EG" sz="2000" b="1" dirty="0">
                <a:solidFill>
                  <a:srgbClr val="2D3956"/>
                </a:solidFill>
                <a:latin typeface="Times New Roman" panose="02020603050405020304" pitchFamily="18" charset="0"/>
                <a:cs typeface="Times New Roman" panose="02020603050405020304" pitchFamily="18" charset="0"/>
              </a:rPr>
              <a:t>- عقـد محـدد، حيـث يقـدم الـشريك حـصة معلومـة ومحـددة في راس مـال الشركة، وقـت إبـرام عقـد الـشركة، ويحصل على نصيب مـن أربـاح الشركة </a:t>
            </a:r>
            <a:r>
              <a:rPr lang="ar-EG" sz="2000" b="1" dirty="0">
                <a:solidFill>
                  <a:srgbClr val="FF0000"/>
                </a:solidFill>
                <a:latin typeface="Times New Roman" panose="02020603050405020304" pitchFamily="18" charset="0"/>
                <a:cs typeface="Times New Roman" panose="02020603050405020304" pitchFamily="18" charset="0"/>
              </a:rPr>
              <a:t>.  </a:t>
            </a: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9877" y="1799177"/>
            <a:ext cx="2724150" cy="3823649"/>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2391058" y="62662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3500881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4038560" y="1643821"/>
            <a:ext cx="6279146" cy="2554545"/>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الخصائص الخاصة لعقد الشركة : </a:t>
            </a:r>
          </a:p>
          <a:p>
            <a:pPr algn="justLow" rtl="1"/>
            <a:r>
              <a:rPr lang="ar-EG" sz="2000" b="1" dirty="0">
                <a:solidFill>
                  <a:srgbClr val="2D3956"/>
                </a:solidFill>
                <a:latin typeface="Times New Roman" panose="02020603050405020304" pitchFamily="18" charset="0"/>
                <a:cs typeface="Times New Roman" panose="02020603050405020304" pitchFamily="18" charset="0"/>
              </a:rPr>
              <a:t>يتميز عقد الشركة عن غيره من العقود بمزيتين رئيسيتين هما:</a:t>
            </a:r>
          </a:p>
          <a:p>
            <a:pPr algn="justLow" rtl="1"/>
            <a:r>
              <a:rPr lang="ar-EG" sz="2000" b="1" dirty="0">
                <a:solidFill>
                  <a:srgbClr val="2D3956"/>
                </a:solidFill>
                <a:latin typeface="Times New Roman" panose="02020603050405020304" pitchFamily="18" charset="0"/>
                <a:cs typeface="Times New Roman" panose="02020603050405020304" pitchFamily="18" charset="0"/>
              </a:rPr>
              <a:t>اكتساب الشركة، ككيان قانوني، شخصية معنوية مستقلة عن شخصية الشركاء مع ما يترتب على ذلك من أثار .</a:t>
            </a:r>
          </a:p>
          <a:p>
            <a:pPr algn="justLow" rtl="1"/>
            <a:r>
              <a:rPr lang="ar-EG" sz="2000" b="1" dirty="0">
                <a:solidFill>
                  <a:srgbClr val="2D3956"/>
                </a:solidFill>
                <a:latin typeface="Times New Roman" panose="02020603050405020304" pitchFamily="18" charset="0"/>
                <a:cs typeface="Times New Roman" panose="02020603050405020304" pitchFamily="18" charset="0"/>
              </a:rPr>
              <a:t>اتحاد مصالح الشركاء في عقد الشركة وليس تعارضها؛ إذ يقوم العقد على التعاون وقبول المخاطر الناشئة عن المشروع بهدف تحقيق مصالح الشركاء والشركة على حد سواء، وذلك على عكس بعض العقود الأخرى كعقد البيع، حيث تتعارض مصالح البائع والمشتري. </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14411" y="1643822"/>
            <a:ext cx="2590800" cy="3550807"/>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238249" y="6340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2392801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493903" y="1545191"/>
            <a:ext cx="6692416" cy="4708981"/>
          </a:xfrm>
          <a:prstGeom prst="rect">
            <a:avLst/>
          </a:prstGeom>
          <a:noFill/>
        </p:spPr>
        <p:txBody>
          <a:bodyPr wrap="square" rtlCol="0">
            <a:spAutoFit/>
          </a:bodyPr>
          <a:lstStyle/>
          <a:p>
            <a:pPr algn="justLow" rtl="1"/>
            <a:r>
              <a:rPr lang="ar-EG" sz="2000" b="1">
                <a:solidFill>
                  <a:srgbClr val="FF0000"/>
                </a:solidFill>
                <a:latin typeface="Times New Roman" panose="02020603050405020304" pitchFamily="18" charset="0"/>
                <a:cs typeface="Times New Roman" panose="02020603050405020304" pitchFamily="18" charset="0"/>
              </a:rPr>
              <a:t>ثانياً: </a:t>
            </a:r>
            <a:r>
              <a:rPr lang="ar-EG" sz="2000" b="1" dirty="0">
                <a:solidFill>
                  <a:srgbClr val="FF0000"/>
                </a:solidFill>
                <a:latin typeface="Times New Roman" panose="02020603050405020304" pitchFamily="18" charset="0"/>
                <a:cs typeface="Times New Roman" panose="02020603050405020304" pitchFamily="18" charset="0"/>
              </a:rPr>
              <a:t>الطبيعة القانونية للشركة:</a:t>
            </a:r>
          </a:p>
          <a:p>
            <a:pPr algn="justLow" rtl="1"/>
            <a:r>
              <a:rPr lang="ar-EG" sz="2000" b="1" dirty="0">
                <a:solidFill>
                  <a:srgbClr val="2D3956"/>
                </a:solidFill>
                <a:latin typeface="Times New Roman" panose="02020603050405020304" pitchFamily="18" charset="0"/>
                <a:cs typeface="Times New Roman" panose="02020603050405020304" pitchFamily="18" charset="0"/>
              </a:rPr>
              <a:t>اختلف الفقهاء في تحديد طبيعة الشركة، وما إذا كان يغلب عليها الطابع العقدي أم الطابع النظامي أم الإطار القانوني للمشروع الاقتصادي، وذلك على النحو التالي:</a:t>
            </a:r>
          </a:p>
          <a:p>
            <a:pPr marL="457200" indent="-457200" algn="justLow" rtl="1">
              <a:buAutoNum type="arabicParenBoth"/>
            </a:pPr>
            <a:r>
              <a:rPr lang="ar-EG" sz="2000" b="1" dirty="0">
                <a:solidFill>
                  <a:srgbClr val="FF0000"/>
                </a:solidFill>
                <a:latin typeface="Times New Roman" panose="02020603050405020304" pitchFamily="18" charset="0"/>
                <a:cs typeface="Times New Roman" panose="02020603050405020304" pitchFamily="18" charset="0"/>
              </a:rPr>
              <a:t>المفهوم العقدي للشركة:</a:t>
            </a:r>
          </a:p>
          <a:p>
            <a:pPr algn="justLow" rtl="1"/>
            <a:r>
              <a:rPr lang="ar-EG" sz="2000" b="1" dirty="0">
                <a:solidFill>
                  <a:srgbClr val="2D3956"/>
                </a:solidFill>
                <a:latin typeface="Times New Roman" panose="02020603050405020304" pitchFamily="18" charset="0"/>
                <a:cs typeface="Times New Roman" panose="02020603050405020304" pitchFamily="18" charset="0"/>
              </a:rPr>
              <a:t>اتجه بعض الفقهاء، في مطلع القرن التاسع عشر، إلى القول بأن الشركة يغلب عليها الطابع التعاقدي، نظراً لأنها تنشأ من تصرف قانوني، هو اتفاق إرادة الشركاء على تحقيق غرض معين من خلال عقد الشركة؛ فالعقد هو مصدر وجود الشركة، وهو الذي ينظم العلائق المختلفة الناشئة عن مباشرة نشاطها ابتداء من تكوينها ودارتها، ومزاولة نشاطها، وتحديد أسباب انقضائها. ولقد ساعدعلى انتشار وازدهار المفهوم العقـدي- آنذاك - سيادة مبدأ سلطان الإرادة وحرية التعاقد، حيث كان للإرادة أن تفعـل مـا تـشـاء مـن عـقـود واشتراطات، طالما أنها لا تتعارض مع النظام العام والآداب. </a:t>
            </a: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5579" y="1800578"/>
            <a:ext cx="2258323" cy="3776841"/>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2238249" y="64948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6479317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916906" y="1780802"/>
            <a:ext cx="6176389" cy="2862322"/>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(۲) المفهوم التنظيمي للشركة:</a:t>
            </a:r>
          </a:p>
          <a:p>
            <a:pPr algn="justLow" rtl="1"/>
            <a:r>
              <a:rPr lang="ar-EG" sz="2000" b="1" dirty="0">
                <a:solidFill>
                  <a:srgbClr val="2D3956"/>
                </a:solidFill>
                <a:latin typeface="Times New Roman" panose="02020603050405020304" pitchFamily="18" charset="0"/>
                <a:cs typeface="Times New Roman" panose="02020603050405020304" pitchFamily="18" charset="0"/>
              </a:rPr>
              <a:t>اتجـه بعـض الفقهاء إلى القـول بعـدم صحة الفكـرة العقدية كاسـاس للشركة، لأن فكرة العقد ذاتها تقتضي حرية الإرادة، وهذه الأخيرة ليست حرة بصفة مطلقة في بعض الشركات، وإنما أصبح تكوين الشركة وإدارتها يخضع فی جانب كبير منه لإرادة المشرع، ومـن ثـم فـقـد أضحى الطابع التنظيمي هـو المسيطر على عقد الشركة ابتداء وانتهاء"، وكادت إرادة الإفراد تتوارى لتحل محلها إرادة القانون، والدليل على ذلك عدم اتفاق أو تناسق الغالبية العظمى من أحكام الشركات مـع الفكرة العقدية للشركة، لا سيما في شركات الأمـوال كشركة المساهمة. </a:t>
            </a: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9499" y="1870721"/>
            <a:ext cx="2857500" cy="3913590"/>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238249" y="67941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9262468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889093" y="1545191"/>
            <a:ext cx="6528122" cy="3477875"/>
          </a:xfrm>
          <a:prstGeom prst="rect">
            <a:avLst/>
          </a:prstGeom>
          <a:noFill/>
        </p:spPr>
        <p:txBody>
          <a:bodyPr wrap="square" rtlCol="0">
            <a:spAutoFit/>
          </a:bodyPr>
          <a:lstStyle/>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r>
              <a:rPr lang="ar-EG" sz="2000" b="1" dirty="0">
                <a:solidFill>
                  <a:srgbClr val="FF0000"/>
                </a:solidFill>
                <a:latin typeface="Times New Roman" panose="02020603050405020304" pitchFamily="18" charset="0"/>
                <a:cs typeface="Times New Roman" panose="02020603050405020304" pitchFamily="18" charset="0"/>
              </a:rPr>
              <a:t>(3) الإطار او البناء القانوني للمشروع الاقتصادي:</a:t>
            </a:r>
          </a:p>
          <a:p>
            <a:pPr algn="justLow" rtl="1"/>
            <a:r>
              <a:rPr lang="ar-EG" sz="2000" b="1" dirty="0">
                <a:solidFill>
                  <a:srgbClr val="2D3956"/>
                </a:solidFill>
                <a:latin typeface="Times New Roman" panose="02020603050405020304" pitchFamily="18" charset="0"/>
                <a:cs typeface="Times New Roman" panose="02020603050405020304" pitchFamily="18" charset="0"/>
              </a:rPr>
              <a:t>حاول بعض الفقهاء"، إزاء الانتقادات الموجهة إلى مفهـوم فكرتـي العـقـد والنظام للشركة، البحث عن فكرة أخرى تفسر الأحكام التي تسري على عقدالشركة، وتمتزج فيها إرادة الأفراد وإرادة المشرع، هذه الفكرة ثميز بين أمرين:الشركة في ذاتها والمشروع الاقتصادي التي تمثله الشركة وتعبر عنه؛ فالشركةليست وحدة اقتصادية جديدة تقوم أو تحل محل المشروع الاقتصادي، وإنما هي أداة ووسيلة فنية أو بناء قانوني يعبر بمقتضاه مجموعة من الأفراد عن تحقيق مشروع اقتصادي جماعي، يكون صالحاً لاكتساب الحقوق والتحمل بالالتزامات، أو بمعنى آخر فإن الشركة كاداة قانونية تنقل المشروع من الإطار الاقتصادي إلى الإطار القانوني".</a:t>
            </a: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1062" y="1804222"/>
            <a:ext cx="2619375" cy="3617174"/>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024001" y="5826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5940879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4490976" y="1850409"/>
            <a:ext cx="6502237" cy="4339650"/>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ونظرا لأن المشرع هو الذي يقوم بتحديد اشكال الإطار القانوني للمشروع،وأن هذا الإطار يشتمل على عنصرين: عنصر عقدي وعنصر نظامي، يختلف دوركـل عنـصر منهمـا بحـسـب شـكل الإطـار الـذي ارتضاه الشركاء لمشروعهم الاقتصادي، فإذا كنا بصدد شركة اشخاص، كشركة التضامن، كانت الغلبة للعنصر العقدي، والعكس في شـركات الأموال، كشركة المساهمة، كانت الغلبة للعنصر التنظيمي الأمر.</a:t>
            </a:r>
          </a:p>
          <a:p>
            <a:pPr algn="justLow" rtl="1"/>
            <a:r>
              <a:rPr lang="ar-EG" sz="2000" b="1" dirty="0">
                <a:solidFill>
                  <a:srgbClr val="FF0000"/>
                </a:solidFill>
                <a:latin typeface="Times New Roman" panose="02020603050405020304" pitchFamily="18" charset="0"/>
                <a:cs typeface="Times New Roman" panose="02020603050405020304" pitchFamily="18" charset="0"/>
              </a:rPr>
              <a:t>(4) تقدير:</a:t>
            </a:r>
          </a:p>
          <a:p>
            <a:pPr algn="justLow" rtl="1"/>
            <a:r>
              <a:rPr lang="ar-EG" sz="2000" b="1" dirty="0">
                <a:solidFill>
                  <a:srgbClr val="2D3956"/>
                </a:solidFill>
                <a:latin typeface="Times New Roman" panose="02020603050405020304" pitchFamily="18" charset="0"/>
                <a:cs typeface="Times New Roman" panose="02020603050405020304" pitchFamily="18" charset="0"/>
              </a:rPr>
              <a:t>وإذا كان الفقه قد اختلف في تحديد طبيعة عقد الشركة بين المفهـوم العقدي والمفهوم النظامي والإطار القانوني للمشروع الاقتصادي، إلا أنه لا يمكن إنكار الدور الإرادي في عقد الشركة في جميع الشركات، كما لا يمكن القول بحلول إرادة المشرع محل إرادة الأفراد في جميع الشركات</a:t>
            </a: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en-US" dirty="0">
              <a:solidFill>
                <a:srgbClr val="2D3956"/>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6699" y="1727069"/>
            <a:ext cx="2619375" cy="2691479"/>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3479281" y="6800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6480371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271749" y="1924334"/>
            <a:ext cx="6686741" cy="3754874"/>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بيـد انـه لا يمكـن إنكـار مـبـدأ الحرية العقدية ومفهـوم العقـدي جميع الشركات. ويمكن القول مع غالبية الفقهاء بأن «الشركة ليست عقداً خالصاً وليست نظاما خالصا، وإنما هي كيان تتعايش بداخله جنبا إلى جنب القواعد العقدية والقواعد التنظيمية بدرجات تتفاوت باختلاف شكل الشركة".". ففي شركات الأشخاص، لا خلاف بين الفقهاء في قيامها على مبدأ الحرية التعاقدية ابتداء وانتهاء. وكذلك الحال في شركات المساهمة؛ فإن تكوين هذه الشركة وظهورها على مسرح الحياة القانونية يبدأ بعمل إرادي من جانب المؤسسين وهوالعقد الابتدائي للشركة، وكذلك الانضمام إلى هذه الشركة عـن طـريـق الاكتتاب في اسهمها يعتبر رابطة عقدية، ولا ريب أنه مهما تدخل المشرع في تنظيم الشركة، فإن ذلك لا يمنع من أن الاتفاق على الشركة يرتكز على رضاء الشركاء. </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en-US" dirty="0">
              <a:solidFill>
                <a:srgbClr val="2D3956"/>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75928" y="960497"/>
            <a:ext cx="2590800" cy="4444015"/>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3651785" y="63616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1885877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10559"/>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629872" y="1691785"/>
            <a:ext cx="6481823" cy="5016758"/>
          </a:xfrm>
          <a:prstGeom prst="rect">
            <a:avLst/>
          </a:prstGeom>
          <a:noFill/>
        </p:spPr>
        <p:txBody>
          <a:bodyPr wrap="square" rtlCol="0">
            <a:spAutoFit/>
          </a:bodyPr>
          <a:lstStyle/>
          <a:p>
            <a:pPr algn="justLow" rtl="1"/>
            <a:r>
              <a:rPr lang="ar-EG" sz="2000" b="1">
                <a:solidFill>
                  <a:srgbClr val="FF0000"/>
                </a:solidFill>
                <a:latin typeface="Times New Roman" panose="02020603050405020304" pitchFamily="18" charset="0"/>
                <a:cs typeface="Times New Roman" panose="02020603050405020304" pitchFamily="18" charset="0"/>
              </a:rPr>
              <a:t>ثالثاً: </a:t>
            </a:r>
            <a:r>
              <a:rPr lang="ar-EG" sz="2000" b="1" dirty="0">
                <a:solidFill>
                  <a:srgbClr val="FF0000"/>
                </a:solidFill>
                <a:latin typeface="Times New Roman" panose="02020603050405020304" pitchFamily="18" charset="0"/>
                <a:cs typeface="Times New Roman" panose="02020603050405020304" pitchFamily="18" charset="0"/>
              </a:rPr>
              <a:t>انواع الشركات:</a:t>
            </a:r>
          </a:p>
          <a:p>
            <a:pPr algn="justLow" rtl="1"/>
            <a:r>
              <a:rPr lang="ar-EG" sz="2000" b="1" dirty="0">
                <a:solidFill>
                  <a:srgbClr val="FF0000"/>
                </a:solidFill>
                <a:latin typeface="Times New Roman" panose="02020603050405020304" pitchFamily="18" charset="0"/>
                <a:cs typeface="Times New Roman" panose="02020603050405020304" pitchFamily="18" charset="0"/>
              </a:rPr>
              <a:t>نتناول فيما يلي: الشركات المدنية والشركات التجارية</a:t>
            </a:r>
          </a:p>
          <a:p>
            <a:pPr algn="justLow" rtl="1"/>
            <a:r>
              <a:rPr lang="ar-EG" sz="2000" b="1" dirty="0">
                <a:solidFill>
                  <a:srgbClr val="FF0000"/>
                </a:solidFill>
                <a:latin typeface="Times New Roman" panose="02020603050405020304" pitchFamily="18" charset="0"/>
                <a:cs typeface="Times New Roman" panose="02020603050405020304" pitchFamily="18" charset="0"/>
              </a:rPr>
              <a:t>1- الشركات المدنية :</a:t>
            </a:r>
          </a:p>
          <a:p>
            <a:pPr algn="justLow" rtl="1"/>
            <a:r>
              <a:rPr lang="ar-EG" sz="2000" b="1" dirty="0">
                <a:solidFill>
                  <a:srgbClr val="FF0000"/>
                </a:solidFill>
                <a:latin typeface="Times New Roman" panose="02020603050405020304" pitchFamily="18" charset="0"/>
                <a:cs typeface="Times New Roman" panose="02020603050405020304" pitchFamily="18" charset="0"/>
              </a:rPr>
              <a:t>تقتضي دراسة الشركات المدنية، بيان المقصود بها، ثم بيان اشكالها.</a:t>
            </a:r>
          </a:p>
          <a:p>
            <a:pPr marL="457200" indent="-457200" algn="justLow" rtl="1">
              <a:buAutoNum type="arabic1Minus"/>
            </a:pPr>
            <a:r>
              <a:rPr lang="ar-EG" sz="2000" b="1" dirty="0">
                <a:solidFill>
                  <a:srgbClr val="FF0000"/>
                </a:solidFill>
                <a:latin typeface="Times New Roman" panose="02020603050405020304" pitchFamily="18" charset="0"/>
                <a:cs typeface="Times New Roman" panose="02020603050405020304" pitchFamily="18" charset="0"/>
              </a:rPr>
              <a:t>المقصود بالشركات المدنية:</a:t>
            </a:r>
          </a:p>
          <a:p>
            <a:pPr algn="justLow" rtl="1"/>
            <a:r>
              <a:rPr lang="ar-EG" sz="2000" b="1" dirty="0">
                <a:solidFill>
                  <a:srgbClr val="FF0000"/>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يقصد بالشركة المدنية، المشروع الجماعي الذي يهدف إلى تحقيق الربح من خلال ممارسة بعض الأعمال المدنية، مثل الشركات المهنية التي تتكون بينعدد من المحامين أو المهندسين لإدارة مكتب للمحاماة أو للاستشارات القانونية أوالهندسية، والشركات التي تقوم بالأعمال الفنية والعلمية والرياضية، إذا قصدمنها تحقيق ربح مادي"، وكذلك شركات الاستغلال الزراعي. وهذه الشركات قد ازدادت أهميتها في الوقت الحالي مقارنة بالماضي، نظـرا لتطـور وانتشارالعمليات الواردة على العقارات والاستثمار العقاري بوجه عام، كما هو الحال بالنسبة إلى شركات إنشاء المباني، وكذلك رغبة الشركاء من ذوي المهن الحرة في العمل المشترك).</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73001" y="1511063"/>
            <a:ext cx="2695575" cy="3770619"/>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3671107" y="74692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4909266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787900" y="2071589"/>
            <a:ext cx="6170590" cy="2523768"/>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ب اشکال الشركات المدنية:</a:t>
            </a:r>
          </a:p>
          <a:p>
            <a:pPr algn="justLow" rtl="1"/>
            <a:r>
              <a:rPr lang="ar-EG" sz="2000" b="1" dirty="0">
                <a:solidFill>
                  <a:srgbClr val="2D3956"/>
                </a:solidFill>
                <a:latin typeface="Times New Roman" panose="02020603050405020304" pitchFamily="18" charset="0"/>
                <a:cs typeface="Times New Roman" panose="02020603050405020304" pitchFamily="18" charset="0"/>
              </a:rPr>
              <a:t>تجدر الإشارة إلي، أن القانون المدني وإن نظـم عقد الشركة إلا أنه لم يشترط اتخاذ الشركة شكلا معينا، ولم يحدد أشكال الشركات المدنية، ومن ثميجوز للشركة المدنية استمارة أحد أشكال الشركات التجارية مع ما يترتب  علـى ذلـك مـن آثـار، حيـث يكـون الحقـد صحيحا وينشئ الشخصية المعنوية للشركة. </a:t>
            </a: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a:p>
            <a:pPr algn="r" rtl="1"/>
            <a:endParaRPr lang="en-US" dirty="0">
              <a:solidFill>
                <a:srgbClr val="2D3956"/>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04122" y="1209454"/>
            <a:ext cx="2772343" cy="3703740"/>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3671107" y="9397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1463704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023582" y="1212844"/>
            <a:ext cx="5595582" cy="51879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662020" y="1647184"/>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3" y="1337481"/>
            <a:ext cx="5338954" cy="3785652"/>
          </a:xfrm>
          <a:prstGeom prst="rect">
            <a:avLst/>
          </a:prstGeom>
        </p:spPr>
        <p:txBody>
          <a:bodyPr wrap="square">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٢- الشركات التجارية:</a:t>
            </a:r>
          </a:p>
          <a:p>
            <a:pPr algn="justLow" rtl="1"/>
            <a:r>
              <a:rPr lang="ar-EG" sz="2000" b="1" dirty="0">
                <a:solidFill>
                  <a:srgbClr val="FF0000"/>
                </a:solidFill>
                <a:latin typeface="Times New Roman" panose="02020603050405020304" pitchFamily="18" charset="0"/>
                <a:cs typeface="Times New Roman" panose="02020603050405020304" pitchFamily="18" charset="0"/>
              </a:rPr>
              <a:t>نبين فيما يلي تحديد المقصود بالشركات التجارية، ثم أشكالها، وتصنيفها. </a:t>
            </a:r>
          </a:p>
          <a:p>
            <a:pPr algn="justLow" rtl="1"/>
            <a:r>
              <a:rPr lang="ar-EG" sz="2000" b="1" dirty="0">
                <a:solidFill>
                  <a:srgbClr val="FF0000"/>
                </a:solidFill>
                <a:latin typeface="Times New Roman" panose="02020603050405020304" pitchFamily="18" charset="0"/>
                <a:cs typeface="Times New Roman" panose="02020603050405020304" pitchFamily="18" charset="0"/>
              </a:rPr>
              <a:t>.ا - المقصود بالشركات التجارية:</a:t>
            </a:r>
            <a:br>
              <a:rPr lang="ar-EG" sz="2000" b="1" dirty="0">
                <a:solidFill>
                  <a:srgbClr val="FF0000"/>
                </a:solidFill>
                <a:latin typeface="Times New Roman" panose="02020603050405020304" pitchFamily="18" charset="0"/>
                <a:cs typeface="Times New Roman" panose="02020603050405020304" pitchFamily="18" charset="0"/>
              </a:rPr>
            </a:br>
            <a:r>
              <a:rPr lang="ar-EG" sz="2000" b="1" dirty="0">
                <a:solidFill>
                  <a:srgbClr val="FF0000"/>
                </a:solidFill>
                <a:latin typeface="Times New Roman" panose="02020603050405020304" pitchFamily="18" charset="0"/>
                <a:cs typeface="Times New Roman" panose="02020603050405020304" pitchFamily="18" charset="0"/>
              </a:rPr>
              <a:t>يقصد بالشركة التجارية، ذلك المشروع الجماعي الذي يهدف إلى تحقيق الربح من خلال تقديم الشركاء حصص معينة لممارسة أحد </a:t>
            </a:r>
            <a:r>
              <a:rPr lang="ar-EG" sz="2000" b="1">
                <a:solidFill>
                  <a:srgbClr val="FF0000"/>
                </a:solidFill>
                <a:latin typeface="Times New Roman" panose="02020603050405020304" pitchFamily="18" charset="0"/>
                <a:cs typeface="Times New Roman" panose="02020603050405020304" pitchFamily="18" charset="0"/>
              </a:rPr>
              <a:t>الأعمال التجارية المنصوص </a:t>
            </a:r>
            <a:r>
              <a:rPr lang="ar-EG" sz="2000" b="1" dirty="0">
                <a:solidFill>
                  <a:srgbClr val="FF0000"/>
                </a:solidFill>
                <a:latin typeface="Times New Roman" panose="02020603050405020304" pitchFamily="18" charset="0"/>
                <a:cs typeface="Times New Roman" panose="02020603050405020304" pitchFamily="18" charset="0"/>
              </a:rPr>
              <a:t>عليها في قانون التجارة، وذلك متى اتخذ هذا المشروع أحـد أشـكال الشركات التجارية المنصوص عليها قانونا. ويأخذ حكم الشركة التجارية ايضا، ما يسمى "بالشركة المدنية ذات الشكل التجاري"، أي الشركة التي ثباشر نشاطا مدنيا ولكنها تتخذ احد اشكال الشركات التجارية، على نحوما سنبينه حالاً . </a:t>
            </a:r>
            <a:endParaRPr lang="ar-EG" sz="2000" b="1" dirty="0">
              <a:solidFill>
                <a:srgbClr val="2D3956"/>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05</a:t>
            </a:r>
            <a:endParaRPr lang="en-US" sz="1600" b="1" dirty="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757047" y="1212844"/>
            <a:ext cx="5605489" cy="51879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12315" b="12315"/>
          <a:stretch/>
        </p:blipFill>
        <p:spPr>
          <a:xfrm>
            <a:off x="6472807" y="1616745"/>
            <a:ext cx="4962146" cy="2495550"/>
          </a:xfrm>
          <a:prstGeom prst="rect">
            <a:avLst/>
          </a:prstGeom>
        </p:spPr>
      </p:pic>
      <p:sp>
        <p:nvSpPr>
          <p:cNvPr id="4" name="Rectangle 3">
            <a:extLst>
              <a:ext uri="{FF2B5EF4-FFF2-40B4-BE49-F238E27FC236}">
                <a16:creationId xmlns:a16="http://schemas.microsoft.com/office/drawing/2014/main" id="{0AC2650A-C51A-9ACB-723B-68D89C868D01}"/>
              </a:ext>
            </a:extLst>
          </p:cNvPr>
          <p:cNvSpPr/>
          <p:nvPr/>
        </p:nvSpPr>
        <p:spPr>
          <a:xfrm>
            <a:off x="757048" y="1212844"/>
            <a:ext cx="5605488" cy="4093428"/>
          </a:xfrm>
          <a:prstGeom prst="rect">
            <a:avLst/>
          </a:prstGeom>
        </p:spPr>
        <p:txBody>
          <a:bodyPr wrap="square">
            <a:spAutoFit/>
          </a:bodyPr>
          <a:lstStyle/>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اشكال الشركات التجارية</a:t>
            </a:r>
            <a:r>
              <a:rPr lang="en-US" sz="2000" b="1" dirty="0">
                <a:solidFill>
                  <a:schemeClr val="accent6">
                    <a:lumMod val="75000"/>
                  </a:schemeClr>
                </a:solidFill>
                <a:latin typeface="Times New Roman" panose="02020603050405020304" pitchFamily="18" charset="0"/>
                <a:cs typeface="Times New Roman" panose="02020603050405020304" pitchFamily="18" charset="0"/>
              </a:rPr>
              <a:t>:</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طبقا لأحكام أغلب قوانين التجارة العربية ، فإنـه يجـب أن تتخـذ الشركة التي تؤسس بالدولـة أحـد الأشكال</a:t>
            </a:r>
            <a:r>
              <a:rPr lang="en-US" sz="2000" b="1" dirty="0">
                <a:solidFill>
                  <a:schemeClr val="accent6">
                    <a:lumMod val="75000"/>
                  </a:schemeClr>
                </a:solidFill>
                <a:latin typeface="Times New Roman" panose="02020603050405020304" pitchFamily="18" charset="0"/>
                <a:cs typeface="Times New Roman" panose="02020603050405020304" pitchFamily="18" charset="0"/>
              </a:rPr>
              <a:t> </a:t>
            </a:r>
            <a:r>
              <a:rPr lang="ar-EG" sz="2000" b="1" dirty="0">
                <a:solidFill>
                  <a:schemeClr val="accent6">
                    <a:lumMod val="75000"/>
                  </a:schemeClr>
                </a:solidFill>
                <a:latin typeface="Times New Roman" panose="02020603050405020304" pitchFamily="18" charset="0"/>
                <a:cs typeface="Times New Roman" panose="02020603050405020304" pitchFamily="18" charset="0"/>
              </a:rPr>
              <a:t>التالية:</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۱- شركة التضامن.</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2- شركة التوصية البسيطة</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3- شركة المحاصة</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4- شركة المساهمة</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5- الشركة ذات المسؤولية المحدودة.</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.6- شركة التوصية بالأسهم.</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ومما تجدر الإشارة إليه، فـإن تحديـد أشكال الشركات التجارية يثير التساؤل عن مدى أحقية الشركاء في اختيار أي نوع من الشركات دونما قيد أوشرط، وما إذا كانت هذه الأشكال واردة على سبيل المثال أم على سبيل الحصر؟</a:t>
            </a:r>
            <a:endParaRPr lang="ar-EG" b="1"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05</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362268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023582" y="1212844"/>
            <a:ext cx="5338954" cy="51879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12315" b="12315"/>
          <a:stretch/>
        </p:blipFill>
        <p:spPr>
          <a:xfrm>
            <a:off x="6472807" y="1616745"/>
            <a:ext cx="4962146" cy="2495550"/>
          </a:xfrm>
          <a:prstGeom prst="rect">
            <a:avLst/>
          </a:prstGeom>
        </p:spPr>
      </p:pic>
      <p:sp>
        <p:nvSpPr>
          <p:cNvPr id="4" name="Rectangle 3">
            <a:extLst>
              <a:ext uri="{FF2B5EF4-FFF2-40B4-BE49-F238E27FC236}">
                <a16:creationId xmlns:a16="http://schemas.microsoft.com/office/drawing/2014/main" id="{0AC2650A-C51A-9ACB-723B-68D89C868D01}"/>
              </a:ext>
            </a:extLst>
          </p:cNvPr>
          <p:cNvSpPr/>
          <p:nvPr/>
        </p:nvSpPr>
        <p:spPr>
          <a:xfrm>
            <a:off x="1182415" y="1322452"/>
            <a:ext cx="5021287" cy="5016758"/>
          </a:xfrm>
          <a:prstGeom prst="rect">
            <a:avLst/>
          </a:prstGeom>
        </p:spPr>
        <p:txBody>
          <a:bodyPr wrap="square">
            <a:spAutoFit/>
          </a:bodyPr>
          <a:lstStyle/>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۱- مدى حق الشركاء في اختيار شكل الشركة التجارية:</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لا ريب أنه إذا كان للشركاء مطلق الحرية في اختيار شكل الشركة الذي يرونه مناسبا لهم، متى كان هذا الشكل يندرج ضمن الأشكال المنصوص عليها قانونا، احتراما لإرادة الأفراد في اختيار شكل الشركة، وكذلك اتفاقا مع ما تتطلبه مقتضيات ودواعي الحياة الاقتصادية مـن تجميع المدخرات وتركيز رؤوس الأموال ، وذلك للقيام بالمشروعات الكبرى". إلا أن القانون قد يتدخل –في بعض الأحيان- ويقيد إرادة الأفراد ي اختيار شكل الشركة أو في ممارسة نوعمعين من النشاط الاقتصادي في الدولة، وذلك تحقيقا لاعتبارات معينة يراهاأي المشرع- جديرة بالاهتمام. وتأكيداً لما تقدم؛ فقد حظر المشرع على الشركاء تأسيس شركة ذات المسؤولية المحدودة لمباشرة أعمال التأمين واعمال البنوكوالادخار وتلقي الودائع واستثمار الأموال لحساب الغير بوجه عام". وذلك حمايةللغير المتعامل مع هذه الشركة، نظرا لضآلة الائتمان الذي تقدمه للغير.</a:t>
            </a:r>
            <a:endParaRPr lang="ar-EG" b="1"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a:ea typeface="Roboto Light" panose="02000000000000000000" pitchFamily="2" charset="0"/>
              </a:rPr>
              <a:t>05</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855394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944203" y="1780803"/>
            <a:ext cx="6149092" cy="4216539"/>
          </a:xfrm>
          <a:prstGeom prst="rect">
            <a:avLst/>
          </a:prstGeom>
          <a:noFill/>
        </p:spPr>
        <p:txBody>
          <a:bodyPr wrap="square" rtlCol="0">
            <a:spAutoFit/>
          </a:bodyPr>
          <a:lstStyle/>
          <a:p>
            <a:pPr algn="justLow" rtl="1"/>
            <a:r>
              <a:rPr lang="ar-EG" sz="2400" b="1" dirty="0">
                <a:solidFill>
                  <a:schemeClr val="accent6">
                    <a:lumMod val="75000"/>
                  </a:schemeClr>
                </a:solidFill>
                <a:latin typeface="Times New Roman" panose="02020603050405020304" pitchFamily="18" charset="0"/>
                <a:cs typeface="Times New Roman" panose="02020603050405020304" pitchFamily="18" charset="0"/>
              </a:rPr>
              <a:t>- طبيعة التعداد المتعلق بأشكال الشركات التجارية:</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لا ريب أن التعداد السابق لأشكال الشركات التجارية قد ورد على سبيل الحصر وليس على سبيل المثال، إذ لا يجوز للشركاء في الشركة التجارية اتخاذ شكلا آخر غير منصوص عليه قانوناً، وإلا كانت الشركة باطلة، ذلك لأن عقدالشركة، وإن كان صحيحا بين الشركاء، إلا أنه لا ينشئ الشركة كشخص معنوي .</a:t>
            </a:r>
          </a:p>
          <a:p>
            <a:pPr algn="justLow" rtl="1"/>
            <a:r>
              <a:rPr lang="ar-EG" sz="2400" b="1" dirty="0">
                <a:solidFill>
                  <a:srgbClr val="2D3956"/>
                </a:solidFill>
                <a:latin typeface="Times New Roman" panose="02020603050405020304" pitchFamily="18" charset="0"/>
                <a:cs typeface="Times New Roman" panose="02020603050405020304" pitchFamily="18" charset="0"/>
              </a:rPr>
              <a:t>ج- تصنيف الشركات التجارية المنصوص عليها قانونا:</a:t>
            </a:r>
          </a:p>
          <a:p>
            <a:pPr algn="justLow" rtl="1"/>
            <a:r>
              <a:rPr lang="ar-EG" sz="2000" b="1" dirty="0">
                <a:solidFill>
                  <a:srgbClr val="2D3956"/>
                </a:solidFill>
                <a:latin typeface="Times New Roman" panose="02020603050405020304" pitchFamily="18" charset="0"/>
                <a:cs typeface="Times New Roman" panose="02020603050405020304" pitchFamily="18" charset="0"/>
              </a:rPr>
              <a:t>حدد المشرع التجاري أشكال الشركات التجارية وهي: شركة التضامن،وشركة التوصية البسيطة، وشركة المحاصة، وشركة المساهمة، والشركةذات المسؤولية المحدودة، وشركة التوصية بالأسهم، ولا ريب أن دراسـة هـذهالشركات دراسة منهجية، قد دفعت الفقهاء إلى محاولة تصنيف الشركات إلى مجموعات، بحيث تشتمل كل مجموعة على عدد من الشركات.</a:t>
            </a: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2945" y="1780803"/>
            <a:ext cx="2619375" cy="3691949"/>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3402425" y="8955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254681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363618"/>
            <a:ext cx="9655104" cy="4469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447639" y="1436604"/>
            <a:ext cx="7199340" cy="4462760"/>
          </a:xfrm>
          <a:prstGeom prst="rect">
            <a:avLst/>
          </a:prstGeom>
          <a:noFill/>
        </p:spPr>
        <p:txBody>
          <a:bodyPr wrap="square" rtlCol="0">
            <a:spAutoFit/>
          </a:bodyPr>
          <a:lstStyle/>
          <a:p>
            <a:pPr algn="justLow" rtl="1"/>
            <a:r>
              <a:rPr lang="ar-EG" sz="2400" b="1" dirty="0">
                <a:solidFill>
                  <a:schemeClr val="accent6">
                    <a:lumMod val="75000"/>
                  </a:schemeClr>
                </a:solidFill>
                <a:latin typeface="Times New Roman" panose="02020603050405020304" pitchFamily="18" charset="0"/>
                <a:cs typeface="Times New Roman" panose="02020603050405020304" pitchFamily="18" charset="0"/>
              </a:rPr>
              <a:t>ومن ثم قسمت الشركات إلى المجموعات الآتية:</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:ا- شركات الأشخاص :</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حيـث تـقـوم هـذه الشركات على الاعتبار الشخصي والثقة المتبادلة بين مجموعة من الأشخاص تربطهم روابط معينة، كالقرابة أو الصداقة، ومن ثم فإن قبول كل شريك المساهمة في الشركة، إنما يستند إلى التفاهم والثقة بينه وبين غيره من الشركاء، ولذلك قيل بأن هذه الشركات تقوم على الشخص لا على المال. وهذه الشركات هي: شركة التضامن- شركة التوصية البسيطة- شركة المحاصة . </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 شركات الأموال:</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تقوم شركات الأموال على الاعتبار المالي، حيث تعمل هذه الشركة على تجميع أكبر قدر ممكن من رؤوس الأموال اللازمة لتحقيق غرض الشركة،والنموذج الأمثل لهذه الشركات هو شركة المساهمة. </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ج الشركات ذات الطبيعة المختلطة:</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وهذه الطائفـة مـن الشركات تجمع بين خصائص شركات الأشخاص وشركات الأموال، وتشمل شركة التوصية بالأسهم والشركة ذات المسؤولية المحدودة.</a:t>
            </a:r>
            <a:endParaRPr lang="en-US"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8264" y="2075432"/>
            <a:ext cx="2619375" cy="3227133"/>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640875" y="9129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8200759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1" y="1308492"/>
            <a:ext cx="9581531" cy="4524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971835" y="1340957"/>
            <a:ext cx="6675143" cy="4462760"/>
          </a:xfrm>
          <a:prstGeom prst="rect">
            <a:avLst/>
          </a:prstGeom>
          <a:noFill/>
        </p:spPr>
        <p:txBody>
          <a:bodyPr wrap="square" rtlCol="0">
            <a:spAutoFit/>
          </a:bodyPr>
          <a:lstStyle/>
          <a:p>
            <a:pPr algn="justLow" rtl="1"/>
            <a:r>
              <a:rPr lang="ar-EG" sz="2400" b="1" dirty="0">
                <a:solidFill>
                  <a:schemeClr val="accent6">
                    <a:lumMod val="75000"/>
                  </a:schemeClr>
                </a:solidFill>
                <a:latin typeface="Times New Roman" panose="02020603050405020304" pitchFamily="18" charset="0"/>
                <a:cs typeface="Times New Roman" panose="02020603050405020304" pitchFamily="18" charset="0"/>
              </a:rPr>
              <a:t> رابعاً : التمييز بين الشركات المدنية والشركات التجارية</a:t>
            </a:r>
          </a:p>
          <a:p>
            <a:pPr algn="justLow" rtl="1"/>
            <a:r>
              <a:rPr lang="ar-EG" sz="2000" b="1" dirty="0">
                <a:solidFill>
                  <a:srgbClr val="2D3956"/>
                </a:solidFill>
                <a:latin typeface="Times New Roman" panose="02020603050405020304" pitchFamily="18" charset="0"/>
                <a:cs typeface="Times New Roman" panose="02020603050405020304" pitchFamily="18" charset="0"/>
              </a:rPr>
              <a:t> -نتناول فيمـا يلـي دراسـة معيـار التمييز بين الشركة المدنية والشركة التجارية، والنتائج المترتبة على التمييز بينهما.</a:t>
            </a:r>
          </a:p>
          <a:p>
            <a:pPr algn="justLow" rtl="1"/>
            <a:r>
              <a:rPr lang="ar-EG" sz="2000" b="1" u="sng" dirty="0">
                <a:solidFill>
                  <a:schemeClr val="accent6">
                    <a:lumMod val="75000"/>
                  </a:schemeClr>
                </a:solidFill>
                <a:latin typeface="Times New Roman" panose="02020603050405020304" pitchFamily="18" charset="0"/>
                <a:cs typeface="Times New Roman" panose="02020603050405020304" pitchFamily="18" charset="0"/>
              </a:rPr>
              <a:t>معيار التمييز بين الشركة المدنية والشركة التجارية:</a:t>
            </a:r>
          </a:p>
          <a:p>
            <a:pPr algn="justLow" rtl="1"/>
            <a:r>
              <a:rPr lang="ar-EG" sz="2000" b="1" dirty="0">
                <a:solidFill>
                  <a:srgbClr val="2D3956"/>
                </a:solidFill>
                <a:latin typeface="Times New Roman" panose="02020603050405020304" pitchFamily="18" charset="0"/>
                <a:cs typeface="Times New Roman" panose="02020603050405020304" pitchFamily="18" charset="0"/>
              </a:rPr>
              <a:t>استنادا إلى ما ورد في أغلي قوانين التجارة العربية ؛ فإن التمييز بين الشركات المدنية والشركات التجارية يعتمد على معيارين هما: المعيار الموضوعي، والمعيارالشكلي.</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 - المعيار الموضوعي:</a:t>
            </a:r>
          </a:p>
          <a:p>
            <a:pPr algn="justLow" rtl="1"/>
            <a:r>
              <a:rPr lang="ar-EG" sz="2000" b="1" dirty="0">
                <a:solidFill>
                  <a:srgbClr val="2D3956"/>
                </a:solidFill>
                <a:latin typeface="Times New Roman" panose="02020603050405020304" pitchFamily="18" charset="0"/>
                <a:cs typeface="Times New Roman" panose="02020603050405020304" pitchFamily="18" charset="0"/>
              </a:rPr>
              <a:t>يعتمد هذا المعيار على موضوع النشاط الذي تباشره الشركة، وهل هو من  الأعمال التجارية أم من الأعمال المدنية، فإذا كانت الشركة تحترف ممارسة الأعمال التجارية فإنها تعتبر شركة تجارية، كما هو الحال في شركات النقلوالتأمين والملاحة البحرية والجوية وبوجـه عـام كافة الأعمال التجارية المنصوص عليها قانونا". أما الشركات التي تقوم بالاستغلال الزراعي أو التعليم مثلاً، فهي شركات مدنية.</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6629" y="1815271"/>
            <a:ext cx="2695575" cy="3506499"/>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2855042" y="8527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3816324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911690" y="1545191"/>
            <a:ext cx="6615121" cy="5632311"/>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 المعيار الشكلي:</a:t>
            </a:r>
          </a:p>
          <a:p>
            <a:pPr algn="justLow" rtl="1"/>
            <a:r>
              <a:rPr lang="ar-EG" sz="2000" b="1" dirty="0">
                <a:solidFill>
                  <a:srgbClr val="2D3956"/>
                </a:solidFill>
                <a:latin typeface="Times New Roman" panose="02020603050405020304" pitchFamily="18" charset="0"/>
                <a:cs typeface="Times New Roman" panose="02020603050405020304" pitchFamily="18" charset="0"/>
              </a:rPr>
              <a:t>إلى جانب المعيار الموضوعي المتمثل في غرض الشركة، اعتد المشرع في بعض قوانين التجارة العربية بمعيار آخـر وهـو شـكل الشركة، بصرف النظر عن طبيعة نشاطها أو غرضها، وبهذا المعيار أسبغ المشرع الصفة التجارية على الشركات المدنية التي تباشر نشاطأ مدنيا، متى اتخذت هذه الشركة إحدى الأشكال المنصوص عليها قانونا .</a:t>
            </a:r>
          </a:p>
          <a:p>
            <a:pPr algn="justLow" rtl="1"/>
            <a:r>
              <a:rPr lang="ar-EG" sz="2000" b="1" dirty="0">
                <a:solidFill>
                  <a:srgbClr val="2D3956"/>
                </a:solidFill>
                <a:latin typeface="Times New Roman" panose="02020603050405020304" pitchFamily="18" charset="0"/>
                <a:cs typeface="Times New Roman" panose="02020603050405020304" pitchFamily="18" charset="0"/>
              </a:rPr>
              <a:t>الحالات التي لا ينطبق بشانها المعيار الشكلي: </a:t>
            </a:r>
          </a:p>
          <a:p>
            <a:pPr algn="justLow" rtl="1"/>
            <a:r>
              <a:rPr lang="ar-EG" sz="2000" b="1" dirty="0">
                <a:solidFill>
                  <a:srgbClr val="2D3956"/>
                </a:solidFill>
                <a:latin typeface="Times New Roman" panose="02020603050405020304" pitchFamily="18" charset="0"/>
                <a:cs typeface="Times New Roman" panose="02020603050405020304" pitchFamily="18" charset="0"/>
              </a:rPr>
              <a:t>تجدر الإشارة إلى أنه لا مجال لإعمال المعيار الشكلي في بعض الشركات،حيث يعتد فيها فقط بالمعيار الموضوعي أي بنشاط الشركة وهي: </a:t>
            </a:r>
          </a:p>
          <a:p>
            <a:pPr algn="justLow" rtl="1"/>
            <a:r>
              <a:rPr lang="ar-EG" sz="2000" b="1" dirty="0">
                <a:solidFill>
                  <a:srgbClr val="2D3956"/>
                </a:solidFill>
                <a:latin typeface="Times New Roman" panose="02020603050405020304" pitchFamily="18" charset="0"/>
                <a:cs typeface="Times New Roman" panose="02020603050405020304" pitchFamily="18" charset="0"/>
              </a:rPr>
              <a:t>:ا - شركة المحاصة، باعتبارها شركة مستترة وخفية وغير مقيدة في السجل التجاري، ومـن ثـم تتحدد طبيعتها المدنية أو التجارية استنادا إلى النشاط أو العمل الذي تزاوله.</a:t>
            </a:r>
          </a:p>
          <a:p>
            <a:pPr algn="justLow" rtl="1"/>
            <a:r>
              <a:rPr lang="ar-EG" sz="2000" b="1" dirty="0">
                <a:solidFill>
                  <a:srgbClr val="2D3956"/>
                </a:solidFill>
                <a:latin typeface="Times New Roman" panose="02020603050405020304" pitchFamily="18" charset="0"/>
                <a:cs typeface="Times New Roman" panose="02020603050405020304" pitchFamily="18" charset="0"/>
              </a:rPr>
              <a:t>.ب- الشركة الفعلية التي تستمد وجودها الفعلـي مـن قيامها بمزاولة النشاط فعلا على الرغم من عدم وجودها من الناحية القانونية لتخلف احد أركانها،قانونا.</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6406" y="1874501"/>
            <a:ext cx="2575284" cy="3628995"/>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624048" y="82525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6257887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614585" y="1545191"/>
            <a:ext cx="6601540" cy="4524315"/>
          </a:xfrm>
          <a:prstGeom prst="rect">
            <a:avLst/>
          </a:prstGeom>
          <a:noFill/>
        </p:spPr>
        <p:txBody>
          <a:bodyPr wrap="square" rtlCol="0">
            <a:spAutoFit/>
          </a:bodyPr>
          <a:lstStyle/>
          <a:p>
            <a:pPr algn="justLow" rtl="1"/>
            <a:r>
              <a:rPr lang="ar-EG" sz="2400" b="1" dirty="0">
                <a:solidFill>
                  <a:schemeClr val="accent6">
                    <a:lumMod val="75000"/>
                  </a:schemeClr>
                </a:solidFill>
                <a:latin typeface="Times New Roman" panose="02020603050405020304" pitchFamily="18" charset="0"/>
                <a:cs typeface="Times New Roman" panose="02020603050405020304" pitchFamily="18" charset="0"/>
              </a:rPr>
              <a:t>(۲) النتائج المترتبة على التمييز بين الشركات التجارية والشركات المدنية:</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يترتب على التفرقة بين الشركات التجارية والشركات المدنية نتائج مماثلة</a:t>
            </a:r>
            <a:r>
              <a:rPr lang="en-US" sz="2000" b="1" dirty="0">
                <a:solidFill>
                  <a:schemeClr val="accent6">
                    <a:lumMod val="75000"/>
                  </a:schemeClr>
                </a:solidFill>
                <a:latin typeface="Times New Roman" panose="02020603050405020304" pitchFamily="18" charset="0"/>
                <a:cs typeface="Times New Roman" panose="02020603050405020304" pitchFamily="18" charset="0"/>
              </a:rPr>
              <a:t> </a:t>
            </a:r>
            <a:r>
              <a:rPr lang="ar-EG" sz="2000" b="1" dirty="0">
                <a:solidFill>
                  <a:schemeClr val="accent6">
                    <a:lumMod val="75000"/>
                  </a:schemeClr>
                </a:solidFill>
                <a:latin typeface="Times New Roman" panose="02020603050405020304" pitchFamily="18" charset="0"/>
                <a:cs typeface="Times New Roman" panose="02020603050405020304" pitchFamily="18" charset="0"/>
              </a:rPr>
              <a:t>للتفرقة بين التاجر وغير التاجر، ونتيجة لذلك، يترتب على تحديد الطبيعةالتجارية أو المدنية للشركة تطبيق النظام القانوني الخاص بكل شركة، ومنبين نتائج التفرقة بين الشركة المدنية والشركة التجارية ما يأتي:</a:t>
            </a:r>
            <a:endParaRPr lang="en-US" sz="2000" b="1" dirty="0">
              <a:solidFill>
                <a:schemeClr val="accent6">
                  <a:lumMod val="75000"/>
                </a:schemeClr>
              </a:solidFill>
              <a:latin typeface="Times New Roman" panose="02020603050405020304" pitchFamily="18" charset="0"/>
              <a:cs typeface="Times New Roman" panose="02020603050405020304" pitchFamily="18" charset="0"/>
            </a:endParaRP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ا - من حيث الأحكام التي تسري على الشركة</a:t>
            </a:r>
            <a:r>
              <a:rPr lang="en-US" sz="2000" b="1" dirty="0">
                <a:solidFill>
                  <a:schemeClr val="accent6">
                    <a:lumMod val="75000"/>
                  </a:schemeClr>
                </a:solidFill>
                <a:latin typeface="Times New Roman" panose="02020603050405020304" pitchFamily="18" charset="0"/>
                <a:cs typeface="Times New Roman" panose="02020603050405020304" pitchFamily="18" charset="0"/>
              </a:rPr>
              <a:t>:</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1- تسري على الشركة التجارية أحكام قانون التجارة بوجه عام، وقانونالشركات التجارية بوجه خاص مثل: إمساك دفاتر تجارية، والقيد</a:t>
            </a:r>
            <a:r>
              <a:rPr lang="en-US" sz="2000" b="1" dirty="0">
                <a:solidFill>
                  <a:schemeClr val="accent6">
                    <a:lumMod val="75000"/>
                  </a:schemeClr>
                </a:solidFill>
                <a:latin typeface="Times New Roman" panose="02020603050405020304" pitchFamily="18" charset="0"/>
                <a:cs typeface="Times New Roman" panose="02020603050405020304" pitchFamily="18" charset="0"/>
              </a:rPr>
              <a:t> </a:t>
            </a:r>
            <a:r>
              <a:rPr lang="ar-EG" sz="2000" b="1" dirty="0">
                <a:solidFill>
                  <a:schemeClr val="accent6">
                    <a:lumMod val="75000"/>
                  </a:schemeClr>
                </a:solidFill>
                <a:latin typeface="Times New Roman" panose="02020603050405020304" pitchFamily="18" charset="0"/>
                <a:cs typeface="Times New Roman" panose="02020603050405020304" pitchFamily="18" charset="0"/>
              </a:rPr>
              <a:t>بالسجل التجاري، قواعد الإثبات التجاري، وأحكام شهر الإفلاس وكذلك احكام الاختصاص.</a:t>
            </a:r>
          </a:p>
          <a:p>
            <a:pPr algn="justLow" rtl="1"/>
            <a:r>
              <a:rPr lang="ar-EG" sz="2000" b="1" dirty="0">
                <a:solidFill>
                  <a:srgbClr val="2D3956"/>
                </a:solidFill>
                <a:latin typeface="Times New Roman" panose="02020603050405020304" pitchFamily="18" charset="0"/>
                <a:cs typeface="Times New Roman" panose="02020603050405020304" pitchFamily="18" charset="0"/>
              </a:rPr>
              <a:t>- أما الشركة المدنية؛ فتسري عليها أحكام القانون المدني، ولا تنطبق عليهااحكام قانون الشركات التجارية إلا إذا اتخذت الشركة المدنية أحـد أشكال الشركات التجارية</a:t>
            </a: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1912" y="1821533"/>
            <a:ext cx="2752673" cy="3616598"/>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773242" y="7503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7314173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722484" y="1894169"/>
            <a:ext cx="6301422" cy="2862322"/>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ب - من حيث شكل الشركة:</a:t>
            </a:r>
          </a:p>
          <a:p>
            <a:pPr algn="justLow" rtl="1"/>
            <a:r>
              <a:rPr lang="ar-EG" sz="2000" b="1" dirty="0">
                <a:solidFill>
                  <a:srgbClr val="2D3956"/>
                </a:solidFill>
                <a:latin typeface="Times New Roman" panose="02020603050405020304" pitchFamily="18" charset="0"/>
                <a:cs typeface="Times New Roman" panose="02020603050405020304" pitchFamily="18" charset="0"/>
              </a:rPr>
              <a:t>۱- اشكال الشركات التجارية واردة على سبيل الحصر، بحيث يتعين إفراغ عقد الشركة في أحد هذه الأشكال وإلا كان باطلاً، نظراً لتعلق شكل الشركة بالنظام العام.</a:t>
            </a:r>
          </a:p>
          <a:p>
            <a:pPr algn="justLow" rtl="1"/>
            <a:r>
              <a:rPr lang="ar-EG" sz="2000" b="1" dirty="0">
                <a:solidFill>
                  <a:srgbClr val="2D3956"/>
                </a:solidFill>
                <a:latin typeface="Times New Roman" panose="02020603050405020304" pitchFamily="18" charset="0"/>
                <a:cs typeface="Times New Roman" panose="02020603050405020304" pitchFamily="18" charset="0"/>
              </a:rPr>
              <a:t>۲- أما الشركة المدنية؛ فلم يشترط المشرع المدني اتخاذ هذه الشركات شكلاً معيناً ، و لم يمنع الشركاء من اختيار إحد أشكال إحدى الشركات التجارية، مع ما يترتب على ذلك من آثار". </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3140" y="1209454"/>
            <a:ext cx="2981491" cy="3952855"/>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3605691" y="9316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188915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787900" y="1894169"/>
            <a:ext cx="6170590" cy="3447098"/>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ج- من حيث نطاق وطبيعة مسؤولية الشركاء عن ديون الشركة:</a:t>
            </a:r>
          </a:p>
          <a:p>
            <a:pPr algn="justLow" rtl="1"/>
            <a:r>
              <a:rPr lang="ar-EG" sz="2000" b="1" dirty="0">
                <a:solidFill>
                  <a:srgbClr val="2D3956"/>
                </a:solidFill>
                <a:latin typeface="Times New Roman" panose="02020603050405020304" pitchFamily="18" charset="0"/>
                <a:cs typeface="Times New Roman" panose="02020603050405020304" pitchFamily="18" charset="0"/>
              </a:rPr>
              <a:t>1- تتوقف مسؤولية الشريك في الشركة التجاريـة علـى نـوع الشركة ووصـف الـشريك فيهـا؛ فالشريك المتضامن في شركات التضامن-والتوصية بنوعيها- يسال مسؤولية شخصية وتضامنية مطلقة عن ديون الشركة، أما الشريك الموصي أو المساهم في شركات التوصية والمساهمة والمسؤولية المحدودة، فيسال مسؤولية محدودة بمقـدار حصته او اسهمه في رأس مال الشركة وبدون تضامن. </a:t>
            </a:r>
          </a:p>
          <a:p>
            <a:pPr algn="justLow" rtl="1"/>
            <a:r>
              <a:rPr lang="ar-EG" sz="2000" b="1" dirty="0">
                <a:solidFill>
                  <a:srgbClr val="2D3956"/>
                </a:solidFill>
                <a:latin typeface="Times New Roman" panose="02020603050405020304" pitchFamily="18" charset="0"/>
                <a:cs typeface="Times New Roman" panose="02020603050405020304" pitchFamily="18" charset="0"/>
              </a:rPr>
              <a:t>2- أما الشريك ف الشركات المدنية؛ فيسال مسؤولية شخصية في كل أمواله عن نصيبه في الدين، وبدون تضامن مع غيره من الشركاء، ما لم يتفق على خلاف ذلك.</a:t>
            </a:r>
          </a:p>
          <a:p>
            <a:pPr algn="r" rtl="1"/>
            <a:endParaRPr lang="en-US" dirty="0">
              <a:solidFill>
                <a:srgbClr val="2D3956"/>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3140" y="1209454"/>
            <a:ext cx="3073928" cy="4075408"/>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3578606" y="9316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2999299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82671" y="1312635"/>
            <a:ext cx="5559496" cy="49653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12315" b="12315"/>
          <a:stretch/>
        </p:blipFill>
        <p:spPr>
          <a:xfrm>
            <a:off x="6619164" y="1435465"/>
            <a:ext cx="4962146" cy="2495550"/>
          </a:xfrm>
          <a:prstGeom prst="rect">
            <a:avLst/>
          </a:prstGeom>
        </p:spPr>
      </p:pic>
      <p:sp>
        <p:nvSpPr>
          <p:cNvPr id="4" name="Rectangle 3">
            <a:extLst>
              <a:ext uri="{FF2B5EF4-FFF2-40B4-BE49-F238E27FC236}">
                <a16:creationId xmlns:a16="http://schemas.microsoft.com/office/drawing/2014/main" id="{0AC2650A-C51A-9ACB-723B-68D89C868D01}"/>
              </a:ext>
            </a:extLst>
          </p:cNvPr>
          <p:cNvSpPr/>
          <p:nvPr/>
        </p:nvSpPr>
        <p:spPr>
          <a:xfrm>
            <a:off x="1023582" y="1435465"/>
            <a:ext cx="5227093" cy="3600986"/>
          </a:xfrm>
          <a:prstGeom prst="rect">
            <a:avLst/>
          </a:prstGeom>
        </p:spPr>
        <p:txBody>
          <a:bodyPr wrap="square">
            <a:spAutoFit/>
          </a:bodyPr>
          <a:lstStyle/>
          <a:p>
            <a:pPr algn="justLow" rtl="1"/>
            <a:r>
              <a:rPr lang="ar-EG" sz="2400" b="1" dirty="0">
                <a:solidFill>
                  <a:schemeClr val="accent6">
                    <a:lumMod val="75000"/>
                  </a:schemeClr>
                </a:solidFill>
                <a:latin typeface="Times New Roman" panose="02020603050405020304" pitchFamily="18" charset="0"/>
                <a:cs typeface="Times New Roman" panose="02020603050405020304" pitchFamily="18" charset="0"/>
              </a:rPr>
              <a:t>ه ـ من حيث تقادم الدعاوى الناشئة عن نشاط الشركة: </a:t>
            </a:r>
          </a:p>
          <a:p>
            <a:pPr algn="justLow" rtl="1"/>
            <a:r>
              <a:rPr lang="ar-EG" sz="2000" b="1" dirty="0">
                <a:solidFill>
                  <a:srgbClr val="2D3956"/>
                </a:solidFill>
                <a:latin typeface="Times New Roman" panose="02020603050405020304" pitchFamily="18" charset="0"/>
                <a:cs typeface="Times New Roman" panose="02020603050405020304" pitchFamily="18" charset="0"/>
              </a:rPr>
              <a:t>1-في الشركات التجارية"، تتقادم دعاوى الغير المتعلقة بأعمال الشركة بمضي خمس سنوات من تاريخ انتهاء المدة المحددة للشركة أو مـن تاريخ فسخ عقد الشركة. </a:t>
            </a:r>
          </a:p>
          <a:p>
            <a:pPr algn="justLow" rtl="1"/>
            <a:r>
              <a:rPr lang="ar-EG" sz="2000" b="1" dirty="0">
                <a:solidFill>
                  <a:srgbClr val="2D3956"/>
                </a:solidFill>
                <a:latin typeface="Times New Roman" panose="02020603050405020304" pitchFamily="18" charset="0"/>
                <a:cs typeface="Times New Roman" panose="02020603050405020304" pitchFamily="18" charset="0"/>
              </a:rPr>
              <a:t>2- أما في الشركات المدنية؛ فتخضع الدعاوى الناشئة عن أعمالها بمضي خمسة عشر سنة، طبقا للقواعد العامة في القانون المدني.</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05</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297887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725214" y="1054712"/>
            <a:ext cx="5857863" cy="52232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12315" b="12315"/>
          <a:stretch/>
        </p:blipFill>
        <p:spPr>
          <a:xfrm>
            <a:off x="6619164" y="1435465"/>
            <a:ext cx="4962146" cy="2495550"/>
          </a:xfrm>
          <a:prstGeom prst="rect">
            <a:avLst/>
          </a:prstGeom>
        </p:spPr>
      </p:pic>
      <p:sp>
        <p:nvSpPr>
          <p:cNvPr id="4" name="Rectangle 3">
            <a:extLst>
              <a:ext uri="{FF2B5EF4-FFF2-40B4-BE49-F238E27FC236}">
                <a16:creationId xmlns:a16="http://schemas.microsoft.com/office/drawing/2014/main" id="{0AC2650A-C51A-9ACB-723B-68D89C868D01}"/>
              </a:ext>
            </a:extLst>
          </p:cNvPr>
          <p:cNvSpPr/>
          <p:nvPr/>
        </p:nvSpPr>
        <p:spPr>
          <a:xfrm>
            <a:off x="1021576" y="1212844"/>
            <a:ext cx="5368713" cy="8463855"/>
          </a:xfrm>
          <a:prstGeom prst="rect">
            <a:avLst/>
          </a:prstGeom>
        </p:spPr>
        <p:txBody>
          <a:bodyPr wrap="square">
            <a:spAutoFit/>
          </a:bodyPr>
          <a:lstStyle/>
          <a:p>
            <a:pPr algn="justLow" rtl="1"/>
            <a:r>
              <a:rPr lang="ar-EG" sz="2400" b="1">
                <a:solidFill>
                  <a:srgbClr val="FF0000"/>
                </a:solidFill>
                <a:latin typeface="Times New Roman" panose="02020603050405020304" pitchFamily="18" charset="0"/>
                <a:cs typeface="Times New Roman" panose="02020603050405020304" pitchFamily="18" charset="0"/>
              </a:rPr>
              <a:t>خامساً : تكوين </a:t>
            </a:r>
            <a:r>
              <a:rPr lang="ar-EG" sz="2400" b="1" dirty="0">
                <a:solidFill>
                  <a:srgbClr val="FF0000"/>
                </a:solidFill>
                <a:latin typeface="Times New Roman" panose="02020603050405020304" pitchFamily="18" charset="0"/>
                <a:cs typeface="Times New Roman" panose="02020603050405020304" pitchFamily="18" charset="0"/>
              </a:rPr>
              <a:t>الشركة :</a:t>
            </a:r>
          </a:p>
          <a:p>
            <a:pPr algn="justLow" rtl="1"/>
            <a:r>
              <a:rPr lang="ar-EG" sz="2000" b="1" dirty="0">
                <a:solidFill>
                  <a:srgbClr val="FF0000"/>
                </a:solidFill>
                <a:latin typeface="Times New Roman" panose="02020603050405020304" pitchFamily="18" charset="0"/>
                <a:cs typeface="Times New Roman" panose="02020603050405020304" pitchFamily="18" charset="0"/>
              </a:rPr>
              <a:t>تمهيد : </a:t>
            </a:r>
          </a:p>
          <a:p>
            <a:pPr algn="justLow" rtl="1"/>
            <a:r>
              <a:rPr lang="ar-EG" sz="2000" b="1" dirty="0">
                <a:solidFill>
                  <a:srgbClr val="2D3956"/>
                </a:solidFill>
                <a:latin typeface="Times New Roman" panose="02020603050405020304" pitchFamily="18" charset="0"/>
                <a:cs typeface="Times New Roman" panose="02020603050405020304" pitchFamily="18" charset="0"/>
              </a:rPr>
              <a:t>الشركة، أيا كان نوعهـا، يجـب أن تستند إلى تصرف قانوني وهو اتفاق الشركاء على تكوين الشركة، كما يجب أن يتوافر في هذا الاتفاق العقدي أركان العقد بصفة عامة الموضوعية والشكلية، ونظرا لخصوصية عقد الشركة؛ لذا يشترط توافر بعض الأركان الخاصة، فإذا لم تتوافر أركان العقد وشرائط صحته، بطل العقد، مع ما يترتب على هذا البطلان مـن خـصوصية في هذا المجال. أمـا إذا توافرت أركـان عـقـد الـشركة وشـروط صحته فإنه ينتج عن هذا العقد شخص معنوي جديد مستقل- كقاعدة عامة عن شخصية الشركاء المكونين للشركة ذاتها. ولا ريب أن ثبـوت الشخصية المعنوية للشركة يعتبر إيذانا بظهـور الشركة على مسرح الحياة القانونية واستمرارها في ممارسة نشاطها إلى أن يعرض لهـا سـبـب مـن أسباب الانقضاء،عندئذ تنحل الشركة وتدخل في طور التصفية توطئة لقسمة موجوداتها بين الشركاء.</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05</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596545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4067033" y="1686195"/>
            <a:ext cx="6149092" cy="2862322"/>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يجـب أن يـتـوافر في عقـد الـشركة - كفـيـره مـن العـقـود - الأركـان الموضوعية العامة وهي: التراضي، والمحل، والسبب، فضلاً عن الأركان الموضوعية الخاصة بعقد الشركة، ولما كانت الشركة ستتعامل مع الغير، لذا فقد وجب إحاطة الغير علما بوجودها على مسرح الحياة القانونية، ومـن فإنـه يـلـزم تـوافرالأركان الشكلية للعقد. وإذا تخلف أحد أركان العقد بطلت الشركة غير ان هذا البطلان ينفرد ببعض الخصائص التي تميزه عن القواعد العامة وعلى ذلك، نتناول دراسة أركـان عـقـد الـشركة ، وجـزاء تخلف أحد أركان عقد الشركة.</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1062" y="1880700"/>
            <a:ext cx="2752673" cy="3616598"/>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2816942" y="123166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3408414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612967" y="1545361"/>
            <a:ext cx="6813295" cy="3108543"/>
          </a:xfrm>
          <a:prstGeom prst="rect">
            <a:avLst/>
          </a:prstGeom>
          <a:noFill/>
        </p:spPr>
        <p:txBody>
          <a:bodyPr wrap="square" rtlCol="0">
            <a:spAutoFit/>
          </a:bodyPr>
          <a:lstStyle/>
          <a:p>
            <a:pPr algn="justLow" rtl="1"/>
            <a:r>
              <a:rPr lang="ar-EG" sz="2400" b="1" dirty="0">
                <a:solidFill>
                  <a:schemeClr val="accent6">
                    <a:lumMod val="75000"/>
                  </a:schemeClr>
                </a:solidFill>
                <a:latin typeface="Times New Roman" panose="02020603050405020304" pitchFamily="18" charset="0"/>
                <a:cs typeface="Times New Roman" panose="02020603050405020304" pitchFamily="18" charset="0"/>
              </a:rPr>
              <a:t>اركان عقد الشركة:</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تقتضي دراسـة أركـان عـقـد الـشركة، بيـان الأركان الموضوعية لعقـد الشركة ، والأركان الشكلية لعقد الشركة </a:t>
            </a:r>
          </a:p>
          <a:p>
            <a:pPr algn="justLow" rtl="1"/>
            <a:r>
              <a:rPr lang="ar-EG" sz="2400" b="1" dirty="0">
                <a:solidFill>
                  <a:schemeClr val="accent6">
                    <a:lumMod val="75000"/>
                  </a:schemeClr>
                </a:solidFill>
                <a:latin typeface="Times New Roman" panose="02020603050405020304" pitchFamily="18" charset="0"/>
                <a:cs typeface="Times New Roman" panose="02020603050405020304" pitchFamily="18" charset="0"/>
              </a:rPr>
              <a:t>الأركان الموضوعية لعقد الشركة:</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تنقسم الأركان الموضوعية لعقد الشركة إلى قسمين: الأركان الموضوعية العامة ، والأركان الموضوعية الخاصة .</a:t>
            </a:r>
          </a:p>
          <a:p>
            <a:pPr algn="justLow" rtl="1"/>
            <a:r>
              <a:rPr lang="ar-EG" sz="2400" b="1" dirty="0">
                <a:solidFill>
                  <a:schemeClr val="accent6">
                    <a:lumMod val="75000"/>
                  </a:schemeClr>
                </a:solidFill>
                <a:latin typeface="Times New Roman" panose="02020603050405020304" pitchFamily="18" charset="0"/>
                <a:cs typeface="Times New Roman" panose="02020603050405020304" pitchFamily="18" charset="0"/>
              </a:rPr>
              <a:t>الأركان الموضوعية العامة:</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إذا كان الـركـن هـو مـا لا يتصور وجـود الشيء بدونـه، لذا فإنه لا يتصوروجود عقد الشركة بدون الأركان التالية: التراضي أولا، والمحل ثانيا، والسبب ثالثا.</a:t>
            </a:r>
            <a:endParaRPr lang="ar-EG"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3592" y="1861647"/>
            <a:ext cx="2619375" cy="3435567"/>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737380" y="79049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40695599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212844"/>
            <a:ext cx="9613062"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626070" y="1212844"/>
            <a:ext cx="7020909" cy="5324535"/>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اولاً: التراضي: </a:t>
            </a:r>
          </a:p>
          <a:p>
            <a:pPr algn="justLow" rtl="1"/>
            <a:r>
              <a:rPr lang="ar-EG" sz="2000" b="1" dirty="0">
                <a:solidFill>
                  <a:srgbClr val="FF0000"/>
                </a:solidFill>
                <a:latin typeface="Times New Roman" panose="02020603050405020304" pitchFamily="18" charset="0"/>
                <a:cs typeface="Times New Roman" panose="02020603050405020304" pitchFamily="18" charset="0"/>
              </a:rPr>
              <a:t>لا يتصور وجود العقد إلا إذا وجدت الإرادة ابتداء بيد أن وجود الإرادة غير كاف في  ذاته، بل يجب ان تكون هذه الإرادة صحيحة خالية من العيوب التي قد تلحق بها (عيوب الإرادة)، وأن تكون صادرة عن شخص متمتع بالأهلية. </a:t>
            </a:r>
          </a:p>
          <a:p>
            <a:pPr algn="justLow" rtl="1"/>
            <a:r>
              <a:rPr lang="ar-EG" sz="2000" b="1" dirty="0">
                <a:solidFill>
                  <a:srgbClr val="FF0000"/>
                </a:solidFill>
                <a:latin typeface="Times New Roman" panose="02020603050405020304" pitchFamily="18" charset="0"/>
                <a:cs typeface="Times New Roman" panose="02020603050405020304" pitchFamily="18" charset="0"/>
              </a:rPr>
              <a:t>1-وجود الرضاء :</a:t>
            </a:r>
          </a:p>
          <a:p>
            <a:pPr algn="justLow" rtl="1"/>
            <a:r>
              <a:rPr lang="ar-EG" sz="2000" b="1" dirty="0">
                <a:solidFill>
                  <a:srgbClr val="FF0000"/>
                </a:solidFill>
                <a:latin typeface="Times New Roman" panose="02020603050405020304" pitchFamily="18" charset="0"/>
                <a:cs typeface="Times New Roman" panose="02020603050405020304" pitchFamily="18" charset="0"/>
              </a:rPr>
              <a:t>يقصد بالتراضي تطابق وتوافق إرادتين - أو أكثر - على إحداث أثر قانوني معين. ومن المعلوم أن الإرادة من العوامـل الكامنة في النفس ولا يمكن الاطلاع عليها إلا إذا أفصح عنها وذلك بالتعبير عنها، وعلى ذلك فوجود التراضي يتطلب التعبير عن الإرادة، ثم تطابق هذه الإرادة بوجه عام.</a:t>
            </a:r>
          </a:p>
          <a:p>
            <a:pPr algn="justLow" rtl="1"/>
            <a:r>
              <a:rPr lang="ar-EG" sz="2000" b="1" dirty="0">
                <a:solidFill>
                  <a:srgbClr val="FF0000"/>
                </a:solidFill>
                <a:latin typeface="Times New Roman" panose="02020603050405020304" pitchFamily="18" charset="0"/>
                <a:cs typeface="Times New Roman" panose="02020603050405020304" pitchFamily="18" charset="0"/>
              </a:rPr>
              <a:t>وعليه يجب أن تتطابق إرادة جميع الشركاء في عقد الشركة على شروط العقد الجوهرية التي تم الإفصاح عنها في عقد تأسيس الشركة، كرأس مال الشركة، وغرضها، ومدتها، ومقـدار الحصة وطبيعتهـا. أمـا إذا كـان رضـاء الشركاء غير حقيقي أي صوري كانت الشركة باطلة، لعدم مشروعية السبب بالتحايل على القانون، كما لو أبرم عقد شركة صوري بهدف تحديد المسؤولية خروجا على قاعدة الضمان العام، أو عدم اتفاق الشركاء على محل الشركة.</a:t>
            </a:r>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8561" y="1801959"/>
            <a:ext cx="2619375" cy="3774079"/>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2811633" y="7315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837964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933735" y="1686195"/>
            <a:ext cx="6282390" cy="3477875"/>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۲- سلامة الإرادة من العيوب:</a:t>
            </a:r>
          </a:p>
          <a:p>
            <a:pPr algn="justLow" rtl="1"/>
            <a:r>
              <a:rPr lang="ar-EG" sz="2000" b="1" dirty="0">
                <a:solidFill>
                  <a:srgbClr val="2D3956"/>
                </a:solidFill>
                <a:latin typeface="Times New Roman" panose="02020603050405020304" pitchFamily="18" charset="0"/>
                <a:cs typeface="Times New Roman" panose="02020603050405020304" pitchFamily="18" charset="0"/>
              </a:rPr>
              <a:t>لا يكفـي وجـود الرضاء بين الشركاء على عقد الشركة، وإنما يجب أن يكـون سـليما وخاليـا مـن عيـوب الإرادة وهـي: الغلـط والتدليس والاستغلال والإكراه، حيث يترتب على وجود عيـب مـن هـذه العيوب قابلية عقد الشركة للإبطال لمصلحة الشريك الذي تعرض لأحد هذه الأسباب.</a:t>
            </a:r>
          </a:p>
          <a:p>
            <a:pPr algn="justLow" rtl="1"/>
            <a:r>
              <a:rPr lang="ar-EG" sz="2000" b="1" dirty="0">
                <a:solidFill>
                  <a:srgbClr val="2D3956"/>
                </a:solidFill>
                <a:latin typeface="Times New Roman" panose="02020603050405020304" pitchFamily="18" charset="0"/>
                <a:cs typeface="Times New Roman" panose="02020603050405020304" pitchFamily="18" charset="0"/>
              </a:rPr>
              <a:t>.1- الغلط: الغلط المعيب هو الغلط الجوهري الذي يؤثار على صحة العقد، بحيث يدفع إلى التعاقد، ولولاه لما أقدم المتعاقد على إبرام العقد، مثال ذلك وقـوعالغلط في شكل الشركة، كما لو قصد الشخص الدخول كشريك موصي تتحدد مسؤوليته بمقدار حصته في رأس مال شركة التوصية البسيطة، ثمتبين أن الشركة شركة تضامن: مسؤوليته مسؤولية مطلقـة عـن ديـون الشركة .</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9585" y="1775833"/>
            <a:ext cx="2724150" cy="3826331"/>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639944" y="81326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8124873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787900" y="1894169"/>
            <a:ext cx="6170590" cy="4524315"/>
          </a:xfrm>
          <a:prstGeom prst="rect">
            <a:avLst/>
          </a:prstGeom>
          <a:noFill/>
        </p:spPr>
        <p:txBody>
          <a:bodyPr wrap="square" rtlCol="0">
            <a:spAutoFit/>
          </a:bodyPr>
          <a:lstStyle/>
          <a:p>
            <a:pPr algn="justLow" rtl="1"/>
            <a:r>
              <a:rPr lang="ar-EG" sz="2400" b="1" dirty="0">
                <a:solidFill>
                  <a:srgbClr val="FF0000"/>
                </a:solidFill>
                <a:latin typeface="Times New Roman" panose="02020603050405020304" pitchFamily="18" charset="0"/>
                <a:cs typeface="Times New Roman" panose="02020603050405020304" pitchFamily="18" charset="0"/>
              </a:rPr>
              <a:t>ب التدليس: </a:t>
            </a:r>
          </a:p>
          <a:p>
            <a:pPr algn="justLow" rtl="1"/>
            <a:r>
              <a:rPr lang="ar-EG" sz="2000" b="1" dirty="0">
                <a:solidFill>
                  <a:srgbClr val="2D3956"/>
                </a:solidFill>
                <a:latin typeface="Times New Roman" panose="02020603050405020304" pitchFamily="18" charset="0"/>
                <a:cs typeface="Times New Roman" panose="02020603050405020304" pitchFamily="18" charset="0"/>
              </a:rPr>
              <a:t>التدليس هـو تضليل المتعاقد باستعمال وسائل احتياليـة، سـواء اكانت قوليـة أم فعلية، بحيث تكـون هـذه الوسائل هـي الباعـث الـدافع إلى التعاقد. وعليه فإن التدليس عادة ما يكون في شركات الأمـوال (المساهمة)،. حيث يلجا المؤسسون إلى بعض الطرق الاحتيالية، كتقديم بيانات كاذبة لحمل الجمهور على الاكتتاب في أسهم الشركة المزمع تأسيسها، وقد يتبين فيما بعد أنها شركة وهمية لا وجود لها في الواقع.</a:t>
            </a:r>
          </a:p>
          <a:p>
            <a:pPr algn="justLow" rtl="1"/>
            <a:r>
              <a:rPr lang="ar-EG" sz="2400" b="1" dirty="0">
                <a:solidFill>
                  <a:srgbClr val="FF0000"/>
                </a:solidFill>
                <a:latin typeface="Times New Roman" panose="02020603050405020304" pitchFamily="18" charset="0"/>
                <a:cs typeface="Times New Roman" panose="02020603050405020304" pitchFamily="18" charset="0"/>
              </a:rPr>
              <a:t>ج- الإكراه: </a:t>
            </a:r>
          </a:p>
          <a:p>
            <a:pPr algn="justLow" rtl="1"/>
            <a:r>
              <a:rPr lang="ar-EG" sz="2000" b="1" dirty="0">
                <a:solidFill>
                  <a:srgbClr val="2D3956"/>
                </a:solidFill>
                <a:latin typeface="Times New Roman" panose="02020603050405020304" pitchFamily="18" charset="0"/>
                <a:cs typeface="Times New Roman" panose="02020603050405020304" pitchFamily="18" charset="0"/>
              </a:rPr>
              <a:t>الإكراه هو ضغط يقع على شخص دون حق، بقصد الوصول إلى غرض غـيـر مـشـروع، فيحـدث في نفس المتعاقـد رهـبـة تدفعـه إلى التعاقد والإكراه بهذا المعنى نادر الوقوع في مجال الشركات. </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3140" y="1209454"/>
            <a:ext cx="3073928" cy="4075408"/>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3671107" y="87670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42559429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663459" y="1894169"/>
            <a:ext cx="6295031" cy="4770537"/>
          </a:xfrm>
          <a:prstGeom prst="rect">
            <a:avLst/>
          </a:prstGeom>
          <a:noFill/>
        </p:spPr>
        <p:txBody>
          <a:bodyPr wrap="square" rtlCol="0">
            <a:spAutoFit/>
          </a:bodyPr>
          <a:lstStyle/>
          <a:p>
            <a:pPr algn="justLow" rtl="1"/>
            <a:r>
              <a:rPr lang="ar-EG" sz="2400" b="1" dirty="0">
                <a:solidFill>
                  <a:srgbClr val="FF0000"/>
                </a:solidFill>
                <a:latin typeface="Times New Roman" panose="02020603050405020304" pitchFamily="18" charset="0"/>
                <a:cs typeface="Times New Roman" panose="02020603050405020304" pitchFamily="18" charset="0"/>
              </a:rPr>
              <a:t>3- الأهلية:</a:t>
            </a:r>
          </a:p>
          <a:p>
            <a:pPr algn="justLow" rtl="1"/>
            <a:r>
              <a:rPr lang="ar-EG" sz="2000" b="1" dirty="0">
                <a:solidFill>
                  <a:srgbClr val="2D3956"/>
                </a:solidFill>
                <a:latin typeface="Times New Roman" panose="02020603050405020304" pitchFamily="18" charset="0"/>
                <a:cs typeface="Times New Roman" panose="02020603050405020304" pitchFamily="18" charset="0"/>
              </a:rPr>
              <a:t>يجب أن يكون الشريك أهلا لإبرام عقد الشركة، باعتبار ان عقد الشركة مـن الـتـصرفات الدائرة بين النفع والضرر، وتختلف الأهليـة بـاختلاف شكل الشركة، ووصف الشريك.</a:t>
            </a:r>
          </a:p>
          <a:p>
            <a:pPr algn="justLow" rtl="1"/>
            <a:r>
              <a:rPr lang="ar-EG" sz="2000" b="1" dirty="0">
                <a:solidFill>
                  <a:srgbClr val="2D3956"/>
                </a:solidFill>
                <a:latin typeface="Times New Roman" panose="02020603050405020304" pitchFamily="18" charset="0"/>
                <a:cs typeface="Times New Roman" panose="02020603050405020304" pitchFamily="18" charset="0"/>
              </a:rPr>
              <a:t>1 - كقاعدة عامة، يجب أن يكـون الـشريك بالغـا سـن الـرشـد، ولم يقم به مانع قانوني، كالجنون أو العته أو السفه،حتى يكون أهلأ لمباشرة التجارة، والدخول كشريك في كافة أنواع الشركات،سواء أكانت من شركات الأشخاص أم من شركات الأموال.</a:t>
            </a:r>
          </a:p>
          <a:p>
            <a:pPr algn="justLow" rtl="1"/>
            <a:r>
              <a:rPr lang="ar-EG" sz="2000" b="1" dirty="0">
                <a:solidFill>
                  <a:srgbClr val="2D3956"/>
                </a:solidFill>
                <a:latin typeface="Times New Roman" panose="02020603050405020304" pitchFamily="18" charset="0"/>
                <a:cs typeface="Times New Roman" panose="02020603050405020304" pitchFamily="18" charset="0"/>
              </a:rPr>
              <a:t>ب - أما القاصر الذي لم يبلغ بعـد السن القانوني ، فلا يجوز له مباشرة التجارة اصلا و بالتبعية لا يجوز له الدخول ي إحدى الشركات، ما لم يكن قد حصل على إذن مـن المحكمة المختصة، عندلذ يعتبر القاصر الماذون له بالتجارة كامل الأهلية في حدود هذا الإذن.</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48218" y="1209453"/>
            <a:ext cx="2590800" cy="3785627"/>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3546666" y="9316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8335162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787900" y="1894169"/>
            <a:ext cx="6170590" cy="2923877"/>
          </a:xfrm>
          <a:prstGeom prst="rect">
            <a:avLst/>
          </a:prstGeom>
          <a:noFill/>
        </p:spPr>
        <p:txBody>
          <a:bodyPr wrap="square" rtlCol="0">
            <a:spAutoFit/>
          </a:bodyPr>
          <a:lstStyle/>
          <a:p>
            <a:pPr algn="justLow" rtl="1"/>
            <a:r>
              <a:rPr lang="ar-EG" sz="2400" b="1" dirty="0">
                <a:solidFill>
                  <a:srgbClr val="FF0000"/>
                </a:solidFill>
                <a:latin typeface="Times New Roman" panose="02020603050405020304" pitchFamily="18" charset="0"/>
                <a:cs typeface="Times New Roman" panose="02020603050405020304" pitchFamily="18" charset="0"/>
              </a:rPr>
              <a:t>ثانياً : التزامات التاجر: </a:t>
            </a:r>
          </a:p>
          <a:p>
            <a:pPr algn="justLow" rtl="1"/>
            <a:r>
              <a:rPr lang="ar-EG" sz="2000" b="1" dirty="0">
                <a:solidFill>
                  <a:srgbClr val="2D3956"/>
                </a:solidFill>
                <a:latin typeface="Times New Roman" panose="02020603050405020304" pitchFamily="18" charset="0"/>
                <a:cs typeface="Times New Roman" panose="02020603050405020304" pitchFamily="18" charset="0"/>
              </a:rPr>
              <a:t>إذا ما توافرت في الشخص الشروط السابق ذكرها لاكتساب صفة التاجر وهي القيام بالأعمال التجارية باسمه ولحـسابه علـى سـبيل الاحتراف ، وتوافر الأهلية اللازمة لاحتراف مزاولة هذه الأعمـال ، فإنـه يصبح متمتعا بمركز قانوني متميز عن باقي الأفراد ، ذلك أنه يعتبر في حكم القانون تاجرا ، وهذه الصفة تجعل صاحبها ملتزما بعدة التزامـات يجـب عليه أن يقوم بها .</a:t>
            </a:r>
          </a:p>
          <a:p>
            <a:pPr algn="justLow" rtl="1"/>
            <a:r>
              <a:rPr lang="ar-EG" sz="2000" b="1" dirty="0">
                <a:solidFill>
                  <a:srgbClr val="2D3956"/>
                </a:solidFill>
                <a:latin typeface="Times New Roman" panose="02020603050405020304" pitchFamily="18" charset="0"/>
                <a:cs typeface="Times New Roman" panose="02020603050405020304" pitchFamily="18" charset="0"/>
              </a:rPr>
              <a:t>وقد نص قانون التجارة على التزام التاجر بمسك الدفاتر التجاريـة والقيد بالسجل التجاري .</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58500" y="1078174"/>
            <a:ext cx="2829400" cy="3794078"/>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3671107" y="8903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04</a:t>
            </a:r>
            <a:endParaRPr lang="en-US" sz="2000" b="1" dirty="0">
              <a:solidFill>
                <a:schemeClr val="bg1"/>
              </a:solidFill>
              <a:ea typeface="Roboto Light" panose="02000000000000000000" pitchFamily="2" charset="0"/>
            </a:endParaRPr>
          </a:p>
        </p:txBody>
      </p:sp>
      <p:sp>
        <p:nvSpPr>
          <p:cNvPr id="6" name="Rectangle 5">
            <a:extLst>
              <a:ext uri="{FF2B5EF4-FFF2-40B4-BE49-F238E27FC236}">
                <a16:creationId xmlns:a16="http://schemas.microsoft.com/office/drawing/2014/main" id="{D19CF3EA-1771-9C15-2DFC-24F8F21AA64E}"/>
              </a:ext>
            </a:extLst>
          </p:cNvPr>
          <p:cNvSpPr/>
          <p:nvPr/>
        </p:nvSpPr>
        <p:spPr>
          <a:xfrm>
            <a:off x="1027112" y="4629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7" name="Graphic 22">
            <a:extLst>
              <a:ext uri="{FF2B5EF4-FFF2-40B4-BE49-F238E27FC236}">
                <a16:creationId xmlns:a16="http://schemas.microsoft.com/office/drawing/2014/main" id="{D3276796-06D5-19BE-7719-9ECCFDADE89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940300" y="533608"/>
            <a:ext cx="3509515" cy="1656492"/>
          </a:xfrm>
          <a:prstGeom prst="rect">
            <a:avLst/>
          </a:prstGeom>
        </p:spPr>
      </p:pic>
      <p:sp>
        <p:nvSpPr>
          <p:cNvPr id="10" name="TextBox 9">
            <a:extLst>
              <a:ext uri="{FF2B5EF4-FFF2-40B4-BE49-F238E27FC236}">
                <a16:creationId xmlns:a16="http://schemas.microsoft.com/office/drawing/2014/main" id="{7EA29D0F-84BB-CF6C-3C01-FBBABABF0122}"/>
              </a:ext>
            </a:extLst>
          </p:cNvPr>
          <p:cNvSpPr txBox="1"/>
          <p:nvPr/>
        </p:nvSpPr>
        <p:spPr>
          <a:xfrm>
            <a:off x="4940300" y="65531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4D37C468-2396-1622-D6B4-9E408AF6E068}"/>
              </a:ext>
            </a:extLst>
          </p:cNvPr>
          <p:cNvSpPr txBox="1"/>
          <p:nvPr/>
        </p:nvSpPr>
        <p:spPr>
          <a:xfrm>
            <a:off x="4940300" y="2046569"/>
            <a:ext cx="6170590" cy="3231654"/>
          </a:xfrm>
          <a:prstGeom prst="rect">
            <a:avLst/>
          </a:prstGeom>
          <a:noFill/>
        </p:spPr>
        <p:txBody>
          <a:bodyPr wrap="square" rtlCol="0">
            <a:spAutoFit/>
          </a:bodyPr>
          <a:lstStyle/>
          <a:p>
            <a:pPr algn="justLow" rtl="1"/>
            <a:r>
              <a:rPr lang="ar-EG" sz="2400" b="1" dirty="0">
                <a:solidFill>
                  <a:srgbClr val="FF0000"/>
                </a:solidFill>
                <a:latin typeface="Times New Roman" panose="02020603050405020304" pitchFamily="18" charset="0"/>
                <a:cs typeface="Times New Roman" panose="02020603050405020304" pitchFamily="18" charset="0"/>
              </a:rPr>
              <a:t>ثانيا: المحل: </a:t>
            </a:r>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r>
              <a:rPr lang="ar-EG" sz="2000" b="1" dirty="0">
                <a:solidFill>
                  <a:srgbClr val="FF0000"/>
                </a:solidFill>
                <a:latin typeface="Times New Roman" panose="02020603050405020304" pitchFamily="18" charset="0"/>
                <a:cs typeface="Times New Roman" panose="02020603050405020304" pitchFamily="18" charset="0"/>
              </a:rPr>
              <a:t>يجب ان يكـون لـكـل عـقـد مـحـل يـضـاف إليـه، وبـدن الدخول في تفصيلات الخلاف الفقهـي حـول طبيعة المحـل: وهـل هـو مـن أركان العقـد أم الالتزام أم الإرادة المنشئة للتصرف القانوني، فإنه يجب التمييز بين محل الشركة ومحل التزام الشريك . </a:t>
            </a:r>
          </a:p>
          <a:p>
            <a:pPr algn="justLow" rtl="1"/>
            <a:r>
              <a:rPr lang="ar-EG" sz="2000" b="1" dirty="0">
                <a:solidFill>
                  <a:srgbClr val="FF0000"/>
                </a:solidFill>
                <a:latin typeface="Times New Roman" panose="02020603050405020304" pitchFamily="18" charset="0"/>
                <a:cs typeface="Times New Roman" panose="02020603050405020304" pitchFamily="18" charset="0"/>
              </a:rPr>
              <a:t>1- فاما عن محل الشركة:</a:t>
            </a:r>
          </a:p>
          <a:p>
            <a:pPr algn="justLow" rtl="1"/>
            <a:r>
              <a:rPr lang="ar-EG" sz="2000" b="1" dirty="0">
                <a:solidFill>
                  <a:srgbClr val="FF0000"/>
                </a:solidFill>
                <a:latin typeface="Times New Roman" panose="02020603050405020304" pitchFamily="18" charset="0"/>
                <a:cs typeface="Times New Roman" panose="02020603050405020304" pitchFamily="18" charset="0"/>
              </a:rPr>
              <a:t> فهو الغرض الذي تكونت الشركة من أجله والذي تسعى إلى تحقيقه من خلال الحصص المكونة لرأس المال؛ فمحل الشركة بمثابة النشاط الاقتصادي الذي أنشئت الشركة من أجله واستنادا إلى ما تقدم، فإنه يشترط في محل الشركة ما يلي:</a:t>
            </a:r>
            <a:endParaRPr lang="ar-EG" b="1" dirty="0">
              <a:solidFill>
                <a:srgbClr val="2D3956"/>
              </a:solidFill>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id="{28A06721-BD71-A755-439C-65752EBD38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10900" y="1230574"/>
            <a:ext cx="2829400" cy="3794078"/>
          </a:xfrm>
          <a:prstGeom prst="rect">
            <a:avLst/>
          </a:prstGeom>
        </p:spPr>
      </p:pic>
      <p:sp>
        <p:nvSpPr>
          <p:cNvPr id="13" name="Rectangle 12">
            <a:extLst>
              <a:ext uri="{FF2B5EF4-FFF2-40B4-BE49-F238E27FC236}">
                <a16:creationId xmlns:a16="http://schemas.microsoft.com/office/drawing/2014/main" id="{E90E4885-5999-6E05-0F32-6EF05061363E}"/>
              </a:ext>
            </a:extLst>
          </p:cNvPr>
          <p:cNvSpPr/>
          <p:nvPr/>
        </p:nvSpPr>
        <p:spPr>
          <a:xfrm>
            <a:off x="3823507" y="10427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3900751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4B2577F-A966-7896-2720-B8B0F7BEA21B}"/>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31EDCDC2-245F-424A-BA62-CB1BFBBDEE3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853828" y="194695"/>
            <a:ext cx="3509515" cy="1656492"/>
          </a:xfrm>
          <a:prstGeom prst="rect">
            <a:avLst/>
          </a:prstGeom>
        </p:spPr>
      </p:pic>
      <p:sp>
        <p:nvSpPr>
          <p:cNvPr id="4" name="TextBox 3">
            <a:extLst>
              <a:ext uri="{FF2B5EF4-FFF2-40B4-BE49-F238E27FC236}">
                <a16:creationId xmlns:a16="http://schemas.microsoft.com/office/drawing/2014/main" id="{3A25F657-A64F-9631-BD90-AA43E1870B5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AC3E674-83CB-CE94-9BA0-94D700012961}"/>
              </a:ext>
            </a:extLst>
          </p:cNvPr>
          <p:cNvSpPr txBox="1"/>
          <p:nvPr/>
        </p:nvSpPr>
        <p:spPr>
          <a:xfrm>
            <a:off x="4487680" y="1624613"/>
            <a:ext cx="6508336" cy="4093428"/>
          </a:xfrm>
          <a:prstGeom prst="rect">
            <a:avLst/>
          </a:prstGeom>
          <a:noFill/>
        </p:spPr>
        <p:txBody>
          <a:bodyPr wrap="square" rtlCol="0">
            <a:spAutoFit/>
          </a:bodyPr>
          <a:lstStyle/>
          <a:p>
            <a:pPr marL="457200" indent="-457200" algn="justLow" rtl="1">
              <a:buAutoNum type="arabic1Minus"/>
            </a:pPr>
            <a:r>
              <a:rPr lang="ar-EG" sz="2000" b="1" dirty="0">
                <a:solidFill>
                  <a:srgbClr val="2D3956"/>
                </a:solidFill>
                <a:latin typeface="Times New Roman" panose="02020603050405020304" pitchFamily="18" charset="0"/>
                <a:cs typeface="Times New Roman" panose="02020603050405020304" pitchFamily="18" charset="0"/>
              </a:rPr>
              <a:t>يجب أن يكون محل الشركة مشروعا غير مخالف للنظام العام والآداب؛ فإذا انشئت شركة بهدف الاتجار في المخدرات أو البضائع المهربة أو تزييف النقود أو إدارة محل للقمار أو الدعارة، كانت باطلة بطلانا مطلقا لعدم مشروعية المحـل. والعبرة في مشروعية نشاط الشركة ليس مجـرد الـنص على مشروعيته في العقد بل النشاط الحقيقي للشركة إذا اختلفا.</a:t>
            </a:r>
          </a:p>
          <a:p>
            <a:pPr marL="457200" indent="-457200" algn="justLow" rtl="1">
              <a:buAutoNum type="arabic1Minus"/>
            </a:pPr>
            <a:r>
              <a:rPr lang="ar-EG" sz="2000" b="1" dirty="0">
                <a:solidFill>
                  <a:srgbClr val="2D3956"/>
                </a:solidFill>
                <a:latin typeface="Times New Roman" panose="02020603050405020304" pitchFamily="18" charset="0"/>
                <a:cs typeface="Times New Roman" panose="02020603050405020304" pitchFamily="18" charset="0"/>
              </a:rPr>
              <a:t> يجب أن يكون محل الشركة ممكنا ماديا وقانونيا: وإذا كانت الاستحالة المادية لمحل عقد الشركة غير متصورة، حيث يهدف الشركاء إلى تحقيق الربح من خلال ممارسة نشاطها، إلا أن الاستحالة القانونية متصورة عملاً كما لو تكونت شركة للقيام بنشاط يحظر القانون عليها القيام به، لتعلقه باقتصاد الدولة تحقيقا لاعتبارات اقتصادية ومالية وحماية للادخار العام والائتمان. حيث يحظر القانون على الشركة ذات المسؤولية المحدودة مزاولة أعمال التامين أو أعمال البنوك أو أعمال الإدخار أو تلقي الودائع أو استثمارالأموال لحساب الغير.</a:t>
            </a:r>
          </a:p>
        </p:txBody>
      </p:sp>
      <p:pic>
        <p:nvPicPr>
          <p:cNvPr id="6" name="Picture 5">
            <a:extLst>
              <a:ext uri="{FF2B5EF4-FFF2-40B4-BE49-F238E27FC236}">
                <a16:creationId xmlns:a16="http://schemas.microsoft.com/office/drawing/2014/main" id="{DAC9BEFA-23A3-2F30-E8C4-5AC3151688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57952" y="1371635"/>
            <a:ext cx="2492202" cy="3794078"/>
          </a:xfrm>
          <a:prstGeom prst="rect">
            <a:avLst/>
          </a:prstGeom>
        </p:spPr>
      </p:pic>
      <p:sp>
        <p:nvSpPr>
          <p:cNvPr id="7" name="Rectangle 6">
            <a:extLst>
              <a:ext uri="{FF2B5EF4-FFF2-40B4-BE49-F238E27FC236}">
                <a16:creationId xmlns:a16="http://schemas.microsoft.com/office/drawing/2014/main" id="{2F4622E9-979D-EC61-3162-112B853AE4F3}"/>
              </a:ext>
            </a:extLst>
          </p:cNvPr>
          <p:cNvSpPr/>
          <p:nvPr/>
        </p:nvSpPr>
        <p:spPr>
          <a:xfrm>
            <a:off x="3315912" y="72971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7180813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7D629F8-02DA-10DE-6A87-2E2836CECEBD}"/>
              </a:ext>
            </a:extLst>
          </p:cNvPr>
          <p:cNvSpPr/>
          <p:nvPr/>
        </p:nvSpPr>
        <p:spPr>
          <a:xfrm>
            <a:off x="906243" y="381208"/>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4F04D197-28D5-4F2F-4774-9B13858CDEE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C2838718-48A7-2F3E-C68C-3F139FF634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EA40518A-0971-E114-0531-101EC7EFBF2A}"/>
              </a:ext>
            </a:extLst>
          </p:cNvPr>
          <p:cNvSpPr txBox="1"/>
          <p:nvPr/>
        </p:nvSpPr>
        <p:spPr>
          <a:xfrm>
            <a:off x="4787900" y="1812280"/>
            <a:ext cx="6170590" cy="4401205"/>
          </a:xfrm>
          <a:prstGeom prst="rect">
            <a:avLst/>
          </a:prstGeom>
          <a:noFill/>
        </p:spPr>
        <p:txBody>
          <a:bodyPr wrap="square" rtlCol="0">
            <a:spAutoFit/>
          </a:bodyPr>
          <a:lstStyle/>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ج- كما يجب أن يكون محل الشركة معينا أو قابلا للتعيين، ومن ثم لا يجوزإنشاء شركة للقيام «بكافة العمليات التجارية والصناعية والمالية».</a:t>
            </a:r>
          </a:p>
          <a:p>
            <a:pPr algn="justLow" rtl="1"/>
            <a:r>
              <a:rPr lang="ar-EG" sz="2000" b="1" dirty="0">
                <a:solidFill>
                  <a:srgbClr val="2D3956"/>
                </a:solidFill>
                <a:latin typeface="Times New Roman" panose="02020603050405020304" pitchFamily="18" charset="0"/>
                <a:cs typeface="Times New Roman" panose="02020603050405020304" pitchFamily="18" charset="0"/>
              </a:rPr>
              <a:t>٢- أما بالنسبة إلى محل التزام الشريك:</a:t>
            </a:r>
          </a:p>
          <a:p>
            <a:pPr algn="justLow" rtl="1"/>
            <a:r>
              <a:rPr lang="ar-EG" sz="2000" b="1" dirty="0">
                <a:solidFill>
                  <a:srgbClr val="2D3956"/>
                </a:solidFill>
                <a:latin typeface="Times New Roman" panose="02020603050405020304" pitchFamily="18" charset="0"/>
                <a:cs typeface="Times New Roman" panose="02020603050405020304" pitchFamily="18" charset="0"/>
              </a:rPr>
              <a:t>محـل التـزام كـل شـريك في الشركة هـو مـا يقدمه الشريك مساهمة في تكوين رأس مال الشركة، سواء في شكل حصة أو سهم، نقديا كان أو عينيا.</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8F04A85D-CEB1-8144-B1A6-49723F45BC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58500" y="1078174"/>
            <a:ext cx="2829400" cy="3794078"/>
          </a:xfrm>
          <a:prstGeom prst="rect">
            <a:avLst/>
          </a:prstGeom>
        </p:spPr>
      </p:pic>
      <p:sp>
        <p:nvSpPr>
          <p:cNvPr id="7" name="Rectangle 6">
            <a:extLst>
              <a:ext uri="{FF2B5EF4-FFF2-40B4-BE49-F238E27FC236}">
                <a16:creationId xmlns:a16="http://schemas.microsoft.com/office/drawing/2014/main" id="{0A5FF8F4-B69F-B643-58F4-62EEF785F6BC}"/>
              </a:ext>
            </a:extLst>
          </p:cNvPr>
          <p:cNvSpPr/>
          <p:nvPr/>
        </p:nvSpPr>
        <p:spPr>
          <a:xfrm>
            <a:off x="3671107" y="8903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5359038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F66C03C2-A2C2-4536-FCBE-C1C2D00E9EA0}"/>
              </a:ext>
            </a:extLst>
          </p:cNvPr>
          <p:cNvSpPr/>
          <p:nvPr/>
        </p:nvSpPr>
        <p:spPr>
          <a:xfrm>
            <a:off x="678534" y="120778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22FC4080-DB89-5115-BCA5-875CF7CE2E13}"/>
              </a:ext>
            </a:extLst>
          </p:cNvPr>
          <p:cNvSpPr/>
          <p:nvPr/>
        </p:nvSpPr>
        <p:spPr>
          <a:xfrm>
            <a:off x="972399" y="1138286"/>
            <a:ext cx="9554413" cy="4694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E5BC0A0-22E5-8FA6-90BF-8B69F082876F}"/>
              </a:ext>
            </a:extLst>
          </p:cNvPr>
          <p:cNvSpPr txBox="1"/>
          <p:nvPr/>
        </p:nvSpPr>
        <p:spPr>
          <a:xfrm>
            <a:off x="3696549" y="1138286"/>
            <a:ext cx="6750733" cy="4708981"/>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ثالثا: السبب :</a:t>
            </a:r>
          </a:p>
          <a:p>
            <a:pPr algn="justLow" rtl="1"/>
            <a:r>
              <a:rPr lang="ar-EG" sz="2000" b="1" dirty="0">
                <a:solidFill>
                  <a:srgbClr val="2D3956"/>
                </a:solidFill>
                <a:latin typeface="Times New Roman" panose="02020603050405020304" pitchFamily="18" charset="0"/>
                <a:cs typeface="Times New Roman" panose="02020603050405020304" pitchFamily="18" charset="0"/>
              </a:rPr>
              <a:t> عقد الشركة كغيره مـن العقـود- يجـب أن يتوافر فيـه ركـن الـسبب،ويمكن التمييز- كما هو الحال في محل الشركة بين سبب الشركة وبين سبب التزام الشريك</a:t>
            </a:r>
          </a:p>
          <a:p>
            <a:pPr algn="justLow" rtl="1"/>
            <a:r>
              <a:rPr lang="ar-EG" sz="2000" b="1" dirty="0">
                <a:solidFill>
                  <a:srgbClr val="FF0000"/>
                </a:solidFill>
                <a:latin typeface="Times New Roman" panose="02020603050405020304" pitchFamily="18" charset="0"/>
                <a:cs typeface="Times New Roman" panose="02020603050405020304" pitchFamily="18" charset="0"/>
              </a:rPr>
              <a:t>۱- سبب الشركة:</a:t>
            </a:r>
          </a:p>
          <a:p>
            <a:pPr algn="justLow" rtl="1"/>
            <a:r>
              <a:rPr lang="ar-EG" sz="2000" b="1" dirty="0">
                <a:solidFill>
                  <a:srgbClr val="2D3956"/>
                </a:solidFill>
                <a:latin typeface="Times New Roman" panose="02020603050405020304" pitchFamily="18" charset="0"/>
                <a:cs typeface="Times New Roman" panose="02020603050405020304" pitchFamily="18" charset="0"/>
              </a:rPr>
              <a:t>فسبب عقد الشركة هو الباعث الدافع إلى التعاقد، وهو رغبة الشركاء في تحقيق الربح من خلال المشروع الذي كونه الشركاء، ومـن ثـم يتصف هذا السبب بالمشروعية دائما، ما لم يكن السبب الدافع إلى التعاقد يكمن في تحقيق غرض آخر؛ فتبطل الشركة عندئذ، لعدم مشروعية السبب، كما هو الحال عند تكـويـن شـركة بقصد التحايـل عـلـى قـوانين الضرائب، أو بقـصـد الـسيطرة والاحتكار وليس الربح في ذاته. </a:t>
            </a:r>
          </a:p>
          <a:p>
            <a:pPr algn="justLow" rtl="1"/>
            <a:r>
              <a:rPr lang="ar-EG" sz="2000" b="1" dirty="0">
                <a:solidFill>
                  <a:srgbClr val="FF0000"/>
                </a:solidFill>
                <a:latin typeface="Times New Roman" panose="02020603050405020304" pitchFamily="18" charset="0"/>
                <a:cs typeface="Times New Roman" panose="02020603050405020304" pitchFamily="18" charset="0"/>
              </a:rPr>
              <a:t>2-سبب التزام كل شريك :</a:t>
            </a:r>
          </a:p>
          <a:p>
            <a:pPr algn="justLow" rtl="1"/>
            <a:r>
              <a:rPr lang="ar-EG" sz="2000" b="1" dirty="0">
                <a:solidFill>
                  <a:srgbClr val="2D3956"/>
                </a:solidFill>
                <a:latin typeface="Times New Roman" panose="02020603050405020304" pitchFamily="18" charset="0"/>
                <a:cs typeface="Times New Roman" panose="02020603050405020304" pitchFamily="18" charset="0"/>
              </a:rPr>
              <a:t>أما سبب التزام الشريك، قد يكون هـو التـزام غيره من الشركاء بتقديم حصصهم باعتبار أن عقد الشركة من العقود الملزمة للجانبين. وقد يتبلور سبب التزام الشريك في الباعث الذي دفعه إلى إبرام عقد الشركة والدخول فيها بهدف تحقيق الربح.</a:t>
            </a:r>
          </a:p>
        </p:txBody>
      </p:sp>
      <p:pic>
        <p:nvPicPr>
          <p:cNvPr id="5" name="Picture 4">
            <a:extLst>
              <a:ext uri="{FF2B5EF4-FFF2-40B4-BE49-F238E27FC236}">
                <a16:creationId xmlns:a16="http://schemas.microsoft.com/office/drawing/2014/main" id="{0C2F1506-43AC-964E-59B8-0DA24AAA5C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62F1C654-6FBB-98B0-6517-AFC9B4EABE9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CEAA7AE7-4062-C219-04B7-8D569FAE385E}"/>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D163E1EF-B39B-E2A7-7F88-427BB1738D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0496" y="1775833"/>
            <a:ext cx="2724150" cy="3826331"/>
          </a:xfrm>
          <a:prstGeom prst="rect">
            <a:avLst/>
          </a:prstGeom>
        </p:spPr>
      </p:pic>
      <p:sp>
        <p:nvSpPr>
          <p:cNvPr id="9" name="Rectangle 8">
            <a:extLst>
              <a:ext uri="{FF2B5EF4-FFF2-40B4-BE49-F238E27FC236}">
                <a16:creationId xmlns:a16="http://schemas.microsoft.com/office/drawing/2014/main" id="{E75F8946-CBDF-850B-5DE8-9748C173461C}"/>
              </a:ext>
            </a:extLst>
          </p:cNvPr>
          <p:cNvSpPr/>
          <p:nvPr/>
        </p:nvSpPr>
        <p:spPr>
          <a:xfrm>
            <a:off x="2033870" y="78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9251641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B87DF14B-170F-3585-A2FC-365643133AEE}"/>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C6EDFA25-9B2D-3F21-2186-837C4BA346FB}"/>
              </a:ext>
            </a:extLst>
          </p:cNvPr>
          <p:cNvSpPr/>
          <p:nvPr/>
        </p:nvSpPr>
        <p:spPr>
          <a:xfrm>
            <a:off x="1181062" y="1255836"/>
            <a:ext cx="9345750" cy="45769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D4CE7C5-89CB-E467-6E44-E4D13001DC97}"/>
              </a:ext>
            </a:extLst>
          </p:cNvPr>
          <p:cNvSpPr txBox="1"/>
          <p:nvPr/>
        </p:nvSpPr>
        <p:spPr>
          <a:xfrm>
            <a:off x="3933735" y="1345325"/>
            <a:ext cx="6439976" cy="4401205"/>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الأركان الموضوعية الخاصة:</a:t>
            </a:r>
          </a:p>
          <a:p>
            <a:pPr algn="justLow" rtl="1"/>
            <a:r>
              <a:rPr lang="ar-EG" sz="2000" b="1" dirty="0">
                <a:solidFill>
                  <a:srgbClr val="2D3956"/>
                </a:solidFill>
                <a:latin typeface="Times New Roman" panose="02020603050405020304" pitchFamily="18" charset="0"/>
                <a:cs typeface="Times New Roman" panose="02020603050405020304" pitchFamily="18" charset="0"/>
              </a:rPr>
              <a:t>يتميز عقد الشركة عن غيره من العقود بما ينشأ عنـه مـن شخص معنوي يقوم على استغلال واستثمار الحصص المقدمة من الشركاء، واقتسام ما ينشأ عن هذا النشاط من ربح أو خسارة.</a:t>
            </a:r>
          </a:p>
          <a:p>
            <a:pPr algn="justLow" rtl="1"/>
            <a:r>
              <a:rPr lang="ar-EG" sz="2000" b="1" dirty="0">
                <a:solidFill>
                  <a:srgbClr val="2D3956"/>
                </a:solidFill>
                <a:latin typeface="Times New Roman" panose="02020603050405020304" pitchFamily="18" charset="0"/>
                <a:cs typeface="Times New Roman" panose="02020603050405020304" pitchFamily="18" charset="0"/>
              </a:rPr>
              <a:t> واركان عقد الشركة الموضوعية الخاصة هي: ركـن تعـدد الشركاء أولا، وتقديم الحصص ثانيا، ونية المشاركة ثالثا واقتسام الأرباح والخسائر رابعا.</a:t>
            </a:r>
          </a:p>
          <a:p>
            <a:pPr algn="justLow" rtl="1"/>
            <a:r>
              <a:rPr lang="ar-EG" sz="2000" b="1" dirty="0">
                <a:solidFill>
                  <a:srgbClr val="2D3956"/>
                </a:solidFill>
                <a:latin typeface="Times New Roman" panose="02020603050405020304" pitchFamily="18" charset="0"/>
                <a:cs typeface="Times New Roman" panose="02020603050405020304" pitchFamily="18" charset="0"/>
              </a:rPr>
              <a:t>اولا: تعدد الشركاء :</a:t>
            </a:r>
          </a:p>
          <a:p>
            <a:pPr algn="justLow" rtl="1"/>
            <a:r>
              <a:rPr lang="ar-EG" sz="2000" b="1" dirty="0">
                <a:solidFill>
                  <a:srgbClr val="2D3956"/>
                </a:solidFill>
                <a:latin typeface="Times New Roman" panose="02020603050405020304" pitchFamily="18" charset="0"/>
                <a:cs typeface="Times New Roman" panose="02020603050405020304" pitchFamily="18" charset="0"/>
              </a:rPr>
              <a:t>نبين فيما يلي: مبدأ تعدد الشركاء، والاستثناءات الواردة عليه، وجزاء تخلف ركن تعدد الشركاء.</a:t>
            </a:r>
          </a:p>
          <a:p>
            <a:pPr algn="justLow" rtl="1"/>
            <a:r>
              <a:rPr lang="ar-EG" sz="2000" b="1" dirty="0">
                <a:solidFill>
                  <a:srgbClr val="2D3956"/>
                </a:solidFill>
                <a:latin typeface="Times New Roman" panose="02020603050405020304" pitchFamily="18" charset="0"/>
                <a:cs typeface="Times New Roman" panose="02020603050405020304" pitchFamily="18" charset="0"/>
              </a:rPr>
              <a:t>۱- مبدا تعدد الشركاء والاستثناءات الواردة عليه:- </a:t>
            </a:r>
          </a:p>
          <a:p>
            <a:pPr algn="justLow" rtl="1"/>
            <a:r>
              <a:rPr lang="ar-EG" sz="2000" b="1" dirty="0">
                <a:solidFill>
                  <a:srgbClr val="2D3956"/>
                </a:solidFill>
                <a:latin typeface="Times New Roman" panose="02020603050405020304" pitchFamily="18" charset="0"/>
                <a:cs typeface="Times New Roman" panose="02020603050405020304" pitchFamily="18" charset="0"/>
              </a:rPr>
              <a:t>مقتضى تعدد الشركاء، أنه لا يجوز تأسيس شركة (أو الاستمرار فيها)وما ينشأ عنها من شخص معنوي مستقل عن أشخاص الشركاء المؤسسين لها إذا قل عدد الشركاء عن شريكين، وقد حرص المشرع على تقريـر هـذا المبدأ؛ فقدعـرف الشركة بانهـا عـقـد يلتـزم بمقتضاه "شخصان أو أكثر " .</a:t>
            </a:r>
          </a:p>
        </p:txBody>
      </p:sp>
      <p:pic>
        <p:nvPicPr>
          <p:cNvPr id="5" name="Picture 4">
            <a:extLst>
              <a:ext uri="{FF2B5EF4-FFF2-40B4-BE49-F238E27FC236}">
                <a16:creationId xmlns:a16="http://schemas.microsoft.com/office/drawing/2014/main" id="{55D4DE6D-DE30-C7FE-ACF5-AF73130C11F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55C44E3A-4985-4D8E-E157-8EB6EBA98E77}"/>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9CB8EB37-A447-1550-6C94-29C18DB421C2}"/>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C7B1AA47-A711-8DD1-0532-95CA41B038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9585" y="1775833"/>
            <a:ext cx="2724150" cy="3826331"/>
          </a:xfrm>
          <a:prstGeom prst="rect">
            <a:avLst/>
          </a:prstGeom>
        </p:spPr>
      </p:pic>
      <p:sp>
        <p:nvSpPr>
          <p:cNvPr id="9" name="Rectangle 8">
            <a:extLst>
              <a:ext uri="{FF2B5EF4-FFF2-40B4-BE49-F238E27FC236}">
                <a16:creationId xmlns:a16="http://schemas.microsoft.com/office/drawing/2014/main" id="{9C4516FD-8D2F-715A-44DE-AC3B5E2EE2FB}"/>
              </a:ext>
            </a:extLst>
          </p:cNvPr>
          <p:cNvSpPr/>
          <p:nvPr/>
        </p:nvSpPr>
        <p:spPr>
          <a:xfrm>
            <a:off x="2639944" y="81326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6994551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9E90BCC8-FF56-A69E-5E3F-CB9E8DAF96D4}"/>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A6837828-3062-5FBD-B167-5826D8F8292A}"/>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B9D60A0-D211-913C-A44C-2DA6774CF407}"/>
              </a:ext>
            </a:extLst>
          </p:cNvPr>
          <p:cNvSpPr txBox="1"/>
          <p:nvPr/>
        </p:nvSpPr>
        <p:spPr>
          <a:xfrm>
            <a:off x="4067502" y="1590911"/>
            <a:ext cx="6232635" cy="4093428"/>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ويلاحظ بشان تعدد الشركاء ما يلي:</a:t>
            </a:r>
            <a:endParaRPr lang="en-US" sz="2000" b="1" dirty="0">
              <a:solidFill>
                <a:srgbClr val="FF0000"/>
              </a:solidFill>
              <a:latin typeface="Times New Roman" panose="02020603050405020304" pitchFamily="18" charset="0"/>
              <a:cs typeface="Times New Roman" panose="02020603050405020304" pitchFamily="18" charset="0"/>
            </a:endParaRPr>
          </a:p>
          <a:p>
            <a:pPr algn="justLow" rtl="1"/>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إن تعدد الشركاء شرط ابتداء وانتهاء؛ إذ يجب أن يتوافر هذا التعدد، ليس</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فقط عند إبرام عقد الشركة، ولكن أيضا طوال حياة الشركة</a:t>
            </a:r>
            <a:r>
              <a:rPr lang="en-US" sz="2000" b="1" dirty="0">
                <a:solidFill>
                  <a:srgbClr val="2D3956"/>
                </a:solidFill>
                <a:latin typeface="Times New Roman" panose="02020603050405020304" pitchFamily="18" charset="0"/>
                <a:cs typeface="Times New Roman" panose="02020603050405020304" pitchFamily="18" charset="0"/>
              </a:rPr>
              <a:t>.</a:t>
            </a:r>
          </a:p>
          <a:p>
            <a:pPr algn="justLow" rtl="1"/>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إذا توافر تعدد الشركاء، فلا تأثير لوجود صلة قرابة بين الشريكين، كما لو</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تكونت شركة بين الزوج والزوجة</a:t>
            </a:r>
            <a:r>
              <a:rPr lang="en-US" sz="2000" b="1" dirty="0">
                <a:solidFill>
                  <a:srgbClr val="2D3956"/>
                </a:solidFill>
                <a:latin typeface="Times New Roman" panose="02020603050405020304" pitchFamily="18" charset="0"/>
                <a:cs typeface="Times New Roman" panose="02020603050405020304" pitchFamily="18" charset="0"/>
              </a:rPr>
              <a:t>.</a:t>
            </a:r>
          </a:p>
          <a:p>
            <a:pPr algn="justLow" rtl="1"/>
            <a:r>
              <a:rPr lang="ar-EG" sz="2000" b="1" dirty="0">
                <a:solidFill>
                  <a:srgbClr val="2D3956"/>
                </a:solidFill>
                <a:latin typeface="Times New Roman" panose="02020603050405020304" pitchFamily="18" charset="0"/>
                <a:cs typeface="Times New Roman" panose="02020603050405020304" pitchFamily="18" charset="0"/>
              </a:rPr>
              <a:t>- إنه لا يشترط أن يكون الشريك شخصا طبيعيا، فقد يكون كذلك وقد يكون</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شخصا معنوياً، إذ يجوز للشخص المعنوي ان يدخل شريكا في شركة أخرى،ويطلق على الشركة التي تؤسس بين شركتين أو عدة شركات تسمية«شركة الشركات».</a:t>
            </a:r>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اما بالنسبة إلى الحد الأقصى لعدد الشركاء فلم يضع المشرع- كقاعدة عامـة حـدأ اقصى لعـدد الشركاء. وإن كان الملاحظ عملا هو قلة عدد الشركاء في الشركات المدنيـة وشـركات الأشخاص التجارية، مقارنة بشركات الأموال التي تقوم على الاعتبار المالي، كشركات المساهمة</a:t>
            </a:r>
            <a:r>
              <a:rPr lang="en-US" sz="2000" b="1" dirty="0">
                <a:solidFill>
                  <a:srgbClr val="2D3956"/>
                </a:solidFill>
                <a:latin typeface="Times New Roman" panose="02020603050405020304" pitchFamily="18" charset="0"/>
                <a:cs typeface="Times New Roman" panose="02020603050405020304" pitchFamily="18" charset="0"/>
              </a:rPr>
              <a:t>.</a:t>
            </a:r>
          </a:p>
        </p:txBody>
      </p:sp>
      <p:pic>
        <p:nvPicPr>
          <p:cNvPr id="5" name="Picture 4">
            <a:extLst>
              <a:ext uri="{FF2B5EF4-FFF2-40B4-BE49-F238E27FC236}">
                <a16:creationId xmlns:a16="http://schemas.microsoft.com/office/drawing/2014/main" id="{E48D720E-F640-EA8B-5851-1C8425020AB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C9631E84-7598-00E2-BE58-5DCE4D530EDB}"/>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9572AEF1-4DEC-B2F3-3848-128EC36E5AF3}"/>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69C47958-32A2-737F-0B46-43DB75FAEF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9585" y="1775833"/>
            <a:ext cx="2724150" cy="3826331"/>
          </a:xfrm>
          <a:prstGeom prst="rect">
            <a:avLst/>
          </a:prstGeom>
        </p:spPr>
      </p:pic>
      <p:sp>
        <p:nvSpPr>
          <p:cNvPr id="9" name="Rectangle 8">
            <a:extLst>
              <a:ext uri="{FF2B5EF4-FFF2-40B4-BE49-F238E27FC236}">
                <a16:creationId xmlns:a16="http://schemas.microsoft.com/office/drawing/2014/main" id="{1FD46232-4CB0-241B-ACA2-43414ED75A18}"/>
              </a:ext>
            </a:extLst>
          </p:cNvPr>
          <p:cNvSpPr/>
          <p:nvPr/>
        </p:nvSpPr>
        <p:spPr>
          <a:xfrm>
            <a:off x="2639944" y="81326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05766774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DFFFFA5E-4BE8-461F-723F-A74CF6DCA856}"/>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D162583A-D613-D8BF-15EC-81385D01FE8D}"/>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13D38E45-4181-CFC9-14BD-1091E39DF2F4}"/>
              </a:ext>
            </a:extLst>
          </p:cNvPr>
          <p:cNvSpPr txBox="1"/>
          <p:nvPr/>
        </p:nvSpPr>
        <p:spPr>
          <a:xfrm>
            <a:off x="3933734" y="1545191"/>
            <a:ext cx="6593077" cy="4093428"/>
          </a:xfrm>
          <a:prstGeom prst="rect">
            <a:avLst/>
          </a:prstGeom>
          <a:noFill/>
        </p:spPr>
        <p:txBody>
          <a:bodyPr wrap="square" rtlCol="0">
            <a:spAutoFit/>
          </a:bodyPr>
          <a:lstStyle/>
          <a:p>
            <a:pPr algn="r"/>
            <a:r>
              <a:rPr lang="ar-EG" sz="2000" b="1" dirty="0">
                <a:solidFill>
                  <a:schemeClr val="accent6">
                    <a:lumMod val="75000"/>
                  </a:schemeClr>
                </a:solidFill>
              </a:rPr>
              <a:t>ثالثا: نية المشاركة:</a:t>
            </a:r>
          </a:p>
          <a:p>
            <a:pPr algn="justLow" rtl="1"/>
            <a:r>
              <a:rPr lang="ar-EG" sz="2000" b="1" dirty="0">
                <a:solidFill>
                  <a:schemeClr val="accent6">
                    <a:lumMod val="75000"/>
                  </a:schemeClr>
                </a:solidFill>
              </a:rPr>
              <a:t>في الواقع، لم يتضمن تعريـف عـقـد الشركة النص على نية المشاركة كـركـن مـن الأركان الموضوعية الخاصة لعقد الشركة، ومـع ذلـك انعقـد الإجماع فقهـا وقـضاء علـى وجـوب تـوافـر هـذا الـركـن لـدى الشركاء بيـد أن الاختلاف أثير حول ماهية هذا الركن بين اتجاه تقليدي واتجاه حـديث لمفهوم نية المشاركة.</a:t>
            </a:r>
          </a:p>
          <a:p>
            <a:pPr algn="justLow" rtl="1"/>
            <a:r>
              <a:rPr lang="ar-EG" sz="2000" b="1" dirty="0">
                <a:solidFill>
                  <a:schemeClr val="accent6">
                    <a:lumMod val="75000"/>
                  </a:schemeClr>
                </a:solidFill>
              </a:rPr>
              <a:t>تبين فيما يلي المقصود بنية المشاركة في المفهوم التقليدي والحديث، ونيةالمشاركة كمعياريميز عقد الشركة عن غيره من العقود والأنظمة الأخرى.</a:t>
            </a:r>
          </a:p>
          <a:p>
            <a:pPr algn="justLow" rtl="1"/>
            <a:r>
              <a:rPr lang="ar-EG" sz="2000" b="1" dirty="0">
                <a:solidFill>
                  <a:schemeClr val="accent6">
                    <a:lumMod val="75000"/>
                  </a:schemeClr>
                </a:solidFill>
              </a:rPr>
              <a:t>1- المفهوم التقليدي والمفهوم الحديث لفكرة نية المشاركة:</a:t>
            </a:r>
          </a:p>
          <a:p>
            <a:pPr algn="justLow" rtl="1"/>
            <a:r>
              <a:rPr lang="ar-EG" sz="2000" b="1" dirty="0">
                <a:solidFill>
                  <a:schemeClr val="accent6">
                    <a:lumMod val="75000"/>
                  </a:schemeClr>
                </a:solidFill>
              </a:rPr>
              <a:t>ا - المفهوم التقليدي لنية المشاركة:</a:t>
            </a:r>
          </a:p>
          <a:p>
            <a:pPr algn="justLow" rtl="1"/>
            <a:r>
              <a:rPr lang="ar-EG" sz="2000" b="1" dirty="0">
                <a:solidFill>
                  <a:schemeClr val="accent6">
                    <a:lumMod val="75000"/>
                  </a:schemeClr>
                </a:solidFill>
              </a:rPr>
              <a:t>ترتكز نية المشاركة، وفقا للمفهوم التقليدي على أساس اقتصادي، حيث تكون رغبة الشركاء الإرادية في التعاون الإيجابي والمساواة بين الشركاء جميعاً على نجاح المشروع المشترك وتحقيق أكبر قدر ممكن من الأرباح، وعليه تقوم نية المشاركة على فكرتين أساسيتين هما:</a:t>
            </a:r>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0210C404-93B6-C4E3-17CF-4CD0403060F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C8AE77C9-6E8B-2873-224F-46B3882D1E54}"/>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78347878-B8E0-C934-516F-7E058E8F5325}"/>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D17C4D7C-2EE7-65AB-23BC-92335377D0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9585" y="1775833"/>
            <a:ext cx="2724150" cy="3826331"/>
          </a:xfrm>
          <a:prstGeom prst="rect">
            <a:avLst/>
          </a:prstGeom>
        </p:spPr>
      </p:pic>
      <p:sp>
        <p:nvSpPr>
          <p:cNvPr id="9" name="Rectangle 8">
            <a:extLst>
              <a:ext uri="{FF2B5EF4-FFF2-40B4-BE49-F238E27FC236}">
                <a16:creationId xmlns:a16="http://schemas.microsoft.com/office/drawing/2014/main" id="{5758565C-861E-738B-9632-8EC2ECFB9A70}"/>
              </a:ext>
            </a:extLst>
          </p:cNvPr>
          <p:cNvSpPr/>
          <p:nvPr/>
        </p:nvSpPr>
        <p:spPr>
          <a:xfrm>
            <a:off x="2639944" y="81326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24142876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F8CCBC08-940F-DE89-1F3F-5C29A499D140}"/>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5B301B-0523-433D-9CE4-725A91E62BBC}"/>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380684F3-7F7C-4350-4995-597E2FA68FD8}"/>
              </a:ext>
            </a:extLst>
          </p:cNvPr>
          <p:cNvSpPr txBox="1"/>
          <p:nvPr/>
        </p:nvSpPr>
        <p:spPr>
          <a:xfrm>
            <a:off x="3933735" y="1686195"/>
            <a:ext cx="6282390" cy="3170099"/>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الفكرة الأولى: التعاون الإيجابي: ففكر التعاون تتحقق عملأ من خلال المساهمةي تقديم الحـصص المكونـة لـراس المال، وكذلك التعـاون في إدارة المشروعواستغلاله حـال حياة الشركة، وأخيرا للتعاون والتضامن في مواجهة المخاطرالناجمة عن المشروع أيا كانت.</a:t>
            </a:r>
          </a:p>
          <a:p>
            <a:pPr algn="justLow" rtl="1"/>
            <a:r>
              <a:rPr lang="ar-EG" sz="2000" b="1" dirty="0">
                <a:solidFill>
                  <a:srgbClr val="2D3956"/>
                </a:solidFill>
                <a:latin typeface="Times New Roman" panose="02020603050405020304" pitchFamily="18" charset="0"/>
                <a:cs typeface="Times New Roman" panose="02020603050405020304" pitchFamily="18" charset="0"/>
              </a:rPr>
              <a:t>الفكرة الثانية المساواة بين الشركاء: مقتضى المساواة، أن يكـون الـشركاءسواسية، بحيث لا يكون فيهم تابع ولا متبوع او عامل ورب عمل؛ حيث يتمتعالجميع بخيرات المشروع (ربحأ أو خسارة) على قدم المساواة.</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6D357D36-F722-525F-EFBC-8164CC960D3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46798E5B-0478-FA13-D516-0076451E810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51DBEDC3-4B75-93FE-B57C-6277DE53CE34}"/>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AE0F06EE-A988-9EC0-E2CB-9D2F99A7C1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9585" y="1775833"/>
            <a:ext cx="2724150" cy="3826331"/>
          </a:xfrm>
          <a:prstGeom prst="rect">
            <a:avLst/>
          </a:prstGeom>
        </p:spPr>
      </p:pic>
      <p:sp>
        <p:nvSpPr>
          <p:cNvPr id="9" name="Rectangle 8">
            <a:extLst>
              <a:ext uri="{FF2B5EF4-FFF2-40B4-BE49-F238E27FC236}">
                <a16:creationId xmlns:a16="http://schemas.microsoft.com/office/drawing/2014/main" id="{C8247DE0-BB6E-6AB1-D7B5-8220C8F6693C}"/>
              </a:ext>
            </a:extLst>
          </p:cNvPr>
          <p:cNvSpPr/>
          <p:nvPr/>
        </p:nvSpPr>
        <p:spPr>
          <a:xfrm>
            <a:off x="2639944" y="81326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135949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corded Sound">
            <a:hlinkClick r:id="" action="ppaction://media"/>
            <a:extLst>
              <a:ext uri="{FF2B5EF4-FFF2-40B4-BE49-F238E27FC236}">
                <a16:creationId xmlns:a16="http://schemas.microsoft.com/office/drawing/2014/main" id="{9B14B453-5A67-CC1A-7BED-6CEAF49503B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204765" y="3358055"/>
            <a:ext cx="487363" cy="487363"/>
          </a:xfrm>
          <a:prstGeom prst="rect">
            <a:avLst/>
          </a:prstGeom>
        </p:spPr>
      </p:pic>
      <p:sp>
        <p:nvSpPr>
          <p:cNvPr id="2" name="Rectangle 1">
            <a:extLst>
              <a:ext uri="{FF2B5EF4-FFF2-40B4-BE49-F238E27FC236}">
                <a16:creationId xmlns:a16="http://schemas.microsoft.com/office/drawing/2014/main" id="{E956AA16-996B-FB37-7355-F20B00E35B65}"/>
              </a:ext>
            </a:extLst>
          </p:cNvPr>
          <p:cNvSpPr/>
          <p:nvPr/>
        </p:nvSpPr>
        <p:spPr>
          <a:xfrm>
            <a:off x="906243" y="381208"/>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8EB4F797-BF25-796A-C9CC-F38C652A4DD8}"/>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7CF373F0-97F9-A8C9-E409-F9C9FD7BB17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25F5C9C6-D784-3995-D646-7A9564C39072}"/>
              </a:ext>
            </a:extLst>
          </p:cNvPr>
          <p:cNvSpPr txBox="1"/>
          <p:nvPr/>
        </p:nvSpPr>
        <p:spPr>
          <a:xfrm>
            <a:off x="4787900" y="1863944"/>
            <a:ext cx="6170590" cy="4216539"/>
          </a:xfrm>
          <a:prstGeom prst="rect">
            <a:avLst/>
          </a:prstGeom>
          <a:noFill/>
        </p:spPr>
        <p:txBody>
          <a:bodyPr wrap="square" rtlCol="0">
            <a:spAutoFit/>
          </a:bodyPr>
          <a:lstStyle/>
          <a:p>
            <a:pPr algn="justLow" rtl="1"/>
            <a:r>
              <a:rPr lang="ar-EG" sz="2400" b="1" dirty="0">
                <a:solidFill>
                  <a:srgbClr val="FF0000"/>
                </a:solidFill>
                <a:latin typeface="Times New Roman" panose="02020603050405020304" pitchFamily="18" charset="0"/>
                <a:cs typeface="Times New Roman" panose="02020603050405020304" pitchFamily="18" charset="0"/>
              </a:rPr>
              <a:t>ب- المفهوم الحديث لنية المشاركة:</a:t>
            </a:r>
          </a:p>
          <a:p>
            <a:pPr algn="justLow" rtl="1"/>
            <a:r>
              <a:rPr lang="ar-EG" sz="2000" b="1" dirty="0">
                <a:solidFill>
                  <a:srgbClr val="2D3956"/>
                </a:solidFill>
                <a:latin typeface="Times New Roman" panose="02020603050405020304" pitchFamily="18" charset="0"/>
                <a:cs typeface="Times New Roman" panose="02020603050405020304" pitchFamily="18" charset="0"/>
              </a:rPr>
              <a:t>يتجـه انـصـار هـذا المفهـوم إلى النظر إلى نيـة المشاركة، كموقـف نفسيا وحالـة تقـوم لـدى الـشركاء- لا تتعارض معهـا نـصوص العقـد الـصريحة والضمنية- تقتضي الرغبة في الاتحاد وقبول المخاطر المشتركة الناجمة عنالمشروع. وتفسير ذلك، أن ثمة حالة تسيطر على نفوس الشركاء وتدفعهم ابتداء إلى الاتحاد لتكوين الشركة بهدف ممارسة نشاط معين، وتستمر هذه الحالة اثناء قيام الشركة، ممثلة في قبـول مخاطر المشروع. ونتيجة لذلك إذا شجرالخلاف بين الشركاء حال قيام الشركة؛ فقد استحال «الاتحاد وقبول المخاطرالذي أقيمت عليه الشركة ابتداء، وعليه يستحيل بقاء الشركة انتهاء. </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E40C2279-4FEB-A2D5-B508-E18273E0462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58500" y="1078174"/>
            <a:ext cx="2829400" cy="3794078"/>
          </a:xfrm>
          <a:prstGeom prst="rect">
            <a:avLst/>
          </a:prstGeom>
        </p:spPr>
      </p:pic>
      <p:sp>
        <p:nvSpPr>
          <p:cNvPr id="7" name="Rectangle 6">
            <a:extLst>
              <a:ext uri="{FF2B5EF4-FFF2-40B4-BE49-F238E27FC236}">
                <a16:creationId xmlns:a16="http://schemas.microsoft.com/office/drawing/2014/main" id="{053FBCCB-130D-2DFA-F5B7-3727B6E645FC}"/>
              </a:ext>
            </a:extLst>
          </p:cNvPr>
          <p:cNvSpPr/>
          <p:nvPr/>
        </p:nvSpPr>
        <p:spPr>
          <a:xfrm>
            <a:off x="3671107" y="8903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225144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2863"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corded Sound">
            <a:hlinkClick r:id="" action="ppaction://media"/>
            <a:extLst>
              <a:ext uri="{FF2B5EF4-FFF2-40B4-BE49-F238E27FC236}">
                <a16:creationId xmlns:a16="http://schemas.microsoft.com/office/drawing/2014/main" id="{3C870F1E-E90B-378B-B2DF-35786FA8A49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498459" y="2975213"/>
            <a:ext cx="487363" cy="487363"/>
          </a:xfrm>
          <a:prstGeom prst="rect">
            <a:avLst/>
          </a:prstGeom>
        </p:spPr>
      </p:pic>
      <p:sp>
        <p:nvSpPr>
          <p:cNvPr id="2" name="Rectangle 1">
            <a:extLst>
              <a:ext uri="{FF2B5EF4-FFF2-40B4-BE49-F238E27FC236}">
                <a16:creationId xmlns:a16="http://schemas.microsoft.com/office/drawing/2014/main" id="{A97B179C-D1B3-EAA3-476F-04BB7AD33952}"/>
              </a:ext>
            </a:extLst>
          </p:cNvPr>
          <p:cNvSpPr/>
          <p:nvPr/>
        </p:nvSpPr>
        <p:spPr>
          <a:xfrm>
            <a:off x="906243" y="381208"/>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394A5934-EE10-1E38-34BE-BB84BE1B729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704893" y="124046"/>
            <a:ext cx="3509515" cy="1656492"/>
          </a:xfrm>
          <a:prstGeom prst="rect">
            <a:avLst/>
          </a:prstGeom>
        </p:spPr>
      </p:pic>
      <p:sp>
        <p:nvSpPr>
          <p:cNvPr id="4" name="TextBox 3">
            <a:extLst>
              <a:ext uri="{FF2B5EF4-FFF2-40B4-BE49-F238E27FC236}">
                <a16:creationId xmlns:a16="http://schemas.microsoft.com/office/drawing/2014/main" id="{D380D4C3-A925-5A1D-26C6-3AAA84DE3D1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C9EDB6F-37E7-0AE0-AB4B-5931117F8438}"/>
              </a:ext>
            </a:extLst>
          </p:cNvPr>
          <p:cNvSpPr txBox="1"/>
          <p:nvPr/>
        </p:nvSpPr>
        <p:spPr>
          <a:xfrm>
            <a:off x="4204253" y="1780538"/>
            <a:ext cx="6788425" cy="4401204"/>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٢- نية المشاركة كمعيار يميز عقد الشركة عن غيره من العقود والأنظمة الأخرى</a:t>
            </a:r>
            <a:r>
              <a:rPr lang="en-US" sz="2000" b="1" dirty="0">
                <a:solidFill>
                  <a:srgbClr val="FF0000"/>
                </a:solidFill>
                <a:latin typeface="Times New Roman" panose="02020603050405020304" pitchFamily="18" charset="0"/>
                <a:cs typeface="Times New Roman" panose="02020603050405020304" pitchFamily="18" charset="0"/>
              </a:rPr>
              <a:t>:</a:t>
            </a:r>
          </a:p>
          <a:p>
            <a:pPr algn="justLow" rtl="1"/>
            <a:r>
              <a:rPr lang="ar-EG" sz="2000" b="1" dirty="0">
                <a:solidFill>
                  <a:srgbClr val="2D3956"/>
                </a:solidFill>
                <a:latin typeface="Times New Roman" panose="02020603050405020304" pitchFamily="18" charset="0"/>
                <a:cs typeface="Times New Roman" panose="02020603050405020304" pitchFamily="18" charset="0"/>
              </a:rPr>
              <a:t>من المسلم به أن المناط في تكييف العقود هو بما قصده المتعاقدين فيها، ولايعتد بما أطلقـوه عليهـا مـن أوصاف أو ما ضمنوها مـن عبـارات، إذا تبين أن هذه الأوصاف والعبارات تخالف حقيقة التعاقد، وما قصده المتعاقدون منه. ولا ريب</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ان وجود نية المشاركة في عقد الشركة تميز هذا العقد عن غيره من العقود أوالأنظمة القانونيـة الأخـرى الـتي لا تقـوم علـى التعـاون الإرادي والمساواة بين</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الشركاء، ونتناول فيمـا يلـي أهـم العـقـود والأنظمـة الـتـي قـد تخـتلط بعقـد الشركة.</a:t>
            </a:r>
          </a:p>
          <a:p>
            <a:pPr algn="justLow" rtl="1"/>
            <a:r>
              <a:rPr lang="ar-EG" sz="2000" b="1" dirty="0">
                <a:solidFill>
                  <a:srgbClr val="FF0000"/>
                </a:solidFill>
                <a:latin typeface="Times New Roman" panose="02020603050405020304" pitchFamily="18" charset="0"/>
                <a:cs typeface="Times New Roman" panose="02020603050405020304" pitchFamily="18" charset="0"/>
              </a:rPr>
              <a:t>1- التمييز بين عقد الشركة وغيره من العقود:</a:t>
            </a:r>
          </a:p>
          <a:p>
            <a:pPr algn="justLow" rtl="1"/>
            <a:r>
              <a:rPr lang="ar-EG" sz="2000" b="1" dirty="0">
                <a:solidFill>
                  <a:srgbClr val="2D3956"/>
                </a:solidFill>
                <a:latin typeface="Times New Roman" panose="02020603050405020304" pitchFamily="18" charset="0"/>
                <a:cs typeface="Times New Roman" panose="02020603050405020304" pitchFamily="18" charset="0"/>
              </a:rPr>
              <a:t>ئبين فما يلي التمييز بين عقد الشركة والعقود الأخرى التي قد تختلط بعقد الشركة كعقد القرض وعقد العمل، وعقد بيع المحل التجاري. </a:t>
            </a:r>
          </a:p>
          <a:p>
            <a:pPr algn="justLow" rtl="1"/>
            <a:r>
              <a:rPr lang="ar-EG" sz="2000" b="1" dirty="0">
                <a:solidFill>
                  <a:srgbClr val="FF0000"/>
                </a:solidFill>
                <a:latin typeface="Times New Roman" panose="02020603050405020304" pitchFamily="18" charset="0"/>
                <a:cs typeface="Times New Roman" panose="02020603050405020304" pitchFamily="18" charset="0"/>
              </a:rPr>
              <a:t>أ- عقد الشركة وعقد القرض:</a:t>
            </a:r>
          </a:p>
          <a:p>
            <a:pPr algn="justLow" rtl="1"/>
            <a:r>
              <a:rPr lang="ar-EG" sz="2000" b="1" dirty="0">
                <a:solidFill>
                  <a:srgbClr val="2D3956"/>
                </a:solidFill>
                <a:latin typeface="Times New Roman" panose="02020603050405020304" pitchFamily="18" charset="0"/>
                <a:cs typeface="Times New Roman" panose="02020603050405020304" pitchFamily="18" charset="0"/>
              </a:rPr>
              <a:t> يقصد بعقد القرض، تمليك شخص (المقرض) مال أو شيء مثلي لشخص. </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09973129-C53F-C750-47CD-CC35F5675AF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32943" y="1175191"/>
            <a:ext cx="2471309" cy="3600043"/>
          </a:xfrm>
          <a:prstGeom prst="rect">
            <a:avLst/>
          </a:prstGeom>
        </p:spPr>
      </p:pic>
      <p:sp>
        <p:nvSpPr>
          <p:cNvPr id="7" name="Rectangle 6">
            <a:extLst>
              <a:ext uri="{FF2B5EF4-FFF2-40B4-BE49-F238E27FC236}">
                <a16:creationId xmlns:a16="http://schemas.microsoft.com/office/drawing/2014/main" id="{64CB7469-1A84-6130-D16C-C1D12A3B84CE}"/>
              </a:ext>
            </a:extLst>
          </p:cNvPr>
          <p:cNvSpPr/>
          <p:nvPr/>
        </p:nvSpPr>
        <p:spPr>
          <a:xfrm>
            <a:off x="3671107" y="8903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ea typeface="Roboto Light" panose="02000000000000000000" pitchFamily="2" charset="0"/>
              </a:rPr>
              <a:t>05</a:t>
            </a:r>
          </a:p>
        </p:txBody>
      </p:sp>
    </p:spTree>
    <p:extLst>
      <p:ext uri="{BB962C8B-B14F-4D97-AF65-F5344CB8AC3E}">
        <p14:creationId xmlns:p14="http://schemas.microsoft.com/office/powerpoint/2010/main" val="2421594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9445"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corded Sound">
            <a:hlinkClick r:id="" action="ppaction://media"/>
            <a:extLst>
              <a:ext uri="{FF2B5EF4-FFF2-40B4-BE49-F238E27FC236}">
                <a16:creationId xmlns:a16="http://schemas.microsoft.com/office/drawing/2014/main" id="{D2B13C6A-23C3-4F85-37BC-7BC8B9DFF4D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498459" y="2975213"/>
            <a:ext cx="487363" cy="487363"/>
          </a:xfrm>
          <a:prstGeom prst="rect">
            <a:avLst/>
          </a:prstGeom>
        </p:spPr>
      </p:pic>
      <p:sp>
        <p:nvSpPr>
          <p:cNvPr id="3" name="Rectangle 2">
            <a:extLst>
              <a:ext uri="{FF2B5EF4-FFF2-40B4-BE49-F238E27FC236}">
                <a16:creationId xmlns:a16="http://schemas.microsoft.com/office/drawing/2014/main" id="{D0797F90-6975-B844-0D0C-85EF4B4998CD}"/>
              </a:ext>
            </a:extLst>
          </p:cNvPr>
          <p:cNvSpPr/>
          <p:nvPr/>
        </p:nvSpPr>
        <p:spPr>
          <a:xfrm>
            <a:off x="906243" y="381208"/>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4" name="Graphic 22">
            <a:extLst>
              <a:ext uri="{FF2B5EF4-FFF2-40B4-BE49-F238E27FC236}">
                <a16:creationId xmlns:a16="http://schemas.microsoft.com/office/drawing/2014/main" id="{DBD53E7A-8099-0556-589F-E02D38425A3D}"/>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704893" y="175175"/>
            <a:ext cx="3509515" cy="1656492"/>
          </a:xfrm>
          <a:prstGeom prst="rect">
            <a:avLst/>
          </a:prstGeom>
        </p:spPr>
      </p:pic>
      <p:sp>
        <p:nvSpPr>
          <p:cNvPr id="5" name="TextBox 4">
            <a:extLst>
              <a:ext uri="{FF2B5EF4-FFF2-40B4-BE49-F238E27FC236}">
                <a16:creationId xmlns:a16="http://schemas.microsoft.com/office/drawing/2014/main" id="{57486D3F-1702-AC4F-30AA-5DFDA8B5E0D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9857D4CB-FDE4-8B62-546E-5F16D9A7DC9A}"/>
              </a:ext>
            </a:extLst>
          </p:cNvPr>
          <p:cNvSpPr txBox="1"/>
          <p:nvPr/>
        </p:nvSpPr>
        <p:spPr>
          <a:xfrm>
            <a:off x="4204253" y="1780538"/>
            <a:ext cx="6788425" cy="3785652"/>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آخر (المقترض) على أن يرد الأخير مثلـه قـدرا ونوعا وصـفة إلى المقترض عنـد نهاية مدة القرض.</a:t>
            </a:r>
          </a:p>
          <a:p>
            <a:pPr algn="justLow" rtl="1"/>
            <a:r>
              <a:rPr lang="ar-EG" sz="2000" b="1" dirty="0">
                <a:solidFill>
                  <a:srgbClr val="2D3956"/>
                </a:solidFill>
                <a:latin typeface="Times New Roman" panose="02020603050405020304" pitchFamily="18" charset="0"/>
                <a:cs typeface="Times New Roman" panose="02020603050405020304" pitchFamily="18" charset="0"/>
              </a:rPr>
              <a:t>وإذا كانت الصورة المعتادة لعقد القرض، هي حصول المقرض على فائدة ثابتة، فضلا عن استرداد مبلغ القرض عند انتهاء المدة المتفق عليها، إلا أنه قد يشترط المقرض على المقترض، بدلا من فائدة ثابتة، أن يحصل الأول على نسبة معينة من الأرباح التي يحصل عليها الثاني من استغلال مبلغ القرض في مشروع معين. ويلجأ المقرض - عـادة - إلى هـذا الـنـوع مـن الـعـقـود للتهـرب مـن تحـريم الفوائد الربوية. عندئذ يثور التساؤل عن طبيعة هذا الاتفاق هل هو عقد شركة ام عقد قرض؟.</a:t>
            </a:r>
          </a:p>
          <a:p>
            <a:pPr algn="justLow" rtl="1"/>
            <a:r>
              <a:rPr lang="ar-EG" sz="2000" b="1" dirty="0">
                <a:solidFill>
                  <a:srgbClr val="2D3956"/>
                </a:solidFill>
                <a:latin typeface="Times New Roman" panose="02020603050405020304" pitchFamily="18" charset="0"/>
                <a:cs typeface="Times New Roman" panose="02020603050405020304" pitchFamily="18" charset="0"/>
              </a:rPr>
              <a:t>مما لا شك فيه، أن نية المشاركة هي التي تميز عقد الشركة عن عقد القرض، بحيث لا يختلط الثاني بالأول، ويظل العقد - في الصورة السابقة – عقد قرض، وإن اختلفت طريقة الحصول على الفائدة، وذلك لاختلاف العقدين من حيث:</a:t>
            </a:r>
          </a:p>
        </p:txBody>
      </p:sp>
      <p:pic>
        <p:nvPicPr>
          <p:cNvPr id="7" name="Picture 6">
            <a:extLst>
              <a:ext uri="{FF2B5EF4-FFF2-40B4-BE49-F238E27FC236}">
                <a16:creationId xmlns:a16="http://schemas.microsoft.com/office/drawing/2014/main" id="{44569949-9F47-8E12-951A-1BA48C61FB4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32943" y="1175191"/>
            <a:ext cx="2471309" cy="3600043"/>
          </a:xfrm>
          <a:prstGeom prst="rect">
            <a:avLst/>
          </a:prstGeom>
        </p:spPr>
      </p:pic>
      <p:sp>
        <p:nvSpPr>
          <p:cNvPr id="8" name="Rectangle 7">
            <a:extLst>
              <a:ext uri="{FF2B5EF4-FFF2-40B4-BE49-F238E27FC236}">
                <a16:creationId xmlns:a16="http://schemas.microsoft.com/office/drawing/2014/main" id="{90581E2F-EFFB-8DEB-8750-9BB7BA3CEA24}"/>
              </a:ext>
            </a:extLst>
          </p:cNvPr>
          <p:cNvSpPr/>
          <p:nvPr/>
        </p:nvSpPr>
        <p:spPr>
          <a:xfrm>
            <a:off x="3671107" y="8903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ea typeface="Roboto Light" panose="02000000000000000000" pitchFamily="2" charset="0"/>
              </a:rPr>
              <a:t>05</a:t>
            </a:r>
          </a:p>
        </p:txBody>
      </p:sp>
    </p:spTree>
    <p:extLst>
      <p:ext uri="{BB962C8B-B14F-4D97-AF65-F5344CB8AC3E}">
        <p14:creationId xmlns:p14="http://schemas.microsoft.com/office/powerpoint/2010/main" val="4076016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944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2BF3ED21-6D99-B888-F972-0D9F2F58613F}"/>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5ECFEE74-4EB2-9FD1-36A6-FED55F57FF7D}"/>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C89DF963-2F02-7F54-4E9A-43CE5FB046A3}"/>
              </a:ext>
            </a:extLst>
          </p:cNvPr>
          <p:cNvSpPr txBox="1"/>
          <p:nvPr/>
        </p:nvSpPr>
        <p:spPr>
          <a:xfrm>
            <a:off x="3933735" y="1545191"/>
            <a:ext cx="6282390" cy="4401205"/>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دور الشريك والمقرض في المشروع: </a:t>
            </a:r>
          </a:p>
          <a:p>
            <a:pPr algn="justLow" rtl="1"/>
            <a:r>
              <a:rPr lang="ar-EG" sz="2000" b="1" dirty="0">
                <a:solidFill>
                  <a:srgbClr val="2D3956"/>
                </a:solidFill>
                <a:latin typeface="Times New Roman" panose="02020603050405020304" pitchFamily="18" charset="0"/>
                <a:cs typeface="Times New Roman" panose="02020603050405020304" pitchFamily="18" charset="0"/>
              </a:rPr>
              <a:t>حيـث الـدور الإيجابي للشريك في عقـد الشركة، تأسيسا وإدارة ومساهمة في نتائج المشروع. أمـا المقـرض فـدوره سلبي، حيث يمنح المقترض الائتمان بمقابل دون أن يتدخل في إدارة المشروع،ومن ثم يستوي لديه نجاح أو فشل المشروع.</a:t>
            </a:r>
          </a:p>
          <a:p>
            <a:pPr algn="justLow" rtl="1"/>
            <a:r>
              <a:rPr lang="ar-EG" sz="2000" b="1" dirty="0">
                <a:solidFill>
                  <a:srgbClr val="FF0000"/>
                </a:solidFill>
                <a:latin typeface="Times New Roman" panose="02020603050405020304" pitchFamily="18" charset="0"/>
                <a:cs typeface="Times New Roman" panose="02020603050405020304" pitchFamily="18" charset="0"/>
              </a:rPr>
              <a:t>المشاركة في نتائج المشروع:</a:t>
            </a:r>
          </a:p>
          <a:p>
            <a:pPr algn="justLow" rtl="1"/>
            <a:r>
              <a:rPr lang="ar-EG" sz="2000" b="1" dirty="0">
                <a:solidFill>
                  <a:srgbClr val="2D3956"/>
                </a:solidFill>
                <a:latin typeface="Times New Roman" panose="02020603050405020304" pitchFamily="18" charset="0"/>
                <a:cs typeface="Times New Roman" panose="02020603050405020304" pitchFamily="18" charset="0"/>
              </a:rPr>
              <a:t> حيـث يتحمـل الـشريك نتائج المشروع ريحا أو خسارة. ومن ثم لا يحصل على أرباح إلا إذا حققت الشركة أرباحا، بينما يحصل المقرض على نسبة الفائدة المتفق عليها، بصرف النظر عن تحقيق الربح من عدمه.</a:t>
            </a:r>
          </a:p>
          <a:p>
            <a:pPr algn="justLow" rtl="1"/>
            <a:r>
              <a:rPr lang="ar-EG" sz="2000" b="1" dirty="0">
                <a:solidFill>
                  <a:srgbClr val="FF0000"/>
                </a:solidFill>
                <a:latin typeface="Times New Roman" panose="02020603050405020304" pitchFamily="18" charset="0"/>
                <a:cs typeface="Times New Roman" panose="02020603050405020304" pitchFamily="18" charset="0"/>
              </a:rPr>
              <a:t>حـق الـشريك والمقـرض عنـد انتهاء العقـد:</a:t>
            </a:r>
          </a:p>
          <a:p>
            <a:pPr algn="justLow" rtl="1"/>
            <a:r>
              <a:rPr lang="ar-EG" sz="2000" b="1" dirty="0">
                <a:solidFill>
                  <a:srgbClr val="2D3956"/>
                </a:solidFill>
                <a:latin typeface="Times New Roman" panose="02020603050405020304" pitchFamily="18" charset="0"/>
                <a:cs typeface="Times New Roman" panose="02020603050405020304" pitchFamily="18" charset="0"/>
              </a:rPr>
              <a:t> لا يسترد الشريك حصته عينا أو حتى قيمتهـا كاملة، وإنمـا يـحـصل فقـط علـى نـصيـب مـن مـوجـودات الشركة، بعـد استيفاء جميع دائني الشركة كل حقوقهم. أمـا القـرض فيسترد مبلغ القرض كاملاً.</a:t>
            </a: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E265B0EE-78C7-64C7-0A05-E0D10DD7B13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A1A9DA15-4D9A-206E-DEAD-CD90117969BB}"/>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92298E63-E8B4-1E2F-E148-D7B2C9331383}"/>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C3D8BD41-3F6C-0762-36B2-480A87B760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9585" y="1775833"/>
            <a:ext cx="2724150" cy="3826331"/>
          </a:xfrm>
          <a:prstGeom prst="rect">
            <a:avLst/>
          </a:prstGeom>
        </p:spPr>
      </p:pic>
      <p:sp>
        <p:nvSpPr>
          <p:cNvPr id="9" name="Rectangle 8">
            <a:extLst>
              <a:ext uri="{FF2B5EF4-FFF2-40B4-BE49-F238E27FC236}">
                <a16:creationId xmlns:a16="http://schemas.microsoft.com/office/drawing/2014/main" id="{C83A4DBB-1C0D-F134-2D06-645BA64BFC08}"/>
              </a:ext>
            </a:extLst>
          </p:cNvPr>
          <p:cNvSpPr/>
          <p:nvPr/>
        </p:nvSpPr>
        <p:spPr>
          <a:xfrm>
            <a:off x="2639944" y="81326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80170507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05B84DCE-330F-6FA5-58B0-C88B1883201C}"/>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D47C7E3-0803-7FC2-1C0E-3674291631DE}"/>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453F08AC-283E-431B-DD1B-38AFC67440AF}"/>
              </a:ext>
            </a:extLst>
          </p:cNvPr>
          <p:cNvSpPr txBox="1"/>
          <p:nvPr/>
        </p:nvSpPr>
        <p:spPr>
          <a:xfrm>
            <a:off x="3933735" y="1686195"/>
            <a:ext cx="6282390" cy="4401205"/>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ب- عقد الشركة وعقد العمل:</a:t>
            </a:r>
          </a:p>
          <a:p>
            <a:pPr algn="justLow" rtl="1"/>
            <a:r>
              <a:rPr lang="ar-EG" sz="2000" b="1" dirty="0">
                <a:solidFill>
                  <a:srgbClr val="2D3956"/>
                </a:solidFill>
                <a:latin typeface="Times New Roman" panose="02020603050405020304" pitchFamily="18" charset="0"/>
                <a:cs typeface="Times New Roman" panose="02020603050405020304" pitchFamily="18" charset="0"/>
              </a:rPr>
              <a:t>يقصد بعقد العمل هو الذي يلتزم بموجبه أحد الطرفين (العامل) بان يقـوم بعمل لمصلحة وتحت رقابة وإشراف وإدارة الطرف الآخر (رب العمل) لقاء أجريتعهد به الأخير، وإذا كان الغالب تحديد أجر العامل بمبلغ ثابت يوميا او شهريا إلا أنه قد يتفق على حصول العامل على أجره في صورة نسبة من أرباح الشركة أو أن يكون الأجر مختلطأ يتمثل في اجـر ثابـت وحـصة في الأرباح. بيد أن هـذا  الاتفاق لا ينتفي عنه وصف عقد العمل، لانتفاء فكرة التعاون والمساواة التي يقوم عليها عقد الشركة تعبيرا عن نية المشاركة، ومن ثم لا يختلط العقدان معا استناداً إلى : </a:t>
            </a:r>
          </a:p>
          <a:p>
            <a:pPr algn="justLow" rtl="1"/>
            <a:r>
              <a:rPr lang="ar-EG" sz="2000" b="1" dirty="0">
                <a:solidFill>
                  <a:srgbClr val="2D3956"/>
                </a:solidFill>
                <a:latin typeface="Times New Roman" panose="02020603050405020304" pitchFamily="18" charset="0"/>
                <a:cs typeface="Times New Roman" panose="02020603050405020304" pitchFamily="18" charset="0"/>
              </a:rPr>
              <a:t>فكرة المساواة: حيـث يـكـون جـميـع الـشركاء (بالنقود - العقار - العمل) متساوون أمام عقد الشركة، ليس هناك تابع او متبوع، بينما يكون العامل في حالة خضوع وتبعية وإشراف لرب العمل، وهذه العلاقة تعطي للأخير سلطةفصل العامل في الحدود المقررة قانونا.</a:t>
            </a: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D7992E97-726D-6036-8E76-FF8A5C912B7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8AA34D14-8190-648F-3A0B-A5D06483C960}"/>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14054DEE-61FE-45F1-1AED-3E019FFFE093}"/>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7FEEA57F-2830-5AD5-C348-B01C10D84D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9585" y="1775833"/>
            <a:ext cx="2724150" cy="3826331"/>
          </a:xfrm>
          <a:prstGeom prst="rect">
            <a:avLst/>
          </a:prstGeom>
        </p:spPr>
      </p:pic>
      <p:sp>
        <p:nvSpPr>
          <p:cNvPr id="9" name="Rectangle 8">
            <a:extLst>
              <a:ext uri="{FF2B5EF4-FFF2-40B4-BE49-F238E27FC236}">
                <a16:creationId xmlns:a16="http://schemas.microsoft.com/office/drawing/2014/main" id="{DE37A5A2-408E-1BCC-67D3-FCD64D940A77}"/>
              </a:ext>
            </a:extLst>
          </p:cNvPr>
          <p:cNvSpPr/>
          <p:nvPr/>
        </p:nvSpPr>
        <p:spPr>
          <a:xfrm>
            <a:off x="2639944" y="81326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74184186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83CC680C-1935-162E-2EA0-B7B7A17CCAE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62705F9-0675-E14A-B58C-FE6B5433F631}"/>
              </a:ext>
            </a:extLst>
          </p:cNvPr>
          <p:cNvSpPr/>
          <p:nvPr/>
        </p:nvSpPr>
        <p:spPr>
          <a:xfrm>
            <a:off x="1181062" y="1212844"/>
            <a:ext cx="9345750"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7F055EB-5408-FFC9-F5D7-FCF91FC751B9}"/>
              </a:ext>
            </a:extLst>
          </p:cNvPr>
          <p:cNvSpPr txBox="1"/>
          <p:nvPr/>
        </p:nvSpPr>
        <p:spPr>
          <a:xfrm>
            <a:off x="3756738" y="1212844"/>
            <a:ext cx="6619714" cy="5940088"/>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 حقوق الشريك والعامل: حيث يتمتع الشريك، أيا كان وصفه (متضامن-موصي- مساهم) ببعض الحقوق الأساسية في الشركة، كالرقابة والإدارة،بينما لا يتمتع العامل بمثل هذه الحقوق ولا يتدخل في الإدارة أوي تحملتبعات المشروع.</a:t>
            </a:r>
          </a:p>
          <a:p>
            <a:pPr algn="justLow" rtl="1"/>
            <a:r>
              <a:rPr lang="ar-EG" sz="2000" b="1" dirty="0">
                <a:solidFill>
                  <a:srgbClr val="2D3956"/>
                </a:solidFill>
                <a:latin typeface="Times New Roman" panose="02020603050405020304" pitchFamily="18" charset="0"/>
                <a:cs typeface="Times New Roman" panose="02020603050405020304" pitchFamily="18" charset="0"/>
              </a:rPr>
              <a:t>تحمل نتائج المشروع: حيث يحصل الشريك على نسبة من الأرباح إذا حققت الشركة ربحاً، ويتحمل نسبة من الخسارة إذا منيت الشركة بخسارة، أما العامل فيحصل على أجره أيا كانت صورتها، ولا يتحمل العامل في الخسارة التي تصيب رب العمل.</a:t>
            </a:r>
          </a:p>
          <a:p>
            <a:pPr algn="justLow" rtl="1"/>
            <a:r>
              <a:rPr lang="ar-EG" sz="2000" b="1" dirty="0">
                <a:solidFill>
                  <a:srgbClr val="2D3956"/>
                </a:solidFill>
                <a:latin typeface="Times New Roman" panose="02020603050405020304" pitchFamily="18" charset="0"/>
                <a:cs typeface="Times New Roman" panose="02020603050405020304" pitchFamily="18" charset="0"/>
              </a:rPr>
              <a:t>طبيعة العمل المقدم من الشريك والعامل: حيث أن يوصف العمل الذي يقدمه بأن يكون على درجة من الأهمية فنيا، بينما يقوم العامل بعمل يدوي. ومن هـذا المنطلـق، يجـب عـدم الخلط بين الشريك بحـصة عمـل والعامـل في الشركة؛ إذ الأول لا يعـد تابعـا لأحـد، وإنما يعمـل مـع غـيـره مـن الشركاء لحساب الشركة، ومن ثم تتوافر في شأنه صفة الاستقلال وليس التبعية بيد أنه إذا كان للعامل فعلا الحق في إدارة المشروع وتسييره والرقابة عليه،فضلا عن المساهمة في الخسارة التي تلحق بالمشروع، عندئذ توجـد المساواة والتعاون الإرادي والإيجابي في إدارة المشروع، وتحمل نتائجه، كمظهر لنية المشاركة، ومن ثم يعتبر العقد عقد شركة</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E5C4A404-94B2-78C7-1CFC-E147EAE49BA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9CB461DF-EEED-C841-309E-EAB63AE88D88}"/>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450A8ABA-54FB-1F81-AC3A-D124EE84B2DE}"/>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A3690489-6C75-DF93-D1E6-DDB519AC29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2587" y="1775833"/>
            <a:ext cx="2724150" cy="3826331"/>
          </a:xfrm>
          <a:prstGeom prst="rect">
            <a:avLst/>
          </a:prstGeom>
        </p:spPr>
      </p:pic>
      <p:sp>
        <p:nvSpPr>
          <p:cNvPr id="9" name="Rectangle 8">
            <a:extLst>
              <a:ext uri="{FF2B5EF4-FFF2-40B4-BE49-F238E27FC236}">
                <a16:creationId xmlns:a16="http://schemas.microsoft.com/office/drawing/2014/main" id="{5852CC55-980F-A3AF-7442-0A1320C2AE8C}"/>
              </a:ext>
            </a:extLst>
          </p:cNvPr>
          <p:cNvSpPr/>
          <p:nvPr/>
        </p:nvSpPr>
        <p:spPr>
          <a:xfrm>
            <a:off x="2639944" y="81326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056074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D1DFD735-1F87-1F8E-408D-F31B5879264E}"/>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B0E42EA5-96E3-83EA-27D0-F2D84B5DF094}"/>
              </a:ext>
            </a:extLst>
          </p:cNvPr>
          <p:cNvSpPr/>
          <p:nvPr/>
        </p:nvSpPr>
        <p:spPr>
          <a:xfrm>
            <a:off x="1181062" y="1212844"/>
            <a:ext cx="9345750"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C27812F1-E269-C9AB-09CB-1A445F5304DF}"/>
              </a:ext>
            </a:extLst>
          </p:cNvPr>
          <p:cNvSpPr txBox="1"/>
          <p:nvPr/>
        </p:nvSpPr>
        <p:spPr>
          <a:xfrm>
            <a:off x="3756738" y="1212844"/>
            <a:ext cx="6619714" cy="4093428"/>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ج عقد الشركة و عقد بيع أو إيجار المحل التجاري:</a:t>
            </a:r>
          </a:p>
          <a:p>
            <a:pPr algn="justLow" rtl="1"/>
            <a:r>
              <a:rPr lang="ar-EG" sz="2000" b="1" dirty="0">
                <a:solidFill>
                  <a:srgbClr val="2D3956"/>
                </a:solidFill>
                <a:latin typeface="Times New Roman" panose="02020603050405020304" pitchFamily="18" charset="0"/>
                <a:cs typeface="Times New Roman" panose="02020603050405020304" pitchFamily="18" charset="0"/>
              </a:rPr>
              <a:t>قد يباع المحل التجاري أو يتم تأجيره، والمقصود بالبيع تنازل البائع عنملكية المحل التجاري إلى المشتري بمقابل، والمقصود بالإيجار تنازل المؤجر عنمنفعة العين المؤجرة مـدة معينـة مقـابـل أجـرة معينة. لكـن قـد يـخـتلط عقدالشركة وعقد بيع المحل التجاري أو تأجيره في بعض الأحيان، عندما يشترطالبائع على المشتري- بدلا مـن دفع ثمـن المحـل- أن يكـون لـه- أي للبائع- نسبةمعينة من أرباح المحل لمدة معينة. وكذلك نفس الحكم أيضا في حالة إيجار المحلالتجاري، عندما يشترط مؤجر المحل اقتسام الأرباح مع المستأجر.</a:t>
            </a:r>
          </a:p>
          <a:p>
            <a:pPr algn="justLow" rtl="1"/>
            <a:r>
              <a:rPr lang="ar-EG" sz="2000" b="1" dirty="0">
                <a:solidFill>
                  <a:srgbClr val="2D3956"/>
                </a:solidFill>
                <a:latin typeface="Times New Roman" panose="02020603050405020304" pitchFamily="18" charset="0"/>
                <a:cs typeface="Times New Roman" panose="02020603050405020304" pitchFamily="18" charset="0"/>
              </a:rPr>
              <a:t>بيد ان عقد بيع المحل التجاري (او تاجيره) مع الاشتراك في الأرباح، على النحو السابق، لا يختلط بعقد الشركة، نظرا لأن البائع (أو المستأجر) لا يتدخل في إدارة المحـل ولـيـس لـه حـق الرقابة والإشراف عليـه، ومـن ثـم لا يوجـد عـقـد شركة لتخلف نية المشاركة الإيجابية. </a:t>
            </a: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1F950266-6C24-EB79-0E6F-FA5973F1575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A96D914-3BDF-86C8-491C-76E6EFCCB530}"/>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095CF1BE-DBFD-B4C3-FB8D-03CC94C3CB92}"/>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4AE8AB85-3D17-C7D6-D7FB-64055899DE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2587" y="1775833"/>
            <a:ext cx="2724150" cy="3826331"/>
          </a:xfrm>
          <a:prstGeom prst="rect">
            <a:avLst/>
          </a:prstGeom>
        </p:spPr>
      </p:pic>
      <p:sp>
        <p:nvSpPr>
          <p:cNvPr id="9" name="Rectangle 8">
            <a:extLst>
              <a:ext uri="{FF2B5EF4-FFF2-40B4-BE49-F238E27FC236}">
                <a16:creationId xmlns:a16="http://schemas.microsoft.com/office/drawing/2014/main" id="{6A112559-08C1-7A6B-59FF-1451E6E09224}"/>
              </a:ext>
            </a:extLst>
          </p:cNvPr>
          <p:cNvSpPr/>
          <p:nvPr/>
        </p:nvSpPr>
        <p:spPr>
          <a:xfrm>
            <a:off x="2639944" y="81326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05</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28842767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341241" y="608359"/>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919783" y="2430448"/>
            <a:ext cx="8548050" cy="3447098"/>
          </a:xfrm>
          <a:prstGeom prst="rect">
            <a:avLst/>
          </a:prstGeom>
          <a:noFill/>
        </p:spPr>
        <p:txBody>
          <a:bodyPr wrap="square" rtlCol="0">
            <a:spAutoFit/>
          </a:bodyPr>
          <a:lstStyle/>
          <a:p>
            <a:pPr algn="r" rtl="1"/>
            <a:r>
              <a:rPr lang="ar-EG" sz="2000" b="1" dirty="0">
                <a:solidFill>
                  <a:srgbClr val="2D3956"/>
                </a:solidFill>
                <a:latin typeface="Times New Roman" panose="02020603050405020304" pitchFamily="18" charset="0"/>
                <a:cs typeface="Times New Roman" panose="02020603050405020304" pitchFamily="18" charset="0"/>
              </a:rPr>
              <a:t>قائمة المراجع الموصى بها :</a:t>
            </a:r>
          </a:p>
          <a:p>
            <a:pPr algn="r"/>
            <a:r>
              <a:rPr lang="ar-EG" b="1" dirty="0"/>
              <a:t>د.سميجة القليوبي ، الوسيط في شرح قانون التجارة ، دار النهضة العربية ، 2012 .</a:t>
            </a:r>
          </a:p>
          <a:p>
            <a:pPr algn="r"/>
            <a:r>
              <a:rPr lang="ar-SA" b="1" dirty="0"/>
              <a:t>د. محمد الهادي المكنوزي، محاضرات تطبيقية في قانون الأعمال، الكتاب الأول و الثاني، منشورات فريق البحث في تحديث القانون و العدالة بكلية العلوم القانونية، والإقتصادية، و الإجتماعية، السويسي، الرباط ، 2013. </a:t>
            </a:r>
            <a:endParaRPr lang="ar-EG" b="1" dirty="0"/>
          </a:p>
          <a:p>
            <a:pPr algn="r"/>
            <a:r>
              <a:rPr lang="ar-EG" b="1" dirty="0"/>
              <a:t>د. عبدالرحمن السيد قرمان ، مبادئ القانون التجاري .</a:t>
            </a:r>
            <a:endParaRPr lang="en-US" b="1" dirty="0"/>
          </a:p>
          <a:p>
            <a:pPr algn="r" rtl="1"/>
            <a:r>
              <a:rPr lang="ar-EG" b="1" dirty="0">
                <a:latin typeface="Times New Roman" panose="02020603050405020304" pitchFamily="18" charset="0"/>
                <a:cs typeface="Times New Roman" panose="02020603050405020304" pitchFamily="18" charset="0"/>
              </a:rPr>
              <a:t>د.محمد فريد العريني ، و د.هاني دويدار ، مبادئ القانون التجاري دار الجامعة الجديدة ، 2005.</a:t>
            </a:r>
          </a:p>
          <a:p>
            <a:pPr algn="r" rtl="1"/>
            <a:r>
              <a:rPr lang="ar-EG" b="1" dirty="0">
                <a:latin typeface="Times New Roman" panose="02020603050405020304" pitchFamily="18" charset="0"/>
                <a:cs typeface="Times New Roman" panose="02020603050405020304" pitchFamily="18" charset="0"/>
              </a:rPr>
              <a:t>د.مصطفى البنداري ، الشركات التجارية في القانون التجاري ، دار النهضة العربية  . </a:t>
            </a: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en-US"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910255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054455" y="1379344"/>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148301" y="1396057"/>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3497</TotalTime>
  <Words>5832</Words>
  <Application>Microsoft Office PowerPoint</Application>
  <PresentationFormat>Widescreen</PresentationFormat>
  <Paragraphs>341</Paragraphs>
  <Slides>49</Slides>
  <Notes>3</Notes>
  <HiddenSlides>0</HiddenSlides>
  <MMClips>3</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49</vt:i4>
      </vt:variant>
    </vt:vector>
  </HeadingPairs>
  <TitlesOfParts>
    <vt:vector size="54"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Malek Alkholy</cp:lastModifiedBy>
  <cp:revision>1584</cp:revision>
  <dcterms:created xsi:type="dcterms:W3CDTF">2023-04-29T09:08:23Z</dcterms:created>
  <dcterms:modified xsi:type="dcterms:W3CDTF">2023-11-03T22:04:21Z</dcterms:modified>
</cp:coreProperties>
</file>