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tags/tag5.xml" ContentType="application/vnd.openxmlformats-officedocument.presentationml.tags+xml"/>
  <Override PartName="/ppt/notesSlides/notesSlide6.xml" ContentType="application/vnd.openxmlformats-officedocument.presentationml.notesSlide+xml"/>
  <Override PartName="/ppt/tags/tag6.xml" ContentType="application/vnd.openxmlformats-officedocument.presentationml.tags+xml"/>
  <Override PartName="/ppt/notesSlides/notesSlide7.xml" ContentType="application/vnd.openxmlformats-officedocument.presentationml.notesSlide+xml"/>
  <Override PartName="/ppt/tags/tag7.xml" ContentType="application/vnd.openxmlformats-officedocument.presentationml.tags+xml"/>
  <Override PartName="/ppt/notesSlides/notesSlide8.xml" ContentType="application/vnd.openxmlformats-officedocument.presentationml.notesSlide+xml"/>
  <Override PartName="/ppt/tags/tag8.xml" ContentType="application/vnd.openxmlformats-officedocument.presentationml.tags+xml"/>
  <Override PartName="/ppt/notesSlides/notesSlide9.xml" ContentType="application/vnd.openxmlformats-officedocument.presentationml.notesSlide+xml"/>
  <Override PartName="/ppt/tags/tag9.xml" ContentType="application/vnd.openxmlformats-officedocument.presentationml.tags+xml"/>
  <Override PartName="/ppt/notesSlides/notesSlide10.xml" ContentType="application/vnd.openxmlformats-officedocument.presentationml.notesSlide+xml"/>
  <Override PartName="/ppt/tags/tag10.xml" ContentType="application/vnd.openxmlformats-officedocument.presentationml.tags+xml"/>
  <Override PartName="/ppt/notesSlides/notesSlide11.xml" ContentType="application/vnd.openxmlformats-officedocument.presentationml.notesSlide+xml"/>
  <Override PartName="/ppt/tags/tag11.xml" ContentType="application/vnd.openxmlformats-officedocument.presentationml.tags+xml"/>
  <Override PartName="/ppt/notesSlides/notesSlide12.xml" ContentType="application/vnd.openxmlformats-officedocument.presentationml.notesSlide+xml"/>
  <Override PartName="/ppt/tags/tag12.xml" ContentType="application/vnd.openxmlformats-officedocument.presentationml.tags+xml"/>
  <Override PartName="/ppt/notesSlides/notesSlide13.xml" ContentType="application/vnd.openxmlformats-officedocument.presentationml.notesSlide+xml"/>
  <Override PartName="/ppt/tags/tag13.xml" ContentType="application/vnd.openxmlformats-officedocument.presentationml.tags+xml"/>
  <Override PartName="/ppt/notesSlides/notesSlide14.xml" ContentType="application/vnd.openxmlformats-officedocument.presentationml.notesSlide+xml"/>
  <Override PartName="/ppt/tags/tag14.xml" ContentType="application/vnd.openxmlformats-officedocument.presentationml.tags+xml"/>
  <Override PartName="/ppt/notesSlides/notesSlide15.xml" ContentType="application/vnd.openxmlformats-officedocument.presentationml.notesSlide+xml"/>
  <Override PartName="/ppt/tags/tag15.xml" ContentType="application/vnd.openxmlformats-officedocument.presentationml.tags+xml"/>
  <Override PartName="/ppt/notesSlides/notesSlide16.xml" ContentType="application/vnd.openxmlformats-officedocument.presentationml.notesSlide+xml"/>
  <Override PartName="/ppt/tags/tag16.xml" ContentType="application/vnd.openxmlformats-officedocument.presentationml.tags+xml"/>
  <Override PartName="/ppt/notesSlides/notesSlide17.xml" ContentType="application/vnd.openxmlformats-officedocument.presentationml.notesSlide+xml"/>
  <Override PartName="/ppt/tags/tag17.xml" ContentType="application/vnd.openxmlformats-officedocument.presentationml.tags+xml"/>
  <Override PartName="/ppt/notesSlides/notesSlide18.xml" ContentType="application/vnd.openxmlformats-officedocument.presentationml.notesSlide+xml"/>
  <Override PartName="/ppt/tags/tag18.xml" ContentType="application/vnd.openxmlformats-officedocument.presentationml.tags+xml"/>
  <Override PartName="/ppt/notesSlides/notesSlide19.xml" ContentType="application/vnd.openxmlformats-officedocument.presentationml.notesSlide+xml"/>
  <Override PartName="/ppt/tags/tag19.xml" ContentType="application/vnd.openxmlformats-officedocument.presentationml.tags+xml"/>
  <Override PartName="/ppt/notesSlides/notesSlide20.xml" ContentType="application/vnd.openxmlformats-officedocument.presentationml.notesSlide+xml"/>
  <Override PartName="/ppt/tags/tag20.xml" ContentType="application/vnd.openxmlformats-officedocument.presentationml.tags+xml"/>
  <Override PartName="/ppt/notesSlides/notesSlide21.xml" ContentType="application/vnd.openxmlformats-officedocument.presentationml.notesSlide+xml"/>
  <Override PartName="/ppt/tags/tag21.xml" ContentType="application/vnd.openxmlformats-officedocument.presentationml.tags+xml"/>
  <Override PartName="/ppt/notesSlides/notesSlide22.xml" ContentType="application/vnd.openxmlformats-officedocument.presentationml.notesSlide+xml"/>
  <Override PartName="/ppt/tags/tag22.xml" ContentType="application/vnd.openxmlformats-officedocument.presentationml.tags+xml"/>
  <Override PartName="/ppt/notesSlides/notesSlide23.xml" ContentType="application/vnd.openxmlformats-officedocument.presentationml.notesSlide+xml"/>
  <Override PartName="/ppt/tags/tag23.xml" ContentType="application/vnd.openxmlformats-officedocument.presentationml.tags+xml"/>
  <Override PartName="/ppt/notesSlides/notesSlide24.xml" ContentType="application/vnd.openxmlformats-officedocument.presentationml.notesSlide+xml"/>
  <Override PartName="/ppt/tags/tag24.xml" ContentType="application/vnd.openxmlformats-officedocument.presentationml.tags+xml"/>
  <Override PartName="/ppt/notesSlides/notesSlide25.xml" ContentType="application/vnd.openxmlformats-officedocument.presentationml.notesSlide+xml"/>
  <Override PartName="/ppt/tags/tag25.xml" ContentType="application/vnd.openxmlformats-officedocument.presentationml.tags+xml"/>
  <Override PartName="/ppt/notesSlides/notesSlide26.xml" ContentType="application/vnd.openxmlformats-officedocument.presentationml.notesSlide+xml"/>
  <Override PartName="/ppt/tags/tag26.xml" ContentType="application/vnd.openxmlformats-officedocument.presentationml.tags+xml"/>
  <Override PartName="/ppt/notesSlides/notesSlide27.xml" ContentType="application/vnd.openxmlformats-officedocument.presentationml.notesSlide+xml"/>
  <Override PartName="/ppt/tags/tag27.xml" ContentType="application/vnd.openxmlformats-officedocument.presentationml.tags+xml"/>
  <Override PartName="/ppt/notesSlides/notesSlide28.xml" ContentType="application/vnd.openxmlformats-officedocument.presentationml.notesSlide+xml"/>
  <Override PartName="/ppt/tags/tag28.xml" ContentType="application/vnd.openxmlformats-officedocument.presentationml.tags+xml"/>
  <Override PartName="/ppt/notesSlides/notesSlide29.xml" ContentType="application/vnd.openxmlformats-officedocument.presentationml.notesSlide+xml"/>
  <Override PartName="/ppt/tags/tag29.xml" ContentType="application/vnd.openxmlformats-officedocument.presentationml.tags+xml"/>
  <Override PartName="/ppt/notesSlides/notesSlide30.xml" ContentType="application/vnd.openxmlformats-officedocument.presentationml.notesSlide+xml"/>
  <Override PartName="/ppt/tags/tag30.xml" ContentType="application/vnd.openxmlformats-officedocument.presentationml.tags+xml"/>
  <Override PartName="/ppt/notesSlides/notesSlide31.xml" ContentType="application/vnd.openxmlformats-officedocument.presentationml.notesSlide+xml"/>
  <Override PartName="/ppt/tags/tag31.xml" ContentType="application/vnd.openxmlformats-officedocument.presentationml.tags+xml"/>
  <Override PartName="/ppt/notesSlides/notesSlide32.xml" ContentType="application/vnd.openxmlformats-officedocument.presentationml.notesSlide+xml"/>
  <Override PartName="/ppt/tags/tag32.xml" ContentType="application/vnd.openxmlformats-officedocument.presentationml.tags+xml"/>
  <Override PartName="/ppt/notesSlides/notesSlide33.xml" ContentType="application/vnd.openxmlformats-officedocument.presentationml.notesSlide+xml"/>
  <Override PartName="/ppt/tags/tag33.xml" ContentType="application/vnd.openxmlformats-officedocument.presentationml.tags+xml"/>
  <Override PartName="/ppt/notesSlides/notesSlide34.xml" ContentType="application/vnd.openxmlformats-officedocument.presentationml.notesSlide+xml"/>
  <Override PartName="/ppt/tags/tag34.xml" ContentType="application/vnd.openxmlformats-officedocument.presentationml.tags+xml"/>
  <Override PartName="/ppt/notesSlides/notesSlide35.xml" ContentType="application/vnd.openxmlformats-officedocument.presentationml.notesSlide+xml"/>
  <Override PartName="/ppt/tags/tag35.xml" ContentType="application/vnd.openxmlformats-officedocument.presentationml.tags+xml"/>
  <Override PartName="/ppt/notesSlides/notesSlide36.xml" ContentType="application/vnd.openxmlformats-officedocument.presentationml.notesSlide+xml"/>
  <Override PartName="/ppt/tags/tag36.xml" ContentType="application/vnd.openxmlformats-officedocument.presentationml.tags+xml"/>
  <Override PartName="/ppt/notesSlides/notesSlide37.xml" ContentType="application/vnd.openxmlformats-officedocument.presentationml.notesSlide+xml"/>
  <Override PartName="/ppt/tags/tag37.xml" ContentType="application/vnd.openxmlformats-officedocument.presentationml.tags+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4"/>
  </p:notesMasterIdLst>
  <p:sldIdLst>
    <p:sldId id="480" r:id="rId5"/>
    <p:sldId id="276" r:id="rId6"/>
    <p:sldId id="594" r:id="rId7"/>
    <p:sldId id="552" r:id="rId8"/>
    <p:sldId id="638" r:id="rId9"/>
    <p:sldId id="643" r:id="rId10"/>
    <p:sldId id="639" r:id="rId11"/>
    <p:sldId id="640" r:id="rId12"/>
    <p:sldId id="646" r:id="rId13"/>
    <p:sldId id="644" r:id="rId14"/>
    <p:sldId id="645" r:id="rId15"/>
    <p:sldId id="648" r:id="rId16"/>
    <p:sldId id="649" r:id="rId17"/>
    <p:sldId id="650" r:id="rId18"/>
    <p:sldId id="651" r:id="rId19"/>
    <p:sldId id="652" r:id="rId20"/>
    <p:sldId id="653" r:id="rId21"/>
    <p:sldId id="654" r:id="rId22"/>
    <p:sldId id="655" r:id="rId23"/>
    <p:sldId id="656" r:id="rId24"/>
    <p:sldId id="660" r:id="rId25"/>
    <p:sldId id="657" r:id="rId26"/>
    <p:sldId id="634" r:id="rId27"/>
    <p:sldId id="662" r:id="rId28"/>
    <p:sldId id="667" r:id="rId29"/>
    <p:sldId id="663" r:id="rId30"/>
    <p:sldId id="669" r:id="rId31"/>
    <p:sldId id="670" r:id="rId32"/>
    <p:sldId id="666" r:id="rId33"/>
    <p:sldId id="671" r:id="rId34"/>
    <p:sldId id="674" r:id="rId35"/>
    <p:sldId id="675" r:id="rId36"/>
    <p:sldId id="672" r:id="rId37"/>
    <p:sldId id="678" r:id="rId38"/>
    <p:sldId id="676" r:id="rId39"/>
    <p:sldId id="677" r:id="rId40"/>
    <p:sldId id="313" r:id="rId41"/>
    <p:sldId id="580"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6"/>
            <p14:sldId id="594"/>
            <p14:sldId id="552"/>
            <p14:sldId id="638"/>
            <p14:sldId id="643"/>
            <p14:sldId id="639"/>
            <p14:sldId id="640"/>
            <p14:sldId id="646"/>
            <p14:sldId id="644"/>
            <p14:sldId id="645"/>
            <p14:sldId id="648"/>
            <p14:sldId id="649"/>
            <p14:sldId id="650"/>
            <p14:sldId id="651"/>
            <p14:sldId id="652"/>
            <p14:sldId id="653"/>
            <p14:sldId id="654"/>
            <p14:sldId id="655"/>
            <p14:sldId id="656"/>
            <p14:sldId id="660"/>
            <p14:sldId id="657"/>
            <p14:sldId id="634"/>
            <p14:sldId id="662"/>
            <p14:sldId id="667"/>
            <p14:sldId id="663"/>
            <p14:sldId id="669"/>
            <p14:sldId id="670"/>
            <p14:sldId id="666"/>
            <p14:sldId id="671"/>
            <p14:sldId id="674"/>
            <p14:sldId id="675"/>
            <p14:sldId id="672"/>
            <p14:sldId id="678"/>
            <p14:sldId id="676"/>
            <p14:sldId id="677"/>
            <p14:sldId id="313"/>
            <p14:sldId id="580"/>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2D3956"/>
    <a:srgbClr val="669BBC"/>
    <a:srgbClr val="FFD200"/>
    <a:srgbClr val="00AEEF"/>
    <a:srgbClr val="203E5F"/>
    <a:srgbClr val="000000"/>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06" autoAdjust="0"/>
    <p:restoredTop sz="85632" autoAdjust="0"/>
  </p:normalViewPr>
  <p:slideViewPr>
    <p:cSldViewPr snapToGrid="0">
      <p:cViewPr varScale="1">
        <p:scale>
          <a:sx n="60" d="100"/>
          <a:sy n="60" d="100"/>
        </p:scale>
        <p:origin x="1152" y="42"/>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742479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C3DD66-2379-968D-6815-C117EC4011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C16EBE-2304-1E70-CFDA-53F47B3796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076CFC-793C-469E-F610-1AB2AC92A4E9}"/>
              </a:ext>
            </a:extLst>
          </p:cNvPr>
          <p:cNvSpPr>
            <a:spLocks noGrp="1"/>
          </p:cNvSpPr>
          <p:nvPr>
            <p:ph type="body" idx="1"/>
          </p:nvPr>
        </p:nvSpPr>
        <p:spPr/>
        <p:txBody>
          <a:bodyPr/>
          <a:lstStyle/>
          <a:p>
            <a:pPr marL="0" marR="0" algn="just" rtl="1">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E5FA968-D385-6508-5B47-1CA5EDF6D1B8}"/>
              </a:ext>
            </a:extLst>
          </p:cNvPr>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734384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r" rtl="1"/>
            <a:endParaRPr lang="en-US" b="1"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2552988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A1D4A7-855F-06C0-82B0-3D930EE85E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7B699B7-37DE-C5D2-06D5-FD877F45EFE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958158-1A27-9AFB-68E2-E35F648C5EDA}"/>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B580222C-13D5-5F1F-4771-F53EF1B7F47C}"/>
              </a:ext>
            </a:extLst>
          </p:cNvPr>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4161491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65138-2987-D441-6004-1809408D80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B147D6-8067-49E0-F5B0-E331CFBB44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21E52E-B8AA-C013-7F75-0911D0C58D12}"/>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C592E199-BA58-3FFC-CE4C-615142AB3FCF}"/>
              </a:ext>
            </a:extLst>
          </p:cNvPr>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16334289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E2DC1B-16B7-143A-6A2D-52796ADF92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CA586C-C796-7944-CFA7-1CF88133A2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428E82-1375-7B50-3F7F-8592A75BD1F8}"/>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8DA6D1F0-14F5-31E9-D0C6-6A26A3838E62}"/>
              </a:ext>
            </a:extLst>
          </p:cNvPr>
          <p:cNvSpPr>
            <a:spLocks noGrp="1"/>
          </p:cNvSpPr>
          <p:nvPr>
            <p:ph type="sldNum" sz="quarter" idx="5"/>
          </p:nvPr>
        </p:nvSpPr>
        <p:spPr/>
        <p:txBody>
          <a:bodyPr/>
          <a:lstStyle/>
          <a:p>
            <a:fld id="{E88088B5-5D3D-41C5-9929-9FAB3A249D9E}" type="slidenum">
              <a:rPr lang="en-US" smtClean="0"/>
              <a:t>7</a:t>
            </a:fld>
            <a:endParaRPr lang="en-US"/>
          </a:p>
        </p:txBody>
      </p:sp>
    </p:spTree>
    <p:extLst>
      <p:ext uri="{BB962C8B-B14F-4D97-AF65-F5344CB8AC3E}">
        <p14:creationId xmlns:p14="http://schemas.microsoft.com/office/powerpoint/2010/main" val="11761400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DAC3F-7783-4C2F-072A-FEC88A57249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7F5C0F-3451-0584-8FED-BF37906E15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A3521A8-4244-5AD3-F4C9-079C6A206CFE}"/>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87CCED32-3656-4A82-1C7C-D33FD77B961C}"/>
              </a:ext>
            </a:extLst>
          </p:cNvPr>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2734020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18C22E-81CD-D6A8-CD27-55F71CBDC3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B2F35C-AE0A-C271-4788-3FD60EFF8B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101F81-F6AD-14C0-6E48-EA28A098B38C}"/>
              </a:ext>
            </a:extLst>
          </p:cNvPr>
          <p:cNvSpPr>
            <a:spLocks noGrp="1"/>
          </p:cNvSpPr>
          <p:nvPr>
            <p:ph type="body" idx="1"/>
          </p:nvPr>
        </p:nvSpPr>
        <p:spPr/>
        <p:txBody>
          <a:bodyPr/>
          <a:lstStyle/>
          <a:p>
            <a:pPr marL="0" marR="0" algn="just" rtl="1">
              <a:lnSpc>
                <a:spcPct val="150000"/>
              </a:lnSpc>
              <a:spcAft>
                <a:spcPts val="600"/>
              </a:spcAft>
            </a:pPr>
            <a:endParaRPr lang="en-US" sz="1800" b="1"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B564F49-240B-8BFB-AAB9-C38426F3E44A}"/>
              </a:ext>
            </a:extLst>
          </p:cNvPr>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5387280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D5E65D-DCDA-5349-396F-D623A6DABB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B7A8E4-83C4-4BEB-EA22-6243B0198F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DC3F45-F08B-BACD-DFBE-4F909BA89E32}"/>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6152A0F8-48F2-AA7C-C19C-23F1BE6D8599}"/>
              </a:ext>
            </a:extLst>
          </p:cNvPr>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2760411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2FD55C-C32E-3FA2-C499-5612502A2A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2DCC55-65C8-E488-A151-173D9E725A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62FF87-10E4-EDD7-C5CE-DE62CDBCA930}"/>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ECA6A4F0-06AC-1F75-592C-1093422D5EA1}"/>
              </a:ext>
            </a:extLst>
          </p:cNvPr>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1098251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AEECCF-4C0A-1935-3522-F50842FBD1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EBBB7-D45B-9741-0853-07EFC3D0E04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C2448E-135E-20F0-3E7D-F380659094FC}"/>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76344509-DF7F-E24E-AB47-8609E95AEA22}"/>
              </a:ext>
            </a:extLst>
          </p:cNvPr>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1207061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C063F-5B9A-E995-7A9E-B746764210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F3CF45-0152-8C55-EBB6-084EFCDC6C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8BF63E-20E8-CD26-EBB4-907484D3F74B}"/>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F62279BE-E5DE-C03E-1CF9-739D3431B78F}"/>
              </a:ext>
            </a:extLst>
          </p:cNvPr>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24392602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99EC8-E955-17FE-723C-6F007AE482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287362-0DA0-9945-F028-278CCF4F09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A5FD6F-18E5-E68E-974C-552E258F55C2}"/>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48D73BB2-8670-4964-2B00-87599E6C856B}"/>
              </a:ext>
            </a:extLst>
          </p:cNvPr>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25835844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99F3E4-EDC3-D891-60C6-F1142BE098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1401D3-FD27-9D9D-B40A-EAF9CE8F7F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06050F-9D30-9DF8-2265-97D1F2A24851}"/>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160AD390-94DF-87DE-5EE5-BBB67D1EF3B5}"/>
              </a:ext>
            </a:extLst>
          </p:cNvPr>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0883539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84FB8-8DE8-2C9F-6C92-2C4159E251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297F3-D168-78EC-BFC0-7E293ED689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FE1818-5CB0-50A8-3301-963EABD46FE0}"/>
              </a:ext>
            </a:extLst>
          </p:cNvPr>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a:extLst>
              <a:ext uri="{FF2B5EF4-FFF2-40B4-BE49-F238E27FC236}">
                <a16:creationId xmlns:a16="http://schemas.microsoft.com/office/drawing/2014/main" id="{E2AD6F5F-C465-08C4-3A15-5AA4CE6D0AE1}"/>
              </a:ext>
            </a:extLst>
          </p:cNvPr>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5185329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FEFDCF-7577-E533-2587-12A0430C3A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8CE2FD5-4A56-6358-AB83-ED984BEA43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2563FF-B4D8-AA2A-E4F4-37BA21BEC7D3}"/>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7252B3B3-8933-D2A3-2FA1-55E00E3EBF7C}"/>
              </a:ext>
            </a:extLst>
          </p:cNvPr>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5050760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19A1D-DC38-A3FF-B24A-4AF1F5421C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A22CD5-FBCB-C9E4-85F1-A0AD3DB237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1ADC18-62E2-E605-A656-7A17C6294F40}"/>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F92310BC-1EAA-7603-8E2E-6DA9CFD2B237}"/>
              </a:ext>
            </a:extLst>
          </p:cNvPr>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2238328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ECE013-BE9A-395B-9575-2E73E619B2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AE6B3E-12B6-5D26-AC19-62673340B6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1E5114-3C87-415F-1A33-8442D4CED829}"/>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6963F23D-0849-0976-3746-B39F92982C38}"/>
              </a:ext>
            </a:extLst>
          </p:cNvPr>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981903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93818F-2A36-E8CE-0C07-324E036BED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0E9A06-5356-5021-497E-93BD3F63AF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D6770C3-83DE-E8DB-95E1-3C35FFB2A2FF}"/>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40EE523C-EE47-ED36-7230-D369F6B2B53D}"/>
              </a:ext>
            </a:extLst>
          </p:cNvPr>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9111319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74AAD5-CB46-76F8-E043-1D53BA2BE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367B95-8C11-78CC-9A49-CAD07FF701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B6D56C-C3F7-5FB5-4338-6D261D4C0412}"/>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59891485-E76D-9AA1-35B7-C8B1D0E0DAFF}"/>
              </a:ext>
            </a:extLst>
          </p:cNvPr>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41138478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8D20FF-AF58-331A-C594-267179D6E5D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55576E-FCE2-229B-9967-66FDDDD4C1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F881D-3BE4-EB72-F4ED-5AE01E9C6348}"/>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8F240C7E-86C9-D555-C6B9-A723D8A17F33}"/>
              </a:ext>
            </a:extLst>
          </p:cNvPr>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1472545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026A5-8C88-3067-3B10-3D4999C2A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80B894-F12C-9FDB-A654-B6E4D4B24A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54FFB-B862-C069-551D-826D830F70F7}"/>
              </a:ext>
            </a:extLst>
          </p:cNvPr>
          <p:cNvSpPr>
            <a:spLocks noGrp="1"/>
          </p:cNvSpPr>
          <p:nvPr>
            <p:ph type="body" idx="1"/>
          </p:nvPr>
        </p:nvSpPr>
        <p:spPr/>
        <p:txBody>
          <a:bodyPr/>
          <a:lstStyle/>
          <a:p>
            <a:pPr marL="0" marR="0" algn="just" rtl="1">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AF124FE-4482-33E1-B910-CE282667178E}"/>
              </a:ext>
            </a:extLst>
          </p:cNvPr>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961191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BE380-E3CA-C40B-322B-EC6AD5D9FF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1FCD8A-BC7F-BD1A-F2CE-238EE763B2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9CCCB2-9137-306F-D50F-923ECEE1F0AB}"/>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8CC57390-CA05-8FFE-916C-325FCE381FDB}"/>
              </a:ext>
            </a:extLst>
          </p:cNvPr>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1182768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10889-3630-9F81-B7E4-64F93DBCE6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5C9152-881E-505E-8DA8-8BC63C64F9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65560F-9607-3CDC-8B65-8E941A78B8A8}"/>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F4835940-B4D7-8D85-78FE-536FC207DC04}"/>
              </a:ext>
            </a:extLst>
          </p:cNvPr>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140280977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9FADA-FECB-68F6-7990-01BCD62B30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A737793-C9F6-C909-A68F-6F6310A75D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5361B46-C47E-3F23-D717-93664508DFBF}"/>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ED1655C8-008A-3C1E-5017-04A2E64E5E18}"/>
              </a:ext>
            </a:extLst>
          </p:cNvPr>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97374680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D107F0-A084-9735-2550-E3ADF19185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52AD55-A349-9E67-672E-7A3ED8718E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F185892-FA6E-051D-E5A5-B785B06BE3DC}"/>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AC55B9EC-BDF5-07D4-A498-13E2162EDDCC}"/>
              </a:ext>
            </a:extLst>
          </p:cNvPr>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1273049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06B99D-0CC9-0F68-72C0-2742F0FE0A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1C11C4-49F0-B87A-0D17-3683E80ECF4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E50A5A-804D-8E45-8C30-3CDE6B1C6139}"/>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78FB6C40-0F8C-54EB-3B33-75F895D894B9}"/>
              </a:ext>
            </a:extLst>
          </p:cNvPr>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19703428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8A96B-3F88-D18B-A675-06E2AE1CFD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46EDA3-7B77-56DD-80B0-D84B528AA6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7CBAC1-FBB3-0777-EF3F-CD1FAE387576}"/>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0F530584-C415-ECE8-9F54-725532FD552C}"/>
              </a:ext>
            </a:extLst>
          </p:cNvPr>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2825843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34C02-AB84-34BE-7E19-257484A3A0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B546F2E-E9DB-1FD9-13E7-234A1102AA2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C1A39D-B845-86D3-E3F5-DA24A4C29F65}"/>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43BB26F1-740F-B2F3-E0E4-12CD9DC02506}"/>
              </a:ext>
            </a:extLst>
          </p:cNvPr>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464245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AA2F7-B368-5852-289F-603C57528B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EFF34-6524-5069-73BD-150DF680EA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2EC7C4-E83A-E2DC-5B9E-B273A119B70E}"/>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EC34268C-D458-9F22-D3E4-61D10AC1BEE4}"/>
              </a:ext>
            </a:extLst>
          </p:cNvPr>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2535283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4EF630-29BA-EB71-EDE7-79247122D0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5D90B5-0726-0072-D81F-004F251E4A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CEFF4CF-42E2-7E56-975C-11C7DBE0CD00}"/>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4153FBA0-C3D9-11D2-9F69-8376392FA6E9}"/>
              </a:ext>
            </a:extLst>
          </p:cNvPr>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7870407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9CEAFC-7D02-10F0-0DFD-D27D94443F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BAFBED-2161-B247-3BF8-D01332AF54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229071-E449-5051-7825-D20BFE38F326}"/>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8F526471-030B-44F7-7023-22F1B84BEB85}"/>
              </a:ext>
            </a:extLst>
          </p:cNvPr>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19623502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026A5-8C88-3067-3B10-3D4999C2A7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80B894-F12C-9FDB-A654-B6E4D4B24A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E54FFB-B862-C069-551D-826D830F70F7}"/>
              </a:ext>
            </a:extLst>
          </p:cNvPr>
          <p:cNvSpPr>
            <a:spLocks noGrp="1"/>
          </p:cNvSpPr>
          <p:nvPr>
            <p:ph type="body" idx="1"/>
          </p:nvPr>
        </p:nvSpPr>
        <p:spPr/>
        <p:txBody>
          <a:bodyPr/>
          <a:lstStyle/>
          <a:p>
            <a:pPr marL="0" marR="0" algn="just" rtl="1">
              <a:lnSpc>
                <a:spcPct val="150000"/>
              </a:lnSpc>
              <a:spcAft>
                <a:spcPts val="600"/>
              </a:spcAft>
            </a:pP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AF124FE-4482-33E1-B910-CE282667178E}"/>
              </a:ext>
            </a:extLst>
          </p:cNvPr>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19060834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AA2F7-B368-5852-289F-603C57528B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EFF34-6524-5069-73BD-150DF680EA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2EC7C4-E83A-E2DC-5B9E-B273A119B70E}"/>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EC34268C-D458-9F22-D3E4-61D10AC1BEE4}"/>
              </a:ext>
            </a:extLst>
          </p:cNvPr>
          <p:cNvSpPr>
            <a:spLocks noGrp="1"/>
          </p:cNvSpPr>
          <p:nvPr>
            <p:ph type="sldNum" sz="quarter" idx="5"/>
          </p:nvPr>
        </p:nvSpPr>
        <p:spPr/>
        <p:txBody>
          <a:bodyPr/>
          <a:lstStyle/>
          <a:p>
            <a:fld id="{E88088B5-5D3D-41C5-9929-9FAB3A249D9E}" type="slidenum">
              <a:rPr lang="en-US" smtClean="0"/>
              <a:t>35</a:t>
            </a:fld>
            <a:endParaRPr lang="en-US"/>
          </a:p>
        </p:txBody>
      </p:sp>
    </p:spTree>
    <p:extLst>
      <p:ext uri="{BB962C8B-B14F-4D97-AF65-F5344CB8AC3E}">
        <p14:creationId xmlns:p14="http://schemas.microsoft.com/office/powerpoint/2010/main" val="175324721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2E93F-39C9-8EC8-C51B-54F273643E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1E61E0-70D1-F48F-6904-60574B40A0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DB0AA1-6F9A-2893-79E6-BD7391D45E8C}"/>
              </a:ext>
            </a:extLst>
          </p:cNvPr>
          <p:cNvSpPr>
            <a:spLocks noGrp="1"/>
          </p:cNvSpPr>
          <p:nvPr>
            <p:ph type="body" idx="1"/>
          </p:nvPr>
        </p:nvSpPr>
        <p:spPr/>
        <p:txBody>
          <a:bodyPr/>
          <a:lstStyle/>
          <a:p>
            <a:pPr algn="r" rtl="1"/>
            <a:endParaRPr lang="en-US" b="1" dirty="0"/>
          </a:p>
        </p:txBody>
      </p:sp>
      <p:sp>
        <p:nvSpPr>
          <p:cNvPr id="4" name="Slide Number Placeholder 3">
            <a:extLst>
              <a:ext uri="{FF2B5EF4-FFF2-40B4-BE49-F238E27FC236}">
                <a16:creationId xmlns:a16="http://schemas.microsoft.com/office/drawing/2014/main" id="{2C5F644B-63F3-7074-C542-D4A495037AB5}"/>
              </a:ext>
            </a:extLst>
          </p:cNvPr>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208349278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r" defTabSz="914400" rtl="1"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901296-F71E-BE94-EABF-239A0B5D20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C974B0-14A6-E014-29EA-D05DD44432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70A887-F8A8-5557-DE11-7CCFC2F467CC}"/>
              </a:ext>
            </a:extLst>
          </p:cNvPr>
          <p:cNvSpPr>
            <a:spLocks noGrp="1"/>
          </p:cNvSpPr>
          <p:nvPr>
            <p:ph type="body" idx="1"/>
          </p:nvPr>
        </p:nvSpPr>
        <p:spPr/>
        <p:txBody>
          <a:bodyPr/>
          <a:lstStyle/>
          <a:p>
            <a:pPr algn="r" rtl="1"/>
            <a:endParaRPr lang="en-US" dirty="0"/>
          </a:p>
        </p:txBody>
      </p:sp>
      <p:sp>
        <p:nvSpPr>
          <p:cNvPr id="4" name="Slide Number Placeholder 3">
            <a:extLst>
              <a:ext uri="{FF2B5EF4-FFF2-40B4-BE49-F238E27FC236}">
                <a16:creationId xmlns:a16="http://schemas.microsoft.com/office/drawing/2014/main" id="{0F2ADE93-8495-A4C5-1024-5B21DE6C8C04}"/>
              </a:ext>
            </a:extLst>
          </p:cNvPr>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4102649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7/27/2025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7/27/2025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7/27/2025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7/27/2025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7/27/2025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7/27/2025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7/27/2025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7/27/2025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7/27/2025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4.xml"/><Relationship Id="rId1" Type="http://schemas.openxmlformats.org/officeDocument/2006/relationships/tags" Target="../tags/tag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4.xml"/><Relationship Id="rId1" Type="http://schemas.openxmlformats.org/officeDocument/2006/relationships/tags" Target="../tags/tag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4.xml"/><Relationship Id="rId1" Type="http://schemas.openxmlformats.org/officeDocument/2006/relationships/tags" Target="../tags/tag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4.xml"/><Relationship Id="rId1" Type="http://schemas.openxmlformats.org/officeDocument/2006/relationships/tags" Target="../tags/tag5.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4.xml"/><Relationship Id="rId1" Type="http://schemas.openxmlformats.org/officeDocument/2006/relationships/tags" Target="../tags/tag6.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4.xml"/><Relationship Id="rId1" Type="http://schemas.openxmlformats.org/officeDocument/2006/relationships/tags" Target="../tags/tag7.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ags" Target="../tags/tag8.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4.xml"/><Relationship Id="rId1" Type="http://schemas.openxmlformats.org/officeDocument/2006/relationships/tags" Target="../tags/tag9.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4.xml"/><Relationship Id="rId1" Type="http://schemas.openxmlformats.org/officeDocument/2006/relationships/tags" Target="../tags/tag10.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4.xml"/><Relationship Id="rId1" Type="http://schemas.openxmlformats.org/officeDocument/2006/relationships/tags" Target="../tags/tag11.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4.xml"/><Relationship Id="rId1" Type="http://schemas.openxmlformats.org/officeDocument/2006/relationships/tags" Target="../tags/tag1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4.xml"/><Relationship Id="rId1" Type="http://schemas.openxmlformats.org/officeDocument/2006/relationships/tags" Target="../tags/tag13.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4.xml"/><Relationship Id="rId1" Type="http://schemas.openxmlformats.org/officeDocument/2006/relationships/tags" Target="../tags/tag14.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4.xml"/><Relationship Id="rId1" Type="http://schemas.openxmlformats.org/officeDocument/2006/relationships/tags" Target="../tags/tag15.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4.xml"/><Relationship Id="rId1" Type="http://schemas.openxmlformats.org/officeDocument/2006/relationships/tags" Target="../tags/tag16.xml"/><Relationship Id="rId5" Type="http://schemas.openxmlformats.org/officeDocument/2006/relationships/image" Target="../media/image5.jpg"/><Relationship Id="rId4" Type="http://schemas.openxmlformats.org/officeDocument/2006/relationships/image" Target="../media/image4.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4.xml"/><Relationship Id="rId1" Type="http://schemas.openxmlformats.org/officeDocument/2006/relationships/tags" Target="../tags/tag17.xml"/><Relationship Id="rId5" Type="http://schemas.openxmlformats.org/officeDocument/2006/relationships/image" Target="../media/image6.jp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4.xml"/><Relationship Id="rId1" Type="http://schemas.openxmlformats.org/officeDocument/2006/relationships/tags" Target="../tags/tag18.x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4.xml"/><Relationship Id="rId1" Type="http://schemas.openxmlformats.org/officeDocument/2006/relationships/tags" Target="../tags/tag19.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4.xml"/><Relationship Id="rId1" Type="http://schemas.openxmlformats.org/officeDocument/2006/relationships/tags" Target="../tags/tag20.xml"/><Relationship Id="rId4" Type="http://schemas.openxmlformats.org/officeDocument/2006/relationships/image" Target="../media/image4.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4.xml"/><Relationship Id="rId1" Type="http://schemas.openxmlformats.org/officeDocument/2006/relationships/tags" Target="../tags/tag21.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xml"/><Relationship Id="rId1" Type="http://schemas.openxmlformats.org/officeDocument/2006/relationships/tags" Target="../tags/tag2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4.xml"/><Relationship Id="rId1" Type="http://schemas.openxmlformats.org/officeDocument/2006/relationships/tags" Target="../tags/tag23.xml"/><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4.xml"/><Relationship Id="rId1" Type="http://schemas.openxmlformats.org/officeDocument/2006/relationships/tags" Target="../tags/tag2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4.xml"/><Relationship Id="rId1" Type="http://schemas.openxmlformats.org/officeDocument/2006/relationships/tags" Target="../tags/tag25.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4.xml"/><Relationship Id="rId1" Type="http://schemas.openxmlformats.org/officeDocument/2006/relationships/tags" Target="../tags/tag26.xml"/><Relationship Id="rId5" Type="http://schemas.openxmlformats.org/officeDocument/2006/relationships/image" Target="../media/image7.JPG"/><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4.xml"/><Relationship Id="rId1" Type="http://schemas.openxmlformats.org/officeDocument/2006/relationships/tags" Target="../tags/tag27.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4.xml"/><Relationship Id="rId1" Type="http://schemas.openxmlformats.org/officeDocument/2006/relationships/tags" Target="../tags/tag28.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4.xml"/><Relationship Id="rId1" Type="http://schemas.openxmlformats.org/officeDocument/2006/relationships/tags" Target="../tags/tag29.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4.xml"/><Relationship Id="rId1" Type="http://schemas.openxmlformats.org/officeDocument/2006/relationships/tags" Target="../tags/tag30.xml"/><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4.xml"/><Relationship Id="rId1" Type="http://schemas.openxmlformats.org/officeDocument/2006/relationships/tags" Target="../tags/tag31.xml"/><Relationship Id="rId4" Type="http://schemas.openxmlformats.org/officeDocument/2006/relationships/image" Target="../media/image4.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4.xml"/><Relationship Id="rId1" Type="http://schemas.openxmlformats.org/officeDocument/2006/relationships/tags" Target="../tags/tag32.xml"/><Relationship Id="rId5" Type="http://schemas.openxmlformats.org/officeDocument/2006/relationships/image" Target="../media/image8.jpg"/><Relationship Id="rId4" Type="http://schemas.openxmlformats.org/officeDocument/2006/relationships/image" Target="../media/image4.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xml"/><Relationship Id="rId1" Type="http://schemas.openxmlformats.org/officeDocument/2006/relationships/tags" Target="../tags/tag33.xml"/><Relationship Id="rId4" Type="http://schemas.openxmlformats.org/officeDocument/2006/relationships/image" Target="../media/image4.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4.xml"/><Relationship Id="rId1" Type="http://schemas.openxmlformats.org/officeDocument/2006/relationships/tags" Target="../tags/tag34.xml"/><Relationship Id="rId4" Type="http://schemas.openxmlformats.org/officeDocument/2006/relationships/image" Target="../media/image4.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4.xml"/><Relationship Id="rId1" Type="http://schemas.openxmlformats.org/officeDocument/2006/relationships/tags" Target="../tags/tag35.xml"/><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6.xml"/><Relationship Id="rId5" Type="http://schemas.openxmlformats.org/officeDocument/2006/relationships/image" Target="../media/image4.png"/><Relationship Id="rId4" Type="http://schemas.openxmlformats.org/officeDocument/2006/relationships/image" Target="../media/image9.jpe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7.xml"/><Relationship Id="rId5" Type="http://schemas.openxmlformats.org/officeDocument/2006/relationships/image" Target="../media/image4.png"/><Relationship Id="rId4" Type="http://schemas.openxmlformats.org/officeDocument/2006/relationships/image" Target="../media/image9.jpeg"/></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5.xml"/><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8344" y="3689671"/>
            <a:ext cx="5216525" cy="398780"/>
          </a:xfrm>
          <a:prstGeom prst="rect">
            <a:avLst/>
          </a:prstGeom>
          <a:noFill/>
        </p:spPr>
        <p:txBody>
          <a:bodyPr wrap="square" rtlCol="0">
            <a:spAutoFit/>
          </a:bodyPr>
          <a:lstStyle/>
          <a:p>
            <a:r>
              <a:rPr lang="en-US" sz="2000" dirty="0">
                <a:latin typeface="Times New Roman" panose="02020603050405020304" pitchFamily="18" charset="0"/>
                <a:cs typeface="Times New Roman" panose="02020603050405020304" pitchFamily="18" charset="0"/>
              </a:rPr>
              <a:t>Prepared by Dr. Hayat Farag</a:t>
            </a:r>
          </a:p>
        </p:txBody>
      </p:sp>
      <p:sp>
        <p:nvSpPr>
          <p:cNvPr id="31" name="TextBox 30"/>
          <p:cNvSpPr txBox="1"/>
          <p:nvPr/>
        </p:nvSpPr>
        <p:spPr>
          <a:xfrm>
            <a:off x="688662" y="2237921"/>
            <a:ext cx="4921219" cy="1261884"/>
          </a:xfrm>
          <a:prstGeom prst="rect">
            <a:avLst/>
          </a:prstGeom>
          <a:noFill/>
        </p:spPr>
        <p:txBody>
          <a:bodyPr wrap="square" rtlCol="0">
            <a:spAutoFit/>
          </a:bodyPr>
          <a:lstStyle/>
          <a:p>
            <a:pPr algn="ctr"/>
            <a:r>
              <a:rPr lang="en-US" sz="3800" b="1" dirty="0">
                <a:solidFill>
                  <a:srgbClr val="00B0F0"/>
                </a:solidFill>
                <a:latin typeface="Times New Roman" panose="02020603050405020304" pitchFamily="18" charset="0"/>
                <a:cs typeface="Times New Roman" panose="02020603050405020304" pitchFamily="18" charset="0"/>
              </a:rPr>
              <a:t>Coding for Medical Necessity</a:t>
            </a:r>
          </a:p>
        </p:txBody>
      </p:sp>
      <p:sp>
        <p:nvSpPr>
          <p:cNvPr id="34" name="Rectangle: Rounded Corners 33"/>
          <p:cNvSpPr/>
          <p:nvPr/>
        </p:nvSpPr>
        <p:spPr>
          <a:xfrm>
            <a:off x="158198" y="5839083"/>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8</a:t>
            </a:r>
          </a:p>
        </p:txBody>
      </p:sp>
      <p:sp>
        <p:nvSpPr>
          <p:cNvPr id="46" name="TextBox 45"/>
          <p:cNvSpPr txBox="1"/>
          <p:nvPr/>
        </p:nvSpPr>
        <p:spPr>
          <a:xfrm>
            <a:off x="329269" y="5104240"/>
            <a:ext cx="1949123"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MHA631</a:t>
            </a:r>
          </a:p>
          <a:p>
            <a:r>
              <a:rPr lang="en-US" sz="2000" dirty="0">
                <a:latin typeface="Times New Roman" panose="02020603050405020304" pitchFamily="18" charset="0"/>
                <a:cs typeface="Times New Roman" panose="02020603050405020304" pitchFamily="18" charset="0"/>
              </a:rPr>
              <a:t>Health Insurance</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4072624" y="802093"/>
            <a:ext cx="3902032"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Objectives </a:t>
            </a:r>
          </a:p>
        </p:txBody>
      </p:sp>
      <p:sp>
        <p:nvSpPr>
          <p:cNvPr id="48" name="TextBox 47"/>
          <p:cNvSpPr txBox="1"/>
          <p:nvPr/>
        </p:nvSpPr>
        <p:spPr>
          <a:xfrm>
            <a:off x="994611" y="1946480"/>
            <a:ext cx="10106525" cy="3731278"/>
          </a:xfrm>
          <a:prstGeom prst="rect">
            <a:avLst/>
          </a:prstGeom>
          <a:noFill/>
        </p:spPr>
        <p:txBody>
          <a:bodyPr wrap="square" rtlCol="0">
            <a:spAutoFit/>
          </a:bodyPr>
          <a:lstStyle/>
          <a:p>
            <a:pPr marL="342900" indent="-342900" algn="just">
              <a:lnSpc>
                <a:spcPct val="300000"/>
              </a:lnSpc>
              <a:buFont typeface="Symbol" panose="05050102010706020507" pitchFamily="18" charset="2"/>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Explore </a:t>
            </a:r>
            <a:r>
              <a:rPr lang="en-US" sz="2800" kern="100" dirty="0">
                <a:latin typeface="Times New Roman" panose="02020603050405020304" pitchFamily="18" charset="0"/>
                <a:cs typeface="Arial" panose="020B0604020202020204" pitchFamily="34" charset="0"/>
              </a:rPr>
              <a:t>Applying Coding guidelines. </a:t>
            </a:r>
          </a:p>
          <a:p>
            <a:pPr marL="342900" marR="0" lvl="0" indent="-342900" algn="just" rtl="0">
              <a:lnSpc>
                <a:spcPct val="300000"/>
              </a:lnSpc>
              <a:buFont typeface="Symbol" panose="05050102010706020507" pitchFamily="18" charset="2"/>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Discuss Coding and Billing Considerations.</a:t>
            </a:r>
          </a:p>
          <a:p>
            <a:pPr marL="342900" marR="0" lvl="0" indent="-342900" algn="just" rtl="0">
              <a:lnSpc>
                <a:spcPct val="300000"/>
              </a:lnSpc>
              <a:buFont typeface="Symbol" panose="05050102010706020507" pitchFamily="18" charset="2"/>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Examine Coding from Patient Reports.</a:t>
            </a:r>
          </a:p>
        </p:txBody>
      </p:sp>
      <p:pic>
        <p:nvPicPr>
          <p:cNvPr id="7"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6725A-6E59-2BDE-E709-52EBE902E42B}"/>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8668F5CD-59E1-EE5B-4967-0CC149620A2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C89E1E15-B03A-5CAD-AF36-0355BC1E014E}"/>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718CFDD9-8BC8-AF8F-FC31-6BC810F4B995}"/>
              </a:ext>
            </a:extLst>
          </p:cNvPr>
          <p:cNvSpPr/>
          <p:nvPr/>
        </p:nvSpPr>
        <p:spPr>
          <a:xfrm>
            <a:off x="1170274"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endParaRPr lang="en-US" dirty="0"/>
          </a:p>
        </p:txBody>
      </p:sp>
      <p:pic>
        <p:nvPicPr>
          <p:cNvPr id="5" name="Graphic 21">
            <a:extLst>
              <a:ext uri="{FF2B5EF4-FFF2-40B4-BE49-F238E27FC236}">
                <a16:creationId xmlns:a16="http://schemas.microsoft.com/office/drawing/2014/main" id="{211DCCA9-BB04-5813-2B58-A1B8C93D6CF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2036C234-7A25-5C43-444E-B6FAE620E030}"/>
              </a:ext>
            </a:extLst>
          </p:cNvPr>
          <p:cNvSpPr txBox="1"/>
          <p:nvPr/>
        </p:nvSpPr>
        <p:spPr>
          <a:xfrm>
            <a:off x="1675976" y="2976471"/>
            <a:ext cx="7275087" cy="986360"/>
          </a:xfrm>
          <a:prstGeom prst="rect">
            <a:avLst/>
          </a:prstGeom>
          <a:noFill/>
        </p:spPr>
        <p:txBody>
          <a:bodyPr wrap="square" rtlCol="0">
            <a:spAutoFit/>
          </a:bodyPr>
          <a:lstStyle/>
          <a:p>
            <a:pPr marL="0" marR="0" algn="just">
              <a:lnSpc>
                <a:spcPct val="150000"/>
              </a:lnSpc>
              <a:spcAft>
                <a:spcPts val="600"/>
              </a:spcAft>
            </a:pPr>
            <a:r>
              <a:rPr lang="en-US" sz="4400" b="1" kern="100" dirty="0">
                <a:effectLst/>
                <a:latin typeface="Times New Roman" panose="02020603050405020304" pitchFamily="18" charset="0"/>
                <a:ea typeface="Aptos" panose="020B0004020202020204" pitchFamily="34" charset="0"/>
                <a:cs typeface="Arial" panose="020B0604020202020204" pitchFamily="34" charset="0"/>
              </a:rPr>
              <a:t>Applying Coding Guidelines</a:t>
            </a:r>
          </a:p>
        </p:txBody>
      </p:sp>
    </p:spTree>
    <p:custDataLst>
      <p:tags r:id="rId1"/>
    </p:custDataLst>
    <p:extLst>
      <p:ext uri="{BB962C8B-B14F-4D97-AF65-F5344CB8AC3E}">
        <p14:creationId xmlns:p14="http://schemas.microsoft.com/office/powerpoint/2010/main" val="262158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389596-9DC9-43C4-5D32-2FED9DD0353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4CF6653-FB3D-F869-E0A3-CECA4900E1C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9F3A5310-1DE6-F47B-0906-BA3A8B19722D}"/>
              </a:ext>
            </a:extLst>
          </p:cNvPr>
          <p:cNvSpPr txBox="1"/>
          <p:nvPr/>
        </p:nvSpPr>
        <p:spPr>
          <a:xfrm>
            <a:off x="2855495" y="935396"/>
            <a:ext cx="6126273" cy="67710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800" b="1" dirty="0">
                <a:effectLst/>
                <a:latin typeface="Times New Roman" panose="02020603050405020304" pitchFamily="18" charset="0"/>
                <a:ea typeface="Aptos" panose="020B0004020202020204" pitchFamily="34" charset="0"/>
                <a:cs typeface="Arial" panose="020B0604020202020204" pitchFamily="34" charset="0"/>
              </a:rPr>
              <a:t>Applying Coding Guidelines</a:t>
            </a:r>
            <a:endParaRPr kumimoji="0" lang="en-US" sz="38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FAA0A37B-D601-B2BC-7CA1-372CAF1435C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ABC713D2-3039-DCEA-9727-9BDDF31010FE}"/>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67CC43C-A38F-8F59-CF69-FED6D7B3703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3D732FC7-7226-90A6-A1E3-9C864B43B719}"/>
              </a:ext>
            </a:extLst>
          </p:cNvPr>
          <p:cNvSpPr txBox="1"/>
          <p:nvPr/>
        </p:nvSpPr>
        <p:spPr>
          <a:xfrm>
            <a:off x="919748" y="2121491"/>
            <a:ext cx="10084050" cy="3980898"/>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Be sure to code and report only those diagnoses, conditions, procedures, and/or services that are documented in the patient record as having been treated or medically managed. </a:t>
            </a:r>
          </a:p>
          <a:p>
            <a:pPr marL="285750" marR="0" indent="-285750" algn="just">
              <a:lnSpc>
                <a:spcPct val="150000"/>
              </a:lnSpc>
              <a:spcAft>
                <a:spcPts val="600"/>
              </a:spcAft>
              <a:buFont typeface="Arial" panose="020B0604020202020204" pitchFamily="34" charset="0"/>
              <a:buChar char="•"/>
            </a:pPr>
            <a:r>
              <a:rPr lang="en-US" sz="2400" b="1"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Medically managed </a:t>
            </a:r>
            <a:r>
              <a:rPr lang="en-US" sz="2400" kern="100" dirty="0">
                <a:latin typeface="Times New Roman" panose="02020603050405020304" pitchFamily="18" charset="0"/>
                <a:ea typeface="Aptos" panose="020B0004020202020204" pitchFamily="34" charset="0"/>
                <a:cs typeface="Arial" panose="020B0604020202020204" pitchFamily="34" charset="0"/>
              </a:rPr>
              <a:t>means that even though a diagnosis (e.g., hypertension) may not receive direct treatment during an encounter, the provider has to consider that diagnosis when determining treatment for other conditions. It is appropriate to code and report medically-managed diagnoses and conditions. </a:t>
            </a:r>
          </a:p>
        </p:txBody>
      </p:sp>
      <p:pic>
        <p:nvPicPr>
          <p:cNvPr id="7" name="Graphic 21">
            <a:extLst>
              <a:ext uri="{FF2B5EF4-FFF2-40B4-BE49-F238E27FC236}">
                <a16:creationId xmlns:a16="http://schemas.microsoft.com/office/drawing/2014/main" id="{A24A8651-5356-C8BF-6E6C-FB6F86067E8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2293888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ED270-3767-87B6-83D5-BC9D27383C2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49D0227-F436-EE89-DF53-EFD34E141BA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C83F255-DA20-D3FF-A97F-F175B2A36908}"/>
              </a:ext>
            </a:extLst>
          </p:cNvPr>
          <p:cNvSpPr txBox="1"/>
          <p:nvPr/>
        </p:nvSpPr>
        <p:spPr>
          <a:xfrm>
            <a:off x="2855495" y="935396"/>
            <a:ext cx="6126273" cy="677108"/>
          </a:xfrm>
          <a:prstGeom prst="rect">
            <a:avLst/>
          </a:prstGeom>
          <a:noFill/>
        </p:spPr>
        <p:txBody>
          <a:bodyPr wrap="square" rtlCol="0">
            <a:spAutoFit/>
          </a:bodyPr>
          <a:lstStyle/>
          <a:p>
            <a:pPr lvl="0" algn="ctr">
              <a:defRPr/>
            </a:pPr>
            <a:r>
              <a:rPr lang="en-US" sz="3800" b="1" dirty="0">
                <a:latin typeface="Times New Roman" panose="02020603050405020304" pitchFamily="18" charset="0"/>
                <a:ea typeface="Aptos" panose="020B0004020202020204" pitchFamily="34" charset="0"/>
                <a:cs typeface="Arial" panose="020B0604020202020204" pitchFamily="34" charset="0"/>
              </a:rPr>
              <a:t>Applying Coding Guidelines</a:t>
            </a:r>
            <a:endParaRPr lang="en-US" sz="3800" b="1" dirty="0">
              <a:solidFill>
                <a:prstClr val="black"/>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EBC19169-C818-AAAD-696C-D51E20E2008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C3A5B18C-149B-28A5-236C-F5891D014823}"/>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7163715-203D-978E-9D88-83052D5C4CC3}"/>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A65C6DE3-DEA0-8C44-3E23-2A4A5CBD8A4C}"/>
              </a:ext>
            </a:extLst>
          </p:cNvPr>
          <p:cNvSpPr txBox="1"/>
          <p:nvPr/>
        </p:nvSpPr>
        <p:spPr>
          <a:xfrm>
            <a:off x="919748" y="2121491"/>
            <a:ext cx="10084050" cy="3639586"/>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5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Questions</a:t>
            </a:r>
            <a:r>
              <a:rPr lang="en-US" sz="2500" kern="100" dirty="0">
                <a:latin typeface="Times New Roman" panose="02020603050405020304" pitchFamily="18" charset="0"/>
                <a:ea typeface="Aptos" panose="020B0004020202020204" pitchFamily="34" charset="0"/>
                <a:cs typeface="Arial" panose="020B0604020202020204" pitchFamily="34" charset="0"/>
              </a:rPr>
              <a:t> that should be considered before coding and reporting a diagnosis or condition include:</a:t>
            </a:r>
          </a:p>
          <a:p>
            <a:pPr marR="0" algn="just">
              <a:lnSpc>
                <a:spcPct val="150000"/>
              </a:lnSpc>
              <a:spcAft>
                <a:spcPts val="600"/>
              </a:spcAft>
            </a:pPr>
            <a:r>
              <a:rPr lang="en-US" sz="2500" kern="100" dirty="0">
                <a:latin typeface="Times New Roman" panose="02020603050405020304" pitchFamily="18" charset="0"/>
                <a:ea typeface="Aptos" panose="020B0004020202020204" pitchFamily="34" charset="0"/>
                <a:cs typeface="Arial" panose="020B0604020202020204" pitchFamily="34" charset="0"/>
              </a:rPr>
              <a:t>1. Does the diagnosis or condition support a procedure or service provided during this encounter?</a:t>
            </a:r>
          </a:p>
          <a:p>
            <a:pPr marR="0" algn="just">
              <a:lnSpc>
                <a:spcPct val="150000"/>
              </a:lnSpc>
              <a:spcAft>
                <a:spcPts val="600"/>
              </a:spcAft>
            </a:pPr>
            <a:r>
              <a:rPr lang="en-US" sz="2500" kern="100" dirty="0">
                <a:latin typeface="Times New Roman" panose="02020603050405020304" pitchFamily="18" charset="0"/>
                <a:ea typeface="Aptos" panose="020B0004020202020204" pitchFamily="34" charset="0"/>
                <a:cs typeface="Arial" panose="020B0604020202020204" pitchFamily="34" charset="0"/>
              </a:rPr>
              <a:t>2. Did the provider prescribe a new medication or change a prescription for a new or existing diagnosis or condition?</a:t>
            </a:r>
          </a:p>
        </p:txBody>
      </p:sp>
      <p:pic>
        <p:nvPicPr>
          <p:cNvPr id="7" name="Graphic 21">
            <a:extLst>
              <a:ext uri="{FF2B5EF4-FFF2-40B4-BE49-F238E27FC236}">
                <a16:creationId xmlns:a16="http://schemas.microsoft.com/office/drawing/2014/main" id="{B013CFB4-E331-8B7F-CBD6-08DDEC3FF5C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87414614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2E669-26C0-6084-A76A-22432C25C2D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5261A91-781E-1AFA-251B-29AFC5D94F9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2F84CFB5-AF28-CCC6-C998-4759369A0A94}"/>
              </a:ext>
            </a:extLst>
          </p:cNvPr>
          <p:cNvSpPr txBox="1"/>
          <p:nvPr/>
        </p:nvSpPr>
        <p:spPr>
          <a:xfrm>
            <a:off x="2855495" y="935396"/>
            <a:ext cx="6126273" cy="677108"/>
          </a:xfrm>
          <a:prstGeom prst="rect">
            <a:avLst/>
          </a:prstGeom>
          <a:noFill/>
        </p:spPr>
        <p:txBody>
          <a:bodyPr wrap="square" rtlCol="0">
            <a:spAutoFit/>
          </a:bodyPr>
          <a:lstStyle/>
          <a:p>
            <a:pPr lvl="0" algn="ctr">
              <a:defRPr/>
            </a:pPr>
            <a:r>
              <a:rPr lang="en-US" sz="3800" b="1" dirty="0">
                <a:latin typeface="Times New Roman" panose="02020603050405020304" pitchFamily="18" charset="0"/>
                <a:ea typeface="Aptos" panose="020B0004020202020204" pitchFamily="34" charset="0"/>
                <a:cs typeface="Arial" panose="020B0604020202020204" pitchFamily="34" charset="0"/>
              </a:rPr>
              <a:t>Applying Coding Guidelines</a:t>
            </a:r>
            <a:endParaRPr lang="en-US" sz="3800" b="1" dirty="0">
              <a:solidFill>
                <a:prstClr val="black"/>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1DBB454C-7193-4D20-BE0F-82847A07E8D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E779D391-F414-284A-8A11-4061F3294B73}"/>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F5ABA3F-AE61-3E95-D364-ED9B13B2A49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8E1855BC-F681-A65E-6CE1-8FAA56D36800}"/>
              </a:ext>
            </a:extLst>
          </p:cNvPr>
          <p:cNvSpPr txBox="1"/>
          <p:nvPr/>
        </p:nvSpPr>
        <p:spPr>
          <a:xfrm>
            <a:off x="919748" y="2121491"/>
            <a:ext cx="10084050" cy="3485057"/>
          </a:xfrm>
          <a:prstGeom prst="rect">
            <a:avLst/>
          </a:prstGeom>
          <a:noFill/>
        </p:spPr>
        <p:txBody>
          <a:bodyPr wrap="square" rtlCol="0">
            <a:spAutoFit/>
          </a:bodyPr>
          <a:lstStyle/>
          <a:p>
            <a:pPr marR="0" algn="just">
              <a:lnSpc>
                <a:spcPct val="20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3. Are positive diagnostic test results documented in the patient record to support a diagnosis or condition?</a:t>
            </a:r>
          </a:p>
          <a:p>
            <a:pPr marR="0" algn="just">
              <a:lnSpc>
                <a:spcPct val="20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4. Did the provider have to consider the impact of treatment for chronic conditions when treating a newly diagnosed condition?</a:t>
            </a:r>
          </a:p>
        </p:txBody>
      </p:sp>
      <p:pic>
        <p:nvPicPr>
          <p:cNvPr id="7" name="Graphic 21">
            <a:extLst>
              <a:ext uri="{FF2B5EF4-FFF2-40B4-BE49-F238E27FC236}">
                <a16:creationId xmlns:a16="http://schemas.microsoft.com/office/drawing/2014/main" id="{BC9C1B6E-2727-BE23-F22C-47EEA8DDCDF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83366789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D6E267-EDA8-7F55-7BFF-D5D1E0593FB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3C6C46B-AD57-0244-7B1A-0D5D47FF725D}"/>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C5748E5A-CE28-C668-3E2D-547F2F6958CC}"/>
              </a:ext>
            </a:extLst>
          </p:cNvPr>
          <p:cNvSpPr txBox="1"/>
          <p:nvPr/>
        </p:nvSpPr>
        <p:spPr>
          <a:xfrm>
            <a:off x="2887579" y="935396"/>
            <a:ext cx="6094189" cy="677108"/>
          </a:xfrm>
          <a:prstGeom prst="rect">
            <a:avLst/>
          </a:prstGeom>
          <a:noFill/>
        </p:spPr>
        <p:txBody>
          <a:bodyPr wrap="square" rtlCol="0">
            <a:spAutoFit/>
          </a:bodyPr>
          <a:lstStyle/>
          <a:p>
            <a:pPr lvl="0" algn="ctr">
              <a:defRPr/>
            </a:pPr>
            <a:r>
              <a:rPr lang="en-US" sz="3800" b="1" dirty="0">
                <a:latin typeface="Times New Roman" panose="02020603050405020304" pitchFamily="18" charset="0"/>
                <a:ea typeface="Aptos" panose="020B0004020202020204" pitchFamily="34" charset="0"/>
                <a:cs typeface="Arial" panose="020B0604020202020204" pitchFamily="34" charset="0"/>
              </a:rPr>
              <a:t>Applying Coding Guidelines</a:t>
            </a:r>
            <a:endParaRPr lang="en-US" sz="3800" b="1" dirty="0">
              <a:solidFill>
                <a:prstClr val="black"/>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B41B9AF7-B3D5-5C39-7562-7D4C8692DB5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513867ED-CC9D-6DBB-E7EB-C5A934A86CB7}"/>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BCBEFE9-C65D-2BF2-8CC7-64627E7F63B0}"/>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64BC6A91-0F48-E306-93CD-BB8B0CABF966}"/>
              </a:ext>
            </a:extLst>
          </p:cNvPr>
          <p:cNvSpPr txBox="1"/>
          <p:nvPr/>
        </p:nvSpPr>
        <p:spPr>
          <a:xfrm>
            <a:off x="919748" y="2121491"/>
            <a:ext cx="10084050" cy="3969805"/>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When reporting procedure/service codes on the CMS-1500, it is important to </a:t>
            </a:r>
            <a:r>
              <a:rPr lang="en-US" sz="27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carefully match </a:t>
            </a:r>
            <a:r>
              <a:rPr lang="en-US" sz="2700" kern="100" dirty="0">
                <a:latin typeface="Times New Roman" panose="02020603050405020304" pitchFamily="18" charset="0"/>
                <a:ea typeface="Aptos" panose="020B0004020202020204" pitchFamily="34" charset="0"/>
                <a:cs typeface="Arial" panose="020B0604020202020204" pitchFamily="34" charset="0"/>
              </a:rPr>
              <a:t>the appropriate diagnosis code with the procedure or service provided. </a:t>
            </a:r>
          </a:p>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Providers often document past conditions that are not active problems for the patient, and these conditions are not coded or reported on the claim. </a:t>
            </a:r>
          </a:p>
        </p:txBody>
      </p:sp>
      <p:pic>
        <p:nvPicPr>
          <p:cNvPr id="7" name="Graphic 21">
            <a:extLst>
              <a:ext uri="{FF2B5EF4-FFF2-40B4-BE49-F238E27FC236}">
                <a16:creationId xmlns:a16="http://schemas.microsoft.com/office/drawing/2014/main" id="{138BE756-DAF2-EB90-28C1-7AE05540BD2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0726538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04EE01-9F28-37EE-DB6E-9A2852751B8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D3801A9-9FE9-89CB-8722-5839E391637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C174767-D6AB-92AE-013A-18B7E9470EA7}"/>
              </a:ext>
            </a:extLst>
          </p:cNvPr>
          <p:cNvSpPr txBox="1"/>
          <p:nvPr/>
        </p:nvSpPr>
        <p:spPr>
          <a:xfrm>
            <a:off x="2855495" y="935396"/>
            <a:ext cx="6126273" cy="677108"/>
          </a:xfrm>
          <a:prstGeom prst="rect">
            <a:avLst/>
          </a:prstGeom>
          <a:noFill/>
        </p:spPr>
        <p:txBody>
          <a:bodyPr wrap="square" rtlCol="0">
            <a:spAutoFit/>
          </a:bodyPr>
          <a:lstStyle/>
          <a:p>
            <a:pPr lvl="0" algn="ctr">
              <a:defRPr/>
            </a:pPr>
            <a:r>
              <a:rPr lang="en-US" sz="3800" b="1" dirty="0">
                <a:latin typeface="Times New Roman" panose="02020603050405020304" pitchFamily="18" charset="0"/>
                <a:ea typeface="Aptos" panose="020B0004020202020204" pitchFamily="34" charset="0"/>
                <a:cs typeface="Arial" panose="020B0604020202020204" pitchFamily="34" charset="0"/>
              </a:rPr>
              <a:t>Applying Coding Guidelines</a:t>
            </a:r>
            <a:endParaRPr lang="en-US" sz="3800" b="1" dirty="0">
              <a:solidFill>
                <a:prstClr val="black"/>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6DE9354D-2492-687C-FEBA-DA4503A26CA4}"/>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51B6CB1-9687-CDA9-AE52-C0B15DAD952F}"/>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85B52C6-96E3-D64B-FF87-971EE8F65FCD}"/>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F1B28F8E-B0FB-FEA3-284F-167B8CEA876F}"/>
              </a:ext>
            </a:extLst>
          </p:cNvPr>
          <p:cNvSpPr txBox="1"/>
          <p:nvPr/>
        </p:nvSpPr>
        <p:spPr>
          <a:xfrm>
            <a:off x="919748" y="2121491"/>
            <a:ext cx="10084050" cy="3969805"/>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Report ICD-9-CM codes on the claim, beginning with the </a:t>
            </a:r>
            <a:r>
              <a:rPr lang="en-US" sz="2700" kern="100" dirty="0">
                <a:solidFill>
                  <a:srgbClr val="0070C0"/>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first-listed diagnosis</a:t>
            </a:r>
            <a:r>
              <a:rPr lang="en-US" sz="2700"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 </a:t>
            </a:r>
            <a:r>
              <a:rPr lang="en-US" sz="2700" kern="100" dirty="0">
                <a:latin typeface="Times New Roman" panose="02020603050405020304" pitchFamily="18" charset="0"/>
                <a:ea typeface="Aptos" panose="020B0004020202020204" pitchFamily="34" charset="0"/>
                <a:cs typeface="Arial" panose="020B0604020202020204" pitchFamily="34" charset="0"/>
              </a:rPr>
              <a:t>and followed by any </a:t>
            </a:r>
            <a:r>
              <a:rPr lang="en-US" sz="2700" kern="100" dirty="0">
                <a:solidFill>
                  <a:srgbClr val="0070C0"/>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secondary diagnoses </a:t>
            </a:r>
            <a:r>
              <a:rPr lang="en-US" sz="2700" kern="100" dirty="0">
                <a:latin typeface="Times New Roman" panose="02020603050405020304" pitchFamily="18" charset="0"/>
                <a:ea typeface="Aptos" panose="020B0004020202020204" pitchFamily="34" charset="0"/>
                <a:cs typeface="Arial" panose="020B0604020202020204" pitchFamily="34" charset="0"/>
              </a:rPr>
              <a:t>(e.g., coexisting conditions) that were treated or medically managed. </a:t>
            </a:r>
          </a:p>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Then, link the code for each procedure or service provided with the diagnosis or condition that proves the </a:t>
            </a:r>
            <a:r>
              <a:rPr lang="en-US" sz="2700" i="1" kern="100" dirty="0">
                <a:solidFill>
                  <a:srgbClr val="0070C0"/>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medical necessity </a:t>
            </a:r>
            <a:r>
              <a:rPr lang="en-US" sz="2700" kern="100" dirty="0">
                <a:latin typeface="Times New Roman" panose="02020603050405020304" pitchFamily="18" charset="0"/>
                <a:ea typeface="Aptos" panose="020B0004020202020204" pitchFamily="34" charset="0"/>
                <a:cs typeface="Arial" panose="020B0604020202020204" pitchFamily="34" charset="0"/>
              </a:rPr>
              <a:t>for performing the procedure or service.</a:t>
            </a:r>
          </a:p>
        </p:txBody>
      </p:sp>
      <p:pic>
        <p:nvPicPr>
          <p:cNvPr id="7" name="Graphic 21">
            <a:extLst>
              <a:ext uri="{FF2B5EF4-FFF2-40B4-BE49-F238E27FC236}">
                <a16:creationId xmlns:a16="http://schemas.microsoft.com/office/drawing/2014/main" id="{2374677F-F8F8-5FB2-953E-856433860B2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27368898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2BB0D-88B6-1561-9B44-7CA64EF2D9F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BBE9D42-BA22-C288-6C3A-80EB54C233C7}"/>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1C948B9-6519-D955-9579-A6B49A9F2CDB}"/>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CA79E32-1261-194A-FDEC-2695D6058873}"/>
              </a:ext>
            </a:extLst>
          </p:cNvPr>
          <p:cNvSpPr/>
          <p:nvPr/>
        </p:nvSpPr>
        <p:spPr>
          <a:xfrm>
            <a:off x="1170274"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endParaRPr lang="en-US" dirty="0"/>
          </a:p>
        </p:txBody>
      </p:sp>
      <p:pic>
        <p:nvPicPr>
          <p:cNvPr id="5" name="Graphic 21">
            <a:extLst>
              <a:ext uri="{FF2B5EF4-FFF2-40B4-BE49-F238E27FC236}">
                <a16:creationId xmlns:a16="http://schemas.microsoft.com/office/drawing/2014/main" id="{E857B7F7-9AD0-0F69-EAC4-4E24B73FC90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0638301C-0274-7CB6-8FA6-AE68BD5B8652}"/>
              </a:ext>
            </a:extLst>
          </p:cNvPr>
          <p:cNvSpPr txBox="1"/>
          <p:nvPr/>
        </p:nvSpPr>
        <p:spPr>
          <a:xfrm>
            <a:off x="1379622" y="2976471"/>
            <a:ext cx="7571442" cy="884729"/>
          </a:xfrm>
          <a:prstGeom prst="rect">
            <a:avLst/>
          </a:prstGeom>
          <a:noFill/>
        </p:spPr>
        <p:txBody>
          <a:bodyPr wrap="square" rtlCol="0">
            <a:spAutoFit/>
          </a:bodyPr>
          <a:lstStyle/>
          <a:p>
            <a:pPr marL="0" marR="0" algn="just">
              <a:lnSpc>
                <a:spcPct val="150000"/>
              </a:lnSpc>
              <a:spcAft>
                <a:spcPts val="600"/>
              </a:spcAft>
            </a:pPr>
            <a:r>
              <a:rPr lang="en-US" sz="3900" b="1" kern="100"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endParaRPr lang="en-US" sz="39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9872165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610D3-6816-ACCD-990B-58E3B4EF5B1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5456E0D-64D1-021A-7560-BF7DA3DEECC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079DE13F-7E60-3ED8-4F30-7CF6F3F62018}"/>
              </a:ext>
            </a:extLst>
          </p:cNvPr>
          <p:cNvSpPr txBox="1"/>
          <p:nvPr/>
        </p:nvSpPr>
        <p:spPr>
          <a:xfrm>
            <a:off x="2671793" y="935396"/>
            <a:ext cx="700705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endParaRPr kumimoji="0" lang="en-US" sz="36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03D7A20E-B94B-6992-AD62-6C7F09443F1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3BFD3E37-D565-5700-66FF-A61BCE5F0834}"/>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9188EAE-79C4-43AC-594C-0DA092C2D4A1}"/>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56FDFB10-4250-F8F0-3290-A62161EF53B4}"/>
              </a:ext>
            </a:extLst>
          </p:cNvPr>
          <p:cNvSpPr txBox="1"/>
          <p:nvPr/>
        </p:nvSpPr>
        <p:spPr>
          <a:xfrm>
            <a:off x="919748" y="2121491"/>
            <a:ext cx="10084050" cy="3655360"/>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044" kern="100" dirty="0">
                <a:latin typeface="Times New Roman" panose="02020603050405020304" pitchFamily="18" charset="0"/>
                <a:ea typeface="Aptos" panose="020B0004020202020204" pitchFamily="34" charset="0"/>
                <a:cs typeface="Arial" panose="020B0604020202020204" pitchFamily="34" charset="0"/>
              </a:rPr>
              <a:t>In addition to applying coding guidelines and rules to accurately assign and report codes on insurance claims, you should also incorporate the following as part of practice management:</a:t>
            </a:r>
          </a:p>
          <a:p>
            <a:pPr marR="0" algn="just">
              <a:lnSpc>
                <a:spcPct val="150000"/>
              </a:lnSpc>
              <a:spcAft>
                <a:spcPts val="600"/>
              </a:spcAft>
            </a:pPr>
            <a:r>
              <a:rPr lang="en-US" sz="2044" kern="100" dirty="0">
                <a:latin typeface="Times New Roman" panose="02020603050405020304" pitchFamily="18" charset="0"/>
                <a:ea typeface="Aptos" panose="020B0004020202020204" pitchFamily="34" charset="0"/>
                <a:cs typeface="Arial" panose="020B0604020202020204" pitchFamily="34" charset="0"/>
              </a:rPr>
              <a:t>● Completion of an Advance Beneficiary Notice (ABN) when appropriate.</a:t>
            </a:r>
          </a:p>
          <a:p>
            <a:pPr marR="0" algn="just">
              <a:lnSpc>
                <a:spcPct val="150000"/>
              </a:lnSpc>
              <a:spcAft>
                <a:spcPts val="600"/>
              </a:spcAft>
            </a:pPr>
            <a:r>
              <a:rPr lang="en-US" sz="2044" kern="100" dirty="0">
                <a:latin typeface="Times New Roman" panose="02020603050405020304" pitchFamily="18" charset="0"/>
                <a:ea typeface="Aptos" panose="020B0004020202020204" pitchFamily="34" charset="0"/>
                <a:cs typeface="Arial" panose="020B0604020202020204" pitchFamily="34" charset="0"/>
              </a:rPr>
              <a:t>● Implementation of an auditing process.</a:t>
            </a:r>
          </a:p>
          <a:p>
            <a:pPr marR="0" algn="just">
              <a:lnSpc>
                <a:spcPct val="150000"/>
              </a:lnSpc>
              <a:spcAft>
                <a:spcPts val="600"/>
              </a:spcAft>
            </a:pPr>
            <a:r>
              <a:rPr lang="en-US" sz="2044" kern="100" dirty="0">
                <a:latin typeface="Times New Roman" panose="02020603050405020304" pitchFamily="18" charset="0"/>
                <a:ea typeface="Aptos" panose="020B0004020202020204" pitchFamily="34" charset="0"/>
                <a:cs typeface="Arial" panose="020B0604020202020204" pitchFamily="34" charset="0"/>
              </a:rPr>
              <a:t>● Review of local coverage determinations (LCDs) and national coverage determinations (NCDs).</a:t>
            </a:r>
          </a:p>
          <a:p>
            <a:pPr marR="0" algn="just">
              <a:lnSpc>
                <a:spcPct val="150000"/>
              </a:lnSpc>
              <a:spcAft>
                <a:spcPts val="600"/>
              </a:spcAft>
            </a:pPr>
            <a:r>
              <a:rPr lang="en-US" sz="2044" kern="100" dirty="0">
                <a:latin typeface="Times New Roman" panose="02020603050405020304" pitchFamily="18" charset="0"/>
                <a:ea typeface="Aptos" panose="020B0004020202020204" pitchFamily="34" charset="0"/>
                <a:cs typeface="Arial" panose="020B0604020202020204" pitchFamily="34" charset="0"/>
              </a:rPr>
              <a:t>● Complete and timely patient record documentation.</a:t>
            </a:r>
          </a:p>
        </p:txBody>
      </p:sp>
      <p:pic>
        <p:nvPicPr>
          <p:cNvPr id="7" name="Graphic 21">
            <a:extLst>
              <a:ext uri="{FF2B5EF4-FFF2-40B4-BE49-F238E27FC236}">
                <a16:creationId xmlns:a16="http://schemas.microsoft.com/office/drawing/2014/main" id="{41FAC6E7-1A18-9929-C7AD-D648F89AF7C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72524420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04621-DFB9-B871-C55C-A8EEDE03A83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A79E682-87FC-BCA6-1E19-F0B9E60CD60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0D3C3CC7-4B87-057C-3F44-8AC17A5BA9E5}"/>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56C00A35-FEB0-146C-CB6D-5B67599A1BA1}"/>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783186E-CBA2-71F8-6BDC-8BDF09D230B3}"/>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E26849B-8A41-36B1-1B63-ADC1F43CDB29}"/>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D45681E6-B815-D808-434D-750D930F095C}"/>
              </a:ext>
            </a:extLst>
          </p:cNvPr>
          <p:cNvSpPr txBox="1"/>
          <p:nvPr/>
        </p:nvSpPr>
        <p:spPr>
          <a:xfrm>
            <a:off x="919748" y="2121491"/>
            <a:ext cx="10084050" cy="3639586"/>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500" b="1"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Patient record documentation </a:t>
            </a:r>
            <a:r>
              <a:rPr lang="en-US" sz="2500" kern="100" dirty="0">
                <a:latin typeface="Times New Roman" panose="02020603050405020304" pitchFamily="18" charset="0"/>
                <a:ea typeface="Aptos" panose="020B0004020202020204" pitchFamily="34" charset="0"/>
                <a:cs typeface="Arial" panose="020B0604020202020204" pitchFamily="34" charset="0"/>
              </a:rPr>
              <a:t>must justify and support the medical necessity of procedures and services reported to payers. </a:t>
            </a:r>
          </a:p>
          <a:p>
            <a:pPr marL="285750" marR="0" indent="-285750" algn="just">
              <a:lnSpc>
                <a:spcPct val="150000"/>
              </a:lnSpc>
              <a:spcAft>
                <a:spcPts val="600"/>
              </a:spcAft>
              <a:buFont typeface="Arial" panose="020B0604020202020204" pitchFamily="34" charset="0"/>
              <a:buChar char="•"/>
            </a:pPr>
            <a:r>
              <a:rPr lang="en-US" sz="2500" kern="100" dirty="0">
                <a:latin typeface="Times New Roman" panose="02020603050405020304" pitchFamily="18" charset="0"/>
                <a:ea typeface="Aptos" panose="020B0004020202020204" pitchFamily="34" charset="0"/>
                <a:cs typeface="Arial" panose="020B0604020202020204" pitchFamily="34" charset="0"/>
              </a:rPr>
              <a:t>The following </a:t>
            </a:r>
            <a:r>
              <a:rPr lang="en-US" sz="25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characteristics</a:t>
            </a:r>
            <a:r>
              <a:rPr lang="en-US" sz="2500" kern="100" dirty="0">
                <a:latin typeface="Times New Roman" panose="02020603050405020304" pitchFamily="18" charset="0"/>
                <a:ea typeface="Aptos" panose="020B0004020202020204" pitchFamily="34" charset="0"/>
                <a:cs typeface="Arial" panose="020B0604020202020204" pitchFamily="34" charset="0"/>
              </a:rPr>
              <a:t> are associated with patient record documentation in all healthcare settings:</a:t>
            </a:r>
          </a:p>
          <a:p>
            <a:pPr marR="0" algn="just">
              <a:lnSpc>
                <a:spcPct val="150000"/>
              </a:lnSpc>
              <a:spcAft>
                <a:spcPts val="600"/>
              </a:spcAft>
            </a:pPr>
            <a:r>
              <a:rPr lang="en-US" sz="2500" kern="100" dirty="0">
                <a:latin typeface="Times New Roman" panose="02020603050405020304" pitchFamily="18" charset="0"/>
                <a:ea typeface="Aptos" panose="020B0004020202020204" pitchFamily="34" charset="0"/>
                <a:cs typeface="Arial" panose="020B0604020202020204" pitchFamily="34" charset="0"/>
              </a:rPr>
              <a:t>● Documentation should be generated at the </a:t>
            </a:r>
            <a:r>
              <a:rPr lang="en-US" sz="25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time of service </a:t>
            </a:r>
            <a:r>
              <a:rPr lang="en-US" sz="2500" kern="100" dirty="0">
                <a:latin typeface="Times New Roman" panose="02020603050405020304" pitchFamily="18" charset="0"/>
                <a:ea typeface="Aptos" panose="020B0004020202020204" pitchFamily="34" charset="0"/>
                <a:cs typeface="Arial" panose="020B0604020202020204" pitchFamily="34" charset="0"/>
              </a:rPr>
              <a:t>or shortly thereafter.</a:t>
            </a:r>
          </a:p>
        </p:txBody>
      </p:sp>
      <p:pic>
        <p:nvPicPr>
          <p:cNvPr id="7" name="Graphic 21">
            <a:extLst>
              <a:ext uri="{FF2B5EF4-FFF2-40B4-BE49-F238E27FC236}">
                <a16:creationId xmlns:a16="http://schemas.microsoft.com/office/drawing/2014/main" id="{A09F4084-E9FA-95E5-509E-77ABBE7AC1F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49150038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C9DD5E-15C7-A6D8-98B9-678FC4F884E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846952C-BA1D-C6B7-7219-407EF396082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494EECBD-7B3D-6673-F57F-98DB97701D9C}"/>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9A60FEFE-AA1C-7095-B703-5A8ADB106BE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D52BBB25-02DC-8908-E876-48EC579A46D4}"/>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3FCC7FC-79E7-091A-ABF1-A3A4F00EDDB3}"/>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75905281-B488-C1F3-0624-F0AD164634C4}"/>
              </a:ext>
            </a:extLst>
          </p:cNvPr>
          <p:cNvSpPr txBox="1"/>
          <p:nvPr/>
        </p:nvSpPr>
        <p:spPr>
          <a:xfrm>
            <a:off x="919748" y="2121491"/>
            <a:ext cx="10084050" cy="3562642"/>
          </a:xfrm>
          <a:prstGeom prst="rect">
            <a:avLst/>
          </a:prstGeom>
          <a:noFill/>
        </p:spPr>
        <p:txBody>
          <a:bodyPr wrap="square" rtlCol="0">
            <a:spAutoFit/>
          </a:bodyPr>
          <a:lstStyle/>
          <a:p>
            <a:pPr marR="0" algn="just">
              <a:lnSpc>
                <a:spcPct val="150000"/>
              </a:lnSpc>
              <a:spcAft>
                <a:spcPts val="600"/>
              </a:spcAft>
            </a:pPr>
            <a:r>
              <a:rPr lang="en-US" sz="2500" kern="100" dirty="0">
                <a:latin typeface="Times New Roman" panose="02020603050405020304" pitchFamily="18" charset="0"/>
                <a:ea typeface="Aptos" panose="020B0004020202020204" pitchFamily="34" charset="0"/>
                <a:cs typeface="Arial" panose="020B0604020202020204" pitchFamily="34" charset="0"/>
              </a:rPr>
              <a:t>● </a:t>
            </a:r>
            <a:r>
              <a:rPr lang="en-US" sz="25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Delayed entries</a:t>
            </a:r>
            <a:r>
              <a:rPr lang="en-US" sz="2500" kern="100" dirty="0">
                <a:latin typeface="Times New Roman" panose="02020603050405020304" pitchFamily="18" charset="0"/>
                <a:ea typeface="Aptos" panose="020B0004020202020204" pitchFamily="34" charset="0"/>
                <a:cs typeface="Arial" panose="020B0604020202020204" pitchFamily="34" charset="0"/>
              </a:rPr>
              <a:t> within a reasonable time frame (24 to 48 hours) are acceptable for purposes of clarification, correction of errors, addition of information not initially available, and when certain unusual circumstances prevent documentation at the time of service. </a:t>
            </a:r>
          </a:p>
          <a:p>
            <a:pPr marL="285750" marR="0" indent="-285750" algn="just">
              <a:lnSpc>
                <a:spcPct val="150000"/>
              </a:lnSpc>
              <a:spcAft>
                <a:spcPts val="600"/>
              </a:spcAft>
              <a:buFont typeface="Arial" panose="020B0604020202020204" pitchFamily="34" charset="0"/>
              <a:buChar char="•"/>
            </a:pPr>
            <a:r>
              <a:rPr lang="en-US" sz="2500" u="sng"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Delayed entries </a:t>
            </a:r>
            <a:r>
              <a:rPr lang="en-US" sz="2500" u="sng" kern="100" dirty="0">
                <a:solidFill>
                  <a:srgbClr val="0070C0"/>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cannot be used </a:t>
            </a:r>
            <a:r>
              <a:rPr lang="en-US" sz="2500" u="sng"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to authenticate services or substantiate medical necessity for the purpose of reimbursement.</a:t>
            </a:r>
          </a:p>
        </p:txBody>
      </p:sp>
      <p:pic>
        <p:nvPicPr>
          <p:cNvPr id="7" name="Graphic 21">
            <a:extLst>
              <a:ext uri="{FF2B5EF4-FFF2-40B4-BE49-F238E27FC236}">
                <a16:creationId xmlns:a16="http://schemas.microsoft.com/office/drawing/2014/main" id="{C9663201-2AD3-D85E-5EF8-E2FD5DE1D33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89484365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2B79D-E898-390B-9D54-2CC24445869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49BCAB0-50A3-1915-D305-F0560B1F6E63}"/>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F24FB3F-8D9D-93E2-C794-78781CB55C3D}"/>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5341198E-1210-6CC6-3BD2-3A4205CB448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A846511-860D-F9CA-AEEF-CD0C01D7DFA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197881B-A1B6-4704-5D77-37FFAC09CDEF}"/>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2F087C70-501B-360A-AF60-1B4443E1C160}"/>
              </a:ext>
            </a:extLst>
          </p:cNvPr>
          <p:cNvSpPr txBox="1"/>
          <p:nvPr/>
        </p:nvSpPr>
        <p:spPr>
          <a:xfrm>
            <a:off x="919748" y="2121491"/>
            <a:ext cx="10084050" cy="3335400"/>
          </a:xfrm>
          <a:prstGeom prst="rect">
            <a:avLst/>
          </a:prstGeom>
          <a:noFill/>
        </p:spPr>
        <p:txBody>
          <a:bodyPr wrap="square" rtlCol="0">
            <a:spAutoFit/>
          </a:bodyPr>
          <a:lstStyle/>
          <a:p>
            <a:pPr marR="0" algn="just">
              <a:lnSpc>
                <a:spcPct val="150000"/>
              </a:lnSpc>
              <a:spcAft>
                <a:spcPts val="600"/>
              </a:spcAft>
            </a:pPr>
            <a:r>
              <a:rPr lang="en-US" sz="2500" kern="100" dirty="0">
                <a:latin typeface="Times New Roman" panose="02020603050405020304" pitchFamily="18" charset="0"/>
                <a:ea typeface="Aptos" panose="020B0004020202020204" pitchFamily="34" charset="0"/>
                <a:cs typeface="Arial" panose="020B0604020202020204" pitchFamily="34" charset="0"/>
              </a:rPr>
              <a:t>● </a:t>
            </a:r>
            <a:r>
              <a:rPr lang="en-US" sz="2800" kern="100" dirty="0">
                <a:latin typeface="Times New Roman" panose="02020603050405020304" pitchFamily="18" charset="0"/>
                <a:ea typeface="Aptos" panose="020B0004020202020204" pitchFamily="34" charset="0"/>
                <a:cs typeface="Arial" panose="020B0604020202020204" pitchFamily="34" charset="0"/>
              </a:rPr>
              <a:t>The patient record </a:t>
            </a:r>
            <a:r>
              <a:rPr lang="en-US" sz="28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cannot be altered</a:t>
            </a:r>
            <a:r>
              <a:rPr lang="en-US" sz="2800" kern="100" dirty="0">
                <a:latin typeface="Times New Roman" panose="02020603050405020304" pitchFamily="18" charset="0"/>
                <a:ea typeface="Aptos" panose="020B0004020202020204" pitchFamily="34" charset="0"/>
                <a:cs typeface="Arial" panose="020B0604020202020204" pitchFamily="34" charset="0"/>
              </a:rPr>
              <a:t>. Doing so is considered tampering with documentation.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This means that errors must be legibly corrected so that a reviewer can determine the origin of the corrections, and the use of correction fluid (e.g., </a:t>
            </a:r>
            <a:r>
              <a:rPr lang="en-US" sz="2800" kern="100" dirty="0" err="1">
                <a:latin typeface="Times New Roman" panose="02020603050405020304" pitchFamily="18" charset="0"/>
                <a:ea typeface="Aptos" panose="020B0004020202020204" pitchFamily="34" charset="0"/>
                <a:cs typeface="Arial" panose="020B0604020202020204" pitchFamily="34" charset="0"/>
              </a:rPr>
              <a:t>Wite</a:t>
            </a:r>
            <a:r>
              <a:rPr lang="en-US" sz="2800" kern="100" dirty="0">
                <a:latin typeface="Times New Roman" panose="02020603050405020304" pitchFamily="18" charset="0"/>
                <a:ea typeface="Aptos" panose="020B0004020202020204" pitchFamily="34" charset="0"/>
                <a:cs typeface="Arial" panose="020B0604020202020204" pitchFamily="34" charset="0"/>
              </a:rPr>
              <a:t>-Out™) is prohibited.</a:t>
            </a:r>
          </a:p>
        </p:txBody>
      </p:sp>
      <p:pic>
        <p:nvPicPr>
          <p:cNvPr id="7" name="Graphic 21">
            <a:extLst>
              <a:ext uri="{FF2B5EF4-FFF2-40B4-BE49-F238E27FC236}">
                <a16:creationId xmlns:a16="http://schemas.microsoft.com/office/drawing/2014/main" id="{466B75A7-B6F5-0C71-FF94-C960D770946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95989065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E78FD-DB6C-608F-BD87-356AA18D79F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C0122F0-E8C2-11AB-FB73-FE29C66E6E8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FA3C642-18DA-E594-D6E7-3D73FC51DC85}"/>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FAB600E3-58F6-56E7-E6BE-B743000D378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80B5D7FD-257F-6054-FCEF-37FABA2B76D8}"/>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787AAFEF-D021-3785-6227-B6013A73323A}"/>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C6BBDBE2-9B1E-E718-10C0-6807B2052C84}"/>
              </a:ext>
            </a:extLst>
          </p:cNvPr>
          <p:cNvSpPr txBox="1"/>
          <p:nvPr/>
        </p:nvSpPr>
        <p:spPr>
          <a:xfrm>
            <a:off x="919748" y="2121491"/>
            <a:ext cx="10084050" cy="3573927"/>
          </a:xfrm>
          <a:prstGeom prst="rect">
            <a:avLst/>
          </a:prstGeom>
          <a:noFill/>
        </p:spPr>
        <p:txBody>
          <a:bodyPr wrap="square" rtlCol="0">
            <a:spAutoFit/>
          </a:bodyPr>
          <a:lstStyle/>
          <a:p>
            <a:pPr marR="0" algn="just">
              <a:lnSpc>
                <a:spcPct val="20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 Corrections or additions to the patient record must be </a:t>
            </a:r>
            <a:r>
              <a:rPr lang="en-US" sz="28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dated, timed, and legibly signed or initialed</a:t>
            </a:r>
            <a:r>
              <a:rPr lang="en-US" sz="2800" kern="100" dirty="0">
                <a:latin typeface="Times New Roman" panose="02020603050405020304" pitchFamily="18" charset="0"/>
                <a:ea typeface="Aptos" panose="020B0004020202020204" pitchFamily="34" charset="0"/>
                <a:cs typeface="Arial" panose="020B0604020202020204" pitchFamily="34" charset="0"/>
              </a:rPr>
              <a:t>.</a:t>
            </a:r>
          </a:p>
          <a:p>
            <a:pPr marR="0" algn="just">
              <a:lnSpc>
                <a:spcPct val="20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 Patient record entries must be </a:t>
            </a:r>
            <a:r>
              <a:rPr lang="en-US" sz="28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legible</a:t>
            </a:r>
            <a:r>
              <a:rPr lang="en-US" sz="2800" kern="100" dirty="0">
                <a:latin typeface="Times New Roman" panose="02020603050405020304" pitchFamily="18" charset="0"/>
                <a:ea typeface="Aptos" panose="020B0004020202020204" pitchFamily="34" charset="0"/>
                <a:cs typeface="Arial" panose="020B0604020202020204" pitchFamily="34" charset="0"/>
              </a:rPr>
              <a:t>.</a:t>
            </a:r>
          </a:p>
          <a:p>
            <a:pPr marR="0" algn="just">
              <a:lnSpc>
                <a:spcPct val="20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 Entries should be </a:t>
            </a:r>
            <a:r>
              <a:rPr lang="en-US" sz="28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dated, timed, and authenticated</a:t>
            </a:r>
            <a:r>
              <a:rPr lang="en-US" sz="2800" kern="100" dirty="0">
                <a:latin typeface="Times New Roman" panose="02020603050405020304" pitchFamily="18" charset="0"/>
                <a:ea typeface="Aptos" panose="020B0004020202020204" pitchFamily="34" charset="0"/>
                <a:cs typeface="Arial" panose="020B0604020202020204" pitchFamily="34" charset="0"/>
              </a:rPr>
              <a:t> by the author.</a:t>
            </a:r>
          </a:p>
        </p:txBody>
      </p:sp>
      <p:pic>
        <p:nvPicPr>
          <p:cNvPr id="7" name="Graphic 21">
            <a:extLst>
              <a:ext uri="{FF2B5EF4-FFF2-40B4-BE49-F238E27FC236}">
                <a16:creationId xmlns:a16="http://schemas.microsoft.com/office/drawing/2014/main" id="{C32EB413-DDB7-202A-C170-A1C5FF686A6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37310722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D6FBF6-E931-F14E-C2D9-BA815F419D7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E947C39-AB95-E4FC-420E-04BFE09AFD7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71BADDC-ADE6-176D-4E6A-DD98A491CF45}"/>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B6A76581-9EF2-1D14-B322-00E68964734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BC05DF77-0F16-1566-F289-B2D0631AC5BE}"/>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6582C03-C556-81A1-7F71-3207340801A8}"/>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3BADBF86-678C-1607-0E67-B484A2B19494}"/>
              </a:ext>
            </a:extLst>
          </p:cNvPr>
          <p:cNvSpPr txBox="1"/>
          <p:nvPr/>
        </p:nvSpPr>
        <p:spPr>
          <a:xfrm>
            <a:off x="919748" y="2121491"/>
            <a:ext cx="10084050" cy="3980898"/>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An </a:t>
            </a:r>
            <a:r>
              <a:rPr lang="en-US" sz="24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Advance Beneficiary Notice (ABN) </a:t>
            </a:r>
            <a:r>
              <a:rPr lang="en-US" sz="2400" kern="100" dirty="0">
                <a:latin typeface="Times New Roman" panose="02020603050405020304" pitchFamily="18" charset="0"/>
                <a:ea typeface="Aptos" panose="020B0004020202020204" pitchFamily="34" charset="0"/>
                <a:cs typeface="Arial" panose="020B0604020202020204" pitchFamily="34" charset="0"/>
              </a:rPr>
              <a:t>is a waiver required by Medicare for all outpatient and physician office procedures/services that are not covered by the Medicare program. </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Before providing a procedure or service that is </a:t>
            </a:r>
            <a:r>
              <a:rPr lang="en-US" sz="24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not medically necessary </a:t>
            </a:r>
            <a:r>
              <a:rPr lang="en-US" sz="2400" kern="100" dirty="0">
                <a:latin typeface="Times New Roman" panose="02020603050405020304" pitchFamily="18" charset="0"/>
                <a:ea typeface="Aptos" panose="020B0004020202020204" pitchFamily="34" charset="0"/>
                <a:cs typeface="Arial" panose="020B0604020202020204" pitchFamily="34" charset="0"/>
              </a:rPr>
              <a:t>and/or that </a:t>
            </a:r>
            <a:r>
              <a:rPr lang="en-US" sz="24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Medicare will not cover</a:t>
            </a:r>
            <a:r>
              <a:rPr lang="en-US" sz="2400" kern="100" dirty="0">
                <a:latin typeface="Times New Roman" panose="02020603050405020304" pitchFamily="18" charset="0"/>
                <a:ea typeface="Aptos" panose="020B0004020202020204" pitchFamily="34" charset="0"/>
                <a:cs typeface="Arial" panose="020B0604020202020204" pitchFamily="34" charset="0"/>
              </a:rPr>
              <a:t>, the patient must be informed and required to sign the waiver. (Even though a provider considers a procedure or service medically necessary, Medicare may not cover that procedure or service.) </a:t>
            </a:r>
          </a:p>
        </p:txBody>
      </p:sp>
      <p:pic>
        <p:nvPicPr>
          <p:cNvPr id="7" name="Graphic 21">
            <a:extLst>
              <a:ext uri="{FF2B5EF4-FFF2-40B4-BE49-F238E27FC236}">
                <a16:creationId xmlns:a16="http://schemas.microsoft.com/office/drawing/2014/main" id="{400C53AB-99CC-83CF-3974-C213F4D2673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40470931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4E839A-7526-5488-B616-3DE3C40B42E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470360D-CF83-5270-1680-5A65DD5F87E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C7957ADA-3DE8-BB03-29AB-10F0ACCDC8E9}"/>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8907B173-BDB4-A84E-1BEA-C5D1B9081A4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21D1BEDB-908C-1388-1612-47A2A340B419}"/>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6F74A67-9824-F62A-D4D6-B0E55D8D539F}"/>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F5F8A6FB-1543-D11F-9E9D-842E9B11755A}"/>
              </a:ext>
            </a:extLst>
          </p:cNvPr>
          <p:cNvSpPr txBox="1"/>
          <p:nvPr/>
        </p:nvSpPr>
        <p:spPr>
          <a:xfrm>
            <a:off x="981615" y="2441585"/>
            <a:ext cx="10084050" cy="2958502"/>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3200" kern="100" dirty="0">
                <a:latin typeface="Times New Roman" panose="02020603050405020304" pitchFamily="18" charset="0"/>
                <a:ea typeface="Aptos" panose="020B0004020202020204" pitchFamily="34" charset="0"/>
                <a:cs typeface="Arial" panose="020B0604020202020204" pitchFamily="34" charset="0"/>
              </a:rPr>
              <a:t>Patients sign the waiver to indicate that they understand the procedure or service is not covered by Medicare and that they will be </a:t>
            </a:r>
            <a:r>
              <a:rPr lang="en-US" sz="3200" i="1"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financially responsible </a:t>
            </a:r>
            <a:r>
              <a:rPr lang="en-US" sz="3200" kern="100" dirty="0">
                <a:latin typeface="Times New Roman" panose="02020603050405020304" pitchFamily="18" charset="0"/>
                <a:ea typeface="Aptos" panose="020B0004020202020204" pitchFamily="34" charset="0"/>
                <a:cs typeface="Arial" panose="020B0604020202020204" pitchFamily="34" charset="0"/>
              </a:rPr>
              <a:t>for reimbursing the provider for the procedure or service performed. </a:t>
            </a:r>
          </a:p>
        </p:txBody>
      </p:sp>
      <p:pic>
        <p:nvPicPr>
          <p:cNvPr id="7" name="Graphic 21">
            <a:extLst>
              <a:ext uri="{FF2B5EF4-FFF2-40B4-BE49-F238E27FC236}">
                <a16:creationId xmlns:a16="http://schemas.microsoft.com/office/drawing/2014/main" id="{3C9BF7E8-A925-C2EB-B4BC-2E2D611AA83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10015167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1B3960-A20E-1D96-6603-F749CAFA4117}"/>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64CDBAD-EE76-4C6C-51C0-4A053F12CC5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43DA6EC-1B55-3DF3-5CCB-2D50063B6A83}"/>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D47364BF-353F-9BFB-EF10-D0CC32CD3A6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B2EE00C9-D2AE-ABFC-8047-D941A752B11D}"/>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9DDD9B0A-8809-7914-91A3-98DCF4B20BBB}"/>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pic>
        <p:nvPicPr>
          <p:cNvPr id="7" name="Graphic 21">
            <a:extLst>
              <a:ext uri="{FF2B5EF4-FFF2-40B4-BE49-F238E27FC236}">
                <a16:creationId xmlns:a16="http://schemas.microsoft.com/office/drawing/2014/main" id="{53F07026-1B01-3DE0-9B0E-9F19C1264B5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 up of a text&#10;&#10;AI-generated content may be incorrect.">
            <a:extLst>
              <a:ext uri="{FF2B5EF4-FFF2-40B4-BE49-F238E27FC236}">
                <a16:creationId xmlns:a16="http://schemas.microsoft.com/office/drawing/2014/main" id="{ECFA3A1E-7F79-5897-9E13-73656707CBB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8653" y="2357211"/>
            <a:ext cx="10393599" cy="2815294"/>
          </a:xfrm>
          <a:prstGeom prst="rect">
            <a:avLst/>
          </a:prstGeom>
        </p:spPr>
      </p:pic>
    </p:spTree>
    <p:custDataLst>
      <p:tags r:id="rId1"/>
    </p:custDataLst>
    <p:extLst>
      <p:ext uri="{BB962C8B-B14F-4D97-AF65-F5344CB8AC3E}">
        <p14:creationId xmlns:p14="http://schemas.microsoft.com/office/powerpoint/2010/main" val="291215361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7BFBED-E68A-1CBF-BED0-C520219374A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1D04F12-9226-BD53-2280-48DB883E678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22DDA0D-4267-CABA-E405-88728FE0AA5D}"/>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A2AC70F6-32B8-5461-2ADE-691278F7F52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8022C840-AC94-6FEF-65D4-13A8B5992469}"/>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0260644D-B92F-7802-BB4F-F6DE1FD5840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pic>
        <p:nvPicPr>
          <p:cNvPr id="7" name="Graphic 21">
            <a:extLst>
              <a:ext uri="{FF2B5EF4-FFF2-40B4-BE49-F238E27FC236}">
                <a16:creationId xmlns:a16="http://schemas.microsoft.com/office/drawing/2014/main" id="{9E0F7AEF-7FF4-5AEE-8CAE-3750FC8EED6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close up of a text&#10;&#10;AI-generated content may be incorrect.">
            <a:extLst>
              <a:ext uri="{FF2B5EF4-FFF2-40B4-BE49-F238E27FC236}">
                <a16:creationId xmlns:a16="http://schemas.microsoft.com/office/drawing/2014/main" id="{E1EEF41D-346C-DAF6-CEBE-D70337CDB2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0593" y="2512280"/>
            <a:ext cx="10586093" cy="3088819"/>
          </a:xfrm>
          <a:prstGeom prst="rect">
            <a:avLst/>
          </a:prstGeom>
        </p:spPr>
      </p:pic>
    </p:spTree>
    <p:custDataLst>
      <p:tags r:id="rId1"/>
    </p:custDataLst>
    <p:extLst>
      <p:ext uri="{BB962C8B-B14F-4D97-AF65-F5344CB8AC3E}">
        <p14:creationId xmlns:p14="http://schemas.microsoft.com/office/powerpoint/2010/main" val="424714582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F29921-348F-E800-BCBA-902323651584}"/>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2293C16-A68D-DD8E-0A34-3001BCF6180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60527879-BD95-DD00-F774-C2097F32F9A2}"/>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1957ED91-7E4D-E79A-5D92-D7EBF15E78B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70A0A54E-B631-B89E-0C84-FF2405C8F8E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718A459-FB50-DCC5-BEEB-24B2AAFEE6FC}"/>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B98BA505-F50B-732D-ADAB-D48B9EFD5B05}"/>
              </a:ext>
            </a:extLst>
          </p:cNvPr>
          <p:cNvSpPr txBox="1"/>
          <p:nvPr/>
        </p:nvSpPr>
        <p:spPr>
          <a:xfrm>
            <a:off x="919748" y="2121491"/>
            <a:ext cx="10084050" cy="3562642"/>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500" kern="100" dirty="0">
                <a:latin typeface="Times New Roman" panose="02020603050405020304" pitchFamily="18" charset="0"/>
                <a:ea typeface="Aptos" panose="020B0004020202020204" pitchFamily="34" charset="0"/>
                <a:cs typeface="Arial" panose="020B0604020202020204" pitchFamily="34" charset="0"/>
              </a:rPr>
              <a:t>Medical practices and healthcare facilities should routinely participate in an </a:t>
            </a:r>
            <a:r>
              <a:rPr lang="en-US" sz="250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auditing process</a:t>
            </a:r>
            <a:r>
              <a:rPr lang="en-US" sz="2500" kern="100" dirty="0">
                <a:latin typeface="Times New Roman" panose="02020603050405020304" pitchFamily="18" charset="0"/>
                <a:ea typeface="Aptos" panose="020B0004020202020204" pitchFamily="34" charset="0"/>
                <a:cs typeface="Arial" panose="020B0604020202020204" pitchFamily="34" charset="0"/>
              </a:rPr>
              <a:t>, which involves reviewing patient records and CMS-1500 claims to assess coding accuracy and completeness of documentation.</a:t>
            </a:r>
          </a:p>
          <a:p>
            <a:pPr marL="285750" marR="0" indent="-285750" algn="just">
              <a:lnSpc>
                <a:spcPct val="150000"/>
              </a:lnSpc>
              <a:spcAft>
                <a:spcPts val="600"/>
              </a:spcAft>
              <a:buFont typeface="Arial" panose="020B0604020202020204" pitchFamily="34" charset="0"/>
              <a:buChar char="•"/>
            </a:pPr>
            <a:r>
              <a:rPr lang="en-US" sz="2500" kern="100" dirty="0">
                <a:latin typeface="Times New Roman" panose="02020603050405020304" pitchFamily="18" charset="0"/>
                <a:ea typeface="Aptos" panose="020B0004020202020204" pitchFamily="34" charset="0"/>
                <a:cs typeface="Arial" panose="020B0604020202020204" pitchFamily="34" charset="0"/>
              </a:rPr>
              <a:t>Physicians use an encounter form (or superbill) to select diagnoses treated or medically managed and procedures, services, and supplies provided to patients during an office visit. </a:t>
            </a:r>
          </a:p>
        </p:txBody>
      </p:sp>
      <p:pic>
        <p:nvPicPr>
          <p:cNvPr id="7" name="Graphic 21">
            <a:extLst>
              <a:ext uri="{FF2B5EF4-FFF2-40B4-BE49-F238E27FC236}">
                <a16:creationId xmlns:a16="http://schemas.microsoft.com/office/drawing/2014/main" id="{22A4FE4A-7403-80AB-1950-3A8C33A12FFC}"/>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3444724597"/>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CA1FC-5D19-E87B-777D-6A8EFD4EED8C}"/>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68ED518-6AFD-5815-40E3-0CD6D7D5FDCC}"/>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046FF09-EC95-21CB-07AE-C24C085DF84A}"/>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9486125A-3DDA-0FC6-212B-C2FBD5F397E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1C18AE77-22C7-197A-8620-90F22038813A}"/>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5986AA1-22C7-DFD8-32A9-7DA360A1082E}"/>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064DB74A-1A19-43AC-EE73-BB71C3C639B6}"/>
              </a:ext>
            </a:extLst>
          </p:cNvPr>
          <p:cNvSpPr txBox="1"/>
          <p:nvPr/>
        </p:nvSpPr>
        <p:spPr>
          <a:xfrm>
            <a:off x="919748" y="2121491"/>
            <a:ext cx="10084050" cy="3969805"/>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CMS develops </a:t>
            </a:r>
            <a:r>
              <a:rPr lang="en-US" sz="2700" b="1"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national coverage determinations (NCDs) </a:t>
            </a:r>
            <a:r>
              <a:rPr lang="en-US" sz="2700" kern="100" dirty="0">
                <a:latin typeface="Times New Roman" panose="02020603050405020304" pitchFamily="18" charset="0"/>
                <a:ea typeface="Aptos" panose="020B0004020202020204" pitchFamily="34" charset="0"/>
                <a:cs typeface="Arial" panose="020B0604020202020204" pitchFamily="34" charset="0"/>
              </a:rPr>
              <a:t>on an ongoing basis, and Medicare administrative contractors create edits for NCD rules, called </a:t>
            </a:r>
            <a:r>
              <a:rPr lang="en-US" sz="2700" b="1"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local coverage determinations (LCDs). </a:t>
            </a:r>
          </a:p>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NCDs (and LCDs) link ICD-9-CM diagnosis codes with procedures or services that are considered reasonable and necessary for the diagnosis or treatment of an illness or injury. </a:t>
            </a:r>
          </a:p>
        </p:txBody>
      </p:sp>
      <p:pic>
        <p:nvPicPr>
          <p:cNvPr id="7" name="Graphic 21">
            <a:extLst>
              <a:ext uri="{FF2B5EF4-FFF2-40B4-BE49-F238E27FC236}">
                <a16:creationId xmlns:a16="http://schemas.microsoft.com/office/drawing/2014/main" id="{33BACA1E-CA66-EAF5-1128-7F5EAE3643D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06540384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EE0CFC-CAB9-F36B-AE83-B726A7FD84C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1D73E58-1B4B-C0CC-7E87-BD130D8CCB8A}"/>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D8B2900-F17D-BAE6-AAEC-2EC5F3335CD7}"/>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EAE350E5-2A06-37E2-537F-0B4B6FB3F55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AC56CC2-E1C7-8542-309E-81FFCA65880F}"/>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5D5C390-A045-62FE-D71E-722BB6F5161A}"/>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1BDC5DAB-85C9-2736-E562-B5982F6C942B}"/>
              </a:ext>
            </a:extLst>
          </p:cNvPr>
          <p:cNvSpPr txBox="1"/>
          <p:nvPr/>
        </p:nvSpPr>
        <p:spPr>
          <a:xfrm>
            <a:off x="942308" y="2572306"/>
            <a:ext cx="10084050" cy="2600199"/>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When review of NCDs (or LCDs) indicates that a procedure or service is </a:t>
            </a:r>
            <a:r>
              <a:rPr lang="en-US" sz="2800" i="1" kern="100" dirty="0">
                <a:solidFill>
                  <a:srgbClr val="F58221"/>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not</a:t>
            </a:r>
            <a:r>
              <a:rPr lang="en-US" sz="2800" kern="100" dirty="0">
                <a:solidFill>
                  <a:srgbClr val="F58221"/>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 </a:t>
            </a:r>
            <a:r>
              <a:rPr lang="en-US" sz="2800" i="1" kern="100" dirty="0">
                <a:solidFill>
                  <a:srgbClr val="F58221"/>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medically necessary</a:t>
            </a:r>
            <a:r>
              <a:rPr lang="en-US" sz="2800" kern="100" dirty="0">
                <a:latin typeface="Times New Roman" panose="02020603050405020304" pitchFamily="18" charset="0"/>
                <a:ea typeface="Aptos" panose="020B0004020202020204" pitchFamily="34" charset="0"/>
                <a:cs typeface="Arial" panose="020B0604020202020204" pitchFamily="34" charset="0"/>
              </a:rPr>
              <a:t>, the provider is permitted to bill the patient </a:t>
            </a:r>
            <a:r>
              <a:rPr lang="en-US" sz="2800" b="1" u="sng" kern="100" dirty="0">
                <a:latin typeface="Times New Roman" panose="02020603050405020304" pitchFamily="18" charset="0"/>
                <a:ea typeface="Aptos" panose="020B0004020202020204" pitchFamily="34" charset="0"/>
                <a:cs typeface="Arial" panose="020B0604020202020204" pitchFamily="34" charset="0"/>
              </a:rPr>
              <a:t>only if </a:t>
            </a:r>
            <a:r>
              <a:rPr lang="en-US" sz="2800" kern="100" dirty="0">
                <a:latin typeface="Times New Roman" panose="02020603050405020304" pitchFamily="18" charset="0"/>
                <a:ea typeface="Aptos" panose="020B0004020202020204" pitchFamily="34" charset="0"/>
                <a:cs typeface="Arial" panose="020B0604020202020204" pitchFamily="34" charset="0"/>
              </a:rPr>
              <a:t>an Advance Beneficiary Notice (ABN) is signed by the patient prior to providing the procedure or service.</a:t>
            </a:r>
          </a:p>
        </p:txBody>
      </p:sp>
      <p:pic>
        <p:nvPicPr>
          <p:cNvPr id="7" name="Graphic 21">
            <a:extLst>
              <a:ext uri="{FF2B5EF4-FFF2-40B4-BE49-F238E27FC236}">
                <a16:creationId xmlns:a16="http://schemas.microsoft.com/office/drawing/2014/main" id="{49BC2EDE-A8DE-1347-17FB-E8159D729B1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45326062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B1DF3-BE55-7617-3F5E-B0C028443E9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8DBDB88A-F794-D212-9D42-5AF95987BFE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F20C4DB-195B-21C6-0062-9D8955A510CC}"/>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and Billing Considerations</a:t>
            </a:r>
          </a:p>
        </p:txBody>
      </p:sp>
      <p:sp>
        <p:nvSpPr>
          <p:cNvPr id="5" name="Rectangle 4">
            <a:extLst>
              <a:ext uri="{FF2B5EF4-FFF2-40B4-BE49-F238E27FC236}">
                <a16:creationId xmlns:a16="http://schemas.microsoft.com/office/drawing/2014/main" id="{88B13A7C-4D32-F64D-3819-67B928A9E082}"/>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A400704-BB81-5447-228E-563FB5047B58}"/>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A9A448B-CF33-D47E-E0E4-3133434DAEAD}"/>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6FBBFB66-8C2C-D73C-F3EB-BF2C1DAD284D}"/>
              </a:ext>
            </a:extLst>
          </p:cNvPr>
          <p:cNvSpPr txBox="1"/>
          <p:nvPr/>
        </p:nvSpPr>
        <p:spPr>
          <a:xfrm>
            <a:off x="919748" y="2121491"/>
            <a:ext cx="10084050" cy="3834127"/>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700" b="1"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Local coverage determinations (LCDs) </a:t>
            </a:r>
            <a:r>
              <a:rPr lang="en-US" sz="2700" kern="100" dirty="0">
                <a:latin typeface="Times New Roman" panose="02020603050405020304" pitchFamily="18" charset="0"/>
                <a:ea typeface="Aptos" panose="020B0004020202020204" pitchFamily="34" charset="0"/>
                <a:cs typeface="Arial" panose="020B0604020202020204" pitchFamily="34" charset="0"/>
              </a:rPr>
              <a:t>specify under what clinical circumstances a service is covered (including under what clinical circumstances it is considered to be reasonable and necessary) and coded correctly. </a:t>
            </a:r>
          </a:p>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They list covered and noncovered codes, but they do not include coding guidelines. </a:t>
            </a:r>
          </a:p>
        </p:txBody>
      </p:sp>
      <p:pic>
        <p:nvPicPr>
          <p:cNvPr id="7" name="Graphic 21">
            <a:extLst>
              <a:ext uri="{FF2B5EF4-FFF2-40B4-BE49-F238E27FC236}">
                <a16:creationId xmlns:a16="http://schemas.microsoft.com/office/drawing/2014/main" id="{28D529D3-41C2-AE38-8CA2-6821D47102E1}"/>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19134598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56E67-7707-E1ED-633B-DD8EC5BC17C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DF0F9C0-700D-15B2-26D2-A925AFEDB86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D345DA2-5E1E-E03A-B8C8-303110497A3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EE56DB5-160C-5581-DEDF-EB72081AA40C}"/>
              </a:ext>
            </a:extLst>
          </p:cNvPr>
          <p:cNvSpPr/>
          <p:nvPr/>
        </p:nvSpPr>
        <p:spPr>
          <a:xfrm>
            <a:off x="1170274"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endParaRPr lang="en-US" dirty="0"/>
          </a:p>
        </p:txBody>
      </p:sp>
      <p:pic>
        <p:nvPicPr>
          <p:cNvPr id="5" name="Graphic 21">
            <a:extLst>
              <a:ext uri="{FF2B5EF4-FFF2-40B4-BE49-F238E27FC236}">
                <a16:creationId xmlns:a16="http://schemas.microsoft.com/office/drawing/2014/main" id="{E9B68313-BA67-AF15-490C-9CC354C8BF0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ABB664C-CDA4-AB33-E29B-2B9BEF5870FB}"/>
              </a:ext>
            </a:extLst>
          </p:cNvPr>
          <p:cNvSpPr txBox="1"/>
          <p:nvPr/>
        </p:nvSpPr>
        <p:spPr>
          <a:xfrm>
            <a:off x="1333001" y="2976471"/>
            <a:ext cx="7275087" cy="986360"/>
          </a:xfrm>
          <a:prstGeom prst="rect">
            <a:avLst/>
          </a:prstGeom>
          <a:noFill/>
        </p:spPr>
        <p:txBody>
          <a:bodyPr wrap="square" rtlCol="0">
            <a:spAutoFit/>
          </a:bodyPr>
          <a:lstStyle/>
          <a:p>
            <a:pPr marL="0" marR="0" algn="ctr">
              <a:lnSpc>
                <a:spcPct val="150000"/>
              </a:lnSpc>
              <a:spcAft>
                <a:spcPts val="600"/>
              </a:spcAft>
            </a:pPr>
            <a:r>
              <a:rPr lang="en-US" sz="4400" b="1" kern="100" dirty="0">
                <a:effectLst/>
                <a:latin typeface="Times New Roman" panose="02020603050405020304" pitchFamily="18" charset="0"/>
                <a:ea typeface="Aptos" panose="020B0004020202020204" pitchFamily="34" charset="0"/>
                <a:cs typeface="Arial" panose="020B0604020202020204" pitchFamily="34" charset="0"/>
              </a:rPr>
              <a:t>Coding from Patient Reports</a:t>
            </a:r>
            <a:endParaRPr lang="en-US" sz="40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3198121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9B8A9B-021B-FEFF-087E-2E6F24BABDA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9902746-E880-9DFC-7469-F553BC32BA8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C0A65802-ACD4-C243-EF15-F79B11730384}"/>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from Patient Reports</a:t>
            </a:r>
          </a:p>
        </p:txBody>
      </p:sp>
      <p:sp>
        <p:nvSpPr>
          <p:cNvPr id="5" name="Rectangle 4">
            <a:extLst>
              <a:ext uri="{FF2B5EF4-FFF2-40B4-BE49-F238E27FC236}">
                <a16:creationId xmlns:a16="http://schemas.microsoft.com/office/drawing/2014/main" id="{269092C1-AA7C-FCA2-6973-EA3CB8EA86D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D0639890-A19E-A5BC-BA43-81A56925178F}"/>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209CBB5-9A25-3B19-C785-3F1B102D510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C4C80C43-9145-A13E-9E71-6729B8A81F82}"/>
              </a:ext>
            </a:extLst>
          </p:cNvPr>
          <p:cNvSpPr txBox="1"/>
          <p:nvPr/>
        </p:nvSpPr>
        <p:spPr>
          <a:xfrm>
            <a:off x="919748" y="2121491"/>
            <a:ext cx="10084050" cy="3969805"/>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A </a:t>
            </a:r>
            <a:r>
              <a:rPr lang="en-US" sz="27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patient record </a:t>
            </a:r>
            <a:r>
              <a:rPr lang="en-US" sz="2700" kern="100" dirty="0">
                <a:latin typeface="Times New Roman" panose="02020603050405020304" pitchFamily="18" charset="0"/>
                <a:ea typeface="Aptos" panose="020B0004020202020204" pitchFamily="34" charset="0"/>
                <a:cs typeface="Arial" panose="020B0604020202020204" pitchFamily="34" charset="0"/>
              </a:rPr>
              <a:t>serves as the business record for a patient encounter, and is maintained in a manual record or automated format (e.g., electronic medical record). </a:t>
            </a:r>
          </a:p>
          <a:p>
            <a:pPr marL="285750" marR="0" indent="-285750" algn="just">
              <a:lnSpc>
                <a:spcPct val="150000"/>
              </a:lnSpc>
              <a:spcAft>
                <a:spcPts val="600"/>
              </a:spcAft>
              <a:buFont typeface="Arial" panose="020B0604020202020204" pitchFamily="34" charset="0"/>
              <a:buChar char="•"/>
            </a:pPr>
            <a:r>
              <a:rPr lang="en-US" sz="2700" kern="100" dirty="0">
                <a:latin typeface="Times New Roman" panose="02020603050405020304" pitchFamily="18" charset="0"/>
                <a:ea typeface="Aptos" panose="020B0004020202020204" pitchFamily="34" charset="0"/>
                <a:cs typeface="Arial" panose="020B0604020202020204" pitchFamily="34" charset="0"/>
              </a:rPr>
              <a:t>The patient record contains documentation of all healthcare services provided to a patient to support diagnoses, justify treatment, and record treatment results. </a:t>
            </a:r>
          </a:p>
        </p:txBody>
      </p:sp>
      <p:pic>
        <p:nvPicPr>
          <p:cNvPr id="7" name="Graphic 21">
            <a:extLst>
              <a:ext uri="{FF2B5EF4-FFF2-40B4-BE49-F238E27FC236}">
                <a16:creationId xmlns:a16="http://schemas.microsoft.com/office/drawing/2014/main" id="{E6F1D482-D53E-855F-3853-4127BDE1AA0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797139573"/>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AA7060-EB48-CD8D-705B-78C67D495E5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3A43D704-3EAD-6599-44FD-395E45117E9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5DC6108-6D7D-8986-20D3-7ADABD5482BA}"/>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from Patient Reports</a:t>
            </a:r>
          </a:p>
        </p:txBody>
      </p:sp>
      <p:sp>
        <p:nvSpPr>
          <p:cNvPr id="5" name="Rectangle 4">
            <a:extLst>
              <a:ext uri="{FF2B5EF4-FFF2-40B4-BE49-F238E27FC236}">
                <a16:creationId xmlns:a16="http://schemas.microsoft.com/office/drawing/2014/main" id="{0DA91606-F8BA-5F9F-4357-0EAFFA1D9AC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A0952FB5-7440-3AB3-B08E-F1D45B320C0D}"/>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A657AFF-4F00-7862-E12B-5731C70F317D}"/>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8F4D7135-8548-9D14-D432-47D7311115CA}"/>
              </a:ext>
            </a:extLst>
          </p:cNvPr>
          <p:cNvSpPr txBox="1"/>
          <p:nvPr/>
        </p:nvSpPr>
        <p:spPr>
          <a:xfrm>
            <a:off x="919748" y="2121491"/>
            <a:ext cx="10084050" cy="3901517"/>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350" kern="100" dirty="0">
                <a:latin typeface="Times New Roman" panose="02020603050405020304" pitchFamily="18" charset="0"/>
                <a:ea typeface="Aptos" panose="020B0004020202020204" pitchFamily="34" charset="0"/>
                <a:cs typeface="Arial" panose="020B0604020202020204" pitchFamily="34" charset="0"/>
              </a:rPr>
              <a:t>The </a:t>
            </a:r>
            <a:r>
              <a:rPr lang="en-US" sz="2350" kern="100" dirty="0">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primary purpose </a:t>
            </a:r>
            <a:r>
              <a:rPr lang="en-US" sz="2350" kern="100" dirty="0">
                <a:latin typeface="Times New Roman" panose="02020603050405020304" pitchFamily="18" charset="0"/>
                <a:ea typeface="Aptos" panose="020B0004020202020204" pitchFamily="34" charset="0"/>
                <a:cs typeface="Arial" panose="020B0604020202020204" pitchFamily="34" charset="0"/>
              </a:rPr>
              <a:t>of the patient record is to provide </a:t>
            </a:r>
            <a:r>
              <a:rPr lang="en-US" sz="2350" kern="100" dirty="0">
                <a:solidFill>
                  <a:srgbClr val="0070C0"/>
                </a:solidFill>
                <a:effectLst>
                  <a:outerShdw blurRad="38100" dist="38100" dir="2700000" algn="tl">
                    <a:srgbClr val="000000">
                      <a:alpha val="43137"/>
                    </a:srgbClr>
                  </a:outerShdw>
                </a:effectLst>
                <a:latin typeface="Times New Roman" panose="02020603050405020304" pitchFamily="18" charset="0"/>
                <a:ea typeface="Aptos" panose="020B0004020202020204" pitchFamily="34" charset="0"/>
                <a:cs typeface="Arial" panose="020B0604020202020204" pitchFamily="34" charset="0"/>
              </a:rPr>
              <a:t>continuity of care </a:t>
            </a:r>
            <a:r>
              <a:rPr lang="en-US" sz="2350" kern="100" dirty="0">
                <a:latin typeface="Times New Roman" panose="02020603050405020304" pitchFamily="18" charset="0"/>
                <a:ea typeface="Aptos" panose="020B0004020202020204" pitchFamily="34" charset="0"/>
                <a:cs typeface="Arial" panose="020B0604020202020204" pitchFamily="34" charset="0"/>
              </a:rPr>
              <a:t>(documentation of patient care services so that others who treat the patient have a source of information from which to base additional care and treatment).</a:t>
            </a:r>
          </a:p>
          <a:p>
            <a:pPr marL="285750" marR="0" indent="-285750" algn="just">
              <a:lnSpc>
                <a:spcPct val="150000"/>
              </a:lnSpc>
              <a:spcAft>
                <a:spcPts val="600"/>
              </a:spcAft>
              <a:buFont typeface="Arial" panose="020B0604020202020204" pitchFamily="34" charset="0"/>
              <a:buChar char="•"/>
            </a:pPr>
            <a:r>
              <a:rPr lang="en-US" sz="2350" b="1" kern="100" dirty="0">
                <a:latin typeface="Times New Roman" panose="02020603050405020304" pitchFamily="18" charset="0"/>
                <a:ea typeface="Aptos" panose="020B0004020202020204" pitchFamily="34" charset="0"/>
                <a:cs typeface="Arial" panose="020B0604020202020204" pitchFamily="34" charset="0"/>
              </a:rPr>
              <a:t>NOTE: </a:t>
            </a:r>
            <a:r>
              <a:rPr lang="en-US" sz="2350" kern="100" dirty="0">
                <a:latin typeface="Times New Roman" panose="02020603050405020304" pitchFamily="18" charset="0"/>
                <a:ea typeface="Aptos" panose="020B0004020202020204" pitchFamily="34" charset="0"/>
                <a:cs typeface="Arial" panose="020B0604020202020204" pitchFamily="34" charset="0"/>
              </a:rPr>
              <a:t>Health insurance specialists review the patient record when assigning codes to diagnosis, procedures, and services. In addition, copies of reports from the patient record may be requested from third-party payers to process insurance claims.</a:t>
            </a:r>
          </a:p>
        </p:txBody>
      </p:sp>
      <p:pic>
        <p:nvPicPr>
          <p:cNvPr id="7" name="Graphic 21">
            <a:extLst>
              <a:ext uri="{FF2B5EF4-FFF2-40B4-BE49-F238E27FC236}">
                <a16:creationId xmlns:a16="http://schemas.microsoft.com/office/drawing/2014/main" id="{DB9C355D-B723-A476-7769-AC1371706AE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43908907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5F448A-ABDF-30EB-2F56-CD9D86F85C1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C0F9D0C-863D-9C8C-FE98-C34FCE1D5AA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8BA1C0D6-A19E-CA4A-3095-940F997E6647}"/>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effectLst/>
                <a:latin typeface="Times New Roman" panose="02020603050405020304" pitchFamily="18" charset="0"/>
                <a:ea typeface="Aptos" panose="020B0004020202020204" pitchFamily="34" charset="0"/>
                <a:cs typeface="Arial" panose="020B0604020202020204" pitchFamily="34" charset="0"/>
              </a:rPr>
              <a:t>Coding from Patient Reports</a:t>
            </a:r>
          </a:p>
        </p:txBody>
      </p:sp>
      <p:sp>
        <p:nvSpPr>
          <p:cNvPr id="5" name="Rectangle 4">
            <a:extLst>
              <a:ext uri="{FF2B5EF4-FFF2-40B4-BE49-F238E27FC236}">
                <a16:creationId xmlns:a16="http://schemas.microsoft.com/office/drawing/2014/main" id="{028438AF-47FB-6474-0B16-CA64B4C10BD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681A7F7B-06A6-A839-94FA-D53B66E8CDF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A3B9BA79-6C26-DA44-7B96-5E54C8AC510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80D65497-0D7A-200B-65BF-019F19A77BE1}"/>
              </a:ext>
            </a:extLst>
          </p:cNvPr>
          <p:cNvSpPr txBox="1"/>
          <p:nvPr/>
        </p:nvSpPr>
        <p:spPr>
          <a:xfrm>
            <a:off x="919748" y="2121491"/>
            <a:ext cx="10084050" cy="3760260"/>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Diagnoses, procedures, and services are selected and coded from clinic notes, consultation reports, and diagnostic reports.</a:t>
            </a:r>
          </a:p>
          <a:p>
            <a:pPr marL="285750" marR="0" indent="-285750" algn="just">
              <a:lnSpc>
                <a:spcPct val="150000"/>
              </a:lnSpc>
              <a:spcAft>
                <a:spcPts val="600"/>
              </a:spcAft>
              <a:buFont typeface="Arial" panose="020B0604020202020204" pitchFamily="34" charset="0"/>
              <a:buChar char="•"/>
            </a:pPr>
            <a:r>
              <a:rPr lang="en-US" sz="2800" b="1" u="sng" kern="100" dirty="0">
                <a:solidFill>
                  <a:srgbClr val="0070C0"/>
                </a:solidFill>
                <a:latin typeface="Times New Roman" panose="02020603050405020304" pitchFamily="18" charset="0"/>
                <a:ea typeface="Aptos" panose="020B0004020202020204" pitchFamily="34" charset="0"/>
                <a:cs typeface="Arial" panose="020B0604020202020204" pitchFamily="34" charset="0"/>
              </a:rPr>
              <a:t>Clinic Notes</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Healthcare providers use two major formats for documenting clinic notes:</a:t>
            </a:r>
          </a:p>
          <a:p>
            <a:pPr marR="0" algn="just">
              <a:lnSpc>
                <a:spcPct val="150000"/>
              </a:lnSpc>
              <a:spcAft>
                <a:spcPts val="600"/>
              </a:spcAft>
            </a:pPr>
            <a:r>
              <a:rPr lang="en-US" sz="2400" kern="100" dirty="0">
                <a:latin typeface="Times New Roman" panose="02020603050405020304" pitchFamily="18" charset="0"/>
                <a:ea typeface="Aptos" panose="020B0004020202020204" pitchFamily="34" charset="0"/>
                <a:cs typeface="Arial" panose="020B0604020202020204" pitchFamily="34" charset="0"/>
              </a:rPr>
              <a:t>● Narrative clinic notes.</a:t>
            </a:r>
          </a:p>
          <a:p>
            <a:pPr marR="0" algn="just">
              <a:lnSpc>
                <a:spcPct val="150000"/>
              </a:lnSpc>
              <a:spcAft>
                <a:spcPts val="600"/>
              </a:spcAft>
            </a:pPr>
            <a:r>
              <a:rPr lang="en-US" sz="2400" kern="100" dirty="0">
                <a:latin typeface="Times New Roman" panose="02020603050405020304" pitchFamily="18" charset="0"/>
                <a:ea typeface="Aptos" panose="020B0004020202020204" pitchFamily="34" charset="0"/>
                <a:cs typeface="Arial" panose="020B0604020202020204" pitchFamily="34" charset="0"/>
              </a:rPr>
              <a:t>● SOAP notes.</a:t>
            </a:r>
          </a:p>
        </p:txBody>
      </p:sp>
      <p:pic>
        <p:nvPicPr>
          <p:cNvPr id="7" name="Graphic 21">
            <a:extLst>
              <a:ext uri="{FF2B5EF4-FFF2-40B4-BE49-F238E27FC236}">
                <a16:creationId xmlns:a16="http://schemas.microsoft.com/office/drawing/2014/main" id="{9EC0AD5C-B685-A95A-D00D-21D6ACD9CDE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427005275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77444A-99E3-4F5E-0B1F-2FB303934233}"/>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929511D-5E54-BC4F-DD07-41058220A07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9C29EC9C-1EF3-89D0-CAAA-66DD04728619}"/>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Narrative Clinic Note</a:t>
            </a:r>
          </a:p>
        </p:txBody>
      </p:sp>
      <p:sp>
        <p:nvSpPr>
          <p:cNvPr id="5" name="Rectangle 4">
            <a:extLst>
              <a:ext uri="{FF2B5EF4-FFF2-40B4-BE49-F238E27FC236}">
                <a16:creationId xmlns:a16="http://schemas.microsoft.com/office/drawing/2014/main" id="{58157EBD-E5A6-BD9F-4B04-C85C4761D21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CDAD46C4-E5C4-66D5-EE04-1F0C415AC452}"/>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E5D794B-E375-4147-CA8F-B65AAAB329F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86C5E31A-2265-534B-08A9-8DD9655C0D66}"/>
              </a:ext>
            </a:extLst>
          </p:cNvPr>
          <p:cNvSpPr txBox="1"/>
          <p:nvPr/>
        </p:nvSpPr>
        <p:spPr>
          <a:xfrm>
            <a:off x="942308" y="2047850"/>
            <a:ext cx="10084050" cy="1060355"/>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100" b="1" kern="100" dirty="0">
                <a:latin typeface="Times New Roman" panose="02020603050405020304" pitchFamily="18" charset="0"/>
                <a:ea typeface="Aptos" panose="020B0004020202020204" pitchFamily="34" charset="0"/>
                <a:cs typeface="Arial" panose="020B0604020202020204" pitchFamily="34" charset="0"/>
              </a:rPr>
              <a:t>A narrative clinic note is written in paragraph format.</a:t>
            </a:r>
          </a:p>
          <a:p>
            <a:pPr marL="285750" marR="0" indent="-285750" algn="just">
              <a:lnSpc>
                <a:spcPct val="150000"/>
              </a:lnSpc>
              <a:spcAft>
                <a:spcPts val="600"/>
              </a:spcAft>
              <a:buFont typeface="Arial" panose="020B0604020202020204" pitchFamily="34" charset="0"/>
              <a:buChar char="•"/>
            </a:pPr>
            <a:endParaRPr lang="en-US" sz="2000" kern="100" dirty="0">
              <a:latin typeface="Times New Roman" panose="02020603050405020304" pitchFamily="18" charset="0"/>
              <a:ea typeface="Aptos" panose="020B0004020202020204" pitchFamily="34" charset="0"/>
              <a:cs typeface="Arial" panose="020B0604020202020204" pitchFamily="34" charset="0"/>
            </a:endParaRPr>
          </a:p>
        </p:txBody>
      </p:sp>
      <p:pic>
        <p:nvPicPr>
          <p:cNvPr id="7" name="Graphic 21">
            <a:extLst>
              <a:ext uri="{FF2B5EF4-FFF2-40B4-BE49-F238E27FC236}">
                <a16:creationId xmlns:a16="http://schemas.microsoft.com/office/drawing/2014/main" id="{518D1CE5-334F-B076-2D9A-9CF999B5AE00}"/>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8" descr="A medical report with text&#10;&#10;AI-generated content may be incorrect.">
            <a:extLst>
              <a:ext uri="{FF2B5EF4-FFF2-40B4-BE49-F238E27FC236}">
                <a16:creationId xmlns:a16="http://schemas.microsoft.com/office/drawing/2014/main" id="{1742CB94-E862-9468-4080-A9A6B4A5E58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52337" y="2567519"/>
            <a:ext cx="8999622" cy="3517576"/>
          </a:xfrm>
          <a:prstGeom prst="rect">
            <a:avLst/>
          </a:prstGeom>
        </p:spPr>
      </p:pic>
    </p:spTree>
    <p:custDataLst>
      <p:tags r:id="rId1"/>
    </p:custDataLst>
    <p:extLst>
      <p:ext uri="{BB962C8B-B14F-4D97-AF65-F5344CB8AC3E}">
        <p14:creationId xmlns:p14="http://schemas.microsoft.com/office/powerpoint/2010/main" val="418428849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2E60B0-9B4F-7BF7-4F53-DDA20486254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B8CC6442-AE76-4A9A-2368-C7CDAAF0029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C65E93EB-DD27-BBA3-2490-9F21E7DB8327}"/>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B6737C2F-E4E3-C1B1-0BB7-3B3FCE5CD9E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A8DB1202-07F1-3F43-BA18-5E0EA9CC5B7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EDAD679-7021-6FEF-8C4B-1E4EF48F7CD9}"/>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92EFF74B-2625-A6CD-5E67-BA6A0FFB2249}"/>
              </a:ext>
            </a:extLst>
          </p:cNvPr>
          <p:cNvSpPr txBox="1"/>
          <p:nvPr/>
        </p:nvSpPr>
        <p:spPr>
          <a:xfrm>
            <a:off x="919748" y="2121491"/>
            <a:ext cx="10084050" cy="3554306"/>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8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SOAP notes </a:t>
            </a:r>
            <a:r>
              <a:rPr lang="en-US" sz="2800" b="1" kern="100" dirty="0">
                <a:latin typeface="Times New Roman" panose="02020603050405020304" pitchFamily="18" charset="0"/>
                <a:ea typeface="Aptos" panose="020B0004020202020204" pitchFamily="34" charset="0"/>
                <a:cs typeface="Arial" panose="020B0604020202020204" pitchFamily="34" charset="0"/>
              </a:rPr>
              <a:t>are written in outline format: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Subjective,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Objective,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Assessment, and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Plan.</a:t>
            </a:r>
          </a:p>
        </p:txBody>
      </p:sp>
      <p:pic>
        <p:nvPicPr>
          <p:cNvPr id="7" name="Graphic 21">
            <a:extLst>
              <a:ext uri="{FF2B5EF4-FFF2-40B4-BE49-F238E27FC236}">
                <a16:creationId xmlns:a16="http://schemas.microsoft.com/office/drawing/2014/main" id="{EB17300D-F83D-DBCB-9E66-C8BC3CE4E50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213348071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4553D5-1B2A-584B-8A93-61E71233C16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A45A483E-9937-630B-6BAE-43FA1CFC5F0E}"/>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F47BD65E-A8C7-E633-C85B-5A1D9841D9F9}"/>
              </a:ext>
            </a:extLst>
          </p:cNvPr>
          <p:cNvSpPr txBox="1"/>
          <p:nvPr/>
        </p:nvSpPr>
        <p:spPr>
          <a:xfrm>
            <a:off x="2607667" y="935396"/>
            <a:ext cx="7029617" cy="646331"/>
          </a:xfrm>
          <a:prstGeom prst="rect">
            <a:avLst/>
          </a:prstGeom>
          <a:noFill/>
        </p:spPr>
        <p:txBody>
          <a:bodyPr wrap="square" rtlCol="0">
            <a:spAutoFit/>
          </a:bodyPr>
          <a:lstStyle/>
          <a:p>
            <a:pPr lvl="0" algn="ctr">
              <a:defRPr/>
            </a:pPr>
            <a:r>
              <a:rPr lang="en-US" sz="3600" b="1" dirty="0">
                <a:solidFill>
                  <a:srgbClr val="0070C0"/>
                </a:solidFill>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4F893920-334E-735D-ECA9-8CA3037E38A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1267E9CD-6BB4-25DC-83EC-5F557F460B47}"/>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BDEFC2F2-E4D9-4DAE-C6D7-FB689E79D288}"/>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EEB52F0F-4CCC-7B77-C9E3-52F16FBB2E92}"/>
              </a:ext>
            </a:extLst>
          </p:cNvPr>
          <p:cNvSpPr txBox="1"/>
          <p:nvPr/>
        </p:nvSpPr>
        <p:spPr>
          <a:xfrm>
            <a:off x="919748" y="2121491"/>
            <a:ext cx="10084050" cy="3503844"/>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The </a:t>
            </a:r>
            <a:r>
              <a:rPr lang="en-US" sz="24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subjective</a:t>
            </a:r>
            <a:r>
              <a:rPr lang="en-US" sz="2400"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 </a:t>
            </a:r>
            <a:r>
              <a:rPr lang="en-US" sz="2400" kern="100" dirty="0">
                <a:latin typeface="Times New Roman" panose="02020603050405020304" pitchFamily="18" charset="0"/>
                <a:ea typeface="Aptos" panose="020B0004020202020204" pitchFamily="34" charset="0"/>
                <a:cs typeface="Arial" panose="020B0604020202020204" pitchFamily="34" charset="0"/>
              </a:rPr>
              <a:t>part of the note contains the chief complaint and the patient’s description of the presenting problem. </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It can also include the response to treatment prescribed earlier, past history, review of symptoms, and relevant family and social history. </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The documentation may appear in quotes because it represents the patient’s statement verbatim.</a:t>
            </a:r>
          </a:p>
        </p:txBody>
      </p:sp>
      <p:pic>
        <p:nvPicPr>
          <p:cNvPr id="7" name="Graphic 21">
            <a:extLst>
              <a:ext uri="{FF2B5EF4-FFF2-40B4-BE49-F238E27FC236}">
                <a16:creationId xmlns:a16="http://schemas.microsoft.com/office/drawing/2014/main" id="{01B48F79-D727-8523-2B00-73E1EBE158C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487316344"/>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1EECA-94BE-F1CF-6489-3A4E6B533D4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FBA5F45A-F8A7-30D3-39E4-F79267ED6FEB}"/>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1846B11D-8B90-5DA0-E370-73CCFB76F016}"/>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0D61746E-81A7-445D-509C-FF12156CA5FC}"/>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09456274-964D-8A67-1DA1-B99B29A7E6B9}"/>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D74309E-6DA6-502D-61BB-4F232BB51605}"/>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BF6CAE2F-E76C-DD39-3EAA-A952E3F21871}"/>
              </a:ext>
            </a:extLst>
          </p:cNvPr>
          <p:cNvSpPr txBox="1"/>
          <p:nvPr/>
        </p:nvSpPr>
        <p:spPr>
          <a:xfrm>
            <a:off x="942308" y="2302617"/>
            <a:ext cx="10084050" cy="3323474"/>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The </a:t>
            </a:r>
            <a:r>
              <a:rPr lang="en-US" sz="28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objective</a:t>
            </a:r>
            <a:r>
              <a:rPr lang="en-US" sz="2800" b="1" kern="100" dirty="0">
                <a:latin typeface="Times New Roman" panose="02020603050405020304" pitchFamily="18" charset="0"/>
                <a:ea typeface="Aptos" panose="020B0004020202020204" pitchFamily="34" charset="0"/>
                <a:cs typeface="Arial" panose="020B0604020202020204" pitchFamily="34" charset="0"/>
              </a:rPr>
              <a:t> </a:t>
            </a:r>
            <a:r>
              <a:rPr lang="en-US" sz="2800" kern="100" dirty="0">
                <a:latin typeface="Times New Roman" panose="02020603050405020304" pitchFamily="18" charset="0"/>
                <a:ea typeface="Aptos" panose="020B0004020202020204" pitchFamily="34" charset="0"/>
                <a:cs typeface="Arial" panose="020B0604020202020204" pitchFamily="34" charset="0"/>
              </a:rPr>
              <a:t>part of the note contains documentation of measurable or objective observations made during physical examination and diagnostic testing.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Some healthcare providers may also include historical information obtained from previous encounters in this section.</a:t>
            </a:r>
          </a:p>
        </p:txBody>
      </p:sp>
      <p:pic>
        <p:nvPicPr>
          <p:cNvPr id="7" name="Graphic 21">
            <a:extLst>
              <a:ext uri="{FF2B5EF4-FFF2-40B4-BE49-F238E27FC236}">
                <a16:creationId xmlns:a16="http://schemas.microsoft.com/office/drawing/2014/main" id="{4D6ABB93-FBDA-EAF7-203B-DE0A797A179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29950749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986E41-6851-2D6E-3A2B-6C865F2F43E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59FD9BE-D850-F72E-8E29-AA42283CA64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B3242A47-050D-5EB7-8208-5D3ACDF77A4A}"/>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C4E0CC5E-3117-12C7-DE2A-076E87BF781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874F893D-B0CD-FC40-6B6F-55DD5A2BF7BE}"/>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BCBDA34-A9A0-FC63-ABE3-70578F40838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387328D2-0EAF-275C-DF9B-54F95A9970C1}"/>
              </a:ext>
            </a:extLst>
          </p:cNvPr>
          <p:cNvSpPr txBox="1"/>
          <p:nvPr/>
        </p:nvSpPr>
        <p:spPr>
          <a:xfrm>
            <a:off x="942308" y="2254491"/>
            <a:ext cx="10084050" cy="3323474"/>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The </a:t>
            </a:r>
            <a:r>
              <a:rPr lang="en-US" sz="28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assessment</a:t>
            </a:r>
            <a:r>
              <a:rPr lang="en-US" sz="2800" kern="100" dirty="0">
                <a:latin typeface="Times New Roman" panose="02020603050405020304" pitchFamily="18" charset="0"/>
                <a:ea typeface="Aptos" panose="020B0004020202020204" pitchFamily="34" charset="0"/>
                <a:cs typeface="Arial" panose="020B0604020202020204" pitchFamily="34" charset="0"/>
              </a:rPr>
              <a:t> contains the diagnostic statement and may include the physician’s rationale for the diagnosis.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If this section is missing from the report, look for positive diagnostic test results documented in the objective data or code the symptoms presented in either the subjective or objective data.</a:t>
            </a:r>
          </a:p>
        </p:txBody>
      </p:sp>
      <p:pic>
        <p:nvPicPr>
          <p:cNvPr id="7" name="Graphic 21">
            <a:extLst>
              <a:ext uri="{FF2B5EF4-FFF2-40B4-BE49-F238E27FC236}">
                <a16:creationId xmlns:a16="http://schemas.microsoft.com/office/drawing/2014/main" id="{7870789F-2BA6-0F8F-A5BD-99A74733BF8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ustDataLst>
      <p:tags r:id="rId1"/>
    </p:custDataLst>
    <p:extLst>
      <p:ext uri="{BB962C8B-B14F-4D97-AF65-F5344CB8AC3E}">
        <p14:creationId xmlns:p14="http://schemas.microsoft.com/office/powerpoint/2010/main" val="1354948186"/>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AE2B5E-334B-00C9-72CC-28C774BC24D5}"/>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7DDE5F1-9109-68B8-D0A6-F74C1301B57F}"/>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D7547A25-3135-A81A-0236-0DD51FFA19F3}"/>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402D350E-3C31-866E-03EA-B9589BC34CD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57516097-2B42-6EED-5CBF-8790201B445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1E27383-B085-ABBD-0391-BE14FD8AD334}"/>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7F4999F5-3433-B4A1-2FB9-38EA436833EB}"/>
              </a:ext>
            </a:extLst>
          </p:cNvPr>
          <p:cNvSpPr txBox="1"/>
          <p:nvPr/>
        </p:nvSpPr>
        <p:spPr>
          <a:xfrm>
            <a:off x="919748" y="2121491"/>
            <a:ext cx="10084050" cy="3657733"/>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The </a:t>
            </a:r>
            <a:r>
              <a:rPr lang="en-US" sz="2400" b="1" kern="100" dirty="0">
                <a:solidFill>
                  <a:srgbClr val="00B0F0"/>
                </a:solidFill>
                <a:latin typeface="Times New Roman" panose="02020603050405020304" pitchFamily="18" charset="0"/>
                <a:ea typeface="Aptos" panose="020B0004020202020204" pitchFamily="34" charset="0"/>
                <a:cs typeface="Arial" panose="020B0604020202020204" pitchFamily="34" charset="0"/>
              </a:rPr>
              <a:t>plan</a:t>
            </a:r>
            <a:r>
              <a:rPr lang="en-US" sz="2400" b="1" kern="100" dirty="0">
                <a:latin typeface="Times New Roman" panose="02020603050405020304" pitchFamily="18" charset="0"/>
                <a:ea typeface="Aptos" panose="020B0004020202020204" pitchFamily="34" charset="0"/>
                <a:cs typeface="Arial" panose="020B0604020202020204" pitchFamily="34" charset="0"/>
              </a:rPr>
              <a:t> </a:t>
            </a:r>
            <a:r>
              <a:rPr lang="en-US" sz="2400" kern="100" dirty="0">
                <a:latin typeface="Times New Roman" panose="02020603050405020304" pitchFamily="18" charset="0"/>
                <a:ea typeface="Aptos" panose="020B0004020202020204" pitchFamily="34" charset="0"/>
                <a:cs typeface="Arial" panose="020B0604020202020204" pitchFamily="34" charset="0"/>
              </a:rPr>
              <a:t>is the statement of the physician’s future plans for the work-up and medical management of the case. </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This includes:</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plans for medications, </a:t>
            </a:r>
          </a:p>
          <a:p>
            <a:pPr marL="285750" marR="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diet, and therapy, </a:t>
            </a:r>
          </a:p>
          <a:p>
            <a:pPr marL="285750" indent="-285750" algn="just">
              <a:lnSpc>
                <a:spcPct val="150000"/>
              </a:lnSpc>
              <a:spcAft>
                <a:spcPts val="600"/>
              </a:spcAft>
              <a:buFont typeface="Arial" panose="020B0604020202020204" pitchFamily="34" charset="0"/>
              <a:buChar char="•"/>
            </a:pPr>
            <a:r>
              <a:rPr lang="en-US" sz="2400" kern="100" dirty="0">
                <a:latin typeface="Times New Roman" panose="02020603050405020304" pitchFamily="18" charset="0"/>
                <a:ea typeface="Aptos" panose="020B0004020202020204" pitchFamily="34" charset="0"/>
                <a:cs typeface="Arial" panose="020B0604020202020204" pitchFamily="34" charset="0"/>
              </a:rPr>
              <a:t>future diagnostic tests to be performed, </a:t>
            </a:r>
          </a:p>
        </p:txBody>
      </p:sp>
      <p:pic>
        <p:nvPicPr>
          <p:cNvPr id="7" name="Graphic 21">
            <a:extLst>
              <a:ext uri="{FF2B5EF4-FFF2-40B4-BE49-F238E27FC236}">
                <a16:creationId xmlns:a16="http://schemas.microsoft.com/office/drawing/2014/main" id="{BA509FF1-6718-7436-E084-29B525FD8EC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Content Placeholder 7">
            <a:extLst>
              <a:ext uri="{FF2B5EF4-FFF2-40B4-BE49-F238E27FC236}">
                <a16:creationId xmlns:a16="http://schemas.microsoft.com/office/drawing/2014/main" id="{2E6994BA-DA44-CCA5-5B93-13B4942BE4EB}"/>
              </a:ext>
            </a:extLst>
          </p:cNvPr>
          <p:cNvSpPr>
            <a:spLocks noGrp="1"/>
          </p:cNvSpPr>
          <p:nvPr>
            <p:ph sz="half" idx="2"/>
          </p:nvPr>
        </p:nvSpPr>
        <p:spPr>
          <a:xfrm>
            <a:off x="6930188" y="1825625"/>
            <a:ext cx="4423611" cy="4351338"/>
          </a:xfrm>
        </p:spPr>
        <p:txBody>
          <a:bodyPr>
            <a:normAutofit/>
          </a:bodyPr>
          <a:lstStyle/>
          <a:p>
            <a:endParaRPr lang="en-US" dirty="0"/>
          </a:p>
          <a:p>
            <a:endParaRPr lang="en-US" dirty="0"/>
          </a:p>
          <a:p>
            <a:endParaRPr lang="en-US" dirty="0"/>
          </a:p>
          <a:p>
            <a:pPr marL="0" indent="0" algn="just">
              <a:lnSpc>
                <a:spcPct val="150000"/>
              </a:lnSpc>
              <a:spcAft>
                <a:spcPts val="600"/>
              </a:spcAft>
              <a:buNone/>
            </a:pPr>
            <a:endParaRPr lang="en-US" kern="100" dirty="0">
              <a:latin typeface="Times New Roman" panose="02020603050405020304" pitchFamily="18" charset="0"/>
              <a:ea typeface="Aptos" panose="020B0004020202020204" pitchFamily="34" charset="0"/>
              <a:cs typeface="Arial" panose="020B0604020202020204" pitchFamily="34" charset="0"/>
            </a:endParaRPr>
          </a:p>
          <a:p>
            <a:pPr marL="285750" indent="-285750" algn="just">
              <a:lnSpc>
                <a:spcPct val="150000"/>
              </a:lnSpc>
              <a:spcAft>
                <a:spcPts val="600"/>
              </a:spcAft>
            </a:pPr>
            <a:r>
              <a:rPr lang="en-US" sz="2400" kern="100" dirty="0">
                <a:latin typeface="Times New Roman" panose="02020603050405020304" pitchFamily="18" charset="0"/>
                <a:ea typeface="Aptos" panose="020B0004020202020204" pitchFamily="34" charset="0"/>
                <a:cs typeface="Arial" panose="020B0604020202020204" pitchFamily="34" charset="0"/>
              </a:rPr>
              <a:t>suggested lifestyle changes, and </a:t>
            </a:r>
          </a:p>
          <a:p>
            <a:pPr marL="285750" indent="-285750" algn="just">
              <a:lnSpc>
                <a:spcPct val="150000"/>
              </a:lnSpc>
              <a:spcAft>
                <a:spcPts val="600"/>
              </a:spcAft>
            </a:pPr>
            <a:r>
              <a:rPr lang="en-US" sz="2400" kern="100" dirty="0">
                <a:latin typeface="Times New Roman" panose="02020603050405020304" pitchFamily="18" charset="0"/>
                <a:ea typeface="Aptos" panose="020B0004020202020204" pitchFamily="34" charset="0"/>
                <a:cs typeface="Arial" panose="020B0604020202020204" pitchFamily="34" charset="0"/>
              </a:rPr>
              <a:t>suggested follow-up care.</a:t>
            </a:r>
          </a:p>
          <a:p>
            <a:endParaRPr lang="en-US" dirty="0"/>
          </a:p>
        </p:txBody>
      </p:sp>
    </p:spTree>
    <p:custDataLst>
      <p:tags r:id="rId1"/>
    </p:custDataLst>
    <p:extLst>
      <p:ext uri="{BB962C8B-B14F-4D97-AF65-F5344CB8AC3E}">
        <p14:creationId xmlns:p14="http://schemas.microsoft.com/office/powerpoint/2010/main" val="12447187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53B10F-7B04-D033-DF11-2FB3795223DB}"/>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71201B0-84E1-8AC6-5A7F-B119F0B63DF6}"/>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EDCD67FE-79F9-9EAD-1D08-D8A1838AD4BF}"/>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6" name="TextBox 5">
            <a:extLst>
              <a:ext uri="{FF2B5EF4-FFF2-40B4-BE49-F238E27FC236}">
                <a16:creationId xmlns:a16="http://schemas.microsoft.com/office/drawing/2014/main" id="{1168B361-0535-355A-676A-0A891DF62C0C}"/>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57B07F95-6C96-FCA6-7EFC-B9E319B3F76D}"/>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826A9C3F-8C04-8F71-1317-49BDA6F01AD7}"/>
              </a:ext>
            </a:extLst>
          </p:cNvPr>
          <p:cNvSpPr txBox="1"/>
          <p:nvPr/>
        </p:nvSpPr>
        <p:spPr>
          <a:xfrm>
            <a:off x="919748" y="2121491"/>
            <a:ext cx="10084050" cy="579967"/>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endParaRPr lang="en-US" sz="2400" kern="100" dirty="0">
              <a:latin typeface="Times New Roman" panose="02020603050405020304" pitchFamily="18" charset="0"/>
              <a:ea typeface="Aptos" panose="020B0004020202020204" pitchFamily="34" charset="0"/>
              <a:cs typeface="Arial" panose="020B0604020202020204" pitchFamily="34" charset="0"/>
            </a:endParaRPr>
          </a:p>
        </p:txBody>
      </p:sp>
      <p:pic>
        <p:nvPicPr>
          <p:cNvPr id="7" name="Graphic 21">
            <a:extLst>
              <a:ext uri="{FF2B5EF4-FFF2-40B4-BE49-F238E27FC236}">
                <a16:creationId xmlns:a16="http://schemas.microsoft.com/office/drawing/2014/main" id="{CB7E6EFB-9D69-2979-CB0A-AECF6197A97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4" name="Picture 3" descr="A note with a message&#10;&#10;AI-generated content may be incorrect.">
            <a:extLst>
              <a:ext uri="{FF2B5EF4-FFF2-40B4-BE49-F238E27FC236}">
                <a16:creationId xmlns:a16="http://schemas.microsoft.com/office/drawing/2014/main" id="{91A72EC0-6ABB-D378-7C59-B871D015108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04211" y="1718601"/>
            <a:ext cx="8598568" cy="4326374"/>
          </a:xfrm>
          <a:prstGeom prst="rect">
            <a:avLst/>
          </a:prstGeom>
        </p:spPr>
      </p:pic>
    </p:spTree>
    <p:custDataLst>
      <p:tags r:id="rId1"/>
    </p:custDataLst>
    <p:extLst>
      <p:ext uri="{BB962C8B-B14F-4D97-AF65-F5344CB8AC3E}">
        <p14:creationId xmlns:p14="http://schemas.microsoft.com/office/powerpoint/2010/main" val="1038336491"/>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D56E67-7707-E1ED-633B-DD8EC5BC17C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2DF0F9C0-700D-15B2-26D2-A925AFEDB86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BD345DA2-5E1E-E03A-B8C8-303110497A35}"/>
              </a:ext>
            </a:extLst>
          </p:cNvPr>
          <p:cNvSpPr/>
          <p:nvPr/>
        </p:nvSpPr>
        <p:spPr>
          <a:xfrm>
            <a:off x="8607914" y="952845"/>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4EE56DB5-160C-5581-DEDF-EB72081AA40C}"/>
              </a:ext>
            </a:extLst>
          </p:cNvPr>
          <p:cNvSpPr/>
          <p:nvPr/>
        </p:nvSpPr>
        <p:spPr>
          <a:xfrm>
            <a:off x="1170274" y="128519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r>
              <a:rPr lang="en-US" sz="1800" b="1" i="1" kern="100" dirty="0">
                <a:effectLst/>
                <a:latin typeface="Times New Roman" panose="02020603050405020304" pitchFamily="18" charset="0"/>
                <a:ea typeface="Aptos" panose="020B0004020202020204" pitchFamily="34" charset="0"/>
                <a:cs typeface="Arial" panose="020B0604020202020204" pitchFamily="34" charset="0"/>
              </a:rPr>
              <a:t>It is important to remember the familiar phrase “If it wasn’t documented, it wasn’t done.”</a:t>
            </a:r>
            <a:endParaRPr lang="en-US" sz="1800" kern="100" dirty="0">
              <a:effectLst/>
              <a:latin typeface="Times New Roman" panose="02020603050405020304" pitchFamily="18" charset="0"/>
              <a:ea typeface="Aptos" panose="020B0004020202020204" pitchFamily="34" charset="0"/>
              <a:cs typeface="Arial" panose="020B0604020202020204" pitchFamily="34" charset="0"/>
            </a:endParaRPr>
          </a:p>
          <a:p>
            <a:pPr algn="ctr"/>
            <a:endParaRPr lang="en-US" dirty="0"/>
          </a:p>
        </p:txBody>
      </p:sp>
      <p:pic>
        <p:nvPicPr>
          <p:cNvPr id="5" name="Graphic 21">
            <a:extLst>
              <a:ext uri="{FF2B5EF4-FFF2-40B4-BE49-F238E27FC236}">
                <a16:creationId xmlns:a16="http://schemas.microsoft.com/office/drawing/2014/main" id="{E9B68313-BA67-AF15-490C-9CC354C8BF0B}"/>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4ABB664C-CDA4-AB33-E29B-2B9BEF5870FB}"/>
              </a:ext>
            </a:extLst>
          </p:cNvPr>
          <p:cNvSpPr txBox="1"/>
          <p:nvPr/>
        </p:nvSpPr>
        <p:spPr>
          <a:xfrm>
            <a:off x="1333001" y="2976471"/>
            <a:ext cx="7275087" cy="986360"/>
          </a:xfrm>
          <a:prstGeom prst="rect">
            <a:avLst/>
          </a:prstGeom>
          <a:noFill/>
        </p:spPr>
        <p:txBody>
          <a:bodyPr wrap="square" rtlCol="0">
            <a:spAutoFit/>
          </a:bodyPr>
          <a:lstStyle/>
          <a:p>
            <a:pPr marL="0" marR="0" algn="ctr">
              <a:lnSpc>
                <a:spcPct val="150000"/>
              </a:lnSpc>
              <a:spcAft>
                <a:spcPts val="600"/>
              </a:spcAft>
            </a:pPr>
            <a:r>
              <a:rPr lang="en-US" sz="4400" b="1" kern="100" dirty="0">
                <a:effectLst/>
                <a:latin typeface="Times New Roman" panose="02020603050405020304" pitchFamily="18" charset="0"/>
                <a:ea typeface="Aptos" panose="020B0004020202020204" pitchFamily="34" charset="0"/>
                <a:cs typeface="Arial" panose="020B0604020202020204" pitchFamily="34" charset="0"/>
              </a:rPr>
              <a:t>Cases about SOAP Notes</a:t>
            </a:r>
            <a:endParaRPr lang="en-US" sz="4000" kern="100" dirty="0">
              <a:effectLst/>
              <a:latin typeface="Times New Roman" panose="02020603050405020304" pitchFamily="18" charset="0"/>
              <a:ea typeface="Aptos" panose="020B00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9999398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986E41-6851-2D6E-3A2B-6C865F2F43EF}"/>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59FD9BE-D850-F72E-8E29-AA42283CA647}"/>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B3242A47-050D-5EB7-8208-5D3ACDF77A4A}"/>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C4E0CC5E-3117-12C7-DE2A-076E87BF781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874F893D-B0CD-FC40-6B6F-55DD5A2BF7BE}"/>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DBCBDA34-A9A0-FC63-ABE3-70578F408387}"/>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387328D2-0EAF-275C-DF9B-54F95A9970C1}"/>
              </a:ext>
            </a:extLst>
          </p:cNvPr>
          <p:cNvSpPr txBox="1"/>
          <p:nvPr/>
        </p:nvSpPr>
        <p:spPr>
          <a:xfrm>
            <a:off x="942308" y="2254491"/>
            <a:ext cx="10084050" cy="3554306"/>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"No headaches, feeling normal."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BP 125/80, Pulse 72. Weight 150 lbs.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Stable hypertension.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1. Continue medication.                                        </a:t>
            </a:r>
          </a:p>
          <a:p>
            <a:pPr marR="0" algn="just">
              <a:lnSpc>
                <a:spcPct val="15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    2. Check BP daily.         </a:t>
            </a:r>
          </a:p>
        </p:txBody>
      </p:sp>
      <p:pic>
        <p:nvPicPr>
          <p:cNvPr id="7" name="Graphic 21">
            <a:extLst>
              <a:ext uri="{FF2B5EF4-FFF2-40B4-BE49-F238E27FC236}">
                <a16:creationId xmlns:a16="http://schemas.microsoft.com/office/drawing/2014/main" id="{7870789F-2BA6-0F8F-A5BD-99A74733BF8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Content Placeholder 7">
            <a:extLst>
              <a:ext uri="{FF2B5EF4-FFF2-40B4-BE49-F238E27FC236}">
                <a16:creationId xmlns:a16="http://schemas.microsoft.com/office/drawing/2014/main" id="{FC4ADD5E-108B-2A37-43AE-22128A16DAF0}"/>
              </a:ext>
            </a:extLst>
          </p:cNvPr>
          <p:cNvSpPr>
            <a:spLocks noGrp="1"/>
          </p:cNvSpPr>
          <p:nvPr>
            <p:ph sz="half" idx="2"/>
          </p:nvPr>
        </p:nvSpPr>
        <p:spPr>
          <a:xfrm>
            <a:off x="8050521" y="1615964"/>
            <a:ext cx="3441876" cy="3952822"/>
          </a:xfrm>
        </p:spPr>
        <p:txBody>
          <a:bodyPr/>
          <a:lstStyle/>
          <a:p>
            <a:pPr marL="0" indent="0">
              <a:buNone/>
            </a:pPr>
            <a:endParaRPr lang="en-US" dirty="0"/>
          </a:p>
          <a:p>
            <a:pPr>
              <a:lnSpc>
                <a:spcPct val="150000"/>
              </a:lnSpc>
            </a:pPr>
            <a:r>
              <a:rPr lang="en-US" b="1" kern="100" dirty="0">
                <a:solidFill>
                  <a:srgbClr val="00B0F0"/>
                </a:solidFill>
                <a:latin typeface="Times New Roman" panose="02020603050405020304" pitchFamily="18" charset="0"/>
                <a:cs typeface="Arial" panose="020B0604020202020204" pitchFamily="34" charset="0"/>
              </a:rPr>
              <a:t>Subjective (S)</a:t>
            </a:r>
          </a:p>
          <a:p>
            <a:pPr>
              <a:lnSpc>
                <a:spcPct val="150000"/>
              </a:lnSpc>
            </a:pPr>
            <a:r>
              <a:rPr lang="en-US" b="1" kern="100" dirty="0">
                <a:solidFill>
                  <a:srgbClr val="F58221"/>
                </a:solidFill>
                <a:latin typeface="Times New Roman" panose="02020603050405020304" pitchFamily="18" charset="0"/>
                <a:cs typeface="Arial" panose="020B0604020202020204" pitchFamily="34" charset="0"/>
              </a:rPr>
              <a:t>Objective (O)</a:t>
            </a:r>
          </a:p>
          <a:p>
            <a:pPr>
              <a:lnSpc>
                <a:spcPct val="150000"/>
              </a:lnSpc>
            </a:pPr>
            <a:r>
              <a:rPr lang="en-US" b="1" kern="100" dirty="0">
                <a:solidFill>
                  <a:srgbClr val="00B0F0"/>
                </a:solidFill>
                <a:latin typeface="Times New Roman" panose="02020603050405020304" pitchFamily="18" charset="0"/>
                <a:cs typeface="Arial" panose="020B0604020202020204" pitchFamily="34" charset="0"/>
              </a:rPr>
              <a:t>Assessment (A)</a:t>
            </a:r>
          </a:p>
          <a:p>
            <a:pPr>
              <a:lnSpc>
                <a:spcPct val="150000"/>
              </a:lnSpc>
            </a:pPr>
            <a:r>
              <a:rPr lang="en-US" b="1" kern="100" dirty="0">
                <a:solidFill>
                  <a:srgbClr val="F58221"/>
                </a:solidFill>
                <a:latin typeface="Times New Roman" panose="02020603050405020304" pitchFamily="18" charset="0"/>
                <a:cs typeface="Arial" panose="020B0604020202020204" pitchFamily="34" charset="0"/>
              </a:rPr>
              <a:t>Plan (P)</a:t>
            </a:r>
          </a:p>
        </p:txBody>
      </p:sp>
    </p:spTree>
    <p:custDataLst>
      <p:tags r:id="rId1"/>
    </p:custDataLst>
    <p:extLst>
      <p:ext uri="{BB962C8B-B14F-4D97-AF65-F5344CB8AC3E}">
        <p14:creationId xmlns:p14="http://schemas.microsoft.com/office/powerpoint/2010/main" val="4165364389"/>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36A60-5D6D-065B-D315-B738F744718E}"/>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6C038259-F275-F3A6-C9B0-78108A60BE08}"/>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TextBox 2">
            <a:extLst>
              <a:ext uri="{FF2B5EF4-FFF2-40B4-BE49-F238E27FC236}">
                <a16:creationId xmlns:a16="http://schemas.microsoft.com/office/drawing/2014/main" id="{AD13DFC1-2B39-B210-5C5C-2EC81705801F}"/>
              </a:ext>
            </a:extLst>
          </p:cNvPr>
          <p:cNvSpPr txBox="1"/>
          <p:nvPr/>
        </p:nvSpPr>
        <p:spPr>
          <a:xfrm>
            <a:off x="2607667" y="935396"/>
            <a:ext cx="7029617"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600" b="1" dirty="0">
                <a:solidFill>
                  <a:srgbClr val="0070C0"/>
                </a:solidFill>
                <a:effectLst/>
                <a:latin typeface="Times New Roman" panose="02020603050405020304" pitchFamily="18" charset="0"/>
                <a:ea typeface="Aptos" panose="020B0004020202020204" pitchFamily="34" charset="0"/>
                <a:cs typeface="Arial" panose="020B0604020202020204" pitchFamily="34" charset="0"/>
              </a:rPr>
              <a:t>SOAP Notes</a:t>
            </a:r>
          </a:p>
        </p:txBody>
      </p:sp>
      <p:sp>
        <p:nvSpPr>
          <p:cNvPr id="5" name="Rectangle 4">
            <a:extLst>
              <a:ext uri="{FF2B5EF4-FFF2-40B4-BE49-F238E27FC236}">
                <a16:creationId xmlns:a16="http://schemas.microsoft.com/office/drawing/2014/main" id="{35F5B50F-1F3F-2663-4138-926DAB1A9B36}"/>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Roboto Light" panose="02000000000000000000" pitchFamily="2" charset="0"/>
              <a:cs typeface="+mn-cs"/>
            </a:endParaRPr>
          </a:p>
        </p:txBody>
      </p:sp>
      <p:sp>
        <p:nvSpPr>
          <p:cNvPr id="6" name="TextBox 5">
            <a:extLst>
              <a:ext uri="{FF2B5EF4-FFF2-40B4-BE49-F238E27FC236}">
                <a16:creationId xmlns:a16="http://schemas.microsoft.com/office/drawing/2014/main" id="{57A97EB4-1264-3BD7-2C7B-B6F15A246266}"/>
              </a:ext>
            </a:extLst>
          </p:cNvPr>
          <p:cNvSpPr txBox="1"/>
          <p:nvPr/>
        </p:nvSpPr>
        <p:spPr>
          <a:xfrm>
            <a:off x="1111584" y="975974"/>
            <a:ext cx="1193616"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Chapter</a:t>
            </a:r>
            <a:endParaRPr kumimoji="0" lang="en-US" sz="2800" b="0"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8D321A27-306D-9C58-555D-A03752B57B12}"/>
              </a:ext>
            </a:extLst>
          </p:cNvPr>
          <p:cNvSpPr txBox="1"/>
          <p:nvPr/>
        </p:nvSpPr>
        <p:spPr>
          <a:xfrm>
            <a:off x="1214179" y="1231789"/>
            <a:ext cx="966228" cy="7683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noFill/>
                </a:ln>
                <a:solidFill>
                  <a:prstClr val="white"/>
                </a:solidFill>
                <a:effectLst/>
                <a:uLnTx/>
                <a:uFillTx/>
                <a:latin typeface="Times New Roman" panose="02020603050405020304" pitchFamily="18" charset="0"/>
                <a:cs typeface="Times New Roman" panose="02020603050405020304" pitchFamily="18" charset="0"/>
              </a:rPr>
              <a:t>08</a:t>
            </a:r>
          </a:p>
        </p:txBody>
      </p:sp>
      <p:sp>
        <p:nvSpPr>
          <p:cNvPr id="48" name="TextBox 47">
            <a:extLst>
              <a:ext uri="{FF2B5EF4-FFF2-40B4-BE49-F238E27FC236}">
                <a16:creationId xmlns:a16="http://schemas.microsoft.com/office/drawing/2014/main" id="{A1CD4236-3555-172F-85EA-5BF29AEC0CA0}"/>
              </a:ext>
            </a:extLst>
          </p:cNvPr>
          <p:cNvSpPr txBox="1"/>
          <p:nvPr/>
        </p:nvSpPr>
        <p:spPr>
          <a:xfrm>
            <a:off x="942307" y="2254491"/>
            <a:ext cx="10222997" cy="3554306"/>
          </a:xfrm>
          <a:prstGeom prst="rect">
            <a:avLst/>
          </a:prstGeom>
          <a:noFill/>
        </p:spPr>
        <p:txBody>
          <a:bodyPr wrap="square" rtlCol="0">
            <a:spAutoFit/>
          </a:bodyPr>
          <a:lstStyle/>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"No fever after the shot."</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No redness at injection site. Temp 98.6°F.            </a:t>
            </a:r>
          </a:p>
          <a:p>
            <a:pPr marL="28575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Normal vaccine reaction.                                      </a:t>
            </a:r>
          </a:p>
          <a:p>
            <a:pPr marL="285750" marR="0" indent="-285750" algn="just">
              <a:lnSpc>
                <a:spcPct val="150000"/>
              </a:lnSpc>
              <a:spcAft>
                <a:spcPts val="600"/>
              </a:spcAft>
              <a:buFont typeface="Arial" panose="020B0604020202020204" pitchFamily="34" charset="0"/>
              <a:buChar char="•"/>
            </a:pPr>
            <a:r>
              <a:rPr lang="en-US" sz="2800" kern="100" dirty="0">
                <a:latin typeface="Times New Roman" panose="02020603050405020304" pitchFamily="18" charset="0"/>
                <a:ea typeface="Aptos" panose="020B0004020202020204" pitchFamily="34" charset="0"/>
                <a:cs typeface="Arial" panose="020B0604020202020204" pitchFamily="34" charset="0"/>
              </a:rPr>
              <a:t> 1. No action needed.                                              </a:t>
            </a:r>
          </a:p>
          <a:p>
            <a:pPr marR="0" algn="just">
              <a:lnSpc>
                <a:spcPct val="15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     2. Next vaccine in 6 months. </a:t>
            </a:r>
          </a:p>
        </p:txBody>
      </p:sp>
      <p:pic>
        <p:nvPicPr>
          <p:cNvPr id="7" name="Graphic 21">
            <a:extLst>
              <a:ext uri="{FF2B5EF4-FFF2-40B4-BE49-F238E27FC236}">
                <a16:creationId xmlns:a16="http://schemas.microsoft.com/office/drawing/2014/main" id="{AAADFF53-0501-B56E-2444-7C8B020205DA}"/>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Content Placeholder 7">
            <a:extLst>
              <a:ext uri="{FF2B5EF4-FFF2-40B4-BE49-F238E27FC236}">
                <a16:creationId xmlns:a16="http://schemas.microsoft.com/office/drawing/2014/main" id="{3A44F741-EF6E-0890-D980-14E3D7FBA264}"/>
              </a:ext>
            </a:extLst>
          </p:cNvPr>
          <p:cNvSpPr>
            <a:spLocks noGrp="1"/>
          </p:cNvSpPr>
          <p:nvPr>
            <p:ph sz="half" idx="2"/>
          </p:nvPr>
        </p:nvSpPr>
        <p:spPr>
          <a:xfrm>
            <a:off x="8146829" y="2254491"/>
            <a:ext cx="3064042" cy="3763386"/>
          </a:xfrm>
        </p:spPr>
        <p:txBody>
          <a:bodyPr/>
          <a:lstStyle/>
          <a:p>
            <a:pPr marL="285750" indent="-285750" algn="just">
              <a:lnSpc>
                <a:spcPct val="150000"/>
              </a:lnSpc>
              <a:spcAft>
                <a:spcPts val="600"/>
              </a:spcAft>
            </a:pPr>
            <a:r>
              <a:rPr lang="en-US" b="1" kern="100" dirty="0">
                <a:solidFill>
                  <a:srgbClr val="00B0F0"/>
                </a:solidFill>
                <a:latin typeface="Times New Roman" panose="02020603050405020304" pitchFamily="18" charset="0"/>
                <a:cs typeface="Arial" panose="020B0604020202020204" pitchFamily="34" charset="0"/>
              </a:rPr>
              <a:t>Subjective (S)</a:t>
            </a:r>
          </a:p>
          <a:p>
            <a:pPr marL="285750" indent="-285750" algn="just">
              <a:lnSpc>
                <a:spcPct val="150000"/>
              </a:lnSpc>
              <a:spcAft>
                <a:spcPts val="600"/>
              </a:spcAft>
            </a:pPr>
            <a:r>
              <a:rPr lang="en-US" b="1" kern="100" dirty="0">
                <a:solidFill>
                  <a:srgbClr val="F58221"/>
                </a:solidFill>
                <a:latin typeface="Times New Roman" panose="02020603050405020304" pitchFamily="18" charset="0"/>
                <a:cs typeface="Arial" panose="020B0604020202020204" pitchFamily="34" charset="0"/>
              </a:rPr>
              <a:t>Objective (O)</a:t>
            </a:r>
          </a:p>
          <a:p>
            <a:pPr marL="285750" indent="-285750" algn="just">
              <a:lnSpc>
                <a:spcPct val="150000"/>
              </a:lnSpc>
              <a:spcAft>
                <a:spcPts val="600"/>
              </a:spcAft>
            </a:pPr>
            <a:r>
              <a:rPr lang="en-US" b="1" kern="100" dirty="0">
                <a:solidFill>
                  <a:srgbClr val="00B0F0"/>
                </a:solidFill>
                <a:latin typeface="Times New Roman" panose="02020603050405020304" pitchFamily="18" charset="0"/>
                <a:cs typeface="Arial" panose="020B0604020202020204" pitchFamily="34" charset="0"/>
              </a:rPr>
              <a:t>Assessment (A)</a:t>
            </a:r>
          </a:p>
          <a:p>
            <a:pPr marL="285750" indent="-285750" algn="just">
              <a:lnSpc>
                <a:spcPct val="150000"/>
              </a:lnSpc>
              <a:spcAft>
                <a:spcPts val="600"/>
              </a:spcAft>
            </a:pPr>
            <a:r>
              <a:rPr lang="en-US" b="1" kern="100" dirty="0">
                <a:solidFill>
                  <a:srgbClr val="F58221"/>
                </a:solidFill>
                <a:latin typeface="Times New Roman" panose="02020603050405020304" pitchFamily="18" charset="0"/>
                <a:cs typeface="Arial" panose="020B0604020202020204" pitchFamily="34" charset="0"/>
              </a:rPr>
              <a:t>Plan (P)</a:t>
            </a:r>
          </a:p>
          <a:p>
            <a:endParaRPr lang="en-US" dirty="0"/>
          </a:p>
        </p:txBody>
      </p:sp>
    </p:spTree>
    <p:custDataLst>
      <p:tags r:id="rId1"/>
    </p:custDataLst>
    <p:extLst>
      <p:ext uri="{BB962C8B-B14F-4D97-AF65-F5344CB8AC3E}">
        <p14:creationId xmlns:p14="http://schemas.microsoft.com/office/powerpoint/2010/main" val="3016126630"/>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5298859" y="1188070"/>
            <a:ext cx="4113898" cy="823752"/>
          </a:xfrm>
          <a:prstGeom prst="rect">
            <a:avLst/>
          </a:prstGeom>
          <a:noFill/>
        </p:spPr>
        <p:txBody>
          <a:bodyPr wrap="square" rtlCol="0">
            <a:spAutoFit/>
          </a:bodyPr>
          <a:lstStyle/>
          <a:p>
            <a:pPr algn="ctr">
              <a:lnSpc>
                <a:spcPct val="150000"/>
              </a:lnSpc>
              <a:spcAft>
                <a:spcPts val="600"/>
              </a:spcAft>
            </a:pPr>
            <a:r>
              <a:rPr lang="en-US" sz="3600" b="1" kern="100" dirty="0">
                <a:latin typeface="Times New Roman" panose="02020603050405020304" pitchFamily="18" charset="0"/>
                <a:cs typeface="Arial" panose="020B0604020202020204" pitchFamily="34" charset="0"/>
              </a:rPr>
              <a:t>Key Takeaways</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37433" y="2325426"/>
            <a:ext cx="8513935" cy="4557145"/>
          </a:xfrm>
          <a:prstGeom prst="rect">
            <a:avLst/>
          </a:prstGeom>
          <a:noFill/>
        </p:spPr>
        <p:txBody>
          <a:bodyPr wrap="square" rtlCol="0">
            <a:spAutoFit/>
          </a:bodyPr>
          <a:lstStyle/>
          <a:p>
            <a:pPr marL="457200" marR="0" indent="-457200" algn="just">
              <a:lnSpc>
                <a:spcPct val="150000"/>
              </a:lnSpc>
              <a:spcAft>
                <a:spcPts val="600"/>
              </a:spcAft>
              <a:buFont typeface="+mj-lt"/>
              <a:buAutoNum type="arabicPeriod"/>
            </a:pPr>
            <a:r>
              <a:rPr lang="en-US" sz="2100" kern="100" dirty="0">
                <a:latin typeface="Times New Roman" panose="02020603050405020304" pitchFamily="18" charset="0"/>
                <a:cs typeface="Arial" panose="020B0604020202020204" pitchFamily="34" charset="0"/>
              </a:rPr>
              <a:t>Medically managed means that even though a diagnosis may not receive direct treatment during an encounter, the provider has to consider that diagnosis when determining treatment for other conditions.</a:t>
            </a:r>
          </a:p>
          <a:p>
            <a:pPr marL="457200" marR="0" indent="-457200" algn="just">
              <a:lnSpc>
                <a:spcPct val="150000"/>
              </a:lnSpc>
              <a:spcAft>
                <a:spcPts val="600"/>
              </a:spcAft>
              <a:buFont typeface="+mj-lt"/>
              <a:buAutoNum type="arabicPeriod"/>
            </a:pPr>
            <a:r>
              <a:rPr lang="en-US" sz="2100" kern="100" dirty="0">
                <a:latin typeface="Times New Roman" panose="02020603050405020304" pitchFamily="18" charset="0"/>
                <a:cs typeface="Arial" panose="020B0604020202020204" pitchFamily="34" charset="0"/>
              </a:rPr>
              <a:t>Patient record documentation must justify and support the medical necessity of procedures and services reported to payers for reimbursement.</a:t>
            </a:r>
          </a:p>
          <a:p>
            <a:pPr marL="457200" marR="0" indent="-457200" algn="just">
              <a:lnSpc>
                <a:spcPct val="150000"/>
              </a:lnSpc>
              <a:spcAft>
                <a:spcPts val="600"/>
              </a:spcAft>
              <a:buFont typeface="+mj-lt"/>
              <a:buAutoNum type="arabicPeriod"/>
            </a:pPr>
            <a:r>
              <a:rPr lang="en-US" sz="2100" kern="100" dirty="0">
                <a:latin typeface="Times New Roman" panose="02020603050405020304" pitchFamily="18" charset="0"/>
                <a:cs typeface="Arial" panose="020B0604020202020204" pitchFamily="34" charset="0"/>
              </a:rPr>
              <a:t>Medical practices and healthcare facilities should routinely participate in an auditing process, which involves reviewing patient records and CMS-1500 to assess coding accuracy and completeness of documentation.</a:t>
            </a:r>
            <a:endParaRPr lang="en-US" sz="2100" dirty="0">
              <a:latin typeface="Alexandria" charset="0"/>
              <a:cs typeface="Alexandria" charset="0"/>
            </a:endParaRP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08</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A7DF42-39D0-EBE4-051A-A5F969CA4B4A}"/>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3294FD0B-C02B-84F3-C13B-61E1AED7630B}"/>
              </a:ext>
            </a:extLst>
          </p:cNvPr>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a:extLst>
              <a:ext uri="{FF2B5EF4-FFF2-40B4-BE49-F238E27FC236}">
                <a16:creationId xmlns:a16="http://schemas.microsoft.com/office/drawing/2014/main" id="{EE8BEA73-FFB1-9F6E-61C7-9642FE08EAF5}"/>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17111FB0-387F-985A-43DC-BB305DB53FB2}"/>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0BEB7841-C29F-78E9-CA8F-F7DE7483A0D0}"/>
              </a:ext>
            </a:extLst>
          </p:cNvPr>
          <p:cNvSpPr txBox="1"/>
          <p:nvPr/>
        </p:nvSpPr>
        <p:spPr>
          <a:xfrm>
            <a:off x="4689259" y="1412953"/>
            <a:ext cx="4113898" cy="823752"/>
          </a:xfrm>
          <a:prstGeom prst="rect">
            <a:avLst/>
          </a:prstGeom>
          <a:noFill/>
        </p:spPr>
        <p:txBody>
          <a:bodyPr wrap="square" rtlCol="0">
            <a:spAutoFit/>
          </a:bodyPr>
          <a:lstStyle/>
          <a:p>
            <a:pPr algn="ctr">
              <a:lnSpc>
                <a:spcPct val="150000"/>
              </a:lnSpc>
              <a:spcAft>
                <a:spcPts val="600"/>
              </a:spcAft>
            </a:pPr>
            <a:r>
              <a:rPr lang="en-US" sz="3600" b="1" kern="100" dirty="0">
                <a:latin typeface="Times New Roman" panose="02020603050405020304" pitchFamily="18" charset="0"/>
                <a:cs typeface="Arial" panose="020B0604020202020204" pitchFamily="34" charset="0"/>
              </a:rPr>
              <a:t>Key Takeaways</a:t>
            </a:r>
          </a:p>
        </p:txBody>
      </p:sp>
      <p:sp>
        <p:nvSpPr>
          <p:cNvPr id="28" name="Rectangle 27">
            <a:extLst>
              <a:ext uri="{FF2B5EF4-FFF2-40B4-BE49-F238E27FC236}">
                <a16:creationId xmlns:a16="http://schemas.microsoft.com/office/drawing/2014/main" id="{15C41670-2419-C8EA-534E-6D31589A579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2975FC99-03D2-F3A5-B8EA-51F1CD36A685}"/>
              </a:ext>
            </a:extLst>
          </p:cNvPr>
          <p:cNvSpPr txBox="1"/>
          <p:nvPr/>
        </p:nvSpPr>
        <p:spPr>
          <a:xfrm>
            <a:off x="3598250" y="2495028"/>
            <a:ext cx="8025479" cy="3969805"/>
          </a:xfrm>
          <a:prstGeom prst="rect">
            <a:avLst/>
          </a:prstGeom>
          <a:noFill/>
        </p:spPr>
        <p:txBody>
          <a:bodyPr wrap="square" rtlCol="0">
            <a:spAutoFit/>
          </a:bodyPr>
          <a:lstStyle/>
          <a:p>
            <a:pPr algn="just">
              <a:lnSpc>
                <a:spcPct val="150000"/>
              </a:lnSpc>
              <a:spcAft>
                <a:spcPts val="600"/>
              </a:spcAft>
            </a:pPr>
            <a:r>
              <a:rPr lang="en-US" sz="2800" kern="100" dirty="0">
                <a:latin typeface="Times New Roman" panose="02020603050405020304" pitchFamily="18" charset="0"/>
                <a:cs typeface="Arial" panose="020B0604020202020204" pitchFamily="34" charset="0"/>
              </a:rPr>
              <a:t>4. National coverage determinations (NCDs) and local coverage determinations (LCDs) specify under what clinical circumstances a service is covered, and they list covered and noncovered codes.</a:t>
            </a:r>
          </a:p>
          <a:p>
            <a:pPr algn="just">
              <a:lnSpc>
                <a:spcPct val="150000"/>
              </a:lnSpc>
              <a:spcAft>
                <a:spcPts val="600"/>
              </a:spcAft>
            </a:pPr>
            <a:r>
              <a:rPr lang="en-US" sz="2800" kern="100" dirty="0">
                <a:latin typeface="Times New Roman" panose="02020603050405020304" pitchFamily="18" charset="0"/>
                <a:ea typeface="Aptos" panose="020B0004020202020204" pitchFamily="34" charset="0"/>
                <a:cs typeface="Arial" panose="020B0604020202020204" pitchFamily="34" charset="0"/>
              </a:rPr>
              <a:t>5. Healthcare providers document narrative clinic note and SOAP note.</a:t>
            </a:r>
            <a:endParaRPr lang="en-US" sz="3600" kern="100" dirty="0">
              <a:effectLst/>
              <a:latin typeface="Times New Roman" panose="02020603050405020304" pitchFamily="18" charset="0"/>
              <a:ea typeface="Aptos" panose="020B0004020202020204" pitchFamily="34" charset="0"/>
              <a:cs typeface="Arial" panose="020B0604020202020204" pitchFamily="34" charset="0"/>
            </a:endParaRPr>
          </a:p>
        </p:txBody>
      </p:sp>
      <p:sp>
        <p:nvSpPr>
          <p:cNvPr id="32" name="Rectangle 31">
            <a:extLst>
              <a:ext uri="{FF2B5EF4-FFF2-40B4-BE49-F238E27FC236}">
                <a16:creationId xmlns:a16="http://schemas.microsoft.com/office/drawing/2014/main" id="{C5076E2E-2723-41F5-0883-23E2E39D9740}"/>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D492A6-8D78-6179-69E6-80F3A43960AC}"/>
              </a:ext>
            </a:extLst>
          </p:cNvPr>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34" name="TextBox 33">
            <a:extLst>
              <a:ext uri="{FF2B5EF4-FFF2-40B4-BE49-F238E27FC236}">
                <a16:creationId xmlns:a16="http://schemas.microsoft.com/office/drawing/2014/main" id="{A6428027-A2F4-72F7-3A6F-D7C80D03B7A8}"/>
              </a:ext>
            </a:extLst>
          </p:cNvPr>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08</a:t>
            </a:r>
          </a:p>
        </p:txBody>
      </p:sp>
      <p:pic>
        <p:nvPicPr>
          <p:cNvPr id="6" name="Graphic 21">
            <a:extLst>
              <a:ext uri="{FF2B5EF4-FFF2-40B4-BE49-F238E27FC236}">
                <a16:creationId xmlns:a16="http://schemas.microsoft.com/office/drawing/2014/main" id="{D9A27A8E-7B79-D7D4-51C5-6C293EE56956}"/>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ustDataLst>
      <p:tags r:id="rId1"/>
    </p:custDataLst>
    <p:extLst>
      <p:ext uri="{BB962C8B-B14F-4D97-AF65-F5344CB8AC3E}">
        <p14:creationId xmlns:p14="http://schemas.microsoft.com/office/powerpoint/2010/main" val="544861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7|17.6|10.2"/>
</p:tagLst>
</file>

<file path=ppt/tags/tag2.xml><?xml version="1.0" encoding="utf-8"?>
<p:tagLst xmlns:a="http://schemas.openxmlformats.org/drawingml/2006/main" xmlns:r="http://schemas.openxmlformats.org/officeDocument/2006/relationships" xmlns:p="http://schemas.openxmlformats.org/presentationml/2006/main">
  <p:tag name="TIMING" val="|1.8"/>
</p:tagLst>
</file>

<file path=ppt/tags/tag3.xml><?xml version="1.0" encoding="utf-8"?>
<p:tagLst xmlns:a="http://schemas.openxmlformats.org/drawingml/2006/main" xmlns:r="http://schemas.openxmlformats.org/officeDocument/2006/relationships" xmlns:p="http://schemas.openxmlformats.org/presentationml/2006/main">
  <p:tag name="TIMING" val="|6.8|57.8"/>
</p:tagLst>
</file>

<file path=ppt/tags/tag4.xml><?xml version="1.0" encoding="utf-8"?>
<p:tagLst xmlns:a="http://schemas.openxmlformats.org/drawingml/2006/main" xmlns:r="http://schemas.openxmlformats.org/officeDocument/2006/relationships" xmlns:p="http://schemas.openxmlformats.org/presentationml/2006/main">
  <p:tag name="TIMING" val="|5.5|31|35.4"/>
</p:tagLst>
</file>

<file path=ppt/tags/tag5.xml><?xml version="1.0" encoding="utf-8"?>
<p:tagLst xmlns:a="http://schemas.openxmlformats.org/drawingml/2006/main" xmlns:r="http://schemas.openxmlformats.org/officeDocument/2006/relationships" xmlns:p="http://schemas.openxmlformats.org/presentationml/2006/main">
  <p:tag name="TIMING" val="|9.7|21.5"/>
</p:tagLst>
</file>

<file path=ppt/tags/tag6.xml><?xml version="1.0" encoding="utf-8"?>
<p:tagLst xmlns:a="http://schemas.openxmlformats.org/drawingml/2006/main" xmlns:r="http://schemas.openxmlformats.org/officeDocument/2006/relationships" xmlns:p="http://schemas.openxmlformats.org/presentationml/2006/main">
  <p:tag name="TIMING" val="|5.4|66.2"/>
</p:tagLst>
</file>

<file path=ppt/tags/tag7.xml><?xml version="1.0" encoding="utf-8"?>
<p:tagLst xmlns:a="http://schemas.openxmlformats.org/drawingml/2006/main" xmlns:r="http://schemas.openxmlformats.org/officeDocument/2006/relationships" xmlns:p="http://schemas.openxmlformats.org/presentationml/2006/main">
  <p:tag name="TIMING" val="|3|57"/>
</p:tagLst>
</file>

<file path=ppt/tags/tag8.xml><?xml version="1.0" encoding="utf-8"?>
<p:tagLst xmlns:a="http://schemas.openxmlformats.org/drawingml/2006/main" xmlns:r="http://schemas.openxmlformats.org/officeDocument/2006/relationships" xmlns:p="http://schemas.openxmlformats.org/presentationml/2006/main">
  <p:tag name="TIMING" val="|1.8"/>
</p:tagLst>
</file>

<file path=ppt/tags/tag9.xml><?xml version="1.0" encoding="utf-8"?>
<p:tagLst xmlns:a="http://schemas.openxmlformats.org/drawingml/2006/main" xmlns:r="http://schemas.openxmlformats.org/officeDocument/2006/relationships" xmlns:p="http://schemas.openxmlformats.org/presentationml/2006/main">
  <p:tag name="TIMING" val="|6.2|52|33.2|32|40.4"/>
</p:tagLst>
</file>

<file path=ppt/tags/tag10.xml><?xml version="1.0" encoding="utf-8"?>
<p:tagLst xmlns:a="http://schemas.openxmlformats.org/drawingml/2006/main" xmlns:r="http://schemas.openxmlformats.org/officeDocument/2006/relationships" xmlns:p="http://schemas.openxmlformats.org/presentationml/2006/main">
  <p:tag name="TIMING" val="|1.1|59.8|19.4"/>
</p:tagLst>
</file>

<file path=ppt/tags/tag11.xml><?xml version="1.0" encoding="utf-8"?>
<p:tagLst xmlns:a="http://schemas.openxmlformats.org/drawingml/2006/main" xmlns:r="http://schemas.openxmlformats.org/officeDocument/2006/relationships" xmlns:p="http://schemas.openxmlformats.org/presentationml/2006/main">
  <p:tag name="TIMING" val="|0.9|66.1"/>
</p:tagLst>
</file>

<file path=ppt/tags/tag12.xml><?xml version="1.0" encoding="utf-8"?>
<p:tagLst xmlns:a="http://schemas.openxmlformats.org/drawingml/2006/main" xmlns:r="http://schemas.openxmlformats.org/officeDocument/2006/relationships" xmlns:p="http://schemas.openxmlformats.org/presentationml/2006/main">
  <p:tag name="TIMING" val="|1.2|23.7"/>
</p:tagLst>
</file>

<file path=ppt/tags/tag13.xml><?xml version="1.0" encoding="utf-8"?>
<p:tagLst xmlns:a="http://schemas.openxmlformats.org/drawingml/2006/main" xmlns:r="http://schemas.openxmlformats.org/officeDocument/2006/relationships" xmlns:p="http://schemas.openxmlformats.org/presentationml/2006/main">
  <p:tag name="TIMING" val="|4.5|2.2|1"/>
</p:tagLst>
</file>

<file path=ppt/tags/tag14.xml><?xml version="1.0" encoding="utf-8"?>
<p:tagLst xmlns:a="http://schemas.openxmlformats.org/drawingml/2006/main" xmlns:r="http://schemas.openxmlformats.org/officeDocument/2006/relationships" xmlns:p="http://schemas.openxmlformats.org/presentationml/2006/main">
  <p:tag name="TIMING" val="|4.8|77.9"/>
</p:tagLst>
</file>

<file path=ppt/tags/tag15.xml><?xml version="1.0" encoding="utf-8"?>
<p:tagLst xmlns:a="http://schemas.openxmlformats.org/drawingml/2006/main" xmlns:r="http://schemas.openxmlformats.org/officeDocument/2006/relationships" xmlns:p="http://schemas.openxmlformats.org/presentationml/2006/main">
  <p:tag name="TIMING" val="|0.9"/>
</p:tagLst>
</file>

<file path=ppt/tags/tag16.xml><?xml version="1.0" encoding="utf-8"?>
<p:tagLst xmlns:a="http://schemas.openxmlformats.org/drawingml/2006/main" xmlns:r="http://schemas.openxmlformats.org/officeDocument/2006/relationships" xmlns:p="http://schemas.openxmlformats.org/presentationml/2006/main">
  <p:tag name="TIMING" val="|3.1"/>
</p:tagLst>
</file>

<file path=ppt/tags/tag17.xml><?xml version="1.0" encoding="utf-8"?>
<p:tagLst xmlns:a="http://schemas.openxmlformats.org/drawingml/2006/main" xmlns:r="http://schemas.openxmlformats.org/officeDocument/2006/relationships" xmlns:p="http://schemas.openxmlformats.org/presentationml/2006/main">
  <p:tag name="TIMING" val="|1.2"/>
</p:tagLst>
</file>

<file path=ppt/tags/tag18.xml><?xml version="1.0" encoding="utf-8"?>
<p:tagLst xmlns:a="http://schemas.openxmlformats.org/drawingml/2006/main" xmlns:r="http://schemas.openxmlformats.org/officeDocument/2006/relationships" xmlns:p="http://schemas.openxmlformats.org/presentationml/2006/main">
  <p:tag name="TIMING" val="|1.1|70.6"/>
</p:tagLst>
</file>

<file path=ppt/tags/tag19.xml><?xml version="1.0" encoding="utf-8"?>
<p:tagLst xmlns:a="http://schemas.openxmlformats.org/drawingml/2006/main" xmlns:r="http://schemas.openxmlformats.org/officeDocument/2006/relationships" xmlns:p="http://schemas.openxmlformats.org/presentationml/2006/main">
  <p:tag name="TIMING" val="|1|87"/>
</p:tagLst>
</file>

<file path=ppt/tags/tag20.xml><?xml version="1.0" encoding="utf-8"?>
<p:tagLst xmlns:a="http://schemas.openxmlformats.org/drawingml/2006/main" xmlns:r="http://schemas.openxmlformats.org/officeDocument/2006/relationships" xmlns:p="http://schemas.openxmlformats.org/presentationml/2006/main">
  <p:tag name="TIMING" val="|1.3"/>
</p:tagLst>
</file>

<file path=ppt/tags/tag21.xml><?xml version="1.0" encoding="utf-8"?>
<p:tagLst xmlns:a="http://schemas.openxmlformats.org/drawingml/2006/main" xmlns:r="http://schemas.openxmlformats.org/officeDocument/2006/relationships" xmlns:p="http://schemas.openxmlformats.org/presentationml/2006/main">
  <p:tag name="TIMING" val="|1.2|28"/>
</p:tagLst>
</file>

<file path=ppt/tags/tag22.xml><?xml version="1.0" encoding="utf-8"?>
<p:tagLst xmlns:a="http://schemas.openxmlformats.org/drawingml/2006/main" xmlns:r="http://schemas.openxmlformats.org/officeDocument/2006/relationships" xmlns:p="http://schemas.openxmlformats.org/presentationml/2006/main">
  <p:tag name="TIMING" val="|1.4"/>
</p:tagLst>
</file>

<file path=ppt/tags/tag23.xml><?xml version="1.0" encoding="utf-8"?>
<p:tagLst xmlns:a="http://schemas.openxmlformats.org/drawingml/2006/main" xmlns:r="http://schemas.openxmlformats.org/officeDocument/2006/relationships" xmlns:p="http://schemas.openxmlformats.org/presentationml/2006/main">
  <p:tag name="TIMING" val="|1|59"/>
</p:tagLst>
</file>

<file path=ppt/tags/tag24.xml><?xml version="1.0" encoding="utf-8"?>
<p:tagLst xmlns:a="http://schemas.openxmlformats.org/drawingml/2006/main" xmlns:r="http://schemas.openxmlformats.org/officeDocument/2006/relationships" xmlns:p="http://schemas.openxmlformats.org/presentationml/2006/main">
  <p:tag name="TIMING" val="|8|99.2"/>
</p:tagLst>
</file>

<file path=ppt/tags/tag25.xml><?xml version="1.0" encoding="utf-8"?>
<p:tagLst xmlns:a="http://schemas.openxmlformats.org/drawingml/2006/main" xmlns:r="http://schemas.openxmlformats.org/officeDocument/2006/relationships" xmlns:p="http://schemas.openxmlformats.org/presentationml/2006/main">
  <p:tag name="TIMING" val="|1.6|43|7.7|21.2|1.7"/>
</p:tagLst>
</file>

<file path=ppt/tags/tag26.xml><?xml version="1.0" encoding="utf-8"?>
<p:tagLst xmlns:a="http://schemas.openxmlformats.org/drawingml/2006/main" xmlns:r="http://schemas.openxmlformats.org/officeDocument/2006/relationships" xmlns:p="http://schemas.openxmlformats.org/presentationml/2006/main">
  <p:tag name="TIMING" val="|7.8|25.8"/>
</p:tagLst>
</file>

<file path=ppt/tags/tag27.xml><?xml version="1.0" encoding="utf-8"?>
<p:tagLst xmlns:a="http://schemas.openxmlformats.org/drawingml/2006/main" xmlns:r="http://schemas.openxmlformats.org/officeDocument/2006/relationships" xmlns:p="http://schemas.openxmlformats.org/presentationml/2006/main">
  <p:tag name="TIMING" val="|21.3|1.6"/>
</p:tagLst>
</file>

<file path=ppt/tags/tag28.xml><?xml version="1.0" encoding="utf-8"?>
<p:tagLst xmlns:a="http://schemas.openxmlformats.org/drawingml/2006/main" xmlns:r="http://schemas.openxmlformats.org/officeDocument/2006/relationships" xmlns:p="http://schemas.openxmlformats.org/presentationml/2006/main">
  <p:tag name="TIMING" val="|6.4|56.2|28.2"/>
</p:tagLst>
</file>

<file path=ppt/tags/tag29.xml><?xml version="1.0" encoding="utf-8"?>
<p:tagLst xmlns:a="http://schemas.openxmlformats.org/drawingml/2006/main" xmlns:r="http://schemas.openxmlformats.org/officeDocument/2006/relationships" xmlns:p="http://schemas.openxmlformats.org/presentationml/2006/main">
  <p:tag name="TIMING" val="|3.5|43.7"/>
</p:tagLst>
</file>

<file path=ppt/tags/tag30.xml><?xml version="1.0" encoding="utf-8"?>
<p:tagLst xmlns:a="http://schemas.openxmlformats.org/drawingml/2006/main" xmlns:r="http://schemas.openxmlformats.org/officeDocument/2006/relationships" xmlns:p="http://schemas.openxmlformats.org/presentationml/2006/main">
  <p:tag name="TIMING" val="|1.2|58.1"/>
</p:tagLst>
</file>

<file path=ppt/tags/tag31.xml><?xml version="1.0" encoding="utf-8"?>
<p:tagLst xmlns:a="http://schemas.openxmlformats.org/drawingml/2006/main" xmlns:r="http://schemas.openxmlformats.org/officeDocument/2006/relationships" xmlns:p="http://schemas.openxmlformats.org/presentationml/2006/main">
  <p:tag name="TIMING" val="|4.1|23.4|1.3|41.4"/>
</p:tagLst>
</file>

<file path=ppt/tags/tag32.xml><?xml version="1.0" encoding="utf-8"?>
<p:tagLst xmlns:a="http://schemas.openxmlformats.org/drawingml/2006/main" xmlns:r="http://schemas.openxmlformats.org/officeDocument/2006/relationships" xmlns:p="http://schemas.openxmlformats.org/presentationml/2006/main">
  <p:tag name="TIMING" val="|3.1"/>
</p:tagLst>
</file>

<file path=ppt/tags/tag33.xml><?xml version="1.0" encoding="utf-8"?>
<p:tagLst xmlns:a="http://schemas.openxmlformats.org/drawingml/2006/main" xmlns:r="http://schemas.openxmlformats.org/officeDocument/2006/relationships" xmlns:p="http://schemas.openxmlformats.org/presentationml/2006/main">
  <p:tag name="TIMING" val="|2.7"/>
</p:tagLst>
</file>

<file path=ppt/tags/tag34.xml><?xml version="1.0" encoding="utf-8"?>
<p:tagLst xmlns:a="http://schemas.openxmlformats.org/drawingml/2006/main" xmlns:r="http://schemas.openxmlformats.org/officeDocument/2006/relationships" xmlns:p="http://schemas.openxmlformats.org/presentationml/2006/main">
  <p:tag name="TIMING" val="|3.3|21.6|6.1|26.1|3.9|14.7|2.8|23.6"/>
</p:tagLst>
</file>

<file path=ppt/tags/tag35.xml><?xml version="1.0" encoding="utf-8"?>
<p:tagLst xmlns:a="http://schemas.openxmlformats.org/drawingml/2006/main" xmlns:r="http://schemas.openxmlformats.org/officeDocument/2006/relationships" xmlns:p="http://schemas.openxmlformats.org/presentationml/2006/main">
  <p:tag name="TIMING" val="|8.6|23.9|3|15.5|13.9|16.9|2.9|19.8"/>
</p:tagLst>
</file>

<file path=ppt/tags/tag36.xml><?xml version="1.0" encoding="utf-8"?>
<p:tagLst xmlns:a="http://schemas.openxmlformats.org/drawingml/2006/main" xmlns:r="http://schemas.openxmlformats.org/officeDocument/2006/relationships" xmlns:p="http://schemas.openxmlformats.org/presentationml/2006/main">
  <p:tag name="TIMING" val="|7.1|33.8|31.1"/>
</p:tagLst>
</file>

<file path=ppt/tags/tag37.xml><?xml version="1.0" encoding="utf-8"?>
<p:tagLst xmlns:a="http://schemas.openxmlformats.org/drawingml/2006/main" xmlns:r="http://schemas.openxmlformats.org/officeDocument/2006/relationships" xmlns:p="http://schemas.openxmlformats.org/presentationml/2006/main">
  <p:tag name="TIMING" val="|1.1|37.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4610</TotalTime>
  <Words>1934</Words>
  <Application>Microsoft Office PowerPoint</Application>
  <PresentationFormat>Widescreen</PresentationFormat>
  <Paragraphs>248</Paragraphs>
  <Slides>39</Slides>
  <Notes>38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Alexandria</vt:lpstr>
      <vt:lpstr>Arial</vt:lpstr>
      <vt:lpstr>Calibri</vt:lpstr>
      <vt:lpstr>Calibri Light</vt:lpstr>
      <vt:lpstr>Roboto Light</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Hayat Farag</cp:lastModifiedBy>
  <cp:revision>575</cp:revision>
  <dcterms:created xsi:type="dcterms:W3CDTF">2023-04-29T09:08:00Z</dcterms:created>
  <dcterms:modified xsi:type="dcterms:W3CDTF">2025-07-27T16:35:41Z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