
<file path=[Content_Types].xml><?xml version="1.0" encoding="utf-8"?>
<Types xmlns="http://schemas.openxmlformats.org/package/2006/content-types">
  <Default Extension="bin" ContentType="application/vnd.openxmlformats-officedocument.oleObject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8288000" cy="10287000"/>
  <p:notesSz cx="6858000" cy="9144000"/>
  <p:embeddedFontLst>
    <p:embeddedFont>
      <p:font typeface="Canva Sans" panose="020B0604020202020204" charset="0"/>
      <p:regular r:id="rId23"/>
    </p:embeddedFont>
    <p:embeddedFont>
      <p:font typeface="Canva Sans Bold" panose="020B0604020202020204" charset="0"/>
      <p:regular r:id="rId24"/>
    </p:embeddedFont>
    <p:embeddedFont>
      <p:font typeface="Canva Sans Medium" panose="020B0604020202020204" charset="0"/>
      <p:regular r:id="rId25"/>
    </p:embeddedFont>
    <p:embeddedFont>
      <p:font typeface="HK Grotesk Bold" panose="020B0604020202020204" charset="0"/>
      <p:regular r:id="rId26"/>
    </p:embeddedFont>
    <p:embeddedFont>
      <p:font typeface="Open Sans Bold" panose="020B0604020202020204" charset="0"/>
      <p:regular r:id="rId27"/>
    </p:embeddedFont>
    <p:embeddedFont>
      <p:font typeface="Open Sans Ultra-Bold" panose="020B0604020202020204" charset="0"/>
      <p:regular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3658E75-2D7F-475F-A7CC-83E5F15DEDFD}" v="5" dt="2026-07-29T06:38:07.92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9" d="100"/>
          <a:sy n="59" d="100"/>
        </p:scale>
        <p:origin x="466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5.fntdata"/><Relationship Id="rId30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ah bawazeer" userId="6339453cd102f894" providerId="LiveId" clId="{D0F4E9C8-B52C-4A10-9D85-5D2E3B83C1C7}"/>
    <pc:docChg chg="custSel modSld">
      <pc:chgData name="mariah bawazeer" userId="6339453cd102f894" providerId="LiveId" clId="{D0F4E9C8-B52C-4A10-9D85-5D2E3B83C1C7}" dt="2026-07-29T06:39:16.320" v="29" actId="207"/>
      <pc:docMkLst>
        <pc:docMk/>
      </pc:docMkLst>
      <pc:sldChg chg="addSp delSp modSp mod">
        <pc:chgData name="mariah bawazeer" userId="6339453cd102f894" providerId="LiveId" clId="{D0F4E9C8-B52C-4A10-9D85-5D2E3B83C1C7}" dt="2026-07-29T06:37:27.188" v="17" actId="207"/>
        <pc:sldMkLst>
          <pc:docMk/>
          <pc:sldMk cId="0" sldId="261"/>
        </pc:sldMkLst>
        <pc:graphicFrameChg chg="del">
          <ac:chgData name="mariah bawazeer" userId="6339453cd102f894" providerId="LiveId" clId="{D0F4E9C8-B52C-4A10-9D85-5D2E3B83C1C7}" dt="2026-07-29T06:34:57.934" v="0" actId="478"/>
          <ac:graphicFrameMkLst>
            <pc:docMk/>
            <pc:sldMk cId="0" sldId="261"/>
            <ac:graphicFrameMk id="6" creationId="{00000000-0000-0000-0000-000000000000}"/>
          </ac:graphicFrameMkLst>
        </pc:graphicFrameChg>
        <pc:graphicFrameChg chg="add mod">
          <ac:chgData name="mariah bawazeer" userId="6339453cd102f894" providerId="LiveId" clId="{D0F4E9C8-B52C-4A10-9D85-5D2E3B83C1C7}" dt="2026-07-29T06:34:59.777" v="1"/>
          <ac:graphicFrameMkLst>
            <pc:docMk/>
            <pc:sldMk cId="0" sldId="261"/>
            <ac:graphicFrameMk id="8" creationId="{0658ABBC-E898-BA74-FAD4-E49CD1D05F3B}"/>
          </ac:graphicFrameMkLst>
        </pc:graphicFrameChg>
        <pc:graphicFrameChg chg="add mod modGraphic">
          <ac:chgData name="mariah bawazeer" userId="6339453cd102f894" providerId="LiveId" clId="{D0F4E9C8-B52C-4A10-9D85-5D2E3B83C1C7}" dt="2026-07-29T06:37:27.188" v="17" actId="207"/>
          <ac:graphicFrameMkLst>
            <pc:docMk/>
            <pc:sldMk cId="0" sldId="261"/>
            <ac:graphicFrameMk id="9" creationId="{4FFDFCA7-E7E0-B1FA-E2C0-9A8E2394A53B}"/>
          </ac:graphicFrameMkLst>
        </pc:graphicFrameChg>
      </pc:sldChg>
      <pc:sldChg chg="addSp delSp modSp mod">
        <pc:chgData name="mariah bawazeer" userId="6339453cd102f894" providerId="LiveId" clId="{D0F4E9C8-B52C-4A10-9D85-5D2E3B83C1C7}" dt="2026-07-29T06:39:16.320" v="29" actId="207"/>
        <pc:sldMkLst>
          <pc:docMk/>
          <pc:sldMk cId="0" sldId="263"/>
        </pc:sldMkLst>
        <pc:graphicFrameChg chg="del mod">
          <ac:chgData name="mariah bawazeer" userId="6339453cd102f894" providerId="LiveId" clId="{D0F4E9C8-B52C-4A10-9D85-5D2E3B83C1C7}" dt="2026-07-29T06:37:44.988" v="19" actId="478"/>
          <ac:graphicFrameMkLst>
            <pc:docMk/>
            <pc:sldMk cId="0" sldId="263"/>
            <ac:graphicFrameMk id="6" creationId="{00000000-0000-0000-0000-000000000000}"/>
          </ac:graphicFrameMkLst>
        </pc:graphicFrameChg>
        <pc:graphicFrameChg chg="add mod modGraphic">
          <ac:chgData name="mariah bawazeer" userId="6339453cd102f894" providerId="LiveId" clId="{D0F4E9C8-B52C-4A10-9D85-5D2E3B83C1C7}" dt="2026-07-29T06:39:16.320" v="29" actId="207"/>
          <ac:graphicFrameMkLst>
            <pc:docMk/>
            <pc:sldMk cId="0" sldId="263"/>
            <ac:graphicFrameMk id="8" creationId="{39A2730B-DAED-9346-AED5-49F55AAE25FE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sv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3.png"/><Relationship Id="rId7" Type="http://schemas.openxmlformats.org/officeDocument/2006/relationships/image" Target="../media/image21.svg"/><Relationship Id="rId2" Type="http://schemas.openxmlformats.org/officeDocument/2006/relationships/image" Target="../media/image18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svg"/><Relationship Id="rId5" Type="http://schemas.openxmlformats.org/officeDocument/2006/relationships/image" Target="../media/image20.svg"/><Relationship Id="rId4" Type="http://schemas.openxmlformats.org/officeDocument/2006/relationships/image" Target="../media/image19.jpeg"/><Relationship Id="rId9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6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svg"/><Relationship Id="rId3" Type="http://schemas.openxmlformats.org/officeDocument/2006/relationships/image" Target="../media/image16.svg"/><Relationship Id="rId7" Type="http://schemas.openxmlformats.org/officeDocument/2006/relationships/image" Target="../media/image25.sv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svg"/><Relationship Id="rId5" Type="http://schemas.openxmlformats.org/officeDocument/2006/relationships/image" Target="../media/image2.svg"/><Relationship Id="rId10" Type="http://schemas.openxmlformats.org/officeDocument/2006/relationships/image" Target="../media/image7.png"/><Relationship Id="rId4" Type="http://schemas.openxmlformats.org/officeDocument/2006/relationships/image" Target="../media/image21.svg"/><Relationship Id="rId9" Type="http://schemas.openxmlformats.org/officeDocument/2006/relationships/image" Target="../media/image6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sv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svg"/><Relationship Id="rId3" Type="http://schemas.openxmlformats.org/officeDocument/2006/relationships/image" Target="../media/image16.svg"/><Relationship Id="rId7" Type="http://schemas.openxmlformats.org/officeDocument/2006/relationships/image" Target="../media/image25.sv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svg"/><Relationship Id="rId5" Type="http://schemas.openxmlformats.org/officeDocument/2006/relationships/image" Target="../media/image2.svg"/><Relationship Id="rId10" Type="http://schemas.openxmlformats.org/officeDocument/2006/relationships/image" Target="../media/image7.png"/><Relationship Id="rId4" Type="http://schemas.openxmlformats.org/officeDocument/2006/relationships/image" Target="../media/image28.svg"/><Relationship Id="rId9" Type="http://schemas.openxmlformats.org/officeDocument/2006/relationships/image" Target="../media/image6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sv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30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svg"/><Relationship Id="rId5" Type="http://schemas.openxmlformats.org/officeDocument/2006/relationships/image" Target="../media/image31.svg"/><Relationship Id="rId4" Type="http://schemas.openxmlformats.org/officeDocument/2006/relationships/image" Target="../media/image2.svg"/></Relationships>
</file>

<file path=ppt/slides/_rels/slide10.xml.rels><?xml version="1.0" encoding="UTF-8" standalone="yes"?>
<Relationships xmlns="http://schemas.openxmlformats.org/package/2006/relationships"><Relationship Id="rId13" Type="http://schemas.openxmlformats.org/officeDocument/2006/relationships/image" Target="../media/image40.png"/><Relationship Id="rId18" Type="http://schemas.openxmlformats.org/officeDocument/2006/relationships/image" Target="../media/image45.png"/><Relationship Id="rId26" Type="http://schemas.openxmlformats.org/officeDocument/2006/relationships/image" Target="../media/image53.png"/><Relationship Id="rId3" Type="http://schemas.openxmlformats.org/officeDocument/2006/relationships/image" Target="../media/image6.svg"/><Relationship Id="rId21" Type="http://schemas.openxmlformats.org/officeDocument/2006/relationships/image" Target="../media/image48.png"/><Relationship Id="rId34" Type="http://schemas.openxmlformats.org/officeDocument/2006/relationships/image" Target="../media/image61.png"/><Relationship Id="rId7" Type="http://schemas.openxmlformats.org/officeDocument/2006/relationships/image" Target="../media/image34.png"/><Relationship Id="rId12" Type="http://schemas.openxmlformats.org/officeDocument/2006/relationships/image" Target="../media/image39.png"/><Relationship Id="rId17" Type="http://schemas.openxmlformats.org/officeDocument/2006/relationships/image" Target="../media/image44.png"/><Relationship Id="rId25" Type="http://schemas.openxmlformats.org/officeDocument/2006/relationships/image" Target="../media/image52.png"/><Relationship Id="rId33" Type="http://schemas.openxmlformats.org/officeDocument/2006/relationships/image" Target="../media/image60.svg"/><Relationship Id="rId2" Type="http://schemas.openxmlformats.org/officeDocument/2006/relationships/image" Target="../media/image16.svg"/><Relationship Id="rId16" Type="http://schemas.openxmlformats.org/officeDocument/2006/relationships/image" Target="../media/image43.png"/><Relationship Id="rId20" Type="http://schemas.openxmlformats.org/officeDocument/2006/relationships/image" Target="../media/image47.png"/><Relationship Id="rId29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11" Type="http://schemas.openxmlformats.org/officeDocument/2006/relationships/image" Target="../media/image38.png"/><Relationship Id="rId24" Type="http://schemas.openxmlformats.org/officeDocument/2006/relationships/image" Target="../media/image51.png"/><Relationship Id="rId32" Type="http://schemas.openxmlformats.org/officeDocument/2006/relationships/image" Target="../media/image59.svg"/><Relationship Id="rId5" Type="http://schemas.openxmlformats.org/officeDocument/2006/relationships/image" Target="../media/image32.png"/><Relationship Id="rId15" Type="http://schemas.openxmlformats.org/officeDocument/2006/relationships/image" Target="../media/image42.png"/><Relationship Id="rId23" Type="http://schemas.openxmlformats.org/officeDocument/2006/relationships/image" Target="../media/image50.png"/><Relationship Id="rId28" Type="http://schemas.openxmlformats.org/officeDocument/2006/relationships/image" Target="../media/image55.png"/><Relationship Id="rId36" Type="http://schemas.openxmlformats.org/officeDocument/2006/relationships/image" Target="../media/image63.svg"/><Relationship Id="rId10" Type="http://schemas.openxmlformats.org/officeDocument/2006/relationships/image" Target="../media/image37.png"/><Relationship Id="rId19" Type="http://schemas.openxmlformats.org/officeDocument/2006/relationships/image" Target="../media/image46.png"/><Relationship Id="rId31" Type="http://schemas.openxmlformats.org/officeDocument/2006/relationships/image" Target="../media/image58.svg"/><Relationship Id="rId4" Type="http://schemas.openxmlformats.org/officeDocument/2006/relationships/image" Target="../media/image7.png"/><Relationship Id="rId9" Type="http://schemas.openxmlformats.org/officeDocument/2006/relationships/image" Target="../media/image36.png"/><Relationship Id="rId14" Type="http://schemas.openxmlformats.org/officeDocument/2006/relationships/image" Target="../media/image41.png"/><Relationship Id="rId22" Type="http://schemas.openxmlformats.org/officeDocument/2006/relationships/image" Target="../media/image49.png"/><Relationship Id="rId27" Type="http://schemas.openxmlformats.org/officeDocument/2006/relationships/image" Target="../media/image54.png"/><Relationship Id="rId30" Type="http://schemas.openxmlformats.org/officeDocument/2006/relationships/image" Target="../media/image57.svg"/><Relationship Id="rId35" Type="http://schemas.openxmlformats.org/officeDocument/2006/relationships/image" Target="../media/image62.png"/><Relationship Id="rId8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30.sv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30.sv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5.png"/><Relationship Id="rId2" Type="http://schemas.openxmlformats.org/officeDocument/2006/relationships/image" Target="../media/image30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pn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png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69.png"/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png"/><Relationship Id="rId5" Type="http://schemas.openxmlformats.org/officeDocument/2006/relationships/image" Target="../media/image67.svg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png"/><Relationship Id="rId5" Type="http://schemas.openxmlformats.org/officeDocument/2006/relationships/oleObject" Target="../embeddings/oleObject2.bin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72.png"/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png"/><Relationship Id="rId5" Type="http://schemas.openxmlformats.org/officeDocument/2006/relationships/image" Target="../media/image67.svg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3.png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30.sv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30.sv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image" Target="../media/image20.svg"/><Relationship Id="rId7" Type="http://schemas.openxmlformats.org/officeDocument/2006/relationships/image" Target="../media/image10.png"/><Relationship Id="rId2" Type="http://schemas.openxmlformats.org/officeDocument/2006/relationships/image" Target="../media/image30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svg"/><Relationship Id="rId11" Type="http://schemas.openxmlformats.org/officeDocument/2006/relationships/image" Target="../media/image7.png"/><Relationship Id="rId5" Type="http://schemas.openxmlformats.org/officeDocument/2006/relationships/image" Target="../media/image8.svg"/><Relationship Id="rId10" Type="http://schemas.openxmlformats.org/officeDocument/2006/relationships/image" Target="../media/image6.svg"/><Relationship Id="rId4" Type="http://schemas.openxmlformats.org/officeDocument/2006/relationships/image" Target="../media/image2.svg"/><Relationship Id="rId9" Type="http://schemas.openxmlformats.org/officeDocument/2006/relationships/image" Target="../media/image7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ECECEC">
                <a:alpha val="100000"/>
              </a:srgbClr>
            </a:gs>
            <a:gs pos="100000">
              <a:srgbClr val="FFFFFF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144000" y="-1818944"/>
            <a:ext cx="4382878" cy="4382878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ln w="95250" cap="sq">
              <a:solidFill>
                <a:srgbClr val="FDE379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1170597" y="2123286"/>
            <a:ext cx="8840847" cy="8840847"/>
          </a:xfrm>
          <a:custGeom>
            <a:avLst/>
            <a:gdLst/>
            <a:ahLst/>
            <a:cxnLst/>
            <a:rect l="l" t="t" r="r" b="b"/>
            <a:pathLst>
              <a:path w="8840847" h="8840847">
                <a:moveTo>
                  <a:pt x="0" y="0"/>
                </a:moveTo>
                <a:lnTo>
                  <a:pt x="8840848" y="0"/>
                </a:lnTo>
                <a:lnTo>
                  <a:pt x="8840848" y="8840848"/>
                </a:lnTo>
                <a:lnTo>
                  <a:pt x="0" y="884084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/>
          <p:cNvSpPr/>
          <p:nvPr/>
        </p:nvSpPr>
        <p:spPr>
          <a:xfrm rot="5400000">
            <a:off x="-57494" y="-926370"/>
            <a:ext cx="11498785" cy="11383797"/>
          </a:xfrm>
          <a:custGeom>
            <a:avLst/>
            <a:gdLst/>
            <a:ahLst/>
            <a:cxnLst/>
            <a:rect l="l" t="t" r="r" b="b"/>
            <a:pathLst>
              <a:path w="11498785" h="11383797">
                <a:moveTo>
                  <a:pt x="0" y="0"/>
                </a:moveTo>
                <a:lnTo>
                  <a:pt x="11498785" y="0"/>
                </a:lnTo>
                <a:lnTo>
                  <a:pt x="11498785" y="11383797"/>
                </a:lnTo>
                <a:lnTo>
                  <a:pt x="0" y="1138379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alphaModFix amt="61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Freeform 7"/>
          <p:cNvSpPr/>
          <p:nvPr/>
        </p:nvSpPr>
        <p:spPr>
          <a:xfrm>
            <a:off x="9249490" y="-1674639"/>
            <a:ext cx="4171897" cy="4171897"/>
          </a:xfrm>
          <a:custGeom>
            <a:avLst/>
            <a:gdLst/>
            <a:ahLst/>
            <a:cxnLst/>
            <a:rect l="l" t="t" r="r" b="b"/>
            <a:pathLst>
              <a:path w="4171897" h="4171897">
                <a:moveTo>
                  <a:pt x="0" y="0"/>
                </a:moveTo>
                <a:lnTo>
                  <a:pt x="4171897" y="0"/>
                </a:lnTo>
                <a:lnTo>
                  <a:pt x="4171897" y="4171897"/>
                </a:lnTo>
                <a:lnTo>
                  <a:pt x="0" y="417189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37000"/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Freeform 8"/>
          <p:cNvSpPr/>
          <p:nvPr/>
        </p:nvSpPr>
        <p:spPr>
          <a:xfrm>
            <a:off x="11976926" y="2947226"/>
            <a:ext cx="7121279" cy="7121279"/>
          </a:xfrm>
          <a:custGeom>
            <a:avLst/>
            <a:gdLst/>
            <a:ahLst/>
            <a:cxnLst/>
            <a:rect l="l" t="t" r="r" b="b"/>
            <a:pathLst>
              <a:path w="7121279" h="7121279">
                <a:moveTo>
                  <a:pt x="0" y="0"/>
                </a:moveTo>
                <a:lnTo>
                  <a:pt x="7121279" y="0"/>
                </a:lnTo>
                <a:lnTo>
                  <a:pt x="7121279" y="7121279"/>
                </a:lnTo>
                <a:lnTo>
                  <a:pt x="0" y="712127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30000"/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9" name="Group 9"/>
          <p:cNvGrpSpPr/>
          <p:nvPr/>
        </p:nvGrpSpPr>
        <p:grpSpPr>
          <a:xfrm>
            <a:off x="12472304" y="3363191"/>
            <a:ext cx="6249201" cy="6249201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5"/>
              <a:stretch>
                <a:fillRect t="-2424" b="-2424"/>
              </a:stretch>
            </a:blipFill>
            <a:ln w="152400" cap="sq">
              <a:solidFill>
                <a:srgbClr val="FDE379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9496571" y="-1450937"/>
            <a:ext cx="3677736" cy="3677736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3" name="Freeform 13"/>
          <p:cNvSpPr/>
          <p:nvPr/>
        </p:nvSpPr>
        <p:spPr>
          <a:xfrm>
            <a:off x="10672067" y="0"/>
            <a:ext cx="1423459" cy="1793334"/>
          </a:xfrm>
          <a:custGeom>
            <a:avLst/>
            <a:gdLst/>
            <a:ahLst/>
            <a:cxnLst/>
            <a:rect l="l" t="t" r="r" b="b"/>
            <a:pathLst>
              <a:path w="1423459" h="1793334">
                <a:moveTo>
                  <a:pt x="0" y="0"/>
                </a:moveTo>
                <a:lnTo>
                  <a:pt x="1423459" y="0"/>
                </a:lnTo>
                <a:lnTo>
                  <a:pt x="1423459" y="1793334"/>
                </a:lnTo>
                <a:lnTo>
                  <a:pt x="0" y="179333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4" name="Group 14"/>
          <p:cNvGrpSpPr/>
          <p:nvPr/>
        </p:nvGrpSpPr>
        <p:grpSpPr>
          <a:xfrm>
            <a:off x="15201900" y="-1991514"/>
            <a:ext cx="4114800" cy="4114800"/>
            <a:chOff x="0" y="0"/>
            <a:chExt cx="5486400" cy="54864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5486400" cy="5486400"/>
            </a:xfrm>
            <a:custGeom>
              <a:avLst/>
              <a:gdLst/>
              <a:ahLst/>
              <a:cxnLst/>
              <a:rect l="l" t="t" r="r" b="b"/>
              <a:pathLst>
                <a:path w="5486400" h="5486400">
                  <a:moveTo>
                    <a:pt x="0" y="0"/>
                  </a:moveTo>
                  <a:lnTo>
                    <a:pt x="5486400" y="0"/>
                  </a:lnTo>
                  <a:lnTo>
                    <a:pt x="5486400" y="5486400"/>
                  </a:lnTo>
                  <a:lnTo>
                    <a:pt x="0" y="5486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Freeform 16"/>
            <p:cNvSpPr/>
            <p:nvPr/>
          </p:nvSpPr>
          <p:spPr>
            <a:xfrm>
              <a:off x="1430244" y="2237790"/>
              <a:ext cx="2625912" cy="2625912"/>
            </a:xfrm>
            <a:custGeom>
              <a:avLst/>
              <a:gdLst/>
              <a:ahLst/>
              <a:cxnLst/>
              <a:rect l="l" t="t" r="r" b="b"/>
              <a:pathLst>
                <a:path w="2625912" h="2625912">
                  <a:moveTo>
                    <a:pt x="0" y="0"/>
                  </a:moveTo>
                  <a:lnTo>
                    <a:pt x="2625912" y="0"/>
                  </a:lnTo>
                  <a:lnTo>
                    <a:pt x="2625912" y="2625912"/>
                  </a:lnTo>
                  <a:lnTo>
                    <a:pt x="0" y="26259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656195" y="1726659"/>
            <a:ext cx="9782990" cy="18353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887"/>
              </a:lnSpc>
            </a:pPr>
            <a:r>
              <a:rPr lang="en-US" sz="3491" b="1" spc="321">
                <a:solidFill>
                  <a:srgbClr val="086173"/>
                </a:solidFill>
                <a:latin typeface="HK Grotesk Bold"/>
                <a:ea typeface="HK Grotesk Bold"/>
                <a:cs typeface="HK Grotesk Bold"/>
                <a:sym typeface="HK Grotesk Bold"/>
              </a:rPr>
              <a:t>ENHANCE STUDENT PERFORMANCE USING ENSEMBLE LEARNING AND FEATURE SELECTION IN SAUDI ARABIA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085630" y="4555859"/>
            <a:ext cx="8163861" cy="14718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25"/>
              </a:lnSpc>
            </a:pPr>
            <a:r>
              <a:rPr lang="en-US" sz="2804" b="1" spc="462">
                <a:solidFill>
                  <a:srgbClr val="555824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PRESENTED BY:</a:t>
            </a:r>
          </a:p>
          <a:p>
            <a:pPr algn="l">
              <a:lnSpc>
                <a:spcPts val="3925"/>
              </a:lnSpc>
            </a:pPr>
            <a:endParaRPr lang="en-US" sz="2804" b="1" spc="462">
              <a:solidFill>
                <a:srgbClr val="555824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  <a:p>
            <a:pPr algn="l">
              <a:lnSpc>
                <a:spcPts val="3925"/>
              </a:lnSpc>
            </a:pPr>
            <a:endParaRPr lang="en-US" sz="2804" b="1" spc="462">
              <a:solidFill>
                <a:srgbClr val="555824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</p:txBody>
      </p:sp>
      <p:grpSp>
        <p:nvGrpSpPr>
          <p:cNvPr id="19" name="Group 19"/>
          <p:cNvGrpSpPr/>
          <p:nvPr/>
        </p:nvGrpSpPr>
        <p:grpSpPr>
          <a:xfrm>
            <a:off x="-389601" y="2123286"/>
            <a:ext cx="9201320" cy="8608443"/>
            <a:chOff x="0" y="0"/>
            <a:chExt cx="12268427" cy="11477924"/>
          </a:xfrm>
        </p:grpSpPr>
        <p:sp>
          <p:nvSpPr>
            <p:cNvPr id="20" name="Freeform 20"/>
            <p:cNvSpPr/>
            <p:nvPr/>
          </p:nvSpPr>
          <p:spPr>
            <a:xfrm rot="5400000">
              <a:off x="-57390" y="57390"/>
              <a:ext cx="11477924" cy="11363145"/>
            </a:xfrm>
            <a:custGeom>
              <a:avLst/>
              <a:gdLst/>
              <a:ahLst/>
              <a:cxnLst/>
              <a:rect l="l" t="t" r="r" b="b"/>
              <a:pathLst>
                <a:path w="11477924" h="11363145">
                  <a:moveTo>
                    <a:pt x="0" y="0"/>
                  </a:moveTo>
                  <a:lnTo>
                    <a:pt x="11477924" y="0"/>
                  </a:lnTo>
                  <a:lnTo>
                    <a:pt x="11477924" y="11363144"/>
                  </a:lnTo>
                  <a:lnTo>
                    <a:pt x="0" y="1136314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alphaModFix amt="61000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Freeform 21"/>
            <p:cNvSpPr/>
            <p:nvPr/>
          </p:nvSpPr>
          <p:spPr>
            <a:xfrm>
              <a:off x="3691700" y="4180872"/>
              <a:ext cx="3550684" cy="3708286"/>
            </a:xfrm>
            <a:custGeom>
              <a:avLst/>
              <a:gdLst/>
              <a:ahLst/>
              <a:cxnLst/>
              <a:rect l="l" t="t" r="r" b="b"/>
              <a:pathLst>
                <a:path w="3550684" h="3708286">
                  <a:moveTo>
                    <a:pt x="0" y="0"/>
                  </a:moveTo>
                  <a:lnTo>
                    <a:pt x="3550684" y="0"/>
                  </a:lnTo>
                  <a:lnTo>
                    <a:pt x="3550684" y="3708286"/>
                  </a:lnTo>
                  <a:lnTo>
                    <a:pt x="0" y="370828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Freeform 22"/>
            <p:cNvSpPr/>
            <p:nvPr/>
          </p:nvSpPr>
          <p:spPr>
            <a:xfrm>
              <a:off x="8409812" y="4180872"/>
              <a:ext cx="3550684" cy="3708286"/>
            </a:xfrm>
            <a:custGeom>
              <a:avLst/>
              <a:gdLst/>
              <a:ahLst/>
              <a:cxnLst/>
              <a:rect l="l" t="t" r="r" b="b"/>
              <a:pathLst>
                <a:path w="3550684" h="3708286">
                  <a:moveTo>
                    <a:pt x="0" y="0"/>
                  </a:moveTo>
                  <a:lnTo>
                    <a:pt x="3550684" y="0"/>
                  </a:lnTo>
                  <a:lnTo>
                    <a:pt x="3550684" y="3708286"/>
                  </a:lnTo>
                  <a:lnTo>
                    <a:pt x="0" y="370828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Freeform 23"/>
            <p:cNvSpPr/>
            <p:nvPr/>
          </p:nvSpPr>
          <p:spPr>
            <a:xfrm>
              <a:off x="4301045" y="4572965"/>
              <a:ext cx="2331993" cy="2331993"/>
            </a:xfrm>
            <a:custGeom>
              <a:avLst/>
              <a:gdLst/>
              <a:ahLst/>
              <a:cxnLst/>
              <a:rect l="l" t="t" r="r" b="b"/>
              <a:pathLst>
                <a:path w="2331993" h="2331993">
                  <a:moveTo>
                    <a:pt x="0" y="0"/>
                  </a:moveTo>
                  <a:lnTo>
                    <a:pt x="2331993" y="0"/>
                  </a:lnTo>
                  <a:lnTo>
                    <a:pt x="2331993" y="2331993"/>
                  </a:lnTo>
                  <a:lnTo>
                    <a:pt x="0" y="233199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Freeform 24"/>
            <p:cNvSpPr/>
            <p:nvPr/>
          </p:nvSpPr>
          <p:spPr>
            <a:xfrm>
              <a:off x="8963094" y="4572965"/>
              <a:ext cx="2331993" cy="2331993"/>
            </a:xfrm>
            <a:custGeom>
              <a:avLst/>
              <a:gdLst/>
              <a:ahLst/>
              <a:cxnLst/>
              <a:rect l="l" t="t" r="r" b="b"/>
              <a:pathLst>
                <a:path w="2331993" h="2331993">
                  <a:moveTo>
                    <a:pt x="0" y="0"/>
                  </a:moveTo>
                  <a:lnTo>
                    <a:pt x="2331993" y="0"/>
                  </a:lnTo>
                  <a:lnTo>
                    <a:pt x="2331993" y="2331993"/>
                  </a:lnTo>
                  <a:lnTo>
                    <a:pt x="0" y="233199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Freeform 25"/>
            <p:cNvSpPr/>
            <p:nvPr/>
          </p:nvSpPr>
          <p:spPr>
            <a:xfrm>
              <a:off x="3374787" y="8008823"/>
              <a:ext cx="447026" cy="770735"/>
            </a:xfrm>
            <a:custGeom>
              <a:avLst/>
              <a:gdLst/>
              <a:ahLst/>
              <a:cxnLst/>
              <a:rect l="l" t="t" r="r" b="b"/>
              <a:pathLst>
                <a:path w="447026" h="770735">
                  <a:moveTo>
                    <a:pt x="0" y="0"/>
                  </a:moveTo>
                  <a:lnTo>
                    <a:pt x="447026" y="0"/>
                  </a:lnTo>
                  <a:lnTo>
                    <a:pt x="447026" y="770735"/>
                  </a:lnTo>
                  <a:lnTo>
                    <a:pt x="0" y="7707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TextBox 26"/>
            <p:cNvSpPr txBox="1"/>
            <p:nvPr/>
          </p:nvSpPr>
          <p:spPr>
            <a:xfrm>
              <a:off x="3598300" y="8316628"/>
              <a:ext cx="4166545" cy="46293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964"/>
                </a:lnSpc>
              </a:pPr>
              <a:r>
                <a:rPr lang="en-US" sz="2117" b="1">
                  <a:solidFill>
                    <a:srgbClr val="076173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MARYA BAWAZIR</a:t>
              </a:r>
            </a:p>
          </p:txBody>
        </p:sp>
        <p:sp>
          <p:nvSpPr>
            <p:cNvPr id="27" name="TextBox 27"/>
            <p:cNvSpPr txBox="1"/>
            <p:nvPr/>
          </p:nvSpPr>
          <p:spPr>
            <a:xfrm>
              <a:off x="8101882" y="8316628"/>
              <a:ext cx="4166545" cy="46293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964"/>
                </a:lnSpc>
              </a:pPr>
              <a:r>
                <a:rPr lang="en-US" sz="2117" b="1">
                  <a:solidFill>
                    <a:srgbClr val="076173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Hala Hajjar</a:t>
              </a:r>
            </a:p>
          </p:txBody>
        </p:sp>
        <p:sp>
          <p:nvSpPr>
            <p:cNvPr id="28" name="Freeform 28"/>
            <p:cNvSpPr/>
            <p:nvPr/>
          </p:nvSpPr>
          <p:spPr>
            <a:xfrm>
              <a:off x="8516068" y="8011616"/>
              <a:ext cx="447026" cy="770735"/>
            </a:xfrm>
            <a:custGeom>
              <a:avLst/>
              <a:gdLst/>
              <a:ahLst/>
              <a:cxnLst/>
              <a:rect l="l" t="t" r="r" b="b"/>
              <a:pathLst>
                <a:path w="447026" h="770735">
                  <a:moveTo>
                    <a:pt x="0" y="0"/>
                  </a:moveTo>
                  <a:lnTo>
                    <a:pt x="447026" y="0"/>
                  </a:lnTo>
                  <a:lnTo>
                    <a:pt x="447026" y="770735"/>
                  </a:lnTo>
                  <a:lnTo>
                    <a:pt x="0" y="7707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9" name="Freeform 29"/>
          <p:cNvSpPr/>
          <p:nvPr/>
        </p:nvSpPr>
        <p:spPr>
          <a:xfrm>
            <a:off x="5002130" y="4271986"/>
            <a:ext cx="1379538" cy="1048362"/>
          </a:xfrm>
          <a:custGeom>
            <a:avLst/>
            <a:gdLst/>
            <a:ahLst/>
            <a:cxnLst/>
            <a:rect l="l" t="t" r="r" b="b"/>
            <a:pathLst>
              <a:path w="1379538" h="1048362">
                <a:moveTo>
                  <a:pt x="0" y="0"/>
                </a:moveTo>
                <a:lnTo>
                  <a:pt x="1379537" y="0"/>
                </a:lnTo>
                <a:lnTo>
                  <a:pt x="1379537" y="1048362"/>
                </a:lnTo>
                <a:lnTo>
                  <a:pt x="0" y="1048362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0" name="Freeform 30"/>
          <p:cNvSpPr/>
          <p:nvPr/>
        </p:nvSpPr>
        <p:spPr>
          <a:xfrm>
            <a:off x="10062180" y="2226799"/>
            <a:ext cx="754010" cy="1206417"/>
          </a:xfrm>
          <a:custGeom>
            <a:avLst/>
            <a:gdLst/>
            <a:ahLst/>
            <a:cxnLst/>
            <a:rect l="l" t="t" r="r" b="b"/>
            <a:pathLst>
              <a:path w="754010" h="1206417">
                <a:moveTo>
                  <a:pt x="0" y="0"/>
                </a:moveTo>
                <a:lnTo>
                  <a:pt x="754011" y="0"/>
                </a:lnTo>
                <a:lnTo>
                  <a:pt x="754011" y="1206417"/>
                </a:lnTo>
                <a:lnTo>
                  <a:pt x="0" y="1206417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1" name="TextBox 31"/>
          <p:cNvSpPr txBox="1"/>
          <p:nvPr/>
        </p:nvSpPr>
        <p:spPr>
          <a:xfrm>
            <a:off x="1821175" y="9201150"/>
            <a:ext cx="7453030" cy="4653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50"/>
              </a:lnSpc>
              <a:spcBef>
                <a:spcPct val="0"/>
              </a:spcBef>
            </a:pPr>
            <a:r>
              <a:rPr lang="en-US" sz="2678" b="1">
                <a:solidFill>
                  <a:srgbClr val="533D3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SUPERVISOR NAME: HAGAR SALEH 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241484" y="363685"/>
            <a:ext cx="5306206" cy="8609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70"/>
              </a:lnSpc>
              <a:spcBef>
                <a:spcPct val="0"/>
              </a:spcBef>
            </a:pPr>
            <a:r>
              <a:rPr lang="en-US" sz="2478" b="1">
                <a:solidFill>
                  <a:srgbClr val="183B7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COLLAGE OF INFORMATICS MIDOCEAN UNIVERSITY UAE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ECECEC">
                <a:alpha val="100000"/>
              </a:srgbClr>
            </a:gs>
            <a:gs pos="100000">
              <a:srgbClr val="FFFFFF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765644" y="-57150"/>
            <a:ext cx="5731798" cy="5380725"/>
          </a:xfrm>
          <a:custGeom>
            <a:avLst/>
            <a:gdLst/>
            <a:ahLst/>
            <a:cxnLst/>
            <a:rect l="l" t="t" r="r" b="b"/>
            <a:pathLst>
              <a:path w="5731798" h="5380725">
                <a:moveTo>
                  <a:pt x="0" y="0"/>
                </a:moveTo>
                <a:lnTo>
                  <a:pt x="5731798" y="0"/>
                </a:lnTo>
                <a:lnTo>
                  <a:pt x="5731798" y="5380725"/>
                </a:lnTo>
                <a:lnTo>
                  <a:pt x="0" y="538072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0" y="-57150"/>
            <a:ext cx="4750130" cy="4114800"/>
          </a:xfrm>
          <a:custGeom>
            <a:avLst/>
            <a:gdLst/>
            <a:ahLst/>
            <a:cxnLst/>
            <a:rect l="l" t="t" r="r" b="b"/>
            <a:pathLst>
              <a:path w="4750130" h="4114800">
                <a:moveTo>
                  <a:pt x="0" y="0"/>
                </a:moveTo>
                <a:lnTo>
                  <a:pt x="4750130" y="0"/>
                </a:lnTo>
                <a:lnTo>
                  <a:pt x="475013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 flipH="1">
            <a:off x="13827302" y="0"/>
            <a:ext cx="4750130" cy="4114800"/>
          </a:xfrm>
          <a:custGeom>
            <a:avLst/>
            <a:gdLst/>
            <a:ahLst/>
            <a:cxnLst/>
            <a:rect l="l" t="t" r="r" b="b"/>
            <a:pathLst>
              <a:path w="4750130" h="4114800">
                <a:moveTo>
                  <a:pt x="4750130" y="0"/>
                </a:moveTo>
                <a:lnTo>
                  <a:pt x="0" y="0"/>
                </a:lnTo>
                <a:lnTo>
                  <a:pt x="0" y="4114800"/>
                </a:lnTo>
                <a:lnTo>
                  <a:pt x="4750130" y="4114800"/>
                </a:lnTo>
                <a:lnTo>
                  <a:pt x="475013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5" name="Group 5"/>
          <p:cNvGrpSpPr/>
          <p:nvPr/>
        </p:nvGrpSpPr>
        <p:grpSpPr>
          <a:xfrm>
            <a:off x="15201900" y="-1991514"/>
            <a:ext cx="4114800" cy="4114800"/>
            <a:chOff x="0" y="0"/>
            <a:chExt cx="5486400" cy="54864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5486400" cy="5486400"/>
            </a:xfrm>
            <a:custGeom>
              <a:avLst/>
              <a:gdLst/>
              <a:ahLst/>
              <a:cxnLst/>
              <a:rect l="l" t="t" r="r" b="b"/>
              <a:pathLst>
                <a:path w="5486400" h="5486400">
                  <a:moveTo>
                    <a:pt x="0" y="0"/>
                  </a:moveTo>
                  <a:lnTo>
                    <a:pt x="5486400" y="0"/>
                  </a:lnTo>
                  <a:lnTo>
                    <a:pt x="5486400" y="5486400"/>
                  </a:lnTo>
                  <a:lnTo>
                    <a:pt x="0" y="5486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Freeform 7"/>
            <p:cNvSpPr/>
            <p:nvPr/>
          </p:nvSpPr>
          <p:spPr>
            <a:xfrm>
              <a:off x="1430244" y="2237790"/>
              <a:ext cx="2625912" cy="2625912"/>
            </a:xfrm>
            <a:custGeom>
              <a:avLst/>
              <a:gdLst/>
              <a:ahLst/>
              <a:cxnLst/>
              <a:rect l="l" t="t" r="r" b="b"/>
              <a:pathLst>
                <a:path w="2625912" h="2625912">
                  <a:moveTo>
                    <a:pt x="0" y="0"/>
                  </a:moveTo>
                  <a:lnTo>
                    <a:pt x="2625912" y="0"/>
                  </a:lnTo>
                  <a:lnTo>
                    <a:pt x="2625912" y="2625912"/>
                  </a:lnTo>
                  <a:lnTo>
                    <a:pt x="0" y="26259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6052860" y="2213973"/>
            <a:ext cx="4971336" cy="13920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471"/>
              </a:lnSpc>
              <a:spcBef>
                <a:spcPct val="0"/>
              </a:spcBef>
            </a:pPr>
            <a:r>
              <a:rPr lang="en-US" sz="8193" b="1">
                <a:solidFill>
                  <a:srgbClr val="076173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CONTENT</a:t>
            </a:r>
          </a:p>
        </p:txBody>
      </p:sp>
      <p:sp>
        <p:nvSpPr>
          <p:cNvPr id="9" name="Freeform 9"/>
          <p:cNvSpPr/>
          <p:nvPr/>
        </p:nvSpPr>
        <p:spPr>
          <a:xfrm>
            <a:off x="0" y="4783301"/>
            <a:ext cx="7783032" cy="3907730"/>
          </a:xfrm>
          <a:custGeom>
            <a:avLst/>
            <a:gdLst/>
            <a:ahLst/>
            <a:cxnLst/>
            <a:rect l="l" t="t" r="r" b="b"/>
            <a:pathLst>
              <a:path w="7783032" h="3907730">
                <a:moveTo>
                  <a:pt x="0" y="0"/>
                </a:moveTo>
                <a:lnTo>
                  <a:pt x="7783032" y="0"/>
                </a:lnTo>
                <a:lnTo>
                  <a:pt x="7783032" y="3907731"/>
                </a:lnTo>
                <a:lnTo>
                  <a:pt x="0" y="390773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0" name="Freeform 10"/>
          <p:cNvSpPr/>
          <p:nvPr/>
        </p:nvSpPr>
        <p:spPr>
          <a:xfrm>
            <a:off x="13219406" y="4866313"/>
            <a:ext cx="2735350" cy="3829966"/>
          </a:xfrm>
          <a:custGeom>
            <a:avLst/>
            <a:gdLst/>
            <a:ahLst/>
            <a:cxnLst/>
            <a:rect l="l" t="t" r="r" b="b"/>
            <a:pathLst>
              <a:path w="2735350" h="3829966">
                <a:moveTo>
                  <a:pt x="0" y="0"/>
                </a:moveTo>
                <a:lnTo>
                  <a:pt x="2735350" y="0"/>
                </a:lnTo>
                <a:lnTo>
                  <a:pt x="2735350" y="3829967"/>
                </a:lnTo>
                <a:lnTo>
                  <a:pt x="0" y="382996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-81309" t="-724" r="-99583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>
          <a:xfrm>
            <a:off x="7817573" y="4783301"/>
            <a:ext cx="5459314" cy="3857710"/>
          </a:xfrm>
          <a:custGeom>
            <a:avLst/>
            <a:gdLst/>
            <a:ahLst/>
            <a:cxnLst/>
            <a:rect l="l" t="t" r="r" b="b"/>
            <a:pathLst>
              <a:path w="5459314" h="3857710">
                <a:moveTo>
                  <a:pt x="0" y="0"/>
                </a:moveTo>
                <a:lnTo>
                  <a:pt x="5459314" y="0"/>
                </a:lnTo>
                <a:lnTo>
                  <a:pt x="5459314" y="3857710"/>
                </a:lnTo>
                <a:lnTo>
                  <a:pt x="0" y="385771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-40739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2" name="TextBox 12"/>
          <p:cNvSpPr txBox="1"/>
          <p:nvPr/>
        </p:nvSpPr>
        <p:spPr>
          <a:xfrm>
            <a:off x="0" y="6398324"/>
            <a:ext cx="2289382" cy="2988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4"/>
              </a:lnSpc>
              <a:spcBef>
                <a:spcPct val="0"/>
              </a:spcBef>
            </a:pPr>
            <a:r>
              <a:rPr lang="en-US" sz="1803" b="1">
                <a:gradFill>
                  <a:gsLst>
                    <a:gs pos="0">
                      <a:srgbClr val="ECECEC">
                        <a:alpha val="100000"/>
                      </a:srgbClr>
                    </a:gs>
                    <a:gs pos="100000">
                      <a:srgbClr val="FFFFFF">
                        <a:alpha val="100000"/>
                      </a:srgbClr>
                    </a:gs>
                  </a:gsLst>
                  <a:lin ang="0"/>
                </a:gradFill>
                <a:latin typeface="Open Sans Bold"/>
                <a:ea typeface="Open Sans Bold"/>
                <a:cs typeface="Open Sans Bold"/>
                <a:sym typeface="Open Sans Bold"/>
              </a:rPr>
              <a:t> INTRODUCTION 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2768384" y="6175629"/>
            <a:ext cx="2343973" cy="7721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13"/>
              </a:lnSpc>
              <a:spcBef>
                <a:spcPct val="0"/>
              </a:spcBef>
            </a:pPr>
            <a:r>
              <a:rPr lang="en-US" sz="2224" b="1">
                <a:gradFill>
                  <a:gsLst>
                    <a:gs pos="0">
                      <a:srgbClr val="ECECEC">
                        <a:alpha val="100000"/>
                      </a:srgbClr>
                    </a:gs>
                    <a:gs pos="100000">
                      <a:srgbClr val="FFFFFF">
                        <a:alpha val="100000"/>
                      </a:srgbClr>
                    </a:gs>
                  </a:gsLst>
                  <a:lin ang="0"/>
                </a:gradFill>
                <a:latin typeface="Open Sans Bold"/>
                <a:ea typeface="Open Sans Bold"/>
                <a:cs typeface="Open Sans Bold"/>
                <a:sym typeface="Open Sans Bold"/>
              </a:rPr>
              <a:t> PROBLEM STATEMENT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5894210" y="6133847"/>
            <a:ext cx="1554251" cy="8087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67"/>
              </a:lnSpc>
              <a:spcBef>
                <a:spcPct val="0"/>
              </a:spcBef>
            </a:pPr>
            <a:r>
              <a:rPr lang="en-US" sz="2333" b="1">
                <a:gradFill>
                  <a:gsLst>
                    <a:gs pos="0">
                      <a:srgbClr val="ECECEC">
                        <a:alpha val="100000"/>
                      </a:srgbClr>
                    </a:gs>
                    <a:gs pos="100000">
                      <a:srgbClr val="FFFFFF">
                        <a:alpha val="100000"/>
                      </a:srgbClr>
                    </a:gs>
                  </a:gsLst>
                  <a:lin ang="0"/>
                </a:gradFill>
                <a:latin typeface="Open Sans Bold"/>
                <a:ea typeface="Open Sans Bold"/>
                <a:cs typeface="Open Sans Bold"/>
                <a:sym typeface="Open Sans Bold"/>
              </a:rPr>
              <a:t>RELATED WORK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8557152" y="6301181"/>
            <a:ext cx="1804491" cy="3959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73"/>
              </a:lnSpc>
              <a:spcBef>
                <a:spcPct val="0"/>
              </a:spcBef>
            </a:pPr>
            <a:r>
              <a:rPr lang="en-US" sz="2409" b="1">
                <a:gradFill>
                  <a:gsLst>
                    <a:gs pos="0">
                      <a:srgbClr val="ECECEC">
                        <a:alpha val="100000"/>
                      </a:srgbClr>
                    </a:gs>
                    <a:gs pos="100000">
                      <a:srgbClr val="FFFFFF">
                        <a:alpha val="100000"/>
                      </a:srgbClr>
                    </a:gs>
                  </a:gsLst>
                  <a:lin ang="0"/>
                </a:gradFill>
                <a:latin typeface="Open Sans Bold"/>
                <a:ea typeface="Open Sans Bold"/>
                <a:cs typeface="Open Sans Bold"/>
                <a:sym typeface="Open Sans Bold"/>
              </a:rPr>
              <a:t>OBJECTIVES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1267040" y="6437190"/>
            <a:ext cx="1804491" cy="372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93"/>
              </a:lnSpc>
              <a:spcBef>
                <a:spcPct val="0"/>
              </a:spcBef>
            </a:pPr>
            <a:r>
              <a:rPr lang="en-US" sz="2209" b="1">
                <a:gradFill>
                  <a:gsLst>
                    <a:gs pos="0">
                      <a:srgbClr val="ECECEC">
                        <a:alpha val="100000"/>
                      </a:srgbClr>
                    </a:gs>
                    <a:gs pos="100000">
                      <a:srgbClr val="FFFFFF">
                        <a:alpha val="100000"/>
                      </a:srgbClr>
                    </a:gs>
                  </a:gsLst>
                  <a:lin ang="0"/>
                </a:gradFill>
                <a:latin typeface="Open Sans Bold"/>
                <a:ea typeface="Open Sans Bold"/>
                <a:cs typeface="Open Sans Bold"/>
                <a:sym typeface="Open Sans Bold"/>
              </a:rPr>
              <a:t>METHOLOGY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3976929" y="6491876"/>
            <a:ext cx="1804491" cy="372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93"/>
              </a:lnSpc>
              <a:spcBef>
                <a:spcPct val="0"/>
              </a:spcBef>
            </a:pPr>
            <a:r>
              <a:rPr lang="en-US" sz="2209" b="1">
                <a:gradFill>
                  <a:gsLst>
                    <a:gs pos="0">
                      <a:srgbClr val="ECECEC">
                        <a:alpha val="100000"/>
                      </a:srgbClr>
                    </a:gs>
                    <a:gs pos="100000">
                      <a:srgbClr val="FFFFFF">
                        <a:alpha val="100000"/>
                      </a:srgbClr>
                    </a:gs>
                  </a:gsLst>
                  <a:lin ang="0"/>
                </a:gradFill>
                <a:latin typeface="Open Sans Bold"/>
                <a:ea typeface="Open Sans Bold"/>
                <a:cs typeface="Open Sans Bold"/>
                <a:sym typeface="Open Sans Bold"/>
              </a:rPr>
              <a:t>RESULTS</a:t>
            </a:r>
          </a:p>
        </p:txBody>
      </p:sp>
      <p:sp>
        <p:nvSpPr>
          <p:cNvPr id="18" name="Freeform 18"/>
          <p:cNvSpPr/>
          <p:nvPr/>
        </p:nvSpPr>
        <p:spPr>
          <a:xfrm>
            <a:off x="15976236" y="4912285"/>
            <a:ext cx="2311764" cy="3783994"/>
          </a:xfrm>
          <a:custGeom>
            <a:avLst/>
            <a:gdLst/>
            <a:ahLst/>
            <a:cxnLst/>
            <a:rect l="l" t="t" r="r" b="b"/>
            <a:pathLst>
              <a:path w="2311764" h="3783994">
                <a:moveTo>
                  <a:pt x="0" y="0"/>
                </a:moveTo>
                <a:lnTo>
                  <a:pt x="2311764" y="0"/>
                </a:lnTo>
                <a:lnTo>
                  <a:pt x="2311764" y="3783995"/>
                </a:lnTo>
                <a:lnTo>
                  <a:pt x="0" y="378399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-114530" t="-1948" r="-117830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9" name="TextBox 19"/>
          <p:cNvSpPr txBox="1"/>
          <p:nvPr/>
        </p:nvSpPr>
        <p:spPr>
          <a:xfrm>
            <a:off x="16107156" y="6268551"/>
            <a:ext cx="2058128" cy="11535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93"/>
              </a:lnSpc>
              <a:spcBef>
                <a:spcPct val="0"/>
              </a:spcBef>
            </a:pPr>
            <a:r>
              <a:rPr lang="en-US" sz="2209" b="1">
                <a:gradFill>
                  <a:gsLst>
                    <a:gs pos="0">
                      <a:srgbClr val="ECECEC">
                        <a:alpha val="100000"/>
                      </a:srgbClr>
                    </a:gs>
                    <a:gs pos="100000">
                      <a:srgbClr val="FFFFFF">
                        <a:alpha val="100000"/>
                      </a:srgbClr>
                    </a:gs>
                  </a:gsLst>
                  <a:lin ang="0"/>
                </a:gradFill>
                <a:latin typeface="Open Sans Bold"/>
                <a:ea typeface="Open Sans Bold"/>
                <a:cs typeface="Open Sans Bold"/>
                <a:sym typeface="Open Sans Bold"/>
              </a:rPr>
              <a:t>CONCLUSION AND FUTURE woRK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ECECEC">
                <a:alpha val="100000"/>
              </a:srgbClr>
            </a:gs>
            <a:gs pos="100000">
              <a:srgbClr val="FFFFFF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544203" y="-873222"/>
            <a:ext cx="7105621" cy="7105621"/>
          </a:xfrm>
          <a:custGeom>
            <a:avLst/>
            <a:gdLst/>
            <a:ahLst/>
            <a:cxnLst/>
            <a:rect l="l" t="t" r="r" b="b"/>
            <a:pathLst>
              <a:path w="7105621" h="7105621">
                <a:moveTo>
                  <a:pt x="0" y="0"/>
                </a:moveTo>
                <a:lnTo>
                  <a:pt x="7105621" y="0"/>
                </a:lnTo>
                <a:lnTo>
                  <a:pt x="7105621" y="7105620"/>
                </a:lnTo>
                <a:lnTo>
                  <a:pt x="0" y="710562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11383797" y="-768037"/>
            <a:ext cx="6920968" cy="6920968"/>
          </a:xfrm>
          <a:custGeom>
            <a:avLst/>
            <a:gdLst/>
            <a:ahLst/>
            <a:cxnLst/>
            <a:rect l="l" t="t" r="r" b="b"/>
            <a:pathLst>
              <a:path w="6920968" h="6920968">
                <a:moveTo>
                  <a:pt x="0" y="0"/>
                </a:moveTo>
                <a:lnTo>
                  <a:pt x="6920968" y="0"/>
                </a:lnTo>
                <a:lnTo>
                  <a:pt x="6920968" y="6920968"/>
                </a:lnTo>
                <a:lnTo>
                  <a:pt x="0" y="692096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30000"/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4" name="Group 4"/>
          <p:cNvGrpSpPr/>
          <p:nvPr/>
        </p:nvGrpSpPr>
        <p:grpSpPr>
          <a:xfrm>
            <a:off x="12059365" y="-392257"/>
            <a:ext cx="6070902" cy="6070902"/>
            <a:chOff x="0" y="0"/>
            <a:chExt cx="812800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4"/>
              <a:stretch>
                <a:fillRect l="-25187" r="-25187"/>
              </a:stretch>
            </a:blipFill>
            <a:ln w="238125" cap="sq">
              <a:solidFill>
                <a:srgbClr val="F7F7F7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" name="Freeform 6"/>
          <p:cNvSpPr/>
          <p:nvPr/>
        </p:nvSpPr>
        <p:spPr>
          <a:xfrm>
            <a:off x="16230600" y="8229600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Freeform 7"/>
          <p:cNvSpPr/>
          <p:nvPr/>
        </p:nvSpPr>
        <p:spPr>
          <a:xfrm rot="5400000">
            <a:off x="-57494" y="-926370"/>
            <a:ext cx="11498785" cy="11383797"/>
          </a:xfrm>
          <a:custGeom>
            <a:avLst/>
            <a:gdLst/>
            <a:ahLst/>
            <a:cxnLst/>
            <a:rect l="l" t="t" r="r" b="b"/>
            <a:pathLst>
              <a:path w="11498785" h="11383797">
                <a:moveTo>
                  <a:pt x="0" y="0"/>
                </a:moveTo>
                <a:lnTo>
                  <a:pt x="11498785" y="0"/>
                </a:lnTo>
                <a:lnTo>
                  <a:pt x="11498785" y="11383797"/>
                </a:lnTo>
                <a:lnTo>
                  <a:pt x="0" y="1138379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alphaModFix amt="61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Freeform 8"/>
          <p:cNvSpPr/>
          <p:nvPr/>
        </p:nvSpPr>
        <p:spPr>
          <a:xfrm>
            <a:off x="11132166" y="8748520"/>
            <a:ext cx="1854397" cy="832502"/>
          </a:xfrm>
          <a:custGeom>
            <a:avLst/>
            <a:gdLst/>
            <a:ahLst/>
            <a:cxnLst/>
            <a:rect l="l" t="t" r="r" b="b"/>
            <a:pathLst>
              <a:path w="1854397" h="832502">
                <a:moveTo>
                  <a:pt x="0" y="0"/>
                </a:moveTo>
                <a:lnTo>
                  <a:pt x="1854397" y="0"/>
                </a:lnTo>
                <a:lnTo>
                  <a:pt x="1854397" y="832502"/>
                </a:lnTo>
                <a:lnTo>
                  <a:pt x="0" y="83250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-15580" b="-36129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" name="TextBox 9"/>
          <p:cNvSpPr txBox="1"/>
          <p:nvPr/>
        </p:nvSpPr>
        <p:spPr>
          <a:xfrm>
            <a:off x="626028" y="1788560"/>
            <a:ext cx="8517972" cy="11337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021"/>
              </a:lnSpc>
            </a:pPr>
            <a:r>
              <a:rPr lang="en-US" sz="7394" b="1">
                <a:solidFill>
                  <a:srgbClr val="086173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Introduction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442985" y="3288840"/>
            <a:ext cx="11101218" cy="62921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99396" lvl="1" indent="-299698" algn="just">
              <a:lnSpc>
                <a:spcPts val="3886"/>
              </a:lnSpc>
              <a:buFont typeface="Arial"/>
              <a:buChar char="•"/>
            </a:pPr>
            <a:r>
              <a:rPr lang="en-US" sz="2776" b="1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Artificial Intelligence (AI) is transforming modern education.</a:t>
            </a:r>
          </a:p>
          <a:p>
            <a:pPr marL="599396" lvl="1" indent="-299698" algn="just">
              <a:lnSpc>
                <a:spcPts val="3886"/>
              </a:lnSpc>
              <a:buFont typeface="Arial"/>
              <a:buChar char="•"/>
            </a:pPr>
            <a:r>
              <a:rPr lang="en-US" sz="2776" b="1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Learning Management Systems (LMSs) generate valuable academic and behavioral student data in Saudi Arabia.</a:t>
            </a:r>
          </a:p>
          <a:p>
            <a:pPr marL="599396" lvl="1" indent="-299698" algn="just">
              <a:lnSpc>
                <a:spcPts val="3886"/>
              </a:lnSpc>
              <a:buFont typeface="Arial"/>
              <a:buChar char="•"/>
            </a:pPr>
            <a:r>
              <a:rPr lang="en-US" sz="2776" b="1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traditional assessment methods are still widely used to evaluate student performance.</a:t>
            </a:r>
          </a:p>
          <a:p>
            <a:pPr marL="599396" lvl="1" indent="-299698" algn="just">
              <a:lnSpc>
                <a:spcPts val="3886"/>
              </a:lnSpc>
              <a:buFont typeface="Arial"/>
              <a:buChar char="•"/>
            </a:pPr>
            <a:r>
              <a:rPr lang="en-US" sz="2776" b="1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Machine Learning (ML) can utilize LMS data to predict student performance and identify academically at-risk students early.</a:t>
            </a:r>
          </a:p>
          <a:p>
            <a:pPr marL="599396" lvl="1" indent="-299698" algn="just">
              <a:lnSpc>
                <a:spcPts val="3886"/>
              </a:lnSpc>
              <a:buFont typeface="Arial"/>
              <a:buChar char="•"/>
            </a:pPr>
            <a:r>
              <a:rPr lang="en-US" sz="2776" b="1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AI-Based Early Warning Systems (EWS) can support timely interventions and data-driven decision-making in Saudi educational institutions.</a:t>
            </a:r>
          </a:p>
          <a:p>
            <a:pPr algn="just">
              <a:lnSpc>
                <a:spcPts val="3886"/>
              </a:lnSpc>
            </a:pPr>
            <a:endParaRPr lang="en-US" sz="2776" b="1">
              <a:solidFill>
                <a:srgbClr val="49494B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</p:txBody>
      </p:sp>
      <p:grpSp>
        <p:nvGrpSpPr>
          <p:cNvPr id="11" name="Group 11"/>
          <p:cNvGrpSpPr/>
          <p:nvPr/>
        </p:nvGrpSpPr>
        <p:grpSpPr>
          <a:xfrm>
            <a:off x="15201900" y="-1991514"/>
            <a:ext cx="4114800" cy="4114800"/>
            <a:chOff x="0" y="0"/>
            <a:chExt cx="5486400" cy="54864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5486400" cy="5486400"/>
            </a:xfrm>
            <a:custGeom>
              <a:avLst/>
              <a:gdLst/>
              <a:ahLst/>
              <a:cxnLst/>
              <a:rect l="l" t="t" r="r" b="b"/>
              <a:pathLst>
                <a:path w="5486400" h="5486400">
                  <a:moveTo>
                    <a:pt x="0" y="0"/>
                  </a:moveTo>
                  <a:lnTo>
                    <a:pt x="5486400" y="0"/>
                  </a:lnTo>
                  <a:lnTo>
                    <a:pt x="5486400" y="5486400"/>
                  </a:lnTo>
                  <a:lnTo>
                    <a:pt x="0" y="5486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Freeform 13"/>
            <p:cNvSpPr/>
            <p:nvPr/>
          </p:nvSpPr>
          <p:spPr>
            <a:xfrm>
              <a:off x="1430244" y="2237790"/>
              <a:ext cx="2625912" cy="2625912"/>
            </a:xfrm>
            <a:custGeom>
              <a:avLst/>
              <a:gdLst/>
              <a:ahLst/>
              <a:cxnLst/>
              <a:rect l="l" t="t" r="r" b="b"/>
              <a:pathLst>
                <a:path w="2625912" h="2625912">
                  <a:moveTo>
                    <a:pt x="0" y="0"/>
                  </a:moveTo>
                  <a:lnTo>
                    <a:pt x="2625912" y="0"/>
                  </a:lnTo>
                  <a:lnTo>
                    <a:pt x="2625912" y="2625912"/>
                  </a:lnTo>
                  <a:lnTo>
                    <a:pt x="0" y="26259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>
                <a:alpha val="100000"/>
              </a:srgbClr>
            </a:gs>
            <a:gs pos="100000">
              <a:srgbClr val="ECECEC">
                <a:alpha val="100000"/>
              </a:srgbClr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-57150"/>
            <a:ext cx="4750130" cy="4114800"/>
          </a:xfrm>
          <a:custGeom>
            <a:avLst/>
            <a:gdLst/>
            <a:ahLst/>
            <a:cxnLst/>
            <a:rect l="l" t="t" r="r" b="b"/>
            <a:pathLst>
              <a:path w="4750130" h="4114800">
                <a:moveTo>
                  <a:pt x="0" y="0"/>
                </a:moveTo>
                <a:lnTo>
                  <a:pt x="4750130" y="0"/>
                </a:lnTo>
                <a:lnTo>
                  <a:pt x="475013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11355566" y="3479091"/>
            <a:ext cx="11498785" cy="6978336"/>
          </a:xfrm>
          <a:custGeom>
            <a:avLst/>
            <a:gdLst/>
            <a:ahLst/>
            <a:cxnLst/>
            <a:rect l="l" t="t" r="r" b="b"/>
            <a:pathLst>
              <a:path w="11498785" h="6978336">
                <a:moveTo>
                  <a:pt x="0" y="0"/>
                </a:moveTo>
                <a:lnTo>
                  <a:pt x="11498785" y="0"/>
                </a:lnTo>
                <a:lnTo>
                  <a:pt x="11498785" y="6978336"/>
                </a:lnTo>
                <a:lnTo>
                  <a:pt x="0" y="697833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alphaModFix amt="61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t="-63130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 flipH="1">
            <a:off x="13537870" y="-57150"/>
            <a:ext cx="4750130" cy="4114800"/>
          </a:xfrm>
          <a:custGeom>
            <a:avLst/>
            <a:gdLst/>
            <a:ahLst/>
            <a:cxnLst/>
            <a:rect l="l" t="t" r="r" b="b"/>
            <a:pathLst>
              <a:path w="4750130" h="4114800">
                <a:moveTo>
                  <a:pt x="4750130" y="0"/>
                </a:moveTo>
                <a:lnTo>
                  <a:pt x="0" y="0"/>
                </a:lnTo>
                <a:lnTo>
                  <a:pt x="0" y="4114800"/>
                </a:lnTo>
                <a:lnTo>
                  <a:pt x="4750130" y="4114800"/>
                </a:lnTo>
                <a:lnTo>
                  <a:pt x="475013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Freeform 5"/>
          <p:cNvSpPr/>
          <p:nvPr/>
        </p:nvSpPr>
        <p:spPr>
          <a:xfrm>
            <a:off x="3066432" y="3574895"/>
            <a:ext cx="11498785" cy="6978336"/>
          </a:xfrm>
          <a:custGeom>
            <a:avLst/>
            <a:gdLst/>
            <a:ahLst/>
            <a:cxnLst/>
            <a:rect l="l" t="t" r="r" b="b"/>
            <a:pathLst>
              <a:path w="11498785" h="6978336">
                <a:moveTo>
                  <a:pt x="0" y="0"/>
                </a:moveTo>
                <a:lnTo>
                  <a:pt x="11498784" y="0"/>
                </a:lnTo>
                <a:lnTo>
                  <a:pt x="11498784" y="6978336"/>
                </a:lnTo>
                <a:lnTo>
                  <a:pt x="0" y="697833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alphaModFix amt="61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t="-63130"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6" name="Group 6"/>
          <p:cNvGrpSpPr/>
          <p:nvPr/>
        </p:nvGrpSpPr>
        <p:grpSpPr>
          <a:xfrm>
            <a:off x="916243" y="3920245"/>
            <a:ext cx="16963736" cy="1013987"/>
            <a:chOff x="0" y="0"/>
            <a:chExt cx="3821547" cy="228428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821547" cy="228428"/>
            </a:xfrm>
            <a:custGeom>
              <a:avLst/>
              <a:gdLst/>
              <a:ahLst/>
              <a:cxnLst/>
              <a:rect l="l" t="t" r="r" b="b"/>
              <a:pathLst>
                <a:path w="3821547" h="228428">
                  <a:moveTo>
                    <a:pt x="23275" y="0"/>
                  </a:moveTo>
                  <a:lnTo>
                    <a:pt x="3798272" y="0"/>
                  </a:lnTo>
                  <a:cubicBezTo>
                    <a:pt x="3804445" y="0"/>
                    <a:pt x="3810365" y="2452"/>
                    <a:pt x="3814730" y="6817"/>
                  </a:cubicBezTo>
                  <a:cubicBezTo>
                    <a:pt x="3819095" y="11182"/>
                    <a:pt x="3821547" y="17102"/>
                    <a:pt x="3821547" y="23275"/>
                  </a:cubicBezTo>
                  <a:lnTo>
                    <a:pt x="3821547" y="205153"/>
                  </a:lnTo>
                  <a:cubicBezTo>
                    <a:pt x="3821547" y="211326"/>
                    <a:pt x="3819095" y="217246"/>
                    <a:pt x="3814730" y="221611"/>
                  </a:cubicBezTo>
                  <a:cubicBezTo>
                    <a:pt x="3810365" y="225976"/>
                    <a:pt x="3804445" y="228428"/>
                    <a:pt x="3798272" y="228428"/>
                  </a:cubicBezTo>
                  <a:lnTo>
                    <a:pt x="23275" y="228428"/>
                  </a:lnTo>
                  <a:cubicBezTo>
                    <a:pt x="17102" y="228428"/>
                    <a:pt x="11182" y="225976"/>
                    <a:pt x="6817" y="221611"/>
                  </a:cubicBezTo>
                  <a:cubicBezTo>
                    <a:pt x="2452" y="217246"/>
                    <a:pt x="0" y="211326"/>
                    <a:pt x="0" y="205153"/>
                  </a:cubicBezTo>
                  <a:lnTo>
                    <a:pt x="0" y="23275"/>
                  </a:lnTo>
                  <a:cubicBezTo>
                    <a:pt x="0" y="17102"/>
                    <a:pt x="2452" y="11182"/>
                    <a:pt x="6817" y="6817"/>
                  </a:cubicBezTo>
                  <a:cubicBezTo>
                    <a:pt x="11182" y="2452"/>
                    <a:pt x="17102" y="0"/>
                    <a:pt x="23275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156B7C">
                    <a:alpha val="100000"/>
                  </a:srgbClr>
                </a:gs>
                <a:gs pos="100000">
                  <a:srgbClr val="076173">
                    <a:alpha val="100000"/>
                  </a:srgbClr>
                </a:gs>
              </a:gsLst>
              <a:path path="circle">
                <a:fillToRect l="50000" t="50000" r="50000" b="50000"/>
              </a:path>
            </a:gradFill>
            <a:ln w="38100" cap="rnd">
              <a:solidFill>
                <a:srgbClr val="FDE379"/>
              </a:solidFill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3821547" cy="2665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770"/>
                </a:lnSpc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3066432" y="1560724"/>
            <a:ext cx="12155137" cy="12179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37"/>
              </a:lnSpc>
            </a:pPr>
            <a:r>
              <a:rPr lang="en-US" sz="7981" b="1">
                <a:solidFill>
                  <a:srgbClr val="086173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Problem Statement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916243" y="4986982"/>
            <a:ext cx="17076192" cy="974617"/>
            <a:chOff x="0" y="0"/>
            <a:chExt cx="3846881" cy="219559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3846881" cy="219559"/>
            </a:xfrm>
            <a:custGeom>
              <a:avLst/>
              <a:gdLst/>
              <a:ahLst/>
              <a:cxnLst/>
              <a:rect l="l" t="t" r="r" b="b"/>
              <a:pathLst>
                <a:path w="3846881" h="219559">
                  <a:moveTo>
                    <a:pt x="23122" y="0"/>
                  </a:moveTo>
                  <a:lnTo>
                    <a:pt x="3823758" y="0"/>
                  </a:lnTo>
                  <a:cubicBezTo>
                    <a:pt x="3829891" y="0"/>
                    <a:pt x="3835772" y="2436"/>
                    <a:pt x="3840108" y="6772"/>
                  </a:cubicBezTo>
                  <a:cubicBezTo>
                    <a:pt x="3844445" y="11109"/>
                    <a:pt x="3846881" y="16990"/>
                    <a:pt x="3846881" y="23122"/>
                  </a:cubicBezTo>
                  <a:lnTo>
                    <a:pt x="3846881" y="196437"/>
                  </a:lnTo>
                  <a:cubicBezTo>
                    <a:pt x="3846881" y="202569"/>
                    <a:pt x="3844445" y="208451"/>
                    <a:pt x="3840108" y="212787"/>
                  </a:cubicBezTo>
                  <a:cubicBezTo>
                    <a:pt x="3835772" y="217123"/>
                    <a:pt x="3829891" y="219559"/>
                    <a:pt x="3823758" y="219559"/>
                  </a:cubicBezTo>
                  <a:lnTo>
                    <a:pt x="23122" y="219559"/>
                  </a:lnTo>
                  <a:cubicBezTo>
                    <a:pt x="16990" y="219559"/>
                    <a:pt x="11109" y="217123"/>
                    <a:pt x="6772" y="212787"/>
                  </a:cubicBezTo>
                  <a:cubicBezTo>
                    <a:pt x="2436" y="208451"/>
                    <a:pt x="0" y="202569"/>
                    <a:pt x="0" y="196437"/>
                  </a:cubicBezTo>
                  <a:lnTo>
                    <a:pt x="0" y="23122"/>
                  </a:lnTo>
                  <a:cubicBezTo>
                    <a:pt x="0" y="16990"/>
                    <a:pt x="2436" y="11109"/>
                    <a:pt x="6772" y="6772"/>
                  </a:cubicBezTo>
                  <a:cubicBezTo>
                    <a:pt x="11109" y="2436"/>
                    <a:pt x="16990" y="0"/>
                    <a:pt x="23122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156B7C">
                    <a:alpha val="100000"/>
                  </a:srgbClr>
                </a:gs>
                <a:gs pos="100000">
                  <a:srgbClr val="076173">
                    <a:alpha val="100000"/>
                  </a:srgbClr>
                </a:gs>
              </a:gsLst>
              <a:path path="circle">
                <a:fillToRect l="50000" t="50000" r="50000" b="50000"/>
              </a:path>
            </a:gradFill>
            <a:ln w="38100" cap="rnd">
              <a:solidFill>
                <a:srgbClr val="FDE379"/>
              </a:solidFill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3846881" cy="25765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770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916243" y="6089446"/>
            <a:ext cx="17076192" cy="974617"/>
            <a:chOff x="0" y="0"/>
            <a:chExt cx="3846881" cy="219559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3846881" cy="219559"/>
            </a:xfrm>
            <a:custGeom>
              <a:avLst/>
              <a:gdLst/>
              <a:ahLst/>
              <a:cxnLst/>
              <a:rect l="l" t="t" r="r" b="b"/>
              <a:pathLst>
                <a:path w="3846881" h="219559">
                  <a:moveTo>
                    <a:pt x="23122" y="0"/>
                  </a:moveTo>
                  <a:lnTo>
                    <a:pt x="3823758" y="0"/>
                  </a:lnTo>
                  <a:cubicBezTo>
                    <a:pt x="3829891" y="0"/>
                    <a:pt x="3835772" y="2436"/>
                    <a:pt x="3840108" y="6772"/>
                  </a:cubicBezTo>
                  <a:cubicBezTo>
                    <a:pt x="3844445" y="11109"/>
                    <a:pt x="3846881" y="16990"/>
                    <a:pt x="3846881" y="23122"/>
                  </a:cubicBezTo>
                  <a:lnTo>
                    <a:pt x="3846881" y="196437"/>
                  </a:lnTo>
                  <a:cubicBezTo>
                    <a:pt x="3846881" y="202569"/>
                    <a:pt x="3844445" y="208451"/>
                    <a:pt x="3840108" y="212787"/>
                  </a:cubicBezTo>
                  <a:cubicBezTo>
                    <a:pt x="3835772" y="217123"/>
                    <a:pt x="3829891" y="219559"/>
                    <a:pt x="3823758" y="219559"/>
                  </a:cubicBezTo>
                  <a:lnTo>
                    <a:pt x="23122" y="219559"/>
                  </a:lnTo>
                  <a:cubicBezTo>
                    <a:pt x="16990" y="219559"/>
                    <a:pt x="11109" y="217123"/>
                    <a:pt x="6772" y="212787"/>
                  </a:cubicBezTo>
                  <a:cubicBezTo>
                    <a:pt x="2436" y="208451"/>
                    <a:pt x="0" y="202569"/>
                    <a:pt x="0" y="196437"/>
                  </a:cubicBezTo>
                  <a:lnTo>
                    <a:pt x="0" y="23122"/>
                  </a:lnTo>
                  <a:cubicBezTo>
                    <a:pt x="0" y="16990"/>
                    <a:pt x="2436" y="11109"/>
                    <a:pt x="6772" y="6772"/>
                  </a:cubicBezTo>
                  <a:cubicBezTo>
                    <a:pt x="11109" y="2436"/>
                    <a:pt x="16990" y="0"/>
                    <a:pt x="23122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156B7C">
                    <a:alpha val="100000"/>
                  </a:srgbClr>
                </a:gs>
                <a:gs pos="100000">
                  <a:srgbClr val="076173">
                    <a:alpha val="100000"/>
                  </a:srgbClr>
                </a:gs>
              </a:gsLst>
              <a:path path="circle">
                <a:fillToRect l="50000" t="50000" r="50000" b="50000"/>
              </a:path>
            </a:gradFill>
            <a:ln w="38100" cap="rnd">
              <a:solidFill>
                <a:srgbClr val="FDE379"/>
              </a:solidFill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38100"/>
              <a:ext cx="3846881" cy="25765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770"/>
                </a:lnSpc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916243" y="7187888"/>
            <a:ext cx="17076192" cy="974617"/>
            <a:chOff x="0" y="0"/>
            <a:chExt cx="3846881" cy="219559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3846881" cy="219559"/>
            </a:xfrm>
            <a:custGeom>
              <a:avLst/>
              <a:gdLst/>
              <a:ahLst/>
              <a:cxnLst/>
              <a:rect l="l" t="t" r="r" b="b"/>
              <a:pathLst>
                <a:path w="3846881" h="219559">
                  <a:moveTo>
                    <a:pt x="23122" y="0"/>
                  </a:moveTo>
                  <a:lnTo>
                    <a:pt x="3823758" y="0"/>
                  </a:lnTo>
                  <a:cubicBezTo>
                    <a:pt x="3829891" y="0"/>
                    <a:pt x="3835772" y="2436"/>
                    <a:pt x="3840108" y="6772"/>
                  </a:cubicBezTo>
                  <a:cubicBezTo>
                    <a:pt x="3844445" y="11109"/>
                    <a:pt x="3846881" y="16990"/>
                    <a:pt x="3846881" y="23122"/>
                  </a:cubicBezTo>
                  <a:lnTo>
                    <a:pt x="3846881" y="196437"/>
                  </a:lnTo>
                  <a:cubicBezTo>
                    <a:pt x="3846881" y="202569"/>
                    <a:pt x="3844445" y="208451"/>
                    <a:pt x="3840108" y="212787"/>
                  </a:cubicBezTo>
                  <a:cubicBezTo>
                    <a:pt x="3835772" y="217123"/>
                    <a:pt x="3829891" y="219559"/>
                    <a:pt x="3823758" y="219559"/>
                  </a:cubicBezTo>
                  <a:lnTo>
                    <a:pt x="23122" y="219559"/>
                  </a:lnTo>
                  <a:cubicBezTo>
                    <a:pt x="16990" y="219559"/>
                    <a:pt x="11109" y="217123"/>
                    <a:pt x="6772" y="212787"/>
                  </a:cubicBezTo>
                  <a:cubicBezTo>
                    <a:pt x="2436" y="208451"/>
                    <a:pt x="0" y="202569"/>
                    <a:pt x="0" y="196437"/>
                  </a:cubicBezTo>
                  <a:lnTo>
                    <a:pt x="0" y="23122"/>
                  </a:lnTo>
                  <a:cubicBezTo>
                    <a:pt x="0" y="16990"/>
                    <a:pt x="2436" y="11109"/>
                    <a:pt x="6772" y="6772"/>
                  </a:cubicBezTo>
                  <a:cubicBezTo>
                    <a:pt x="11109" y="2436"/>
                    <a:pt x="16990" y="0"/>
                    <a:pt x="23122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156B7C">
                    <a:alpha val="100000"/>
                  </a:srgbClr>
                </a:gs>
                <a:gs pos="100000">
                  <a:srgbClr val="076173">
                    <a:alpha val="100000"/>
                  </a:srgbClr>
                </a:gs>
              </a:gsLst>
              <a:path path="circle">
                <a:fillToRect l="50000" t="50000" r="50000" b="50000"/>
              </a:path>
            </a:gradFill>
            <a:ln w="38100" cap="rnd">
              <a:solidFill>
                <a:srgbClr val="FDE379"/>
              </a:solidFill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38100"/>
              <a:ext cx="3846881" cy="25765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770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916243" y="8219655"/>
            <a:ext cx="17076192" cy="974617"/>
            <a:chOff x="0" y="0"/>
            <a:chExt cx="3846881" cy="219559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3846881" cy="219559"/>
            </a:xfrm>
            <a:custGeom>
              <a:avLst/>
              <a:gdLst/>
              <a:ahLst/>
              <a:cxnLst/>
              <a:rect l="l" t="t" r="r" b="b"/>
              <a:pathLst>
                <a:path w="3846881" h="219559">
                  <a:moveTo>
                    <a:pt x="23122" y="0"/>
                  </a:moveTo>
                  <a:lnTo>
                    <a:pt x="3823758" y="0"/>
                  </a:lnTo>
                  <a:cubicBezTo>
                    <a:pt x="3829891" y="0"/>
                    <a:pt x="3835772" y="2436"/>
                    <a:pt x="3840108" y="6772"/>
                  </a:cubicBezTo>
                  <a:cubicBezTo>
                    <a:pt x="3844445" y="11109"/>
                    <a:pt x="3846881" y="16990"/>
                    <a:pt x="3846881" y="23122"/>
                  </a:cubicBezTo>
                  <a:lnTo>
                    <a:pt x="3846881" y="196437"/>
                  </a:lnTo>
                  <a:cubicBezTo>
                    <a:pt x="3846881" y="202569"/>
                    <a:pt x="3844445" y="208451"/>
                    <a:pt x="3840108" y="212787"/>
                  </a:cubicBezTo>
                  <a:cubicBezTo>
                    <a:pt x="3835772" y="217123"/>
                    <a:pt x="3829891" y="219559"/>
                    <a:pt x="3823758" y="219559"/>
                  </a:cubicBezTo>
                  <a:lnTo>
                    <a:pt x="23122" y="219559"/>
                  </a:lnTo>
                  <a:cubicBezTo>
                    <a:pt x="16990" y="219559"/>
                    <a:pt x="11109" y="217123"/>
                    <a:pt x="6772" y="212787"/>
                  </a:cubicBezTo>
                  <a:cubicBezTo>
                    <a:pt x="2436" y="208451"/>
                    <a:pt x="0" y="202569"/>
                    <a:pt x="0" y="196437"/>
                  </a:cubicBezTo>
                  <a:lnTo>
                    <a:pt x="0" y="23122"/>
                  </a:lnTo>
                  <a:cubicBezTo>
                    <a:pt x="0" y="16990"/>
                    <a:pt x="2436" y="11109"/>
                    <a:pt x="6772" y="6772"/>
                  </a:cubicBezTo>
                  <a:cubicBezTo>
                    <a:pt x="11109" y="2436"/>
                    <a:pt x="16990" y="0"/>
                    <a:pt x="23122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156B7C">
                    <a:alpha val="100000"/>
                  </a:srgbClr>
                </a:gs>
                <a:gs pos="100000">
                  <a:srgbClr val="076173">
                    <a:alpha val="100000"/>
                  </a:srgbClr>
                </a:gs>
              </a:gsLst>
              <a:path path="circle">
                <a:fillToRect l="50000" t="50000" r="50000" b="50000"/>
              </a:path>
            </a:gradFill>
            <a:ln w="38100" cap="rnd">
              <a:solidFill>
                <a:srgbClr val="FDE379"/>
              </a:solidFill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3846881" cy="25765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770"/>
                </a:lnSpc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15201900" y="-1991514"/>
            <a:ext cx="4114800" cy="4114800"/>
            <a:chOff x="0" y="0"/>
            <a:chExt cx="5486400" cy="5486400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5486400" cy="5486400"/>
            </a:xfrm>
            <a:custGeom>
              <a:avLst/>
              <a:gdLst/>
              <a:ahLst/>
              <a:cxnLst/>
              <a:rect l="l" t="t" r="r" b="b"/>
              <a:pathLst>
                <a:path w="5486400" h="5486400">
                  <a:moveTo>
                    <a:pt x="0" y="0"/>
                  </a:moveTo>
                  <a:lnTo>
                    <a:pt x="5486400" y="0"/>
                  </a:lnTo>
                  <a:lnTo>
                    <a:pt x="5486400" y="5486400"/>
                  </a:lnTo>
                  <a:lnTo>
                    <a:pt x="0" y="5486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Freeform 24"/>
            <p:cNvSpPr/>
            <p:nvPr/>
          </p:nvSpPr>
          <p:spPr>
            <a:xfrm>
              <a:off x="1430244" y="2237790"/>
              <a:ext cx="2625912" cy="2625912"/>
            </a:xfrm>
            <a:custGeom>
              <a:avLst/>
              <a:gdLst/>
              <a:ahLst/>
              <a:cxnLst/>
              <a:rect l="l" t="t" r="r" b="b"/>
              <a:pathLst>
                <a:path w="2625912" h="2625912">
                  <a:moveTo>
                    <a:pt x="0" y="0"/>
                  </a:moveTo>
                  <a:lnTo>
                    <a:pt x="2625912" y="0"/>
                  </a:lnTo>
                  <a:lnTo>
                    <a:pt x="2625912" y="2625912"/>
                  </a:lnTo>
                  <a:lnTo>
                    <a:pt x="0" y="26259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5" name="Freeform 25"/>
          <p:cNvSpPr/>
          <p:nvPr/>
        </p:nvSpPr>
        <p:spPr>
          <a:xfrm>
            <a:off x="739373" y="1058479"/>
            <a:ext cx="3271384" cy="2528391"/>
          </a:xfrm>
          <a:custGeom>
            <a:avLst/>
            <a:gdLst/>
            <a:ahLst/>
            <a:cxnLst/>
            <a:rect l="l" t="t" r="r" b="b"/>
            <a:pathLst>
              <a:path w="3271384" h="2528391">
                <a:moveTo>
                  <a:pt x="0" y="0"/>
                </a:moveTo>
                <a:lnTo>
                  <a:pt x="3271384" y="0"/>
                </a:lnTo>
                <a:lnTo>
                  <a:pt x="3271384" y="2528391"/>
                </a:lnTo>
                <a:lnTo>
                  <a:pt x="0" y="252839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6" name="TextBox 26"/>
          <p:cNvSpPr txBox="1"/>
          <p:nvPr/>
        </p:nvSpPr>
        <p:spPr>
          <a:xfrm>
            <a:off x="1028700" y="4112684"/>
            <a:ext cx="16307262" cy="476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48"/>
              </a:lnSpc>
              <a:spcBef>
                <a:spcPct val="0"/>
              </a:spcBef>
            </a:pPr>
            <a:r>
              <a:rPr lang="en-US" sz="2820" b="1">
                <a:gradFill>
                  <a:gsLst>
                    <a:gs pos="0">
                      <a:srgbClr val="FFFFFF">
                        <a:alpha val="100000"/>
                      </a:srgbClr>
                    </a:gs>
                    <a:gs pos="100000">
                      <a:srgbClr val="ECECEC">
                        <a:alpha val="100000"/>
                      </a:srgbClr>
                    </a:gs>
                  </a:gsLst>
                  <a:lin ang="5400000"/>
                </a:gradFill>
                <a:latin typeface="Open Sans Bold"/>
                <a:ea typeface="Open Sans Bold"/>
                <a:cs typeface="Open Sans Bold"/>
                <a:sym typeface="Open Sans Bold"/>
              </a:rPr>
              <a:t>Educational institutions need an effective way to identify at-risk students at an early stage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876259" y="5086350"/>
            <a:ext cx="17043705" cy="4813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  <a:spcBef>
                <a:spcPct val="0"/>
              </a:spcBef>
            </a:pPr>
            <a:r>
              <a:rPr lang="en-US" sz="2799" b="1">
                <a:gradFill>
                  <a:gsLst>
                    <a:gs pos="0">
                      <a:srgbClr val="FFFFFF">
                        <a:alpha val="100000"/>
                      </a:srgbClr>
                    </a:gs>
                    <a:gs pos="100000">
                      <a:srgbClr val="ECECEC">
                        <a:alpha val="100000"/>
                      </a:srgbClr>
                    </a:gs>
                  </a:gsLst>
                  <a:lin ang="5400000"/>
                </a:gradFill>
                <a:latin typeface="Open Sans Bold"/>
                <a:ea typeface="Open Sans Bold"/>
                <a:cs typeface="Open Sans Bold"/>
                <a:sym typeface="Open Sans Bold"/>
              </a:rPr>
              <a:t>Existing monitoring approaches are insufficient to capture complex patterns in student data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674022" y="6237824"/>
            <a:ext cx="17560635" cy="4813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  <a:spcBef>
                <a:spcPct val="0"/>
              </a:spcBef>
            </a:pPr>
            <a:r>
              <a:rPr lang="en-US" sz="2799" b="1">
                <a:gradFill>
                  <a:gsLst>
                    <a:gs pos="0">
                      <a:srgbClr val="FFFFFF">
                        <a:alpha val="100000"/>
                      </a:srgbClr>
                    </a:gs>
                    <a:gs pos="100000">
                      <a:srgbClr val="ECECEC">
                        <a:alpha val="100000"/>
                      </a:srgbClr>
                    </a:gs>
                  </a:gsLst>
                  <a:lin ang="5400000"/>
                </a:gradFill>
                <a:latin typeface="Open Sans Bold"/>
                <a:ea typeface="Open Sans Bold"/>
                <a:cs typeface="Open Sans Bold"/>
                <a:sym typeface="Open Sans Bold"/>
              </a:rPr>
              <a:t>There is a need to utilize LMS data (academic, behavioral, demographic) for accurate prediction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833685" y="7349813"/>
            <a:ext cx="17128852" cy="7893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20"/>
              </a:lnSpc>
              <a:spcBef>
                <a:spcPct val="0"/>
              </a:spcBef>
            </a:pPr>
            <a:r>
              <a:rPr lang="en-US" sz="2300" b="1">
                <a:gradFill>
                  <a:gsLst>
                    <a:gs pos="0">
                      <a:srgbClr val="FFFFFF">
                        <a:alpha val="100000"/>
                      </a:srgbClr>
                    </a:gs>
                    <a:gs pos="100000">
                      <a:srgbClr val="ECECEC">
                        <a:alpha val="100000"/>
                      </a:srgbClr>
                    </a:gs>
                  </a:gsLst>
                  <a:lin ang="5400000"/>
                </a:gradFill>
                <a:latin typeface="Open Sans Bold"/>
                <a:ea typeface="Open Sans Bold"/>
                <a:cs typeface="Open Sans Bold"/>
                <a:sym typeface="Open Sans Bold"/>
              </a:rPr>
              <a:t>This study proposes an AI-based early warning system to classify students into Excellent, Good, Pass and Fail. </a:t>
            </a:r>
          </a:p>
          <a:p>
            <a:pPr algn="ctr">
              <a:lnSpc>
                <a:spcPts val="3220"/>
              </a:lnSpc>
              <a:spcBef>
                <a:spcPct val="0"/>
              </a:spcBef>
            </a:pPr>
            <a:endParaRPr lang="en-US" sz="2300" b="1">
              <a:gradFill>
                <a:gsLst>
                  <a:gs pos="0">
                    <a:srgbClr val="FFFFFF">
                      <a:alpha val="100000"/>
                    </a:srgbClr>
                  </a:gs>
                  <a:gs pos="100000">
                    <a:srgbClr val="ECECEC">
                      <a:alpha val="100000"/>
                    </a:srgbClr>
                  </a:gs>
                </a:gsLst>
                <a:lin ang="5400000"/>
              </a:gradFill>
              <a:latin typeface="Open Sans Bold"/>
              <a:ea typeface="Open Sans Bold"/>
              <a:cs typeface="Open Sans Bold"/>
              <a:sym typeface="Open Sans Bold"/>
            </a:endParaRPr>
          </a:p>
        </p:txBody>
      </p:sp>
      <p:sp>
        <p:nvSpPr>
          <p:cNvPr id="30" name="TextBox 30"/>
          <p:cNvSpPr txBox="1"/>
          <p:nvPr/>
        </p:nvSpPr>
        <p:spPr>
          <a:xfrm>
            <a:off x="840088" y="8324430"/>
            <a:ext cx="17228502" cy="3892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20"/>
              </a:lnSpc>
              <a:spcBef>
                <a:spcPct val="0"/>
              </a:spcBef>
            </a:pPr>
            <a:r>
              <a:rPr lang="en-US" sz="2300" b="1">
                <a:gradFill>
                  <a:gsLst>
                    <a:gs pos="0">
                      <a:srgbClr val="FFFFFF">
                        <a:alpha val="100000"/>
                      </a:srgbClr>
                    </a:gs>
                    <a:gs pos="100000">
                      <a:srgbClr val="ECECEC">
                        <a:alpha val="100000"/>
                      </a:srgbClr>
                    </a:gs>
                  </a:gsLst>
                  <a:lin ang="5400000"/>
                </a:gradFill>
                <a:latin typeface="Open Sans Bold"/>
                <a:ea typeface="Open Sans Bold"/>
                <a:cs typeface="Open Sans Bold"/>
                <a:sym typeface="Open Sans Bold"/>
              </a:rPr>
              <a:t>The system applies multiple ML models within a stacking ensemble framework to improve prediction accuracy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ECECEC">
                <a:alpha val="100000"/>
              </a:srgbClr>
            </a:gs>
            <a:gs pos="100000">
              <a:srgbClr val="FFFFFF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476435" y="7456416"/>
            <a:ext cx="5834093" cy="1546368"/>
          </a:xfrm>
          <a:custGeom>
            <a:avLst/>
            <a:gdLst/>
            <a:ahLst/>
            <a:cxnLst/>
            <a:rect l="l" t="t" r="r" b="b"/>
            <a:pathLst>
              <a:path w="5834093" h="1546368">
                <a:moveTo>
                  <a:pt x="0" y="0"/>
                </a:moveTo>
                <a:lnTo>
                  <a:pt x="5834093" y="0"/>
                </a:lnTo>
                <a:lnTo>
                  <a:pt x="5834093" y="1546368"/>
                </a:lnTo>
                <a:lnTo>
                  <a:pt x="0" y="154636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4000"/>
            </a:blip>
            <a:stretch>
              <a:fillRect t="-66945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 flipH="1" flipV="1">
            <a:off x="13651661" y="6945384"/>
            <a:ext cx="4750130" cy="4114800"/>
          </a:xfrm>
          <a:custGeom>
            <a:avLst/>
            <a:gdLst/>
            <a:ahLst/>
            <a:cxnLst/>
            <a:rect l="l" t="t" r="r" b="b"/>
            <a:pathLst>
              <a:path w="4750130" h="4114800">
                <a:moveTo>
                  <a:pt x="4750130" y="4114800"/>
                </a:moveTo>
                <a:lnTo>
                  <a:pt x="0" y="4114800"/>
                </a:lnTo>
                <a:lnTo>
                  <a:pt x="0" y="0"/>
                </a:lnTo>
                <a:lnTo>
                  <a:pt x="4750130" y="0"/>
                </a:lnTo>
                <a:lnTo>
                  <a:pt x="4750130" y="411480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>
            <a:off x="13531655" y="9479034"/>
            <a:ext cx="1380317" cy="619671"/>
          </a:xfrm>
          <a:custGeom>
            <a:avLst/>
            <a:gdLst/>
            <a:ahLst/>
            <a:cxnLst/>
            <a:rect l="l" t="t" r="r" b="b"/>
            <a:pathLst>
              <a:path w="1380317" h="619671">
                <a:moveTo>
                  <a:pt x="0" y="0"/>
                </a:moveTo>
                <a:lnTo>
                  <a:pt x="1380316" y="0"/>
                </a:lnTo>
                <a:lnTo>
                  <a:pt x="1380316" y="619671"/>
                </a:lnTo>
                <a:lnTo>
                  <a:pt x="0" y="61967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15580" b="-36129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Freeform 5"/>
          <p:cNvSpPr/>
          <p:nvPr/>
        </p:nvSpPr>
        <p:spPr>
          <a:xfrm rot="5400000">
            <a:off x="-151022" y="-2271723"/>
            <a:ext cx="11498785" cy="11383797"/>
          </a:xfrm>
          <a:custGeom>
            <a:avLst/>
            <a:gdLst/>
            <a:ahLst/>
            <a:cxnLst/>
            <a:rect l="l" t="t" r="r" b="b"/>
            <a:pathLst>
              <a:path w="11498785" h="11383797">
                <a:moveTo>
                  <a:pt x="0" y="0"/>
                </a:moveTo>
                <a:lnTo>
                  <a:pt x="11498785" y="0"/>
                </a:lnTo>
                <a:lnTo>
                  <a:pt x="11498785" y="11383797"/>
                </a:lnTo>
                <a:lnTo>
                  <a:pt x="0" y="1138379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alphaModFix amt="61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/>
          <p:cNvSpPr/>
          <p:nvPr/>
        </p:nvSpPr>
        <p:spPr>
          <a:xfrm>
            <a:off x="4495364" y="3194687"/>
            <a:ext cx="5834093" cy="1546368"/>
          </a:xfrm>
          <a:custGeom>
            <a:avLst/>
            <a:gdLst/>
            <a:ahLst/>
            <a:cxnLst/>
            <a:rect l="l" t="t" r="r" b="b"/>
            <a:pathLst>
              <a:path w="5834093" h="1546368">
                <a:moveTo>
                  <a:pt x="0" y="0"/>
                </a:moveTo>
                <a:lnTo>
                  <a:pt x="5834093" y="0"/>
                </a:lnTo>
                <a:lnTo>
                  <a:pt x="5834093" y="1546368"/>
                </a:lnTo>
                <a:lnTo>
                  <a:pt x="0" y="154636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4000"/>
            </a:blip>
            <a:stretch>
              <a:fillRect t="-66945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Freeform 7"/>
          <p:cNvSpPr/>
          <p:nvPr/>
        </p:nvSpPr>
        <p:spPr>
          <a:xfrm>
            <a:off x="4495364" y="5176813"/>
            <a:ext cx="5834093" cy="1546368"/>
          </a:xfrm>
          <a:custGeom>
            <a:avLst/>
            <a:gdLst/>
            <a:ahLst/>
            <a:cxnLst/>
            <a:rect l="l" t="t" r="r" b="b"/>
            <a:pathLst>
              <a:path w="5834093" h="1546368">
                <a:moveTo>
                  <a:pt x="0" y="0"/>
                </a:moveTo>
                <a:lnTo>
                  <a:pt x="5834093" y="0"/>
                </a:lnTo>
                <a:lnTo>
                  <a:pt x="5834093" y="1546368"/>
                </a:lnTo>
                <a:lnTo>
                  <a:pt x="0" y="154636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4000"/>
            </a:blip>
            <a:stretch>
              <a:fillRect t="-66945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Freeform 8"/>
          <p:cNvSpPr/>
          <p:nvPr/>
        </p:nvSpPr>
        <p:spPr>
          <a:xfrm>
            <a:off x="-1139268" y="3007092"/>
            <a:ext cx="11147193" cy="5071973"/>
          </a:xfrm>
          <a:custGeom>
            <a:avLst/>
            <a:gdLst/>
            <a:ahLst/>
            <a:cxnLst/>
            <a:rect l="l" t="t" r="r" b="b"/>
            <a:pathLst>
              <a:path w="11147193" h="5071973">
                <a:moveTo>
                  <a:pt x="0" y="0"/>
                </a:moveTo>
                <a:lnTo>
                  <a:pt x="11147193" y="0"/>
                </a:lnTo>
                <a:lnTo>
                  <a:pt x="11147193" y="5071973"/>
                </a:lnTo>
                <a:lnTo>
                  <a:pt x="0" y="507197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" name="Freeform 9"/>
          <p:cNvSpPr/>
          <p:nvPr/>
        </p:nvSpPr>
        <p:spPr>
          <a:xfrm>
            <a:off x="24756" y="4377591"/>
            <a:ext cx="2180103" cy="2180103"/>
          </a:xfrm>
          <a:custGeom>
            <a:avLst/>
            <a:gdLst/>
            <a:ahLst/>
            <a:cxnLst/>
            <a:rect l="l" t="t" r="r" b="b"/>
            <a:pathLst>
              <a:path w="2180103" h="2180103">
                <a:moveTo>
                  <a:pt x="0" y="0"/>
                </a:moveTo>
                <a:lnTo>
                  <a:pt x="2180103" y="0"/>
                </a:lnTo>
                <a:lnTo>
                  <a:pt x="2180103" y="2180102"/>
                </a:lnTo>
                <a:lnTo>
                  <a:pt x="0" y="218010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0" name="Freeform 10"/>
          <p:cNvSpPr/>
          <p:nvPr/>
        </p:nvSpPr>
        <p:spPr>
          <a:xfrm>
            <a:off x="9125758" y="698382"/>
            <a:ext cx="1567716" cy="1567716"/>
          </a:xfrm>
          <a:custGeom>
            <a:avLst/>
            <a:gdLst/>
            <a:ahLst/>
            <a:cxnLst/>
            <a:rect l="l" t="t" r="r" b="b"/>
            <a:pathLst>
              <a:path w="1567716" h="1567716">
                <a:moveTo>
                  <a:pt x="0" y="0"/>
                </a:moveTo>
                <a:lnTo>
                  <a:pt x="1567716" y="0"/>
                </a:lnTo>
                <a:lnTo>
                  <a:pt x="1567716" y="1567716"/>
                </a:lnTo>
                <a:lnTo>
                  <a:pt x="0" y="156771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1" name="Group 11"/>
          <p:cNvGrpSpPr/>
          <p:nvPr/>
        </p:nvGrpSpPr>
        <p:grpSpPr>
          <a:xfrm>
            <a:off x="15201900" y="-1991514"/>
            <a:ext cx="4114800" cy="4114800"/>
            <a:chOff x="0" y="0"/>
            <a:chExt cx="5486400" cy="54864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5486400" cy="5486400"/>
            </a:xfrm>
            <a:custGeom>
              <a:avLst/>
              <a:gdLst/>
              <a:ahLst/>
              <a:cxnLst/>
              <a:rect l="l" t="t" r="r" b="b"/>
              <a:pathLst>
                <a:path w="5486400" h="5486400">
                  <a:moveTo>
                    <a:pt x="0" y="0"/>
                  </a:moveTo>
                  <a:lnTo>
                    <a:pt x="5486400" y="0"/>
                  </a:lnTo>
                  <a:lnTo>
                    <a:pt x="5486400" y="5486400"/>
                  </a:lnTo>
                  <a:lnTo>
                    <a:pt x="0" y="5486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Freeform 13"/>
            <p:cNvSpPr/>
            <p:nvPr/>
          </p:nvSpPr>
          <p:spPr>
            <a:xfrm>
              <a:off x="1430244" y="2237790"/>
              <a:ext cx="2625912" cy="2625912"/>
            </a:xfrm>
            <a:custGeom>
              <a:avLst/>
              <a:gdLst/>
              <a:ahLst/>
              <a:cxnLst/>
              <a:rect l="l" t="t" r="r" b="b"/>
              <a:pathLst>
                <a:path w="2625912" h="2625912">
                  <a:moveTo>
                    <a:pt x="0" y="0"/>
                  </a:moveTo>
                  <a:lnTo>
                    <a:pt x="2625912" y="0"/>
                  </a:lnTo>
                  <a:lnTo>
                    <a:pt x="2625912" y="2625912"/>
                  </a:lnTo>
                  <a:lnTo>
                    <a:pt x="0" y="26259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4946636" y="3410650"/>
            <a:ext cx="4197364" cy="8030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171"/>
              </a:lnSpc>
            </a:pPr>
            <a:r>
              <a:rPr lang="en-US" sz="2599" b="1">
                <a:solidFill>
                  <a:srgbClr val="076173"/>
                </a:solidFill>
                <a:latin typeface="Open Sans Ultra-Bold"/>
                <a:ea typeface="Open Sans Ultra-Bold"/>
                <a:cs typeface="Open Sans Ultra-Bold"/>
                <a:sym typeface="Open Sans Ultra-Bold"/>
              </a:rPr>
              <a:t>[1] Bettahi et al. (2025)</a:t>
            </a:r>
          </a:p>
          <a:p>
            <a:pPr algn="l">
              <a:lnSpc>
                <a:spcPts val="3171"/>
              </a:lnSpc>
            </a:pPr>
            <a:endParaRPr lang="en-US" sz="2599" b="1">
              <a:solidFill>
                <a:srgbClr val="076173"/>
              </a:solidFill>
              <a:latin typeface="Open Sans Ultra-Bold"/>
              <a:ea typeface="Open Sans Ultra-Bold"/>
              <a:cs typeface="Open Sans Ultra-Bold"/>
              <a:sym typeface="Open Sans Ultra-Bold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4434328" y="5167288"/>
            <a:ext cx="4880415" cy="12030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71"/>
              </a:lnSpc>
            </a:pPr>
            <a:r>
              <a:rPr lang="en-US" sz="2599" b="1">
                <a:solidFill>
                  <a:srgbClr val="076173"/>
                </a:solidFill>
                <a:latin typeface="Open Sans Ultra-Bold"/>
                <a:ea typeface="Open Sans Ultra-Bold"/>
                <a:cs typeface="Open Sans Ultra-Bold"/>
                <a:sym typeface="Open Sans Ultra-Bold"/>
              </a:rPr>
              <a:t>[3] Embarak &amp; Hawarna (2024)</a:t>
            </a:r>
          </a:p>
          <a:p>
            <a:pPr algn="ctr">
              <a:lnSpc>
                <a:spcPts val="3171"/>
              </a:lnSpc>
            </a:pPr>
            <a:endParaRPr lang="en-US" sz="2599" b="1">
              <a:solidFill>
                <a:srgbClr val="076173"/>
              </a:solidFill>
              <a:latin typeface="Open Sans Ultra-Bold"/>
              <a:ea typeface="Open Sans Ultra-Bold"/>
              <a:cs typeface="Open Sans Ultra-Bold"/>
              <a:sym typeface="Open Sans Ultra-Bold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1028700" y="1019175"/>
            <a:ext cx="10101452" cy="11337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021"/>
              </a:lnSpc>
            </a:pPr>
            <a:r>
              <a:rPr lang="en-US" sz="7394" b="1">
                <a:solidFill>
                  <a:srgbClr val="086173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RELATED WORK: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0155626" y="3008531"/>
            <a:ext cx="7781264" cy="13690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2240"/>
              </a:lnSpc>
              <a:spcBef>
                <a:spcPct val="0"/>
              </a:spcBef>
            </a:pPr>
            <a:r>
              <a:rPr lang="en-US" sz="1600" b="1">
                <a:solidFill>
                  <a:srgbClr val="086173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BETTAHI ET AL. (2025) Proposed a CR-NODE mODEL USING TEMPORAL DATA FROM THE CANVAS LMS DATASET (~89K STUDENT RECORDS) TO PREDICT EARLY DROPOUT. THE MODEL ACHIEVED HIGH PERFORMANCE WITH BALANCED PREDICTION RESULTS AND IMPROVED INTERPRETABILITY USING EXPLAINABLE AI.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0155626" y="4824259"/>
            <a:ext cx="7781264" cy="13690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2239"/>
              </a:lnSpc>
              <a:spcBef>
                <a:spcPct val="0"/>
              </a:spcBef>
            </a:pPr>
            <a:r>
              <a:rPr lang="en-US" sz="1599" b="1">
                <a:solidFill>
                  <a:srgbClr val="076173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EMBARAK ET AL. (2024) PRoposed the RADAR system using machine learning algorithms on a preprocessed student dataset to identify patterns inDICATING AT-RISK STUDENTS. THE SYSTEM ACHIEVED EFFECTIVE EARLY PREDICTION AND SUPPORTED TARGETED INTERVENTIONS, LEADING TO IMPROVED STUDENT PERFORMANCE.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4766878" y="7250168"/>
            <a:ext cx="4556879" cy="4029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71"/>
              </a:lnSpc>
              <a:spcBef>
                <a:spcPct val="0"/>
              </a:spcBef>
            </a:pPr>
            <a:r>
              <a:rPr lang="en-US" sz="2599" b="1">
                <a:solidFill>
                  <a:srgbClr val="076173"/>
                </a:solidFill>
                <a:latin typeface="Open Sans Ultra-Bold"/>
                <a:ea typeface="Open Sans Ultra-Bold"/>
                <a:cs typeface="Open Sans Ultra-Bold"/>
                <a:sym typeface="Open Sans Ultra-Bold"/>
              </a:rPr>
              <a:t>[15] Akçapınar et al. (2019):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0155626" y="6943161"/>
            <a:ext cx="7895749" cy="13690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2239"/>
              </a:lnSpc>
              <a:spcBef>
                <a:spcPct val="0"/>
              </a:spcBef>
            </a:pPr>
            <a:r>
              <a:rPr lang="en-US" sz="1599" b="1">
                <a:solidFill>
                  <a:srgbClr val="076173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AKÇAPINAR ET AL. (2019) APPLIed learning analytics ON A DATASET OF 76 STUDENTS USING INTERACTION DATA FROM A VIRTUAL CLASSROOM WITH PREPROCESSING AND FEATURE SELECTION TECHNIQUES. THE KNN MODEL ACHIEVED THE BEST PERFORMANCE WITH UP TO 89% ACCURACY IN PREDICTING UNSUCCESSFUL STUDENTS.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ECECEC">
                <a:alpha val="100000"/>
              </a:srgbClr>
            </a:gs>
            <a:gs pos="100000">
              <a:srgbClr val="FFFFFF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4996570" y="-2244246"/>
            <a:ext cx="4114800" cy="4114800"/>
            <a:chOff x="0" y="0"/>
            <a:chExt cx="5486400" cy="54864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486400" cy="5486400"/>
            </a:xfrm>
            <a:custGeom>
              <a:avLst/>
              <a:gdLst/>
              <a:ahLst/>
              <a:cxnLst/>
              <a:rect l="l" t="t" r="r" b="b"/>
              <a:pathLst>
                <a:path w="5486400" h="5486400">
                  <a:moveTo>
                    <a:pt x="0" y="0"/>
                  </a:moveTo>
                  <a:lnTo>
                    <a:pt x="5486400" y="0"/>
                  </a:lnTo>
                  <a:lnTo>
                    <a:pt x="5486400" y="5486400"/>
                  </a:lnTo>
                  <a:lnTo>
                    <a:pt x="0" y="5486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Freeform 4"/>
            <p:cNvSpPr/>
            <p:nvPr/>
          </p:nvSpPr>
          <p:spPr>
            <a:xfrm>
              <a:off x="1430244" y="2237790"/>
              <a:ext cx="2625912" cy="2625912"/>
            </a:xfrm>
            <a:custGeom>
              <a:avLst/>
              <a:gdLst/>
              <a:ahLst/>
              <a:cxnLst/>
              <a:rect l="l" t="t" r="r" b="b"/>
              <a:pathLst>
                <a:path w="2625912" h="2625912">
                  <a:moveTo>
                    <a:pt x="0" y="0"/>
                  </a:moveTo>
                  <a:lnTo>
                    <a:pt x="2625912" y="0"/>
                  </a:lnTo>
                  <a:lnTo>
                    <a:pt x="2625912" y="2625912"/>
                  </a:lnTo>
                  <a:lnTo>
                    <a:pt x="0" y="26259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" name="Freeform 5"/>
          <p:cNvSpPr/>
          <p:nvPr/>
        </p:nvSpPr>
        <p:spPr>
          <a:xfrm>
            <a:off x="7744947" y="447893"/>
            <a:ext cx="541475" cy="541475"/>
          </a:xfrm>
          <a:custGeom>
            <a:avLst/>
            <a:gdLst/>
            <a:ahLst/>
            <a:cxnLst/>
            <a:rect l="l" t="t" r="r" b="b"/>
            <a:pathLst>
              <a:path w="541475" h="541475">
                <a:moveTo>
                  <a:pt x="0" y="0"/>
                </a:moveTo>
                <a:lnTo>
                  <a:pt x="541474" y="0"/>
                </a:lnTo>
                <a:lnTo>
                  <a:pt x="541474" y="541475"/>
                </a:lnTo>
                <a:lnTo>
                  <a:pt x="0" y="54147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TextBox 7"/>
          <p:cNvSpPr txBox="1"/>
          <p:nvPr/>
        </p:nvSpPr>
        <p:spPr>
          <a:xfrm>
            <a:off x="316648" y="447893"/>
            <a:ext cx="7699037" cy="5808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679"/>
              </a:lnSpc>
            </a:pPr>
            <a:r>
              <a:rPr lang="en-US" sz="3836" b="1">
                <a:solidFill>
                  <a:srgbClr val="086173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SUMMARY OF RELATED WORK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4FFDFCA7-E7E0-B1FA-E2C0-9A8E2394A5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2833001"/>
              </p:ext>
            </p:extLst>
          </p:nvPr>
        </p:nvGraphicFramePr>
        <p:xfrm>
          <a:off x="457200" y="1403531"/>
          <a:ext cx="16306800" cy="8435576"/>
        </p:xfrm>
        <a:graphic>
          <a:graphicData uri="http://schemas.openxmlformats.org/drawingml/2006/table">
            <a:tbl>
              <a:tblPr/>
              <a:tblGrid>
                <a:gridCol w="2038350">
                  <a:extLst>
                    <a:ext uri="{9D8B030D-6E8A-4147-A177-3AD203B41FA5}">
                      <a16:colId xmlns:a16="http://schemas.microsoft.com/office/drawing/2014/main" val="2430459653"/>
                    </a:ext>
                  </a:extLst>
                </a:gridCol>
                <a:gridCol w="2038350">
                  <a:extLst>
                    <a:ext uri="{9D8B030D-6E8A-4147-A177-3AD203B41FA5}">
                      <a16:colId xmlns:a16="http://schemas.microsoft.com/office/drawing/2014/main" val="251120977"/>
                    </a:ext>
                  </a:extLst>
                </a:gridCol>
                <a:gridCol w="2038350">
                  <a:extLst>
                    <a:ext uri="{9D8B030D-6E8A-4147-A177-3AD203B41FA5}">
                      <a16:colId xmlns:a16="http://schemas.microsoft.com/office/drawing/2014/main" val="755619221"/>
                    </a:ext>
                  </a:extLst>
                </a:gridCol>
                <a:gridCol w="2038350">
                  <a:extLst>
                    <a:ext uri="{9D8B030D-6E8A-4147-A177-3AD203B41FA5}">
                      <a16:colId xmlns:a16="http://schemas.microsoft.com/office/drawing/2014/main" val="2677278973"/>
                    </a:ext>
                  </a:extLst>
                </a:gridCol>
                <a:gridCol w="2038350">
                  <a:extLst>
                    <a:ext uri="{9D8B030D-6E8A-4147-A177-3AD203B41FA5}">
                      <a16:colId xmlns:a16="http://schemas.microsoft.com/office/drawing/2014/main" val="2433225335"/>
                    </a:ext>
                  </a:extLst>
                </a:gridCol>
                <a:gridCol w="2038350">
                  <a:extLst>
                    <a:ext uri="{9D8B030D-6E8A-4147-A177-3AD203B41FA5}">
                      <a16:colId xmlns:a16="http://schemas.microsoft.com/office/drawing/2014/main" val="2689335027"/>
                    </a:ext>
                  </a:extLst>
                </a:gridCol>
                <a:gridCol w="2038350">
                  <a:extLst>
                    <a:ext uri="{9D8B030D-6E8A-4147-A177-3AD203B41FA5}">
                      <a16:colId xmlns:a16="http://schemas.microsoft.com/office/drawing/2014/main" val="698317001"/>
                    </a:ext>
                  </a:extLst>
                </a:gridCol>
                <a:gridCol w="2038350">
                  <a:extLst>
                    <a:ext uri="{9D8B030D-6E8A-4147-A177-3AD203B41FA5}">
                      <a16:colId xmlns:a16="http://schemas.microsoft.com/office/drawing/2014/main" val="4117404078"/>
                    </a:ext>
                  </a:extLst>
                </a:gridCol>
              </a:tblGrid>
              <a:tr h="107375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solidFill>
                            <a:srgbClr val="086173"/>
                          </a:solidFill>
                          <a:effectLst/>
                        </a:rPr>
                        <a:t>Paper</a:t>
                      </a:r>
                    </a:p>
                  </a:txBody>
                  <a:tcPr marL="38965" marR="38965" marT="19482" marB="19482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solidFill>
                            <a:srgbClr val="086173"/>
                          </a:solidFill>
                          <a:effectLst/>
                        </a:rPr>
                        <a:t>Year</a:t>
                      </a:r>
                    </a:p>
                  </a:txBody>
                  <a:tcPr marL="38965" marR="38965" marT="19482" marB="19482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solidFill>
                            <a:srgbClr val="086173"/>
                          </a:solidFill>
                          <a:effectLst/>
                        </a:rPr>
                        <a:t>Models </a:t>
                      </a:r>
                    </a:p>
                  </a:txBody>
                  <a:tcPr marL="38965" marR="38965" marT="19482" marB="19482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solidFill>
                            <a:srgbClr val="086173"/>
                          </a:solidFill>
                          <a:effectLst/>
                        </a:rPr>
                        <a:t>Limitation</a:t>
                      </a:r>
                    </a:p>
                  </a:txBody>
                  <a:tcPr marL="38965" marR="38965" marT="19482" marB="19482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solidFill>
                            <a:srgbClr val="086173"/>
                          </a:solidFill>
                          <a:effectLst/>
                        </a:rPr>
                        <a:t>Dataset </a:t>
                      </a:r>
                    </a:p>
                  </a:txBody>
                  <a:tcPr marL="38965" marR="38965" marT="19482" marB="19482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solidFill>
                            <a:srgbClr val="086173"/>
                          </a:solidFill>
                          <a:effectLst/>
                        </a:rPr>
                        <a:t>Type</a:t>
                      </a:r>
                    </a:p>
                  </a:txBody>
                  <a:tcPr marL="38965" marR="38965" marT="19482" marB="19482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solidFill>
                            <a:srgbClr val="086173"/>
                          </a:solidFill>
                          <a:effectLst/>
                        </a:rPr>
                        <a:t>The best model </a:t>
                      </a:r>
                    </a:p>
                  </a:txBody>
                  <a:tcPr marL="38965" marR="38965" marT="19482" marB="19482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solidFill>
                            <a:srgbClr val="086173"/>
                          </a:solidFill>
                          <a:effectLst/>
                        </a:rPr>
                        <a:t>Result </a:t>
                      </a:r>
                    </a:p>
                  </a:txBody>
                  <a:tcPr marL="38965" marR="38965" marT="19482" marB="19482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4921515"/>
                  </a:ext>
                </a:extLst>
              </a:tr>
              <a:tr h="223225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Bettahi et al.[1]</a:t>
                      </a:r>
                    </a:p>
                  </a:txBody>
                  <a:tcPr marL="38965" marR="38965" marT="19482" marB="19482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2025</a:t>
                      </a:r>
                    </a:p>
                  </a:txBody>
                  <a:tcPr marL="38965" marR="38965" marT="19482" marB="19482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buNone/>
                      </a:pPr>
                      <a:r>
                        <a:rPr lang="en-US" sz="1600" b="1" i="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CR-NODE </a:t>
                      </a:r>
                      <a:endParaRPr lang="en-US" sz="1600" b="1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</a:endParaRPr>
                    </a:p>
                    <a:p>
                      <a:pPr algn="ctr" rtl="0">
                        <a:buNone/>
                      </a:pPr>
                      <a:r>
                        <a:rPr lang="en-US" sz="1600" b="1" i="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Logistic Regression, Random Forest, XGBoost, Gradient Boosting, LSTM, and Basic Neural ODE</a:t>
                      </a:r>
                      <a:endParaRPr lang="en-US" sz="1600" b="1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</a:endParaRPr>
                    </a:p>
                  </a:txBody>
                  <a:tcPr marL="38965" marR="38965" marT="19482" marB="19482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It focuses exclusively on predictive accuracy without evaluating whether deployment actually improves student outcomes. </a:t>
                      </a:r>
                    </a:p>
                  </a:txBody>
                  <a:tcPr marL="38965" marR="38965" marT="19482" marB="19482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large public university Dataset.</a:t>
                      </a:r>
                    </a:p>
                  </a:txBody>
                  <a:tcPr marL="38965" marR="38965" marT="19482" marB="19482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Private -Need request-.</a:t>
                      </a:r>
                    </a:p>
                  </a:txBody>
                  <a:tcPr marL="38965" marR="38965" marT="19482" marB="19482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buNone/>
                      </a:pPr>
                      <a:r>
                        <a:rPr lang="en-US" sz="1600" b="1" i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CR-NODE </a:t>
                      </a:r>
                      <a:endParaRPr lang="en-US" sz="1600" b="1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</a:endParaRPr>
                    </a:p>
                  </a:txBody>
                  <a:tcPr marL="38965" marR="38965" marT="19482" marB="19482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CR-NODE achieves the best balance</a:t>
                      </a:r>
                    </a:p>
                  </a:txBody>
                  <a:tcPr marL="38965" marR="38965" marT="19482" marB="19482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1184393"/>
                  </a:ext>
                </a:extLst>
              </a:tr>
              <a:tr h="273104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Embarak &amp; Hawarna [3]</a:t>
                      </a:r>
                    </a:p>
                  </a:txBody>
                  <a:tcPr marL="38965" marR="38965" marT="19482" marB="19482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2024</a:t>
                      </a:r>
                    </a:p>
                  </a:txBody>
                  <a:tcPr marL="38965" marR="38965" marT="19482" marB="19482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Data analysis, machine learning, feature selection, XAI, RADAR</a:t>
                      </a:r>
                    </a:p>
                  </a:txBody>
                  <a:tcPr marL="38965" marR="38965" marT="19482" marB="19482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The study relied on a specific dataset from a specific computing major, which may limit the generalizability of the findings to other situations. </a:t>
                      </a:r>
                    </a:p>
                  </a:txBody>
                  <a:tcPr marL="38965" marR="38965" marT="19482" marB="19482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Students from a school district Dataset.</a:t>
                      </a:r>
                    </a:p>
                  </a:txBody>
                  <a:tcPr marL="38965" marR="38965" marT="19482" marB="19482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Private </a:t>
                      </a:r>
                    </a:p>
                  </a:txBody>
                  <a:tcPr marL="38965" marR="38965" marT="19482" marB="19482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RADAR system</a:t>
                      </a:r>
                    </a:p>
                  </a:txBody>
                  <a:tcPr marL="38965" marR="38965" marT="19482" marB="19482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The RADAR system can help at-risk students receive better support and direction</a:t>
                      </a:r>
                    </a:p>
                  </a:txBody>
                  <a:tcPr marL="38965" marR="38965" marT="19482" marB="19482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7517186"/>
                  </a:ext>
                </a:extLst>
              </a:tr>
              <a:tr h="239852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Akçapınar, et al.[15]</a:t>
                      </a:r>
                    </a:p>
                  </a:txBody>
                  <a:tcPr marL="38965" marR="38965" marT="19482" marB="19482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2019</a:t>
                      </a:r>
                    </a:p>
                  </a:txBody>
                  <a:tcPr marL="38965" marR="38965" marT="19482" marB="19482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buNone/>
                      </a:pPr>
                      <a:r>
                        <a:rPr lang="en-US" sz="1600" b="1" i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Prediction model</a:t>
                      </a:r>
                      <a:endParaRPr lang="en-US" sz="1600" b="1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</a:endParaRPr>
                    </a:p>
                    <a:p>
                      <a:pPr algn="ctr" rtl="0">
                        <a:buNone/>
                      </a:pPr>
                      <a:r>
                        <a:rPr lang="en-US" sz="1600" b="1" i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Classification model </a:t>
                      </a:r>
                      <a:endParaRPr lang="en-US" sz="1600" b="1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</a:endParaRPr>
                    </a:p>
                  </a:txBody>
                  <a:tcPr marL="38965" marR="38965" marT="19482" marB="19482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Transferability and generalizability of prediction models into the different courses are still limited. </a:t>
                      </a:r>
                    </a:p>
                  </a:txBody>
                  <a:tcPr marL="38965" marR="38965" marT="19482" marB="19482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The study was conducted at a state university in Turkey with 76 students in online learning activities for a period of 14 weeks </a:t>
                      </a:r>
                    </a:p>
                  </a:txBody>
                  <a:tcPr marL="38965" marR="38965" marT="19482" marB="19482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Private -Need request-</a:t>
                      </a:r>
                    </a:p>
                  </a:txBody>
                  <a:tcPr marL="38965" marR="38965" marT="19482" marB="19482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buNone/>
                      </a:pPr>
                      <a:r>
                        <a:rPr lang="en-US" sz="1600" b="1" i="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K-Nearest Neighbors</a:t>
                      </a:r>
                      <a:endParaRPr lang="en-US" sz="1600" b="1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</a:endParaRPr>
                    </a:p>
                    <a:p>
                      <a:pPr algn="ctr" rtl="0">
                        <a:buNone/>
                      </a:pPr>
                      <a:r>
                        <a:rPr lang="en-US" sz="1600" b="1" i="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(KNN)</a:t>
                      </a:r>
                      <a:endParaRPr lang="en-US" sz="1600" b="1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</a:endParaRPr>
                    </a:p>
                  </a:txBody>
                  <a:tcPr marL="38965" marR="38965" marT="19482" marB="19482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buNone/>
                      </a:pPr>
                      <a:r>
                        <a:rPr lang="en-US" sz="1600" b="1" i="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The </a:t>
                      </a:r>
                      <a:r>
                        <a:rPr lang="en-US" sz="1600" b="1" i="0" dirty="0" err="1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kNN</a:t>
                      </a:r>
                      <a:r>
                        <a:rPr lang="en-US" sz="1600" b="1" i="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 algorithm accurately predicted unsuccessful students at the end of the term with a rate of 89%. </a:t>
                      </a:r>
                      <a:endParaRPr lang="en-US" sz="1600" b="1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</a:endParaRPr>
                    </a:p>
                  </a:txBody>
                  <a:tcPr marL="38965" marR="38965" marT="19482" marB="19482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767326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ECECEC">
                <a:alpha val="100000"/>
              </a:srgbClr>
            </a:gs>
            <a:gs pos="100000">
              <a:srgbClr val="FFFFFF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476435" y="7456416"/>
            <a:ext cx="5834093" cy="1546368"/>
          </a:xfrm>
          <a:custGeom>
            <a:avLst/>
            <a:gdLst/>
            <a:ahLst/>
            <a:cxnLst/>
            <a:rect l="l" t="t" r="r" b="b"/>
            <a:pathLst>
              <a:path w="5834093" h="1546368">
                <a:moveTo>
                  <a:pt x="0" y="0"/>
                </a:moveTo>
                <a:lnTo>
                  <a:pt x="5834093" y="0"/>
                </a:lnTo>
                <a:lnTo>
                  <a:pt x="5834093" y="1546368"/>
                </a:lnTo>
                <a:lnTo>
                  <a:pt x="0" y="154636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4000"/>
            </a:blip>
            <a:stretch>
              <a:fillRect t="-66945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 flipH="1" flipV="1">
            <a:off x="13928969" y="6723181"/>
            <a:ext cx="4750130" cy="4114800"/>
          </a:xfrm>
          <a:custGeom>
            <a:avLst/>
            <a:gdLst/>
            <a:ahLst/>
            <a:cxnLst/>
            <a:rect l="l" t="t" r="r" b="b"/>
            <a:pathLst>
              <a:path w="4750130" h="4114800">
                <a:moveTo>
                  <a:pt x="4750130" y="4114800"/>
                </a:moveTo>
                <a:lnTo>
                  <a:pt x="0" y="4114800"/>
                </a:lnTo>
                <a:lnTo>
                  <a:pt x="0" y="0"/>
                </a:lnTo>
                <a:lnTo>
                  <a:pt x="4750130" y="0"/>
                </a:lnTo>
                <a:lnTo>
                  <a:pt x="4750130" y="411480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>
            <a:off x="11290269" y="8549897"/>
            <a:ext cx="1380317" cy="619671"/>
          </a:xfrm>
          <a:custGeom>
            <a:avLst/>
            <a:gdLst/>
            <a:ahLst/>
            <a:cxnLst/>
            <a:rect l="l" t="t" r="r" b="b"/>
            <a:pathLst>
              <a:path w="1380317" h="619671">
                <a:moveTo>
                  <a:pt x="0" y="0"/>
                </a:moveTo>
                <a:lnTo>
                  <a:pt x="1380317" y="0"/>
                </a:lnTo>
                <a:lnTo>
                  <a:pt x="1380317" y="619671"/>
                </a:lnTo>
                <a:lnTo>
                  <a:pt x="0" y="61967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15580" b="-36129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Freeform 5"/>
          <p:cNvSpPr/>
          <p:nvPr/>
        </p:nvSpPr>
        <p:spPr>
          <a:xfrm rot="5400000">
            <a:off x="-151022" y="-2271723"/>
            <a:ext cx="11498785" cy="11383797"/>
          </a:xfrm>
          <a:custGeom>
            <a:avLst/>
            <a:gdLst/>
            <a:ahLst/>
            <a:cxnLst/>
            <a:rect l="l" t="t" r="r" b="b"/>
            <a:pathLst>
              <a:path w="11498785" h="11383797">
                <a:moveTo>
                  <a:pt x="0" y="0"/>
                </a:moveTo>
                <a:lnTo>
                  <a:pt x="11498785" y="0"/>
                </a:lnTo>
                <a:lnTo>
                  <a:pt x="11498785" y="11383797"/>
                </a:lnTo>
                <a:lnTo>
                  <a:pt x="0" y="1138379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alphaModFix amt="61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/>
          <p:cNvSpPr/>
          <p:nvPr/>
        </p:nvSpPr>
        <p:spPr>
          <a:xfrm>
            <a:off x="4495364" y="3194687"/>
            <a:ext cx="5834093" cy="1546368"/>
          </a:xfrm>
          <a:custGeom>
            <a:avLst/>
            <a:gdLst/>
            <a:ahLst/>
            <a:cxnLst/>
            <a:rect l="l" t="t" r="r" b="b"/>
            <a:pathLst>
              <a:path w="5834093" h="1546368">
                <a:moveTo>
                  <a:pt x="0" y="0"/>
                </a:moveTo>
                <a:lnTo>
                  <a:pt x="5834093" y="0"/>
                </a:lnTo>
                <a:lnTo>
                  <a:pt x="5834093" y="1546368"/>
                </a:lnTo>
                <a:lnTo>
                  <a:pt x="0" y="154636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4000"/>
            </a:blip>
            <a:stretch>
              <a:fillRect t="-66945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Freeform 7"/>
          <p:cNvSpPr/>
          <p:nvPr/>
        </p:nvSpPr>
        <p:spPr>
          <a:xfrm>
            <a:off x="4495364" y="5176813"/>
            <a:ext cx="5834093" cy="1546368"/>
          </a:xfrm>
          <a:custGeom>
            <a:avLst/>
            <a:gdLst/>
            <a:ahLst/>
            <a:cxnLst/>
            <a:rect l="l" t="t" r="r" b="b"/>
            <a:pathLst>
              <a:path w="5834093" h="1546368">
                <a:moveTo>
                  <a:pt x="0" y="0"/>
                </a:moveTo>
                <a:lnTo>
                  <a:pt x="5834093" y="0"/>
                </a:lnTo>
                <a:lnTo>
                  <a:pt x="5834093" y="1546368"/>
                </a:lnTo>
                <a:lnTo>
                  <a:pt x="0" y="154636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4000"/>
            </a:blip>
            <a:stretch>
              <a:fillRect t="-66945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Freeform 8"/>
          <p:cNvSpPr/>
          <p:nvPr/>
        </p:nvSpPr>
        <p:spPr>
          <a:xfrm>
            <a:off x="-1139268" y="3007092"/>
            <a:ext cx="11147193" cy="5071973"/>
          </a:xfrm>
          <a:custGeom>
            <a:avLst/>
            <a:gdLst/>
            <a:ahLst/>
            <a:cxnLst/>
            <a:rect l="l" t="t" r="r" b="b"/>
            <a:pathLst>
              <a:path w="11147193" h="5071973">
                <a:moveTo>
                  <a:pt x="0" y="0"/>
                </a:moveTo>
                <a:lnTo>
                  <a:pt x="11147193" y="0"/>
                </a:lnTo>
                <a:lnTo>
                  <a:pt x="11147193" y="5071973"/>
                </a:lnTo>
                <a:lnTo>
                  <a:pt x="0" y="507197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" name="Freeform 9"/>
          <p:cNvSpPr/>
          <p:nvPr/>
        </p:nvSpPr>
        <p:spPr>
          <a:xfrm>
            <a:off x="24756" y="4377591"/>
            <a:ext cx="2180103" cy="2180103"/>
          </a:xfrm>
          <a:custGeom>
            <a:avLst/>
            <a:gdLst/>
            <a:ahLst/>
            <a:cxnLst/>
            <a:rect l="l" t="t" r="r" b="b"/>
            <a:pathLst>
              <a:path w="2180103" h="2180103">
                <a:moveTo>
                  <a:pt x="0" y="0"/>
                </a:moveTo>
                <a:lnTo>
                  <a:pt x="2180103" y="0"/>
                </a:lnTo>
                <a:lnTo>
                  <a:pt x="2180103" y="2180102"/>
                </a:lnTo>
                <a:lnTo>
                  <a:pt x="0" y="218010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0" name="Freeform 10"/>
          <p:cNvSpPr/>
          <p:nvPr/>
        </p:nvSpPr>
        <p:spPr>
          <a:xfrm>
            <a:off x="8975317" y="651593"/>
            <a:ext cx="1878431" cy="1878431"/>
          </a:xfrm>
          <a:custGeom>
            <a:avLst/>
            <a:gdLst/>
            <a:ahLst/>
            <a:cxnLst/>
            <a:rect l="l" t="t" r="r" b="b"/>
            <a:pathLst>
              <a:path w="1878431" h="1878431">
                <a:moveTo>
                  <a:pt x="0" y="0"/>
                </a:moveTo>
                <a:lnTo>
                  <a:pt x="1878432" y="0"/>
                </a:lnTo>
                <a:lnTo>
                  <a:pt x="1878432" y="1878432"/>
                </a:lnTo>
                <a:lnTo>
                  <a:pt x="0" y="187843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1" name="TextBox 11"/>
          <p:cNvSpPr txBox="1"/>
          <p:nvPr/>
        </p:nvSpPr>
        <p:spPr>
          <a:xfrm>
            <a:off x="4777953" y="7026529"/>
            <a:ext cx="4197364" cy="12030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71"/>
              </a:lnSpc>
            </a:pPr>
            <a:r>
              <a:rPr lang="en-US" sz="2599" b="1">
                <a:solidFill>
                  <a:srgbClr val="076173"/>
                </a:solidFill>
                <a:latin typeface="Open Sans Ultra-Bold"/>
                <a:ea typeface="Open Sans Ultra-Bold"/>
                <a:cs typeface="Open Sans Ultra-Bold"/>
                <a:sym typeface="Open Sans Ultra-Bold"/>
              </a:rPr>
              <a:t>[10] Hamadneh et al. (2022):</a:t>
            </a:r>
          </a:p>
          <a:p>
            <a:pPr algn="l">
              <a:lnSpc>
                <a:spcPts val="3171"/>
              </a:lnSpc>
            </a:pPr>
            <a:endParaRPr lang="en-US" sz="2599" b="1">
              <a:solidFill>
                <a:srgbClr val="076173"/>
              </a:solidFill>
              <a:latin typeface="Open Sans Ultra-Bold"/>
              <a:ea typeface="Open Sans Ultra-Bold"/>
              <a:cs typeface="Open Sans Ultra-Bold"/>
              <a:sym typeface="Open Sans Ultra-Bold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4434328" y="5398280"/>
            <a:ext cx="4880415" cy="4029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71"/>
              </a:lnSpc>
            </a:pPr>
            <a:r>
              <a:rPr lang="en-US" sz="2599" b="1">
                <a:solidFill>
                  <a:srgbClr val="076173"/>
                </a:solidFill>
                <a:latin typeface="Open Sans Ultra-Bold"/>
                <a:ea typeface="Open Sans Ultra-Bold"/>
                <a:cs typeface="Open Sans Ultra-Bold"/>
                <a:sym typeface="Open Sans Ultra-Bold"/>
              </a:rPr>
              <a:t>[7] Johora et al. (2025)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028700" y="1019175"/>
            <a:ext cx="10101452" cy="11337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021"/>
              </a:lnSpc>
            </a:pPr>
            <a:r>
              <a:rPr lang="en-US" sz="7394" b="1">
                <a:solidFill>
                  <a:srgbClr val="086173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RELATED WORK: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4777953" y="3258592"/>
            <a:ext cx="4463698" cy="8030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71"/>
              </a:lnSpc>
            </a:pPr>
            <a:r>
              <a:rPr lang="en-US" sz="2599" b="1">
                <a:solidFill>
                  <a:srgbClr val="076173"/>
                </a:solidFill>
                <a:latin typeface="Open Sans Ultra-Bold"/>
                <a:ea typeface="Open Sans Ultra-Bold"/>
                <a:cs typeface="Open Sans Ultra-Bold"/>
                <a:sym typeface="Open Sans Ultra-Bold"/>
              </a:rPr>
              <a:t>[5] Queiroga et al. (2022) </a:t>
            </a:r>
          </a:p>
          <a:p>
            <a:pPr algn="ctr">
              <a:lnSpc>
                <a:spcPts val="3171"/>
              </a:lnSpc>
            </a:pPr>
            <a:endParaRPr lang="en-US" sz="2599" b="1">
              <a:solidFill>
                <a:srgbClr val="076173"/>
              </a:solidFill>
              <a:latin typeface="Open Sans Ultra-Bold"/>
              <a:ea typeface="Open Sans Ultra-Bold"/>
              <a:cs typeface="Open Sans Ultra-Bold"/>
              <a:sym typeface="Open Sans Ultra-Bold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10176159" y="6904612"/>
            <a:ext cx="7895749" cy="16452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2239"/>
              </a:lnSpc>
              <a:spcBef>
                <a:spcPct val="0"/>
              </a:spcBef>
            </a:pPr>
            <a:r>
              <a:rPr lang="en-US" sz="1599" b="1">
                <a:solidFill>
                  <a:srgbClr val="076173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HAMADNEH ET AL. (2022) APPLIed AI techniquES USING A DATASET OF 234 STUDENTS FROM THE BLACKBOARD LMS IN A BLENDED LEARNING ENVIRONMENT, WITH PREPROCESSING AND STATISTICAL ANALYSIS. A MULTILAYER PERCEPTRON (NEURAL NETWORK) ACHIEVED STRONG PREDICTIVE PERFORMANCE WITH LOW ERROR IN FORECASTING STUDENT ACADEMIC OUTCOMES.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0176159" y="4964321"/>
            <a:ext cx="7895749" cy="16452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2239"/>
              </a:lnSpc>
              <a:spcBef>
                <a:spcPct val="0"/>
              </a:spcBef>
            </a:pPr>
            <a:r>
              <a:rPr lang="en-US" sz="1599" b="1">
                <a:solidFill>
                  <a:srgbClr val="076173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JOHORA ET AL. (2025) PROPOSED AN EXPLAINABLE MACHINe learning approaCH USING A DATASET OF 872 UNDERGRADUATE STUDENT RECORDS WITH PREPROCESSING AND FEATURE ENGINEERING TECHNIQUES. A STACKING ENSEMBLE MODEL ACHIEVED THE BEST PERFORMANCE WITH AN ACCURACY OF 86.38%, SUPPORTED BY XAI METHODS (SHAP AND LIME) FOR INTERPRETABILITY.</a:t>
            </a:r>
          </a:p>
        </p:txBody>
      </p:sp>
      <p:grpSp>
        <p:nvGrpSpPr>
          <p:cNvPr id="17" name="Group 17"/>
          <p:cNvGrpSpPr/>
          <p:nvPr/>
        </p:nvGrpSpPr>
        <p:grpSpPr>
          <a:xfrm>
            <a:off x="15201900" y="-1991514"/>
            <a:ext cx="4114800" cy="4114800"/>
            <a:chOff x="0" y="0"/>
            <a:chExt cx="5486400" cy="548640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5486400" cy="5486400"/>
            </a:xfrm>
            <a:custGeom>
              <a:avLst/>
              <a:gdLst/>
              <a:ahLst/>
              <a:cxnLst/>
              <a:rect l="l" t="t" r="r" b="b"/>
              <a:pathLst>
                <a:path w="5486400" h="5486400">
                  <a:moveTo>
                    <a:pt x="0" y="0"/>
                  </a:moveTo>
                  <a:lnTo>
                    <a:pt x="5486400" y="0"/>
                  </a:lnTo>
                  <a:lnTo>
                    <a:pt x="5486400" y="5486400"/>
                  </a:lnTo>
                  <a:lnTo>
                    <a:pt x="0" y="5486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Freeform 19"/>
            <p:cNvSpPr/>
            <p:nvPr/>
          </p:nvSpPr>
          <p:spPr>
            <a:xfrm>
              <a:off x="1430244" y="2237790"/>
              <a:ext cx="2625912" cy="2625912"/>
            </a:xfrm>
            <a:custGeom>
              <a:avLst/>
              <a:gdLst/>
              <a:ahLst/>
              <a:cxnLst/>
              <a:rect l="l" t="t" r="r" b="b"/>
              <a:pathLst>
                <a:path w="2625912" h="2625912">
                  <a:moveTo>
                    <a:pt x="0" y="0"/>
                  </a:moveTo>
                  <a:lnTo>
                    <a:pt x="2625912" y="0"/>
                  </a:lnTo>
                  <a:lnTo>
                    <a:pt x="2625912" y="2625912"/>
                  </a:lnTo>
                  <a:lnTo>
                    <a:pt x="0" y="26259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0" name="TextBox 20"/>
          <p:cNvSpPr txBox="1"/>
          <p:nvPr/>
        </p:nvSpPr>
        <p:spPr>
          <a:xfrm>
            <a:off x="10176159" y="2978517"/>
            <a:ext cx="7626362" cy="16452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2239"/>
              </a:lnSpc>
              <a:spcBef>
                <a:spcPct val="0"/>
              </a:spcBef>
            </a:pPr>
            <a:r>
              <a:rPr lang="en-US" sz="1599" b="1">
                <a:solidFill>
                  <a:srgbClr val="076173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QUEIROGA ET AL. (2022) APPLIed machine learning models on a large national dataset (~258K STUDENTS FROM URUGUAY) USING LEARNING ANALYTICS AND FEATURE ENGINEERING TO PREDICT AT-RISK STUDENTS. THE RANDOM FOREST MODEL ACHIEVED HIGH PERFORMANCE (AUROC &gt; 0.90, F1 &gt; 0.88), DEMONSTRATING EFFECTIVE EARLY PREDICTION AND SUPPORTING EDUCATIONAL DECISION-MAKING.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ECECEC">
                <a:alpha val="100000"/>
              </a:srgbClr>
            </a:gs>
            <a:gs pos="100000">
              <a:srgbClr val="FFFFFF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4996570" y="-2244246"/>
            <a:ext cx="4114800" cy="4114800"/>
            <a:chOff x="0" y="0"/>
            <a:chExt cx="5486400" cy="54864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486400" cy="5486400"/>
            </a:xfrm>
            <a:custGeom>
              <a:avLst/>
              <a:gdLst/>
              <a:ahLst/>
              <a:cxnLst/>
              <a:rect l="l" t="t" r="r" b="b"/>
              <a:pathLst>
                <a:path w="5486400" h="5486400">
                  <a:moveTo>
                    <a:pt x="0" y="0"/>
                  </a:moveTo>
                  <a:lnTo>
                    <a:pt x="5486400" y="0"/>
                  </a:lnTo>
                  <a:lnTo>
                    <a:pt x="5486400" y="5486400"/>
                  </a:lnTo>
                  <a:lnTo>
                    <a:pt x="0" y="5486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Freeform 4"/>
            <p:cNvSpPr/>
            <p:nvPr/>
          </p:nvSpPr>
          <p:spPr>
            <a:xfrm>
              <a:off x="1430244" y="2237790"/>
              <a:ext cx="2625912" cy="2625912"/>
            </a:xfrm>
            <a:custGeom>
              <a:avLst/>
              <a:gdLst/>
              <a:ahLst/>
              <a:cxnLst/>
              <a:rect l="l" t="t" r="r" b="b"/>
              <a:pathLst>
                <a:path w="2625912" h="2625912">
                  <a:moveTo>
                    <a:pt x="0" y="0"/>
                  </a:moveTo>
                  <a:lnTo>
                    <a:pt x="2625912" y="0"/>
                  </a:lnTo>
                  <a:lnTo>
                    <a:pt x="2625912" y="2625912"/>
                  </a:lnTo>
                  <a:lnTo>
                    <a:pt x="0" y="26259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" name="Freeform 5"/>
          <p:cNvSpPr/>
          <p:nvPr/>
        </p:nvSpPr>
        <p:spPr>
          <a:xfrm>
            <a:off x="7744947" y="447893"/>
            <a:ext cx="541475" cy="541475"/>
          </a:xfrm>
          <a:custGeom>
            <a:avLst/>
            <a:gdLst/>
            <a:ahLst/>
            <a:cxnLst/>
            <a:rect l="l" t="t" r="r" b="b"/>
            <a:pathLst>
              <a:path w="541475" h="541475">
                <a:moveTo>
                  <a:pt x="0" y="0"/>
                </a:moveTo>
                <a:lnTo>
                  <a:pt x="541474" y="0"/>
                </a:lnTo>
                <a:lnTo>
                  <a:pt x="541474" y="541475"/>
                </a:lnTo>
                <a:lnTo>
                  <a:pt x="0" y="54147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TextBox 7"/>
          <p:cNvSpPr txBox="1"/>
          <p:nvPr/>
        </p:nvSpPr>
        <p:spPr>
          <a:xfrm>
            <a:off x="316648" y="447893"/>
            <a:ext cx="7699037" cy="5808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679"/>
              </a:lnSpc>
            </a:pPr>
            <a:r>
              <a:rPr lang="en-US" sz="3836" b="1">
                <a:solidFill>
                  <a:srgbClr val="086173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SUMMARY OF RELATED WORK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39A2730B-DAED-9346-AED5-49F55AAE25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7575840"/>
              </p:ext>
            </p:extLst>
          </p:nvPr>
        </p:nvGraphicFramePr>
        <p:xfrm>
          <a:off x="838200" y="1257300"/>
          <a:ext cx="15849600" cy="8581807"/>
        </p:xfrm>
        <a:graphic>
          <a:graphicData uri="http://schemas.openxmlformats.org/drawingml/2006/table">
            <a:tbl>
              <a:tblPr/>
              <a:tblGrid>
                <a:gridCol w="1981200">
                  <a:extLst>
                    <a:ext uri="{9D8B030D-6E8A-4147-A177-3AD203B41FA5}">
                      <a16:colId xmlns:a16="http://schemas.microsoft.com/office/drawing/2014/main" val="696273101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val="2801386318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val="44233355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val="3913580864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val="3209014858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val="1534754222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val="1536540215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val="361181217"/>
                    </a:ext>
                  </a:extLst>
                </a:gridCol>
              </a:tblGrid>
              <a:tr h="96469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solidFill>
                            <a:srgbClr val="086173"/>
                          </a:solidFill>
                          <a:effectLst/>
                        </a:rPr>
                        <a:t>Paper</a:t>
                      </a:r>
                    </a:p>
                  </a:txBody>
                  <a:tcPr marL="33570" marR="33570" marT="16785" marB="16785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solidFill>
                            <a:srgbClr val="086173"/>
                          </a:solidFill>
                          <a:effectLst/>
                        </a:rPr>
                        <a:t>Year</a:t>
                      </a:r>
                    </a:p>
                  </a:txBody>
                  <a:tcPr marL="33570" marR="33570" marT="16785" marB="16785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solidFill>
                            <a:srgbClr val="086173"/>
                          </a:solidFill>
                          <a:effectLst/>
                        </a:rPr>
                        <a:t>Models </a:t>
                      </a:r>
                    </a:p>
                  </a:txBody>
                  <a:tcPr marL="33570" marR="33570" marT="16785" marB="16785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solidFill>
                            <a:srgbClr val="086173"/>
                          </a:solidFill>
                          <a:effectLst/>
                        </a:rPr>
                        <a:t>Limitation</a:t>
                      </a:r>
                    </a:p>
                  </a:txBody>
                  <a:tcPr marL="33570" marR="33570" marT="16785" marB="16785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solidFill>
                            <a:srgbClr val="086173"/>
                          </a:solidFill>
                          <a:effectLst/>
                        </a:rPr>
                        <a:t>Dataset </a:t>
                      </a:r>
                    </a:p>
                  </a:txBody>
                  <a:tcPr marL="33570" marR="33570" marT="16785" marB="16785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>
                          <a:solidFill>
                            <a:srgbClr val="086173"/>
                          </a:solidFill>
                          <a:effectLst/>
                        </a:rPr>
                        <a:t>Type</a:t>
                      </a:r>
                    </a:p>
                  </a:txBody>
                  <a:tcPr marL="33570" marR="33570" marT="16785" marB="16785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>
                          <a:solidFill>
                            <a:srgbClr val="086173"/>
                          </a:solidFill>
                          <a:effectLst/>
                        </a:rPr>
                        <a:t>The best model </a:t>
                      </a:r>
                    </a:p>
                  </a:txBody>
                  <a:tcPr marL="33570" marR="33570" marT="16785" marB="16785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solidFill>
                            <a:srgbClr val="086173"/>
                          </a:solidFill>
                          <a:effectLst/>
                        </a:rPr>
                        <a:t>Result </a:t>
                      </a:r>
                    </a:p>
                  </a:txBody>
                  <a:tcPr marL="33570" marR="33570" marT="16785" marB="16785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6020025"/>
                  </a:ext>
                </a:extLst>
              </a:tr>
              <a:tr h="244002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Queiroga et al [5]</a:t>
                      </a:r>
                    </a:p>
                  </a:txBody>
                  <a:tcPr marL="33570" marR="33570" marT="16785" marB="16785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2022</a:t>
                      </a:r>
                    </a:p>
                  </a:txBody>
                  <a:tcPr marL="33570" marR="33570" marT="16785" marB="16785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Random Forest, Decision Tree, AdaBoost, MLP, Naive Bayes, Logistic Regression</a:t>
                      </a:r>
                    </a:p>
                  </a:txBody>
                  <a:tcPr marL="33570" marR="33570" marT="16785" marB="16785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Needs annual data preprocessing and retraining; results based on Uruguay data only; one model showed bias and weak performance.</a:t>
                      </a:r>
                    </a:p>
                  </a:txBody>
                  <a:tcPr marL="33570" marR="33570" marT="16785" marB="16785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Nationwide K-12 dataset (Uruguay), 258,440 students; demographic data, grades, absences, social welfare, school data (2015–2020)</a:t>
                      </a:r>
                    </a:p>
                  </a:txBody>
                  <a:tcPr marL="33570" marR="33570" marT="16785" marB="16785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Private</a:t>
                      </a:r>
                    </a:p>
                  </a:txBody>
                  <a:tcPr marL="33570" marR="33570" marT="16785" marB="16785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Random Forest</a:t>
                      </a:r>
                    </a:p>
                  </a:txBody>
                  <a:tcPr marL="33570" marR="33570" marT="16785" marB="16785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Achieved high performance (AUROC &gt; 0.90, F1 &gt; 0.88) and successfully predicted at-risk and dropout students early</a:t>
                      </a:r>
                    </a:p>
                  </a:txBody>
                  <a:tcPr marL="33570" marR="33570" marT="16785" marB="16785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0781271"/>
                  </a:ext>
                </a:extLst>
              </a:tr>
              <a:tr h="244002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Johora, Fatema Tuz, et [7]</a:t>
                      </a:r>
                    </a:p>
                  </a:txBody>
                  <a:tcPr marL="33570" marR="33570" marT="16785" marB="16785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2025</a:t>
                      </a:r>
                    </a:p>
                  </a:txBody>
                  <a:tcPr marL="33570" marR="33570" marT="16785" marB="16785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Random Forest, Gradient Boosting, XGBoost, SVC, KNN, Decision Tree, Logistic Regression, Stacking Ensemble, SHAP, LIME</a:t>
                      </a:r>
                    </a:p>
                  </a:txBody>
                  <a:tcPr marL="33570" marR="33570" marT="16785" marB="16785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Small dataset (872 students) from Bangladesh only; limited generalizability; based on survey data</a:t>
                      </a:r>
                    </a:p>
                  </a:txBody>
                  <a:tcPr marL="33570" marR="33570" marT="16785" marB="16785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872 undergraduate students from multiple universities; demographic, academic, and </a:t>
                      </a:r>
                      <a:r>
                        <a:rPr lang="en-US" sz="1600" b="1" dirty="0" err="1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behavioural</a:t>
                      </a:r>
                      <a:r>
                        <a:rPr lang="en-US" sz="16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 features (31 features)</a:t>
                      </a:r>
                    </a:p>
                  </a:txBody>
                  <a:tcPr marL="33570" marR="33570" marT="16785" marB="16785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Private</a:t>
                      </a:r>
                    </a:p>
                  </a:txBody>
                  <a:tcPr marL="33570" marR="33570" marT="16785" marB="16785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Stacking Ensemble (RF + GB + SVC)</a:t>
                      </a:r>
                    </a:p>
                  </a:txBody>
                  <a:tcPr marL="33570" marR="33570" marT="16785" marB="16785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Achieved 86.38% accuracy; SHAP and LIME identified key factors such as attendance affecting student performance</a:t>
                      </a:r>
                    </a:p>
                  </a:txBody>
                  <a:tcPr marL="33570" marR="33570" marT="16785" marB="16785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5764548"/>
                  </a:ext>
                </a:extLst>
              </a:tr>
              <a:tr h="2737068">
                <a:tc>
                  <a:txBody>
                    <a:bodyPr/>
                    <a:lstStyle/>
                    <a:p>
                      <a:pPr algn="ctr" rtl="0">
                        <a:buNone/>
                      </a:pPr>
                      <a:r>
                        <a:rPr lang="en-US" sz="1600" b="1" i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Hamadneh, Nawaf N., et al. [10]</a:t>
                      </a:r>
                      <a:endParaRPr lang="en-US" sz="1600" b="1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</a:endParaRPr>
                    </a:p>
                  </a:txBody>
                  <a:tcPr marL="33570" marR="33570" marT="16785" marB="16785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2022</a:t>
                      </a:r>
                    </a:p>
                  </a:txBody>
                  <a:tcPr marL="33570" marR="33570" marT="16785" marB="16785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Artificial Neural Networks, Multilayer Perceptron Neural Network, Multilayer Perceptron Neural Network with Firefly Algorithm</a:t>
                      </a:r>
                    </a:p>
                  </a:txBody>
                  <a:tcPr marL="33570" marR="33570" marT="16785" marB="16785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Limited to one university, a small dataset, and a few features</a:t>
                      </a:r>
                    </a:p>
                  </a:txBody>
                  <a:tcPr marL="33570" marR="33570" marT="16785" marB="16785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Dataset from the Blackboard Learning Management System at the Saudi Electronic University </a:t>
                      </a:r>
                    </a:p>
                  </a:txBody>
                  <a:tcPr marL="33570" marR="33570" marT="16785" marB="16785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Private</a:t>
                      </a:r>
                    </a:p>
                  </a:txBody>
                  <a:tcPr marL="33570" marR="33570" marT="16785" marB="16785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Neural Network trained by Firefly Algorithm</a:t>
                      </a:r>
                    </a:p>
                  </a:txBody>
                  <a:tcPr marL="33570" marR="33570" marT="16785" marB="16785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6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Achieved strong prediction performance with a root mean square error of 0.39 and identified midterm exams, assignments, attendance, and study mode as key factors</a:t>
                      </a:r>
                    </a:p>
                  </a:txBody>
                  <a:tcPr marL="33570" marR="33570" marT="16785" marB="16785" anchor="ctr">
                    <a:lnL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3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042449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ECECEC">
                <a:alpha val="100000"/>
              </a:srgbClr>
            </a:gs>
            <a:gs pos="100000">
              <a:srgbClr val="FFFFFF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V="1">
            <a:off x="12840279" y="-634521"/>
            <a:ext cx="3024591" cy="3146518"/>
          </a:xfrm>
          <a:custGeom>
            <a:avLst/>
            <a:gdLst/>
            <a:ahLst/>
            <a:cxnLst/>
            <a:rect l="l" t="t" r="r" b="b"/>
            <a:pathLst>
              <a:path w="3024591" h="3146518">
                <a:moveTo>
                  <a:pt x="0" y="3146518"/>
                </a:moveTo>
                <a:lnTo>
                  <a:pt x="3024591" y="3146518"/>
                </a:lnTo>
                <a:lnTo>
                  <a:pt x="3024591" y="0"/>
                </a:lnTo>
                <a:lnTo>
                  <a:pt x="0" y="0"/>
                </a:lnTo>
                <a:lnTo>
                  <a:pt x="0" y="3146518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11892409" y="1963754"/>
            <a:ext cx="8770224" cy="8770224"/>
          </a:xfrm>
          <a:custGeom>
            <a:avLst/>
            <a:gdLst/>
            <a:ahLst/>
            <a:cxnLst/>
            <a:rect l="l" t="t" r="r" b="b"/>
            <a:pathLst>
              <a:path w="8770224" h="8770224">
                <a:moveTo>
                  <a:pt x="0" y="0"/>
                </a:moveTo>
                <a:lnTo>
                  <a:pt x="8770225" y="0"/>
                </a:lnTo>
                <a:lnTo>
                  <a:pt x="8770225" y="8770225"/>
                </a:lnTo>
                <a:lnTo>
                  <a:pt x="0" y="877022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30000"/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 rot="5400000">
            <a:off x="-57494" y="-926370"/>
            <a:ext cx="11498785" cy="11383797"/>
          </a:xfrm>
          <a:custGeom>
            <a:avLst/>
            <a:gdLst/>
            <a:ahLst/>
            <a:cxnLst/>
            <a:rect l="l" t="t" r="r" b="b"/>
            <a:pathLst>
              <a:path w="11498785" h="11383797">
                <a:moveTo>
                  <a:pt x="0" y="0"/>
                </a:moveTo>
                <a:lnTo>
                  <a:pt x="11498785" y="0"/>
                </a:lnTo>
                <a:lnTo>
                  <a:pt x="11498785" y="11383797"/>
                </a:lnTo>
                <a:lnTo>
                  <a:pt x="0" y="1138379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alphaModFix amt="61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5" name="Group 5"/>
          <p:cNvGrpSpPr/>
          <p:nvPr/>
        </p:nvGrpSpPr>
        <p:grpSpPr>
          <a:xfrm>
            <a:off x="1028700" y="4445195"/>
            <a:ext cx="3894389" cy="640667"/>
            <a:chOff x="0" y="0"/>
            <a:chExt cx="1025683" cy="168735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025683" cy="168735"/>
            </a:xfrm>
            <a:custGeom>
              <a:avLst/>
              <a:gdLst/>
              <a:ahLst/>
              <a:cxnLst/>
              <a:rect l="l" t="t" r="r" b="b"/>
              <a:pathLst>
                <a:path w="1025683" h="168735">
                  <a:moveTo>
                    <a:pt x="84368" y="0"/>
                  </a:moveTo>
                  <a:lnTo>
                    <a:pt x="941315" y="0"/>
                  </a:lnTo>
                  <a:cubicBezTo>
                    <a:pt x="987910" y="0"/>
                    <a:pt x="1025683" y="37773"/>
                    <a:pt x="1025683" y="84368"/>
                  </a:cubicBezTo>
                  <a:lnTo>
                    <a:pt x="1025683" y="84368"/>
                  </a:lnTo>
                  <a:cubicBezTo>
                    <a:pt x="1025683" y="106743"/>
                    <a:pt x="1016794" y="128203"/>
                    <a:pt x="1000972" y="144025"/>
                  </a:cubicBezTo>
                  <a:cubicBezTo>
                    <a:pt x="985150" y="159847"/>
                    <a:pt x="963691" y="168735"/>
                    <a:pt x="941315" y="168735"/>
                  </a:cubicBezTo>
                  <a:lnTo>
                    <a:pt x="84368" y="168735"/>
                  </a:lnTo>
                  <a:cubicBezTo>
                    <a:pt x="61992" y="168735"/>
                    <a:pt x="40533" y="159847"/>
                    <a:pt x="24711" y="144025"/>
                  </a:cubicBezTo>
                  <a:cubicBezTo>
                    <a:pt x="8889" y="128203"/>
                    <a:pt x="0" y="106743"/>
                    <a:pt x="0" y="84368"/>
                  </a:cubicBezTo>
                  <a:lnTo>
                    <a:pt x="0" y="84368"/>
                  </a:lnTo>
                  <a:cubicBezTo>
                    <a:pt x="0" y="61992"/>
                    <a:pt x="8889" y="40533"/>
                    <a:pt x="24711" y="24711"/>
                  </a:cubicBezTo>
                  <a:cubicBezTo>
                    <a:pt x="40533" y="8889"/>
                    <a:pt x="61992" y="0"/>
                    <a:pt x="84368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156B7C">
                    <a:alpha val="100000"/>
                  </a:srgbClr>
                </a:gs>
                <a:gs pos="100000">
                  <a:srgbClr val="076173">
                    <a:alpha val="100000"/>
                  </a:srgbClr>
                </a:gs>
              </a:gsLst>
              <a:path path="circle">
                <a:fillToRect l="50000" t="50000" r="50000" b="50000"/>
              </a:path>
            </a:gradFill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1025683" cy="2068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770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283946" y="1772500"/>
            <a:ext cx="4354633" cy="831527"/>
            <a:chOff x="0" y="0"/>
            <a:chExt cx="1146899" cy="219003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146899" cy="219003"/>
            </a:xfrm>
            <a:custGeom>
              <a:avLst/>
              <a:gdLst/>
              <a:ahLst/>
              <a:cxnLst/>
              <a:rect l="l" t="t" r="r" b="b"/>
              <a:pathLst>
                <a:path w="1146899" h="219003">
                  <a:moveTo>
                    <a:pt x="90671" y="0"/>
                  </a:moveTo>
                  <a:lnTo>
                    <a:pt x="1056228" y="0"/>
                  </a:lnTo>
                  <a:cubicBezTo>
                    <a:pt x="1106304" y="0"/>
                    <a:pt x="1146899" y="40595"/>
                    <a:pt x="1146899" y="90671"/>
                  </a:cubicBezTo>
                  <a:lnTo>
                    <a:pt x="1146899" y="128332"/>
                  </a:lnTo>
                  <a:cubicBezTo>
                    <a:pt x="1146899" y="178408"/>
                    <a:pt x="1106304" y="219003"/>
                    <a:pt x="1056228" y="219003"/>
                  </a:cubicBezTo>
                  <a:lnTo>
                    <a:pt x="90671" y="219003"/>
                  </a:lnTo>
                  <a:cubicBezTo>
                    <a:pt x="40595" y="219003"/>
                    <a:pt x="0" y="178408"/>
                    <a:pt x="0" y="128332"/>
                  </a:cubicBezTo>
                  <a:lnTo>
                    <a:pt x="0" y="90671"/>
                  </a:lnTo>
                  <a:cubicBezTo>
                    <a:pt x="0" y="40595"/>
                    <a:pt x="40595" y="0"/>
                    <a:pt x="90671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156B7C">
                    <a:alpha val="100000"/>
                  </a:srgbClr>
                </a:gs>
                <a:gs pos="100000">
                  <a:srgbClr val="076173">
                    <a:alpha val="100000"/>
                  </a:srgbClr>
                </a:gs>
              </a:gsLst>
              <a:path path="circle">
                <a:fillToRect l="50000" t="50000" r="50000" b="50000"/>
              </a:path>
            </a:gradFill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1146899" cy="25710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770"/>
                </a:lnSpc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>
            <a:off x="13910506" y="4117355"/>
            <a:ext cx="4142921" cy="3588805"/>
          </a:xfrm>
          <a:custGeom>
            <a:avLst/>
            <a:gdLst/>
            <a:ahLst/>
            <a:cxnLst/>
            <a:rect l="l" t="t" r="r" b="b"/>
            <a:pathLst>
              <a:path w="4142921" h="3588805">
                <a:moveTo>
                  <a:pt x="0" y="0"/>
                </a:moveTo>
                <a:lnTo>
                  <a:pt x="4142921" y="0"/>
                </a:lnTo>
                <a:lnTo>
                  <a:pt x="4142921" y="3588806"/>
                </a:lnTo>
                <a:lnTo>
                  <a:pt x="0" y="358880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2" name="TextBox 12"/>
          <p:cNvSpPr txBox="1"/>
          <p:nvPr/>
        </p:nvSpPr>
        <p:spPr>
          <a:xfrm>
            <a:off x="1709343" y="450833"/>
            <a:ext cx="6986035" cy="9275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398"/>
              </a:lnSpc>
            </a:pPr>
            <a:r>
              <a:rPr lang="en-US" sz="6064" b="1">
                <a:solidFill>
                  <a:srgbClr val="086173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OBJECTIVE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470202" y="2645425"/>
            <a:ext cx="10765606" cy="14719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19"/>
              </a:lnSpc>
            </a:pPr>
            <a:r>
              <a:rPr lang="en-US" sz="2799" b="1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Develop an AI-Based Early Warning System to predict students’ academic performance and identify academically at-risk students using private LMS dataset in Saudi Arabia.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968597" y="5276215"/>
            <a:ext cx="11871683" cy="50203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61341" lvl="1" indent="-280670" algn="just">
              <a:lnSpc>
                <a:spcPts val="3640"/>
              </a:lnSpc>
              <a:buFont typeface="Arial"/>
              <a:buChar char="•"/>
            </a:pPr>
            <a:r>
              <a:rPr lang="en-US" sz="2600" b="1" spc="145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Transform the final mark into four performance classes: Excellent, Good, Pass, and Fail.</a:t>
            </a:r>
          </a:p>
          <a:p>
            <a:pPr marL="561341" lvl="1" indent="-280670" algn="just">
              <a:lnSpc>
                <a:spcPts val="3640"/>
              </a:lnSpc>
              <a:buFont typeface="Arial"/>
              <a:buChar char="•"/>
            </a:pPr>
            <a:r>
              <a:rPr lang="en-US" sz="2600" b="1" spc="145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Handle class imbalance using SMOTE.</a:t>
            </a:r>
          </a:p>
          <a:p>
            <a:pPr marL="561341" lvl="1" indent="-280670" algn="just">
              <a:lnSpc>
                <a:spcPts val="3640"/>
              </a:lnSpc>
              <a:buFont typeface="Arial"/>
              <a:buChar char="•"/>
            </a:pPr>
            <a:r>
              <a:rPr lang="en-US" sz="2600" b="1" spc="145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Select the most important predictive features using Random Forest Feature Importance.</a:t>
            </a:r>
          </a:p>
          <a:p>
            <a:pPr marL="561341" lvl="1" indent="-280670" algn="just">
              <a:lnSpc>
                <a:spcPts val="3640"/>
              </a:lnSpc>
              <a:buFont typeface="Arial"/>
              <a:buChar char="•"/>
            </a:pPr>
            <a:r>
              <a:rPr lang="en-US" sz="2600" b="1" spc="145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Evaluate and compare traditional and ensemble ML models.</a:t>
            </a:r>
          </a:p>
          <a:p>
            <a:pPr marL="561341" lvl="1" indent="-280670" algn="just">
              <a:lnSpc>
                <a:spcPts val="3640"/>
              </a:lnSpc>
              <a:buFont typeface="Arial"/>
              <a:buChar char="•"/>
            </a:pPr>
            <a:r>
              <a:rPr lang="en-US" sz="2600" b="1" spc="145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Optimize selected models using Grid Search with Stratified Cross-Validation.</a:t>
            </a:r>
          </a:p>
          <a:p>
            <a:pPr marL="561341" lvl="1" indent="-280670" algn="just">
              <a:lnSpc>
                <a:spcPts val="3640"/>
              </a:lnSpc>
              <a:buFont typeface="Arial"/>
              <a:buChar char="•"/>
            </a:pPr>
            <a:r>
              <a:rPr lang="en-US" sz="2600" b="1" spc="145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Identify the best-performing model for early academic risk prediction.</a:t>
            </a:r>
          </a:p>
          <a:p>
            <a:pPr algn="just">
              <a:lnSpc>
                <a:spcPts val="3640"/>
              </a:lnSpc>
            </a:pPr>
            <a:endParaRPr lang="en-US" sz="2600" b="1" spc="145">
              <a:solidFill>
                <a:srgbClr val="49494B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1077582" y="4494904"/>
            <a:ext cx="3560997" cy="3895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05"/>
              </a:lnSpc>
            </a:pPr>
            <a:r>
              <a:rPr lang="en-US" sz="2289" b="1" spc="169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SUB-OBJECTIVES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618191" y="1906604"/>
            <a:ext cx="5332155" cy="5061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125"/>
              </a:lnSpc>
            </a:pPr>
            <a:r>
              <a:rPr lang="en-US" sz="2947" b="1" spc="165">
                <a:gradFill>
                  <a:gsLst>
                    <a:gs pos="0">
                      <a:srgbClr val="FFFFFF">
                        <a:alpha val="100000"/>
                      </a:srgbClr>
                    </a:gs>
                    <a:gs pos="100000">
                      <a:srgbClr val="ECECEC">
                        <a:alpha val="100000"/>
                      </a:srgbClr>
                    </a:gs>
                  </a:gsLst>
                  <a:lin ang="0"/>
                </a:gradFill>
                <a:latin typeface="Open Sans Bold"/>
                <a:ea typeface="Open Sans Bold"/>
                <a:cs typeface="Open Sans Bold"/>
                <a:sym typeface="Open Sans Bold"/>
              </a:rPr>
              <a:t>MAIN OBJECTIVE:</a:t>
            </a:r>
          </a:p>
        </p:txBody>
      </p:sp>
      <p:grpSp>
        <p:nvGrpSpPr>
          <p:cNvPr id="17" name="Group 17"/>
          <p:cNvGrpSpPr/>
          <p:nvPr/>
        </p:nvGrpSpPr>
        <p:grpSpPr>
          <a:xfrm>
            <a:off x="15201900" y="-1991514"/>
            <a:ext cx="4114800" cy="4114800"/>
            <a:chOff x="0" y="0"/>
            <a:chExt cx="5486400" cy="548640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5486400" cy="5486400"/>
            </a:xfrm>
            <a:custGeom>
              <a:avLst/>
              <a:gdLst/>
              <a:ahLst/>
              <a:cxnLst/>
              <a:rect l="l" t="t" r="r" b="b"/>
              <a:pathLst>
                <a:path w="5486400" h="5486400">
                  <a:moveTo>
                    <a:pt x="0" y="0"/>
                  </a:moveTo>
                  <a:lnTo>
                    <a:pt x="5486400" y="0"/>
                  </a:lnTo>
                  <a:lnTo>
                    <a:pt x="5486400" y="5486400"/>
                  </a:lnTo>
                  <a:lnTo>
                    <a:pt x="0" y="5486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Freeform 19"/>
            <p:cNvSpPr/>
            <p:nvPr/>
          </p:nvSpPr>
          <p:spPr>
            <a:xfrm>
              <a:off x="1430244" y="2237790"/>
              <a:ext cx="2625912" cy="2625912"/>
            </a:xfrm>
            <a:custGeom>
              <a:avLst/>
              <a:gdLst/>
              <a:ahLst/>
              <a:cxnLst/>
              <a:rect l="l" t="t" r="r" b="b"/>
              <a:pathLst>
                <a:path w="2625912" h="2625912">
                  <a:moveTo>
                    <a:pt x="0" y="0"/>
                  </a:moveTo>
                  <a:lnTo>
                    <a:pt x="2625912" y="0"/>
                  </a:lnTo>
                  <a:lnTo>
                    <a:pt x="2625912" y="2625912"/>
                  </a:lnTo>
                  <a:lnTo>
                    <a:pt x="0" y="26259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ECECEC">
                <a:alpha val="100000"/>
              </a:srgbClr>
            </a:gs>
            <a:gs pos="100000">
              <a:srgbClr val="FFFFFF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13537870" y="6172200"/>
            <a:ext cx="4750130" cy="4114800"/>
          </a:xfrm>
          <a:custGeom>
            <a:avLst/>
            <a:gdLst/>
            <a:ahLst/>
            <a:cxnLst/>
            <a:rect l="l" t="t" r="r" b="b"/>
            <a:pathLst>
              <a:path w="4750130" h="4114800">
                <a:moveTo>
                  <a:pt x="4750130" y="4114800"/>
                </a:moveTo>
                <a:lnTo>
                  <a:pt x="0" y="4114800"/>
                </a:lnTo>
                <a:lnTo>
                  <a:pt x="0" y="0"/>
                </a:lnTo>
                <a:lnTo>
                  <a:pt x="4750130" y="0"/>
                </a:lnTo>
                <a:lnTo>
                  <a:pt x="4750130" y="411480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3" name="Group 3"/>
          <p:cNvGrpSpPr/>
          <p:nvPr/>
        </p:nvGrpSpPr>
        <p:grpSpPr>
          <a:xfrm>
            <a:off x="15201900" y="-1991514"/>
            <a:ext cx="4114800" cy="4114800"/>
            <a:chOff x="0" y="0"/>
            <a:chExt cx="5486400" cy="54864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5486400" cy="5486400"/>
            </a:xfrm>
            <a:custGeom>
              <a:avLst/>
              <a:gdLst/>
              <a:ahLst/>
              <a:cxnLst/>
              <a:rect l="l" t="t" r="r" b="b"/>
              <a:pathLst>
                <a:path w="5486400" h="5486400">
                  <a:moveTo>
                    <a:pt x="0" y="0"/>
                  </a:moveTo>
                  <a:lnTo>
                    <a:pt x="5486400" y="0"/>
                  </a:lnTo>
                  <a:lnTo>
                    <a:pt x="5486400" y="5486400"/>
                  </a:lnTo>
                  <a:lnTo>
                    <a:pt x="0" y="5486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5" name="Freeform 5"/>
            <p:cNvSpPr/>
            <p:nvPr/>
          </p:nvSpPr>
          <p:spPr>
            <a:xfrm>
              <a:off x="1430244" y="2237790"/>
              <a:ext cx="2625912" cy="2625912"/>
            </a:xfrm>
            <a:custGeom>
              <a:avLst/>
              <a:gdLst/>
              <a:ahLst/>
              <a:cxnLst/>
              <a:rect l="l" t="t" r="r" b="b"/>
              <a:pathLst>
                <a:path w="2625912" h="2625912">
                  <a:moveTo>
                    <a:pt x="0" y="0"/>
                  </a:moveTo>
                  <a:lnTo>
                    <a:pt x="2625912" y="0"/>
                  </a:lnTo>
                  <a:lnTo>
                    <a:pt x="2625912" y="2625912"/>
                  </a:lnTo>
                  <a:lnTo>
                    <a:pt x="0" y="26259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" name="Freeform 6"/>
          <p:cNvSpPr/>
          <p:nvPr/>
        </p:nvSpPr>
        <p:spPr>
          <a:xfrm>
            <a:off x="12005393" y="2260699"/>
            <a:ext cx="5405445" cy="3259033"/>
          </a:xfrm>
          <a:custGeom>
            <a:avLst/>
            <a:gdLst/>
            <a:ahLst/>
            <a:cxnLst/>
            <a:rect l="l" t="t" r="r" b="b"/>
            <a:pathLst>
              <a:path w="5405445" h="3259033">
                <a:moveTo>
                  <a:pt x="0" y="0"/>
                </a:moveTo>
                <a:lnTo>
                  <a:pt x="5405444" y="0"/>
                </a:lnTo>
                <a:lnTo>
                  <a:pt x="5405444" y="3259033"/>
                </a:lnTo>
                <a:lnTo>
                  <a:pt x="0" y="325903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TextBox 7"/>
          <p:cNvSpPr txBox="1"/>
          <p:nvPr/>
        </p:nvSpPr>
        <p:spPr>
          <a:xfrm>
            <a:off x="12238074" y="3424166"/>
            <a:ext cx="3471706" cy="14376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682"/>
              </a:lnSpc>
            </a:pPr>
            <a:r>
              <a:rPr lang="en-US" sz="4657" b="1">
                <a:gradFill>
                  <a:gsLst>
                    <a:gs pos="0">
                      <a:srgbClr val="FFFFFF">
                        <a:alpha val="100000"/>
                      </a:srgbClr>
                    </a:gs>
                    <a:gs pos="100000">
                      <a:srgbClr val="ECECEC">
                        <a:alpha val="100000"/>
                      </a:srgbClr>
                    </a:gs>
                  </a:gsLst>
                  <a:lin ang="5400000"/>
                </a:gradFill>
                <a:latin typeface="Open Sans Bold"/>
                <a:ea typeface="Open Sans Bold"/>
                <a:cs typeface="Open Sans Bold"/>
                <a:sym typeface="Open Sans Bold"/>
              </a:rPr>
              <a:t>Proposed Framework</a:t>
            </a:r>
          </a:p>
        </p:txBody>
      </p:sp>
      <p:sp>
        <p:nvSpPr>
          <p:cNvPr id="8" name="Freeform 8"/>
          <p:cNvSpPr/>
          <p:nvPr/>
        </p:nvSpPr>
        <p:spPr>
          <a:xfrm>
            <a:off x="12498" y="-15820"/>
            <a:ext cx="9270209" cy="11437910"/>
          </a:xfrm>
          <a:custGeom>
            <a:avLst/>
            <a:gdLst/>
            <a:ahLst/>
            <a:cxnLst/>
            <a:rect l="l" t="t" r="r" b="b"/>
            <a:pathLst>
              <a:path w="9270209" h="11437910">
                <a:moveTo>
                  <a:pt x="0" y="0"/>
                </a:moveTo>
                <a:lnTo>
                  <a:pt x="9270208" y="0"/>
                </a:lnTo>
                <a:lnTo>
                  <a:pt x="9270208" y="11437910"/>
                </a:lnTo>
                <a:lnTo>
                  <a:pt x="0" y="1143791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" name="Freeform 9"/>
          <p:cNvSpPr/>
          <p:nvPr/>
        </p:nvSpPr>
        <p:spPr>
          <a:xfrm>
            <a:off x="539603" y="1183649"/>
            <a:ext cx="243183" cy="8092601"/>
          </a:xfrm>
          <a:custGeom>
            <a:avLst/>
            <a:gdLst/>
            <a:ahLst/>
            <a:cxnLst/>
            <a:rect l="l" t="t" r="r" b="b"/>
            <a:pathLst>
              <a:path w="243183" h="8092601">
                <a:moveTo>
                  <a:pt x="0" y="0"/>
                </a:moveTo>
                <a:lnTo>
                  <a:pt x="243184" y="0"/>
                </a:lnTo>
                <a:lnTo>
                  <a:pt x="243184" y="8092601"/>
                </a:lnTo>
                <a:lnTo>
                  <a:pt x="0" y="809260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0" name="Freeform 10"/>
          <p:cNvSpPr/>
          <p:nvPr/>
        </p:nvSpPr>
        <p:spPr>
          <a:xfrm>
            <a:off x="125541" y="703638"/>
            <a:ext cx="1048639" cy="649861"/>
          </a:xfrm>
          <a:custGeom>
            <a:avLst/>
            <a:gdLst/>
            <a:ahLst/>
            <a:cxnLst/>
            <a:rect l="l" t="t" r="r" b="b"/>
            <a:pathLst>
              <a:path w="1048639" h="649861">
                <a:moveTo>
                  <a:pt x="0" y="0"/>
                </a:moveTo>
                <a:lnTo>
                  <a:pt x="1048639" y="0"/>
                </a:lnTo>
                <a:lnTo>
                  <a:pt x="1048639" y="649861"/>
                </a:lnTo>
                <a:lnTo>
                  <a:pt x="0" y="649861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>
          <a:xfrm>
            <a:off x="258467" y="858719"/>
            <a:ext cx="265852" cy="332315"/>
          </a:xfrm>
          <a:custGeom>
            <a:avLst/>
            <a:gdLst/>
            <a:ahLst/>
            <a:cxnLst/>
            <a:rect l="l" t="t" r="r" b="b"/>
            <a:pathLst>
              <a:path w="265852" h="332315">
                <a:moveTo>
                  <a:pt x="0" y="0"/>
                </a:moveTo>
                <a:lnTo>
                  <a:pt x="265852" y="0"/>
                </a:lnTo>
                <a:lnTo>
                  <a:pt x="265852" y="332315"/>
                </a:lnTo>
                <a:lnTo>
                  <a:pt x="0" y="332315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2" name="Freeform 12"/>
          <p:cNvSpPr/>
          <p:nvPr/>
        </p:nvSpPr>
        <p:spPr>
          <a:xfrm>
            <a:off x="1299721" y="703638"/>
            <a:ext cx="4829647" cy="649861"/>
          </a:xfrm>
          <a:custGeom>
            <a:avLst/>
            <a:gdLst/>
            <a:ahLst/>
            <a:cxnLst/>
            <a:rect l="l" t="t" r="r" b="b"/>
            <a:pathLst>
              <a:path w="4829647" h="649861">
                <a:moveTo>
                  <a:pt x="0" y="0"/>
                </a:moveTo>
                <a:lnTo>
                  <a:pt x="4829647" y="0"/>
                </a:lnTo>
                <a:lnTo>
                  <a:pt x="4829647" y="649861"/>
                </a:lnTo>
                <a:lnTo>
                  <a:pt x="0" y="649861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3" name="Freeform 13"/>
          <p:cNvSpPr/>
          <p:nvPr/>
        </p:nvSpPr>
        <p:spPr>
          <a:xfrm>
            <a:off x="1041254" y="1346114"/>
            <a:ext cx="4696721" cy="971549"/>
          </a:xfrm>
          <a:custGeom>
            <a:avLst/>
            <a:gdLst/>
            <a:ahLst/>
            <a:cxnLst/>
            <a:rect l="l" t="t" r="r" b="b"/>
            <a:pathLst>
              <a:path w="4696721" h="971549">
                <a:moveTo>
                  <a:pt x="0" y="0"/>
                </a:moveTo>
                <a:lnTo>
                  <a:pt x="4696721" y="0"/>
                </a:lnTo>
                <a:lnTo>
                  <a:pt x="4696721" y="971549"/>
                </a:lnTo>
                <a:lnTo>
                  <a:pt x="0" y="971549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-214" r="-214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4" name="Freeform 14"/>
          <p:cNvSpPr/>
          <p:nvPr/>
        </p:nvSpPr>
        <p:spPr>
          <a:xfrm>
            <a:off x="1299721" y="1501195"/>
            <a:ext cx="657246" cy="649861"/>
          </a:xfrm>
          <a:custGeom>
            <a:avLst/>
            <a:gdLst/>
            <a:ahLst/>
            <a:cxnLst/>
            <a:rect l="l" t="t" r="r" b="b"/>
            <a:pathLst>
              <a:path w="657246" h="649861">
                <a:moveTo>
                  <a:pt x="0" y="0"/>
                </a:moveTo>
                <a:lnTo>
                  <a:pt x="657246" y="0"/>
                </a:lnTo>
                <a:lnTo>
                  <a:pt x="657246" y="649860"/>
                </a:lnTo>
                <a:lnTo>
                  <a:pt x="0" y="649860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5" name="Freeform 15"/>
          <p:cNvSpPr/>
          <p:nvPr/>
        </p:nvSpPr>
        <p:spPr>
          <a:xfrm>
            <a:off x="649861" y="1663660"/>
            <a:ext cx="524319" cy="332315"/>
          </a:xfrm>
          <a:custGeom>
            <a:avLst/>
            <a:gdLst/>
            <a:ahLst/>
            <a:cxnLst/>
            <a:rect l="l" t="t" r="r" b="b"/>
            <a:pathLst>
              <a:path w="524319" h="332315">
                <a:moveTo>
                  <a:pt x="0" y="0"/>
                </a:moveTo>
                <a:lnTo>
                  <a:pt x="524319" y="0"/>
                </a:lnTo>
                <a:lnTo>
                  <a:pt x="524319" y="332315"/>
                </a:lnTo>
                <a:lnTo>
                  <a:pt x="0" y="332315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6" name="Freeform 16"/>
          <p:cNvSpPr/>
          <p:nvPr/>
        </p:nvSpPr>
        <p:spPr>
          <a:xfrm>
            <a:off x="1041254" y="2306136"/>
            <a:ext cx="4696721" cy="974791"/>
          </a:xfrm>
          <a:custGeom>
            <a:avLst/>
            <a:gdLst/>
            <a:ahLst/>
            <a:cxnLst/>
            <a:rect l="l" t="t" r="r" b="b"/>
            <a:pathLst>
              <a:path w="4696721" h="974791">
                <a:moveTo>
                  <a:pt x="0" y="0"/>
                </a:moveTo>
                <a:lnTo>
                  <a:pt x="4696721" y="0"/>
                </a:lnTo>
                <a:lnTo>
                  <a:pt x="4696721" y="974791"/>
                </a:lnTo>
                <a:lnTo>
                  <a:pt x="0" y="974791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7" name="Freeform 17"/>
          <p:cNvSpPr/>
          <p:nvPr/>
        </p:nvSpPr>
        <p:spPr>
          <a:xfrm>
            <a:off x="1299721" y="2468601"/>
            <a:ext cx="524319" cy="649861"/>
          </a:xfrm>
          <a:custGeom>
            <a:avLst/>
            <a:gdLst/>
            <a:ahLst/>
            <a:cxnLst/>
            <a:rect l="l" t="t" r="r" b="b"/>
            <a:pathLst>
              <a:path w="524319" h="649861">
                <a:moveTo>
                  <a:pt x="0" y="0"/>
                </a:moveTo>
                <a:lnTo>
                  <a:pt x="524320" y="0"/>
                </a:lnTo>
                <a:lnTo>
                  <a:pt x="524320" y="649861"/>
                </a:lnTo>
                <a:lnTo>
                  <a:pt x="0" y="649861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8" name="Freeform 18"/>
          <p:cNvSpPr/>
          <p:nvPr/>
        </p:nvSpPr>
        <p:spPr>
          <a:xfrm>
            <a:off x="649861" y="2631066"/>
            <a:ext cx="524319" cy="162465"/>
          </a:xfrm>
          <a:custGeom>
            <a:avLst/>
            <a:gdLst/>
            <a:ahLst/>
            <a:cxnLst/>
            <a:rect l="l" t="t" r="r" b="b"/>
            <a:pathLst>
              <a:path w="524319" h="162465">
                <a:moveTo>
                  <a:pt x="0" y="0"/>
                </a:moveTo>
                <a:lnTo>
                  <a:pt x="524319" y="0"/>
                </a:lnTo>
                <a:lnTo>
                  <a:pt x="524319" y="162465"/>
                </a:lnTo>
                <a:lnTo>
                  <a:pt x="0" y="162465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9" name="Freeform 19"/>
          <p:cNvSpPr/>
          <p:nvPr/>
        </p:nvSpPr>
        <p:spPr>
          <a:xfrm>
            <a:off x="1041254" y="3111077"/>
            <a:ext cx="4696721" cy="974791"/>
          </a:xfrm>
          <a:custGeom>
            <a:avLst/>
            <a:gdLst/>
            <a:ahLst/>
            <a:cxnLst/>
            <a:rect l="l" t="t" r="r" b="b"/>
            <a:pathLst>
              <a:path w="4696721" h="974791">
                <a:moveTo>
                  <a:pt x="0" y="0"/>
                </a:moveTo>
                <a:lnTo>
                  <a:pt x="4696721" y="0"/>
                </a:lnTo>
                <a:lnTo>
                  <a:pt x="4696721" y="974791"/>
                </a:lnTo>
                <a:lnTo>
                  <a:pt x="0" y="974791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0" name="Freeform 20"/>
          <p:cNvSpPr/>
          <p:nvPr/>
        </p:nvSpPr>
        <p:spPr>
          <a:xfrm>
            <a:off x="1299721" y="3273542"/>
            <a:ext cx="524319" cy="649861"/>
          </a:xfrm>
          <a:custGeom>
            <a:avLst/>
            <a:gdLst/>
            <a:ahLst/>
            <a:cxnLst/>
            <a:rect l="l" t="t" r="r" b="b"/>
            <a:pathLst>
              <a:path w="524319" h="649861">
                <a:moveTo>
                  <a:pt x="0" y="0"/>
                </a:moveTo>
                <a:lnTo>
                  <a:pt x="524320" y="0"/>
                </a:lnTo>
                <a:lnTo>
                  <a:pt x="524320" y="649861"/>
                </a:lnTo>
                <a:lnTo>
                  <a:pt x="0" y="649861"/>
                </a:lnTo>
                <a:lnTo>
                  <a:pt x="0" y="0"/>
                </a:lnTo>
                <a:close/>
              </a:path>
            </a:pathLst>
          </a:custGeom>
          <a:blipFill>
            <a:blip r:embed="rId18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1" name="Freeform 21"/>
          <p:cNvSpPr/>
          <p:nvPr/>
        </p:nvSpPr>
        <p:spPr>
          <a:xfrm>
            <a:off x="649861" y="3436007"/>
            <a:ext cx="524319" cy="324930"/>
          </a:xfrm>
          <a:custGeom>
            <a:avLst/>
            <a:gdLst/>
            <a:ahLst/>
            <a:cxnLst/>
            <a:rect l="l" t="t" r="r" b="b"/>
            <a:pathLst>
              <a:path w="524319" h="324930">
                <a:moveTo>
                  <a:pt x="0" y="0"/>
                </a:moveTo>
                <a:lnTo>
                  <a:pt x="524319" y="0"/>
                </a:lnTo>
                <a:lnTo>
                  <a:pt x="524319" y="324931"/>
                </a:lnTo>
                <a:lnTo>
                  <a:pt x="0" y="324931"/>
                </a:lnTo>
                <a:lnTo>
                  <a:pt x="0" y="0"/>
                </a:lnTo>
                <a:close/>
              </a:path>
            </a:pathLst>
          </a:custGeom>
          <a:blipFill>
            <a:blip r:embed="rId19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2" name="Freeform 22"/>
          <p:cNvSpPr/>
          <p:nvPr/>
        </p:nvSpPr>
        <p:spPr>
          <a:xfrm>
            <a:off x="1041254" y="4078483"/>
            <a:ext cx="4696721" cy="967406"/>
          </a:xfrm>
          <a:custGeom>
            <a:avLst/>
            <a:gdLst/>
            <a:ahLst/>
            <a:cxnLst/>
            <a:rect l="l" t="t" r="r" b="b"/>
            <a:pathLst>
              <a:path w="4696721" h="967406">
                <a:moveTo>
                  <a:pt x="0" y="0"/>
                </a:moveTo>
                <a:lnTo>
                  <a:pt x="4696721" y="0"/>
                </a:lnTo>
                <a:lnTo>
                  <a:pt x="4696721" y="967407"/>
                </a:lnTo>
                <a:lnTo>
                  <a:pt x="0" y="967407"/>
                </a:lnTo>
                <a:lnTo>
                  <a:pt x="0" y="0"/>
                </a:lnTo>
                <a:close/>
              </a:path>
            </a:pathLst>
          </a:custGeom>
          <a:blipFill>
            <a:blip r:embed="rId20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3" name="Freeform 23"/>
          <p:cNvSpPr/>
          <p:nvPr/>
        </p:nvSpPr>
        <p:spPr>
          <a:xfrm>
            <a:off x="1299721" y="4078483"/>
            <a:ext cx="524319" cy="649861"/>
          </a:xfrm>
          <a:custGeom>
            <a:avLst/>
            <a:gdLst/>
            <a:ahLst/>
            <a:cxnLst/>
            <a:rect l="l" t="t" r="r" b="b"/>
            <a:pathLst>
              <a:path w="524319" h="649861">
                <a:moveTo>
                  <a:pt x="0" y="0"/>
                </a:moveTo>
                <a:lnTo>
                  <a:pt x="524320" y="0"/>
                </a:lnTo>
                <a:lnTo>
                  <a:pt x="524320" y="649861"/>
                </a:lnTo>
                <a:lnTo>
                  <a:pt x="0" y="649861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4" name="Freeform 24"/>
          <p:cNvSpPr/>
          <p:nvPr/>
        </p:nvSpPr>
        <p:spPr>
          <a:xfrm>
            <a:off x="2082508" y="4396029"/>
            <a:ext cx="1565574" cy="332315"/>
          </a:xfrm>
          <a:custGeom>
            <a:avLst/>
            <a:gdLst/>
            <a:ahLst/>
            <a:cxnLst/>
            <a:rect l="l" t="t" r="r" b="b"/>
            <a:pathLst>
              <a:path w="1565574" h="332315">
                <a:moveTo>
                  <a:pt x="0" y="0"/>
                </a:moveTo>
                <a:lnTo>
                  <a:pt x="1565574" y="0"/>
                </a:lnTo>
                <a:lnTo>
                  <a:pt x="1565574" y="332315"/>
                </a:lnTo>
                <a:lnTo>
                  <a:pt x="0" y="332315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5" name="Freeform 25"/>
          <p:cNvSpPr/>
          <p:nvPr/>
        </p:nvSpPr>
        <p:spPr>
          <a:xfrm>
            <a:off x="3515156" y="4396029"/>
            <a:ext cx="1565574" cy="332315"/>
          </a:xfrm>
          <a:custGeom>
            <a:avLst/>
            <a:gdLst/>
            <a:ahLst/>
            <a:cxnLst/>
            <a:rect l="l" t="t" r="r" b="b"/>
            <a:pathLst>
              <a:path w="1565574" h="332315">
                <a:moveTo>
                  <a:pt x="0" y="0"/>
                </a:moveTo>
                <a:lnTo>
                  <a:pt x="1565573" y="0"/>
                </a:lnTo>
                <a:lnTo>
                  <a:pt x="1565573" y="332315"/>
                </a:lnTo>
                <a:lnTo>
                  <a:pt x="0" y="332315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6" name="Freeform 26"/>
          <p:cNvSpPr/>
          <p:nvPr/>
        </p:nvSpPr>
        <p:spPr>
          <a:xfrm>
            <a:off x="649861" y="4233564"/>
            <a:ext cx="524319" cy="332315"/>
          </a:xfrm>
          <a:custGeom>
            <a:avLst/>
            <a:gdLst/>
            <a:ahLst/>
            <a:cxnLst/>
            <a:rect l="l" t="t" r="r" b="b"/>
            <a:pathLst>
              <a:path w="524319" h="332315">
                <a:moveTo>
                  <a:pt x="0" y="0"/>
                </a:moveTo>
                <a:lnTo>
                  <a:pt x="524319" y="0"/>
                </a:lnTo>
                <a:lnTo>
                  <a:pt x="524319" y="332315"/>
                </a:lnTo>
                <a:lnTo>
                  <a:pt x="0" y="332315"/>
                </a:lnTo>
                <a:lnTo>
                  <a:pt x="0" y="0"/>
                </a:lnTo>
                <a:close/>
              </a:path>
            </a:pathLst>
          </a:custGeom>
          <a:blipFill>
            <a:blip r:embed="rId2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7" name="Freeform 27"/>
          <p:cNvSpPr/>
          <p:nvPr/>
        </p:nvSpPr>
        <p:spPr>
          <a:xfrm>
            <a:off x="649861" y="5038505"/>
            <a:ext cx="524319" cy="332315"/>
          </a:xfrm>
          <a:custGeom>
            <a:avLst/>
            <a:gdLst/>
            <a:ahLst/>
            <a:cxnLst/>
            <a:rect l="l" t="t" r="r" b="b"/>
            <a:pathLst>
              <a:path w="524319" h="332315">
                <a:moveTo>
                  <a:pt x="0" y="0"/>
                </a:moveTo>
                <a:lnTo>
                  <a:pt x="524319" y="0"/>
                </a:lnTo>
                <a:lnTo>
                  <a:pt x="524319" y="332315"/>
                </a:lnTo>
                <a:lnTo>
                  <a:pt x="0" y="332315"/>
                </a:lnTo>
                <a:lnTo>
                  <a:pt x="0" y="0"/>
                </a:lnTo>
                <a:close/>
              </a:path>
            </a:pathLst>
          </a:custGeom>
          <a:blipFill>
            <a:blip r:embed="rId25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8" name="Freeform 28"/>
          <p:cNvSpPr/>
          <p:nvPr/>
        </p:nvSpPr>
        <p:spPr>
          <a:xfrm>
            <a:off x="663804" y="6101913"/>
            <a:ext cx="524319" cy="332315"/>
          </a:xfrm>
          <a:custGeom>
            <a:avLst/>
            <a:gdLst/>
            <a:ahLst/>
            <a:cxnLst/>
            <a:rect l="l" t="t" r="r" b="b"/>
            <a:pathLst>
              <a:path w="524319" h="332315">
                <a:moveTo>
                  <a:pt x="0" y="0"/>
                </a:moveTo>
                <a:lnTo>
                  <a:pt x="524320" y="0"/>
                </a:lnTo>
                <a:lnTo>
                  <a:pt x="524320" y="332315"/>
                </a:lnTo>
                <a:lnTo>
                  <a:pt x="0" y="332315"/>
                </a:lnTo>
                <a:lnTo>
                  <a:pt x="0" y="0"/>
                </a:lnTo>
                <a:close/>
              </a:path>
            </a:pathLst>
          </a:custGeom>
          <a:blipFill>
            <a:blip r:embed="rId26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9" name="Freeform 29"/>
          <p:cNvSpPr/>
          <p:nvPr/>
        </p:nvSpPr>
        <p:spPr>
          <a:xfrm>
            <a:off x="163883" y="9073603"/>
            <a:ext cx="1048639" cy="649861"/>
          </a:xfrm>
          <a:custGeom>
            <a:avLst/>
            <a:gdLst/>
            <a:ahLst/>
            <a:cxnLst/>
            <a:rect l="l" t="t" r="r" b="b"/>
            <a:pathLst>
              <a:path w="1048639" h="649861">
                <a:moveTo>
                  <a:pt x="0" y="0"/>
                </a:moveTo>
                <a:lnTo>
                  <a:pt x="1048639" y="0"/>
                </a:lnTo>
                <a:lnTo>
                  <a:pt x="1048639" y="649861"/>
                </a:lnTo>
                <a:lnTo>
                  <a:pt x="0" y="649861"/>
                </a:lnTo>
                <a:lnTo>
                  <a:pt x="0" y="0"/>
                </a:lnTo>
                <a:close/>
              </a:path>
            </a:pathLst>
          </a:custGeom>
          <a:blipFill>
            <a:blip r:embed="rId27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0" name="Freeform 30"/>
          <p:cNvSpPr/>
          <p:nvPr/>
        </p:nvSpPr>
        <p:spPr>
          <a:xfrm>
            <a:off x="1397052" y="9069032"/>
            <a:ext cx="4829647" cy="649861"/>
          </a:xfrm>
          <a:custGeom>
            <a:avLst/>
            <a:gdLst/>
            <a:ahLst/>
            <a:cxnLst/>
            <a:rect l="l" t="t" r="r" b="b"/>
            <a:pathLst>
              <a:path w="4829647" h="649861">
                <a:moveTo>
                  <a:pt x="0" y="0"/>
                </a:moveTo>
                <a:lnTo>
                  <a:pt x="4829647" y="0"/>
                </a:lnTo>
                <a:lnTo>
                  <a:pt x="4829647" y="649861"/>
                </a:lnTo>
                <a:lnTo>
                  <a:pt x="0" y="649861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1" name="Freeform 31"/>
          <p:cNvSpPr/>
          <p:nvPr/>
        </p:nvSpPr>
        <p:spPr>
          <a:xfrm>
            <a:off x="1018383" y="7114598"/>
            <a:ext cx="4696721" cy="812326"/>
          </a:xfrm>
          <a:custGeom>
            <a:avLst/>
            <a:gdLst/>
            <a:ahLst/>
            <a:cxnLst/>
            <a:rect l="l" t="t" r="r" b="b"/>
            <a:pathLst>
              <a:path w="4696721" h="812326">
                <a:moveTo>
                  <a:pt x="0" y="0"/>
                </a:moveTo>
                <a:lnTo>
                  <a:pt x="4696721" y="0"/>
                </a:lnTo>
                <a:lnTo>
                  <a:pt x="4696721" y="812326"/>
                </a:lnTo>
                <a:lnTo>
                  <a:pt x="0" y="812326"/>
                </a:lnTo>
                <a:lnTo>
                  <a:pt x="0" y="0"/>
                </a:lnTo>
                <a:close/>
              </a:path>
            </a:pathLst>
          </a:custGeom>
          <a:blipFill>
            <a:blip r:embed="rId28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32" name="Group 32"/>
          <p:cNvGrpSpPr/>
          <p:nvPr/>
        </p:nvGrpSpPr>
        <p:grpSpPr>
          <a:xfrm>
            <a:off x="1156450" y="7926924"/>
            <a:ext cx="4472983" cy="1054978"/>
            <a:chOff x="0" y="0"/>
            <a:chExt cx="1664374" cy="392552"/>
          </a:xfrm>
        </p:grpSpPr>
        <p:sp>
          <p:nvSpPr>
            <p:cNvPr id="33" name="Freeform 33"/>
            <p:cNvSpPr/>
            <p:nvPr/>
          </p:nvSpPr>
          <p:spPr>
            <a:xfrm>
              <a:off x="0" y="0"/>
              <a:ext cx="1664374" cy="392552"/>
            </a:xfrm>
            <a:custGeom>
              <a:avLst/>
              <a:gdLst/>
              <a:ahLst/>
              <a:cxnLst/>
              <a:rect l="l" t="t" r="r" b="b"/>
              <a:pathLst>
                <a:path w="1664374" h="392552">
                  <a:moveTo>
                    <a:pt x="46732" y="0"/>
                  </a:moveTo>
                  <a:lnTo>
                    <a:pt x="1617642" y="0"/>
                  </a:lnTo>
                  <a:cubicBezTo>
                    <a:pt x="1630036" y="0"/>
                    <a:pt x="1641923" y="4924"/>
                    <a:pt x="1650687" y="13688"/>
                  </a:cubicBezTo>
                  <a:cubicBezTo>
                    <a:pt x="1659451" y="22451"/>
                    <a:pt x="1664374" y="34338"/>
                    <a:pt x="1664374" y="46732"/>
                  </a:cubicBezTo>
                  <a:lnTo>
                    <a:pt x="1664374" y="345820"/>
                  </a:lnTo>
                  <a:cubicBezTo>
                    <a:pt x="1664374" y="371629"/>
                    <a:pt x="1643452" y="392552"/>
                    <a:pt x="1617642" y="392552"/>
                  </a:cubicBezTo>
                  <a:lnTo>
                    <a:pt x="46732" y="392552"/>
                  </a:lnTo>
                  <a:cubicBezTo>
                    <a:pt x="20923" y="392552"/>
                    <a:pt x="0" y="371629"/>
                    <a:pt x="0" y="345820"/>
                  </a:cubicBezTo>
                  <a:lnTo>
                    <a:pt x="0" y="46732"/>
                  </a:lnTo>
                  <a:cubicBezTo>
                    <a:pt x="0" y="20923"/>
                    <a:pt x="20923" y="0"/>
                    <a:pt x="46732" y="0"/>
                  </a:cubicBezTo>
                  <a:close/>
                </a:path>
              </a:pathLst>
            </a:custGeom>
            <a:solidFill>
              <a:srgbClr val="FFFFFF"/>
            </a:solidFill>
            <a:ln w="28575" cap="rnd">
              <a:solidFill>
                <a:srgbClr val="191919"/>
              </a:solidFill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" name="TextBox 34"/>
            <p:cNvSpPr txBox="1"/>
            <p:nvPr/>
          </p:nvSpPr>
          <p:spPr>
            <a:xfrm>
              <a:off x="0" y="-38100"/>
              <a:ext cx="1664374" cy="430652"/>
            </a:xfrm>
            <a:prstGeom prst="rect">
              <a:avLst/>
            </a:prstGeom>
          </p:spPr>
          <p:txBody>
            <a:bodyPr lIns="39385" tIns="39385" rIns="39385" bIns="39385" rtlCol="0" anchor="ctr"/>
            <a:lstStyle/>
            <a:p>
              <a:pPr algn="ctr">
                <a:lnSpc>
                  <a:spcPts val="2605"/>
                </a:lnSpc>
              </a:pPr>
              <a:endParaRPr/>
            </a:p>
          </p:txBody>
        </p:sp>
      </p:grpSp>
      <p:grpSp>
        <p:nvGrpSpPr>
          <p:cNvPr id="35" name="Group 35"/>
          <p:cNvGrpSpPr/>
          <p:nvPr/>
        </p:nvGrpSpPr>
        <p:grpSpPr>
          <a:xfrm>
            <a:off x="3728502" y="8244469"/>
            <a:ext cx="771031" cy="652573"/>
            <a:chOff x="0" y="0"/>
            <a:chExt cx="286897" cy="242819"/>
          </a:xfrm>
        </p:grpSpPr>
        <p:sp>
          <p:nvSpPr>
            <p:cNvPr id="36" name="Freeform 36"/>
            <p:cNvSpPr/>
            <p:nvPr/>
          </p:nvSpPr>
          <p:spPr>
            <a:xfrm>
              <a:off x="0" y="0"/>
              <a:ext cx="286897" cy="242819"/>
            </a:xfrm>
            <a:custGeom>
              <a:avLst/>
              <a:gdLst/>
              <a:ahLst/>
              <a:cxnLst/>
              <a:rect l="l" t="t" r="r" b="b"/>
              <a:pathLst>
                <a:path w="286897" h="242819">
                  <a:moveTo>
                    <a:pt x="40164" y="0"/>
                  </a:moveTo>
                  <a:lnTo>
                    <a:pt x="246733" y="0"/>
                  </a:lnTo>
                  <a:cubicBezTo>
                    <a:pt x="257385" y="0"/>
                    <a:pt x="267601" y="4232"/>
                    <a:pt x="275133" y="11764"/>
                  </a:cubicBezTo>
                  <a:cubicBezTo>
                    <a:pt x="282665" y="19296"/>
                    <a:pt x="286897" y="29512"/>
                    <a:pt x="286897" y="40164"/>
                  </a:cubicBezTo>
                  <a:lnTo>
                    <a:pt x="286897" y="202655"/>
                  </a:lnTo>
                  <a:cubicBezTo>
                    <a:pt x="286897" y="224837"/>
                    <a:pt x="268915" y="242819"/>
                    <a:pt x="246733" y="242819"/>
                  </a:cubicBezTo>
                  <a:lnTo>
                    <a:pt x="40164" y="242819"/>
                  </a:lnTo>
                  <a:cubicBezTo>
                    <a:pt x="29512" y="242819"/>
                    <a:pt x="19296" y="238588"/>
                    <a:pt x="11764" y="231055"/>
                  </a:cubicBezTo>
                  <a:cubicBezTo>
                    <a:pt x="4232" y="223523"/>
                    <a:pt x="0" y="213307"/>
                    <a:pt x="0" y="202655"/>
                  </a:cubicBezTo>
                  <a:lnTo>
                    <a:pt x="0" y="40164"/>
                  </a:lnTo>
                  <a:cubicBezTo>
                    <a:pt x="0" y="29512"/>
                    <a:pt x="4232" y="19296"/>
                    <a:pt x="11764" y="11764"/>
                  </a:cubicBezTo>
                  <a:cubicBezTo>
                    <a:pt x="19296" y="4232"/>
                    <a:pt x="29512" y="0"/>
                    <a:pt x="40164" y="0"/>
                  </a:cubicBezTo>
                  <a:close/>
                </a:path>
              </a:pathLst>
            </a:custGeom>
            <a:solidFill>
              <a:srgbClr val="FFDE59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7" name="TextBox 37"/>
            <p:cNvSpPr txBox="1"/>
            <p:nvPr/>
          </p:nvSpPr>
          <p:spPr>
            <a:xfrm>
              <a:off x="0" y="-38100"/>
              <a:ext cx="286897" cy="280919"/>
            </a:xfrm>
            <a:prstGeom prst="rect">
              <a:avLst/>
            </a:prstGeom>
          </p:spPr>
          <p:txBody>
            <a:bodyPr lIns="39385" tIns="39385" rIns="39385" bIns="39385" rtlCol="0" anchor="ctr"/>
            <a:lstStyle/>
            <a:p>
              <a:pPr algn="ctr">
                <a:lnSpc>
                  <a:spcPts val="2605"/>
                </a:lnSpc>
              </a:pPr>
              <a:endParaRPr/>
            </a:p>
          </p:txBody>
        </p:sp>
      </p:grpSp>
      <p:grpSp>
        <p:nvGrpSpPr>
          <p:cNvPr id="38" name="Group 38"/>
          <p:cNvGrpSpPr/>
          <p:nvPr/>
        </p:nvGrpSpPr>
        <p:grpSpPr>
          <a:xfrm>
            <a:off x="4532910" y="8244469"/>
            <a:ext cx="774918" cy="648684"/>
            <a:chOff x="0" y="0"/>
            <a:chExt cx="288343" cy="241372"/>
          </a:xfrm>
        </p:grpSpPr>
        <p:sp>
          <p:nvSpPr>
            <p:cNvPr id="39" name="Freeform 39"/>
            <p:cNvSpPr/>
            <p:nvPr/>
          </p:nvSpPr>
          <p:spPr>
            <a:xfrm>
              <a:off x="0" y="0"/>
              <a:ext cx="288343" cy="241372"/>
            </a:xfrm>
            <a:custGeom>
              <a:avLst/>
              <a:gdLst/>
              <a:ahLst/>
              <a:cxnLst/>
              <a:rect l="l" t="t" r="r" b="b"/>
              <a:pathLst>
                <a:path w="288343" h="241372">
                  <a:moveTo>
                    <a:pt x="39963" y="0"/>
                  </a:moveTo>
                  <a:lnTo>
                    <a:pt x="248381" y="0"/>
                  </a:lnTo>
                  <a:cubicBezTo>
                    <a:pt x="270451" y="0"/>
                    <a:pt x="288343" y="17892"/>
                    <a:pt x="288343" y="39963"/>
                  </a:cubicBezTo>
                  <a:lnTo>
                    <a:pt x="288343" y="201409"/>
                  </a:lnTo>
                  <a:cubicBezTo>
                    <a:pt x="288343" y="212008"/>
                    <a:pt x="284133" y="222173"/>
                    <a:pt x="276638" y="229667"/>
                  </a:cubicBezTo>
                  <a:cubicBezTo>
                    <a:pt x="269144" y="237162"/>
                    <a:pt x="258979" y="241372"/>
                    <a:pt x="248381" y="241372"/>
                  </a:cubicBezTo>
                  <a:lnTo>
                    <a:pt x="39963" y="241372"/>
                  </a:lnTo>
                  <a:cubicBezTo>
                    <a:pt x="29364" y="241372"/>
                    <a:pt x="19199" y="237162"/>
                    <a:pt x="11705" y="229667"/>
                  </a:cubicBezTo>
                  <a:cubicBezTo>
                    <a:pt x="4210" y="222173"/>
                    <a:pt x="0" y="212008"/>
                    <a:pt x="0" y="201409"/>
                  </a:cubicBezTo>
                  <a:lnTo>
                    <a:pt x="0" y="39963"/>
                  </a:lnTo>
                  <a:cubicBezTo>
                    <a:pt x="0" y="29364"/>
                    <a:pt x="4210" y="19199"/>
                    <a:pt x="11705" y="11705"/>
                  </a:cubicBezTo>
                  <a:cubicBezTo>
                    <a:pt x="19199" y="4210"/>
                    <a:pt x="29364" y="0"/>
                    <a:pt x="39963" y="0"/>
                  </a:cubicBezTo>
                  <a:close/>
                </a:path>
              </a:pathLst>
            </a:custGeom>
            <a:solidFill>
              <a:srgbClr val="D5E59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0" name="TextBox 40"/>
            <p:cNvSpPr txBox="1"/>
            <p:nvPr/>
          </p:nvSpPr>
          <p:spPr>
            <a:xfrm>
              <a:off x="0" y="-38100"/>
              <a:ext cx="288343" cy="279472"/>
            </a:xfrm>
            <a:prstGeom prst="rect">
              <a:avLst/>
            </a:prstGeom>
          </p:spPr>
          <p:txBody>
            <a:bodyPr lIns="39385" tIns="39385" rIns="39385" bIns="39385" rtlCol="0" anchor="ctr"/>
            <a:lstStyle/>
            <a:p>
              <a:pPr algn="ctr">
                <a:lnSpc>
                  <a:spcPts val="2605"/>
                </a:lnSpc>
              </a:pPr>
              <a:endParaRPr/>
            </a:p>
          </p:txBody>
        </p:sp>
      </p:grpSp>
      <p:grpSp>
        <p:nvGrpSpPr>
          <p:cNvPr id="41" name="Group 41"/>
          <p:cNvGrpSpPr/>
          <p:nvPr/>
        </p:nvGrpSpPr>
        <p:grpSpPr>
          <a:xfrm>
            <a:off x="2112534" y="8243343"/>
            <a:ext cx="773423" cy="652573"/>
            <a:chOff x="0" y="0"/>
            <a:chExt cx="287787" cy="242819"/>
          </a:xfrm>
        </p:grpSpPr>
        <p:sp>
          <p:nvSpPr>
            <p:cNvPr id="42" name="Freeform 42"/>
            <p:cNvSpPr/>
            <p:nvPr/>
          </p:nvSpPr>
          <p:spPr>
            <a:xfrm>
              <a:off x="0" y="0"/>
              <a:ext cx="287787" cy="242819"/>
            </a:xfrm>
            <a:custGeom>
              <a:avLst/>
              <a:gdLst/>
              <a:ahLst/>
              <a:cxnLst/>
              <a:rect l="l" t="t" r="r" b="b"/>
              <a:pathLst>
                <a:path w="287787" h="242819">
                  <a:moveTo>
                    <a:pt x="40040" y="0"/>
                  </a:moveTo>
                  <a:lnTo>
                    <a:pt x="247747" y="0"/>
                  </a:lnTo>
                  <a:cubicBezTo>
                    <a:pt x="269860" y="0"/>
                    <a:pt x="287787" y="17926"/>
                    <a:pt x="287787" y="40040"/>
                  </a:cubicBezTo>
                  <a:lnTo>
                    <a:pt x="287787" y="202779"/>
                  </a:lnTo>
                  <a:cubicBezTo>
                    <a:pt x="287787" y="224893"/>
                    <a:pt x="269860" y="242819"/>
                    <a:pt x="247747" y="242819"/>
                  </a:cubicBezTo>
                  <a:lnTo>
                    <a:pt x="40040" y="242819"/>
                  </a:lnTo>
                  <a:cubicBezTo>
                    <a:pt x="17926" y="242819"/>
                    <a:pt x="0" y="224893"/>
                    <a:pt x="0" y="202779"/>
                  </a:cubicBezTo>
                  <a:lnTo>
                    <a:pt x="0" y="40040"/>
                  </a:lnTo>
                  <a:cubicBezTo>
                    <a:pt x="0" y="17926"/>
                    <a:pt x="17926" y="0"/>
                    <a:pt x="40040" y="0"/>
                  </a:cubicBezTo>
                  <a:close/>
                </a:path>
              </a:pathLst>
            </a:custGeom>
            <a:solidFill>
              <a:srgbClr val="972626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3" name="TextBox 43"/>
            <p:cNvSpPr txBox="1"/>
            <p:nvPr/>
          </p:nvSpPr>
          <p:spPr>
            <a:xfrm>
              <a:off x="0" y="-38100"/>
              <a:ext cx="287787" cy="280919"/>
            </a:xfrm>
            <a:prstGeom prst="rect">
              <a:avLst/>
            </a:prstGeom>
          </p:spPr>
          <p:txBody>
            <a:bodyPr lIns="39385" tIns="39385" rIns="39385" bIns="39385" rtlCol="0" anchor="ctr"/>
            <a:lstStyle/>
            <a:p>
              <a:pPr algn="ctr">
                <a:lnSpc>
                  <a:spcPts val="2605"/>
                </a:lnSpc>
              </a:pPr>
              <a:endParaRPr/>
            </a:p>
          </p:txBody>
        </p:sp>
      </p:grpSp>
      <p:grpSp>
        <p:nvGrpSpPr>
          <p:cNvPr id="44" name="Group 44"/>
          <p:cNvGrpSpPr/>
          <p:nvPr/>
        </p:nvGrpSpPr>
        <p:grpSpPr>
          <a:xfrm>
            <a:off x="2922881" y="8244469"/>
            <a:ext cx="771031" cy="652573"/>
            <a:chOff x="0" y="0"/>
            <a:chExt cx="286897" cy="242819"/>
          </a:xfrm>
        </p:grpSpPr>
        <p:sp>
          <p:nvSpPr>
            <p:cNvPr id="45" name="Freeform 45"/>
            <p:cNvSpPr/>
            <p:nvPr/>
          </p:nvSpPr>
          <p:spPr>
            <a:xfrm>
              <a:off x="0" y="0"/>
              <a:ext cx="286897" cy="242819"/>
            </a:xfrm>
            <a:custGeom>
              <a:avLst/>
              <a:gdLst/>
              <a:ahLst/>
              <a:cxnLst/>
              <a:rect l="l" t="t" r="r" b="b"/>
              <a:pathLst>
                <a:path w="286897" h="242819">
                  <a:moveTo>
                    <a:pt x="40164" y="0"/>
                  </a:moveTo>
                  <a:lnTo>
                    <a:pt x="246733" y="0"/>
                  </a:lnTo>
                  <a:cubicBezTo>
                    <a:pt x="257385" y="0"/>
                    <a:pt x="267601" y="4232"/>
                    <a:pt x="275133" y="11764"/>
                  </a:cubicBezTo>
                  <a:cubicBezTo>
                    <a:pt x="282665" y="19296"/>
                    <a:pt x="286897" y="29512"/>
                    <a:pt x="286897" y="40164"/>
                  </a:cubicBezTo>
                  <a:lnTo>
                    <a:pt x="286897" y="202655"/>
                  </a:lnTo>
                  <a:cubicBezTo>
                    <a:pt x="286897" y="224837"/>
                    <a:pt x="268915" y="242819"/>
                    <a:pt x="246733" y="242819"/>
                  </a:cubicBezTo>
                  <a:lnTo>
                    <a:pt x="40164" y="242819"/>
                  </a:lnTo>
                  <a:cubicBezTo>
                    <a:pt x="29512" y="242819"/>
                    <a:pt x="19296" y="238588"/>
                    <a:pt x="11764" y="231055"/>
                  </a:cubicBezTo>
                  <a:cubicBezTo>
                    <a:pt x="4232" y="223523"/>
                    <a:pt x="0" y="213307"/>
                    <a:pt x="0" y="202655"/>
                  </a:cubicBezTo>
                  <a:lnTo>
                    <a:pt x="0" y="40164"/>
                  </a:lnTo>
                  <a:cubicBezTo>
                    <a:pt x="0" y="29512"/>
                    <a:pt x="4232" y="19296"/>
                    <a:pt x="11764" y="11764"/>
                  </a:cubicBezTo>
                  <a:cubicBezTo>
                    <a:pt x="19296" y="4232"/>
                    <a:pt x="29512" y="0"/>
                    <a:pt x="40164" y="0"/>
                  </a:cubicBezTo>
                  <a:close/>
                </a:path>
              </a:pathLst>
            </a:custGeom>
            <a:solidFill>
              <a:srgbClr val="FF914D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6" name="TextBox 46"/>
            <p:cNvSpPr txBox="1"/>
            <p:nvPr/>
          </p:nvSpPr>
          <p:spPr>
            <a:xfrm>
              <a:off x="0" y="-38100"/>
              <a:ext cx="286897" cy="280919"/>
            </a:xfrm>
            <a:prstGeom prst="rect">
              <a:avLst/>
            </a:prstGeom>
          </p:spPr>
          <p:txBody>
            <a:bodyPr lIns="39385" tIns="39385" rIns="39385" bIns="39385" rtlCol="0" anchor="ctr"/>
            <a:lstStyle/>
            <a:p>
              <a:pPr algn="ctr">
                <a:lnSpc>
                  <a:spcPts val="2605"/>
                </a:lnSpc>
              </a:pPr>
              <a:endParaRPr/>
            </a:p>
          </p:txBody>
        </p:sp>
      </p:grpSp>
      <p:grpSp>
        <p:nvGrpSpPr>
          <p:cNvPr id="47" name="Group 47"/>
          <p:cNvGrpSpPr/>
          <p:nvPr/>
        </p:nvGrpSpPr>
        <p:grpSpPr>
          <a:xfrm>
            <a:off x="6062188" y="7851800"/>
            <a:ext cx="2141438" cy="1264737"/>
            <a:chOff x="0" y="0"/>
            <a:chExt cx="796818" cy="470602"/>
          </a:xfrm>
        </p:grpSpPr>
        <p:sp>
          <p:nvSpPr>
            <p:cNvPr id="48" name="Freeform 48"/>
            <p:cNvSpPr/>
            <p:nvPr/>
          </p:nvSpPr>
          <p:spPr>
            <a:xfrm>
              <a:off x="0" y="0"/>
              <a:ext cx="796818" cy="470602"/>
            </a:xfrm>
            <a:custGeom>
              <a:avLst/>
              <a:gdLst/>
              <a:ahLst/>
              <a:cxnLst/>
              <a:rect l="l" t="t" r="r" b="b"/>
              <a:pathLst>
                <a:path w="796818" h="470602">
                  <a:moveTo>
                    <a:pt x="97613" y="0"/>
                  </a:moveTo>
                  <a:lnTo>
                    <a:pt x="699205" y="0"/>
                  </a:lnTo>
                  <a:cubicBezTo>
                    <a:pt x="753115" y="0"/>
                    <a:pt x="796818" y="43703"/>
                    <a:pt x="796818" y="97613"/>
                  </a:cubicBezTo>
                  <a:lnTo>
                    <a:pt x="796818" y="372989"/>
                  </a:lnTo>
                  <a:cubicBezTo>
                    <a:pt x="796818" y="426899"/>
                    <a:pt x="753115" y="470602"/>
                    <a:pt x="699205" y="470602"/>
                  </a:cubicBezTo>
                  <a:lnTo>
                    <a:pt x="97613" y="470602"/>
                  </a:lnTo>
                  <a:cubicBezTo>
                    <a:pt x="43703" y="470602"/>
                    <a:pt x="0" y="426899"/>
                    <a:pt x="0" y="372989"/>
                  </a:cubicBezTo>
                  <a:lnTo>
                    <a:pt x="0" y="97613"/>
                  </a:lnTo>
                  <a:cubicBezTo>
                    <a:pt x="0" y="43703"/>
                    <a:pt x="43703" y="0"/>
                    <a:pt x="97613" y="0"/>
                  </a:cubicBezTo>
                  <a:close/>
                </a:path>
              </a:pathLst>
            </a:custGeom>
            <a:solidFill>
              <a:srgbClr val="FFFFFF"/>
            </a:solidFill>
            <a:ln w="28575" cap="rnd">
              <a:solidFill>
                <a:srgbClr val="191919"/>
              </a:solidFill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9" name="TextBox 49"/>
            <p:cNvSpPr txBox="1"/>
            <p:nvPr/>
          </p:nvSpPr>
          <p:spPr>
            <a:xfrm>
              <a:off x="0" y="-38100"/>
              <a:ext cx="796818" cy="508702"/>
            </a:xfrm>
            <a:prstGeom prst="rect">
              <a:avLst/>
            </a:prstGeom>
          </p:spPr>
          <p:txBody>
            <a:bodyPr lIns="39385" tIns="39385" rIns="39385" bIns="39385" rtlCol="0" anchor="ctr"/>
            <a:lstStyle/>
            <a:p>
              <a:pPr algn="ctr">
                <a:lnSpc>
                  <a:spcPts val="2605"/>
                </a:lnSpc>
              </a:pPr>
              <a:endParaRPr/>
            </a:p>
          </p:txBody>
        </p:sp>
      </p:grpSp>
      <p:sp>
        <p:nvSpPr>
          <p:cNvPr id="50" name="Freeform 50"/>
          <p:cNvSpPr/>
          <p:nvPr/>
        </p:nvSpPr>
        <p:spPr>
          <a:xfrm>
            <a:off x="7760626" y="8294801"/>
            <a:ext cx="313002" cy="307524"/>
          </a:xfrm>
          <a:custGeom>
            <a:avLst/>
            <a:gdLst/>
            <a:ahLst/>
            <a:cxnLst/>
            <a:rect l="l" t="t" r="r" b="b"/>
            <a:pathLst>
              <a:path w="313002" h="307524">
                <a:moveTo>
                  <a:pt x="0" y="0"/>
                </a:moveTo>
                <a:lnTo>
                  <a:pt x="313002" y="0"/>
                </a:lnTo>
                <a:lnTo>
                  <a:pt x="313002" y="307524"/>
                </a:lnTo>
                <a:lnTo>
                  <a:pt x="0" y="307524"/>
                </a:lnTo>
                <a:lnTo>
                  <a:pt x="0" y="0"/>
                </a:lnTo>
                <a:close/>
              </a:path>
            </a:pathLst>
          </a:custGeom>
          <a:blipFill>
            <a:blip r:embed="rId29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1" name="Freeform 51"/>
          <p:cNvSpPr/>
          <p:nvPr/>
        </p:nvSpPr>
        <p:spPr>
          <a:xfrm>
            <a:off x="1337964" y="8221182"/>
            <a:ext cx="430692" cy="430692"/>
          </a:xfrm>
          <a:custGeom>
            <a:avLst/>
            <a:gdLst/>
            <a:ahLst/>
            <a:cxnLst/>
            <a:rect l="l" t="t" r="r" b="b"/>
            <a:pathLst>
              <a:path w="430692" h="430692">
                <a:moveTo>
                  <a:pt x="0" y="0"/>
                </a:moveTo>
                <a:lnTo>
                  <a:pt x="430692" y="0"/>
                </a:lnTo>
                <a:lnTo>
                  <a:pt x="430692" y="430692"/>
                </a:lnTo>
                <a:lnTo>
                  <a:pt x="0" y="43069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52" name="Group 52"/>
          <p:cNvGrpSpPr/>
          <p:nvPr/>
        </p:nvGrpSpPr>
        <p:grpSpPr>
          <a:xfrm>
            <a:off x="6042244" y="2151055"/>
            <a:ext cx="2168011" cy="1858921"/>
            <a:chOff x="0" y="0"/>
            <a:chExt cx="806706" cy="691695"/>
          </a:xfrm>
        </p:grpSpPr>
        <p:sp>
          <p:nvSpPr>
            <p:cNvPr id="53" name="Freeform 53"/>
            <p:cNvSpPr/>
            <p:nvPr/>
          </p:nvSpPr>
          <p:spPr>
            <a:xfrm>
              <a:off x="0" y="0"/>
              <a:ext cx="806706" cy="691695"/>
            </a:xfrm>
            <a:custGeom>
              <a:avLst/>
              <a:gdLst/>
              <a:ahLst/>
              <a:cxnLst/>
              <a:rect l="l" t="t" r="r" b="b"/>
              <a:pathLst>
                <a:path w="806706" h="691695">
                  <a:moveTo>
                    <a:pt x="96416" y="0"/>
                  </a:moveTo>
                  <a:lnTo>
                    <a:pt x="710290" y="0"/>
                  </a:lnTo>
                  <a:cubicBezTo>
                    <a:pt x="735861" y="0"/>
                    <a:pt x="760385" y="10158"/>
                    <a:pt x="778466" y="28240"/>
                  </a:cubicBezTo>
                  <a:cubicBezTo>
                    <a:pt x="796548" y="46321"/>
                    <a:pt x="806706" y="70845"/>
                    <a:pt x="806706" y="96416"/>
                  </a:cubicBezTo>
                  <a:lnTo>
                    <a:pt x="806706" y="595279"/>
                  </a:lnTo>
                  <a:cubicBezTo>
                    <a:pt x="806706" y="620850"/>
                    <a:pt x="796548" y="645374"/>
                    <a:pt x="778466" y="663455"/>
                  </a:cubicBezTo>
                  <a:cubicBezTo>
                    <a:pt x="760385" y="681537"/>
                    <a:pt x="735861" y="691695"/>
                    <a:pt x="710290" y="691695"/>
                  </a:cubicBezTo>
                  <a:lnTo>
                    <a:pt x="96416" y="691695"/>
                  </a:lnTo>
                  <a:cubicBezTo>
                    <a:pt x="70845" y="691695"/>
                    <a:pt x="46321" y="681537"/>
                    <a:pt x="28240" y="663455"/>
                  </a:cubicBezTo>
                  <a:cubicBezTo>
                    <a:pt x="10158" y="645374"/>
                    <a:pt x="0" y="620850"/>
                    <a:pt x="0" y="595279"/>
                  </a:cubicBezTo>
                  <a:lnTo>
                    <a:pt x="0" y="96416"/>
                  </a:lnTo>
                  <a:cubicBezTo>
                    <a:pt x="0" y="70845"/>
                    <a:pt x="10158" y="46321"/>
                    <a:pt x="28240" y="28240"/>
                  </a:cubicBezTo>
                  <a:cubicBezTo>
                    <a:pt x="46321" y="10158"/>
                    <a:pt x="70845" y="0"/>
                    <a:pt x="96416" y="0"/>
                  </a:cubicBezTo>
                  <a:close/>
                </a:path>
              </a:pathLst>
            </a:custGeom>
            <a:solidFill>
              <a:srgbClr val="FFFFFF"/>
            </a:solidFill>
            <a:ln w="28575" cap="rnd">
              <a:solidFill>
                <a:srgbClr val="191919"/>
              </a:solidFill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4" name="TextBox 54"/>
            <p:cNvSpPr txBox="1"/>
            <p:nvPr/>
          </p:nvSpPr>
          <p:spPr>
            <a:xfrm>
              <a:off x="0" y="-38100"/>
              <a:ext cx="806706" cy="729795"/>
            </a:xfrm>
            <a:prstGeom prst="rect">
              <a:avLst/>
            </a:prstGeom>
          </p:spPr>
          <p:txBody>
            <a:bodyPr lIns="39385" tIns="39385" rIns="39385" bIns="39385" rtlCol="0" anchor="ctr"/>
            <a:lstStyle/>
            <a:p>
              <a:pPr algn="ctr">
                <a:lnSpc>
                  <a:spcPts val="2605"/>
                </a:lnSpc>
              </a:pPr>
              <a:endParaRPr/>
            </a:p>
          </p:txBody>
        </p:sp>
      </p:grpSp>
      <p:sp>
        <p:nvSpPr>
          <p:cNvPr id="55" name="Freeform 55"/>
          <p:cNvSpPr/>
          <p:nvPr/>
        </p:nvSpPr>
        <p:spPr>
          <a:xfrm>
            <a:off x="6880535" y="2306136"/>
            <a:ext cx="406254" cy="406994"/>
          </a:xfrm>
          <a:custGeom>
            <a:avLst/>
            <a:gdLst/>
            <a:ahLst/>
            <a:cxnLst/>
            <a:rect l="l" t="t" r="r" b="b"/>
            <a:pathLst>
              <a:path w="406254" h="406994">
                <a:moveTo>
                  <a:pt x="0" y="0"/>
                </a:moveTo>
                <a:lnTo>
                  <a:pt x="406254" y="0"/>
                </a:lnTo>
                <a:lnTo>
                  <a:pt x="406254" y="406994"/>
                </a:lnTo>
                <a:lnTo>
                  <a:pt x="0" y="40699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6" name="Freeform 56"/>
          <p:cNvSpPr/>
          <p:nvPr/>
        </p:nvSpPr>
        <p:spPr>
          <a:xfrm>
            <a:off x="5618215" y="3611704"/>
            <a:ext cx="424029" cy="159011"/>
          </a:xfrm>
          <a:custGeom>
            <a:avLst/>
            <a:gdLst/>
            <a:ahLst/>
            <a:cxnLst/>
            <a:rect l="l" t="t" r="r" b="b"/>
            <a:pathLst>
              <a:path w="424029" h="159011">
                <a:moveTo>
                  <a:pt x="0" y="0"/>
                </a:moveTo>
                <a:lnTo>
                  <a:pt x="424029" y="0"/>
                </a:lnTo>
                <a:lnTo>
                  <a:pt x="424029" y="159011"/>
                </a:lnTo>
                <a:lnTo>
                  <a:pt x="0" y="15901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7" name="Freeform 57"/>
          <p:cNvSpPr/>
          <p:nvPr/>
        </p:nvSpPr>
        <p:spPr>
          <a:xfrm>
            <a:off x="1331365" y="7278829"/>
            <a:ext cx="437292" cy="483863"/>
          </a:xfrm>
          <a:custGeom>
            <a:avLst/>
            <a:gdLst/>
            <a:ahLst/>
            <a:cxnLst/>
            <a:rect l="l" t="t" r="r" b="b"/>
            <a:pathLst>
              <a:path w="437292" h="483863">
                <a:moveTo>
                  <a:pt x="0" y="0"/>
                </a:moveTo>
                <a:lnTo>
                  <a:pt x="437291" y="0"/>
                </a:lnTo>
                <a:lnTo>
                  <a:pt x="437291" y="483864"/>
                </a:lnTo>
                <a:lnTo>
                  <a:pt x="0" y="48386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8" name="TextBox 58"/>
          <p:cNvSpPr txBox="1"/>
          <p:nvPr/>
        </p:nvSpPr>
        <p:spPr>
          <a:xfrm>
            <a:off x="1734183" y="872340"/>
            <a:ext cx="3926924" cy="4135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39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AI-Based Early Warning System Framework</a:t>
            </a:r>
          </a:p>
          <a:p>
            <a:pPr algn="ctr">
              <a:lnSpc>
                <a:spcPts val="1679"/>
              </a:lnSpc>
            </a:pPr>
            <a:r>
              <a:rPr lang="en-US" sz="1399" b="1">
                <a:solidFill>
                  <a:srgbClr val="004AAD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(Student Risk Classification)</a:t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575282" y="932439"/>
            <a:ext cx="400196" cy="2015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14"/>
              </a:lnSpc>
            </a:pPr>
            <a:r>
              <a:rPr lang="en-US" sz="1262" b="1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Start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2047837" y="1748585"/>
            <a:ext cx="1267288" cy="1624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316"/>
              </a:lnSpc>
            </a:pPr>
            <a:r>
              <a:rPr lang="en-US" sz="1097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1. Data Collection</a:t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2017655" y="2443205"/>
            <a:ext cx="1684158" cy="1624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316"/>
              </a:lnSpc>
            </a:pPr>
            <a:r>
              <a:rPr lang="en-US" sz="1097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2. Data Pre-processing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2017655" y="2676817"/>
            <a:ext cx="3334967" cy="6107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25043" lvl="1" indent="-112521" algn="l">
              <a:lnSpc>
                <a:spcPts val="1250"/>
              </a:lnSpc>
              <a:buFont typeface="Arial"/>
              <a:buChar char="•"/>
            </a:pPr>
            <a:r>
              <a:rPr lang="en-US" sz="1042" b="1">
                <a:solidFill>
                  <a:srgbClr val="000000"/>
                </a:solidFill>
                <a:latin typeface="Canva Sans Medium"/>
                <a:ea typeface="Canva Sans Medium"/>
                <a:cs typeface="Canva Sans Medium"/>
                <a:sym typeface="Canva Sans Medium"/>
              </a:rPr>
              <a:t>Handle Missing Values</a:t>
            </a:r>
          </a:p>
          <a:p>
            <a:pPr marL="225043" lvl="1" indent="-112521" algn="l">
              <a:lnSpc>
                <a:spcPts val="1250"/>
              </a:lnSpc>
              <a:buFont typeface="Arial"/>
              <a:buChar char="•"/>
            </a:pPr>
            <a:r>
              <a:rPr lang="en-US" sz="1042" b="1">
                <a:solidFill>
                  <a:srgbClr val="000000"/>
                </a:solidFill>
                <a:latin typeface="Canva Sans Medium"/>
                <a:ea typeface="Canva Sans Medium"/>
                <a:cs typeface="Canva Sans Medium"/>
                <a:sym typeface="Canva Sans Medium"/>
              </a:rPr>
              <a:t>Encoding categorical Variable </a:t>
            </a:r>
          </a:p>
          <a:p>
            <a:pPr marL="225043" lvl="1" indent="-112521" algn="l">
              <a:lnSpc>
                <a:spcPts val="1250"/>
              </a:lnSpc>
              <a:buFont typeface="Arial"/>
              <a:buChar char="•"/>
            </a:pPr>
            <a:r>
              <a:rPr lang="en-US" sz="1042" b="1">
                <a:solidFill>
                  <a:srgbClr val="000000"/>
                </a:solidFill>
                <a:latin typeface="Canva Sans Medium"/>
                <a:ea typeface="Canva Sans Medium"/>
                <a:cs typeface="Canva Sans Medium"/>
                <a:sym typeface="Canva Sans Medium"/>
              </a:rPr>
              <a:t>Convert Percentage Features to Numeric</a:t>
            </a:r>
          </a:p>
          <a:p>
            <a:pPr algn="l">
              <a:lnSpc>
                <a:spcPts val="1250"/>
              </a:lnSpc>
            </a:pPr>
            <a:endParaRPr lang="en-US" sz="1042" b="1">
              <a:solidFill>
                <a:srgbClr val="000000"/>
              </a:solidFill>
              <a:latin typeface="Canva Sans Medium"/>
              <a:ea typeface="Canva Sans Medium"/>
              <a:cs typeface="Canva Sans Medium"/>
              <a:sym typeface="Canva Sans Medium"/>
            </a:endParaRPr>
          </a:p>
        </p:txBody>
      </p:sp>
      <p:sp>
        <p:nvSpPr>
          <p:cNvPr id="63" name="TextBox 63"/>
          <p:cNvSpPr txBox="1"/>
          <p:nvPr/>
        </p:nvSpPr>
        <p:spPr>
          <a:xfrm>
            <a:off x="2017655" y="3379322"/>
            <a:ext cx="1667484" cy="1624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316"/>
              </a:lnSpc>
            </a:pPr>
            <a:r>
              <a:rPr lang="en-US" sz="1097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3. Feature Engineering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2017655" y="3613322"/>
            <a:ext cx="3334967" cy="3006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25043" lvl="1" indent="-112521" algn="l">
              <a:lnSpc>
                <a:spcPts val="1250"/>
              </a:lnSpc>
              <a:buFont typeface="Arial"/>
              <a:buChar char="•"/>
            </a:pPr>
            <a:r>
              <a:rPr lang="en-US" sz="1042" b="1">
                <a:solidFill>
                  <a:srgbClr val="000000"/>
                </a:solidFill>
                <a:latin typeface="Canva Sans Medium"/>
                <a:ea typeface="Canva Sans Medium"/>
                <a:cs typeface="Canva Sans Medium"/>
                <a:sym typeface="Canva Sans Medium"/>
              </a:rPr>
              <a:t>Feature Selection / Feature Importance</a:t>
            </a:r>
          </a:p>
          <a:p>
            <a:pPr algn="l">
              <a:lnSpc>
                <a:spcPts val="1250"/>
              </a:lnSpc>
            </a:pPr>
            <a:endParaRPr lang="en-US" sz="1042" b="1">
              <a:solidFill>
                <a:srgbClr val="000000"/>
              </a:solidFill>
              <a:latin typeface="Canva Sans Medium"/>
              <a:ea typeface="Canva Sans Medium"/>
              <a:cs typeface="Canva Sans Medium"/>
              <a:sym typeface="Canva Sans Medium"/>
            </a:endParaRPr>
          </a:p>
        </p:txBody>
      </p:sp>
      <p:sp>
        <p:nvSpPr>
          <p:cNvPr id="65" name="TextBox 65"/>
          <p:cNvSpPr txBox="1"/>
          <p:nvPr/>
        </p:nvSpPr>
        <p:spPr>
          <a:xfrm>
            <a:off x="2017655" y="4212569"/>
            <a:ext cx="2067680" cy="1624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316"/>
              </a:lnSpc>
            </a:pPr>
            <a:r>
              <a:rPr lang="en-US" sz="1097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4. Train / Test Split (Stratified)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2434526" y="4488206"/>
            <a:ext cx="850417" cy="1255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19"/>
              </a:lnSpc>
            </a:pPr>
            <a:r>
              <a:rPr lang="en-US" sz="849" b="1">
                <a:solidFill>
                  <a:srgbClr val="000000"/>
                </a:solidFill>
                <a:latin typeface="Canva Sans Medium"/>
                <a:ea typeface="Canva Sans Medium"/>
                <a:cs typeface="Canva Sans Medium"/>
                <a:sym typeface="Canva Sans Medium"/>
              </a:rPr>
              <a:t>Train Set (80%)</a:t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4085335" y="4488206"/>
            <a:ext cx="850417" cy="1255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19"/>
              </a:lnSpc>
            </a:pPr>
            <a:r>
              <a:rPr lang="en-US" sz="849" b="1">
                <a:solidFill>
                  <a:srgbClr val="000000"/>
                </a:solidFill>
                <a:latin typeface="Canva Sans Medium"/>
                <a:ea typeface="Canva Sans Medium"/>
                <a:cs typeface="Canva Sans Medium"/>
                <a:sym typeface="Canva Sans Medium"/>
              </a:rPr>
              <a:t>Test Set (20%)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2201078" y="4714520"/>
            <a:ext cx="2409514" cy="1255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19"/>
              </a:lnSpc>
            </a:pPr>
            <a:r>
              <a:rPr lang="en-US" sz="849" b="1">
                <a:solidFill>
                  <a:srgbClr val="000000"/>
                </a:solidFill>
                <a:latin typeface="Canva Sans Medium"/>
                <a:ea typeface="Canva Sans Medium"/>
                <a:cs typeface="Canva Sans Medium"/>
                <a:sym typeface="Canva Sans Medium"/>
              </a:rPr>
              <a:t>Stratified Split to Maintain Class Distribution</a:t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1631866" y="9175410"/>
            <a:ext cx="4102010" cy="4135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67"/>
              </a:lnSpc>
            </a:pPr>
            <a:r>
              <a:rPr lang="en-US" sz="1389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End: Student Risk Classification &amp; Insights Generated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1985981" y="7265044"/>
            <a:ext cx="1400686" cy="1624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316"/>
              </a:lnSpc>
            </a:pPr>
            <a:r>
              <a:rPr lang="en-US" sz="1097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7. Model Evaluation</a:t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1925293" y="7491832"/>
            <a:ext cx="850417" cy="1572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16983" lvl="1" indent="-108492" algn="l">
              <a:lnSpc>
                <a:spcPts val="1206"/>
              </a:lnSpc>
              <a:buFont typeface="Arial"/>
              <a:buChar char="•"/>
            </a:pPr>
            <a:r>
              <a:rPr lang="en-US" sz="1005" b="1">
                <a:solidFill>
                  <a:srgbClr val="000000"/>
                </a:solidFill>
                <a:latin typeface="Canva Sans Medium"/>
                <a:ea typeface="Canva Sans Medium"/>
                <a:cs typeface="Canva Sans Medium"/>
                <a:sym typeface="Canva Sans Medium"/>
              </a:rPr>
              <a:t>Accuracy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2728964" y="7491832"/>
            <a:ext cx="850417" cy="1572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16983" lvl="1" indent="-108492" algn="l">
              <a:lnSpc>
                <a:spcPts val="1206"/>
              </a:lnSpc>
              <a:buFont typeface="Arial"/>
              <a:buChar char="•"/>
            </a:pPr>
            <a:r>
              <a:rPr lang="en-US" sz="1005" b="1">
                <a:solidFill>
                  <a:srgbClr val="000000"/>
                </a:solidFill>
                <a:latin typeface="Canva Sans Medium"/>
                <a:ea typeface="Canva Sans Medium"/>
                <a:cs typeface="Canva Sans Medium"/>
                <a:sym typeface="Canva Sans Medium"/>
              </a:rPr>
              <a:t>Precision</a:t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3511729" y="7499217"/>
            <a:ext cx="850417" cy="1498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00245" lvl="1" indent="-100122" algn="l">
              <a:lnSpc>
                <a:spcPts val="1112"/>
              </a:lnSpc>
              <a:buFont typeface="Arial"/>
              <a:buChar char="•"/>
            </a:pPr>
            <a:r>
              <a:rPr lang="en-US" sz="927" b="1">
                <a:solidFill>
                  <a:srgbClr val="000000"/>
                </a:solidFill>
                <a:latin typeface="Canva Sans Medium"/>
                <a:ea typeface="Canva Sans Medium"/>
                <a:cs typeface="Canva Sans Medium"/>
                <a:sym typeface="Canva Sans Medium"/>
              </a:rPr>
              <a:t>Recall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4855884" y="7508742"/>
            <a:ext cx="850417" cy="2363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69512" lvl="1" indent="-84756" algn="l">
              <a:lnSpc>
                <a:spcPts val="942"/>
              </a:lnSpc>
              <a:buFont typeface="Arial"/>
              <a:buChar char="•"/>
            </a:pPr>
            <a:r>
              <a:rPr lang="en-US" sz="785" b="1">
                <a:solidFill>
                  <a:srgbClr val="000000"/>
                </a:solidFill>
                <a:latin typeface="Canva Sans Medium"/>
                <a:ea typeface="Canva Sans Medium"/>
                <a:cs typeface="Canva Sans Medium"/>
                <a:sym typeface="Canva Sans Medium"/>
              </a:rPr>
              <a:t>Confusion Matrix</a:t>
            </a:r>
          </a:p>
        </p:txBody>
      </p:sp>
      <p:sp>
        <p:nvSpPr>
          <p:cNvPr id="75" name="TextBox 75"/>
          <p:cNvSpPr txBox="1"/>
          <p:nvPr/>
        </p:nvSpPr>
        <p:spPr>
          <a:xfrm>
            <a:off x="1985981" y="8043954"/>
            <a:ext cx="3485041" cy="1476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184"/>
              </a:lnSpc>
            </a:pPr>
            <a:r>
              <a:rPr lang="en-US" sz="987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8. Student Performance Prediction (Risk Classification)</a:t>
            </a:r>
          </a:p>
        </p:txBody>
      </p:sp>
      <p:sp>
        <p:nvSpPr>
          <p:cNvPr id="76" name="TextBox 76"/>
          <p:cNvSpPr txBox="1"/>
          <p:nvPr/>
        </p:nvSpPr>
        <p:spPr>
          <a:xfrm>
            <a:off x="4637450" y="8339426"/>
            <a:ext cx="616969" cy="4430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167"/>
              </a:lnSpc>
            </a:pPr>
            <a:r>
              <a:rPr lang="en-US" sz="972" b="1">
                <a:solidFill>
                  <a:srgbClr val="000000"/>
                </a:solidFill>
                <a:latin typeface="Canva Sans Medium"/>
                <a:ea typeface="Canva Sans Medium"/>
                <a:cs typeface="Canva Sans Medium"/>
                <a:sym typeface="Canva Sans Medium"/>
              </a:rPr>
              <a:t>Class 3</a:t>
            </a:r>
          </a:p>
          <a:p>
            <a:pPr algn="l">
              <a:lnSpc>
                <a:spcPts val="1167"/>
              </a:lnSpc>
            </a:pPr>
            <a:r>
              <a:rPr lang="en-US" sz="972" b="1">
                <a:solidFill>
                  <a:srgbClr val="000000"/>
                </a:solidFill>
                <a:latin typeface="Canva Sans Medium"/>
                <a:ea typeface="Canva Sans Medium"/>
                <a:cs typeface="Canva Sans Medium"/>
                <a:sym typeface="Canva Sans Medium"/>
              </a:rPr>
              <a:t>Excellent</a:t>
            </a:r>
          </a:p>
          <a:p>
            <a:pPr algn="l">
              <a:lnSpc>
                <a:spcPts val="1167"/>
              </a:lnSpc>
            </a:pPr>
            <a:r>
              <a:rPr lang="en-US" sz="972" b="1">
                <a:solidFill>
                  <a:srgbClr val="000000"/>
                </a:solidFill>
                <a:latin typeface="Canva Sans Medium"/>
                <a:ea typeface="Canva Sans Medium"/>
                <a:cs typeface="Canva Sans Medium"/>
                <a:sym typeface="Canva Sans Medium"/>
              </a:rPr>
              <a:t>(Low Risk)</a:t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2169405" y="8329901"/>
            <a:ext cx="618342" cy="4526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206"/>
              </a:lnSpc>
            </a:pPr>
            <a:r>
              <a:rPr lang="en-US" sz="1005" b="1">
                <a:solidFill>
                  <a:srgbClr val="FFFFFF"/>
                </a:solidFill>
                <a:latin typeface="Canva Sans Medium"/>
                <a:ea typeface="Canva Sans Medium"/>
                <a:cs typeface="Canva Sans Medium"/>
                <a:sym typeface="Canva Sans Medium"/>
              </a:rPr>
              <a:t>Class 0</a:t>
            </a:r>
          </a:p>
          <a:p>
            <a:pPr algn="l">
              <a:lnSpc>
                <a:spcPts val="1206"/>
              </a:lnSpc>
            </a:pPr>
            <a:r>
              <a:rPr lang="en-US" sz="1005" b="1">
                <a:solidFill>
                  <a:srgbClr val="FFFFFF"/>
                </a:solidFill>
                <a:latin typeface="Canva Sans Medium"/>
                <a:ea typeface="Canva Sans Medium"/>
                <a:cs typeface="Canva Sans Medium"/>
                <a:sym typeface="Canva Sans Medium"/>
              </a:rPr>
              <a:t>Fail</a:t>
            </a:r>
          </a:p>
          <a:p>
            <a:pPr algn="l">
              <a:lnSpc>
                <a:spcPts val="1206"/>
              </a:lnSpc>
            </a:pPr>
            <a:r>
              <a:rPr lang="en-US" sz="1005" b="1">
                <a:solidFill>
                  <a:srgbClr val="FFFFFF"/>
                </a:solidFill>
                <a:latin typeface="Canva Sans Medium"/>
                <a:ea typeface="Canva Sans Medium"/>
                <a:cs typeface="Canva Sans Medium"/>
                <a:sym typeface="Canva Sans Medium"/>
              </a:rPr>
              <a:t>(At Risk)</a:t>
            </a:r>
          </a:p>
        </p:txBody>
      </p:sp>
      <p:sp>
        <p:nvSpPr>
          <p:cNvPr id="78" name="TextBox 78"/>
          <p:cNvSpPr txBox="1"/>
          <p:nvPr/>
        </p:nvSpPr>
        <p:spPr>
          <a:xfrm>
            <a:off x="3811876" y="8280347"/>
            <a:ext cx="937960" cy="5612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161"/>
              </a:lnSpc>
            </a:pPr>
            <a:r>
              <a:rPr lang="en-US" sz="967" b="1">
                <a:solidFill>
                  <a:srgbClr val="000000"/>
                </a:solidFill>
                <a:latin typeface="Canva Sans Medium"/>
                <a:ea typeface="Canva Sans Medium"/>
                <a:cs typeface="Canva Sans Medium"/>
                <a:sym typeface="Canva Sans Medium"/>
              </a:rPr>
              <a:t>Class 2</a:t>
            </a:r>
          </a:p>
          <a:p>
            <a:pPr algn="l">
              <a:lnSpc>
                <a:spcPts val="1161"/>
              </a:lnSpc>
            </a:pPr>
            <a:r>
              <a:rPr lang="en-US" sz="967" b="1">
                <a:solidFill>
                  <a:srgbClr val="000000"/>
                </a:solidFill>
                <a:latin typeface="Canva Sans Medium"/>
                <a:ea typeface="Canva Sans Medium"/>
                <a:cs typeface="Canva Sans Medium"/>
                <a:sym typeface="Canva Sans Medium"/>
              </a:rPr>
              <a:t>Good</a:t>
            </a:r>
          </a:p>
          <a:p>
            <a:pPr algn="l">
              <a:lnSpc>
                <a:spcPts val="1161"/>
              </a:lnSpc>
            </a:pPr>
            <a:r>
              <a:rPr lang="en-US" sz="967" b="1">
                <a:solidFill>
                  <a:srgbClr val="000000"/>
                </a:solidFill>
                <a:latin typeface="Canva Sans Medium"/>
                <a:ea typeface="Canva Sans Medium"/>
                <a:cs typeface="Canva Sans Medium"/>
                <a:sym typeface="Canva Sans Medium"/>
              </a:rPr>
              <a:t>(Moderate </a:t>
            </a:r>
          </a:p>
          <a:p>
            <a:pPr algn="l">
              <a:lnSpc>
                <a:spcPts val="1161"/>
              </a:lnSpc>
            </a:pPr>
            <a:r>
              <a:rPr lang="en-US" sz="967" b="1">
                <a:solidFill>
                  <a:srgbClr val="000000"/>
                </a:solidFill>
                <a:latin typeface="Canva Sans Medium"/>
                <a:ea typeface="Canva Sans Medium"/>
                <a:cs typeface="Canva Sans Medium"/>
                <a:sym typeface="Canva Sans Medium"/>
              </a:rPr>
              <a:t>Risk)</a:t>
            </a:r>
          </a:p>
        </p:txBody>
      </p:sp>
      <p:sp>
        <p:nvSpPr>
          <p:cNvPr id="79" name="TextBox 79"/>
          <p:cNvSpPr txBox="1"/>
          <p:nvPr/>
        </p:nvSpPr>
        <p:spPr>
          <a:xfrm>
            <a:off x="3019821" y="8320098"/>
            <a:ext cx="622072" cy="4526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200"/>
              </a:lnSpc>
            </a:pPr>
            <a:r>
              <a:rPr lang="en-US" sz="1000" b="1">
                <a:solidFill>
                  <a:srgbClr val="000000"/>
                </a:solidFill>
                <a:latin typeface="Canva Sans Medium"/>
                <a:ea typeface="Canva Sans Medium"/>
                <a:cs typeface="Canva Sans Medium"/>
                <a:sym typeface="Canva Sans Medium"/>
              </a:rPr>
              <a:t>Class 1</a:t>
            </a:r>
          </a:p>
          <a:p>
            <a:pPr algn="l">
              <a:lnSpc>
                <a:spcPts val="1200"/>
              </a:lnSpc>
            </a:pPr>
            <a:r>
              <a:rPr lang="en-US" sz="1000" b="1">
                <a:solidFill>
                  <a:srgbClr val="000000"/>
                </a:solidFill>
                <a:latin typeface="Canva Sans Medium"/>
                <a:ea typeface="Canva Sans Medium"/>
                <a:cs typeface="Canva Sans Medium"/>
                <a:sym typeface="Canva Sans Medium"/>
              </a:rPr>
              <a:t>Pass</a:t>
            </a:r>
          </a:p>
          <a:p>
            <a:pPr algn="l">
              <a:lnSpc>
                <a:spcPts val="1200"/>
              </a:lnSpc>
            </a:pPr>
            <a:r>
              <a:rPr lang="en-US" sz="1000" b="1">
                <a:solidFill>
                  <a:srgbClr val="000000"/>
                </a:solidFill>
                <a:latin typeface="Canva Sans Medium"/>
                <a:ea typeface="Canva Sans Medium"/>
                <a:cs typeface="Canva Sans Medium"/>
                <a:sym typeface="Canva Sans Medium"/>
              </a:rPr>
              <a:t>(Low Risk)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6333498" y="8270822"/>
            <a:ext cx="1442373" cy="7110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99181" lvl="1" indent="-99591" algn="l">
              <a:lnSpc>
                <a:spcPts val="1107"/>
              </a:lnSpc>
              <a:buFont typeface="Arial"/>
              <a:buChar char="•"/>
            </a:pPr>
            <a:r>
              <a:rPr lang="en-US" sz="922" b="1">
                <a:solidFill>
                  <a:srgbClr val="000000"/>
                </a:solidFill>
                <a:latin typeface="Canva Sans Medium"/>
                <a:ea typeface="Canva Sans Medium"/>
                <a:cs typeface="Canva Sans Medium"/>
                <a:sym typeface="Canva Sans Medium"/>
              </a:rPr>
              <a:t>Identify At-Risk Students</a:t>
            </a:r>
          </a:p>
          <a:p>
            <a:pPr marL="199181" lvl="1" indent="-99591" algn="l">
              <a:lnSpc>
                <a:spcPts val="1107"/>
              </a:lnSpc>
              <a:buFont typeface="Arial"/>
              <a:buChar char="•"/>
            </a:pPr>
            <a:r>
              <a:rPr lang="en-US" sz="922" b="1">
                <a:solidFill>
                  <a:srgbClr val="000000"/>
                </a:solidFill>
                <a:latin typeface="Canva Sans Medium"/>
                <a:ea typeface="Canva Sans Medium"/>
                <a:cs typeface="Canva Sans Medium"/>
                <a:sym typeface="Canva Sans Medium"/>
              </a:rPr>
              <a:t>Provide Insights</a:t>
            </a:r>
          </a:p>
          <a:p>
            <a:pPr marL="199181" lvl="1" indent="-99591" algn="l">
              <a:lnSpc>
                <a:spcPts val="1107"/>
              </a:lnSpc>
              <a:buFont typeface="Arial"/>
              <a:buChar char="•"/>
            </a:pPr>
            <a:r>
              <a:rPr lang="en-US" sz="922" b="1">
                <a:solidFill>
                  <a:srgbClr val="000000"/>
                </a:solidFill>
                <a:latin typeface="Canva Sans Medium"/>
                <a:ea typeface="Canva Sans Medium"/>
                <a:cs typeface="Canva Sans Medium"/>
                <a:sym typeface="Canva Sans Medium"/>
              </a:rPr>
              <a:t>Support Intervention Planning</a:t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6394328" y="7960581"/>
            <a:ext cx="1442373" cy="1572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217"/>
              </a:lnSpc>
            </a:pPr>
            <a:r>
              <a:rPr lang="en-US" sz="1014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Risk Prediction Results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4103685" y="7499217"/>
            <a:ext cx="850417" cy="1498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00245" lvl="1" indent="-100122" algn="l">
              <a:lnSpc>
                <a:spcPts val="1112"/>
              </a:lnSpc>
              <a:buFont typeface="Arial"/>
              <a:buChar char="•"/>
            </a:pPr>
            <a:r>
              <a:rPr lang="en-US" sz="927" b="1">
                <a:solidFill>
                  <a:srgbClr val="000000"/>
                </a:solidFill>
                <a:latin typeface="Canva Sans Medium"/>
                <a:ea typeface="Canva Sans Medium"/>
                <a:cs typeface="Canva Sans Medium"/>
                <a:sym typeface="Canva Sans Medium"/>
              </a:rPr>
              <a:t>F1-Score</a:t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6403137" y="2798078"/>
            <a:ext cx="1508958" cy="1941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02"/>
              </a:lnSpc>
            </a:pPr>
            <a:r>
              <a:rPr lang="en-US" sz="1252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Target Variable (Y)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6285942" y="3159918"/>
            <a:ext cx="1659146" cy="6107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71"/>
              </a:lnSpc>
            </a:pPr>
            <a:r>
              <a:rPr lang="en-US" sz="1059" b="1">
                <a:solidFill>
                  <a:srgbClr val="000000"/>
                </a:solidFill>
                <a:latin typeface="Canva Sans Medium"/>
                <a:ea typeface="Canva Sans Medium"/>
                <a:cs typeface="Canva Sans Medium"/>
                <a:sym typeface="Canva Sans Medium"/>
              </a:rPr>
              <a:t>Student Performance Class</a:t>
            </a:r>
          </a:p>
          <a:p>
            <a:pPr algn="ctr">
              <a:lnSpc>
                <a:spcPts val="1271"/>
              </a:lnSpc>
            </a:pPr>
            <a:r>
              <a:rPr lang="en-US" sz="1059" b="1">
                <a:solidFill>
                  <a:srgbClr val="000000"/>
                </a:solidFill>
                <a:latin typeface="Canva Sans Medium"/>
                <a:ea typeface="Canva Sans Medium"/>
                <a:cs typeface="Canva Sans Medium"/>
                <a:sym typeface="Canva Sans Medium"/>
              </a:rPr>
              <a:t>(Fail / Pass / Good / Excellent)</a:t>
            </a:r>
          </a:p>
        </p:txBody>
      </p:sp>
      <p:grpSp>
        <p:nvGrpSpPr>
          <p:cNvPr id="85" name="Group 85"/>
          <p:cNvGrpSpPr/>
          <p:nvPr/>
        </p:nvGrpSpPr>
        <p:grpSpPr>
          <a:xfrm>
            <a:off x="1161024" y="5614518"/>
            <a:ext cx="4457191" cy="1513880"/>
            <a:chOff x="0" y="0"/>
            <a:chExt cx="1658498" cy="563307"/>
          </a:xfrm>
        </p:grpSpPr>
        <p:sp>
          <p:nvSpPr>
            <p:cNvPr id="86" name="Freeform 86"/>
            <p:cNvSpPr/>
            <p:nvPr/>
          </p:nvSpPr>
          <p:spPr>
            <a:xfrm>
              <a:off x="0" y="0"/>
              <a:ext cx="1658498" cy="563307"/>
            </a:xfrm>
            <a:custGeom>
              <a:avLst/>
              <a:gdLst/>
              <a:ahLst/>
              <a:cxnLst/>
              <a:rect l="l" t="t" r="r" b="b"/>
              <a:pathLst>
                <a:path w="1658498" h="563307">
                  <a:moveTo>
                    <a:pt x="46898" y="0"/>
                  </a:moveTo>
                  <a:lnTo>
                    <a:pt x="1611601" y="0"/>
                  </a:lnTo>
                  <a:cubicBezTo>
                    <a:pt x="1637502" y="0"/>
                    <a:pt x="1658498" y="20997"/>
                    <a:pt x="1658498" y="46898"/>
                  </a:cubicBezTo>
                  <a:lnTo>
                    <a:pt x="1658498" y="516409"/>
                  </a:lnTo>
                  <a:cubicBezTo>
                    <a:pt x="1658498" y="542310"/>
                    <a:pt x="1637502" y="563307"/>
                    <a:pt x="1611601" y="563307"/>
                  </a:cubicBezTo>
                  <a:lnTo>
                    <a:pt x="46898" y="563307"/>
                  </a:lnTo>
                  <a:cubicBezTo>
                    <a:pt x="20997" y="563307"/>
                    <a:pt x="0" y="542310"/>
                    <a:pt x="0" y="516409"/>
                  </a:cubicBezTo>
                  <a:lnTo>
                    <a:pt x="0" y="46898"/>
                  </a:lnTo>
                  <a:cubicBezTo>
                    <a:pt x="0" y="20997"/>
                    <a:pt x="20997" y="0"/>
                    <a:pt x="46898" y="0"/>
                  </a:cubicBezTo>
                  <a:close/>
                </a:path>
              </a:pathLst>
            </a:custGeom>
            <a:solidFill>
              <a:srgbClr val="FFFFFF"/>
            </a:solidFill>
            <a:ln w="28575" cap="rnd">
              <a:solidFill>
                <a:srgbClr val="191919"/>
              </a:solidFill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7" name="TextBox 87"/>
            <p:cNvSpPr txBox="1"/>
            <p:nvPr/>
          </p:nvSpPr>
          <p:spPr>
            <a:xfrm>
              <a:off x="0" y="-38100"/>
              <a:ext cx="1658498" cy="601407"/>
            </a:xfrm>
            <a:prstGeom prst="rect">
              <a:avLst/>
            </a:prstGeom>
          </p:spPr>
          <p:txBody>
            <a:bodyPr lIns="39385" tIns="39385" rIns="39385" bIns="39385" rtlCol="0" anchor="ctr"/>
            <a:lstStyle/>
            <a:p>
              <a:pPr algn="ctr">
                <a:lnSpc>
                  <a:spcPts val="2605"/>
                </a:lnSpc>
              </a:pPr>
              <a:endParaRPr/>
            </a:p>
          </p:txBody>
        </p:sp>
      </p:grpSp>
      <p:sp>
        <p:nvSpPr>
          <p:cNvPr id="88" name="TextBox 88"/>
          <p:cNvSpPr txBox="1"/>
          <p:nvPr/>
        </p:nvSpPr>
        <p:spPr>
          <a:xfrm>
            <a:off x="1956967" y="5917294"/>
            <a:ext cx="2776360" cy="1624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36910" lvl="1" indent="-118455" algn="l">
              <a:lnSpc>
                <a:spcPts val="1316"/>
              </a:lnSpc>
              <a:buFont typeface="Arial"/>
              <a:buChar char="•"/>
            </a:pPr>
            <a:r>
              <a:rPr lang="en-US" sz="1097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Traditional Machine Learning Models</a:t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2231651" y="6146222"/>
            <a:ext cx="1792545" cy="1255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14"/>
              </a:lnSpc>
            </a:pPr>
            <a:r>
              <a:rPr lang="en-US" sz="845" b="1">
                <a:solidFill>
                  <a:srgbClr val="000000"/>
                </a:solidFill>
                <a:latin typeface="Canva Sans Medium"/>
                <a:ea typeface="Canva Sans Medium"/>
                <a:cs typeface="Canva Sans Medium"/>
                <a:sym typeface="Canva Sans Medium"/>
              </a:rPr>
              <a:t>LG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3451307" y="6151466"/>
            <a:ext cx="1500735" cy="1350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08"/>
              </a:lnSpc>
            </a:pPr>
            <a:r>
              <a:rPr lang="en-US" sz="840" b="1">
                <a:solidFill>
                  <a:srgbClr val="000000"/>
                </a:solidFill>
                <a:latin typeface="Canva Sans Medium"/>
                <a:ea typeface="Canva Sans Medium"/>
                <a:cs typeface="Canva Sans Medium"/>
                <a:sym typeface="Canva Sans Medium"/>
              </a:rPr>
              <a:t>SVM</a:t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3447526" y="6389920"/>
            <a:ext cx="850417" cy="1107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26"/>
              </a:lnSpc>
            </a:pPr>
            <a:r>
              <a:rPr lang="en-US" sz="772" b="1">
                <a:solidFill>
                  <a:srgbClr val="000000"/>
                </a:solidFill>
                <a:latin typeface="Canva Sans Medium"/>
                <a:ea typeface="Canva Sans Medium"/>
                <a:cs typeface="Canva Sans Medium"/>
                <a:sym typeface="Canva Sans Medium"/>
              </a:rPr>
              <a:t>Naive Bayes</a:t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2793035" y="6375150"/>
            <a:ext cx="1500735" cy="1181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86"/>
              </a:lnSpc>
            </a:pPr>
            <a:r>
              <a:rPr lang="en-US" sz="822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KNN</a:t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2851397" y="6160991"/>
            <a:ext cx="850417" cy="1181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81"/>
              </a:lnSpc>
            </a:pPr>
            <a:r>
              <a:rPr lang="en-US" sz="817" b="1">
                <a:solidFill>
                  <a:srgbClr val="000000"/>
                </a:solidFill>
                <a:latin typeface="Canva Sans Medium"/>
                <a:ea typeface="Canva Sans Medium"/>
                <a:cs typeface="Canva Sans Medium"/>
                <a:sym typeface="Canva Sans Medium"/>
              </a:rPr>
              <a:t>DT</a:t>
            </a:r>
          </a:p>
        </p:txBody>
      </p:sp>
      <p:sp>
        <p:nvSpPr>
          <p:cNvPr id="94" name="TextBox 94"/>
          <p:cNvSpPr txBox="1"/>
          <p:nvPr/>
        </p:nvSpPr>
        <p:spPr>
          <a:xfrm>
            <a:off x="1926896" y="6552385"/>
            <a:ext cx="2117704" cy="1624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36910" lvl="1" indent="-118455" algn="l">
              <a:lnSpc>
                <a:spcPts val="1316"/>
              </a:lnSpc>
              <a:buFont typeface="Arial"/>
              <a:buChar char="•"/>
            </a:pPr>
            <a:r>
              <a:rPr lang="en-US" sz="1097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Ensemble Learning Models</a:t>
            </a:r>
          </a:p>
        </p:txBody>
      </p:sp>
      <p:sp>
        <p:nvSpPr>
          <p:cNvPr id="95" name="TextBox 95"/>
          <p:cNvSpPr txBox="1"/>
          <p:nvPr/>
        </p:nvSpPr>
        <p:spPr>
          <a:xfrm>
            <a:off x="2244623" y="6375150"/>
            <a:ext cx="531087" cy="1255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19"/>
              </a:lnSpc>
            </a:pPr>
            <a:r>
              <a:rPr lang="en-US" sz="849" b="1">
                <a:solidFill>
                  <a:srgbClr val="000000"/>
                </a:solidFill>
                <a:latin typeface="Canva Sans Medium"/>
                <a:ea typeface="Canva Sans Medium"/>
                <a:cs typeface="Canva Sans Medium"/>
                <a:sym typeface="Canva Sans Medium"/>
              </a:rPr>
              <a:t>RF</a:t>
            </a:r>
          </a:p>
        </p:txBody>
      </p:sp>
      <p:sp>
        <p:nvSpPr>
          <p:cNvPr id="96" name="TextBox 96"/>
          <p:cNvSpPr txBox="1"/>
          <p:nvPr/>
        </p:nvSpPr>
        <p:spPr>
          <a:xfrm>
            <a:off x="2231651" y="6803467"/>
            <a:ext cx="850417" cy="1255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19"/>
              </a:lnSpc>
            </a:pPr>
            <a:r>
              <a:rPr lang="en-US" sz="849" b="1">
                <a:solidFill>
                  <a:srgbClr val="000000"/>
                </a:solidFill>
                <a:latin typeface="Canva Sans Medium"/>
                <a:ea typeface="Canva Sans Medium"/>
                <a:cs typeface="Canva Sans Medium"/>
                <a:sym typeface="Canva Sans Medium"/>
              </a:rPr>
              <a:t>AdaBoost</a:t>
            </a:r>
          </a:p>
        </p:txBody>
      </p:sp>
      <p:sp>
        <p:nvSpPr>
          <p:cNvPr id="97" name="TextBox 97"/>
          <p:cNvSpPr txBox="1"/>
          <p:nvPr/>
        </p:nvSpPr>
        <p:spPr>
          <a:xfrm>
            <a:off x="2030161" y="5703135"/>
            <a:ext cx="2776360" cy="1624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316"/>
              </a:lnSpc>
            </a:pPr>
            <a:r>
              <a:rPr lang="en-US" sz="1097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6. Traning Models</a:t>
            </a:r>
          </a:p>
        </p:txBody>
      </p:sp>
      <p:sp>
        <p:nvSpPr>
          <p:cNvPr id="98" name="TextBox 98"/>
          <p:cNvSpPr txBox="1"/>
          <p:nvPr/>
        </p:nvSpPr>
        <p:spPr>
          <a:xfrm>
            <a:off x="3148922" y="6818237"/>
            <a:ext cx="850417" cy="1107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26"/>
              </a:lnSpc>
            </a:pPr>
            <a:r>
              <a:rPr lang="en-US" sz="772" b="1">
                <a:solidFill>
                  <a:srgbClr val="000000"/>
                </a:solidFill>
                <a:latin typeface="Canva Sans Medium"/>
                <a:ea typeface="Canva Sans Medium"/>
                <a:cs typeface="Canva Sans Medium"/>
                <a:sym typeface="Canva Sans Medium"/>
              </a:rPr>
              <a:t>XGBoost</a:t>
            </a:r>
          </a:p>
        </p:txBody>
      </p:sp>
      <p:sp>
        <p:nvSpPr>
          <p:cNvPr id="99" name="Freeform 99"/>
          <p:cNvSpPr/>
          <p:nvPr/>
        </p:nvSpPr>
        <p:spPr>
          <a:xfrm>
            <a:off x="1288378" y="5998526"/>
            <a:ext cx="524319" cy="649861"/>
          </a:xfrm>
          <a:custGeom>
            <a:avLst/>
            <a:gdLst/>
            <a:ahLst/>
            <a:cxnLst/>
            <a:rect l="l" t="t" r="r" b="b"/>
            <a:pathLst>
              <a:path w="524319" h="649861">
                <a:moveTo>
                  <a:pt x="0" y="0"/>
                </a:moveTo>
                <a:lnTo>
                  <a:pt x="524320" y="0"/>
                </a:lnTo>
                <a:lnTo>
                  <a:pt x="524320" y="649861"/>
                </a:lnTo>
                <a:lnTo>
                  <a:pt x="0" y="649861"/>
                </a:lnTo>
                <a:lnTo>
                  <a:pt x="0" y="0"/>
                </a:lnTo>
                <a:close/>
              </a:path>
            </a:pathLst>
          </a:custGeom>
          <a:blipFill>
            <a:blip r:embed="rId3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00" name="Group 100"/>
          <p:cNvGrpSpPr/>
          <p:nvPr/>
        </p:nvGrpSpPr>
        <p:grpSpPr>
          <a:xfrm>
            <a:off x="1146201" y="4959025"/>
            <a:ext cx="4472015" cy="611184"/>
            <a:chOff x="0" y="0"/>
            <a:chExt cx="1664014" cy="227418"/>
          </a:xfrm>
        </p:grpSpPr>
        <p:sp>
          <p:nvSpPr>
            <p:cNvPr id="101" name="Freeform 101"/>
            <p:cNvSpPr/>
            <p:nvPr/>
          </p:nvSpPr>
          <p:spPr>
            <a:xfrm>
              <a:off x="0" y="0"/>
              <a:ext cx="1664014" cy="227418"/>
            </a:xfrm>
            <a:custGeom>
              <a:avLst/>
              <a:gdLst/>
              <a:ahLst/>
              <a:cxnLst/>
              <a:rect l="l" t="t" r="r" b="b"/>
              <a:pathLst>
                <a:path w="1664014" h="227418">
                  <a:moveTo>
                    <a:pt x="46742" y="0"/>
                  </a:moveTo>
                  <a:lnTo>
                    <a:pt x="1617272" y="0"/>
                  </a:lnTo>
                  <a:cubicBezTo>
                    <a:pt x="1629669" y="0"/>
                    <a:pt x="1641558" y="4925"/>
                    <a:pt x="1650324" y="13690"/>
                  </a:cubicBezTo>
                  <a:cubicBezTo>
                    <a:pt x="1659089" y="22456"/>
                    <a:pt x="1664014" y="34345"/>
                    <a:pt x="1664014" y="46742"/>
                  </a:cubicBezTo>
                  <a:lnTo>
                    <a:pt x="1664014" y="180676"/>
                  </a:lnTo>
                  <a:cubicBezTo>
                    <a:pt x="1664014" y="193073"/>
                    <a:pt x="1659089" y="204962"/>
                    <a:pt x="1650324" y="213728"/>
                  </a:cubicBezTo>
                  <a:cubicBezTo>
                    <a:pt x="1641558" y="222494"/>
                    <a:pt x="1629669" y="227418"/>
                    <a:pt x="1617272" y="227418"/>
                  </a:cubicBezTo>
                  <a:lnTo>
                    <a:pt x="46742" y="227418"/>
                  </a:lnTo>
                  <a:cubicBezTo>
                    <a:pt x="34345" y="227418"/>
                    <a:pt x="22456" y="222494"/>
                    <a:pt x="13690" y="213728"/>
                  </a:cubicBezTo>
                  <a:cubicBezTo>
                    <a:pt x="4925" y="204962"/>
                    <a:pt x="0" y="193073"/>
                    <a:pt x="0" y="180676"/>
                  </a:cubicBezTo>
                  <a:lnTo>
                    <a:pt x="0" y="46742"/>
                  </a:lnTo>
                  <a:cubicBezTo>
                    <a:pt x="0" y="34345"/>
                    <a:pt x="4925" y="22456"/>
                    <a:pt x="13690" y="13690"/>
                  </a:cubicBezTo>
                  <a:cubicBezTo>
                    <a:pt x="22456" y="4925"/>
                    <a:pt x="34345" y="0"/>
                    <a:pt x="46742" y="0"/>
                  </a:cubicBezTo>
                  <a:close/>
                </a:path>
              </a:pathLst>
            </a:custGeom>
            <a:solidFill>
              <a:srgbClr val="FFFFFF"/>
            </a:solidFill>
            <a:ln w="28575" cap="rnd">
              <a:solidFill>
                <a:srgbClr val="191919"/>
              </a:solidFill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2" name="TextBox 102"/>
            <p:cNvSpPr txBox="1"/>
            <p:nvPr/>
          </p:nvSpPr>
          <p:spPr>
            <a:xfrm>
              <a:off x="0" y="-38100"/>
              <a:ext cx="1664014" cy="265518"/>
            </a:xfrm>
            <a:prstGeom prst="rect">
              <a:avLst/>
            </a:prstGeom>
          </p:spPr>
          <p:txBody>
            <a:bodyPr lIns="39385" tIns="39385" rIns="39385" bIns="39385" rtlCol="0" anchor="ctr"/>
            <a:lstStyle/>
            <a:p>
              <a:pPr algn="ctr">
                <a:lnSpc>
                  <a:spcPts val="2605"/>
                </a:lnSpc>
              </a:pPr>
              <a:endParaRPr/>
            </a:p>
          </p:txBody>
        </p:sp>
      </p:grpSp>
      <p:sp>
        <p:nvSpPr>
          <p:cNvPr id="103" name="Freeform 103"/>
          <p:cNvSpPr/>
          <p:nvPr/>
        </p:nvSpPr>
        <p:spPr>
          <a:xfrm>
            <a:off x="1299721" y="5038505"/>
            <a:ext cx="524319" cy="487396"/>
          </a:xfrm>
          <a:custGeom>
            <a:avLst/>
            <a:gdLst/>
            <a:ahLst/>
            <a:cxnLst/>
            <a:rect l="l" t="t" r="r" b="b"/>
            <a:pathLst>
              <a:path w="524319" h="487396">
                <a:moveTo>
                  <a:pt x="0" y="0"/>
                </a:moveTo>
                <a:lnTo>
                  <a:pt x="524320" y="0"/>
                </a:lnTo>
                <a:lnTo>
                  <a:pt x="524320" y="487395"/>
                </a:lnTo>
                <a:lnTo>
                  <a:pt x="0" y="487395"/>
                </a:lnTo>
                <a:lnTo>
                  <a:pt x="0" y="0"/>
                </a:lnTo>
                <a:close/>
              </a:path>
            </a:pathLst>
          </a:custGeom>
          <a:blipFill>
            <a:blip r:embed="rId35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04" name="TextBox 104"/>
          <p:cNvSpPr txBox="1"/>
          <p:nvPr/>
        </p:nvSpPr>
        <p:spPr>
          <a:xfrm>
            <a:off x="2017655" y="5097251"/>
            <a:ext cx="1950956" cy="1624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316"/>
              </a:lnSpc>
            </a:pPr>
            <a:r>
              <a:rPr lang="en-US" sz="1097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5. Handle Class Imbalance</a:t>
            </a:r>
          </a:p>
        </p:txBody>
      </p:sp>
      <p:sp>
        <p:nvSpPr>
          <p:cNvPr id="105" name="TextBox 105"/>
          <p:cNvSpPr txBox="1"/>
          <p:nvPr/>
        </p:nvSpPr>
        <p:spPr>
          <a:xfrm>
            <a:off x="2017655" y="5301641"/>
            <a:ext cx="3334967" cy="1572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16983" lvl="1" indent="-108492" algn="l">
              <a:lnSpc>
                <a:spcPts val="1206"/>
              </a:lnSpc>
              <a:buFont typeface="Arial"/>
              <a:buChar char="•"/>
            </a:pPr>
            <a:r>
              <a:rPr lang="en-US" sz="1005" b="1">
                <a:solidFill>
                  <a:srgbClr val="000000"/>
                </a:solidFill>
                <a:latin typeface="Canva Sans Medium"/>
                <a:ea typeface="Canva Sans Medium"/>
                <a:cs typeface="Canva Sans Medium"/>
                <a:sym typeface="Canva Sans Medium"/>
              </a:rPr>
              <a:t>Apply SMOTE on Training Set Only</a:t>
            </a:r>
          </a:p>
        </p:txBody>
      </p:sp>
      <p:grpSp>
        <p:nvGrpSpPr>
          <p:cNvPr id="106" name="Group 106"/>
          <p:cNvGrpSpPr/>
          <p:nvPr/>
        </p:nvGrpSpPr>
        <p:grpSpPr>
          <a:xfrm>
            <a:off x="6039148" y="5739089"/>
            <a:ext cx="2164478" cy="1264737"/>
            <a:chOff x="0" y="0"/>
            <a:chExt cx="805391" cy="470602"/>
          </a:xfrm>
        </p:grpSpPr>
        <p:sp>
          <p:nvSpPr>
            <p:cNvPr id="107" name="Freeform 107"/>
            <p:cNvSpPr/>
            <p:nvPr/>
          </p:nvSpPr>
          <p:spPr>
            <a:xfrm>
              <a:off x="0" y="0"/>
              <a:ext cx="805391" cy="470602"/>
            </a:xfrm>
            <a:custGeom>
              <a:avLst/>
              <a:gdLst/>
              <a:ahLst/>
              <a:cxnLst/>
              <a:rect l="l" t="t" r="r" b="b"/>
              <a:pathLst>
                <a:path w="805391" h="470602">
                  <a:moveTo>
                    <a:pt x="96574" y="0"/>
                  </a:moveTo>
                  <a:lnTo>
                    <a:pt x="708818" y="0"/>
                  </a:lnTo>
                  <a:cubicBezTo>
                    <a:pt x="734431" y="0"/>
                    <a:pt x="758994" y="10175"/>
                    <a:pt x="777106" y="28286"/>
                  </a:cubicBezTo>
                  <a:cubicBezTo>
                    <a:pt x="795217" y="46397"/>
                    <a:pt x="805391" y="70961"/>
                    <a:pt x="805391" y="96574"/>
                  </a:cubicBezTo>
                  <a:lnTo>
                    <a:pt x="805391" y="374028"/>
                  </a:lnTo>
                  <a:cubicBezTo>
                    <a:pt x="805391" y="399641"/>
                    <a:pt x="795217" y="424205"/>
                    <a:pt x="777106" y="442316"/>
                  </a:cubicBezTo>
                  <a:cubicBezTo>
                    <a:pt x="758994" y="460427"/>
                    <a:pt x="734431" y="470602"/>
                    <a:pt x="708818" y="470602"/>
                  </a:cubicBezTo>
                  <a:lnTo>
                    <a:pt x="96574" y="470602"/>
                  </a:lnTo>
                  <a:cubicBezTo>
                    <a:pt x="70961" y="470602"/>
                    <a:pt x="46397" y="460427"/>
                    <a:pt x="28286" y="442316"/>
                  </a:cubicBezTo>
                  <a:cubicBezTo>
                    <a:pt x="10175" y="424205"/>
                    <a:pt x="0" y="399641"/>
                    <a:pt x="0" y="374028"/>
                  </a:cubicBezTo>
                  <a:lnTo>
                    <a:pt x="0" y="96574"/>
                  </a:lnTo>
                  <a:cubicBezTo>
                    <a:pt x="0" y="70961"/>
                    <a:pt x="10175" y="46397"/>
                    <a:pt x="28286" y="28286"/>
                  </a:cubicBezTo>
                  <a:cubicBezTo>
                    <a:pt x="46397" y="10175"/>
                    <a:pt x="70961" y="0"/>
                    <a:pt x="96574" y="0"/>
                  </a:cubicBezTo>
                  <a:close/>
                </a:path>
              </a:pathLst>
            </a:custGeom>
            <a:solidFill>
              <a:srgbClr val="FFFFFF"/>
            </a:solidFill>
            <a:ln w="28575" cap="rnd">
              <a:solidFill>
                <a:srgbClr val="191919"/>
              </a:solidFill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8" name="TextBox 108"/>
            <p:cNvSpPr txBox="1"/>
            <p:nvPr/>
          </p:nvSpPr>
          <p:spPr>
            <a:xfrm>
              <a:off x="0" y="-38100"/>
              <a:ext cx="805391" cy="508702"/>
            </a:xfrm>
            <a:prstGeom prst="rect">
              <a:avLst/>
            </a:prstGeom>
          </p:spPr>
          <p:txBody>
            <a:bodyPr lIns="39385" tIns="39385" rIns="39385" bIns="39385" rtlCol="0" anchor="ctr"/>
            <a:lstStyle/>
            <a:p>
              <a:pPr algn="ctr">
                <a:lnSpc>
                  <a:spcPts val="2605"/>
                </a:lnSpc>
              </a:pPr>
              <a:endParaRPr/>
            </a:p>
          </p:txBody>
        </p:sp>
      </p:grpSp>
      <p:sp>
        <p:nvSpPr>
          <p:cNvPr id="109" name="TextBox 109"/>
          <p:cNvSpPr txBox="1"/>
          <p:nvPr/>
        </p:nvSpPr>
        <p:spPr>
          <a:xfrm>
            <a:off x="6062188" y="5847138"/>
            <a:ext cx="1825894" cy="3249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16"/>
              </a:lnSpc>
            </a:pPr>
            <a:r>
              <a:rPr lang="en-US" sz="1097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Hyperparameter</a:t>
            </a:r>
          </a:p>
          <a:p>
            <a:pPr algn="ctr">
              <a:lnSpc>
                <a:spcPts val="1316"/>
              </a:lnSpc>
            </a:pPr>
            <a:r>
              <a:rPr lang="en-US" sz="1097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Tuning</a:t>
            </a:r>
          </a:p>
        </p:txBody>
      </p:sp>
      <p:sp>
        <p:nvSpPr>
          <p:cNvPr id="110" name="TextBox 110"/>
          <p:cNvSpPr txBox="1"/>
          <p:nvPr/>
        </p:nvSpPr>
        <p:spPr>
          <a:xfrm>
            <a:off x="6316489" y="6277008"/>
            <a:ext cx="1667484" cy="3049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16983" lvl="1" indent="-108492" algn="l">
              <a:lnSpc>
                <a:spcPts val="1206"/>
              </a:lnSpc>
              <a:buFont typeface="Arial"/>
              <a:buChar char="•"/>
            </a:pPr>
            <a:r>
              <a:rPr lang="en-US" sz="1005" b="1">
                <a:solidFill>
                  <a:srgbClr val="000000"/>
                </a:solidFill>
                <a:latin typeface="Canva Sans Medium"/>
                <a:ea typeface="Canva Sans Medium"/>
                <a:cs typeface="Canva Sans Medium"/>
                <a:sym typeface="Canva Sans Medium"/>
              </a:rPr>
              <a:t>Grid Search CrossValidation</a:t>
            </a:r>
          </a:p>
        </p:txBody>
      </p:sp>
      <p:sp>
        <p:nvSpPr>
          <p:cNvPr id="111" name="TextBox 111"/>
          <p:cNvSpPr txBox="1"/>
          <p:nvPr/>
        </p:nvSpPr>
        <p:spPr>
          <a:xfrm>
            <a:off x="6333498" y="6661016"/>
            <a:ext cx="850417" cy="1572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16983" lvl="1" indent="-108492" algn="l">
              <a:lnSpc>
                <a:spcPts val="1206"/>
              </a:lnSpc>
              <a:buFont typeface="Arial"/>
              <a:buChar char="•"/>
            </a:pPr>
            <a:r>
              <a:rPr lang="en-US" sz="1005" b="1">
                <a:solidFill>
                  <a:srgbClr val="000000"/>
                </a:solidFill>
                <a:latin typeface="Canva Sans Medium"/>
                <a:ea typeface="Canva Sans Medium"/>
                <a:cs typeface="Canva Sans Medium"/>
                <a:sym typeface="Canva Sans Medium"/>
              </a:rPr>
              <a:t>XGBoost</a:t>
            </a:r>
          </a:p>
        </p:txBody>
      </p:sp>
      <p:sp>
        <p:nvSpPr>
          <p:cNvPr id="112" name="Freeform 112"/>
          <p:cNvSpPr/>
          <p:nvPr/>
        </p:nvSpPr>
        <p:spPr>
          <a:xfrm>
            <a:off x="7741321" y="6552385"/>
            <a:ext cx="313853" cy="313853"/>
          </a:xfrm>
          <a:custGeom>
            <a:avLst/>
            <a:gdLst/>
            <a:ahLst/>
            <a:cxnLst/>
            <a:rect l="l" t="t" r="r" b="b"/>
            <a:pathLst>
              <a:path w="313853" h="313853">
                <a:moveTo>
                  <a:pt x="0" y="0"/>
                </a:moveTo>
                <a:lnTo>
                  <a:pt x="313854" y="0"/>
                </a:lnTo>
                <a:lnTo>
                  <a:pt x="313854" y="313853"/>
                </a:lnTo>
                <a:lnTo>
                  <a:pt x="0" y="31385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13" name="Freeform 113"/>
          <p:cNvSpPr/>
          <p:nvPr/>
        </p:nvSpPr>
        <p:spPr>
          <a:xfrm>
            <a:off x="5618215" y="6358415"/>
            <a:ext cx="424029" cy="159011"/>
          </a:xfrm>
          <a:custGeom>
            <a:avLst/>
            <a:gdLst/>
            <a:ahLst/>
            <a:cxnLst/>
            <a:rect l="l" t="t" r="r" b="b"/>
            <a:pathLst>
              <a:path w="424029" h="159011">
                <a:moveTo>
                  <a:pt x="0" y="0"/>
                </a:moveTo>
                <a:lnTo>
                  <a:pt x="424029" y="0"/>
                </a:lnTo>
                <a:lnTo>
                  <a:pt x="424029" y="159011"/>
                </a:lnTo>
                <a:lnTo>
                  <a:pt x="0" y="15901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14" name="TextBox 114"/>
          <p:cNvSpPr txBox="1"/>
          <p:nvPr/>
        </p:nvSpPr>
        <p:spPr>
          <a:xfrm>
            <a:off x="589396" y="9315523"/>
            <a:ext cx="316822" cy="2015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47"/>
              </a:lnSpc>
            </a:pPr>
            <a:r>
              <a:rPr lang="en-US" sz="1289" b="1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End</a:t>
            </a:r>
          </a:p>
        </p:txBody>
      </p:sp>
      <p:grpSp>
        <p:nvGrpSpPr>
          <p:cNvPr id="115" name="Group 115"/>
          <p:cNvGrpSpPr/>
          <p:nvPr/>
        </p:nvGrpSpPr>
        <p:grpSpPr>
          <a:xfrm>
            <a:off x="298021" y="9353845"/>
            <a:ext cx="186745" cy="163208"/>
            <a:chOff x="0" y="0"/>
            <a:chExt cx="69487" cy="60729"/>
          </a:xfrm>
        </p:grpSpPr>
        <p:sp>
          <p:nvSpPr>
            <p:cNvPr id="116" name="Freeform 116"/>
            <p:cNvSpPr/>
            <p:nvPr/>
          </p:nvSpPr>
          <p:spPr>
            <a:xfrm>
              <a:off x="0" y="0"/>
              <a:ext cx="69487" cy="60729"/>
            </a:xfrm>
            <a:custGeom>
              <a:avLst/>
              <a:gdLst/>
              <a:ahLst/>
              <a:cxnLst/>
              <a:rect l="l" t="t" r="r" b="b"/>
              <a:pathLst>
                <a:path w="69487" h="60729">
                  <a:moveTo>
                    <a:pt x="0" y="0"/>
                  </a:moveTo>
                  <a:lnTo>
                    <a:pt x="69487" y="0"/>
                  </a:lnTo>
                  <a:lnTo>
                    <a:pt x="69487" y="60729"/>
                  </a:lnTo>
                  <a:lnTo>
                    <a:pt x="0" y="6072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17" name="TextBox 117"/>
            <p:cNvSpPr txBox="1"/>
            <p:nvPr/>
          </p:nvSpPr>
          <p:spPr>
            <a:xfrm>
              <a:off x="0" y="-38100"/>
              <a:ext cx="69487" cy="98829"/>
            </a:xfrm>
            <a:prstGeom prst="rect">
              <a:avLst/>
            </a:prstGeom>
          </p:spPr>
          <p:txBody>
            <a:bodyPr lIns="39385" tIns="39385" rIns="39385" bIns="39385" rtlCol="0" anchor="ctr"/>
            <a:lstStyle/>
            <a:p>
              <a:pPr algn="ctr">
                <a:lnSpc>
                  <a:spcPts val="1736"/>
                </a:lnSpc>
              </a:pPr>
              <a:endParaRPr/>
            </a:p>
          </p:txBody>
        </p:sp>
      </p:grpSp>
      <p:sp>
        <p:nvSpPr>
          <p:cNvPr id="118" name="Freeform 118"/>
          <p:cNvSpPr/>
          <p:nvPr/>
        </p:nvSpPr>
        <p:spPr>
          <a:xfrm>
            <a:off x="651965" y="7372096"/>
            <a:ext cx="524319" cy="332315"/>
          </a:xfrm>
          <a:custGeom>
            <a:avLst/>
            <a:gdLst/>
            <a:ahLst/>
            <a:cxnLst/>
            <a:rect l="l" t="t" r="r" b="b"/>
            <a:pathLst>
              <a:path w="524319" h="332315">
                <a:moveTo>
                  <a:pt x="0" y="0"/>
                </a:moveTo>
                <a:lnTo>
                  <a:pt x="524319" y="0"/>
                </a:lnTo>
                <a:lnTo>
                  <a:pt x="524319" y="332315"/>
                </a:lnTo>
                <a:lnTo>
                  <a:pt x="0" y="332315"/>
                </a:lnTo>
                <a:lnTo>
                  <a:pt x="0" y="0"/>
                </a:lnTo>
                <a:close/>
              </a:path>
            </a:pathLst>
          </a:custGeom>
          <a:blipFill>
            <a:blip r:embed="rId26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19" name="Freeform 119"/>
          <p:cNvSpPr/>
          <p:nvPr/>
        </p:nvSpPr>
        <p:spPr>
          <a:xfrm>
            <a:off x="651965" y="8298809"/>
            <a:ext cx="524319" cy="332315"/>
          </a:xfrm>
          <a:custGeom>
            <a:avLst/>
            <a:gdLst/>
            <a:ahLst/>
            <a:cxnLst/>
            <a:rect l="l" t="t" r="r" b="b"/>
            <a:pathLst>
              <a:path w="524319" h="332315">
                <a:moveTo>
                  <a:pt x="0" y="0"/>
                </a:moveTo>
                <a:lnTo>
                  <a:pt x="524319" y="0"/>
                </a:lnTo>
                <a:lnTo>
                  <a:pt x="524319" y="332316"/>
                </a:lnTo>
                <a:lnTo>
                  <a:pt x="0" y="332316"/>
                </a:lnTo>
                <a:lnTo>
                  <a:pt x="0" y="0"/>
                </a:lnTo>
                <a:close/>
              </a:path>
            </a:pathLst>
          </a:custGeom>
          <a:blipFill>
            <a:blip r:embed="rId26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20" name="AutoShape 120"/>
          <p:cNvSpPr/>
          <p:nvPr/>
        </p:nvSpPr>
        <p:spPr>
          <a:xfrm>
            <a:off x="5618266" y="8483292"/>
            <a:ext cx="511153" cy="1753"/>
          </a:xfrm>
          <a:prstGeom prst="line">
            <a:avLst/>
          </a:prstGeom>
          <a:ln w="28575" cap="flat">
            <a:solidFill>
              <a:srgbClr val="000000"/>
            </a:solidFill>
            <a:prstDash val="sysDot"/>
            <a:headEnd type="none" w="sm" len="sm"/>
            <a:tailEnd type="arrow" w="med" len="sm"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ECECEC">
                <a:alpha val="100000"/>
              </a:srgbClr>
            </a:gs>
            <a:gs pos="100000">
              <a:srgbClr val="FFFFFF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V="1">
            <a:off x="12840279" y="-634521"/>
            <a:ext cx="3024591" cy="3146518"/>
          </a:xfrm>
          <a:custGeom>
            <a:avLst/>
            <a:gdLst/>
            <a:ahLst/>
            <a:cxnLst/>
            <a:rect l="l" t="t" r="r" b="b"/>
            <a:pathLst>
              <a:path w="3024591" h="3146518">
                <a:moveTo>
                  <a:pt x="0" y="3146518"/>
                </a:moveTo>
                <a:lnTo>
                  <a:pt x="3024591" y="3146518"/>
                </a:lnTo>
                <a:lnTo>
                  <a:pt x="3024591" y="0"/>
                </a:lnTo>
                <a:lnTo>
                  <a:pt x="0" y="0"/>
                </a:lnTo>
                <a:lnTo>
                  <a:pt x="0" y="3146518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 rot="5400000">
            <a:off x="-1190969" y="-1182866"/>
            <a:ext cx="11498785" cy="11383797"/>
          </a:xfrm>
          <a:custGeom>
            <a:avLst/>
            <a:gdLst/>
            <a:ahLst/>
            <a:cxnLst/>
            <a:rect l="l" t="t" r="r" b="b"/>
            <a:pathLst>
              <a:path w="11498785" h="11383797">
                <a:moveTo>
                  <a:pt x="0" y="0"/>
                </a:moveTo>
                <a:lnTo>
                  <a:pt x="11498785" y="0"/>
                </a:lnTo>
                <a:lnTo>
                  <a:pt x="11498785" y="11383797"/>
                </a:lnTo>
                <a:lnTo>
                  <a:pt x="0" y="1138379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alphaModFix amt="61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4" name="Group 4"/>
          <p:cNvGrpSpPr/>
          <p:nvPr/>
        </p:nvGrpSpPr>
        <p:grpSpPr>
          <a:xfrm>
            <a:off x="575868" y="1762846"/>
            <a:ext cx="3954492" cy="749151"/>
            <a:chOff x="0" y="0"/>
            <a:chExt cx="1041512" cy="19730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041512" cy="197307"/>
            </a:xfrm>
            <a:custGeom>
              <a:avLst/>
              <a:gdLst/>
              <a:ahLst/>
              <a:cxnLst/>
              <a:rect l="l" t="t" r="r" b="b"/>
              <a:pathLst>
                <a:path w="1041512" h="197307">
                  <a:moveTo>
                    <a:pt x="98654" y="0"/>
                  </a:moveTo>
                  <a:lnTo>
                    <a:pt x="942859" y="0"/>
                  </a:lnTo>
                  <a:cubicBezTo>
                    <a:pt x="969023" y="0"/>
                    <a:pt x="994116" y="10394"/>
                    <a:pt x="1012617" y="28895"/>
                  </a:cubicBezTo>
                  <a:cubicBezTo>
                    <a:pt x="1031119" y="47396"/>
                    <a:pt x="1041512" y="72489"/>
                    <a:pt x="1041512" y="98654"/>
                  </a:cubicBezTo>
                  <a:lnTo>
                    <a:pt x="1041512" y="98654"/>
                  </a:lnTo>
                  <a:cubicBezTo>
                    <a:pt x="1041512" y="124818"/>
                    <a:pt x="1031119" y="149911"/>
                    <a:pt x="1012617" y="168412"/>
                  </a:cubicBezTo>
                  <a:cubicBezTo>
                    <a:pt x="994116" y="186913"/>
                    <a:pt x="969023" y="197307"/>
                    <a:pt x="942859" y="197307"/>
                  </a:cubicBezTo>
                  <a:lnTo>
                    <a:pt x="98654" y="197307"/>
                  </a:lnTo>
                  <a:cubicBezTo>
                    <a:pt x="72489" y="197307"/>
                    <a:pt x="47396" y="186913"/>
                    <a:pt x="28895" y="168412"/>
                  </a:cubicBezTo>
                  <a:cubicBezTo>
                    <a:pt x="10394" y="149911"/>
                    <a:pt x="0" y="124818"/>
                    <a:pt x="0" y="98654"/>
                  </a:cubicBezTo>
                  <a:lnTo>
                    <a:pt x="0" y="98654"/>
                  </a:lnTo>
                  <a:cubicBezTo>
                    <a:pt x="0" y="72489"/>
                    <a:pt x="10394" y="47396"/>
                    <a:pt x="28895" y="28895"/>
                  </a:cubicBezTo>
                  <a:cubicBezTo>
                    <a:pt x="47396" y="10394"/>
                    <a:pt x="72489" y="0"/>
                    <a:pt x="98654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156B7C">
                    <a:alpha val="100000"/>
                  </a:srgbClr>
                </a:gs>
                <a:gs pos="100000">
                  <a:srgbClr val="076173">
                    <a:alpha val="100000"/>
                  </a:srgbClr>
                </a:gs>
              </a:gsLst>
              <a:path path="circle">
                <a:fillToRect l="50000" t="50000" r="50000" b="50000"/>
              </a:path>
            </a:gradFill>
          </p:spPr>
          <p:txBody>
            <a:bodyPr/>
            <a:lstStyle/>
            <a:p>
              <a:endParaRPr lang="en-US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1041512" cy="2354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90"/>
                </a:lnSpc>
              </a:pPr>
              <a:r>
                <a:rPr lang="en-US" sz="2278" b="1">
                  <a:solidFill>
                    <a:srgbClr val="FFFFFF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1.DATA COLLECTION</a:t>
              </a:r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575868" y="450833"/>
            <a:ext cx="6986035" cy="9275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398"/>
              </a:lnSpc>
            </a:pPr>
            <a:r>
              <a:rPr lang="en-US" sz="6064" b="1">
                <a:solidFill>
                  <a:srgbClr val="086173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METHOLOGY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458582" y="2656840"/>
            <a:ext cx="9938112" cy="22771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61341" lvl="1" indent="-280670" algn="just">
              <a:lnSpc>
                <a:spcPts val="3640"/>
              </a:lnSpc>
              <a:buFont typeface="Arial"/>
              <a:buChar char="•"/>
            </a:pPr>
            <a:r>
              <a:rPr lang="en-US" sz="2600" b="1" spc="145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Private LMS dataset from Saudi Arabia</a:t>
            </a:r>
          </a:p>
          <a:p>
            <a:pPr marL="561341" lvl="1" indent="-280670" algn="just">
              <a:lnSpc>
                <a:spcPts val="3640"/>
              </a:lnSpc>
              <a:buFont typeface="Arial"/>
              <a:buChar char="•"/>
            </a:pPr>
            <a:r>
              <a:rPr lang="en-US" sz="2600" b="1" spc="145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1,395 students</a:t>
            </a:r>
          </a:p>
          <a:p>
            <a:pPr marL="561341" lvl="1" indent="-280670" algn="just">
              <a:lnSpc>
                <a:spcPts val="3640"/>
              </a:lnSpc>
              <a:buFont typeface="Arial"/>
              <a:buChar char="•"/>
            </a:pPr>
            <a:r>
              <a:rPr lang="en-US" sz="2600" b="1" spc="145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17 academic and behavioral features</a:t>
            </a:r>
          </a:p>
          <a:p>
            <a:pPr marL="561341" lvl="1" indent="-280670" algn="just">
              <a:lnSpc>
                <a:spcPts val="3640"/>
              </a:lnSpc>
              <a:buFont typeface="Arial"/>
              <a:buChar char="•"/>
            </a:pPr>
            <a:r>
              <a:rPr lang="en-US" sz="2600" b="1" spc="145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Target: Final Mark → Excellent, Good, Pass, Fail</a:t>
            </a:r>
          </a:p>
          <a:p>
            <a:pPr algn="just">
              <a:lnSpc>
                <a:spcPts val="3640"/>
              </a:lnSpc>
            </a:pPr>
            <a:endParaRPr lang="en-US" sz="2600" b="1" spc="145">
              <a:solidFill>
                <a:srgbClr val="49494B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</p:txBody>
      </p:sp>
      <p:grpSp>
        <p:nvGrpSpPr>
          <p:cNvPr id="9" name="Group 9"/>
          <p:cNvGrpSpPr/>
          <p:nvPr/>
        </p:nvGrpSpPr>
        <p:grpSpPr>
          <a:xfrm>
            <a:off x="15201900" y="-1991514"/>
            <a:ext cx="4114800" cy="4114800"/>
            <a:chOff x="0" y="0"/>
            <a:chExt cx="5486400" cy="54864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5486400" cy="5486400"/>
            </a:xfrm>
            <a:custGeom>
              <a:avLst/>
              <a:gdLst/>
              <a:ahLst/>
              <a:cxnLst/>
              <a:rect l="l" t="t" r="r" b="b"/>
              <a:pathLst>
                <a:path w="5486400" h="5486400">
                  <a:moveTo>
                    <a:pt x="0" y="0"/>
                  </a:moveTo>
                  <a:lnTo>
                    <a:pt x="5486400" y="0"/>
                  </a:lnTo>
                  <a:lnTo>
                    <a:pt x="5486400" y="5486400"/>
                  </a:lnTo>
                  <a:lnTo>
                    <a:pt x="0" y="5486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Freeform 11"/>
            <p:cNvSpPr/>
            <p:nvPr/>
          </p:nvSpPr>
          <p:spPr>
            <a:xfrm>
              <a:off x="1430244" y="2237790"/>
              <a:ext cx="2625912" cy="2625912"/>
            </a:xfrm>
            <a:custGeom>
              <a:avLst/>
              <a:gdLst/>
              <a:ahLst/>
              <a:cxnLst/>
              <a:rect l="l" t="t" r="r" b="b"/>
              <a:pathLst>
                <a:path w="2625912" h="2625912">
                  <a:moveTo>
                    <a:pt x="0" y="0"/>
                  </a:moveTo>
                  <a:lnTo>
                    <a:pt x="2625912" y="0"/>
                  </a:lnTo>
                  <a:lnTo>
                    <a:pt x="2625912" y="2625912"/>
                  </a:lnTo>
                  <a:lnTo>
                    <a:pt x="0" y="26259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575868" y="4887004"/>
            <a:ext cx="3954492" cy="749151"/>
            <a:chOff x="0" y="0"/>
            <a:chExt cx="1041512" cy="197307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041512" cy="197307"/>
            </a:xfrm>
            <a:custGeom>
              <a:avLst/>
              <a:gdLst/>
              <a:ahLst/>
              <a:cxnLst/>
              <a:rect l="l" t="t" r="r" b="b"/>
              <a:pathLst>
                <a:path w="1041512" h="197307">
                  <a:moveTo>
                    <a:pt x="98654" y="0"/>
                  </a:moveTo>
                  <a:lnTo>
                    <a:pt x="942859" y="0"/>
                  </a:lnTo>
                  <a:cubicBezTo>
                    <a:pt x="969023" y="0"/>
                    <a:pt x="994116" y="10394"/>
                    <a:pt x="1012617" y="28895"/>
                  </a:cubicBezTo>
                  <a:cubicBezTo>
                    <a:pt x="1031119" y="47396"/>
                    <a:pt x="1041512" y="72489"/>
                    <a:pt x="1041512" y="98654"/>
                  </a:cubicBezTo>
                  <a:lnTo>
                    <a:pt x="1041512" y="98654"/>
                  </a:lnTo>
                  <a:cubicBezTo>
                    <a:pt x="1041512" y="124818"/>
                    <a:pt x="1031119" y="149911"/>
                    <a:pt x="1012617" y="168412"/>
                  </a:cubicBezTo>
                  <a:cubicBezTo>
                    <a:pt x="994116" y="186913"/>
                    <a:pt x="969023" y="197307"/>
                    <a:pt x="942859" y="197307"/>
                  </a:cubicBezTo>
                  <a:lnTo>
                    <a:pt x="98654" y="197307"/>
                  </a:lnTo>
                  <a:cubicBezTo>
                    <a:pt x="72489" y="197307"/>
                    <a:pt x="47396" y="186913"/>
                    <a:pt x="28895" y="168412"/>
                  </a:cubicBezTo>
                  <a:cubicBezTo>
                    <a:pt x="10394" y="149911"/>
                    <a:pt x="0" y="124818"/>
                    <a:pt x="0" y="98654"/>
                  </a:cubicBezTo>
                  <a:lnTo>
                    <a:pt x="0" y="98654"/>
                  </a:lnTo>
                  <a:cubicBezTo>
                    <a:pt x="0" y="72489"/>
                    <a:pt x="10394" y="47396"/>
                    <a:pt x="28895" y="28895"/>
                  </a:cubicBezTo>
                  <a:cubicBezTo>
                    <a:pt x="47396" y="10394"/>
                    <a:pt x="72489" y="0"/>
                    <a:pt x="98654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156B7C">
                    <a:alpha val="100000"/>
                  </a:srgbClr>
                </a:gs>
                <a:gs pos="100000">
                  <a:srgbClr val="076173">
                    <a:alpha val="100000"/>
                  </a:srgbClr>
                </a:gs>
              </a:gsLst>
              <a:path path="circle">
                <a:fillToRect l="50000" t="50000" r="50000" b="50000"/>
              </a:path>
            </a:gradFill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1041512" cy="2354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90"/>
                </a:lnSpc>
              </a:pPr>
              <a:r>
                <a:rPr lang="en-US" sz="2278" b="1">
                  <a:solidFill>
                    <a:srgbClr val="FFFFFF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2.DATA PREPROCESSING</a:t>
              </a:r>
            </a:p>
          </p:txBody>
        </p:sp>
      </p:grpSp>
      <p:sp>
        <p:nvSpPr>
          <p:cNvPr id="15" name="TextBox 15"/>
          <p:cNvSpPr txBox="1"/>
          <p:nvPr/>
        </p:nvSpPr>
        <p:spPr>
          <a:xfrm>
            <a:off x="575868" y="5785506"/>
            <a:ext cx="7212137" cy="22771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61341" lvl="1" indent="-280670" algn="just">
              <a:lnSpc>
                <a:spcPts val="3640"/>
              </a:lnSpc>
              <a:buFont typeface="Arial"/>
              <a:buChar char="•"/>
            </a:pPr>
            <a:r>
              <a:rPr lang="en-US" sz="2600" b="1" spc="145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Data cleaning</a:t>
            </a:r>
          </a:p>
          <a:p>
            <a:pPr marL="561341" lvl="1" indent="-280670" algn="just">
              <a:lnSpc>
                <a:spcPts val="3640"/>
              </a:lnSpc>
              <a:buFont typeface="Arial"/>
              <a:buChar char="•"/>
            </a:pPr>
            <a:r>
              <a:rPr lang="en-US" sz="2600" b="1" spc="145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Remove % symbols</a:t>
            </a:r>
          </a:p>
          <a:p>
            <a:pPr marL="561341" lvl="1" indent="-280670" algn="just">
              <a:lnSpc>
                <a:spcPts val="3640"/>
              </a:lnSpc>
              <a:buFont typeface="Arial"/>
              <a:buChar char="•"/>
            </a:pPr>
            <a:r>
              <a:rPr lang="en-US" sz="2600" b="1" spc="145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Encode categorical variables into numerical values</a:t>
            </a:r>
          </a:p>
          <a:p>
            <a:pPr algn="just">
              <a:lnSpc>
                <a:spcPts val="3640"/>
              </a:lnSpc>
            </a:pPr>
            <a:endParaRPr lang="en-US" sz="2600" b="1" spc="145">
              <a:solidFill>
                <a:srgbClr val="49494B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</p:txBody>
      </p:sp>
      <p:grpSp>
        <p:nvGrpSpPr>
          <p:cNvPr id="16" name="Group 16"/>
          <p:cNvGrpSpPr/>
          <p:nvPr/>
        </p:nvGrpSpPr>
        <p:grpSpPr>
          <a:xfrm>
            <a:off x="603931" y="7960255"/>
            <a:ext cx="3954492" cy="749151"/>
            <a:chOff x="0" y="0"/>
            <a:chExt cx="1041512" cy="197307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041512" cy="197307"/>
            </a:xfrm>
            <a:custGeom>
              <a:avLst/>
              <a:gdLst/>
              <a:ahLst/>
              <a:cxnLst/>
              <a:rect l="l" t="t" r="r" b="b"/>
              <a:pathLst>
                <a:path w="1041512" h="197307">
                  <a:moveTo>
                    <a:pt x="98654" y="0"/>
                  </a:moveTo>
                  <a:lnTo>
                    <a:pt x="942859" y="0"/>
                  </a:lnTo>
                  <a:cubicBezTo>
                    <a:pt x="969023" y="0"/>
                    <a:pt x="994116" y="10394"/>
                    <a:pt x="1012617" y="28895"/>
                  </a:cubicBezTo>
                  <a:cubicBezTo>
                    <a:pt x="1031119" y="47396"/>
                    <a:pt x="1041512" y="72489"/>
                    <a:pt x="1041512" y="98654"/>
                  </a:cubicBezTo>
                  <a:lnTo>
                    <a:pt x="1041512" y="98654"/>
                  </a:lnTo>
                  <a:cubicBezTo>
                    <a:pt x="1041512" y="124818"/>
                    <a:pt x="1031119" y="149911"/>
                    <a:pt x="1012617" y="168412"/>
                  </a:cubicBezTo>
                  <a:cubicBezTo>
                    <a:pt x="994116" y="186913"/>
                    <a:pt x="969023" y="197307"/>
                    <a:pt x="942859" y="197307"/>
                  </a:cubicBezTo>
                  <a:lnTo>
                    <a:pt x="98654" y="197307"/>
                  </a:lnTo>
                  <a:cubicBezTo>
                    <a:pt x="72489" y="197307"/>
                    <a:pt x="47396" y="186913"/>
                    <a:pt x="28895" y="168412"/>
                  </a:cubicBezTo>
                  <a:cubicBezTo>
                    <a:pt x="10394" y="149911"/>
                    <a:pt x="0" y="124818"/>
                    <a:pt x="0" y="98654"/>
                  </a:cubicBezTo>
                  <a:lnTo>
                    <a:pt x="0" y="98654"/>
                  </a:lnTo>
                  <a:cubicBezTo>
                    <a:pt x="0" y="72489"/>
                    <a:pt x="10394" y="47396"/>
                    <a:pt x="28895" y="28895"/>
                  </a:cubicBezTo>
                  <a:cubicBezTo>
                    <a:pt x="47396" y="10394"/>
                    <a:pt x="72489" y="0"/>
                    <a:pt x="98654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156B7C">
                    <a:alpha val="100000"/>
                  </a:srgbClr>
                </a:gs>
                <a:gs pos="100000">
                  <a:srgbClr val="076173">
                    <a:alpha val="100000"/>
                  </a:srgbClr>
                </a:gs>
              </a:gsLst>
              <a:path path="circle">
                <a:fillToRect l="50000" t="50000" r="50000" b="50000"/>
              </a:path>
            </a:gradFill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38100"/>
              <a:ext cx="1041512" cy="2354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90"/>
                </a:lnSpc>
              </a:pPr>
              <a:r>
                <a:rPr lang="en-US" sz="2278" b="1">
                  <a:solidFill>
                    <a:srgbClr val="FFFFFF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3.TRAIN–TEST SPLIT</a:t>
              </a:r>
            </a:p>
          </p:txBody>
        </p:sp>
      </p:grpSp>
      <p:sp>
        <p:nvSpPr>
          <p:cNvPr id="19" name="TextBox 19"/>
          <p:cNvSpPr txBox="1"/>
          <p:nvPr/>
        </p:nvSpPr>
        <p:spPr>
          <a:xfrm>
            <a:off x="528243" y="8861806"/>
            <a:ext cx="6096471" cy="18199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61341" lvl="1" indent="-280670" algn="just">
              <a:lnSpc>
                <a:spcPts val="3640"/>
              </a:lnSpc>
              <a:buFont typeface="Arial"/>
              <a:buChar char="•"/>
            </a:pPr>
            <a:r>
              <a:rPr lang="en-US" sz="2600" b="1" spc="145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80% Training - 20% Testing</a:t>
            </a:r>
          </a:p>
          <a:p>
            <a:pPr marL="561341" lvl="1" indent="-280670" algn="just">
              <a:lnSpc>
                <a:spcPts val="3640"/>
              </a:lnSpc>
              <a:buFont typeface="Arial"/>
              <a:buChar char="•"/>
            </a:pPr>
            <a:r>
              <a:rPr lang="en-US" sz="2600" b="1" spc="145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Stratified split to preserve class distribution</a:t>
            </a:r>
          </a:p>
          <a:p>
            <a:pPr algn="just">
              <a:lnSpc>
                <a:spcPts val="3640"/>
              </a:lnSpc>
            </a:pPr>
            <a:endParaRPr lang="en-US" sz="2600" b="1" spc="145">
              <a:solidFill>
                <a:srgbClr val="49494B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</p:txBody>
      </p:sp>
      <p:grpSp>
        <p:nvGrpSpPr>
          <p:cNvPr id="20" name="Group 20"/>
          <p:cNvGrpSpPr/>
          <p:nvPr/>
        </p:nvGrpSpPr>
        <p:grpSpPr>
          <a:xfrm>
            <a:off x="10396694" y="6089874"/>
            <a:ext cx="3954492" cy="749151"/>
            <a:chOff x="0" y="0"/>
            <a:chExt cx="1041512" cy="197307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041512" cy="197307"/>
            </a:xfrm>
            <a:custGeom>
              <a:avLst/>
              <a:gdLst/>
              <a:ahLst/>
              <a:cxnLst/>
              <a:rect l="l" t="t" r="r" b="b"/>
              <a:pathLst>
                <a:path w="1041512" h="197307">
                  <a:moveTo>
                    <a:pt x="98654" y="0"/>
                  </a:moveTo>
                  <a:lnTo>
                    <a:pt x="942859" y="0"/>
                  </a:lnTo>
                  <a:cubicBezTo>
                    <a:pt x="969023" y="0"/>
                    <a:pt x="994116" y="10394"/>
                    <a:pt x="1012617" y="28895"/>
                  </a:cubicBezTo>
                  <a:cubicBezTo>
                    <a:pt x="1031119" y="47396"/>
                    <a:pt x="1041512" y="72489"/>
                    <a:pt x="1041512" y="98654"/>
                  </a:cubicBezTo>
                  <a:lnTo>
                    <a:pt x="1041512" y="98654"/>
                  </a:lnTo>
                  <a:cubicBezTo>
                    <a:pt x="1041512" y="124818"/>
                    <a:pt x="1031119" y="149911"/>
                    <a:pt x="1012617" y="168412"/>
                  </a:cubicBezTo>
                  <a:cubicBezTo>
                    <a:pt x="994116" y="186913"/>
                    <a:pt x="969023" y="197307"/>
                    <a:pt x="942859" y="197307"/>
                  </a:cubicBezTo>
                  <a:lnTo>
                    <a:pt x="98654" y="197307"/>
                  </a:lnTo>
                  <a:cubicBezTo>
                    <a:pt x="72489" y="197307"/>
                    <a:pt x="47396" y="186913"/>
                    <a:pt x="28895" y="168412"/>
                  </a:cubicBezTo>
                  <a:cubicBezTo>
                    <a:pt x="10394" y="149911"/>
                    <a:pt x="0" y="124818"/>
                    <a:pt x="0" y="98654"/>
                  </a:cubicBezTo>
                  <a:lnTo>
                    <a:pt x="0" y="98654"/>
                  </a:lnTo>
                  <a:cubicBezTo>
                    <a:pt x="0" y="72489"/>
                    <a:pt x="10394" y="47396"/>
                    <a:pt x="28895" y="28895"/>
                  </a:cubicBezTo>
                  <a:cubicBezTo>
                    <a:pt x="47396" y="10394"/>
                    <a:pt x="72489" y="0"/>
                    <a:pt x="98654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156B7C">
                    <a:alpha val="100000"/>
                  </a:srgbClr>
                </a:gs>
                <a:gs pos="100000">
                  <a:srgbClr val="076173">
                    <a:alpha val="100000"/>
                  </a:srgbClr>
                </a:gs>
              </a:gsLst>
              <a:path path="circle">
                <a:fillToRect l="50000" t="50000" r="50000" b="50000"/>
              </a:path>
            </a:gradFill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0" y="-38100"/>
              <a:ext cx="1041512" cy="2354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90"/>
                </a:lnSpc>
              </a:pPr>
              <a:r>
                <a:rPr lang="en-US" sz="2278" b="1">
                  <a:solidFill>
                    <a:srgbClr val="FFFFFF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5.FEATURE SELECTION</a:t>
              </a:r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10396694" y="2796743"/>
            <a:ext cx="6399113" cy="749151"/>
            <a:chOff x="0" y="0"/>
            <a:chExt cx="1685363" cy="197307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1685363" cy="197307"/>
            </a:xfrm>
            <a:custGeom>
              <a:avLst/>
              <a:gdLst/>
              <a:ahLst/>
              <a:cxnLst/>
              <a:rect l="l" t="t" r="r" b="b"/>
              <a:pathLst>
                <a:path w="1685363" h="197307">
                  <a:moveTo>
                    <a:pt x="61702" y="0"/>
                  </a:moveTo>
                  <a:lnTo>
                    <a:pt x="1623661" y="0"/>
                  </a:lnTo>
                  <a:cubicBezTo>
                    <a:pt x="1657738" y="0"/>
                    <a:pt x="1685363" y="27625"/>
                    <a:pt x="1685363" y="61702"/>
                  </a:cubicBezTo>
                  <a:lnTo>
                    <a:pt x="1685363" y="135605"/>
                  </a:lnTo>
                  <a:cubicBezTo>
                    <a:pt x="1685363" y="151970"/>
                    <a:pt x="1678862" y="167664"/>
                    <a:pt x="1667291" y="179235"/>
                  </a:cubicBezTo>
                  <a:cubicBezTo>
                    <a:pt x="1655720" y="190807"/>
                    <a:pt x="1640026" y="197307"/>
                    <a:pt x="1623661" y="197307"/>
                  </a:cubicBezTo>
                  <a:lnTo>
                    <a:pt x="61702" y="197307"/>
                  </a:lnTo>
                  <a:cubicBezTo>
                    <a:pt x="27625" y="197307"/>
                    <a:pt x="0" y="169682"/>
                    <a:pt x="0" y="135605"/>
                  </a:cubicBezTo>
                  <a:lnTo>
                    <a:pt x="0" y="61702"/>
                  </a:lnTo>
                  <a:cubicBezTo>
                    <a:pt x="0" y="27625"/>
                    <a:pt x="27625" y="0"/>
                    <a:pt x="61702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156B7C">
                    <a:alpha val="100000"/>
                  </a:srgbClr>
                </a:gs>
                <a:gs pos="100000">
                  <a:srgbClr val="076173">
                    <a:alpha val="100000"/>
                  </a:srgbClr>
                </a:gs>
              </a:gsLst>
              <a:path path="circle">
                <a:fillToRect l="50000" t="50000" r="50000" b="50000"/>
              </a:path>
            </a:gradFill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0" y="-38100"/>
              <a:ext cx="1685363" cy="2354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90"/>
                </a:lnSpc>
              </a:pPr>
              <a:r>
                <a:rPr lang="en-US" sz="2278" b="1">
                  <a:solidFill>
                    <a:srgbClr val="FFFFFF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4.CLASS IMBALANCE HANDLING – SMOTE</a:t>
              </a:r>
            </a:p>
          </p:txBody>
        </p:sp>
      </p:grpSp>
      <p:sp>
        <p:nvSpPr>
          <p:cNvPr id="26" name="TextBox 26"/>
          <p:cNvSpPr txBox="1"/>
          <p:nvPr/>
        </p:nvSpPr>
        <p:spPr>
          <a:xfrm>
            <a:off x="10444319" y="3667349"/>
            <a:ext cx="7843681" cy="2184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18162" lvl="1" indent="-259081" algn="l">
              <a:lnSpc>
                <a:spcPts val="3360"/>
              </a:lnSpc>
              <a:buFont typeface="Arial"/>
              <a:buChar char="•"/>
            </a:pPr>
            <a:r>
              <a:rPr lang="en-US" sz="2400" b="1" spc="134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SMOTE was applied only to the training set to address class imbalance.</a:t>
            </a:r>
          </a:p>
          <a:p>
            <a:pPr marL="561341" lvl="1" indent="-280670" algn="l">
              <a:lnSpc>
                <a:spcPts val="3640"/>
              </a:lnSpc>
              <a:buFont typeface="Arial"/>
              <a:buChar char="•"/>
            </a:pPr>
            <a:r>
              <a:rPr lang="en-US" sz="2600" b="1" spc="145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The dataset was imbalanced (Good: 51.97%, Pass: 7.67%); therefore, SMOTE was applied to the training data.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10232626" y="6981900"/>
            <a:ext cx="7802783" cy="22771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61341" lvl="1" indent="-280670" algn="just">
              <a:lnSpc>
                <a:spcPts val="3640"/>
              </a:lnSpc>
              <a:buFont typeface="Arial"/>
              <a:buChar char="•"/>
            </a:pPr>
            <a:r>
              <a:rPr lang="en-US" sz="2600" b="1" spc="145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Applied RF Feature Importance.</a:t>
            </a:r>
          </a:p>
          <a:p>
            <a:pPr marL="561341" lvl="1" indent="-280670" algn="just">
              <a:lnSpc>
                <a:spcPts val="3640"/>
              </a:lnSpc>
              <a:buFont typeface="Arial"/>
              <a:buChar char="•"/>
            </a:pPr>
            <a:r>
              <a:rPr lang="en-US" sz="2600" b="1" spc="145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Ranked features based on predictive importance.</a:t>
            </a:r>
          </a:p>
          <a:p>
            <a:pPr marL="561341" lvl="1" indent="-280670" algn="just">
              <a:lnSpc>
                <a:spcPts val="3640"/>
              </a:lnSpc>
              <a:buFont typeface="Arial"/>
              <a:buChar char="•"/>
            </a:pPr>
            <a:r>
              <a:rPr lang="en-US" sz="2600" b="1" spc="145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Selected the most important features.</a:t>
            </a:r>
          </a:p>
          <a:p>
            <a:pPr algn="just">
              <a:lnSpc>
                <a:spcPts val="3640"/>
              </a:lnSpc>
            </a:pPr>
            <a:endParaRPr lang="en-US" sz="2600" b="1" spc="145">
              <a:solidFill>
                <a:srgbClr val="49494B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</p:txBody>
      </p:sp>
      <p:sp>
        <p:nvSpPr>
          <p:cNvPr id="28" name="AutoShape 28"/>
          <p:cNvSpPr/>
          <p:nvPr/>
        </p:nvSpPr>
        <p:spPr>
          <a:xfrm flipV="1">
            <a:off x="9765024" y="2466993"/>
            <a:ext cx="0" cy="7038617"/>
          </a:xfrm>
          <a:prstGeom prst="line">
            <a:avLst/>
          </a:prstGeom>
          <a:ln w="9525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ECECEC">
                <a:alpha val="100000"/>
              </a:srgbClr>
            </a:gs>
            <a:gs pos="100000">
              <a:srgbClr val="FFFFFF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V="1">
            <a:off x="12840279" y="-634521"/>
            <a:ext cx="3024591" cy="3146518"/>
          </a:xfrm>
          <a:custGeom>
            <a:avLst/>
            <a:gdLst/>
            <a:ahLst/>
            <a:cxnLst/>
            <a:rect l="l" t="t" r="r" b="b"/>
            <a:pathLst>
              <a:path w="3024591" h="3146518">
                <a:moveTo>
                  <a:pt x="0" y="3146518"/>
                </a:moveTo>
                <a:lnTo>
                  <a:pt x="3024591" y="3146518"/>
                </a:lnTo>
                <a:lnTo>
                  <a:pt x="3024591" y="0"/>
                </a:lnTo>
                <a:lnTo>
                  <a:pt x="0" y="0"/>
                </a:lnTo>
                <a:lnTo>
                  <a:pt x="0" y="3146518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 rot="5400000">
            <a:off x="-1044597" y="-881929"/>
            <a:ext cx="11498785" cy="11383797"/>
          </a:xfrm>
          <a:custGeom>
            <a:avLst/>
            <a:gdLst/>
            <a:ahLst/>
            <a:cxnLst/>
            <a:rect l="l" t="t" r="r" b="b"/>
            <a:pathLst>
              <a:path w="11498785" h="11383797">
                <a:moveTo>
                  <a:pt x="0" y="0"/>
                </a:moveTo>
                <a:lnTo>
                  <a:pt x="11498785" y="0"/>
                </a:lnTo>
                <a:lnTo>
                  <a:pt x="11498785" y="11383797"/>
                </a:lnTo>
                <a:lnTo>
                  <a:pt x="0" y="1138379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alphaModFix amt="61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4" name="Group 4"/>
          <p:cNvGrpSpPr/>
          <p:nvPr/>
        </p:nvGrpSpPr>
        <p:grpSpPr>
          <a:xfrm>
            <a:off x="575868" y="3069092"/>
            <a:ext cx="3954492" cy="749151"/>
            <a:chOff x="0" y="0"/>
            <a:chExt cx="1041512" cy="19730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041512" cy="197307"/>
            </a:xfrm>
            <a:custGeom>
              <a:avLst/>
              <a:gdLst/>
              <a:ahLst/>
              <a:cxnLst/>
              <a:rect l="l" t="t" r="r" b="b"/>
              <a:pathLst>
                <a:path w="1041512" h="197307">
                  <a:moveTo>
                    <a:pt x="98654" y="0"/>
                  </a:moveTo>
                  <a:lnTo>
                    <a:pt x="942859" y="0"/>
                  </a:lnTo>
                  <a:cubicBezTo>
                    <a:pt x="969023" y="0"/>
                    <a:pt x="994116" y="10394"/>
                    <a:pt x="1012617" y="28895"/>
                  </a:cubicBezTo>
                  <a:cubicBezTo>
                    <a:pt x="1031119" y="47396"/>
                    <a:pt x="1041512" y="72489"/>
                    <a:pt x="1041512" y="98654"/>
                  </a:cubicBezTo>
                  <a:lnTo>
                    <a:pt x="1041512" y="98654"/>
                  </a:lnTo>
                  <a:cubicBezTo>
                    <a:pt x="1041512" y="124818"/>
                    <a:pt x="1031119" y="149911"/>
                    <a:pt x="1012617" y="168412"/>
                  </a:cubicBezTo>
                  <a:cubicBezTo>
                    <a:pt x="994116" y="186913"/>
                    <a:pt x="969023" y="197307"/>
                    <a:pt x="942859" y="197307"/>
                  </a:cubicBezTo>
                  <a:lnTo>
                    <a:pt x="98654" y="197307"/>
                  </a:lnTo>
                  <a:cubicBezTo>
                    <a:pt x="72489" y="197307"/>
                    <a:pt x="47396" y="186913"/>
                    <a:pt x="28895" y="168412"/>
                  </a:cubicBezTo>
                  <a:cubicBezTo>
                    <a:pt x="10394" y="149911"/>
                    <a:pt x="0" y="124818"/>
                    <a:pt x="0" y="98654"/>
                  </a:cubicBezTo>
                  <a:lnTo>
                    <a:pt x="0" y="98654"/>
                  </a:lnTo>
                  <a:cubicBezTo>
                    <a:pt x="0" y="72489"/>
                    <a:pt x="10394" y="47396"/>
                    <a:pt x="28895" y="28895"/>
                  </a:cubicBezTo>
                  <a:cubicBezTo>
                    <a:pt x="47396" y="10394"/>
                    <a:pt x="72489" y="0"/>
                    <a:pt x="98654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156B7C">
                    <a:alpha val="100000"/>
                  </a:srgbClr>
                </a:gs>
                <a:gs pos="100000">
                  <a:srgbClr val="076173">
                    <a:alpha val="100000"/>
                  </a:srgbClr>
                </a:gs>
              </a:gsLst>
              <a:path path="circle">
                <a:fillToRect l="50000" t="50000" r="50000" b="50000"/>
              </a:path>
            </a:gradFill>
          </p:spPr>
          <p:txBody>
            <a:bodyPr/>
            <a:lstStyle/>
            <a:p>
              <a:endParaRPr lang="en-US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1041512" cy="2354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90"/>
                </a:lnSpc>
              </a:pPr>
              <a:r>
                <a:rPr lang="en-US" sz="2278" b="1">
                  <a:solidFill>
                    <a:srgbClr val="FFFFFF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6.MODEL TRAINING</a:t>
              </a:r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575868" y="450833"/>
            <a:ext cx="6986035" cy="9275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398"/>
              </a:lnSpc>
            </a:pPr>
            <a:r>
              <a:rPr lang="en-US" sz="6064" b="1">
                <a:solidFill>
                  <a:srgbClr val="086173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METHOLOGY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458582" y="3963086"/>
            <a:ext cx="8018511" cy="22771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640"/>
              </a:lnSpc>
            </a:pPr>
            <a:r>
              <a:rPr lang="en-US" sz="2600" b="1" spc="145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Eight ML models were trained and compared:</a:t>
            </a:r>
          </a:p>
          <a:p>
            <a:pPr marL="561341" lvl="1" indent="-280670" algn="just">
              <a:lnSpc>
                <a:spcPts val="3640"/>
              </a:lnSpc>
              <a:buFont typeface="Arial"/>
              <a:buChar char="•"/>
            </a:pPr>
            <a:r>
              <a:rPr lang="en-US" sz="2600" b="1" spc="145">
                <a:solidFill>
                  <a:srgbClr val="00566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Traditional ML:</a:t>
            </a:r>
            <a:r>
              <a:rPr lang="en-US" sz="2600" b="1" spc="145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LR, SVM, KNN, DT, RF, NB</a:t>
            </a:r>
          </a:p>
          <a:p>
            <a:pPr marL="561341" lvl="1" indent="-280670" algn="just">
              <a:lnSpc>
                <a:spcPts val="3640"/>
              </a:lnSpc>
              <a:buFont typeface="Arial"/>
              <a:buChar char="•"/>
            </a:pPr>
            <a:r>
              <a:rPr lang="en-US" sz="2600" b="1" spc="145">
                <a:solidFill>
                  <a:srgbClr val="00566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Ensemble Learning</a:t>
            </a:r>
            <a:r>
              <a:rPr lang="en-US" sz="2600" b="1" spc="145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: AdaBoost, XGBoost</a:t>
            </a:r>
          </a:p>
          <a:p>
            <a:pPr algn="just">
              <a:lnSpc>
                <a:spcPts val="3640"/>
              </a:lnSpc>
            </a:pPr>
            <a:endParaRPr lang="en-US" sz="2600" b="1" spc="145">
              <a:solidFill>
                <a:srgbClr val="49494B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</p:txBody>
      </p:sp>
      <p:grpSp>
        <p:nvGrpSpPr>
          <p:cNvPr id="9" name="Group 9"/>
          <p:cNvGrpSpPr/>
          <p:nvPr/>
        </p:nvGrpSpPr>
        <p:grpSpPr>
          <a:xfrm>
            <a:off x="15201900" y="-1991514"/>
            <a:ext cx="4114800" cy="4114800"/>
            <a:chOff x="0" y="0"/>
            <a:chExt cx="5486400" cy="54864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5486400" cy="5486400"/>
            </a:xfrm>
            <a:custGeom>
              <a:avLst/>
              <a:gdLst/>
              <a:ahLst/>
              <a:cxnLst/>
              <a:rect l="l" t="t" r="r" b="b"/>
              <a:pathLst>
                <a:path w="5486400" h="5486400">
                  <a:moveTo>
                    <a:pt x="0" y="0"/>
                  </a:moveTo>
                  <a:lnTo>
                    <a:pt x="5486400" y="0"/>
                  </a:lnTo>
                  <a:lnTo>
                    <a:pt x="5486400" y="5486400"/>
                  </a:lnTo>
                  <a:lnTo>
                    <a:pt x="0" y="5486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Freeform 11"/>
            <p:cNvSpPr/>
            <p:nvPr/>
          </p:nvSpPr>
          <p:spPr>
            <a:xfrm>
              <a:off x="1430244" y="2237790"/>
              <a:ext cx="2625912" cy="2625912"/>
            </a:xfrm>
            <a:custGeom>
              <a:avLst/>
              <a:gdLst/>
              <a:ahLst/>
              <a:cxnLst/>
              <a:rect l="l" t="t" r="r" b="b"/>
              <a:pathLst>
                <a:path w="2625912" h="2625912">
                  <a:moveTo>
                    <a:pt x="0" y="0"/>
                  </a:moveTo>
                  <a:lnTo>
                    <a:pt x="2625912" y="0"/>
                  </a:lnTo>
                  <a:lnTo>
                    <a:pt x="2625912" y="2625912"/>
                  </a:lnTo>
                  <a:lnTo>
                    <a:pt x="0" y="26259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575868" y="6291829"/>
            <a:ext cx="6048846" cy="749151"/>
            <a:chOff x="0" y="0"/>
            <a:chExt cx="1593112" cy="197307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593112" cy="197307"/>
            </a:xfrm>
            <a:custGeom>
              <a:avLst/>
              <a:gdLst/>
              <a:ahLst/>
              <a:cxnLst/>
              <a:rect l="l" t="t" r="r" b="b"/>
              <a:pathLst>
                <a:path w="1593112" h="197307">
                  <a:moveTo>
                    <a:pt x="65275" y="0"/>
                  </a:moveTo>
                  <a:lnTo>
                    <a:pt x="1527837" y="0"/>
                  </a:lnTo>
                  <a:cubicBezTo>
                    <a:pt x="1545149" y="0"/>
                    <a:pt x="1561752" y="6877"/>
                    <a:pt x="1573993" y="19119"/>
                  </a:cubicBezTo>
                  <a:cubicBezTo>
                    <a:pt x="1586234" y="31360"/>
                    <a:pt x="1593112" y="47963"/>
                    <a:pt x="1593112" y="65275"/>
                  </a:cubicBezTo>
                  <a:lnTo>
                    <a:pt x="1593112" y="132032"/>
                  </a:lnTo>
                  <a:cubicBezTo>
                    <a:pt x="1593112" y="149344"/>
                    <a:pt x="1586234" y="165947"/>
                    <a:pt x="1573993" y="178189"/>
                  </a:cubicBezTo>
                  <a:cubicBezTo>
                    <a:pt x="1561752" y="190430"/>
                    <a:pt x="1545149" y="197307"/>
                    <a:pt x="1527837" y="197307"/>
                  </a:cubicBezTo>
                  <a:lnTo>
                    <a:pt x="65275" y="197307"/>
                  </a:lnTo>
                  <a:cubicBezTo>
                    <a:pt x="47963" y="197307"/>
                    <a:pt x="31360" y="190430"/>
                    <a:pt x="19119" y="178189"/>
                  </a:cubicBezTo>
                  <a:cubicBezTo>
                    <a:pt x="6877" y="165947"/>
                    <a:pt x="0" y="149344"/>
                    <a:pt x="0" y="132032"/>
                  </a:cubicBezTo>
                  <a:lnTo>
                    <a:pt x="0" y="65275"/>
                  </a:lnTo>
                  <a:cubicBezTo>
                    <a:pt x="0" y="47963"/>
                    <a:pt x="6877" y="31360"/>
                    <a:pt x="19119" y="19119"/>
                  </a:cubicBezTo>
                  <a:cubicBezTo>
                    <a:pt x="31360" y="6877"/>
                    <a:pt x="47963" y="0"/>
                    <a:pt x="65275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156B7C">
                    <a:alpha val="100000"/>
                  </a:srgbClr>
                </a:gs>
                <a:gs pos="100000">
                  <a:srgbClr val="076173">
                    <a:alpha val="100000"/>
                  </a:srgbClr>
                </a:gs>
              </a:gsLst>
              <a:path path="circle">
                <a:fillToRect l="50000" t="50000" r="50000" b="50000"/>
              </a:path>
            </a:gradFill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1593112" cy="2354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90"/>
                </a:lnSpc>
              </a:pPr>
              <a:r>
                <a:rPr lang="en-US" sz="2278" b="1">
                  <a:solidFill>
                    <a:srgbClr val="FFFFFF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7.HYPERPARAMETER OPTIMIZATION</a:t>
              </a:r>
            </a:p>
          </p:txBody>
        </p:sp>
      </p:grpSp>
      <p:sp>
        <p:nvSpPr>
          <p:cNvPr id="15" name="TextBox 15"/>
          <p:cNvSpPr txBox="1"/>
          <p:nvPr/>
        </p:nvSpPr>
        <p:spPr>
          <a:xfrm>
            <a:off x="575868" y="7091752"/>
            <a:ext cx="7724344" cy="27343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640"/>
              </a:lnSpc>
            </a:pPr>
            <a:r>
              <a:rPr lang="en-US" sz="2600" b="1" spc="145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Models were optimized using:</a:t>
            </a:r>
          </a:p>
          <a:p>
            <a:pPr marL="561341" lvl="1" indent="-280670" algn="just">
              <a:lnSpc>
                <a:spcPts val="3640"/>
              </a:lnSpc>
              <a:buFont typeface="Arial"/>
              <a:buChar char="•"/>
            </a:pPr>
            <a:r>
              <a:rPr lang="en-US" sz="2600" b="1" spc="145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Grid Search</a:t>
            </a:r>
          </a:p>
          <a:p>
            <a:pPr marL="561341" lvl="1" indent="-280670" algn="just">
              <a:lnSpc>
                <a:spcPts val="3640"/>
              </a:lnSpc>
              <a:buFont typeface="Arial"/>
              <a:buChar char="•"/>
            </a:pPr>
            <a:r>
              <a:rPr lang="en-US" sz="2600" b="1" spc="145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Stratified 3-Fold Cross-Validation</a:t>
            </a:r>
          </a:p>
          <a:p>
            <a:pPr marL="561341" lvl="1" indent="-280670" algn="just">
              <a:lnSpc>
                <a:spcPts val="3640"/>
              </a:lnSpc>
              <a:buFont typeface="Arial"/>
              <a:buChar char="•"/>
            </a:pPr>
            <a:r>
              <a:rPr lang="en-US" sz="2600" b="1" spc="145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Weighted F1-Score as the optimization criterion</a:t>
            </a:r>
          </a:p>
          <a:p>
            <a:pPr algn="just">
              <a:lnSpc>
                <a:spcPts val="3640"/>
              </a:lnSpc>
            </a:pPr>
            <a:endParaRPr lang="en-US" sz="2600" b="1" spc="145">
              <a:solidFill>
                <a:srgbClr val="49494B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</p:txBody>
      </p:sp>
      <p:grpSp>
        <p:nvGrpSpPr>
          <p:cNvPr id="16" name="Group 16"/>
          <p:cNvGrpSpPr/>
          <p:nvPr/>
        </p:nvGrpSpPr>
        <p:grpSpPr>
          <a:xfrm>
            <a:off x="10506555" y="6806661"/>
            <a:ext cx="3954492" cy="749151"/>
            <a:chOff x="0" y="0"/>
            <a:chExt cx="1041512" cy="197307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041512" cy="197307"/>
            </a:xfrm>
            <a:custGeom>
              <a:avLst/>
              <a:gdLst/>
              <a:ahLst/>
              <a:cxnLst/>
              <a:rect l="l" t="t" r="r" b="b"/>
              <a:pathLst>
                <a:path w="1041512" h="197307">
                  <a:moveTo>
                    <a:pt x="98654" y="0"/>
                  </a:moveTo>
                  <a:lnTo>
                    <a:pt x="942859" y="0"/>
                  </a:lnTo>
                  <a:cubicBezTo>
                    <a:pt x="969023" y="0"/>
                    <a:pt x="994116" y="10394"/>
                    <a:pt x="1012617" y="28895"/>
                  </a:cubicBezTo>
                  <a:cubicBezTo>
                    <a:pt x="1031119" y="47396"/>
                    <a:pt x="1041512" y="72489"/>
                    <a:pt x="1041512" y="98654"/>
                  </a:cubicBezTo>
                  <a:lnTo>
                    <a:pt x="1041512" y="98654"/>
                  </a:lnTo>
                  <a:cubicBezTo>
                    <a:pt x="1041512" y="124818"/>
                    <a:pt x="1031119" y="149911"/>
                    <a:pt x="1012617" y="168412"/>
                  </a:cubicBezTo>
                  <a:cubicBezTo>
                    <a:pt x="994116" y="186913"/>
                    <a:pt x="969023" y="197307"/>
                    <a:pt x="942859" y="197307"/>
                  </a:cubicBezTo>
                  <a:lnTo>
                    <a:pt x="98654" y="197307"/>
                  </a:lnTo>
                  <a:cubicBezTo>
                    <a:pt x="72489" y="197307"/>
                    <a:pt x="47396" y="186913"/>
                    <a:pt x="28895" y="168412"/>
                  </a:cubicBezTo>
                  <a:cubicBezTo>
                    <a:pt x="10394" y="149911"/>
                    <a:pt x="0" y="124818"/>
                    <a:pt x="0" y="98654"/>
                  </a:cubicBezTo>
                  <a:lnTo>
                    <a:pt x="0" y="98654"/>
                  </a:lnTo>
                  <a:cubicBezTo>
                    <a:pt x="0" y="72489"/>
                    <a:pt x="10394" y="47396"/>
                    <a:pt x="28895" y="28895"/>
                  </a:cubicBezTo>
                  <a:cubicBezTo>
                    <a:pt x="47396" y="10394"/>
                    <a:pt x="72489" y="0"/>
                    <a:pt x="98654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156B7C">
                    <a:alpha val="100000"/>
                  </a:srgbClr>
                </a:gs>
                <a:gs pos="100000">
                  <a:srgbClr val="076173">
                    <a:alpha val="100000"/>
                  </a:srgbClr>
                </a:gs>
              </a:gsLst>
              <a:path path="circle">
                <a:fillToRect l="50000" t="50000" r="50000" b="50000"/>
              </a:path>
            </a:gradFill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38100"/>
              <a:ext cx="1041512" cy="2354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90"/>
                </a:lnSpc>
              </a:pPr>
              <a:r>
                <a:rPr lang="en-US" sz="2278" b="1">
                  <a:solidFill>
                    <a:srgbClr val="FFFFFF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9.MODEL EVALUATION</a:t>
              </a:r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10396694" y="3063569"/>
            <a:ext cx="6399113" cy="749151"/>
            <a:chOff x="0" y="0"/>
            <a:chExt cx="1685363" cy="197307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685363" cy="197307"/>
            </a:xfrm>
            <a:custGeom>
              <a:avLst/>
              <a:gdLst/>
              <a:ahLst/>
              <a:cxnLst/>
              <a:rect l="l" t="t" r="r" b="b"/>
              <a:pathLst>
                <a:path w="1685363" h="197307">
                  <a:moveTo>
                    <a:pt x="61702" y="0"/>
                  </a:moveTo>
                  <a:lnTo>
                    <a:pt x="1623661" y="0"/>
                  </a:lnTo>
                  <a:cubicBezTo>
                    <a:pt x="1657738" y="0"/>
                    <a:pt x="1685363" y="27625"/>
                    <a:pt x="1685363" y="61702"/>
                  </a:cubicBezTo>
                  <a:lnTo>
                    <a:pt x="1685363" y="135605"/>
                  </a:lnTo>
                  <a:cubicBezTo>
                    <a:pt x="1685363" y="151970"/>
                    <a:pt x="1678862" y="167664"/>
                    <a:pt x="1667291" y="179235"/>
                  </a:cubicBezTo>
                  <a:cubicBezTo>
                    <a:pt x="1655720" y="190807"/>
                    <a:pt x="1640026" y="197307"/>
                    <a:pt x="1623661" y="197307"/>
                  </a:cubicBezTo>
                  <a:lnTo>
                    <a:pt x="61702" y="197307"/>
                  </a:lnTo>
                  <a:cubicBezTo>
                    <a:pt x="27625" y="197307"/>
                    <a:pt x="0" y="169682"/>
                    <a:pt x="0" y="135605"/>
                  </a:cubicBezTo>
                  <a:lnTo>
                    <a:pt x="0" y="61702"/>
                  </a:lnTo>
                  <a:cubicBezTo>
                    <a:pt x="0" y="27625"/>
                    <a:pt x="27625" y="0"/>
                    <a:pt x="61702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156B7C">
                    <a:alpha val="100000"/>
                  </a:srgbClr>
                </a:gs>
                <a:gs pos="100000">
                  <a:srgbClr val="076173">
                    <a:alpha val="100000"/>
                  </a:srgbClr>
                </a:gs>
              </a:gsLst>
              <a:path path="circle">
                <a:fillToRect l="50000" t="50000" r="50000" b="50000"/>
              </a:path>
            </a:gradFill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1685363" cy="23540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90"/>
                </a:lnSpc>
              </a:pPr>
              <a:r>
                <a:rPr lang="en-US" sz="2278" b="1">
                  <a:solidFill>
                    <a:srgbClr val="FFFFFF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8.EXPERIMENTAL CONFIGURATIONS</a:t>
              </a:r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10506555" y="3872648"/>
            <a:ext cx="7212137" cy="30607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500"/>
              </a:lnSpc>
            </a:pPr>
            <a:r>
              <a:rPr lang="en-US" sz="2500" b="1" spc="140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Models were evaluated under TWO configurations:</a:t>
            </a:r>
          </a:p>
          <a:p>
            <a:pPr marL="539751" lvl="1" indent="-269876" algn="just">
              <a:lnSpc>
                <a:spcPts val="3500"/>
              </a:lnSpc>
              <a:buFont typeface="Arial"/>
              <a:buChar char="•"/>
            </a:pPr>
            <a:r>
              <a:rPr lang="en-US" sz="2500" b="1" spc="140">
                <a:solidFill>
                  <a:srgbClr val="086173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Without applying SMOTE:</a:t>
            </a:r>
            <a:r>
              <a:rPr lang="en-US" sz="2500" b="1" spc="140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</a:t>
            </a:r>
            <a:r>
              <a:rPr lang="en-US" sz="2500" b="1" spc="140">
                <a:solidFill>
                  <a:srgbClr val="533D3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Full Feature Set+ Selected Features.</a:t>
            </a:r>
          </a:p>
          <a:p>
            <a:pPr marL="539751" lvl="1" indent="-269876" algn="just">
              <a:lnSpc>
                <a:spcPts val="3500"/>
              </a:lnSpc>
              <a:buFont typeface="Arial"/>
              <a:buChar char="•"/>
            </a:pPr>
            <a:r>
              <a:rPr lang="en-US" sz="2500" b="1" spc="140">
                <a:solidFill>
                  <a:srgbClr val="00566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With applying SMOTE:</a:t>
            </a:r>
            <a:r>
              <a:rPr lang="en-US" sz="2500" b="1" spc="140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Full Feature Set+ Selected Features.</a:t>
            </a:r>
          </a:p>
          <a:p>
            <a:pPr algn="just">
              <a:lnSpc>
                <a:spcPts val="3500"/>
              </a:lnSpc>
            </a:pPr>
            <a:endParaRPr lang="en-US" sz="2500" b="1" spc="140">
              <a:solidFill>
                <a:srgbClr val="49494B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10604996" y="7498662"/>
            <a:ext cx="7212137" cy="30607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500"/>
              </a:lnSpc>
            </a:pPr>
            <a:r>
              <a:rPr lang="en-US" sz="2500" b="1" spc="140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Performance was evaluated using:</a:t>
            </a:r>
          </a:p>
          <a:p>
            <a:pPr marL="539751" lvl="1" indent="-269876" algn="just">
              <a:lnSpc>
                <a:spcPts val="3500"/>
              </a:lnSpc>
              <a:buFont typeface="Arial"/>
              <a:buChar char="•"/>
            </a:pPr>
            <a:r>
              <a:rPr lang="en-US" sz="2500" b="1" spc="140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Accuracy</a:t>
            </a:r>
          </a:p>
          <a:p>
            <a:pPr marL="539751" lvl="1" indent="-269876" algn="just">
              <a:lnSpc>
                <a:spcPts val="3500"/>
              </a:lnSpc>
              <a:buFont typeface="Arial"/>
              <a:buChar char="•"/>
            </a:pPr>
            <a:r>
              <a:rPr lang="en-US" sz="2500" b="1" spc="140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Precision</a:t>
            </a:r>
          </a:p>
          <a:p>
            <a:pPr marL="539751" lvl="1" indent="-269876" algn="just">
              <a:lnSpc>
                <a:spcPts val="3500"/>
              </a:lnSpc>
              <a:buFont typeface="Arial"/>
              <a:buChar char="•"/>
            </a:pPr>
            <a:r>
              <a:rPr lang="en-US" sz="2500" b="1" spc="140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Recall</a:t>
            </a:r>
          </a:p>
          <a:p>
            <a:pPr marL="539751" lvl="1" indent="-269876" algn="just">
              <a:lnSpc>
                <a:spcPts val="3500"/>
              </a:lnSpc>
              <a:buFont typeface="Arial"/>
              <a:buChar char="•"/>
            </a:pPr>
            <a:r>
              <a:rPr lang="en-US" sz="2500" b="1" spc="140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F1-Score</a:t>
            </a:r>
          </a:p>
          <a:p>
            <a:pPr marL="539751" lvl="1" indent="-269876" algn="just">
              <a:lnSpc>
                <a:spcPts val="3500"/>
              </a:lnSpc>
              <a:buFont typeface="Arial"/>
              <a:buChar char="•"/>
            </a:pPr>
            <a:r>
              <a:rPr lang="en-US" sz="2500" b="1" spc="140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Confusion Matrix</a:t>
            </a:r>
          </a:p>
          <a:p>
            <a:pPr algn="just">
              <a:lnSpc>
                <a:spcPts val="3500"/>
              </a:lnSpc>
            </a:pPr>
            <a:endParaRPr lang="en-US" sz="2500" b="1" spc="140">
              <a:solidFill>
                <a:srgbClr val="49494B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</p:txBody>
      </p:sp>
      <p:sp>
        <p:nvSpPr>
          <p:cNvPr id="24" name="AutoShape 24"/>
          <p:cNvSpPr/>
          <p:nvPr/>
        </p:nvSpPr>
        <p:spPr>
          <a:xfrm flipV="1">
            <a:off x="9765024" y="2466993"/>
            <a:ext cx="0" cy="7038617"/>
          </a:xfrm>
          <a:prstGeom prst="line">
            <a:avLst/>
          </a:prstGeom>
          <a:ln w="9525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ECECEC">
                <a:alpha val="100000"/>
              </a:srgbClr>
            </a:gs>
            <a:gs pos="100000">
              <a:srgbClr val="FFFFFF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V="1">
            <a:off x="12840279" y="-634521"/>
            <a:ext cx="3024591" cy="3146518"/>
          </a:xfrm>
          <a:custGeom>
            <a:avLst/>
            <a:gdLst/>
            <a:ahLst/>
            <a:cxnLst/>
            <a:rect l="l" t="t" r="r" b="b"/>
            <a:pathLst>
              <a:path w="3024591" h="3146518">
                <a:moveTo>
                  <a:pt x="0" y="3146518"/>
                </a:moveTo>
                <a:lnTo>
                  <a:pt x="3024591" y="3146518"/>
                </a:lnTo>
                <a:lnTo>
                  <a:pt x="3024591" y="0"/>
                </a:lnTo>
                <a:lnTo>
                  <a:pt x="0" y="0"/>
                </a:lnTo>
                <a:lnTo>
                  <a:pt x="0" y="3146518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 rot="5400000">
            <a:off x="-57494" y="-926370"/>
            <a:ext cx="11498785" cy="11383797"/>
          </a:xfrm>
          <a:custGeom>
            <a:avLst/>
            <a:gdLst/>
            <a:ahLst/>
            <a:cxnLst/>
            <a:rect l="l" t="t" r="r" b="b"/>
            <a:pathLst>
              <a:path w="11498785" h="11383797">
                <a:moveTo>
                  <a:pt x="0" y="0"/>
                </a:moveTo>
                <a:lnTo>
                  <a:pt x="11498785" y="0"/>
                </a:lnTo>
                <a:lnTo>
                  <a:pt x="11498785" y="11383797"/>
                </a:lnTo>
                <a:lnTo>
                  <a:pt x="0" y="1138379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alphaModFix amt="61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4" name="Group 4"/>
          <p:cNvGrpSpPr/>
          <p:nvPr/>
        </p:nvGrpSpPr>
        <p:grpSpPr>
          <a:xfrm>
            <a:off x="15201900" y="-1991514"/>
            <a:ext cx="4114800" cy="4114800"/>
            <a:chOff x="0" y="0"/>
            <a:chExt cx="5486400" cy="54864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486400" cy="5486400"/>
            </a:xfrm>
            <a:custGeom>
              <a:avLst/>
              <a:gdLst/>
              <a:ahLst/>
              <a:cxnLst/>
              <a:rect l="l" t="t" r="r" b="b"/>
              <a:pathLst>
                <a:path w="5486400" h="5486400">
                  <a:moveTo>
                    <a:pt x="0" y="0"/>
                  </a:moveTo>
                  <a:lnTo>
                    <a:pt x="5486400" y="0"/>
                  </a:lnTo>
                  <a:lnTo>
                    <a:pt x="5486400" y="5486400"/>
                  </a:lnTo>
                  <a:lnTo>
                    <a:pt x="0" y="5486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6" name="Freeform 6"/>
            <p:cNvSpPr/>
            <p:nvPr/>
          </p:nvSpPr>
          <p:spPr>
            <a:xfrm>
              <a:off x="1430244" y="2237790"/>
              <a:ext cx="2625912" cy="2625912"/>
            </a:xfrm>
            <a:custGeom>
              <a:avLst/>
              <a:gdLst/>
              <a:ahLst/>
              <a:cxnLst/>
              <a:rect l="l" t="t" r="r" b="b"/>
              <a:pathLst>
                <a:path w="2625912" h="2625912">
                  <a:moveTo>
                    <a:pt x="0" y="0"/>
                  </a:moveTo>
                  <a:lnTo>
                    <a:pt x="2625912" y="0"/>
                  </a:lnTo>
                  <a:lnTo>
                    <a:pt x="2625912" y="2625912"/>
                  </a:lnTo>
                  <a:lnTo>
                    <a:pt x="0" y="26259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" name="Freeform 7"/>
          <p:cNvSpPr/>
          <p:nvPr/>
        </p:nvSpPr>
        <p:spPr>
          <a:xfrm>
            <a:off x="211791" y="2511997"/>
            <a:ext cx="9806663" cy="3018552"/>
          </a:xfrm>
          <a:custGeom>
            <a:avLst/>
            <a:gdLst/>
            <a:ahLst/>
            <a:cxnLst/>
            <a:rect l="l" t="t" r="r" b="b"/>
            <a:pathLst>
              <a:path w="9806663" h="3018552">
                <a:moveTo>
                  <a:pt x="0" y="0"/>
                </a:moveTo>
                <a:lnTo>
                  <a:pt x="9806663" y="0"/>
                </a:lnTo>
                <a:lnTo>
                  <a:pt x="9806663" y="3018552"/>
                </a:lnTo>
                <a:lnTo>
                  <a:pt x="0" y="301855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t="-9376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Freeform 8"/>
          <p:cNvSpPr/>
          <p:nvPr/>
        </p:nvSpPr>
        <p:spPr>
          <a:xfrm>
            <a:off x="10284719" y="4570338"/>
            <a:ext cx="7792719" cy="5101863"/>
          </a:xfrm>
          <a:custGeom>
            <a:avLst/>
            <a:gdLst/>
            <a:ahLst/>
            <a:cxnLst/>
            <a:rect l="l" t="t" r="r" b="b"/>
            <a:pathLst>
              <a:path w="7792719" h="5101863">
                <a:moveTo>
                  <a:pt x="0" y="0"/>
                </a:moveTo>
                <a:lnTo>
                  <a:pt x="7792719" y="0"/>
                </a:lnTo>
                <a:lnTo>
                  <a:pt x="7792719" y="5101863"/>
                </a:lnTo>
                <a:lnTo>
                  <a:pt x="0" y="510186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" name="TextBox 9"/>
          <p:cNvSpPr txBox="1"/>
          <p:nvPr/>
        </p:nvSpPr>
        <p:spPr>
          <a:xfrm>
            <a:off x="54864" y="6283960"/>
            <a:ext cx="10120518" cy="29743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199"/>
              </a:lnSpc>
              <a:spcBef>
                <a:spcPct val="0"/>
              </a:spcBef>
            </a:pPr>
            <a:r>
              <a:rPr lang="en-US" sz="2999" b="1" spc="167">
                <a:solidFill>
                  <a:srgbClr val="086173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The following tables describe: </a:t>
            </a:r>
          </a:p>
          <a:p>
            <a:pPr marL="604519" lvl="1" indent="-302260" algn="l">
              <a:lnSpc>
                <a:spcPts val="3919"/>
              </a:lnSpc>
              <a:spcBef>
                <a:spcPct val="0"/>
              </a:spcBef>
              <a:buFont typeface="Arial"/>
              <a:buChar char="•"/>
            </a:pPr>
            <a:r>
              <a:rPr lang="en-US" sz="2799" b="1" spc="156">
                <a:solidFill>
                  <a:srgbClr val="086173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</a:t>
            </a:r>
            <a:r>
              <a:rPr lang="en-US" sz="2799" b="1" spc="156">
                <a:solidFill>
                  <a:srgbClr val="533D3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Result without applying SMOTE: Full Feature Set+ Selected Features.</a:t>
            </a:r>
          </a:p>
          <a:p>
            <a:pPr marL="604519" lvl="1" indent="-302260" algn="l">
              <a:lnSpc>
                <a:spcPts val="3919"/>
              </a:lnSpc>
              <a:spcBef>
                <a:spcPct val="0"/>
              </a:spcBef>
              <a:buFont typeface="Arial"/>
              <a:buChar char="•"/>
            </a:pPr>
            <a:r>
              <a:rPr lang="en-US" sz="2799" b="1" spc="156">
                <a:solidFill>
                  <a:srgbClr val="533D3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Result with applying SMOTE: Full Feature Set+ Selected Features.</a:t>
            </a:r>
          </a:p>
          <a:p>
            <a:pPr algn="ctr">
              <a:lnSpc>
                <a:spcPts val="3919"/>
              </a:lnSpc>
              <a:spcBef>
                <a:spcPct val="0"/>
              </a:spcBef>
            </a:pPr>
            <a:endParaRPr lang="en-US" sz="2799" b="1" spc="156">
              <a:solidFill>
                <a:srgbClr val="533D30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575868" y="450833"/>
            <a:ext cx="6986035" cy="9275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398"/>
              </a:lnSpc>
            </a:pPr>
            <a:r>
              <a:rPr lang="en-US" sz="6064" b="1">
                <a:solidFill>
                  <a:srgbClr val="086173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RESULT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687290" y="1570625"/>
            <a:ext cx="8855664" cy="749151"/>
            <a:chOff x="0" y="0"/>
            <a:chExt cx="2332356" cy="197307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332356" cy="197307"/>
            </a:xfrm>
            <a:custGeom>
              <a:avLst/>
              <a:gdLst/>
              <a:ahLst/>
              <a:cxnLst/>
              <a:rect l="l" t="t" r="r" b="b"/>
              <a:pathLst>
                <a:path w="2332356" h="197307">
                  <a:moveTo>
                    <a:pt x="44586" y="0"/>
                  </a:moveTo>
                  <a:lnTo>
                    <a:pt x="2287770" y="0"/>
                  </a:lnTo>
                  <a:cubicBezTo>
                    <a:pt x="2299595" y="0"/>
                    <a:pt x="2310936" y="4697"/>
                    <a:pt x="2319297" y="13059"/>
                  </a:cubicBezTo>
                  <a:cubicBezTo>
                    <a:pt x="2327659" y="21420"/>
                    <a:pt x="2332356" y="32761"/>
                    <a:pt x="2332356" y="44586"/>
                  </a:cubicBezTo>
                  <a:lnTo>
                    <a:pt x="2332356" y="152721"/>
                  </a:lnTo>
                  <a:cubicBezTo>
                    <a:pt x="2332356" y="164546"/>
                    <a:pt x="2327659" y="175887"/>
                    <a:pt x="2319297" y="184248"/>
                  </a:cubicBezTo>
                  <a:cubicBezTo>
                    <a:pt x="2310936" y="192610"/>
                    <a:pt x="2299595" y="197307"/>
                    <a:pt x="2287770" y="197307"/>
                  </a:cubicBezTo>
                  <a:lnTo>
                    <a:pt x="44586" y="197307"/>
                  </a:lnTo>
                  <a:cubicBezTo>
                    <a:pt x="19962" y="197307"/>
                    <a:pt x="0" y="177345"/>
                    <a:pt x="0" y="152721"/>
                  </a:cubicBezTo>
                  <a:lnTo>
                    <a:pt x="0" y="44586"/>
                  </a:lnTo>
                  <a:cubicBezTo>
                    <a:pt x="0" y="19962"/>
                    <a:pt x="19962" y="0"/>
                    <a:pt x="44586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156B7C">
                    <a:alpha val="100000"/>
                  </a:srgbClr>
                </a:gs>
                <a:gs pos="100000">
                  <a:srgbClr val="076173">
                    <a:alpha val="100000"/>
                  </a:srgbClr>
                </a:gs>
              </a:gsLst>
              <a:path path="circle">
                <a:fillToRect l="50000" t="50000" r="50000" b="50000"/>
              </a:path>
            </a:gradFill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47625"/>
              <a:ext cx="2332356" cy="24493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70"/>
                </a:lnSpc>
              </a:pPr>
              <a:r>
                <a:rPr lang="en-US" sz="2478" b="1">
                  <a:solidFill>
                    <a:srgbClr val="FFFFFF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1- DistRIBUTION OF STUDENT PERFORMANCE CLASSES </a:t>
              </a: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9432336" y="3646698"/>
            <a:ext cx="8855664" cy="749151"/>
            <a:chOff x="0" y="0"/>
            <a:chExt cx="2332356" cy="197307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332356" cy="197307"/>
            </a:xfrm>
            <a:custGeom>
              <a:avLst/>
              <a:gdLst/>
              <a:ahLst/>
              <a:cxnLst/>
              <a:rect l="l" t="t" r="r" b="b"/>
              <a:pathLst>
                <a:path w="2332356" h="197307">
                  <a:moveTo>
                    <a:pt x="44586" y="0"/>
                  </a:moveTo>
                  <a:lnTo>
                    <a:pt x="2287770" y="0"/>
                  </a:lnTo>
                  <a:cubicBezTo>
                    <a:pt x="2299595" y="0"/>
                    <a:pt x="2310936" y="4697"/>
                    <a:pt x="2319297" y="13059"/>
                  </a:cubicBezTo>
                  <a:cubicBezTo>
                    <a:pt x="2327659" y="21420"/>
                    <a:pt x="2332356" y="32761"/>
                    <a:pt x="2332356" y="44586"/>
                  </a:cubicBezTo>
                  <a:lnTo>
                    <a:pt x="2332356" y="152721"/>
                  </a:lnTo>
                  <a:cubicBezTo>
                    <a:pt x="2332356" y="164546"/>
                    <a:pt x="2327659" y="175887"/>
                    <a:pt x="2319297" y="184248"/>
                  </a:cubicBezTo>
                  <a:cubicBezTo>
                    <a:pt x="2310936" y="192610"/>
                    <a:pt x="2299595" y="197307"/>
                    <a:pt x="2287770" y="197307"/>
                  </a:cubicBezTo>
                  <a:lnTo>
                    <a:pt x="44586" y="197307"/>
                  </a:lnTo>
                  <a:cubicBezTo>
                    <a:pt x="19962" y="197307"/>
                    <a:pt x="0" y="177345"/>
                    <a:pt x="0" y="152721"/>
                  </a:cubicBezTo>
                  <a:lnTo>
                    <a:pt x="0" y="44586"/>
                  </a:lnTo>
                  <a:cubicBezTo>
                    <a:pt x="0" y="19962"/>
                    <a:pt x="19962" y="0"/>
                    <a:pt x="44586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156B7C">
                    <a:alpha val="100000"/>
                  </a:srgbClr>
                </a:gs>
                <a:gs pos="100000">
                  <a:srgbClr val="076173">
                    <a:alpha val="100000"/>
                  </a:srgbClr>
                </a:gs>
              </a:gsLst>
              <a:path path="circle">
                <a:fillToRect l="50000" t="50000" r="50000" b="50000"/>
              </a:path>
            </a:gradFill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47625"/>
              <a:ext cx="2332356" cy="24493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70"/>
                </a:lnSpc>
              </a:pPr>
              <a:r>
                <a:rPr lang="en-US" sz="2478" b="1">
                  <a:solidFill>
                    <a:srgbClr val="FFFFFF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2- FEAtURE IMPORTANCE ANALYSIS USING RF </a:t>
              </a:r>
            </a:p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ECECEC">
                <a:alpha val="100000"/>
              </a:srgbClr>
            </a:gs>
            <a:gs pos="100000">
              <a:srgbClr val="FFFFFF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-57494" y="-926370"/>
            <a:ext cx="11498785" cy="11383797"/>
          </a:xfrm>
          <a:custGeom>
            <a:avLst/>
            <a:gdLst/>
            <a:ahLst/>
            <a:cxnLst/>
            <a:rect l="l" t="t" r="r" b="b"/>
            <a:pathLst>
              <a:path w="11498785" h="11383797">
                <a:moveTo>
                  <a:pt x="0" y="0"/>
                </a:moveTo>
                <a:lnTo>
                  <a:pt x="11498785" y="0"/>
                </a:lnTo>
                <a:lnTo>
                  <a:pt x="11498785" y="11383797"/>
                </a:lnTo>
                <a:lnTo>
                  <a:pt x="0" y="1138379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alphaModFix amt="61000"/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3" name="Group 3"/>
          <p:cNvGrpSpPr/>
          <p:nvPr/>
        </p:nvGrpSpPr>
        <p:grpSpPr>
          <a:xfrm>
            <a:off x="15201900" y="-1991514"/>
            <a:ext cx="4114800" cy="4114800"/>
            <a:chOff x="0" y="0"/>
            <a:chExt cx="5486400" cy="54864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5486400" cy="5486400"/>
            </a:xfrm>
            <a:custGeom>
              <a:avLst/>
              <a:gdLst/>
              <a:ahLst/>
              <a:cxnLst/>
              <a:rect l="l" t="t" r="r" b="b"/>
              <a:pathLst>
                <a:path w="5486400" h="5486400">
                  <a:moveTo>
                    <a:pt x="0" y="0"/>
                  </a:moveTo>
                  <a:lnTo>
                    <a:pt x="5486400" y="0"/>
                  </a:lnTo>
                  <a:lnTo>
                    <a:pt x="5486400" y="5486400"/>
                  </a:lnTo>
                  <a:lnTo>
                    <a:pt x="0" y="5486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5" name="Freeform 5"/>
            <p:cNvSpPr/>
            <p:nvPr/>
          </p:nvSpPr>
          <p:spPr>
            <a:xfrm>
              <a:off x="1430244" y="2237790"/>
              <a:ext cx="2625912" cy="2625912"/>
            </a:xfrm>
            <a:custGeom>
              <a:avLst/>
              <a:gdLst/>
              <a:ahLst/>
              <a:cxnLst/>
              <a:rect l="l" t="t" r="r" b="b"/>
              <a:pathLst>
                <a:path w="2625912" h="2625912">
                  <a:moveTo>
                    <a:pt x="0" y="0"/>
                  </a:moveTo>
                  <a:lnTo>
                    <a:pt x="2625912" y="0"/>
                  </a:lnTo>
                  <a:lnTo>
                    <a:pt x="2625912" y="2625912"/>
                  </a:lnTo>
                  <a:lnTo>
                    <a:pt x="0" y="26259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aphicFrame>
        <p:nvGraphicFramePr>
          <p:cNvPr id="6" name="Object 6"/>
          <p:cNvGraphicFramePr/>
          <p:nvPr/>
        </p:nvGraphicFramePr>
        <p:xfrm>
          <a:off x="1721627" y="1028700"/>
          <a:ext cx="10165976" cy="822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5" imgW="12192000" imgH="10248900" progId="Excel.Sheet.12">
                  <p:embed/>
                </p:oleObj>
              </mc:Choice>
              <mc:Fallback>
                <p:oleObj name="Worksheet" r:id="rId5" imgW="12192000" imgH="10248900" progId="Excel.Sheet.12">
                  <p:embed/>
                  <p:pic>
                    <p:nvPicPr>
                      <p:cNvPr id="6" name="Object 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21627" y="1028700"/>
                        <a:ext cx="10165976" cy="8229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7" name="Group 7"/>
          <p:cNvGrpSpPr/>
          <p:nvPr/>
        </p:nvGrpSpPr>
        <p:grpSpPr>
          <a:xfrm>
            <a:off x="2024746" y="56841"/>
            <a:ext cx="7673837" cy="780076"/>
            <a:chOff x="0" y="0"/>
            <a:chExt cx="2021093" cy="205452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2021093" cy="205452"/>
            </a:xfrm>
            <a:custGeom>
              <a:avLst/>
              <a:gdLst/>
              <a:ahLst/>
              <a:cxnLst/>
              <a:rect l="l" t="t" r="r" b="b"/>
              <a:pathLst>
                <a:path w="2021093" h="205452">
                  <a:moveTo>
                    <a:pt x="51452" y="0"/>
                  </a:moveTo>
                  <a:lnTo>
                    <a:pt x="1969640" y="0"/>
                  </a:lnTo>
                  <a:cubicBezTo>
                    <a:pt x="1983287" y="0"/>
                    <a:pt x="1996374" y="5421"/>
                    <a:pt x="2006023" y="15070"/>
                  </a:cubicBezTo>
                  <a:cubicBezTo>
                    <a:pt x="2015672" y="24719"/>
                    <a:pt x="2021093" y="37806"/>
                    <a:pt x="2021093" y="51452"/>
                  </a:cubicBezTo>
                  <a:lnTo>
                    <a:pt x="2021093" y="154000"/>
                  </a:lnTo>
                  <a:cubicBezTo>
                    <a:pt x="2021093" y="182416"/>
                    <a:pt x="1998057" y="205452"/>
                    <a:pt x="1969640" y="205452"/>
                  </a:cubicBezTo>
                  <a:lnTo>
                    <a:pt x="51452" y="205452"/>
                  </a:lnTo>
                  <a:cubicBezTo>
                    <a:pt x="23036" y="205452"/>
                    <a:pt x="0" y="182416"/>
                    <a:pt x="0" y="154000"/>
                  </a:cubicBezTo>
                  <a:lnTo>
                    <a:pt x="0" y="51452"/>
                  </a:lnTo>
                  <a:cubicBezTo>
                    <a:pt x="0" y="23036"/>
                    <a:pt x="23036" y="0"/>
                    <a:pt x="51452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156B7C">
                    <a:alpha val="100000"/>
                  </a:srgbClr>
                </a:gs>
                <a:gs pos="100000">
                  <a:srgbClr val="076173">
                    <a:alpha val="100000"/>
                  </a:srgbClr>
                </a:gs>
              </a:gsLst>
              <a:path path="circle">
                <a:fillToRect l="50000" t="50000" r="50000" b="50000"/>
              </a:path>
            </a:gradFill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66675"/>
              <a:ext cx="2021093" cy="27212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4730"/>
                </a:lnSpc>
              </a:pPr>
              <a:r>
                <a:rPr lang="en-US" sz="3378" b="1">
                  <a:solidFill>
                    <a:srgbClr val="FFFFFF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Results without Applying SMOTE </a:t>
              </a:r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ECECEC">
                <a:alpha val="100000"/>
              </a:srgbClr>
            </a:gs>
            <a:gs pos="100000">
              <a:srgbClr val="FFFFFF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-57494" y="-926370"/>
            <a:ext cx="11498785" cy="11383797"/>
          </a:xfrm>
          <a:custGeom>
            <a:avLst/>
            <a:gdLst/>
            <a:ahLst/>
            <a:cxnLst/>
            <a:rect l="l" t="t" r="r" b="b"/>
            <a:pathLst>
              <a:path w="11498785" h="11383797">
                <a:moveTo>
                  <a:pt x="0" y="0"/>
                </a:moveTo>
                <a:lnTo>
                  <a:pt x="11498785" y="0"/>
                </a:lnTo>
                <a:lnTo>
                  <a:pt x="11498785" y="11383797"/>
                </a:lnTo>
                <a:lnTo>
                  <a:pt x="0" y="1138379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alphaModFix amt="61000"/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3" name="Group 3"/>
          <p:cNvGrpSpPr/>
          <p:nvPr/>
        </p:nvGrpSpPr>
        <p:grpSpPr>
          <a:xfrm>
            <a:off x="15201900" y="-2227671"/>
            <a:ext cx="4114800" cy="4114800"/>
            <a:chOff x="0" y="0"/>
            <a:chExt cx="5486400" cy="54864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5486400" cy="5486400"/>
            </a:xfrm>
            <a:custGeom>
              <a:avLst/>
              <a:gdLst/>
              <a:ahLst/>
              <a:cxnLst/>
              <a:rect l="l" t="t" r="r" b="b"/>
              <a:pathLst>
                <a:path w="5486400" h="5486400">
                  <a:moveTo>
                    <a:pt x="0" y="0"/>
                  </a:moveTo>
                  <a:lnTo>
                    <a:pt x="5486400" y="0"/>
                  </a:lnTo>
                  <a:lnTo>
                    <a:pt x="5486400" y="5486400"/>
                  </a:lnTo>
                  <a:lnTo>
                    <a:pt x="0" y="5486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5" name="Freeform 5"/>
            <p:cNvSpPr/>
            <p:nvPr/>
          </p:nvSpPr>
          <p:spPr>
            <a:xfrm>
              <a:off x="1430244" y="2237790"/>
              <a:ext cx="2625912" cy="2625912"/>
            </a:xfrm>
            <a:custGeom>
              <a:avLst/>
              <a:gdLst/>
              <a:ahLst/>
              <a:cxnLst/>
              <a:rect l="l" t="t" r="r" b="b"/>
              <a:pathLst>
                <a:path w="2625912" h="2625912">
                  <a:moveTo>
                    <a:pt x="0" y="0"/>
                  </a:moveTo>
                  <a:lnTo>
                    <a:pt x="2625912" y="0"/>
                  </a:lnTo>
                  <a:lnTo>
                    <a:pt x="2625912" y="2625912"/>
                  </a:lnTo>
                  <a:lnTo>
                    <a:pt x="0" y="26259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1849550" y="1887129"/>
            <a:ext cx="5582051" cy="1283872"/>
            <a:chOff x="0" y="0"/>
            <a:chExt cx="7442734" cy="1711829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7442734" cy="1711829"/>
            </a:xfrm>
            <a:custGeom>
              <a:avLst/>
              <a:gdLst/>
              <a:ahLst/>
              <a:cxnLst/>
              <a:rect l="l" t="t" r="r" b="b"/>
              <a:pathLst>
                <a:path w="7442734" h="1711829">
                  <a:moveTo>
                    <a:pt x="0" y="0"/>
                  </a:moveTo>
                  <a:lnTo>
                    <a:pt x="7442734" y="0"/>
                  </a:lnTo>
                  <a:lnTo>
                    <a:pt x="7442734" y="1711829"/>
                  </a:lnTo>
                  <a:lnTo>
                    <a:pt x="0" y="171182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898554" y="618618"/>
              <a:ext cx="5645626" cy="47459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884"/>
                </a:lnSpc>
                <a:spcBef>
                  <a:spcPct val="0"/>
                </a:spcBef>
              </a:pPr>
              <a:r>
                <a:rPr lang="en-US" sz="2364" b="1">
                  <a:solidFill>
                    <a:srgbClr val="183B75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without SMOTE-full features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710126" y="7153426"/>
            <a:ext cx="5582051" cy="1283872"/>
            <a:chOff x="0" y="0"/>
            <a:chExt cx="7442734" cy="1711829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7442734" cy="1711829"/>
            </a:xfrm>
            <a:custGeom>
              <a:avLst/>
              <a:gdLst/>
              <a:ahLst/>
              <a:cxnLst/>
              <a:rect l="l" t="t" r="r" b="b"/>
              <a:pathLst>
                <a:path w="7442734" h="1711829">
                  <a:moveTo>
                    <a:pt x="0" y="0"/>
                  </a:moveTo>
                  <a:lnTo>
                    <a:pt x="7442734" y="0"/>
                  </a:lnTo>
                  <a:lnTo>
                    <a:pt x="7442734" y="1711829"/>
                  </a:lnTo>
                  <a:lnTo>
                    <a:pt x="0" y="171182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628895" y="377318"/>
              <a:ext cx="6184944" cy="95719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884"/>
                </a:lnSpc>
                <a:spcBef>
                  <a:spcPct val="0"/>
                </a:spcBef>
              </a:pPr>
              <a:r>
                <a:rPr lang="en-US" sz="2364" b="1">
                  <a:solidFill>
                    <a:srgbClr val="183B75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without SMOTE-Selected features</a:t>
              </a:r>
            </a:p>
          </p:txBody>
        </p:sp>
      </p:grpSp>
      <p:sp>
        <p:nvSpPr>
          <p:cNvPr id="12" name="Freeform 12"/>
          <p:cNvSpPr/>
          <p:nvPr/>
        </p:nvSpPr>
        <p:spPr>
          <a:xfrm>
            <a:off x="6292176" y="4862976"/>
            <a:ext cx="12734698" cy="5827600"/>
          </a:xfrm>
          <a:custGeom>
            <a:avLst/>
            <a:gdLst/>
            <a:ahLst/>
            <a:cxnLst/>
            <a:rect l="l" t="t" r="r" b="b"/>
            <a:pathLst>
              <a:path w="12734698" h="5827600">
                <a:moveTo>
                  <a:pt x="0" y="0"/>
                </a:moveTo>
                <a:lnTo>
                  <a:pt x="12734698" y="0"/>
                </a:lnTo>
                <a:lnTo>
                  <a:pt x="12734698" y="5827600"/>
                </a:lnTo>
                <a:lnTo>
                  <a:pt x="0" y="58276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3" name="Freeform 13"/>
          <p:cNvSpPr/>
          <p:nvPr/>
        </p:nvSpPr>
        <p:spPr>
          <a:xfrm>
            <a:off x="-1040681" y="-378385"/>
            <a:ext cx="12890231" cy="6050352"/>
          </a:xfrm>
          <a:custGeom>
            <a:avLst/>
            <a:gdLst/>
            <a:ahLst/>
            <a:cxnLst/>
            <a:rect l="l" t="t" r="r" b="b"/>
            <a:pathLst>
              <a:path w="12890231" h="6050352">
                <a:moveTo>
                  <a:pt x="0" y="0"/>
                </a:moveTo>
                <a:lnTo>
                  <a:pt x="12890231" y="0"/>
                </a:lnTo>
                <a:lnTo>
                  <a:pt x="12890231" y="6050353"/>
                </a:lnTo>
                <a:lnTo>
                  <a:pt x="0" y="605035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ECECEC">
                <a:alpha val="100000"/>
              </a:srgbClr>
            </a:gs>
            <a:gs pos="100000">
              <a:srgbClr val="FFFFFF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-57494" y="-926370"/>
            <a:ext cx="11498785" cy="11383797"/>
          </a:xfrm>
          <a:custGeom>
            <a:avLst/>
            <a:gdLst/>
            <a:ahLst/>
            <a:cxnLst/>
            <a:rect l="l" t="t" r="r" b="b"/>
            <a:pathLst>
              <a:path w="11498785" h="11383797">
                <a:moveTo>
                  <a:pt x="0" y="0"/>
                </a:moveTo>
                <a:lnTo>
                  <a:pt x="11498785" y="0"/>
                </a:lnTo>
                <a:lnTo>
                  <a:pt x="11498785" y="11383797"/>
                </a:lnTo>
                <a:lnTo>
                  <a:pt x="0" y="1138379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alphaModFix amt="61000"/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3" name="Group 3"/>
          <p:cNvGrpSpPr/>
          <p:nvPr/>
        </p:nvGrpSpPr>
        <p:grpSpPr>
          <a:xfrm>
            <a:off x="15201900" y="-1991514"/>
            <a:ext cx="4114800" cy="4114800"/>
            <a:chOff x="0" y="0"/>
            <a:chExt cx="5486400" cy="54864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5486400" cy="5486400"/>
            </a:xfrm>
            <a:custGeom>
              <a:avLst/>
              <a:gdLst/>
              <a:ahLst/>
              <a:cxnLst/>
              <a:rect l="l" t="t" r="r" b="b"/>
              <a:pathLst>
                <a:path w="5486400" h="5486400">
                  <a:moveTo>
                    <a:pt x="0" y="0"/>
                  </a:moveTo>
                  <a:lnTo>
                    <a:pt x="5486400" y="0"/>
                  </a:lnTo>
                  <a:lnTo>
                    <a:pt x="5486400" y="5486400"/>
                  </a:lnTo>
                  <a:lnTo>
                    <a:pt x="0" y="5486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5" name="Freeform 5"/>
            <p:cNvSpPr/>
            <p:nvPr/>
          </p:nvSpPr>
          <p:spPr>
            <a:xfrm>
              <a:off x="1430244" y="2237790"/>
              <a:ext cx="2625912" cy="2625912"/>
            </a:xfrm>
            <a:custGeom>
              <a:avLst/>
              <a:gdLst/>
              <a:ahLst/>
              <a:cxnLst/>
              <a:rect l="l" t="t" r="r" b="b"/>
              <a:pathLst>
                <a:path w="2625912" h="2625912">
                  <a:moveTo>
                    <a:pt x="0" y="0"/>
                  </a:moveTo>
                  <a:lnTo>
                    <a:pt x="2625912" y="0"/>
                  </a:lnTo>
                  <a:lnTo>
                    <a:pt x="2625912" y="2625912"/>
                  </a:lnTo>
                  <a:lnTo>
                    <a:pt x="0" y="26259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aphicFrame>
        <p:nvGraphicFramePr>
          <p:cNvPr id="6" name="Object 6"/>
          <p:cNvGraphicFramePr/>
          <p:nvPr/>
        </p:nvGraphicFramePr>
        <p:xfrm>
          <a:off x="1310161" y="1028700"/>
          <a:ext cx="10165976" cy="822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5" imgW="12192000" imgH="10248900" progId="Excel.Sheet.12">
                  <p:embed/>
                </p:oleObj>
              </mc:Choice>
              <mc:Fallback>
                <p:oleObj name="Worksheet" r:id="rId5" imgW="12192000" imgH="10248900" progId="Excel.Sheet.12">
                  <p:embed/>
                  <p:pic>
                    <p:nvPicPr>
                      <p:cNvPr id="6" name="Object 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310161" y="1028700"/>
                        <a:ext cx="10165976" cy="8229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7" name="Group 7"/>
          <p:cNvGrpSpPr/>
          <p:nvPr/>
        </p:nvGrpSpPr>
        <p:grpSpPr>
          <a:xfrm>
            <a:off x="2679826" y="65886"/>
            <a:ext cx="7673837" cy="780076"/>
            <a:chOff x="0" y="0"/>
            <a:chExt cx="2021093" cy="205452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2021093" cy="205452"/>
            </a:xfrm>
            <a:custGeom>
              <a:avLst/>
              <a:gdLst/>
              <a:ahLst/>
              <a:cxnLst/>
              <a:rect l="l" t="t" r="r" b="b"/>
              <a:pathLst>
                <a:path w="2021093" h="205452">
                  <a:moveTo>
                    <a:pt x="51452" y="0"/>
                  </a:moveTo>
                  <a:lnTo>
                    <a:pt x="1969640" y="0"/>
                  </a:lnTo>
                  <a:cubicBezTo>
                    <a:pt x="1983287" y="0"/>
                    <a:pt x="1996374" y="5421"/>
                    <a:pt x="2006023" y="15070"/>
                  </a:cubicBezTo>
                  <a:cubicBezTo>
                    <a:pt x="2015672" y="24719"/>
                    <a:pt x="2021093" y="37806"/>
                    <a:pt x="2021093" y="51452"/>
                  </a:cubicBezTo>
                  <a:lnTo>
                    <a:pt x="2021093" y="154000"/>
                  </a:lnTo>
                  <a:cubicBezTo>
                    <a:pt x="2021093" y="182416"/>
                    <a:pt x="1998057" y="205452"/>
                    <a:pt x="1969640" y="205452"/>
                  </a:cubicBezTo>
                  <a:lnTo>
                    <a:pt x="51452" y="205452"/>
                  </a:lnTo>
                  <a:cubicBezTo>
                    <a:pt x="23036" y="205452"/>
                    <a:pt x="0" y="182416"/>
                    <a:pt x="0" y="154000"/>
                  </a:cubicBezTo>
                  <a:lnTo>
                    <a:pt x="0" y="51452"/>
                  </a:lnTo>
                  <a:cubicBezTo>
                    <a:pt x="0" y="23036"/>
                    <a:pt x="23036" y="0"/>
                    <a:pt x="51452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156B7C">
                    <a:alpha val="100000"/>
                  </a:srgbClr>
                </a:gs>
                <a:gs pos="100000">
                  <a:srgbClr val="076173">
                    <a:alpha val="100000"/>
                  </a:srgbClr>
                </a:gs>
              </a:gsLst>
              <a:path path="circle">
                <a:fillToRect l="50000" t="50000" r="50000" b="50000"/>
              </a:path>
            </a:gradFill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66675"/>
              <a:ext cx="2021093" cy="27212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4730"/>
                </a:lnSpc>
              </a:pPr>
              <a:r>
                <a:rPr lang="en-US" sz="3378" b="1">
                  <a:solidFill>
                    <a:srgbClr val="FFFFFF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Results with Applying SMOTE </a:t>
              </a:r>
            </a:p>
          </p:txBody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ECECEC">
                <a:alpha val="100000"/>
              </a:srgbClr>
            </a:gs>
            <a:gs pos="100000">
              <a:srgbClr val="FFFFFF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-57494" y="-926370"/>
            <a:ext cx="11498785" cy="11383797"/>
          </a:xfrm>
          <a:custGeom>
            <a:avLst/>
            <a:gdLst/>
            <a:ahLst/>
            <a:cxnLst/>
            <a:rect l="l" t="t" r="r" b="b"/>
            <a:pathLst>
              <a:path w="11498785" h="11383797">
                <a:moveTo>
                  <a:pt x="0" y="0"/>
                </a:moveTo>
                <a:lnTo>
                  <a:pt x="11498785" y="0"/>
                </a:lnTo>
                <a:lnTo>
                  <a:pt x="11498785" y="11383797"/>
                </a:lnTo>
                <a:lnTo>
                  <a:pt x="0" y="1138379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alphaModFix amt="61000"/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3" name="Group 3"/>
          <p:cNvGrpSpPr/>
          <p:nvPr/>
        </p:nvGrpSpPr>
        <p:grpSpPr>
          <a:xfrm>
            <a:off x="15201900" y="-2227671"/>
            <a:ext cx="4114800" cy="4114800"/>
            <a:chOff x="0" y="0"/>
            <a:chExt cx="5486400" cy="54864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5486400" cy="5486400"/>
            </a:xfrm>
            <a:custGeom>
              <a:avLst/>
              <a:gdLst/>
              <a:ahLst/>
              <a:cxnLst/>
              <a:rect l="l" t="t" r="r" b="b"/>
              <a:pathLst>
                <a:path w="5486400" h="5486400">
                  <a:moveTo>
                    <a:pt x="0" y="0"/>
                  </a:moveTo>
                  <a:lnTo>
                    <a:pt x="5486400" y="0"/>
                  </a:lnTo>
                  <a:lnTo>
                    <a:pt x="5486400" y="5486400"/>
                  </a:lnTo>
                  <a:lnTo>
                    <a:pt x="0" y="5486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5" name="Freeform 5"/>
            <p:cNvSpPr/>
            <p:nvPr/>
          </p:nvSpPr>
          <p:spPr>
            <a:xfrm>
              <a:off x="1430244" y="2237790"/>
              <a:ext cx="2625912" cy="2625912"/>
            </a:xfrm>
            <a:custGeom>
              <a:avLst/>
              <a:gdLst/>
              <a:ahLst/>
              <a:cxnLst/>
              <a:rect l="l" t="t" r="r" b="b"/>
              <a:pathLst>
                <a:path w="2625912" h="2625912">
                  <a:moveTo>
                    <a:pt x="0" y="0"/>
                  </a:moveTo>
                  <a:lnTo>
                    <a:pt x="2625912" y="0"/>
                  </a:lnTo>
                  <a:lnTo>
                    <a:pt x="2625912" y="2625912"/>
                  </a:lnTo>
                  <a:lnTo>
                    <a:pt x="0" y="26259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1849550" y="1887129"/>
            <a:ext cx="5582051" cy="1283872"/>
            <a:chOff x="0" y="0"/>
            <a:chExt cx="7442734" cy="1711829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7442734" cy="1711829"/>
            </a:xfrm>
            <a:custGeom>
              <a:avLst/>
              <a:gdLst/>
              <a:ahLst/>
              <a:cxnLst/>
              <a:rect l="l" t="t" r="r" b="b"/>
              <a:pathLst>
                <a:path w="7442734" h="1711829">
                  <a:moveTo>
                    <a:pt x="0" y="0"/>
                  </a:moveTo>
                  <a:lnTo>
                    <a:pt x="7442734" y="0"/>
                  </a:lnTo>
                  <a:lnTo>
                    <a:pt x="7442734" y="1711829"/>
                  </a:lnTo>
                  <a:lnTo>
                    <a:pt x="0" y="171182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898554" y="618618"/>
              <a:ext cx="5645626" cy="47459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884"/>
                </a:lnSpc>
                <a:spcBef>
                  <a:spcPct val="0"/>
                </a:spcBef>
              </a:pPr>
              <a:r>
                <a:rPr lang="en-US" sz="2364" b="1">
                  <a:solidFill>
                    <a:srgbClr val="183B75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with SMOTE-full features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710126" y="7153426"/>
            <a:ext cx="5582051" cy="921922"/>
            <a:chOff x="0" y="0"/>
            <a:chExt cx="7442734" cy="1229229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7442734" cy="1229229"/>
            </a:xfrm>
            <a:custGeom>
              <a:avLst/>
              <a:gdLst/>
              <a:ahLst/>
              <a:cxnLst/>
              <a:rect l="l" t="t" r="r" b="b"/>
              <a:pathLst>
                <a:path w="7442734" h="1229229">
                  <a:moveTo>
                    <a:pt x="0" y="0"/>
                  </a:moveTo>
                  <a:lnTo>
                    <a:pt x="7442734" y="0"/>
                  </a:lnTo>
                  <a:lnTo>
                    <a:pt x="7442734" y="1229229"/>
                  </a:lnTo>
                  <a:lnTo>
                    <a:pt x="0" y="122922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t="-19630" b="-19630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992829" y="377318"/>
              <a:ext cx="6184944" cy="47459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884"/>
                </a:lnSpc>
                <a:spcBef>
                  <a:spcPct val="0"/>
                </a:spcBef>
              </a:pPr>
              <a:r>
                <a:rPr lang="en-US" sz="2364" b="1">
                  <a:solidFill>
                    <a:srgbClr val="183B75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with SMOTE-Selected features</a:t>
              </a:r>
            </a:p>
          </p:txBody>
        </p:sp>
      </p:grpSp>
      <p:sp>
        <p:nvSpPr>
          <p:cNvPr id="12" name="Freeform 12"/>
          <p:cNvSpPr/>
          <p:nvPr/>
        </p:nvSpPr>
        <p:spPr>
          <a:xfrm>
            <a:off x="-850217" y="-492574"/>
            <a:ext cx="12973814" cy="5992280"/>
          </a:xfrm>
          <a:custGeom>
            <a:avLst/>
            <a:gdLst/>
            <a:ahLst/>
            <a:cxnLst/>
            <a:rect l="l" t="t" r="r" b="b"/>
            <a:pathLst>
              <a:path w="12973814" h="5992280">
                <a:moveTo>
                  <a:pt x="0" y="0"/>
                </a:moveTo>
                <a:lnTo>
                  <a:pt x="12973814" y="0"/>
                </a:lnTo>
                <a:lnTo>
                  <a:pt x="12973814" y="5992280"/>
                </a:lnTo>
                <a:lnTo>
                  <a:pt x="0" y="599228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3" name="Freeform 13"/>
          <p:cNvSpPr/>
          <p:nvPr/>
        </p:nvSpPr>
        <p:spPr>
          <a:xfrm>
            <a:off x="6399591" y="4765529"/>
            <a:ext cx="12660468" cy="5895030"/>
          </a:xfrm>
          <a:custGeom>
            <a:avLst/>
            <a:gdLst/>
            <a:ahLst/>
            <a:cxnLst/>
            <a:rect l="l" t="t" r="r" b="b"/>
            <a:pathLst>
              <a:path w="12660468" h="5895030">
                <a:moveTo>
                  <a:pt x="0" y="0"/>
                </a:moveTo>
                <a:lnTo>
                  <a:pt x="12660468" y="0"/>
                </a:lnTo>
                <a:lnTo>
                  <a:pt x="12660468" y="5895030"/>
                </a:lnTo>
                <a:lnTo>
                  <a:pt x="0" y="589503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ECECEC">
                <a:alpha val="100000"/>
              </a:srgbClr>
            </a:gs>
            <a:gs pos="100000">
              <a:srgbClr val="FFFFFF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-57494" y="-926370"/>
            <a:ext cx="11498785" cy="11383797"/>
          </a:xfrm>
          <a:custGeom>
            <a:avLst/>
            <a:gdLst/>
            <a:ahLst/>
            <a:cxnLst/>
            <a:rect l="l" t="t" r="r" b="b"/>
            <a:pathLst>
              <a:path w="11498785" h="11383797">
                <a:moveTo>
                  <a:pt x="0" y="0"/>
                </a:moveTo>
                <a:lnTo>
                  <a:pt x="11498785" y="0"/>
                </a:lnTo>
                <a:lnTo>
                  <a:pt x="11498785" y="11383797"/>
                </a:lnTo>
                <a:lnTo>
                  <a:pt x="0" y="1138379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alphaModFix amt="61000"/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3" name="Group 3"/>
          <p:cNvGrpSpPr/>
          <p:nvPr/>
        </p:nvGrpSpPr>
        <p:grpSpPr>
          <a:xfrm>
            <a:off x="15201900" y="-2227671"/>
            <a:ext cx="4114800" cy="4114800"/>
            <a:chOff x="0" y="0"/>
            <a:chExt cx="5486400" cy="54864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5486400" cy="5486400"/>
            </a:xfrm>
            <a:custGeom>
              <a:avLst/>
              <a:gdLst/>
              <a:ahLst/>
              <a:cxnLst/>
              <a:rect l="l" t="t" r="r" b="b"/>
              <a:pathLst>
                <a:path w="5486400" h="5486400">
                  <a:moveTo>
                    <a:pt x="0" y="0"/>
                  </a:moveTo>
                  <a:lnTo>
                    <a:pt x="5486400" y="0"/>
                  </a:lnTo>
                  <a:lnTo>
                    <a:pt x="5486400" y="5486400"/>
                  </a:lnTo>
                  <a:lnTo>
                    <a:pt x="0" y="5486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5" name="Freeform 5"/>
            <p:cNvSpPr/>
            <p:nvPr/>
          </p:nvSpPr>
          <p:spPr>
            <a:xfrm>
              <a:off x="1430244" y="2237790"/>
              <a:ext cx="2625912" cy="2625912"/>
            </a:xfrm>
            <a:custGeom>
              <a:avLst/>
              <a:gdLst/>
              <a:ahLst/>
              <a:cxnLst/>
              <a:rect l="l" t="t" r="r" b="b"/>
              <a:pathLst>
                <a:path w="2625912" h="2625912">
                  <a:moveTo>
                    <a:pt x="0" y="0"/>
                  </a:moveTo>
                  <a:lnTo>
                    <a:pt x="2625912" y="0"/>
                  </a:lnTo>
                  <a:lnTo>
                    <a:pt x="2625912" y="2625912"/>
                  </a:lnTo>
                  <a:lnTo>
                    <a:pt x="0" y="26259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" name="Freeform 6"/>
          <p:cNvSpPr/>
          <p:nvPr/>
        </p:nvSpPr>
        <p:spPr>
          <a:xfrm>
            <a:off x="2378263" y="2237516"/>
            <a:ext cx="12823637" cy="7492302"/>
          </a:xfrm>
          <a:custGeom>
            <a:avLst/>
            <a:gdLst/>
            <a:ahLst/>
            <a:cxnLst/>
            <a:rect l="l" t="t" r="r" b="b"/>
            <a:pathLst>
              <a:path w="12823637" h="7492302">
                <a:moveTo>
                  <a:pt x="0" y="0"/>
                </a:moveTo>
                <a:lnTo>
                  <a:pt x="12823637" y="0"/>
                </a:lnTo>
                <a:lnTo>
                  <a:pt x="12823637" y="7492302"/>
                </a:lnTo>
                <a:lnTo>
                  <a:pt x="0" y="749230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TextBox 7"/>
          <p:cNvSpPr txBox="1"/>
          <p:nvPr/>
        </p:nvSpPr>
        <p:spPr>
          <a:xfrm>
            <a:off x="2100891" y="876247"/>
            <a:ext cx="12800764" cy="10108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83"/>
              </a:lnSpc>
            </a:pPr>
            <a:r>
              <a:rPr lang="en-US" sz="3264" b="1">
                <a:solidFill>
                  <a:srgbClr val="086173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Comparison of ML models using full and selected feature sets with and without SMOTE.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ECECEC">
                <a:alpha val="100000"/>
              </a:srgbClr>
            </a:gs>
            <a:gs pos="100000">
              <a:srgbClr val="FFFFFF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V="1">
            <a:off x="12840279" y="-634521"/>
            <a:ext cx="3024591" cy="3146518"/>
          </a:xfrm>
          <a:custGeom>
            <a:avLst/>
            <a:gdLst/>
            <a:ahLst/>
            <a:cxnLst/>
            <a:rect l="l" t="t" r="r" b="b"/>
            <a:pathLst>
              <a:path w="3024591" h="3146518">
                <a:moveTo>
                  <a:pt x="0" y="3146518"/>
                </a:moveTo>
                <a:lnTo>
                  <a:pt x="3024591" y="3146518"/>
                </a:lnTo>
                <a:lnTo>
                  <a:pt x="3024591" y="0"/>
                </a:lnTo>
                <a:lnTo>
                  <a:pt x="0" y="0"/>
                </a:lnTo>
                <a:lnTo>
                  <a:pt x="0" y="3146518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 rot="5400000">
            <a:off x="-1190969" y="-1182866"/>
            <a:ext cx="11498785" cy="11383797"/>
          </a:xfrm>
          <a:custGeom>
            <a:avLst/>
            <a:gdLst/>
            <a:ahLst/>
            <a:cxnLst/>
            <a:rect l="l" t="t" r="r" b="b"/>
            <a:pathLst>
              <a:path w="11498785" h="11383797">
                <a:moveTo>
                  <a:pt x="0" y="0"/>
                </a:moveTo>
                <a:lnTo>
                  <a:pt x="11498785" y="0"/>
                </a:lnTo>
                <a:lnTo>
                  <a:pt x="11498785" y="11383797"/>
                </a:lnTo>
                <a:lnTo>
                  <a:pt x="0" y="1138379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alphaModFix amt="61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4" name="Group 4"/>
          <p:cNvGrpSpPr/>
          <p:nvPr/>
        </p:nvGrpSpPr>
        <p:grpSpPr>
          <a:xfrm>
            <a:off x="409171" y="1762846"/>
            <a:ext cx="3954492" cy="749151"/>
            <a:chOff x="0" y="0"/>
            <a:chExt cx="1041512" cy="19730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041512" cy="197307"/>
            </a:xfrm>
            <a:custGeom>
              <a:avLst/>
              <a:gdLst/>
              <a:ahLst/>
              <a:cxnLst/>
              <a:rect l="l" t="t" r="r" b="b"/>
              <a:pathLst>
                <a:path w="1041512" h="197307">
                  <a:moveTo>
                    <a:pt x="98654" y="0"/>
                  </a:moveTo>
                  <a:lnTo>
                    <a:pt x="942859" y="0"/>
                  </a:lnTo>
                  <a:cubicBezTo>
                    <a:pt x="969023" y="0"/>
                    <a:pt x="994116" y="10394"/>
                    <a:pt x="1012617" y="28895"/>
                  </a:cubicBezTo>
                  <a:cubicBezTo>
                    <a:pt x="1031119" y="47396"/>
                    <a:pt x="1041512" y="72489"/>
                    <a:pt x="1041512" y="98654"/>
                  </a:cubicBezTo>
                  <a:lnTo>
                    <a:pt x="1041512" y="98654"/>
                  </a:lnTo>
                  <a:cubicBezTo>
                    <a:pt x="1041512" y="124818"/>
                    <a:pt x="1031119" y="149911"/>
                    <a:pt x="1012617" y="168412"/>
                  </a:cubicBezTo>
                  <a:cubicBezTo>
                    <a:pt x="994116" y="186913"/>
                    <a:pt x="969023" y="197307"/>
                    <a:pt x="942859" y="197307"/>
                  </a:cubicBezTo>
                  <a:lnTo>
                    <a:pt x="98654" y="197307"/>
                  </a:lnTo>
                  <a:cubicBezTo>
                    <a:pt x="72489" y="197307"/>
                    <a:pt x="47396" y="186913"/>
                    <a:pt x="28895" y="168412"/>
                  </a:cubicBezTo>
                  <a:cubicBezTo>
                    <a:pt x="10394" y="149911"/>
                    <a:pt x="0" y="124818"/>
                    <a:pt x="0" y="98654"/>
                  </a:cubicBezTo>
                  <a:lnTo>
                    <a:pt x="0" y="98654"/>
                  </a:lnTo>
                  <a:cubicBezTo>
                    <a:pt x="0" y="72489"/>
                    <a:pt x="10394" y="47396"/>
                    <a:pt x="28895" y="28895"/>
                  </a:cubicBezTo>
                  <a:cubicBezTo>
                    <a:pt x="47396" y="10394"/>
                    <a:pt x="72489" y="0"/>
                    <a:pt x="98654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156B7C">
                    <a:alpha val="100000"/>
                  </a:srgbClr>
                </a:gs>
                <a:gs pos="100000">
                  <a:srgbClr val="076173">
                    <a:alpha val="100000"/>
                  </a:srgbClr>
                </a:gs>
              </a:gsLst>
              <a:path path="circle">
                <a:fillToRect l="50000" t="50000" r="50000" b="50000"/>
              </a:path>
            </a:gradFill>
          </p:spPr>
          <p:txBody>
            <a:bodyPr/>
            <a:lstStyle/>
            <a:p>
              <a:endParaRPr lang="en-US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66675"/>
              <a:ext cx="1041512" cy="26398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4450"/>
                </a:lnSpc>
              </a:pPr>
              <a:r>
                <a:rPr lang="en-US" sz="3178" b="1">
                  <a:solidFill>
                    <a:srgbClr val="FFFFFF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CONCLUSION</a:t>
              </a:r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575868" y="450833"/>
            <a:ext cx="13291183" cy="7777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178"/>
              </a:lnSpc>
            </a:pPr>
            <a:r>
              <a:rPr lang="en-US" sz="5064" b="1">
                <a:solidFill>
                  <a:srgbClr val="086173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CONCLUSION AND FUTURE  WORK</a:t>
            </a:r>
          </a:p>
        </p:txBody>
      </p:sp>
      <p:grpSp>
        <p:nvGrpSpPr>
          <p:cNvPr id="8" name="Group 8"/>
          <p:cNvGrpSpPr/>
          <p:nvPr/>
        </p:nvGrpSpPr>
        <p:grpSpPr>
          <a:xfrm>
            <a:off x="15201900" y="-1991514"/>
            <a:ext cx="4114800" cy="4114800"/>
            <a:chOff x="0" y="0"/>
            <a:chExt cx="5486400" cy="54864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5486400" cy="5486400"/>
            </a:xfrm>
            <a:custGeom>
              <a:avLst/>
              <a:gdLst/>
              <a:ahLst/>
              <a:cxnLst/>
              <a:rect l="l" t="t" r="r" b="b"/>
              <a:pathLst>
                <a:path w="5486400" h="5486400">
                  <a:moveTo>
                    <a:pt x="0" y="0"/>
                  </a:moveTo>
                  <a:lnTo>
                    <a:pt x="5486400" y="0"/>
                  </a:lnTo>
                  <a:lnTo>
                    <a:pt x="5486400" y="5486400"/>
                  </a:lnTo>
                  <a:lnTo>
                    <a:pt x="0" y="5486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Freeform 10"/>
            <p:cNvSpPr/>
            <p:nvPr/>
          </p:nvSpPr>
          <p:spPr>
            <a:xfrm>
              <a:off x="1430244" y="2237790"/>
              <a:ext cx="2625912" cy="2625912"/>
            </a:xfrm>
            <a:custGeom>
              <a:avLst/>
              <a:gdLst/>
              <a:ahLst/>
              <a:cxnLst/>
              <a:rect l="l" t="t" r="r" b="b"/>
              <a:pathLst>
                <a:path w="2625912" h="2625912">
                  <a:moveTo>
                    <a:pt x="0" y="0"/>
                  </a:moveTo>
                  <a:lnTo>
                    <a:pt x="2625912" y="0"/>
                  </a:lnTo>
                  <a:lnTo>
                    <a:pt x="2625912" y="2625912"/>
                  </a:lnTo>
                  <a:lnTo>
                    <a:pt x="0" y="26259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0250322" y="2751901"/>
            <a:ext cx="4597642" cy="839839"/>
            <a:chOff x="0" y="0"/>
            <a:chExt cx="1210902" cy="221192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210902" cy="221192"/>
            </a:xfrm>
            <a:custGeom>
              <a:avLst/>
              <a:gdLst/>
              <a:ahLst/>
              <a:cxnLst/>
              <a:rect l="l" t="t" r="r" b="b"/>
              <a:pathLst>
                <a:path w="1210902" h="221192">
                  <a:moveTo>
                    <a:pt x="85878" y="0"/>
                  </a:moveTo>
                  <a:lnTo>
                    <a:pt x="1125023" y="0"/>
                  </a:lnTo>
                  <a:cubicBezTo>
                    <a:pt x="1172453" y="0"/>
                    <a:pt x="1210902" y="38449"/>
                    <a:pt x="1210902" y="85878"/>
                  </a:cubicBezTo>
                  <a:lnTo>
                    <a:pt x="1210902" y="135314"/>
                  </a:lnTo>
                  <a:cubicBezTo>
                    <a:pt x="1210902" y="182743"/>
                    <a:pt x="1172453" y="221192"/>
                    <a:pt x="1125023" y="221192"/>
                  </a:cubicBezTo>
                  <a:lnTo>
                    <a:pt x="85878" y="221192"/>
                  </a:lnTo>
                  <a:cubicBezTo>
                    <a:pt x="38449" y="221192"/>
                    <a:pt x="0" y="182743"/>
                    <a:pt x="0" y="135314"/>
                  </a:cubicBezTo>
                  <a:lnTo>
                    <a:pt x="0" y="85878"/>
                  </a:lnTo>
                  <a:cubicBezTo>
                    <a:pt x="0" y="38449"/>
                    <a:pt x="38449" y="0"/>
                    <a:pt x="85878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156B7C">
                    <a:alpha val="100000"/>
                  </a:srgbClr>
                </a:gs>
                <a:gs pos="100000">
                  <a:srgbClr val="076173">
                    <a:alpha val="100000"/>
                  </a:srgbClr>
                </a:gs>
              </a:gsLst>
              <a:path path="circle">
                <a:fillToRect l="50000" t="50000" r="50000" b="50000"/>
              </a:path>
            </a:gradFill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57150"/>
              <a:ext cx="1210902" cy="2783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4590"/>
                </a:lnSpc>
              </a:pPr>
              <a:r>
                <a:rPr lang="en-US" sz="3278" b="1">
                  <a:solidFill>
                    <a:srgbClr val="FFFFFF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FUTURE WORK</a:t>
              </a:r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409171" y="2099322"/>
            <a:ext cx="8734829" cy="7556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60"/>
              </a:lnSpc>
            </a:pPr>
            <a:endParaRPr/>
          </a:p>
          <a:p>
            <a:pPr marL="518162" lvl="1" indent="-259081" algn="l">
              <a:lnSpc>
                <a:spcPts val="3360"/>
              </a:lnSpc>
              <a:buFont typeface="Arial"/>
              <a:buChar char="•"/>
            </a:pPr>
            <a:r>
              <a:rPr lang="en-US" sz="2400" b="1" spc="134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Proposed an </a:t>
            </a:r>
            <a:r>
              <a:rPr lang="en-US" sz="2400" b="1" spc="134">
                <a:solidFill>
                  <a:srgbClr val="183B7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AI-based Early Warning System</a:t>
            </a:r>
            <a:r>
              <a:rPr lang="en-US" sz="2400" b="1" spc="134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using a private Saudi LMS dataset.</a:t>
            </a:r>
          </a:p>
          <a:p>
            <a:pPr marL="518162" lvl="1" indent="-259081" algn="l">
              <a:lnSpc>
                <a:spcPts val="3360"/>
              </a:lnSpc>
              <a:buFont typeface="Arial"/>
              <a:buChar char="•"/>
            </a:pPr>
            <a:r>
              <a:rPr lang="en-US" sz="2400" b="1" spc="134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Evaluated </a:t>
            </a:r>
            <a:r>
              <a:rPr lang="en-US" sz="2400" b="1" spc="134">
                <a:solidFill>
                  <a:srgbClr val="183B7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8 ML models </a:t>
            </a:r>
            <a:r>
              <a:rPr lang="en-US" sz="2400" b="1" spc="134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under two experimental configurations.</a:t>
            </a:r>
          </a:p>
          <a:p>
            <a:pPr marL="518162" lvl="1" indent="-259081" algn="l">
              <a:lnSpc>
                <a:spcPts val="3360"/>
              </a:lnSpc>
              <a:buFont typeface="Arial"/>
              <a:buChar char="•"/>
            </a:pPr>
            <a:r>
              <a:rPr lang="en-US" sz="2400" b="1" spc="134">
                <a:solidFill>
                  <a:srgbClr val="183B7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XGBoost </a:t>
            </a:r>
            <a:r>
              <a:rPr lang="en-US" sz="2400" b="1" spc="134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achieved the best performance:       </a:t>
            </a:r>
          </a:p>
          <a:p>
            <a:pPr algn="just">
              <a:lnSpc>
                <a:spcPts val="3360"/>
              </a:lnSpc>
            </a:pPr>
            <a:r>
              <a:rPr lang="en-US" sz="2400" b="1" spc="134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       </a:t>
            </a:r>
            <a:r>
              <a:rPr lang="en-US" sz="2400" b="1" spc="134">
                <a:solidFill>
                  <a:srgbClr val="183B7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Accuracy: 82.80%</a:t>
            </a:r>
          </a:p>
          <a:p>
            <a:pPr algn="just">
              <a:lnSpc>
                <a:spcPts val="3360"/>
              </a:lnSpc>
            </a:pPr>
            <a:r>
              <a:rPr lang="en-US" sz="2400" b="1" spc="134">
                <a:solidFill>
                  <a:srgbClr val="183B7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        Precision: 83.00%</a:t>
            </a:r>
          </a:p>
          <a:p>
            <a:pPr algn="just">
              <a:lnSpc>
                <a:spcPts val="3360"/>
              </a:lnSpc>
            </a:pPr>
            <a:r>
              <a:rPr lang="en-US" sz="2400" b="1" spc="134">
                <a:solidFill>
                  <a:srgbClr val="183B7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        Recall: 82.80%</a:t>
            </a:r>
          </a:p>
          <a:p>
            <a:pPr algn="just">
              <a:lnSpc>
                <a:spcPts val="3360"/>
              </a:lnSpc>
            </a:pPr>
            <a:r>
              <a:rPr lang="en-US" sz="2400" b="1" spc="134">
                <a:solidFill>
                  <a:srgbClr val="183B7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        F1-score: 82.46%</a:t>
            </a:r>
          </a:p>
          <a:p>
            <a:pPr marL="518162" lvl="1" indent="-259081" algn="l">
              <a:lnSpc>
                <a:spcPts val="3360"/>
              </a:lnSpc>
              <a:buFont typeface="Arial"/>
              <a:buChar char="•"/>
            </a:pPr>
            <a:r>
              <a:rPr lang="en-US" sz="2400" b="1" spc="134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Feature Selection reduced model complexity while maintaining competitive performance.</a:t>
            </a:r>
          </a:p>
          <a:p>
            <a:pPr marL="518162" lvl="1" indent="-259081" algn="l">
              <a:lnSpc>
                <a:spcPts val="3360"/>
              </a:lnSpc>
              <a:buFont typeface="Arial"/>
              <a:buChar char="•"/>
            </a:pPr>
            <a:r>
              <a:rPr lang="en-US" sz="2400" b="1" spc="134">
                <a:solidFill>
                  <a:srgbClr val="183B7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SMOTE</a:t>
            </a:r>
            <a:r>
              <a:rPr lang="en-US" sz="2400" b="1" spc="134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improved class balance and enhanced minority-class prediction.</a:t>
            </a:r>
          </a:p>
          <a:p>
            <a:pPr marL="518162" lvl="1" indent="-259081" algn="l">
              <a:lnSpc>
                <a:spcPts val="3360"/>
              </a:lnSpc>
              <a:buFont typeface="Arial"/>
              <a:buChar char="•"/>
            </a:pPr>
            <a:r>
              <a:rPr lang="en-US" sz="2400" b="1" spc="134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The framework supports early identification of at-risk students and enables timely educational interventions.</a:t>
            </a:r>
          </a:p>
          <a:p>
            <a:pPr algn="l">
              <a:lnSpc>
                <a:spcPts val="3640"/>
              </a:lnSpc>
            </a:pPr>
            <a:endParaRPr lang="en-US" sz="2400" b="1" spc="134">
              <a:solidFill>
                <a:srgbClr val="49494B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9965659" y="3774494"/>
            <a:ext cx="7802783" cy="59347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61341" lvl="1" indent="-280670" algn="just">
              <a:lnSpc>
                <a:spcPts val="3640"/>
              </a:lnSpc>
              <a:buFont typeface="Arial"/>
              <a:buChar char="•"/>
            </a:pPr>
            <a:r>
              <a:rPr lang="en-US" sz="2600" b="1" spc="145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Validate the framework </a:t>
            </a:r>
            <a:r>
              <a:rPr lang="en-US" sz="2600" b="1" spc="145">
                <a:solidFill>
                  <a:srgbClr val="183B7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using larger and multi-institutional datasets.</a:t>
            </a:r>
          </a:p>
          <a:p>
            <a:pPr marL="561341" lvl="1" indent="-280670" algn="just">
              <a:lnSpc>
                <a:spcPts val="3640"/>
              </a:lnSpc>
              <a:buFont typeface="Arial"/>
              <a:buChar char="•"/>
            </a:pPr>
            <a:r>
              <a:rPr lang="en-US" sz="2600" b="1" spc="145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Integrate </a:t>
            </a:r>
            <a:r>
              <a:rPr lang="en-US" sz="2600" b="1" spc="145">
                <a:solidFill>
                  <a:srgbClr val="183B7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additional </a:t>
            </a:r>
            <a:r>
              <a:rPr lang="en-US" sz="2600" b="1" spc="145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educational and behavioral features.</a:t>
            </a:r>
          </a:p>
          <a:p>
            <a:pPr marL="561341" lvl="1" indent="-280670" algn="just">
              <a:lnSpc>
                <a:spcPts val="3640"/>
              </a:lnSpc>
              <a:buFont typeface="Arial"/>
              <a:buChar char="•"/>
            </a:pPr>
            <a:r>
              <a:rPr lang="en-US" sz="2600" b="1" spc="145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Investigate </a:t>
            </a:r>
            <a:r>
              <a:rPr lang="en-US" sz="2600" b="1" spc="145">
                <a:solidFill>
                  <a:srgbClr val="183B7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DL models </a:t>
            </a:r>
            <a:r>
              <a:rPr lang="en-US" sz="2600" b="1" spc="145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(LSTM, Transformer, Hybrid models).</a:t>
            </a:r>
          </a:p>
          <a:p>
            <a:pPr marL="561341" lvl="1" indent="-280670" algn="just">
              <a:lnSpc>
                <a:spcPts val="3640"/>
              </a:lnSpc>
              <a:buFont typeface="Arial"/>
              <a:buChar char="•"/>
            </a:pPr>
            <a:r>
              <a:rPr lang="en-US" sz="2600" b="1" spc="145">
                <a:solidFill>
                  <a:srgbClr val="183B7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Develop</a:t>
            </a:r>
            <a:r>
              <a:rPr lang="en-US" sz="2600" b="1" spc="145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a real-time Early Warning System for continuous monitoring.</a:t>
            </a:r>
          </a:p>
          <a:p>
            <a:pPr marL="561341" lvl="1" indent="-280670" algn="just">
              <a:lnSpc>
                <a:spcPts val="3640"/>
              </a:lnSpc>
              <a:buFont typeface="Arial"/>
              <a:buChar char="•"/>
            </a:pPr>
            <a:r>
              <a:rPr lang="en-US" sz="2600" b="1" spc="145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Incorporate </a:t>
            </a:r>
            <a:r>
              <a:rPr lang="en-US" sz="2600" b="1" spc="145">
                <a:solidFill>
                  <a:srgbClr val="183B7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Explainable AI </a:t>
            </a:r>
            <a:r>
              <a:rPr lang="en-US" sz="2600" b="1" spc="145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(SHAP &amp; LIME) to improve model transparency.</a:t>
            </a:r>
          </a:p>
          <a:p>
            <a:pPr marL="561341" lvl="1" indent="-280670" algn="just">
              <a:lnSpc>
                <a:spcPts val="3640"/>
              </a:lnSpc>
              <a:buFont typeface="Arial"/>
              <a:buChar char="•"/>
            </a:pPr>
            <a:r>
              <a:rPr lang="en-US" sz="2600" b="1" spc="145">
                <a:solidFill>
                  <a:srgbClr val="183B75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Develop </a:t>
            </a:r>
            <a:r>
              <a:rPr lang="en-US" sz="2600" b="1" spc="145">
                <a:solidFill>
                  <a:srgbClr val="49494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a personalized intervention recommendation system.</a:t>
            </a:r>
          </a:p>
          <a:p>
            <a:pPr algn="just">
              <a:lnSpc>
                <a:spcPts val="3640"/>
              </a:lnSpc>
            </a:pPr>
            <a:endParaRPr lang="en-US" sz="2600" b="1" spc="145">
              <a:solidFill>
                <a:srgbClr val="49494B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</p:txBody>
      </p:sp>
      <p:sp>
        <p:nvSpPr>
          <p:cNvPr id="16" name="AutoShape 16"/>
          <p:cNvSpPr/>
          <p:nvPr/>
        </p:nvSpPr>
        <p:spPr>
          <a:xfrm flipV="1">
            <a:off x="9765024" y="2466993"/>
            <a:ext cx="0" cy="7038617"/>
          </a:xfrm>
          <a:prstGeom prst="line">
            <a:avLst/>
          </a:prstGeom>
          <a:ln w="9525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ECECEC">
                <a:alpha val="100000"/>
              </a:srgbClr>
            </a:gs>
            <a:gs pos="100000">
              <a:srgbClr val="FFFFFF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V="1">
            <a:off x="15646016" y="6683363"/>
            <a:ext cx="3024591" cy="3146518"/>
          </a:xfrm>
          <a:custGeom>
            <a:avLst/>
            <a:gdLst/>
            <a:ahLst/>
            <a:cxnLst/>
            <a:rect l="l" t="t" r="r" b="b"/>
            <a:pathLst>
              <a:path w="3024591" h="3146518">
                <a:moveTo>
                  <a:pt x="0" y="3146518"/>
                </a:moveTo>
                <a:lnTo>
                  <a:pt x="3024591" y="3146518"/>
                </a:lnTo>
                <a:lnTo>
                  <a:pt x="3024591" y="0"/>
                </a:lnTo>
                <a:lnTo>
                  <a:pt x="0" y="0"/>
                </a:lnTo>
                <a:lnTo>
                  <a:pt x="0" y="3146518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13144500" y="-1991514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AutoShape 4"/>
          <p:cNvSpPr/>
          <p:nvPr/>
        </p:nvSpPr>
        <p:spPr>
          <a:xfrm>
            <a:off x="-1123410" y="9818997"/>
            <a:ext cx="16074101" cy="0"/>
          </a:xfrm>
          <a:prstGeom prst="line">
            <a:avLst/>
          </a:prstGeom>
          <a:ln w="38100" cap="flat">
            <a:solidFill>
              <a:srgbClr val="116677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Box 5"/>
          <p:cNvSpPr txBox="1"/>
          <p:nvPr/>
        </p:nvSpPr>
        <p:spPr>
          <a:xfrm>
            <a:off x="247328" y="46836"/>
            <a:ext cx="11422869" cy="13153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401"/>
              </a:lnSpc>
            </a:pPr>
            <a:r>
              <a:rPr lang="en-US" sz="8526" b="1">
                <a:solidFill>
                  <a:srgbClr val="086173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REFRENCES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0" y="2085186"/>
            <a:ext cx="14633121" cy="79483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2902"/>
              </a:lnSpc>
            </a:pPr>
            <a:r>
              <a:rPr lang="en-US" sz="2073" b="1">
                <a:solidFill>
                  <a:srgbClr val="00566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[1]BETTAHI, ABDELKARIM, HAMID HARROUD, AND FATIMA-ZAHRA BELOUADHA. "EARLY STUDENT RISK DETECTION USING CR-NODE: A COMPLETION-FOCUSED TEMPORAL APPROACH WITH EXPLAINABLE AI." ALGORITHMS 18.12 (2025): 781.</a:t>
            </a:r>
          </a:p>
          <a:p>
            <a:pPr algn="just">
              <a:lnSpc>
                <a:spcPts val="2902"/>
              </a:lnSpc>
            </a:pPr>
            <a:endParaRPr lang="en-US" sz="2073" b="1">
              <a:solidFill>
                <a:srgbClr val="005667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  <a:p>
            <a:pPr algn="just">
              <a:lnSpc>
                <a:spcPts val="2902"/>
              </a:lnSpc>
            </a:pPr>
            <a:r>
              <a:rPr lang="en-US" sz="2073" b="1">
                <a:solidFill>
                  <a:srgbClr val="00566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  [3]EMBARAK, OSSAMA H., AND SHATHA HAWARNA. "AUTOMATED AI-DRIVEN SYSTEM FOR EARLY DETECTION OF AT-RISK STUDENTS." PROCEDIA COMPUTER SCIENCE 231 (2024): 151-160.</a:t>
            </a:r>
          </a:p>
          <a:p>
            <a:pPr algn="just">
              <a:lnSpc>
                <a:spcPts val="2902"/>
              </a:lnSpc>
            </a:pPr>
            <a:endParaRPr lang="en-US" sz="2073" b="1">
              <a:solidFill>
                <a:srgbClr val="005667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  <a:p>
            <a:pPr algn="just">
              <a:lnSpc>
                <a:spcPts val="2902"/>
              </a:lnSpc>
            </a:pPr>
            <a:r>
              <a:rPr lang="en-US" sz="2073" b="1">
                <a:solidFill>
                  <a:srgbClr val="00566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[5]QUEIROGA, EMANUEL MARQUES, ET AL. "EARLY PREDICTION OF AT-RISK STUDENTS IN SECONDARY EDUCATION: A COUNTRYWIDE K-12 LEARNING ANALYTICS INITIATIVE IN URUGUAY." INFORMATION 13.9 (2022): 401.</a:t>
            </a:r>
          </a:p>
          <a:p>
            <a:pPr algn="just">
              <a:lnSpc>
                <a:spcPts val="2902"/>
              </a:lnSpc>
            </a:pPr>
            <a:endParaRPr lang="en-US" sz="2073" b="1">
              <a:solidFill>
                <a:srgbClr val="005667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  <a:p>
            <a:pPr algn="just">
              <a:lnSpc>
                <a:spcPts val="2902"/>
              </a:lnSpc>
            </a:pPr>
            <a:r>
              <a:rPr lang="en-US" sz="2073" b="1">
                <a:solidFill>
                  <a:srgbClr val="00566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   [7] JOHORA, FATEMA TUZ, ET AL. "AN EXPLAINABLE AI-BASED APPROACH FOR PREDICTING UNDERGRADUATE STUDENTS ACADEMIC PERFORMANCE." ARRAY 26 (2025): 100384.</a:t>
            </a:r>
          </a:p>
          <a:p>
            <a:pPr algn="just">
              <a:lnSpc>
                <a:spcPts val="2902"/>
              </a:lnSpc>
            </a:pPr>
            <a:endParaRPr lang="en-US" sz="2073" b="1">
              <a:solidFill>
                <a:srgbClr val="005667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  <a:p>
            <a:pPr algn="just">
              <a:lnSpc>
                <a:spcPts val="2902"/>
              </a:lnSpc>
            </a:pPr>
            <a:r>
              <a:rPr lang="en-US" sz="2073" b="1">
                <a:solidFill>
                  <a:srgbClr val="00566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 [10]HAMADNEH, NAWAF N., ET AL. "USING ARTIFICIAL INTELLIGENCE TO PREDICT STUDENTS’ ACADEMIC PERFORMANCE IN BLENDED LEARNING." SUSTAINABILITY 14.18 (2022): 11642.</a:t>
            </a:r>
          </a:p>
          <a:p>
            <a:pPr algn="just">
              <a:lnSpc>
                <a:spcPts val="2902"/>
              </a:lnSpc>
            </a:pPr>
            <a:endParaRPr lang="en-US" sz="2073" b="1">
              <a:solidFill>
                <a:srgbClr val="005667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  <a:p>
            <a:pPr algn="just">
              <a:lnSpc>
                <a:spcPts val="2902"/>
              </a:lnSpc>
            </a:pPr>
            <a:r>
              <a:rPr lang="en-US" sz="2073" b="1">
                <a:solidFill>
                  <a:srgbClr val="00566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    [15]AKÇAPINAR, GÖKHAN, ARIF ALTUN, AND PETEK AŞKAR. "USING LEARNING ANALYTICS TO DEVELOP EARLY-WARNING SYSTEM FOR AT-RISK STUDENTS." INTERNATIONAL JOURNAL OF EDUCATIONAL TECHNOLOGY IN HIGHER EDUCATION 16.1 (2019): 40.</a:t>
            </a:r>
          </a:p>
          <a:p>
            <a:pPr algn="l">
              <a:lnSpc>
                <a:spcPts val="2902"/>
              </a:lnSpc>
              <a:spcBef>
                <a:spcPct val="0"/>
              </a:spcBef>
            </a:pPr>
            <a:endParaRPr lang="en-US" sz="2073" b="1">
              <a:solidFill>
                <a:srgbClr val="005667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  <a:p>
            <a:pPr algn="l">
              <a:lnSpc>
                <a:spcPts val="2902"/>
              </a:lnSpc>
              <a:spcBef>
                <a:spcPct val="0"/>
              </a:spcBef>
            </a:pPr>
            <a:endParaRPr lang="en-US" sz="2073" b="1">
              <a:solidFill>
                <a:srgbClr val="005667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</p:txBody>
      </p:sp>
      <p:grpSp>
        <p:nvGrpSpPr>
          <p:cNvPr id="7" name="Group 7"/>
          <p:cNvGrpSpPr/>
          <p:nvPr/>
        </p:nvGrpSpPr>
        <p:grpSpPr>
          <a:xfrm>
            <a:off x="15201900" y="-1991514"/>
            <a:ext cx="4114800" cy="4114800"/>
            <a:chOff x="0" y="0"/>
            <a:chExt cx="5486400" cy="54864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5486400" cy="5486400"/>
            </a:xfrm>
            <a:custGeom>
              <a:avLst/>
              <a:gdLst/>
              <a:ahLst/>
              <a:cxnLst/>
              <a:rect l="l" t="t" r="r" b="b"/>
              <a:pathLst>
                <a:path w="5486400" h="5486400">
                  <a:moveTo>
                    <a:pt x="0" y="0"/>
                  </a:moveTo>
                  <a:lnTo>
                    <a:pt x="5486400" y="0"/>
                  </a:lnTo>
                  <a:lnTo>
                    <a:pt x="5486400" y="5486400"/>
                  </a:lnTo>
                  <a:lnTo>
                    <a:pt x="0" y="5486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Freeform 9"/>
            <p:cNvSpPr/>
            <p:nvPr/>
          </p:nvSpPr>
          <p:spPr>
            <a:xfrm>
              <a:off x="1430244" y="2237790"/>
              <a:ext cx="2625912" cy="2625912"/>
            </a:xfrm>
            <a:custGeom>
              <a:avLst/>
              <a:gdLst/>
              <a:ahLst/>
              <a:cxnLst/>
              <a:rect l="l" t="t" r="r" b="b"/>
              <a:pathLst>
                <a:path w="2625912" h="2625912">
                  <a:moveTo>
                    <a:pt x="0" y="0"/>
                  </a:moveTo>
                  <a:lnTo>
                    <a:pt x="2625912" y="0"/>
                  </a:lnTo>
                  <a:lnTo>
                    <a:pt x="2625912" y="2625912"/>
                  </a:lnTo>
                  <a:lnTo>
                    <a:pt x="0" y="26259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ECECEC">
                <a:alpha val="100000"/>
              </a:srgbClr>
            </a:gs>
            <a:gs pos="100000">
              <a:srgbClr val="FFFFFF">
                <a:alpha val="100000"/>
              </a:srgbClr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V="1">
            <a:off x="15646016" y="6683363"/>
            <a:ext cx="3024591" cy="3146518"/>
          </a:xfrm>
          <a:custGeom>
            <a:avLst/>
            <a:gdLst/>
            <a:ahLst/>
            <a:cxnLst/>
            <a:rect l="l" t="t" r="r" b="b"/>
            <a:pathLst>
              <a:path w="3024591" h="3146518">
                <a:moveTo>
                  <a:pt x="0" y="3146518"/>
                </a:moveTo>
                <a:lnTo>
                  <a:pt x="3024591" y="3146518"/>
                </a:lnTo>
                <a:lnTo>
                  <a:pt x="3024591" y="0"/>
                </a:lnTo>
                <a:lnTo>
                  <a:pt x="0" y="0"/>
                </a:lnTo>
                <a:lnTo>
                  <a:pt x="0" y="3146518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13043511" y="-1576064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AutoShape 4"/>
          <p:cNvSpPr/>
          <p:nvPr/>
        </p:nvSpPr>
        <p:spPr>
          <a:xfrm>
            <a:off x="-1123410" y="9818997"/>
            <a:ext cx="16074101" cy="0"/>
          </a:xfrm>
          <a:prstGeom prst="line">
            <a:avLst/>
          </a:prstGeom>
          <a:ln w="38100" cap="flat">
            <a:solidFill>
              <a:srgbClr val="116677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Box 5"/>
          <p:cNvSpPr txBox="1"/>
          <p:nvPr/>
        </p:nvSpPr>
        <p:spPr>
          <a:xfrm>
            <a:off x="4436066" y="1422575"/>
            <a:ext cx="11422869" cy="13153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401"/>
              </a:lnSpc>
            </a:pPr>
            <a:r>
              <a:rPr lang="en-US" sz="8526" b="1">
                <a:solidFill>
                  <a:srgbClr val="086173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THANK YOU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4822732" y="8528824"/>
            <a:ext cx="6567117" cy="4968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62"/>
              </a:lnSpc>
              <a:spcBef>
                <a:spcPct val="0"/>
              </a:spcBef>
            </a:pPr>
            <a:r>
              <a:rPr lang="en-US" sz="2973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SUPERVISOR NAME: HAGAR SALEH 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0" y="-983863"/>
            <a:ext cx="12290724" cy="11498785"/>
            <a:chOff x="0" y="0"/>
            <a:chExt cx="16387632" cy="15331713"/>
          </a:xfrm>
        </p:grpSpPr>
        <p:sp>
          <p:nvSpPr>
            <p:cNvPr id="8" name="Freeform 8"/>
            <p:cNvSpPr/>
            <p:nvPr/>
          </p:nvSpPr>
          <p:spPr>
            <a:xfrm rot="5400000">
              <a:off x="-76659" y="76659"/>
              <a:ext cx="15331713" cy="15178396"/>
            </a:xfrm>
            <a:custGeom>
              <a:avLst/>
              <a:gdLst/>
              <a:ahLst/>
              <a:cxnLst/>
              <a:rect l="l" t="t" r="r" b="b"/>
              <a:pathLst>
                <a:path w="15331713" h="15178396">
                  <a:moveTo>
                    <a:pt x="0" y="0"/>
                  </a:moveTo>
                  <a:lnTo>
                    <a:pt x="15331713" y="0"/>
                  </a:lnTo>
                  <a:lnTo>
                    <a:pt x="15331713" y="15178395"/>
                  </a:lnTo>
                  <a:lnTo>
                    <a:pt x="0" y="1517839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alphaModFix amt="61000"/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Freeform 9"/>
            <p:cNvSpPr/>
            <p:nvPr/>
          </p:nvSpPr>
          <p:spPr>
            <a:xfrm>
              <a:off x="4931212" y="5584628"/>
              <a:ext cx="4742850" cy="4953368"/>
            </a:xfrm>
            <a:custGeom>
              <a:avLst/>
              <a:gdLst/>
              <a:ahLst/>
              <a:cxnLst/>
              <a:rect l="l" t="t" r="r" b="b"/>
              <a:pathLst>
                <a:path w="4742850" h="4953368">
                  <a:moveTo>
                    <a:pt x="0" y="0"/>
                  </a:moveTo>
                  <a:lnTo>
                    <a:pt x="4742850" y="0"/>
                  </a:lnTo>
                  <a:lnTo>
                    <a:pt x="4742850" y="4953367"/>
                  </a:lnTo>
                  <a:lnTo>
                    <a:pt x="0" y="49533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Freeform 10"/>
            <p:cNvSpPr/>
            <p:nvPr/>
          </p:nvSpPr>
          <p:spPr>
            <a:xfrm>
              <a:off x="11233462" y="5584628"/>
              <a:ext cx="4742850" cy="4953368"/>
            </a:xfrm>
            <a:custGeom>
              <a:avLst/>
              <a:gdLst/>
              <a:ahLst/>
              <a:cxnLst/>
              <a:rect l="l" t="t" r="r" b="b"/>
              <a:pathLst>
                <a:path w="4742850" h="4953368">
                  <a:moveTo>
                    <a:pt x="0" y="0"/>
                  </a:moveTo>
                  <a:lnTo>
                    <a:pt x="4742850" y="0"/>
                  </a:lnTo>
                  <a:lnTo>
                    <a:pt x="4742850" y="4953367"/>
                  </a:lnTo>
                  <a:lnTo>
                    <a:pt x="0" y="49533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Freeform 11"/>
            <p:cNvSpPr/>
            <p:nvPr/>
          </p:nvSpPr>
          <p:spPr>
            <a:xfrm>
              <a:off x="5745150" y="6108369"/>
              <a:ext cx="3114975" cy="3114975"/>
            </a:xfrm>
            <a:custGeom>
              <a:avLst/>
              <a:gdLst/>
              <a:ahLst/>
              <a:cxnLst/>
              <a:rect l="l" t="t" r="r" b="b"/>
              <a:pathLst>
                <a:path w="3114975" h="3114975">
                  <a:moveTo>
                    <a:pt x="0" y="0"/>
                  </a:moveTo>
                  <a:lnTo>
                    <a:pt x="3114975" y="0"/>
                  </a:lnTo>
                  <a:lnTo>
                    <a:pt x="3114975" y="3114975"/>
                  </a:lnTo>
                  <a:lnTo>
                    <a:pt x="0" y="31149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Freeform 12"/>
            <p:cNvSpPr/>
            <p:nvPr/>
          </p:nvSpPr>
          <p:spPr>
            <a:xfrm>
              <a:off x="11972512" y="6108369"/>
              <a:ext cx="3114975" cy="3114975"/>
            </a:xfrm>
            <a:custGeom>
              <a:avLst/>
              <a:gdLst/>
              <a:ahLst/>
              <a:cxnLst/>
              <a:rect l="l" t="t" r="r" b="b"/>
              <a:pathLst>
                <a:path w="3114975" h="3114975">
                  <a:moveTo>
                    <a:pt x="0" y="0"/>
                  </a:moveTo>
                  <a:lnTo>
                    <a:pt x="3114976" y="0"/>
                  </a:lnTo>
                  <a:lnTo>
                    <a:pt x="3114976" y="3114975"/>
                  </a:lnTo>
                  <a:lnTo>
                    <a:pt x="0" y="31149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Freeform 13"/>
            <p:cNvSpPr/>
            <p:nvPr/>
          </p:nvSpPr>
          <p:spPr>
            <a:xfrm>
              <a:off x="4507894" y="10697838"/>
              <a:ext cx="597119" cy="1029515"/>
            </a:xfrm>
            <a:custGeom>
              <a:avLst/>
              <a:gdLst/>
              <a:ahLst/>
              <a:cxnLst/>
              <a:rect l="l" t="t" r="r" b="b"/>
              <a:pathLst>
                <a:path w="597119" h="1029515">
                  <a:moveTo>
                    <a:pt x="0" y="0"/>
                  </a:moveTo>
                  <a:lnTo>
                    <a:pt x="597118" y="0"/>
                  </a:lnTo>
                  <a:lnTo>
                    <a:pt x="597118" y="1029515"/>
                  </a:lnTo>
                  <a:lnTo>
                    <a:pt x="0" y="102951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4806453" y="11112259"/>
              <a:ext cx="5565490" cy="61509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959"/>
                </a:lnSpc>
              </a:pPr>
              <a:r>
                <a:rPr lang="en-US" sz="2828" b="1">
                  <a:solidFill>
                    <a:srgbClr val="076173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MARYA BAWAZIR</a:t>
              </a:r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10822142" y="11112259"/>
              <a:ext cx="5565490" cy="61509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959"/>
                </a:lnSpc>
              </a:pPr>
              <a:r>
                <a:rPr lang="en-US" sz="2828" b="1">
                  <a:solidFill>
                    <a:srgbClr val="076173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Hala Hajjar</a:t>
              </a:r>
            </a:p>
          </p:txBody>
        </p:sp>
        <p:sp>
          <p:nvSpPr>
            <p:cNvPr id="16" name="Freeform 16"/>
            <p:cNvSpPr/>
            <p:nvPr/>
          </p:nvSpPr>
          <p:spPr>
            <a:xfrm>
              <a:off x="11375394" y="10701569"/>
              <a:ext cx="597119" cy="1029515"/>
            </a:xfrm>
            <a:custGeom>
              <a:avLst/>
              <a:gdLst/>
              <a:ahLst/>
              <a:cxnLst/>
              <a:rect l="l" t="t" r="r" b="b"/>
              <a:pathLst>
                <a:path w="597119" h="1029515">
                  <a:moveTo>
                    <a:pt x="0" y="0"/>
                  </a:moveTo>
                  <a:lnTo>
                    <a:pt x="597118" y="0"/>
                  </a:lnTo>
                  <a:lnTo>
                    <a:pt x="597118" y="1029514"/>
                  </a:lnTo>
                  <a:lnTo>
                    <a:pt x="0" y="10295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15201900" y="-1991514"/>
            <a:ext cx="4114800" cy="4114800"/>
            <a:chOff x="0" y="0"/>
            <a:chExt cx="5486400" cy="548640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5486400" cy="5486400"/>
            </a:xfrm>
            <a:custGeom>
              <a:avLst/>
              <a:gdLst/>
              <a:ahLst/>
              <a:cxnLst/>
              <a:rect l="l" t="t" r="r" b="b"/>
              <a:pathLst>
                <a:path w="5486400" h="5486400">
                  <a:moveTo>
                    <a:pt x="0" y="0"/>
                  </a:moveTo>
                  <a:lnTo>
                    <a:pt x="5486400" y="0"/>
                  </a:lnTo>
                  <a:lnTo>
                    <a:pt x="5486400" y="5486400"/>
                  </a:lnTo>
                  <a:lnTo>
                    <a:pt x="0" y="5486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Freeform 19"/>
            <p:cNvSpPr/>
            <p:nvPr/>
          </p:nvSpPr>
          <p:spPr>
            <a:xfrm>
              <a:off x="1430244" y="2237790"/>
              <a:ext cx="2625912" cy="2625912"/>
            </a:xfrm>
            <a:custGeom>
              <a:avLst/>
              <a:gdLst/>
              <a:ahLst/>
              <a:cxnLst/>
              <a:rect l="l" t="t" r="r" b="b"/>
              <a:pathLst>
                <a:path w="2625912" h="2625912">
                  <a:moveTo>
                    <a:pt x="0" y="0"/>
                  </a:moveTo>
                  <a:lnTo>
                    <a:pt x="2625912" y="0"/>
                  </a:lnTo>
                  <a:lnTo>
                    <a:pt x="2625912" y="2625912"/>
                  </a:lnTo>
                  <a:lnTo>
                    <a:pt x="0" y="26259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/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2038</Words>
  <Application>Microsoft Office PowerPoint</Application>
  <PresentationFormat>Custom</PresentationFormat>
  <Paragraphs>270</Paragraphs>
  <Slides>21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31" baseType="lpstr">
      <vt:lpstr>Calibri</vt:lpstr>
      <vt:lpstr>Open Sans Bold</vt:lpstr>
      <vt:lpstr>Canva Sans Medium</vt:lpstr>
      <vt:lpstr>Open Sans Ultra-Bold</vt:lpstr>
      <vt:lpstr>Canva Sans Bold</vt:lpstr>
      <vt:lpstr>Arial</vt:lpstr>
      <vt:lpstr>Canva Sans</vt:lpstr>
      <vt:lpstr>HK Grotesk Bold</vt:lpstr>
      <vt:lpstr>Office Theme</vt:lpstr>
      <vt:lpstr>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Innovative Approach to</dc:title>
  <dc:creator>mariah bawazeer</dc:creator>
  <cp:lastModifiedBy>mariah bawazeer</cp:lastModifiedBy>
  <cp:revision>2</cp:revision>
  <dcterms:created xsi:type="dcterms:W3CDTF">2006-08-16T00:00:00Z</dcterms:created>
  <dcterms:modified xsi:type="dcterms:W3CDTF">2026-07-29T06:39:35Z</dcterms:modified>
  <dc:identifier>DAHGb2Z2FLk</dc:identifier>
</cp:coreProperties>
</file>