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51"/>
  </p:notesMasterIdLst>
  <p:sldIdLst>
    <p:sldId id="256" r:id="rId2"/>
    <p:sldId id="259" r:id="rId3"/>
    <p:sldId id="258" r:id="rId4"/>
    <p:sldId id="257" r:id="rId5"/>
    <p:sldId id="260" r:id="rId6"/>
    <p:sldId id="262" r:id="rId7"/>
    <p:sldId id="272" r:id="rId8"/>
    <p:sldId id="265" r:id="rId9"/>
    <p:sldId id="266" r:id="rId10"/>
    <p:sldId id="267" r:id="rId11"/>
    <p:sldId id="263" r:id="rId12"/>
    <p:sldId id="268" r:id="rId13"/>
    <p:sldId id="269" r:id="rId14"/>
    <p:sldId id="270" r:id="rId15"/>
    <p:sldId id="271" r:id="rId16"/>
    <p:sldId id="273" r:id="rId17"/>
    <p:sldId id="264" r:id="rId18"/>
    <p:sldId id="274" r:id="rId19"/>
    <p:sldId id="275" r:id="rId20"/>
    <p:sldId id="276" r:id="rId21"/>
    <p:sldId id="277" r:id="rId22"/>
    <p:sldId id="261" r:id="rId23"/>
    <p:sldId id="278" r:id="rId24"/>
    <p:sldId id="279" r:id="rId25"/>
    <p:sldId id="280" r:id="rId26"/>
    <p:sldId id="283" r:id="rId27"/>
    <p:sldId id="284" r:id="rId28"/>
    <p:sldId id="286" r:id="rId29"/>
    <p:sldId id="309" r:id="rId30"/>
    <p:sldId id="285" r:id="rId31"/>
    <p:sldId id="281" r:id="rId32"/>
    <p:sldId id="288" r:id="rId33"/>
    <p:sldId id="291" r:id="rId34"/>
    <p:sldId id="292" r:id="rId35"/>
    <p:sldId id="293" r:id="rId36"/>
    <p:sldId id="295" r:id="rId37"/>
    <p:sldId id="296" r:id="rId38"/>
    <p:sldId id="294" r:id="rId39"/>
    <p:sldId id="290" r:id="rId40"/>
    <p:sldId id="302" r:id="rId41"/>
    <p:sldId id="306" r:id="rId42"/>
    <p:sldId id="289" r:id="rId43"/>
    <p:sldId id="297" r:id="rId44"/>
    <p:sldId id="298" r:id="rId45"/>
    <p:sldId id="299" r:id="rId46"/>
    <p:sldId id="300" r:id="rId47"/>
    <p:sldId id="303" r:id="rId48"/>
    <p:sldId id="305" r:id="rId49"/>
    <p:sldId id="304" r:id="rId50"/>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FFFF"/>
    <a:srgbClr val="FFFFCC"/>
    <a:srgbClr val="FEEFCF"/>
    <a:srgbClr val="5B9BD5"/>
    <a:srgbClr val="44546A"/>
    <a:srgbClr val="ED7D31"/>
    <a:srgbClr val="FFC000"/>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6765" autoAdjust="0"/>
    <p:restoredTop sz="94660"/>
  </p:normalViewPr>
  <p:slideViewPr>
    <p:cSldViewPr snapToGrid="0" showGuides="1">
      <p:cViewPr varScale="1">
        <p:scale>
          <a:sx n="68" d="100"/>
          <a:sy n="68" d="100"/>
        </p:scale>
        <p:origin x="88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09299469-870C-4014-AC88-8121B4E78629}" type="datetimeFigureOut">
              <a:rPr lang="ar-SA" smtClean="0"/>
              <a:t>28/07/1447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337044E7-4C48-4C74-96EF-7080CFC69E61}" type="slidenum">
              <a:rPr lang="ar-SA" smtClean="0"/>
              <a:t>‹#›</a:t>
            </a:fld>
            <a:endParaRPr lang="ar-SA"/>
          </a:p>
        </p:txBody>
      </p:sp>
    </p:spTree>
    <p:extLst>
      <p:ext uri="{BB962C8B-B14F-4D97-AF65-F5344CB8AC3E}">
        <p14:creationId xmlns:p14="http://schemas.microsoft.com/office/powerpoint/2010/main" val="194649170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C4733B4-AE20-3344-077C-8B1EF90E10D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5ECADAA4-DDD8-01A9-6441-91847873E41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9E945965-ED19-41A3-D963-87CBA9E3BD47}"/>
              </a:ext>
            </a:extLst>
          </p:cNvPr>
          <p:cNvSpPr>
            <a:spLocks noGrp="1"/>
          </p:cNvSpPr>
          <p:nvPr>
            <p:ph type="dt" sz="half" idx="10"/>
          </p:nvPr>
        </p:nvSpPr>
        <p:spPr>
          <a:xfrm>
            <a:off x="8610600" y="6356350"/>
            <a:ext cx="2743200" cy="365125"/>
          </a:xfrm>
          <a:prstGeom prst="rect">
            <a:avLst/>
          </a:prstGeom>
        </p:spPr>
        <p:txBody>
          <a:bodyPr/>
          <a:lstStyle/>
          <a:p>
            <a:fld id="{19E74F13-060D-48A6-BBCD-84CB9CA7A476}" type="uaqdatetime1">
              <a:rPr lang="ar-SA" smtClean="0"/>
              <a:t>27/07/1447</a:t>
            </a:fld>
            <a:endParaRPr lang="ar-SA"/>
          </a:p>
        </p:txBody>
      </p:sp>
      <p:sp>
        <p:nvSpPr>
          <p:cNvPr id="5" name="عنصر نائب للتذييل 4">
            <a:extLst>
              <a:ext uri="{FF2B5EF4-FFF2-40B4-BE49-F238E27FC236}">
                <a16:creationId xmlns:a16="http://schemas.microsoft.com/office/drawing/2014/main" id="{A6F51360-31CA-079E-5951-ABE37406D0D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053FD637-A4CD-CE27-6EDA-86AF220540A0}"/>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248750833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1EF0ADD-09AA-5E58-58F2-E275353624E0}"/>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4368A16-F107-F2F8-3E7E-C2F31B4952D4}"/>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1A159903-1516-ADDB-463F-B9459354E8D2}"/>
              </a:ext>
            </a:extLst>
          </p:cNvPr>
          <p:cNvSpPr>
            <a:spLocks noGrp="1"/>
          </p:cNvSpPr>
          <p:nvPr>
            <p:ph type="dt" sz="half" idx="10"/>
          </p:nvPr>
        </p:nvSpPr>
        <p:spPr>
          <a:xfrm>
            <a:off x="8610600" y="6356350"/>
            <a:ext cx="2743200" cy="365125"/>
          </a:xfrm>
          <a:prstGeom prst="rect">
            <a:avLst/>
          </a:prstGeom>
        </p:spPr>
        <p:txBody>
          <a:bodyPr/>
          <a:lstStyle/>
          <a:p>
            <a:fld id="{D4E5DEB8-B654-4950-9076-156FA5A080DE}" type="uaqdatetime1">
              <a:rPr lang="ar-SA" smtClean="0"/>
              <a:t>27/07/1447</a:t>
            </a:fld>
            <a:endParaRPr lang="ar-SA"/>
          </a:p>
        </p:txBody>
      </p:sp>
      <p:sp>
        <p:nvSpPr>
          <p:cNvPr id="5" name="عنصر نائب للتذييل 4">
            <a:extLst>
              <a:ext uri="{FF2B5EF4-FFF2-40B4-BE49-F238E27FC236}">
                <a16:creationId xmlns:a16="http://schemas.microsoft.com/office/drawing/2014/main" id="{DFA5F477-C523-42FA-A00F-9629F7004AD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BE12E3B1-3B5F-9BE7-BF5B-60A9B0242FD3}"/>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2354130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2FDB637-88E2-4D7D-7E80-B8317C67D3DB}"/>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9953F1B-2202-171D-5858-951975CA27D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81C13EF9-2E00-CB99-20D9-805A06A71524}"/>
              </a:ext>
            </a:extLst>
          </p:cNvPr>
          <p:cNvSpPr>
            <a:spLocks noGrp="1"/>
          </p:cNvSpPr>
          <p:nvPr>
            <p:ph type="dt" sz="half" idx="10"/>
          </p:nvPr>
        </p:nvSpPr>
        <p:spPr>
          <a:xfrm>
            <a:off x="8610600" y="6356350"/>
            <a:ext cx="2743200" cy="365125"/>
          </a:xfrm>
          <a:prstGeom prst="rect">
            <a:avLst/>
          </a:prstGeom>
        </p:spPr>
        <p:txBody>
          <a:bodyPr/>
          <a:lstStyle/>
          <a:p>
            <a:fld id="{E48193E9-A375-4655-850C-2CA26A0C477E}" type="uaqdatetime1">
              <a:rPr lang="ar-SA" smtClean="0"/>
              <a:t>27/07/1447</a:t>
            </a:fld>
            <a:endParaRPr lang="ar-SA"/>
          </a:p>
        </p:txBody>
      </p:sp>
      <p:sp>
        <p:nvSpPr>
          <p:cNvPr id="5" name="عنصر نائب للتذييل 4">
            <a:extLst>
              <a:ext uri="{FF2B5EF4-FFF2-40B4-BE49-F238E27FC236}">
                <a16:creationId xmlns:a16="http://schemas.microsoft.com/office/drawing/2014/main" id="{452A0AFE-7B10-96B7-70A3-CC169B847C3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1501A692-75EE-FE9C-87E4-9F93B8386990}"/>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2213248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CB71236-D789-4EF3-C99C-4553E9B0E9F5}"/>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0DC2D79C-AD62-9DD9-AD70-7C67FE2E95EE}"/>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9E50025E-E760-B63B-387C-6F9A6B7F5976}"/>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10B0B17A-7E14-BDD2-1C2E-F211BC54E255}"/>
              </a:ext>
            </a:extLst>
          </p:cNvPr>
          <p:cNvSpPr>
            <a:spLocks noGrp="1"/>
          </p:cNvSpPr>
          <p:nvPr>
            <p:ph type="dt" sz="half" idx="10"/>
          </p:nvPr>
        </p:nvSpPr>
        <p:spPr>
          <a:xfrm>
            <a:off x="8610600" y="6356350"/>
            <a:ext cx="2743200" cy="365125"/>
          </a:xfrm>
          <a:prstGeom prst="rect">
            <a:avLst/>
          </a:prstGeom>
        </p:spPr>
        <p:txBody>
          <a:bodyPr/>
          <a:lstStyle/>
          <a:p>
            <a:fld id="{6E24D782-EC09-404D-9E60-0499B65D64E0}" type="uaqdatetime1">
              <a:rPr lang="ar-SA" smtClean="0"/>
              <a:t>27/07/1447</a:t>
            </a:fld>
            <a:endParaRPr lang="ar-SA"/>
          </a:p>
        </p:txBody>
      </p:sp>
      <p:sp>
        <p:nvSpPr>
          <p:cNvPr id="6" name="عنصر نائب للتذييل 5">
            <a:extLst>
              <a:ext uri="{FF2B5EF4-FFF2-40B4-BE49-F238E27FC236}">
                <a16:creationId xmlns:a16="http://schemas.microsoft.com/office/drawing/2014/main" id="{1DFC1A7E-3BFE-219B-2FB0-E0489DB3B75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31E920E1-149F-5492-D64F-D97D9CF70EB1}"/>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1983097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E5B06A4-3B57-505A-D251-C35BB89DB3BE}"/>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0BD182E-E7B0-1E05-31DE-42792E8307BC}"/>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14EF7AA6-5A8B-A6DE-BD21-E6E130C64C96}"/>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D3F81178-87AA-BF52-4C72-65A3BDD632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99A51E96-C2D9-B495-FF65-2D892DD81EB7}"/>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BB637746-3C59-9F63-81D1-898E721A6A38}"/>
              </a:ext>
            </a:extLst>
          </p:cNvPr>
          <p:cNvSpPr>
            <a:spLocks noGrp="1"/>
          </p:cNvSpPr>
          <p:nvPr>
            <p:ph type="dt" sz="half" idx="10"/>
          </p:nvPr>
        </p:nvSpPr>
        <p:spPr>
          <a:xfrm>
            <a:off x="8610600" y="6356350"/>
            <a:ext cx="2743200" cy="365125"/>
          </a:xfrm>
          <a:prstGeom prst="rect">
            <a:avLst/>
          </a:prstGeom>
        </p:spPr>
        <p:txBody>
          <a:bodyPr/>
          <a:lstStyle/>
          <a:p>
            <a:fld id="{44ECD12F-FEFF-4132-A4AC-F5A2AE0DAB5E}" type="uaqdatetime1">
              <a:rPr lang="ar-SA" smtClean="0"/>
              <a:t>27/07/1447</a:t>
            </a:fld>
            <a:endParaRPr lang="ar-SA"/>
          </a:p>
        </p:txBody>
      </p:sp>
      <p:sp>
        <p:nvSpPr>
          <p:cNvPr id="8" name="عنصر نائب للتذييل 7">
            <a:extLst>
              <a:ext uri="{FF2B5EF4-FFF2-40B4-BE49-F238E27FC236}">
                <a16:creationId xmlns:a16="http://schemas.microsoft.com/office/drawing/2014/main" id="{DB5E04B9-551E-FBFC-A1FD-7C02426E3058}"/>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E7A7DC3A-2BD3-356F-2347-A0D7D3F18304}"/>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921730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7E539A0-A377-AD7E-C605-68ACDA827D78}"/>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BF75A3DF-EAE9-56A7-F812-A947D6194354}"/>
              </a:ext>
            </a:extLst>
          </p:cNvPr>
          <p:cNvSpPr>
            <a:spLocks noGrp="1"/>
          </p:cNvSpPr>
          <p:nvPr>
            <p:ph type="dt" sz="half" idx="10"/>
          </p:nvPr>
        </p:nvSpPr>
        <p:spPr>
          <a:xfrm>
            <a:off x="8610600" y="6356350"/>
            <a:ext cx="2743200" cy="365125"/>
          </a:xfrm>
          <a:prstGeom prst="rect">
            <a:avLst/>
          </a:prstGeom>
        </p:spPr>
        <p:txBody>
          <a:bodyPr/>
          <a:lstStyle/>
          <a:p>
            <a:fld id="{7484ADF8-858E-4D5B-B737-6FB2AFF375A1}" type="uaqdatetime1">
              <a:rPr lang="ar-SA" smtClean="0"/>
              <a:t>27/07/1447</a:t>
            </a:fld>
            <a:endParaRPr lang="ar-SA"/>
          </a:p>
        </p:txBody>
      </p:sp>
      <p:sp>
        <p:nvSpPr>
          <p:cNvPr id="4" name="عنصر نائب للتذييل 3">
            <a:extLst>
              <a:ext uri="{FF2B5EF4-FFF2-40B4-BE49-F238E27FC236}">
                <a16:creationId xmlns:a16="http://schemas.microsoft.com/office/drawing/2014/main" id="{D82F5FF4-19E6-70D5-5F34-E728B4AC112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A8F7B029-7305-52E6-63AB-D35B2065E0D9}"/>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2089393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C886DC3A-6B3E-4ACB-41F2-C90D5FC38995}"/>
              </a:ext>
            </a:extLst>
          </p:cNvPr>
          <p:cNvSpPr>
            <a:spLocks noGrp="1"/>
          </p:cNvSpPr>
          <p:nvPr>
            <p:ph type="dt" sz="half" idx="10"/>
          </p:nvPr>
        </p:nvSpPr>
        <p:spPr>
          <a:xfrm>
            <a:off x="8610600" y="6356350"/>
            <a:ext cx="2743200" cy="365125"/>
          </a:xfrm>
          <a:prstGeom prst="rect">
            <a:avLst/>
          </a:prstGeom>
        </p:spPr>
        <p:txBody>
          <a:bodyPr/>
          <a:lstStyle/>
          <a:p>
            <a:fld id="{7EB79A2A-E111-4151-A57D-FCABA80F5DD7}" type="uaqdatetime1">
              <a:rPr lang="ar-SA" smtClean="0"/>
              <a:t>27/07/1447</a:t>
            </a:fld>
            <a:endParaRPr lang="ar-SA"/>
          </a:p>
        </p:txBody>
      </p:sp>
      <p:sp>
        <p:nvSpPr>
          <p:cNvPr id="3" name="عنصر نائب للتذييل 2">
            <a:extLst>
              <a:ext uri="{FF2B5EF4-FFF2-40B4-BE49-F238E27FC236}">
                <a16:creationId xmlns:a16="http://schemas.microsoft.com/office/drawing/2014/main" id="{6D6E5A4F-9185-D53D-5D7C-7B3B58A151D5}"/>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6C8D3B48-48B2-59D9-35A7-E342387C8887}"/>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614798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94505C9-26B7-0C88-A34F-A5C2DA98276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02CAF375-DBC1-125A-9EB0-0D902946DB4D}"/>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4AC74B15-6B20-E5BC-C14D-FB16482B1128}"/>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7CE1ADDF-F643-583B-ED39-DCCA5798E9D1}"/>
              </a:ext>
            </a:extLst>
          </p:cNvPr>
          <p:cNvSpPr>
            <a:spLocks noGrp="1"/>
          </p:cNvSpPr>
          <p:nvPr>
            <p:ph type="dt" sz="half" idx="10"/>
          </p:nvPr>
        </p:nvSpPr>
        <p:spPr>
          <a:xfrm>
            <a:off x="8610600" y="6356350"/>
            <a:ext cx="2743200" cy="365125"/>
          </a:xfrm>
          <a:prstGeom prst="rect">
            <a:avLst/>
          </a:prstGeom>
        </p:spPr>
        <p:txBody>
          <a:bodyPr/>
          <a:lstStyle/>
          <a:p>
            <a:fld id="{77E793DB-D271-4764-BD4F-3E38663B7220}" type="uaqdatetime1">
              <a:rPr lang="ar-SA" smtClean="0"/>
              <a:t>27/07/1447</a:t>
            </a:fld>
            <a:endParaRPr lang="ar-SA"/>
          </a:p>
        </p:txBody>
      </p:sp>
      <p:sp>
        <p:nvSpPr>
          <p:cNvPr id="6" name="عنصر نائب للتذييل 5">
            <a:extLst>
              <a:ext uri="{FF2B5EF4-FFF2-40B4-BE49-F238E27FC236}">
                <a16:creationId xmlns:a16="http://schemas.microsoft.com/office/drawing/2014/main" id="{11BA2A51-60A6-C8EB-432A-1B9EDDB92945}"/>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27C4274F-FBA3-AA31-6AD0-C348655BFF4B}"/>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2551258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6BE9ED4-5343-6C75-E5E2-1045884A1C0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4BE75016-F4D2-3A59-5BE8-0D09F3D574CC}"/>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B2A3A890-7F8F-33FD-6B58-3AEE9AA286BA}"/>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5B1188DC-3C2C-E2B7-73FC-46D3C2EC7BE2}"/>
              </a:ext>
            </a:extLst>
          </p:cNvPr>
          <p:cNvSpPr>
            <a:spLocks noGrp="1"/>
          </p:cNvSpPr>
          <p:nvPr>
            <p:ph type="dt" sz="half" idx="10"/>
          </p:nvPr>
        </p:nvSpPr>
        <p:spPr>
          <a:xfrm>
            <a:off x="8610600" y="6356350"/>
            <a:ext cx="2743200" cy="365125"/>
          </a:xfrm>
          <a:prstGeom prst="rect">
            <a:avLst/>
          </a:prstGeom>
        </p:spPr>
        <p:txBody>
          <a:bodyPr/>
          <a:lstStyle/>
          <a:p>
            <a:fld id="{18CEBB61-4981-40DF-B5AA-28A2116F3C1D}" type="uaqdatetime1">
              <a:rPr lang="ar-SA" smtClean="0"/>
              <a:t>27/07/1447</a:t>
            </a:fld>
            <a:endParaRPr lang="ar-SA"/>
          </a:p>
        </p:txBody>
      </p:sp>
      <p:sp>
        <p:nvSpPr>
          <p:cNvPr id="6" name="عنصر نائب للتذييل 5">
            <a:extLst>
              <a:ext uri="{FF2B5EF4-FFF2-40B4-BE49-F238E27FC236}">
                <a16:creationId xmlns:a16="http://schemas.microsoft.com/office/drawing/2014/main" id="{0EF35E00-751A-3F12-E05A-28C8F925537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9B0C227C-2BAB-A589-25B1-84F88AC73382}"/>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3422358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8D34AD7-E6E8-4755-3944-DE26EE6E122C}"/>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B77C8C36-8EFA-C38A-4C68-DCCCF4535168}"/>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E9E1C578-299D-625B-598F-EE6340C0E4A9}"/>
              </a:ext>
            </a:extLst>
          </p:cNvPr>
          <p:cNvSpPr>
            <a:spLocks noGrp="1"/>
          </p:cNvSpPr>
          <p:nvPr>
            <p:ph type="dt" sz="half" idx="10"/>
          </p:nvPr>
        </p:nvSpPr>
        <p:spPr>
          <a:xfrm>
            <a:off x="8610600" y="6356350"/>
            <a:ext cx="2743200" cy="365125"/>
          </a:xfrm>
          <a:prstGeom prst="rect">
            <a:avLst/>
          </a:prstGeom>
        </p:spPr>
        <p:txBody>
          <a:bodyPr/>
          <a:lstStyle/>
          <a:p>
            <a:fld id="{F8FCF0D6-428C-4000-88E6-5C3012DDD08B}" type="uaqdatetime1">
              <a:rPr lang="ar-SA" smtClean="0"/>
              <a:t>27/07/1447</a:t>
            </a:fld>
            <a:endParaRPr lang="ar-SA"/>
          </a:p>
        </p:txBody>
      </p:sp>
      <p:sp>
        <p:nvSpPr>
          <p:cNvPr id="5" name="عنصر نائب للتذييل 4">
            <a:extLst>
              <a:ext uri="{FF2B5EF4-FFF2-40B4-BE49-F238E27FC236}">
                <a16:creationId xmlns:a16="http://schemas.microsoft.com/office/drawing/2014/main" id="{F861B501-6D43-3668-358B-21F89FD6324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C73A52CA-54F4-28AA-868F-93562E5E28E0}"/>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662815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574F5C0F-0E6E-A323-AB2D-AC6ED1E85CDD}"/>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AAC235F0-98DE-4436-221C-2BC50F56BE7F}"/>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013F0DCC-E335-4EF3-EB32-9197DC86D0EC}"/>
              </a:ext>
            </a:extLst>
          </p:cNvPr>
          <p:cNvSpPr>
            <a:spLocks noGrp="1"/>
          </p:cNvSpPr>
          <p:nvPr>
            <p:ph type="dt" sz="half" idx="10"/>
          </p:nvPr>
        </p:nvSpPr>
        <p:spPr>
          <a:xfrm>
            <a:off x="8610600" y="6356350"/>
            <a:ext cx="2743200" cy="365125"/>
          </a:xfrm>
          <a:prstGeom prst="rect">
            <a:avLst/>
          </a:prstGeom>
        </p:spPr>
        <p:txBody>
          <a:bodyPr/>
          <a:lstStyle/>
          <a:p>
            <a:fld id="{53FBA844-B18B-4520-9946-DF0D45E65B3A}" type="uaqdatetime1">
              <a:rPr lang="ar-SA" smtClean="0"/>
              <a:t>27/07/1447</a:t>
            </a:fld>
            <a:endParaRPr lang="ar-SA"/>
          </a:p>
        </p:txBody>
      </p:sp>
      <p:sp>
        <p:nvSpPr>
          <p:cNvPr id="5" name="عنصر نائب للتذييل 4">
            <a:extLst>
              <a:ext uri="{FF2B5EF4-FFF2-40B4-BE49-F238E27FC236}">
                <a16:creationId xmlns:a16="http://schemas.microsoft.com/office/drawing/2014/main" id="{4BA6EF0A-F3B9-3EAB-6EA6-40D075FEC4EE}"/>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EB92231C-816C-11D6-C760-C53DEAA0ECC3}"/>
              </a:ext>
            </a:extLst>
          </p:cNvPr>
          <p:cNvSpPr>
            <a:spLocks noGrp="1"/>
          </p:cNvSpPr>
          <p:nvPr>
            <p:ph type="sldNum" sz="quarter" idx="12"/>
          </p:nvPr>
        </p:nvSpPr>
        <p:spPr>
          <a:xfrm>
            <a:off x="838200" y="6356350"/>
            <a:ext cx="2743200" cy="365125"/>
          </a:xfrm>
          <a:prstGeom prst="rect">
            <a:avLst/>
          </a:prstGeom>
        </p:spPr>
        <p:txBody>
          <a:bodyPr/>
          <a:lstStyle/>
          <a:p>
            <a:fld id="{2D093867-EC63-45E3-A372-340E11E951B9}" type="slidenum">
              <a:rPr lang="ar-SA" smtClean="0"/>
              <a:t>‹#›</a:t>
            </a:fld>
            <a:endParaRPr lang="ar-SA"/>
          </a:p>
        </p:txBody>
      </p:sp>
    </p:spTree>
    <p:extLst>
      <p:ext uri="{BB962C8B-B14F-4D97-AF65-F5344CB8AC3E}">
        <p14:creationId xmlns:p14="http://schemas.microsoft.com/office/powerpoint/2010/main" val="476182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03EED11B-F5F7-189C-4F06-1605CBE13A02}"/>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4143365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9.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4" name="Oval 17">
            <a:extLst>
              <a:ext uri="{FF2B5EF4-FFF2-40B4-BE49-F238E27FC236}">
                <a16:creationId xmlns:a16="http://schemas.microsoft.com/office/drawing/2014/main" id="{C471D35F-470F-119F-E256-1B29535D6F27}"/>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5" name="TextBox 29">
            <a:extLst>
              <a:ext uri="{FF2B5EF4-FFF2-40B4-BE49-F238E27FC236}">
                <a16:creationId xmlns:a16="http://schemas.microsoft.com/office/drawing/2014/main" id="{DDA671BC-2CDE-3582-9AD5-B5612DD35C37}"/>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6" name="TextBox 30">
            <a:extLst>
              <a:ext uri="{FF2B5EF4-FFF2-40B4-BE49-F238E27FC236}">
                <a16:creationId xmlns:a16="http://schemas.microsoft.com/office/drawing/2014/main" id="{CC9B8D41-B688-423E-F354-EF2E789391B7}"/>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7" name="Rectangle: Rounded Corners 33">
            <a:extLst>
              <a:ext uri="{FF2B5EF4-FFF2-40B4-BE49-F238E27FC236}">
                <a16:creationId xmlns:a16="http://schemas.microsoft.com/office/drawing/2014/main" id="{FE65909C-989F-EE48-1811-26235670D9FD}"/>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2</a:t>
            </a:r>
          </a:p>
        </p:txBody>
      </p:sp>
      <p:sp>
        <p:nvSpPr>
          <p:cNvPr id="8" name="TextBox 45">
            <a:extLst>
              <a:ext uri="{FF2B5EF4-FFF2-40B4-BE49-F238E27FC236}">
                <a16:creationId xmlns:a16="http://schemas.microsoft.com/office/drawing/2014/main" id="{8CF4C466-B75E-85EB-BB1E-8021F921B0D7}"/>
              </a:ext>
            </a:extLst>
          </p:cNvPr>
          <p:cNvSpPr txBox="1"/>
          <p:nvPr/>
        </p:nvSpPr>
        <p:spPr>
          <a:xfrm>
            <a:off x="147087" y="5104240"/>
            <a:ext cx="2249334"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a:latin typeface="Alexandria" pitchFamily="2" charset="-78"/>
                <a:cs typeface="Alexandria" pitchFamily="2" charset="-78"/>
              </a:rPr>
              <a:t>Public Relations</a:t>
            </a:r>
            <a:endParaRPr lang="en-US" sz="2000" dirty="0">
              <a:latin typeface="Alexandria" pitchFamily="2" charset="-78"/>
              <a:cs typeface="Alexandria" pitchFamily="2" charset="-78"/>
            </a:endParaRPr>
          </a:p>
        </p:txBody>
      </p:sp>
      <p:sp>
        <p:nvSpPr>
          <p:cNvPr id="9" name="Oval 13">
            <a:extLst>
              <a:ext uri="{FF2B5EF4-FFF2-40B4-BE49-F238E27FC236}">
                <a16:creationId xmlns:a16="http://schemas.microsoft.com/office/drawing/2014/main" id="{4933064D-8C7D-A66A-72BB-5B9F1899C589}"/>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0" name="Graphic 21">
            <a:extLst>
              <a:ext uri="{FF2B5EF4-FFF2-40B4-BE49-F238E27FC236}">
                <a16:creationId xmlns:a16="http://schemas.microsoft.com/office/drawing/2014/main" id="{0CF5FE6A-4BDF-F065-2496-AFFE3D0794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804656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FA3EE81D-217D-14F2-FACA-2F21FC46B5D1}"/>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4" name="Right Triangle 1">
            <a:extLst>
              <a:ext uri="{FF2B5EF4-FFF2-40B4-BE49-F238E27FC236}">
                <a16:creationId xmlns:a16="http://schemas.microsoft.com/office/drawing/2014/main" id="{18632D0B-4348-A09F-810B-432542A31D0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Parallelogram 7">
            <a:extLst>
              <a:ext uri="{FF2B5EF4-FFF2-40B4-BE49-F238E27FC236}">
                <a16:creationId xmlns:a16="http://schemas.microsoft.com/office/drawing/2014/main" id="{2279BE6A-FC34-CD9D-463C-E0509BB2099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24">
            <a:extLst>
              <a:ext uri="{FF2B5EF4-FFF2-40B4-BE49-F238E27FC236}">
                <a16:creationId xmlns:a16="http://schemas.microsoft.com/office/drawing/2014/main" id="{DBD97EFC-5EF3-B836-F7E5-70414E7199D9}"/>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7" name="Rectangle 27">
            <a:extLst>
              <a:ext uri="{FF2B5EF4-FFF2-40B4-BE49-F238E27FC236}">
                <a16:creationId xmlns:a16="http://schemas.microsoft.com/office/drawing/2014/main" id="{7FC89D78-8A97-228E-F802-F22619036D8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30">
            <a:extLst>
              <a:ext uri="{FF2B5EF4-FFF2-40B4-BE49-F238E27FC236}">
                <a16:creationId xmlns:a16="http://schemas.microsoft.com/office/drawing/2014/main" id="{B446D4D8-40B2-B31E-AABF-F86D3AFA9395}"/>
              </a:ext>
            </a:extLst>
          </p:cNvPr>
          <p:cNvSpPr txBox="1"/>
          <p:nvPr/>
        </p:nvSpPr>
        <p:spPr>
          <a:xfrm>
            <a:off x="6115630" y="1590210"/>
            <a:ext cx="5899940" cy="2266711"/>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مراجعة المحاضرة السابقة.</a:t>
            </a:r>
            <a:endParaRPr lang="ar-EG"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أهمية نظريات القيادة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المدرسة التقليدية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النظرية السلوكية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نظرية الأبعاد الثلاثة</a:t>
            </a:r>
            <a:r>
              <a:rPr lang="ar-SA" sz="1600" dirty="0">
                <a:latin typeface="Alexandria" pitchFamily="2" charset="-78"/>
                <a:cs typeface="Alexandria" pitchFamily="2" charset="-78"/>
              </a:rPr>
              <a:t>.</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a:t>
            </a:r>
          </a:p>
        </p:txBody>
      </p:sp>
      <p:sp>
        <p:nvSpPr>
          <p:cNvPr id="9" name="Rectangle 31">
            <a:extLst>
              <a:ext uri="{FF2B5EF4-FFF2-40B4-BE49-F238E27FC236}">
                <a16:creationId xmlns:a16="http://schemas.microsoft.com/office/drawing/2014/main" id="{A72873CC-7E4C-38B7-6AA1-685A5976605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32">
            <a:extLst>
              <a:ext uri="{FF2B5EF4-FFF2-40B4-BE49-F238E27FC236}">
                <a16:creationId xmlns:a16="http://schemas.microsoft.com/office/drawing/2014/main" id="{DEADCB07-9C81-F75B-49A5-3BD2F24B42CA}"/>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33">
            <a:extLst>
              <a:ext uri="{FF2B5EF4-FFF2-40B4-BE49-F238E27FC236}">
                <a16:creationId xmlns:a16="http://schemas.microsoft.com/office/drawing/2014/main" id="{6AD9A1CB-2E66-D365-C68B-615EC9C9DFB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2" name="TextBox 2">
            <a:extLst>
              <a:ext uri="{FF2B5EF4-FFF2-40B4-BE49-F238E27FC236}">
                <a16:creationId xmlns:a16="http://schemas.microsoft.com/office/drawing/2014/main" id="{326BA492-741D-5AF9-C8BE-CC163ADD11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13" name="Graphic 21">
            <a:extLst>
              <a:ext uri="{FF2B5EF4-FFF2-40B4-BE49-F238E27FC236}">
                <a16:creationId xmlns:a16="http://schemas.microsoft.com/office/drawing/2014/main" id="{E954A00A-C057-47DF-CB1A-B99E42B8B0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3066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2713E95-3B74-2D6F-B496-3A59C9B850F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a:solidFill>
                  <a:prstClr val="black"/>
                </a:solidFill>
                <a:latin typeface="Alexandria" pitchFamily="2" charset="-78"/>
                <a:cs typeface="Alexandria" pitchFamily="2" charset="-78"/>
              </a:rPr>
              <a:t>مراجعة المحاضرة السابقة</a:t>
            </a:r>
            <a:endParaRPr lang="ar-SA"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A6BB97B-FEF3-72E9-F3FF-C38FDC9A0CE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F9BF048C-FBE0-B0E1-2BB9-612E86158C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96D3AA2F-9088-E179-2B40-4EA0AD021EB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95CC33D1-672D-D2EE-9FAC-0D6B5E206DB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0C3D5A45-264B-7A7D-3799-6568237080D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30E584A-6B26-B0C2-6DAD-51D53DB4AEA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10" name="صورة 9">
            <a:extLst>
              <a:ext uri="{FF2B5EF4-FFF2-40B4-BE49-F238E27FC236}">
                <a16:creationId xmlns:a16="http://schemas.microsoft.com/office/drawing/2014/main" id="{816F3C5E-EB2D-B9C2-49FD-0F55A97065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8972" y="1842062"/>
            <a:ext cx="9355015" cy="3559933"/>
          </a:xfrm>
          <a:prstGeom prst="rect">
            <a:avLst/>
          </a:prstGeom>
        </p:spPr>
      </p:pic>
      <p:sp>
        <p:nvSpPr>
          <p:cNvPr id="11" name="مربع نص 10">
            <a:extLst>
              <a:ext uri="{FF2B5EF4-FFF2-40B4-BE49-F238E27FC236}">
                <a16:creationId xmlns:a16="http://schemas.microsoft.com/office/drawing/2014/main" id="{24B2EBD6-48BD-9563-B0AD-65C48CA34E98}"/>
              </a:ext>
            </a:extLst>
          </p:cNvPr>
          <p:cNvSpPr txBox="1"/>
          <p:nvPr/>
        </p:nvSpPr>
        <p:spPr>
          <a:xfrm>
            <a:off x="9093591" y="2491581"/>
            <a:ext cx="1593165"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القيادة عبر التاريخ</a:t>
            </a:r>
          </a:p>
        </p:txBody>
      </p:sp>
      <p:sp>
        <p:nvSpPr>
          <p:cNvPr id="12" name="مربع نص 11">
            <a:extLst>
              <a:ext uri="{FF2B5EF4-FFF2-40B4-BE49-F238E27FC236}">
                <a16:creationId xmlns:a16="http://schemas.microsoft.com/office/drawing/2014/main" id="{714B445D-2600-56DA-BD6C-7E1E30109913}"/>
              </a:ext>
            </a:extLst>
          </p:cNvPr>
          <p:cNvSpPr txBox="1"/>
          <p:nvPr/>
        </p:nvSpPr>
        <p:spPr>
          <a:xfrm>
            <a:off x="1606731" y="2491581"/>
            <a:ext cx="1336347"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مفهوم القيادة</a:t>
            </a:r>
          </a:p>
        </p:txBody>
      </p:sp>
      <p:sp>
        <p:nvSpPr>
          <p:cNvPr id="13" name="مربع نص 12">
            <a:extLst>
              <a:ext uri="{FF2B5EF4-FFF2-40B4-BE49-F238E27FC236}">
                <a16:creationId xmlns:a16="http://schemas.microsoft.com/office/drawing/2014/main" id="{C9A6D7F4-602C-9D50-6291-CCE234BC19DE}"/>
              </a:ext>
            </a:extLst>
          </p:cNvPr>
          <p:cNvSpPr txBox="1"/>
          <p:nvPr/>
        </p:nvSpPr>
        <p:spPr>
          <a:xfrm>
            <a:off x="6657533" y="3316456"/>
            <a:ext cx="1965960"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مفهوم القيادة الإدارية</a:t>
            </a:r>
          </a:p>
        </p:txBody>
      </p:sp>
      <p:sp>
        <p:nvSpPr>
          <p:cNvPr id="14" name="مربع نص 13">
            <a:extLst>
              <a:ext uri="{FF2B5EF4-FFF2-40B4-BE49-F238E27FC236}">
                <a16:creationId xmlns:a16="http://schemas.microsoft.com/office/drawing/2014/main" id="{2D926EFE-5EE4-5047-9133-865B99539151}"/>
              </a:ext>
            </a:extLst>
          </p:cNvPr>
          <p:cNvSpPr txBox="1"/>
          <p:nvPr/>
        </p:nvSpPr>
        <p:spPr>
          <a:xfrm>
            <a:off x="3266634" y="3316456"/>
            <a:ext cx="2109303"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الفرق بين القيادة والإدارة</a:t>
            </a:r>
          </a:p>
        </p:txBody>
      </p:sp>
      <p:sp>
        <p:nvSpPr>
          <p:cNvPr id="15" name="مربع نص 14">
            <a:extLst>
              <a:ext uri="{FF2B5EF4-FFF2-40B4-BE49-F238E27FC236}">
                <a16:creationId xmlns:a16="http://schemas.microsoft.com/office/drawing/2014/main" id="{665617EF-DEF8-B2A7-3705-F8EB3EBEE49D}"/>
              </a:ext>
            </a:extLst>
          </p:cNvPr>
          <p:cNvSpPr txBox="1"/>
          <p:nvPr/>
        </p:nvSpPr>
        <p:spPr>
          <a:xfrm>
            <a:off x="6051776" y="4263744"/>
            <a:ext cx="3077308"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علاقة القيادة الإدارية بالعلوم الأخرى</a:t>
            </a:r>
          </a:p>
        </p:txBody>
      </p:sp>
      <p:sp>
        <p:nvSpPr>
          <p:cNvPr id="16" name="مربع نص 15">
            <a:extLst>
              <a:ext uri="{FF2B5EF4-FFF2-40B4-BE49-F238E27FC236}">
                <a16:creationId xmlns:a16="http://schemas.microsoft.com/office/drawing/2014/main" id="{FB464D41-C12C-F7F6-33D0-0021E778BB40}"/>
              </a:ext>
            </a:extLst>
          </p:cNvPr>
          <p:cNvSpPr txBox="1"/>
          <p:nvPr/>
        </p:nvSpPr>
        <p:spPr>
          <a:xfrm>
            <a:off x="3281294" y="4263744"/>
            <a:ext cx="1982108"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وسائل التأثير في القيادة</a:t>
            </a:r>
          </a:p>
        </p:txBody>
      </p:sp>
      <p:sp>
        <p:nvSpPr>
          <p:cNvPr id="17" name="مربع نص 16">
            <a:extLst>
              <a:ext uri="{FF2B5EF4-FFF2-40B4-BE49-F238E27FC236}">
                <a16:creationId xmlns:a16="http://schemas.microsoft.com/office/drawing/2014/main" id="{B0851216-C779-5B32-7BF9-1799A08CD946}"/>
              </a:ext>
            </a:extLst>
          </p:cNvPr>
          <p:cNvSpPr txBox="1"/>
          <p:nvPr/>
        </p:nvSpPr>
        <p:spPr>
          <a:xfrm>
            <a:off x="9340945" y="5185359"/>
            <a:ext cx="121919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عناصر القيادة</a:t>
            </a:r>
          </a:p>
        </p:txBody>
      </p:sp>
      <p:sp>
        <p:nvSpPr>
          <p:cNvPr id="18" name="مربع نص 17">
            <a:extLst>
              <a:ext uri="{FF2B5EF4-FFF2-40B4-BE49-F238E27FC236}">
                <a16:creationId xmlns:a16="http://schemas.microsoft.com/office/drawing/2014/main" id="{72002836-3EE1-3EA6-F573-6B75EE9A160F}"/>
              </a:ext>
            </a:extLst>
          </p:cNvPr>
          <p:cNvSpPr txBox="1"/>
          <p:nvPr/>
        </p:nvSpPr>
        <p:spPr>
          <a:xfrm>
            <a:off x="6401708" y="5185359"/>
            <a:ext cx="2116274"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الوظائف الأساسية للقيادة</a:t>
            </a:r>
          </a:p>
        </p:txBody>
      </p:sp>
      <p:sp>
        <p:nvSpPr>
          <p:cNvPr id="19" name="مربع نص 18">
            <a:extLst>
              <a:ext uri="{FF2B5EF4-FFF2-40B4-BE49-F238E27FC236}">
                <a16:creationId xmlns:a16="http://schemas.microsoft.com/office/drawing/2014/main" id="{4A9F59D8-665E-3186-DB12-E0C125171818}"/>
              </a:ext>
            </a:extLst>
          </p:cNvPr>
          <p:cNvSpPr txBox="1"/>
          <p:nvPr/>
        </p:nvSpPr>
        <p:spPr>
          <a:xfrm>
            <a:off x="4331939" y="5183014"/>
            <a:ext cx="121919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أهمية القيادة</a:t>
            </a:r>
          </a:p>
        </p:txBody>
      </p:sp>
      <p:sp>
        <p:nvSpPr>
          <p:cNvPr id="20" name="مربع نص 19">
            <a:extLst>
              <a:ext uri="{FF2B5EF4-FFF2-40B4-BE49-F238E27FC236}">
                <a16:creationId xmlns:a16="http://schemas.microsoft.com/office/drawing/2014/main" id="{0E85E612-68B1-BF1B-3455-5FF0B5FF6056}"/>
              </a:ext>
            </a:extLst>
          </p:cNvPr>
          <p:cNvSpPr txBox="1"/>
          <p:nvPr/>
        </p:nvSpPr>
        <p:spPr>
          <a:xfrm>
            <a:off x="762000" y="5183014"/>
            <a:ext cx="2766568"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أهمية القيادة في العلاقات العامة</a:t>
            </a:r>
          </a:p>
        </p:txBody>
      </p:sp>
      <p:sp>
        <p:nvSpPr>
          <p:cNvPr id="21" name="مربع نص 20">
            <a:extLst>
              <a:ext uri="{FF2B5EF4-FFF2-40B4-BE49-F238E27FC236}">
                <a16:creationId xmlns:a16="http://schemas.microsoft.com/office/drawing/2014/main" id="{2CAB346D-ACBE-ECAB-84B6-1DDD2182CED6}"/>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22" name="مربع نص 21">
            <a:extLst>
              <a:ext uri="{FF2B5EF4-FFF2-40B4-BE49-F238E27FC236}">
                <a16:creationId xmlns:a16="http://schemas.microsoft.com/office/drawing/2014/main" id="{02CEA245-9A35-13E6-56BF-1233B620E347}"/>
              </a:ext>
            </a:extLst>
          </p:cNvPr>
          <p:cNvSpPr txBox="1"/>
          <p:nvPr/>
        </p:nvSpPr>
        <p:spPr>
          <a:xfrm>
            <a:off x="8874632" y="2820162"/>
            <a:ext cx="2401901" cy="1154162"/>
          </a:xfrm>
          <a:prstGeom prst="rect">
            <a:avLst/>
          </a:prstGeom>
          <a:noFill/>
        </p:spPr>
        <p:txBody>
          <a:bodyPr wrap="square" rtlCol="1">
            <a:spAutoFit/>
          </a:bodyPr>
          <a:lstStyle/>
          <a:p>
            <a:pPr algn="ctr"/>
            <a:r>
              <a:rPr lang="ar-SA" sz="1100" dirty="0">
                <a:latin typeface="Alexandria" pitchFamily="2" charset="-78"/>
                <a:cs typeface="Alexandria" pitchFamily="2" charset="-78"/>
              </a:rPr>
              <a:t>1- تطور مفهوم القيادة عبر التاريخ</a:t>
            </a:r>
          </a:p>
          <a:p>
            <a:pPr algn="ctr"/>
            <a:r>
              <a:rPr lang="ar-SA" sz="1100" dirty="0">
                <a:latin typeface="Alexandria" pitchFamily="2" charset="-78"/>
                <a:cs typeface="Alexandria" pitchFamily="2" charset="-78"/>
              </a:rPr>
              <a:t>2- القيادة في الفكر الإداري القديم:</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الصينية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المصرية القديمة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الرومانية القديمة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الإسلامية</a:t>
            </a:r>
          </a:p>
          <a:p>
            <a:pPr algn="ctr"/>
            <a:r>
              <a:rPr lang="ar-SA" sz="1100" dirty="0">
                <a:latin typeface="Alexandria" pitchFamily="2" charset="-78"/>
                <a:cs typeface="Alexandria" pitchFamily="2" charset="-78"/>
              </a:rPr>
              <a:t>3- أهم مراحل القيادة التاريخية</a:t>
            </a:r>
          </a:p>
        </p:txBody>
      </p:sp>
      <p:sp>
        <p:nvSpPr>
          <p:cNvPr id="23" name="مربع نص 22">
            <a:extLst>
              <a:ext uri="{FF2B5EF4-FFF2-40B4-BE49-F238E27FC236}">
                <a16:creationId xmlns:a16="http://schemas.microsoft.com/office/drawing/2014/main" id="{E32DF788-62F1-91FC-BB7F-60EE1EF7ABD7}"/>
              </a:ext>
            </a:extLst>
          </p:cNvPr>
          <p:cNvSpPr txBox="1"/>
          <p:nvPr/>
        </p:nvSpPr>
        <p:spPr>
          <a:xfrm>
            <a:off x="609477" y="2833660"/>
            <a:ext cx="2401901"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إن اختلاف الرؤى للقيادة ساهم في رسم أوجه متعددة لمفهوم واحد ولم يكن ذلك وليد الصدفة</a:t>
            </a:r>
          </a:p>
        </p:txBody>
      </p:sp>
      <p:sp>
        <p:nvSpPr>
          <p:cNvPr id="24" name="مربع نص 23">
            <a:extLst>
              <a:ext uri="{FF2B5EF4-FFF2-40B4-BE49-F238E27FC236}">
                <a16:creationId xmlns:a16="http://schemas.microsoft.com/office/drawing/2014/main" id="{3D6D196A-888D-110D-960E-6BE589920963}"/>
              </a:ext>
            </a:extLst>
          </p:cNvPr>
          <p:cNvSpPr txBox="1"/>
          <p:nvPr/>
        </p:nvSpPr>
        <p:spPr>
          <a:xfrm>
            <a:off x="6319264" y="3609832"/>
            <a:ext cx="2401901" cy="430887"/>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الإدارية تعتمد على السلطة الرسمية أولا في ممارسة نشاطها</a:t>
            </a:r>
          </a:p>
        </p:txBody>
      </p:sp>
      <p:sp>
        <p:nvSpPr>
          <p:cNvPr id="25" name="مربع نص 24">
            <a:extLst>
              <a:ext uri="{FF2B5EF4-FFF2-40B4-BE49-F238E27FC236}">
                <a16:creationId xmlns:a16="http://schemas.microsoft.com/office/drawing/2014/main" id="{B6D3C6AA-D009-AE6E-8E82-1AAE6E7164E3}"/>
              </a:ext>
            </a:extLst>
          </p:cNvPr>
          <p:cNvSpPr txBox="1"/>
          <p:nvPr/>
        </p:nvSpPr>
        <p:spPr>
          <a:xfrm>
            <a:off x="3092634" y="3618616"/>
            <a:ext cx="2401901" cy="430887"/>
          </a:xfrm>
          <a:prstGeom prst="rect">
            <a:avLst/>
          </a:prstGeom>
          <a:noFill/>
        </p:spPr>
        <p:txBody>
          <a:bodyPr wrap="square" rtlCol="1">
            <a:spAutoFit/>
          </a:bodyPr>
          <a:lstStyle/>
          <a:p>
            <a:pPr algn="ctr"/>
            <a:r>
              <a:rPr lang="ar-SA" sz="1100" dirty="0">
                <a:latin typeface="Alexandria" pitchFamily="2" charset="-78"/>
                <a:cs typeface="Alexandria" pitchFamily="2" charset="-78"/>
              </a:rPr>
              <a:t>تختلف من حيث تصميم البرامج والتنمية البشرية والتخطيط والنتائج </a:t>
            </a:r>
          </a:p>
        </p:txBody>
      </p:sp>
      <p:sp>
        <p:nvSpPr>
          <p:cNvPr id="26" name="مربع نص 25">
            <a:extLst>
              <a:ext uri="{FF2B5EF4-FFF2-40B4-BE49-F238E27FC236}">
                <a16:creationId xmlns:a16="http://schemas.microsoft.com/office/drawing/2014/main" id="{20980A18-9839-1E44-79A1-DCF2539CEB85}"/>
              </a:ext>
            </a:extLst>
          </p:cNvPr>
          <p:cNvSpPr txBox="1"/>
          <p:nvPr/>
        </p:nvSpPr>
        <p:spPr>
          <a:xfrm>
            <a:off x="6023640" y="4557832"/>
            <a:ext cx="4602804" cy="430887"/>
          </a:xfrm>
          <a:prstGeom prst="rect">
            <a:avLst/>
          </a:prstGeom>
          <a:noFill/>
        </p:spPr>
        <p:txBody>
          <a:bodyPr wrap="square" rtlCol="1">
            <a:spAutoFit/>
          </a:bodyPr>
          <a:lstStyle/>
          <a:p>
            <a:pPr algn="ctr"/>
            <a:r>
              <a:rPr lang="ar-SA" sz="1100" dirty="0">
                <a:latin typeface="Alexandria" pitchFamily="2" charset="-78"/>
                <a:cs typeface="Alexandria" pitchFamily="2" charset="-78"/>
              </a:rPr>
              <a:t>يعتمد علم القيادة كثيراً على العديد من العلوم الاجتماعية والإنسانية والرياضية ولذا يعتبر علماً متعدد الحقول والمصادر</a:t>
            </a:r>
          </a:p>
        </p:txBody>
      </p:sp>
      <p:sp>
        <p:nvSpPr>
          <p:cNvPr id="27" name="مربع نص 26">
            <a:extLst>
              <a:ext uri="{FF2B5EF4-FFF2-40B4-BE49-F238E27FC236}">
                <a16:creationId xmlns:a16="http://schemas.microsoft.com/office/drawing/2014/main" id="{8B5C6A4A-601E-C520-4898-F576AB6CC74D}"/>
              </a:ext>
            </a:extLst>
          </p:cNvPr>
          <p:cNvSpPr txBox="1"/>
          <p:nvPr/>
        </p:nvSpPr>
        <p:spPr>
          <a:xfrm>
            <a:off x="1057437" y="4557832"/>
            <a:ext cx="5023217" cy="430887"/>
          </a:xfrm>
          <a:prstGeom prst="rect">
            <a:avLst/>
          </a:prstGeom>
          <a:noFill/>
        </p:spPr>
        <p:txBody>
          <a:bodyPr wrap="square" rtlCol="1">
            <a:spAutoFit/>
          </a:bodyPr>
          <a:lstStyle/>
          <a:p>
            <a:pPr algn="ctr"/>
            <a:r>
              <a:rPr lang="ar-SA" sz="1100" dirty="0">
                <a:latin typeface="Alexandria" pitchFamily="2" charset="-78"/>
                <a:cs typeface="Alexandria" pitchFamily="2" charset="-78"/>
              </a:rPr>
              <a:t>يستخدم القادة عددا من الوسائل للتأثير على مرؤوسيهم وذلك حسب الموقف وحسب طبيعة المرؤوسين أو التابعين واتجاهاتهم نحو عملهم </a:t>
            </a:r>
          </a:p>
        </p:txBody>
      </p:sp>
      <p:sp>
        <p:nvSpPr>
          <p:cNvPr id="28" name="مربع نص 27">
            <a:extLst>
              <a:ext uri="{FF2B5EF4-FFF2-40B4-BE49-F238E27FC236}">
                <a16:creationId xmlns:a16="http://schemas.microsoft.com/office/drawing/2014/main" id="{B60C0088-DB6D-6FCA-8B3E-318299D8DD4A}"/>
              </a:ext>
            </a:extLst>
          </p:cNvPr>
          <p:cNvSpPr txBox="1"/>
          <p:nvPr/>
        </p:nvSpPr>
        <p:spPr>
          <a:xfrm>
            <a:off x="8912193" y="5452742"/>
            <a:ext cx="2116274" cy="769441"/>
          </a:xfrm>
          <a:prstGeom prst="rect">
            <a:avLst/>
          </a:prstGeom>
          <a:noFill/>
        </p:spPr>
        <p:txBody>
          <a:bodyPr wrap="square" rtlCol="1">
            <a:spAutoFit/>
          </a:bodyPr>
          <a:lstStyle/>
          <a:p>
            <a:pPr algn="ctr"/>
            <a:r>
              <a:rPr lang="ar-SA" sz="1100" dirty="0">
                <a:latin typeface="Alexandria" pitchFamily="2" charset="-78"/>
                <a:cs typeface="Alexandria" pitchFamily="2" charset="-78"/>
              </a:rPr>
              <a:t>وجود الجماعة ، وجود هدف مشترك، التناسق والانسجام، القدرة على التأثير</a:t>
            </a:r>
          </a:p>
          <a:p>
            <a:pPr algn="ctr"/>
            <a:endParaRPr lang="ar-SA" sz="1100" dirty="0">
              <a:latin typeface="Alexandria" pitchFamily="2" charset="-78"/>
              <a:cs typeface="Alexandria" pitchFamily="2" charset="-78"/>
            </a:endParaRPr>
          </a:p>
        </p:txBody>
      </p:sp>
      <p:sp>
        <p:nvSpPr>
          <p:cNvPr id="29" name="مربع نص 28">
            <a:extLst>
              <a:ext uri="{FF2B5EF4-FFF2-40B4-BE49-F238E27FC236}">
                <a16:creationId xmlns:a16="http://schemas.microsoft.com/office/drawing/2014/main" id="{BF09265A-3360-B489-FC9C-4A4729103F17}"/>
              </a:ext>
            </a:extLst>
          </p:cNvPr>
          <p:cNvSpPr txBox="1"/>
          <p:nvPr/>
        </p:nvSpPr>
        <p:spPr>
          <a:xfrm>
            <a:off x="6331296" y="5455240"/>
            <a:ext cx="2116274"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توفير (المعلومات، الخبرة) الاستراتيجيات، التنظيم، الرقابة والتنفيذ </a:t>
            </a:r>
          </a:p>
        </p:txBody>
      </p:sp>
      <p:sp>
        <p:nvSpPr>
          <p:cNvPr id="30" name="مربع نص 29">
            <a:extLst>
              <a:ext uri="{FF2B5EF4-FFF2-40B4-BE49-F238E27FC236}">
                <a16:creationId xmlns:a16="http://schemas.microsoft.com/office/drawing/2014/main" id="{D1C3A47F-357D-11CE-CEFE-58A1E5F9802D}"/>
              </a:ext>
            </a:extLst>
          </p:cNvPr>
          <p:cNvSpPr txBox="1"/>
          <p:nvPr/>
        </p:nvSpPr>
        <p:spPr>
          <a:xfrm>
            <a:off x="3930101" y="5451229"/>
            <a:ext cx="2227764"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هي جوهر العملية الإدارية والمعيار الذي يحدد على ضوئه نجاح أي تنظيم</a:t>
            </a:r>
          </a:p>
        </p:txBody>
      </p:sp>
      <p:sp>
        <p:nvSpPr>
          <p:cNvPr id="31" name="مربع نص 30">
            <a:extLst>
              <a:ext uri="{FF2B5EF4-FFF2-40B4-BE49-F238E27FC236}">
                <a16:creationId xmlns:a16="http://schemas.microsoft.com/office/drawing/2014/main" id="{4602927F-59B7-4463-D6B3-A8A2EBD4ABC9}"/>
              </a:ext>
            </a:extLst>
          </p:cNvPr>
          <p:cNvSpPr txBox="1"/>
          <p:nvPr/>
        </p:nvSpPr>
        <p:spPr>
          <a:xfrm>
            <a:off x="576468" y="5428869"/>
            <a:ext cx="3121321"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مهارة أساسية يجب على مختصي العلاقات العامة اكتسابها لضمان نجاح العلاقات العامة وتعزيز دورها الاستراتيجي</a:t>
            </a:r>
          </a:p>
        </p:txBody>
      </p:sp>
    </p:spTree>
    <p:extLst>
      <p:ext uri="{BB962C8B-B14F-4D97-AF65-F5344CB8AC3E}">
        <p14:creationId xmlns:p14="http://schemas.microsoft.com/office/powerpoint/2010/main" val="4180184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5">
            <a:extLst>
              <a:ext uri="{FF2B5EF4-FFF2-40B4-BE49-F238E27FC236}">
                <a16:creationId xmlns:a16="http://schemas.microsoft.com/office/drawing/2014/main" id="{7EB017CF-CE47-D526-1C57-13467917FBBA}"/>
              </a:ext>
            </a:extLst>
          </p:cNvPr>
          <p:cNvSpPr/>
          <p:nvPr/>
        </p:nvSpPr>
        <p:spPr>
          <a:xfrm>
            <a:off x="-71718" y="500899"/>
            <a:ext cx="9309063" cy="582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1B0F162-15AD-8C99-DEE1-8F962818CB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5" name="Picture Placeholder 3">
            <a:extLst>
              <a:ext uri="{FF2B5EF4-FFF2-40B4-BE49-F238E27FC236}">
                <a16:creationId xmlns:a16="http://schemas.microsoft.com/office/drawing/2014/main" id="{9A254AE3-BBD8-1333-4C64-292A072630AD}"/>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6" name="Rectangle 10">
            <a:extLst>
              <a:ext uri="{FF2B5EF4-FFF2-40B4-BE49-F238E27FC236}">
                <a16:creationId xmlns:a16="http://schemas.microsoft.com/office/drawing/2014/main" id="{C8D3750E-A01C-C05D-CF73-C90474DE0008}"/>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7" name="TextBox 40">
            <a:extLst>
              <a:ext uri="{FF2B5EF4-FFF2-40B4-BE49-F238E27FC236}">
                <a16:creationId xmlns:a16="http://schemas.microsoft.com/office/drawing/2014/main" id="{644BDA51-C246-A486-7634-F62BD5AE66F8}"/>
              </a:ext>
            </a:extLst>
          </p:cNvPr>
          <p:cNvSpPr txBox="1"/>
          <p:nvPr/>
        </p:nvSpPr>
        <p:spPr>
          <a:xfrm>
            <a:off x="6974512" y="1276857"/>
            <a:ext cx="2173993" cy="400110"/>
          </a:xfrm>
          <a:prstGeom prst="rect">
            <a:avLst/>
          </a:prstGeom>
          <a:noFill/>
        </p:spPr>
        <p:txBody>
          <a:bodyPr wrap="none" rtlCol="0">
            <a:spAutoFit/>
          </a:bodyPr>
          <a:lstStyle/>
          <a:p>
            <a:pPr algn="l" rtl="0"/>
            <a:r>
              <a:rPr lang="ar-EG" sz="2000" b="1" dirty="0">
                <a:solidFill>
                  <a:srgbClr val="00B0F0"/>
                </a:solidFill>
                <a:latin typeface="Alexandria" pitchFamily="2" charset="-78"/>
                <a:cs typeface="Alexandria" pitchFamily="2" charset="-78"/>
              </a:rPr>
              <a:t>نظريات القيادة 1</a:t>
            </a:r>
            <a:endParaRPr lang="en-US" sz="2000" b="1" dirty="0">
              <a:solidFill>
                <a:srgbClr val="00B0F0"/>
              </a:solidFill>
              <a:latin typeface="Alexandria" pitchFamily="2" charset="-78"/>
              <a:cs typeface="Alexandria" pitchFamily="2" charset="-78"/>
            </a:endParaRPr>
          </a:p>
        </p:txBody>
      </p:sp>
      <p:sp>
        <p:nvSpPr>
          <p:cNvPr id="8" name="TextBox 41">
            <a:extLst>
              <a:ext uri="{FF2B5EF4-FFF2-40B4-BE49-F238E27FC236}">
                <a16:creationId xmlns:a16="http://schemas.microsoft.com/office/drawing/2014/main" id="{687E6D16-CFB7-394A-8EA0-360EFB7FFC05}"/>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9" name="TextBox 42">
            <a:extLst>
              <a:ext uri="{FF2B5EF4-FFF2-40B4-BE49-F238E27FC236}">
                <a16:creationId xmlns:a16="http://schemas.microsoft.com/office/drawing/2014/main" id="{4DB47326-DD1F-45CB-301E-1BCE2BB9DE5F}"/>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2</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10" name="TextBox 1">
            <a:extLst>
              <a:ext uri="{FF2B5EF4-FFF2-40B4-BE49-F238E27FC236}">
                <a16:creationId xmlns:a16="http://schemas.microsoft.com/office/drawing/2014/main" id="{CD4CA715-C6F0-3B17-FE6A-3AA21E4BA0A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100490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498E52C2-2F4C-071C-5F51-FA69240B9C9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68C8C972-CE44-59BB-15B9-2DD93FAA683C}"/>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23B253B2-10F5-A31A-E64F-85BE2BE0CFCE}"/>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71F5EB21-2A35-1D55-109F-DC0B9A216C18}"/>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8A94DB07-DE74-970E-9376-019BE1DA040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97910D19-F19D-A260-2125-AEC572657256}"/>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2B0AF3DE-686C-4899-72E2-0B814B5456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16">
            <a:extLst>
              <a:ext uri="{FF2B5EF4-FFF2-40B4-BE49-F238E27FC236}">
                <a16:creationId xmlns:a16="http://schemas.microsoft.com/office/drawing/2014/main" id="{9BD9E2D3-91AC-6B93-FC24-0B2312D79404}"/>
              </a:ext>
            </a:extLst>
          </p:cNvPr>
          <p:cNvSpPr txBox="1"/>
          <p:nvPr/>
        </p:nvSpPr>
        <p:spPr>
          <a:xfrm>
            <a:off x="1728534" y="2864161"/>
            <a:ext cx="2899735"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أهمية نظريات القيادة</a:t>
            </a:r>
            <a:endParaRPr lang="en-US" sz="2000" b="1" dirty="0">
              <a:solidFill>
                <a:srgbClr val="00B0F0"/>
              </a:solidFill>
              <a:latin typeface="Alexandria" pitchFamily="2" charset="-78"/>
              <a:cs typeface="Alexandria" pitchFamily="2" charset="-78"/>
            </a:endParaRPr>
          </a:p>
        </p:txBody>
      </p:sp>
      <p:pic>
        <p:nvPicPr>
          <p:cNvPr id="11" name="صورة 10">
            <a:extLst>
              <a:ext uri="{FF2B5EF4-FFF2-40B4-BE49-F238E27FC236}">
                <a16:creationId xmlns:a16="http://schemas.microsoft.com/office/drawing/2014/main" id="{AAADBAD0-9788-A7B1-8D8E-F4B05064E0E2}"/>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548180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5D36099-7640-361B-AF07-B4486BB8509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نظراً لأهمية القيادة من حيث موقعها وفاعليتها والنتائج المترتبة على نجاحها أو فشلها فقد تعددت مفاهيمها وكان للزاوية التي ينظر منها كل باحث للقيادة دور في تعدد المفاهيم فنظرة عالم النفس تختلف عن الإداري وعن نظرة الاجتماعي وعن نظرة القائد العسكري. وبالتالي انعكس ذلك على النظريات المتعلقة بالقيادة فكان لاختلاف وجهات النظر وتعدد الزوايا التي ينظر بها كل متخصص دور مهم في اتساع وتباين نظريات القيادة، فالمزيج المعرفي وإن كان يخلق نوعاً من الاختلاف في بعد من أبعاده لكنه سيسهم في سعة أفق المتلقي والمتحاور والباحث والنتائج ستكون أكثر من فكرة لفكرة واحدة وهي بلا شك إن لم تنفع في وقت معين فإنها ستسهم في زيادة ثقافة الإنسان المتخصص في هذا الجانب.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ويقصد بتعريف النظرية بأنه تصور أو فرض أشبه بالمبدأ له قيمة التعريف على نحو ما يتسم بالعمومية وينظم علماً أو عدة علوم ويُقدم منهجاً للبحث والتفسير ويربط النتائج بالمبادئ.</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وسنتطرق خلال هذه المحاضرة والمحاضرة القادمة لأبرز النظريات التي تطور من خلالها علم القيادة.</a:t>
            </a: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B683AB4-E44A-13C8-A879-D6E0FC7B0B4E}"/>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أهمية نظريات القيادة</a:t>
            </a:r>
          </a:p>
        </p:txBody>
      </p:sp>
      <p:sp>
        <p:nvSpPr>
          <p:cNvPr id="4" name="Rectangle 4">
            <a:extLst>
              <a:ext uri="{FF2B5EF4-FFF2-40B4-BE49-F238E27FC236}">
                <a16:creationId xmlns:a16="http://schemas.microsoft.com/office/drawing/2014/main" id="{D96E933F-8260-11E2-C6F5-F93AA3C7838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524F31B1-CEC5-B29F-1405-64BF9ED2DEF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383F894A-66FD-276E-D51C-AE46293D958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F0D9460-4815-CE2B-91E8-9498C4BC95A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33BFA3C-1CFB-7F1D-204E-7DA420129D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0660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541BED2-254E-47D0-B289-5B65541C591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9F69BFBB-7612-0ADE-566F-830C85D716FD}"/>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C3029452-DA32-D6DC-18BE-02602BB2D9E0}"/>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70C12812-3011-C191-1419-B2B61A709913}"/>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D6C09BB9-A8D6-FA0C-6CA9-01261EA18E3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D86FDFC1-FC7C-DF12-E635-95C8FC231BE1}"/>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0EDB4265-50FA-2FE4-6860-32359D81FF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C3384FB5-61E5-7A57-A3B3-DF80AA70BC28}"/>
              </a:ext>
            </a:extLst>
          </p:cNvPr>
          <p:cNvSpPr txBox="1"/>
          <p:nvPr/>
        </p:nvSpPr>
        <p:spPr>
          <a:xfrm>
            <a:off x="1728534" y="2864161"/>
            <a:ext cx="2899735"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المدرسة التقليدية</a:t>
            </a:r>
            <a:endParaRPr lang="en-US" sz="2000" b="1" dirty="0">
              <a:solidFill>
                <a:srgbClr val="00B0F0"/>
              </a:solidFill>
              <a:latin typeface="Alexandria" pitchFamily="2" charset="-78"/>
              <a:cs typeface="Alexandria" pitchFamily="2" charset="-78"/>
            </a:endParaRPr>
          </a:p>
        </p:txBody>
      </p:sp>
      <p:pic>
        <p:nvPicPr>
          <p:cNvPr id="10" name="صورة 9">
            <a:extLst>
              <a:ext uri="{FF2B5EF4-FFF2-40B4-BE49-F238E27FC236}">
                <a16:creationId xmlns:a16="http://schemas.microsoft.com/office/drawing/2014/main" id="{A563C4B3-9F63-3BF5-A879-076043FACAC2}"/>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324500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DEB9C37-79B1-8300-1110-6CDAF55D760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المدرسة التقليدية في القيادة تعتبر من أقدم المدارس والنظريات التي حاولت فهم ماهية القيادة، وما الذي يجعل من الشخص قائدا ناجحا. هذه المدرسة تركز بشكل أساسي على الخصائص والصفات الشخصية للقادة، وتفترض أن هناك مجموعة من السمات التي تميز القادة عن غيرهم. ولدت هذه الأفكار من ملاحظات ودراسات حول الشخصيات التاريخية البارزة والتأثير الكبير الذي كان لهم على مجتمعاتهم وعصورهم.</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فالقيادة كانت دائما موضوعا مثيرا للاهتمام والدراسة. من القادة السياسيين والعسكريين إلى القادة الدينيين والاجتماعيين، كان لدى هؤلاء الأفراد القدرة على تحريك الجماهير وتوجيههم نحو أهداف معينة. فالمدرسة التقليدية في القيادة تحاول فهم هذا التأثير من خلال التركيز على الشخص نفسه بديلا عن السياق أو الظروف المحيطة به.</a:t>
            </a:r>
          </a:p>
          <a:p>
            <a:pPr marL="282575" marR="0" lvl="0" algn="justLow" defTabSz="914400" eaLnBrk="1" fontAlgn="auto" latinLnBrk="0" hangingPunct="1">
              <a:lnSpc>
                <a:spcPct val="150000"/>
              </a:lnSpc>
              <a:spcBef>
                <a:spcPts val="0"/>
              </a:spcBef>
              <a:spcAft>
                <a:spcPts val="0"/>
              </a:spcAft>
              <a:buClrTx/>
              <a:buSzTx/>
              <a:tabLst/>
              <a:defRPr/>
            </a:pPr>
            <a:r>
              <a:rPr lang="ar-SA" sz="1400" kern="0" noProof="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بدأت هذه المدرسة في فترة كان ينظر فيها إلى القادة على أنهم أفراد يتمتعون بصفات فطرية تجعلهم مميزين. هذه الفكرة مفادها أن القادة لا يصنعون بل يولدون، وأن هناك شيئا في طبيعتهم يمنحهم القدرة على القيادة. تعتمد المدرسة التقليدية في القيادة على نظريتين رئيستين هما:</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D44DA46-C41D-405D-93E4-6D7A9876C9A1}"/>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مقدمة المدرسة التقليدية:</a:t>
            </a:r>
          </a:p>
        </p:txBody>
      </p:sp>
      <p:sp>
        <p:nvSpPr>
          <p:cNvPr id="4" name="Rectangle 4">
            <a:extLst>
              <a:ext uri="{FF2B5EF4-FFF2-40B4-BE49-F238E27FC236}">
                <a16:creationId xmlns:a16="http://schemas.microsoft.com/office/drawing/2014/main" id="{C9CCA0E2-844E-86B5-894F-8B9D0AE643C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CC4BC8B-4BC0-CBF1-61FB-6E726DAC1D3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2159743-AA2D-F1A4-81EC-7603DEBDD5D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30725666-04F2-094A-C69B-4CF7C82523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ACB99801-3EE1-FED4-A99C-1A7C6041E2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1CC1A8FD-6D89-B756-86EF-92A5644EEA76}"/>
              </a:ext>
            </a:extLst>
          </p:cNvPr>
          <p:cNvSpPr/>
          <p:nvPr/>
        </p:nvSpPr>
        <p:spPr>
          <a:xfrm>
            <a:off x="5383078" y="539527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نظرية الرجل العظيم </a:t>
            </a:r>
          </a:p>
        </p:txBody>
      </p:sp>
      <p:sp>
        <p:nvSpPr>
          <p:cNvPr id="10" name="Round Diagonal Corner Rectangle 17">
            <a:extLst>
              <a:ext uri="{FF2B5EF4-FFF2-40B4-BE49-F238E27FC236}">
                <a16:creationId xmlns:a16="http://schemas.microsoft.com/office/drawing/2014/main" id="{B73C0CED-3B9A-81A3-00AD-8A3F74EB097D}"/>
              </a:ext>
            </a:extLst>
          </p:cNvPr>
          <p:cNvSpPr/>
          <p:nvPr/>
        </p:nvSpPr>
        <p:spPr>
          <a:xfrm>
            <a:off x="2710485" y="539527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نظرية السمات</a:t>
            </a:r>
          </a:p>
        </p:txBody>
      </p:sp>
    </p:spTree>
    <p:extLst>
      <p:ext uri="{BB962C8B-B14F-4D97-AF65-F5344CB8AC3E}">
        <p14:creationId xmlns:p14="http://schemas.microsoft.com/office/powerpoint/2010/main" val="2599409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14878E5-79A7-F233-2A61-194B1DE3A2B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lvl="0" algn="justLow">
              <a:lnSpc>
                <a:spcPct val="150000"/>
              </a:lnSpc>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هذه النظرية قدمها الفيلسوف توماس كارليل في القرن التاسع عشر، موكداً على أنه لا يمكن للفرد أن يكون قائداً دون سمات خاصة به تميزه عن غيره من الناس. ثم تبعه العديد من الباحثين ليؤكدوا أن هناك رجالاً عظاماً يبرزون في المجتمع لهم سمات فائقة وقدرات مميزة و</a:t>
            </a:r>
            <a:r>
              <a:rPr lang="ar-SA" sz="1400" kern="0" dirty="0">
                <a:solidFill>
                  <a:prstClr val="black"/>
                </a:solidFill>
                <a:latin typeface="Alexandria" charset="0"/>
                <a:cs typeface="Alexandria" charset="0"/>
              </a:rPr>
              <a:t>استثنائية</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ومواهب وخصائص وعبقرية غير عادية تجعل منهم قادة أياً كانت المواقف الاجتماعية التي يوجهونها.</a:t>
            </a:r>
            <a:r>
              <a:rPr lang="ar-SA" sz="1400" kern="0" dirty="0">
                <a:solidFill>
                  <a:prstClr val="black"/>
                </a:solidFill>
                <a:latin typeface="Alexandria" charset="0"/>
                <a:cs typeface="Alexandria" charset="0"/>
              </a:rPr>
              <a:t> و</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هم القادة العظماء الذين يتحكمون في مسار التاريخ والتغيير.</a:t>
            </a:r>
          </a:p>
          <a:p>
            <a:pPr marL="282575" lvl="0" algn="justLow">
              <a:lnSpc>
                <a:spcPct val="150000"/>
              </a:lnSpc>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فوفقاً لهذه النظرية،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الرجل العظيم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هو فرد موهوب بسمات وصفات قيادية فريدة لا تتوافر في الأفراد العاديين. هذه الصفات تشمل الذكاء والإرادة القوية والشجاعة والحكمة والشخصية الكاريزمية. يتمتع هؤلاء القادة بقدرة استثنائية على رؤية الفرص والتحديات، واتخاذ القرارات الصائبة، وحشد الناس وقيادتهم نحو تحقيق الأهداف.</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9860F2E-5228-58E0-EA42-F5EA53A6D8C3}"/>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C0CE38EA-6412-FA05-2A6E-9AF68D633D80}"/>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54375FD-0F4C-A644-901B-1C533D5D4CB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5878969-667F-3307-0647-4645297CEEC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E8BC1D7D-6B86-2435-5F49-A7786330FF1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63FF69D8-241B-DFF4-1698-9AC9BCA9AF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0572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F6251C4-4546-FFBA-55C7-7C28B42A6F7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مؤيدو هذه النظرية يرون أن هؤلاء القادة العظماء لديهم القدرة على تغيير مجرى التاريخ. فالشخصيات البارزة مثل أنبياء الله عليهم السلام والإسكندر الأكبر ونابليون، كانوا قادرين على تشكيل الأحداث التاريخية بشكل كبير بفضل ما امتلكوه من قدرات قيادية استثنائية.</a:t>
            </a:r>
          </a:p>
          <a:p>
            <a:pPr marL="282575" marR="0" lvl="0" algn="justLow" defTabSz="914400" eaLnBrk="1" fontAlgn="auto" latinLnBrk="0" hangingPunct="1">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النظرية تؤكد على دور الفرد القائد في صنع التغيير التاريخي، وترى أن النجاح والإنجازات الكبرى لا يمكن فهمها إلا من خلال دراسة سمات الشخصية القيادية لهؤلاء الأفراد العظماء. فالقادة الكبار هم الذين يفرضون إرادتهم على الأحداث ويغيرون مسارها بناء على رؤيتهم واستراتيجياتهم.</a:t>
            </a:r>
          </a:p>
          <a:p>
            <a:pPr marL="282575" marR="0" lvl="0" algn="justLow" defTabSz="914400" eaLnBrk="1" fontAlgn="auto" latinLnBrk="0" hangingPunct="1">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ويستند هذا الطرح إلى فكرة أن القيادة تنبع من موهبة فطرية وليست من خلال التعلم أو التطوير. فالقادة العظماء يُولَدون وليسوا يُصنَعون، وهم يتميزون بصفات وقدرات شخصية خارقة لا يمكن اكتسابها من خلال التدريب والممارسة.</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472F8-AE8F-01F3-D5DD-193014E1EE56}"/>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3DA008EE-848E-E5A4-93D2-3F830B48AEB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3981E1F-0F35-43E3-49FB-EDFC0941668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718D1EF-8686-B94C-85E0-7710691DF3E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947BD51-6F38-4F4D-4044-1ABC81BD046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165034BF-83B1-914C-9B10-E714DCF709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822059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0C7D40B-D4AC-3D32-9C84-88BC6228ED5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على الرغم من بساطة هذه النظرية وجاذبيتها للبعض، إلا أنها تواجه انتقادات كبيرة وأهمها:</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نظرية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"الرجل العظيم"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تركز بشكل مفرط على دور الصفات الفردية للقادة، وتغفل الدور الحاسم للعوامل الخارجية كالظروف التاريخية والاجتماعية والسياسية في تشكيل القيادة.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فهم القيادة يتطلب النظر في التأثيرات المتبادلة بين القائد والسياق الذي يعمل فيه.</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384ADA7-3190-D320-96F5-37C8E2DCAF51}"/>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F27C28B1-B871-60C0-4F06-D82B84920DF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B58630CE-F16D-B806-98B7-22927D58DBE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F2DA69C3-EA7C-28A2-9185-D4C0D617989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EF2DA709-E34F-78DB-B705-35CD6F4A32B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0AB83DD-7178-58AB-CC02-87CC64D57F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 name="Round Diagonal Corner Rectangle 17">
            <a:extLst>
              <a:ext uri="{FF2B5EF4-FFF2-40B4-BE49-F238E27FC236}">
                <a16:creationId xmlns:a16="http://schemas.microsoft.com/office/drawing/2014/main" id="{F2D4F40F-1605-9ABF-BBF5-9471AFFEF85F}"/>
              </a:ext>
            </a:extLst>
          </p:cNvPr>
          <p:cNvSpPr/>
          <p:nvPr/>
        </p:nvSpPr>
        <p:spPr>
          <a:xfrm>
            <a:off x="6095999" y="2965944"/>
            <a:ext cx="503040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dirty="0">
                <a:solidFill>
                  <a:schemeClr val="bg1"/>
                </a:solidFill>
                <a:latin typeface="Alexandria" charset="0"/>
                <a:cs typeface="Alexandria" charset="0"/>
              </a:rPr>
              <a:t>1- تجاهل دور السياق التاريخي والاجتماعي</a:t>
            </a:r>
          </a:p>
        </p:txBody>
      </p:sp>
    </p:spTree>
    <p:extLst>
      <p:ext uri="{BB962C8B-B14F-4D97-AF65-F5344CB8AC3E}">
        <p14:creationId xmlns:p14="http://schemas.microsoft.com/office/powerpoint/2010/main" val="1896420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D4B2878-4D7D-A8C7-034F-76E2256E16AA}"/>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على الرغم من بساطة هذه النظرية وجاذبيتها للبعض، إلا أنها تواجه انتقادات كبيرة وأهمها:</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النظرية تفترض أن القادة يولدون وليسوا يصنعون، وأن قدراتهم القيادية هي موهبة فطرية لا يمكن اكتسابها.</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لكن الأبحاث الحديثة تؤكد أن القدرات القيادية يمكن تطويرها من خلال التعلم والتجربة والتدريب. وبذلك ظهرت برامج تدريبية وتعليمية للقيادة مبنية وفقاً لأعلى المستويات في العالم.</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257E69D-4B20-85E5-8A35-04C44176C2B7}"/>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A8FBA7F5-41CA-ACB0-0BE3-DEC54FB09A0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4CE4278-3A90-5833-7F24-3AE384069D06}"/>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6E227E9-25F2-4724-E87C-106D7FC43C0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590DCE7-AB37-C567-EFC0-06504F5D836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08A13ED5-55C3-CE9B-128C-4B13EAFE5E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527535C6-ADDE-74E5-95F5-B50536CB970A}"/>
              </a:ext>
            </a:extLst>
          </p:cNvPr>
          <p:cNvSpPr/>
          <p:nvPr/>
        </p:nvSpPr>
        <p:spPr>
          <a:xfrm>
            <a:off x="6095999" y="2965944"/>
            <a:ext cx="503040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dirty="0">
                <a:solidFill>
                  <a:schemeClr val="bg1"/>
                </a:solidFill>
                <a:latin typeface="Alexandria" charset="0"/>
                <a:cs typeface="Alexandria" charset="0"/>
              </a:rPr>
              <a:t>2- إغفال عملية التطوير والتعلم</a:t>
            </a:r>
          </a:p>
        </p:txBody>
      </p:sp>
    </p:spTree>
    <p:extLst>
      <p:ext uri="{BB962C8B-B14F-4D97-AF65-F5344CB8AC3E}">
        <p14:creationId xmlns:p14="http://schemas.microsoft.com/office/powerpoint/2010/main" val="15818297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3AA027C-F73C-CDB6-C28B-292DD0282A0A}"/>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على الرغم من بساطة هذه النظرية وجاذبيتها للبعض، إلا أنها تواجه انتقادات كبيرة وأهمها:</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النظرية تركز على دور الفرد القائد وتتجاهل أهمية العمل الجماعي والتفاعلات بين القادة والمرؤوسين في عملية القيادة.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إن القيادة عملية تفاعلية وليست مجرد صفات فردية.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707F253-E25A-39B5-2CC4-1032934BE0AA}"/>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ABB1B32D-DE80-7CD4-3CE6-C9B7C25FEEA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FBCAFE6-5589-C945-0EC9-396FDFEDF1F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349E864-BE67-167C-3ED3-DB2B2F65E77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2BA96F2-2D0C-0694-72AD-7FF73F0A564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813E7958-A069-7601-7B24-81BD9CCFBD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AB8284F-548E-4CDE-694F-42356901CBF7}"/>
              </a:ext>
            </a:extLst>
          </p:cNvPr>
          <p:cNvSpPr/>
          <p:nvPr/>
        </p:nvSpPr>
        <p:spPr>
          <a:xfrm>
            <a:off x="6095999" y="2965944"/>
            <a:ext cx="503040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dirty="0">
                <a:solidFill>
                  <a:schemeClr val="bg1"/>
                </a:solidFill>
                <a:latin typeface="Alexandria" charset="0"/>
                <a:cs typeface="Alexandria" charset="0"/>
              </a:rPr>
              <a:t>3- إهمال الديناميكيات الجماعية</a:t>
            </a:r>
          </a:p>
        </p:txBody>
      </p:sp>
    </p:spTree>
    <p:extLst>
      <p:ext uri="{BB962C8B-B14F-4D97-AF65-F5344CB8AC3E}">
        <p14:creationId xmlns:p14="http://schemas.microsoft.com/office/powerpoint/2010/main" val="1980618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1E401504-B4CB-44B7-26F9-7DB2856B9DA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على الرغم من بساطة هذه النظرية وجاذبيتها للبعض، إلا أنها تواجه انتقادات كبيرة وأهمها:</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عادة ما يتم اختيار نماذج "الرجال العظماء" من بين الشخصيات البارزة والناجحة فقط. مع تجاهل قادة آخرين ذوي إنجازات مهمة.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هذا يؤدي إلى تحيز في التفسير التاريخي.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D56EC23-A244-76D1-181A-A6539936BDF0}"/>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A5B5A47A-1165-D431-C18E-DE13627A091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7E60A68D-6D52-A96C-10FF-0FEE4AC8CC91}"/>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4397E16-3C00-823A-48E4-D4C00D475E3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1D2D6BE9-9B4F-170F-BD30-4F66916009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6DFD2EC6-032D-72A9-4232-F22CDEE437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9D358EFB-6C2C-1462-A330-E02C0FAB5C47}"/>
              </a:ext>
            </a:extLst>
          </p:cNvPr>
          <p:cNvSpPr/>
          <p:nvPr/>
        </p:nvSpPr>
        <p:spPr>
          <a:xfrm>
            <a:off x="6095999" y="2965944"/>
            <a:ext cx="503040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dirty="0">
                <a:solidFill>
                  <a:schemeClr val="bg1"/>
                </a:solidFill>
                <a:latin typeface="Alexandria" charset="0"/>
                <a:cs typeface="Alexandria" charset="0"/>
              </a:rPr>
              <a:t>4- التحيز والانتقائية في اختيار "الرجال العظماء":</a:t>
            </a:r>
          </a:p>
        </p:txBody>
      </p:sp>
    </p:spTree>
    <p:extLst>
      <p:ext uri="{BB962C8B-B14F-4D97-AF65-F5344CB8AC3E}">
        <p14:creationId xmlns:p14="http://schemas.microsoft.com/office/powerpoint/2010/main" val="3247327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A04AE21-B67D-9224-B170-9FC7D86D68E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على الرغم من بساطة هذه النظرية وجاذبيتها للبعض، إلا أنها تواجه انتقادات كبيرة وأهمها:</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نظرية "الرجل العظيم" تصلح لتفسير القيادة في سياقات معينة فقط، ولا يمكن تعميمها على جميع السياقات التنظيمية والاجتماعية.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إن نماذج القيادة المعاصرة تؤكد على أهمية السياق والعوامل الوقفية في فهم وممارسة القيادة.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609B3AC-DDE7-901A-6C6B-4ED96AD5B5D6}"/>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الرجل العظيم</a:t>
            </a:r>
          </a:p>
        </p:txBody>
      </p:sp>
      <p:sp>
        <p:nvSpPr>
          <p:cNvPr id="4" name="Rectangle 4">
            <a:extLst>
              <a:ext uri="{FF2B5EF4-FFF2-40B4-BE49-F238E27FC236}">
                <a16:creationId xmlns:a16="http://schemas.microsoft.com/office/drawing/2014/main" id="{2146BD78-AE16-79BC-BCE2-BB1D8B3FCC2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33B967DC-B6C5-AF1E-6EC5-03F8AC69700C}"/>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6AEA209-9B42-77E9-3D75-6A6AF0A398C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E1017BF3-4AC9-7B20-4706-B93B34FC58C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D1C2BC5A-2DDB-6320-DCF9-7F4CC8FD55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5BF28840-61A0-01A2-7850-73C1EFD31763}"/>
              </a:ext>
            </a:extLst>
          </p:cNvPr>
          <p:cNvSpPr/>
          <p:nvPr/>
        </p:nvSpPr>
        <p:spPr>
          <a:xfrm>
            <a:off x="6095999" y="2965944"/>
            <a:ext cx="503040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dirty="0">
                <a:solidFill>
                  <a:schemeClr val="bg1"/>
                </a:solidFill>
                <a:latin typeface="Alexandria" charset="0"/>
                <a:cs typeface="Alexandria" charset="0"/>
              </a:rPr>
              <a:t>5- محدودية التطبيق العملي</a:t>
            </a:r>
          </a:p>
        </p:txBody>
      </p:sp>
    </p:spTree>
    <p:extLst>
      <p:ext uri="{BB962C8B-B14F-4D97-AF65-F5344CB8AC3E}">
        <p14:creationId xmlns:p14="http://schemas.microsoft.com/office/powerpoint/2010/main" val="13432301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FB8F2A3-7943-7B47-D43C-278E2C4AD61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وتعتبر هذه النظرية من أولى المحاولات التي ظهرت في إطار المدخل الفردي لتفسير ظاهرة القيادة، والكشف عن السمات المشتركة للقادة الناجحين، حيث تقوم هذه النظرية على أساس أن فاعلية القيادة يتوقف على توفر سمات معينة تمتاز بها شخصية القائد عن غيره، ويمكن إذا ما توافرت في شخص ما أن تجعل منه قائداً ناجحاً، وعلى ضوء ذلك ظهرت دراسات للكشف عن مجموعة من السمات المشتركة للقائد ، من أهمها القدرة القيادية ، ومهارة الانجاز ، وتحمل المسؤولية ، وروح المشاركة ، والمكانة الاجتماعية، والقدرة على تفهم الموقف.</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إلا أن هذه النظرية لم تقدم إجابة عملية عن الكثير من الأسئلة المثارة بشأن القيادة، ولكنها كشفت عن سمات القيادة التي يمكن اكتسابها وتعلمها.</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5CE5A05-7150-BB22-C6FE-EBE9CD66ECDB}"/>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0825F1EB-F51D-0E3B-6057-BE4E8EE02F3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81243DE-DAFE-94D1-DA78-513539BB0C5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BCC8B064-64FE-CE2C-9558-FD0656917BE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47B3F49-E6D9-76E8-4244-D0D9D7F773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D7E79D59-955A-0590-6703-EEB34B841D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0426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07D394D-3F24-2181-8E92-3761D2EBCBB0}"/>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وتعد هذه النظرية تطوراً طبيعياً لمفهوم نظرية الوراثة مع توسيع نطاقها، وهي من أولى المحاولات المنتظمة التي بذلت لشرح ظاهرة القيادة، وتبنى هذه النظرية على أساس تحديد صفات خاصة، يجب أن يتحلى القادة بها، وتحاول تطبيقها على الأفراد، لمعرفة من هم الذين يصلحون كقادة، وتلك الصفات يمكن أن تكون موروثة، أو مكتسبة من وجوده في المجتمع.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وطبقاً لهذه النظرية فإن القائد هو الشخص الذي يتصف بخصائص وقدرات خاصة تميزه عن باقي المجموعة وهذه الصفات قد تكون جسدية أو عقلية أو نفسية.</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اعتمد أصحاب هذه النظرية على ملاحظة عدد من القادة والزعماء واستخدموا الطريقة الاستقرائية أو الاستنتاجية للكشف عن السمات القيادية في هؤلاء القادة وعن طريقها استطاعوا أن يستنبتوا الصفات الغالبة التي وجدت مشتركة في هؤلاء القادة والزعماء وخرجوا من ذلك بأن هذه الصفات المشتركة تعد صفات ضرورية للقيادة.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B13A0AB-3492-B24A-0228-8361E2A17DA6}"/>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87AC2EA9-691D-4BDA-3469-8EA3D821743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B16A9B8-1E98-3FAB-B571-EE1A3827CCB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3A91BA87-06EB-398F-4E9F-75BF6328A9D7}"/>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5CFCEE3-6AB4-63A5-EB45-60B20BF368D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F7A5411D-9F7A-8CDD-38F4-83C63220F2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8085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500D498-8638-F9FB-9A83-62AD50ECE05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وقد توصلت الدراسات التي أجريت في هذا المجال إلى أن القادة عادة يتمتعون بمستوى أعلى من غيرهم في عوامل هامة مثل :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الثقة بالنفس والتكيف الثقافي.</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    وقد قسمت السمات التي يجب توافرها في المدير لتجعل منه قائدا إداريا إلى ثلاث مجموعات هي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858DBBA-6FDB-81E8-B392-5996C88650C9}"/>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905BE717-C265-4FAC-8681-6AB4E3853220}"/>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6F2076B2-2697-26DA-C537-58117FD4F81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9E18109-96F1-6899-3F4D-66FA68EAAF3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50D9960-0330-6C6D-6358-B4DD8BBCBDC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E2D8DA3-4912-68A6-B5D8-094A8AC177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Round Diagonal Corner Rectangle 17">
            <a:extLst>
              <a:ext uri="{FF2B5EF4-FFF2-40B4-BE49-F238E27FC236}">
                <a16:creationId xmlns:a16="http://schemas.microsoft.com/office/drawing/2014/main" id="{200310E8-8BF9-AFA0-77C7-D1121986D85F}"/>
              </a:ext>
            </a:extLst>
          </p:cNvPr>
          <p:cNvSpPr/>
          <p:nvPr/>
        </p:nvSpPr>
        <p:spPr>
          <a:xfrm>
            <a:off x="8027801"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سمات شخصية</a:t>
            </a:r>
          </a:p>
        </p:txBody>
      </p:sp>
      <p:sp>
        <p:nvSpPr>
          <p:cNvPr id="17" name="Round Diagonal Corner Rectangle 17">
            <a:extLst>
              <a:ext uri="{FF2B5EF4-FFF2-40B4-BE49-F238E27FC236}">
                <a16:creationId xmlns:a16="http://schemas.microsoft.com/office/drawing/2014/main" id="{5FE29E61-EEB0-3647-820C-505A0FA0F7D6}"/>
              </a:ext>
            </a:extLst>
          </p:cNvPr>
          <p:cNvSpPr/>
          <p:nvPr/>
        </p:nvSpPr>
        <p:spPr>
          <a:xfrm>
            <a:off x="4849642"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سمات سياسية</a:t>
            </a:r>
          </a:p>
        </p:txBody>
      </p:sp>
      <p:sp>
        <p:nvSpPr>
          <p:cNvPr id="18" name="Round Diagonal Corner Rectangle 17">
            <a:extLst>
              <a:ext uri="{FF2B5EF4-FFF2-40B4-BE49-F238E27FC236}">
                <a16:creationId xmlns:a16="http://schemas.microsoft.com/office/drawing/2014/main" id="{18761EF2-CE9A-5738-6842-4FBD194443C3}"/>
              </a:ext>
            </a:extLst>
          </p:cNvPr>
          <p:cNvSpPr/>
          <p:nvPr/>
        </p:nvSpPr>
        <p:spPr>
          <a:xfrm>
            <a:off x="1671483"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سمات نظامية</a:t>
            </a:r>
          </a:p>
        </p:txBody>
      </p:sp>
    </p:spTree>
    <p:extLst>
      <p:ext uri="{BB962C8B-B14F-4D97-AF65-F5344CB8AC3E}">
        <p14:creationId xmlns:p14="http://schemas.microsoft.com/office/powerpoint/2010/main" val="39012819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0B68E0A-32B9-DC74-81BA-80966185DF2A}"/>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وهناك دراسات حديثة أوضحت صفات أخرى يجب توافرها في القائد منها ، الذكاء والمعرفة والثقة بالنفس والنشاط وتحمل المسؤولية.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وإلى جانب هذه السمات والصفات يفترض في القائد أن يلم بعدد من المهارات المكتسبة التي ترتبط وتؤثر في عمله وإدارته ويمكن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تقسيمها إلى ثلاث مهارات أساسية هي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0743D4B-766E-5866-05F3-CEC9A907192B}"/>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45E80475-7B92-D8D5-AA62-B0408911740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D588F70-B6D8-CACE-E12E-A7412D3EEC0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0D7679D2-D687-F4E4-FBF4-B6243A8A1C0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9B3F754-C427-3956-787D-52EC931165C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9EE5228B-291E-0FB1-E5E9-890B3AFB5F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0D9D082-D1B3-5153-CA4A-7F28E2536294}"/>
              </a:ext>
            </a:extLst>
          </p:cNvPr>
          <p:cNvSpPr/>
          <p:nvPr/>
        </p:nvSpPr>
        <p:spPr>
          <a:xfrm>
            <a:off x="8027801"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المهارة الفنية</a:t>
            </a:r>
          </a:p>
        </p:txBody>
      </p:sp>
      <p:sp>
        <p:nvSpPr>
          <p:cNvPr id="10" name="Round Diagonal Corner Rectangle 17">
            <a:extLst>
              <a:ext uri="{FF2B5EF4-FFF2-40B4-BE49-F238E27FC236}">
                <a16:creationId xmlns:a16="http://schemas.microsoft.com/office/drawing/2014/main" id="{6D1A34B8-9BC7-2210-431D-3AD5EA3300B3}"/>
              </a:ext>
            </a:extLst>
          </p:cNvPr>
          <p:cNvSpPr/>
          <p:nvPr/>
        </p:nvSpPr>
        <p:spPr>
          <a:xfrm>
            <a:off x="4849642"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المهارة الإنسانية</a:t>
            </a:r>
          </a:p>
        </p:txBody>
      </p:sp>
      <p:sp>
        <p:nvSpPr>
          <p:cNvPr id="11" name="Round Diagonal Corner Rectangle 17">
            <a:extLst>
              <a:ext uri="{FF2B5EF4-FFF2-40B4-BE49-F238E27FC236}">
                <a16:creationId xmlns:a16="http://schemas.microsoft.com/office/drawing/2014/main" id="{9BA78574-6B8F-AFEB-BB59-E795F92F877D}"/>
              </a:ext>
            </a:extLst>
          </p:cNvPr>
          <p:cNvSpPr/>
          <p:nvPr/>
        </p:nvSpPr>
        <p:spPr>
          <a:xfrm>
            <a:off x="1671483" y="4382403"/>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المهارة الذهنية</a:t>
            </a:r>
          </a:p>
        </p:txBody>
      </p:sp>
    </p:spTree>
    <p:extLst>
      <p:ext uri="{BB962C8B-B14F-4D97-AF65-F5344CB8AC3E}">
        <p14:creationId xmlns:p14="http://schemas.microsoft.com/office/powerpoint/2010/main" val="1976875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AF45C71-06B6-E59A-3827-DB3C6E42A65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الانتقادات التي وجهت لنظرية السمات</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    أ-</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إن الكثير من السمات التي افترض أنصار نظرية السمات بأنها غير موجودة إلا في القادة قد تتوافر في غير القادة</a:t>
            </a:r>
            <a:r>
              <a:rPr lang="ar-SA" sz="1400" b="1" kern="0" dirty="0">
                <a:solidFill>
                  <a:prstClr val="black"/>
                </a:solidFill>
                <a:latin typeface="Alexandria" charset="0"/>
                <a:cs typeface="Alexandria" charset="0"/>
              </a:rPr>
              <a:t>.</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مثل سمات الذكاء، الجوانب الجسمية الحماسة، العزم الطموح الاستقامة العدل.. إلخ، الأمر الذي لا يمكن معه التسليم بأن توافر السمات الشخصية للقيادة في شخص ما تجعل منه بالضرورة قائداً ناجحاً. كما أن التجربة أثبتت أن هناك الكثير من القادة الناجحين لا</a:t>
            </a:r>
            <a:r>
              <a:rPr kumimoji="0" lang="en-US"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تتوافر فيهم كل السمات القيادية، كما أن هناك الكثير من القادة بتوافر بينهم قدر كبير من السمات القيادية، ولكنهم بالرغم من ذلك فهم قادة غير ناجحين.</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ب -</a:t>
            </a:r>
            <a:r>
              <a:rPr lang="ar-SA" sz="1400" b="1" kern="0" dirty="0">
                <a:solidFill>
                  <a:prstClr val="black"/>
                </a:solidFill>
                <a:latin typeface="Alexandria" charset="0"/>
                <a:cs typeface="Alexandria" charset="0"/>
              </a:rPr>
              <a:t> صعوبة الوصول إلى معيار صادق لقياس سمات القائد.</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تعتمد نظرية السمات على فكرة أن هناك مجموعة من الصفات التي تميز القادة عن غيرهم. ولكن هذه الصفات غالبًا ما تكون ذاتية ويصعب قياسها بشكل موضوعي. فما قد يعتبره شخص ما سمة قيادية، قد لا يعتبره شخص آخر كذلك. وبالتالي، من الصعب تحديد معيار صادق لقياس سمات القائد.</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116CA18-0FF0-8E40-AE26-62696DE35A7E}"/>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09292B4A-DFC9-82C6-7A8B-BE0F596B064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3F9EF09-9234-D995-0F5F-966AC4ED63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BE4E8E71-F5CA-B8F6-B25E-E0F03859FB0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8AB5DA8-B9BA-2BE5-01CD-3DE4E656857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AFCEBE21-F5E1-2D29-5A01-19063D873D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4332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6D64B2D-7E2A-50C3-1672-33A346B3442A}"/>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الانتقادات التي وجهت نظرية السمات</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    ج</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قد يفقد القائد سمة أو أكثر من سمة متفق عليها، ومع ذلك فإنه ينجح في قيادته.</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فقوة الجسم وسلامة الأعصاب مثلاً تعتبر في رأي البعض من الصفات التي يلزم توافرها في القائد، ومع ذلك فهناك من القادة الناجحين من لا يتمتعون بهذه السمات، بل إن منهم من يفقد بعضها فقداناً تاماً.</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د - </a:t>
            </a:r>
            <a:r>
              <a:rPr lang="ar-SA" sz="1400" b="1" kern="0" dirty="0">
                <a:latin typeface="Alexandria" charset="0"/>
                <a:cs typeface="Alexandria" charset="0"/>
              </a:rPr>
              <a:t>عدم الواقعية لأنها تؤكد على ضرورة توافر كل السمات القيادية أو معظمها فيمن يشغل مناصب قيادية.</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latin typeface="Alexandria" charset="0"/>
                <a:cs typeface="Alexandria" charset="0"/>
              </a:rPr>
              <a:t>وذلك أمر لا يمكن تطبيقه، إما لعدم توفر هؤلاء الأشخاص بهذه السمات، أو إن وجد أشخاص بهذه السمات فهم ليسوا قادة، لأن المجتمعات لا تعيش واقعاً مثالياً يقوم على أساس الشخص المناسب في المكان المناسب.</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FB0F7EE-FD61-7464-8C57-94C47B123CEC}"/>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4" name="Rectangle 4">
            <a:extLst>
              <a:ext uri="{FF2B5EF4-FFF2-40B4-BE49-F238E27FC236}">
                <a16:creationId xmlns:a16="http://schemas.microsoft.com/office/drawing/2014/main" id="{A04D1F2C-7C98-CD13-0A5D-8AD6AE4F631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C2E7096-46EA-00B0-597E-CA94189BBA2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6070DE9-772A-8131-974E-CFC5206CD87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3A9527F-F3C1-808E-11CF-2F81ECEF326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0A3AE05B-F449-C85F-1DC1-B697DC4B8C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91030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EB08247B-EED5-2A8E-B9F2-144DE28E80B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الانتقادات التي وجهت نظرية السمات</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 -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تجاهل نظرية السمات للطبيعة الموقفية.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بمعنى أنها لم تعط أهمية لأثر عوامل المواقف في القيادة، كما أنها تجاهلت أن الظروف الاجتماعية والسياسية لها دورها المحدد أحياناً في صناعة القائد ، خاصة إذا ما عرفنا أن المجتمعات هي التي تصنع قادتها ، وذلك لأن القيادة تمثل دوراً اجتماعياً رئيسياً يقوم به الفرد أثناء تفاعله مع غيره من أفراد الجماعة كما أن القيادة هي عملية سلوكية تخضع لزمان ومكان غير معينين ونجاح القائد في وظيفة معينة لا يعني نجاحه في وظيفة قيادية أخرى عدا أن لكل وظيفة قيادية استحقاقاتها وخصائصها وسماتها ، ولها ما تتطلبه من قدرات ومهارات مغايرة لوظيفة قيادية أخرى.</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81B29923-725E-D3A2-9A17-639C894B695E}"/>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نظرية السمات</a:t>
            </a:r>
          </a:p>
        </p:txBody>
      </p:sp>
      <p:sp>
        <p:nvSpPr>
          <p:cNvPr id="5" name="Rectangle 4">
            <a:extLst>
              <a:ext uri="{FF2B5EF4-FFF2-40B4-BE49-F238E27FC236}">
                <a16:creationId xmlns:a16="http://schemas.microsoft.com/office/drawing/2014/main" id="{C8DFCB91-996D-4708-973D-C39202491BE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6D8FD9F-BF52-E4F2-7B1F-9D27A77BB75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749D4EB1-6F6C-CE82-795C-817B867B08A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4203D69-AB98-8B1D-8491-CF10FC57EE2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BDD1C738-5430-3877-1E5D-277F8F52C1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37130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AF56BC0-5839-7E52-9911-CB7D6C2A4C1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10C45D4-F492-DE4A-D003-054F191F3EDE}"/>
              </a:ext>
            </a:extLst>
          </p:cNvPr>
          <p:cNvSpPr txBox="1"/>
          <p:nvPr/>
        </p:nvSpPr>
        <p:spPr>
          <a:xfrm>
            <a:off x="2888375" y="586164"/>
            <a:ext cx="6424435"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نماذج لقادة عظماء درستهم المدرسة التقليدية</a:t>
            </a:r>
          </a:p>
        </p:txBody>
      </p:sp>
      <p:sp>
        <p:nvSpPr>
          <p:cNvPr id="4" name="Rectangle 4">
            <a:extLst>
              <a:ext uri="{FF2B5EF4-FFF2-40B4-BE49-F238E27FC236}">
                <a16:creationId xmlns:a16="http://schemas.microsoft.com/office/drawing/2014/main" id="{789BCB75-8918-9F81-7C48-663752B50B8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3091386F-67C4-2A6A-51AC-BBDC626513E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CB8A7BD-5D27-CFFC-AD9C-41A9E86F8CD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47461BF3-C184-C3FF-1700-322E7C0E997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6C4803E-982B-57BE-62E3-FD25C936E5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127">
            <a:extLst>
              <a:ext uri="{FF2B5EF4-FFF2-40B4-BE49-F238E27FC236}">
                <a16:creationId xmlns:a16="http://schemas.microsoft.com/office/drawing/2014/main" id="{F1B88855-429B-F6A1-8F9B-619A74E39B6D}"/>
              </a:ext>
            </a:extLst>
          </p:cNvPr>
          <p:cNvSpPr txBox="1"/>
          <p:nvPr/>
        </p:nvSpPr>
        <p:spPr>
          <a:xfrm>
            <a:off x="8404548" y="4003559"/>
            <a:ext cx="2669481" cy="1323567"/>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النبي الكبير الذي قاد بني إسرائيل في الخروج من مصر وتلقي الوصايا العشرة.</a:t>
            </a:r>
          </a:p>
          <a:p>
            <a:pPr algn="justLow" rtl="1">
              <a:lnSpc>
                <a:spcPct val="125000"/>
              </a:lnSpc>
              <a:defRPr lang="en-US"/>
            </a:pPr>
            <a:r>
              <a:rPr lang="ar-SA" sz="1400" dirty="0">
                <a:latin typeface="Alexandria" charset="0"/>
                <a:cs typeface="Alexandria" charset="0"/>
              </a:rPr>
              <a:t>اعتبرته المدرسة التقليدية نموذجًا للقائد الملهم والحازم.</a:t>
            </a:r>
          </a:p>
        </p:txBody>
      </p:sp>
      <p:sp>
        <p:nvSpPr>
          <p:cNvPr id="10" name="مستطيل 9">
            <a:extLst>
              <a:ext uri="{FF2B5EF4-FFF2-40B4-BE49-F238E27FC236}">
                <a16:creationId xmlns:a16="http://schemas.microsoft.com/office/drawing/2014/main" id="{A259DF23-BA88-4668-09AE-EB27BC48DE68}"/>
              </a:ext>
            </a:extLst>
          </p:cNvPr>
          <p:cNvSpPr/>
          <p:nvPr/>
        </p:nvSpPr>
        <p:spPr>
          <a:xfrm>
            <a:off x="3354212" y="1915151"/>
            <a:ext cx="549874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نماذج لقادة عظماء درستهم المدرسة التقليدية</a:t>
            </a:r>
          </a:p>
        </p:txBody>
      </p:sp>
      <p:sp>
        <p:nvSpPr>
          <p:cNvPr id="11" name="مستطيل: زوايا مستديرة 10">
            <a:extLst>
              <a:ext uri="{FF2B5EF4-FFF2-40B4-BE49-F238E27FC236}">
                <a16:creationId xmlns:a16="http://schemas.microsoft.com/office/drawing/2014/main" id="{109DED48-1E57-541F-7D9F-821C0E7DEC6C}"/>
              </a:ext>
            </a:extLst>
          </p:cNvPr>
          <p:cNvSpPr/>
          <p:nvPr/>
        </p:nvSpPr>
        <p:spPr>
          <a:xfrm>
            <a:off x="8404548" y="3026863"/>
            <a:ext cx="2703443" cy="832240"/>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موسى عليه السلام</a:t>
            </a:r>
          </a:p>
        </p:txBody>
      </p:sp>
      <p:sp>
        <p:nvSpPr>
          <p:cNvPr id="12" name="TextBox 127">
            <a:extLst>
              <a:ext uri="{FF2B5EF4-FFF2-40B4-BE49-F238E27FC236}">
                <a16:creationId xmlns:a16="http://schemas.microsoft.com/office/drawing/2014/main" id="{812DC871-2E4B-3988-431D-505AEB4EC8AD}"/>
              </a:ext>
            </a:extLst>
          </p:cNvPr>
          <p:cNvSpPr txBox="1"/>
          <p:nvPr/>
        </p:nvSpPr>
        <p:spPr>
          <a:xfrm>
            <a:off x="4639466" y="4003559"/>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النبي الأخير والرسول الذي بعث بالدين الإسلامي وبنى أول دولة إسلامية.</a:t>
            </a:r>
          </a:p>
          <a:p>
            <a:pPr algn="justLow" rtl="1">
              <a:lnSpc>
                <a:spcPct val="125000"/>
              </a:lnSpc>
              <a:defRPr lang="en-US"/>
            </a:pPr>
            <a:r>
              <a:rPr lang="ar-SA" sz="1400" dirty="0">
                <a:latin typeface="Alexandria" charset="0"/>
                <a:cs typeface="Alexandria" charset="0"/>
              </a:rPr>
              <a:t>تنظر المدرسة التقليدية إليه على أنه مثال للقائد الحكيم والرؤوف بأتباعه.</a:t>
            </a:r>
          </a:p>
        </p:txBody>
      </p:sp>
      <p:sp>
        <p:nvSpPr>
          <p:cNvPr id="13" name="مستطيل: زوايا مستديرة 12">
            <a:extLst>
              <a:ext uri="{FF2B5EF4-FFF2-40B4-BE49-F238E27FC236}">
                <a16:creationId xmlns:a16="http://schemas.microsoft.com/office/drawing/2014/main" id="{ED7E5AE4-7CB3-C5C1-8E50-BA399FFAE78A}"/>
              </a:ext>
            </a:extLst>
          </p:cNvPr>
          <p:cNvSpPr/>
          <p:nvPr/>
        </p:nvSpPr>
        <p:spPr>
          <a:xfrm>
            <a:off x="4639466" y="3026863"/>
            <a:ext cx="2703443" cy="832240"/>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محمد صلى الله</a:t>
            </a:r>
          </a:p>
          <a:p>
            <a:pPr algn="ctr"/>
            <a:r>
              <a:rPr lang="ar-SA" sz="1800" dirty="0">
                <a:solidFill>
                  <a:schemeClr val="bg1"/>
                </a:solidFill>
                <a:latin typeface="Alexandria" charset="0"/>
                <a:cs typeface="Alexandria" charset="0"/>
              </a:rPr>
              <a:t> عليه وسلم</a:t>
            </a:r>
          </a:p>
        </p:txBody>
      </p:sp>
      <p:sp>
        <p:nvSpPr>
          <p:cNvPr id="14" name="TextBox 127">
            <a:extLst>
              <a:ext uri="{FF2B5EF4-FFF2-40B4-BE49-F238E27FC236}">
                <a16:creationId xmlns:a16="http://schemas.microsoft.com/office/drawing/2014/main" id="{305DACA9-F370-C92A-633F-19A87ACB927D}"/>
              </a:ext>
            </a:extLst>
          </p:cNvPr>
          <p:cNvSpPr txBox="1"/>
          <p:nvPr/>
        </p:nvSpPr>
        <p:spPr>
          <a:xfrm>
            <a:off x="942308" y="4003559"/>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النبي المسيحي الذي اشتهر برسالته الدينية والأخلاقية السامية.</a:t>
            </a:r>
          </a:p>
          <a:p>
            <a:pPr algn="justLow" rtl="1">
              <a:lnSpc>
                <a:spcPct val="125000"/>
              </a:lnSpc>
              <a:defRPr lang="en-US"/>
            </a:pPr>
            <a:r>
              <a:rPr lang="ar-SA" sz="1400" dirty="0">
                <a:latin typeface="Alexandria" charset="0"/>
                <a:cs typeface="Alexandria" charset="0"/>
              </a:rPr>
              <a:t>تعتبره المدرسة التقليدية قائدا روحيا بارزا لقدرته على إلهام الملايين.</a:t>
            </a:r>
          </a:p>
        </p:txBody>
      </p:sp>
      <p:sp>
        <p:nvSpPr>
          <p:cNvPr id="15" name="مستطيل: زوايا مستديرة 14">
            <a:extLst>
              <a:ext uri="{FF2B5EF4-FFF2-40B4-BE49-F238E27FC236}">
                <a16:creationId xmlns:a16="http://schemas.microsoft.com/office/drawing/2014/main" id="{92667436-862A-EFF3-5689-E781B6E43F99}"/>
              </a:ext>
            </a:extLst>
          </p:cNvPr>
          <p:cNvSpPr/>
          <p:nvPr/>
        </p:nvSpPr>
        <p:spPr>
          <a:xfrm>
            <a:off x="942308" y="3026863"/>
            <a:ext cx="2703443" cy="832240"/>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عيسى عليه السلام</a:t>
            </a:r>
          </a:p>
        </p:txBody>
      </p:sp>
    </p:spTree>
    <p:extLst>
      <p:ext uri="{BB962C8B-B14F-4D97-AF65-F5344CB8AC3E}">
        <p14:creationId xmlns:p14="http://schemas.microsoft.com/office/powerpoint/2010/main" val="4039119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A3DCE1E-A42F-1CD3-B2F9-767423937BC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a:ln>
                  <a:noFill/>
                </a:ln>
                <a:solidFill>
                  <a:prstClr val="black"/>
                </a:solidFill>
                <a:effectLst/>
                <a:uLnTx/>
                <a:uFillTx/>
                <a:latin typeface="Alexandria" charset="0"/>
                <a:ea typeface="+mn-ea"/>
                <a:cs typeface="Alexandria" charset="0"/>
              </a:rPr>
              <a:t>   </a:t>
            </a: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b="1" kern="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1" i="0" u="none" strike="noStrike" kern="0" cap="none" spc="0" normalizeH="0" baseline="0" noProof="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7F6B225-0FC9-1521-8AB9-F609FFB0B1BF}"/>
              </a:ext>
            </a:extLst>
          </p:cNvPr>
          <p:cNvSpPr txBox="1"/>
          <p:nvPr/>
        </p:nvSpPr>
        <p:spPr>
          <a:xfrm>
            <a:off x="2888375" y="586164"/>
            <a:ext cx="6424435"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نماذج لقادة عظماء درستهم المدرسة التقليدية</a:t>
            </a:r>
          </a:p>
        </p:txBody>
      </p:sp>
      <p:sp>
        <p:nvSpPr>
          <p:cNvPr id="4" name="Rectangle 4">
            <a:extLst>
              <a:ext uri="{FF2B5EF4-FFF2-40B4-BE49-F238E27FC236}">
                <a16:creationId xmlns:a16="http://schemas.microsoft.com/office/drawing/2014/main" id="{41896E8E-A5E5-67B3-59EE-47546E18BB2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E905A4D-CD6A-888E-C9C1-7EDE528E77B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80CD732-D54E-94D1-5AEF-4C54AE38DC97}"/>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6C0CDAB8-A095-C797-5792-D2BCC2D690B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C0892287-821B-0BC8-6231-7022A7B258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127">
            <a:extLst>
              <a:ext uri="{FF2B5EF4-FFF2-40B4-BE49-F238E27FC236}">
                <a16:creationId xmlns:a16="http://schemas.microsoft.com/office/drawing/2014/main" id="{76C47D8A-0B02-9AFA-A4DB-C2C6F2000BCB}"/>
              </a:ext>
            </a:extLst>
          </p:cNvPr>
          <p:cNvSpPr txBox="1"/>
          <p:nvPr/>
        </p:nvSpPr>
        <p:spPr>
          <a:xfrm>
            <a:off x="8404548" y="4003559"/>
            <a:ext cx="2669481" cy="1862176"/>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قائد عسكري وسياسي فذ من اليونان القديمة، نجح في إنشاء إمبراطورية واسعة قبل وفاته المبكرة.</a:t>
            </a:r>
          </a:p>
          <a:p>
            <a:pPr algn="justLow" rtl="1">
              <a:lnSpc>
                <a:spcPct val="125000"/>
              </a:lnSpc>
              <a:defRPr lang="en-US"/>
            </a:pPr>
            <a:r>
              <a:rPr lang="ar-SA" sz="1400" dirty="0">
                <a:latin typeface="Alexandria" charset="0"/>
                <a:cs typeface="Alexandria" charset="0"/>
              </a:rPr>
              <a:t>المدرسة التقليدية تنظر إلى الإسكندر على أنه مثال للقائد الذي يولد بمواهب قيادية استثنائية.</a:t>
            </a:r>
          </a:p>
        </p:txBody>
      </p:sp>
      <p:sp>
        <p:nvSpPr>
          <p:cNvPr id="10" name="مستطيل 9">
            <a:extLst>
              <a:ext uri="{FF2B5EF4-FFF2-40B4-BE49-F238E27FC236}">
                <a16:creationId xmlns:a16="http://schemas.microsoft.com/office/drawing/2014/main" id="{A74FCCB8-72E1-AED8-0362-C4BF6388FCF0}"/>
              </a:ext>
            </a:extLst>
          </p:cNvPr>
          <p:cNvSpPr/>
          <p:nvPr/>
        </p:nvSpPr>
        <p:spPr>
          <a:xfrm>
            <a:off x="2932180" y="1915151"/>
            <a:ext cx="6324638"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ومن الشخصيات التاريخية التي اهتمت بها المدرسة التقليدية</a:t>
            </a:r>
          </a:p>
        </p:txBody>
      </p:sp>
      <p:sp>
        <p:nvSpPr>
          <p:cNvPr id="11" name="مستطيل: زوايا مستديرة 10">
            <a:extLst>
              <a:ext uri="{FF2B5EF4-FFF2-40B4-BE49-F238E27FC236}">
                <a16:creationId xmlns:a16="http://schemas.microsoft.com/office/drawing/2014/main" id="{B5075AFD-4D0C-D42D-648A-216F91AF717F}"/>
              </a:ext>
            </a:extLst>
          </p:cNvPr>
          <p:cNvSpPr/>
          <p:nvPr/>
        </p:nvSpPr>
        <p:spPr>
          <a:xfrm>
            <a:off x="8404548" y="3026863"/>
            <a:ext cx="2703443" cy="832240"/>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الإسكندر الأكبر</a:t>
            </a:r>
          </a:p>
        </p:txBody>
      </p:sp>
      <p:sp>
        <p:nvSpPr>
          <p:cNvPr id="12" name="TextBox 127">
            <a:extLst>
              <a:ext uri="{FF2B5EF4-FFF2-40B4-BE49-F238E27FC236}">
                <a16:creationId xmlns:a16="http://schemas.microsoft.com/office/drawing/2014/main" id="{461099E3-6D18-8A11-C522-B41BFA19F3DD}"/>
              </a:ext>
            </a:extLst>
          </p:cNvPr>
          <p:cNvSpPr txBox="1"/>
          <p:nvPr/>
        </p:nvSpPr>
        <p:spPr>
          <a:xfrm>
            <a:off x="4639466" y="4003559"/>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القائد العسكري الفرنسي الشهير الذي استطاع خلال مدة حكمه أن يوسع إمبراطورية فرنسا وينتصر في العديد من المعارك.</a:t>
            </a:r>
          </a:p>
          <a:p>
            <a:pPr algn="justLow" rtl="1">
              <a:lnSpc>
                <a:spcPct val="125000"/>
              </a:lnSpc>
              <a:defRPr lang="en-US"/>
            </a:pPr>
            <a:r>
              <a:rPr lang="ar-SA" sz="1400" dirty="0">
                <a:latin typeface="Alexandria" charset="0"/>
                <a:cs typeface="Alexandria" charset="0"/>
              </a:rPr>
              <a:t>يعتبر نموذجا للقائد المولود بالسمات القيادية.</a:t>
            </a:r>
          </a:p>
        </p:txBody>
      </p:sp>
      <p:sp>
        <p:nvSpPr>
          <p:cNvPr id="13" name="مستطيل: زوايا مستديرة 12">
            <a:extLst>
              <a:ext uri="{FF2B5EF4-FFF2-40B4-BE49-F238E27FC236}">
                <a16:creationId xmlns:a16="http://schemas.microsoft.com/office/drawing/2014/main" id="{723CFF29-8381-A266-5502-FF4973079973}"/>
              </a:ext>
            </a:extLst>
          </p:cNvPr>
          <p:cNvSpPr/>
          <p:nvPr/>
        </p:nvSpPr>
        <p:spPr>
          <a:xfrm>
            <a:off x="4639466" y="3026863"/>
            <a:ext cx="2703443" cy="832240"/>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نابليون بونابرت</a:t>
            </a:r>
          </a:p>
        </p:txBody>
      </p:sp>
      <p:sp>
        <p:nvSpPr>
          <p:cNvPr id="14" name="TextBox 127">
            <a:extLst>
              <a:ext uri="{FF2B5EF4-FFF2-40B4-BE49-F238E27FC236}">
                <a16:creationId xmlns:a16="http://schemas.microsoft.com/office/drawing/2014/main" id="{70EFBA73-506E-B4EF-AF94-A5987D258A2F}"/>
              </a:ext>
            </a:extLst>
          </p:cNvPr>
          <p:cNvSpPr txBox="1"/>
          <p:nvPr/>
        </p:nvSpPr>
        <p:spPr>
          <a:xfrm>
            <a:off x="942308" y="4003559"/>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الرئيس الأمريكي الشهير الذي قاد البلاد خلال الحرب الأهلية الأمريكية نجاحه في توحيد البلاد والقضاء على العبودية</a:t>
            </a:r>
          </a:p>
          <a:p>
            <a:pPr algn="justLow" rtl="1">
              <a:lnSpc>
                <a:spcPct val="125000"/>
              </a:lnSpc>
              <a:defRPr lang="en-US"/>
            </a:pPr>
            <a:r>
              <a:rPr lang="ar-SA" sz="1400" dirty="0">
                <a:latin typeface="Alexandria" charset="0"/>
                <a:cs typeface="Alexandria" charset="0"/>
              </a:rPr>
              <a:t>هذا جعله محط اهتمام المدرسة التقليدية في القيادة.</a:t>
            </a:r>
          </a:p>
        </p:txBody>
      </p:sp>
      <p:sp>
        <p:nvSpPr>
          <p:cNvPr id="15" name="مستطيل: زوايا مستديرة 14">
            <a:extLst>
              <a:ext uri="{FF2B5EF4-FFF2-40B4-BE49-F238E27FC236}">
                <a16:creationId xmlns:a16="http://schemas.microsoft.com/office/drawing/2014/main" id="{4B1E98CF-6D8E-A5E4-C45C-568FE0A7BF80}"/>
              </a:ext>
            </a:extLst>
          </p:cNvPr>
          <p:cNvSpPr/>
          <p:nvPr/>
        </p:nvSpPr>
        <p:spPr>
          <a:xfrm>
            <a:off x="942308" y="3026863"/>
            <a:ext cx="2703443" cy="832240"/>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أبراهام لينكولن</a:t>
            </a:r>
          </a:p>
        </p:txBody>
      </p:sp>
    </p:spTree>
    <p:extLst>
      <p:ext uri="{BB962C8B-B14F-4D97-AF65-F5344CB8AC3E}">
        <p14:creationId xmlns:p14="http://schemas.microsoft.com/office/powerpoint/2010/main" val="889976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7FBE6C-2B38-F5FF-CDAC-085D492DA98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93ABF1E2-6C58-3EF0-8626-DA9E0378744E}"/>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CD888B39-DAC0-F873-439B-8FCC49D4F3E2}"/>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6465D4A5-F386-561A-F5FD-3EE8A02E7000}"/>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2E94BD3F-E584-334E-1E7B-32868C3B5D3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E6FEF6E3-D896-7ACD-4592-7D641A1DC34F}"/>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BEA6D1A6-F85E-90AB-F835-79AFE95B03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3ACF0798-F209-1C05-64CB-E742DE2C6992}"/>
              </a:ext>
            </a:extLst>
          </p:cNvPr>
          <p:cNvSpPr txBox="1"/>
          <p:nvPr/>
        </p:nvSpPr>
        <p:spPr>
          <a:xfrm>
            <a:off x="1728534" y="2864161"/>
            <a:ext cx="2899735"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النظرية السلوكية</a:t>
            </a:r>
            <a:endParaRPr lang="en-US" sz="2000" b="1" dirty="0">
              <a:solidFill>
                <a:srgbClr val="00B0F0"/>
              </a:solidFill>
              <a:latin typeface="Alexandria" pitchFamily="2" charset="-78"/>
              <a:cs typeface="Alexandria" pitchFamily="2" charset="-78"/>
            </a:endParaRPr>
          </a:p>
        </p:txBody>
      </p:sp>
      <p:pic>
        <p:nvPicPr>
          <p:cNvPr id="10" name="صورة 9">
            <a:extLst>
              <a:ext uri="{FF2B5EF4-FFF2-40B4-BE49-F238E27FC236}">
                <a16:creationId xmlns:a16="http://schemas.microsoft.com/office/drawing/2014/main" id="{2F0462AD-9FFD-D1A8-D742-F336BD686416}"/>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6428855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2F2CD1-A432-7A7D-82D5-591F5B053F2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بسبب الانتقادات التي وجهت لنظرية السمات قام الباحثون في تحويل اهتمامهم من محاولة تعريف سمات القادة إلى محاولة دراسة سلوكيات القادة من حيث:</a:t>
            </a:r>
          </a:p>
          <a:p>
            <a:pPr marL="282575" marR="0" lvl="0" algn="justLow" defTabSz="914400" eaLnBrk="1" fontAlgn="auto" latinLnBrk="0" hangingPunct="1">
              <a:lnSpc>
                <a:spcPct val="150000"/>
              </a:lnSpc>
              <a:spcBef>
                <a:spcPts val="0"/>
              </a:spcBef>
              <a:spcAft>
                <a:spcPts val="0"/>
              </a:spcAft>
              <a:buClrTx/>
              <a:buSzTx/>
              <a:tabLst/>
              <a:defRPr/>
            </a:pPr>
            <a:r>
              <a:rPr kumimoji="0" lang="ar-SA" sz="1400" i="0" u="none" strike="noStrike" kern="0" cap="none" spc="0" normalizeH="0" baseline="0" noProof="0" dirty="0">
                <a:ln>
                  <a:noFill/>
                </a:ln>
                <a:solidFill>
                  <a:srgbClr val="00B0F0"/>
                </a:solidFill>
                <a:effectLst/>
                <a:uLnTx/>
                <a:uFillTx/>
                <a:latin typeface="Alexandria" charset="0"/>
                <a:ea typeface="+mn-ea"/>
                <a:cs typeface="Alexandria" charset="0"/>
              </a:rPr>
              <a:t>ما يفعله القادة في الواقع. وكيف يفعلونه.</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وقد قاموا بوضع برنامج لبناء استبانة وصف سلوك القادة، وهو أشمل البرامج حيث تم بناء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قائمة ب 1800 سلوك محتمل للقادة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ما تسمى الآن بـ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(الاستقصاء الوظيفي للسلوك القيادي).</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وقد أشارت نتائج هذا الاستقصاء إلى وجود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3 أبعاد للنمط القيادي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a:t>
            </a:r>
          </a:p>
          <a:p>
            <a:pPr marL="625475" indent="-342900" algn="justLow">
              <a:lnSpc>
                <a:spcPct val="150000"/>
              </a:lnSpc>
              <a:buFont typeface="+mj-lt"/>
              <a:buAutoNum type="arabicPeriod"/>
              <a:defRPr/>
            </a:pPr>
            <a:r>
              <a:rPr lang="ar-SA" sz="1400" kern="0" dirty="0">
                <a:solidFill>
                  <a:srgbClr val="00B0F0"/>
                </a:solidFill>
                <a:latin typeface="Alexandria" charset="0"/>
                <a:cs typeface="Alexandria" charset="0"/>
              </a:rPr>
              <a:t>الحفاظ على الجماعة.</a:t>
            </a:r>
          </a:p>
          <a:p>
            <a:pPr marL="625475" indent="-342900" algn="justLow">
              <a:lnSpc>
                <a:spcPct val="150000"/>
              </a:lnSpc>
              <a:buFont typeface="+mj-lt"/>
              <a:buAutoNum type="arabicPeriod"/>
              <a:defRPr/>
            </a:pPr>
            <a:r>
              <a:rPr lang="ar-SA" sz="1400" kern="0" dirty="0">
                <a:solidFill>
                  <a:srgbClr val="00B0F0"/>
                </a:solidFill>
                <a:latin typeface="Alexandria" charset="0"/>
                <a:cs typeface="Alexandria" charset="0"/>
              </a:rPr>
              <a:t>تحقيق الأهداف الموضوعة.</a:t>
            </a:r>
          </a:p>
          <a:p>
            <a:pPr marL="625475" indent="-342900" algn="justLow">
              <a:lnSpc>
                <a:spcPct val="150000"/>
              </a:lnSpc>
              <a:buFont typeface="+mj-lt"/>
              <a:buAutoNum type="arabicPeriod"/>
              <a:defRPr/>
            </a:pPr>
            <a:r>
              <a:rPr lang="ar-SA" sz="1400" kern="0" dirty="0">
                <a:solidFill>
                  <a:srgbClr val="00B0F0"/>
                </a:solidFill>
                <a:latin typeface="Alexandria" charset="0"/>
                <a:cs typeface="Alexandria" charset="0"/>
              </a:rPr>
              <a:t>التفاعل.</a:t>
            </a:r>
          </a:p>
          <a:p>
            <a:pPr marL="625475" indent="-342900" algn="justLow">
              <a:lnSpc>
                <a:spcPct val="150000"/>
              </a:lnSpc>
              <a:buFont typeface="+mj-lt"/>
              <a:buAutoNum type="arabicPeriod"/>
              <a:defRPr/>
            </a:pPr>
            <a:endParaRPr lang="ar-SA" sz="800" kern="0" dirty="0">
              <a:solidFill>
                <a:srgbClr val="00B0F0"/>
              </a:solidFill>
              <a:latin typeface="Alexandria" charset="0"/>
              <a:cs typeface="Alexandria" charset="0"/>
            </a:endParaRPr>
          </a:p>
          <a:p>
            <a:pPr marL="282575" algn="justLow">
              <a:lnSpc>
                <a:spcPct val="150000"/>
              </a:lnSpc>
              <a:defRPr/>
            </a:pPr>
            <a:r>
              <a:rPr lang="ar-SA" sz="1400" b="1" kern="0" dirty="0">
                <a:solidFill>
                  <a:srgbClr val="00B0F0"/>
                </a:solidFill>
                <a:latin typeface="Alexandria" charset="0"/>
                <a:cs typeface="Alexandria" charset="0"/>
              </a:rPr>
              <a:t>ومن أبرز التوجهات في النظرية السلوكية: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E234130-746A-493A-39B9-8EC7ACE32F66}"/>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مقدمة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85644D98-90EB-3265-CC54-4FF4EC99C67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35D69EE-04EE-1CFA-DC1C-4FC2E2BE3CE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684E90D-8A89-8C7B-2C84-4DE66336699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CA7B763-488D-8AFE-1BE3-5E85ABD9AA8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A20DADCC-6A54-6BD0-DC3A-3AFEAF07BF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D0215888-7EDC-CC64-7D6E-38284015ECFE}"/>
              </a:ext>
            </a:extLst>
          </p:cNvPr>
          <p:cNvSpPr/>
          <p:nvPr/>
        </p:nvSpPr>
        <p:spPr>
          <a:xfrm>
            <a:off x="4697278" y="5517552"/>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نظرية الشبكة الإدارية</a:t>
            </a:r>
          </a:p>
        </p:txBody>
      </p:sp>
      <p:sp>
        <p:nvSpPr>
          <p:cNvPr id="10" name="Round Diagonal Corner Rectangle 17">
            <a:extLst>
              <a:ext uri="{FF2B5EF4-FFF2-40B4-BE49-F238E27FC236}">
                <a16:creationId xmlns:a16="http://schemas.microsoft.com/office/drawing/2014/main" id="{DC00C31C-0589-6269-EF09-1D33C6B97F05}"/>
              </a:ext>
            </a:extLst>
          </p:cNvPr>
          <p:cNvSpPr/>
          <p:nvPr/>
        </p:nvSpPr>
        <p:spPr>
          <a:xfrm>
            <a:off x="1801401" y="5517552"/>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نظرية </a:t>
            </a:r>
            <a:r>
              <a:rPr lang="en-US" sz="1600" dirty="0">
                <a:solidFill>
                  <a:schemeClr val="bg1"/>
                </a:solidFill>
                <a:latin typeface="Alexandria" pitchFamily="2" charset="-78"/>
                <a:cs typeface="Alexandria" pitchFamily="2" charset="-78"/>
              </a:rPr>
              <a:t>Y &amp; X</a:t>
            </a:r>
            <a:endParaRPr lang="ar-SA" sz="1600" dirty="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3878456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A3E09DB-E6A8-051F-6889-3A813553C4F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بنيت على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محورين هما (الاهتمام بالعمل والاهتمام بالعاملين)</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والجدول التالي يوضح صورة مبسطة لشبكة سلوك القائد:</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7697117-A46E-53AE-E3B7-1A8FCB67E6C6}"/>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نظرية الشبكة الإدارية</a:t>
            </a:r>
          </a:p>
        </p:txBody>
      </p:sp>
      <p:sp>
        <p:nvSpPr>
          <p:cNvPr id="4" name="Rectangle 4">
            <a:extLst>
              <a:ext uri="{FF2B5EF4-FFF2-40B4-BE49-F238E27FC236}">
                <a16:creationId xmlns:a16="http://schemas.microsoft.com/office/drawing/2014/main" id="{DF2AE832-88AE-33CB-2BE5-1C70DE72BEF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25E4380-677B-28D3-1184-D45FD402E75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C9A389B-4FF0-1462-D338-88D1C682ED5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F7ABE8F-FE33-6192-DE43-9B0E4F401FC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7F452291-EE35-8402-99B6-93D5CF3420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6">
            <a:extLst>
              <a:ext uri="{FF2B5EF4-FFF2-40B4-BE49-F238E27FC236}">
                <a16:creationId xmlns:a16="http://schemas.microsoft.com/office/drawing/2014/main" id="{25D6A80C-6CF3-F67E-AEA5-D9CC8898979C}"/>
              </a:ext>
            </a:extLst>
          </p:cNvPr>
          <p:cNvSpPr/>
          <p:nvPr/>
        </p:nvSpPr>
        <p:spPr>
          <a:xfrm>
            <a:off x="2686930" y="4081555"/>
            <a:ext cx="6991920" cy="440800"/>
          </a:xfrm>
          <a:prstGeom prst="rect">
            <a:avLst/>
          </a:prstGeom>
          <a:noFill/>
          <a:ln>
            <a:solidFill>
              <a:srgbClr val="40404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
        <p:nvSpPr>
          <p:cNvPr id="12" name="Rectangle 9">
            <a:extLst>
              <a:ext uri="{FF2B5EF4-FFF2-40B4-BE49-F238E27FC236}">
                <a16:creationId xmlns:a16="http://schemas.microsoft.com/office/drawing/2014/main" id="{47F2A054-C85C-83F8-65B4-8A122A72535F}"/>
              </a:ext>
            </a:extLst>
          </p:cNvPr>
          <p:cNvSpPr/>
          <p:nvPr/>
        </p:nvSpPr>
        <p:spPr>
          <a:xfrm>
            <a:off x="6445072" y="3215246"/>
            <a:ext cx="2745223"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عالي الاهتمام ببعد للعمل. </a:t>
            </a:r>
          </a:p>
          <a:p>
            <a:pPr algn="ctr"/>
            <a:endParaRPr lang="ar-SA" sz="1400" dirty="0">
              <a:latin typeface="Alexandria" pitchFamily="2" charset="-78"/>
              <a:cs typeface="Alexandria" pitchFamily="2" charset="-78"/>
            </a:endParaRPr>
          </a:p>
          <a:p>
            <a:pPr algn="ctr"/>
            <a:r>
              <a:rPr lang="ar-SA" sz="1400" i="0" u="none" strike="noStrike" dirty="0">
                <a:effectLst/>
                <a:latin typeface="Alexandria" pitchFamily="2" charset="-78"/>
                <a:cs typeface="Alexandria" pitchFamily="2" charset="-78"/>
              </a:rPr>
              <a:t>عالي الاهتمام ببعد مراعاة العاملين.</a:t>
            </a:r>
            <a:endParaRPr lang="ar-SA" sz="1400" dirty="0">
              <a:solidFill>
                <a:schemeClr val="bg1"/>
              </a:solidFill>
              <a:latin typeface="Alexandria" pitchFamily="2" charset="-78"/>
              <a:cs typeface="Alexandria" pitchFamily="2" charset="-78"/>
            </a:endParaRPr>
          </a:p>
        </p:txBody>
      </p:sp>
      <p:sp>
        <p:nvSpPr>
          <p:cNvPr id="13" name="Rectangle 10">
            <a:extLst>
              <a:ext uri="{FF2B5EF4-FFF2-40B4-BE49-F238E27FC236}">
                <a16:creationId xmlns:a16="http://schemas.microsoft.com/office/drawing/2014/main" id="{9573A3E4-786A-DA0A-5A75-FF4A9E7DD68F}"/>
              </a:ext>
            </a:extLst>
          </p:cNvPr>
          <p:cNvSpPr/>
          <p:nvPr/>
        </p:nvSpPr>
        <p:spPr>
          <a:xfrm rot="5400000" flipH="1">
            <a:off x="7794244" y="1827202"/>
            <a:ext cx="46882" cy="274522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
        <p:nvSpPr>
          <p:cNvPr id="14" name="Rectangle 12">
            <a:extLst>
              <a:ext uri="{FF2B5EF4-FFF2-40B4-BE49-F238E27FC236}">
                <a16:creationId xmlns:a16="http://schemas.microsoft.com/office/drawing/2014/main" id="{7FB9C3BE-9140-0DCD-4F3A-43DBA340E3FF}"/>
              </a:ext>
            </a:extLst>
          </p:cNvPr>
          <p:cNvSpPr/>
          <p:nvPr/>
        </p:nvSpPr>
        <p:spPr>
          <a:xfrm>
            <a:off x="3089029" y="3215246"/>
            <a:ext cx="2745223"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عالي الاهتمام ببعد مراعاة العاملين</a:t>
            </a:r>
            <a:r>
              <a:rPr lang="ar-SA" sz="1400" dirty="0">
                <a:latin typeface="Alexandria" pitchFamily="2" charset="-78"/>
                <a:cs typeface="Alexandria" pitchFamily="2" charset="-78"/>
              </a:rPr>
              <a:t>.</a:t>
            </a:r>
          </a:p>
          <a:p>
            <a:pPr algn="ctr"/>
            <a:endParaRPr lang="ar-SA" sz="1400" i="0" u="none" strike="noStrike" dirty="0">
              <a:effectLst/>
              <a:latin typeface="Alexandria" pitchFamily="2" charset="-78"/>
              <a:cs typeface="Alexandria" pitchFamily="2" charset="-78"/>
            </a:endParaRPr>
          </a:p>
          <a:p>
            <a:pPr algn="ctr"/>
            <a:r>
              <a:rPr lang="ar-SA" sz="1400" i="0" u="none" strike="noStrike" dirty="0">
                <a:effectLst/>
                <a:latin typeface="Alexandria" pitchFamily="2" charset="-78"/>
                <a:cs typeface="Alexandria" pitchFamily="2" charset="-78"/>
              </a:rPr>
              <a:t>قليل الاهتمام ببعد العمل.</a:t>
            </a:r>
            <a:endParaRPr lang="ar-SA" sz="1400" dirty="0">
              <a:solidFill>
                <a:schemeClr val="bg1"/>
              </a:solidFill>
              <a:latin typeface="Alexandria" pitchFamily="2" charset="-78"/>
              <a:cs typeface="Alexandria" pitchFamily="2" charset="-78"/>
            </a:endParaRPr>
          </a:p>
        </p:txBody>
      </p:sp>
      <p:sp>
        <p:nvSpPr>
          <p:cNvPr id="15" name="Rectangle 13">
            <a:extLst>
              <a:ext uri="{FF2B5EF4-FFF2-40B4-BE49-F238E27FC236}">
                <a16:creationId xmlns:a16="http://schemas.microsoft.com/office/drawing/2014/main" id="{F2D09C27-617B-3A1D-3F2C-F7F937F12852}"/>
              </a:ext>
            </a:extLst>
          </p:cNvPr>
          <p:cNvSpPr/>
          <p:nvPr/>
        </p:nvSpPr>
        <p:spPr>
          <a:xfrm rot="5400000" flipH="1">
            <a:off x="4438200" y="1827202"/>
            <a:ext cx="46882" cy="274522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
        <p:nvSpPr>
          <p:cNvPr id="16" name="Rectangle 9">
            <a:extLst>
              <a:ext uri="{FF2B5EF4-FFF2-40B4-BE49-F238E27FC236}">
                <a16:creationId xmlns:a16="http://schemas.microsoft.com/office/drawing/2014/main" id="{2DAB75A6-8CF2-30C5-A814-6730F5AC860E}"/>
              </a:ext>
            </a:extLst>
          </p:cNvPr>
          <p:cNvSpPr/>
          <p:nvPr/>
        </p:nvSpPr>
        <p:spPr>
          <a:xfrm>
            <a:off x="6442727" y="4352381"/>
            <a:ext cx="2745223"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عالي الاهتمام ببعد العمل. </a:t>
            </a:r>
          </a:p>
          <a:p>
            <a:pPr algn="ctr"/>
            <a:endParaRPr lang="ar-SA" sz="1400" dirty="0">
              <a:latin typeface="Alexandria" pitchFamily="2" charset="-78"/>
              <a:cs typeface="Alexandria" pitchFamily="2" charset="-78"/>
            </a:endParaRPr>
          </a:p>
          <a:p>
            <a:pPr algn="ctr"/>
            <a:r>
              <a:rPr lang="ar-SA" sz="1400" i="0" u="none" strike="noStrike" dirty="0">
                <a:effectLst/>
                <a:latin typeface="Alexandria" pitchFamily="2" charset="-78"/>
                <a:cs typeface="Alexandria" pitchFamily="2" charset="-78"/>
              </a:rPr>
              <a:t>قليل الاهتمام ببعد مراعاة العاملين.</a:t>
            </a:r>
            <a:endParaRPr lang="ar-SA" sz="1400" dirty="0">
              <a:solidFill>
                <a:schemeClr val="bg1"/>
              </a:solidFill>
              <a:latin typeface="Alexandria" pitchFamily="2" charset="-78"/>
              <a:cs typeface="Alexandria" pitchFamily="2" charset="-78"/>
            </a:endParaRPr>
          </a:p>
        </p:txBody>
      </p:sp>
      <p:sp>
        <p:nvSpPr>
          <p:cNvPr id="17" name="Rectangle 10">
            <a:extLst>
              <a:ext uri="{FF2B5EF4-FFF2-40B4-BE49-F238E27FC236}">
                <a16:creationId xmlns:a16="http://schemas.microsoft.com/office/drawing/2014/main" id="{AF15CE57-3893-5F54-F900-8C229CD2287D}"/>
              </a:ext>
            </a:extLst>
          </p:cNvPr>
          <p:cNvSpPr/>
          <p:nvPr/>
        </p:nvSpPr>
        <p:spPr>
          <a:xfrm rot="5400000" flipH="1">
            <a:off x="7791899" y="2964337"/>
            <a:ext cx="46882" cy="274522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
        <p:nvSpPr>
          <p:cNvPr id="18" name="Rectangle 12">
            <a:extLst>
              <a:ext uri="{FF2B5EF4-FFF2-40B4-BE49-F238E27FC236}">
                <a16:creationId xmlns:a16="http://schemas.microsoft.com/office/drawing/2014/main" id="{B4F9AA70-EBD5-6CE1-122D-31FA86FB0F88}"/>
              </a:ext>
            </a:extLst>
          </p:cNvPr>
          <p:cNvSpPr/>
          <p:nvPr/>
        </p:nvSpPr>
        <p:spPr>
          <a:xfrm>
            <a:off x="3086684" y="4352381"/>
            <a:ext cx="2745223" cy="108914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i="0" u="none" strike="noStrike" dirty="0">
                <a:effectLst/>
                <a:latin typeface="Alexandria" pitchFamily="2" charset="-78"/>
                <a:cs typeface="Alexandria" pitchFamily="2" charset="-78"/>
              </a:rPr>
              <a:t>قليل الاهتمام ببعد مراعاة العاملين.</a:t>
            </a:r>
          </a:p>
          <a:p>
            <a:pPr algn="ctr"/>
            <a:endParaRPr lang="ar-SA" sz="1400" dirty="0">
              <a:latin typeface="Alexandria" pitchFamily="2" charset="-78"/>
              <a:cs typeface="Alexandria" pitchFamily="2" charset="-78"/>
            </a:endParaRPr>
          </a:p>
          <a:p>
            <a:pPr algn="ctr"/>
            <a:r>
              <a:rPr lang="ar-SA" sz="1400" i="0" u="none" strike="noStrike" dirty="0">
                <a:effectLst/>
                <a:latin typeface="Alexandria" pitchFamily="2" charset="-78"/>
                <a:cs typeface="Alexandria" pitchFamily="2" charset="-78"/>
              </a:rPr>
              <a:t>قليل الاهتمام ببعد العمل.</a:t>
            </a:r>
            <a:endParaRPr lang="ar-SA" sz="1400" dirty="0">
              <a:solidFill>
                <a:schemeClr val="bg1"/>
              </a:solidFill>
              <a:latin typeface="Alexandria" pitchFamily="2" charset="-78"/>
              <a:cs typeface="Alexandria" pitchFamily="2" charset="-78"/>
            </a:endParaRPr>
          </a:p>
        </p:txBody>
      </p:sp>
      <p:sp>
        <p:nvSpPr>
          <p:cNvPr id="19" name="Rectangle 13">
            <a:extLst>
              <a:ext uri="{FF2B5EF4-FFF2-40B4-BE49-F238E27FC236}">
                <a16:creationId xmlns:a16="http://schemas.microsoft.com/office/drawing/2014/main" id="{BA44C070-9588-20FB-6280-52150BD03DC3}"/>
              </a:ext>
            </a:extLst>
          </p:cNvPr>
          <p:cNvSpPr/>
          <p:nvPr/>
        </p:nvSpPr>
        <p:spPr>
          <a:xfrm rot="5400000" flipH="1">
            <a:off x="4435855" y="2964337"/>
            <a:ext cx="46882" cy="274522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a:latin typeface="Alexandria" pitchFamily="2" charset="-78"/>
              <a:cs typeface="Alexandria" pitchFamily="2" charset="-78"/>
            </a:endParaRPr>
          </a:p>
        </p:txBody>
      </p:sp>
    </p:spTree>
    <p:extLst>
      <p:ext uri="{BB962C8B-B14F-4D97-AF65-F5344CB8AC3E}">
        <p14:creationId xmlns:p14="http://schemas.microsoft.com/office/powerpoint/2010/main" val="14637828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4A321E70-C0D4-03AB-4530-095C9CF457C6}"/>
              </a:ext>
            </a:extLst>
          </p:cNvPr>
          <p:cNvSpPr txBox="1"/>
          <p:nvPr/>
        </p:nvSpPr>
        <p:spPr>
          <a:xfrm>
            <a:off x="3155600"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النماذج القيادية في نظرية الشبكة الإدارية</a:t>
            </a:r>
          </a:p>
        </p:txBody>
      </p:sp>
      <p:sp>
        <p:nvSpPr>
          <p:cNvPr id="3" name="TextBox 3">
            <a:extLst>
              <a:ext uri="{FF2B5EF4-FFF2-40B4-BE49-F238E27FC236}">
                <a16:creationId xmlns:a16="http://schemas.microsoft.com/office/drawing/2014/main" id="{0F48E9B9-C97F-7BA3-74DD-81FCD2589D7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4" name="Graphic 21">
            <a:extLst>
              <a:ext uri="{FF2B5EF4-FFF2-40B4-BE49-F238E27FC236}">
                <a16:creationId xmlns:a16="http://schemas.microsoft.com/office/drawing/2014/main" id="{CF6DE342-8B62-B68F-8E49-9A5129AFB6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Rounded Corners 24">
            <a:extLst>
              <a:ext uri="{FF2B5EF4-FFF2-40B4-BE49-F238E27FC236}">
                <a16:creationId xmlns:a16="http://schemas.microsoft.com/office/drawing/2014/main" id="{6A12C28D-8BE1-8BC4-4643-2301F28F29A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4D8B6768-AC86-42D8-E1D1-DAA52A47D44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C681BC92-7F1B-A1DB-E33A-BE83987BB17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5D98C245-8C6C-F64A-7F6B-61E4C09C750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9" name="Round Diagonal Corner Rectangle 34">
            <a:extLst>
              <a:ext uri="{FF2B5EF4-FFF2-40B4-BE49-F238E27FC236}">
                <a16:creationId xmlns:a16="http://schemas.microsoft.com/office/drawing/2014/main" id="{C6C955BA-ED32-93C0-5B62-31108539BF28}"/>
              </a:ext>
            </a:extLst>
          </p:cNvPr>
          <p:cNvSpPr/>
          <p:nvPr/>
        </p:nvSpPr>
        <p:spPr>
          <a:xfrm>
            <a:off x="2558349" y="1859476"/>
            <a:ext cx="7933052" cy="727974"/>
          </a:xfrm>
          <a:prstGeom prst="round2DiagRect">
            <a:avLst>
              <a:gd name="adj1" fmla="val 50000"/>
              <a:gd name="adj2" fmla="val 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b="1" dirty="0">
                <a:latin typeface="Alexandria" charset="0"/>
                <a:cs typeface="Alexandria" charset="0"/>
              </a:rPr>
              <a:t>القيادة المنعزلة: </a:t>
            </a:r>
            <a:r>
              <a:rPr lang="ar-SA" dirty="0">
                <a:latin typeface="Alexandria" charset="0"/>
                <a:cs typeface="Alexandria" charset="0"/>
              </a:rPr>
              <a:t>اهتمام منخفض بالإنتاج والأفراد.</a:t>
            </a:r>
            <a:endParaRPr lang="ar-SA" b="1" dirty="0">
              <a:solidFill>
                <a:srgbClr val="FFFFFF"/>
              </a:solidFill>
            </a:endParaRPr>
          </a:p>
        </p:txBody>
      </p:sp>
      <p:sp>
        <p:nvSpPr>
          <p:cNvPr id="10" name="Round Diagonal Corner Rectangle 36">
            <a:extLst>
              <a:ext uri="{FF2B5EF4-FFF2-40B4-BE49-F238E27FC236}">
                <a16:creationId xmlns:a16="http://schemas.microsoft.com/office/drawing/2014/main" id="{CC2FE36F-C30A-15A1-D8A9-127B29EF0210}"/>
              </a:ext>
            </a:extLst>
          </p:cNvPr>
          <p:cNvSpPr/>
          <p:nvPr/>
        </p:nvSpPr>
        <p:spPr>
          <a:xfrm>
            <a:off x="2558347" y="2714204"/>
            <a:ext cx="7933052" cy="727974"/>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b="1" dirty="0">
                <a:solidFill>
                  <a:prstClr val="white"/>
                </a:solidFill>
                <a:latin typeface="Alexandria" charset="0"/>
                <a:cs typeface="Alexandria" charset="0"/>
              </a:rPr>
              <a:t>القيادة التسهيلية: </a:t>
            </a:r>
            <a:r>
              <a:rPr lang="ar-SA" dirty="0">
                <a:solidFill>
                  <a:prstClr val="white"/>
                </a:solidFill>
                <a:latin typeface="Alexandria" charset="0"/>
                <a:cs typeface="Alexandria" charset="0"/>
              </a:rPr>
              <a:t>اهتمام مرتفع بالأفراد واهتمام منخفض بالإنتاج</a:t>
            </a:r>
            <a:endParaRPr lang="ar-SA" b="1" dirty="0">
              <a:solidFill>
                <a:srgbClr val="FFFFFF"/>
              </a:solidFill>
            </a:endParaRPr>
          </a:p>
        </p:txBody>
      </p:sp>
      <p:sp>
        <p:nvSpPr>
          <p:cNvPr id="11" name="Round Diagonal Corner Rectangle 39">
            <a:extLst>
              <a:ext uri="{FF2B5EF4-FFF2-40B4-BE49-F238E27FC236}">
                <a16:creationId xmlns:a16="http://schemas.microsoft.com/office/drawing/2014/main" id="{FA123249-D24E-5111-C489-8439E34F278C}"/>
              </a:ext>
            </a:extLst>
          </p:cNvPr>
          <p:cNvSpPr/>
          <p:nvPr/>
        </p:nvSpPr>
        <p:spPr>
          <a:xfrm>
            <a:off x="2565755" y="3534382"/>
            <a:ext cx="792564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b="1" dirty="0">
                <a:solidFill>
                  <a:prstClr val="white"/>
                </a:solidFill>
                <a:latin typeface="Alexandria" charset="0"/>
                <a:cs typeface="Alexandria" charset="0"/>
              </a:rPr>
              <a:t>القيادة المتوازنة: </a:t>
            </a:r>
            <a:r>
              <a:rPr lang="ar-SA" dirty="0">
                <a:solidFill>
                  <a:prstClr val="white"/>
                </a:solidFill>
                <a:latin typeface="Alexandria" charset="0"/>
                <a:cs typeface="Alexandria" charset="0"/>
              </a:rPr>
              <a:t>اهتمام معتدل بكل من الإنتاج والأفراد.</a:t>
            </a:r>
            <a:endParaRPr lang="ar-SA" b="1" dirty="0">
              <a:solidFill>
                <a:srgbClr val="FFFFFF"/>
              </a:solidFill>
            </a:endParaRPr>
          </a:p>
        </p:txBody>
      </p:sp>
      <p:sp>
        <p:nvSpPr>
          <p:cNvPr id="12" name="Round Diagonal Corner Rectangle 42">
            <a:extLst>
              <a:ext uri="{FF2B5EF4-FFF2-40B4-BE49-F238E27FC236}">
                <a16:creationId xmlns:a16="http://schemas.microsoft.com/office/drawing/2014/main" id="{0E3DD3F1-419B-E1A3-9A0E-A41CEAA3CB91}"/>
              </a:ext>
            </a:extLst>
          </p:cNvPr>
          <p:cNvSpPr/>
          <p:nvPr/>
        </p:nvSpPr>
        <p:spPr>
          <a:xfrm>
            <a:off x="2565757" y="4354561"/>
            <a:ext cx="7925642" cy="727974"/>
          </a:xfrm>
          <a:prstGeom prst="round2DiagRect">
            <a:avLst>
              <a:gd name="adj1" fmla="val 50000"/>
              <a:gd name="adj2" fmla="val 0"/>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750" b="1" dirty="0">
                <a:solidFill>
                  <a:srgbClr val="203E5F"/>
                </a:solidFill>
                <a:latin typeface="Alexandria" charset="0"/>
                <a:cs typeface="Alexandria" charset="0"/>
              </a:rPr>
              <a:t>القيادة المُنَظِّمَة</a:t>
            </a:r>
            <a:r>
              <a:rPr lang="ar-SA" sz="1750" dirty="0">
                <a:solidFill>
                  <a:srgbClr val="203E5F"/>
                </a:solidFill>
                <a:latin typeface="Alexandria" charset="0"/>
                <a:cs typeface="Alexandria" charset="0"/>
              </a:rPr>
              <a:t>: اهتمام مرتفع بالإنتاج واهتمام منخفض بالأفراد.</a:t>
            </a:r>
            <a:endParaRPr lang="ar-SA" sz="1750" b="1" dirty="0">
              <a:solidFill>
                <a:srgbClr val="203E5F"/>
              </a:solidFill>
            </a:endParaRPr>
          </a:p>
        </p:txBody>
      </p:sp>
      <p:sp>
        <p:nvSpPr>
          <p:cNvPr id="13" name="Round Diagonal Corner Rectangle 44">
            <a:extLst>
              <a:ext uri="{FF2B5EF4-FFF2-40B4-BE49-F238E27FC236}">
                <a16:creationId xmlns:a16="http://schemas.microsoft.com/office/drawing/2014/main" id="{0335B226-AF57-B8BF-0B19-89907B008682}"/>
              </a:ext>
            </a:extLst>
          </p:cNvPr>
          <p:cNvSpPr/>
          <p:nvPr/>
        </p:nvSpPr>
        <p:spPr>
          <a:xfrm>
            <a:off x="2558347" y="5138941"/>
            <a:ext cx="7933050" cy="727974"/>
          </a:xfrm>
          <a:prstGeom prst="round2DiagRect">
            <a:avLst>
              <a:gd name="adj1" fmla="val 50000"/>
              <a:gd name="adj2" fmla="val 0"/>
            </a:avLst>
          </a:prstGeom>
          <a:solidFill>
            <a:srgbClr val="FEEFC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b="1" dirty="0">
                <a:solidFill>
                  <a:srgbClr val="203E5F"/>
                </a:solidFill>
                <a:latin typeface="Alexandria" charset="0"/>
                <a:cs typeface="Alexandria" charset="0"/>
              </a:rPr>
              <a:t>القيادة الفريقية: </a:t>
            </a:r>
            <a:r>
              <a:rPr lang="ar-SA" dirty="0">
                <a:solidFill>
                  <a:srgbClr val="203E5F"/>
                </a:solidFill>
                <a:latin typeface="Alexandria" charset="0"/>
                <a:cs typeface="Alexandria" charset="0"/>
              </a:rPr>
              <a:t>اهتمام مرتفع بكل من الإنتاج والأفراد.</a:t>
            </a:r>
            <a:endParaRPr lang="ar-SA" b="1" dirty="0">
              <a:solidFill>
                <a:srgbClr val="203E5F"/>
              </a:solidFill>
            </a:endParaRPr>
          </a:p>
        </p:txBody>
      </p:sp>
      <p:sp>
        <p:nvSpPr>
          <p:cNvPr id="14" name="Text Box 2248">
            <a:extLst>
              <a:ext uri="{FF2B5EF4-FFF2-40B4-BE49-F238E27FC236}">
                <a16:creationId xmlns:a16="http://schemas.microsoft.com/office/drawing/2014/main" id="{E0B7A191-19AB-259E-0E88-1B3BEA3F71F7}"/>
              </a:ext>
            </a:extLst>
          </p:cNvPr>
          <p:cNvSpPr txBox="1">
            <a:spLocks noChangeArrowheads="1"/>
          </p:cNvSpPr>
          <p:nvPr/>
        </p:nvSpPr>
        <p:spPr bwMode="auto">
          <a:xfrm>
            <a:off x="10575852" y="5157817"/>
            <a:ext cx="642258"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05</a:t>
            </a:r>
          </a:p>
        </p:txBody>
      </p:sp>
      <p:sp>
        <p:nvSpPr>
          <p:cNvPr id="15" name="Text Box 2248">
            <a:extLst>
              <a:ext uri="{FF2B5EF4-FFF2-40B4-BE49-F238E27FC236}">
                <a16:creationId xmlns:a16="http://schemas.microsoft.com/office/drawing/2014/main" id="{6A506188-3971-68EB-2D5A-6FA98A79254F}"/>
              </a:ext>
            </a:extLst>
          </p:cNvPr>
          <p:cNvSpPr txBox="1">
            <a:spLocks noChangeArrowheads="1"/>
          </p:cNvSpPr>
          <p:nvPr/>
        </p:nvSpPr>
        <p:spPr bwMode="auto">
          <a:xfrm>
            <a:off x="10575852" y="3612254"/>
            <a:ext cx="642563"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03</a:t>
            </a:r>
          </a:p>
        </p:txBody>
      </p:sp>
      <p:sp>
        <p:nvSpPr>
          <p:cNvPr id="16" name="Text Box 2248">
            <a:extLst>
              <a:ext uri="{FF2B5EF4-FFF2-40B4-BE49-F238E27FC236}">
                <a16:creationId xmlns:a16="http://schemas.microsoft.com/office/drawing/2014/main" id="{4847E7ED-9D0F-A73A-96F1-649A798E1D10}"/>
              </a:ext>
            </a:extLst>
          </p:cNvPr>
          <p:cNvSpPr txBox="1">
            <a:spLocks noChangeArrowheads="1"/>
          </p:cNvSpPr>
          <p:nvPr/>
        </p:nvSpPr>
        <p:spPr bwMode="auto">
          <a:xfrm>
            <a:off x="10653711" y="2799971"/>
            <a:ext cx="486537"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02</a:t>
            </a:r>
          </a:p>
        </p:txBody>
      </p:sp>
      <p:sp>
        <p:nvSpPr>
          <p:cNvPr id="17" name="Text Box 2248">
            <a:extLst>
              <a:ext uri="{FF2B5EF4-FFF2-40B4-BE49-F238E27FC236}">
                <a16:creationId xmlns:a16="http://schemas.microsoft.com/office/drawing/2014/main" id="{4673B6A1-05C0-2BDE-6D4F-423B235697F7}"/>
              </a:ext>
            </a:extLst>
          </p:cNvPr>
          <p:cNvSpPr txBox="1">
            <a:spLocks noChangeArrowheads="1"/>
          </p:cNvSpPr>
          <p:nvPr/>
        </p:nvSpPr>
        <p:spPr bwMode="auto">
          <a:xfrm>
            <a:off x="10575851" y="1966236"/>
            <a:ext cx="642564"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01</a:t>
            </a:r>
          </a:p>
        </p:txBody>
      </p:sp>
      <p:sp>
        <p:nvSpPr>
          <p:cNvPr id="18" name="Text Box 2248">
            <a:extLst>
              <a:ext uri="{FF2B5EF4-FFF2-40B4-BE49-F238E27FC236}">
                <a16:creationId xmlns:a16="http://schemas.microsoft.com/office/drawing/2014/main" id="{AC3F4D91-88EF-33CE-EB3E-54C9D2CA8983}"/>
              </a:ext>
            </a:extLst>
          </p:cNvPr>
          <p:cNvSpPr txBox="1">
            <a:spLocks noChangeArrowheads="1"/>
          </p:cNvSpPr>
          <p:nvPr/>
        </p:nvSpPr>
        <p:spPr bwMode="auto">
          <a:xfrm>
            <a:off x="10575851" y="4416745"/>
            <a:ext cx="642259" cy="430887"/>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04</a:t>
            </a:r>
          </a:p>
        </p:txBody>
      </p:sp>
    </p:spTree>
    <p:extLst>
      <p:ext uri="{BB962C8B-B14F-4D97-AF65-F5344CB8AC3E}">
        <p14:creationId xmlns:p14="http://schemas.microsoft.com/office/powerpoint/2010/main" val="30180310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22C3D50-130F-C87B-2FC3-4654375471B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940F883-DC42-8E86-8B3D-E732541A4A7A}"/>
              </a:ext>
            </a:extLst>
          </p:cNvPr>
          <p:cNvSpPr txBox="1"/>
          <p:nvPr/>
        </p:nvSpPr>
        <p:spPr>
          <a:xfrm>
            <a:off x="3848675" y="586164"/>
            <a:ext cx="4928400"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الانتقادات الرئيسية في الشبكة الإدارية</a:t>
            </a:r>
          </a:p>
        </p:txBody>
      </p:sp>
      <p:sp>
        <p:nvSpPr>
          <p:cNvPr id="4" name="Rectangle 4">
            <a:extLst>
              <a:ext uri="{FF2B5EF4-FFF2-40B4-BE49-F238E27FC236}">
                <a16:creationId xmlns:a16="http://schemas.microsoft.com/office/drawing/2014/main" id="{955C7676-596A-5182-BE02-2D28343189A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7720C13-6F3E-0816-08C2-7E5D8CD236D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0045FB8-D45C-F28A-EA8E-5000706A29E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A0D7E0E-979F-E990-EEDE-B1E86294FF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D5150DFD-26D9-9812-D763-6BB0CBF3BC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DF5745E3-38A5-11B0-198D-117B6A5F341C}"/>
              </a:ext>
            </a:extLst>
          </p:cNvPr>
          <p:cNvGrpSpPr/>
          <p:nvPr/>
        </p:nvGrpSpPr>
        <p:grpSpPr>
          <a:xfrm>
            <a:off x="1319667" y="2193978"/>
            <a:ext cx="1705012" cy="682004"/>
            <a:chOff x="1946923" y="160760"/>
            <a:chExt cx="1705012" cy="682004"/>
          </a:xfrm>
        </p:grpSpPr>
        <p:sp>
          <p:nvSpPr>
            <p:cNvPr id="11" name="مستطيل 10">
              <a:extLst>
                <a:ext uri="{FF2B5EF4-FFF2-40B4-BE49-F238E27FC236}">
                  <a16:creationId xmlns:a16="http://schemas.microsoft.com/office/drawing/2014/main" id="{1BCB58D1-F202-36F8-7999-7B54EB8BDD0F}"/>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12" name="مربع نص 11">
              <a:extLst>
                <a:ext uri="{FF2B5EF4-FFF2-40B4-BE49-F238E27FC236}">
                  <a16:creationId xmlns:a16="http://schemas.microsoft.com/office/drawing/2014/main" id="{D6E651E9-520B-DE51-E839-D7055469FFC0}"/>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marR="0" lvl="0" indent="0" algn="ctr" defTabSz="622300" rtl="1" eaLnBrk="1" fontAlgn="auto" latinLnBrk="0" hangingPunct="1">
                <a:lnSpc>
                  <a:spcPct val="90000"/>
                </a:lnSpc>
                <a:spcBef>
                  <a:spcPct val="0"/>
                </a:spcBef>
                <a:spcAft>
                  <a:spcPct val="35000"/>
                </a:spcAft>
                <a:buClrTx/>
                <a:buSzTx/>
                <a:buFontTx/>
                <a:buNone/>
                <a:tabLst/>
                <a:defRPr/>
              </a:pPr>
              <a:r>
                <a:rPr lang="ar-SA" sz="1400" b="1" dirty="0">
                  <a:solidFill>
                    <a:schemeClr val="bg1"/>
                  </a:solidFill>
                  <a:latin typeface="Alexandria" charset="0"/>
                  <a:cs typeface="Alexandria" charset="0"/>
                </a:rPr>
                <a:t>التحيز الثقافي</a:t>
              </a:r>
              <a:endParaRPr kumimoji="0" lang="ar-SA" sz="1400"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grpSp>
      <p:grpSp>
        <p:nvGrpSpPr>
          <p:cNvPr id="13" name="مجموعة 12">
            <a:extLst>
              <a:ext uri="{FF2B5EF4-FFF2-40B4-BE49-F238E27FC236}">
                <a16:creationId xmlns:a16="http://schemas.microsoft.com/office/drawing/2014/main" id="{E15631BD-3D03-B00B-A97F-075B59A8BD3D}"/>
              </a:ext>
            </a:extLst>
          </p:cNvPr>
          <p:cNvGrpSpPr/>
          <p:nvPr/>
        </p:nvGrpSpPr>
        <p:grpSpPr>
          <a:xfrm>
            <a:off x="1327901" y="3112706"/>
            <a:ext cx="1705012" cy="2329874"/>
            <a:chOff x="1946923" y="842765"/>
            <a:chExt cx="1705012" cy="2854800"/>
          </a:xfrm>
          <a:solidFill>
            <a:schemeClr val="tx2">
              <a:lumMod val="20000"/>
              <a:lumOff val="80000"/>
            </a:schemeClr>
          </a:solidFill>
        </p:grpSpPr>
        <p:sp>
          <p:nvSpPr>
            <p:cNvPr id="14" name="مستطيل 13">
              <a:extLst>
                <a:ext uri="{FF2B5EF4-FFF2-40B4-BE49-F238E27FC236}">
                  <a16:creationId xmlns:a16="http://schemas.microsoft.com/office/drawing/2014/main" id="{404C5EEC-5728-6DB9-BE87-41CE4EF29AE4}"/>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pPr>
                <a:lnSpc>
                  <a:spcPct val="200000"/>
                </a:lnSpc>
              </a:pPr>
              <a:endParaRPr lang="ar-SA" sz="1400"/>
            </a:p>
          </p:txBody>
        </p:sp>
        <p:sp>
          <p:nvSpPr>
            <p:cNvPr id="15" name="مربع نص 14">
              <a:extLst>
                <a:ext uri="{FF2B5EF4-FFF2-40B4-BE49-F238E27FC236}">
                  <a16:creationId xmlns:a16="http://schemas.microsoft.com/office/drawing/2014/main" id="{C755228D-02E7-549B-1FE3-7974943560D3}"/>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a:lnSpc>
                  <a:spcPct val="200000"/>
                </a:lnSpc>
                <a:defRPr lang="en-US"/>
              </a:pPr>
              <a:r>
                <a:rPr lang="ar-SA" sz="1400" dirty="0">
                  <a:solidFill>
                    <a:srgbClr val="203E5F"/>
                  </a:solidFill>
                  <a:latin typeface="Alexandria" charset="0"/>
                  <a:cs typeface="Alexandria" charset="0"/>
                </a:rPr>
                <a:t>تعكس وجهة نظر غربية محدودة وقد لا تنطبق على سياقات ثقافية مختلفة.</a:t>
              </a:r>
              <a:endParaRPr lang="ar-SA" sz="1400" dirty="0">
                <a:solidFill>
                  <a:srgbClr val="203E5F"/>
                </a:solidFill>
              </a:endParaRPr>
            </a:p>
          </p:txBody>
        </p:sp>
      </p:grpSp>
      <p:grpSp>
        <p:nvGrpSpPr>
          <p:cNvPr id="16" name="مجموعة 15">
            <a:extLst>
              <a:ext uri="{FF2B5EF4-FFF2-40B4-BE49-F238E27FC236}">
                <a16:creationId xmlns:a16="http://schemas.microsoft.com/office/drawing/2014/main" id="{52F56893-00D9-755D-5A1C-6C56C74E6EF6}"/>
              </a:ext>
            </a:extLst>
          </p:cNvPr>
          <p:cNvGrpSpPr/>
          <p:nvPr/>
        </p:nvGrpSpPr>
        <p:grpSpPr>
          <a:xfrm>
            <a:off x="3263380" y="2193978"/>
            <a:ext cx="1705012" cy="682004"/>
            <a:chOff x="3890636" y="160760"/>
            <a:chExt cx="1705012" cy="682004"/>
          </a:xfrm>
        </p:grpSpPr>
        <p:sp>
          <p:nvSpPr>
            <p:cNvPr id="17" name="مستطيل 16">
              <a:extLst>
                <a:ext uri="{FF2B5EF4-FFF2-40B4-BE49-F238E27FC236}">
                  <a16:creationId xmlns:a16="http://schemas.microsoft.com/office/drawing/2014/main" id="{B19B066D-A880-0C4D-0448-3D61A9DAA671}"/>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18" name="مربع نص 17">
              <a:extLst>
                <a:ext uri="{FF2B5EF4-FFF2-40B4-BE49-F238E27FC236}">
                  <a16:creationId xmlns:a16="http://schemas.microsoft.com/office/drawing/2014/main" id="{9A90CDA4-EACB-F5D9-941F-FE7866C029FF}"/>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dirty="0">
                  <a:solidFill>
                    <a:srgbClr val="203E5F"/>
                  </a:solidFill>
                  <a:latin typeface="Alexandria" charset="0"/>
                  <a:cs typeface="Alexandria" charset="0"/>
                </a:rPr>
                <a:t>الافتقار للتغير والديناميكية</a:t>
              </a:r>
              <a:endParaRPr lang="ar-SA" sz="1400" kern="1200" dirty="0">
                <a:latin typeface="Alexandria" pitchFamily="2" charset="-78"/>
                <a:cs typeface="Alexandria" pitchFamily="2" charset="-78"/>
              </a:endParaRPr>
            </a:p>
          </p:txBody>
        </p:sp>
      </p:grpSp>
      <p:grpSp>
        <p:nvGrpSpPr>
          <p:cNvPr id="19" name="مجموعة 18">
            <a:extLst>
              <a:ext uri="{FF2B5EF4-FFF2-40B4-BE49-F238E27FC236}">
                <a16:creationId xmlns:a16="http://schemas.microsoft.com/office/drawing/2014/main" id="{EA33E431-9C70-6022-0173-3AE6D951479A}"/>
              </a:ext>
            </a:extLst>
          </p:cNvPr>
          <p:cNvGrpSpPr/>
          <p:nvPr/>
        </p:nvGrpSpPr>
        <p:grpSpPr>
          <a:xfrm>
            <a:off x="3271614" y="3112706"/>
            <a:ext cx="1705012" cy="2329874"/>
            <a:chOff x="3890636" y="842765"/>
            <a:chExt cx="1705012" cy="2854800"/>
          </a:xfrm>
        </p:grpSpPr>
        <p:sp>
          <p:nvSpPr>
            <p:cNvPr id="20" name="مستطيل 19">
              <a:extLst>
                <a:ext uri="{FF2B5EF4-FFF2-40B4-BE49-F238E27FC236}">
                  <a16:creationId xmlns:a16="http://schemas.microsoft.com/office/drawing/2014/main" id="{C48701F9-EEC5-E212-2387-05079F678BF2}"/>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pPr>
                <a:lnSpc>
                  <a:spcPct val="200000"/>
                </a:lnSpc>
              </a:pPr>
              <a:endParaRPr lang="ar-SA" sz="1400"/>
            </a:p>
          </p:txBody>
        </p:sp>
        <p:sp>
          <p:nvSpPr>
            <p:cNvPr id="21" name="مربع نص 20">
              <a:extLst>
                <a:ext uri="{FF2B5EF4-FFF2-40B4-BE49-F238E27FC236}">
                  <a16:creationId xmlns:a16="http://schemas.microsoft.com/office/drawing/2014/main" id="{B767E3CB-B883-A320-8701-F0D617F225D2}"/>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200000"/>
                </a:lnSpc>
                <a:defRPr lang="en-US"/>
              </a:pPr>
              <a:r>
                <a:rPr lang="ar-SA" sz="1400" dirty="0">
                  <a:solidFill>
                    <a:srgbClr val="203E5F"/>
                  </a:solidFill>
                  <a:latin typeface="Alexandria" charset="0"/>
                  <a:cs typeface="Alexandria" charset="0"/>
                </a:rPr>
                <a:t>لا تراعي تغير أنماط القيادة وتطورها بتغير الظروف.</a:t>
              </a:r>
              <a:endParaRPr lang="ar-SA" sz="1400" dirty="0">
                <a:latin typeface="Alexandria" charset="0"/>
                <a:cs typeface="Alexandria" charset="0"/>
              </a:endParaRPr>
            </a:p>
          </p:txBody>
        </p:sp>
      </p:grpSp>
      <p:grpSp>
        <p:nvGrpSpPr>
          <p:cNvPr id="22" name="مجموعة 21">
            <a:extLst>
              <a:ext uri="{FF2B5EF4-FFF2-40B4-BE49-F238E27FC236}">
                <a16:creationId xmlns:a16="http://schemas.microsoft.com/office/drawing/2014/main" id="{0B7DFDFD-943D-3428-078C-DC879A78CAD1}"/>
              </a:ext>
            </a:extLst>
          </p:cNvPr>
          <p:cNvGrpSpPr/>
          <p:nvPr/>
        </p:nvGrpSpPr>
        <p:grpSpPr>
          <a:xfrm>
            <a:off x="5207094" y="2193978"/>
            <a:ext cx="1705012" cy="682004"/>
            <a:chOff x="5834350" y="160760"/>
            <a:chExt cx="1705012" cy="682004"/>
          </a:xfrm>
        </p:grpSpPr>
        <p:sp>
          <p:nvSpPr>
            <p:cNvPr id="23" name="مستطيل 22">
              <a:extLst>
                <a:ext uri="{FF2B5EF4-FFF2-40B4-BE49-F238E27FC236}">
                  <a16:creationId xmlns:a16="http://schemas.microsoft.com/office/drawing/2014/main" id="{2041893F-A54B-2378-14A2-2DB2C2D13060}"/>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24" name="مربع نص 23">
              <a:extLst>
                <a:ext uri="{FF2B5EF4-FFF2-40B4-BE49-F238E27FC236}">
                  <a16:creationId xmlns:a16="http://schemas.microsoft.com/office/drawing/2014/main" id="{355E94F6-DC32-693A-17AB-8B26CE04A65F}"/>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dirty="0">
                  <a:solidFill>
                    <a:prstClr val="white"/>
                  </a:solidFill>
                  <a:latin typeface="Alexandria" charset="0"/>
                  <a:cs typeface="Alexandria" charset="0"/>
                </a:rPr>
                <a:t>صعوبة التطبيق العملي</a:t>
              </a:r>
              <a:endParaRPr lang="ar-SA" sz="1400" kern="1200" dirty="0">
                <a:latin typeface="Alexandria" pitchFamily="2" charset="-78"/>
                <a:cs typeface="Alexandria" pitchFamily="2" charset="-78"/>
              </a:endParaRPr>
            </a:p>
          </p:txBody>
        </p:sp>
      </p:grpSp>
      <p:grpSp>
        <p:nvGrpSpPr>
          <p:cNvPr id="25" name="مجموعة 24">
            <a:extLst>
              <a:ext uri="{FF2B5EF4-FFF2-40B4-BE49-F238E27FC236}">
                <a16:creationId xmlns:a16="http://schemas.microsoft.com/office/drawing/2014/main" id="{E1BA4EAC-27A0-BD0C-4524-019D29298718}"/>
              </a:ext>
            </a:extLst>
          </p:cNvPr>
          <p:cNvGrpSpPr/>
          <p:nvPr/>
        </p:nvGrpSpPr>
        <p:grpSpPr>
          <a:xfrm>
            <a:off x="5215328" y="3112706"/>
            <a:ext cx="1705012" cy="2329874"/>
            <a:chOff x="5834350" y="842765"/>
            <a:chExt cx="1705012" cy="2854800"/>
          </a:xfrm>
          <a:solidFill>
            <a:schemeClr val="accent1">
              <a:lumMod val="20000"/>
              <a:lumOff val="80000"/>
            </a:schemeClr>
          </a:solidFill>
        </p:grpSpPr>
        <p:sp>
          <p:nvSpPr>
            <p:cNvPr id="26" name="مستطيل 25">
              <a:extLst>
                <a:ext uri="{FF2B5EF4-FFF2-40B4-BE49-F238E27FC236}">
                  <a16:creationId xmlns:a16="http://schemas.microsoft.com/office/drawing/2014/main" id="{88A1162C-EC41-1F07-4B2C-271CB07318FE}"/>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pPr>
                <a:lnSpc>
                  <a:spcPct val="200000"/>
                </a:lnSpc>
              </a:pPr>
              <a:endParaRPr lang="ar-SA" sz="1400"/>
            </a:p>
          </p:txBody>
        </p:sp>
        <p:sp>
          <p:nvSpPr>
            <p:cNvPr id="27" name="مربع نص 26">
              <a:extLst>
                <a:ext uri="{FF2B5EF4-FFF2-40B4-BE49-F238E27FC236}">
                  <a16:creationId xmlns:a16="http://schemas.microsoft.com/office/drawing/2014/main" id="{E67247BF-82B6-2F23-49A5-D01A499BC31D}"/>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200000"/>
                </a:lnSpc>
                <a:defRPr lang="en-US"/>
              </a:pPr>
              <a:r>
                <a:rPr lang="ar-SA" sz="1400" dirty="0">
                  <a:solidFill>
                    <a:schemeClr val="tx1"/>
                  </a:solidFill>
                  <a:latin typeface="Alexandria" charset="0"/>
                  <a:cs typeface="Alexandria" charset="0"/>
                </a:rPr>
                <a:t>صعوبة تحديد أنماط القيادة بشكل دقيق في الواقع العملي.</a:t>
              </a:r>
            </a:p>
          </p:txBody>
        </p:sp>
      </p:grpSp>
      <p:grpSp>
        <p:nvGrpSpPr>
          <p:cNvPr id="28" name="مجموعة 27">
            <a:extLst>
              <a:ext uri="{FF2B5EF4-FFF2-40B4-BE49-F238E27FC236}">
                <a16:creationId xmlns:a16="http://schemas.microsoft.com/office/drawing/2014/main" id="{3B981C48-17DE-BEA7-7C77-BE23CC11CE28}"/>
              </a:ext>
            </a:extLst>
          </p:cNvPr>
          <p:cNvGrpSpPr/>
          <p:nvPr/>
        </p:nvGrpSpPr>
        <p:grpSpPr>
          <a:xfrm>
            <a:off x="7150808" y="2193978"/>
            <a:ext cx="1705012" cy="682004"/>
            <a:chOff x="7778064" y="160760"/>
            <a:chExt cx="1705012" cy="682004"/>
          </a:xfrm>
        </p:grpSpPr>
        <p:sp>
          <p:nvSpPr>
            <p:cNvPr id="29" name="مستطيل 28">
              <a:extLst>
                <a:ext uri="{FF2B5EF4-FFF2-40B4-BE49-F238E27FC236}">
                  <a16:creationId xmlns:a16="http://schemas.microsoft.com/office/drawing/2014/main" id="{12F6E2A5-AC4B-F6F7-30DD-3480311EA6CE}"/>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30" name="مربع نص 29">
              <a:extLst>
                <a:ext uri="{FF2B5EF4-FFF2-40B4-BE49-F238E27FC236}">
                  <a16:creationId xmlns:a16="http://schemas.microsoft.com/office/drawing/2014/main" id="{0BB008D3-CF25-C30B-D4C6-EACC811614FC}"/>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ar-SA" sz="1400" b="1" dirty="0">
                  <a:solidFill>
                    <a:prstClr val="white"/>
                  </a:solidFill>
                  <a:latin typeface="Alexandria" charset="0"/>
                  <a:cs typeface="Alexandria" charset="0"/>
                </a:rPr>
                <a:t>الافتقار للسياق التنظيمي</a:t>
              </a:r>
              <a:endParaRPr lang="ar-SA" sz="1400" kern="1200" dirty="0">
                <a:latin typeface="Alexandria" pitchFamily="2" charset="-78"/>
                <a:cs typeface="Alexandria" pitchFamily="2" charset="-78"/>
              </a:endParaRPr>
            </a:p>
          </p:txBody>
        </p:sp>
      </p:grpSp>
      <p:grpSp>
        <p:nvGrpSpPr>
          <p:cNvPr id="31" name="مجموعة 30">
            <a:extLst>
              <a:ext uri="{FF2B5EF4-FFF2-40B4-BE49-F238E27FC236}">
                <a16:creationId xmlns:a16="http://schemas.microsoft.com/office/drawing/2014/main" id="{CC213E65-169B-C6AC-67D9-C3506501363D}"/>
              </a:ext>
            </a:extLst>
          </p:cNvPr>
          <p:cNvGrpSpPr/>
          <p:nvPr/>
        </p:nvGrpSpPr>
        <p:grpSpPr>
          <a:xfrm>
            <a:off x="7159042" y="3112706"/>
            <a:ext cx="1705012" cy="2329874"/>
            <a:chOff x="7778064" y="842765"/>
            <a:chExt cx="1705012" cy="2854800"/>
          </a:xfrm>
          <a:solidFill>
            <a:schemeClr val="tx2">
              <a:lumMod val="20000"/>
              <a:lumOff val="80000"/>
            </a:schemeClr>
          </a:solidFill>
        </p:grpSpPr>
        <p:sp>
          <p:nvSpPr>
            <p:cNvPr id="32" name="مستطيل 31">
              <a:extLst>
                <a:ext uri="{FF2B5EF4-FFF2-40B4-BE49-F238E27FC236}">
                  <a16:creationId xmlns:a16="http://schemas.microsoft.com/office/drawing/2014/main" id="{A4A4B7A4-282D-0101-A731-0C5B588E7E88}"/>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pPr>
                <a:lnSpc>
                  <a:spcPct val="200000"/>
                </a:lnSpc>
              </a:pPr>
              <a:endParaRPr lang="ar-SA" sz="1400"/>
            </a:p>
          </p:txBody>
        </p:sp>
        <p:sp>
          <p:nvSpPr>
            <p:cNvPr id="33" name="مربع نص 32">
              <a:extLst>
                <a:ext uri="{FF2B5EF4-FFF2-40B4-BE49-F238E27FC236}">
                  <a16:creationId xmlns:a16="http://schemas.microsoft.com/office/drawing/2014/main" id="{5EEE64E6-7FEE-5990-5C0F-CFED2A55F33C}"/>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a:lnSpc>
                  <a:spcPct val="200000"/>
                </a:lnSpc>
                <a:defRPr lang="en-US"/>
              </a:pPr>
              <a:r>
                <a:rPr lang="ar-SA" sz="1400" dirty="0">
                  <a:solidFill>
                    <a:schemeClr val="tx1"/>
                  </a:solidFill>
                  <a:latin typeface="Alexandria" charset="0"/>
                  <a:cs typeface="Alexandria" charset="0"/>
                </a:rPr>
                <a:t>لا تأخذ في الاعتبار السياق التنظيمي والتحديات الخارجية</a:t>
              </a:r>
              <a:endParaRPr lang="ar-SA" sz="1400" dirty="0">
                <a:solidFill>
                  <a:schemeClr val="tx1"/>
                </a:solidFill>
              </a:endParaRPr>
            </a:p>
          </p:txBody>
        </p:sp>
      </p:grpSp>
      <p:grpSp>
        <p:nvGrpSpPr>
          <p:cNvPr id="34" name="مجموعة 33">
            <a:extLst>
              <a:ext uri="{FF2B5EF4-FFF2-40B4-BE49-F238E27FC236}">
                <a16:creationId xmlns:a16="http://schemas.microsoft.com/office/drawing/2014/main" id="{0C3BDF44-A5C6-DC12-BC49-E188575FCF15}"/>
              </a:ext>
            </a:extLst>
          </p:cNvPr>
          <p:cNvGrpSpPr/>
          <p:nvPr/>
        </p:nvGrpSpPr>
        <p:grpSpPr>
          <a:xfrm>
            <a:off x="9094522" y="2193978"/>
            <a:ext cx="1705012" cy="682004"/>
            <a:chOff x="9721778" y="160760"/>
            <a:chExt cx="1705012" cy="682004"/>
          </a:xfrm>
        </p:grpSpPr>
        <p:sp>
          <p:nvSpPr>
            <p:cNvPr id="35" name="مستطيل 34">
              <a:extLst>
                <a:ext uri="{FF2B5EF4-FFF2-40B4-BE49-F238E27FC236}">
                  <a16:creationId xmlns:a16="http://schemas.microsoft.com/office/drawing/2014/main" id="{3165AD5F-C8FF-ED75-233E-D85C7D1F460E}"/>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36" name="مربع نص 35">
              <a:extLst>
                <a:ext uri="{FF2B5EF4-FFF2-40B4-BE49-F238E27FC236}">
                  <a16:creationId xmlns:a16="http://schemas.microsoft.com/office/drawing/2014/main" id="{64D53983-EEC1-A2F2-37C4-A363B2FBD7E6}"/>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b="1" dirty="0">
                  <a:latin typeface="Alexandria" charset="0"/>
                  <a:cs typeface="Alexandria" charset="0"/>
                </a:rPr>
                <a:t>تبسيط مفهوم القيادة</a:t>
              </a:r>
              <a:endParaRPr lang="ar-SA" sz="1400" kern="1200" dirty="0">
                <a:latin typeface="Alexandria" pitchFamily="2" charset="-78"/>
                <a:cs typeface="Alexandria" pitchFamily="2" charset="-78"/>
              </a:endParaRPr>
            </a:p>
          </p:txBody>
        </p:sp>
      </p:grpSp>
      <p:grpSp>
        <p:nvGrpSpPr>
          <p:cNvPr id="37" name="مجموعة 36">
            <a:extLst>
              <a:ext uri="{FF2B5EF4-FFF2-40B4-BE49-F238E27FC236}">
                <a16:creationId xmlns:a16="http://schemas.microsoft.com/office/drawing/2014/main" id="{AF42DB7B-BD36-76A1-7690-F5DCF8C368D4}"/>
              </a:ext>
            </a:extLst>
          </p:cNvPr>
          <p:cNvGrpSpPr/>
          <p:nvPr/>
        </p:nvGrpSpPr>
        <p:grpSpPr>
          <a:xfrm>
            <a:off x="9102756" y="3112706"/>
            <a:ext cx="1705012" cy="2329874"/>
            <a:chOff x="9721778" y="842765"/>
            <a:chExt cx="1705012" cy="2854800"/>
          </a:xfrm>
        </p:grpSpPr>
        <p:sp>
          <p:nvSpPr>
            <p:cNvPr id="38" name="مستطيل 37">
              <a:extLst>
                <a:ext uri="{FF2B5EF4-FFF2-40B4-BE49-F238E27FC236}">
                  <a16:creationId xmlns:a16="http://schemas.microsoft.com/office/drawing/2014/main" id="{26767332-1209-6F27-C701-91ED279C393B}"/>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pPr>
                <a:lnSpc>
                  <a:spcPct val="200000"/>
                </a:lnSpc>
              </a:pPr>
              <a:endParaRPr lang="ar-SA" sz="1400"/>
            </a:p>
          </p:txBody>
        </p:sp>
        <p:sp>
          <p:nvSpPr>
            <p:cNvPr id="39" name="مربع نص 38">
              <a:extLst>
                <a:ext uri="{FF2B5EF4-FFF2-40B4-BE49-F238E27FC236}">
                  <a16:creationId xmlns:a16="http://schemas.microsoft.com/office/drawing/2014/main" id="{18434DAF-7660-3255-9483-E7237F3E0E18}"/>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a:lnSpc>
                  <a:spcPct val="200000"/>
                </a:lnSpc>
                <a:defRPr lang="en-US"/>
              </a:pPr>
              <a:r>
                <a:rPr lang="ar-SA" sz="1400" dirty="0">
                  <a:latin typeface="Alexandria" charset="0"/>
                  <a:cs typeface="Alexandria" charset="0"/>
                </a:rPr>
                <a:t>النظرية تُبسِّط مفهوم القيادة وتحصره في بعدين فقط.</a:t>
              </a:r>
              <a:endParaRPr lang="ar-SA" sz="1400" dirty="0">
                <a:solidFill>
                  <a:srgbClr val="FFFFFF"/>
                </a:solidFill>
              </a:endParaRPr>
            </a:p>
          </p:txBody>
        </p:sp>
      </p:grpSp>
    </p:spTree>
    <p:extLst>
      <p:ext uri="{BB962C8B-B14F-4D97-AF65-F5344CB8AC3E}">
        <p14:creationId xmlns:p14="http://schemas.microsoft.com/office/powerpoint/2010/main" val="1302366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9C649C0-BC41-CDDC-6C3B-6A8C9C1490F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lang="ar-SA" sz="1400" kern="0" dirty="0">
                <a:solidFill>
                  <a:prstClr val="black"/>
                </a:solidFill>
                <a:latin typeface="Alexandria" charset="0"/>
                <a:cs typeface="Alexandria" charset="0"/>
              </a:rPr>
              <a:t> هي إطار نظري طوره العالم السلوكي دوجلاس </a:t>
            </a:r>
            <a:r>
              <a:rPr lang="ar-SA" sz="1400" kern="0" dirty="0" err="1">
                <a:solidFill>
                  <a:prstClr val="black"/>
                </a:solidFill>
                <a:latin typeface="Alexandria" charset="0"/>
                <a:cs typeface="Alexandria" charset="0"/>
              </a:rPr>
              <a:t>ماكجريجور</a:t>
            </a:r>
            <a:r>
              <a:rPr lang="ar-SA" sz="1400" kern="0" dirty="0">
                <a:solidFill>
                  <a:prstClr val="black"/>
                </a:solidFill>
                <a:latin typeface="Alexandria" charset="0"/>
                <a:cs typeface="Alexandria" charset="0"/>
              </a:rPr>
              <a:t> في الخمسينيات والستينيات من القرن الماضي كنموذج للقيادة والإدارة يحدد </a:t>
            </a:r>
            <a:r>
              <a:rPr lang="ar-SA" sz="1400" b="1" kern="0" dirty="0">
                <a:solidFill>
                  <a:prstClr val="black"/>
                </a:solidFill>
                <a:latin typeface="Alexandria" charset="0"/>
                <a:cs typeface="Alexandria" charset="0"/>
              </a:rPr>
              <a:t>افت</a:t>
            </a:r>
            <a:r>
              <a:rPr lang="ar-SA" sz="1400" b="1" kern="0" dirty="0">
                <a:latin typeface="Alexandria" charset="0"/>
                <a:cs typeface="Alexandria" charset="0"/>
              </a:rPr>
              <a:t>راضات</a:t>
            </a:r>
            <a:r>
              <a:rPr lang="ar-SA" sz="1400" b="1" kern="0" dirty="0">
                <a:solidFill>
                  <a:prstClr val="black"/>
                </a:solidFill>
                <a:latin typeface="Alexandria" charset="0"/>
                <a:cs typeface="Alexandria" charset="0"/>
              </a:rPr>
              <a:t> القائد حول طبيعة الأفراد والعاملين </a:t>
            </a:r>
            <a:r>
              <a:rPr lang="ar-SA" sz="1400" kern="0" dirty="0">
                <a:solidFill>
                  <a:prstClr val="black"/>
                </a:solidFill>
                <a:latin typeface="Alexandria" charset="0"/>
                <a:cs typeface="Alexandria" charset="0"/>
              </a:rPr>
              <a:t>في المنظمة. وهذه الافتراضات تؤثر على أساليب القيادة والإدارة المتبعة. فهي تتكون من مجموعتين من الافتراضات</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5B9BD5"/>
                </a:solidFill>
                <a:effectLst/>
                <a:uLnTx/>
                <a:uFillTx/>
                <a:latin typeface="Alexandria" charset="0"/>
                <a:ea typeface="+mn-ea"/>
                <a:cs typeface="Alexandria" charset="0"/>
              </a:rPr>
              <a:t>1- افتراضات نظرية </a:t>
            </a:r>
            <a:r>
              <a:rPr kumimoji="0" lang="en-US" sz="1400" b="1" i="0" u="none" strike="noStrike" kern="0" cap="none" spc="0" normalizeH="0" baseline="0" noProof="0" dirty="0">
                <a:ln>
                  <a:noFill/>
                </a:ln>
                <a:solidFill>
                  <a:srgbClr val="5B9BD5"/>
                </a:solidFill>
                <a:effectLst/>
                <a:uLnTx/>
                <a:uFillTx/>
                <a:latin typeface="Alexandria" charset="0"/>
                <a:ea typeface="+mn-ea"/>
                <a:cs typeface="Alexandria" charset="0"/>
              </a:rPr>
              <a:t> X</a:t>
            </a:r>
            <a:endParaRPr lang="en-US" sz="1400" b="1" kern="0" dirty="0">
              <a:solidFill>
                <a:srgbClr val="5B9BD5"/>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والتي تقوم على أن القائد يجب أن يفرض السيطرة والرقابة المباشرة على العاملين لتحقيق الأهداف التنظيمية.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افتراضات يرى أنها الغالبة في العمل اليومي.</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kumimoji="0" lang="ar-SA" sz="1400" b="1" i="0" u="none" strike="noStrike" kern="0" cap="none" spc="0" normalizeH="0" baseline="0" noProof="0" dirty="0">
                <a:ln>
                  <a:noFill/>
                </a:ln>
                <a:solidFill>
                  <a:srgbClr val="5B9BD5"/>
                </a:solidFill>
                <a:effectLst/>
                <a:uLnTx/>
                <a:uFillTx/>
                <a:latin typeface="Alexandria" charset="0"/>
                <a:ea typeface="+mn-ea"/>
                <a:cs typeface="Alexandria" charset="0"/>
              </a:rPr>
              <a:t>1- افتراضات نظرية </a:t>
            </a:r>
            <a:r>
              <a:rPr kumimoji="0" lang="en-US" sz="1400" b="1" i="0" u="none" strike="noStrike" kern="0" cap="none" spc="0" normalizeH="0" baseline="0" noProof="0" dirty="0">
                <a:ln>
                  <a:noFill/>
                </a:ln>
                <a:solidFill>
                  <a:srgbClr val="5B9BD5"/>
                </a:solidFill>
                <a:effectLst/>
                <a:uLnTx/>
                <a:uFillTx/>
                <a:latin typeface="Alexandria" charset="0"/>
                <a:ea typeface="+mn-ea"/>
                <a:cs typeface="Alexandria" charset="0"/>
              </a:rPr>
              <a:t> Y</a:t>
            </a: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حيث </a:t>
            </a:r>
            <a:r>
              <a:rPr lang="ar-SA" sz="1400" kern="0" dirty="0">
                <a:solidFill>
                  <a:prstClr val="black"/>
                </a:solidFill>
                <a:latin typeface="Alexandria" charset="0"/>
                <a:cs typeface="Alexandria" charset="0"/>
              </a:rPr>
              <a:t>أن القائد يجب أن يوفر بيئة تنظيمية تسمح للأفراد بتحقيق ذواتهم والمشاركة في اتخاذ القرارات. و</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هي افتراضات لا تأتي إلا في الأعمال الاستراتيجية.</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75E62E2-6DD4-59C8-27AB-B3F3994B350C}"/>
              </a:ext>
            </a:extLst>
          </p:cNvPr>
          <p:cNvSpPr txBox="1"/>
          <p:nvPr/>
        </p:nvSpPr>
        <p:spPr>
          <a:xfrm>
            <a:off x="4961867" y="586164"/>
            <a:ext cx="2305141" cy="400110"/>
          </a:xfrm>
          <a:prstGeom prst="rect">
            <a:avLst/>
          </a:prstGeom>
          <a:noFill/>
        </p:spPr>
        <p:txBody>
          <a:bodyPr wrap="square" rtlCol="0">
            <a:spAutoFit/>
          </a:bodyPr>
          <a:lstStyle/>
          <a:p>
            <a:pPr algn="ctr" rtl="0">
              <a:spcAft>
                <a:spcPts val="600"/>
              </a:spcAft>
            </a:pPr>
            <a:r>
              <a:rPr lang="en-US" sz="2000" b="1" dirty="0">
                <a:solidFill>
                  <a:prstClr val="black"/>
                </a:solidFill>
                <a:latin typeface="Alexandria" pitchFamily="2" charset="-78"/>
                <a:cs typeface="Alexandria" pitchFamily="2" charset="-78"/>
              </a:rPr>
              <a:t>Y &amp; X </a:t>
            </a:r>
            <a:r>
              <a:rPr lang="ar-SA" sz="2000" b="1" dirty="0">
                <a:solidFill>
                  <a:prstClr val="black"/>
                </a:solidFill>
                <a:latin typeface="Alexandria" pitchFamily="2" charset="-78"/>
                <a:cs typeface="Alexandria" pitchFamily="2" charset="-78"/>
              </a:rPr>
              <a:t>نظرية</a:t>
            </a:r>
          </a:p>
        </p:txBody>
      </p:sp>
      <p:sp>
        <p:nvSpPr>
          <p:cNvPr id="4" name="Rectangle 4">
            <a:extLst>
              <a:ext uri="{FF2B5EF4-FFF2-40B4-BE49-F238E27FC236}">
                <a16:creationId xmlns:a16="http://schemas.microsoft.com/office/drawing/2014/main" id="{76DEDC88-30CD-A3B8-BED4-EEEF54D4CFB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A7A6B89-B1F6-B59B-C0E0-3A7081E6F38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6A59925-2928-942B-E1F1-CEA27C7D00F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F8D7D8F-4464-42B8-614C-773A9088595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271C45E-ECDF-4130-3EBE-14F8597D0E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16083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4AE895C-C016-48B1-275E-637E95F5758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CB344B8-4B55-667D-17E4-A1B382164F89}"/>
              </a:ext>
            </a:extLst>
          </p:cNvPr>
          <p:cNvSpPr txBox="1"/>
          <p:nvPr/>
        </p:nvSpPr>
        <p:spPr>
          <a:xfrm>
            <a:off x="4961867" y="586164"/>
            <a:ext cx="2305141" cy="400110"/>
          </a:xfrm>
          <a:prstGeom prst="rect">
            <a:avLst/>
          </a:prstGeom>
          <a:noFill/>
        </p:spPr>
        <p:txBody>
          <a:bodyPr wrap="square" rtlCol="0">
            <a:spAutoFit/>
          </a:bodyPr>
          <a:lstStyle/>
          <a:p>
            <a:pPr algn="ctr" rtl="0">
              <a:spcAft>
                <a:spcPts val="600"/>
              </a:spcAft>
            </a:pPr>
            <a:r>
              <a:rPr lang="en-US" sz="2000" b="1" dirty="0">
                <a:solidFill>
                  <a:prstClr val="black"/>
                </a:solidFill>
                <a:latin typeface="Alexandria" pitchFamily="2" charset="-78"/>
                <a:cs typeface="Alexandria" pitchFamily="2" charset="-78"/>
              </a:rPr>
              <a:t>Y &amp; X </a:t>
            </a:r>
            <a:r>
              <a:rPr lang="ar-SA" sz="2000" b="1" dirty="0">
                <a:solidFill>
                  <a:prstClr val="black"/>
                </a:solidFill>
                <a:latin typeface="Alexandria" pitchFamily="2" charset="-78"/>
                <a:cs typeface="Alexandria" pitchFamily="2" charset="-78"/>
              </a:rPr>
              <a:t>نظرية</a:t>
            </a:r>
          </a:p>
        </p:txBody>
      </p:sp>
      <p:sp>
        <p:nvSpPr>
          <p:cNvPr id="4" name="Rectangle 4">
            <a:extLst>
              <a:ext uri="{FF2B5EF4-FFF2-40B4-BE49-F238E27FC236}">
                <a16:creationId xmlns:a16="http://schemas.microsoft.com/office/drawing/2014/main" id="{13209888-7E60-84FA-0A6A-FF2C9F8CE24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1721A793-E52C-763D-64F0-B39DDA6DBC6C}"/>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9458CD2-88F2-9851-D361-247C6BA03A0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FF480397-AF8E-7A7A-0FC0-74D7443F28A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98115123-FA61-F503-7216-BEEA76E95C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9">
            <a:extLst>
              <a:ext uri="{FF2B5EF4-FFF2-40B4-BE49-F238E27FC236}">
                <a16:creationId xmlns:a16="http://schemas.microsoft.com/office/drawing/2014/main" id="{12AB5E02-C2A9-323D-E0AB-4C2455E6D990}"/>
              </a:ext>
            </a:extLst>
          </p:cNvPr>
          <p:cNvSpPr/>
          <p:nvPr/>
        </p:nvSpPr>
        <p:spPr>
          <a:xfrm>
            <a:off x="3070676" y="2492508"/>
            <a:ext cx="3550466" cy="34071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تحقيق الأهداف يأتي نتيجة للحوافز المصاحبة للإنجاز. </a:t>
            </a:r>
          </a:p>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لدى الإنسان قدرة كبيرة على ممارسة درجة عالية من الابتكار والإبداع.</a:t>
            </a:r>
          </a:p>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 التهديد بالعقاب لا يشكل الوسيلة المناسبة لدفع جهود الأفراد الإنجاز الأهداف.</a:t>
            </a:r>
            <a:endParaRPr lang="ar-SA" sz="1400" dirty="0">
              <a:solidFill>
                <a:schemeClr val="bg1"/>
              </a:solidFill>
              <a:latin typeface="Alexandria" pitchFamily="2" charset="-78"/>
              <a:cs typeface="Alexandria" pitchFamily="2" charset="-78"/>
            </a:endParaRPr>
          </a:p>
        </p:txBody>
      </p:sp>
      <p:sp>
        <p:nvSpPr>
          <p:cNvPr id="13" name="Rectangle 9">
            <a:extLst>
              <a:ext uri="{FF2B5EF4-FFF2-40B4-BE49-F238E27FC236}">
                <a16:creationId xmlns:a16="http://schemas.microsoft.com/office/drawing/2014/main" id="{B38A34A2-8266-F9EB-7819-1B09595D34AD}"/>
              </a:ext>
            </a:extLst>
          </p:cNvPr>
          <p:cNvSpPr/>
          <p:nvPr/>
        </p:nvSpPr>
        <p:spPr>
          <a:xfrm>
            <a:off x="3070676" y="1866808"/>
            <a:ext cx="3550466" cy="469176"/>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dirty="0">
                <a:solidFill>
                  <a:schemeClr val="bg1"/>
                </a:solidFill>
                <a:latin typeface="Alexandria" pitchFamily="2" charset="-78"/>
                <a:cs typeface="Alexandria" pitchFamily="2" charset="-78"/>
              </a:rPr>
              <a:t>افتراضات نظرية (</a:t>
            </a:r>
            <a:r>
              <a:rPr lang="en-US" sz="1400" dirty="0">
                <a:solidFill>
                  <a:schemeClr val="bg1"/>
                </a:solidFill>
                <a:latin typeface="Alexandria" pitchFamily="2" charset="-78"/>
                <a:cs typeface="Alexandria" pitchFamily="2" charset="-78"/>
              </a:rPr>
              <a:t>Y</a:t>
            </a:r>
            <a:r>
              <a:rPr lang="ar-SA" sz="1400" dirty="0">
                <a:solidFill>
                  <a:schemeClr val="bg1"/>
                </a:solidFill>
                <a:latin typeface="Alexandria" pitchFamily="2" charset="-78"/>
                <a:cs typeface="Alexandria" pitchFamily="2" charset="-78"/>
              </a:rPr>
              <a:t>)</a:t>
            </a:r>
          </a:p>
        </p:txBody>
      </p:sp>
      <p:sp>
        <p:nvSpPr>
          <p:cNvPr id="14" name="Rectangle 9">
            <a:extLst>
              <a:ext uri="{FF2B5EF4-FFF2-40B4-BE49-F238E27FC236}">
                <a16:creationId xmlns:a16="http://schemas.microsoft.com/office/drawing/2014/main" id="{078F7129-C372-3267-2F7B-95D31B2BC3AC}"/>
              </a:ext>
            </a:extLst>
          </p:cNvPr>
          <p:cNvSpPr/>
          <p:nvPr/>
        </p:nvSpPr>
        <p:spPr>
          <a:xfrm>
            <a:off x="6782934" y="1866808"/>
            <a:ext cx="3550466" cy="469176"/>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400" dirty="0">
                <a:solidFill>
                  <a:schemeClr val="bg1"/>
                </a:solidFill>
                <a:latin typeface="Alexandria" pitchFamily="2" charset="-78"/>
                <a:cs typeface="Alexandria" pitchFamily="2" charset="-78"/>
              </a:rPr>
              <a:t>افتراضات نظرية (</a:t>
            </a:r>
            <a:r>
              <a:rPr lang="en-US" sz="1400" dirty="0">
                <a:solidFill>
                  <a:schemeClr val="bg1"/>
                </a:solidFill>
                <a:latin typeface="Alexandria" pitchFamily="2" charset="-78"/>
                <a:cs typeface="Alexandria" pitchFamily="2" charset="-78"/>
              </a:rPr>
              <a:t>X</a:t>
            </a:r>
            <a:r>
              <a:rPr lang="ar-SA" sz="1400" dirty="0">
                <a:solidFill>
                  <a:schemeClr val="bg1"/>
                </a:solidFill>
                <a:latin typeface="Alexandria" pitchFamily="2" charset="-78"/>
                <a:cs typeface="Alexandria" pitchFamily="2" charset="-78"/>
              </a:rPr>
              <a:t>)</a:t>
            </a:r>
            <a:endParaRPr lang="en-US" sz="1400" dirty="0">
              <a:solidFill>
                <a:schemeClr val="bg1"/>
              </a:solidFill>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13421859-9D8B-2CFC-F394-20BD4B9898AE}"/>
              </a:ext>
            </a:extLst>
          </p:cNvPr>
          <p:cNvSpPr/>
          <p:nvPr/>
        </p:nvSpPr>
        <p:spPr>
          <a:xfrm>
            <a:off x="6782933" y="2492508"/>
            <a:ext cx="3550466" cy="3407120"/>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الإنسان العادي يمقت العمل في قرارة نفسه. </a:t>
            </a:r>
          </a:p>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يميل الإنسان إلى الكسل وعدم الرغبة في العمل.</a:t>
            </a:r>
          </a:p>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 وبالتالي فهو يحاول تجنب العمل قدر الإمكان.</a:t>
            </a:r>
          </a:p>
          <a:p>
            <a:pPr marL="285750" indent="-285750">
              <a:lnSpc>
                <a:spcPct val="150000"/>
              </a:lnSpc>
              <a:buFont typeface="Arial" panose="020B0604020202020204" pitchFamily="34" charset="0"/>
              <a:buChar char="•"/>
            </a:pPr>
            <a:r>
              <a:rPr lang="ar-SA" sz="1400" i="0" u="none" strike="noStrike" dirty="0">
                <a:effectLst/>
                <a:latin typeface="Alexandria" pitchFamily="2" charset="-78"/>
                <a:cs typeface="Alexandria" pitchFamily="2" charset="-78"/>
              </a:rPr>
              <a:t> الإنسان العادي طموحه ضئيل، ويفضل أن يتم توجيهه.</a:t>
            </a:r>
            <a:endParaRPr lang="ar-SA" sz="1400" dirty="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30330897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0C6283F-6C15-C989-AAA2-BDCB3A2DB7D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prstClr val="black"/>
                </a:solidFill>
                <a:latin typeface="Alexandria" charset="0"/>
                <a:cs typeface="Alexandria" charset="0"/>
              </a:rPr>
              <a:t>الانتقادات الرئيسية للنظرية:</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prstClr val="black"/>
              </a:solidFill>
              <a:latin typeface="Alexandria" charset="0"/>
              <a:cs typeface="Alexandria" charset="0"/>
            </a:endParaRP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400" b="1" kern="0" dirty="0">
                <a:solidFill>
                  <a:srgbClr val="00B0F0"/>
                </a:solidFill>
                <a:latin typeface="Alexandria" charset="0"/>
                <a:cs typeface="Alexandria" charset="0"/>
              </a:rPr>
              <a:t>التبسيط المفرط: </a:t>
            </a:r>
            <a:r>
              <a:rPr lang="ar-SA" sz="1400" kern="0" dirty="0">
                <a:solidFill>
                  <a:srgbClr val="00B0F0"/>
                </a:solidFill>
                <a:latin typeface="Alexandria" charset="0"/>
                <a:cs typeface="Alexandria" charset="0"/>
              </a:rPr>
              <a:t>تُبسِّط طبيعة الأفراد وتعتبرها ثابتة، بينما الواقع أكثر تعقيداً.</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400" b="1" kern="0" dirty="0">
                <a:solidFill>
                  <a:srgbClr val="00B0F0"/>
                </a:solidFill>
                <a:latin typeface="Alexandria" charset="0"/>
                <a:cs typeface="Alexandria" charset="0"/>
              </a:rPr>
              <a:t>التحيز الثقافي: </a:t>
            </a:r>
            <a:r>
              <a:rPr lang="ar-SA" sz="1400" kern="0" dirty="0">
                <a:solidFill>
                  <a:srgbClr val="00B0F0"/>
                </a:solidFill>
                <a:latin typeface="Alexandria" charset="0"/>
                <a:cs typeface="Alexandria" charset="0"/>
              </a:rPr>
              <a:t>تنعكس وجهة نظر غربية محدودة وقد لا تنطبق على سياقات ثقافية مختلفة.</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400" b="1" kern="0" dirty="0">
                <a:solidFill>
                  <a:srgbClr val="00B0F0"/>
                </a:solidFill>
                <a:latin typeface="Alexandria" charset="0"/>
                <a:cs typeface="Alexandria" charset="0"/>
              </a:rPr>
              <a:t>افتقار للسياق التنظيمي: </a:t>
            </a:r>
            <a:r>
              <a:rPr lang="ar-SA" sz="1400" kern="0" dirty="0">
                <a:solidFill>
                  <a:srgbClr val="00B0F0"/>
                </a:solidFill>
                <a:latin typeface="Alexandria" charset="0"/>
                <a:cs typeface="Alexandria" charset="0"/>
              </a:rPr>
              <a:t>لا تأخذ في الاعتبار السياق التنظيمي والتحديات الخارجية.</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400" b="1" kern="0" dirty="0">
                <a:solidFill>
                  <a:srgbClr val="00B0F0"/>
                </a:solidFill>
                <a:latin typeface="Alexandria" charset="0"/>
                <a:cs typeface="Alexandria" charset="0"/>
              </a:rPr>
              <a:t>التجاهل للفروق الفردية: </a:t>
            </a:r>
            <a:r>
              <a:rPr lang="ar-SA" sz="1400" kern="0" dirty="0">
                <a:solidFill>
                  <a:srgbClr val="00B0F0"/>
                </a:solidFill>
                <a:latin typeface="Alexandria" charset="0"/>
                <a:cs typeface="Alexandria" charset="0"/>
              </a:rPr>
              <a:t>لا تراعي الاختلافات بين الأفراد في الدافعية والسلوك.</a:t>
            </a:r>
          </a:p>
          <a:p>
            <a:pPr marL="568325" marR="0" lvl="0" indent="-28575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lang="ar-SA" sz="1400" b="1" kern="0" dirty="0">
                <a:solidFill>
                  <a:srgbClr val="00B0F0"/>
                </a:solidFill>
                <a:latin typeface="Alexandria" charset="0"/>
                <a:cs typeface="Alexandria" charset="0"/>
              </a:rPr>
              <a:t>عدم القدرة على التنبؤ: </a:t>
            </a:r>
            <a:r>
              <a:rPr lang="ar-SA" sz="1400" kern="0" dirty="0">
                <a:solidFill>
                  <a:srgbClr val="00B0F0"/>
                </a:solidFill>
                <a:latin typeface="Alexandria" charset="0"/>
                <a:cs typeface="Alexandria" charset="0"/>
              </a:rPr>
              <a:t>لا يمكن التنبؤ بنجاح نمط القيادة في ظل تغير الظروف.</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kern="0" dirty="0">
                <a:solidFill>
                  <a:prstClr val="black"/>
                </a:solidFill>
                <a:latin typeface="Alexandria" charset="0"/>
                <a:cs typeface="Alexandria" charset="0"/>
              </a:rPr>
              <a:t>ولذلك ظهرت نماذج قيادية أكثر شمولية تأخذ في الاعتبار تعقيد طبيعة الأفراد والسياق التنظيمي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EB57DFA-9DEC-C831-A614-6A4C288EC785}"/>
              </a:ext>
            </a:extLst>
          </p:cNvPr>
          <p:cNvSpPr txBox="1"/>
          <p:nvPr/>
        </p:nvSpPr>
        <p:spPr>
          <a:xfrm>
            <a:off x="4961867" y="586164"/>
            <a:ext cx="2305141" cy="400110"/>
          </a:xfrm>
          <a:prstGeom prst="rect">
            <a:avLst/>
          </a:prstGeom>
          <a:noFill/>
        </p:spPr>
        <p:txBody>
          <a:bodyPr wrap="square" rtlCol="0">
            <a:spAutoFit/>
          </a:bodyPr>
          <a:lstStyle/>
          <a:p>
            <a:pPr algn="ctr" rtl="0">
              <a:spcAft>
                <a:spcPts val="600"/>
              </a:spcAft>
            </a:pPr>
            <a:r>
              <a:rPr lang="en-US" sz="2000" b="1" dirty="0">
                <a:solidFill>
                  <a:prstClr val="black"/>
                </a:solidFill>
                <a:latin typeface="Alexandria" pitchFamily="2" charset="-78"/>
                <a:cs typeface="Alexandria" pitchFamily="2" charset="-78"/>
              </a:rPr>
              <a:t>Y &amp; X </a:t>
            </a:r>
            <a:r>
              <a:rPr lang="ar-SA" sz="2000" b="1" dirty="0">
                <a:solidFill>
                  <a:prstClr val="black"/>
                </a:solidFill>
                <a:latin typeface="Alexandria" pitchFamily="2" charset="-78"/>
                <a:cs typeface="Alexandria" pitchFamily="2" charset="-78"/>
              </a:rPr>
              <a:t>نظرية</a:t>
            </a:r>
          </a:p>
        </p:txBody>
      </p:sp>
      <p:sp>
        <p:nvSpPr>
          <p:cNvPr id="4" name="Rectangle 4">
            <a:extLst>
              <a:ext uri="{FF2B5EF4-FFF2-40B4-BE49-F238E27FC236}">
                <a16:creationId xmlns:a16="http://schemas.microsoft.com/office/drawing/2014/main" id="{42F714E3-742B-0AC2-FB28-F884142A41D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B1448-D7F6-D1C1-45F1-B746BF370EC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DF85D0CB-97E3-2637-4537-3BE641BA4CA4}"/>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5211FAF-6EC9-8D9B-5D04-C86680D0F53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EE5F857C-1C3E-F71C-0B1A-D06A79575D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61351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61FF3C6-8BA2-C27F-901B-7FDF7BC4F25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625475" marR="0" lvl="0" indent="-342900" algn="justLow" defTabSz="914400" eaLnBrk="1" fontAlgn="auto" latinLnBrk="0" hangingPunct="1">
              <a:lnSpc>
                <a:spcPct val="150000"/>
              </a:lnSpc>
              <a:spcBef>
                <a:spcPts val="0"/>
              </a:spcBef>
              <a:spcAft>
                <a:spcPts val="0"/>
              </a:spcAft>
              <a:buClrTx/>
              <a:buSzTx/>
              <a:buAutoNum type="arabicPeriod"/>
              <a:tabLst/>
              <a:defRPr/>
            </a:pPr>
            <a:r>
              <a:rPr lang="ar-SA" sz="1600" b="1" kern="0" dirty="0">
                <a:solidFill>
                  <a:srgbClr val="00B0F0"/>
                </a:solidFill>
                <a:latin typeface="Alexandria" charset="0"/>
                <a:cs typeface="Alexandria" charset="0"/>
              </a:rPr>
              <a:t>نظرية الشبكة الإدارية:</a:t>
            </a:r>
          </a:p>
          <a:p>
            <a:pPr marL="625475" marR="0" lvl="0" indent="-342900" algn="justLow" defTabSz="914400" eaLnBrk="1" fontAlgn="auto" latinLnBrk="0" hangingPunct="1">
              <a:lnSpc>
                <a:spcPct val="150000"/>
              </a:lnSpc>
              <a:spcBef>
                <a:spcPts val="0"/>
              </a:spcBef>
              <a:spcAft>
                <a:spcPts val="0"/>
              </a:spcAft>
              <a:buClrTx/>
              <a:buSzTx/>
              <a:buAutoNum type="arabicPeriod"/>
              <a:tabLst/>
              <a:defRPr/>
            </a:pPr>
            <a:endParaRPr lang="ar-SA" sz="7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lang="ar-SA" sz="1400" b="1" kern="0" dirty="0">
                <a:solidFill>
                  <a:prstClr val="black"/>
                </a:solidFill>
                <a:latin typeface="Alexandria" charset="0"/>
                <a:cs typeface="Alexandria" charset="0"/>
              </a:rPr>
              <a:t>أ- نموذج القائد (التركيز العالي على الإنتاج والعلاقات):</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ستيف جوبز : </a:t>
            </a:r>
            <a:r>
              <a:rPr lang="ar-SA" sz="1400" kern="0" dirty="0">
                <a:solidFill>
                  <a:prstClr val="black"/>
                </a:solidFill>
                <a:latin typeface="Alexandria" charset="0"/>
                <a:cs typeface="Alexandria" charset="0"/>
              </a:rPr>
              <a:t>كان قائداً صاحب رؤية استراتيجية واضحة لشركة آبل. كان يركز بشدة على الابتكار والتميز في المنتجات مع المحافظة على بيئة عمل تعاونية تدعم الإبداع والتفاني. كان يتمتع بقدرة عالية على التحفيز والتأثير في فريق العمل، مما ساعد في تحقيق نتائج استثنائية. مع ذلك، كان أسلوبه القيادي أحياناً متسلط وقاسي نوعاً ما، مما خلق بعض التوترات مع الموظفين.</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lang="ar-SA" sz="1400" b="1" kern="0" dirty="0">
                <a:solidFill>
                  <a:prstClr val="black"/>
                </a:solidFill>
                <a:latin typeface="Alexandria" charset="0"/>
                <a:cs typeface="Alexandria" charset="0"/>
              </a:rPr>
              <a:t>ب- نموذج القائد (التركيز المتوسط على الإنتاج والعلاقات):</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جاك ويلش: </a:t>
            </a:r>
            <a:r>
              <a:rPr lang="ar-SA" sz="1400" kern="0" dirty="0">
                <a:solidFill>
                  <a:prstClr val="black"/>
                </a:solidFill>
                <a:latin typeface="Alexandria" charset="0"/>
                <a:cs typeface="Alexandria" charset="0"/>
              </a:rPr>
              <a:t>الرئيس التنفيذي لشركة جنرال إلكتريك كان قائداً يسعى إلى تحقيق التوازن بين الأداء التنظيمي والعلاقات الإنسانية. عمل على تطوير أداء الشركة وزيادة الإنتاجية، مع المحافظة على مناخ تنظيمي إيجابي ودعم التطوير المهني للموظفين. اتبع أسلوب القيادة بالأهداف والنتائج، مع إعطاء الموظفين قدر من المرونة والاستقلالية في العمل.</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F0F547D-C4BC-8496-6C28-B3F20C9D3991}"/>
              </a:ext>
            </a:extLst>
          </p:cNvPr>
          <p:cNvSpPr txBox="1"/>
          <p:nvPr/>
        </p:nvSpPr>
        <p:spPr>
          <a:xfrm>
            <a:off x="2954829" y="586164"/>
            <a:ext cx="6305916"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نماذج لقادة عظماء درستهم المدرسة السلوكية</a:t>
            </a:r>
          </a:p>
        </p:txBody>
      </p:sp>
      <p:sp>
        <p:nvSpPr>
          <p:cNvPr id="4" name="Rectangle 4">
            <a:extLst>
              <a:ext uri="{FF2B5EF4-FFF2-40B4-BE49-F238E27FC236}">
                <a16:creationId xmlns:a16="http://schemas.microsoft.com/office/drawing/2014/main" id="{EA71957E-E132-6D22-4619-07A35F72D700}"/>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A5E23424-D5D8-F2EE-4B76-2B8575A861A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6B0A79BB-C197-0CD2-504B-525E9FD6BAC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9AA58AF-AB5F-36A9-1F36-5F4DCC2B666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F8AB7943-0028-B9BC-D25A-1C9BBBC949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127043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1ABF9B0-5E97-634F-14F3-7404040019C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600" b="1" kern="0" dirty="0">
                <a:solidFill>
                  <a:srgbClr val="00B0F0"/>
                </a:solidFill>
                <a:latin typeface="Alexandria" charset="0"/>
                <a:cs typeface="Alexandria" charset="0"/>
              </a:rPr>
              <a:t>     2. نظرية </a:t>
            </a:r>
            <a:r>
              <a:rPr lang="en-US" sz="1600" b="1" kern="0" dirty="0">
                <a:solidFill>
                  <a:srgbClr val="00B0F0"/>
                </a:solidFill>
                <a:latin typeface="Alexandria" charset="0"/>
                <a:cs typeface="Alexandria" charset="0"/>
              </a:rPr>
              <a:t>X &amp; Y:</a:t>
            </a:r>
            <a:endParaRPr lang="ar-SA" sz="16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en-US" sz="700" b="1" kern="0" dirty="0">
              <a:solidFill>
                <a:srgbClr val="00B0F0"/>
              </a:solidFill>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lang="ar-SA" sz="1400" b="1" kern="0" dirty="0">
                <a:solidFill>
                  <a:schemeClr val="tx1">
                    <a:lumMod val="95000"/>
                    <a:lumOff val="5000"/>
                  </a:schemeClr>
                </a:solidFill>
                <a:latin typeface="Alexandria" charset="0"/>
                <a:cs typeface="Alexandria" charset="0"/>
              </a:rPr>
              <a:t>أ) نموذج القائد وفقا لنظرية </a:t>
            </a:r>
            <a:r>
              <a:rPr lang="en-US" sz="1400" b="1" kern="0" dirty="0">
                <a:solidFill>
                  <a:schemeClr val="tx1">
                    <a:lumMod val="95000"/>
                    <a:lumOff val="5000"/>
                  </a:schemeClr>
                </a:solidFill>
                <a:latin typeface="Alexandria" charset="0"/>
                <a:cs typeface="Alexandria" charset="0"/>
              </a:rPr>
              <a:t>X</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جورج باتون: </a:t>
            </a:r>
            <a:r>
              <a:rPr lang="ar-SA" sz="1400" kern="0" dirty="0">
                <a:solidFill>
                  <a:schemeClr val="tx1">
                    <a:lumMod val="95000"/>
                    <a:lumOff val="5000"/>
                  </a:schemeClr>
                </a:solidFill>
                <a:latin typeface="Alexandria" charset="0"/>
                <a:cs typeface="Alexandria" charset="0"/>
              </a:rPr>
              <a:t>كان قائداً عسكرياً يؤمن بأن الأفراد لا يحبون العمل بطبيعتهم وأنهم بحاجة إلى السيطرة والرقابة الصارمة. اعتمد على أساليب قيادية قائمة على الأوامر والتعليمات المباشرة، والتركيز على الانضباط والالتزام بالقواعد. وكان قادراً على تحقيق نتائج عسكرية مبهرة خلال الحرب العالمية الثانية، لكن هذا الأسلوب القيادي أحياناً ما خلق بيئة عمل متوترة.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600"/>
              </a:spcAft>
              <a:buClrTx/>
              <a:buSzTx/>
              <a:tabLst/>
              <a:defRPr/>
            </a:pPr>
            <a:r>
              <a:rPr lang="ar-SA" sz="1400" b="1" kern="0" dirty="0">
                <a:solidFill>
                  <a:schemeClr val="tx1">
                    <a:lumMod val="95000"/>
                    <a:lumOff val="5000"/>
                  </a:schemeClr>
                </a:solidFill>
                <a:latin typeface="Alexandria" charset="0"/>
                <a:cs typeface="Alexandria" charset="0"/>
              </a:rPr>
              <a:t>ب) نموذج القائد وفقا لنظرية </a:t>
            </a:r>
            <a:r>
              <a:rPr lang="en-US" sz="1400" b="1" kern="0" dirty="0">
                <a:solidFill>
                  <a:schemeClr val="tx1">
                    <a:lumMod val="95000"/>
                    <a:lumOff val="5000"/>
                  </a:schemeClr>
                </a:solidFill>
                <a:latin typeface="Alexandria" charset="0"/>
                <a:cs typeface="Alexandria" charset="0"/>
              </a:rPr>
              <a:t>Y:</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ريتشارد برانينجي: </a:t>
            </a:r>
            <a:r>
              <a:rPr lang="ar-SA" sz="1400" kern="0" dirty="0">
                <a:solidFill>
                  <a:schemeClr val="tx1">
                    <a:lumMod val="95000"/>
                    <a:lumOff val="5000"/>
                  </a:schemeClr>
                </a:solidFill>
                <a:latin typeface="Alexandria" charset="0"/>
                <a:cs typeface="Alexandria" charset="0"/>
              </a:rPr>
              <a:t>رجل الأعمال البريطاني الشهير والمؤسس لمجموعة شركات فيرجن. كان قائداً يؤمن بأن الأفراد لديهم دافع ذاتي للعمل وتحمل المسؤولية. عمل على تفويض السلطة وتمكين الموظفين، وإشراكهم في اتخاذ القرارات. شجع على الإبداع والابتكار، وبنى ثقافة تنظيمية تدعم المشاركة والتعاون. ساهم هذا الأسلوب القيادي في تطوير منتجات وخدمات مبتكرة وتحقيق نجاحات كبيرة لشركته.</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D4F8889-18FD-98B3-BF9B-912FD5F605E3}"/>
              </a:ext>
            </a:extLst>
          </p:cNvPr>
          <p:cNvSpPr txBox="1"/>
          <p:nvPr/>
        </p:nvSpPr>
        <p:spPr>
          <a:xfrm>
            <a:off x="2954829" y="586164"/>
            <a:ext cx="6305916"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نماذج لقادة عظماء درستهم المدرسة السلوكية</a:t>
            </a:r>
          </a:p>
        </p:txBody>
      </p:sp>
      <p:sp>
        <p:nvSpPr>
          <p:cNvPr id="4" name="Rectangle 4">
            <a:extLst>
              <a:ext uri="{FF2B5EF4-FFF2-40B4-BE49-F238E27FC236}">
                <a16:creationId xmlns:a16="http://schemas.microsoft.com/office/drawing/2014/main" id="{46F208E2-6ACA-5395-D868-0FCA7B00DFF2}"/>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85DF3C0C-898D-A84C-BCE8-CE6EB780334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08E6328-AA3F-E076-C81B-2C19850102D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8D96A26D-C059-798D-3636-8BD608B78C6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EE5482F7-8B68-DA9E-2574-A66A513DB9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82496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69AE9D-D9A0-312D-A8DC-59C0560A2FA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E622A07B-1617-32D0-1F96-BB916F9000CC}"/>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D52C91EC-B9C6-9C62-A35C-018649E01966}"/>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866DD85B-DC04-0E16-6851-63D7E85C9512}"/>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7E4F18BA-D312-F367-07EB-08A065200C3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B47FFE06-7186-92E0-E9BA-07BE8FDA3FD9}"/>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A3DBDBF1-BC2F-805B-D638-E2B467FC99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1C8F4934-ADC2-C050-94B4-CC98E5FCB285}"/>
              </a:ext>
            </a:extLst>
          </p:cNvPr>
          <p:cNvSpPr txBox="1"/>
          <p:nvPr/>
        </p:nvSpPr>
        <p:spPr>
          <a:xfrm>
            <a:off x="1728534" y="2864161"/>
            <a:ext cx="2884409"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نظرية الأبعاد الثلاثة</a:t>
            </a:r>
            <a:endParaRPr lang="en-US" sz="2000" b="1" dirty="0">
              <a:solidFill>
                <a:srgbClr val="00B0F0"/>
              </a:solidFill>
              <a:latin typeface="Alexandria" pitchFamily="2" charset="-78"/>
              <a:cs typeface="Alexandria" pitchFamily="2" charset="-78"/>
            </a:endParaRPr>
          </a:p>
        </p:txBody>
      </p:sp>
      <p:pic>
        <p:nvPicPr>
          <p:cNvPr id="10" name="صورة 9">
            <a:extLst>
              <a:ext uri="{FF2B5EF4-FFF2-40B4-BE49-F238E27FC236}">
                <a16:creationId xmlns:a16="http://schemas.microsoft.com/office/drawing/2014/main" id="{0A8102FF-A3DE-D14C-9785-1CD7789396BC}"/>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708939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7D7B8C2-12E0-5563-83A7-7A67624B2C0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هذه النظرية لوليم ريدن حيث يرى أن هناك مؤثرات ظاهرية للقائد الإداري تجعله يتبنى </a:t>
            </a:r>
            <a:r>
              <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rPr>
              <a:t>مفهوم كفاءة القيادة أو التأثير الإداري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أكثر فعالية من القيادة ويعني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مفهوم كفاءة القيادة أو التأثير الإداري:</a:t>
            </a: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المجال أو النطاق الذي يستطيع القائد التأثير فيه على العمل والعاملين، وبناء على الثلاثة أبعاد والتي هي: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B90AE77-547D-8B77-536C-D80282AB3491}"/>
              </a:ext>
            </a:extLst>
          </p:cNvPr>
          <p:cNvSpPr txBox="1"/>
          <p:nvPr/>
        </p:nvSpPr>
        <p:spPr>
          <a:xfrm>
            <a:off x="4248441" y="586164"/>
            <a:ext cx="3707887"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مقدمة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68343503-E8BD-94F1-F4EF-CE2784AABDF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B28D55B-8DA6-7751-4484-107C84D6954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5D8C9EC-54DA-3D6C-45AB-68C79F6B464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B433661-1FCE-0F86-D66F-40E4EED213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0ED22033-20ED-9B9A-5896-40A37A994F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875BF145-C155-06A8-8AFB-0236B9AD4026}"/>
              </a:ext>
            </a:extLst>
          </p:cNvPr>
          <p:cNvSpPr/>
          <p:nvPr/>
        </p:nvSpPr>
        <p:spPr>
          <a:xfrm>
            <a:off x="7687050" y="4087717"/>
            <a:ext cx="2488842" cy="46305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الأول : العمل</a:t>
            </a:r>
          </a:p>
        </p:txBody>
      </p:sp>
      <p:sp>
        <p:nvSpPr>
          <p:cNvPr id="11" name="Round Diagonal Corner Rectangle 17">
            <a:extLst>
              <a:ext uri="{FF2B5EF4-FFF2-40B4-BE49-F238E27FC236}">
                <a16:creationId xmlns:a16="http://schemas.microsoft.com/office/drawing/2014/main" id="{F4452216-BFEA-5D84-8D40-F82621D222D5}"/>
              </a:ext>
            </a:extLst>
          </p:cNvPr>
          <p:cNvSpPr/>
          <p:nvPr/>
        </p:nvSpPr>
        <p:spPr>
          <a:xfrm>
            <a:off x="5198208" y="4526354"/>
            <a:ext cx="2488842" cy="463056"/>
          </a:xfrm>
          <a:prstGeom prst="round2DiagRect">
            <a:avLst>
              <a:gd name="adj1" fmla="val 50000"/>
              <a:gd name="adj2" fmla="val 0"/>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الثاني : العاملون</a:t>
            </a:r>
          </a:p>
        </p:txBody>
      </p:sp>
      <p:sp>
        <p:nvSpPr>
          <p:cNvPr id="12" name="Round Diagonal Corner Rectangle 17">
            <a:extLst>
              <a:ext uri="{FF2B5EF4-FFF2-40B4-BE49-F238E27FC236}">
                <a16:creationId xmlns:a16="http://schemas.microsoft.com/office/drawing/2014/main" id="{B416E40A-90DD-04C2-5D42-8E48DDB70E63}"/>
              </a:ext>
            </a:extLst>
          </p:cNvPr>
          <p:cNvSpPr/>
          <p:nvPr/>
        </p:nvSpPr>
        <p:spPr>
          <a:xfrm>
            <a:off x="2709366" y="4964991"/>
            <a:ext cx="2488842" cy="463056"/>
          </a:xfrm>
          <a:prstGeom prst="round2DiagRect">
            <a:avLst>
              <a:gd name="adj1" fmla="val 50000"/>
              <a:gd name="adj2" fmla="val 0"/>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الثالث : الفاعلية</a:t>
            </a:r>
          </a:p>
        </p:txBody>
      </p:sp>
    </p:spTree>
    <p:extLst>
      <p:ext uri="{BB962C8B-B14F-4D97-AF65-F5344CB8AC3E}">
        <p14:creationId xmlns:p14="http://schemas.microsoft.com/office/powerpoint/2010/main" val="5244041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C34A5EC0-693D-F59F-D242-A9F8D534005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يركز هذا البعد على مدى اهتمام القائد بالإنجاز والنتائج التشغيلية للمنظمة.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القائد المتفاني يكون مرتفع في هذا البعد، حيث يضع تحقيق الأهداف والمهام في المقام الأول.</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هؤلاء القادة يكونون موجهين نحو المهام، ويركزون على الكفاءة والإنتاجية.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القائد المنعزل يكون منخفض في هذا البعد، حيث لا يركز كثيرًا على الإنجاز والنتائج.</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800" b="0" i="0" u="none" strike="noStrike" kern="0" cap="none" spc="0" normalizeH="0" baseline="0" noProof="0" dirty="0">
              <a:ln>
                <a:noFill/>
              </a:ln>
              <a:solidFill>
                <a:prstClr val="white"/>
              </a:solidFill>
              <a:effectLst/>
              <a:uLnTx/>
              <a:uFillTx/>
              <a:latin typeface="Calibri"/>
              <a:ea typeface="+mn-ea"/>
              <a:cs typeface="+mn-cs"/>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EEBE189-10D8-7E6F-7405-49018D61B4D9}"/>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a:t>
            </a:r>
            <a:r>
              <a:rPr lang="ar-SA" sz="2000" b="1" dirty="0">
                <a:solidFill>
                  <a:prstClr val="black"/>
                </a:solidFill>
                <a:latin typeface="Alexandria" pitchFamily="2" charset="-78"/>
                <a:cs typeface="Alexandria" pitchFamily="2" charset="-78"/>
              </a:rPr>
              <a:t>أ</a:t>
            </a:r>
            <a:r>
              <a:rPr lang="ar-EG" sz="2000" b="1" dirty="0">
                <a:solidFill>
                  <a:prstClr val="black"/>
                </a:solidFill>
                <a:latin typeface="Alexandria" pitchFamily="2" charset="-78"/>
                <a:cs typeface="Alexandria" pitchFamily="2" charset="-78"/>
              </a:rPr>
              <a:t>بعاد الثلاثة لنظرية الأبعاد الثلاثة</a:t>
            </a:r>
          </a:p>
        </p:txBody>
      </p:sp>
      <p:sp>
        <p:nvSpPr>
          <p:cNvPr id="4" name="Rectangle 4">
            <a:extLst>
              <a:ext uri="{FF2B5EF4-FFF2-40B4-BE49-F238E27FC236}">
                <a16:creationId xmlns:a16="http://schemas.microsoft.com/office/drawing/2014/main" id="{77FFDB6E-938F-EB65-80B8-977C65D374C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D0A58B0-C458-7E62-8956-564C92A147F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DABF94C-C07C-2F5E-AC7A-C3AB59404574}"/>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61CFCA8-F46C-DB1D-1303-B5DC90AAC40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E982F2A9-7039-76EF-3742-FDC075C500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5F0B025D-B1D2-34CD-9DC4-71713B4AAD38}"/>
              </a:ext>
            </a:extLst>
          </p:cNvPr>
          <p:cNvSpPr/>
          <p:nvPr/>
        </p:nvSpPr>
        <p:spPr>
          <a:xfrm>
            <a:off x="8027801" y="2362534"/>
            <a:ext cx="2488842" cy="463056"/>
          </a:xfrm>
          <a:prstGeom prst="round2DiagRect">
            <a:avLst>
              <a:gd name="adj1" fmla="val 50000"/>
              <a:gd name="adj2" fmla="val 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الأول : العمل</a:t>
            </a:r>
          </a:p>
        </p:txBody>
      </p:sp>
    </p:spTree>
    <p:extLst>
      <p:ext uri="{BB962C8B-B14F-4D97-AF65-F5344CB8AC3E}">
        <p14:creationId xmlns:p14="http://schemas.microsoft.com/office/powerpoint/2010/main" val="16241183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8796DA6-9F88-29B9-FE45-88E547AF578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يركز هذا البعد على مدى اهتمام القائد بالعلاقات الإنسانية والتفاعل مع الموظفين.</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القائد المتصل بالآخرين يكون مرتفع في هذا البعد، حيث يعطي أولوية عالية للعلاقات والتفاعل الإنساني.</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هؤلاء القادة يكونون موجهين نحو الأشخاص، ويركزون على التحفيز والتنمية البشرية.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القائد المتفاني يكون منخفض في هذا البعد، حيث لا يركز كثيرًا على العلاقات والتفاعل مع الموظفين.</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622549C-C543-37F7-0084-C1D18FFBF442}"/>
              </a:ext>
            </a:extLst>
          </p:cNvPr>
          <p:cNvSpPr txBox="1"/>
          <p:nvPr/>
        </p:nvSpPr>
        <p:spPr>
          <a:xfrm>
            <a:off x="3875965" y="586164"/>
            <a:ext cx="4435206"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a:t>
            </a:r>
            <a:r>
              <a:rPr lang="ar-SA" sz="2000" b="1" dirty="0">
                <a:solidFill>
                  <a:prstClr val="black"/>
                </a:solidFill>
                <a:latin typeface="Alexandria" pitchFamily="2" charset="-78"/>
                <a:cs typeface="Alexandria" pitchFamily="2" charset="-78"/>
              </a:rPr>
              <a:t>أ</a:t>
            </a:r>
            <a:r>
              <a:rPr lang="ar-EG" sz="2000" b="1" dirty="0">
                <a:solidFill>
                  <a:prstClr val="black"/>
                </a:solidFill>
                <a:latin typeface="Alexandria" pitchFamily="2" charset="-78"/>
                <a:cs typeface="Alexandria" pitchFamily="2" charset="-78"/>
              </a:rPr>
              <a:t>بعاد الثلاثة لنظرية الأبعاد الثلاثة</a:t>
            </a:r>
          </a:p>
        </p:txBody>
      </p:sp>
      <p:sp>
        <p:nvSpPr>
          <p:cNvPr id="4" name="Rectangle 4">
            <a:extLst>
              <a:ext uri="{FF2B5EF4-FFF2-40B4-BE49-F238E27FC236}">
                <a16:creationId xmlns:a16="http://schemas.microsoft.com/office/drawing/2014/main" id="{8FEC0EBA-9054-169C-6858-31AC25D8920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2E63E37D-2BE8-607D-0C3D-F7BBAC91766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8290F407-A402-09BB-3616-08256F8E7F59}"/>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F08D481-2462-D731-764A-C437FD38110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0B76530B-B014-5610-973D-1EB5D0341E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714D2732-1244-4E19-C6AE-24847F0EB9FE}"/>
              </a:ext>
            </a:extLst>
          </p:cNvPr>
          <p:cNvSpPr/>
          <p:nvPr/>
        </p:nvSpPr>
        <p:spPr>
          <a:xfrm>
            <a:off x="8027801" y="2362534"/>
            <a:ext cx="2488842" cy="463056"/>
          </a:xfrm>
          <a:prstGeom prst="round2DiagRect">
            <a:avLst>
              <a:gd name="adj1" fmla="val 50000"/>
              <a:gd name="adj2" fmla="val 0"/>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الثاني : العاملون</a:t>
            </a:r>
          </a:p>
        </p:txBody>
      </p:sp>
    </p:spTree>
    <p:extLst>
      <p:ext uri="{BB962C8B-B14F-4D97-AF65-F5344CB8AC3E}">
        <p14:creationId xmlns:p14="http://schemas.microsoft.com/office/powerpoint/2010/main" val="28480398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8336A09-CDB1-A33C-1ED6-59F61CF7A1E0}"/>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يركز هذا البعد على مدى قدرة القائد على التأثير والتأثر بكل من العمل والعاملين.</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القائد المتكامل يكون مرتفع في هذا البعد، حيث يسعى إلى تحقيق التوازن بين المهام والعلاقات.</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هؤلاء القادة يكونون موجهين نحو النتائج والفعالية، ويركزون على التوازن بين الإنتاجية والتفاعل الإنساني.</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القائد المنعزل يكون منخفض في هذا البعد، حيث لا يركز على التأثير والتأثر بين العمل والعاملين.</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FF10126-B666-95A7-21A1-0F4CD04D22F9}"/>
              </a:ext>
            </a:extLst>
          </p:cNvPr>
          <p:cNvSpPr txBox="1"/>
          <p:nvPr/>
        </p:nvSpPr>
        <p:spPr>
          <a:xfrm>
            <a:off x="3743474" y="586164"/>
            <a:ext cx="4718138"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الأبعاد الثلاثة لنظرية</a:t>
            </a:r>
            <a:r>
              <a:rPr lang="ar-EG" sz="2000" b="1" dirty="0">
                <a:solidFill>
                  <a:prstClr val="black"/>
                </a:solidFill>
                <a:latin typeface="Alexandria" pitchFamily="2" charset="-78"/>
                <a:cs typeface="Alexandria" pitchFamily="2" charset="-78"/>
              </a:rPr>
              <a:t> الأبعاد الثلاثة</a:t>
            </a:r>
          </a:p>
        </p:txBody>
      </p:sp>
      <p:sp>
        <p:nvSpPr>
          <p:cNvPr id="4" name="Rectangle 4">
            <a:extLst>
              <a:ext uri="{FF2B5EF4-FFF2-40B4-BE49-F238E27FC236}">
                <a16:creationId xmlns:a16="http://schemas.microsoft.com/office/drawing/2014/main" id="{DBE18A38-E152-6B0C-6CC2-A0E5A40EF24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7F371372-C71B-35DB-E7AB-CBDCC5D2633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7CC62194-D9AA-E775-204E-471F00FF1EA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B3E74A99-01B0-E1EB-E251-35D7EAA8C69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2E8470BC-1D2D-AAA4-435B-45003033E4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37737A6-0DD5-488A-C255-9F652821DDBD}"/>
              </a:ext>
            </a:extLst>
          </p:cNvPr>
          <p:cNvSpPr/>
          <p:nvPr/>
        </p:nvSpPr>
        <p:spPr>
          <a:xfrm>
            <a:off x="8027801" y="2362534"/>
            <a:ext cx="2488842" cy="463056"/>
          </a:xfrm>
          <a:prstGeom prst="round2DiagRect">
            <a:avLst>
              <a:gd name="adj1" fmla="val 50000"/>
              <a:gd name="adj2" fmla="val 0"/>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البعد الثالث : الفاعلية</a:t>
            </a:r>
          </a:p>
        </p:txBody>
      </p:sp>
    </p:spTree>
    <p:extLst>
      <p:ext uri="{BB962C8B-B14F-4D97-AF65-F5344CB8AC3E}">
        <p14:creationId xmlns:p14="http://schemas.microsoft.com/office/powerpoint/2010/main" val="3257259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DE81027-BC3A-2C8C-E54C-28CC994BC3B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ونسج ريدن أربعة أنماط للسلوك </a:t>
            </a:r>
            <a:r>
              <a:rPr lang="ar-SA" sz="1600" b="1" kern="0" dirty="0">
                <a:solidFill>
                  <a:srgbClr val="00B0F0"/>
                </a:solidFill>
                <a:latin typeface="Alexandria" charset="0"/>
                <a:cs typeface="Alexandria" charset="0"/>
              </a:rPr>
              <a:t>القيادي في نظرية</a:t>
            </a:r>
            <a:r>
              <a:rPr lang="ar-EG" sz="1600" b="1" kern="0" dirty="0">
                <a:solidFill>
                  <a:srgbClr val="00B0F0"/>
                </a:solidFill>
                <a:latin typeface="Alexandria" charset="0"/>
                <a:cs typeface="Alexandria" charset="0"/>
              </a:rPr>
              <a:t> الأبعاد الثلاثة</a:t>
            </a:r>
            <a:r>
              <a:rPr lang="ar-SA" sz="1600" b="1" kern="0" dirty="0">
                <a:solidFill>
                  <a:srgbClr val="00B0F0"/>
                </a:solidFill>
                <a:latin typeface="Alexandria" charset="0"/>
                <a:cs typeface="Alexandria" charset="0"/>
              </a:rPr>
              <a:t> وهي</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a:t>
            </a:r>
          </a:p>
          <a:p>
            <a:pPr marL="625475" marR="0" lvl="0" indent="-342900" algn="justLow" defTabSz="914400" eaLnBrk="1" fontAlgn="auto" latinLnBrk="0" hangingPunct="1">
              <a:lnSpc>
                <a:spcPct val="200000"/>
              </a:lnSpc>
              <a:spcBef>
                <a:spcPts val="0"/>
              </a:spcBef>
              <a:spcAft>
                <a:spcPts val="0"/>
              </a:spcAft>
              <a:buClrTx/>
              <a:buSzTx/>
              <a:buFont typeface="+mj-lt"/>
              <a:buAutoNum type="arabicPeriod"/>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القائد المتفاني: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وهو يهتم بالعمل اهتماماً عالياً.</a:t>
            </a:r>
          </a:p>
          <a:p>
            <a:pPr marL="625475" marR="0" lvl="0" indent="-342900" algn="justLow" defTabSz="914400" eaLnBrk="1" fontAlgn="auto" latinLnBrk="0" hangingPunct="1">
              <a:lnSpc>
                <a:spcPct val="200000"/>
              </a:lnSpc>
              <a:spcBef>
                <a:spcPts val="0"/>
              </a:spcBef>
              <a:spcAft>
                <a:spcPts val="0"/>
              </a:spcAft>
              <a:buClrTx/>
              <a:buSzTx/>
              <a:buFont typeface="+mj-lt"/>
              <a:buAutoNum type="arabicPeriod"/>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القائد المتصل بالآخرين: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وهو يهتم بتوثيق العلاقة مع العاملين.</a:t>
            </a:r>
          </a:p>
          <a:p>
            <a:pPr marL="625475" marR="0" lvl="0" indent="-342900" algn="justLow" defTabSz="914400" eaLnBrk="1" fontAlgn="auto" latinLnBrk="0" hangingPunct="1">
              <a:lnSpc>
                <a:spcPct val="200000"/>
              </a:lnSpc>
              <a:spcBef>
                <a:spcPts val="0"/>
              </a:spcBef>
              <a:spcAft>
                <a:spcPts val="0"/>
              </a:spcAft>
              <a:buClrTx/>
              <a:buSzTx/>
              <a:buFont typeface="+mj-lt"/>
              <a:buAutoNum type="arabicPeriod"/>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القائد المتكامل: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وهو يهتم بالعمل والعاملين في آن واحد.</a:t>
            </a:r>
          </a:p>
          <a:p>
            <a:pPr marL="625475" marR="0" lvl="0" indent="-342900" algn="justLow" defTabSz="914400" eaLnBrk="1" fontAlgn="auto" latinLnBrk="0" hangingPunct="1">
              <a:lnSpc>
                <a:spcPct val="200000"/>
              </a:lnSpc>
              <a:spcBef>
                <a:spcPts val="0"/>
              </a:spcBef>
              <a:spcAft>
                <a:spcPts val="0"/>
              </a:spcAft>
              <a:buClrTx/>
              <a:buSzTx/>
              <a:buFont typeface="+mj-lt"/>
              <a:buAutoNum type="arabicPeriod"/>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القائد المنعزل: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وهو لا يهتم بالعمل ولا بالعاملين.</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97BF313-8B3F-D968-A184-D460FEA8136B}"/>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الأنماط الأساسية للقيادة</a:t>
            </a:r>
          </a:p>
        </p:txBody>
      </p:sp>
      <p:sp>
        <p:nvSpPr>
          <p:cNvPr id="4" name="Rectangle 4">
            <a:extLst>
              <a:ext uri="{FF2B5EF4-FFF2-40B4-BE49-F238E27FC236}">
                <a16:creationId xmlns:a16="http://schemas.microsoft.com/office/drawing/2014/main" id="{4924BC75-9D7F-B56F-E7BF-DD3608B6BDE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844ADDD-97CD-7162-8308-D3F274BCE6F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F83A0A9-2589-F0D0-F6B2-0FEE883E8B7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75BDFC9-39AF-5A11-F596-F61A8F3E9A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0FB221B-2FC3-DE7C-9253-658B13A761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21230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DE81027-BC3A-2C8C-E54C-28CC994BC3B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lang="ar-SA" sz="1400" kern="0" noProof="0" dirty="0">
              <a:solidFill>
                <a:prstClr val="black"/>
              </a:solidFill>
              <a:latin typeface="Alexandria" charset="0"/>
              <a:cs typeface="Alexandria" charset="0"/>
            </a:endParaRPr>
          </a:p>
          <a:p>
            <a:pPr marL="803275" marR="0" lvl="0" indent="-26670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مرتفع في البعدين: العمل (الإنتاجية والإنجاز) والعاملين (العلاقات والتفاعل الإنساني).</a:t>
            </a:r>
          </a:p>
          <a:p>
            <a:pPr marL="803275" marR="0" lvl="0" indent="-26670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يسعى إلى تحقيق التوازن والتكامل بين تحقيق الأهداف التنظيمية والاهتمام بالعاملين.</a:t>
            </a:r>
          </a:p>
          <a:p>
            <a:pPr marL="803275" marR="0" lvl="0" indent="-26670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يوظف مهارات قيادية متنوعة، ويتصف بالفعالية في التأثير على الآخرين.</a:t>
            </a:r>
          </a:p>
          <a:p>
            <a:pPr marL="803275" marR="0" lvl="0" indent="-266700" algn="justLow" defTabSz="91440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dirty="0">
                <a:ln>
                  <a:noFill/>
                </a:ln>
                <a:solidFill>
                  <a:prstClr val="black"/>
                </a:solidFill>
                <a:effectLst/>
                <a:uLnTx/>
                <a:uFillTx/>
                <a:latin typeface="Alexandria" charset="0"/>
                <a:ea typeface="+mn-ea"/>
                <a:cs typeface="Alexandria" charset="0"/>
              </a:rPr>
              <a:t>	 يخلق بيئة عمل إيجابية تتسم بالثقة والتعاون والإنجاز.</a:t>
            </a: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97BF313-8B3F-D968-A184-D460FEA8136B}"/>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الأنماط الأساسية للقيادة</a:t>
            </a:r>
          </a:p>
        </p:txBody>
      </p:sp>
      <p:sp>
        <p:nvSpPr>
          <p:cNvPr id="4" name="Rectangle 4">
            <a:extLst>
              <a:ext uri="{FF2B5EF4-FFF2-40B4-BE49-F238E27FC236}">
                <a16:creationId xmlns:a16="http://schemas.microsoft.com/office/drawing/2014/main" id="{4924BC75-9D7F-B56F-E7BF-DD3608B6BDE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F844ADDD-97CD-7162-8308-D3F274BCE6F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F83A0A9-2589-F0D0-F6B2-0FEE883E8B7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75BDFC9-39AF-5A11-F596-F61A8F3E9A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0FB221B-2FC3-DE7C-9253-658B13A761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4F6018D6-2100-9408-40AA-7BC908C37E8B}"/>
              </a:ext>
            </a:extLst>
          </p:cNvPr>
          <p:cNvSpPr/>
          <p:nvPr/>
        </p:nvSpPr>
        <p:spPr>
          <a:xfrm>
            <a:off x="6288258" y="2362534"/>
            <a:ext cx="422838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القائد المتكامل </a:t>
            </a:r>
            <a:r>
              <a:rPr lang="en-US" sz="1600" dirty="0">
                <a:solidFill>
                  <a:schemeClr val="bg1"/>
                </a:solidFill>
                <a:latin typeface="Alexandria" charset="0"/>
                <a:cs typeface="Alexandria" charset="0"/>
              </a:rPr>
              <a:t>Integrated Leader</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22644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EBC91F4-9482-5E44-9F90-0F2A17C0018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20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مرتفع في البعد الأول: العمل (الإنتاجية والإنجاز).</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منخفض في البعد الثاني: العاملين (العلاقات والتفاعل الإنساني).</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يركز على تحقيق الأهداف والمهام بطريقة كفؤة وفعالة.</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يهتم بالإنتاجية والنتائج أكثر من العلاقات الإنسانية.</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قد يتصف بضعف في مهارات التواصل والتحفيز.</a:t>
            </a: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EC9BB98-86E2-9C1F-38C6-EFAE1BED4435}"/>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الأنماط الأساسية للقيادة</a:t>
            </a:r>
          </a:p>
        </p:txBody>
      </p:sp>
      <p:sp>
        <p:nvSpPr>
          <p:cNvPr id="4" name="Rectangle 4">
            <a:extLst>
              <a:ext uri="{FF2B5EF4-FFF2-40B4-BE49-F238E27FC236}">
                <a16:creationId xmlns:a16="http://schemas.microsoft.com/office/drawing/2014/main" id="{9BA7D3C7-1477-0ADD-1835-E29BB8299B5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D738D60-B204-5C2D-CE71-F21C2330C44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42B010A-B901-6718-224A-04338D2BCCB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3B95D814-46CB-D68A-15DC-97ACE8FB346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463DF728-F8B5-CF6D-FDBA-02B9590DAC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C0009392-A248-94BA-E0BB-7F9586AA3D1C}"/>
              </a:ext>
            </a:extLst>
          </p:cNvPr>
          <p:cNvSpPr/>
          <p:nvPr/>
        </p:nvSpPr>
        <p:spPr>
          <a:xfrm>
            <a:off x="6288258" y="2362534"/>
            <a:ext cx="422838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القائد المتفاني </a:t>
            </a:r>
            <a:r>
              <a:rPr lang="en-US" sz="1600" dirty="0">
                <a:solidFill>
                  <a:schemeClr val="bg1"/>
                </a:solidFill>
                <a:latin typeface="Alexandria" charset="0"/>
                <a:cs typeface="Alexandria" charset="0"/>
              </a:rPr>
              <a:t>Leader Task-Oriented</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8696149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2F79344-230F-9F96-7279-EEAEF2960C2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803275" marR="0" lvl="0" indent="-266700" algn="justLow" fontAlgn="auto">
              <a:lnSpc>
                <a:spcPct val="200000"/>
              </a:lnSpc>
              <a:spcBef>
                <a:spcPts val="0"/>
              </a:spcBef>
              <a:spcAft>
                <a:spcPts val="0"/>
              </a:spcAft>
              <a:buClrTx/>
              <a:buSzTx/>
              <a:buFont typeface="Arial" panose="020B0604020202020204" pitchFamily="34" charset="0"/>
              <a:buChar char="•"/>
              <a:tabLst/>
              <a:defRPr/>
            </a:pPr>
            <a:r>
              <a:rPr lang="ar-SA" sz="1400" kern="0" dirty="0">
                <a:solidFill>
                  <a:prstClr val="black"/>
                </a:solidFill>
                <a:latin typeface="Alexandria" charset="0"/>
                <a:cs typeface="Alexandria" charset="0"/>
              </a:rPr>
              <a:t>مرتفع في البعد الثاني: العاملين (العلاقات والتفاعل الإنساني).</a:t>
            </a:r>
          </a:p>
          <a:p>
            <a:pPr marL="803275" marR="0" lvl="0" indent="-266700" algn="justLow" fontAlgn="auto">
              <a:lnSpc>
                <a:spcPct val="200000"/>
              </a:lnSpc>
              <a:spcBef>
                <a:spcPts val="0"/>
              </a:spcBef>
              <a:spcAft>
                <a:spcPts val="0"/>
              </a:spcAft>
              <a:buClrTx/>
              <a:buSzTx/>
              <a:buFont typeface="Arial" panose="020B0604020202020204" pitchFamily="34" charset="0"/>
              <a:buChar char="•"/>
              <a:tabLst/>
              <a:defRPr/>
            </a:pPr>
            <a:r>
              <a:rPr lang="ar-SA" sz="1400" kern="0" dirty="0">
                <a:solidFill>
                  <a:prstClr val="black"/>
                </a:solidFill>
                <a:latin typeface="Alexandria" charset="0"/>
                <a:cs typeface="Alexandria" charset="0"/>
              </a:rPr>
              <a:t>منخفض في البعد الأول: العمل (الإنتاجية والإنجاز).</a:t>
            </a:r>
          </a:p>
          <a:p>
            <a:pPr marL="803275" marR="0" lvl="0" indent="-266700" algn="justLow" fontAlgn="auto">
              <a:lnSpc>
                <a:spcPct val="200000"/>
              </a:lnSpc>
              <a:spcBef>
                <a:spcPts val="0"/>
              </a:spcBef>
              <a:spcAft>
                <a:spcPts val="0"/>
              </a:spcAft>
              <a:buClrTx/>
              <a:buSzTx/>
              <a:buFont typeface="Arial" panose="020B0604020202020204" pitchFamily="34" charset="0"/>
              <a:buChar char="•"/>
              <a:tabLst/>
              <a:defRPr/>
            </a:pPr>
            <a:r>
              <a:rPr lang="ar-SA" sz="1400" kern="0" dirty="0">
                <a:solidFill>
                  <a:prstClr val="black"/>
                </a:solidFill>
                <a:latin typeface="Alexandria" charset="0"/>
                <a:cs typeface="Alexandria" charset="0"/>
              </a:rPr>
              <a:t>يركز على بناء علاقات طيبة مع الموظفين وتلبية احتياجاتهم.</a:t>
            </a:r>
          </a:p>
          <a:p>
            <a:pPr marL="803275" marR="0" lvl="0" indent="-266700" algn="justLow" fontAlgn="auto">
              <a:lnSpc>
                <a:spcPct val="200000"/>
              </a:lnSpc>
              <a:spcBef>
                <a:spcPts val="0"/>
              </a:spcBef>
              <a:spcAft>
                <a:spcPts val="0"/>
              </a:spcAft>
              <a:buClrTx/>
              <a:buSzTx/>
              <a:buFont typeface="Arial" panose="020B0604020202020204" pitchFamily="34" charset="0"/>
              <a:buChar char="•"/>
              <a:tabLst/>
              <a:defRPr/>
            </a:pPr>
            <a:r>
              <a:rPr lang="ar-SA" sz="1400" kern="0" dirty="0">
                <a:solidFill>
                  <a:prstClr val="black"/>
                </a:solidFill>
                <a:latin typeface="Alexandria" charset="0"/>
                <a:cs typeface="Alexandria" charset="0"/>
              </a:rPr>
              <a:t>يُعطي الأولوية للجانب الاجتماعي والعلاقات الإنسانية.</a:t>
            </a:r>
          </a:p>
          <a:p>
            <a:pPr marL="803275" marR="0" lvl="0" indent="-266700" algn="justLow" fontAlgn="auto">
              <a:lnSpc>
                <a:spcPct val="200000"/>
              </a:lnSpc>
              <a:spcBef>
                <a:spcPts val="0"/>
              </a:spcBef>
              <a:spcAft>
                <a:spcPts val="0"/>
              </a:spcAft>
              <a:buClrTx/>
              <a:buSzTx/>
              <a:buFont typeface="Arial" panose="020B0604020202020204" pitchFamily="34" charset="0"/>
              <a:buChar char="•"/>
              <a:tabLst/>
              <a:defRPr/>
            </a:pPr>
            <a:r>
              <a:rPr lang="ar-SA" sz="1400" kern="0" dirty="0">
                <a:solidFill>
                  <a:prstClr val="black"/>
                </a:solidFill>
                <a:latin typeface="Alexandria" charset="0"/>
                <a:cs typeface="Alexandria" charset="0"/>
              </a:rPr>
              <a:t>قد يكون أقل تركيزًا على الإنتاجية والنتائج التنظيمية.</a:t>
            </a: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7F45215-295F-B83B-3813-2EE6B65887B9}"/>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الأنماط الأساسية للقيادة</a:t>
            </a:r>
          </a:p>
        </p:txBody>
      </p:sp>
      <p:sp>
        <p:nvSpPr>
          <p:cNvPr id="4" name="Rectangle 4">
            <a:extLst>
              <a:ext uri="{FF2B5EF4-FFF2-40B4-BE49-F238E27FC236}">
                <a16:creationId xmlns:a16="http://schemas.microsoft.com/office/drawing/2014/main" id="{0ED2D95E-81BB-79CF-582F-0A18C146B16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B2C21F11-87D2-C8FF-F898-7C647897B48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242DA03-DB2B-747B-8B18-DE2E0DA9503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3C60A9F-CD1B-F70F-1AEB-8D77B02B903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1D60923C-29F0-A47C-7FC7-DF2F7F3FFA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3CD00454-68E7-A603-AA5E-723F5622D2AD}"/>
              </a:ext>
            </a:extLst>
          </p:cNvPr>
          <p:cNvSpPr/>
          <p:nvPr/>
        </p:nvSpPr>
        <p:spPr>
          <a:xfrm>
            <a:off x="5513696" y="2362534"/>
            <a:ext cx="500294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القائد المتصل بالآخرين </a:t>
            </a:r>
            <a:r>
              <a:rPr lang="en-US" sz="1600" dirty="0">
                <a:solidFill>
                  <a:schemeClr val="bg1"/>
                </a:solidFill>
                <a:latin typeface="Alexandria" charset="0"/>
                <a:cs typeface="Alexandria" charset="0"/>
              </a:rPr>
              <a:t>People-Oriented Leader</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68240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C420CCE-E254-6ED4-42B0-2BA7411BB5C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منخفض في البعدين: العمل (الإنتاجية والإنجاز) والعاملين (العلاقات والتفاعل الإنساني)</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يظهر قليلاً من الاهتمام أو الالتزام تجاه الأهداف التنظيمية أو العاملين</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قد يكون متراجعًا وغير قادر على التأثير بفعالية على الآخرين</a:t>
            </a:r>
          </a:p>
          <a:p>
            <a:pPr marL="803275" indent="-266700" algn="justLow">
              <a:lnSpc>
                <a:spcPct val="200000"/>
              </a:lnSpc>
              <a:buFont typeface="Arial" panose="020B0604020202020204" pitchFamily="34" charset="0"/>
              <a:buChar char="•"/>
              <a:defRPr/>
            </a:pPr>
            <a:r>
              <a:rPr lang="ar-SA" sz="1400" kern="0" dirty="0">
                <a:solidFill>
                  <a:prstClr val="black"/>
                </a:solidFill>
                <a:latin typeface="Alexandria" charset="0"/>
                <a:cs typeface="Alexandria" charset="0"/>
              </a:rPr>
              <a:t>قد يؤدي إلى بيئة عمل سلبية وانخفاض الإنتاجية والرضا الوظيفي</a:t>
            </a:r>
          </a:p>
          <a:p>
            <a:pPr marL="282575" marR="0" lvl="0" algn="justLow" defTabSz="914400" eaLnBrk="1" fontAlgn="auto" latinLnBrk="0" hangingPunct="1">
              <a:lnSpc>
                <a:spcPct val="150000"/>
              </a:lnSpc>
              <a:spcBef>
                <a:spcPts val="0"/>
              </a:spcBef>
              <a:spcAft>
                <a:spcPts val="0"/>
              </a:spcAft>
              <a:buClrTx/>
              <a:buSzTx/>
              <a:tabLst/>
              <a:defRPr/>
            </a:pPr>
            <a:endParaRPr lang="ar-SA" sz="1400" kern="0" noProof="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500" b="1" i="0" u="none" strike="noStrike" kern="0" cap="none" spc="0" normalizeH="0" baseline="0" noProof="0" dirty="0">
                <a:ln>
                  <a:noFill/>
                </a:ln>
                <a:solidFill>
                  <a:srgbClr val="5B9BD5"/>
                </a:solidFill>
                <a:effectLst/>
                <a:uLnTx/>
                <a:uFillTx/>
                <a:latin typeface="Alexandria" charset="0"/>
                <a:ea typeface="+mn-ea"/>
                <a:cs typeface="Alexandria" charset="0"/>
              </a:rPr>
              <a:t>إن فهم هذه الأنماط يساعد على تحديد نقاط القوة والضعف لدى القادة، وبالتالي تطوير أساليب القيادة الفعالة.</a:t>
            </a: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86B78DF-8729-5AF2-42F4-60974CDD5200}"/>
              </a:ext>
            </a:extLst>
          </p:cNvPr>
          <p:cNvSpPr txBox="1"/>
          <p:nvPr/>
        </p:nvSpPr>
        <p:spPr>
          <a:xfrm>
            <a:off x="3848675" y="586164"/>
            <a:ext cx="4530740"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الأنماط الأساسية للقيادة</a:t>
            </a:r>
          </a:p>
        </p:txBody>
      </p:sp>
      <p:sp>
        <p:nvSpPr>
          <p:cNvPr id="4" name="Rectangle 4">
            <a:extLst>
              <a:ext uri="{FF2B5EF4-FFF2-40B4-BE49-F238E27FC236}">
                <a16:creationId xmlns:a16="http://schemas.microsoft.com/office/drawing/2014/main" id="{E58C7396-368D-A4F3-F735-C3C9EC911C19}"/>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069B5372-41BE-7C8A-C0DA-8B51C48FB1A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327CEB9-55FA-99C8-D07C-FFCEFBA1A5A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D5BCBB22-4ECA-DE8E-B8A1-D4CB3E48406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8B883B1F-C88F-B972-9A8F-4C5B93BD24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79541B36-F7C2-7CCF-F796-61EA1F61DCCA}"/>
              </a:ext>
            </a:extLst>
          </p:cNvPr>
          <p:cNvSpPr/>
          <p:nvPr/>
        </p:nvSpPr>
        <p:spPr>
          <a:xfrm>
            <a:off x="6096000" y="2362534"/>
            <a:ext cx="4420643"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القائد المنعزل </a:t>
            </a:r>
            <a:r>
              <a:rPr lang="en-US" sz="1600" dirty="0">
                <a:solidFill>
                  <a:schemeClr val="bg1"/>
                </a:solidFill>
                <a:latin typeface="Alexandria" charset="0"/>
                <a:cs typeface="Alexandria" charset="0"/>
              </a:rPr>
              <a:t>Impoverished Leader</a:t>
            </a:r>
            <a:endParaRPr lang="ar-SA"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9058136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22C3D50-130F-C87B-2FC3-4654375471B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940F883-DC42-8E86-8B3D-E732541A4A7A}"/>
              </a:ext>
            </a:extLst>
          </p:cNvPr>
          <p:cNvSpPr txBox="1"/>
          <p:nvPr/>
        </p:nvSpPr>
        <p:spPr>
          <a:xfrm>
            <a:off x="3145070" y="586164"/>
            <a:ext cx="5234345"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الانتقادات الرئيسية</a:t>
            </a:r>
            <a:r>
              <a:rPr lang="ar-SA" sz="2000" b="1" dirty="0">
                <a:solidFill>
                  <a:prstClr val="black"/>
                </a:solidFill>
                <a:latin typeface="Alexandria" pitchFamily="2" charset="-78"/>
                <a:cs typeface="Alexandria" pitchFamily="2" charset="-78"/>
              </a:rPr>
              <a:t> لنظرية</a:t>
            </a:r>
            <a:r>
              <a:rPr lang="ar-EG" sz="2000" b="1" dirty="0">
                <a:solidFill>
                  <a:prstClr val="black"/>
                </a:solidFill>
                <a:latin typeface="Alexandria" pitchFamily="2" charset="-78"/>
                <a:cs typeface="Alexandria" pitchFamily="2" charset="-78"/>
              </a:rPr>
              <a:t> الأبعاد الثلاثة</a:t>
            </a:r>
          </a:p>
        </p:txBody>
      </p:sp>
      <p:sp>
        <p:nvSpPr>
          <p:cNvPr id="4" name="Rectangle 4">
            <a:extLst>
              <a:ext uri="{FF2B5EF4-FFF2-40B4-BE49-F238E27FC236}">
                <a16:creationId xmlns:a16="http://schemas.microsoft.com/office/drawing/2014/main" id="{955C7676-596A-5182-BE02-2D28343189A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7720C13-6F3E-0816-08C2-7E5D8CD236D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0045FB8-D45C-F28A-EA8E-5000706A29E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CA0D7E0E-979F-E990-EEDE-B1E86294FF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D5150DFD-26D9-9812-D763-6BB0CBF3BC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DF5745E3-38A5-11B0-198D-117B6A5F341C}"/>
              </a:ext>
            </a:extLst>
          </p:cNvPr>
          <p:cNvGrpSpPr/>
          <p:nvPr/>
        </p:nvGrpSpPr>
        <p:grpSpPr>
          <a:xfrm>
            <a:off x="1319667" y="2193978"/>
            <a:ext cx="1705012" cy="682004"/>
            <a:chOff x="1946923" y="160760"/>
            <a:chExt cx="1705012" cy="682004"/>
          </a:xfrm>
        </p:grpSpPr>
        <p:sp>
          <p:nvSpPr>
            <p:cNvPr id="11" name="مستطيل 10">
              <a:extLst>
                <a:ext uri="{FF2B5EF4-FFF2-40B4-BE49-F238E27FC236}">
                  <a16:creationId xmlns:a16="http://schemas.microsoft.com/office/drawing/2014/main" id="{1BCB58D1-F202-36F8-7999-7B54EB8BDD0F}"/>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12" name="مربع نص 11">
              <a:extLst>
                <a:ext uri="{FF2B5EF4-FFF2-40B4-BE49-F238E27FC236}">
                  <a16:creationId xmlns:a16="http://schemas.microsoft.com/office/drawing/2014/main" id="{D6E651E9-520B-DE51-E839-D7055469FFC0}"/>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محدودية التنبؤ بالفعالية</a:t>
              </a:r>
            </a:p>
          </p:txBody>
        </p:sp>
      </p:grpSp>
      <p:grpSp>
        <p:nvGrpSpPr>
          <p:cNvPr id="13" name="مجموعة 12">
            <a:extLst>
              <a:ext uri="{FF2B5EF4-FFF2-40B4-BE49-F238E27FC236}">
                <a16:creationId xmlns:a16="http://schemas.microsoft.com/office/drawing/2014/main" id="{E15631BD-3D03-B00B-A97F-075B59A8BD3D}"/>
              </a:ext>
            </a:extLst>
          </p:cNvPr>
          <p:cNvGrpSpPr/>
          <p:nvPr/>
        </p:nvGrpSpPr>
        <p:grpSpPr>
          <a:xfrm>
            <a:off x="1319667" y="3028394"/>
            <a:ext cx="1705012" cy="2826496"/>
            <a:chOff x="1946923" y="842765"/>
            <a:chExt cx="1705012" cy="2854800"/>
          </a:xfrm>
          <a:solidFill>
            <a:schemeClr val="tx2">
              <a:lumMod val="20000"/>
              <a:lumOff val="80000"/>
            </a:schemeClr>
          </a:solidFill>
        </p:grpSpPr>
        <p:sp>
          <p:nvSpPr>
            <p:cNvPr id="14" name="مستطيل 13">
              <a:extLst>
                <a:ext uri="{FF2B5EF4-FFF2-40B4-BE49-F238E27FC236}">
                  <a16:creationId xmlns:a16="http://schemas.microsoft.com/office/drawing/2014/main" id="{404C5EEC-5728-6DB9-BE87-41CE4EF29AE4}"/>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15" name="مربع نص 14">
              <a:extLst>
                <a:ext uri="{FF2B5EF4-FFF2-40B4-BE49-F238E27FC236}">
                  <a16:creationId xmlns:a16="http://schemas.microsoft.com/office/drawing/2014/main" id="{C755228D-02E7-549B-1FE3-7974943560D3}"/>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200" dirty="0">
                  <a:latin typeface="Alexandria" charset="0"/>
                  <a:cs typeface="Alexandria" charset="0"/>
                </a:rPr>
                <a:t>•مجرد تصنيف القائد ضمن أحد الأنماط لا يكفي لتحديد فعاليته القيادية.</a:t>
              </a:r>
            </a:p>
            <a:p>
              <a:pPr algn="justLow" rtl="1">
                <a:lnSpc>
                  <a:spcPct val="150000"/>
                </a:lnSpc>
                <a:defRPr lang="en-US"/>
              </a:pPr>
              <a:r>
                <a:rPr lang="ar-SA" sz="1200" dirty="0">
                  <a:latin typeface="Alexandria" charset="0"/>
                  <a:cs typeface="Alexandria" charset="0"/>
                </a:rPr>
                <a:t>•هناك عوامل أخرى تؤثر على فعالية القيادة كالموقف والسياق.</a:t>
              </a:r>
            </a:p>
          </p:txBody>
        </p:sp>
      </p:grpSp>
      <p:grpSp>
        <p:nvGrpSpPr>
          <p:cNvPr id="16" name="مجموعة 15">
            <a:extLst>
              <a:ext uri="{FF2B5EF4-FFF2-40B4-BE49-F238E27FC236}">
                <a16:creationId xmlns:a16="http://schemas.microsoft.com/office/drawing/2014/main" id="{52F56893-00D9-755D-5A1C-6C56C74E6EF6}"/>
              </a:ext>
            </a:extLst>
          </p:cNvPr>
          <p:cNvGrpSpPr/>
          <p:nvPr/>
        </p:nvGrpSpPr>
        <p:grpSpPr>
          <a:xfrm>
            <a:off x="3263380" y="2193978"/>
            <a:ext cx="1705012" cy="682004"/>
            <a:chOff x="3890636" y="160760"/>
            <a:chExt cx="1705012" cy="682004"/>
          </a:xfrm>
        </p:grpSpPr>
        <p:sp>
          <p:nvSpPr>
            <p:cNvPr id="17" name="مستطيل 16">
              <a:extLst>
                <a:ext uri="{FF2B5EF4-FFF2-40B4-BE49-F238E27FC236}">
                  <a16:creationId xmlns:a16="http://schemas.microsoft.com/office/drawing/2014/main" id="{B19B066D-A880-0C4D-0448-3D61A9DAA671}"/>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18" name="مربع نص 17">
              <a:extLst>
                <a:ext uri="{FF2B5EF4-FFF2-40B4-BE49-F238E27FC236}">
                  <a16:creationId xmlns:a16="http://schemas.microsoft.com/office/drawing/2014/main" id="{9A90CDA4-EACB-F5D9-941F-FE7866C029FF}"/>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kern="1200" dirty="0">
                  <a:latin typeface="Alexandria" pitchFamily="2" charset="-78"/>
                  <a:cs typeface="Alexandria" pitchFamily="2" charset="-78"/>
                </a:rPr>
                <a:t>التجاهل للتطور والتغير</a:t>
              </a:r>
            </a:p>
          </p:txBody>
        </p:sp>
      </p:grpSp>
      <p:grpSp>
        <p:nvGrpSpPr>
          <p:cNvPr id="19" name="مجموعة 18">
            <a:extLst>
              <a:ext uri="{FF2B5EF4-FFF2-40B4-BE49-F238E27FC236}">
                <a16:creationId xmlns:a16="http://schemas.microsoft.com/office/drawing/2014/main" id="{EA33E431-9C70-6022-0173-3AE6D951479A}"/>
              </a:ext>
            </a:extLst>
          </p:cNvPr>
          <p:cNvGrpSpPr/>
          <p:nvPr/>
        </p:nvGrpSpPr>
        <p:grpSpPr>
          <a:xfrm>
            <a:off x="3263380" y="3028394"/>
            <a:ext cx="1705012" cy="2826496"/>
            <a:chOff x="3890636" y="842765"/>
            <a:chExt cx="1705012" cy="2854800"/>
          </a:xfrm>
        </p:grpSpPr>
        <p:sp>
          <p:nvSpPr>
            <p:cNvPr id="20" name="مستطيل 19">
              <a:extLst>
                <a:ext uri="{FF2B5EF4-FFF2-40B4-BE49-F238E27FC236}">
                  <a16:creationId xmlns:a16="http://schemas.microsoft.com/office/drawing/2014/main" id="{C48701F9-EEC5-E212-2387-05079F678BF2}"/>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1" name="مربع نص 20">
              <a:extLst>
                <a:ext uri="{FF2B5EF4-FFF2-40B4-BE49-F238E27FC236}">
                  <a16:creationId xmlns:a16="http://schemas.microsoft.com/office/drawing/2014/main" id="{B767E3CB-B883-A320-8701-F0D617F225D2}"/>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200" dirty="0">
                  <a:latin typeface="Alexandria" charset="0"/>
                  <a:cs typeface="Alexandria" charset="0"/>
                </a:rPr>
                <a:t>•النظرية لا تأخذ في الاعتبار إمكانية تطور سلوك القائد وتغيره مع الزمن.</a:t>
              </a:r>
            </a:p>
            <a:p>
              <a:pPr algn="justLow" rtl="1">
                <a:lnSpc>
                  <a:spcPct val="150000"/>
                </a:lnSpc>
                <a:defRPr lang="en-US"/>
              </a:pPr>
              <a:r>
                <a:rPr lang="ar-SA" sz="1200" dirty="0">
                  <a:latin typeface="Alexandria" charset="0"/>
                  <a:cs typeface="Alexandria" charset="0"/>
                </a:rPr>
                <a:t>•القادة قد يتبنون أنماطًا مختلفة في مواقف متنوعة.</a:t>
              </a:r>
            </a:p>
          </p:txBody>
        </p:sp>
      </p:grpSp>
      <p:grpSp>
        <p:nvGrpSpPr>
          <p:cNvPr id="22" name="مجموعة 21">
            <a:extLst>
              <a:ext uri="{FF2B5EF4-FFF2-40B4-BE49-F238E27FC236}">
                <a16:creationId xmlns:a16="http://schemas.microsoft.com/office/drawing/2014/main" id="{0B7DFDFD-943D-3428-078C-DC879A78CAD1}"/>
              </a:ext>
            </a:extLst>
          </p:cNvPr>
          <p:cNvGrpSpPr/>
          <p:nvPr/>
        </p:nvGrpSpPr>
        <p:grpSpPr>
          <a:xfrm>
            <a:off x="5207094" y="2193978"/>
            <a:ext cx="1705012" cy="682004"/>
            <a:chOff x="5834350" y="160760"/>
            <a:chExt cx="1705012" cy="682004"/>
          </a:xfrm>
        </p:grpSpPr>
        <p:sp>
          <p:nvSpPr>
            <p:cNvPr id="23" name="مستطيل 22">
              <a:extLst>
                <a:ext uri="{FF2B5EF4-FFF2-40B4-BE49-F238E27FC236}">
                  <a16:creationId xmlns:a16="http://schemas.microsoft.com/office/drawing/2014/main" id="{2041893F-A54B-2378-14A2-2DB2C2D13060}"/>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24" name="مربع نص 23">
              <a:extLst>
                <a:ext uri="{FF2B5EF4-FFF2-40B4-BE49-F238E27FC236}">
                  <a16:creationId xmlns:a16="http://schemas.microsoft.com/office/drawing/2014/main" id="{355E94F6-DC32-693A-17AB-8B26CE04A65F}"/>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kern="1200" dirty="0">
                  <a:latin typeface="Alexandria" pitchFamily="2" charset="-78"/>
                  <a:cs typeface="Alexandria" pitchFamily="2" charset="-78"/>
                </a:rPr>
                <a:t>ضعف التطبيق العملي</a:t>
              </a:r>
            </a:p>
          </p:txBody>
        </p:sp>
      </p:grpSp>
      <p:grpSp>
        <p:nvGrpSpPr>
          <p:cNvPr id="25" name="مجموعة 24">
            <a:extLst>
              <a:ext uri="{FF2B5EF4-FFF2-40B4-BE49-F238E27FC236}">
                <a16:creationId xmlns:a16="http://schemas.microsoft.com/office/drawing/2014/main" id="{E1BA4EAC-27A0-BD0C-4524-019D29298718}"/>
              </a:ext>
            </a:extLst>
          </p:cNvPr>
          <p:cNvGrpSpPr/>
          <p:nvPr/>
        </p:nvGrpSpPr>
        <p:grpSpPr>
          <a:xfrm>
            <a:off x="5207094" y="3028394"/>
            <a:ext cx="1705012" cy="2826496"/>
            <a:chOff x="5834350" y="842765"/>
            <a:chExt cx="1705012" cy="2854800"/>
          </a:xfrm>
          <a:solidFill>
            <a:schemeClr val="accent1">
              <a:lumMod val="20000"/>
              <a:lumOff val="80000"/>
            </a:schemeClr>
          </a:solidFill>
        </p:grpSpPr>
        <p:sp>
          <p:nvSpPr>
            <p:cNvPr id="26" name="مستطيل 25">
              <a:extLst>
                <a:ext uri="{FF2B5EF4-FFF2-40B4-BE49-F238E27FC236}">
                  <a16:creationId xmlns:a16="http://schemas.microsoft.com/office/drawing/2014/main" id="{88A1162C-EC41-1F07-4B2C-271CB07318FE}"/>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27" name="مربع نص 26">
              <a:extLst>
                <a:ext uri="{FF2B5EF4-FFF2-40B4-BE49-F238E27FC236}">
                  <a16:creationId xmlns:a16="http://schemas.microsoft.com/office/drawing/2014/main" id="{E67247BF-82B6-2F23-49A5-D01A499BC31D}"/>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200" dirty="0">
                  <a:latin typeface="Alexandria" charset="0"/>
                  <a:cs typeface="Alexandria" charset="0"/>
                </a:rPr>
                <a:t>•صعوبة تحديد الأنماط القيادية بشكل دقيق في الواقع العملي.</a:t>
              </a:r>
            </a:p>
            <a:p>
              <a:pPr algn="justLow" rtl="1">
                <a:lnSpc>
                  <a:spcPct val="150000"/>
                </a:lnSpc>
                <a:defRPr lang="en-US"/>
              </a:pPr>
              <a:r>
                <a:rPr lang="ar-SA" sz="1200" dirty="0">
                  <a:latin typeface="Alexandria" charset="0"/>
                  <a:cs typeface="Alexandria" charset="0"/>
                </a:rPr>
                <a:t>•قد لا يكون من السهل تصنيف القادة ضمن هذه الأنماط المحددة.</a:t>
              </a:r>
            </a:p>
          </p:txBody>
        </p:sp>
      </p:grpSp>
      <p:grpSp>
        <p:nvGrpSpPr>
          <p:cNvPr id="28" name="مجموعة 27">
            <a:extLst>
              <a:ext uri="{FF2B5EF4-FFF2-40B4-BE49-F238E27FC236}">
                <a16:creationId xmlns:a16="http://schemas.microsoft.com/office/drawing/2014/main" id="{3B981C48-17DE-BEA7-7C77-BE23CC11CE28}"/>
              </a:ext>
            </a:extLst>
          </p:cNvPr>
          <p:cNvGrpSpPr/>
          <p:nvPr/>
        </p:nvGrpSpPr>
        <p:grpSpPr>
          <a:xfrm>
            <a:off x="7150808" y="2193978"/>
            <a:ext cx="1705012" cy="682004"/>
            <a:chOff x="7778064" y="160760"/>
            <a:chExt cx="1705012" cy="682004"/>
          </a:xfrm>
        </p:grpSpPr>
        <p:sp>
          <p:nvSpPr>
            <p:cNvPr id="29" name="مستطيل 28">
              <a:extLst>
                <a:ext uri="{FF2B5EF4-FFF2-40B4-BE49-F238E27FC236}">
                  <a16:creationId xmlns:a16="http://schemas.microsoft.com/office/drawing/2014/main" id="{12F6E2A5-AC4B-F6F7-30DD-3480311EA6CE}"/>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30" name="مربع نص 29">
              <a:extLst>
                <a:ext uri="{FF2B5EF4-FFF2-40B4-BE49-F238E27FC236}">
                  <a16:creationId xmlns:a16="http://schemas.microsoft.com/office/drawing/2014/main" id="{0BB008D3-CF25-C30B-D4C6-EACC811614FC}"/>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ar-SA" sz="1400" dirty="0">
                  <a:latin typeface="Alexandria" pitchFamily="2" charset="-78"/>
                  <a:cs typeface="Alexandria" pitchFamily="2" charset="-78"/>
                </a:rPr>
                <a:t>عدم الشمولية</a:t>
              </a:r>
              <a:endParaRPr lang="ar-SA" sz="1400" kern="1200" dirty="0">
                <a:latin typeface="Alexandria" pitchFamily="2" charset="-78"/>
                <a:cs typeface="Alexandria" pitchFamily="2" charset="-78"/>
              </a:endParaRPr>
            </a:p>
          </p:txBody>
        </p:sp>
      </p:grpSp>
      <p:grpSp>
        <p:nvGrpSpPr>
          <p:cNvPr id="31" name="مجموعة 30">
            <a:extLst>
              <a:ext uri="{FF2B5EF4-FFF2-40B4-BE49-F238E27FC236}">
                <a16:creationId xmlns:a16="http://schemas.microsoft.com/office/drawing/2014/main" id="{CC213E65-169B-C6AC-67D9-C3506501363D}"/>
              </a:ext>
            </a:extLst>
          </p:cNvPr>
          <p:cNvGrpSpPr/>
          <p:nvPr/>
        </p:nvGrpSpPr>
        <p:grpSpPr>
          <a:xfrm>
            <a:off x="7150808" y="3028394"/>
            <a:ext cx="1705012" cy="2826496"/>
            <a:chOff x="7778064" y="842765"/>
            <a:chExt cx="1705012" cy="2854800"/>
          </a:xfrm>
          <a:solidFill>
            <a:schemeClr val="tx2">
              <a:lumMod val="20000"/>
              <a:lumOff val="80000"/>
            </a:schemeClr>
          </a:solidFill>
        </p:grpSpPr>
        <p:sp>
          <p:nvSpPr>
            <p:cNvPr id="32" name="مستطيل 31">
              <a:extLst>
                <a:ext uri="{FF2B5EF4-FFF2-40B4-BE49-F238E27FC236}">
                  <a16:creationId xmlns:a16="http://schemas.microsoft.com/office/drawing/2014/main" id="{A4A4B7A4-282D-0101-A731-0C5B588E7E88}"/>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3" name="مربع نص 32">
              <a:extLst>
                <a:ext uri="{FF2B5EF4-FFF2-40B4-BE49-F238E27FC236}">
                  <a16:creationId xmlns:a16="http://schemas.microsoft.com/office/drawing/2014/main" id="{5EEE64E6-7FEE-5990-5C0F-CFED2A55F33C}"/>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200" dirty="0">
                  <a:latin typeface="Alexandria" charset="0"/>
                  <a:cs typeface="Alexandria" charset="0"/>
                </a:rPr>
                <a:t>•النظرية تركز فقط على بُعدي "العمل" و"العاملين"، وتغفل عوامل أخرى مؤثرة كالسياق التنظيمي والثقافي.</a:t>
              </a:r>
            </a:p>
            <a:p>
              <a:pPr algn="justLow" rtl="1">
                <a:lnSpc>
                  <a:spcPct val="150000"/>
                </a:lnSpc>
                <a:defRPr lang="en-US"/>
              </a:pPr>
              <a:r>
                <a:rPr lang="ar-SA" sz="1200" dirty="0">
                  <a:latin typeface="Alexandria" charset="0"/>
                  <a:cs typeface="Alexandria" charset="0"/>
                </a:rPr>
                <a:t>•السلوك القيادي قد يتأثر بعوامل أخرى كالخصائص الشخصية للقائد والموقف.</a:t>
              </a:r>
            </a:p>
          </p:txBody>
        </p:sp>
      </p:grpSp>
      <p:grpSp>
        <p:nvGrpSpPr>
          <p:cNvPr id="34" name="مجموعة 33">
            <a:extLst>
              <a:ext uri="{FF2B5EF4-FFF2-40B4-BE49-F238E27FC236}">
                <a16:creationId xmlns:a16="http://schemas.microsoft.com/office/drawing/2014/main" id="{0C3BDF44-A5C6-DC12-BC49-E188575FCF15}"/>
              </a:ext>
            </a:extLst>
          </p:cNvPr>
          <p:cNvGrpSpPr/>
          <p:nvPr/>
        </p:nvGrpSpPr>
        <p:grpSpPr>
          <a:xfrm>
            <a:off x="9094522" y="2193978"/>
            <a:ext cx="1705012" cy="682004"/>
            <a:chOff x="9721778" y="160760"/>
            <a:chExt cx="1705012" cy="682004"/>
          </a:xfrm>
        </p:grpSpPr>
        <p:sp>
          <p:nvSpPr>
            <p:cNvPr id="35" name="مستطيل 34">
              <a:extLst>
                <a:ext uri="{FF2B5EF4-FFF2-40B4-BE49-F238E27FC236}">
                  <a16:creationId xmlns:a16="http://schemas.microsoft.com/office/drawing/2014/main" id="{3165AD5F-C8FF-ED75-233E-D85C7D1F460E}"/>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36" name="مربع نص 35">
              <a:extLst>
                <a:ext uri="{FF2B5EF4-FFF2-40B4-BE49-F238E27FC236}">
                  <a16:creationId xmlns:a16="http://schemas.microsoft.com/office/drawing/2014/main" id="{64D53983-EEC1-A2F2-37C4-A363B2FBD7E6}"/>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r>
                <a:rPr lang="ar-SA" sz="1400" kern="1200" dirty="0">
                  <a:latin typeface="Alexandria" pitchFamily="2" charset="-78"/>
                  <a:cs typeface="Alexandria" pitchFamily="2" charset="-78"/>
                </a:rPr>
                <a:t>البساطة المفرطة</a:t>
              </a:r>
            </a:p>
          </p:txBody>
        </p:sp>
      </p:grpSp>
      <p:grpSp>
        <p:nvGrpSpPr>
          <p:cNvPr id="37" name="مجموعة 36">
            <a:extLst>
              <a:ext uri="{FF2B5EF4-FFF2-40B4-BE49-F238E27FC236}">
                <a16:creationId xmlns:a16="http://schemas.microsoft.com/office/drawing/2014/main" id="{AF42DB7B-BD36-76A1-7690-F5DCF8C368D4}"/>
              </a:ext>
            </a:extLst>
          </p:cNvPr>
          <p:cNvGrpSpPr/>
          <p:nvPr/>
        </p:nvGrpSpPr>
        <p:grpSpPr>
          <a:xfrm>
            <a:off x="9094522" y="3028394"/>
            <a:ext cx="1705012" cy="2826496"/>
            <a:chOff x="9721778" y="842765"/>
            <a:chExt cx="1705012" cy="2854800"/>
          </a:xfrm>
        </p:grpSpPr>
        <p:sp>
          <p:nvSpPr>
            <p:cNvPr id="38" name="مستطيل 37">
              <a:extLst>
                <a:ext uri="{FF2B5EF4-FFF2-40B4-BE49-F238E27FC236}">
                  <a16:creationId xmlns:a16="http://schemas.microsoft.com/office/drawing/2014/main" id="{26767332-1209-6F27-C701-91ED279C393B}"/>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9" name="مربع نص 38">
              <a:extLst>
                <a:ext uri="{FF2B5EF4-FFF2-40B4-BE49-F238E27FC236}">
                  <a16:creationId xmlns:a16="http://schemas.microsoft.com/office/drawing/2014/main" id="{18434DAF-7660-3255-9483-E7237F3E0E18}"/>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200" dirty="0">
                  <a:latin typeface="Alexandria" charset="0"/>
                  <a:cs typeface="Alexandria" charset="0"/>
                </a:rPr>
                <a:t>•النظرية تبسط الواقع المعقد للسلوك القيادي إلى أربعة أنماط محددة فقط.</a:t>
              </a:r>
            </a:p>
            <a:p>
              <a:pPr algn="justLow" rtl="1">
                <a:lnSpc>
                  <a:spcPct val="150000"/>
                </a:lnSpc>
                <a:defRPr lang="en-US"/>
              </a:pPr>
              <a:r>
                <a:rPr lang="ar-SA" sz="1200" dirty="0">
                  <a:latin typeface="Alexandria" charset="0"/>
                  <a:cs typeface="Alexandria" charset="0"/>
                </a:rPr>
                <a:t>•السلوك القيادي الحقيقي قد يكون أكثر تعقيدًا ولا ينحصر في هذه الأنماط المحددة.</a:t>
              </a:r>
            </a:p>
          </p:txBody>
        </p:sp>
      </p:grpSp>
    </p:spTree>
    <p:extLst>
      <p:ext uri="{BB962C8B-B14F-4D97-AF65-F5344CB8AC3E}">
        <p14:creationId xmlns:p14="http://schemas.microsoft.com/office/powerpoint/2010/main" val="42337248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4FDAC877-B248-9DB0-3CF6-7B601A61B66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بناءً على نظرية الأبعاد الثلاثة لريدن، يمكن استنتاج نماذج لقادة عظماء في كل من الأنماط الأربع:</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625475" marR="0" lvl="0" indent="-342900" algn="justLow" defTabSz="914400" eaLnBrk="1" fontAlgn="auto" latinLnBrk="0" hangingPunct="1">
              <a:lnSpc>
                <a:spcPct val="150000"/>
              </a:lnSpc>
              <a:spcBef>
                <a:spcPts val="0"/>
              </a:spcBef>
              <a:spcAft>
                <a:spcPts val="0"/>
              </a:spcAft>
              <a:buClrTx/>
              <a:buSzTx/>
              <a:buAutoNum type="arabicPeriod"/>
              <a:tabLst/>
              <a:defRPr/>
            </a:pPr>
            <a:r>
              <a:rPr lang="ar-SA" sz="1400" b="1" kern="0" dirty="0">
                <a:solidFill>
                  <a:prstClr val="black"/>
                </a:solidFill>
                <a:latin typeface="Alexandria" charset="0"/>
                <a:cs typeface="Alexandria" charset="0"/>
              </a:rPr>
              <a:t>   القائد المتكامل (الاهتمام بالعمل والعاملين عالي):</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لينكولن: </a:t>
            </a:r>
            <a:r>
              <a:rPr lang="ar-SA" sz="1400" kern="0" dirty="0">
                <a:solidFill>
                  <a:schemeClr val="tx1">
                    <a:lumMod val="95000"/>
                    <a:lumOff val="5000"/>
                  </a:schemeClr>
                </a:solidFill>
                <a:latin typeface="Alexandria" charset="0"/>
                <a:cs typeface="Alexandria" charset="0"/>
              </a:rPr>
              <a:t>قائد سياسي حنكة وحكمة وقدرة على الجمع بين المصالح المتضاربة.</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مارتن لوثر كينغ: </a:t>
            </a:r>
            <a:r>
              <a:rPr lang="ar-SA" sz="1400" kern="0" dirty="0">
                <a:solidFill>
                  <a:schemeClr val="tx1">
                    <a:lumMod val="95000"/>
                    <a:lumOff val="5000"/>
                  </a:schemeClr>
                </a:solidFill>
                <a:latin typeface="Alexandria" charset="0"/>
                <a:cs typeface="Alexandria" charset="0"/>
              </a:rPr>
              <a:t>قائد حقوقي ملهم وحاز على احترام الجماهير بسبب التزامه الأخلاقي.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chemeClr val="tx1">
                    <a:lumMod val="95000"/>
                    <a:lumOff val="5000"/>
                  </a:schemeClr>
                </a:solidFill>
                <a:latin typeface="Alexandria" charset="0"/>
                <a:cs typeface="Alexandria" charset="0"/>
              </a:rPr>
              <a:t>2.       القائد المتفاني (الاهتمام بالعمل عالي والاهتمام بالعاملين منخفض):</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srgbClr val="00B0F0"/>
                </a:solidFill>
                <a:latin typeface="Alexandria" charset="0"/>
                <a:cs typeface="Alexandria" charset="0"/>
              </a:rPr>
              <a:t>•</a:t>
            </a:r>
            <a:r>
              <a:rPr lang="ar-SA" sz="1400" kern="0" dirty="0">
                <a:solidFill>
                  <a:schemeClr val="tx1">
                    <a:lumMod val="95000"/>
                    <a:lumOff val="5000"/>
                  </a:schemeClr>
                </a:solidFill>
                <a:latin typeface="Alexandria" charset="0"/>
                <a:cs typeface="Alexandria" charset="0"/>
              </a:rPr>
              <a:t>	</a:t>
            </a:r>
            <a:r>
              <a:rPr lang="ar-SA" sz="1400" b="1" kern="0" dirty="0">
                <a:solidFill>
                  <a:srgbClr val="00B0F0"/>
                </a:solidFill>
                <a:latin typeface="Alexandria" charset="0"/>
                <a:cs typeface="Alexandria" charset="0"/>
              </a:rPr>
              <a:t>نابليون بونابرت: </a:t>
            </a:r>
            <a:r>
              <a:rPr lang="ar-SA" sz="1400" kern="0" dirty="0">
                <a:solidFill>
                  <a:schemeClr val="tx1">
                    <a:lumMod val="95000"/>
                    <a:lumOff val="5000"/>
                  </a:schemeClr>
                </a:solidFill>
                <a:latin typeface="Alexandria" charset="0"/>
                <a:cs typeface="Alexandria" charset="0"/>
              </a:rPr>
              <a:t>قائد عسكري استراتيجي موجه نحو تحقيق الأهداف والنتائج بأي ثمن.</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srgbClr val="00B0F0"/>
                </a:solidFill>
                <a:latin typeface="Alexandria" charset="0"/>
                <a:cs typeface="Alexandria" charset="0"/>
              </a:rPr>
              <a:t>•</a:t>
            </a:r>
            <a:r>
              <a:rPr lang="ar-SA" sz="1400" kern="0" dirty="0">
                <a:solidFill>
                  <a:schemeClr val="tx1">
                    <a:lumMod val="95000"/>
                    <a:lumOff val="5000"/>
                  </a:schemeClr>
                </a:solidFill>
                <a:latin typeface="Alexandria" charset="0"/>
                <a:cs typeface="Alexandria" charset="0"/>
              </a:rPr>
              <a:t>	</a:t>
            </a:r>
            <a:r>
              <a:rPr lang="ar-SA" sz="1400" b="1" kern="0" dirty="0">
                <a:solidFill>
                  <a:srgbClr val="00B0F0"/>
                </a:solidFill>
                <a:latin typeface="Alexandria" charset="0"/>
                <a:cs typeface="Alexandria" charset="0"/>
              </a:rPr>
              <a:t>الحاكم الصناعي هنري فورد: </a:t>
            </a:r>
            <a:r>
              <a:rPr lang="ar-SA" sz="1400" kern="0" dirty="0">
                <a:solidFill>
                  <a:schemeClr val="tx1">
                    <a:lumMod val="95000"/>
                    <a:lumOff val="5000"/>
                  </a:schemeClr>
                </a:solidFill>
                <a:latin typeface="Alexandria" charset="0"/>
                <a:cs typeface="Alexandria" charset="0"/>
              </a:rPr>
              <a:t>ركز على الإنتاجية والكفاءة التشغيلية في صناعة السيارات.</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1571F1F-BED8-E596-B941-3DD13400B53A}"/>
              </a:ext>
            </a:extLst>
          </p:cNvPr>
          <p:cNvSpPr txBox="1"/>
          <p:nvPr/>
        </p:nvSpPr>
        <p:spPr>
          <a:xfrm>
            <a:off x="2954829" y="586164"/>
            <a:ext cx="6305916"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نماذج لقادة عظماء درستهم نظرية الأبعاد الثلاثة</a:t>
            </a:r>
          </a:p>
        </p:txBody>
      </p:sp>
      <p:sp>
        <p:nvSpPr>
          <p:cNvPr id="4" name="Rectangle 4">
            <a:extLst>
              <a:ext uri="{FF2B5EF4-FFF2-40B4-BE49-F238E27FC236}">
                <a16:creationId xmlns:a16="http://schemas.microsoft.com/office/drawing/2014/main" id="{CAACC3EA-7291-D402-0A8F-F5F530291A3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8AE3A83C-54D0-C646-B3DD-A6A9740CF5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36C8391-6DA6-C605-A674-84E69E800AB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389E472C-E6DC-E2BE-8764-6814B6C6556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B61850BF-48C1-267F-BE18-20FC18BAB1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87351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6A305AA-DCD1-A7CE-69AF-51FC06A468B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بناءً على نظرية الأبعاد الثلاثة لريدن، يمكن استنتاج نماذج لقادة عظماء في كل من الأنماط الأربع:</a:t>
            </a:r>
          </a:p>
          <a:p>
            <a:pPr marL="282575" marR="0" lvl="0" algn="justLow" defTabSz="914400" eaLnBrk="1" fontAlgn="auto" latinLnBrk="0" hangingPunct="1">
              <a:lnSpc>
                <a:spcPct val="150000"/>
              </a:lnSpc>
              <a:spcBef>
                <a:spcPts val="0"/>
              </a:spcBef>
              <a:spcAft>
                <a:spcPts val="0"/>
              </a:spcAft>
              <a:buClrTx/>
              <a:buSzTx/>
              <a:tabLst/>
              <a:defRPr/>
            </a:pPr>
            <a:endParaRPr lang="ar-SA" sz="1400" b="1" kern="0" dirty="0">
              <a:solidFill>
                <a:srgbClr val="00B0F0"/>
              </a:solidFill>
              <a:latin typeface="Alexandria" charset="0"/>
              <a:cs typeface="Alexandria" charset="0"/>
            </a:endParaRPr>
          </a:p>
          <a:p>
            <a:pPr marL="625475" marR="0" lvl="0" indent="-342900" algn="justLow" defTabSz="914400" eaLnBrk="1" fontAlgn="auto" latinLnBrk="0" hangingPunct="1">
              <a:lnSpc>
                <a:spcPct val="150000"/>
              </a:lnSpc>
              <a:spcBef>
                <a:spcPts val="0"/>
              </a:spcBef>
              <a:spcAft>
                <a:spcPts val="0"/>
              </a:spcAft>
              <a:buClrTx/>
              <a:buSzTx/>
              <a:buAutoNum type="arabicPeriod" startAt="3"/>
              <a:tabLst/>
              <a:defRPr/>
            </a:pPr>
            <a:r>
              <a:rPr lang="ar-SA" sz="1400" b="1" kern="0" dirty="0">
                <a:solidFill>
                  <a:prstClr val="black"/>
                </a:solidFill>
                <a:latin typeface="Alexandria" charset="0"/>
                <a:cs typeface="Alexandria" charset="0"/>
              </a:rPr>
              <a:t>   القائد المتصل بالآخرين (الاهتمام بالعاملين عالي والاهتمام بالعمل منخفض):</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مهاتما غاندي: </a:t>
            </a:r>
            <a:r>
              <a:rPr lang="ar-SA" sz="1400" kern="0" dirty="0">
                <a:solidFill>
                  <a:schemeClr val="tx1">
                    <a:lumMod val="95000"/>
                    <a:lumOff val="5000"/>
                  </a:schemeClr>
                </a:solidFill>
                <a:latin typeface="Alexandria" charset="0"/>
                <a:cs typeface="Alexandria" charset="0"/>
              </a:rPr>
              <a:t>قائد روحاني ملهم اهتم بالعدالة والمساواة وحقوق الإنسان.</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نيلسون مانديلا: </a:t>
            </a:r>
            <a:r>
              <a:rPr lang="ar-SA" sz="1400" kern="0" dirty="0">
                <a:solidFill>
                  <a:schemeClr val="tx1">
                    <a:lumMod val="95000"/>
                    <a:lumOff val="5000"/>
                  </a:schemeClr>
                </a:solidFill>
                <a:latin typeface="Alexandria" charset="0"/>
                <a:cs typeface="Alexandria" charset="0"/>
              </a:rPr>
              <a:t>قائد سياسي اهتم بتوحيد الشعب وإرساء السلام بعد الفصل العنصري.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chemeClr val="tx1">
                    <a:lumMod val="95000"/>
                    <a:lumOff val="5000"/>
                  </a:schemeClr>
                </a:solidFill>
                <a:latin typeface="Alexandria" charset="0"/>
                <a:cs typeface="Alexandria" charset="0"/>
              </a:rPr>
              <a:t>4.       القائد المنعزل (الاهتمام بالعمل والعاملين منخفض):</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srgbClr val="00B0F0"/>
                </a:solidFill>
                <a:latin typeface="Alexandria" charset="0"/>
                <a:cs typeface="Alexandria" charset="0"/>
              </a:rPr>
              <a:t>•</a:t>
            </a:r>
            <a:r>
              <a:rPr lang="ar-SA" sz="1400" kern="0" dirty="0">
                <a:solidFill>
                  <a:schemeClr val="tx1">
                    <a:lumMod val="95000"/>
                    <a:lumOff val="5000"/>
                  </a:schemeClr>
                </a:solidFill>
                <a:latin typeface="Alexandria" charset="0"/>
                <a:cs typeface="Alexandria" charset="0"/>
              </a:rPr>
              <a:t>	</a:t>
            </a:r>
            <a:r>
              <a:rPr lang="ar-SA" sz="1400" b="1" kern="0" dirty="0">
                <a:solidFill>
                  <a:srgbClr val="00B0F0"/>
                </a:solidFill>
                <a:latin typeface="Alexandria" charset="0"/>
                <a:cs typeface="Alexandria" charset="0"/>
              </a:rPr>
              <a:t>هتلر: </a:t>
            </a:r>
            <a:r>
              <a:rPr lang="ar-SA" sz="1400" kern="0" dirty="0">
                <a:solidFill>
                  <a:schemeClr val="tx1">
                    <a:lumMod val="95000"/>
                    <a:lumOff val="5000"/>
                  </a:schemeClr>
                </a:solidFill>
                <a:latin typeface="Alexandria" charset="0"/>
                <a:cs typeface="Alexandria" charset="0"/>
              </a:rPr>
              <a:t>قائد توتاليتاري جمع بين الفاشية والعنصرية وتجاهل الجوانب الإنسانية.</a:t>
            </a: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	ستالين: </a:t>
            </a:r>
            <a:r>
              <a:rPr lang="ar-SA" sz="1400" kern="0" dirty="0">
                <a:solidFill>
                  <a:schemeClr val="tx1">
                    <a:lumMod val="95000"/>
                    <a:lumOff val="5000"/>
                  </a:schemeClr>
                </a:solidFill>
                <a:latin typeface="Alexandria" charset="0"/>
                <a:cs typeface="Alexandria" charset="0"/>
              </a:rPr>
              <a:t>قائد شيوعي استبدادي اهتم فقط بتحقيق أهداف الحزب على حساب الشعب.</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schemeClr val="tx1">
                    <a:lumMod val="95000"/>
                    <a:lumOff val="5000"/>
                  </a:schemeClr>
                </a:solidFill>
                <a:latin typeface="Alexandria" charset="0"/>
                <a:cs typeface="Alexandria" charset="0"/>
              </a:rPr>
              <a:t>هذه مجردة أمثلة توضيحية لا تعبر بالضرورة عن جميع جوانب شخصيات هؤلاء القادة والواقع أن معظم القادة العظماء كانوا يجمعون بين الاهتمام بالعمل والعاملين في درجات متفاوتة.</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schemeClr val="tx1">
                  <a:lumMod val="95000"/>
                  <a:lumOff val="5000"/>
                </a:schemeClr>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D252171-F5E8-6296-BDDC-6D19AE473523}"/>
              </a:ext>
            </a:extLst>
          </p:cNvPr>
          <p:cNvSpPr txBox="1"/>
          <p:nvPr/>
        </p:nvSpPr>
        <p:spPr>
          <a:xfrm>
            <a:off x="2954829" y="586164"/>
            <a:ext cx="6305916"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نماذج لقادة عظماء درستهم نظرية الأبعاد الثلاثة</a:t>
            </a:r>
          </a:p>
        </p:txBody>
      </p:sp>
      <p:sp>
        <p:nvSpPr>
          <p:cNvPr id="4" name="Rectangle 4">
            <a:extLst>
              <a:ext uri="{FF2B5EF4-FFF2-40B4-BE49-F238E27FC236}">
                <a16:creationId xmlns:a16="http://schemas.microsoft.com/office/drawing/2014/main" id="{9CDAEDD0-A3EE-D20C-048F-558883066C50}"/>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C9972E9A-BAE2-4934-B975-1311653F613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3A0901C-5FB8-7C81-4F47-D1E87A038CA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8BFFB28-9C94-1BAF-E192-8E109B4C154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3E3CAE65-4519-D2B3-DD75-C02EFC82F3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75756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50D85437-2D6A-E03C-BAF3-9A669BFA091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3" name="TextBox 3">
            <a:extLst>
              <a:ext uri="{FF2B5EF4-FFF2-40B4-BE49-F238E27FC236}">
                <a16:creationId xmlns:a16="http://schemas.microsoft.com/office/drawing/2014/main" id="{20D1B022-A025-AE7E-B9F4-65CC173BB0D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4" name="Graphic 21">
            <a:extLst>
              <a:ext uri="{FF2B5EF4-FFF2-40B4-BE49-F238E27FC236}">
                <a16:creationId xmlns:a16="http://schemas.microsoft.com/office/drawing/2014/main" id="{7E6B72B8-836F-BBDA-60F5-9F52D4EE33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Rounded Corners 24">
            <a:extLst>
              <a:ext uri="{FF2B5EF4-FFF2-40B4-BE49-F238E27FC236}">
                <a16:creationId xmlns:a16="http://schemas.microsoft.com/office/drawing/2014/main" id="{9B9EDC4F-8C24-C748-D9DC-4ABA4C60CA7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Rectangle 4">
            <a:extLst>
              <a:ext uri="{FF2B5EF4-FFF2-40B4-BE49-F238E27FC236}">
                <a16:creationId xmlns:a16="http://schemas.microsoft.com/office/drawing/2014/main" id="{5CD71459-B681-D5DC-B2C8-FE5E022A78A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8B4F172A-7DB5-2A2F-34C3-DBEC92744A3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A5DC642C-C4B7-9D2D-824A-832D177F038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2</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0" name="مربع نص 19">
            <a:extLst>
              <a:ext uri="{FF2B5EF4-FFF2-40B4-BE49-F238E27FC236}">
                <a16:creationId xmlns:a16="http://schemas.microsoft.com/office/drawing/2014/main" id="{533A59CE-DDE3-933B-0263-56F69B05655F}"/>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pic>
        <p:nvPicPr>
          <p:cNvPr id="10" name="صورة 9">
            <a:extLst>
              <a:ext uri="{FF2B5EF4-FFF2-40B4-BE49-F238E27FC236}">
                <a16:creationId xmlns:a16="http://schemas.microsoft.com/office/drawing/2014/main" id="{657E62D4-12F4-C597-170B-09B2637743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4484" y="2039431"/>
            <a:ext cx="9330328" cy="2928352"/>
          </a:xfrm>
          <a:prstGeom prst="rect">
            <a:avLst/>
          </a:prstGeom>
        </p:spPr>
      </p:pic>
      <p:sp>
        <p:nvSpPr>
          <p:cNvPr id="11" name="مربع نص 10">
            <a:extLst>
              <a:ext uri="{FF2B5EF4-FFF2-40B4-BE49-F238E27FC236}">
                <a16:creationId xmlns:a16="http://schemas.microsoft.com/office/drawing/2014/main" id="{64E4F4EC-31AB-C65B-FB04-38027FC0C1C8}"/>
              </a:ext>
            </a:extLst>
          </p:cNvPr>
          <p:cNvSpPr txBox="1"/>
          <p:nvPr/>
        </p:nvSpPr>
        <p:spPr>
          <a:xfrm>
            <a:off x="5401603" y="2181383"/>
            <a:ext cx="1422274"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نظريات القيادة 1</a:t>
            </a:r>
            <a:endParaRPr lang="ar-EG" sz="1200" b="1" dirty="0">
              <a:solidFill>
                <a:schemeClr val="bg1"/>
              </a:solidFill>
              <a:latin typeface="Alexandria" pitchFamily="2" charset="-78"/>
              <a:cs typeface="Alexandria" pitchFamily="2" charset="-78"/>
            </a:endParaRPr>
          </a:p>
        </p:txBody>
      </p:sp>
      <p:sp>
        <p:nvSpPr>
          <p:cNvPr id="12" name="مربع نص 11">
            <a:extLst>
              <a:ext uri="{FF2B5EF4-FFF2-40B4-BE49-F238E27FC236}">
                <a16:creationId xmlns:a16="http://schemas.microsoft.com/office/drawing/2014/main" id="{1C2BAEE7-0C92-529F-6B0E-70258EAEDCAA}"/>
              </a:ext>
            </a:extLst>
          </p:cNvPr>
          <p:cNvSpPr txBox="1"/>
          <p:nvPr/>
        </p:nvSpPr>
        <p:spPr>
          <a:xfrm>
            <a:off x="8851080" y="2807731"/>
            <a:ext cx="1960356"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أهمية نظريات القيادة</a:t>
            </a:r>
          </a:p>
        </p:txBody>
      </p:sp>
      <p:sp>
        <p:nvSpPr>
          <p:cNvPr id="13" name="مربع نص 12">
            <a:extLst>
              <a:ext uri="{FF2B5EF4-FFF2-40B4-BE49-F238E27FC236}">
                <a16:creationId xmlns:a16="http://schemas.microsoft.com/office/drawing/2014/main" id="{6F7C8F45-6C86-B4CB-B653-C3FC42C2299E}"/>
              </a:ext>
            </a:extLst>
          </p:cNvPr>
          <p:cNvSpPr txBox="1"/>
          <p:nvPr/>
        </p:nvSpPr>
        <p:spPr>
          <a:xfrm>
            <a:off x="6426315" y="3136312"/>
            <a:ext cx="4964232" cy="769441"/>
          </a:xfrm>
          <a:prstGeom prst="rect">
            <a:avLst/>
          </a:prstGeom>
          <a:noFill/>
        </p:spPr>
        <p:txBody>
          <a:bodyPr wrap="square" rtlCol="1">
            <a:spAutoFit/>
          </a:bodyPr>
          <a:lstStyle/>
          <a:p>
            <a:pPr algn="justLow"/>
            <a:r>
              <a:rPr lang="ar-SA" sz="1100" dirty="0">
                <a:latin typeface="Alexandria" pitchFamily="2" charset="-78"/>
                <a:cs typeface="Alexandria" pitchFamily="2" charset="-78"/>
              </a:rPr>
              <a:t> نظراً لأهمية القيادة من حيث موقعها وفاعليتها والنتائج المترتبة على نجاحها أو فشلها فقد تعددت مفاهيمها وكان للزاوية التي ينظر منها كل باحث للقيادة دور في تعدد المفاهيم فنظرة عالم النفس تختلف عن الإداري وعن نظرة الاجتماعي وعن نظرة القائد العسكري</a:t>
            </a:r>
          </a:p>
        </p:txBody>
      </p:sp>
      <p:sp>
        <p:nvSpPr>
          <p:cNvPr id="16" name="مربع نص 15">
            <a:extLst>
              <a:ext uri="{FF2B5EF4-FFF2-40B4-BE49-F238E27FC236}">
                <a16:creationId xmlns:a16="http://schemas.microsoft.com/office/drawing/2014/main" id="{B85B7393-2FDF-435E-F590-FB51FDC9DB41}"/>
              </a:ext>
            </a:extLst>
          </p:cNvPr>
          <p:cNvSpPr txBox="1"/>
          <p:nvPr/>
        </p:nvSpPr>
        <p:spPr>
          <a:xfrm>
            <a:off x="1556085" y="2781151"/>
            <a:ext cx="1538772"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المدرسة التقليدية</a:t>
            </a:r>
          </a:p>
        </p:txBody>
      </p:sp>
      <p:sp>
        <p:nvSpPr>
          <p:cNvPr id="17" name="مربع نص 16">
            <a:extLst>
              <a:ext uri="{FF2B5EF4-FFF2-40B4-BE49-F238E27FC236}">
                <a16:creationId xmlns:a16="http://schemas.microsoft.com/office/drawing/2014/main" id="{8F0B28F1-8CF7-13E6-FD46-5F3A7E88F88E}"/>
              </a:ext>
            </a:extLst>
          </p:cNvPr>
          <p:cNvSpPr txBox="1"/>
          <p:nvPr/>
        </p:nvSpPr>
        <p:spPr>
          <a:xfrm>
            <a:off x="653465" y="3110092"/>
            <a:ext cx="4964232" cy="600164"/>
          </a:xfrm>
          <a:prstGeom prst="rect">
            <a:avLst/>
          </a:prstGeom>
          <a:noFill/>
        </p:spPr>
        <p:txBody>
          <a:bodyPr wrap="square" rtlCol="1">
            <a:spAutoFit/>
          </a:bodyPr>
          <a:lstStyle/>
          <a:p>
            <a:pPr algn="justLow"/>
            <a:r>
              <a:rPr lang="ar-SA" sz="1100" dirty="0">
                <a:latin typeface="Alexandria" pitchFamily="2" charset="-78"/>
                <a:cs typeface="Alexandria" pitchFamily="2" charset="-78"/>
              </a:rPr>
              <a:t>تأتي هذه المدرسة من مدة كان ينظر فيها إلى القادة على أنهم أفراد يتمتعون بصفات فطرية تجعلهم مميزين هذه الفكرة مفادها أن القادة لا يصنعون بل يولدون. تعتمد المدرسة التقليدية في القيادة على نظريتين رئيستين هما:</a:t>
            </a:r>
          </a:p>
        </p:txBody>
      </p:sp>
      <p:sp>
        <p:nvSpPr>
          <p:cNvPr id="18" name="مربع نص 17">
            <a:extLst>
              <a:ext uri="{FF2B5EF4-FFF2-40B4-BE49-F238E27FC236}">
                <a16:creationId xmlns:a16="http://schemas.microsoft.com/office/drawing/2014/main" id="{E148DF7B-5C7A-D122-81E0-C9BC3286AD4C}"/>
              </a:ext>
            </a:extLst>
          </p:cNvPr>
          <p:cNvSpPr txBox="1"/>
          <p:nvPr/>
        </p:nvSpPr>
        <p:spPr>
          <a:xfrm>
            <a:off x="1709489" y="3762696"/>
            <a:ext cx="2659988"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نظرية الرجل العظيم ، نظرية السمات</a:t>
            </a:r>
          </a:p>
        </p:txBody>
      </p:sp>
      <p:sp>
        <p:nvSpPr>
          <p:cNvPr id="21" name="مربع نص 20">
            <a:extLst>
              <a:ext uri="{FF2B5EF4-FFF2-40B4-BE49-F238E27FC236}">
                <a16:creationId xmlns:a16="http://schemas.microsoft.com/office/drawing/2014/main" id="{64F4764B-00CF-0736-8E62-570722756A4F}"/>
              </a:ext>
            </a:extLst>
          </p:cNvPr>
          <p:cNvSpPr txBox="1"/>
          <p:nvPr/>
        </p:nvSpPr>
        <p:spPr>
          <a:xfrm>
            <a:off x="9168372" y="4793206"/>
            <a:ext cx="1506055"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النظرية السلوكية</a:t>
            </a:r>
          </a:p>
        </p:txBody>
      </p:sp>
      <p:sp>
        <p:nvSpPr>
          <p:cNvPr id="22" name="مربع نص 21">
            <a:extLst>
              <a:ext uri="{FF2B5EF4-FFF2-40B4-BE49-F238E27FC236}">
                <a16:creationId xmlns:a16="http://schemas.microsoft.com/office/drawing/2014/main" id="{900AB013-1D1D-CC6E-2415-51AE5F34CFC9}"/>
              </a:ext>
            </a:extLst>
          </p:cNvPr>
          <p:cNvSpPr txBox="1"/>
          <p:nvPr/>
        </p:nvSpPr>
        <p:spPr>
          <a:xfrm>
            <a:off x="7627369" y="5121787"/>
            <a:ext cx="3802631" cy="261610"/>
          </a:xfrm>
          <a:prstGeom prst="rect">
            <a:avLst/>
          </a:prstGeom>
          <a:noFill/>
        </p:spPr>
        <p:txBody>
          <a:bodyPr wrap="square" rtlCol="1">
            <a:spAutoFit/>
          </a:bodyPr>
          <a:lstStyle/>
          <a:p>
            <a:r>
              <a:rPr lang="ar-SA" sz="1100" dirty="0">
                <a:latin typeface="Alexandria" pitchFamily="2" charset="-78"/>
                <a:cs typeface="Alexandria" pitchFamily="2" charset="-78"/>
              </a:rPr>
              <a:t>بنيت على محورين الاهتمام بالعمل والاهتمام بالعاملين.</a:t>
            </a:r>
          </a:p>
        </p:txBody>
      </p:sp>
      <p:sp>
        <p:nvSpPr>
          <p:cNvPr id="23" name="مربع نص 22">
            <a:extLst>
              <a:ext uri="{FF2B5EF4-FFF2-40B4-BE49-F238E27FC236}">
                <a16:creationId xmlns:a16="http://schemas.microsoft.com/office/drawing/2014/main" id="{2D70EB34-55C7-EEC1-2073-8266FAA1C44F}"/>
              </a:ext>
            </a:extLst>
          </p:cNvPr>
          <p:cNvSpPr txBox="1"/>
          <p:nvPr/>
        </p:nvSpPr>
        <p:spPr>
          <a:xfrm>
            <a:off x="8686987" y="5336762"/>
            <a:ext cx="2472901"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نظرية الشبكة الإدارية ، نظرية </a:t>
            </a:r>
            <a:r>
              <a:rPr lang="en-US" sz="1100" dirty="0">
                <a:solidFill>
                  <a:srgbClr val="00B0F0"/>
                </a:solidFill>
                <a:latin typeface="Alexandria" pitchFamily="2" charset="-78"/>
                <a:cs typeface="Alexandria" pitchFamily="2" charset="-78"/>
              </a:rPr>
              <a:t>X &amp; Y</a:t>
            </a:r>
            <a:endParaRPr lang="ar-SA" sz="1100" dirty="0">
              <a:solidFill>
                <a:srgbClr val="00B0F0"/>
              </a:solidFill>
              <a:latin typeface="Alexandria" pitchFamily="2" charset="-78"/>
              <a:cs typeface="Alexandria" pitchFamily="2" charset="-78"/>
            </a:endParaRPr>
          </a:p>
        </p:txBody>
      </p:sp>
      <p:sp>
        <p:nvSpPr>
          <p:cNvPr id="25" name="مربع نص 24">
            <a:extLst>
              <a:ext uri="{FF2B5EF4-FFF2-40B4-BE49-F238E27FC236}">
                <a16:creationId xmlns:a16="http://schemas.microsoft.com/office/drawing/2014/main" id="{8B727BEE-566D-2C61-8FCF-4C544384F0CB}"/>
              </a:ext>
            </a:extLst>
          </p:cNvPr>
          <p:cNvSpPr txBox="1"/>
          <p:nvPr/>
        </p:nvSpPr>
        <p:spPr>
          <a:xfrm>
            <a:off x="1386139" y="4807377"/>
            <a:ext cx="1806494"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نظرية الأبعاد الثلاثة</a:t>
            </a:r>
          </a:p>
        </p:txBody>
      </p:sp>
      <p:sp>
        <p:nvSpPr>
          <p:cNvPr id="26" name="مربع نص 25">
            <a:extLst>
              <a:ext uri="{FF2B5EF4-FFF2-40B4-BE49-F238E27FC236}">
                <a16:creationId xmlns:a16="http://schemas.microsoft.com/office/drawing/2014/main" id="{F3D555FB-0958-171D-F925-997B8E55F607}"/>
              </a:ext>
            </a:extLst>
          </p:cNvPr>
          <p:cNvSpPr txBox="1"/>
          <p:nvPr/>
        </p:nvSpPr>
        <p:spPr>
          <a:xfrm>
            <a:off x="617280" y="5121787"/>
            <a:ext cx="4924779" cy="430887"/>
          </a:xfrm>
          <a:prstGeom prst="rect">
            <a:avLst/>
          </a:prstGeom>
          <a:noFill/>
        </p:spPr>
        <p:txBody>
          <a:bodyPr wrap="square" rtlCol="1">
            <a:spAutoFit/>
          </a:bodyPr>
          <a:lstStyle/>
          <a:p>
            <a:r>
              <a:rPr lang="ar-SA" sz="1100" dirty="0">
                <a:latin typeface="Alexandria" pitchFamily="2" charset="-78"/>
                <a:cs typeface="Alexandria" pitchFamily="2" charset="-78"/>
              </a:rPr>
              <a:t> هذه النظرية لوليم ريدن حيث يرى ريدن أن هناك مؤثرات ظاهرية للقائد الإداري تجعله يتبنى مفهوم كفاءة القيادة أو التأثير الإداري أكثر فعالية من القيادة.</a:t>
            </a:r>
          </a:p>
        </p:txBody>
      </p:sp>
      <p:sp>
        <p:nvSpPr>
          <p:cNvPr id="29" name="مربع نص 28">
            <a:extLst>
              <a:ext uri="{FF2B5EF4-FFF2-40B4-BE49-F238E27FC236}">
                <a16:creationId xmlns:a16="http://schemas.microsoft.com/office/drawing/2014/main" id="{A5E257FE-9082-6A00-066F-75EFA90817A2}"/>
              </a:ext>
            </a:extLst>
          </p:cNvPr>
          <p:cNvSpPr txBox="1"/>
          <p:nvPr/>
        </p:nvSpPr>
        <p:spPr>
          <a:xfrm>
            <a:off x="762000" y="5536199"/>
            <a:ext cx="4096137" cy="261610"/>
          </a:xfrm>
          <a:prstGeom prst="rect">
            <a:avLst/>
          </a:prstGeom>
          <a:noFill/>
        </p:spPr>
        <p:txBody>
          <a:bodyPr wrap="square" rtlCol="1">
            <a:spAutoFit/>
          </a:bodyPr>
          <a:lstStyle/>
          <a:p>
            <a:r>
              <a:rPr lang="ar-SA" sz="1100" dirty="0">
                <a:solidFill>
                  <a:srgbClr val="00B0F0"/>
                </a:solidFill>
                <a:latin typeface="Alexandria" pitchFamily="2" charset="-78"/>
                <a:cs typeface="Alexandria" pitchFamily="2" charset="-78"/>
              </a:rPr>
              <a:t>الأبعاد الثلاثة ، الأنماط الأساسية للقيادة ، الانتقادات الرئيسية</a:t>
            </a:r>
          </a:p>
        </p:txBody>
      </p:sp>
    </p:spTree>
    <p:extLst>
      <p:ext uri="{BB962C8B-B14F-4D97-AF65-F5344CB8AC3E}">
        <p14:creationId xmlns:p14="http://schemas.microsoft.com/office/powerpoint/2010/main" val="38096253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BD4B8F38-B869-3E0D-470E-85BA34FF0C74}"/>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3" name="Right Triangle 1">
            <a:extLst>
              <a:ext uri="{FF2B5EF4-FFF2-40B4-BE49-F238E27FC236}">
                <a16:creationId xmlns:a16="http://schemas.microsoft.com/office/drawing/2014/main" id="{7363549A-FA08-0677-A524-1615AC621C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9">
            <a:extLst>
              <a:ext uri="{FF2B5EF4-FFF2-40B4-BE49-F238E27FC236}">
                <a16:creationId xmlns:a16="http://schemas.microsoft.com/office/drawing/2014/main" id="{045A84DF-9A44-5590-E24F-C772804834C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5" name="Graphic 12">
            <a:extLst>
              <a:ext uri="{FF2B5EF4-FFF2-40B4-BE49-F238E27FC236}">
                <a16:creationId xmlns:a16="http://schemas.microsoft.com/office/drawing/2014/main" id="{CD8A0503-2501-D21A-DEE8-B36DEB6406E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9BABCB30-EA2A-58F0-4F48-90A394F31E74}"/>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3FC2CBA2-E9F5-074D-AC54-6384CABBB85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8" name="Graphic 22">
            <a:extLst>
              <a:ext uri="{FF2B5EF4-FFF2-40B4-BE49-F238E27FC236}">
                <a16:creationId xmlns:a16="http://schemas.microsoft.com/office/drawing/2014/main" id="{52307E8E-EB83-9F65-1115-DD87FAA2789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54503060"/>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AD7BA39-8558-4F2A-867C-112381EC6937}"/>
</file>

<file path=customXml/itemProps2.xml><?xml version="1.0" encoding="utf-8"?>
<ds:datastoreItem xmlns:ds="http://schemas.openxmlformats.org/officeDocument/2006/customXml" ds:itemID="{8C316181-55CC-49F3-B4BF-47F1B8D96B70}"/>
</file>

<file path=customXml/itemProps3.xml><?xml version="1.0" encoding="utf-8"?>
<ds:datastoreItem xmlns:ds="http://schemas.openxmlformats.org/officeDocument/2006/customXml" ds:itemID="{87D6F88E-72BA-4111-87AE-97946F94D33F}"/>
</file>

<file path=docProps/app.xml><?xml version="1.0" encoding="utf-8"?>
<Properties xmlns="http://schemas.openxmlformats.org/officeDocument/2006/extended-properties" xmlns:vt="http://schemas.openxmlformats.org/officeDocument/2006/docPropsVTypes">
  <TotalTime>1</TotalTime>
  <Words>4372</Words>
  <Application>Microsoft Office PowerPoint</Application>
  <PresentationFormat>Widescreen</PresentationFormat>
  <Paragraphs>851</Paragraphs>
  <Slides>49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Alexandria Medium</vt:lpstr>
      <vt:lpstr>Arial</vt:lpstr>
      <vt:lpstr>Calibri</vt:lpstr>
      <vt:lpstr>Roboto Light</vt:lpstr>
      <vt:lpstr>Times New Roman</vt:lpstr>
      <vt:lpstr>Wingdings</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Nuha Naif</dc:creator>
  <cp:lastModifiedBy>platiunm</cp:lastModifiedBy>
  <cp:revision>98</cp:revision>
  <dcterms:created xsi:type="dcterms:W3CDTF">2024-05-30T22:08:41Z</dcterms:created>
  <dcterms:modified xsi:type="dcterms:W3CDTF">2026-01-16T13:12:26Z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