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6"/>
  </p:notesMasterIdLst>
  <p:sldIdLst>
    <p:sldId id="480" r:id="rId5"/>
    <p:sldId id="303" r:id="rId6"/>
    <p:sldId id="271" r:id="rId7"/>
    <p:sldId id="313" r:id="rId8"/>
    <p:sldId id="532" r:id="rId9"/>
    <p:sldId id="603" r:id="rId10"/>
    <p:sldId id="632" r:id="rId11"/>
    <p:sldId id="633" r:id="rId12"/>
    <p:sldId id="634" r:id="rId13"/>
    <p:sldId id="635" r:id="rId14"/>
    <p:sldId id="636" r:id="rId15"/>
    <p:sldId id="637" r:id="rId16"/>
    <p:sldId id="638" r:id="rId17"/>
    <p:sldId id="639" r:id="rId18"/>
    <p:sldId id="640" r:id="rId19"/>
    <p:sldId id="641" r:id="rId20"/>
    <p:sldId id="642" r:id="rId21"/>
    <p:sldId id="643" r:id="rId22"/>
    <p:sldId id="644" r:id="rId23"/>
    <p:sldId id="645" r:id="rId24"/>
    <p:sldId id="654" r:id="rId25"/>
    <p:sldId id="646" r:id="rId26"/>
    <p:sldId id="648" r:id="rId27"/>
    <p:sldId id="650" r:id="rId28"/>
    <p:sldId id="657" r:id="rId29"/>
    <p:sldId id="652" r:id="rId30"/>
    <p:sldId id="655" r:id="rId31"/>
    <p:sldId id="658" r:id="rId32"/>
    <p:sldId id="660" r:id="rId33"/>
    <p:sldId id="659" r:id="rId34"/>
    <p:sldId id="661" r:id="rId35"/>
    <p:sldId id="662" r:id="rId36"/>
    <p:sldId id="663" r:id="rId37"/>
    <p:sldId id="664" r:id="rId38"/>
    <p:sldId id="666" r:id="rId39"/>
    <p:sldId id="665" r:id="rId40"/>
    <p:sldId id="668" r:id="rId41"/>
    <p:sldId id="669" r:id="rId42"/>
    <p:sldId id="629" r:id="rId43"/>
    <p:sldId id="630" r:id="rId44"/>
    <p:sldId id="631" r:id="rId45"/>
  </p:sldIdLst>
  <p:sldSz cx="12192000" cy="6858000"/>
  <p:notesSz cx="6858000" cy="9144000"/>
  <p:embeddedFontLst>
    <p:embeddedFont>
      <p:font typeface="Calibri Light" panose="020F0302020204030204" pitchFamily="34" charset="0"/>
      <p:regular r:id="rId47"/>
      <p:italic r:id="rId48"/>
    </p:embeddedFont>
    <p:embeddedFont>
      <p:font typeface="Alexandria" pitchFamily="2" charset="-78"/>
      <p:regular r:id="rId49"/>
      <p:bold r:id="rId50"/>
    </p:embeddedFont>
    <p:embeddedFont>
      <p:font typeface="Calibri" panose="020F0502020204030204" pitchFamily="34" charset="0"/>
      <p:regular r:id="rId51"/>
      <p:bold r:id="rId52"/>
      <p:italic r:id="rId53"/>
      <p:boldItalic r:id="rId5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603"/>
            <p14:sldId id="632"/>
            <p14:sldId id="633"/>
            <p14:sldId id="634"/>
            <p14:sldId id="635"/>
            <p14:sldId id="636"/>
            <p14:sldId id="637"/>
            <p14:sldId id="638"/>
            <p14:sldId id="639"/>
            <p14:sldId id="640"/>
            <p14:sldId id="641"/>
            <p14:sldId id="642"/>
            <p14:sldId id="643"/>
            <p14:sldId id="644"/>
            <p14:sldId id="645"/>
            <p14:sldId id="654"/>
            <p14:sldId id="646"/>
            <p14:sldId id="648"/>
            <p14:sldId id="650"/>
            <p14:sldId id="657"/>
            <p14:sldId id="652"/>
            <p14:sldId id="655"/>
            <p14:sldId id="658"/>
            <p14:sldId id="660"/>
            <p14:sldId id="659"/>
            <p14:sldId id="661"/>
            <p14:sldId id="662"/>
            <p14:sldId id="663"/>
            <p14:sldId id="664"/>
            <p14:sldId id="666"/>
            <p14:sldId id="665"/>
            <p14:sldId id="668"/>
            <p14:sldId id="669"/>
            <p14:sldId id="629"/>
            <p14:sldId id="630"/>
            <p14:sldId id="63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5B"/>
    <a:srgbClr val="00AC47"/>
    <a:srgbClr val="3B579D"/>
    <a:srgbClr val="FFBA00"/>
    <a:srgbClr val="FF0000"/>
    <a:srgbClr val="666666"/>
    <a:srgbClr val="E94F3C"/>
    <a:srgbClr val="0200CD"/>
    <a:srgbClr val="4C4C4C"/>
    <a:srgbClr val="001E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595" autoAdjust="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7.fntdata"/><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font" Target="fonts/font5.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8.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3/5/2025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3/5/2025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8122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 id="2147483667"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17.jpeg"/></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23.png"/><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jpeg"/><Relationship Id="rId7"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27.jpeg"/><Relationship Id="rId5" Type="http://schemas.openxmlformats.org/officeDocument/2006/relationships/image" Target="../media/image26.png"/><Relationship Id="rId4" Type="http://schemas.openxmlformats.org/officeDocument/2006/relationships/image" Target="../media/image25.png"/></Relationships>
</file>

<file path=ppt/slides/_rels/slide3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0.png"/><Relationship Id="rId7" Type="http://schemas.openxmlformats.org/officeDocument/2006/relationships/image" Target="../media/image34.jpe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jpeg"/><Relationship Id="rId9" Type="http://schemas.openxmlformats.org/officeDocument/2006/relationships/image" Target="../media/image36.png"/></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7.xml"/><Relationship Id="rId5" Type="http://schemas.openxmlformats.org/officeDocument/2006/relationships/image" Target="../media/image3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921308" y="387877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08930" y="2214177"/>
            <a:ext cx="4693914" cy="1446550"/>
          </a:xfrm>
          <a:prstGeom prst="rect">
            <a:avLst/>
          </a:prstGeom>
          <a:noFill/>
        </p:spPr>
        <p:txBody>
          <a:bodyPr wrap="none" rtlCol="0">
            <a:spAutoFit/>
          </a:bodyPr>
          <a:lstStyle/>
          <a:p>
            <a:pPr algn="ctr" rtl="1"/>
            <a:r>
              <a:rPr lang="ar-SA" sz="4400" b="1" dirty="0">
                <a:solidFill>
                  <a:srgbClr val="00B0F0"/>
                </a:solidFill>
                <a:latin typeface="Alexandria" panose="020F0502020204030204" pitchFamily="2" charset="-78"/>
                <a:cs typeface="Alexandria" panose="020F0502020204030204" pitchFamily="2" charset="-78"/>
              </a:rPr>
              <a:t>مقرر صحافة </a:t>
            </a:r>
          </a:p>
          <a:p>
            <a:pPr algn="ctr" rtl="1"/>
            <a:r>
              <a:rPr lang="ar-SA" sz="4400" b="1" dirty="0">
                <a:solidFill>
                  <a:srgbClr val="00B0F0"/>
                </a:solidFill>
                <a:latin typeface="Alexandria" panose="020F0502020204030204" pitchFamily="2" charset="-78"/>
                <a:cs typeface="Alexandria" panose="020F0502020204030204" pitchFamily="2" charset="-78"/>
              </a:rPr>
              <a:t>الهاتف المحمول</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dirty="0">
                <a:solidFill>
                  <a:schemeClr val="bg1"/>
                </a:solidFill>
                <a:latin typeface="Alexandria" charset="0"/>
                <a:cs typeface="Alexandria" charset="0"/>
              </a:rPr>
              <a:t>المحاضرة </a:t>
            </a:r>
            <a:r>
              <a:rPr lang="ar-SA" sz="2000" dirty="0" smtClean="0">
                <a:solidFill>
                  <a:schemeClr val="bg1"/>
                </a:solidFill>
                <a:latin typeface="Alexandria" charset="0"/>
                <a:cs typeface="Alexandria" charset="0"/>
              </a:rPr>
              <a:t>ال</a:t>
            </a:r>
            <a:r>
              <a:rPr lang="ar-AE" sz="2000" dirty="0">
                <a:solidFill>
                  <a:schemeClr val="bg1"/>
                </a:solidFill>
                <a:latin typeface="Alexandria" charset="0"/>
                <a:cs typeface="Alexandria" charset="0"/>
              </a:rPr>
              <a:t>س</a:t>
            </a:r>
            <a:r>
              <a:rPr lang="ar-SA" sz="2000" dirty="0" smtClean="0">
                <a:solidFill>
                  <a:schemeClr val="bg1"/>
                </a:solidFill>
                <a:latin typeface="Alexandria" charset="0"/>
                <a:cs typeface="Alexandria" charset="0"/>
              </a:rPr>
              <a:t>ا</a:t>
            </a:r>
            <a:r>
              <a:rPr lang="ar-AE" sz="2000" dirty="0" smtClean="0">
                <a:solidFill>
                  <a:schemeClr val="bg1"/>
                </a:solidFill>
                <a:latin typeface="Alexandria" charset="0"/>
                <a:cs typeface="Alexandria" charset="0"/>
              </a:rPr>
              <a:t>د</a:t>
            </a:r>
            <a:r>
              <a:rPr lang="ar-SA" sz="2000" dirty="0" smtClean="0">
                <a:solidFill>
                  <a:schemeClr val="bg1"/>
                </a:solidFill>
                <a:latin typeface="Alexandria" charset="0"/>
                <a:cs typeface="Alexandria" charset="0"/>
              </a:rPr>
              <a:t>سة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 311</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1161" y="2263274"/>
            <a:ext cx="5625258" cy="1754326"/>
          </a:xfrm>
          <a:prstGeom prst="rect">
            <a:avLst/>
          </a:prstGeom>
          <a:noFill/>
        </p:spPr>
        <p:txBody>
          <a:bodyPr wrap="none" rtlCol="0">
            <a:spAutoFit/>
          </a:bodyPr>
          <a:lstStyle/>
          <a:p>
            <a:pPr algn="ctr" rtl="1">
              <a:lnSpc>
                <a:spcPct val="150000"/>
              </a:lnSpc>
            </a:pPr>
            <a:r>
              <a:rPr lang="ar-AE" sz="3600" b="1" dirty="0" smtClean="0">
                <a:solidFill>
                  <a:srgbClr val="00B0F0"/>
                </a:solidFill>
                <a:latin typeface="Alexandria" panose="020F0502020204030204" pitchFamily="2" charset="-78"/>
                <a:cs typeface="Alexandria" panose="020F0502020204030204" pitchFamily="2" charset="-78"/>
              </a:rPr>
              <a:t>تطبيقات وبرامج</a:t>
            </a:r>
            <a:endParaRPr lang="ar-SA" sz="3600" b="1" dirty="0" smtClean="0">
              <a:solidFill>
                <a:srgbClr val="00B0F0"/>
              </a:solidFill>
              <a:latin typeface="Alexandria" panose="020F0502020204030204" pitchFamily="2" charset="-78"/>
              <a:cs typeface="Alexandria" panose="020F0502020204030204" pitchFamily="2" charset="-78"/>
            </a:endParaRPr>
          </a:p>
          <a:p>
            <a:pPr algn="ctr" rtl="1">
              <a:lnSpc>
                <a:spcPct val="150000"/>
              </a:lnSpc>
            </a:pPr>
            <a:r>
              <a:rPr lang="ar-SA" sz="3600" b="1" dirty="0" smtClean="0">
                <a:solidFill>
                  <a:srgbClr val="00B0F0"/>
                </a:solidFill>
                <a:latin typeface="Alexandria" panose="020F0502020204030204" pitchFamily="2" charset="-78"/>
                <a:cs typeface="Alexandria" panose="020F0502020204030204" pitchFamily="2" charset="-78"/>
              </a:rPr>
              <a:t>صحافة الهاتف </a:t>
            </a:r>
            <a:r>
              <a:rPr lang="ar-SA" sz="3600" b="1" dirty="0">
                <a:solidFill>
                  <a:srgbClr val="00B0F0"/>
                </a:solidFill>
                <a:latin typeface="Alexandria" panose="020F0502020204030204" pitchFamily="2" charset="-78"/>
                <a:cs typeface="Alexandria" panose="020F0502020204030204" pitchFamily="2" charset="-78"/>
              </a:rPr>
              <a:t>المحمول</a:t>
            </a:r>
            <a:endParaRPr lang="en-US" sz="3600" b="1" dirty="0">
              <a:solidFill>
                <a:srgbClr val="00B0F0"/>
              </a:solidFill>
              <a:latin typeface="Alexandria" panose="020F0502020204030204" pitchFamily="2" charset="-78"/>
              <a:cs typeface="Alexandria" panose="020F0502020204030204" pitchFamily="2" charset="-78"/>
            </a:endParaRPr>
          </a:p>
        </p:txBody>
      </p:sp>
      <p:sp>
        <p:nvSpPr>
          <p:cNvPr id="10" name="Rectangle: Rounded Corners 9"/>
          <p:cNvSpPr/>
          <p:nvPr/>
        </p:nvSpPr>
        <p:spPr>
          <a:xfrm>
            <a:off x="7481617" y="4109170"/>
            <a:ext cx="3516608" cy="529167"/>
          </a:xfrm>
          <a:prstGeom prst="roundRect">
            <a:avLst/>
          </a:prstGeom>
          <a:solidFill>
            <a:srgbClr val="203E5F"/>
          </a:solidFill>
          <a:ln>
            <a:solidFill>
              <a:srgbClr val="203E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dirty="0">
                <a:solidFill>
                  <a:schemeClr val="bg1"/>
                </a:solidFill>
                <a:latin typeface="Alexandria" charset="0"/>
                <a:cs typeface="Alexandria" charset="0"/>
              </a:rPr>
              <a:t>محاضرة رقم </a:t>
            </a:r>
            <a:r>
              <a:rPr lang="ar-SA" dirty="0" smtClean="0">
                <a:solidFill>
                  <a:schemeClr val="bg1"/>
                </a:solidFill>
                <a:latin typeface="Alexandria" charset="0"/>
                <a:cs typeface="Alexandria" charset="0"/>
              </a:rPr>
              <a:t>(</a:t>
            </a:r>
            <a:r>
              <a:rPr lang="en-US" dirty="0" smtClean="0">
                <a:solidFill>
                  <a:schemeClr val="bg1"/>
                </a:solidFill>
                <a:latin typeface="Alexandria" charset="0"/>
                <a:cs typeface="Alexandria" charset="0"/>
              </a:rPr>
              <a:t>6</a:t>
            </a:r>
            <a:r>
              <a:rPr lang="ar-SA" dirty="0" smtClean="0">
                <a:solidFill>
                  <a:schemeClr val="bg1"/>
                </a:solidFill>
                <a:latin typeface="Alexandria" charset="0"/>
                <a:cs typeface="Alexandria" charset="0"/>
              </a:rPr>
              <a:t>)</a:t>
            </a:r>
            <a:endParaRPr lang="en-US" dirty="0">
              <a:solidFill>
                <a:schemeClr val="bg1"/>
              </a:solidFill>
              <a:latin typeface="Alexandria" charset="0"/>
              <a:cs typeface="Alexandria" charset="0"/>
            </a:endParaRPr>
          </a:p>
        </p:txBody>
      </p:sp>
      <p:sp>
        <p:nvSpPr>
          <p:cNvPr id="11" name="TextBox 10"/>
          <p:cNvSpPr txBox="1"/>
          <p:nvPr/>
        </p:nvSpPr>
        <p:spPr>
          <a:xfrm>
            <a:off x="8147154" y="5245402"/>
            <a:ext cx="2182008" cy="338554"/>
          </a:xfrm>
          <a:prstGeom prst="rect">
            <a:avLst/>
          </a:prstGeom>
          <a:noFill/>
        </p:spPr>
        <p:txBody>
          <a:bodyPr wrap="none" rtlCol="0">
            <a:spAutoFit/>
          </a:bodyPr>
          <a:lstStyle/>
          <a:p>
            <a:pPr algn="r" rtl="1"/>
            <a:r>
              <a:rPr lang="ar-SA" sz="1600" dirty="0">
                <a:solidFill>
                  <a:srgbClr val="203E5F"/>
                </a:solidFill>
                <a:latin typeface="Alexandria" charset="0"/>
                <a:cs typeface="Alexandria" charset="0"/>
              </a:rPr>
              <a:t>كلية الإعلام والتسويق</a:t>
            </a:r>
            <a:endParaRPr lang="en-US" sz="1600" dirty="0">
              <a:solidFill>
                <a:srgbClr val="203E5F"/>
              </a:solidFill>
              <a:latin typeface="Alexandria" charset="0"/>
              <a:cs typeface="Alexandria" charset="0"/>
            </a:endParaRPr>
          </a:p>
        </p:txBody>
      </p:sp>
      <p:sp>
        <p:nvSpPr>
          <p:cNvPr id="12" name="TextBox 11"/>
          <p:cNvSpPr txBox="1"/>
          <p:nvPr/>
        </p:nvSpPr>
        <p:spPr>
          <a:xfrm>
            <a:off x="7988191" y="4815271"/>
            <a:ext cx="2499934" cy="369332"/>
          </a:xfrm>
          <a:prstGeom prst="rect">
            <a:avLst/>
          </a:prstGeom>
          <a:noFill/>
        </p:spPr>
        <p:txBody>
          <a:bodyPr wrap="square" rtlCol="0">
            <a:spAutoFit/>
          </a:bodyPr>
          <a:lstStyle/>
          <a:p>
            <a:pPr algn="r" rtl="1"/>
            <a:r>
              <a:rPr lang="ar-SA" dirty="0">
                <a:latin typeface="Alexandria" charset="0"/>
                <a:cs typeface="Alexandria" charset="0"/>
              </a:rPr>
              <a:t>د. أحمد مجدي شفيق</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a:xfrm>
            <a:off x="688157" y="1736941"/>
            <a:ext cx="10803117" cy="5016758"/>
          </a:xfrm>
          <a:prstGeom prst="rect">
            <a:avLst/>
          </a:prstGeom>
          <a:noFill/>
        </p:spPr>
        <p:txBody>
          <a:bodyPr wrap="square">
            <a:spAutoFit/>
          </a:bodyPr>
          <a:lstStyle/>
          <a:p>
            <a:pPr marL="285750" indent="-285750" algn="just" rtl="1">
              <a:lnSpc>
                <a:spcPct val="200000"/>
              </a:lnSpc>
              <a:buFontTx/>
              <a:buChar char="-"/>
            </a:pPr>
            <a:r>
              <a:rPr lang="ar-SA" sz="2000" dirty="0" smtClean="0">
                <a:latin typeface="Alexandria" charset="0"/>
                <a:cs typeface="Alexandria" charset="0"/>
              </a:rPr>
              <a:t>تتناولنا الأدوات </a:t>
            </a:r>
            <a:r>
              <a:rPr lang="ar-SA" sz="2000" dirty="0">
                <a:latin typeface="Alexandria" charset="0"/>
                <a:cs typeface="Alexandria" charset="0"/>
              </a:rPr>
              <a:t>والمعدات الأساسية التي يعتمد عليها الصحفيون في صحافة الهاتف المحمول، حيث يعد الهاتف الذكي محور العملية الصحفية نظرًا لقدرته على التصوير، والتحرير، والبث المباشر. </a:t>
            </a:r>
          </a:p>
          <a:p>
            <a:pPr marL="285750" indent="-285750" algn="just" rtl="1">
              <a:lnSpc>
                <a:spcPct val="200000"/>
              </a:lnSpc>
              <a:buFontTx/>
              <a:buChar char="-"/>
            </a:pPr>
            <a:r>
              <a:rPr lang="ar-SA" sz="2000" dirty="0">
                <a:latin typeface="Alexandria" charset="0"/>
                <a:cs typeface="Alexandria" charset="0"/>
              </a:rPr>
              <a:t>تم تسليط الضوء على أهمية معدات الصوت والإضاءة في العمل الصحفي، كما تم استعراض أدوات التثبيت والحوامل التي تضمن ثبات اللقطات، وأهمية الطائرات بدون طيار في التقاط مشاهد جوية متميزة تعزز من جودة التغطية الصحفية.</a:t>
            </a:r>
          </a:p>
          <a:p>
            <a:pPr marL="285750" indent="-285750" algn="just" rtl="1">
              <a:lnSpc>
                <a:spcPct val="200000"/>
              </a:lnSpc>
              <a:buFontTx/>
              <a:buChar char="-"/>
            </a:pPr>
            <a:r>
              <a:rPr lang="ar-SA" sz="2000" dirty="0">
                <a:latin typeface="Alexandria" charset="0"/>
                <a:cs typeface="Alexandria" charset="0"/>
              </a:rPr>
              <a:t>ناقشت المحاضرة التحديات التقنية المرتبطة باستخدام هذه المعدات، مثل الحاجة إلى حلول تخزين آمنة وموثوقة، والاعتماد على مصادر طاقة محمولة لضمان استمرارية العمل.</a:t>
            </a:r>
          </a:p>
        </p:txBody>
      </p:sp>
      <p:sp>
        <p:nvSpPr>
          <p:cNvPr id="41" name="TextBox 40"/>
          <p:cNvSpPr txBox="1"/>
          <p:nvPr/>
        </p:nvSpPr>
        <p:spPr>
          <a:xfrm>
            <a:off x="7684814" y="1127692"/>
            <a:ext cx="3975768" cy="523220"/>
          </a:xfrm>
          <a:prstGeom prst="rect">
            <a:avLst/>
          </a:prstGeom>
          <a:noFill/>
        </p:spPr>
        <p:txBody>
          <a:bodyPr wrap="none" rtlCol="0">
            <a:spAutoFit/>
          </a:bodyPr>
          <a:lstStyle/>
          <a:p>
            <a:pPr algn="r" rtl="1"/>
            <a:r>
              <a:rPr lang="ar-SA" sz="2800" b="1" dirty="0">
                <a:solidFill>
                  <a:srgbClr val="203E5F"/>
                </a:solidFill>
                <a:latin typeface="Alexandria" charset="0"/>
                <a:cs typeface="Alexandria" charset="0"/>
              </a:rPr>
              <a:t>في المحاضرة السابقة</a:t>
            </a:r>
            <a:endParaRPr lang="en-US" sz="2800" b="1" dirty="0">
              <a:solidFill>
                <a:srgbClr val="203E5F"/>
              </a:solidFill>
              <a:latin typeface="Alexandria" charset="0"/>
              <a:cs typeface="Alexandria" charset="0"/>
            </a:endParaRPr>
          </a:p>
        </p:txBody>
      </p:sp>
      <p:grpSp>
        <p:nvGrpSpPr>
          <p:cNvPr id="2" name="Group 1">
            <a:extLst>
              <a:ext uri="{FF2B5EF4-FFF2-40B4-BE49-F238E27FC236}">
                <a16:creationId xmlns:a16="http://schemas.microsoft.com/office/drawing/2014/main" id="{786D5E69-AE38-7BDA-86BA-5600E9C008B9}"/>
              </a:ext>
            </a:extLst>
          </p:cNvPr>
          <p:cNvGrpSpPr/>
          <p:nvPr/>
        </p:nvGrpSpPr>
        <p:grpSpPr>
          <a:xfrm>
            <a:off x="180431" y="79526"/>
            <a:ext cx="12011570" cy="1076343"/>
            <a:chOff x="180431" y="79526"/>
            <a:chExt cx="12011570" cy="1076343"/>
          </a:xfrm>
        </p:grpSpPr>
        <p:sp>
          <p:nvSpPr>
            <p:cNvPr id="6" name="Rectangle 5"/>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4">
                                            <p:txEl>
                                              <p:pRg st="0" end="0"/>
                                            </p:txEl>
                                          </p:spTgt>
                                        </p:tgtEl>
                                        <p:attrNameLst>
                                          <p:attrName>style.visibility</p:attrName>
                                        </p:attrNameLst>
                                      </p:cBhvr>
                                      <p:to>
                                        <p:strVal val="visible"/>
                                      </p:to>
                                    </p:set>
                                    <p:animEffect transition="in" filter="fade">
                                      <p:cBhvr>
                                        <p:cTn id="12" dur="500"/>
                                        <p:tgtEl>
                                          <p:spTgt spid="3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xEl>
                                              <p:pRg st="1" end="1"/>
                                            </p:txEl>
                                          </p:spTgt>
                                        </p:tgtEl>
                                        <p:attrNameLst>
                                          <p:attrName>style.visibility</p:attrName>
                                        </p:attrNameLst>
                                      </p:cBhvr>
                                      <p:to>
                                        <p:strVal val="visible"/>
                                      </p:to>
                                    </p:set>
                                    <p:animEffect transition="in" filter="fade">
                                      <p:cBhvr>
                                        <p:cTn id="17" dur="500"/>
                                        <p:tgtEl>
                                          <p:spTgt spid="3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4">
                                            <p:txEl>
                                              <p:pRg st="2" end="2"/>
                                            </p:txEl>
                                          </p:spTgt>
                                        </p:tgtEl>
                                        <p:attrNameLst>
                                          <p:attrName>style.visibility</p:attrName>
                                        </p:attrNameLst>
                                      </p:cBhvr>
                                      <p:to>
                                        <p:strVal val="visible"/>
                                      </p:to>
                                    </p:set>
                                    <p:animEffect transition="in" filter="fade">
                                      <p:cBhvr>
                                        <p:cTn id="22" dur="500"/>
                                        <p:tgtEl>
                                          <p:spTgt spid="3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726050" y="1425633"/>
            <a:ext cx="4113898" cy="523220"/>
          </a:xfrm>
          <a:prstGeom prst="rect">
            <a:avLst/>
          </a:prstGeom>
          <a:noFill/>
        </p:spPr>
        <p:txBody>
          <a:bodyPr wrap="square" rtlCol="0">
            <a:spAutoFit/>
          </a:bodyPr>
          <a:lstStyle/>
          <a:p>
            <a:pPr algn="just" rtl="1"/>
            <a:r>
              <a:rPr lang="ar-SA" sz="2800" b="1" dirty="0">
                <a:solidFill>
                  <a:srgbClr val="203E5F"/>
                </a:solidFill>
                <a:latin typeface="Alexandria" charset="0"/>
                <a:cs typeface="Alexandria" charset="0"/>
              </a:rPr>
              <a:t>أهداف المحاضرة</a:t>
            </a:r>
            <a:endParaRPr lang="en-US" sz="2800" b="1" dirty="0">
              <a:solidFill>
                <a:srgbClr val="203E5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518475" y="2238355"/>
            <a:ext cx="11321474" cy="3785652"/>
          </a:xfrm>
          <a:prstGeom prst="rect">
            <a:avLst/>
          </a:prstGeom>
          <a:noFill/>
        </p:spPr>
        <p:txBody>
          <a:bodyPr wrap="square" rtlCol="0">
            <a:spAutoFit/>
          </a:bodyPr>
          <a:lstStyle/>
          <a:p>
            <a:pPr algn="just" rtl="1">
              <a:lnSpc>
                <a:spcPct val="200000"/>
              </a:lnSpc>
            </a:pPr>
            <a:r>
              <a:rPr lang="ar-SA" sz="2000" dirty="0">
                <a:solidFill>
                  <a:srgbClr val="C00000"/>
                </a:solidFill>
                <a:latin typeface="Alexandria" charset="0"/>
                <a:cs typeface="Alexandria" charset="0"/>
              </a:rPr>
              <a:t>بنهاية المحاضرة، سيكون الطلاب قادرين على</a:t>
            </a:r>
            <a:r>
              <a:rPr lang="ar-SA" sz="2000" dirty="0" smtClean="0">
                <a:solidFill>
                  <a:srgbClr val="C00000"/>
                </a:solidFill>
                <a:latin typeface="Alexandria" charset="0"/>
                <a:cs typeface="Alexandria" charset="0"/>
              </a:rPr>
              <a:t>:</a:t>
            </a:r>
          </a:p>
          <a:p>
            <a:pPr algn="just" rtl="1">
              <a:lnSpc>
                <a:spcPct val="200000"/>
              </a:lnSpc>
            </a:pPr>
            <a:r>
              <a:rPr lang="ar-SA" sz="2000" dirty="0">
                <a:latin typeface="Alexandria" charset="0"/>
                <a:cs typeface="Alexandria" charset="0"/>
              </a:rPr>
              <a:t>(1) التعرف على تطبيقات وبرامج صحافة الهاتف المحمول ودورها في الإنتاج الإعلامي.</a:t>
            </a:r>
          </a:p>
          <a:p>
            <a:pPr algn="just" rtl="1">
              <a:lnSpc>
                <a:spcPct val="200000"/>
              </a:lnSpc>
            </a:pPr>
            <a:r>
              <a:rPr lang="ar-SA" sz="2000" dirty="0">
                <a:latin typeface="Alexandria" charset="0"/>
                <a:cs typeface="Alexandria" charset="0"/>
              </a:rPr>
              <a:t>(2) إجادة استخدام أدوات تحرير الفيديو والصور والصوت لضمان جودة التقارير الصحفية.</a:t>
            </a:r>
          </a:p>
          <a:p>
            <a:pPr algn="just" rtl="1">
              <a:lnSpc>
                <a:spcPct val="200000"/>
              </a:lnSpc>
            </a:pPr>
            <a:r>
              <a:rPr lang="ar-SA" sz="2000" dirty="0">
                <a:latin typeface="Alexandria" charset="0"/>
                <a:cs typeface="Alexandria" charset="0"/>
              </a:rPr>
              <a:t>(3) فهم آليات البث المباشر وإدارة المحتوى وتنظيم العمل الصحفي بفعالية.</a:t>
            </a:r>
          </a:p>
          <a:p>
            <a:pPr algn="just" rtl="1">
              <a:lnSpc>
                <a:spcPct val="200000"/>
              </a:lnSpc>
            </a:pPr>
            <a:r>
              <a:rPr lang="ar-SA" sz="2000" dirty="0">
                <a:latin typeface="Alexandria" charset="0"/>
                <a:cs typeface="Alexandria" charset="0"/>
              </a:rPr>
              <a:t>(4) التعامل مع أدوات التحقق من الأخبار وتحليل البيانات </a:t>
            </a:r>
            <a:r>
              <a:rPr lang="ar-SA" sz="2000" dirty="0" smtClean="0">
                <a:latin typeface="Alexandria" charset="0"/>
                <a:cs typeface="Alexandria" charset="0"/>
              </a:rPr>
              <a:t>لتعزيز </a:t>
            </a:r>
            <a:r>
              <a:rPr lang="ar-SA" sz="2000" dirty="0">
                <a:latin typeface="Alexandria" charset="0"/>
                <a:cs typeface="Alexandria" charset="0"/>
              </a:rPr>
              <a:t>دقة المعلومات.</a:t>
            </a:r>
          </a:p>
          <a:p>
            <a:pPr algn="just" rtl="1">
              <a:lnSpc>
                <a:spcPct val="200000"/>
              </a:lnSpc>
            </a:pPr>
            <a:r>
              <a:rPr lang="ar-SA" sz="2000" dirty="0">
                <a:latin typeface="Alexandria" charset="0"/>
                <a:cs typeface="Alexandria" charset="0"/>
              </a:rPr>
              <a:t>(5) استيعاب أهمية أمن المعلومات والذكاء الاصطناعي والواقع المعزز في تطوير الصحافة الرقمية</a:t>
            </a:r>
            <a:r>
              <a:rPr lang="ar-SA" sz="2000" dirty="0" smtClean="0">
                <a:latin typeface="Alexandria" charset="0"/>
                <a:cs typeface="Alexandria" charset="0"/>
              </a:rPr>
              <a:t>.</a:t>
            </a:r>
            <a:endParaRPr lang="ar-SA" sz="2000" dirty="0">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xEl>
                                              <p:pRg st="0" end="0"/>
                                            </p:txEl>
                                          </p:spTgt>
                                        </p:tgtEl>
                                        <p:attrNameLst>
                                          <p:attrName>style.visibility</p:attrName>
                                        </p:attrNameLst>
                                      </p:cBhvr>
                                      <p:to>
                                        <p:strVal val="visible"/>
                                      </p:to>
                                    </p:set>
                                    <p:animEffect transition="in" filter="fade">
                                      <p:cBhvr>
                                        <p:cTn id="12" dur="500"/>
                                        <p:tgtEl>
                                          <p:spTgt spid="3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1">
                                            <p:txEl>
                                              <p:pRg st="1" end="1"/>
                                            </p:txEl>
                                          </p:spTgt>
                                        </p:tgtEl>
                                        <p:attrNameLst>
                                          <p:attrName>style.visibility</p:attrName>
                                        </p:attrNameLst>
                                      </p:cBhvr>
                                      <p:to>
                                        <p:strVal val="visible"/>
                                      </p:to>
                                    </p:set>
                                    <p:animEffect transition="in" filter="fade">
                                      <p:cBhvr>
                                        <p:cTn id="17" dur="500"/>
                                        <p:tgtEl>
                                          <p:spTgt spid="3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1">
                                            <p:txEl>
                                              <p:pRg st="2" end="2"/>
                                            </p:txEl>
                                          </p:spTgt>
                                        </p:tgtEl>
                                        <p:attrNameLst>
                                          <p:attrName>style.visibility</p:attrName>
                                        </p:attrNameLst>
                                      </p:cBhvr>
                                      <p:to>
                                        <p:strVal val="visible"/>
                                      </p:to>
                                    </p:set>
                                    <p:animEffect transition="in" filter="fade">
                                      <p:cBhvr>
                                        <p:cTn id="22" dur="500"/>
                                        <p:tgtEl>
                                          <p:spTgt spid="3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1">
                                            <p:txEl>
                                              <p:pRg st="3" end="3"/>
                                            </p:txEl>
                                          </p:spTgt>
                                        </p:tgtEl>
                                        <p:attrNameLst>
                                          <p:attrName>style.visibility</p:attrName>
                                        </p:attrNameLst>
                                      </p:cBhvr>
                                      <p:to>
                                        <p:strVal val="visible"/>
                                      </p:to>
                                    </p:set>
                                    <p:animEffect transition="in" filter="fade">
                                      <p:cBhvr>
                                        <p:cTn id="27" dur="500"/>
                                        <p:tgtEl>
                                          <p:spTgt spid="3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1">
                                            <p:txEl>
                                              <p:pRg st="4" end="4"/>
                                            </p:txEl>
                                          </p:spTgt>
                                        </p:tgtEl>
                                        <p:attrNameLst>
                                          <p:attrName>style.visibility</p:attrName>
                                        </p:attrNameLst>
                                      </p:cBhvr>
                                      <p:to>
                                        <p:strVal val="visible"/>
                                      </p:to>
                                    </p:set>
                                    <p:animEffect transition="in" filter="fade">
                                      <p:cBhvr>
                                        <p:cTn id="32" dur="500"/>
                                        <p:tgtEl>
                                          <p:spTgt spid="31">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1">
                                            <p:txEl>
                                              <p:pRg st="5" end="5"/>
                                            </p:txEl>
                                          </p:spTgt>
                                        </p:tgtEl>
                                        <p:attrNameLst>
                                          <p:attrName>style.visibility</p:attrName>
                                        </p:attrNameLst>
                                      </p:cBhvr>
                                      <p:to>
                                        <p:strVal val="visible"/>
                                      </p:to>
                                    </p:set>
                                    <p:animEffect transition="in" filter="fade">
                                      <p:cBhvr>
                                        <p:cTn id="37" dur="500"/>
                                        <p:tgtEl>
                                          <p:spTgt spid="3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289955" y="1537342"/>
            <a:ext cx="8286159" cy="4939814"/>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تُعد البرامج والتطبيقات المخصصة لصحافة الهاتف المحمول جزءًا لا يتجزأ من العملية الإنتاجية، حيث تُتيح للصحفيين </a:t>
            </a:r>
            <a:r>
              <a:rPr lang="ar-SA" sz="2000" dirty="0">
                <a:solidFill>
                  <a:srgbClr val="C00000"/>
                </a:solidFill>
                <a:latin typeface="Alexandria" charset="0"/>
                <a:cs typeface="Alexandria" charset="0"/>
              </a:rPr>
              <a:t>إنتاج وتحرير ونشر المحتوى </a:t>
            </a:r>
            <a:r>
              <a:rPr lang="ar-SA" sz="2000" dirty="0">
                <a:latin typeface="Alexandria" charset="0"/>
                <a:cs typeface="Alexandria" charset="0"/>
              </a:rPr>
              <a:t>بشكل سريع وفعّال دون الحاجة إلى معدات مكتبية باهظة الثمن</a:t>
            </a:r>
            <a:r>
              <a:rPr lang="ar-SA" sz="2000" dirty="0" smtClean="0">
                <a:latin typeface="Alexandria" charset="0"/>
                <a:cs typeface="Alexandria" charset="0"/>
              </a:rPr>
              <a:t>.</a:t>
            </a:r>
          </a:p>
          <a:p>
            <a:pPr algn="just" rtl="1">
              <a:lnSpc>
                <a:spcPct val="150000"/>
              </a:lnSpc>
            </a:pPr>
            <a:endParaRPr lang="ar-SA" sz="1000" dirty="0" smtClean="0">
              <a:latin typeface="Alexandria" charset="0"/>
              <a:cs typeface="Alexandria" charset="0"/>
            </a:endParaRPr>
          </a:p>
          <a:p>
            <a:pPr algn="just" rtl="1">
              <a:lnSpc>
                <a:spcPct val="150000"/>
              </a:lnSpc>
            </a:pPr>
            <a:r>
              <a:rPr lang="ar-SA" sz="2000" dirty="0" smtClean="0">
                <a:latin typeface="Alexandria" charset="0"/>
                <a:cs typeface="Alexandria" charset="0"/>
              </a:rPr>
              <a:t>تساعد </a:t>
            </a:r>
            <a:r>
              <a:rPr lang="ar-SA" sz="2000" dirty="0">
                <a:latin typeface="Alexandria" charset="0"/>
                <a:cs typeface="Alexandria" charset="0"/>
              </a:rPr>
              <a:t>هذه الأدوات في تحويل الهواتف الذكية إلى </a:t>
            </a:r>
            <a:r>
              <a:rPr lang="ar-SA" sz="2000" dirty="0">
                <a:solidFill>
                  <a:srgbClr val="C00000"/>
                </a:solidFill>
                <a:latin typeface="Alexandria" charset="0"/>
                <a:cs typeface="Alexandria" charset="0"/>
              </a:rPr>
              <a:t>منصات إنتاج إعلامي متكاملة،</a:t>
            </a:r>
            <a:r>
              <a:rPr lang="ar-SA" sz="2000" dirty="0">
                <a:latin typeface="Alexandria" charset="0"/>
                <a:cs typeface="Alexandria" charset="0"/>
              </a:rPr>
              <a:t> تجمع بين تصوير الفيديو والصوت وتحريرهما، بالإضافة إلى إدارة البيانات والنشر على الشبكات الاجتماعية.  </a:t>
            </a:r>
          </a:p>
          <a:p>
            <a:pPr algn="just" rtl="1">
              <a:lnSpc>
                <a:spcPct val="150000"/>
              </a:lnSpc>
            </a:pPr>
            <a:endParaRPr lang="ar-SA" sz="1000" dirty="0" smtClean="0">
              <a:latin typeface="Alexandria" charset="0"/>
              <a:cs typeface="Alexandria" charset="0"/>
            </a:endParaRPr>
          </a:p>
          <a:p>
            <a:pPr algn="just" rtl="1">
              <a:lnSpc>
                <a:spcPct val="150000"/>
              </a:lnSpc>
            </a:pPr>
            <a:r>
              <a:rPr lang="ar-SA" sz="2000" dirty="0" smtClean="0">
                <a:latin typeface="Alexandria" charset="0"/>
                <a:cs typeface="Alexandria" charset="0"/>
              </a:rPr>
              <a:t>تشمل </a:t>
            </a:r>
            <a:r>
              <a:rPr lang="ar-SA" sz="2000" dirty="0">
                <a:latin typeface="Alexandria" charset="0"/>
                <a:cs typeface="Alexandria" charset="0"/>
              </a:rPr>
              <a:t>هذه التطبيقات </a:t>
            </a:r>
            <a:r>
              <a:rPr lang="ar-SA" sz="2000" dirty="0">
                <a:solidFill>
                  <a:srgbClr val="C00000"/>
                </a:solidFill>
                <a:latin typeface="Alexandria" charset="0"/>
                <a:cs typeface="Alexandria" charset="0"/>
              </a:rPr>
              <a:t>العديد من الفئات </a:t>
            </a:r>
            <a:r>
              <a:rPr lang="ar-SA" sz="2000" dirty="0">
                <a:latin typeface="Alexandria" charset="0"/>
                <a:cs typeface="Alexandria" charset="0"/>
              </a:rPr>
              <a:t>مثل تحرير الفيديو والصور، تسجيل الصوت، البث المباشر، التحقق من الأخبار، إدارة المحتوى، تحليل البيانات، بالإضافة إلى أدوات الأمان والتشفير والتواصل</a:t>
            </a:r>
            <a:r>
              <a:rPr lang="ar-SA" sz="2000" dirty="0" smtClean="0">
                <a:latin typeface="Alexandria" charset="0"/>
                <a:cs typeface="Alexandria" charset="0"/>
              </a:rPr>
              <a:t>.</a:t>
            </a:r>
          </a:p>
          <a:p>
            <a:pPr algn="just" rtl="1">
              <a:lnSpc>
                <a:spcPct val="150000"/>
              </a:lnSpc>
            </a:pPr>
            <a:endParaRPr lang="ar-SA" sz="1000" dirty="0" smtClean="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مقدمة عن برامج وتطبيقات صحافة الهاتف المحمول</a:t>
            </a:r>
          </a:p>
        </p:txBody>
      </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pic>
        <p:nvPicPr>
          <p:cNvPr id="10" name="Picture 2" descr="https://ijnet.org/sites/default/files/styles/full_width_node/public/migrated/2015/09/%D8%A7%D8%B3%D9%85%D8%A7%D8%B9%D9%8A%D9%84%20%D8%B9%D8%B2%D8%A7%D9%85%20%D8%AA%D8%B7%D8%A8%D9%8A%D9%82%D8%A7%D8%AA%20%D9%85%D9%87%D9%85%D8%A9%20%D9%84%D9%84%D8%B5%D8%AD%D9%81%D9%8A%D9%8A%D9%86.jpg?itok=fwlyEcw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6200000">
            <a:off x="-1047277" y="2557283"/>
            <a:ext cx="5372959" cy="2693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0892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Effect transition="in" filter="fade">
                                      <p:cBhvr>
                                        <p:cTn id="19" dur="500"/>
                                        <p:tgtEl>
                                          <p:spTgt spid="9">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4" end="4"/>
                                            </p:txEl>
                                          </p:spTgt>
                                        </p:tgtEl>
                                        <p:attrNameLst>
                                          <p:attrName>style.visibility</p:attrName>
                                        </p:attrNameLst>
                                      </p:cBhvr>
                                      <p:to>
                                        <p:strVal val="visible"/>
                                      </p:to>
                                    </p:set>
                                    <p:animEffect transition="in" filter="fade">
                                      <p:cBhvr>
                                        <p:cTn id="29"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78728" y="1626680"/>
            <a:ext cx="6381947" cy="4016484"/>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إن </a:t>
            </a:r>
            <a:r>
              <a:rPr lang="ar-SA" sz="2000" dirty="0">
                <a:solidFill>
                  <a:srgbClr val="C00000"/>
                </a:solidFill>
                <a:latin typeface="Alexandria" charset="0"/>
                <a:cs typeface="Alexandria" charset="0"/>
              </a:rPr>
              <a:t>الاستخدام الصحيح </a:t>
            </a:r>
            <a:r>
              <a:rPr lang="ar-SA" sz="2000" dirty="0">
                <a:latin typeface="Alexandria" charset="0"/>
                <a:cs typeface="Alexandria" charset="0"/>
              </a:rPr>
              <a:t>لهذه البرامج يُحسّن من جودة المحتوى ويُسرّع من عملية الإنتاج، مما يمنح الصحفي القدرة على تغطية الأحداث بأعلى درجات الاحترافية.  </a:t>
            </a:r>
          </a:p>
          <a:p>
            <a:pPr algn="just" rtl="1">
              <a:lnSpc>
                <a:spcPct val="150000"/>
              </a:lnSpc>
            </a:pPr>
            <a:endParaRPr lang="ar-SA" sz="1000" dirty="0" smtClean="0">
              <a:latin typeface="Alexandria" charset="0"/>
              <a:cs typeface="Alexandria" charset="0"/>
            </a:endParaRPr>
          </a:p>
          <a:p>
            <a:pPr algn="just" rtl="1">
              <a:lnSpc>
                <a:spcPct val="150000"/>
              </a:lnSpc>
            </a:pPr>
            <a:r>
              <a:rPr lang="ar-SA" sz="2000" dirty="0" smtClean="0">
                <a:latin typeface="Alexandria" charset="0"/>
                <a:cs typeface="Alexandria" charset="0"/>
              </a:rPr>
              <a:t>تستند </a:t>
            </a:r>
            <a:r>
              <a:rPr lang="ar-SA" sz="2000" dirty="0">
                <a:latin typeface="Alexandria" charset="0"/>
                <a:cs typeface="Alexandria" charset="0"/>
              </a:rPr>
              <a:t>هذه المحاضرة إلى </a:t>
            </a:r>
            <a:r>
              <a:rPr lang="ar-SA" sz="2000" dirty="0">
                <a:solidFill>
                  <a:srgbClr val="C00000"/>
                </a:solidFill>
                <a:latin typeface="Alexandria" charset="0"/>
                <a:cs typeface="Alexandria" charset="0"/>
              </a:rPr>
              <a:t>استعراض مفصل لأهم التطبيقات والبرامج </a:t>
            </a:r>
            <a:r>
              <a:rPr lang="ar-SA" sz="2000" dirty="0">
                <a:latin typeface="Alexandria" charset="0"/>
                <a:cs typeface="Alexandria" charset="0"/>
              </a:rPr>
              <a:t>المستخدمة في مجال صحافة الهاتف المحمول، مع توضيح مكوناتها الرئيسية وطريقة استخدامها الصحيحة، وذلك لضمان اختيار الأدوات الأنسب وفقًا لاحتياجات كل صحفي ومهمة تغطية.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pic>
        <p:nvPicPr>
          <p:cNvPr id="1028" name="Picture 4" descr="صحافة الهاتف المحمول | الجزيرة للتعليم الإلكتروني"/>
          <p:cNvPicPr>
            <a:picLocks noChangeAspect="1" noChangeArrowheads="1"/>
          </p:cNvPicPr>
          <p:nvPr/>
        </p:nvPicPr>
        <p:blipFill rotWithShape="1">
          <a:blip r:embed="rId3">
            <a:extLst>
              <a:ext uri="{28A0092B-C50C-407E-A947-70E740481C1C}">
                <a14:useLocalDpi xmlns:a14="http://schemas.microsoft.com/office/drawing/2010/main" val="0"/>
              </a:ext>
            </a:extLst>
          </a:blip>
          <a:srcRect l="25966" r="9469"/>
          <a:stretch/>
        </p:blipFill>
        <p:spPr bwMode="auto">
          <a:xfrm>
            <a:off x="7338787" y="1574277"/>
            <a:ext cx="4449453" cy="37687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705282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500"/>
                                        <p:tgtEl>
                                          <p:spTgt spid="10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78729" y="1537342"/>
            <a:ext cx="10897385" cy="5193729"/>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(أ) تُعد </a:t>
            </a:r>
            <a:r>
              <a:rPr lang="ar-SA" sz="2000" dirty="0">
                <a:solidFill>
                  <a:srgbClr val="C00000"/>
                </a:solidFill>
                <a:latin typeface="Alexandria" charset="0"/>
                <a:cs typeface="Alexandria" charset="0"/>
              </a:rPr>
              <a:t>تطبيقات تحرير الفيديو </a:t>
            </a:r>
            <a:r>
              <a:rPr lang="ar-SA" sz="2000" dirty="0">
                <a:latin typeface="Alexandria" charset="0"/>
                <a:cs typeface="Alexandria" charset="0"/>
              </a:rPr>
              <a:t>من أهم الأدوات التي يستخدمها الصحفيون لتحويل لقطات الهاتف الذكي إلى تقارير مرئية احترافية. على سبيل المثال، يُتيح </a:t>
            </a:r>
            <a:r>
              <a:rPr lang="en-US" sz="2000" b="1" dirty="0">
                <a:solidFill>
                  <a:srgbClr val="203E5F"/>
                </a:solidFill>
                <a:latin typeface="Alexandria" charset="0"/>
                <a:cs typeface="Alexandria" charset="0"/>
              </a:rPr>
              <a:t>Adobe Premiere </a:t>
            </a:r>
            <a:r>
              <a:rPr lang="en-US" sz="2000" b="1" dirty="0" smtClean="0">
                <a:solidFill>
                  <a:srgbClr val="203E5F"/>
                </a:solidFill>
                <a:latin typeface="Alexandria" charset="0"/>
                <a:cs typeface="Alexandria" charset="0"/>
              </a:rPr>
              <a:t>Rush</a:t>
            </a:r>
            <a:r>
              <a:rPr lang="ar-SA" sz="2000" b="1" dirty="0" smtClean="0">
                <a:solidFill>
                  <a:srgbClr val="203E5F"/>
                </a:solidFill>
                <a:latin typeface="Alexandria" charset="0"/>
                <a:cs typeface="Alexandria" charset="0"/>
              </a:rPr>
              <a:t> </a:t>
            </a:r>
            <a:r>
              <a:rPr lang="ar-SA" sz="2000" dirty="0" smtClean="0">
                <a:latin typeface="Alexandria" charset="0"/>
                <a:cs typeface="Alexandria" charset="0"/>
              </a:rPr>
              <a:t>للمستخدمين </a:t>
            </a:r>
            <a:r>
              <a:rPr lang="ar-SA" sz="2000" dirty="0">
                <a:latin typeface="Alexandria" charset="0"/>
                <a:cs typeface="Alexandria" charset="0"/>
              </a:rPr>
              <a:t>إمكانية تعديل المقاطع، إضافة تأثيرات انتقالية وتصحيح الألوان باستخدام </a:t>
            </a:r>
            <a:r>
              <a:rPr lang="ar-SA" sz="2000" dirty="0">
                <a:solidFill>
                  <a:srgbClr val="C00000"/>
                </a:solidFill>
                <a:latin typeface="Alexandria" charset="0"/>
                <a:cs typeface="Alexandria" charset="0"/>
              </a:rPr>
              <a:t>واجهة سهلة الاستخدام </a:t>
            </a:r>
            <a:r>
              <a:rPr lang="ar-SA" sz="2000" dirty="0">
                <a:latin typeface="Alexandria" charset="0"/>
                <a:cs typeface="Alexandria" charset="0"/>
              </a:rPr>
              <a:t>تدعم </a:t>
            </a:r>
            <a:r>
              <a:rPr lang="ar-SA" sz="2000" dirty="0">
                <a:solidFill>
                  <a:srgbClr val="C00000"/>
                </a:solidFill>
                <a:latin typeface="Alexandria" charset="0"/>
                <a:cs typeface="Alexandria" charset="0"/>
              </a:rPr>
              <a:t>التحرير متعدد المسارات</a:t>
            </a:r>
            <a:r>
              <a:rPr lang="ar-SA" sz="2000" dirty="0" smtClean="0">
                <a:latin typeface="Alexandria" charset="0"/>
                <a:cs typeface="Alexandria" charset="0"/>
              </a:rPr>
              <a:t>.</a:t>
            </a:r>
          </a:p>
          <a:p>
            <a:pPr algn="just" rtl="1">
              <a:lnSpc>
                <a:spcPct val="150000"/>
              </a:lnSpc>
            </a:pPr>
            <a:endParaRPr lang="ar-SA" sz="1000" dirty="0">
              <a:latin typeface="Alexandria" charset="0"/>
              <a:cs typeface="Alexandria" charset="0"/>
            </a:endParaRPr>
          </a:p>
          <a:p>
            <a:pPr algn="just" rtl="1">
              <a:lnSpc>
                <a:spcPct val="150000"/>
              </a:lnSpc>
            </a:pPr>
            <a:r>
              <a:rPr lang="ar-SA" sz="2000" dirty="0" smtClean="0">
                <a:latin typeface="Alexandria" charset="0"/>
                <a:cs typeface="Alexandria" charset="0"/>
              </a:rPr>
              <a:t>(ب) يعتبر </a:t>
            </a:r>
            <a:r>
              <a:rPr lang="en-US" sz="2000" b="1" dirty="0">
                <a:solidFill>
                  <a:srgbClr val="203E5F"/>
                </a:solidFill>
                <a:latin typeface="Alexandria" charset="0"/>
                <a:cs typeface="Alexandria" charset="0"/>
              </a:rPr>
              <a:t>LumaFusion</a:t>
            </a:r>
            <a:r>
              <a:rPr lang="ar-SA" sz="2000" dirty="0" smtClean="0">
                <a:latin typeface="Alexandria" charset="0"/>
                <a:cs typeface="Alexandria" charset="0"/>
              </a:rPr>
              <a:t> من </a:t>
            </a:r>
            <a:r>
              <a:rPr lang="ar-SA" sz="2000" dirty="0">
                <a:solidFill>
                  <a:srgbClr val="C00000"/>
                </a:solidFill>
                <a:latin typeface="Alexandria" charset="0"/>
                <a:cs typeface="Alexandria" charset="0"/>
              </a:rPr>
              <a:t>التطبيقات المتقدمة </a:t>
            </a:r>
            <a:r>
              <a:rPr lang="ar-SA" sz="2000" dirty="0">
                <a:latin typeface="Alexandria" charset="0"/>
                <a:cs typeface="Alexandria" charset="0"/>
              </a:rPr>
              <a:t>التي توفر ميزات احترافية مثل التحكم اليدوي في الإضاءة والألوان وإدراج طبقات متعددة، مما يجعله مثاليًا للمستخدمين الذين يرغبون في إخراج </a:t>
            </a:r>
            <a:r>
              <a:rPr lang="ar-SA" sz="2000" dirty="0">
                <a:solidFill>
                  <a:srgbClr val="C00000"/>
                </a:solidFill>
                <a:latin typeface="Alexandria" charset="0"/>
                <a:cs typeface="Alexandria" charset="0"/>
              </a:rPr>
              <a:t>فيديوهات بجودة تلفزيونية </a:t>
            </a:r>
            <a:r>
              <a:rPr lang="ar-SA" sz="2000" dirty="0">
                <a:latin typeface="Alexandria" charset="0"/>
                <a:cs typeface="Alexandria" charset="0"/>
              </a:rPr>
              <a:t>دون الحاجة لأجهزة تحرير متقدمة</a:t>
            </a:r>
            <a:r>
              <a:rPr lang="ar-SA" sz="2000" dirty="0" smtClean="0">
                <a:latin typeface="Alexandria" charset="0"/>
                <a:cs typeface="Alexandria" charset="0"/>
              </a:rPr>
              <a:t>.</a:t>
            </a:r>
          </a:p>
          <a:p>
            <a:pPr algn="just" rtl="1">
              <a:lnSpc>
                <a:spcPct val="150000"/>
              </a:lnSpc>
            </a:pPr>
            <a:endParaRPr lang="ar-SA" sz="1000" dirty="0">
              <a:latin typeface="Alexandria" charset="0"/>
              <a:cs typeface="Alexandria" charset="0"/>
            </a:endParaRPr>
          </a:p>
          <a:p>
            <a:pPr algn="just" rtl="1">
              <a:lnSpc>
                <a:spcPct val="150000"/>
              </a:lnSpc>
            </a:pPr>
            <a:r>
              <a:rPr lang="ar-SA" sz="2000" dirty="0" smtClean="0">
                <a:latin typeface="Alexandria" charset="0"/>
                <a:cs typeface="Alexandria" charset="0"/>
              </a:rPr>
              <a:t>(ج) يُعتبر </a:t>
            </a:r>
            <a:r>
              <a:rPr lang="en-US" sz="2000" b="1" dirty="0">
                <a:solidFill>
                  <a:srgbClr val="203E5F"/>
                </a:solidFill>
                <a:latin typeface="Alexandria" charset="0"/>
                <a:cs typeface="Alexandria" charset="0"/>
              </a:rPr>
              <a:t>Kinemaster</a:t>
            </a:r>
            <a:r>
              <a:rPr lang="ar-SA" sz="2000" dirty="0" smtClean="0">
                <a:latin typeface="Alexandria" charset="0"/>
                <a:cs typeface="Alexandria" charset="0"/>
              </a:rPr>
              <a:t> تطبيقًا </a:t>
            </a:r>
            <a:r>
              <a:rPr lang="ar-SA" sz="2000" dirty="0">
                <a:latin typeface="Alexandria" charset="0"/>
                <a:cs typeface="Alexandria" charset="0"/>
              </a:rPr>
              <a:t>شهيرًا يتميز </a:t>
            </a:r>
            <a:r>
              <a:rPr lang="ar-SA" sz="2000" dirty="0">
                <a:solidFill>
                  <a:srgbClr val="C00000"/>
                </a:solidFill>
                <a:latin typeface="Alexandria" charset="0"/>
                <a:cs typeface="Alexandria" charset="0"/>
              </a:rPr>
              <a:t>بواجهة تفاعلية </a:t>
            </a:r>
            <a:r>
              <a:rPr lang="ar-SA" sz="2000" dirty="0">
                <a:latin typeface="Alexandria" charset="0"/>
                <a:cs typeface="Alexandria" charset="0"/>
              </a:rPr>
              <a:t>تسمح بإضافة النصوص، المؤثرات الصوتية، والرسوم التوضيحية بسهولة، مع دعم تكامل عالي الجودة للوسائط المتعددة، مما يُتيح للصحفيين </a:t>
            </a:r>
            <a:r>
              <a:rPr lang="ar-SA" sz="2000" dirty="0">
                <a:solidFill>
                  <a:srgbClr val="C00000"/>
                </a:solidFill>
                <a:latin typeface="Alexandria" charset="0"/>
                <a:cs typeface="Alexandria" charset="0"/>
              </a:rPr>
              <a:t>إنتاج تقارير فيديو متكاملة </a:t>
            </a:r>
            <a:r>
              <a:rPr lang="ar-SA" sz="2000" dirty="0">
                <a:latin typeface="Alexandria" charset="0"/>
                <a:cs typeface="Alexandria" charset="0"/>
              </a:rPr>
              <a:t>أثناء التنقل.</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أولاً: تطبيقات </a:t>
            </a:r>
            <a:r>
              <a:rPr lang="ar-SA" sz="2400" b="1" dirty="0">
                <a:solidFill>
                  <a:srgbClr val="203E5F"/>
                </a:solidFill>
                <a:latin typeface="Alexandria" charset="0"/>
                <a:cs typeface="Alexandria" charset="0"/>
              </a:rPr>
              <a:t>تحرير الفيديو </a:t>
            </a:r>
          </a:p>
        </p:txBody>
      </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673674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78729" y="1537342"/>
            <a:ext cx="10897385" cy="5193729"/>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(أ) تساعد </a:t>
            </a:r>
            <a:r>
              <a:rPr lang="ar-SA" sz="2000" dirty="0">
                <a:solidFill>
                  <a:srgbClr val="C00000"/>
                </a:solidFill>
                <a:latin typeface="Alexandria" charset="0"/>
                <a:cs typeface="Alexandria" charset="0"/>
              </a:rPr>
              <a:t>تطبيقات تحرير الصور</a:t>
            </a:r>
            <a:r>
              <a:rPr lang="ar-SA" sz="2000" dirty="0">
                <a:latin typeface="Alexandria" charset="0"/>
                <a:cs typeface="Alexandria" charset="0"/>
              </a:rPr>
              <a:t> الصحفيين في تحسين جودة الصور الملتقطة عبر الهواتف الذكية، مما يساهم في إبراز التفاصيل الدقيقة وتعديل الألوان والإضاءة بما يتناسب مع طبيعة الحدث</a:t>
            </a:r>
            <a:r>
              <a:rPr lang="ar-SA" sz="2000" dirty="0" smtClean="0">
                <a:latin typeface="Alexandria" charset="0"/>
                <a:cs typeface="Alexandria" charset="0"/>
              </a:rPr>
              <a:t>.</a:t>
            </a:r>
          </a:p>
          <a:p>
            <a:pPr algn="just" rtl="1">
              <a:lnSpc>
                <a:spcPct val="150000"/>
              </a:lnSpc>
            </a:pPr>
            <a:endParaRPr lang="ar-SA" sz="700" dirty="0" smtClean="0">
              <a:latin typeface="Alexandria" charset="0"/>
              <a:cs typeface="Alexandria" charset="0"/>
            </a:endParaRPr>
          </a:p>
          <a:p>
            <a:pPr algn="just" rtl="1">
              <a:lnSpc>
                <a:spcPct val="150000"/>
              </a:lnSpc>
            </a:pPr>
            <a:r>
              <a:rPr lang="ar-SA" sz="2000" dirty="0" smtClean="0">
                <a:latin typeface="Alexandria" charset="0"/>
                <a:cs typeface="Alexandria" charset="0"/>
              </a:rPr>
              <a:t>(ب) يُعد</a:t>
            </a:r>
            <a:r>
              <a:rPr lang="en-US" sz="2000" b="1" dirty="0" smtClean="0">
                <a:solidFill>
                  <a:srgbClr val="203E5F"/>
                </a:solidFill>
                <a:latin typeface="Alexandria" charset="0"/>
                <a:cs typeface="Alexandria" charset="0"/>
              </a:rPr>
              <a:t>Snapseed</a:t>
            </a:r>
            <a:r>
              <a:rPr lang="en-US" sz="2000" dirty="0" smtClean="0">
                <a:latin typeface="Alexandria" charset="0"/>
                <a:cs typeface="Alexandria" charset="0"/>
              </a:rPr>
              <a:t> </a:t>
            </a:r>
            <a:r>
              <a:rPr lang="ar-SA" sz="2000" dirty="0" smtClean="0">
                <a:latin typeface="Alexandria" charset="0"/>
                <a:cs typeface="Alexandria" charset="0"/>
              </a:rPr>
              <a:t> تطبيقًا </a:t>
            </a:r>
            <a:r>
              <a:rPr lang="ar-SA" sz="2000" dirty="0">
                <a:latin typeface="Alexandria" charset="0"/>
                <a:cs typeface="Alexandria" charset="0"/>
              </a:rPr>
              <a:t>متكاملًا يوفر </a:t>
            </a:r>
            <a:r>
              <a:rPr lang="ar-SA" sz="2000" dirty="0">
                <a:solidFill>
                  <a:srgbClr val="C00000"/>
                </a:solidFill>
                <a:latin typeface="Alexandria" charset="0"/>
                <a:cs typeface="Alexandria" charset="0"/>
              </a:rPr>
              <a:t>مجموعة واسعة </a:t>
            </a:r>
            <a:r>
              <a:rPr lang="ar-SA" sz="2000" dirty="0">
                <a:latin typeface="Alexandria" charset="0"/>
                <a:cs typeface="Alexandria" charset="0"/>
              </a:rPr>
              <a:t>من </a:t>
            </a:r>
            <a:r>
              <a:rPr lang="ar-SA" sz="2000" dirty="0">
                <a:solidFill>
                  <a:srgbClr val="C00000"/>
                </a:solidFill>
                <a:latin typeface="Alexandria" charset="0"/>
                <a:cs typeface="Alexandria" charset="0"/>
              </a:rPr>
              <a:t>أدوات التعديل </a:t>
            </a:r>
            <a:r>
              <a:rPr lang="ar-SA" sz="2000" dirty="0">
                <a:latin typeface="Alexandria" charset="0"/>
                <a:cs typeface="Alexandria" charset="0"/>
              </a:rPr>
              <a:t>مثل الضبط الدقيق للسطوع والتباين والملمس، إلى جانب الفلاتر الاحترافية.  </a:t>
            </a:r>
            <a:endParaRPr lang="ar-SA" sz="2000" dirty="0" smtClean="0">
              <a:latin typeface="Alexandria" charset="0"/>
              <a:cs typeface="Alexandria" charset="0"/>
            </a:endParaRPr>
          </a:p>
          <a:p>
            <a:pPr algn="just" rtl="1">
              <a:lnSpc>
                <a:spcPct val="150000"/>
              </a:lnSpc>
            </a:pPr>
            <a:endParaRPr lang="ar-SA" sz="700" dirty="0">
              <a:latin typeface="Alexandria" charset="0"/>
              <a:cs typeface="Alexandria" charset="0"/>
            </a:endParaRPr>
          </a:p>
          <a:p>
            <a:pPr algn="just" rtl="1">
              <a:lnSpc>
                <a:spcPct val="150000"/>
              </a:lnSpc>
            </a:pPr>
            <a:r>
              <a:rPr lang="ar-SA" sz="2000" dirty="0" smtClean="0">
                <a:latin typeface="Alexandria" charset="0"/>
                <a:cs typeface="Alexandria" charset="0"/>
              </a:rPr>
              <a:t>(ج) يوفر </a:t>
            </a:r>
            <a:r>
              <a:rPr lang="en-US" sz="2000" b="1" dirty="0">
                <a:solidFill>
                  <a:srgbClr val="203E5F"/>
                </a:solidFill>
                <a:latin typeface="Alexandria" charset="0"/>
                <a:cs typeface="Alexandria" charset="0"/>
              </a:rPr>
              <a:t>Adobe </a:t>
            </a:r>
            <a:r>
              <a:rPr lang="en-US" sz="2000" b="1" dirty="0" smtClean="0">
                <a:solidFill>
                  <a:srgbClr val="203E5F"/>
                </a:solidFill>
                <a:latin typeface="Alexandria" charset="0"/>
                <a:cs typeface="Alexandria" charset="0"/>
              </a:rPr>
              <a:t>Lightroom Mobile</a:t>
            </a:r>
            <a:r>
              <a:rPr lang="ar-SA" sz="2000" b="1" dirty="0" smtClean="0">
                <a:solidFill>
                  <a:srgbClr val="203E5F"/>
                </a:solidFill>
                <a:latin typeface="Alexandria" charset="0"/>
                <a:cs typeface="Alexandria" charset="0"/>
              </a:rPr>
              <a:t> </a:t>
            </a:r>
            <a:r>
              <a:rPr lang="ar-SA" sz="2000" dirty="0" smtClean="0">
                <a:latin typeface="Alexandria" charset="0"/>
                <a:cs typeface="Alexandria" charset="0"/>
              </a:rPr>
              <a:t>إمكانيات </a:t>
            </a:r>
            <a:r>
              <a:rPr lang="ar-SA" sz="2000" dirty="0">
                <a:latin typeface="Alexandria" charset="0"/>
                <a:cs typeface="Alexandria" charset="0"/>
              </a:rPr>
              <a:t>تعديل متقدمة تتيح </a:t>
            </a:r>
            <a:r>
              <a:rPr lang="ar-SA" sz="2000" dirty="0">
                <a:solidFill>
                  <a:srgbClr val="C00000"/>
                </a:solidFill>
                <a:latin typeface="Alexandria" charset="0"/>
                <a:cs typeface="Alexandria" charset="0"/>
              </a:rPr>
              <a:t>التحكم الكامل</a:t>
            </a:r>
            <a:r>
              <a:rPr lang="ar-SA" sz="2000" dirty="0">
                <a:latin typeface="Alexandria" charset="0"/>
                <a:cs typeface="Alexandria" charset="0"/>
              </a:rPr>
              <a:t> في الإضاءة، توازن الألوان، وتصحيح العيوب البصرية، مع إمكانية </a:t>
            </a:r>
            <a:r>
              <a:rPr lang="ar-SA" sz="2000" dirty="0">
                <a:solidFill>
                  <a:srgbClr val="C00000"/>
                </a:solidFill>
                <a:latin typeface="Alexandria" charset="0"/>
                <a:cs typeface="Alexandria" charset="0"/>
              </a:rPr>
              <a:t>حفظ الإعدادات </a:t>
            </a:r>
            <a:r>
              <a:rPr lang="ar-SA" sz="2000" dirty="0">
                <a:latin typeface="Alexandria" charset="0"/>
                <a:cs typeface="Alexandria" charset="0"/>
              </a:rPr>
              <a:t>كإعدادات مسبقة لتطبيقها على صور متعددة. </a:t>
            </a:r>
            <a:endParaRPr lang="ar-SA" sz="2000" dirty="0" smtClean="0">
              <a:latin typeface="Alexandria" charset="0"/>
              <a:cs typeface="Alexandria" charset="0"/>
            </a:endParaRPr>
          </a:p>
          <a:p>
            <a:pPr algn="just" rtl="1">
              <a:lnSpc>
                <a:spcPct val="150000"/>
              </a:lnSpc>
            </a:pPr>
            <a:endParaRPr lang="ar-SA" sz="700" dirty="0">
              <a:latin typeface="Alexandria" charset="0"/>
              <a:cs typeface="Alexandria" charset="0"/>
            </a:endParaRPr>
          </a:p>
          <a:p>
            <a:pPr algn="just" rtl="1">
              <a:lnSpc>
                <a:spcPct val="150000"/>
              </a:lnSpc>
            </a:pPr>
            <a:r>
              <a:rPr lang="ar-SA" sz="2000" dirty="0" smtClean="0">
                <a:latin typeface="Alexandria" charset="0"/>
                <a:cs typeface="Alexandria" charset="0"/>
              </a:rPr>
              <a:t>(د) يُعتبر </a:t>
            </a:r>
            <a:r>
              <a:rPr lang="en-US" sz="2000" b="1" dirty="0">
                <a:solidFill>
                  <a:srgbClr val="203E5F"/>
                </a:solidFill>
                <a:latin typeface="Alexandria" charset="0"/>
                <a:cs typeface="Alexandria" charset="0"/>
              </a:rPr>
              <a:t>VSCO</a:t>
            </a:r>
            <a:r>
              <a:rPr lang="ar-SA" sz="2000" dirty="0" smtClean="0">
                <a:latin typeface="Alexandria" charset="0"/>
                <a:cs typeface="Alexandria" charset="0"/>
              </a:rPr>
              <a:t> تطبيقًا </a:t>
            </a:r>
            <a:r>
              <a:rPr lang="ar-SA" sz="2000" dirty="0">
                <a:latin typeface="Alexandria" charset="0"/>
                <a:cs typeface="Alexandria" charset="0"/>
              </a:rPr>
              <a:t>يجمع بين أدوات التحرير </a:t>
            </a:r>
            <a:r>
              <a:rPr lang="ar-SA" sz="2000" dirty="0">
                <a:solidFill>
                  <a:srgbClr val="C00000"/>
                </a:solidFill>
                <a:latin typeface="Alexandria" charset="0"/>
                <a:cs typeface="Alexandria" charset="0"/>
              </a:rPr>
              <a:t>وإضافة الفلاتر الإبداعية </a:t>
            </a:r>
            <a:r>
              <a:rPr lang="ar-SA" sz="2000" dirty="0">
                <a:latin typeface="Alexandria" charset="0"/>
                <a:cs typeface="Alexandria" charset="0"/>
              </a:rPr>
              <a:t>التي تمنح الصور طابعًا فنيًا مميزًا، مما يجعله خيارًا مثاليًا للصحفيين الذين يرغبون في </a:t>
            </a:r>
            <a:r>
              <a:rPr lang="ar-SA" sz="2000" dirty="0">
                <a:solidFill>
                  <a:srgbClr val="C00000"/>
                </a:solidFill>
                <a:latin typeface="Alexandria" charset="0"/>
                <a:cs typeface="Alexandria" charset="0"/>
              </a:rPr>
              <a:t>إبراز الجانب الجمالي والدرامي </a:t>
            </a:r>
            <a:r>
              <a:rPr lang="ar-SA" sz="2000" dirty="0">
                <a:latin typeface="Alexandria" charset="0"/>
                <a:cs typeface="Alexandria" charset="0"/>
              </a:rPr>
              <a:t>في تقاريرهم البصرية.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ثانياً: تطبيقات </a:t>
            </a:r>
            <a:r>
              <a:rPr lang="ar-SA" sz="2400" b="1" dirty="0">
                <a:solidFill>
                  <a:srgbClr val="203E5F"/>
                </a:solidFill>
                <a:latin typeface="Alexandria" charset="0"/>
                <a:cs typeface="Alexandria" charset="0"/>
              </a:rPr>
              <a:t>تحرير </a:t>
            </a:r>
            <a:r>
              <a:rPr lang="ar-SA" sz="2400" b="1" dirty="0" smtClean="0">
                <a:solidFill>
                  <a:srgbClr val="203E5F"/>
                </a:solidFill>
                <a:latin typeface="Alexandria" charset="0"/>
                <a:cs typeface="Alexandria" charset="0"/>
              </a:rPr>
              <a:t>الصور </a:t>
            </a:r>
            <a:endParaRPr lang="ar-SA" sz="2400" b="1" dirty="0">
              <a:solidFill>
                <a:srgbClr val="203E5F"/>
              </a:solidFill>
              <a:latin typeface="Alexandria" charset="0"/>
              <a:cs typeface="Alexandria" charset="0"/>
            </a:endParaRPr>
          </a:p>
        </p:txBody>
      </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3534500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78729" y="1537342"/>
            <a:ext cx="10897385" cy="5193729"/>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(أ) يُعد </a:t>
            </a:r>
            <a:r>
              <a:rPr lang="ar-SA" sz="2000" dirty="0">
                <a:latin typeface="Alexandria" charset="0"/>
                <a:cs typeface="Alexandria" charset="0"/>
              </a:rPr>
              <a:t>الصوت من العناصر الأساسية في التقارير الصحفية، ولذلك تعتمد الفرق الميدانية على </a:t>
            </a:r>
            <a:r>
              <a:rPr lang="ar-SA" sz="2000" dirty="0">
                <a:solidFill>
                  <a:srgbClr val="C00000"/>
                </a:solidFill>
                <a:latin typeface="Alexandria" charset="0"/>
                <a:cs typeface="Alexandria" charset="0"/>
              </a:rPr>
              <a:t>تطبيقات تسجيل وتحرير الصوت </a:t>
            </a:r>
            <a:r>
              <a:rPr lang="ar-SA" sz="2000" dirty="0">
                <a:latin typeface="Alexandria" charset="0"/>
                <a:cs typeface="Alexandria" charset="0"/>
              </a:rPr>
              <a:t>لضمان تسجيل صوت نقي وواضح أثناء المقابلات والتغطيات. </a:t>
            </a:r>
            <a:endParaRPr lang="ar-SA" sz="2000" dirty="0" smtClean="0">
              <a:latin typeface="Alexandria" charset="0"/>
              <a:cs typeface="Alexandria" charset="0"/>
            </a:endParaRPr>
          </a:p>
          <a:p>
            <a:pPr algn="just" rtl="1">
              <a:lnSpc>
                <a:spcPct val="150000"/>
              </a:lnSpc>
            </a:pPr>
            <a:endParaRPr lang="ar-SA" sz="700" dirty="0">
              <a:latin typeface="Alexandria" charset="0"/>
              <a:cs typeface="Alexandria" charset="0"/>
            </a:endParaRPr>
          </a:p>
          <a:p>
            <a:pPr algn="just" rtl="1">
              <a:lnSpc>
                <a:spcPct val="150000"/>
              </a:lnSpc>
            </a:pPr>
            <a:r>
              <a:rPr lang="ar-SA" sz="2000" dirty="0" smtClean="0">
                <a:latin typeface="Alexandria" charset="0"/>
                <a:cs typeface="Alexandria" charset="0"/>
              </a:rPr>
              <a:t>(ب) يُعتبر </a:t>
            </a:r>
            <a:r>
              <a:rPr lang="en-US" sz="2000" b="1" dirty="0">
                <a:solidFill>
                  <a:srgbClr val="203E5F"/>
                </a:solidFill>
                <a:latin typeface="Alexandria" charset="0"/>
                <a:cs typeface="Alexandria" charset="0"/>
              </a:rPr>
              <a:t>Audacity</a:t>
            </a:r>
            <a:r>
              <a:rPr lang="ar-SA" sz="2000" dirty="0" smtClean="0">
                <a:latin typeface="Alexandria" charset="0"/>
                <a:cs typeface="Alexandria" charset="0"/>
              </a:rPr>
              <a:t> من </a:t>
            </a:r>
            <a:r>
              <a:rPr lang="ar-SA" sz="2000" dirty="0">
                <a:latin typeface="Alexandria" charset="0"/>
                <a:cs typeface="Alexandria" charset="0"/>
              </a:rPr>
              <a:t>أشهر </a:t>
            </a:r>
            <a:r>
              <a:rPr lang="ar-SA" sz="2000" dirty="0">
                <a:solidFill>
                  <a:srgbClr val="C00000"/>
                </a:solidFill>
                <a:latin typeface="Alexandria" charset="0"/>
                <a:cs typeface="Alexandria" charset="0"/>
              </a:rPr>
              <a:t>البرامج المجانية </a:t>
            </a:r>
            <a:r>
              <a:rPr lang="ar-SA" sz="2000" dirty="0">
                <a:latin typeface="Alexandria" charset="0"/>
                <a:cs typeface="Alexandria" charset="0"/>
              </a:rPr>
              <a:t>لتحرير الصوت، إذ يوفر أدوات </a:t>
            </a:r>
            <a:r>
              <a:rPr lang="ar-SA" sz="2000" dirty="0">
                <a:solidFill>
                  <a:srgbClr val="C00000"/>
                </a:solidFill>
                <a:latin typeface="Alexandria" charset="0"/>
                <a:cs typeface="Alexandria" charset="0"/>
              </a:rPr>
              <a:t>لإزالة الضوضاء </a:t>
            </a:r>
            <a:r>
              <a:rPr lang="ar-SA" sz="2000" dirty="0">
                <a:latin typeface="Alexandria" charset="0"/>
                <a:cs typeface="Alexandria" charset="0"/>
              </a:rPr>
              <a:t>وضبط </a:t>
            </a:r>
            <a:r>
              <a:rPr lang="ar-SA" sz="2000" dirty="0">
                <a:solidFill>
                  <a:srgbClr val="C00000"/>
                </a:solidFill>
                <a:latin typeface="Alexandria" charset="0"/>
                <a:cs typeface="Alexandria" charset="0"/>
              </a:rPr>
              <a:t>مستويات الصوت </a:t>
            </a:r>
            <a:r>
              <a:rPr lang="ar-SA" sz="2000" dirty="0">
                <a:latin typeface="Alexandria" charset="0"/>
                <a:cs typeface="Alexandria" charset="0"/>
              </a:rPr>
              <a:t>وتطبيق تأثيرات تحريرية متقدمة.  </a:t>
            </a:r>
          </a:p>
          <a:p>
            <a:pPr algn="just" rtl="1">
              <a:lnSpc>
                <a:spcPct val="150000"/>
              </a:lnSpc>
            </a:pPr>
            <a:endParaRPr lang="ar-SA" sz="700" dirty="0" smtClean="0">
              <a:latin typeface="Alexandria" charset="0"/>
              <a:cs typeface="Alexandria" charset="0"/>
            </a:endParaRPr>
          </a:p>
          <a:p>
            <a:pPr algn="just" rtl="1">
              <a:lnSpc>
                <a:spcPct val="150000"/>
              </a:lnSpc>
            </a:pPr>
            <a:r>
              <a:rPr lang="ar-SA" sz="2000" dirty="0" smtClean="0">
                <a:latin typeface="Alexandria" charset="0"/>
                <a:cs typeface="Alexandria" charset="0"/>
              </a:rPr>
              <a:t>(ج) يقدم </a:t>
            </a:r>
            <a:r>
              <a:rPr lang="en-US" sz="2000" b="1" dirty="0">
                <a:solidFill>
                  <a:srgbClr val="203E5F"/>
                </a:solidFill>
                <a:latin typeface="Alexandria" charset="0"/>
                <a:cs typeface="Alexandria" charset="0"/>
              </a:rPr>
              <a:t>Adobe Audition</a:t>
            </a:r>
            <a:r>
              <a:rPr lang="ar-SA" sz="2000" b="1" dirty="0">
                <a:solidFill>
                  <a:srgbClr val="203E5F"/>
                </a:solidFill>
                <a:latin typeface="Alexandria" charset="0"/>
                <a:cs typeface="Alexandria" charset="0"/>
              </a:rPr>
              <a:t> </a:t>
            </a:r>
            <a:r>
              <a:rPr lang="ar-SA" sz="2000" dirty="0" smtClean="0">
                <a:latin typeface="Alexandria" charset="0"/>
                <a:cs typeface="Alexandria" charset="0"/>
              </a:rPr>
              <a:t>مجموعة </a:t>
            </a:r>
            <a:r>
              <a:rPr lang="ar-SA" sz="2000" dirty="0">
                <a:latin typeface="Alexandria" charset="0"/>
                <a:cs typeface="Alexandria" charset="0"/>
              </a:rPr>
              <a:t>واسعة من الميزات الاحترافية التي تشمل تقنيات </a:t>
            </a:r>
            <a:r>
              <a:rPr lang="ar-SA" sz="2000" dirty="0">
                <a:solidFill>
                  <a:srgbClr val="C00000"/>
                </a:solidFill>
                <a:latin typeface="Alexandria" charset="0"/>
                <a:cs typeface="Alexandria" charset="0"/>
              </a:rPr>
              <a:t>تصفية الضوضاء</a:t>
            </a:r>
            <a:r>
              <a:rPr lang="ar-SA" sz="2000" dirty="0">
                <a:latin typeface="Alexandria" charset="0"/>
                <a:cs typeface="Alexandria" charset="0"/>
              </a:rPr>
              <a:t>، تعديل الترددات، ودمج عدة مسارات صوتية مع </a:t>
            </a:r>
            <a:r>
              <a:rPr lang="ar-SA" sz="2000" dirty="0">
                <a:solidFill>
                  <a:srgbClr val="C00000"/>
                </a:solidFill>
                <a:latin typeface="Alexandria" charset="0"/>
                <a:cs typeface="Alexandria" charset="0"/>
              </a:rPr>
              <a:t>الحفاظ على جودة التسجيل</a:t>
            </a:r>
            <a:r>
              <a:rPr lang="ar-SA" sz="2000" dirty="0">
                <a:latin typeface="Alexandria" charset="0"/>
                <a:cs typeface="Alexandria" charset="0"/>
              </a:rPr>
              <a:t>، مما يجعله مثاليًا لتحرير التقارير الصوتية التي تحتاج إلى</a:t>
            </a:r>
            <a:r>
              <a:rPr lang="ar-SA" sz="2000" dirty="0">
                <a:solidFill>
                  <a:srgbClr val="C00000"/>
                </a:solidFill>
                <a:latin typeface="Alexandria" charset="0"/>
                <a:cs typeface="Alexandria" charset="0"/>
              </a:rPr>
              <a:t> تنقيح دقيق</a:t>
            </a:r>
            <a:r>
              <a:rPr lang="ar-SA" sz="2000" dirty="0">
                <a:latin typeface="Alexandria" charset="0"/>
                <a:cs typeface="Alexandria" charset="0"/>
              </a:rPr>
              <a:t>.  </a:t>
            </a:r>
            <a:endParaRPr lang="ar-SA" sz="2000" dirty="0" smtClean="0">
              <a:latin typeface="Alexandria" charset="0"/>
              <a:cs typeface="Alexandria" charset="0"/>
            </a:endParaRPr>
          </a:p>
          <a:p>
            <a:pPr algn="just" rtl="1">
              <a:lnSpc>
                <a:spcPct val="150000"/>
              </a:lnSpc>
            </a:pPr>
            <a:endParaRPr lang="ar-SA" sz="700" dirty="0">
              <a:latin typeface="Alexandria" charset="0"/>
              <a:cs typeface="Alexandria" charset="0"/>
            </a:endParaRPr>
          </a:p>
          <a:p>
            <a:pPr algn="just" rtl="1">
              <a:lnSpc>
                <a:spcPct val="150000"/>
              </a:lnSpc>
            </a:pPr>
            <a:r>
              <a:rPr lang="ar-SA" sz="2000" dirty="0" smtClean="0">
                <a:latin typeface="Alexandria" charset="0"/>
                <a:cs typeface="Alexandria" charset="0"/>
              </a:rPr>
              <a:t>(د) من </a:t>
            </a:r>
            <a:r>
              <a:rPr lang="ar-SA" sz="2000" dirty="0">
                <a:latin typeface="Alexandria" charset="0"/>
                <a:cs typeface="Alexandria" charset="0"/>
              </a:rPr>
              <a:t>جهة أخرى، يُركز تطبيق </a:t>
            </a:r>
            <a:r>
              <a:rPr lang="en-US" sz="2000" b="1" dirty="0">
                <a:solidFill>
                  <a:srgbClr val="203E5F"/>
                </a:solidFill>
                <a:latin typeface="Alexandria" charset="0"/>
                <a:cs typeface="Alexandria" charset="0"/>
              </a:rPr>
              <a:t>Ferrite Recording Studio</a:t>
            </a:r>
            <a:r>
              <a:rPr lang="ar-SA" sz="2000" b="1" dirty="0">
                <a:solidFill>
                  <a:srgbClr val="203E5F"/>
                </a:solidFill>
                <a:latin typeface="Alexandria" charset="0"/>
                <a:cs typeface="Alexandria" charset="0"/>
              </a:rPr>
              <a:t> </a:t>
            </a:r>
            <a:r>
              <a:rPr lang="ar-SA" sz="2000" dirty="0" smtClean="0">
                <a:latin typeface="Alexandria" charset="0"/>
                <a:cs typeface="Alexandria" charset="0"/>
              </a:rPr>
              <a:t>على </a:t>
            </a:r>
            <a:r>
              <a:rPr lang="ar-SA" sz="2000" dirty="0">
                <a:latin typeface="Alexandria" charset="0"/>
                <a:cs typeface="Alexandria" charset="0"/>
              </a:rPr>
              <a:t>تقديم تجربة تسجيل وتحرير صوت مخصصة للأجهزة المحمولة، مع واجهة سهلة الاستخدام تتيح إجراء تعديلات سريعة أثناء التنقل، وهو خيار </a:t>
            </a:r>
            <a:r>
              <a:rPr lang="ar-SA" sz="2000" dirty="0">
                <a:solidFill>
                  <a:srgbClr val="C00000"/>
                </a:solidFill>
                <a:latin typeface="Alexandria" charset="0"/>
                <a:cs typeface="Alexandria" charset="0"/>
              </a:rPr>
              <a:t>مثالي للبودكاست </a:t>
            </a:r>
            <a:r>
              <a:rPr lang="ar-SA" sz="2000" dirty="0">
                <a:latin typeface="Alexandria" charset="0"/>
                <a:cs typeface="Alexandria" charset="0"/>
              </a:rPr>
              <a:t>والمقابلات الصحفية.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ثالثاً</a:t>
            </a:r>
            <a:r>
              <a:rPr lang="ar-SA" sz="2400" b="1" dirty="0">
                <a:solidFill>
                  <a:srgbClr val="203E5F"/>
                </a:solidFill>
                <a:latin typeface="Alexandria" charset="0"/>
                <a:cs typeface="Alexandria" charset="0"/>
              </a:rPr>
              <a:t>: تطبيقات تسجيل وتحرير الصوت  </a:t>
            </a:r>
          </a:p>
        </p:txBody>
      </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5355048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78729" y="1537342"/>
            <a:ext cx="10897385" cy="5355312"/>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(أ) تتيح </a:t>
            </a:r>
            <a:r>
              <a:rPr lang="ar-SA" sz="2000" dirty="0">
                <a:latin typeface="Alexandria" charset="0"/>
                <a:cs typeface="Alexandria" charset="0"/>
              </a:rPr>
              <a:t>تطبيقات البث المباشر للصحفيين نقل الأحداث بشكل فوري للجمهور، مما يضيف عنصر الشفافية والتفاعل المباشر للتقارير. </a:t>
            </a:r>
          </a:p>
          <a:p>
            <a:pPr algn="just" rtl="1">
              <a:lnSpc>
                <a:spcPct val="150000"/>
              </a:lnSpc>
            </a:pPr>
            <a:endParaRPr lang="ar-SA" sz="800" dirty="0" smtClean="0">
              <a:latin typeface="Alexandria" charset="0"/>
              <a:cs typeface="Alexandria" charset="0"/>
            </a:endParaRPr>
          </a:p>
          <a:p>
            <a:pPr algn="just" rtl="1">
              <a:lnSpc>
                <a:spcPct val="150000"/>
              </a:lnSpc>
            </a:pPr>
            <a:r>
              <a:rPr lang="ar-SA" sz="2000" dirty="0" smtClean="0">
                <a:latin typeface="Alexandria" charset="0"/>
                <a:cs typeface="Alexandria" charset="0"/>
              </a:rPr>
              <a:t>(ب) يُستخدم </a:t>
            </a:r>
            <a:r>
              <a:rPr lang="en-US" sz="2000" b="1" dirty="0">
                <a:solidFill>
                  <a:srgbClr val="203E5F"/>
                </a:solidFill>
                <a:latin typeface="Alexandria" charset="0"/>
                <a:cs typeface="Alexandria" charset="0"/>
              </a:rPr>
              <a:t>Facebook</a:t>
            </a:r>
            <a:r>
              <a:rPr lang="en-US" sz="2000" dirty="0">
                <a:latin typeface="Alexandria" charset="0"/>
                <a:cs typeface="Alexandria" charset="0"/>
              </a:rPr>
              <a:t> </a:t>
            </a:r>
            <a:r>
              <a:rPr lang="en-US" sz="2000" b="1" dirty="0">
                <a:solidFill>
                  <a:srgbClr val="203E5F"/>
                </a:solidFill>
                <a:latin typeface="Alexandria" charset="0"/>
                <a:cs typeface="Alexandria" charset="0"/>
              </a:rPr>
              <a:t>Live</a:t>
            </a:r>
            <a:r>
              <a:rPr lang="ar-SA" sz="2000" dirty="0" smtClean="0">
                <a:latin typeface="Alexandria" charset="0"/>
                <a:cs typeface="Alexandria" charset="0"/>
              </a:rPr>
              <a:t> </a:t>
            </a:r>
            <a:r>
              <a:rPr lang="en-US" sz="2000" dirty="0" smtClean="0">
                <a:latin typeface="Alexandria" charset="0"/>
                <a:cs typeface="Alexandria" charset="0"/>
              </a:rPr>
              <a:t> </a:t>
            </a:r>
            <a:r>
              <a:rPr lang="ar-SA" sz="2000" dirty="0" smtClean="0">
                <a:latin typeface="Alexandria" charset="0"/>
                <a:cs typeface="Alexandria" charset="0"/>
              </a:rPr>
              <a:t>و </a:t>
            </a:r>
            <a:r>
              <a:rPr lang="en-US" sz="2000" b="1" dirty="0">
                <a:solidFill>
                  <a:srgbClr val="203E5F"/>
                </a:solidFill>
                <a:latin typeface="Alexandria" charset="0"/>
                <a:cs typeface="Alexandria" charset="0"/>
              </a:rPr>
              <a:t>YouTube Live</a:t>
            </a:r>
            <a:r>
              <a:rPr lang="ar-SA" sz="2000" dirty="0" smtClean="0">
                <a:latin typeface="Alexandria" charset="0"/>
                <a:cs typeface="Alexandria" charset="0"/>
              </a:rPr>
              <a:t> على </a:t>
            </a:r>
            <a:r>
              <a:rPr lang="ar-SA" sz="2000" dirty="0">
                <a:latin typeface="Alexandria" charset="0"/>
                <a:cs typeface="Alexandria" charset="0"/>
              </a:rPr>
              <a:t>نطاق واسع </a:t>
            </a:r>
            <a:r>
              <a:rPr lang="ar-SA" sz="2000" dirty="0">
                <a:solidFill>
                  <a:srgbClr val="C00000"/>
                </a:solidFill>
                <a:latin typeface="Alexandria" charset="0"/>
                <a:cs typeface="Alexandria" charset="0"/>
              </a:rPr>
              <a:t>لنقل الأخبار لحظيًا</a:t>
            </a:r>
            <a:r>
              <a:rPr lang="ar-SA" sz="2000" dirty="0">
                <a:latin typeface="Alexandria" charset="0"/>
                <a:cs typeface="Alexandria" charset="0"/>
              </a:rPr>
              <a:t>، حيث توفر هذه المنصات واجهات سهلة للبث وتتيح </a:t>
            </a:r>
            <a:r>
              <a:rPr lang="ar-SA" sz="2000" dirty="0">
                <a:solidFill>
                  <a:srgbClr val="C00000"/>
                </a:solidFill>
                <a:latin typeface="Alexandria" charset="0"/>
                <a:cs typeface="Alexandria" charset="0"/>
              </a:rPr>
              <a:t>التفاعل مع المشاهدين عبر التعليقات</a:t>
            </a:r>
            <a:r>
              <a:rPr lang="ar-SA" sz="2000" dirty="0" smtClean="0">
                <a:latin typeface="Alexandria" charset="0"/>
                <a:cs typeface="Alexandria" charset="0"/>
              </a:rPr>
              <a:t>.</a:t>
            </a:r>
          </a:p>
          <a:p>
            <a:pPr algn="just" rtl="1">
              <a:lnSpc>
                <a:spcPct val="150000"/>
              </a:lnSpc>
            </a:pPr>
            <a:endParaRPr lang="ar-SA" sz="800" dirty="0">
              <a:latin typeface="Alexandria" charset="0"/>
              <a:cs typeface="Alexandria" charset="0"/>
            </a:endParaRPr>
          </a:p>
          <a:p>
            <a:pPr algn="just" rtl="1">
              <a:lnSpc>
                <a:spcPct val="150000"/>
              </a:lnSpc>
            </a:pPr>
            <a:r>
              <a:rPr lang="ar-SA" sz="2000" dirty="0" smtClean="0">
                <a:latin typeface="Alexandria" charset="0"/>
                <a:cs typeface="Alexandria" charset="0"/>
              </a:rPr>
              <a:t>(ج) يعتبر </a:t>
            </a:r>
            <a:r>
              <a:rPr lang="en-US" sz="2000" b="1" dirty="0">
                <a:solidFill>
                  <a:srgbClr val="203E5F"/>
                </a:solidFill>
                <a:latin typeface="Alexandria" charset="0"/>
                <a:cs typeface="Alexandria" charset="0"/>
              </a:rPr>
              <a:t>Periscope</a:t>
            </a:r>
            <a:r>
              <a:rPr lang="ar-SA" sz="2000" dirty="0" smtClean="0">
                <a:latin typeface="Alexandria" charset="0"/>
                <a:cs typeface="Alexandria" charset="0"/>
              </a:rPr>
              <a:t> (المندمج </a:t>
            </a:r>
            <a:r>
              <a:rPr lang="ar-SA" sz="2000" dirty="0">
                <a:latin typeface="Alexandria" charset="0"/>
                <a:cs typeface="Alexandria" charset="0"/>
              </a:rPr>
              <a:t>مع تويتر) من التطبيقات التي تتيح </a:t>
            </a:r>
            <a:r>
              <a:rPr lang="ar-SA" sz="2000" dirty="0">
                <a:solidFill>
                  <a:srgbClr val="C00000"/>
                </a:solidFill>
                <a:latin typeface="Alexandria" charset="0"/>
                <a:cs typeface="Alexandria" charset="0"/>
              </a:rPr>
              <a:t>بث المحتوى بشكل مباشر </a:t>
            </a:r>
            <a:r>
              <a:rPr lang="ar-SA" sz="2000" dirty="0">
                <a:latin typeface="Alexandria" charset="0"/>
                <a:cs typeface="Alexandria" charset="0"/>
              </a:rPr>
              <a:t>مع ميزات تفاعلية تسمح </a:t>
            </a:r>
            <a:r>
              <a:rPr lang="ar-SA" sz="2000" dirty="0">
                <a:solidFill>
                  <a:srgbClr val="C00000"/>
                </a:solidFill>
                <a:latin typeface="Alexandria" charset="0"/>
                <a:cs typeface="Alexandria" charset="0"/>
              </a:rPr>
              <a:t>بالرد الفوري على أسئلة المشاهدين</a:t>
            </a:r>
            <a:r>
              <a:rPr lang="ar-SA" sz="2000" dirty="0">
                <a:latin typeface="Alexandria" charset="0"/>
                <a:cs typeface="Alexandria" charset="0"/>
              </a:rPr>
              <a:t>، مما يُعزز من مشاركة الجمهور في الحدث.  </a:t>
            </a:r>
            <a:endParaRPr lang="ar-SA" sz="2000" dirty="0" smtClean="0">
              <a:latin typeface="Alexandria" charset="0"/>
              <a:cs typeface="Alexandria" charset="0"/>
            </a:endParaRPr>
          </a:p>
          <a:p>
            <a:pPr algn="just" rtl="1">
              <a:lnSpc>
                <a:spcPct val="150000"/>
              </a:lnSpc>
            </a:pPr>
            <a:endParaRPr lang="ar-SA" sz="800" dirty="0">
              <a:latin typeface="Alexandria" charset="0"/>
              <a:cs typeface="Alexandria" charset="0"/>
            </a:endParaRPr>
          </a:p>
          <a:p>
            <a:pPr algn="just" rtl="1">
              <a:lnSpc>
                <a:spcPct val="150000"/>
              </a:lnSpc>
            </a:pPr>
            <a:r>
              <a:rPr lang="ar-SA" sz="2000" dirty="0" smtClean="0">
                <a:latin typeface="Alexandria" charset="0"/>
                <a:cs typeface="Alexandria" charset="0"/>
              </a:rPr>
              <a:t>(د) </a:t>
            </a:r>
            <a:r>
              <a:rPr lang="ar-SA" sz="2000" dirty="0">
                <a:latin typeface="Alexandria" charset="0"/>
                <a:cs typeface="Alexandria" charset="0"/>
              </a:rPr>
              <a:t>يوفر </a:t>
            </a:r>
            <a:r>
              <a:rPr lang="en-US" sz="2000" b="1" dirty="0">
                <a:solidFill>
                  <a:srgbClr val="203E5F"/>
                </a:solidFill>
                <a:latin typeface="Alexandria" charset="0"/>
                <a:cs typeface="Alexandria" charset="0"/>
              </a:rPr>
              <a:t>Larix</a:t>
            </a:r>
            <a:r>
              <a:rPr lang="en-US" sz="2000" dirty="0">
                <a:latin typeface="Alexandria" charset="0"/>
                <a:cs typeface="Alexandria" charset="0"/>
              </a:rPr>
              <a:t> </a:t>
            </a:r>
            <a:r>
              <a:rPr lang="en-US" sz="2000" b="1" dirty="0">
                <a:solidFill>
                  <a:srgbClr val="203E5F"/>
                </a:solidFill>
                <a:latin typeface="Alexandria" charset="0"/>
                <a:cs typeface="Alexandria" charset="0"/>
              </a:rPr>
              <a:t>Broadcaster</a:t>
            </a:r>
            <a:r>
              <a:rPr lang="ar-SA" sz="2000" dirty="0" smtClean="0">
                <a:latin typeface="Alexandria" charset="0"/>
                <a:cs typeface="Alexandria" charset="0"/>
              </a:rPr>
              <a:t> </a:t>
            </a:r>
            <a:r>
              <a:rPr lang="en-US" sz="2000" dirty="0" smtClean="0">
                <a:latin typeface="Alexandria" charset="0"/>
                <a:cs typeface="Alexandria" charset="0"/>
              </a:rPr>
              <a:t> </a:t>
            </a:r>
            <a:r>
              <a:rPr lang="ar-SA" sz="2000" dirty="0">
                <a:solidFill>
                  <a:srgbClr val="C00000"/>
                </a:solidFill>
                <a:latin typeface="Alexandria" charset="0"/>
                <a:cs typeface="Alexandria" charset="0"/>
              </a:rPr>
              <a:t>خيارات متقدمة </a:t>
            </a:r>
            <a:r>
              <a:rPr lang="ar-SA" sz="2000" dirty="0">
                <a:latin typeface="Alexandria" charset="0"/>
                <a:cs typeface="Alexandria" charset="0"/>
              </a:rPr>
              <a:t>للبث المباشر عبر الهواتف المحمولة، مع إمكانية </a:t>
            </a:r>
            <a:r>
              <a:rPr lang="ar-SA" sz="2000" dirty="0">
                <a:solidFill>
                  <a:srgbClr val="C00000"/>
                </a:solidFill>
                <a:latin typeface="Alexandria" charset="0"/>
                <a:cs typeface="Alexandria" charset="0"/>
              </a:rPr>
              <a:t>ضبط جودة الفيديو والصوت وفقًا لسرعة الاتصال بالإنترنت</a:t>
            </a:r>
            <a:r>
              <a:rPr lang="ar-SA" sz="2000" dirty="0">
                <a:latin typeface="Alexandria" charset="0"/>
                <a:cs typeface="Alexandria" charset="0"/>
              </a:rPr>
              <a:t>، مما يُضمن تقديم </a:t>
            </a:r>
            <a:r>
              <a:rPr lang="ar-SA" sz="2000" dirty="0">
                <a:solidFill>
                  <a:srgbClr val="C00000"/>
                </a:solidFill>
                <a:latin typeface="Alexandria" charset="0"/>
                <a:cs typeface="Alexandria" charset="0"/>
              </a:rPr>
              <a:t>بث مباشر مستقر </a:t>
            </a:r>
            <a:r>
              <a:rPr lang="ar-SA" sz="2000" dirty="0">
                <a:latin typeface="Alexandria" charset="0"/>
                <a:cs typeface="Alexandria" charset="0"/>
              </a:rPr>
              <a:t>وذو جودة عالية في البيئات الميدانية.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رابعاً</a:t>
            </a:r>
            <a:r>
              <a:rPr lang="ar-SA" sz="2400" b="1" dirty="0">
                <a:solidFill>
                  <a:srgbClr val="203E5F"/>
                </a:solidFill>
                <a:latin typeface="Alexandria" charset="0"/>
                <a:cs typeface="Alexandria" charset="0"/>
              </a:rPr>
              <a:t>: تطبيقات البث المباشر   </a:t>
            </a:r>
          </a:p>
        </p:txBody>
      </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1884648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78729" y="1537342"/>
            <a:ext cx="10897385" cy="4939814"/>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(أ) مع </a:t>
            </a:r>
            <a:r>
              <a:rPr lang="ar-SA" sz="2000" dirty="0">
                <a:latin typeface="Alexandria" charset="0"/>
                <a:cs typeface="Alexandria" charset="0"/>
              </a:rPr>
              <a:t>تزايد انتشار الأخبار المضللة، أصبحت </a:t>
            </a:r>
            <a:r>
              <a:rPr lang="ar-SA" sz="2000" dirty="0">
                <a:solidFill>
                  <a:srgbClr val="C00000"/>
                </a:solidFill>
                <a:latin typeface="Alexandria" charset="0"/>
                <a:cs typeface="Alexandria" charset="0"/>
              </a:rPr>
              <a:t>أدوات التحقق</a:t>
            </a:r>
            <a:r>
              <a:rPr lang="ar-SA" sz="2000" dirty="0">
                <a:latin typeface="Alexandria" charset="0"/>
                <a:cs typeface="Alexandria" charset="0"/>
              </a:rPr>
              <a:t> من الأخبار ضرورية لضمان مصداقية المحتوى الإعلامي</a:t>
            </a:r>
            <a:r>
              <a:rPr lang="ar-SA" sz="2000" dirty="0" smtClean="0">
                <a:latin typeface="Alexandria" charset="0"/>
                <a:cs typeface="Alexandria" charset="0"/>
              </a:rPr>
              <a:t>.</a:t>
            </a:r>
          </a:p>
          <a:p>
            <a:pPr algn="just" rtl="1">
              <a:lnSpc>
                <a:spcPct val="150000"/>
              </a:lnSpc>
            </a:pPr>
            <a:endParaRPr lang="ar-SA" sz="1000" dirty="0" smtClean="0">
              <a:latin typeface="Alexandria" charset="0"/>
              <a:cs typeface="Alexandria" charset="0"/>
            </a:endParaRPr>
          </a:p>
          <a:p>
            <a:pPr algn="just" rtl="1">
              <a:lnSpc>
                <a:spcPct val="150000"/>
              </a:lnSpc>
            </a:pPr>
            <a:r>
              <a:rPr lang="ar-SA" sz="2000" dirty="0" smtClean="0">
                <a:latin typeface="Alexandria" charset="0"/>
                <a:cs typeface="Alexandria" charset="0"/>
              </a:rPr>
              <a:t>(ب) يُساعد </a:t>
            </a:r>
            <a:r>
              <a:rPr lang="ar-SA" sz="2000" dirty="0">
                <a:latin typeface="Alexandria" charset="0"/>
                <a:cs typeface="Alexandria" charset="0"/>
              </a:rPr>
              <a:t>تطبيق </a:t>
            </a:r>
            <a:r>
              <a:rPr lang="en-US" sz="2000" b="1" dirty="0">
                <a:solidFill>
                  <a:srgbClr val="203E5F"/>
                </a:solidFill>
                <a:latin typeface="Alexandria" charset="0"/>
                <a:cs typeface="Alexandria" charset="0"/>
              </a:rPr>
              <a:t>InVID</a:t>
            </a:r>
            <a:r>
              <a:rPr lang="ar-SA" sz="2000" dirty="0" smtClean="0">
                <a:latin typeface="Alexandria" charset="0"/>
                <a:cs typeface="Alexandria" charset="0"/>
              </a:rPr>
              <a:t> في </a:t>
            </a:r>
            <a:r>
              <a:rPr lang="ar-SA" sz="2000" dirty="0">
                <a:solidFill>
                  <a:srgbClr val="C00000"/>
                </a:solidFill>
                <a:latin typeface="Alexandria" charset="0"/>
                <a:cs typeface="Alexandria" charset="0"/>
              </a:rPr>
              <a:t>تحليل</a:t>
            </a:r>
            <a:r>
              <a:rPr lang="ar-SA" sz="2000" dirty="0">
                <a:latin typeface="Alexandria" charset="0"/>
                <a:cs typeface="Alexandria" charset="0"/>
              </a:rPr>
              <a:t> مقاطع الفيديو والصور </a:t>
            </a:r>
            <a:r>
              <a:rPr lang="ar-SA" sz="2000" dirty="0">
                <a:solidFill>
                  <a:srgbClr val="C00000"/>
                </a:solidFill>
                <a:latin typeface="Alexandria" charset="0"/>
                <a:cs typeface="Alexandria" charset="0"/>
              </a:rPr>
              <a:t>والتحقق من صحتها </a:t>
            </a:r>
            <a:r>
              <a:rPr lang="ar-SA" sz="2000" dirty="0">
                <a:latin typeface="Alexandria" charset="0"/>
                <a:cs typeface="Alexandria" charset="0"/>
              </a:rPr>
              <a:t>عبر أدوات متخصصة لفحص المعلومات البصرية، مما يُمكّن الصحفيين من </a:t>
            </a:r>
            <a:r>
              <a:rPr lang="ar-SA" sz="2000" dirty="0">
                <a:solidFill>
                  <a:srgbClr val="C00000"/>
                </a:solidFill>
                <a:latin typeface="Alexandria" charset="0"/>
                <a:cs typeface="Alexandria" charset="0"/>
              </a:rPr>
              <a:t>كشف التلاعب </a:t>
            </a:r>
            <a:r>
              <a:rPr lang="ar-SA" sz="2000" dirty="0">
                <a:latin typeface="Alexandria" charset="0"/>
                <a:cs typeface="Alexandria" charset="0"/>
              </a:rPr>
              <a:t>أو </a:t>
            </a:r>
            <a:r>
              <a:rPr lang="ar-SA" sz="2000" dirty="0">
                <a:solidFill>
                  <a:srgbClr val="C00000"/>
                </a:solidFill>
                <a:latin typeface="Alexandria" charset="0"/>
                <a:cs typeface="Alexandria" charset="0"/>
              </a:rPr>
              <a:t>التزوير</a:t>
            </a:r>
            <a:r>
              <a:rPr lang="ar-SA" sz="2000" dirty="0" smtClean="0">
                <a:latin typeface="Alexandria" charset="0"/>
                <a:cs typeface="Alexandria" charset="0"/>
              </a:rPr>
              <a:t>.</a:t>
            </a:r>
          </a:p>
          <a:p>
            <a:pPr algn="just" rtl="1">
              <a:lnSpc>
                <a:spcPct val="150000"/>
              </a:lnSpc>
            </a:pPr>
            <a:endParaRPr lang="ar-SA" sz="1000" dirty="0" smtClean="0">
              <a:latin typeface="Alexandria" charset="0"/>
              <a:cs typeface="Alexandria" charset="0"/>
            </a:endParaRPr>
          </a:p>
          <a:p>
            <a:pPr algn="just" rtl="1">
              <a:lnSpc>
                <a:spcPct val="150000"/>
              </a:lnSpc>
            </a:pPr>
            <a:r>
              <a:rPr lang="ar-SA" sz="2000" dirty="0" smtClean="0">
                <a:latin typeface="Alexandria" charset="0"/>
                <a:cs typeface="Alexandria" charset="0"/>
              </a:rPr>
              <a:t>(ج) يُستخدم </a:t>
            </a:r>
            <a:r>
              <a:rPr lang="en-US" sz="2000" b="1" dirty="0">
                <a:solidFill>
                  <a:srgbClr val="203E5F"/>
                </a:solidFill>
                <a:latin typeface="Alexandria" charset="0"/>
                <a:cs typeface="Alexandria" charset="0"/>
              </a:rPr>
              <a:t>Google Reverse Image Search</a:t>
            </a:r>
            <a:r>
              <a:rPr lang="ar-SA" sz="2000" b="1" dirty="0">
                <a:solidFill>
                  <a:srgbClr val="203E5F"/>
                </a:solidFill>
                <a:latin typeface="Alexandria" charset="0"/>
                <a:cs typeface="Alexandria" charset="0"/>
              </a:rPr>
              <a:t> </a:t>
            </a:r>
            <a:r>
              <a:rPr lang="ar-SA" sz="2000" dirty="0" smtClean="0">
                <a:solidFill>
                  <a:srgbClr val="C00000"/>
                </a:solidFill>
                <a:latin typeface="Alexandria" charset="0"/>
                <a:cs typeface="Alexandria" charset="0"/>
              </a:rPr>
              <a:t>للتحقق</a:t>
            </a:r>
            <a:r>
              <a:rPr lang="ar-SA" sz="2000" dirty="0" smtClean="0">
                <a:latin typeface="Alexandria" charset="0"/>
                <a:cs typeface="Alexandria" charset="0"/>
              </a:rPr>
              <a:t> </a:t>
            </a:r>
            <a:r>
              <a:rPr lang="ar-SA" sz="2000" dirty="0">
                <a:latin typeface="Alexandria" charset="0"/>
                <a:cs typeface="Alexandria" charset="0"/>
              </a:rPr>
              <a:t>من </a:t>
            </a:r>
            <a:r>
              <a:rPr lang="ar-SA" sz="2000" dirty="0">
                <a:solidFill>
                  <a:srgbClr val="C00000"/>
                </a:solidFill>
                <a:latin typeface="Alexandria" charset="0"/>
                <a:cs typeface="Alexandria" charset="0"/>
              </a:rPr>
              <a:t>مصدر الصور </a:t>
            </a:r>
            <a:r>
              <a:rPr lang="ar-SA" sz="2000" dirty="0">
                <a:latin typeface="Alexandria" charset="0"/>
                <a:cs typeface="Alexandria" charset="0"/>
              </a:rPr>
              <a:t>والبحث عن </a:t>
            </a:r>
            <a:r>
              <a:rPr lang="ar-SA" sz="2000" dirty="0">
                <a:solidFill>
                  <a:srgbClr val="C00000"/>
                </a:solidFill>
                <a:latin typeface="Alexandria" charset="0"/>
                <a:cs typeface="Alexandria" charset="0"/>
              </a:rPr>
              <a:t>الإصدارات الأصلية</a:t>
            </a:r>
            <a:r>
              <a:rPr lang="ar-SA" sz="2000" dirty="0">
                <a:latin typeface="Alexandria" charset="0"/>
                <a:cs typeface="Alexandria" charset="0"/>
              </a:rPr>
              <a:t>، مما يساعد في التأكد من </a:t>
            </a:r>
            <a:r>
              <a:rPr lang="ar-SA" sz="2000" dirty="0">
                <a:solidFill>
                  <a:srgbClr val="C00000"/>
                </a:solidFill>
                <a:latin typeface="Alexandria" charset="0"/>
                <a:cs typeface="Alexandria" charset="0"/>
              </a:rPr>
              <a:t>عدم نشر صور مغلوطة أو مُعدلة</a:t>
            </a:r>
            <a:r>
              <a:rPr lang="ar-SA" sz="2000" dirty="0">
                <a:latin typeface="Alexandria" charset="0"/>
                <a:cs typeface="Alexandria" charset="0"/>
              </a:rPr>
              <a:t>.  </a:t>
            </a:r>
          </a:p>
          <a:p>
            <a:pPr algn="just" rtl="1">
              <a:lnSpc>
                <a:spcPct val="150000"/>
              </a:lnSpc>
            </a:pPr>
            <a:endParaRPr lang="ar-SA" sz="1000" dirty="0" smtClean="0">
              <a:latin typeface="Alexandria" charset="0"/>
              <a:cs typeface="Alexandria" charset="0"/>
            </a:endParaRPr>
          </a:p>
          <a:p>
            <a:pPr algn="just" rtl="1">
              <a:lnSpc>
                <a:spcPct val="150000"/>
              </a:lnSpc>
            </a:pPr>
            <a:r>
              <a:rPr lang="ar-SA" sz="2000" dirty="0" smtClean="0">
                <a:latin typeface="Alexandria" charset="0"/>
                <a:cs typeface="Alexandria" charset="0"/>
              </a:rPr>
              <a:t>(د) إلى </a:t>
            </a:r>
            <a:r>
              <a:rPr lang="ar-SA" sz="2000" dirty="0">
                <a:latin typeface="Alexandria" charset="0"/>
                <a:cs typeface="Alexandria" charset="0"/>
              </a:rPr>
              <a:t>جانب ذلك، تُعتبر مواقع التحقق مثل </a:t>
            </a:r>
            <a:r>
              <a:rPr lang="en-US" sz="2000" b="1" dirty="0">
                <a:solidFill>
                  <a:srgbClr val="203E5F"/>
                </a:solidFill>
                <a:latin typeface="Alexandria" charset="0"/>
                <a:cs typeface="Alexandria" charset="0"/>
              </a:rPr>
              <a:t>Snopes</a:t>
            </a:r>
            <a:r>
              <a:rPr lang="ar-SA" sz="2000" dirty="0" smtClean="0">
                <a:latin typeface="Alexandria" charset="0"/>
                <a:cs typeface="Alexandria" charset="0"/>
              </a:rPr>
              <a:t> و </a:t>
            </a:r>
            <a:r>
              <a:rPr lang="en-US" sz="2000" b="1" dirty="0" smtClean="0">
                <a:solidFill>
                  <a:srgbClr val="203E5F"/>
                </a:solidFill>
                <a:latin typeface="Alexandria" charset="0"/>
                <a:cs typeface="Alexandria" charset="0"/>
              </a:rPr>
              <a:t>FactCheck.org</a:t>
            </a:r>
            <a:r>
              <a:rPr lang="ar-SA" sz="2000" dirty="0" smtClean="0">
                <a:latin typeface="Alexandria" charset="0"/>
                <a:cs typeface="Alexandria" charset="0"/>
              </a:rPr>
              <a:t> </a:t>
            </a:r>
            <a:r>
              <a:rPr lang="ar-SA" sz="2000" dirty="0" smtClean="0">
                <a:solidFill>
                  <a:srgbClr val="C00000"/>
                </a:solidFill>
                <a:latin typeface="Alexandria" charset="0"/>
                <a:cs typeface="Alexandria" charset="0"/>
              </a:rPr>
              <a:t>مصادر </a:t>
            </a:r>
            <a:r>
              <a:rPr lang="ar-SA" sz="2000" dirty="0">
                <a:solidFill>
                  <a:srgbClr val="C00000"/>
                </a:solidFill>
                <a:latin typeface="Alexandria" charset="0"/>
                <a:cs typeface="Alexandria" charset="0"/>
              </a:rPr>
              <a:t>موثوقة </a:t>
            </a:r>
            <a:r>
              <a:rPr lang="ar-SA" sz="2000" dirty="0">
                <a:latin typeface="Alexandria" charset="0"/>
                <a:cs typeface="Alexandria" charset="0"/>
              </a:rPr>
              <a:t>يتم استخدامها للتحقق من المعلومات والادعاءات، ويمكن </a:t>
            </a:r>
            <a:r>
              <a:rPr lang="ar-SA" sz="2000" dirty="0">
                <a:solidFill>
                  <a:srgbClr val="C00000"/>
                </a:solidFill>
                <a:latin typeface="Alexandria" charset="0"/>
                <a:cs typeface="Alexandria" charset="0"/>
              </a:rPr>
              <a:t>دمج هذه الأدوات مع تطبيقات الهاتف المحمول </a:t>
            </a:r>
            <a:r>
              <a:rPr lang="ar-SA" sz="2000" dirty="0">
                <a:latin typeface="Alexandria" charset="0"/>
                <a:cs typeface="Alexandria" charset="0"/>
              </a:rPr>
              <a:t>لضمان دقة الأخبار قبل النشر.</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خامساً</a:t>
            </a:r>
            <a:r>
              <a:rPr lang="ar-SA" sz="2400" b="1" dirty="0">
                <a:solidFill>
                  <a:srgbClr val="203E5F"/>
                </a:solidFill>
                <a:latin typeface="Alexandria" charset="0"/>
                <a:cs typeface="Alexandria" charset="0"/>
              </a:rPr>
              <a:t>: تطبيقات التحقق من الأخبار والبيانات </a:t>
            </a:r>
          </a:p>
        </p:txBody>
      </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555938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78729" y="1537342"/>
            <a:ext cx="10897385" cy="4524315"/>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(أ) تساعد </a:t>
            </a:r>
            <a:r>
              <a:rPr lang="ar-SA" sz="2000" dirty="0">
                <a:solidFill>
                  <a:srgbClr val="C00000"/>
                </a:solidFill>
                <a:latin typeface="Alexandria" charset="0"/>
                <a:cs typeface="Alexandria" charset="0"/>
              </a:rPr>
              <a:t>تطبيقات إدارة المحتوى </a:t>
            </a:r>
            <a:r>
              <a:rPr lang="ar-SA" sz="2000" dirty="0">
                <a:latin typeface="Alexandria" charset="0"/>
                <a:cs typeface="Alexandria" charset="0"/>
              </a:rPr>
              <a:t>الفرق الصحفية في تنظيم وتخزين المواد الإعلامية وتنفيذ مهامها بشكل منظم وسلس. </a:t>
            </a:r>
            <a:endParaRPr lang="ar-SA" sz="2000" dirty="0" smtClean="0">
              <a:latin typeface="Alexandria" charset="0"/>
              <a:cs typeface="Alexandria" charset="0"/>
            </a:endParaRPr>
          </a:p>
          <a:p>
            <a:pPr algn="just" rtl="1">
              <a:lnSpc>
                <a:spcPct val="150000"/>
              </a:lnSpc>
            </a:pPr>
            <a:endParaRPr lang="ar-SA" sz="1000" dirty="0">
              <a:latin typeface="Alexandria" charset="0"/>
              <a:cs typeface="Alexandria" charset="0"/>
            </a:endParaRPr>
          </a:p>
          <a:p>
            <a:pPr algn="just" rtl="1">
              <a:lnSpc>
                <a:spcPct val="150000"/>
              </a:lnSpc>
            </a:pPr>
            <a:r>
              <a:rPr lang="ar-SA" sz="2000" dirty="0" smtClean="0">
                <a:latin typeface="Alexandria" charset="0"/>
                <a:cs typeface="Alexandria" charset="0"/>
              </a:rPr>
              <a:t>(ب) يُعد </a:t>
            </a:r>
            <a:r>
              <a:rPr lang="en-US" sz="2000" b="1" dirty="0">
                <a:solidFill>
                  <a:srgbClr val="203E5F"/>
                </a:solidFill>
                <a:latin typeface="Alexandria" charset="0"/>
                <a:cs typeface="Alexandria" charset="0"/>
              </a:rPr>
              <a:t>Google</a:t>
            </a:r>
            <a:r>
              <a:rPr lang="en-US" sz="2000" dirty="0">
                <a:latin typeface="Alexandria" charset="0"/>
                <a:cs typeface="Alexandria" charset="0"/>
              </a:rPr>
              <a:t> </a:t>
            </a:r>
            <a:r>
              <a:rPr lang="en-US" sz="2000" b="1" dirty="0">
                <a:solidFill>
                  <a:srgbClr val="203E5F"/>
                </a:solidFill>
                <a:latin typeface="Alexandria" charset="0"/>
                <a:cs typeface="Alexandria" charset="0"/>
              </a:rPr>
              <a:t>Drive</a:t>
            </a:r>
            <a:r>
              <a:rPr lang="ar-SA" sz="2000" dirty="0" smtClean="0">
                <a:latin typeface="Alexandria" charset="0"/>
                <a:cs typeface="Alexandria" charset="0"/>
              </a:rPr>
              <a:t> و </a:t>
            </a:r>
            <a:r>
              <a:rPr lang="en-US" sz="2000" b="1" dirty="0" smtClean="0">
                <a:solidFill>
                  <a:srgbClr val="203E5F"/>
                </a:solidFill>
                <a:latin typeface="Alexandria" charset="0"/>
                <a:cs typeface="Alexandria" charset="0"/>
              </a:rPr>
              <a:t>Dropbox</a:t>
            </a:r>
            <a:r>
              <a:rPr lang="ar-SA" sz="2000" dirty="0" smtClean="0">
                <a:latin typeface="Alexandria" charset="0"/>
                <a:cs typeface="Alexandria" charset="0"/>
              </a:rPr>
              <a:t> من </a:t>
            </a:r>
            <a:r>
              <a:rPr lang="ar-SA" sz="2000" dirty="0">
                <a:latin typeface="Alexandria" charset="0"/>
                <a:cs typeface="Alexandria" charset="0"/>
              </a:rPr>
              <a:t>أبرز حلول </a:t>
            </a:r>
            <a:r>
              <a:rPr lang="ar-SA" sz="2000" dirty="0">
                <a:solidFill>
                  <a:srgbClr val="C00000"/>
                </a:solidFill>
                <a:latin typeface="Alexandria" charset="0"/>
                <a:cs typeface="Alexandria" charset="0"/>
              </a:rPr>
              <a:t>التخزين السحابي </a:t>
            </a:r>
            <a:r>
              <a:rPr lang="ar-SA" sz="2000" dirty="0">
                <a:latin typeface="Alexandria" charset="0"/>
                <a:cs typeface="Alexandria" charset="0"/>
              </a:rPr>
              <a:t>التي تُتيح حفظ الملفات ومشاركتها بين أعضاء الفريق بأمان وسهولة</a:t>
            </a:r>
            <a:r>
              <a:rPr lang="ar-SA" sz="2000" dirty="0" smtClean="0">
                <a:latin typeface="Alexandria" charset="0"/>
                <a:cs typeface="Alexandria" charset="0"/>
              </a:rPr>
              <a:t>.  </a:t>
            </a:r>
            <a:endParaRPr lang="ar-SA" sz="2000" dirty="0">
              <a:latin typeface="Alexandria" charset="0"/>
              <a:cs typeface="Alexandria" charset="0"/>
            </a:endParaRPr>
          </a:p>
          <a:p>
            <a:pPr algn="just" rtl="1">
              <a:lnSpc>
                <a:spcPct val="150000"/>
              </a:lnSpc>
            </a:pPr>
            <a:endParaRPr lang="ar-SA" sz="1000" dirty="0" smtClean="0">
              <a:latin typeface="Alexandria" charset="0"/>
              <a:cs typeface="Alexandria" charset="0"/>
            </a:endParaRPr>
          </a:p>
          <a:p>
            <a:pPr algn="just" rtl="1">
              <a:lnSpc>
                <a:spcPct val="150000"/>
              </a:lnSpc>
            </a:pPr>
            <a:r>
              <a:rPr lang="ar-SA" sz="2000" dirty="0" smtClean="0">
                <a:latin typeface="Alexandria" charset="0"/>
                <a:cs typeface="Alexandria" charset="0"/>
              </a:rPr>
              <a:t>(ج) تُستخدم </a:t>
            </a:r>
            <a:r>
              <a:rPr lang="ar-SA" sz="2000" dirty="0">
                <a:latin typeface="Alexandria" charset="0"/>
                <a:cs typeface="Alexandria" charset="0"/>
              </a:rPr>
              <a:t>أدوات مثل </a:t>
            </a:r>
            <a:r>
              <a:rPr lang="en-US" sz="2000" b="1" dirty="0">
                <a:solidFill>
                  <a:srgbClr val="203E5F"/>
                </a:solidFill>
                <a:latin typeface="Alexandria" charset="0"/>
                <a:cs typeface="Alexandria" charset="0"/>
              </a:rPr>
              <a:t>Trello</a:t>
            </a:r>
            <a:r>
              <a:rPr lang="ar-SA" sz="2000" dirty="0" smtClean="0">
                <a:latin typeface="Alexandria" charset="0"/>
                <a:cs typeface="Alexandria" charset="0"/>
              </a:rPr>
              <a:t> </a:t>
            </a:r>
            <a:r>
              <a:rPr lang="en-US" sz="2000" dirty="0" smtClean="0">
                <a:latin typeface="Alexandria" charset="0"/>
                <a:cs typeface="Alexandria" charset="0"/>
              </a:rPr>
              <a:t> </a:t>
            </a:r>
            <a:r>
              <a:rPr lang="ar-SA" sz="2000" dirty="0" smtClean="0">
                <a:latin typeface="Alexandria" charset="0"/>
                <a:cs typeface="Alexandria" charset="0"/>
              </a:rPr>
              <a:t>و </a:t>
            </a:r>
            <a:r>
              <a:rPr lang="en-US" sz="2000" b="1" dirty="0">
                <a:solidFill>
                  <a:srgbClr val="203E5F"/>
                </a:solidFill>
                <a:latin typeface="Alexandria" charset="0"/>
                <a:cs typeface="Alexandria" charset="0"/>
              </a:rPr>
              <a:t>Notion</a:t>
            </a:r>
            <a:r>
              <a:rPr lang="ar-SA" sz="2000" dirty="0" smtClean="0">
                <a:latin typeface="Alexandria" charset="0"/>
                <a:cs typeface="Alexandria" charset="0"/>
              </a:rPr>
              <a:t> </a:t>
            </a:r>
            <a:r>
              <a:rPr lang="en-US" sz="2000" dirty="0" smtClean="0">
                <a:latin typeface="Alexandria" charset="0"/>
                <a:cs typeface="Alexandria" charset="0"/>
              </a:rPr>
              <a:t> </a:t>
            </a:r>
            <a:r>
              <a:rPr lang="ar-SA" sz="2000" dirty="0">
                <a:solidFill>
                  <a:srgbClr val="C00000"/>
                </a:solidFill>
                <a:latin typeface="Alexandria" charset="0"/>
                <a:cs typeface="Alexandria" charset="0"/>
              </a:rPr>
              <a:t>لإدارة المهام وتنسيق الجداول الزمنية </a:t>
            </a:r>
            <a:r>
              <a:rPr lang="ar-SA" sz="2000" dirty="0">
                <a:latin typeface="Alexandria" charset="0"/>
                <a:cs typeface="Alexandria" charset="0"/>
              </a:rPr>
              <a:t>للمشاريع، مما يُسهل </a:t>
            </a:r>
            <a:r>
              <a:rPr lang="ar-SA" sz="2000" dirty="0">
                <a:solidFill>
                  <a:srgbClr val="C00000"/>
                </a:solidFill>
                <a:latin typeface="Alexandria" charset="0"/>
                <a:cs typeface="Alexandria" charset="0"/>
              </a:rPr>
              <a:t>تنظيم سير العمل وتحديد الأولويات </a:t>
            </a:r>
            <a:r>
              <a:rPr lang="ar-SA" sz="2000" dirty="0">
                <a:latin typeface="Alexandria" charset="0"/>
                <a:cs typeface="Alexandria" charset="0"/>
              </a:rPr>
              <a:t>خلال عملية الإنتاج الصحفي.  </a:t>
            </a:r>
          </a:p>
          <a:p>
            <a:pPr algn="just" rtl="1">
              <a:lnSpc>
                <a:spcPct val="150000"/>
              </a:lnSpc>
            </a:pPr>
            <a:endParaRPr lang="ar-SA" sz="1000" dirty="0" smtClean="0">
              <a:latin typeface="Alexandria" charset="0"/>
              <a:cs typeface="Alexandria" charset="0"/>
            </a:endParaRPr>
          </a:p>
          <a:p>
            <a:pPr algn="just" rtl="1">
              <a:lnSpc>
                <a:spcPct val="150000"/>
              </a:lnSpc>
            </a:pPr>
            <a:r>
              <a:rPr lang="ar-SA" sz="2000" dirty="0" smtClean="0">
                <a:latin typeface="Alexandria" charset="0"/>
                <a:cs typeface="Alexandria" charset="0"/>
              </a:rPr>
              <a:t>(د) كما </a:t>
            </a:r>
            <a:r>
              <a:rPr lang="ar-SA" sz="2000" dirty="0">
                <a:latin typeface="Alexandria" charset="0"/>
                <a:cs typeface="Alexandria" charset="0"/>
              </a:rPr>
              <a:t>تُعتبر منصات التواصل مثل </a:t>
            </a:r>
            <a:r>
              <a:rPr lang="en-US" sz="2000" b="1" dirty="0">
                <a:solidFill>
                  <a:srgbClr val="203E5F"/>
                </a:solidFill>
                <a:latin typeface="Alexandria" charset="0"/>
                <a:cs typeface="Alexandria" charset="0"/>
              </a:rPr>
              <a:t>Slack</a:t>
            </a:r>
            <a:r>
              <a:rPr lang="ar-SA" sz="2000" dirty="0" smtClean="0">
                <a:latin typeface="Alexandria" charset="0"/>
                <a:cs typeface="Alexandria" charset="0"/>
              </a:rPr>
              <a:t> أدوات </a:t>
            </a:r>
            <a:r>
              <a:rPr lang="ar-SA" sz="2000" dirty="0">
                <a:latin typeface="Alexandria" charset="0"/>
                <a:cs typeface="Alexandria" charset="0"/>
              </a:rPr>
              <a:t>فعّالة </a:t>
            </a:r>
            <a:r>
              <a:rPr lang="ar-SA" sz="2000" dirty="0">
                <a:solidFill>
                  <a:srgbClr val="C00000"/>
                </a:solidFill>
                <a:latin typeface="Alexandria" charset="0"/>
                <a:cs typeface="Alexandria" charset="0"/>
              </a:rPr>
              <a:t>للتواصل الفوري </a:t>
            </a:r>
            <a:r>
              <a:rPr lang="ar-SA" sz="2000" dirty="0">
                <a:latin typeface="Alexandria" charset="0"/>
                <a:cs typeface="Alexandria" charset="0"/>
              </a:rPr>
              <a:t>بين </a:t>
            </a:r>
            <a:r>
              <a:rPr lang="ar-SA" sz="2000" dirty="0">
                <a:solidFill>
                  <a:srgbClr val="C00000"/>
                </a:solidFill>
                <a:latin typeface="Alexandria" charset="0"/>
                <a:cs typeface="Alexandria" charset="0"/>
              </a:rPr>
              <a:t>أعضاء الفريق</a:t>
            </a:r>
            <a:r>
              <a:rPr lang="ar-SA" sz="2000" dirty="0">
                <a:latin typeface="Alexandria" charset="0"/>
                <a:cs typeface="Alexandria" charset="0"/>
              </a:rPr>
              <a:t>، مما يُعزز التعاون وتبادل المعلومات بشكل سريع، وهو </a:t>
            </a:r>
            <a:r>
              <a:rPr lang="ar-SA" sz="2000" dirty="0">
                <a:solidFill>
                  <a:srgbClr val="C00000"/>
                </a:solidFill>
                <a:latin typeface="Alexandria" charset="0"/>
                <a:cs typeface="Alexandria" charset="0"/>
              </a:rPr>
              <a:t>أمر أساسي </a:t>
            </a:r>
            <a:r>
              <a:rPr lang="ar-SA" sz="2000" dirty="0">
                <a:latin typeface="Alexandria" charset="0"/>
                <a:cs typeface="Alexandria" charset="0"/>
              </a:rPr>
              <a:t>لنجاح التغطية الميدانية.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سادساً</a:t>
            </a:r>
            <a:r>
              <a:rPr lang="ar-SA" sz="2400" b="1" dirty="0">
                <a:solidFill>
                  <a:srgbClr val="203E5F"/>
                </a:solidFill>
                <a:latin typeface="Alexandria" charset="0"/>
                <a:cs typeface="Alexandria" charset="0"/>
              </a:rPr>
              <a:t>: تطبيقات إدارة المحتوى وتنظيم العمل </a:t>
            </a:r>
          </a:p>
        </p:txBody>
      </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3338101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78729" y="1537342"/>
            <a:ext cx="10897385" cy="5413020"/>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(أ) يُسهم </a:t>
            </a:r>
            <a:r>
              <a:rPr lang="ar-SA" sz="2000" dirty="0">
                <a:latin typeface="Alexandria" charset="0"/>
                <a:cs typeface="Alexandria" charset="0"/>
              </a:rPr>
              <a:t>تحليل البيانات في </a:t>
            </a:r>
            <a:r>
              <a:rPr lang="ar-SA" sz="2000" dirty="0">
                <a:solidFill>
                  <a:srgbClr val="C00000"/>
                </a:solidFill>
                <a:latin typeface="Alexandria" charset="0"/>
                <a:cs typeface="Alexandria" charset="0"/>
              </a:rPr>
              <a:t>تحويل الأرقام والإحصاءات </a:t>
            </a:r>
            <a:r>
              <a:rPr lang="ar-SA" sz="2000" dirty="0">
                <a:latin typeface="Alexandria" charset="0"/>
                <a:cs typeface="Alexandria" charset="0"/>
              </a:rPr>
              <a:t>إلى </a:t>
            </a:r>
            <a:r>
              <a:rPr lang="ar-SA" sz="2000" dirty="0">
                <a:solidFill>
                  <a:srgbClr val="C00000"/>
                </a:solidFill>
                <a:latin typeface="Alexandria" charset="0"/>
                <a:cs typeface="Alexandria" charset="0"/>
              </a:rPr>
              <a:t>تقارير إعلامية</a:t>
            </a:r>
            <a:r>
              <a:rPr lang="ar-SA" sz="2000" dirty="0">
                <a:latin typeface="Alexandria" charset="0"/>
                <a:cs typeface="Alexandria" charset="0"/>
              </a:rPr>
              <a:t> مبنية على حقائق </a:t>
            </a:r>
            <a:r>
              <a:rPr lang="ar-SA" sz="2000" dirty="0">
                <a:solidFill>
                  <a:srgbClr val="C00000"/>
                </a:solidFill>
                <a:latin typeface="Alexandria" charset="0"/>
                <a:cs typeface="Alexandria" charset="0"/>
              </a:rPr>
              <a:t>موثوقة</a:t>
            </a:r>
            <a:r>
              <a:rPr lang="ar-SA" sz="2000" dirty="0">
                <a:latin typeface="Alexandria" charset="0"/>
                <a:cs typeface="Alexandria" charset="0"/>
              </a:rPr>
              <a:t>، مما يُعزز من مصداقية الأخبار. </a:t>
            </a:r>
            <a:endParaRPr lang="ar-SA" sz="2000" dirty="0" smtClean="0">
              <a:latin typeface="Alexandria" charset="0"/>
              <a:cs typeface="Alexandria" charset="0"/>
            </a:endParaRPr>
          </a:p>
          <a:p>
            <a:pPr algn="just" rtl="1">
              <a:lnSpc>
                <a:spcPct val="150000"/>
              </a:lnSpc>
            </a:pPr>
            <a:endParaRPr lang="ar-SA" sz="800" dirty="0">
              <a:latin typeface="Alexandria" charset="0"/>
              <a:cs typeface="Alexandria" charset="0"/>
            </a:endParaRPr>
          </a:p>
          <a:p>
            <a:pPr algn="just" rtl="1">
              <a:lnSpc>
                <a:spcPct val="150000"/>
              </a:lnSpc>
            </a:pPr>
            <a:r>
              <a:rPr lang="ar-SA" sz="2000" dirty="0" smtClean="0">
                <a:latin typeface="Alexandria" charset="0"/>
                <a:cs typeface="Alexandria" charset="0"/>
              </a:rPr>
              <a:t>(ب) يُستخدم </a:t>
            </a:r>
            <a:r>
              <a:rPr lang="en-US" sz="2000" b="1" dirty="0">
                <a:solidFill>
                  <a:srgbClr val="203E5F"/>
                </a:solidFill>
                <a:latin typeface="Alexandria" charset="0"/>
                <a:cs typeface="Alexandria" charset="0"/>
              </a:rPr>
              <a:t>Google</a:t>
            </a:r>
            <a:r>
              <a:rPr lang="en-US" sz="2000" dirty="0">
                <a:latin typeface="Alexandria" charset="0"/>
                <a:cs typeface="Alexandria" charset="0"/>
              </a:rPr>
              <a:t> </a:t>
            </a:r>
            <a:r>
              <a:rPr lang="en-US" sz="2000" b="1" dirty="0">
                <a:solidFill>
                  <a:srgbClr val="203E5F"/>
                </a:solidFill>
                <a:latin typeface="Alexandria" charset="0"/>
                <a:cs typeface="Alexandria" charset="0"/>
              </a:rPr>
              <a:t>Data</a:t>
            </a:r>
            <a:r>
              <a:rPr lang="en-US" sz="2000" dirty="0">
                <a:latin typeface="Alexandria" charset="0"/>
                <a:cs typeface="Alexandria" charset="0"/>
              </a:rPr>
              <a:t> </a:t>
            </a:r>
            <a:r>
              <a:rPr lang="en-US" sz="2000" b="1" dirty="0">
                <a:solidFill>
                  <a:srgbClr val="203E5F"/>
                </a:solidFill>
                <a:latin typeface="Alexandria" charset="0"/>
                <a:cs typeface="Alexandria" charset="0"/>
              </a:rPr>
              <a:t>Studio</a:t>
            </a:r>
            <a:r>
              <a:rPr lang="ar-SA" sz="2000" dirty="0" smtClean="0">
                <a:latin typeface="Alexandria" charset="0"/>
                <a:cs typeface="Alexandria" charset="0"/>
              </a:rPr>
              <a:t> لإنشاء </a:t>
            </a:r>
            <a:r>
              <a:rPr lang="ar-SA" sz="2000" dirty="0">
                <a:solidFill>
                  <a:srgbClr val="C00000"/>
                </a:solidFill>
                <a:latin typeface="Alexandria" charset="0"/>
                <a:cs typeface="Alexandria" charset="0"/>
              </a:rPr>
              <a:t>لوحات بيانات تفاعلية </a:t>
            </a:r>
            <a:r>
              <a:rPr lang="ar-SA" sz="2000" dirty="0">
                <a:latin typeface="Alexandria" charset="0"/>
                <a:cs typeface="Alexandria" charset="0"/>
              </a:rPr>
              <a:t>تُعرض النتائج بشكل بصري يسهل فهمه من قبل الجمهور.  </a:t>
            </a:r>
          </a:p>
          <a:p>
            <a:pPr algn="just" rtl="1">
              <a:lnSpc>
                <a:spcPct val="150000"/>
              </a:lnSpc>
            </a:pPr>
            <a:endParaRPr lang="ar-SA" sz="800" dirty="0" smtClean="0">
              <a:latin typeface="Alexandria" charset="0"/>
              <a:cs typeface="Alexandria" charset="0"/>
            </a:endParaRPr>
          </a:p>
          <a:p>
            <a:pPr algn="just" rtl="1">
              <a:lnSpc>
                <a:spcPct val="150000"/>
              </a:lnSpc>
            </a:pPr>
            <a:r>
              <a:rPr lang="ar-SA" sz="2000" dirty="0" smtClean="0">
                <a:latin typeface="Alexandria" charset="0"/>
                <a:cs typeface="Alexandria" charset="0"/>
              </a:rPr>
              <a:t>(ج) توفر </a:t>
            </a:r>
            <a:r>
              <a:rPr lang="ar-SA" sz="2000" dirty="0">
                <a:latin typeface="Alexandria" charset="0"/>
                <a:cs typeface="Alexandria" charset="0"/>
              </a:rPr>
              <a:t>برامج مثل </a:t>
            </a:r>
            <a:r>
              <a:rPr lang="en-US" sz="2000" b="1" dirty="0">
                <a:solidFill>
                  <a:srgbClr val="203E5F"/>
                </a:solidFill>
                <a:latin typeface="Alexandria" charset="0"/>
                <a:cs typeface="Alexandria" charset="0"/>
              </a:rPr>
              <a:t>Tableau</a:t>
            </a:r>
            <a:r>
              <a:rPr lang="ar-SA" sz="2000" dirty="0" smtClean="0">
                <a:latin typeface="Alexandria" charset="0"/>
                <a:cs typeface="Alexandria" charset="0"/>
              </a:rPr>
              <a:t> إمكانيات </a:t>
            </a:r>
            <a:r>
              <a:rPr lang="ar-SA" sz="2000" dirty="0">
                <a:latin typeface="Alexandria" charset="0"/>
                <a:cs typeface="Alexandria" charset="0"/>
              </a:rPr>
              <a:t>متقدمة </a:t>
            </a:r>
            <a:r>
              <a:rPr lang="ar-SA" sz="2000" dirty="0">
                <a:solidFill>
                  <a:srgbClr val="C00000"/>
                </a:solidFill>
                <a:latin typeface="Alexandria" charset="0"/>
                <a:cs typeface="Alexandria" charset="0"/>
              </a:rPr>
              <a:t>لتصور البيانات من خلال الرسوم البيانية والتقارير التفاعلية </a:t>
            </a:r>
            <a:r>
              <a:rPr lang="ar-SA" sz="2000" dirty="0">
                <a:latin typeface="Alexandria" charset="0"/>
                <a:cs typeface="Alexandria" charset="0"/>
              </a:rPr>
              <a:t>التي تُبرز الاتجاهات والأنماط الإخبارية، مما يساعد الصحفيين في تقديم تقارير استقصائية مدعومة بالأرقام.  </a:t>
            </a:r>
          </a:p>
          <a:p>
            <a:pPr algn="just" rtl="1">
              <a:lnSpc>
                <a:spcPct val="150000"/>
              </a:lnSpc>
            </a:pPr>
            <a:endParaRPr lang="ar-SA" sz="800" dirty="0" smtClean="0">
              <a:latin typeface="Alexandria" charset="0"/>
              <a:cs typeface="Alexandria" charset="0"/>
            </a:endParaRPr>
          </a:p>
          <a:p>
            <a:pPr algn="just" rtl="1">
              <a:lnSpc>
                <a:spcPct val="150000"/>
              </a:lnSpc>
            </a:pPr>
            <a:r>
              <a:rPr lang="ar-SA" sz="2000" dirty="0" smtClean="0">
                <a:latin typeface="Alexandria" charset="0"/>
                <a:cs typeface="Alexandria" charset="0"/>
              </a:rPr>
              <a:t>(د) يمكن </a:t>
            </a:r>
            <a:r>
              <a:rPr lang="ar-SA" sz="2000" dirty="0">
                <a:latin typeface="Alexandria" charset="0"/>
                <a:cs typeface="Alexandria" charset="0"/>
              </a:rPr>
              <a:t>أيضًا استخدام أدوات مثل </a:t>
            </a:r>
            <a:r>
              <a:rPr lang="en-US" sz="2000" b="1" dirty="0" err="1">
                <a:solidFill>
                  <a:srgbClr val="203E5F"/>
                </a:solidFill>
                <a:latin typeface="Alexandria" charset="0"/>
                <a:cs typeface="Alexandria" charset="0"/>
              </a:rPr>
              <a:t>Datawrapper</a:t>
            </a:r>
            <a:r>
              <a:rPr lang="en-US" sz="2000" dirty="0">
                <a:latin typeface="Alexandria" charset="0"/>
                <a:cs typeface="Alexandria" charset="0"/>
              </a:rPr>
              <a:t>، </a:t>
            </a:r>
            <a:r>
              <a:rPr lang="ar-SA" sz="2000" dirty="0">
                <a:latin typeface="Alexandria" charset="0"/>
                <a:cs typeface="Alexandria" charset="0"/>
              </a:rPr>
              <a:t>التي تتيح إنشاء </a:t>
            </a:r>
            <a:r>
              <a:rPr lang="ar-SA" sz="2000" dirty="0">
                <a:solidFill>
                  <a:srgbClr val="C00000"/>
                </a:solidFill>
                <a:latin typeface="Alexandria" charset="0"/>
                <a:cs typeface="Alexandria" charset="0"/>
              </a:rPr>
              <a:t>رسوم بيانية احترافية بسهولة </a:t>
            </a:r>
            <a:r>
              <a:rPr lang="ar-SA" sz="2000" dirty="0">
                <a:latin typeface="Alexandria" charset="0"/>
                <a:cs typeface="Alexandria" charset="0"/>
              </a:rPr>
              <a:t>دون الحاجة إلى خبرة تقنية متقدمة، مما يُسهم في إثراء المحتوى الإعلامي بمعلومات تحليلية دقيقة.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سابعاً</a:t>
            </a:r>
            <a:r>
              <a:rPr lang="ar-SA" sz="2400" b="1" dirty="0">
                <a:solidFill>
                  <a:srgbClr val="203E5F"/>
                </a:solidFill>
                <a:latin typeface="Alexandria" charset="0"/>
                <a:cs typeface="Alexandria" charset="0"/>
              </a:rPr>
              <a:t>: تطبيقات تحليل البيانات والتصوير البياني </a:t>
            </a:r>
          </a:p>
        </p:txBody>
      </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53185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78729" y="1537342"/>
            <a:ext cx="10897385" cy="4478149"/>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(أ) تُعد </a:t>
            </a:r>
            <a:r>
              <a:rPr lang="ar-SA" sz="2000" dirty="0">
                <a:solidFill>
                  <a:srgbClr val="C00000"/>
                </a:solidFill>
                <a:latin typeface="Alexandria" charset="0"/>
                <a:cs typeface="Alexandria" charset="0"/>
              </a:rPr>
              <a:t>إدارة الحسابات الاجتماعية </a:t>
            </a:r>
            <a:r>
              <a:rPr lang="ar-SA" sz="2000" dirty="0">
                <a:latin typeface="Alexandria" charset="0"/>
                <a:cs typeface="Alexandria" charset="0"/>
              </a:rPr>
              <a:t>من المهام الحيوية في عصر الإعلام الرقمي، إذ تساعد التطبيقات المتخصصة في </a:t>
            </a:r>
            <a:r>
              <a:rPr lang="ar-SA" sz="2000" dirty="0">
                <a:solidFill>
                  <a:srgbClr val="C00000"/>
                </a:solidFill>
                <a:latin typeface="Alexandria" charset="0"/>
                <a:cs typeface="Alexandria" charset="0"/>
              </a:rPr>
              <a:t>جدولة المنشورات وتحليل التفاعل </a:t>
            </a:r>
            <a:r>
              <a:rPr lang="ar-SA" sz="2000" dirty="0">
                <a:latin typeface="Alexandria" charset="0"/>
                <a:cs typeface="Alexandria" charset="0"/>
              </a:rPr>
              <a:t>مع الجمهور. </a:t>
            </a:r>
            <a:endParaRPr lang="ar-SA" sz="2000" dirty="0" smtClean="0">
              <a:latin typeface="Alexandria" charset="0"/>
              <a:cs typeface="Alexandria" charset="0"/>
            </a:endParaRPr>
          </a:p>
          <a:p>
            <a:pPr algn="just" rtl="1">
              <a:lnSpc>
                <a:spcPct val="150000"/>
              </a:lnSpc>
            </a:pPr>
            <a:endParaRPr lang="ar-SA" sz="1000" dirty="0">
              <a:latin typeface="Alexandria" charset="0"/>
              <a:cs typeface="Alexandria" charset="0"/>
            </a:endParaRPr>
          </a:p>
          <a:p>
            <a:pPr algn="just" rtl="1">
              <a:lnSpc>
                <a:spcPct val="150000"/>
              </a:lnSpc>
            </a:pPr>
            <a:r>
              <a:rPr lang="ar-SA" sz="2000" dirty="0" smtClean="0">
                <a:latin typeface="Alexandria" charset="0"/>
                <a:cs typeface="Alexandria" charset="0"/>
              </a:rPr>
              <a:t>(ب) تُستخدم </a:t>
            </a:r>
            <a:r>
              <a:rPr lang="ar-SA" sz="2000" dirty="0">
                <a:latin typeface="Alexandria" charset="0"/>
                <a:cs typeface="Alexandria" charset="0"/>
              </a:rPr>
              <a:t>منصات مثل </a:t>
            </a:r>
            <a:r>
              <a:rPr lang="en-US" sz="2000" b="1" dirty="0">
                <a:solidFill>
                  <a:srgbClr val="203E5F"/>
                </a:solidFill>
                <a:latin typeface="Alexandria" charset="0"/>
                <a:cs typeface="Alexandria" charset="0"/>
              </a:rPr>
              <a:t>Buffer</a:t>
            </a:r>
            <a:r>
              <a:rPr lang="ar-SA" sz="2000" dirty="0" smtClean="0">
                <a:latin typeface="Alexandria" charset="0"/>
                <a:cs typeface="Alexandria" charset="0"/>
              </a:rPr>
              <a:t> </a:t>
            </a:r>
            <a:r>
              <a:rPr lang="en-US" sz="2000" dirty="0" smtClean="0">
                <a:latin typeface="Alexandria" charset="0"/>
                <a:cs typeface="Alexandria" charset="0"/>
              </a:rPr>
              <a:t> </a:t>
            </a:r>
            <a:r>
              <a:rPr lang="ar-SA" sz="2000" dirty="0" smtClean="0">
                <a:latin typeface="Alexandria" charset="0"/>
                <a:cs typeface="Alexandria" charset="0"/>
              </a:rPr>
              <a:t>و </a:t>
            </a:r>
            <a:r>
              <a:rPr lang="en-US" sz="2000" b="1" dirty="0" err="1">
                <a:solidFill>
                  <a:srgbClr val="203E5F"/>
                </a:solidFill>
                <a:latin typeface="Alexandria" charset="0"/>
                <a:cs typeface="Alexandria" charset="0"/>
              </a:rPr>
              <a:t>Hootsuite</a:t>
            </a:r>
            <a:r>
              <a:rPr lang="ar-SA" sz="2000" dirty="0" smtClean="0">
                <a:latin typeface="Alexandria" charset="0"/>
                <a:cs typeface="Alexandria" charset="0"/>
              </a:rPr>
              <a:t> </a:t>
            </a:r>
            <a:r>
              <a:rPr lang="en-US" sz="2000" dirty="0" smtClean="0">
                <a:latin typeface="Alexandria" charset="0"/>
                <a:cs typeface="Alexandria" charset="0"/>
              </a:rPr>
              <a:t> </a:t>
            </a:r>
            <a:r>
              <a:rPr lang="ar-SA" sz="2000" dirty="0">
                <a:solidFill>
                  <a:srgbClr val="C00000"/>
                </a:solidFill>
                <a:latin typeface="Alexandria" charset="0"/>
                <a:cs typeface="Alexandria" charset="0"/>
              </a:rPr>
              <a:t>لتنظيم وجدولة المنشورات </a:t>
            </a:r>
            <a:r>
              <a:rPr lang="ar-SA" sz="2000" dirty="0">
                <a:latin typeface="Alexandria" charset="0"/>
                <a:cs typeface="Alexandria" charset="0"/>
              </a:rPr>
              <a:t>على مختلف الشبكات الاجتماعية، مما يُسهم في </a:t>
            </a:r>
            <a:r>
              <a:rPr lang="ar-SA" sz="2000" dirty="0">
                <a:solidFill>
                  <a:srgbClr val="C00000"/>
                </a:solidFill>
                <a:latin typeface="Alexandria" charset="0"/>
                <a:cs typeface="Alexandria" charset="0"/>
              </a:rPr>
              <a:t>تحسين الوصول</a:t>
            </a:r>
            <a:r>
              <a:rPr lang="ar-SA" sz="2000" dirty="0">
                <a:latin typeface="Alexandria" charset="0"/>
                <a:cs typeface="Alexandria" charset="0"/>
              </a:rPr>
              <a:t> إلى الجمهور وزيادة التفاعل.  </a:t>
            </a:r>
          </a:p>
          <a:p>
            <a:pPr algn="just" rtl="1">
              <a:lnSpc>
                <a:spcPct val="150000"/>
              </a:lnSpc>
            </a:pPr>
            <a:endParaRPr lang="ar-SA" sz="1000" dirty="0" smtClean="0">
              <a:latin typeface="Alexandria" charset="0"/>
              <a:cs typeface="Alexandria" charset="0"/>
            </a:endParaRPr>
          </a:p>
          <a:p>
            <a:pPr algn="just" rtl="1">
              <a:lnSpc>
                <a:spcPct val="150000"/>
              </a:lnSpc>
            </a:pPr>
            <a:r>
              <a:rPr lang="ar-SA" sz="2000" dirty="0" smtClean="0">
                <a:latin typeface="Alexandria" charset="0"/>
                <a:cs typeface="Alexandria" charset="0"/>
              </a:rPr>
              <a:t>(ج) تتيح </a:t>
            </a:r>
            <a:r>
              <a:rPr lang="ar-SA" sz="2000" dirty="0">
                <a:latin typeface="Alexandria" charset="0"/>
                <a:cs typeface="Alexandria" charset="0"/>
              </a:rPr>
              <a:t>أدوات مثل </a:t>
            </a:r>
            <a:r>
              <a:rPr lang="en-US" sz="2000" b="1" dirty="0">
                <a:solidFill>
                  <a:srgbClr val="203E5F"/>
                </a:solidFill>
                <a:latin typeface="Alexandria" charset="0"/>
                <a:cs typeface="Alexandria" charset="0"/>
              </a:rPr>
              <a:t>Later</a:t>
            </a:r>
            <a:r>
              <a:rPr lang="ar-SA" sz="2000" dirty="0" smtClean="0">
                <a:latin typeface="Alexandria" charset="0"/>
                <a:cs typeface="Alexandria" charset="0"/>
              </a:rPr>
              <a:t> إمكانية </a:t>
            </a:r>
            <a:r>
              <a:rPr lang="ar-SA" sz="2000" dirty="0">
                <a:solidFill>
                  <a:srgbClr val="C00000"/>
                </a:solidFill>
                <a:latin typeface="Alexandria" charset="0"/>
                <a:cs typeface="Alexandria" charset="0"/>
              </a:rPr>
              <a:t>التخطيط للنشر البصري</a:t>
            </a:r>
            <a:r>
              <a:rPr lang="ar-SA" sz="2000" dirty="0">
                <a:latin typeface="Alexandria" charset="0"/>
                <a:cs typeface="Alexandria" charset="0"/>
              </a:rPr>
              <a:t>، خاصة على منصات مثل إنستغرام، مع توفير تحليلات تساعد على </a:t>
            </a:r>
            <a:r>
              <a:rPr lang="ar-SA" sz="2000" dirty="0">
                <a:solidFill>
                  <a:srgbClr val="C00000"/>
                </a:solidFill>
                <a:latin typeface="Alexandria" charset="0"/>
                <a:cs typeface="Alexandria" charset="0"/>
              </a:rPr>
              <a:t>قياس أداء المحتوى </a:t>
            </a:r>
            <a:r>
              <a:rPr lang="ar-SA" sz="2000" dirty="0">
                <a:latin typeface="Alexandria" charset="0"/>
                <a:cs typeface="Alexandria" charset="0"/>
              </a:rPr>
              <a:t>وتحديد أفضل </a:t>
            </a:r>
            <a:r>
              <a:rPr lang="ar-SA" sz="2000" dirty="0">
                <a:solidFill>
                  <a:srgbClr val="C00000"/>
                </a:solidFill>
                <a:latin typeface="Alexandria" charset="0"/>
                <a:cs typeface="Alexandria" charset="0"/>
              </a:rPr>
              <a:t>أوقات النشر</a:t>
            </a:r>
            <a:r>
              <a:rPr lang="ar-SA" sz="2000" dirty="0">
                <a:latin typeface="Alexandria" charset="0"/>
                <a:cs typeface="Alexandria" charset="0"/>
              </a:rPr>
              <a:t>.  </a:t>
            </a:r>
          </a:p>
          <a:p>
            <a:pPr algn="just" rtl="1">
              <a:lnSpc>
                <a:spcPct val="150000"/>
              </a:lnSpc>
            </a:pPr>
            <a:endParaRPr lang="ar-SA" sz="1000" dirty="0" smtClean="0">
              <a:latin typeface="Alexandria" charset="0"/>
              <a:cs typeface="Alexandria" charset="0"/>
            </a:endParaRPr>
          </a:p>
          <a:p>
            <a:pPr algn="just" rtl="1">
              <a:lnSpc>
                <a:spcPct val="150000"/>
              </a:lnSpc>
            </a:pPr>
            <a:r>
              <a:rPr lang="ar-SA" sz="2000" dirty="0" smtClean="0">
                <a:latin typeface="Alexandria" charset="0"/>
                <a:cs typeface="Alexandria" charset="0"/>
              </a:rPr>
              <a:t>(د) تُساعد </a:t>
            </a:r>
            <a:r>
              <a:rPr lang="ar-SA" sz="2000" dirty="0">
                <a:latin typeface="Alexandria" charset="0"/>
                <a:cs typeface="Alexandria" charset="0"/>
              </a:rPr>
              <a:t>هذه التطبيقات الصحفيين على </a:t>
            </a:r>
            <a:r>
              <a:rPr lang="ar-SA" sz="2000" dirty="0">
                <a:solidFill>
                  <a:srgbClr val="C00000"/>
                </a:solidFill>
                <a:latin typeface="Alexandria" charset="0"/>
                <a:cs typeface="Alexandria" charset="0"/>
              </a:rPr>
              <a:t>متابعة ردود فعل </a:t>
            </a:r>
            <a:r>
              <a:rPr lang="ar-SA" sz="2000" dirty="0">
                <a:latin typeface="Alexandria" charset="0"/>
                <a:cs typeface="Alexandria" charset="0"/>
              </a:rPr>
              <a:t>الجمهور والتفاعل معها بشكل مباشر، مما يساهم في بناء </a:t>
            </a:r>
            <a:r>
              <a:rPr lang="ar-SA" sz="2000" dirty="0">
                <a:solidFill>
                  <a:srgbClr val="C00000"/>
                </a:solidFill>
                <a:latin typeface="Alexandria" charset="0"/>
                <a:cs typeface="Alexandria" charset="0"/>
              </a:rPr>
              <a:t>مجتمع رقمي </a:t>
            </a:r>
            <a:r>
              <a:rPr lang="ar-SA" sz="2000" dirty="0">
                <a:latin typeface="Alexandria" charset="0"/>
                <a:cs typeface="Alexandria" charset="0"/>
              </a:rPr>
              <a:t>نشط وزيادة </a:t>
            </a:r>
            <a:r>
              <a:rPr lang="ar-SA" sz="2000" dirty="0">
                <a:solidFill>
                  <a:srgbClr val="C00000"/>
                </a:solidFill>
                <a:latin typeface="Alexandria" charset="0"/>
                <a:cs typeface="Alexandria" charset="0"/>
              </a:rPr>
              <a:t>مصداقية المحتوى </a:t>
            </a:r>
            <a:r>
              <a:rPr lang="ar-SA" sz="2000" dirty="0">
                <a:latin typeface="Alexandria" charset="0"/>
                <a:cs typeface="Alexandria" charset="0"/>
              </a:rPr>
              <a:t>المقدم.</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ثامناً</a:t>
            </a:r>
            <a:r>
              <a:rPr lang="ar-SA" sz="2400" b="1" dirty="0">
                <a:solidFill>
                  <a:srgbClr val="203E5F"/>
                </a:solidFill>
                <a:latin typeface="Alexandria" charset="0"/>
                <a:cs typeface="Alexandria" charset="0"/>
              </a:rPr>
              <a:t>: تطبيقات إدارة التواصل الاجتماعي</a:t>
            </a:r>
          </a:p>
        </p:txBody>
      </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687381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78729" y="1537342"/>
            <a:ext cx="10897385" cy="4570482"/>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(أ) يُستخدم </a:t>
            </a:r>
            <a:r>
              <a:rPr lang="ar-SA" sz="2000" dirty="0">
                <a:latin typeface="Alexandria" charset="0"/>
                <a:cs typeface="Alexandria" charset="0"/>
              </a:rPr>
              <a:t>الذكاء الاصطناعي في الصحافة </a:t>
            </a:r>
            <a:r>
              <a:rPr lang="ar-SA" sz="2000" dirty="0">
                <a:solidFill>
                  <a:srgbClr val="C00000"/>
                </a:solidFill>
                <a:latin typeface="Alexandria" charset="0"/>
                <a:cs typeface="Alexandria" charset="0"/>
              </a:rPr>
              <a:t>لتحسين عملية تحرير وتوليد المحتوى</a:t>
            </a:r>
            <a:r>
              <a:rPr lang="ar-SA" sz="2000" dirty="0">
                <a:latin typeface="Alexandria" charset="0"/>
                <a:cs typeface="Alexandria" charset="0"/>
              </a:rPr>
              <a:t>، مما يُوفر الوقت والجهد في إعداد التقارير. </a:t>
            </a:r>
            <a:endParaRPr lang="ar-SA" sz="2000" dirty="0" smtClean="0">
              <a:latin typeface="Alexandria" charset="0"/>
              <a:cs typeface="Alexandria" charset="0"/>
            </a:endParaRPr>
          </a:p>
          <a:p>
            <a:pPr algn="just" rtl="1">
              <a:lnSpc>
                <a:spcPct val="150000"/>
              </a:lnSpc>
            </a:pPr>
            <a:endParaRPr lang="ar-SA" sz="1000" dirty="0">
              <a:latin typeface="Alexandria" charset="0"/>
              <a:cs typeface="Alexandria" charset="0"/>
            </a:endParaRPr>
          </a:p>
          <a:p>
            <a:pPr algn="just" rtl="1">
              <a:lnSpc>
                <a:spcPct val="150000"/>
              </a:lnSpc>
            </a:pPr>
            <a:r>
              <a:rPr lang="ar-SA" sz="2000" dirty="0" smtClean="0">
                <a:latin typeface="Alexandria" charset="0"/>
                <a:cs typeface="Alexandria" charset="0"/>
              </a:rPr>
              <a:t>(ب) يُتيح </a:t>
            </a:r>
            <a:r>
              <a:rPr lang="ar-SA" sz="2000" dirty="0">
                <a:latin typeface="Alexandria" charset="0"/>
                <a:cs typeface="Alexandria" charset="0"/>
              </a:rPr>
              <a:t>تطبيق </a:t>
            </a:r>
            <a:r>
              <a:rPr lang="en-US" sz="2000" b="1" dirty="0">
                <a:solidFill>
                  <a:srgbClr val="203E5F"/>
                </a:solidFill>
                <a:latin typeface="Alexandria" charset="0"/>
                <a:cs typeface="Alexandria" charset="0"/>
              </a:rPr>
              <a:t>Descript</a:t>
            </a:r>
            <a:r>
              <a:rPr lang="ar-SA" sz="2000" dirty="0" smtClean="0">
                <a:latin typeface="Alexandria" charset="0"/>
                <a:cs typeface="Alexandria" charset="0"/>
              </a:rPr>
              <a:t> </a:t>
            </a:r>
            <a:r>
              <a:rPr lang="ar-SA" sz="2000" dirty="0" smtClean="0">
                <a:solidFill>
                  <a:srgbClr val="C00000"/>
                </a:solidFill>
                <a:latin typeface="Alexandria" charset="0"/>
                <a:cs typeface="Alexandria" charset="0"/>
              </a:rPr>
              <a:t>تحويل</a:t>
            </a:r>
            <a:r>
              <a:rPr lang="ar-SA" sz="2000" dirty="0" smtClean="0">
                <a:latin typeface="Alexandria" charset="0"/>
                <a:cs typeface="Alexandria" charset="0"/>
              </a:rPr>
              <a:t> </a:t>
            </a:r>
            <a:r>
              <a:rPr lang="ar-SA" sz="2000" dirty="0">
                <a:solidFill>
                  <a:srgbClr val="C00000"/>
                </a:solidFill>
                <a:latin typeface="Alexandria" charset="0"/>
                <a:cs typeface="Alexandria" charset="0"/>
              </a:rPr>
              <a:t>التسجيلات</a:t>
            </a:r>
            <a:r>
              <a:rPr lang="ar-SA" sz="2000" dirty="0">
                <a:latin typeface="Alexandria" charset="0"/>
                <a:cs typeface="Alexandria" charset="0"/>
              </a:rPr>
              <a:t> الصوتية والفيديو </a:t>
            </a:r>
            <a:r>
              <a:rPr lang="ar-SA" sz="2000" dirty="0">
                <a:solidFill>
                  <a:srgbClr val="C00000"/>
                </a:solidFill>
                <a:latin typeface="Alexandria" charset="0"/>
                <a:cs typeface="Alexandria" charset="0"/>
              </a:rPr>
              <a:t>إلى</a:t>
            </a:r>
            <a:r>
              <a:rPr lang="ar-SA" sz="2000" dirty="0">
                <a:latin typeface="Alexandria" charset="0"/>
                <a:cs typeface="Alexandria" charset="0"/>
              </a:rPr>
              <a:t> </a:t>
            </a:r>
            <a:r>
              <a:rPr lang="ar-SA" sz="2000" dirty="0">
                <a:solidFill>
                  <a:srgbClr val="C00000"/>
                </a:solidFill>
                <a:latin typeface="Alexandria" charset="0"/>
                <a:cs typeface="Alexandria" charset="0"/>
              </a:rPr>
              <a:t>نصوص مكتوبة </a:t>
            </a:r>
            <a:r>
              <a:rPr lang="ar-SA" sz="2000" dirty="0">
                <a:latin typeface="Alexandria" charset="0"/>
                <a:cs typeface="Alexandria" charset="0"/>
              </a:rPr>
              <a:t>بدقة عالية، مع إمكانية تحرير النصوص وتعديلها بسهولة باستخدام</a:t>
            </a:r>
            <a:r>
              <a:rPr lang="ar-SA" sz="2000" dirty="0">
                <a:solidFill>
                  <a:srgbClr val="C00000"/>
                </a:solidFill>
                <a:latin typeface="Alexandria" charset="0"/>
                <a:cs typeface="Alexandria" charset="0"/>
              </a:rPr>
              <a:t> تقنيات التعرف على الصوت</a:t>
            </a:r>
            <a:r>
              <a:rPr lang="ar-SA" sz="2000" dirty="0">
                <a:latin typeface="Alexandria" charset="0"/>
                <a:cs typeface="Alexandria" charset="0"/>
              </a:rPr>
              <a:t>.  </a:t>
            </a:r>
          </a:p>
          <a:p>
            <a:pPr algn="just" rtl="1">
              <a:lnSpc>
                <a:spcPct val="150000"/>
              </a:lnSpc>
            </a:pPr>
            <a:endParaRPr lang="ar-SA" sz="1000" dirty="0" smtClean="0">
              <a:latin typeface="Alexandria" charset="0"/>
              <a:cs typeface="Alexandria" charset="0"/>
            </a:endParaRPr>
          </a:p>
          <a:p>
            <a:pPr algn="just" rtl="1">
              <a:lnSpc>
                <a:spcPct val="150000"/>
              </a:lnSpc>
            </a:pPr>
            <a:r>
              <a:rPr lang="ar-SA" sz="2000" dirty="0" smtClean="0">
                <a:latin typeface="Alexandria" charset="0"/>
                <a:cs typeface="Alexandria" charset="0"/>
              </a:rPr>
              <a:t>(ج) يُقدم </a:t>
            </a:r>
            <a:r>
              <a:rPr lang="en-US" sz="2000" b="1" dirty="0">
                <a:solidFill>
                  <a:srgbClr val="203E5F"/>
                </a:solidFill>
                <a:latin typeface="Alexandria" charset="0"/>
                <a:cs typeface="Alexandria" charset="0"/>
              </a:rPr>
              <a:t>Trint</a:t>
            </a:r>
            <a:r>
              <a:rPr lang="ar-SA" sz="2000" dirty="0" smtClean="0">
                <a:latin typeface="Alexandria" charset="0"/>
                <a:cs typeface="Alexandria" charset="0"/>
              </a:rPr>
              <a:t> خدمة </a:t>
            </a:r>
            <a:r>
              <a:rPr lang="ar-SA" sz="2000" dirty="0">
                <a:solidFill>
                  <a:srgbClr val="C00000"/>
                </a:solidFill>
                <a:latin typeface="Alexandria" charset="0"/>
                <a:cs typeface="Alexandria" charset="0"/>
              </a:rPr>
              <a:t>نسخ تلقائية </a:t>
            </a:r>
            <a:r>
              <a:rPr lang="ar-SA" sz="2000" dirty="0">
                <a:latin typeface="Alexandria" charset="0"/>
                <a:cs typeface="Alexandria" charset="0"/>
              </a:rPr>
              <a:t>تعتمد على الذكاء الاصطناعي، مما يُساعد الصحفيين في </a:t>
            </a:r>
            <a:r>
              <a:rPr lang="ar-SA" sz="2000" dirty="0">
                <a:solidFill>
                  <a:srgbClr val="C00000"/>
                </a:solidFill>
                <a:latin typeface="Alexandria" charset="0"/>
                <a:cs typeface="Alexandria" charset="0"/>
              </a:rPr>
              <a:t>تحويل المقابلات والتسجيلات إلى نصوص قابلة للتعديل </a:t>
            </a:r>
            <a:r>
              <a:rPr lang="ar-SA" sz="2000" dirty="0">
                <a:latin typeface="Alexandria" charset="0"/>
                <a:cs typeface="Alexandria" charset="0"/>
              </a:rPr>
              <a:t>والتحليل بسرعة.  </a:t>
            </a:r>
          </a:p>
          <a:p>
            <a:pPr algn="just" rtl="1">
              <a:lnSpc>
                <a:spcPct val="150000"/>
              </a:lnSpc>
            </a:pPr>
            <a:endParaRPr lang="ar-SA" sz="1000" dirty="0" smtClean="0">
              <a:latin typeface="Alexandria" charset="0"/>
              <a:cs typeface="Alexandria" charset="0"/>
            </a:endParaRPr>
          </a:p>
          <a:p>
            <a:pPr algn="just" rtl="1">
              <a:lnSpc>
                <a:spcPct val="150000"/>
              </a:lnSpc>
            </a:pPr>
            <a:r>
              <a:rPr lang="ar-SA" sz="2000" dirty="0" smtClean="0">
                <a:latin typeface="Alexandria" charset="0"/>
                <a:cs typeface="Alexandria" charset="0"/>
              </a:rPr>
              <a:t>(د) كما </a:t>
            </a:r>
            <a:r>
              <a:rPr lang="ar-SA" sz="2000" dirty="0">
                <a:latin typeface="Alexandria" charset="0"/>
                <a:cs typeface="Alexandria" charset="0"/>
              </a:rPr>
              <a:t>يُستخدم </a:t>
            </a:r>
            <a:r>
              <a:rPr lang="en-US" sz="2000" b="1" dirty="0" smtClean="0">
                <a:solidFill>
                  <a:srgbClr val="203E5F"/>
                </a:solidFill>
                <a:latin typeface="Alexandria" charset="0"/>
                <a:cs typeface="Alexandria" charset="0"/>
              </a:rPr>
              <a:t>Wordsmith</a:t>
            </a:r>
            <a:r>
              <a:rPr lang="ar-SA" sz="2000" b="1" dirty="0">
                <a:solidFill>
                  <a:srgbClr val="203E5F"/>
                </a:solidFill>
                <a:latin typeface="Alexandria" charset="0"/>
                <a:cs typeface="Alexandria" charset="0"/>
              </a:rPr>
              <a:t> </a:t>
            </a:r>
            <a:r>
              <a:rPr lang="ar-SA" sz="2000" dirty="0" smtClean="0">
                <a:latin typeface="Alexandria" charset="0"/>
                <a:cs typeface="Alexandria" charset="0"/>
              </a:rPr>
              <a:t>كأداة </a:t>
            </a:r>
            <a:r>
              <a:rPr lang="ar-SA" sz="2000" dirty="0">
                <a:solidFill>
                  <a:srgbClr val="C00000"/>
                </a:solidFill>
                <a:latin typeface="Alexandria" charset="0"/>
                <a:cs typeface="Alexandria" charset="0"/>
              </a:rPr>
              <a:t>لإنشاء تقارير إخبارية تلقائية </a:t>
            </a:r>
            <a:r>
              <a:rPr lang="ar-SA" sz="2000" dirty="0">
                <a:latin typeface="Alexandria" charset="0"/>
                <a:cs typeface="Alexandria" charset="0"/>
              </a:rPr>
              <a:t>من </a:t>
            </a:r>
            <a:r>
              <a:rPr lang="ar-SA" sz="2000" dirty="0">
                <a:solidFill>
                  <a:srgbClr val="C00000"/>
                </a:solidFill>
                <a:latin typeface="Alexandria" charset="0"/>
                <a:cs typeface="Alexandria" charset="0"/>
              </a:rPr>
              <a:t>البيانات</a:t>
            </a:r>
            <a:r>
              <a:rPr lang="ar-SA" sz="2000" dirty="0">
                <a:latin typeface="Alexandria" charset="0"/>
                <a:cs typeface="Alexandria" charset="0"/>
              </a:rPr>
              <a:t>، مما يُسهم في توليد محتوى مبني على </a:t>
            </a:r>
            <a:r>
              <a:rPr lang="ar-SA" sz="2000" dirty="0">
                <a:solidFill>
                  <a:srgbClr val="C00000"/>
                </a:solidFill>
                <a:latin typeface="Alexandria" charset="0"/>
                <a:cs typeface="Alexandria" charset="0"/>
              </a:rPr>
              <a:t>الإحصاءات والأرقام </a:t>
            </a:r>
            <a:r>
              <a:rPr lang="ar-SA" sz="2000" dirty="0">
                <a:latin typeface="Alexandria" charset="0"/>
                <a:cs typeface="Alexandria" charset="0"/>
              </a:rPr>
              <a:t>بطريقة دقيقة وسريعة، مع </a:t>
            </a:r>
            <a:r>
              <a:rPr lang="ar-SA" sz="2000" dirty="0">
                <a:solidFill>
                  <a:srgbClr val="C00000"/>
                </a:solidFill>
                <a:latin typeface="Alexandria" charset="0"/>
                <a:cs typeface="Alexandria" charset="0"/>
              </a:rPr>
              <a:t>تقليل الأخطاء البشرية</a:t>
            </a:r>
            <a:r>
              <a:rPr lang="ar-SA" sz="2000" dirty="0">
                <a:latin typeface="Alexandria" charset="0"/>
                <a:cs typeface="Alexandria" charset="0"/>
              </a:rPr>
              <a:t>.</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تاسعاً</a:t>
            </a:r>
            <a:r>
              <a:rPr lang="ar-SA" sz="2400" b="1" dirty="0">
                <a:solidFill>
                  <a:srgbClr val="203E5F"/>
                </a:solidFill>
                <a:latin typeface="Alexandria" charset="0"/>
                <a:cs typeface="Alexandria" charset="0"/>
              </a:rPr>
              <a:t>: تطبيقات الذكاء الاصطناعي في الصحافة </a:t>
            </a:r>
          </a:p>
        </p:txBody>
      </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1520034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78729" y="1537342"/>
            <a:ext cx="10897385" cy="5401479"/>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(أ) تُتيح </a:t>
            </a:r>
            <a:r>
              <a:rPr lang="ar-SA" sz="2000" dirty="0">
                <a:solidFill>
                  <a:srgbClr val="C00000"/>
                </a:solidFill>
                <a:latin typeface="Alexandria" charset="0"/>
                <a:cs typeface="Alexandria" charset="0"/>
              </a:rPr>
              <a:t>تطبيقات الواقع المعزز والافتراضي </a:t>
            </a:r>
            <a:r>
              <a:rPr lang="ar-SA" sz="2000" dirty="0">
                <a:latin typeface="Alexandria" charset="0"/>
                <a:cs typeface="Alexandria" charset="0"/>
              </a:rPr>
              <a:t>للصحفيين تقديم </a:t>
            </a:r>
            <a:r>
              <a:rPr lang="ar-SA" sz="2000" dirty="0">
                <a:solidFill>
                  <a:srgbClr val="C00000"/>
                </a:solidFill>
                <a:latin typeface="Alexandria" charset="0"/>
                <a:cs typeface="Alexandria" charset="0"/>
              </a:rPr>
              <a:t>تقارير تفاعلية </a:t>
            </a:r>
            <a:r>
              <a:rPr lang="ar-SA" sz="2000" dirty="0" smtClean="0">
                <a:latin typeface="Alexandria" charset="0"/>
                <a:cs typeface="Alexandria" charset="0"/>
              </a:rPr>
              <a:t>تضيف </a:t>
            </a:r>
            <a:r>
              <a:rPr lang="ar-SA" sz="2000" dirty="0">
                <a:latin typeface="Alexandria" charset="0"/>
                <a:cs typeface="Alexandria" charset="0"/>
              </a:rPr>
              <a:t>بعدًا جديدًا للمحتوى الإعلامي</a:t>
            </a:r>
            <a:r>
              <a:rPr lang="ar-SA" sz="2000" dirty="0" smtClean="0">
                <a:latin typeface="Alexandria" charset="0"/>
                <a:cs typeface="Alexandria" charset="0"/>
              </a:rPr>
              <a:t>.</a:t>
            </a:r>
          </a:p>
          <a:p>
            <a:pPr algn="just" rtl="1">
              <a:lnSpc>
                <a:spcPct val="150000"/>
              </a:lnSpc>
            </a:pPr>
            <a:endParaRPr lang="ar-SA" sz="800" dirty="0" smtClean="0">
              <a:latin typeface="Alexandria" charset="0"/>
              <a:cs typeface="Alexandria" charset="0"/>
            </a:endParaRPr>
          </a:p>
          <a:p>
            <a:pPr algn="just" rtl="1">
              <a:lnSpc>
                <a:spcPct val="150000"/>
              </a:lnSpc>
            </a:pPr>
            <a:r>
              <a:rPr lang="ar-SA" sz="2000" dirty="0" smtClean="0">
                <a:latin typeface="Alexandria" charset="0"/>
                <a:cs typeface="Alexandria" charset="0"/>
              </a:rPr>
              <a:t>(ب) يُعد </a:t>
            </a:r>
            <a:r>
              <a:rPr lang="en-US" sz="2000" b="1" dirty="0">
                <a:solidFill>
                  <a:srgbClr val="203E5F"/>
                </a:solidFill>
                <a:latin typeface="Alexandria" charset="0"/>
                <a:cs typeface="Alexandria" charset="0"/>
              </a:rPr>
              <a:t>Adobe Aero</a:t>
            </a:r>
            <a:r>
              <a:rPr lang="ar-SA" sz="2000" dirty="0" smtClean="0">
                <a:latin typeface="Alexandria" charset="0"/>
                <a:cs typeface="Alexandria" charset="0"/>
              </a:rPr>
              <a:t> من </a:t>
            </a:r>
            <a:r>
              <a:rPr lang="ar-SA" sz="2000" dirty="0">
                <a:latin typeface="Alexandria" charset="0"/>
                <a:cs typeface="Alexandria" charset="0"/>
              </a:rPr>
              <a:t>أبرز التطبيقات التي </a:t>
            </a:r>
            <a:r>
              <a:rPr lang="ar-SA" sz="2000" dirty="0">
                <a:solidFill>
                  <a:srgbClr val="C00000"/>
                </a:solidFill>
                <a:latin typeface="Alexandria" charset="0"/>
                <a:cs typeface="Alexandria" charset="0"/>
              </a:rPr>
              <a:t>تُستخدم لإنشاء تجارب واقع معزز </a:t>
            </a:r>
            <a:r>
              <a:rPr lang="ar-SA" sz="2000" dirty="0">
                <a:latin typeface="Alexandria" charset="0"/>
                <a:cs typeface="Alexandria" charset="0"/>
              </a:rPr>
              <a:t>تُمكن المستخدمين من استعراض المعلومات بشكل </a:t>
            </a:r>
            <a:r>
              <a:rPr lang="ar-SA" sz="2000" dirty="0">
                <a:solidFill>
                  <a:srgbClr val="C00000"/>
                </a:solidFill>
                <a:latin typeface="Alexandria" charset="0"/>
                <a:cs typeface="Alexandria" charset="0"/>
              </a:rPr>
              <a:t>ثلاثي الأبعاد</a:t>
            </a:r>
            <a:r>
              <a:rPr lang="ar-SA" sz="2000" dirty="0">
                <a:latin typeface="Alexandria" charset="0"/>
                <a:cs typeface="Alexandria" charset="0"/>
              </a:rPr>
              <a:t>، مما </a:t>
            </a:r>
            <a:r>
              <a:rPr lang="ar-SA" sz="2000" dirty="0">
                <a:solidFill>
                  <a:srgbClr val="C00000"/>
                </a:solidFill>
                <a:latin typeface="Alexandria" charset="0"/>
                <a:cs typeface="Alexandria" charset="0"/>
              </a:rPr>
              <a:t>يُعزز</a:t>
            </a:r>
            <a:r>
              <a:rPr lang="ar-SA" sz="2000" dirty="0">
                <a:latin typeface="Alexandria" charset="0"/>
                <a:cs typeface="Alexandria" charset="0"/>
              </a:rPr>
              <a:t> من </a:t>
            </a:r>
            <a:r>
              <a:rPr lang="ar-SA" sz="2000" dirty="0">
                <a:solidFill>
                  <a:srgbClr val="C00000"/>
                </a:solidFill>
                <a:latin typeface="Alexandria" charset="0"/>
                <a:cs typeface="Alexandria" charset="0"/>
              </a:rPr>
              <a:t>توضيح الحقائق </a:t>
            </a:r>
            <a:r>
              <a:rPr lang="ar-SA" sz="2000" dirty="0">
                <a:latin typeface="Alexandria" charset="0"/>
                <a:cs typeface="Alexandria" charset="0"/>
              </a:rPr>
              <a:t>والبيانات الإخبارية.  </a:t>
            </a:r>
          </a:p>
          <a:p>
            <a:pPr algn="just" rtl="1">
              <a:lnSpc>
                <a:spcPct val="150000"/>
              </a:lnSpc>
            </a:pPr>
            <a:endParaRPr lang="ar-SA" sz="800" dirty="0" smtClean="0">
              <a:latin typeface="Alexandria" charset="0"/>
              <a:cs typeface="Alexandria" charset="0"/>
            </a:endParaRPr>
          </a:p>
          <a:p>
            <a:pPr algn="just" rtl="1">
              <a:lnSpc>
                <a:spcPct val="150000"/>
              </a:lnSpc>
            </a:pPr>
            <a:r>
              <a:rPr lang="ar-SA" sz="2000" dirty="0" smtClean="0">
                <a:latin typeface="Alexandria" charset="0"/>
                <a:cs typeface="Alexandria" charset="0"/>
              </a:rPr>
              <a:t>(ج) يتيح </a:t>
            </a:r>
            <a:r>
              <a:rPr lang="en-US" sz="2000" b="1" dirty="0">
                <a:solidFill>
                  <a:srgbClr val="203E5F"/>
                </a:solidFill>
                <a:latin typeface="Alexandria" charset="0"/>
                <a:cs typeface="Alexandria" charset="0"/>
              </a:rPr>
              <a:t>Spark AR</a:t>
            </a:r>
            <a:r>
              <a:rPr lang="ar-SA" sz="2000" dirty="0" smtClean="0">
                <a:latin typeface="Alexandria" charset="0"/>
                <a:cs typeface="Alexandria" charset="0"/>
              </a:rPr>
              <a:t> للمستخدمين </a:t>
            </a:r>
            <a:r>
              <a:rPr lang="ar-SA" sz="2000" dirty="0">
                <a:latin typeface="Alexandria" charset="0"/>
                <a:cs typeface="Alexandria" charset="0"/>
              </a:rPr>
              <a:t>إنشاء </a:t>
            </a:r>
            <a:r>
              <a:rPr lang="ar-SA" sz="2000" dirty="0">
                <a:solidFill>
                  <a:srgbClr val="C00000"/>
                </a:solidFill>
                <a:latin typeface="Alexandria" charset="0"/>
                <a:cs typeface="Alexandria" charset="0"/>
              </a:rPr>
              <a:t>فلاتر وتأثيرات</a:t>
            </a:r>
            <a:r>
              <a:rPr lang="ar-SA" sz="2000" dirty="0">
                <a:latin typeface="Alexandria" charset="0"/>
                <a:cs typeface="Alexandria" charset="0"/>
              </a:rPr>
              <a:t> واقع معزز </a:t>
            </a:r>
            <a:r>
              <a:rPr lang="ar-SA" sz="2000" dirty="0">
                <a:solidFill>
                  <a:srgbClr val="C00000"/>
                </a:solidFill>
                <a:latin typeface="Alexandria" charset="0"/>
                <a:cs typeface="Alexandria" charset="0"/>
              </a:rPr>
              <a:t>تُستخدم على منصات التواصل الاجتماعي</a:t>
            </a:r>
            <a:r>
              <a:rPr lang="ar-SA" sz="2000" dirty="0">
                <a:latin typeface="Alexandria" charset="0"/>
                <a:cs typeface="Alexandria" charset="0"/>
              </a:rPr>
              <a:t>، مما يُضفي طابعًا تفاعليًا وجذابًا على </a:t>
            </a:r>
            <a:r>
              <a:rPr lang="ar-SA" sz="2000" dirty="0">
                <a:solidFill>
                  <a:srgbClr val="C00000"/>
                </a:solidFill>
                <a:latin typeface="Alexandria" charset="0"/>
                <a:cs typeface="Alexandria" charset="0"/>
              </a:rPr>
              <a:t>التقارير الرقمية</a:t>
            </a:r>
            <a:r>
              <a:rPr lang="ar-SA" sz="2000" dirty="0">
                <a:latin typeface="Alexandria" charset="0"/>
                <a:cs typeface="Alexandria" charset="0"/>
              </a:rPr>
              <a:t>.  </a:t>
            </a:r>
          </a:p>
          <a:p>
            <a:pPr algn="just" rtl="1">
              <a:lnSpc>
                <a:spcPct val="150000"/>
              </a:lnSpc>
            </a:pPr>
            <a:endParaRPr lang="ar-SA" sz="800" dirty="0" smtClean="0">
              <a:latin typeface="Alexandria" charset="0"/>
              <a:cs typeface="Alexandria" charset="0"/>
            </a:endParaRPr>
          </a:p>
          <a:p>
            <a:pPr algn="just" rtl="1">
              <a:lnSpc>
                <a:spcPct val="150000"/>
              </a:lnSpc>
            </a:pPr>
            <a:r>
              <a:rPr lang="ar-SA" sz="2000" dirty="0" smtClean="0">
                <a:latin typeface="Alexandria" charset="0"/>
                <a:cs typeface="Alexandria" charset="0"/>
              </a:rPr>
              <a:t>(د) تُعتبر </a:t>
            </a:r>
            <a:r>
              <a:rPr lang="ar-SA" sz="2000" dirty="0">
                <a:latin typeface="Alexandria" charset="0"/>
                <a:cs typeface="Alexandria" charset="0"/>
              </a:rPr>
              <a:t>أطر العمل مثل </a:t>
            </a:r>
            <a:r>
              <a:rPr lang="en-US" sz="2000" b="1" dirty="0">
                <a:solidFill>
                  <a:srgbClr val="203E5F"/>
                </a:solidFill>
                <a:latin typeface="Alexandria" charset="0"/>
                <a:cs typeface="Alexandria" charset="0"/>
              </a:rPr>
              <a:t>ARKit</a:t>
            </a:r>
            <a:r>
              <a:rPr lang="ar-SA" sz="2000" dirty="0" smtClean="0">
                <a:latin typeface="Alexandria" charset="0"/>
                <a:cs typeface="Alexandria" charset="0"/>
              </a:rPr>
              <a:t> </a:t>
            </a:r>
            <a:r>
              <a:rPr lang="en-US" sz="2000" dirty="0" smtClean="0">
                <a:latin typeface="Alexandria" charset="0"/>
                <a:cs typeface="Alexandria" charset="0"/>
              </a:rPr>
              <a:t> </a:t>
            </a:r>
            <a:r>
              <a:rPr lang="ar-SA" sz="2000" dirty="0" smtClean="0">
                <a:latin typeface="Alexandria" charset="0"/>
                <a:cs typeface="Alexandria" charset="0"/>
              </a:rPr>
              <a:t>و </a:t>
            </a:r>
            <a:r>
              <a:rPr lang="en-US" sz="2000" b="1" dirty="0" smtClean="0">
                <a:solidFill>
                  <a:srgbClr val="203E5F"/>
                </a:solidFill>
                <a:latin typeface="Alexandria" charset="0"/>
                <a:cs typeface="Alexandria" charset="0"/>
              </a:rPr>
              <a:t>ARCore</a:t>
            </a:r>
            <a:r>
              <a:rPr lang="ar-SA" sz="2000" dirty="0" smtClean="0">
                <a:latin typeface="Alexandria" charset="0"/>
                <a:cs typeface="Alexandria" charset="0"/>
              </a:rPr>
              <a:t> أدوات </a:t>
            </a:r>
            <a:r>
              <a:rPr lang="ar-SA" sz="2000" dirty="0">
                <a:latin typeface="Alexandria" charset="0"/>
                <a:cs typeface="Alexandria" charset="0"/>
              </a:rPr>
              <a:t>أساسية لتطوير تطبيقات واقع معزز </a:t>
            </a:r>
            <a:r>
              <a:rPr lang="ar-SA" sz="2000" dirty="0">
                <a:solidFill>
                  <a:srgbClr val="C00000"/>
                </a:solidFill>
                <a:latin typeface="Alexandria" charset="0"/>
                <a:cs typeface="Alexandria" charset="0"/>
              </a:rPr>
              <a:t>مخصصة للهواتف الذكية</a:t>
            </a:r>
            <a:r>
              <a:rPr lang="ar-SA" sz="2000" dirty="0">
                <a:latin typeface="Alexandria" charset="0"/>
                <a:cs typeface="Alexandria" charset="0"/>
              </a:rPr>
              <a:t>، حيث تُساعد في دمج </a:t>
            </a:r>
            <a:r>
              <a:rPr lang="ar-SA" sz="2000" dirty="0">
                <a:solidFill>
                  <a:srgbClr val="C00000"/>
                </a:solidFill>
                <a:latin typeface="Alexandria" charset="0"/>
                <a:cs typeface="Alexandria" charset="0"/>
              </a:rPr>
              <a:t>العناصر الافتراضية </a:t>
            </a:r>
            <a:r>
              <a:rPr lang="ar-SA" sz="2000" dirty="0">
                <a:latin typeface="Alexandria" charset="0"/>
                <a:cs typeface="Alexandria" charset="0"/>
              </a:rPr>
              <a:t>مع </a:t>
            </a:r>
            <a:r>
              <a:rPr lang="ar-SA" sz="2000" dirty="0">
                <a:solidFill>
                  <a:srgbClr val="C00000"/>
                </a:solidFill>
                <a:latin typeface="Alexandria" charset="0"/>
                <a:cs typeface="Alexandria" charset="0"/>
              </a:rPr>
              <a:t>البيئة الواقعية </a:t>
            </a:r>
            <a:r>
              <a:rPr lang="ar-SA" sz="2000" dirty="0">
                <a:latin typeface="Alexandria" charset="0"/>
                <a:cs typeface="Alexandria" charset="0"/>
              </a:rPr>
              <a:t>بطريقة تفاعلية </a:t>
            </a:r>
            <a:r>
              <a:rPr lang="ar-SA" sz="2000" dirty="0">
                <a:solidFill>
                  <a:srgbClr val="C00000"/>
                </a:solidFill>
                <a:latin typeface="Alexandria" charset="0"/>
                <a:cs typeface="Alexandria" charset="0"/>
              </a:rPr>
              <a:t>تُحسن من تجربة المستخدم </a:t>
            </a:r>
            <a:r>
              <a:rPr lang="ar-SA" sz="2000" dirty="0">
                <a:latin typeface="Alexandria" charset="0"/>
                <a:cs typeface="Alexandria" charset="0"/>
              </a:rPr>
              <a:t>وتعمق فهمه للخبر.</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عاشراً</a:t>
            </a:r>
            <a:r>
              <a:rPr lang="ar-SA" sz="2400" b="1" dirty="0">
                <a:solidFill>
                  <a:srgbClr val="203E5F"/>
                </a:solidFill>
                <a:latin typeface="Alexandria" charset="0"/>
                <a:cs typeface="Alexandria" charset="0"/>
              </a:rPr>
              <a:t>: تطبيقات الواقع المعزز والافتراضي في الصحافة</a:t>
            </a:r>
          </a:p>
        </p:txBody>
      </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64019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78729" y="1537342"/>
            <a:ext cx="10897385" cy="4985980"/>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(أ) نظرًا </a:t>
            </a:r>
            <a:r>
              <a:rPr lang="ar-SA" sz="2000" dirty="0">
                <a:solidFill>
                  <a:srgbClr val="C00000"/>
                </a:solidFill>
                <a:latin typeface="Alexandria" charset="0"/>
                <a:cs typeface="Alexandria" charset="0"/>
              </a:rPr>
              <a:t>لحساسية المعلومات </a:t>
            </a:r>
            <a:r>
              <a:rPr lang="ar-SA" sz="2000" dirty="0">
                <a:latin typeface="Alexandria" charset="0"/>
                <a:cs typeface="Alexandria" charset="0"/>
              </a:rPr>
              <a:t>التي يتعامل معها الصحفيون، تُعتبر </a:t>
            </a:r>
            <a:r>
              <a:rPr lang="ar-SA" sz="2000" dirty="0">
                <a:solidFill>
                  <a:srgbClr val="C00000"/>
                </a:solidFill>
                <a:latin typeface="Alexandria" charset="0"/>
                <a:cs typeface="Alexandria" charset="0"/>
              </a:rPr>
              <a:t>تطبيقات الأمان والتشفير </a:t>
            </a:r>
            <a:r>
              <a:rPr lang="ar-SA" sz="2000" dirty="0">
                <a:latin typeface="Alexandria" charset="0"/>
                <a:cs typeface="Alexandria" charset="0"/>
              </a:rPr>
              <a:t>ضرورية </a:t>
            </a:r>
            <a:r>
              <a:rPr lang="ar-SA" sz="2000" dirty="0">
                <a:solidFill>
                  <a:srgbClr val="C00000"/>
                </a:solidFill>
                <a:latin typeface="Alexandria" charset="0"/>
                <a:cs typeface="Alexandria" charset="0"/>
              </a:rPr>
              <a:t>لحماية</a:t>
            </a:r>
            <a:r>
              <a:rPr lang="ar-SA" sz="2000" dirty="0">
                <a:latin typeface="Alexandria" charset="0"/>
                <a:cs typeface="Alexandria" charset="0"/>
              </a:rPr>
              <a:t> البيانات والمصادر. </a:t>
            </a:r>
            <a:endParaRPr lang="ar-SA" sz="2000" dirty="0" smtClean="0">
              <a:latin typeface="Alexandria" charset="0"/>
              <a:cs typeface="Alexandria" charset="0"/>
            </a:endParaRPr>
          </a:p>
          <a:p>
            <a:pPr algn="just" rtl="1">
              <a:lnSpc>
                <a:spcPct val="150000"/>
              </a:lnSpc>
            </a:pPr>
            <a:endParaRPr lang="ar-SA" sz="1000" dirty="0" smtClean="0">
              <a:latin typeface="Alexandria" charset="0"/>
              <a:cs typeface="Alexandria" charset="0"/>
            </a:endParaRPr>
          </a:p>
          <a:p>
            <a:pPr algn="just" rtl="1">
              <a:lnSpc>
                <a:spcPct val="150000"/>
              </a:lnSpc>
            </a:pPr>
            <a:r>
              <a:rPr lang="ar-SA" sz="2000" dirty="0" smtClean="0">
                <a:latin typeface="Alexandria" charset="0"/>
                <a:cs typeface="Alexandria" charset="0"/>
              </a:rPr>
              <a:t>(ب) يُعد </a:t>
            </a:r>
            <a:r>
              <a:rPr lang="en-US" sz="2000" b="1" dirty="0">
                <a:solidFill>
                  <a:srgbClr val="203E5F"/>
                </a:solidFill>
                <a:latin typeface="Alexandria" charset="0"/>
                <a:cs typeface="Alexandria" charset="0"/>
              </a:rPr>
              <a:t>Signal</a:t>
            </a:r>
            <a:r>
              <a:rPr lang="ar-SA" sz="2000" dirty="0" smtClean="0">
                <a:latin typeface="Alexandria" charset="0"/>
                <a:cs typeface="Alexandria" charset="0"/>
              </a:rPr>
              <a:t> من </a:t>
            </a:r>
            <a:r>
              <a:rPr lang="ar-SA" sz="2000" dirty="0">
                <a:latin typeface="Alexandria" charset="0"/>
                <a:cs typeface="Alexandria" charset="0"/>
              </a:rPr>
              <a:t>أكثر </a:t>
            </a:r>
            <a:r>
              <a:rPr lang="ar-SA" sz="2000" dirty="0">
                <a:solidFill>
                  <a:srgbClr val="C00000"/>
                </a:solidFill>
                <a:latin typeface="Alexandria" charset="0"/>
                <a:cs typeface="Alexandria" charset="0"/>
              </a:rPr>
              <a:t>تطبيقات المراسلة الآمنة </a:t>
            </a:r>
            <a:r>
              <a:rPr lang="ar-SA" sz="2000" dirty="0">
                <a:latin typeface="Alexandria" charset="0"/>
                <a:cs typeface="Alexandria" charset="0"/>
              </a:rPr>
              <a:t>استخدامًا، حيث يوفر </a:t>
            </a:r>
            <a:r>
              <a:rPr lang="ar-SA" sz="2000" dirty="0">
                <a:solidFill>
                  <a:srgbClr val="C00000"/>
                </a:solidFill>
                <a:latin typeface="Alexandria" charset="0"/>
                <a:cs typeface="Alexandria" charset="0"/>
              </a:rPr>
              <a:t>تشفيرًا</a:t>
            </a:r>
            <a:r>
              <a:rPr lang="ar-SA" sz="2000" dirty="0">
                <a:latin typeface="Alexandria" charset="0"/>
                <a:cs typeface="Alexandria" charset="0"/>
              </a:rPr>
              <a:t> من الطرف إلى الطرف يضمن خصوصية الاتصالات والرسائل</a:t>
            </a:r>
            <a:r>
              <a:rPr lang="ar-SA" sz="2000" dirty="0" smtClean="0">
                <a:latin typeface="Alexandria" charset="0"/>
                <a:cs typeface="Alexandria" charset="0"/>
              </a:rPr>
              <a:t>. </a:t>
            </a:r>
            <a:endParaRPr lang="ar-SA" sz="2000" dirty="0">
              <a:latin typeface="Alexandria" charset="0"/>
              <a:cs typeface="Alexandria" charset="0"/>
            </a:endParaRPr>
          </a:p>
          <a:p>
            <a:pPr algn="just" rtl="1">
              <a:lnSpc>
                <a:spcPct val="150000"/>
              </a:lnSpc>
            </a:pPr>
            <a:endParaRPr lang="ar-SA" sz="1000" dirty="0" smtClean="0">
              <a:latin typeface="Alexandria" charset="0"/>
              <a:cs typeface="Alexandria" charset="0"/>
            </a:endParaRPr>
          </a:p>
          <a:p>
            <a:pPr algn="just" rtl="1">
              <a:lnSpc>
                <a:spcPct val="150000"/>
              </a:lnSpc>
            </a:pPr>
            <a:r>
              <a:rPr lang="ar-SA" sz="2000" dirty="0" smtClean="0">
                <a:latin typeface="Alexandria" charset="0"/>
                <a:cs typeface="Alexandria" charset="0"/>
              </a:rPr>
              <a:t>(ج) يقدم </a:t>
            </a:r>
            <a:r>
              <a:rPr lang="en-US" sz="2000" b="1" dirty="0" err="1">
                <a:solidFill>
                  <a:srgbClr val="203E5F"/>
                </a:solidFill>
                <a:latin typeface="Alexandria" charset="0"/>
                <a:cs typeface="Alexandria" charset="0"/>
              </a:rPr>
              <a:t>ProtonMail</a:t>
            </a:r>
            <a:r>
              <a:rPr lang="ar-SA" sz="2000" dirty="0" smtClean="0">
                <a:latin typeface="Alexandria" charset="0"/>
                <a:cs typeface="Alexandria" charset="0"/>
              </a:rPr>
              <a:t> خدمة </a:t>
            </a:r>
            <a:r>
              <a:rPr lang="ar-SA" sz="2000" dirty="0">
                <a:solidFill>
                  <a:srgbClr val="C00000"/>
                </a:solidFill>
                <a:latin typeface="Alexandria" charset="0"/>
                <a:cs typeface="Alexandria" charset="0"/>
              </a:rPr>
              <a:t>بريد إلكتروني مشفر </a:t>
            </a:r>
            <a:r>
              <a:rPr lang="ar-SA" sz="2000" dirty="0">
                <a:latin typeface="Alexandria" charset="0"/>
                <a:cs typeface="Alexandria" charset="0"/>
              </a:rPr>
              <a:t>تضمن سرية المراسلات وتُقلل من مخاطر التعرض للاختراق، مما يُعزز من أمان الاتصال بين الصحفيين والمصادر.  </a:t>
            </a:r>
          </a:p>
          <a:p>
            <a:pPr algn="just" rtl="1">
              <a:lnSpc>
                <a:spcPct val="150000"/>
              </a:lnSpc>
            </a:pPr>
            <a:endParaRPr lang="ar-SA" sz="1000" dirty="0" smtClean="0">
              <a:latin typeface="Alexandria" charset="0"/>
              <a:cs typeface="Alexandria" charset="0"/>
            </a:endParaRPr>
          </a:p>
          <a:p>
            <a:pPr algn="just" rtl="1">
              <a:lnSpc>
                <a:spcPct val="150000"/>
              </a:lnSpc>
            </a:pPr>
            <a:r>
              <a:rPr lang="ar-SA" sz="2000" dirty="0" smtClean="0">
                <a:latin typeface="Alexandria" charset="0"/>
                <a:cs typeface="Alexandria" charset="0"/>
              </a:rPr>
              <a:t>(د) كما </a:t>
            </a:r>
            <a:r>
              <a:rPr lang="ar-SA" sz="2000" dirty="0">
                <a:latin typeface="Alexandria" charset="0"/>
                <a:cs typeface="Alexandria" charset="0"/>
              </a:rPr>
              <a:t>تُستخدم تطبيقات </a:t>
            </a:r>
            <a:r>
              <a:rPr lang="en-US" sz="2000" b="1" dirty="0">
                <a:solidFill>
                  <a:srgbClr val="203E5F"/>
                </a:solidFill>
                <a:latin typeface="Alexandria" charset="0"/>
                <a:cs typeface="Alexandria" charset="0"/>
              </a:rPr>
              <a:t>VPN</a:t>
            </a:r>
            <a:r>
              <a:rPr lang="ar-SA" sz="2000" dirty="0" smtClean="0">
                <a:latin typeface="Alexandria" charset="0"/>
                <a:cs typeface="Alexandria" charset="0"/>
              </a:rPr>
              <a:t> مثل </a:t>
            </a:r>
            <a:r>
              <a:rPr lang="en-US" sz="2000" b="1" dirty="0" err="1">
                <a:solidFill>
                  <a:srgbClr val="203E5F"/>
                </a:solidFill>
                <a:latin typeface="Alexandria" charset="0"/>
                <a:cs typeface="Alexandria" charset="0"/>
              </a:rPr>
              <a:t>NordVPN</a:t>
            </a:r>
            <a:r>
              <a:rPr lang="ar-SA" sz="2000" dirty="0" smtClean="0">
                <a:latin typeface="Alexandria" charset="0"/>
                <a:cs typeface="Alexandria" charset="0"/>
              </a:rPr>
              <a:t> </a:t>
            </a:r>
            <a:r>
              <a:rPr lang="en-US" sz="2000" dirty="0" smtClean="0">
                <a:latin typeface="Alexandria" charset="0"/>
                <a:cs typeface="Alexandria" charset="0"/>
              </a:rPr>
              <a:t> </a:t>
            </a:r>
            <a:r>
              <a:rPr lang="ar-SA" sz="2000" dirty="0">
                <a:latin typeface="Alexandria" charset="0"/>
                <a:cs typeface="Alexandria" charset="0"/>
              </a:rPr>
              <a:t>أو </a:t>
            </a:r>
            <a:r>
              <a:rPr lang="en-US" sz="2000" b="1" dirty="0" err="1">
                <a:solidFill>
                  <a:srgbClr val="203E5F"/>
                </a:solidFill>
                <a:latin typeface="Alexandria" charset="0"/>
                <a:cs typeface="Alexandria" charset="0"/>
              </a:rPr>
              <a:t>ExpressVPN</a:t>
            </a:r>
            <a:r>
              <a:rPr lang="ar-SA" sz="2000" dirty="0" smtClean="0">
                <a:latin typeface="Alexandria" charset="0"/>
                <a:cs typeface="Alexandria" charset="0"/>
              </a:rPr>
              <a:t> لتأمين </a:t>
            </a:r>
            <a:r>
              <a:rPr lang="ar-SA" sz="2000" dirty="0">
                <a:latin typeface="Alexandria" charset="0"/>
                <a:cs typeface="Alexandria" charset="0"/>
              </a:rPr>
              <a:t>الاتصال بالإنترنت أثناء التغطية في الميدان، مما يُساعد على </a:t>
            </a:r>
            <a:r>
              <a:rPr lang="ar-SA" sz="2000" dirty="0">
                <a:solidFill>
                  <a:srgbClr val="C00000"/>
                </a:solidFill>
                <a:latin typeface="Alexandria" charset="0"/>
                <a:cs typeface="Alexandria" charset="0"/>
              </a:rPr>
              <a:t>حماية البيانات المتبادلة </a:t>
            </a:r>
            <a:r>
              <a:rPr lang="ar-SA" sz="2000" dirty="0">
                <a:latin typeface="Alexandria" charset="0"/>
                <a:cs typeface="Alexandria" charset="0"/>
              </a:rPr>
              <a:t>ومنع التعقب أو الرقابة غير المرغوبة.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حادي عشر</a:t>
            </a:r>
            <a:r>
              <a:rPr lang="ar-SA" sz="2400" b="1" dirty="0">
                <a:solidFill>
                  <a:srgbClr val="203E5F"/>
                </a:solidFill>
                <a:latin typeface="Alexandria" charset="0"/>
                <a:cs typeface="Alexandria" charset="0"/>
              </a:rPr>
              <a:t>: تطبيقات الأمان والتشفير </a:t>
            </a:r>
          </a:p>
        </p:txBody>
      </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1018024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78729" y="1537342"/>
            <a:ext cx="10897385" cy="4939814"/>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(أ) تُساهم </a:t>
            </a:r>
            <a:r>
              <a:rPr lang="ar-SA" sz="2000" dirty="0">
                <a:solidFill>
                  <a:srgbClr val="C00000"/>
                </a:solidFill>
                <a:latin typeface="Alexandria" charset="0"/>
                <a:cs typeface="Alexandria" charset="0"/>
              </a:rPr>
              <a:t>تطبيقات كتابة النصوص والتحرير </a:t>
            </a:r>
            <a:r>
              <a:rPr lang="ar-SA" sz="2000" dirty="0">
                <a:latin typeface="Alexandria" charset="0"/>
                <a:cs typeface="Alexandria" charset="0"/>
              </a:rPr>
              <a:t>في تسهيل عملية إعداد التقارير والمقالات عبر الهواتف المحمولة، حيث تُتيح للصحفيين كتابة المحتوى ومشاركته بشكل فوري. </a:t>
            </a:r>
            <a:endParaRPr lang="ar-SA" sz="2000" dirty="0" smtClean="0">
              <a:latin typeface="Alexandria" charset="0"/>
              <a:cs typeface="Alexandria" charset="0"/>
            </a:endParaRPr>
          </a:p>
          <a:p>
            <a:pPr algn="just" rtl="1">
              <a:lnSpc>
                <a:spcPct val="150000"/>
              </a:lnSpc>
            </a:pPr>
            <a:endParaRPr lang="ar-SA" sz="1000" dirty="0">
              <a:latin typeface="Alexandria" charset="0"/>
              <a:cs typeface="Alexandria" charset="0"/>
            </a:endParaRPr>
          </a:p>
          <a:p>
            <a:pPr algn="just" rtl="1">
              <a:lnSpc>
                <a:spcPct val="150000"/>
              </a:lnSpc>
            </a:pPr>
            <a:r>
              <a:rPr lang="ar-SA" sz="2000" dirty="0" smtClean="0">
                <a:latin typeface="Alexandria" charset="0"/>
                <a:cs typeface="Alexandria" charset="0"/>
              </a:rPr>
              <a:t>(ب) يُعد </a:t>
            </a:r>
            <a:r>
              <a:rPr lang="en-US" sz="2000" b="1" dirty="0">
                <a:solidFill>
                  <a:srgbClr val="203E5F"/>
                </a:solidFill>
                <a:latin typeface="Alexandria" charset="0"/>
                <a:cs typeface="Alexandria" charset="0"/>
              </a:rPr>
              <a:t>Google Docs</a:t>
            </a:r>
            <a:r>
              <a:rPr lang="ar-SA" sz="2000" dirty="0" smtClean="0">
                <a:latin typeface="Alexandria" charset="0"/>
                <a:cs typeface="Alexandria" charset="0"/>
              </a:rPr>
              <a:t> من </a:t>
            </a:r>
            <a:r>
              <a:rPr lang="ar-SA" sz="2000" dirty="0">
                <a:latin typeface="Alexandria" charset="0"/>
                <a:cs typeface="Alexandria" charset="0"/>
              </a:rPr>
              <a:t>أبرز هذه التطبيقات، حيث يتيح </a:t>
            </a:r>
            <a:r>
              <a:rPr lang="ar-SA" sz="2000" dirty="0">
                <a:solidFill>
                  <a:srgbClr val="C00000"/>
                </a:solidFill>
                <a:latin typeface="Alexandria" charset="0"/>
                <a:cs typeface="Alexandria" charset="0"/>
              </a:rPr>
              <a:t>تحرير المستندات بشكل تعاوني </a:t>
            </a:r>
            <a:r>
              <a:rPr lang="ar-SA" sz="2000" dirty="0">
                <a:latin typeface="Alexandria" charset="0"/>
                <a:cs typeface="Alexandria" charset="0"/>
              </a:rPr>
              <a:t>في الوقت الحقيقي مع فريق العمل.  </a:t>
            </a:r>
          </a:p>
          <a:p>
            <a:pPr algn="just" rtl="1">
              <a:lnSpc>
                <a:spcPct val="150000"/>
              </a:lnSpc>
            </a:pPr>
            <a:endParaRPr lang="ar-SA" sz="1000" dirty="0" smtClean="0">
              <a:latin typeface="Alexandria" charset="0"/>
              <a:cs typeface="Alexandria" charset="0"/>
            </a:endParaRPr>
          </a:p>
          <a:p>
            <a:pPr algn="just" rtl="1">
              <a:lnSpc>
                <a:spcPct val="150000"/>
              </a:lnSpc>
            </a:pPr>
            <a:r>
              <a:rPr lang="ar-SA" sz="2000" dirty="0" smtClean="0">
                <a:latin typeface="Alexandria" charset="0"/>
                <a:cs typeface="Alexandria" charset="0"/>
              </a:rPr>
              <a:t>(ج) يوفر </a:t>
            </a:r>
            <a:r>
              <a:rPr lang="en-US" sz="2000" b="1" dirty="0">
                <a:solidFill>
                  <a:srgbClr val="203E5F"/>
                </a:solidFill>
                <a:latin typeface="Alexandria" charset="0"/>
                <a:cs typeface="Alexandria" charset="0"/>
              </a:rPr>
              <a:t>Evernote</a:t>
            </a:r>
            <a:r>
              <a:rPr lang="ar-SA" sz="2000" dirty="0" smtClean="0">
                <a:latin typeface="Alexandria" charset="0"/>
                <a:cs typeface="Alexandria" charset="0"/>
              </a:rPr>
              <a:t> </a:t>
            </a:r>
            <a:r>
              <a:rPr lang="en-US" sz="2000" dirty="0" smtClean="0">
                <a:latin typeface="Alexandria" charset="0"/>
                <a:cs typeface="Alexandria" charset="0"/>
              </a:rPr>
              <a:t> </a:t>
            </a:r>
            <a:r>
              <a:rPr lang="ar-SA" sz="2000" dirty="0" smtClean="0">
                <a:latin typeface="Alexandria" charset="0"/>
                <a:cs typeface="Alexandria" charset="0"/>
              </a:rPr>
              <a:t>و </a:t>
            </a:r>
            <a:r>
              <a:rPr lang="en-US" sz="2000" b="1" dirty="0">
                <a:solidFill>
                  <a:srgbClr val="203E5F"/>
                </a:solidFill>
                <a:latin typeface="Alexandria" charset="0"/>
                <a:cs typeface="Alexandria" charset="0"/>
              </a:rPr>
              <a:t>Microsoft OneNote</a:t>
            </a:r>
            <a:r>
              <a:rPr lang="ar-SA" sz="2000" dirty="0" smtClean="0">
                <a:latin typeface="Alexandria" charset="0"/>
                <a:cs typeface="Alexandria" charset="0"/>
              </a:rPr>
              <a:t> أدوات </a:t>
            </a:r>
            <a:r>
              <a:rPr lang="ar-SA" sz="2000" dirty="0">
                <a:latin typeface="Alexandria" charset="0"/>
                <a:cs typeface="Alexandria" charset="0"/>
              </a:rPr>
              <a:t>متقدمة </a:t>
            </a:r>
            <a:r>
              <a:rPr lang="ar-SA" sz="2000" dirty="0">
                <a:solidFill>
                  <a:srgbClr val="C00000"/>
                </a:solidFill>
                <a:latin typeface="Alexandria" charset="0"/>
                <a:cs typeface="Alexandria" charset="0"/>
              </a:rPr>
              <a:t>لتدوين الملاحظات وتنظيم الأفكار وجمع المعلومات</a:t>
            </a:r>
            <a:r>
              <a:rPr lang="ar-SA" sz="2000" dirty="0">
                <a:latin typeface="Alexandria" charset="0"/>
                <a:cs typeface="Alexandria" charset="0"/>
              </a:rPr>
              <a:t> أثناء التغطية الميدانية، مما يُسهم في </a:t>
            </a:r>
            <a:r>
              <a:rPr lang="ar-SA" sz="2000" dirty="0">
                <a:solidFill>
                  <a:srgbClr val="C00000"/>
                </a:solidFill>
                <a:latin typeface="Alexandria" charset="0"/>
                <a:cs typeface="Alexandria" charset="0"/>
              </a:rPr>
              <a:t>تنظيم المحتوى </a:t>
            </a:r>
            <a:r>
              <a:rPr lang="ar-SA" sz="2000" dirty="0">
                <a:latin typeface="Alexandria" charset="0"/>
                <a:cs typeface="Alexandria" charset="0"/>
              </a:rPr>
              <a:t>وإعداده للنشر لاحقًا.  </a:t>
            </a:r>
          </a:p>
          <a:p>
            <a:pPr algn="just" rtl="1">
              <a:lnSpc>
                <a:spcPct val="150000"/>
              </a:lnSpc>
            </a:pPr>
            <a:endParaRPr lang="ar-SA" sz="1000" dirty="0" smtClean="0">
              <a:latin typeface="Alexandria" charset="0"/>
              <a:cs typeface="Alexandria" charset="0"/>
            </a:endParaRPr>
          </a:p>
          <a:p>
            <a:pPr algn="just" rtl="1">
              <a:lnSpc>
                <a:spcPct val="150000"/>
              </a:lnSpc>
            </a:pPr>
            <a:r>
              <a:rPr lang="ar-SA" sz="2000" dirty="0" smtClean="0">
                <a:latin typeface="Alexandria" charset="0"/>
                <a:cs typeface="Alexandria" charset="0"/>
              </a:rPr>
              <a:t>(د) تُساعد </a:t>
            </a:r>
            <a:r>
              <a:rPr lang="ar-SA" sz="2000" dirty="0">
                <a:latin typeface="Alexandria" charset="0"/>
                <a:cs typeface="Alexandria" charset="0"/>
              </a:rPr>
              <a:t>أدوات مثل </a:t>
            </a:r>
            <a:r>
              <a:rPr lang="en-US" sz="2000" b="1" dirty="0" smtClean="0">
                <a:solidFill>
                  <a:srgbClr val="203E5F"/>
                </a:solidFill>
                <a:latin typeface="Alexandria" charset="0"/>
                <a:cs typeface="Alexandria" charset="0"/>
              </a:rPr>
              <a:t>Grammarly</a:t>
            </a:r>
            <a:r>
              <a:rPr lang="ar-SA" sz="2000" b="1" dirty="0" smtClean="0">
                <a:solidFill>
                  <a:srgbClr val="203E5F"/>
                </a:solidFill>
                <a:latin typeface="Alexandria" charset="0"/>
                <a:cs typeface="Alexandria" charset="0"/>
              </a:rPr>
              <a:t> </a:t>
            </a:r>
            <a:r>
              <a:rPr lang="ar-SA" sz="2000" dirty="0" smtClean="0">
                <a:latin typeface="Alexandria" charset="0"/>
                <a:cs typeface="Alexandria" charset="0"/>
              </a:rPr>
              <a:t>في </a:t>
            </a:r>
            <a:r>
              <a:rPr lang="ar-SA" sz="2000" dirty="0">
                <a:solidFill>
                  <a:srgbClr val="C00000"/>
                </a:solidFill>
                <a:latin typeface="Alexandria" charset="0"/>
                <a:cs typeface="Alexandria" charset="0"/>
              </a:rPr>
              <a:t>تدقيق النصوص وتحسينها </a:t>
            </a:r>
            <a:r>
              <a:rPr lang="ar-SA" sz="2000" dirty="0">
                <a:latin typeface="Alexandria" charset="0"/>
                <a:cs typeface="Alexandria" charset="0"/>
              </a:rPr>
              <a:t>من ناحية القواعد اللغوية والأسلوب، مما يُضمن تقديم </a:t>
            </a:r>
            <a:r>
              <a:rPr lang="ar-SA" sz="2000" dirty="0">
                <a:solidFill>
                  <a:srgbClr val="C00000"/>
                </a:solidFill>
                <a:latin typeface="Alexandria" charset="0"/>
                <a:cs typeface="Alexandria" charset="0"/>
              </a:rPr>
              <a:t>محتوى صحفي خالٍ من الأخطاء </a:t>
            </a:r>
            <a:r>
              <a:rPr lang="ar-SA" sz="2000" dirty="0">
                <a:latin typeface="Alexandria" charset="0"/>
                <a:cs typeface="Alexandria" charset="0"/>
              </a:rPr>
              <a:t>اللغوية والنحوية، ويعزز من وضوح الرسالة الإعلامية.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ثاني عشر</a:t>
            </a:r>
            <a:r>
              <a:rPr lang="ar-SA" sz="2400" b="1" dirty="0">
                <a:solidFill>
                  <a:srgbClr val="203E5F"/>
                </a:solidFill>
                <a:latin typeface="Alexandria" charset="0"/>
                <a:cs typeface="Alexandria" charset="0"/>
              </a:rPr>
              <a:t>: تطبيقات المساعدة في كتابة النصوص </a:t>
            </a:r>
            <a:r>
              <a:rPr lang="ar-SA" sz="2400" b="1" dirty="0" smtClean="0">
                <a:solidFill>
                  <a:srgbClr val="203E5F"/>
                </a:solidFill>
                <a:latin typeface="Alexandria" charset="0"/>
                <a:cs typeface="Alexandria" charset="0"/>
              </a:rPr>
              <a:t>والتحرير</a:t>
            </a:r>
            <a:endParaRPr lang="ar-SA" sz="2400" b="1" dirty="0">
              <a:solidFill>
                <a:srgbClr val="203E5F"/>
              </a:solidFill>
              <a:latin typeface="Alexandria" charset="0"/>
              <a:cs typeface="Alexandria" charset="0"/>
            </a:endParaRPr>
          </a:p>
        </p:txBody>
      </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11366086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78729" y="1537342"/>
            <a:ext cx="10897385" cy="4708981"/>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 </a:t>
            </a:r>
            <a:r>
              <a:rPr lang="ar-SA" sz="2000" dirty="0" smtClean="0">
                <a:latin typeface="Alexandria" charset="0"/>
                <a:cs typeface="Alexandria" charset="0"/>
              </a:rPr>
              <a:t>تؤدي </a:t>
            </a:r>
            <a:r>
              <a:rPr lang="ar-SA" sz="2000" dirty="0">
                <a:latin typeface="Alexandria" charset="0"/>
                <a:cs typeface="Alexandria" charset="0"/>
              </a:rPr>
              <a:t>البرامج والتطبيقات </a:t>
            </a:r>
            <a:r>
              <a:rPr lang="ar-SA" sz="2000" dirty="0">
                <a:solidFill>
                  <a:srgbClr val="C00000"/>
                </a:solidFill>
                <a:latin typeface="Alexandria" charset="0"/>
                <a:cs typeface="Alexandria" charset="0"/>
              </a:rPr>
              <a:t>دورًا محوريًا</a:t>
            </a:r>
            <a:r>
              <a:rPr lang="ar-SA" sz="2000" dirty="0">
                <a:latin typeface="Alexandria" charset="0"/>
                <a:cs typeface="Alexandria" charset="0"/>
              </a:rPr>
              <a:t> في </a:t>
            </a:r>
            <a:r>
              <a:rPr lang="ar-SA" sz="2000" dirty="0">
                <a:solidFill>
                  <a:srgbClr val="C00000"/>
                </a:solidFill>
                <a:latin typeface="Alexandria" charset="0"/>
                <a:cs typeface="Alexandria" charset="0"/>
              </a:rPr>
              <a:t>تعزيز كفاءة إنتاج وتحرير وتوزيع </a:t>
            </a:r>
            <a:r>
              <a:rPr lang="ar-SA" sz="2000" dirty="0">
                <a:latin typeface="Alexandria" charset="0"/>
                <a:cs typeface="Alexandria" charset="0"/>
              </a:rPr>
              <a:t>المحتوى الصحفي عبر الهاتف المحمول، إذ تُمكن الصحفيين من العمل بكفاءة عالية حتى في بيئات العمل الميدانية الصعبة</a:t>
            </a:r>
            <a:r>
              <a:rPr lang="ar-SA" sz="2000" dirty="0" smtClean="0">
                <a:latin typeface="Alexandria" charset="0"/>
                <a:cs typeface="Alexandria" charset="0"/>
              </a:rPr>
              <a:t>.</a:t>
            </a:r>
          </a:p>
          <a:p>
            <a:pPr algn="just" rtl="1">
              <a:lnSpc>
                <a:spcPct val="150000"/>
              </a:lnSpc>
            </a:pPr>
            <a:endParaRPr lang="ar-SA" sz="10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smtClean="0">
                <a:latin typeface="Alexandria" charset="0"/>
                <a:cs typeface="Alexandria" charset="0"/>
              </a:rPr>
              <a:t>ينبغي </a:t>
            </a:r>
            <a:r>
              <a:rPr lang="ar-SA" sz="2000" dirty="0">
                <a:latin typeface="Alexandria" charset="0"/>
                <a:cs typeface="Alexandria" charset="0"/>
              </a:rPr>
              <a:t>على الصحفيين </a:t>
            </a:r>
            <a:r>
              <a:rPr lang="ar-SA" sz="2000" dirty="0">
                <a:solidFill>
                  <a:srgbClr val="C00000"/>
                </a:solidFill>
                <a:latin typeface="Alexandria" charset="0"/>
                <a:cs typeface="Alexandria" charset="0"/>
              </a:rPr>
              <a:t>اختيار التطبيقات </a:t>
            </a:r>
            <a:r>
              <a:rPr lang="ar-SA" sz="2000" dirty="0">
                <a:latin typeface="Alexandria" charset="0"/>
                <a:cs typeface="Alexandria" charset="0"/>
              </a:rPr>
              <a:t>التي </a:t>
            </a:r>
            <a:r>
              <a:rPr lang="ar-SA" sz="2000" dirty="0">
                <a:solidFill>
                  <a:srgbClr val="C00000"/>
                </a:solidFill>
                <a:latin typeface="Alexandria" charset="0"/>
                <a:cs typeface="Alexandria" charset="0"/>
              </a:rPr>
              <a:t>تتوافق</a:t>
            </a:r>
            <a:r>
              <a:rPr lang="ar-SA" sz="2000" dirty="0">
                <a:latin typeface="Alexandria" charset="0"/>
                <a:cs typeface="Alexandria" charset="0"/>
              </a:rPr>
              <a:t> مع </a:t>
            </a:r>
            <a:r>
              <a:rPr lang="ar-SA" sz="2000" dirty="0">
                <a:solidFill>
                  <a:srgbClr val="C00000"/>
                </a:solidFill>
                <a:latin typeface="Alexandria" charset="0"/>
                <a:cs typeface="Alexandria" charset="0"/>
              </a:rPr>
              <a:t>احتياجاتهم</a:t>
            </a:r>
            <a:r>
              <a:rPr lang="ar-SA" sz="2000" dirty="0">
                <a:latin typeface="Alexandria" charset="0"/>
                <a:cs typeface="Alexandria" charset="0"/>
              </a:rPr>
              <a:t> </a:t>
            </a:r>
            <a:r>
              <a:rPr lang="ar-SA" sz="2000" dirty="0">
                <a:solidFill>
                  <a:srgbClr val="C00000"/>
                </a:solidFill>
                <a:latin typeface="Alexandria" charset="0"/>
                <a:cs typeface="Alexandria" charset="0"/>
              </a:rPr>
              <a:t>ومتطلبات العمل</a:t>
            </a:r>
            <a:r>
              <a:rPr lang="ar-SA" sz="2000" dirty="0">
                <a:latin typeface="Alexandria" charset="0"/>
                <a:cs typeface="Alexandria" charset="0"/>
              </a:rPr>
              <a:t>، مع الحرص على تحديثها وصيانتها بشكل دوري لضمان الأداء المثالي واستغلال الميزات التقنية المتقدمة.  </a:t>
            </a:r>
            <a:endParaRPr lang="ar-SA" dirty="0">
              <a:latin typeface="Alexandria" charset="0"/>
              <a:cs typeface="Alexandria" charset="0"/>
            </a:endParaRPr>
          </a:p>
          <a:p>
            <a:pPr algn="just" rtl="1">
              <a:lnSpc>
                <a:spcPct val="150000"/>
              </a:lnSpc>
            </a:pPr>
            <a:endParaRPr lang="ar-SA" sz="10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ثالثاً، </a:t>
            </a:r>
            <a:r>
              <a:rPr lang="ar-SA" sz="2000" dirty="0" smtClean="0">
                <a:latin typeface="Alexandria" charset="0"/>
                <a:cs typeface="Alexandria" charset="0"/>
              </a:rPr>
              <a:t>يوصى </a:t>
            </a:r>
            <a:r>
              <a:rPr lang="ar-SA" sz="2000" dirty="0">
                <a:solidFill>
                  <a:srgbClr val="C00000"/>
                </a:solidFill>
                <a:latin typeface="Alexandria" charset="0"/>
                <a:cs typeface="Alexandria" charset="0"/>
              </a:rPr>
              <a:t>بتجربة عدة أدوات </a:t>
            </a:r>
            <a:r>
              <a:rPr lang="ar-SA" sz="2000" dirty="0">
                <a:latin typeface="Alexandria" charset="0"/>
                <a:cs typeface="Alexandria" charset="0"/>
              </a:rPr>
              <a:t>واختيار </a:t>
            </a:r>
            <a:r>
              <a:rPr lang="ar-SA" sz="2000" dirty="0">
                <a:solidFill>
                  <a:srgbClr val="C00000"/>
                </a:solidFill>
                <a:latin typeface="Alexandria" charset="0"/>
                <a:cs typeface="Alexandria" charset="0"/>
              </a:rPr>
              <a:t>الأنسب</a:t>
            </a:r>
            <a:r>
              <a:rPr lang="ar-SA" sz="2000" dirty="0">
                <a:latin typeface="Alexandria" charset="0"/>
                <a:cs typeface="Alexandria" charset="0"/>
              </a:rPr>
              <a:t> من بينها بناءً على </a:t>
            </a:r>
            <a:r>
              <a:rPr lang="ar-SA" sz="2000" dirty="0">
                <a:solidFill>
                  <a:srgbClr val="C00000"/>
                </a:solidFill>
                <a:latin typeface="Alexandria" charset="0"/>
                <a:cs typeface="Alexandria" charset="0"/>
              </a:rPr>
              <a:t>طبيعة التغطية والأهداف التحريرية</a:t>
            </a:r>
            <a:r>
              <a:rPr lang="ar-SA" sz="2000" dirty="0">
                <a:latin typeface="Alexandria" charset="0"/>
                <a:cs typeface="Alexandria" charset="0"/>
              </a:rPr>
              <a:t>، مع الاستثمار في </a:t>
            </a:r>
            <a:r>
              <a:rPr lang="ar-SA" sz="2000" dirty="0">
                <a:solidFill>
                  <a:srgbClr val="C00000"/>
                </a:solidFill>
                <a:latin typeface="Alexandria" charset="0"/>
                <a:cs typeface="Alexandria" charset="0"/>
              </a:rPr>
              <a:t>التدريب المستمر </a:t>
            </a:r>
            <a:r>
              <a:rPr lang="ar-SA" sz="2000" dirty="0">
                <a:latin typeface="Alexandria" charset="0"/>
                <a:cs typeface="Alexandria" charset="0"/>
              </a:rPr>
              <a:t>لاكتساب </a:t>
            </a:r>
            <a:r>
              <a:rPr lang="ar-SA" sz="2000" dirty="0">
                <a:solidFill>
                  <a:srgbClr val="C00000"/>
                </a:solidFill>
                <a:latin typeface="Alexandria" charset="0"/>
                <a:cs typeface="Alexandria" charset="0"/>
              </a:rPr>
              <a:t>مهارات استخدام هذه البرامج </a:t>
            </a:r>
            <a:r>
              <a:rPr lang="ar-SA" sz="2000" dirty="0">
                <a:latin typeface="Alexandria" charset="0"/>
                <a:cs typeface="Alexandria" charset="0"/>
              </a:rPr>
              <a:t>بالشكل الأمثل، مما يساهم في تقديم محتوى إعلامي احترافي يواكب التطورات الرقمية الحديثة.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خاتمة وتوصيات نهائية حول البرامج والتطبيقات </a:t>
            </a:r>
          </a:p>
        </p:txBody>
      </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1043317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183065" y="4233556"/>
            <a:ext cx="9841581" cy="1477328"/>
          </a:xfrm>
          <a:prstGeom prst="rect">
            <a:avLst/>
          </a:prstGeom>
          <a:noFill/>
        </p:spPr>
        <p:txBody>
          <a:bodyPr wrap="square" rtlCol="0">
            <a:spAutoFit/>
          </a:bodyPr>
          <a:lstStyle/>
          <a:p>
            <a:pPr algn="ctr" rtl="1">
              <a:lnSpc>
                <a:spcPct val="150000"/>
              </a:lnSpc>
            </a:pPr>
            <a:r>
              <a:rPr lang="ar-SA" sz="2000" b="1" dirty="0">
                <a:latin typeface="Alexandria" charset="0"/>
                <a:cs typeface="Alexandria" charset="0"/>
              </a:rPr>
              <a:t>فيما يلي شرح تفصيلي لكل مجموعة من التطبيقات والبرامج المستخدمة في صحافة الهاتف المحمول، موضحًا دور كل أداة في عملية الإنتاج، ومكوناتها الأساسية، وطريقة استخدامها </a:t>
            </a:r>
            <a:r>
              <a:rPr lang="ar-SA" sz="2000" b="1" dirty="0" smtClean="0">
                <a:latin typeface="Alexandria" charset="0"/>
                <a:cs typeface="Alexandria" charset="0"/>
              </a:rPr>
              <a:t>الصحيحة</a:t>
            </a:r>
            <a:endParaRPr lang="ar-SA" sz="2000" b="1"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659119" y="1834220"/>
            <a:ext cx="8738646" cy="2031325"/>
          </a:xfrm>
          <a:prstGeom prst="rect">
            <a:avLst/>
          </a:prstGeom>
          <a:noFill/>
        </p:spPr>
        <p:txBody>
          <a:bodyPr wrap="square" rtlCol="0">
            <a:spAutoFit/>
          </a:bodyPr>
          <a:lstStyle/>
          <a:p>
            <a:pPr algn="ctr" rtl="1">
              <a:lnSpc>
                <a:spcPct val="150000"/>
              </a:lnSpc>
            </a:pPr>
            <a:r>
              <a:rPr lang="ar-SA" sz="2800" b="1" dirty="0">
                <a:solidFill>
                  <a:srgbClr val="203E5F"/>
                </a:solidFill>
                <a:latin typeface="Alexandria" charset="0"/>
                <a:cs typeface="Alexandria" charset="0"/>
              </a:rPr>
              <a:t>شرح تفصيلي</a:t>
            </a:r>
          </a:p>
          <a:p>
            <a:pPr algn="ctr" rtl="1">
              <a:lnSpc>
                <a:spcPct val="150000"/>
              </a:lnSpc>
            </a:pPr>
            <a:r>
              <a:rPr lang="ar-SA" sz="2800" b="1" dirty="0">
                <a:solidFill>
                  <a:srgbClr val="203E5F"/>
                </a:solidFill>
                <a:latin typeface="Alexandria" charset="0"/>
                <a:cs typeface="Alexandria" charset="0"/>
              </a:rPr>
              <a:t> </a:t>
            </a:r>
            <a:r>
              <a:rPr lang="ar-SA" sz="2800" b="1" dirty="0" smtClean="0">
                <a:solidFill>
                  <a:srgbClr val="203E5F"/>
                </a:solidFill>
                <a:latin typeface="Alexandria" charset="0"/>
                <a:cs typeface="Alexandria" charset="0"/>
              </a:rPr>
              <a:t>لبعض البرامج </a:t>
            </a:r>
            <a:r>
              <a:rPr lang="ar-SA" sz="2800" b="1" dirty="0">
                <a:solidFill>
                  <a:srgbClr val="203E5F"/>
                </a:solidFill>
                <a:latin typeface="Alexandria" charset="0"/>
                <a:cs typeface="Alexandria" charset="0"/>
              </a:rPr>
              <a:t>والتطبيقات </a:t>
            </a:r>
            <a:r>
              <a:rPr lang="ar-SA" sz="2800" b="1" dirty="0" smtClean="0">
                <a:solidFill>
                  <a:srgbClr val="203E5F"/>
                </a:solidFill>
                <a:latin typeface="Alexandria" charset="0"/>
                <a:cs typeface="Alexandria" charset="0"/>
              </a:rPr>
              <a:t>الأساسية</a:t>
            </a:r>
            <a:br>
              <a:rPr lang="ar-SA" sz="2800" b="1" dirty="0" smtClean="0">
                <a:solidFill>
                  <a:srgbClr val="203E5F"/>
                </a:solidFill>
                <a:latin typeface="Alexandria" charset="0"/>
                <a:cs typeface="Alexandria" charset="0"/>
              </a:rPr>
            </a:br>
            <a:r>
              <a:rPr lang="ar-SA" sz="2800" b="1" dirty="0" smtClean="0">
                <a:solidFill>
                  <a:srgbClr val="203E5F"/>
                </a:solidFill>
                <a:latin typeface="Alexandria" charset="0"/>
                <a:cs typeface="Alexandria" charset="0"/>
              </a:rPr>
              <a:t> </a:t>
            </a:r>
            <a:r>
              <a:rPr lang="ar-SA" sz="2800" b="1" dirty="0">
                <a:solidFill>
                  <a:srgbClr val="203E5F"/>
                </a:solidFill>
                <a:latin typeface="Alexandria" charset="0"/>
                <a:cs typeface="Alexandria" charset="0"/>
              </a:rPr>
              <a:t>في صحافة الهاتف المحمول</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1494976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9">
                                            <p:txEl>
                                              <p:pRg st="0" end="0"/>
                                            </p:txEl>
                                          </p:spTgt>
                                        </p:tgtEl>
                                        <p:attrNameLst>
                                          <p:attrName>style.visibility</p:attrName>
                                        </p:attrNameLst>
                                      </p:cBhvr>
                                      <p:to>
                                        <p:strVal val="visible"/>
                                      </p:to>
                                    </p:set>
                                    <p:animEffect transition="in" filter="fade">
                                      <p:cBhvr>
                                        <p:cTn id="21"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
        <p:nvSpPr>
          <p:cNvPr id="8" name="TextBox 7">
            <a:extLst>
              <a:ext uri="{FF2B5EF4-FFF2-40B4-BE49-F238E27FC236}">
                <a16:creationId xmlns:a16="http://schemas.microsoft.com/office/drawing/2014/main" id="{A93DF751-7A75-3AF2-5F66-10B80BC86666}"/>
              </a:ext>
            </a:extLst>
          </p:cNvPr>
          <p:cNvSpPr txBox="1"/>
          <p:nvPr/>
        </p:nvSpPr>
        <p:spPr>
          <a:xfrm>
            <a:off x="2158113" y="1331081"/>
            <a:ext cx="7350256" cy="829651"/>
          </a:xfrm>
          <a:prstGeom prst="rect">
            <a:avLst/>
          </a:prstGeom>
          <a:noFill/>
        </p:spPr>
        <p:txBody>
          <a:bodyPr wrap="square" rtlCol="0">
            <a:spAutoFit/>
          </a:bodyPr>
          <a:lstStyle/>
          <a:p>
            <a:pPr algn="r" rtl="1">
              <a:lnSpc>
                <a:spcPct val="150000"/>
              </a:lnSpc>
            </a:pPr>
            <a:r>
              <a:rPr lang="ar-SA" sz="3600" b="1" dirty="0" smtClean="0">
                <a:solidFill>
                  <a:srgbClr val="C00000"/>
                </a:solidFill>
                <a:latin typeface="Alexandria" charset="0"/>
                <a:cs typeface="Alexandria" charset="0"/>
              </a:rPr>
              <a:t>مجموعة تطبيقات </a:t>
            </a:r>
            <a:r>
              <a:rPr lang="ar-SA" sz="3600" b="1" dirty="0">
                <a:solidFill>
                  <a:srgbClr val="C00000"/>
                </a:solidFill>
                <a:latin typeface="Alexandria" charset="0"/>
                <a:cs typeface="Alexandria" charset="0"/>
              </a:rPr>
              <a:t>تحرير الفيديو</a:t>
            </a:r>
          </a:p>
        </p:txBody>
      </p:sp>
      <p:pic>
        <p:nvPicPr>
          <p:cNvPr id="10" name="Picture 2" descr="Video editing app | Mobile video editing | Adobe Premiere Rus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0548" y="2571865"/>
            <a:ext cx="1003922" cy="10039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1" name="Picture 2" descr="LumaFusio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38098" y="2593235"/>
            <a:ext cx="961183" cy="9611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2" name="Picture 2" descr="KineMaster - YouTub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17465" y="2608052"/>
            <a:ext cx="989078" cy="9890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6" name="Rectangle 5"/>
          <p:cNvSpPr/>
          <p:nvPr/>
        </p:nvSpPr>
        <p:spPr>
          <a:xfrm>
            <a:off x="7755751" y="3872626"/>
            <a:ext cx="2773515" cy="507831"/>
          </a:xfrm>
          <a:prstGeom prst="rect">
            <a:avLst/>
          </a:prstGeom>
        </p:spPr>
        <p:txBody>
          <a:bodyPr wrap="none">
            <a:spAutoFit/>
          </a:bodyPr>
          <a:lstStyle/>
          <a:p>
            <a:pPr algn="ctr" rtl="1">
              <a:lnSpc>
                <a:spcPct val="150000"/>
              </a:lnSpc>
            </a:pPr>
            <a:r>
              <a:rPr lang="en-US" b="1" dirty="0">
                <a:solidFill>
                  <a:srgbClr val="00005B"/>
                </a:solidFill>
                <a:latin typeface="Alexandria" charset="0"/>
                <a:cs typeface="Alexandria" charset="0"/>
              </a:rPr>
              <a:t>Adobe Premiere Rush</a:t>
            </a:r>
            <a:endParaRPr lang="ar-SA" b="1" dirty="0">
              <a:solidFill>
                <a:srgbClr val="00005B"/>
              </a:solidFill>
              <a:latin typeface="Alexandria" charset="0"/>
              <a:cs typeface="Alexandria" charset="0"/>
            </a:endParaRPr>
          </a:p>
        </p:txBody>
      </p:sp>
      <p:sp>
        <p:nvSpPr>
          <p:cNvPr id="13" name="Rectangle 12"/>
          <p:cNvSpPr/>
          <p:nvPr/>
        </p:nvSpPr>
        <p:spPr>
          <a:xfrm>
            <a:off x="5016351" y="3871872"/>
            <a:ext cx="1633781" cy="461024"/>
          </a:xfrm>
          <a:prstGeom prst="rect">
            <a:avLst/>
          </a:prstGeom>
        </p:spPr>
        <p:txBody>
          <a:bodyPr wrap="none">
            <a:spAutoFit/>
          </a:bodyPr>
          <a:lstStyle/>
          <a:p>
            <a:pPr algn="ctr" rtl="1">
              <a:lnSpc>
                <a:spcPct val="150000"/>
              </a:lnSpc>
            </a:pPr>
            <a:r>
              <a:rPr lang="en-US" b="1" dirty="0">
                <a:solidFill>
                  <a:srgbClr val="19174C"/>
                </a:solidFill>
                <a:latin typeface="Alexandria" charset="0"/>
                <a:cs typeface="Alexandria" charset="0"/>
              </a:rPr>
              <a:t>LumaFusion</a:t>
            </a:r>
            <a:endParaRPr lang="ar-SA" b="1" dirty="0">
              <a:solidFill>
                <a:srgbClr val="19174C"/>
              </a:solidFill>
              <a:latin typeface="Alexandria" charset="0"/>
              <a:cs typeface="Alexandria" charset="0"/>
            </a:endParaRPr>
          </a:p>
        </p:txBody>
      </p:sp>
      <p:sp>
        <p:nvSpPr>
          <p:cNvPr id="14" name="Rectangle 13"/>
          <p:cNvSpPr/>
          <p:nvPr/>
        </p:nvSpPr>
        <p:spPr>
          <a:xfrm>
            <a:off x="1931181" y="3872626"/>
            <a:ext cx="1561645" cy="507831"/>
          </a:xfrm>
          <a:prstGeom prst="rect">
            <a:avLst/>
          </a:prstGeom>
        </p:spPr>
        <p:txBody>
          <a:bodyPr wrap="none">
            <a:spAutoFit/>
          </a:bodyPr>
          <a:lstStyle/>
          <a:p>
            <a:pPr algn="ctr" rtl="1">
              <a:lnSpc>
                <a:spcPct val="150000"/>
              </a:lnSpc>
            </a:pPr>
            <a:r>
              <a:rPr lang="en-US" b="1" dirty="0">
                <a:solidFill>
                  <a:srgbClr val="EE1C49"/>
                </a:solidFill>
                <a:latin typeface="Alexandria" charset="0"/>
                <a:cs typeface="Alexandria" charset="0"/>
              </a:rPr>
              <a:t>Kinemaster</a:t>
            </a:r>
            <a:endParaRPr lang="ar-SA" b="1" dirty="0">
              <a:solidFill>
                <a:srgbClr val="EE1C49"/>
              </a:solidFill>
              <a:latin typeface="Alexandria" charset="0"/>
              <a:cs typeface="Alexandria" charset="0"/>
            </a:endParaRPr>
          </a:p>
        </p:txBody>
      </p:sp>
      <p:pic>
        <p:nvPicPr>
          <p:cNvPr id="15" name="Picture 4" descr="Premiere Rush CC is Adobe's new all-in-one video editing tool for ..."/>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038441" y="4456801"/>
            <a:ext cx="2412830" cy="15418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6" name="Picture 4" descr="Luma Touch releases major new features in LumaFusion 1.5 - LumaTouch"/>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75903" y="4456801"/>
            <a:ext cx="2485572" cy="16578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7" name="Picture 4" descr="KineMaster review | TechRada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70773" y="4740122"/>
            <a:ext cx="2682460" cy="13108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7919010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1000"/>
                                        <p:tgtEl>
                                          <p:spTgt spid="13"/>
                                        </p:tgtEl>
                                      </p:cBhvr>
                                    </p:animEffect>
                                    <p:anim calcmode="lin" valueType="num">
                                      <p:cBhvr>
                                        <p:cTn id="35" dur="1000" fill="hold"/>
                                        <p:tgtEl>
                                          <p:spTgt spid="13"/>
                                        </p:tgtEl>
                                        <p:attrNameLst>
                                          <p:attrName>ppt_x</p:attrName>
                                        </p:attrNameLst>
                                      </p:cBhvr>
                                      <p:tavLst>
                                        <p:tav tm="0">
                                          <p:val>
                                            <p:strVal val="#ppt_x"/>
                                          </p:val>
                                        </p:tav>
                                        <p:tav tm="100000">
                                          <p:val>
                                            <p:strVal val="#ppt_x"/>
                                          </p:val>
                                        </p:tav>
                                      </p:tavLst>
                                    </p:anim>
                                    <p:anim calcmode="lin" valueType="num">
                                      <p:cBhvr>
                                        <p:cTn id="36" dur="1000" fill="hold"/>
                                        <p:tgtEl>
                                          <p:spTgt spid="13"/>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1000"/>
                                        <p:tgtEl>
                                          <p:spTgt spid="14"/>
                                        </p:tgtEl>
                                      </p:cBhvr>
                                    </p:animEffect>
                                    <p:anim calcmode="lin" valueType="num">
                                      <p:cBhvr>
                                        <p:cTn id="40" dur="1000" fill="hold"/>
                                        <p:tgtEl>
                                          <p:spTgt spid="14"/>
                                        </p:tgtEl>
                                        <p:attrNameLst>
                                          <p:attrName>ppt_x</p:attrName>
                                        </p:attrNameLst>
                                      </p:cBhvr>
                                      <p:tavLst>
                                        <p:tav tm="0">
                                          <p:val>
                                            <p:strVal val="#ppt_x"/>
                                          </p:val>
                                        </p:tav>
                                        <p:tav tm="100000">
                                          <p:val>
                                            <p:strVal val="#ppt_x"/>
                                          </p:val>
                                        </p:tav>
                                      </p:tavLst>
                                    </p:anim>
                                    <p:anim calcmode="lin" valueType="num">
                                      <p:cBhvr>
                                        <p:cTn id="41" dur="1000" fill="hold"/>
                                        <p:tgtEl>
                                          <p:spTgt spid="14"/>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1000"/>
                                        <p:tgtEl>
                                          <p:spTgt spid="15"/>
                                        </p:tgtEl>
                                      </p:cBhvr>
                                    </p:animEffect>
                                    <p:anim calcmode="lin" valueType="num">
                                      <p:cBhvr>
                                        <p:cTn id="45" dur="1000" fill="hold"/>
                                        <p:tgtEl>
                                          <p:spTgt spid="15"/>
                                        </p:tgtEl>
                                        <p:attrNameLst>
                                          <p:attrName>ppt_x</p:attrName>
                                        </p:attrNameLst>
                                      </p:cBhvr>
                                      <p:tavLst>
                                        <p:tav tm="0">
                                          <p:val>
                                            <p:strVal val="#ppt_x"/>
                                          </p:val>
                                        </p:tav>
                                        <p:tav tm="100000">
                                          <p:val>
                                            <p:strVal val="#ppt_x"/>
                                          </p:val>
                                        </p:tav>
                                      </p:tavLst>
                                    </p:anim>
                                    <p:anim calcmode="lin" valueType="num">
                                      <p:cBhvr>
                                        <p:cTn id="46" dur="1000" fill="hold"/>
                                        <p:tgtEl>
                                          <p:spTgt spid="15"/>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1000"/>
                                        <p:tgtEl>
                                          <p:spTgt spid="16"/>
                                        </p:tgtEl>
                                      </p:cBhvr>
                                    </p:animEffect>
                                    <p:anim calcmode="lin" valueType="num">
                                      <p:cBhvr>
                                        <p:cTn id="50" dur="1000" fill="hold"/>
                                        <p:tgtEl>
                                          <p:spTgt spid="16"/>
                                        </p:tgtEl>
                                        <p:attrNameLst>
                                          <p:attrName>ppt_x</p:attrName>
                                        </p:attrNameLst>
                                      </p:cBhvr>
                                      <p:tavLst>
                                        <p:tav tm="0">
                                          <p:val>
                                            <p:strVal val="#ppt_x"/>
                                          </p:val>
                                        </p:tav>
                                        <p:tav tm="100000">
                                          <p:val>
                                            <p:strVal val="#ppt_x"/>
                                          </p:val>
                                        </p:tav>
                                      </p:tavLst>
                                    </p:anim>
                                    <p:anim calcmode="lin" valueType="num">
                                      <p:cBhvr>
                                        <p:cTn id="51" dur="1000" fill="hold"/>
                                        <p:tgtEl>
                                          <p:spTgt spid="16"/>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1000"/>
                                        <p:tgtEl>
                                          <p:spTgt spid="17"/>
                                        </p:tgtEl>
                                      </p:cBhvr>
                                    </p:animEffect>
                                    <p:anim calcmode="lin" valueType="num">
                                      <p:cBhvr>
                                        <p:cTn id="55" dur="1000" fill="hold"/>
                                        <p:tgtEl>
                                          <p:spTgt spid="17"/>
                                        </p:tgtEl>
                                        <p:attrNameLst>
                                          <p:attrName>ppt_x</p:attrName>
                                        </p:attrNameLst>
                                      </p:cBhvr>
                                      <p:tavLst>
                                        <p:tav tm="0">
                                          <p:val>
                                            <p:strVal val="#ppt_x"/>
                                          </p:val>
                                        </p:tav>
                                        <p:tav tm="100000">
                                          <p:val>
                                            <p:strVal val="#ppt_x"/>
                                          </p:val>
                                        </p:tav>
                                      </p:tavLst>
                                    </p:anim>
                                    <p:anim calcmode="lin" valueType="num">
                                      <p:cBhvr>
                                        <p:cTn id="5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3"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97584" y="1202845"/>
            <a:ext cx="11080646" cy="5770811"/>
          </a:xfrm>
          <a:prstGeom prst="rect">
            <a:avLst/>
          </a:prstGeom>
          <a:noFill/>
        </p:spPr>
        <p:txBody>
          <a:bodyPr wrap="square" rtlCol="0">
            <a:spAutoFit/>
          </a:bodyPr>
          <a:lstStyle/>
          <a:p>
            <a:pPr algn="just" rtl="1">
              <a:lnSpc>
                <a:spcPct val="150000"/>
              </a:lnSpc>
            </a:pPr>
            <a:r>
              <a:rPr lang="ar-SA" sz="2000" b="1" dirty="0" smtClean="0">
                <a:solidFill>
                  <a:srgbClr val="00005B"/>
                </a:solidFill>
                <a:latin typeface="Alexandria" charset="0"/>
                <a:cs typeface="Alexandria" charset="0"/>
              </a:rPr>
              <a:t>أولاً: الدور والمميزات:</a:t>
            </a:r>
          </a:p>
          <a:p>
            <a:pPr algn="just" rtl="1">
              <a:lnSpc>
                <a:spcPct val="150000"/>
              </a:lnSpc>
            </a:pPr>
            <a:r>
              <a:rPr lang="ar-SA" sz="2000" dirty="0">
                <a:latin typeface="Alexandria" charset="0"/>
                <a:cs typeface="Alexandria" charset="0"/>
              </a:rPr>
              <a:t> يُعد </a:t>
            </a:r>
            <a:r>
              <a:rPr lang="en-US" sz="2000" dirty="0">
                <a:latin typeface="Alexandria" charset="0"/>
                <a:cs typeface="Alexandria" charset="0"/>
              </a:rPr>
              <a:t>Adobe Premiere </a:t>
            </a:r>
            <a:r>
              <a:rPr lang="en-US" sz="2000" dirty="0" smtClean="0">
                <a:latin typeface="Alexandria" charset="0"/>
                <a:cs typeface="Alexandria" charset="0"/>
              </a:rPr>
              <a:t>Rush</a:t>
            </a:r>
            <a:r>
              <a:rPr lang="ar-SA" sz="2000" dirty="0" smtClean="0">
                <a:latin typeface="Alexandria" charset="0"/>
                <a:cs typeface="Alexandria" charset="0"/>
              </a:rPr>
              <a:t> تطبيقًا </a:t>
            </a:r>
            <a:r>
              <a:rPr lang="ar-SA" sz="2000" dirty="0">
                <a:latin typeface="Alexandria" charset="0"/>
                <a:cs typeface="Alexandria" charset="0"/>
              </a:rPr>
              <a:t>متعدد المنصات يتيح تحرير الفيديو بسهولة باستخدام واجهة مستخدم </a:t>
            </a:r>
            <a:r>
              <a:rPr lang="ar-SA" sz="2000" dirty="0" smtClean="0">
                <a:latin typeface="Alexandria" charset="0"/>
                <a:cs typeface="Alexandria" charset="0"/>
              </a:rPr>
              <a:t>بسيطة، </a:t>
            </a:r>
            <a:r>
              <a:rPr lang="ar-SA" sz="2000" dirty="0">
                <a:latin typeface="Alexandria" charset="0"/>
                <a:cs typeface="Alexandria" charset="0"/>
              </a:rPr>
              <a:t>يتميز التطبيق بدعم تحرير متعدد المسارات، وإضافة تأثيرات انتقالية، وتصحيح الألوان، مما يتيح إنتاج فيديوهات بجودة عالية دون الحاجة إلى خبرة تقنية معقدة.  </a:t>
            </a:r>
            <a:endParaRPr lang="en-US" sz="2000" dirty="0" smtClean="0">
              <a:latin typeface="Alexandria" charset="0"/>
              <a:cs typeface="Alexandria" charset="0"/>
            </a:endParaRPr>
          </a:p>
          <a:p>
            <a:pPr algn="just" rtl="1">
              <a:lnSpc>
                <a:spcPct val="150000"/>
              </a:lnSpc>
            </a:pPr>
            <a:r>
              <a:rPr lang="ar-SA" sz="2000" b="1" dirty="0" smtClean="0">
                <a:solidFill>
                  <a:srgbClr val="00005B"/>
                </a:solidFill>
                <a:latin typeface="Alexandria" charset="0"/>
                <a:cs typeface="Alexandria" charset="0"/>
              </a:rPr>
              <a:t>ثانياً: المكونات الأساسية:  </a:t>
            </a:r>
            <a:endParaRPr lang="ar-SA" sz="2000" b="1" dirty="0">
              <a:solidFill>
                <a:srgbClr val="00005B"/>
              </a:solidFill>
              <a:latin typeface="Alexandria" charset="0"/>
              <a:cs typeface="Alexandria" charset="0"/>
            </a:endParaRPr>
          </a:p>
          <a:p>
            <a:pPr algn="just" rtl="1">
              <a:lnSpc>
                <a:spcPct val="150000"/>
              </a:lnSpc>
            </a:pPr>
            <a:r>
              <a:rPr lang="ar-SA" sz="2000" dirty="0">
                <a:latin typeface="Alexandria" charset="0"/>
                <a:cs typeface="Alexandria" charset="0"/>
              </a:rPr>
              <a:t>  يحتوي على أدوات قص ودمج المقاطع، وإضافة الموسيقى والمؤثرات الصوتية، وتعديل الإضاءة والألوان. كما يدعم تصدير الفيديو بدقة تصل إلى </a:t>
            </a:r>
            <a:r>
              <a:rPr lang="en-US" sz="2000" dirty="0">
                <a:latin typeface="Alexandria" charset="0"/>
                <a:cs typeface="Alexandria" charset="0"/>
              </a:rPr>
              <a:t>4K</a:t>
            </a:r>
            <a:r>
              <a:rPr lang="ar-SA" sz="2000" dirty="0" smtClean="0">
                <a:latin typeface="Alexandria" charset="0"/>
                <a:cs typeface="Alexandria" charset="0"/>
              </a:rPr>
              <a:t>.</a:t>
            </a:r>
            <a:endParaRPr lang="ar-SA" sz="2000" dirty="0">
              <a:latin typeface="Alexandria" charset="0"/>
              <a:cs typeface="Alexandria" charset="0"/>
            </a:endParaRPr>
          </a:p>
          <a:p>
            <a:pPr algn="just" rtl="1">
              <a:lnSpc>
                <a:spcPct val="150000"/>
              </a:lnSpc>
            </a:pPr>
            <a:r>
              <a:rPr lang="ar-SA" sz="2000" b="1" dirty="0" smtClean="0">
                <a:solidFill>
                  <a:srgbClr val="00005B"/>
                </a:solidFill>
                <a:latin typeface="Alexandria" charset="0"/>
                <a:cs typeface="Alexandria" charset="0"/>
              </a:rPr>
              <a:t>ثالثاً: طريقة الاستخدام:</a:t>
            </a:r>
            <a:endParaRPr lang="ar-SA" sz="2000" b="1" dirty="0">
              <a:solidFill>
                <a:srgbClr val="00005B"/>
              </a:solidFill>
              <a:latin typeface="Alexandria" charset="0"/>
              <a:cs typeface="Alexandria" charset="0"/>
            </a:endParaRPr>
          </a:p>
          <a:p>
            <a:pPr algn="just" rtl="1">
              <a:lnSpc>
                <a:spcPct val="150000"/>
              </a:lnSpc>
            </a:pPr>
            <a:r>
              <a:rPr lang="ar-SA" sz="2000" dirty="0">
                <a:latin typeface="Alexandria" charset="0"/>
                <a:cs typeface="Alexandria" charset="0"/>
              </a:rPr>
              <a:t>  يبدأ المستخدم باستيراد المقاطع المصورة من هاتفه، ثم يستخدم أدوات التحرير لتعديل اللقطات، إضافة تأثيرات نصية وانتقالات بين المقاطع، وفي النهاية يقوم بتصدير الفيديو لمشاركته على وسائل التواصل الاجتماعي أو منصات النشر</a:t>
            </a:r>
            <a:r>
              <a:rPr lang="ar-SA" sz="2000" dirty="0" smtClean="0">
                <a:latin typeface="Alexandria" charset="0"/>
                <a:cs typeface="Alexandria" charset="0"/>
              </a:rPr>
              <a:t>.</a:t>
            </a:r>
          </a:p>
          <a:p>
            <a:pPr algn="just" rtl="1">
              <a:lnSpc>
                <a:spcPct val="150000"/>
              </a:lnSpc>
            </a:pPr>
            <a:endParaRPr lang="ar-SA" sz="700" b="1" dirty="0" smtClean="0">
              <a:latin typeface="Alexandria" charset="0"/>
              <a:cs typeface="Alexandria" charset="0"/>
            </a:endParaRPr>
          </a:p>
          <a:p>
            <a:pPr algn="just" rtl="1">
              <a:lnSpc>
                <a:spcPct val="150000"/>
              </a:lnSpc>
            </a:pPr>
            <a:r>
              <a:rPr lang="ar-SA" sz="1600" b="1" dirty="0" smtClean="0">
                <a:latin typeface="Alexandria" charset="0"/>
                <a:cs typeface="Alexandria" charset="0"/>
              </a:rPr>
              <a:t>رابط التطبيق: </a:t>
            </a:r>
            <a:r>
              <a:rPr lang="en-US" sz="1600" b="1" dirty="0">
                <a:latin typeface="Alexandria" charset="0"/>
                <a:cs typeface="Alexandria" charset="0"/>
              </a:rPr>
              <a:t>https://www.adobe.com/products/premiere-rush.html</a:t>
            </a:r>
            <a:endParaRPr lang="ar-SA" sz="1600" b="1"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
        <p:nvSpPr>
          <p:cNvPr id="6" name="Rectangle 5"/>
          <p:cNvSpPr/>
          <p:nvPr/>
        </p:nvSpPr>
        <p:spPr>
          <a:xfrm>
            <a:off x="4738965" y="778789"/>
            <a:ext cx="3635932" cy="583878"/>
          </a:xfrm>
          <a:prstGeom prst="rect">
            <a:avLst/>
          </a:prstGeom>
        </p:spPr>
        <p:txBody>
          <a:bodyPr wrap="none">
            <a:spAutoFit/>
          </a:bodyPr>
          <a:lstStyle/>
          <a:p>
            <a:pPr algn="ctr" rtl="1">
              <a:lnSpc>
                <a:spcPct val="150000"/>
              </a:lnSpc>
            </a:pPr>
            <a:r>
              <a:rPr lang="en-US" sz="2400" b="1" dirty="0">
                <a:solidFill>
                  <a:srgbClr val="00005B"/>
                </a:solidFill>
                <a:latin typeface="Alexandria" charset="0"/>
                <a:cs typeface="Alexandria" charset="0"/>
              </a:rPr>
              <a:t>Adobe Premiere Rush</a:t>
            </a:r>
            <a:endParaRPr lang="ar-SA" sz="2400" b="1" dirty="0">
              <a:solidFill>
                <a:srgbClr val="00005B"/>
              </a:solidFill>
              <a:latin typeface="Alexandria" charset="0"/>
              <a:cs typeface="Alexandria" charset="0"/>
            </a:endParaRPr>
          </a:p>
        </p:txBody>
      </p:sp>
      <p:pic>
        <p:nvPicPr>
          <p:cNvPr id="3074" name="Picture 2" descr="Video editing app | Mobile video editing | Adobe Premiere Rus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6055" y="638333"/>
            <a:ext cx="1003922" cy="10039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4049601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fade">
                                      <p:cBhvr>
                                        <p:cTn id="3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82426" y="1465983"/>
            <a:ext cx="10911662" cy="5309146"/>
          </a:xfrm>
          <a:prstGeom prst="rect">
            <a:avLst/>
          </a:prstGeom>
          <a:noFill/>
        </p:spPr>
        <p:txBody>
          <a:bodyPr wrap="square" rtlCol="0">
            <a:spAutoFit/>
          </a:bodyPr>
          <a:lstStyle/>
          <a:p>
            <a:pPr algn="just" rtl="1">
              <a:lnSpc>
                <a:spcPct val="150000"/>
              </a:lnSpc>
            </a:pPr>
            <a:r>
              <a:rPr lang="ar-SA" sz="2000" b="1" dirty="0" smtClean="0">
                <a:solidFill>
                  <a:srgbClr val="19174C"/>
                </a:solidFill>
                <a:latin typeface="Alexandria" charset="0"/>
                <a:cs typeface="Alexandria" charset="0"/>
              </a:rPr>
              <a:t>أولاً: الدور والمميزات:</a:t>
            </a:r>
          </a:p>
          <a:p>
            <a:pPr algn="just" rtl="1">
              <a:lnSpc>
                <a:spcPct val="150000"/>
              </a:lnSpc>
            </a:pPr>
            <a:r>
              <a:rPr lang="ar-SA" sz="2000" dirty="0">
                <a:latin typeface="Alexandria" charset="0"/>
                <a:cs typeface="Alexandria" charset="0"/>
              </a:rPr>
              <a:t> يُعتبر </a:t>
            </a:r>
            <a:r>
              <a:rPr lang="en-US" sz="2000" dirty="0" smtClean="0">
                <a:latin typeface="Alexandria" charset="0"/>
                <a:cs typeface="Alexandria" charset="0"/>
              </a:rPr>
              <a:t>LumaFusion</a:t>
            </a:r>
            <a:r>
              <a:rPr lang="ar-SA" sz="2000" dirty="0" smtClean="0">
                <a:latin typeface="Alexandria" charset="0"/>
                <a:cs typeface="Alexandria" charset="0"/>
              </a:rPr>
              <a:t> من </a:t>
            </a:r>
            <a:r>
              <a:rPr lang="ar-SA" sz="2000" dirty="0">
                <a:latin typeface="Alexandria" charset="0"/>
                <a:cs typeface="Alexandria" charset="0"/>
              </a:rPr>
              <a:t>أقوى تطبيقات تحرير الفيديو على الأجهزة المحمولة، حيث يوفر تحكمًا احترافيًا في تحرير الفيديو، مع دعم تعدد المسارات، وتعديل الألوان، والمؤثرات الخاصة. </a:t>
            </a:r>
            <a:endParaRPr lang="en-US" sz="2000" dirty="0" smtClean="0">
              <a:latin typeface="Alexandria" charset="0"/>
              <a:cs typeface="Alexandria" charset="0"/>
            </a:endParaRPr>
          </a:p>
          <a:p>
            <a:pPr algn="just" rtl="1">
              <a:lnSpc>
                <a:spcPct val="150000"/>
              </a:lnSpc>
            </a:pPr>
            <a:r>
              <a:rPr lang="ar-SA" sz="2000" b="1" dirty="0" smtClean="0">
                <a:solidFill>
                  <a:srgbClr val="19174C"/>
                </a:solidFill>
                <a:latin typeface="Alexandria" charset="0"/>
                <a:cs typeface="Alexandria" charset="0"/>
              </a:rPr>
              <a:t>ثانياً: المكونات الأساسية:  </a:t>
            </a:r>
            <a:endParaRPr lang="ar-SA" sz="2000" b="1" dirty="0">
              <a:solidFill>
                <a:srgbClr val="19174C"/>
              </a:solidFill>
              <a:latin typeface="Alexandria" charset="0"/>
              <a:cs typeface="Alexandria" charset="0"/>
            </a:endParaRPr>
          </a:p>
          <a:p>
            <a:pPr algn="just" rtl="1">
              <a:lnSpc>
                <a:spcPct val="150000"/>
              </a:lnSpc>
            </a:pPr>
            <a:r>
              <a:rPr lang="ar-SA" sz="2000" dirty="0">
                <a:latin typeface="Alexandria" charset="0"/>
                <a:cs typeface="Alexandria" charset="0"/>
              </a:rPr>
              <a:t> يشمل أدوات تعديل الصوت والفيديو مع إمكانية إضافة طبقات متعددة، وضبط الإضاءة والتباين يدويًا، ودعم تكامل مع خدمات التخزين السحابي. </a:t>
            </a:r>
          </a:p>
          <a:p>
            <a:pPr algn="just" rtl="1">
              <a:lnSpc>
                <a:spcPct val="150000"/>
              </a:lnSpc>
            </a:pPr>
            <a:r>
              <a:rPr lang="ar-SA" sz="2000" b="1" dirty="0" smtClean="0">
                <a:solidFill>
                  <a:srgbClr val="19174C"/>
                </a:solidFill>
                <a:latin typeface="Alexandria" charset="0"/>
                <a:cs typeface="Alexandria" charset="0"/>
              </a:rPr>
              <a:t>ثالثاً: طريقة الاستخدام:</a:t>
            </a:r>
            <a:endParaRPr lang="ar-SA" sz="2000" b="1" dirty="0">
              <a:solidFill>
                <a:srgbClr val="19174C"/>
              </a:solidFill>
              <a:latin typeface="Alexandria" charset="0"/>
              <a:cs typeface="Alexandria" charset="0"/>
            </a:endParaRPr>
          </a:p>
          <a:p>
            <a:pPr algn="just" rtl="1">
              <a:lnSpc>
                <a:spcPct val="150000"/>
              </a:lnSpc>
            </a:pPr>
            <a:r>
              <a:rPr lang="ar-SA" sz="2000" dirty="0">
                <a:latin typeface="Alexandria" charset="0"/>
                <a:cs typeface="Alexandria" charset="0"/>
              </a:rPr>
              <a:t> يقوم المستخدم بتحميل مقاطع الفيديو إلى التطبيق، ثم يُجري التعديلات باستخدام أدوات التحكم الدقيقة (مثل تغيير سرعة اللقطة، إضافة تأثيرات انتقالية)، وفي النهاية يُصدر المشروع بجودة احترافية لاستخدامه في التقارير</a:t>
            </a:r>
            <a:r>
              <a:rPr lang="ar-SA" sz="2000" dirty="0" smtClean="0">
                <a:latin typeface="Alexandria" charset="0"/>
                <a:cs typeface="Alexandria" charset="0"/>
              </a:rPr>
              <a:t>.</a:t>
            </a:r>
          </a:p>
          <a:p>
            <a:pPr algn="just" rtl="1">
              <a:lnSpc>
                <a:spcPct val="150000"/>
              </a:lnSpc>
            </a:pPr>
            <a:endParaRPr lang="ar-SA" sz="1000" b="1" dirty="0">
              <a:latin typeface="Alexandria" charset="0"/>
              <a:cs typeface="Alexandria" charset="0"/>
            </a:endParaRPr>
          </a:p>
          <a:p>
            <a:pPr algn="just" rtl="1">
              <a:lnSpc>
                <a:spcPct val="150000"/>
              </a:lnSpc>
            </a:pPr>
            <a:r>
              <a:rPr lang="ar-SA" sz="1600" b="1" dirty="0" smtClean="0">
                <a:latin typeface="Alexandria" charset="0"/>
                <a:cs typeface="Alexandria" charset="0"/>
              </a:rPr>
              <a:t>رابط التطبيق: </a:t>
            </a:r>
            <a:r>
              <a:rPr lang="en-US" sz="1600" dirty="0">
                <a:latin typeface="Alexandria" charset="0"/>
                <a:cs typeface="Alexandria" charset="0"/>
              </a:rPr>
              <a:t>https://luma-touch.com/</a:t>
            </a:r>
            <a:endParaRPr lang="ar-SA" sz="16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
        <p:nvSpPr>
          <p:cNvPr id="6" name="Rectangle 5"/>
          <p:cNvSpPr/>
          <p:nvPr/>
        </p:nvSpPr>
        <p:spPr>
          <a:xfrm>
            <a:off x="5641793" y="865746"/>
            <a:ext cx="2113079" cy="583878"/>
          </a:xfrm>
          <a:prstGeom prst="rect">
            <a:avLst/>
          </a:prstGeom>
        </p:spPr>
        <p:txBody>
          <a:bodyPr wrap="none">
            <a:spAutoFit/>
          </a:bodyPr>
          <a:lstStyle/>
          <a:p>
            <a:pPr algn="ctr" rtl="1">
              <a:lnSpc>
                <a:spcPct val="150000"/>
              </a:lnSpc>
            </a:pPr>
            <a:r>
              <a:rPr lang="en-US" sz="2400" b="1" dirty="0">
                <a:solidFill>
                  <a:srgbClr val="19174C"/>
                </a:solidFill>
                <a:latin typeface="Alexandria" charset="0"/>
                <a:cs typeface="Alexandria" charset="0"/>
              </a:rPr>
              <a:t>LumaFusion</a:t>
            </a:r>
            <a:endParaRPr lang="ar-SA" sz="2400" b="1" dirty="0">
              <a:solidFill>
                <a:srgbClr val="19174C"/>
              </a:solidFill>
              <a:latin typeface="Alexandria" charset="0"/>
              <a:cs typeface="Alexandria" charset="0"/>
            </a:endParaRPr>
          </a:p>
        </p:txBody>
      </p:sp>
      <p:pic>
        <p:nvPicPr>
          <p:cNvPr id="5122" name="Picture 2" descr="LumaFus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32285" y="722236"/>
            <a:ext cx="1010608" cy="10106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4285832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fade">
                                      <p:cBhvr>
                                        <p:cTn id="3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933254" y="1920888"/>
            <a:ext cx="10698853" cy="4870564"/>
          </a:xfrm>
          <a:prstGeom prst="rect">
            <a:avLst/>
          </a:prstGeom>
          <a:noFill/>
        </p:spPr>
        <p:txBody>
          <a:bodyPr wrap="square" rtlCol="0">
            <a:spAutoFit/>
          </a:bodyPr>
          <a:lstStyle/>
          <a:p>
            <a:pPr algn="just" rtl="1">
              <a:lnSpc>
                <a:spcPct val="150000"/>
              </a:lnSpc>
            </a:pPr>
            <a:r>
              <a:rPr lang="ar-SA" sz="2000" b="1" dirty="0" smtClean="0">
                <a:solidFill>
                  <a:srgbClr val="ED1E4A"/>
                </a:solidFill>
                <a:latin typeface="Alexandria" charset="0"/>
                <a:cs typeface="Alexandria" charset="0"/>
              </a:rPr>
              <a:t>أولاً: الدور والمميزات:</a:t>
            </a:r>
          </a:p>
          <a:p>
            <a:pPr algn="just" rtl="1">
              <a:lnSpc>
                <a:spcPct val="150000"/>
              </a:lnSpc>
            </a:pPr>
            <a:r>
              <a:rPr lang="ar-SA" sz="2000" dirty="0">
                <a:latin typeface="Alexandria" charset="0"/>
                <a:cs typeface="Alexandria" charset="0"/>
              </a:rPr>
              <a:t> يُعرف </a:t>
            </a:r>
            <a:r>
              <a:rPr lang="en-US" sz="2000" dirty="0" smtClean="0">
                <a:latin typeface="Alexandria" charset="0"/>
                <a:cs typeface="Alexandria" charset="0"/>
              </a:rPr>
              <a:t>Kinemaster</a:t>
            </a:r>
            <a:r>
              <a:rPr lang="ar-SA" sz="2000" dirty="0" smtClean="0">
                <a:latin typeface="Alexandria" charset="0"/>
                <a:cs typeface="Alexandria" charset="0"/>
              </a:rPr>
              <a:t> بواجهته </a:t>
            </a:r>
            <a:r>
              <a:rPr lang="ar-SA" sz="2000" dirty="0">
                <a:latin typeface="Alexandria" charset="0"/>
                <a:cs typeface="Alexandria" charset="0"/>
              </a:rPr>
              <a:t>التفاعلية وسهولة الاستخدام مع توفير ميزات تحرير فيديو متقدمة، مثل إضافة نصوص، طبقات صور، ومؤثرات صوتية. </a:t>
            </a:r>
            <a:endParaRPr lang="en-US" sz="2000" dirty="0" smtClean="0">
              <a:latin typeface="Alexandria" charset="0"/>
              <a:cs typeface="Alexandria" charset="0"/>
            </a:endParaRPr>
          </a:p>
          <a:p>
            <a:pPr algn="just" rtl="1">
              <a:lnSpc>
                <a:spcPct val="150000"/>
              </a:lnSpc>
            </a:pPr>
            <a:r>
              <a:rPr lang="ar-SA" sz="2000" b="1" dirty="0" smtClean="0">
                <a:solidFill>
                  <a:srgbClr val="ED1E4A"/>
                </a:solidFill>
                <a:latin typeface="Alexandria" charset="0"/>
                <a:cs typeface="Alexandria" charset="0"/>
              </a:rPr>
              <a:t>ثانياً: المكونات الأساسية:  </a:t>
            </a:r>
            <a:endParaRPr lang="ar-SA" sz="2000" b="1" dirty="0">
              <a:solidFill>
                <a:srgbClr val="ED1E4A"/>
              </a:solidFill>
              <a:latin typeface="Alexandria" charset="0"/>
              <a:cs typeface="Alexandria" charset="0"/>
            </a:endParaRPr>
          </a:p>
          <a:p>
            <a:pPr algn="just" rtl="1">
              <a:lnSpc>
                <a:spcPct val="150000"/>
              </a:lnSpc>
            </a:pPr>
            <a:r>
              <a:rPr lang="ar-SA" sz="2000" dirty="0">
                <a:latin typeface="Alexandria" charset="0"/>
                <a:cs typeface="Alexandria" charset="0"/>
              </a:rPr>
              <a:t> يحتوي على أدوات لقص ودمج المقاطع، إضافة تأثيرات، وتطبيق الفلاتر على الفيديو، بالإضافة إلى إمكانية التحكم في مستويات الصوت. </a:t>
            </a:r>
          </a:p>
          <a:p>
            <a:pPr algn="just" rtl="1">
              <a:lnSpc>
                <a:spcPct val="150000"/>
              </a:lnSpc>
            </a:pPr>
            <a:r>
              <a:rPr lang="ar-SA" sz="2000" b="1" dirty="0" smtClean="0">
                <a:solidFill>
                  <a:srgbClr val="ED1E4A"/>
                </a:solidFill>
                <a:latin typeface="Alexandria" charset="0"/>
                <a:cs typeface="Alexandria" charset="0"/>
              </a:rPr>
              <a:t>ثالثاً: طريقة الاستخدام:</a:t>
            </a:r>
            <a:endParaRPr lang="ar-SA" sz="2000" b="1" dirty="0">
              <a:solidFill>
                <a:srgbClr val="ED1E4A"/>
              </a:solidFill>
              <a:latin typeface="Alexandria" charset="0"/>
              <a:cs typeface="Alexandria" charset="0"/>
            </a:endParaRPr>
          </a:p>
          <a:p>
            <a:pPr algn="just" rtl="1">
              <a:lnSpc>
                <a:spcPct val="150000"/>
              </a:lnSpc>
            </a:pPr>
            <a:r>
              <a:rPr lang="ar-SA" sz="2000" dirty="0">
                <a:latin typeface="Alexandria" charset="0"/>
                <a:cs typeface="Alexandria" charset="0"/>
              </a:rPr>
              <a:t> يستورد المستخدم مقاطع الفيديو والصوت، ويبدأ بترتيب اللقطات على المخطط الزمني، ثم يضيف النصوص والمؤثرات، ويضبط الإعدادات قبل تصدير المنتج النهائي بجودة مناسبة للنشر</a:t>
            </a:r>
            <a:r>
              <a:rPr lang="ar-SA" sz="2000" dirty="0" smtClean="0">
                <a:latin typeface="Alexandria" charset="0"/>
                <a:cs typeface="Alexandria" charset="0"/>
              </a:rPr>
              <a:t>.</a:t>
            </a:r>
          </a:p>
          <a:p>
            <a:pPr algn="just" rtl="1">
              <a:lnSpc>
                <a:spcPct val="150000"/>
              </a:lnSpc>
            </a:pPr>
            <a:endParaRPr lang="ar-SA" sz="900" b="1" dirty="0" smtClean="0">
              <a:latin typeface="Alexandria" charset="0"/>
              <a:cs typeface="Alexandria" charset="0"/>
            </a:endParaRPr>
          </a:p>
          <a:p>
            <a:pPr algn="just" rtl="1">
              <a:lnSpc>
                <a:spcPct val="150000"/>
              </a:lnSpc>
            </a:pPr>
            <a:r>
              <a:rPr lang="ar-SA" sz="1600" b="1" dirty="0" smtClean="0">
                <a:latin typeface="Alexandria" charset="0"/>
                <a:cs typeface="Alexandria" charset="0"/>
              </a:rPr>
              <a:t>رابط </a:t>
            </a:r>
            <a:r>
              <a:rPr lang="ar-SA" sz="1600" b="1" dirty="0">
                <a:latin typeface="Alexandria" charset="0"/>
                <a:cs typeface="Alexandria" charset="0"/>
              </a:rPr>
              <a:t>التطبيق: </a:t>
            </a:r>
            <a:r>
              <a:rPr lang="en-US" sz="1600" dirty="0">
                <a:latin typeface="Alexandria" charset="0"/>
                <a:cs typeface="Alexandria" charset="0"/>
              </a:rPr>
              <a:t>https://www.kinemaster.com/</a:t>
            </a:r>
            <a:endParaRPr lang="ar-SA" sz="16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
        <p:nvSpPr>
          <p:cNvPr id="6" name="Rectangle 5"/>
          <p:cNvSpPr/>
          <p:nvPr/>
        </p:nvSpPr>
        <p:spPr>
          <a:xfrm>
            <a:off x="5680154" y="958080"/>
            <a:ext cx="2326278" cy="665823"/>
          </a:xfrm>
          <a:prstGeom prst="rect">
            <a:avLst/>
          </a:prstGeom>
        </p:spPr>
        <p:txBody>
          <a:bodyPr wrap="none">
            <a:spAutoFit/>
          </a:bodyPr>
          <a:lstStyle/>
          <a:p>
            <a:pPr algn="ctr" rtl="1">
              <a:lnSpc>
                <a:spcPct val="150000"/>
              </a:lnSpc>
            </a:pPr>
            <a:r>
              <a:rPr lang="en-US" sz="2800" b="1" dirty="0">
                <a:solidFill>
                  <a:srgbClr val="EE1C49"/>
                </a:solidFill>
                <a:latin typeface="Alexandria" charset="0"/>
                <a:cs typeface="Alexandria" charset="0"/>
              </a:rPr>
              <a:t>Kinemaster</a:t>
            </a:r>
            <a:endParaRPr lang="ar-SA" sz="2800" b="1" dirty="0">
              <a:solidFill>
                <a:srgbClr val="EE1C49"/>
              </a:solidFill>
              <a:latin typeface="Alexandria" charset="0"/>
              <a:cs typeface="Alexandria" charset="0"/>
            </a:endParaRPr>
          </a:p>
        </p:txBody>
      </p:sp>
      <p:pic>
        <p:nvPicPr>
          <p:cNvPr id="8194" name="Picture 2" descr="KineMaster - YouTub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65655" y="816497"/>
            <a:ext cx="989078" cy="9890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4163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fade">
                                      <p:cBhvr>
                                        <p:cTn id="3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
        <p:nvSpPr>
          <p:cNvPr id="8" name="TextBox 7">
            <a:extLst>
              <a:ext uri="{FF2B5EF4-FFF2-40B4-BE49-F238E27FC236}">
                <a16:creationId xmlns:a16="http://schemas.microsoft.com/office/drawing/2014/main" id="{A93DF751-7A75-3AF2-5F66-10B80BC86666}"/>
              </a:ext>
            </a:extLst>
          </p:cNvPr>
          <p:cNvSpPr txBox="1"/>
          <p:nvPr/>
        </p:nvSpPr>
        <p:spPr>
          <a:xfrm>
            <a:off x="2158113" y="1331081"/>
            <a:ext cx="7350256" cy="829651"/>
          </a:xfrm>
          <a:prstGeom prst="rect">
            <a:avLst/>
          </a:prstGeom>
          <a:noFill/>
        </p:spPr>
        <p:txBody>
          <a:bodyPr wrap="square" rtlCol="0">
            <a:spAutoFit/>
          </a:bodyPr>
          <a:lstStyle/>
          <a:p>
            <a:pPr algn="r" rtl="1">
              <a:lnSpc>
                <a:spcPct val="150000"/>
              </a:lnSpc>
            </a:pPr>
            <a:r>
              <a:rPr lang="ar-SA" sz="3600" b="1" dirty="0" smtClean="0">
                <a:solidFill>
                  <a:srgbClr val="C00000"/>
                </a:solidFill>
                <a:latin typeface="Alexandria" charset="0"/>
                <a:cs typeface="Alexandria" charset="0"/>
              </a:rPr>
              <a:t>مجموعة تطبيقات </a:t>
            </a:r>
            <a:r>
              <a:rPr lang="ar-SA" sz="3600" b="1" dirty="0">
                <a:solidFill>
                  <a:srgbClr val="C00000"/>
                </a:solidFill>
                <a:latin typeface="Alexandria" charset="0"/>
                <a:cs typeface="Alexandria" charset="0"/>
              </a:rPr>
              <a:t>تحرير </a:t>
            </a:r>
            <a:r>
              <a:rPr lang="ar-SA" sz="3600" b="1" dirty="0" smtClean="0">
                <a:solidFill>
                  <a:srgbClr val="C00000"/>
                </a:solidFill>
                <a:latin typeface="Alexandria" charset="0"/>
                <a:cs typeface="Alexandria" charset="0"/>
              </a:rPr>
              <a:t>الصور</a:t>
            </a:r>
            <a:endParaRPr lang="ar-SA" sz="3600" b="1" dirty="0">
              <a:solidFill>
                <a:srgbClr val="C00000"/>
              </a:solidFill>
              <a:latin typeface="Alexandria" charset="0"/>
              <a:cs typeface="Alexandria" charset="0"/>
            </a:endParaRPr>
          </a:p>
        </p:txBody>
      </p:sp>
      <p:sp>
        <p:nvSpPr>
          <p:cNvPr id="18" name="Rectangle 17"/>
          <p:cNvSpPr/>
          <p:nvPr/>
        </p:nvSpPr>
        <p:spPr>
          <a:xfrm>
            <a:off x="8470689" y="3871872"/>
            <a:ext cx="1343637" cy="461024"/>
          </a:xfrm>
          <a:prstGeom prst="rect">
            <a:avLst/>
          </a:prstGeom>
        </p:spPr>
        <p:txBody>
          <a:bodyPr wrap="none">
            <a:spAutoFit/>
          </a:bodyPr>
          <a:lstStyle/>
          <a:p>
            <a:pPr algn="ctr" rtl="1">
              <a:lnSpc>
                <a:spcPct val="150000"/>
              </a:lnSpc>
            </a:pPr>
            <a:r>
              <a:rPr lang="en-US" b="1" dirty="0">
                <a:solidFill>
                  <a:srgbClr val="0A8041"/>
                </a:solidFill>
                <a:latin typeface="Alexandria" charset="0"/>
                <a:cs typeface="Alexandria" charset="0"/>
              </a:rPr>
              <a:t>Snapseed</a:t>
            </a:r>
            <a:endParaRPr lang="ar-SA" b="1" dirty="0">
              <a:solidFill>
                <a:srgbClr val="0A8041"/>
              </a:solidFill>
              <a:latin typeface="Alexandria" charset="0"/>
              <a:cs typeface="Alexandria" charset="0"/>
            </a:endParaRPr>
          </a:p>
        </p:txBody>
      </p:sp>
      <p:pic>
        <p:nvPicPr>
          <p:cNvPr id="19" name="Picture 2" descr="Snapseed - Wikiped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13408" y="2608052"/>
            <a:ext cx="1058200" cy="1058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0" name="Picture 4" descr="Complete Guide To Using Snapseed To Edit Your iPhone Phot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70425" y="4456801"/>
            <a:ext cx="2544163" cy="17845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21" name="Rectangle 20"/>
          <p:cNvSpPr/>
          <p:nvPr/>
        </p:nvSpPr>
        <p:spPr>
          <a:xfrm>
            <a:off x="4364664" y="3869473"/>
            <a:ext cx="3143809" cy="461024"/>
          </a:xfrm>
          <a:prstGeom prst="rect">
            <a:avLst/>
          </a:prstGeom>
        </p:spPr>
        <p:txBody>
          <a:bodyPr wrap="none">
            <a:spAutoFit/>
          </a:bodyPr>
          <a:lstStyle/>
          <a:p>
            <a:pPr algn="ctr" rtl="1">
              <a:lnSpc>
                <a:spcPct val="150000"/>
              </a:lnSpc>
            </a:pPr>
            <a:r>
              <a:rPr lang="en-US" b="1" dirty="0">
                <a:solidFill>
                  <a:srgbClr val="001E36"/>
                </a:solidFill>
                <a:latin typeface="Alexandria" charset="0"/>
                <a:cs typeface="Alexandria" charset="0"/>
              </a:rPr>
              <a:t>Adobe Lightroom Mobile</a:t>
            </a:r>
            <a:endParaRPr lang="ar-SA" b="1" dirty="0">
              <a:solidFill>
                <a:srgbClr val="001E36"/>
              </a:solidFill>
              <a:latin typeface="Alexandria" charset="0"/>
              <a:cs typeface="Alexandria" charset="0"/>
            </a:endParaRPr>
          </a:p>
        </p:txBody>
      </p:sp>
      <p:pic>
        <p:nvPicPr>
          <p:cNvPr id="22" name="Picture 4" descr="File:Adobe Photoshop Lightroom CC logo.svg - Wikipedia"/>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56947" y="2730765"/>
            <a:ext cx="941665" cy="9183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3" name="Picture 6" descr="Adobe Lightroom for iOS updated with authentic HDR capture, raw exporting,  widget and more - 9to5Mac"/>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9175" r="9869"/>
          <a:stretch/>
        </p:blipFill>
        <p:spPr bwMode="auto">
          <a:xfrm>
            <a:off x="4559210" y="4550846"/>
            <a:ext cx="2737140" cy="1690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050" name="Picture 2" descr="A Critique of the User Interface and Experience of VSCO | by ..."/>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258512" y="4461296"/>
            <a:ext cx="2898710" cy="19385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24" name="Rectangle 23"/>
          <p:cNvSpPr/>
          <p:nvPr/>
        </p:nvSpPr>
        <p:spPr>
          <a:xfrm>
            <a:off x="2401499" y="3869473"/>
            <a:ext cx="848309" cy="461024"/>
          </a:xfrm>
          <a:prstGeom prst="rect">
            <a:avLst/>
          </a:prstGeom>
        </p:spPr>
        <p:txBody>
          <a:bodyPr wrap="none">
            <a:spAutoFit/>
          </a:bodyPr>
          <a:lstStyle/>
          <a:p>
            <a:pPr algn="ctr" rtl="1">
              <a:lnSpc>
                <a:spcPct val="150000"/>
              </a:lnSpc>
            </a:pPr>
            <a:r>
              <a:rPr lang="en-US" b="1" dirty="0">
                <a:latin typeface="Alexandria" charset="0"/>
                <a:cs typeface="Alexandria" charset="0"/>
              </a:rPr>
              <a:t>VSCO</a:t>
            </a:r>
            <a:endParaRPr lang="ar-SA" b="1" dirty="0">
              <a:latin typeface="Alexandria" charset="0"/>
              <a:cs typeface="Alexandria" charset="0"/>
            </a:endParaRPr>
          </a:p>
        </p:txBody>
      </p:sp>
      <p:pic>
        <p:nvPicPr>
          <p:cNvPr id="25" name="Picture 24"/>
          <p:cNvPicPr>
            <a:picLocks noChangeAspect="1"/>
          </p:cNvPicPr>
          <p:nvPr/>
        </p:nvPicPr>
        <p:blipFill>
          <a:blip r:embed="rId8"/>
          <a:stretch>
            <a:fillRect/>
          </a:stretch>
        </p:blipFill>
        <p:spPr>
          <a:xfrm>
            <a:off x="2311163" y="2730765"/>
            <a:ext cx="966307" cy="9892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46182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anim calcmode="lin" valueType="num">
                                      <p:cBhvr>
                                        <p:cTn id="15" dur="1000" fill="hold"/>
                                        <p:tgtEl>
                                          <p:spTgt spid="18"/>
                                        </p:tgtEl>
                                        <p:attrNameLst>
                                          <p:attrName>ppt_x</p:attrName>
                                        </p:attrNameLst>
                                      </p:cBhvr>
                                      <p:tavLst>
                                        <p:tav tm="0">
                                          <p:val>
                                            <p:strVal val="#ppt_x"/>
                                          </p:val>
                                        </p:tav>
                                        <p:tav tm="100000">
                                          <p:val>
                                            <p:strVal val="#ppt_x"/>
                                          </p:val>
                                        </p:tav>
                                      </p:tavLst>
                                    </p:anim>
                                    <p:anim calcmode="lin" valueType="num">
                                      <p:cBhvr>
                                        <p:cTn id="16" dur="1000" fill="hold"/>
                                        <p:tgtEl>
                                          <p:spTgt spid="18"/>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1000"/>
                                        <p:tgtEl>
                                          <p:spTgt spid="19"/>
                                        </p:tgtEl>
                                      </p:cBhvr>
                                    </p:animEffect>
                                    <p:anim calcmode="lin" valueType="num">
                                      <p:cBhvr>
                                        <p:cTn id="20" dur="1000" fill="hold"/>
                                        <p:tgtEl>
                                          <p:spTgt spid="19"/>
                                        </p:tgtEl>
                                        <p:attrNameLst>
                                          <p:attrName>ppt_x</p:attrName>
                                        </p:attrNameLst>
                                      </p:cBhvr>
                                      <p:tavLst>
                                        <p:tav tm="0">
                                          <p:val>
                                            <p:strVal val="#ppt_x"/>
                                          </p:val>
                                        </p:tav>
                                        <p:tav tm="100000">
                                          <p:val>
                                            <p:strVal val="#ppt_x"/>
                                          </p:val>
                                        </p:tav>
                                      </p:tavLst>
                                    </p:anim>
                                    <p:anim calcmode="lin" valueType="num">
                                      <p:cBhvr>
                                        <p:cTn id="21" dur="1000" fill="hold"/>
                                        <p:tgtEl>
                                          <p:spTgt spid="19"/>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1000"/>
                                        <p:tgtEl>
                                          <p:spTgt spid="20"/>
                                        </p:tgtEl>
                                      </p:cBhvr>
                                    </p:animEffect>
                                    <p:anim calcmode="lin" valueType="num">
                                      <p:cBhvr>
                                        <p:cTn id="25" dur="1000" fill="hold"/>
                                        <p:tgtEl>
                                          <p:spTgt spid="20"/>
                                        </p:tgtEl>
                                        <p:attrNameLst>
                                          <p:attrName>ppt_x</p:attrName>
                                        </p:attrNameLst>
                                      </p:cBhvr>
                                      <p:tavLst>
                                        <p:tav tm="0">
                                          <p:val>
                                            <p:strVal val="#ppt_x"/>
                                          </p:val>
                                        </p:tav>
                                        <p:tav tm="100000">
                                          <p:val>
                                            <p:strVal val="#ppt_x"/>
                                          </p:val>
                                        </p:tav>
                                      </p:tavLst>
                                    </p:anim>
                                    <p:anim calcmode="lin" valueType="num">
                                      <p:cBhvr>
                                        <p:cTn id="26" dur="1000" fill="hold"/>
                                        <p:tgtEl>
                                          <p:spTgt spid="20"/>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1000"/>
                                        <p:tgtEl>
                                          <p:spTgt spid="21"/>
                                        </p:tgtEl>
                                      </p:cBhvr>
                                    </p:animEffect>
                                    <p:anim calcmode="lin" valueType="num">
                                      <p:cBhvr>
                                        <p:cTn id="30" dur="1000" fill="hold"/>
                                        <p:tgtEl>
                                          <p:spTgt spid="21"/>
                                        </p:tgtEl>
                                        <p:attrNameLst>
                                          <p:attrName>ppt_x</p:attrName>
                                        </p:attrNameLst>
                                      </p:cBhvr>
                                      <p:tavLst>
                                        <p:tav tm="0">
                                          <p:val>
                                            <p:strVal val="#ppt_x"/>
                                          </p:val>
                                        </p:tav>
                                        <p:tav tm="100000">
                                          <p:val>
                                            <p:strVal val="#ppt_x"/>
                                          </p:val>
                                        </p:tav>
                                      </p:tavLst>
                                    </p:anim>
                                    <p:anim calcmode="lin" valueType="num">
                                      <p:cBhvr>
                                        <p:cTn id="31" dur="1000" fill="hold"/>
                                        <p:tgtEl>
                                          <p:spTgt spid="21"/>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1000"/>
                                        <p:tgtEl>
                                          <p:spTgt spid="22"/>
                                        </p:tgtEl>
                                      </p:cBhvr>
                                    </p:animEffect>
                                    <p:anim calcmode="lin" valueType="num">
                                      <p:cBhvr>
                                        <p:cTn id="35" dur="1000" fill="hold"/>
                                        <p:tgtEl>
                                          <p:spTgt spid="22"/>
                                        </p:tgtEl>
                                        <p:attrNameLst>
                                          <p:attrName>ppt_x</p:attrName>
                                        </p:attrNameLst>
                                      </p:cBhvr>
                                      <p:tavLst>
                                        <p:tav tm="0">
                                          <p:val>
                                            <p:strVal val="#ppt_x"/>
                                          </p:val>
                                        </p:tav>
                                        <p:tav tm="100000">
                                          <p:val>
                                            <p:strVal val="#ppt_x"/>
                                          </p:val>
                                        </p:tav>
                                      </p:tavLst>
                                    </p:anim>
                                    <p:anim calcmode="lin" valueType="num">
                                      <p:cBhvr>
                                        <p:cTn id="36" dur="1000" fill="hold"/>
                                        <p:tgtEl>
                                          <p:spTgt spid="22"/>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1000"/>
                                        <p:tgtEl>
                                          <p:spTgt spid="23"/>
                                        </p:tgtEl>
                                      </p:cBhvr>
                                    </p:animEffect>
                                    <p:anim calcmode="lin" valueType="num">
                                      <p:cBhvr>
                                        <p:cTn id="40" dur="1000" fill="hold"/>
                                        <p:tgtEl>
                                          <p:spTgt spid="23"/>
                                        </p:tgtEl>
                                        <p:attrNameLst>
                                          <p:attrName>ppt_x</p:attrName>
                                        </p:attrNameLst>
                                      </p:cBhvr>
                                      <p:tavLst>
                                        <p:tav tm="0">
                                          <p:val>
                                            <p:strVal val="#ppt_x"/>
                                          </p:val>
                                        </p:tav>
                                        <p:tav tm="100000">
                                          <p:val>
                                            <p:strVal val="#ppt_x"/>
                                          </p:val>
                                        </p:tav>
                                      </p:tavLst>
                                    </p:anim>
                                    <p:anim calcmode="lin" valueType="num">
                                      <p:cBhvr>
                                        <p:cTn id="41" dur="1000" fill="hold"/>
                                        <p:tgtEl>
                                          <p:spTgt spid="23"/>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2050"/>
                                        </p:tgtEl>
                                        <p:attrNameLst>
                                          <p:attrName>style.visibility</p:attrName>
                                        </p:attrNameLst>
                                      </p:cBhvr>
                                      <p:to>
                                        <p:strVal val="visible"/>
                                      </p:to>
                                    </p:set>
                                    <p:animEffect transition="in" filter="fade">
                                      <p:cBhvr>
                                        <p:cTn id="44" dur="1000"/>
                                        <p:tgtEl>
                                          <p:spTgt spid="2050"/>
                                        </p:tgtEl>
                                      </p:cBhvr>
                                    </p:animEffect>
                                    <p:anim calcmode="lin" valueType="num">
                                      <p:cBhvr>
                                        <p:cTn id="45" dur="1000" fill="hold"/>
                                        <p:tgtEl>
                                          <p:spTgt spid="2050"/>
                                        </p:tgtEl>
                                        <p:attrNameLst>
                                          <p:attrName>ppt_x</p:attrName>
                                        </p:attrNameLst>
                                      </p:cBhvr>
                                      <p:tavLst>
                                        <p:tav tm="0">
                                          <p:val>
                                            <p:strVal val="#ppt_x"/>
                                          </p:val>
                                        </p:tav>
                                        <p:tav tm="100000">
                                          <p:val>
                                            <p:strVal val="#ppt_x"/>
                                          </p:val>
                                        </p:tav>
                                      </p:tavLst>
                                    </p:anim>
                                    <p:anim calcmode="lin" valueType="num">
                                      <p:cBhvr>
                                        <p:cTn id="46" dur="1000" fill="hold"/>
                                        <p:tgtEl>
                                          <p:spTgt spid="205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1000"/>
                                        <p:tgtEl>
                                          <p:spTgt spid="24"/>
                                        </p:tgtEl>
                                      </p:cBhvr>
                                    </p:animEffect>
                                    <p:anim calcmode="lin" valueType="num">
                                      <p:cBhvr>
                                        <p:cTn id="50" dur="1000" fill="hold"/>
                                        <p:tgtEl>
                                          <p:spTgt spid="24"/>
                                        </p:tgtEl>
                                        <p:attrNameLst>
                                          <p:attrName>ppt_x</p:attrName>
                                        </p:attrNameLst>
                                      </p:cBhvr>
                                      <p:tavLst>
                                        <p:tav tm="0">
                                          <p:val>
                                            <p:strVal val="#ppt_x"/>
                                          </p:val>
                                        </p:tav>
                                        <p:tav tm="100000">
                                          <p:val>
                                            <p:strVal val="#ppt_x"/>
                                          </p:val>
                                        </p:tav>
                                      </p:tavLst>
                                    </p:anim>
                                    <p:anim calcmode="lin" valueType="num">
                                      <p:cBhvr>
                                        <p:cTn id="51" dur="1000" fill="hold"/>
                                        <p:tgtEl>
                                          <p:spTgt spid="24"/>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1000"/>
                                        <p:tgtEl>
                                          <p:spTgt spid="25"/>
                                        </p:tgtEl>
                                      </p:cBhvr>
                                    </p:animEffect>
                                    <p:anim calcmode="lin" valueType="num">
                                      <p:cBhvr>
                                        <p:cTn id="55" dur="1000" fill="hold"/>
                                        <p:tgtEl>
                                          <p:spTgt spid="25"/>
                                        </p:tgtEl>
                                        <p:attrNameLst>
                                          <p:attrName>ppt_x</p:attrName>
                                        </p:attrNameLst>
                                      </p:cBhvr>
                                      <p:tavLst>
                                        <p:tav tm="0">
                                          <p:val>
                                            <p:strVal val="#ppt_x"/>
                                          </p:val>
                                        </p:tav>
                                        <p:tav tm="100000">
                                          <p:val>
                                            <p:strVal val="#ppt_x"/>
                                          </p:val>
                                        </p:tav>
                                      </p:tavLst>
                                    </p:anim>
                                    <p:anim calcmode="lin" valueType="num">
                                      <p:cBhvr>
                                        <p:cTn id="56"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1" grpId="0"/>
      <p:bldP spid="2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41023" y="1697584"/>
            <a:ext cx="11019933" cy="5216813"/>
          </a:xfrm>
          <a:prstGeom prst="rect">
            <a:avLst/>
          </a:prstGeom>
          <a:noFill/>
        </p:spPr>
        <p:txBody>
          <a:bodyPr wrap="square" rtlCol="0">
            <a:spAutoFit/>
          </a:bodyPr>
          <a:lstStyle/>
          <a:p>
            <a:pPr algn="just" rtl="1">
              <a:lnSpc>
                <a:spcPct val="150000"/>
              </a:lnSpc>
            </a:pPr>
            <a:r>
              <a:rPr lang="ar-SA" sz="2000" b="1" dirty="0" smtClean="0">
                <a:solidFill>
                  <a:srgbClr val="0A8041"/>
                </a:solidFill>
                <a:latin typeface="Alexandria" charset="0"/>
                <a:cs typeface="Alexandria" charset="0"/>
              </a:rPr>
              <a:t>أولاً: الدور والمميزات:</a:t>
            </a:r>
          </a:p>
          <a:p>
            <a:pPr algn="just" rtl="1">
              <a:lnSpc>
                <a:spcPct val="150000"/>
              </a:lnSpc>
            </a:pPr>
            <a:r>
              <a:rPr lang="ar-SA" sz="2000" dirty="0">
                <a:latin typeface="Alexandria" charset="0"/>
                <a:cs typeface="Alexandria" charset="0"/>
              </a:rPr>
              <a:t> يُعد </a:t>
            </a:r>
            <a:r>
              <a:rPr lang="en-US" sz="2000" dirty="0" smtClean="0">
                <a:latin typeface="Alexandria" charset="0"/>
                <a:cs typeface="Alexandria" charset="0"/>
              </a:rPr>
              <a:t>Snapseed</a:t>
            </a:r>
            <a:r>
              <a:rPr lang="ar-SA" sz="2000" dirty="0" smtClean="0">
                <a:latin typeface="Alexandria" charset="0"/>
                <a:cs typeface="Alexandria" charset="0"/>
              </a:rPr>
              <a:t> تطبيقًا </a:t>
            </a:r>
            <a:r>
              <a:rPr lang="ar-SA" sz="2000" dirty="0">
                <a:latin typeface="Alexandria" charset="0"/>
                <a:cs typeface="Alexandria" charset="0"/>
              </a:rPr>
              <a:t>مجانيًا لتحرير الصور يقدم مجموعة واسعة من الأدوات مثل التعديل الدقيق للسطوع والتباين وتطبيق الفلاتر الاحترافية</a:t>
            </a:r>
            <a:r>
              <a:rPr lang="ar-SA" sz="2000" dirty="0" smtClean="0">
                <a:latin typeface="Alexandria" charset="0"/>
                <a:cs typeface="Alexandria" charset="0"/>
              </a:rPr>
              <a:t>.</a:t>
            </a:r>
          </a:p>
          <a:p>
            <a:pPr algn="just" rtl="1">
              <a:lnSpc>
                <a:spcPct val="150000"/>
              </a:lnSpc>
            </a:pPr>
            <a:r>
              <a:rPr lang="ar-SA" sz="2000" b="1" dirty="0" smtClean="0">
                <a:solidFill>
                  <a:srgbClr val="0A8041"/>
                </a:solidFill>
                <a:latin typeface="Alexandria" charset="0"/>
                <a:cs typeface="Alexandria" charset="0"/>
              </a:rPr>
              <a:t>ثانياً: المكونات الأساسية:  </a:t>
            </a:r>
            <a:endParaRPr lang="ar-SA" sz="2000" b="1" dirty="0">
              <a:solidFill>
                <a:srgbClr val="0A8041"/>
              </a:solidFill>
              <a:latin typeface="Alexandria" charset="0"/>
              <a:cs typeface="Alexandria" charset="0"/>
            </a:endParaRPr>
          </a:p>
          <a:p>
            <a:pPr algn="just" rtl="1">
              <a:lnSpc>
                <a:spcPct val="150000"/>
              </a:lnSpc>
            </a:pPr>
            <a:r>
              <a:rPr lang="ar-SA" sz="2000" dirty="0">
                <a:latin typeface="Alexandria" charset="0"/>
                <a:cs typeface="Alexandria" charset="0"/>
              </a:rPr>
              <a:t> يحتوي على أدوات تعديل دقيقة مثل الإعداد اليدوي للتباين، التشبع، وتوازن اللون الأبيض، مع إمكانية تدوير </a:t>
            </a:r>
            <a:r>
              <a:rPr lang="ar-SA" sz="2000" dirty="0" smtClean="0">
                <a:latin typeface="Alexandria" charset="0"/>
                <a:cs typeface="Alexandria" charset="0"/>
              </a:rPr>
              <a:t>و</a:t>
            </a:r>
            <a:r>
              <a:rPr lang="ar-SA" sz="2000" dirty="0" smtClean="0">
                <a:latin typeface="Alexandria" charset="0"/>
                <a:cs typeface="Alexandria" charset="0"/>
              </a:rPr>
              <a:t>قص</a:t>
            </a:r>
            <a:r>
              <a:rPr lang="ar-SA" sz="2000" dirty="0" smtClean="0">
                <a:latin typeface="Alexandria" charset="0"/>
                <a:cs typeface="Alexandria" charset="0"/>
              </a:rPr>
              <a:t> </a:t>
            </a:r>
            <a:r>
              <a:rPr lang="ar-SA" sz="2000" dirty="0">
                <a:latin typeface="Alexandria" charset="0"/>
                <a:cs typeface="Alexandria" charset="0"/>
              </a:rPr>
              <a:t>الصورة. </a:t>
            </a:r>
          </a:p>
          <a:p>
            <a:pPr algn="just" rtl="1">
              <a:lnSpc>
                <a:spcPct val="150000"/>
              </a:lnSpc>
            </a:pPr>
            <a:r>
              <a:rPr lang="ar-SA" sz="2000" b="1" dirty="0" smtClean="0">
                <a:solidFill>
                  <a:srgbClr val="0A8041"/>
                </a:solidFill>
                <a:latin typeface="Alexandria" charset="0"/>
                <a:cs typeface="Alexandria" charset="0"/>
              </a:rPr>
              <a:t>ثالثاً: طريقة الاستخدام:</a:t>
            </a:r>
            <a:endParaRPr lang="ar-SA" sz="2000" b="1" dirty="0">
              <a:solidFill>
                <a:srgbClr val="0A8041"/>
              </a:solidFill>
              <a:latin typeface="Alexandria" charset="0"/>
              <a:cs typeface="Alexandria" charset="0"/>
            </a:endParaRPr>
          </a:p>
          <a:p>
            <a:pPr algn="just" rtl="1">
              <a:lnSpc>
                <a:spcPct val="150000"/>
              </a:lnSpc>
            </a:pPr>
            <a:r>
              <a:rPr lang="ar-SA" sz="2000" dirty="0">
                <a:latin typeface="Alexandria" charset="0"/>
                <a:cs typeface="Alexandria" charset="0"/>
              </a:rPr>
              <a:t>يقوم المستخدم بفتح الصورة داخل التطبيق، ثم يستخدم الأدوات المتاحة لتعديل الإضاءة والألوان وإضافة تأثيرات فنية، وفي النهاية يحفظ الصورة المعدلة بجودة عالية</a:t>
            </a:r>
            <a:r>
              <a:rPr lang="ar-SA" sz="2000" dirty="0" smtClean="0">
                <a:latin typeface="Alexandria" charset="0"/>
                <a:cs typeface="Alexandria" charset="0"/>
              </a:rPr>
              <a:t>.</a:t>
            </a:r>
          </a:p>
          <a:p>
            <a:pPr algn="just" rtl="1">
              <a:lnSpc>
                <a:spcPct val="150000"/>
              </a:lnSpc>
            </a:pPr>
            <a:endParaRPr lang="ar-SA" sz="600" dirty="0" smtClean="0">
              <a:latin typeface="Alexandria" charset="0"/>
              <a:cs typeface="Alexandria" charset="0"/>
            </a:endParaRPr>
          </a:p>
          <a:p>
            <a:pPr algn="just" rtl="1">
              <a:lnSpc>
                <a:spcPct val="150000"/>
              </a:lnSpc>
            </a:pPr>
            <a:r>
              <a:rPr lang="ar-SA" sz="1600" b="1" dirty="0" smtClean="0">
                <a:latin typeface="Alexandria" charset="0"/>
                <a:cs typeface="Alexandria" charset="0"/>
              </a:rPr>
              <a:t>رابط التطبيق: </a:t>
            </a:r>
            <a:r>
              <a:rPr lang="ar-SA" sz="1600" b="1" dirty="0">
                <a:latin typeface="Alexandria" charset="0"/>
                <a:cs typeface="Alexandria" charset="0"/>
              </a:rPr>
              <a:t>ايفون: </a:t>
            </a:r>
            <a:r>
              <a:rPr lang="en-US" sz="1600" dirty="0">
                <a:latin typeface="Alexandria" charset="0"/>
                <a:cs typeface="Alexandria" charset="0"/>
              </a:rPr>
              <a:t>https://apps.apple.com/us/app/snapseed/id439438619</a:t>
            </a:r>
            <a:endParaRPr lang="ar-SA" sz="1600" dirty="0">
              <a:latin typeface="Alexandria" charset="0"/>
              <a:cs typeface="Alexandria" charset="0"/>
            </a:endParaRPr>
          </a:p>
          <a:p>
            <a:pPr algn="just" rtl="1">
              <a:lnSpc>
                <a:spcPct val="150000"/>
              </a:lnSpc>
            </a:pPr>
            <a:r>
              <a:rPr lang="ar-SA" sz="1600" b="1" dirty="0" smtClean="0">
                <a:latin typeface="Alexandria" charset="0"/>
                <a:cs typeface="Alexandria" charset="0"/>
              </a:rPr>
              <a:t>اندرويد: </a:t>
            </a:r>
            <a:r>
              <a:rPr lang="en-US" sz="1600" dirty="0" smtClean="0">
                <a:latin typeface="Alexandria" charset="0"/>
                <a:cs typeface="Alexandria" charset="0"/>
              </a:rPr>
              <a:t>https</a:t>
            </a:r>
            <a:r>
              <a:rPr lang="en-US" sz="1600" dirty="0">
                <a:latin typeface="Alexandria" charset="0"/>
                <a:cs typeface="Alexandria" charset="0"/>
              </a:rPr>
              <a:t>://</a:t>
            </a:r>
            <a:r>
              <a:rPr lang="en-US" sz="1600" dirty="0" smtClean="0">
                <a:latin typeface="Alexandria" charset="0"/>
                <a:cs typeface="Alexandria" charset="0"/>
              </a:rPr>
              <a:t>play.google.com/store/apps/details/Snapseed?id=com.niksoftware.snapseed</a:t>
            </a:r>
            <a:r>
              <a:rPr lang="ar-SA" sz="1600" dirty="0" smtClean="0">
                <a:latin typeface="Alexandria" charset="0"/>
                <a:cs typeface="Alexandria" charset="0"/>
              </a:rPr>
              <a:t> </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
        <p:nvSpPr>
          <p:cNvPr id="6" name="Rectangle 5"/>
          <p:cNvSpPr/>
          <p:nvPr/>
        </p:nvSpPr>
        <p:spPr>
          <a:xfrm>
            <a:off x="5665510" y="894512"/>
            <a:ext cx="1988045" cy="665823"/>
          </a:xfrm>
          <a:prstGeom prst="rect">
            <a:avLst/>
          </a:prstGeom>
        </p:spPr>
        <p:txBody>
          <a:bodyPr wrap="none">
            <a:spAutoFit/>
          </a:bodyPr>
          <a:lstStyle/>
          <a:p>
            <a:pPr algn="ctr" rtl="1">
              <a:lnSpc>
                <a:spcPct val="150000"/>
              </a:lnSpc>
            </a:pPr>
            <a:r>
              <a:rPr lang="en-US" sz="2800" b="1" dirty="0">
                <a:solidFill>
                  <a:srgbClr val="0A8041"/>
                </a:solidFill>
                <a:latin typeface="Alexandria" charset="0"/>
                <a:cs typeface="Alexandria" charset="0"/>
              </a:rPr>
              <a:t>Snapseed</a:t>
            </a:r>
            <a:endParaRPr lang="ar-SA" sz="2800" b="1" dirty="0">
              <a:solidFill>
                <a:srgbClr val="0A8041"/>
              </a:solidFill>
              <a:latin typeface="Alexandria" charset="0"/>
              <a:cs typeface="Alexandria" charset="0"/>
            </a:endParaRPr>
          </a:p>
        </p:txBody>
      </p:sp>
      <p:pic>
        <p:nvPicPr>
          <p:cNvPr id="10242" name="Picture 2" descr="Snapseed - Wikiped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07310" y="812567"/>
            <a:ext cx="1058200" cy="1058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026" name="Picture 2" descr="Apple logo - Free logo icon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63995" y="6031866"/>
            <a:ext cx="274605" cy="2746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ndroid - Free social media icon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01913" y="6426201"/>
            <a:ext cx="280431" cy="280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5874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fade">
                                      <p:cBhvr>
                                        <p:cTn id="37" dur="500"/>
                                        <p:tgtEl>
                                          <p:spTgt spid="9">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9">
                                            <p:txEl>
                                              <p:pRg st="8" end="8"/>
                                            </p:txEl>
                                          </p:spTgt>
                                        </p:tgtEl>
                                        <p:attrNameLst>
                                          <p:attrName>style.visibility</p:attrName>
                                        </p:attrNameLst>
                                      </p:cBhvr>
                                      <p:to>
                                        <p:strVal val="visible"/>
                                      </p:to>
                                    </p:set>
                                    <p:animEffect transition="in" filter="fade">
                                      <p:cBhvr>
                                        <p:cTn id="42" dur="500"/>
                                        <p:tgtEl>
                                          <p:spTgt spid="9">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026"/>
                                        </p:tgtEl>
                                        <p:attrNameLst>
                                          <p:attrName>style.visibility</p:attrName>
                                        </p:attrNameLst>
                                      </p:cBhvr>
                                      <p:to>
                                        <p:strVal val="visible"/>
                                      </p:to>
                                    </p:set>
                                    <p:animEffect transition="in" filter="fade">
                                      <p:cBhvr>
                                        <p:cTn id="47" dur="500"/>
                                        <p:tgtEl>
                                          <p:spTgt spid="1026"/>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028"/>
                                        </p:tgtEl>
                                        <p:attrNameLst>
                                          <p:attrName>style.visibility</p:attrName>
                                        </p:attrNameLst>
                                      </p:cBhvr>
                                      <p:to>
                                        <p:strVal val="visible"/>
                                      </p:to>
                                    </p:set>
                                    <p:animEffect transition="in" filter="fade">
                                      <p:cBhvr>
                                        <p:cTn id="52"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942681" y="1803444"/>
            <a:ext cx="10238826" cy="4893647"/>
          </a:xfrm>
          <a:prstGeom prst="rect">
            <a:avLst/>
          </a:prstGeom>
          <a:noFill/>
        </p:spPr>
        <p:txBody>
          <a:bodyPr wrap="square" rtlCol="0">
            <a:spAutoFit/>
          </a:bodyPr>
          <a:lstStyle/>
          <a:p>
            <a:pPr algn="just" rtl="1">
              <a:lnSpc>
                <a:spcPct val="150000"/>
              </a:lnSpc>
            </a:pPr>
            <a:r>
              <a:rPr lang="ar-SA" sz="2000" b="1" dirty="0" smtClean="0">
                <a:solidFill>
                  <a:srgbClr val="00005B"/>
                </a:solidFill>
                <a:latin typeface="Alexandria" charset="0"/>
                <a:cs typeface="Alexandria" charset="0"/>
              </a:rPr>
              <a:t>أولاً: الدور والمميزات:</a:t>
            </a:r>
          </a:p>
          <a:p>
            <a:pPr algn="just" rtl="1">
              <a:lnSpc>
                <a:spcPct val="150000"/>
              </a:lnSpc>
            </a:pPr>
            <a:r>
              <a:rPr lang="ar-SA" sz="2000" dirty="0">
                <a:latin typeface="Alexandria" charset="0"/>
                <a:cs typeface="Alexandria" charset="0"/>
              </a:rPr>
              <a:t> يقدم </a:t>
            </a:r>
            <a:r>
              <a:rPr lang="en-US" sz="2000" dirty="0">
                <a:latin typeface="Alexandria" charset="0"/>
                <a:cs typeface="Alexandria" charset="0"/>
              </a:rPr>
              <a:t>Lightroom </a:t>
            </a:r>
            <a:r>
              <a:rPr lang="en-US" sz="2000" dirty="0" smtClean="0">
                <a:latin typeface="Alexandria" charset="0"/>
                <a:cs typeface="Alexandria" charset="0"/>
              </a:rPr>
              <a:t>Mobile</a:t>
            </a:r>
            <a:r>
              <a:rPr lang="ar-SA" sz="2000" dirty="0" smtClean="0">
                <a:latin typeface="Alexandria" charset="0"/>
                <a:cs typeface="Alexandria" charset="0"/>
              </a:rPr>
              <a:t> أدوات </a:t>
            </a:r>
            <a:r>
              <a:rPr lang="ar-SA" sz="2000" dirty="0">
                <a:latin typeface="Alexandria" charset="0"/>
                <a:cs typeface="Alexandria" charset="0"/>
              </a:rPr>
              <a:t>تحرير متقدمة تُتيح التحكم الكامل في الإضاءة وتوازن الألوان، مع دعم تنسيق ملفات </a:t>
            </a:r>
            <a:r>
              <a:rPr lang="en-US" sz="2000" dirty="0" smtClean="0">
                <a:latin typeface="Alexandria" charset="0"/>
                <a:cs typeface="Alexandria" charset="0"/>
              </a:rPr>
              <a:t>RAW</a:t>
            </a:r>
            <a:r>
              <a:rPr lang="ar-SA" sz="2000" dirty="0" smtClean="0">
                <a:latin typeface="Alexandria" charset="0"/>
                <a:cs typeface="Alexandria" charset="0"/>
              </a:rPr>
              <a:t>.</a:t>
            </a:r>
          </a:p>
          <a:p>
            <a:pPr algn="just" rtl="1">
              <a:lnSpc>
                <a:spcPct val="150000"/>
              </a:lnSpc>
            </a:pPr>
            <a:r>
              <a:rPr lang="ar-SA" sz="2000" b="1" dirty="0" smtClean="0">
                <a:solidFill>
                  <a:srgbClr val="00005B"/>
                </a:solidFill>
                <a:latin typeface="Alexandria" charset="0"/>
                <a:cs typeface="Alexandria" charset="0"/>
              </a:rPr>
              <a:t>ثانياً: المكونات الأساسية:  </a:t>
            </a:r>
            <a:endParaRPr lang="ar-SA" sz="2000" b="1" dirty="0">
              <a:solidFill>
                <a:srgbClr val="00005B"/>
              </a:solidFill>
              <a:latin typeface="Alexandria" charset="0"/>
              <a:cs typeface="Alexandria" charset="0"/>
            </a:endParaRPr>
          </a:p>
          <a:p>
            <a:pPr algn="just" rtl="1">
              <a:lnSpc>
                <a:spcPct val="150000"/>
              </a:lnSpc>
            </a:pPr>
            <a:r>
              <a:rPr lang="ar-SA" sz="2000" dirty="0">
                <a:latin typeface="Alexandria" charset="0"/>
                <a:cs typeface="Alexandria" charset="0"/>
              </a:rPr>
              <a:t> يشمل أدوات لضبط التعرض، التباين، </a:t>
            </a:r>
            <a:r>
              <a:rPr lang="ar-SA" sz="2000" dirty="0" smtClean="0">
                <a:latin typeface="Alexandria" charset="0"/>
                <a:cs typeface="Alexandria" charset="0"/>
              </a:rPr>
              <a:t>الظلال، </a:t>
            </a:r>
            <a:r>
              <a:rPr lang="ar-SA" sz="2000" dirty="0">
                <a:latin typeface="Alexandria" charset="0"/>
                <a:cs typeface="Alexandria" charset="0"/>
              </a:rPr>
              <a:t>بالإضافة إلى إمكانية تطبيق إعدادات مسبقة </a:t>
            </a:r>
            <a:r>
              <a:rPr lang="en-US" sz="2000" dirty="0">
                <a:latin typeface="Alexandria" charset="0"/>
                <a:cs typeface="Alexandria" charset="0"/>
              </a:rPr>
              <a:t>Presets)</a:t>
            </a:r>
            <a:r>
              <a:rPr lang="ar-SA" sz="2000" dirty="0">
                <a:latin typeface="Alexandria" charset="0"/>
                <a:cs typeface="Alexandria" charset="0"/>
              </a:rPr>
              <a:t>) </a:t>
            </a:r>
            <a:r>
              <a:rPr lang="en-US" sz="2000" dirty="0">
                <a:latin typeface="Alexandria" charset="0"/>
                <a:cs typeface="Alexandria" charset="0"/>
              </a:rPr>
              <a:t> </a:t>
            </a:r>
            <a:r>
              <a:rPr lang="ar-SA" sz="2000" dirty="0">
                <a:latin typeface="Alexandria" charset="0"/>
                <a:cs typeface="Alexandria" charset="0"/>
              </a:rPr>
              <a:t>لتوحيد نمط الصور. </a:t>
            </a:r>
          </a:p>
          <a:p>
            <a:pPr algn="just" rtl="1">
              <a:lnSpc>
                <a:spcPct val="150000"/>
              </a:lnSpc>
            </a:pPr>
            <a:r>
              <a:rPr lang="ar-SA" sz="2000" b="1" dirty="0" smtClean="0">
                <a:solidFill>
                  <a:srgbClr val="00005B"/>
                </a:solidFill>
                <a:latin typeface="Alexandria" charset="0"/>
                <a:cs typeface="Alexandria" charset="0"/>
              </a:rPr>
              <a:t>ثالثاً: طريقة الاستخدام:</a:t>
            </a:r>
            <a:endParaRPr lang="ar-SA" sz="2000" b="1" dirty="0">
              <a:solidFill>
                <a:srgbClr val="00005B"/>
              </a:solidFill>
              <a:latin typeface="Alexandria" charset="0"/>
              <a:cs typeface="Alexandria" charset="0"/>
            </a:endParaRPr>
          </a:p>
          <a:p>
            <a:pPr algn="just" rtl="1">
              <a:lnSpc>
                <a:spcPct val="150000"/>
              </a:lnSpc>
            </a:pPr>
            <a:r>
              <a:rPr lang="ar-SA" sz="2000" dirty="0">
                <a:latin typeface="Alexandria" charset="0"/>
                <a:cs typeface="Alexandria" charset="0"/>
              </a:rPr>
              <a:t> يستورد المستخدم الصور، يجري التعديلات اللازمة باستخدام الأدوات المتقدمة، ثم يقوم بتطبيق الفلاتر أو الإعدادات المسبقة، ويصدر الصورة بجودة احترافية</a:t>
            </a:r>
            <a:r>
              <a:rPr lang="ar-SA" sz="2000" dirty="0" smtClean="0">
                <a:latin typeface="Alexandria" charset="0"/>
                <a:cs typeface="Alexandria" charset="0"/>
              </a:rPr>
              <a:t>.</a:t>
            </a:r>
            <a:endParaRPr lang="en-US" sz="2000" dirty="0" smtClean="0">
              <a:latin typeface="Alexandria" charset="0"/>
              <a:cs typeface="Alexandria" charset="0"/>
            </a:endParaRPr>
          </a:p>
          <a:p>
            <a:pPr algn="just" rtl="1">
              <a:lnSpc>
                <a:spcPct val="150000"/>
              </a:lnSpc>
            </a:pPr>
            <a:endParaRPr lang="en-US" sz="1200" dirty="0">
              <a:latin typeface="Alexandria" charset="0"/>
              <a:cs typeface="Alexandria" charset="0"/>
            </a:endParaRPr>
          </a:p>
          <a:p>
            <a:pPr algn="just" rtl="1">
              <a:lnSpc>
                <a:spcPct val="150000"/>
              </a:lnSpc>
            </a:pPr>
            <a:r>
              <a:rPr lang="ar-SA" sz="1600" b="1" dirty="0" smtClean="0">
                <a:latin typeface="Alexandria" charset="0"/>
                <a:cs typeface="Alexandria" charset="0"/>
              </a:rPr>
              <a:t>رابط التطبيق:</a:t>
            </a:r>
            <a:r>
              <a:rPr lang="ar-SA" sz="1600" dirty="0" smtClean="0">
                <a:latin typeface="Alexandria" charset="0"/>
                <a:cs typeface="Alexandria" charset="0"/>
              </a:rPr>
              <a:t> </a:t>
            </a:r>
            <a:r>
              <a:rPr lang="en-US" sz="1600" dirty="0">
                <a:latin typeface="Alexandria" charset="0"/>
                <a:cs typeface="Alexandria" charset="0"/>
              </a:rPr>
              <a:t>https://www.adobe.com/products/photoshop-lightroom/mobile.html</a:t>
            </a:r>
            <a:endParaRPr lang="ar-SA" sz="16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
        <p:nvSpPr>
          <p:cNvPr id="6" name="Rectangle 5"/>
          <p:cNvSpPr/>
          <p:nvPr/>
        </p:nvSpPr>
        <p:spPr>
          <a:xfrm>
            <a:off x="4267692" y="885085"/>
            <a:ext cx="4783682" cy="665823"/>
          </a:xfrm>
          <a:prstGeom prst="rect">
            <a:avLst/>
          </a:prstGeom>
        </p:spPr>
        <p:txBody>
          <a:bodyPr wrap="none">
            <a:spAutoFit/>
          </a:bodyPr>
          <a:lstStyle/>
          <a:p>
            <a:pPr algn="ctr" rtl="1">
              <a:lnSpc>
                <a:spcPct val="150000"/>
              </a:lnSpc>
            </a:pPr>
            <a:r>
              <a:rPr lang="en-US" sz="2800" b="1" dirty="0">
                <a:solidFill>
                  <a:srgbClr val="001E36"/>
                </a:solidFill>
                <a:latin typeface="Alexandria" charset="0"/>
                <a:cs typeface="Alexandria" charset="0"/>
              </a:rPr>
              <a:t>Adobe Lightroom Mobile</a:t>
            </a:r>
            <a:endParaRPr lang="ar-SA" sz="2800" b="1" dirty="0">
              <a:solidFill>
                <a:srgbClr val="001E36"/>
              </a:solidFill>
              <a:latin typeface="Alexandria" charset="0"/>
              <a:cs typeface="Alexandria" charset="0"/>
            </a:endParaRPr>
          </a:p>
        </p:txBody>
      </p:sp>
      <p:pic>
        <p:nvPicPr>
          <p:cNvPr id="12292" name="Picture 4" descr="File:Adobe Photoshop Lightroom CC logo.svg - Wikiped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26027" y="758816"/>
            <a:ext cx="941665" cy="9183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308423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fade">
                                      <p:cBhvr>
                                        <p:cTn id="3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942681" y="1803444"/>
            <a:ext cx="10238826" cy="4801314"/>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 الدور والمميزات:</a:t>
            </a:r>
          </a:p>
          <a:p>
            <a:pPr algn="just" rtl="1">
              <a:lnSpc>
                <a:spcPct val="150000"/>
              </a:lnSpc>
            </a:pPr>
            <a:r>
              <a:rPr lang="ar-SA" sz="2000" dirty="0">
                <a:latin typeface="Alexandria" charset="0"/>
                <a:cs typeface="Alexandria" charset="0"/>
              </a:rPr>
              <a:t> يُشتهر </a:t>
            </a:r>
            <a:r>
              <a:rPr lang="en-US" sz="2000" dirty="0">
                <a:latin typeface="Alexandria" charset="0"/>
                <a:cs typeface="Alexandria" charset="0"/>
              </a:rPr>
              <a:t>VSCO </a:t>
            </a:r>
            <a:r>
              <a:rPr lang="ar-SA" sz="2000" dirty="0">
                <a:latin typeface="Alexandria" charset="0"/>
                <a:cs typeface="Alexandria" charset="0"/>
              </a:rPr>
              <a:t>بقدرته على إضافة فلاتر فنية مميزة تعطي الصور طابعًا جماليًا فريدًا، مع واجهة مستخدم بسيطة وسهلة الاستخدام. </a:t>
            </a:r>
            <a:endParaRPr lang="en-US" sz="20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المكونات الأساسية:  </a:t>
            </a:r>
            <a:endParaRPr lang="ar-SA" sz="2000" b="1" dirty="0">
              <a:latin typeface="Alexandria" charset="0"/>
              <a:cs typeface="Alexandria" charset="0"/>
            </a:endParaRPr>
          </a:p>
          <a:p>
            <a:pPr algn="just" rtl="1">
              <a:lnSpc>
                <a:spcPct val="150000"/>
              </a:lnSpc>
            </a:pPr>
            <a:r>
              <a:rPr lang="ar-SA" sz="2000" dirty="0">
                <a:latin typeface="Alexandria" charset="0"/>
                <a:cs typeface="Alexandria" charset="0"/>
              </a:rPr>
              <a:t> يحتوي على مجموعة كبيرة من الفلاتر، وأدوات لضبط السطوع والتباين، بالإضافة إلى أدوات تقليم الصورة وتعديل الإعدادات الأساسية. </a:t>
            </a:r>
            <a:endParaRPr lang="en-US" sz="20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ثالثاً: طريقة الاستخدام:</a:t>
            </a:r>
            <a:endParaRPr lang="ar-SA" sz="2000" b="1" dirty="0">
              <a:latin typeface="Alexandria" charset="0"/>
              <a:cs typeface="Alexandria" charset="0"/>
            </a:endParaRPr>
          </a:p>
          <a:p>
            <a:pPr algn="just" rtl="1">
              <a:lnSpc>
                <a:spcPct val="150000"/>
              </a:lnSpc>
            </a:pPr>
            <a:r>
              <a:rPr lang="ar-SA" sz="2000" dirty="0">
                <a:latin typeface="Alexandria" charset="0"/>
                <a:cs typeface="Alexandria" charset="0"/>
              </a:rPr>
              <a:t> يختار المستخدم الصورة المراد تعديلها، يطبق الفلتر الذي يناسب النمط المطلوب، ثم يقوم بإجراء التعديلات الإضافية قبل حفظ الصورة النهائية</a:t>
            </a:r>
            <a:r>
              <a:rPr lang="ar-SA" sz="2000" dirty="0" smtClean="0">
                <a:latin typeface="Alexandria" charset="0"/>
                <a:cs typeface="Alexandria" charset="0"/>
              </a:rPr>
              <a:t>.</a:t>
            </a:r>
          </a:p>
          <a:p>
            <a:pPr algn="just" rtl="1">
              <a:lnSpc>
                <a:spcPct val="150000"/>
              </a:lnSpc>
            </a:pPr>
            <a:endParaRPr lang="ar-SA" sz="1000" dirty="0">
              <a:latin typeface="Alexandria" charset="0"/>
              <a:cs typeface="Alexandria" charset="0"/>
            </a:endParaRPr>
          </a:p>
          <a:p>
            <a:pPr algn="just" rtl="1">
              <a:lnSpc>
                <a:spcPct val="150000"/>
              </a:lnSpc>
            </a:pPr>
            <a:r>
              <a:rPr lang="ar-SA" sz="1600" b="1" dirty="0" smtClean="0">
                <a:latin typeface="Alexandria" charset="0"/>
                <a:cs typeface="Alexandria" charset="0"/>
              </a:rPr>
              <a:t>رابط التطبيق:</a:t>
            </a:r>
            <a:r>
              <a:rPr lang="ar-SA" sz="1600" dirty="0" smtClean="0">
                <a:latin typeface="Alexandria" charset="0"/>
                <a:cs typeface="Alexandria" charset="0"/>
              </a:rPr>
              <a:t> </a:t>
            </a:r>
            <a:r>
              <a:rPr lang="en-US" sz="1600" dirty="0">
                <a:latin typeface="Alexandria" charset="0"/>
                <a:cs typeface="Alexandria" charset="0"/>
              </a:rPr>
              <a:t>https://www.vsco.co/</a:t>
            </a:r>
            <a:endParaRPr lang="ar-SA" sz="16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
        <p:nvSpPr>
          <p:cNvPr id="6" name="Rectangle 5"/>
          <p:cNvSpPr/>
          <p:nvPr/>
        </p:nvSpPr>
        <p:spPr>
          <a:xfrm>
            <a:off x="5833241" y="893582"/>
            <a:ext cx="1217000" cy="665823"/>
          </a:xfrm>
          <a:prstGeom prst="rect">
            <a:avLst/>
          </a:prstGeom>
        </p:spPr>
        <p:txBody>
          <a:bodyPr wrap="none">
            <a:spAutoFit/>
          </a:bodyPr>
          <a:lstStyle/>
          <a:p>
            <a:pPr algn="ctr" rtl="1">
              <a:lnSpc>
                <a:spcPct val="150000"/>
              </a:lnSpc>
            </a:pPr>
            <a:r>
              <a:rPr lang="en-US" sz="2800" b="1" dirty="0">
                <a:latin typeface="Alexandria" charset="0"/>
                <a:cs typeface="Alexandria" charset="0"/>
              </a:rPr>
              <a:t>VSCO</a:t>
            </a:r>
            <a:endParaRPr lang="ar-SA" sz="2800" b="1" dirty="0">
              <a:latin typeface="Alexandria" charset="0"/>
              <a:cs typeface="Alexandria" charset="0"/>
            </a:endParaRPr>
          </a:p>
        </p:txBody>
      </p:sp>
      <p:pic>
        <p:nvPicPr>
          <p:cNvPr id="7" name="Picture 6"/>
          <p:cNvPicPr>
            <a:picLocks noChangeAspect="1"/>
          </p:cNvPicPr>
          <p:nvPr/>
        </p:nvPicPr>
        <p:blipFill>
          <a:blip r:embed="rId3"/>
          <a:stretch>
            <a:fillRect/>
          </a:stretch>
        </p:blipFill>
        <p:spPr>
          <a:xfrm>
            <a:off x="4768370" y="775812"/>
            <a:ext cx="880483" cy="9013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88147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fade">
                                      <p:cBhvr>
                                        <p:cTn id="3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
        <p:nvSpPr>
          <p:cNvPr id="8" name="TextBox 7">
            <a:extLst>
              <a:ext uri="{FF2B5EF4-FFF2-40B4-BE49-F238E27FC236}">
                <a16:creationId xmlns:a16="http://schemas.microsoft.com/office/drawing/2014/main" id="{A93DF751-7A75-3AF2-5F66-10B80BC86666}"/>
              </a:ext>
            </a:extLst>
          </p:cNvPr>
          <p:cNvSpPr txBox="1"/>
          <p:nvPr/>
        </p:nvSpPr>
        <p:spPr>
          <a:xfrm>
            <a:off x="2158113" y="1331081"/>
            <a:ext cx="7350256" cy="829651"/>
          </a:xfrm>
          <a:prstGeom prst="rect">
            <a:avLst/>
          </a:prstGeom>
          <a:noFill/>
        </p:spPr>
        <p:txBody>
          <a:bodyPr wrap="square" rtlCol="0">
            <a:spAutoFit/>
          </a:bodyPr>
          <a:lstStyle/>
          <a:p>
            <a:pPr algn="r" rtl="1">
              <a:lnSpc>
                <a:spcPct val="150000"/>
              </a:lnSpc>
            </a:pPr>
            <a:r>
              <a:rPr lang="ar-SA" sz="3600" b="1" dirty="0" smtClean="0">
                <a:solidFill>
                  <a:srgbClr val="C00000"/>
                </a:solidFill>
                <a:latin typeface="Alexandria" charset="0"/>
                <a:cs typeface="Alexandria" charset="0"/>
              </a:rPr>
              <a:t>تطبيقات </a:t>
            </a:r>
            <a:r>
              <a:rPr lang="ar-SA" sz="3600" b="1" dirty="0">
                <a:solidFill>
                  <a:srgbClr val="C00000"/>
                </a:solidFill>
                <a:latin typeface="Alexandria" charset="0"/>
                <a:cs typeface="Alexandria" charset="0"/>
              </a:rPr>
              <a:t>تسجيل وتحرير الصوت</a:t>
            </a:r>
          </a:p>
        </p:txBody>
      </p:sp>
      <p:sp>
        <p:nvSpPr>
          <p:cNvPr id="18" name="Rectangle 17"/>
          <p:cNvSpPr/>
          <p:nvPr/>
        </p:nvSpPr>
        <p:spPr>
          <a:xfrm>
            <a:off x="8516374" y="3871872"/>
            <a:ext cx="1252266" cy="461024"/>
          </a:xfrm>
          <a:prstGeom prst="rect">
            <a:avLst/>
          </a:prstGeom>
        </p:spPr>
        <p:txBody>
          <a:bodyPr wrap="none">
            <a:spAutoFit/>
          </a:bodyPr>
          <a:lstStyle/>
          <a:p>
            <a:pPr algn="ctr" rtl="1">
              <a:lnSpc>
                <a:spcPct val="150000"/>
              </a:lnSpc>
            </a:pPr>
            <a:r>
              <a:rPr lang="en-US" b="1" dirty="0">
                <a:solidFill>
                  <a:srgbClr val="0200CD"/>
                </a:solidFill>
                <a:latin typeface="Alexandria" charset="0"/>
                <a:cs typeface="Alexandria" charset="0"/>
              </a:rPr>
              <a:t>Audacity</a:t>
            </a:r>
            <a:endParaRPr lang="ar-SA" b="1" dirty="0">
              <a:solidFill>
                <a:srgbClr val="0200CD"/>
              </a:solidFill>
              <a:latin typeface="Alexandria" charset="0"/>
              <a:cs typeface="Alexandria" charset="0"/>
            </a:endParaRPr>
          </a:p>
        </p:txBody>
      </p:sp>
      <p:sp>
        <p:nvSpPr>
          <p:cNvPr id="21" name="Rectangle 20"/>
          <p:cNvSpPr/>
          <p:nvPr/>
        </p:nvSpPr>
        <p:spPr>
          <a:xfrm>
            <a:off x="4871213" y="3869473"/>
            <a:ext cx="2130711" cy="461024"/>
          </a:xfrm>
          <a:prstGeom prst="rect">
            <a:avLst/>
          </a:prstGeom>
        </p:spPr>
        <p:txBody>
          <a:bodyPr wrap="none">
            <a:spAutoFit/>
          </a:bodyPr>
          <a:lstStyle/>
          <a:p>
            <a:pPr algn="ctr" rtl="1">
              <a:lnSpc>
                <a:spcPct val="150000"/>
              </a:lnSpc>
            </a:pPr>
            <a:r>
              <a:rPr lang="en-US" b="1" dirty="0">
                <a:solidFill>
                  <a:srgbClr val="00005B"/>
                </a:solidFill>
                <a:latin typeface="Alexandria" charset="0"/>
                <a:cs typeface="Alexandria" charset="0"/>
              </a:rPr>
              <a:t>Adobe </a:t>
            </a:r>
            <a:r>
              <a:rPr lang="en-US" b="1" dirty="0" smtClean="0">
                <a:solidFill>
                  <a:srgbClr val="00005B"/>
                </a:solidFill>
                <a:latin typeface="Alexandria" charset="0"/>
                <a:cs typeface="Alexandria" charset="0"/>
              </a:rPr>
              <a:t>Audition</a:t>
            </a:r>
            <a:endParaRPr lang="ar-SA" b="1" dirty="0">
              <a:solidFill>
                <a:srgbClr val="00005B"/>
              </a:solidFill>
              <a:latin typeface="Alexandria" charset="0"/>
              <a:cs typeface="Alexandria" charset="0"/>
            </a:endParaRPr>
          </a:p>
        </p:txBody>
      </p:sp>
      <p:sp>
        <p:nvSpPr>
          <p:cNvPr id="24" name="Rectangle 23"/>
          <p:cNvSpPr/>
          <p:nvPr/>
        </p:nvSpPr>
        <p:spPr>
          <a:xfrm>
            <a:off x="1302798" y="3864530"/>
            <a:ext cx="3100529" cy="461024"/>
          </a:xfrm>
          <a:prstGeom prst="rect">
            <a:avLst/>
          </a:prstGeom>
        </p:spPr>
        <p:txBody>
          <a:bodyPr wrap="none">
            <a:spAutoFit/>
          </a:bodyPr>
          <a:lstStyle/>
          <a:p>
            <a:pPr algn="ctr" rtl="1">
              <a:lnSpc>
                <a:spcPct val="150000"/>
              </a:lnSpc>
            </a:pPr>
            <a:r>
              <a:rPr lang="en-US" b="1" dirty="0">
                <a:solidFill>
                  <a:srgbClr val="4C4C4C"/>
                </a:solidFill>
                <a:latin typeface="Alexandria" charset="0"/>
                <a:cs typeface="Alexandria" charset="0"/>
              </a:rPr>
              <a:t>Ferrite Recording Studio</a:t>
            </a:r>
          </a:p>
        </p:txBody>
      </p:sp>
      <p:sp>
        <p:nvSpPr>
          <p:cNvPr id="5" name="AutoShape 2" descr="Audacity Manu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6" name="Picture 2" descr="Audacity Logo PNG vector in SVG, PDF, AI, CDR format"/>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3698" r="12787"/>
          <a:stretch/>
        </p:blipFill>
        <p:spPr bwMode="auto">
          <a:xfrm>
            <a:off x="8578089" y="2698773"/>
            <a:ext cx="999544" cy="10205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028" name="Picture 4" descr="Audacity Manua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39121" y="4555921"/>
            <a:ext cx="2514883" cy="148811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rotWithShape="1">
          <a:blip r:embed="rId5"/>
          <a:srcRect t="1486"/>
          <a:stretch/>
        </p:blipFill>
        <p:spPr>
          <a:xfrm>
            <a:off x="5511856" y="2730765"/>
            <a:ext cx="1039902" cy="10183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4" descr="Adobe Audition APK for Android and iOS Best Alternative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52135" y="4555921"/>
            <a:ext cx="2559344" cy="143963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a:blip r:embed="rId7"/>
          <a:stretch>
            <a:fillRect/>
          </a:stretch>
        </p:blipFill>
        <p:spPr>
          <a:xfrm>
            <a:off x="2231043" y="2859667"/>
            <a:ext cx="993676" cy="9192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Picture 14"/>
          <p:cNvPicPr>
            <a:picLocks noChangeAspect="1"/>
          </p:cNvPicPr>
          <p:nvPr/>
        </p:nvPicPr>
        <p:blipFill>
          <a:blip r:embed="rId8"/>
          <a:stretch>
            <a:fillRect/>
          </a:stretch>
        </p:blipFill>
        <p:spPr>
          <a:xfrm>
            <a:off x="1515402" y="4555921"/>
            <a:ext cx="2678624" cy="1435117"/>
          </a:xfrm>
          <a:prstGeom prst="rect">
            <a:avLst/>
          </a:prstGeom>
        </p:spPr>
      </p:pic>
    </p:spTree>
    <p:extLst>
      <p:ext uri="{BB962C8B-B14F-4D97-AF65-F5344CB8AC3E}">
        <p14:creationId xmlns:p14="http://schemas.microsoft.com/office/powerpoint/2010/main" val="2968701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anim calcmode="lin" valueType="num">
                                      <p:cBhvr>
                                        <p:cTn id="15" dur="1000" fill="hold"/>
                                        <p:tgtEl>
                                          <p:spTgt spid="18"/>
                                        </p:tgtEl>
                                        <p:attrNameLst>
                                          <p:attrName>ppt_x</p:attrName>
                                        </p:attrNameLst>
                                      </p:cBhvr>
                                      <p:tavLst>
                                        <p:tav tm="0">
                                          <p:val>
                                            <p:strVal val="#ppt_x"/>
                                          </p:val>
                                        </p:tav>
                                        <p:tav tm="100000">
                                          <p:val>
                                            <p:strVal val="#ppt_x"/>
                                          </p:val>
                                        </p:tav>
                                      </p:tavLst>
                                    </p:anim>
                                    <p:anim calcmode="lin" valueType="num">
                                      <p:cBhvr>
                                        <p:cTn id="16" dur="1000" fill="hold"/>
                                        <p:tgtEl>
                                          <p:spTgt spid="18"/>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1000"/>
                                        <p:tgtEl>
                                          <p:spTgt spid="21"/>
                                        </p:tgtEl>
                                      </p:cBhvr>
                                    </p:animEffect>
                                    <p:anim calcmode="lin" valueType="num">
                                      <p:cBhvr>
                                        <p:cTn id="20" dur="1000" fill="hold"/>
                                        <p:tgtEl>
                                          <p:spTgt spid="21"/>
                                        </p:tgtEl>
                                        <p:attrNameLst>
                                          <p:attrName>ppt_x</p:attrName>
                                        </p:attrNameLst>
                                      </p:cBhvr>
                                      <p:tavLst>
                                        <p:tav tm="0">
                                          <p:val>
                                            <p:strVal val="#ppt_x"/>
                                          </p:val>
                                        </p:tav>
                                        <p:tav tm="100000">
                                          <p:val>
                                            <p:strVal val="#ppt_x"/>
                                          </p:val>
                                        </p:tav>
                                      </p:tavLst>
                                    </p:anim>
                                    <p:anim calcmode="lin" valueType="num">
                                      <p:cBhvr>
                                        <p:cTn id="21" dur="1000" fill="hold"/>
                                        <p:tgtEl>
                                          <p:spTgt spid="21"/>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1000"/>
                                        <p:tgtEl>
                                          <p:spTgt spid="24"/>
                                        </p:tgtEl>
                                      </p:cBhvr>
                                    </p:animEffect>
                                    <p:anim calcmode="lin" valueType="num">
                                      <p:cBhvr>
                                        <p:cTn id="25" dur="1000" fill="hold"/>
                                        <p:tgtEl>
                                          <p:spTgt spid="24"/>
                                        </p:tgtEl>
                                        <p:attrNameLst>
                                          <p:attrName>ppt_x</p:attrName>
                                        </p:attrNameLst>
                                      </p:cBhvr>
                                      <p:tavLst>
                                        <p:tav tm="0">
                                          <p:val>
                                            <p:strVal val="#ppt_x"/>
                                          </p:val>
                                        </p:tav>
                                        <p:tav tm="100000">
                                          <p:val>
                                            <p:strVal val="#ppt_x"/>
                                          </p:val>
                                        </p:tav>
                                      </p:tavLst>
                                    </p:anim>
                                    <p:anim calcmode="lin" valueType="num">
                                      <p:cBhvr>
                                        <p:cTn id="26" dur="1000" fill="hold"/>
                                        <p:tgtEl>
                                          <p:spTgt spid="24"/>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026"/>
                                        </p:tgtEl>
                                        <p:attrNameLst>
                                          <p:attrName>style.visibility</p:attrName>
                                        </p:attrNameLst>
                                      </p:cBhvr>
                                      <p:to>
                                        <p:strVal val="visible"/>
                                      </p:to>
                                    </p:set>
                                    <p:animEffect transition="in" filter="fade">
                                      <p:cBhvr>
                                        <p:cTn id="29" dur="1000"/>
                                        <p:tgtEl>
                                          <p:spTgt spid="1026"/>
                                        </p:tgtEl>
                                      </p:cBhvr>
                                    </p:animEffect>
                                    <p:anim calcmode="lin" valueType="num">
                                      <p:cBhvr>
                                        <p:cTn id="30" dur="1000" fill="hold"/>
                                        <p:tgtEl>
                                          <p:spTgt spid="1026"/>
                                        </p:tgtEl>
                                        <p:attrNameLst>
                                          <p:attrName>ppt_x</p:attrName>
                                        </p:attrNameLst>
                                      </p:cBhvr>
                                      <p:tavLst>
                                        <p:tav tm="0">
                                          <p:val>
                                            <p:strVal val="#ppt_x"/>
                                          </p:val>
                                        </p:tav>
                                        <p:tav tm="100000">
                                          <p:val>
                                            <p:strVal val="#ppt_x"/>
                                          </p:val>
                                        </p:tav>
                                      </p:tavLst>
                                    </p:anim>
                                    <p:anim calcmode="lin" valueType="num">
                                      <p:cBhvr>
                                        <p:cTn id="31" dur="1000" fill="hold"/>
                                        <p:tgtEl>
                                          <p:spTgt spid="1026"/>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028"/>
                                        </p:tgtEl>
                                        <p:attrNameLst>
                                          <p:attrName>style.visibility</p:attrName>
                                        </p:attrNameLst>
                                      </p:cBhvr>
                                      <p:to>
                                        <p:strVal val="visible"/>
                                      </p:to>
                                    </p:set>
                                    <p:animEffect transition="in" filter="fade">
                                      <p:cBhvr>
                                        <p:cTn id="34" dur="1000"/>
                                        <p:tgtEl>
                                          <p:spTgt spid="1028"/>
                                        </p:tgtEl>
                                      </p:cBhvr>
                                    </p:animEffect>
                                    <p:anim calcmode="lin" valueType="num">
                                      <p:cBhvr>
                                        <p:cTn id="35" dur="1000" fill="hold"/>
                                        <p:tgtEl>
                                          <p:spTgt spid="1028"/>
                                        </p:tgtEl>
                                        <p:attrNameLst>
                                          <p:attrName>ppt_x</p:attrName>
                                        </p:attrNameLst>
                                      </p:cBhvr>
                                      <p:tavLst>
                                        <p:tav tm="0">
                                          <p:val>
                                            <p:strVal val="#ppt_x"/>
                                          </p:val>
                                        </p:tav>
                                        <p:tav tm="100000">
                                          <p:val>
                                            <p:strVal val="#ppt_x"/>
                                          </p:val>
                                        </p:tav>
                                      </p:tavLst>
                                    </p:anim>
                                    <p:anim calcmode="lin" valueType="num">
                                      <p:cBhvr>
                                        <p:cTn id="36" dur="1000" fill="hold"/>
                                        <p:tgtEl>
                                          <p:spTgt spid="1028"/>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
                                          </p:val>
                                        </p:tav>
                                        <p:tav tm="100000">
                                          <p:val>
                                            <p:strVal val="#ppt_x"/>
                                          </p:val>
                                        </p:tav>
                                      </p:tavLst>
                                    </p:anim>
                                    <p:anim calcmode="lin" valueType="num">
                                      <p:cBhvr>
                                        <p:cTn id="41" dur="1000" fill="hold"/>
                                        <p:tgtEl>
                                          <p:spTgt spid="9"/>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1000"/>
                                        <p:tgtEl>
                                          <p:spTgt spid="10"/>
                                        </p:tgtEl>
                                      </p:cBhvr>
                                    </p:animEffect>
                                    <p:anim calcmode="lin" valueType="num">
                                      <p:cBhvr>
                                        <p:cTn id="45" dur="1000" fill="hold"/>
                                        <p:tgtEl>
                                          <p:spTgt spid="10"/>
                                        </p:tgtEl>
                                        <p:attrNameLst>
                                          <p:attrName>ppt_x</p:attrName>
                                        </p:attrNameLst>
                                      </p:cBhvr>
                                      <p:tavLst>
                                        <p:tav tm="0">
                                          <p:val>
                                            <p:strVal val="#ppt_x"/>
                                          </p:val>
                                        </p:tav>
                                        <p:tav tm="100000">
                                          <p:val>
                                            <p:strVal val="#ppt_x"/>
                                          </p:val>
                                        </p:tav>
                                      </p:tavLst>
                                    </p:anim>
                                    <p:anim calcmode="lin" valueType="num">
                                      <p:cBhvr>
                                        <p:cTn id="46" dur="1000" fill="hold"/>
                                        <p:tgtEl>
                                          <p:spTgt spid="10"/>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1000"/>
                                        <p:tgtEl>
                                          <p:spTgt spid="14"/>
                                        </p:tgtEl>
                                      </p:cBhvr>
                                    </p:animEffect>
                                    <p:anim calcmode="lin" valueType="num">
                                      <p:cBhvr>
                                        <p:cTn id="50" dur="1000" fill="hold"/>
                                        <p:tgtEl>
                                          <p:spTgt spid="14"/>
                                        </p:tgtEl>
                                        <p:attrNameLst>
                                          <p:attrName>ppt_x</p:attrName>
                                        </p:attrNameLst>
                                      </p:cBhvr>
                                      <p:tavLst>
                                        <p:tav tm="0">
                                          <p:val>
                                            <p:strVal val="#ppt_x"/>
                                          </p:val>
                                        </p:tav>
                                        <p:tav tm="100000">
                                          <p:val>
                                            <p:strVal val="#ppt_x"/>
                                          </p:val>
                                        </p:tav>
                                      </p:tavLst>
                                    </p:anim>
                                    <p:anim calcmode="lin" valueType="num">
                                      <p:cBhvr>
                                        <p:cTn id="51" dur="1000" fill="hold"/>
                                        <p:tgtEl>
                                          <p:spTgt spid="14"/>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1000"/>
                                        <p:tgtEl>
                                          <p:spTgt spid="15"/>
                                        </p:tgtEl>
                                      </p:cBhvr>
                                    </p:animEffect>
                                    <p:anim calcmode="lin" valueType="num">
                                      <p:cBhvr>
                                        <p:cTn id="55" dur="1000" fill="hold"/>
                                        <p:tgtEl>
                                          <p:spTgt spid="15"/>
                                        </p:tgtEl>
                                        <p:attrNameLst>
                                          <p:attrName>ppt_x</p:attrName>
                                        </p:attrNameLst>
                                      </p:cBhvr>
                                      <p:tavLst>
                                        <p:tav tm="0">
                                          <p:val>
                                            <p:strVal val="#ppt_x"/>
                                          </p:val>
                                        </p:tav>
                                        <p:tav tm="100000">
                                          <p:val>
                                            <p:strVal val="#ppt_x"/>
                                          </p:val>
                                        </p:tav>
                                      </p:tavLst>
                                    </p:anim>
                                    <p:anim calcmode="lin" valueType="num">
                                      <p:cBhvr>
                                        <p:cTn id="5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1" grpId="0"/>
      <p:bldP spid="2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942681" y="1803444"/>
            <a:ext cx="10238826" cy="4939814"/>
          </a:xfrm>
          <a:prstGeom prst="rect">
            <a:avLst/>
          </a:prstGeom>
          <a:noFill/>
        </p:spPr>
        <p:txBody>
          <a:bodyPr wrap="square" rtlCol="0">
            <a:spAutoFit/>
          </a:bodyPr>
          <a:lstStyle/>
          <a:p>
            <a:pPr algn="just" rtl="1">
              <a:lnSpc>
                <a:spcPct val="150000"/>
              </a:lnSpc>
            </a:pPr>
            <a:r>
              <a:rPr lang="ar-SA" sz="2000" b="1" dirty="0" smtClean="0">
                <a:solidFill>
                  <a:srgbClr val="0200CD"/>
                </a:solidFill>
                <a:latin typeface="Alexandria" charset="0"/>
                <a:cs typeface="Alexandria" charset="0"/>
              </a:rPr>
              <a:t>أولاً: الدور والمميزات:</a:t>
            </a:r>
          </a:p>
          <a:p>
            <a:pPr algn="just" rtl="1">
              <a:lnSpc>
                <a:spcPct val="150000"/>
              </a:lnSpc>
            </a:pPr>
            <a:r>
              <a:rPr lang="ar-SA" sz="2000" dirty="0">
                <a:latin typeface="Alexandria" charset="0"/>
                <a:cs typeface="Alexandria" charset="0"/>
              </a:rPr>
              <a:t> هو برنامج مجاني لتحرير الصوت يُستخدم لإزالة الضوضاء وتعديل مستويات الصوت وتحرير التسجيلات بشكل دقيق. </a:t>
            </a:r>
            <a:endParaRPr lang="en-US" sz="2000" dirty="0" smtClean="0">
              <a:latin typeface="Alexandria" charset="0"/>
              <a:cs typeface="Alexandria" charset="0"/>
            </a:endParaRPr>
          </a:p>
          <a:p>
            <a:pPr algn="just" rtl="1">
              <a:lnSpc>
                <a:spcPct val="150000"/>
              </a:lnSpc>
            </a:pPr>
            <a:r>
              <a:rPr lang="ar-SA" sz="2000" b="1" dirty="0" smtClean="0">
                <a:solidFill>
                  <a:srgbClr val="0200CD"/>
                </a:solidFill>
                <a:latin typeface="Alexandria" charset="0"/>
                <a:cs typeface="Alexandria" charset="0"/>
              </a:rPr>
              <a:t>ثانياً: المكونات الأساسية:  </a:t>
            </a:r>
            <a:endParaRPr lang="ar-SA" sz="2000" b="1" dirty="0">
              <a:solidFill>
                <a:srgbClr val="0200CD"/>
              </a:solidFill>
              <a:latin typeface="Alexandria" charset="0"/>
              <a:cs typeface="Alexandria" charset="0"/>
            </a:endParaRPr>
          </a:p>
          <a:p>
            <a:pPr algn="just" rtl="1">
              <a:lnSpc>
                <a:spcPct val="150000"/>
              </a:lnSpc>
            </a:pPr>
            <a:r>
              <a:rPr lang="ar-SA" sz="2000" dirty="0">
                <a:latin typeface="Alexandria" charset="0"/>
                <a:cs typeface="Alexandria" charset="0"/>
              </a:rPr>
              <a:t> يحتوي على واجهة تحرير متعددة المسارات، أدوات قص ولصق، مؤثرات صوتية مثل مضاد الضوضاء والمعادل الصوتي. </a:t>
            </a:r>
            <a:endParaRPr lang="en-US" sz="2000" dirty="0" smtClean="0">
              <a:latin typeface="Alexandria" charset="0"/>
              <a:cs typeface="Alexandria" charset="0"/>
            </a:endParaRPr>
          </a:p>
          <a:p>
            <a:pPr algn="just" rtl="1">
              <a:lnSpc>
                <a:spcPct val="150000"/>
              </a:lnSpc>
            </a:pPr>
            <a:r>
              <a:rPr lang="ar-SA" sz="2000" b="1" dirty="0" smtClean="0">
                <a:solidFill>
                  <a:srgbClr val="0200CD"/>
                </a:solidFill>
                <a:latin typeface="Alexandria" charset="0"/>
                <a:cs typeface="Alexandria" charset="0"/>
              </a:rPr>
              <a:t>ثالثاً: طريقة الاستخدام:</a:t>
            </a:r>
            <a:endParaRPr lang="ar-SA" sz="2000" b="1" dirty="0">
              <a:solidFill>
                <a:srgbClr val="0200CD"/>
              </a:solidFill>
              <a:latin typeface="Alexandria" charset="0"/>
              <a:cs typeface="Alexandria" charset="0"/>
            </a:endParaRPr>
          </a:p>
          <a:p>
            <a:pPr algn="just" rtl="1">
              <a:lnSpc>
                <a:spcPct val="150000"/>
              </a:lnSpc>
            </a:pPr>
            <a:r>
              <a:rPr lang="ar-SA" sz="2000" dirty="0">
                <a:latin typeface="Alexandria" charset="0"/>
                <a:cs typeface="Alexandria" charset="0"/>
              </a:rPr>
              <a:t> يقوم المستخدم باستيراد ملف الصوت إلى البرنامج، ثم يستخدم الأدوات لإزالة التشويش، تعديل مستويات الصوت، وإضافة تأثيرات تحريرية قبل حفظ النسخة النهائية</a:t>
            </a:r>
            <a:r>
              <a:rPr lang="ar-SA" sz="2000" dirty="0" smtClean="0">
                <a:latin typeface="Alexandria" charset="0"/>
                <a:cs typeface="Alexandria" charset="0"/>
              </a:rPr>
              <a:t>.</a:t>
            </a:r>
          </a:p>
          <a:p>
            <a:pPr algn="just" rtl="1">
              <a:lnSpc>
                <a:spcPct val="150000"/>
              </a:lnSpc>
            </a:pPr>
            <a:endParaRPr lang="ar-SA" sz="1400" dirty="0">
              <a:latin typeface="Alexandria" charset="0"/>
              <a:cs typeface="Alexandria" charset="0"/>
            </a:endParaRPr>
          </a:p>
          <a:p>
            <a:pPr algn="just" rtl="1">
              <a:lnSpc>
                <a:spcPct val="150000"/>
              </a:lnSpc>
            </a:pPr>
            <a:r>
              <a:rPr lang="ar-SA" sz="1600" b="1" dirty="0" smtClean="0">
                <a:latin typeface="Alexandria" charset="0"/>
                <a:cs typeface="Alexandria" charset="0"/>
              </a:rPr>
              <a:t>رابط البرنامج:</a:t>
            </a:r>
            <a:r>
              <a:rPr lang="ar-SA" sz="1600" dirty="0" smtClean="0">
                <a:latin typeface="Alexandria" charset="0"/>
                <a:cs typeface="Alexandria" charset="0"/>
              </a:rPr>
              <a:t> </a:t>
            </a:r>
            <a:r>
              <a:rPr lang="en-US" sz="1600" dirty="0">
                <a:latin typeface="Alexandria" charset="0"/>
                <a:cs typeface="Alexandria" charset="0"/>
              </a:rPr>
              <a:t>https://www.audacityteam.org/</a:t>
            </a:r>
            <a:endParaRPr lang="ar-SA" sz="16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
        <p:nvSpPr>
          <p:cNvPr id="10" name="Rectangle 9"/>
          <p:cNvSpPr/>
          <p:nvPr/>
        </p:nvSpPr>
        <p:spPr>
          <a:xfrm>
            <a:off x="5468019" y="1007964"/>
            <a:ext cx="2160736" cy="583878"/>
          </a:xfrm>
          <a:prstGeom prst="rect">
            <a:avLst/>
          </a:prstGeom>
        </p:spPr>
        <p:txBody>
          <a:bodyPr wrap="square">
            <a:spAutoFit/>
          </a:bodyPr>
          <a:lstStyle/>
          <a:p>
            <a:pPr algn="ctr" rtl="1">
              <a:lnSpc>
                <a:spcPct val="150000"/>
              </a:lnSpc>
            </a:pPr>
            <a:r>
              <a:rPr lang="en-US" sz="2400" b="1" dirty="0">
                <a:solidFill>
                  <a:srgbClr val="0200CD"/>
                </a:solidFill>
                <a:latin typeface="Alexandria" charset="0"/>
                <a:cs typeface="Alexandria" charset="0"/>
              </a:rPr>
              <a:t>Audacity</a:t>
            </a:r>
            <a:endParaRPr lang="ar-SA" sz="2400" b="1" dirty="0">
              <a:solidFill>
                <a:srgbClr val="0200CD"/>
              </a:solidFill>
              <a:latin typeface="Alexandria" charset="0"/>
              <a:cs typeface="Alexandria" charset="0"/>
            </a:endParaRPr>
          </a:p>
        </p:txBody>
      </p:sp>
      <p:pic>
        <p:nvPicPr>
          <p:cNvPr id="11" name="Picture 2" descr="Audacity Logo PNG vector in SVG, PDF, AI, CDR format"/>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3698" r="12787"/>
          <a:stretch/>
        </p:blipFill>
        <p:spPr bwMode="auto">
          <a:xfrm>
            <a:off x="4696280" y="783695"/>
            <a:ext cx="999544" cy="10205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084991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fade">
                                      <p:cBhvr>
                                        <p:cTn id="3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942681" y="1803444"/>
            <a:ext cx="10238826" cy="5032147"/>
          </a:xfrm>
          <a:prstGeom prst="rect">
            <a:avLst/>
          </a:prstGeom>
          <a:noFill/>
        </p:spPr>
        <p:txBody>
          <a:bodyPr wrap="square" rtlCol="0">
            <a:spAutoFit/>
          </a:bodyPr>
          <a:lstStyle/>
          <a:p>
            <a:pPr algn="just" rtl="1">
              <a:lnSpc>
                <a:spcPct val="150000"/>
              </a:lnSpc>
            </a:pPr>
            <a:r>
              <a:rPr lang="ar-SA" sz="2000" b="1" dirty="0" smtClean="0">
                <a:solidFill>
                  <a:srgbClr val="00005B"/>
                </a:solidFill>
                <a:latin typeface="Alexandria" charset="0"/>
                <a:cs typeface="Alexandria" charset="0"/>
              </a:rPr>
              <a:t>أولاً: الدور والمميزات:</a:t>
            </a:r>
            <a:endParaRPr lang="ar-SA" sz="2000" b="1" dirty="0">
              <a:solidFill>
                <a:srgbClr val="00005B"/>
              </a:solidFill>
              <a:latin typeface="Alexandria" charset="0"/>
              <a:cs typeface="Alexandria" charset="0"/>
            </a:endParaRPr>
          </a:p>
          <a:p>
            <a:pPr algn="just" rtl="1">
              <a:lnSpc>
                <a:spcPct val="150000"/>
              </a:lnSpc>
            </a:pPr>
            <a:r>
              <a:rPr lang="ar-SA" sz="2000" dirty="0">
                <a:latin typeface="Alexandria" charset="0"/>
                <a:cs typeface="Alexandria" charset="0"/>
              </a:rPr>
              <a:t> </a:t>
            </a:r>
            <a:r>
              <a:rPr lang="ar-SA" sz="2000" dirty="0" smtClean="0">
                <a:latin typeface="Alexandria" charset="0"/>
                <a:cs typeface="Alexandria" charset="0"/>
              </a:rPr>
              <a:t>يقدم</a:t>
            </a:r>
            <a:r>
              <a:rPr lang="en-US" sz="2000" dirty="0" smtClean="0">
                <a:latin typeface="Alexandria" charset="0"/>
                <a:cs typeface="Alexandria" charset="0"/>
              </a:rPr>
              <a:t> Adobe Audition </a:t>
            </a:r>
            <a:r>
              <a:rPr lang="ar-SA" sz="2000" dirty="0" smtClean="0">
                <a:latin typeface="Alexandria" charset="0"/>
                <a:cs typeface="Alexandria" charset="0"/>
              </a:rPr>
              <a:t>مجموعة </a:t>
            </a:r>
            <a:r>
              <a:rPr lang="ar-SA" sz="2000" dirty="0">
                <a:latin typeface="Alexandria" charset="0"/>
                <a:cs typeface="Alexandria" charset="0"/>
              </a:rPr>
              <a:t>متقدمة من أدوات تحرير الصوت، تُستخدم لتحسين جودة التسجيلات الصوتية، تصفية الضوضاء، ودمج المسارات الصوتية. </a:t>
            </a:r>
            <a:endParaRPr lang="en-US" sz="2000" dirty="0" smtClean="0">
              <a:latin typeface="Alexandria" charset="0"/>
              <a:cs typeface="Alexandria" charset="0"/>
            </a:endParaRPr>
          </a:p>
          <a:p>
            <a:pPr algn="just" rtl="1">
              <a:lnSpc>
                <a:spcPct val="150000"/>
              </a:lnSpc>
            </a:pPr>
            <a:r>
              <a:rPr lang="ar-SA" sz="2000" b="1" dirty="0" smtClean="0">
                <a:solidFill>
                  <a:srgbClr val="00005B"/>
                </a:solidFill>
                <a:latin typeface="Alexandria" charset="0"/>
                <a:cs typeface="Alexandria" charset="0"/>
              </a:rPr>
              <a:t>ثانياً: المكونات الأساسية:  </a:t>
            </a:r>
            <a:endParaRPr lang="ar-SA" sz="2000" b="1" dirty="0">
              <a:solidFill>
                <a:srgbClr val="00005B"/>
              </a:solidFill>
              <a:latin typeface="Alexandria" charset="0"/>
              <a:cs typeface="Alexandria" charset="0"/>
            </a:endParaRPr>
          </a:p>
          <a:p>
            <a:pPr algn="just" rtl="1">
              <a:lnSpc>
                <a:spcPct val="150000"/>
              </a:lnSpc>
            </a:pPr>
            <a:r>
              <a:rPr lang="ar-SA" sz="2000" dirty="0">
                <a:latin typeface="Alexandria" charset="0"/>
                <a:cs typeface="Alexandria" charset="0"/>
              </a:rPr>
              <a:t> يشمل محررًا متقدمًا للمسارات، واجهة لضبط الترددات، أدوات لتعديل الصوت وإزالة التشويش، ومجموعة من الفلاتر الصوتية الاحترافية. </a:t>
            </a:r>
            <a:endParaRPr lang="en-US" sz="2000" dirty="0" smtClean="0">
              <a:latin typeface="Alexandria" charset="0"/>
              <a:cs typeface="Alexandria" charset="0"/>
            </a:endParaRPr>
          </a:p>
          <a:p>
            <a:pPr algn="just" rtl="1">
              <a:lnSpc>
                <a:spcPct val="150000"/>
              </a:lnSpc>
            </a:pPr>
            <a:r>
              <a:rPr lang="ar-SA" sz="2000" b="1" dirty="0" smtClean="0">
                <a:solidFill>
                  <a:srgbClr val="00005B"/>
                </a:solidFill>
                <a:latin typeface="Alexandria" charset="0"/>
                <a:cs typeface="Alexandria" charset="0"/>
              </a:rPr>
              <a:t>ثالثاً: طريقة الاستخدام:</a:t>
            </a:r>
            <a:endParaRPr lang="ar-SA" sz="2000" b="1" dirty="0">
              <a:solidFill>
                <a:srgbClr val="00005B"/>
              </a:solidFill>
              <a:latin typeface="Alexandria" charset="0"/>
              <a:cs typeface="Alexandria" charset="0"/>
            </a:endParaRPr>
          </a:p>
          <a:p>
            <a:pPr algn="just" rtl="1">
              <a:lnSpc>
                <a:spcPct val="150000"/>
              </a:lnSpc>
            </a:pPr>
            <a:r>
              <a:rPr lang="ar-SA" sz="2000" dirty="0">
                <a:latin typeface="Alexandria" charset="0"/>
                <a:cs typeface="Alexandria" charset="0"/>
              </a:rPr>
              <a:t>يتم استيراد التسجيل الصوتي إلى البرنامج، ومن ثم تعديل مستويات الصوت باستخدام الفلاتر المدمجة، وفي النهاية يتم دمج المسارات المختلفة قبل تصدير الملف الصوتي النهائي</a:t>
            </a:r>
            <a:r>
              <a:rPr lang="ar-SA" sz="2000" dirty="0" smtClean="0">
                <a:latin typeface="Alexandria" charset="0"/>
                <a:cs typeface="Alexandria" charset="0"/>
              </a:rPr>
              <a:t>.</a:t>
            </a:r>
          </a:p>
          <a:p>
            <a:pPr algn="just" rtl="1">
              <a:lnSpc>
                <a:spcPct val="150000"/>
              </a:lnSpc>
            </a:pPr>
            <a:endParaRPr lang="ar-SA" sz="1200" dirty="0">
              <a:latin typeface="Alexandria" charset="0"/>
              <a:cs typeface="Alexandria" charset="0"/>
            </a:endParaRPr>
          </a:p>
          <a:p>
            <a:pPr algn="just" rtl="1">
              <a:lnSpc>
                <a:spcPct val="150000"/>
              </a:lnSpc>
            </a:pPr>
            <a:r>
              <a:rPr lang="ar-SA" sz="1600" b="1" dirty="0" smtClean="0">
                <a:latin typeface="Alexandria" charset="0"/>
                <a:cs typeface="Alexandria" charset="0"/>
              </a:rPr>
              <a:t>رابط البرنامج: </a:t>
            </a:r>
            <a:r>
              <a:rPr lang="en-US" sz="1600" dirty="0">
                <a:latin typeface="Alexandria" charset="0"/>
                <a:cs typeface="Alexandria" charset="0"/>
              </a:rPr>
              <a:t>https://www.adobe.com/products/audition.html</a:t>
            </a:r>
            <a:endParaRPr lang="ar-SA" sz="16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
        <p:nvSpPr>
          <p:cNvPr id="12" name="Rectangle 11"/>
          <p:cNvSpPr/>
          <p:nvPr/>
        </p:nvSpPr>
        <p:spPr>
          <a:xfrm>
            <a:off x="5637558" y="900029"/>
            <a:ext cx="2691764" cy="583878"/>
          </a:xfrm>
          <a:prstGeom prst="rect">
            <a:avLst/>
          </a:prstGeom>
        </p:spPr>
        <p:txBody>
          <a:bodyPr wrap="none">
            <a:spAutoFit/>
          </a:bodyPr>
          <a:lstStyle/>
          <a:p>
            <a:pPr algn="ctr" rtl="1">
              <a:lnSpc>
                <a:spcPct val="150000"/>
              </a:lnSpc>
            </a:pPr>
            <a:r>
              <a:rPr lang="en-US" sz="2400" b="1" dirty="0">
                <a:solidFill>
                  <a:srgbClr val="00005B"/>
                </a:solidFill>
                <a:latin typeface="Alexandria" charset="0"/>
                <a:cs typeface="Alexandria" charset="0"/>
              </a:rPr>
              <a:t>Adobe </a:t>
            </a:r>
            <a:r>
              <a:rPr lang="en-US" sz="2400" b="1" dirty="0" smtClean="0">
                <a:solidFill>
                  <a:srgbClr val="00005B"/>
                </a:solidFill>
                <a:latin typeface="Alexandria" charset="0"/>
                <a:cs typeface="Alexandria" charset="0"/>
              </a:rPr>
              <a:t>Audition</a:t>
            </a:r>
            <a:endParaRPr lang="ar-SA" sz="2400" b="1" dirty="0">
              <a:solidFill>
                <a:srgbClr val="00005B"/>
              </a:solidFill>
              <a:latin typeface="Alexandria" charset="0"/>
              <a:cs typeface="Alexandria" charset="0"/>
            </a:endParaRPr>
          </a:p>
        </p:txBody>
      </p:sp>
      <p:pic>
        <p:nvPicPr>
          <p:cNvPr id="13" name="Picture 12"/>
          <p:cNvPicPr>
            <a:picLocks noChangeAspect="1"/>
          </p:cNvPicPr>
          <p:nvPr/>
        </p:nvPicPr>
        <p:blipFill rotWithShape="1">
          <a:blip r:embed="rId3"/>
          <a:srcRect t="1486"/>
          <a:stretch/>
        </p:blipFill>
        <p:spPr>
          <a:xfrm>
            <a:off x="4531959" y="715735"/>
            <a:ext cx="1039902" cy="10183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4050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fade">
                                      <p:cBhvr>
                                        <p:cTn id="3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942681" y="1803444"/>
            <a:ext cx="10238826" cy="4939814"/>
          </a:xfrm>
          <a:prstGeom prst="rect">
            <a:avLst/>
          </a:prstGeom>
          <a:noFill/>
        </p:spPr>
        <p:txBody>
          <a:bodyPr wrap="square" rtlCol="0">
            <a:spAutoFit/>
          </a:bodyPr>
          <a:lstStyle/>
          <a:p>
            <a:pPr algn="just" rtl="1">
              <a:lnSpc>
                <a:spcPct val="150000"/>
              </a:lnSpc>
            </a:pPr>
            <a:r>
              <a:rPr lang="ar-SA" sz="2000" b="1" dirty="0" smtClean="0">
                <a:solidFill>
                  <a:srgbClr val="4C4C4C"/>
                </a:solidFill>
                <a:latin typeface="Alexandria" charset="0"/>
                <a:cs typeface="Alexandria" charset="0"/>
              </a:rPr>
              <a:t>أولاً: الدور والمميزات:</a:t>
            </a:r>
            <a:endParaRPr lang="ar-SA" sz="2000" b="1" dirty="0">
              <a:solidFill>
                <a:srgbClr val="4C4C4C"/>
              </a:solidFill>
              <a:latin typeface="Alexandria" charset="0"/>
              <a:cs typeface="Alexandria" charset="0"/>
            </a:endParaRPr>
          </a:p>
          <a:p>
            <a:pPr algn="just" rtl="1">
              <a:lnSpc>
                <a:spcPct val="150000"/>
              </a:lnSpc>
            </a:pPr>
            <a:r>
              <a:rPr lang="ar-SA" sz="2000" dirty="0">
                <a:latin typeface="Alexandria" charset="0"/>
                <a:cs typeface="Alexandria" charset="0"/>
              </a:rPr>
              <a:t> مُصمم خصيصًا للأجهزة المحمولة، يُتيح </a:t>
            </a:r>
            <a:r>
              <a:rPr lang="en-US" sz="2000" dirty="0">
                <a:latin typeface="Alexandria" charset="0"/>
                <a:cs typeface="Alexandria" charset="0"/>
              </a:rPr>
              <a:t>Ferrite </a:t>
            </a:r>
            <a:r>
              <a:rPr lang="ar-SA" sz="2000" dirty="0" smtClean="0">
                <a:latin typeface="Alexandria" charset="0"/>
                <a:cs typeface="Alexandria" charset="0"/>
              </a:rPr>
              <a:t> تسجيل </a:t>
            </a:r>
            <a:r>
              <a:rPr lang="ar-SA" sz="2000" dirty="0">
                <a:latin typeface="Alexandria" charset="0"/>
                <a:cs typeface="Alexandria" charset="0"/>
              </a:rPr>
              <a:t>وتحرير الصوت بسهولة مع واجهة مستخدم مبسطة مناسبة للبودكاست والمقابلات. </a:t>
            </a:r>
            <a:endParaRPr lang="en-US" sz="2000" dirty="0" smtClean="0">
              <a:latin typeface="Alexandria" charset="0"/>
              <a:cs typeface="Alexandria" charset="0"/>
            </a:endParaRPr>
          </a:p>
          <a:p>
            <a:pPr algn="just" rtl="1">
              <a:lnSpc>
                <a:spcPct val="150000"/>
              </a:lnSpc>
            </a:pPr>
            <a:r>
              <a:rPr lang="ar-SA" sz="2000" b="1" dirty="0" smtClean="0">
                <a:solidFill>
                  <a:srgbClr val="4C4C4C"/>
                </a:solidFill>
                <a:latin typeface="Alexandria" charset="0"/>
                <a:cs typeface="Alexandria" charset="0"/>
              </a:rPr>
              <a:t>ثانياً: المكونات الأساسية:  </a:t>
            </a:r>
            <a:endParaRPr lang="ar-SA" sz="2000" b="1" dirty="0">
              <a:solidFill>
                <a:srgbClr val="4C4C4C"/>
              </a:solidFill>
              <a:latin typeface="Alexandria" charset="0"/>
              <a:cs typeface="Alexandria" charset="0"/>
            </a:endParaRPr>
          </a:p>
          <a:p>
            <a:pPr algn="just" rtl="1">
              <a:lnSpc>
                <a:spcPct val="150000"/>
              </a:lnSpc>
            </a:pPr>
            <a:r>
              <a:rPr lang="ar-SA" sz="2000" dirty="0">
                <a:latin typeface="Alexandria" charset="0"/>
                <a:cs typeface="Alexandria" charset="0"/>
              </a:rPr>
              <a:t>يحتوي على أدوات تسجيل متقدمة، واجهة تحرير تسمح بتعديل المقاطع الصوتية، وإمكانيات إضافة مؤثرات صوتية وخفض الضوضاء. </a:t>
            </a:r>
            <a:endParaRPr lang="en-US" sz="2000" dirty="0" smtClean="0">
              <a:latin typeface="Alexandria" charset="0"/>
              <a:cs typeface="Alexandria" charset="0"/>
            </a:endParaRPr>
          </a:p>
          <a:p>
            <a:pPr algn="just" rtl="1">
              <a:lnSpc>
                <a:spcPct val="150000"/>
              </a:lnSpc>
            </a:pPr>
            <a:r>
              <a:rPr lang="ar-SA" sz="2000" b="1" dirty="0" smtClean="0">
                <a:solidFill>
                  <a:srgbClr val="4C4C4C"/>
                </a:solidFill>
                <a:latin typeface="Alexandria" charset="0"/>
                <a:cs typeface="Alexandria" charset="0"/>
              </a:rPr>
              <a:t>ثالثاً: طريقة الاستخدام:</a:t>
            </a:r>
            <a:endParaRPr lang="ar-SA" sz="2000" b="1" dirty="0">
              <a:solidFill>
                <a:srgbClr val="4C4C4C"/>
              </a:solidFill>
              <a:latin typeface="Alexandria" charset="0"/>
              <a:cs typeface="Alexandria" charset="0"/>
            </a:endParaRPr>
          </a:p>
          <a:p>
            <a:pPr algn="just" rtl="1">
              <a:lnSpc>
                <a:spcPct val="150000"/>
              </a:lnSpc>
            </a:pPr>
            <a:r>
              <a:rPr lang="ar-SA" sz="2000" dirty="0" smtClean="0">
                <a:latin typeface="Alexandria" charset="0"/>
                <a:cs typeface="Alexandria" charset="0"/>
              </a:rPr>
              <a:t>يبدأ </a:t>
            </a:r>
            <a:r>
              <a:rPr lang="ar-SA" sz="2000" dirty="0">
                <a:latin typeface="Alexandria" charset="0"/>
                <a:cs typeface="Alexandria" charset="0"/>
              </a:rPr>
              <a:t>المستخدم بتسجيل الصوت عبر التطبيق، ثم يستخدم أدوات التحرير لتقسيم المقاطع وإزالة الأجزاء غير المرغوبة، ويُصدر التسجيل بجودة احترافية</a:t>
            </a:r>
            <a:r>
              <a:rPr lang="ar-SA" sz="2000" dirty="0" smtClean="0">
                <a:latin typeface="Alexandria" charset="0"/>
                <a:cs typeface="Alexandria" charset="0"/>
              </a:rPr>
              <a:t>.</a:t>
            </a:r>
          </a:p>
          <a:p>
            <a:pPr algn="just" rtl="1">
              <a:lnSpc>
                <a:spcPct val="150000"/>
              </a:lnSpc>
            </a:pPr>
            <a:endParaRPr lang="ar-SA" sz="1400" dirty="0">
              <a:latin typeface="Alexandria" charset="0"/>
              <a:cs typeface="Alexandria" charset="0"/>
            </a:endParaRPr>
          </a:p>
          <a:p>
            <a:pPr algn="just" rtl="1">
              <a:lnSpc>
                <a:spcPct val="150000"/>
              </a:lnSpc>
            </a:pPr>
            <a:r>
              <a:rPr lang="ar-SA" sz="1600" b="1" dirty="0" smtClean="0">
                <a:latin typeface="Alexandria" charset="0"/>
                <a:cs typeface="Alexandria" charset="0"/>
              </a:rPr>
              <a:t>رابط التطبيق:</a:t>
            </a:r>
            <a:r>
              <a:rPr lang="ar-SA" sz="1600" dirty="0" smtClean="0">
                <a:latin typeface="Alexandria" charset="0"/>
                <a:cs typeface="Alexandria" charset="0"/>
              </a:rPr>
              <a:t> </a:t>
            </a:r>
            <a:r>
              <a:rPr lang="en-US" sz="1600" dirty="0">
                <a:latin typeface="Alexandria" charset="0"/>
                <a:cs typeface="Alexandria" charset="0"/>
              </a:rPr>
              <a:t>https://www.wooji-juice.com/products/ferrite/</a:t>
            </a:r>
            <a:endParaRPr lang="ar-SA" sz="16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
        <p:nvSpPr>
          <p:cNvPr id="12" name="Rectangle 11"/>
          <p:cNvSpPr/>
          <p:nvPr/>
        </p:nvSpPr>
        <p:spPr>
          <a:xfrm>
            <a:off x="4897754" y="819522"/>
            <a:ext cx="4071949" cy="583878"/>
          </a:xfrm>
          <a:prstGeom prst="rect">
            <a:avLst/>
          </a:prstGeom>
        </p:spPr>
        <p:txBody>
          <a:bodyPr wrap="none">
            <a:spAutoFit/>
          </a:bodyPr>
          <a:lstStyle/>
          <a:p>
            <a:pPr algn="ctr" rtl="1">
              <a:lnSpc>
                <a:spcPct val="150000"/>
              </a:lnSpc>
            </a:pPr>
            <a:r>
              <a:rPr lang="en-US" sz="2400" b="1" dirty="0">
                <a:solidFill>
                  <a:srgbClr val="4C4C4C"/>
                </a:solidFill>
                <a:latin typeface="Alexandria" charset="0"/>
                <a:cs typeface="Alexandria" charset="0"/>
              </a:rPr>
              <a:t>Ferrite Recording Studio</a:t>
            </a:r>
          </a:p>
        </p:txBody>
      </p:sp>
      <p:pic>
        <p:nvPicPr>
          <p:cNvPr id="13" name="Picture 12"/>
          <p:cNvPicPr>
            <a:picLocks noChangeAspect="1"/>
          </p:cNvPicPr>
          <p:nvPr/>
        </p:nvPicPr>
        <p:blipFill>
          <a:blip r:embed="rId3"/>
          <a:stretch>
            <a:fillRect/>
          </a:stretch>
        </p:blipFill>
        <p:spPr>
          <a:xfrm>
            <a:off x="3880730" y="720881"/>
            <a:ext cx="993676" cy="9192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29949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fade">
                                      <p:cBhvr>
                                        <p:cTn id="3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
        <p:nvSpPr>
          <p:cNvPr id="8" name="TextBox 7">
            <a:extLst>
              <a:ext uri="{FF2B5EF4-FFF2-40B4-BE49-F238E27FC236}">
                <a16:creationId xmlns:a16="http://schemas.microsoft.com/office/drawing/2014/main" id="{A93DF751-7A75-3AF2-5F66-10B80BC86666}"/>
              </a:ext>
            </a:extLst>
          </p:cNvPr>
          <p:cNvSpPr txBox="1"/>
          <p:nvPr/>
        </p:nvSpPr>
        <p:spPr>
          <a:xfrm>
            <a:off x="3583195" y="1335798"/>
            <a:ext cx="5105042" cy="829651"/>
          </a:xfrm>
          <a:prstGeom prst="rect">
            <a:avLst/>
          </a:prstGeom>
          <a:noFill/>
        </p:spPr>
        <p:txBody>
          <a:bodyPr wrap="square" rtlCol="0">
            <a:spAutoFit/>
          </a:bodyPr>
          <a:lstStyle/>
          <a:p>
            <a:pPr algn="r" rtl="1">
              <a:lnSpc>
                <a:spcPct val="150000"/>
              </a:lnSpc>
            </a:pPr>
            <a:r>
              <a:rPr lang="ar-SA" sz="3600" b="1" dirty="0">
                <a:solidFill>
                  <a:srgbClr val="C00000"/>
                </a:solidFill>
                <a:latin typeface="Alexandria" charset="0"/>
                <a:cs typeface="Alexandria" charset="0"/>
              </a:rPr>
              <a:t>تطبيقات البث المباشر</a:t>
            </a:r>
          </a:p>
        </p:txBody>
      </p:sp>
      <p:sp>
        <p:nvSpPr>
          <p:cNvPr id="18" name="Rectangle 17"/>
          <p:cNvSpPr/>
          <p:nvPr/>
        </p:nvSpPr>
        <p:spPr>
          <a:xfrm>
            <a:off x="8176538" y="3871872"/>
            <a:ext cx="1931939" cy="1338828"/>
          </a:xfrm>
          <a:prstGeom prst="rect">
            <a:avLst/>
          </a:prstGeom>
        </p:spPr>
        <p:txBody>
          <a:bodyPr wrap="none">
            <a:spAutoFit/>
          </a:bodyPr>
          <a:lstStyle/>
          <a:p>
            <a:pPr algn="ctr" rtl="1">
              <a:lnSpc>
                <a:spcPct val="150000"/>
              </a:lnSpc>
            </a:pPr>
            <a:r>
              <a:rPr lang="en-US" b="1" dirty="0">
                <a:solidFill>
                  <a:srgbClr val="3B579D"/>
                </a:solidFill>
                <a:latin typeface="Alexandria" charset="0"/>
                <a:cs typeface="Alexandria" charset="0"/>
              </a:rPr>
              <a:t>Facebook Live </a:t>
            </a:r>
            <a:endParaRPr lang="en-US" b="1" dirty="0" smtClean="0">
              <a:solidFill>
                <a:srgbClr val="3B579D"/>
              </a:solidFill>
              <a:latin typeface="Alexandria" charset="0"/>
              <a:cs typeface="Alexandria" charset="0"/>
            </a:endParaRPr>
          </a:p>
          <a:p>
            <a:pPr algn="ctr" rtl="1">
              <a:lnSpc>
                <a:spcPct val="150000"/>
              </a:lnSpc>
            </a:pPr>
            <a:r>
              <a:rPr lang="ar-SA" b="1" dirty="0" smtClean="0">
                <a:solidFill>
                  <a:srgbClr val="FF0000"/>
                </a:solidFill>
                <a:latin typeface="Alexandria" charset="0"/>
                <a:cs typeface="Alexandria" charset="0"/>
              </a:rPr>
              <a:t> </a:t>
            </a:r>
            <a:r>
              <a:rPr lang="en-US" b="1" dirty="0">
                <a:solidFill>
                  <a:srgbClr val="FF0000"/>
                </a:solidFill>
                <a:latin typeface="Alexandria" charset="0"/>
                <a:cs typeface="Alexandria" charset="0"/>
              </a:rPr>
              <a:t>YouTube </a:t>
            </a:r>
            <a:r>
              <a:rPr lang="en-US" b="1" dirty="0" smtClean="0">
                <a:solidFill>
                  <a:srgbClr val="FF0000"/>
                </a:solidFill>
                <a:latin typeface="Alexandria" charset="0"/>
                <a:cs typeface="Alexandria" charset="0"/>
              </a:rPr>
              <a:t>Live</a:t>
            </a:r>
          </a:p>
          <a:p>
            <a:pPr algn="ctr" rtl="1">
              <a:lnSpc>
                <a:spcPct val="150000"/>
              </a:lnSpc>
            </a:pPr>
            <a:endParaRPr lang="en-US" b="1" dirty="0" smtClean="0">
              <a:solidFill>
                <a:srgbClr val="0200CD"/>
              </a:solidFill>
              <a:latin typeface="Alexandria" charset="0"/>
              <a:cs typeface="Alexandria" charset="0"/>
            </a:endParaRPr>
          </a:p>
        </p:txBody>
      </p:sp>
      <p:sp>
        <p:nvSpPr>
          <p:cNvPr id="21" name="Rectangle 20"/>
          <p:cNvSpPr/>
          <p:nvPr/>
        </p:nvSpPr>
        <p:spPr>
          <a:xfrm>
            <a:off x="5263147" y="3869473"/>
            <a:ext cx="1346843" cy="461024"/>
          </a:xfrm>
          <a:prstGeom prst="rect">
            <a:avLst/>
          </a:prstGeom>
        </p:spPr>
        <p:txBody>
          <a:bodyPr wrap="none">
            <a:spAutoFit/>
          </a:bodyPr>
          <a:lstStyle/>
          <a:p>
            <a:pPr algn="ctr" rtl="1">
              <a:lnSpc>
                <a:spcPct val="150000"/>
              </a:lnSpc>
            </a:pPr>
            <a:r>
              <a:rPr lang="en-US" b="1" dirty="0">
                <a:solidFill>
                  <a:srgbClr val="E94F3C"/>
                </a:solidFill>
                <a:latin typeface="Alexandria" charset="0"/>
                <a:cs typeface="Alexandria" charset="0"/>
              </a:rPr>
              <a:t>Periscope</a:t>
            </a:r>
            <a:endParaRPr lang="ar-SA" b="1" dirty="0">
              <a:solidFill>
                <a:srgbClr val="E94F3C"/>
              </a:solidFill>
              <a:latin typeface="Alexandria" charset="0"/>
              <a:cs typeface="Alexandria" charset="0"/>
            </a:endParaRPr>
          </a:p>
        </p:txBody>
      </p:sp>
      <p:sp>
        <p:nvSpPr>
          <p:cNvPr id="24" name="Rectangle 23"/>
          <p:cNvSpPr/>
          <p:nvPr/>
        </p:nvSpPr>
        <p:spPr>
          <a:xfrm>
            <a:off x="1688320" y="3864530"/>
            <a:ext cx="2329484" cy="461024"/>
          </a:xfrm>
          <a:prstGeom prst="rect">
            <a:avLst/>
          </a:prstGeom>
        </p:spPr>
        <p:txBody>
          <a:bodyPr wrap="none">
            <a:spAutoFit/>
          </a:bodyPr>
          <a:lstStyle/>
          <a:p>
            <a:pPr algn="ctr" rtl="1">
              <a:lnSpc>
                <a:spcPct val="150000"/>
              </a:lnSpc>
            </a:pPr>
            <a:r>
              <a:rPr lang="en-US" b="1" dirty="0">
                <a:solidFill>
                  <a:srgbClr val="666666"/>
                </a:solidFill>
                <a:latin typeface="Alexandria" charset="0"/>
                <a:cs typeface="Alexandria" charset="0"/>
              </a:rPr>
              <a:t>Larix Broadcaster </a:t>
            </a:r>
          </a:p>
        </p:txBody>
      </p:sp>
      <p:sp>
        <p:nvSpPr>
          <p:cNvPr id="5" name="AutoShape 2" descr="Audacity Manu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0" name="Picture 2" descr="https://encrypted-tbn0.gstatic.com/images?q=tbn:ANd9GcQm5Z0QXES26ZLEQGV5tHoTT2OH7dZ-UXKG4PrYFo6bq382HRymmvP4dJwsAslqaUhNm4g&amp;usqp=C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57638" y="2906670"/>
            <a:ext cx="957860" cy="9578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052" name="Picture 4" descr="Periscope adds landscape mode for live-streamed video | Trusted ..."/>
          <p:cNvPicPr>
            <a:picLocks noChangeAspect="1" noChangeArrowheads="1"/>
          </p:cNvPicPr>
          <p:nvPr/>
        </p:nvPicPr>
        <p:blipFill rotWithShape="1">
          <a:blip r:embed="rId4">
            <a:extLst>
              <a:ext uri="{28A0092B-C50C-407E-A947-70E740481C1C}">
                <a14:useLocalDpi xmlns:a14="http://schemas.microsoft.com/office/drawing/2010/main" val="0"/>
              </a:ext>
            </a:extLst>
          </a:blip>
          <a:srcRect l="13454" t="12456" r="13793" b="13674"/>
          <a:stretch/>
        </p:blipFill>
        <p:spPr bwMode="auto">
          <a:xfrm>
            <a:off x="4659236" y="4534291"/>
            <a:ext cx="2554664" cy="146115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Larix Broadcaster - Apps on Google Play"/>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67179" y="2930773"/>
            <a:ext cx="909654" cy="9096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1" name="Picture 10"/>
          <p:cNvPicPr>
            <a:picLocks noChangeAspect="1"/>
          </p:cNvPicPr>
          <p:nvPr/>
        </p:nvPicPr>
        <p:blipFill>
          <a:blip r:embed="rId6"/>
          <a:stretch>
            <a:fillRect/>
          </a:stretch>
        </p:blipFill>
        <p:spPr>
          <a:xfrm>
            <a:off x="1772806" y="4557082"/>
            <a:ext cx="2244997" cy="1425446"/>
          </a:xfrm>
          <a:prstGeom prst="rect">
            <a:avLst/>
          </a:prstGeom>
        </p:spPr>
      </p:pic>
      <p:pic>
        <p:nvPicPr>
          <p:cNvPr id="2058" name="Picture 10" descr="Facebook Live Images – Browse 7,772 Stock Photos, Vectors, and ..."/>
          <p:cNvPicPr>
            <a:picLocks noChangeAspect="1" noChangeArrowheads="1"/>
          </p:cNvPicPr>
          <p:nvPr/>
        </p:nvPicPr>
        <p:blipFill rotWithShape="1">
          <a:blip r:embed="rId7">
            <a:extLst>
              <a:ext uri="{28A0092B-C50C-407E-A947-70E740481C1C}">
                <a14:useLocalDpi xmlns:a14="http://schemas.microsoft.com/office/drawing/2010/main" val="0"/>
              </a:ext>
            </a:extLst>
          </a:blip>
          <a:srcRect l="12944" t="10621" r="12644" b="12952"/>
          <a:stretch/>
        </p:blipFill>
        <p:spPr bwMode="auto">
          <a:xfrm>
            <a:off x="7935876" y="4817729"/>
            <a:ext cx="2413261" cy="1333771"/>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Youtube Interface Mobile Images - Free Download on Freepik"/>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29010" t="6187" r="28145" b="6702"/>
          <a:stretch/>
        </p:blipFill>
        <p:spPr bwMode="auto">
          <a:xfrm>
            <a:off x="10455577" y="4249937"/>
            <a:ext cx="917057" cy="1864569"/>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In Case You Missed It: Why YouTube Ads BEAT Facebook Ads. Period."/>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309216" y="2962483"/>
            <a:ext cx="1666580" cy="8749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261545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anim calcmode="lin" valueType="num">
                                      <p:cBhvr>
                                        <p:cTn id="15" dur="1000" fill="hold"/>
                                        <p:tgtEl>
                                          <p:spTgt spid="18"/>
                                        </p:tgtEl>
                                        <p:attrNameLst>
                                          <p:attrName>ppt_x</p:attrName>
                                        </p:attrNameLst>
                                      </p:cBhvr>
                                      <p:tavLst>
                                        <p:tav tm="0">
                                          <p:val>
                                            <p:strVal val="#ppt_x"/>
                                          </p:val>
                                        </p:tav>
                                        <p:tav tm="100000">
                                          <p:val>
                                            <p:strVal val="#ppt_x"/>
                                          </p:val>
                                        </p:tav>
                                      </p:tavLst>
                                    </p:anim>
                                    <p:anim calcmode="lin" valueType="num">
                                      <p:cBhvr>
                                        <p:cTn id="16" dur="1000" fill="hold"/>
                                        <p:tgtEl>
                                          <p:spTgt spid="18"/>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1000"/>
                                        <p:tgtEl>
                                          <p:spTgt spid="21"/>
                                        </p:tgtEl>
                                      </p:cBhvr>
                                    </p:animEffect>
                                    <p:anim calcmode="lin" valueType="num">
                                      <p:cBhvr>
                                        <p:cTn id="20" dur="1000" fill="hold"/>
                                        <p:tgtEl>
                                          <p:spTgt spid="21"/>
                                        </p:tgtEl>
                                        <p:attrNameLst>
                                          <p:attrName>ppt_x</p:attrName>
                                        </p:attrNameLst>
                                      </p:cBhvr>
                                      <p:tavLst>
                                        <p:tav tm="0">
                                          <p:val>
                                            <p:strVal val="#ppt_x"/>
                                          </p:val>
                                        </p:tav>
                                        <p:tav tm="100000">
                                          <p:val>
                                            <p:strVal val="#ppt_x"/>
                                          </p:val>
                                        </p:tav>
                                      </p:tavLst>
                                    </p:anim>
                                    <p:anim calcmode="lin" valueType="num">
                                      <p:cBhvr>
                                        <p:cTn id="21" dur="1000" fill="hold"/>
                                        <p:tgtEl>
                                          <p:spTgt spid="21"/>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1000"/>
                                        <p:tgtEl>
                                          <p:spTgt spid="24"/>
                                        </p:tgtEl>
                                      </p:cBhvr>
                                    </p:animEffect>
                                    <p:anim calcmode="lin" valueType="num">
                                      <p:cBhvr>
                                        <p:cTn id="25" dur="1000" fill="hold"/>
                                        <p:tgtEl>
                                          <p:spTgt spid="24"/>
                                        </p:tgtEl>
                                        <p:attrNameLst>
                                          <p:attrName>ppt_x</p:attrName>
                                        </p:attrNameLst>
                                      </p:cBhvr>
                                      <p:tavLst>
                                        <p:tav tm="0">
                                          <p:val>
                                            <p:strVal val="#ppt_x"/>
                                          </p:val>
                                        </p:tav>
                                        <p:tav tm="100000">
                                          <p:val>
                                            <p:strVal val="#ppt_x"/>
                                          </p:val>
                                        </p:tav>
                                      </p:tavLst>
                                    </p:anim>
                                    <p:anim calcmode="lin" valueType="num">
                                      <p:cBhvr>
                                        <p:cTn id="26" dur="1000" fill="hold"/>
                                        <p:tgtEl>
                                          <p:spTgt spid="24"/>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2050"/>
                                        </p:tgtEl>
                                        <p:attrNameLst>
                                          <p:attrName>style.visibility</p:attrName>
                                        </p:attrNameLst>
                                      </p:cBhvr>
                                      <p:to>
                                        <p:strVal val="visible"/>
                                      </p:to>
                                    </p:set>
                                    <p:animEffect transition="in" filter="fade">
                                      <p:cBhvr>
                                        <p:cTn id="29" dur="1000"/>
                                        <p:tgtEl>
                                          <p:spTgt spid="2050"/>
                                        </p:tgtEl>
                                      </p:cBhvr>
                                    </p:animEffect>
                                    <p:anim calcmode="lin" valueType="num">
                                      <p:cBhvr>
                                        <p:cTn id="30" dur="1000" fill="hold"/>
                                        <p:tgtEl>
                                          <p:spTgt spid="2050"/>
                                        </p:tgtEl>
                                        <p:attrNameLst>
                                          <p:attrName>ppt_x</p:attrName>
                                        </p:attrNameLst>
                                      </p:cBhvr>
                                      <p:tavLst>
                                        <p:tav tm="0">
                                          <p:val>
                                            <p:strVal val="#ppt_x"/>
                                          </p:val>
                                        </p:tav>
                                        <p:tav tm="100000">
                                          <p:val>
                                            <p:strVal val="#ppt_x"/>
                                          </p:val>
                                        </p:tav>
                                      </p:tavLst>
                                    </p:anim>
                                    <p:anim calcmode="lin" valueType="num">
                                      <p:cBhvr>
                                        <p:cTn id="31" dur="1000" fill="hold"/>
                                        <p:tgtEl>
                                          <p:spTgt spid="2050"/>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2052"/>
                                        </p:tgtEl>
                                        <p:attrNameLst>
                                          <p:attrName>style.visibility</p:attrName>
                                        </p:attrNameLst>
                                      </p:cBhvr>
                                      <p:to>
                                        <p:strVal val="visible"/>
                                      </p:to>
                                    </p:set>
                                    <p:animEffect transition="in" filter="fade">
                                      <p:cBhvr>
                                        <p:cTn id="34" dur="1000"/>
                                        <p:tgtEl>
                                          <p:spTgt spid="2052"/>
                                        </p:tgtEl>
                                      </p:cBhvr>
                                    </p:animEffect>
                                    <p:anim calcmode="lin" valueType="num">
                                      <p:cBhvr>
                                        <p:cTn id="35" dur="1000" fill="hold"/>
                                        <p:tgtEl>
                                          <p:spTgt spid="2052"/>
                                        </p:tgtEl>
                                        <p:attrNameLst>
                                          <p:attrName>ppt_x</p:attrName>
                                        </p:attrNameLst>
                                      </p:cBhvr>
                                      <p:tavLst>
                                        <p:tav tm="0">
                                          <p:val>
                                            <p:strVal val="#ppt_x"/>
                                          </p:val>
                                        </p:tav>
                                        <p:tav tm="100000">
                                          <p:val>
                                            <p:strVal val="#ppt_x"/>
                                          </p:val>
                                        </p:tav>
                                      </p:tavLst>
                                    </p:anim>
                                    <p:anim calcmode="lin" valueType="num">
                                      <p:cBhvr>
                                        <p:cTn id="36" dur="1000" fill="hold"/>
                                        <p:tgtEl>
                                          <p:spTgt spid="2052"/>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2054"/>
                                        </p:tgtEl>
                                        <p:attrNameLst>
                                          <p:attrName>style.visibility</p:attrName>
                                        </p:attrNameLst>
                                      </p:cBhvr>
                                      <p:to>
                                        <p:strVal val="visible"/>
                                      </p:to>
                                    </p:set>
                                    <p:animEffect transition="in" filter="fade">
                                      <p:cBhvr>
                                        <p:cTn id="39" dur="1000"/>
                                        <p:tgtEl>
                                          <p:spTgt spid="2054"/>
                                        </p:tgtEl>
                                      </p:cBhvr>
                                    </p:animEffect>
                                    <p:anim calcmode="lin" valueType="num">
                                      <p:cBhvr>
                                        <p:cTn id="40" dur="1000" fill="hold"/>
                                        <p:tgtEl>
                                          <p:spTgt spid="2054"/>
                                        </p:tgtEl>
                                        <p:attrNameLst>
                                          <p:attrName>ppt_x</p:attrName>
                                        </p:attrNameLst>
                                      </p:cBhvr>
                                      <p:tavLst>
                                        <p:tav tm="0">
                                          <p:val>
                                            <p:strVal val="#ppt_x"/>
                                          </p:val>
                                        </p:tav>
                                        <p:tav tm="100000">
                                          <p:val>
                                            <p:strVal val="#ppt_x"/>
                                          </p:val>
                                        </p:tav>
                                      </p:tavLst>
                                    </p:anim>
                                    <p:anim calcmode="lin" valueType="num">
                                      <p:cBhvr>
                                        <p:cTn id="41" dur="1000" fill="hold"/>
                                        <p:tgtEl>
                                          <p:spTgt spid="2054"/>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1000"/>
                                        <p:tgtEl>
                                          <p:spTgt spid="11"/>
                                        </p:tgtEl>
                                      </p:cBhvr>
                                    </p:animEffect>
                                    <p:anim calcmode="lin" valueType="num">
                                      <p:cBhvr>
                                        <p:cTn id="45" dur="1000" fill="hold"/>
                                        <p:tgtEl>
                                          <p:spTgt spid="11"/>
                                        </p:tgtEl>
                                        <p:attrNameLst>
                                          <p:attrName>ppt_x</p:attrName>
                                        </p:attrNameLst>
                                      </p:cBhvr>
                                      <p:tavLst>
                                        <p:tav tm="0">
                                          <p:val>
                                            <p:strVal val="#ppt_x"/>
                                          </p:val>
                                        </p:tav>
                                        <p:tav tm="100000">
                                          <p:val>
                                            <p:strVal val="#ppt_x"/>
                                          </p:val>
                                        </p:tav>
                                      </p:tavLst>
                                    </p:anim>
                                    <p:anim calcmode="lin" valueType="num">
                                      <p:cBhvr>
                                        <p:cTn id="46" dur="1000" fill="hold"/>
                                        <p:tgtEl>
                                          <p:spTgt spid="11"/>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2058"/>
                                        </p:tgtEl>
                                        <p:attrNameLst>
                                          <p:attrName>style.visibility</p:attrName>
                                        </p:attrNameLst>
                                      </p:cBhvr>
                                      <p:to>
                                        <p:strVal val="visible"/>
                                      </p:to>
                                    </p:set>
                                    <p:animEffect transition="in" filter="fade">
                                      <p:cBhvr>
                                        <p:cTn id="49" dur="1000"/>
                                        <p:tgtEl>
                                          <p:spTgt spid="2058"/>
                                        </p:tgtEl>
                                      </p:cBhvr>
                                    </p:animEffect>
                                    <p:anim calcmode="lin" valueType="num">
                                      <p:cBhvr>
                                        <p:cTn id="50" dur="1000" fill="hold"/>
                                        <p:tgtEl>
                                          <p:spTgt spid="2058"/>
                                        </p:tgtEl>
                                        <p:attrNameLst>
                                          <p:attrName>ppt_x</p:attrName>
                                        </p:attrNameLst>
                                      </p:cBhvr>
                                      <p:tavLst>
                                        <p:tav tm="0">
                                          <p:val>
                                            <p:strVal val="#ppt_x"/>
                                          </p:val>
                                        </p:tav>
                                        <p:tav tm="100000">
                                          <p:val>
                                            <p:strVal val="#ppt_x"/>
                                          </p:val>
                                        </p:tav>
                                      </p:tavLst>
                                    </p:anim>
                                    <p:anim calcmode="lin" valueType="num">
                                      <p:cBhvr>
                                        <p:cTn id="51" dur="1000" fill="hold"/>
                                        <p:tgtEl>
                                          <p:spTgt spid="2058"/>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2060"/>
                                        </p:tgtEl>
                                        <p:attrNameLst>
                                          <p:attrName>style.visibility</p:attrName>
                                        </p:attrNameLst>
                                      </p:cBhvr>
                                      <p:to>
                                        <p:strVal val="visible"/>
                                      </p:to>
                                    </p:set>
                                    <p:animEffect transition="in" filter="fade">
                                      <p:cBhvr>
                                        <p:cTn id="54" dur="1000"/>
                                        <p:tgtEl>
                                          <p:spTgt spid="2060"/>
                                        </p:tgtEl>
                                      </p:cBhvr>
                                    </p:animEffect>
                                    <p:anim calcmode="lin" valueType="num">
                                      <p:cBhvr>
                                        <p:cTn id="55" dur="1000" fill="hold"/>
                                        <p:tgtEl>
                                          <p:spTgt spid="2060"/>
                                        </p:tgtEl>
                                        <p:attrNameLst>
                                          <p:attrName>ppt_x</p:attrName>
                                        </p:attrNameLst>
                                      </p:cBhvr>
                                      <p:tavLst>
                                        <p:tav tm="0">
                                          <p:val>
                                            <p:strVal val="#ppt_x"/>
                                          </p:val>
                                        </p:tav>
                                        <p:tav tm="100000">
                                          <p:val>
                                            <p:strVal val="#ppt_x"/>
                                          </p:val>
                                        </p:tav>
                                      </p:tavLst>
                                    </p:anim>
                                    <p:anim calcmode="lin" valueType="num">
                                      <p:cBhvr>
                                        <p:cTn id="56" dur="1000" fill="hold"/>
                                        <p:tgtEl>
                                          <p:spTgt spid="2060"/>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2062"/>
                                        </p:tgtEl>
                                        <p:attrNameLst>
                                          <p:attrName>style.visibility</p:attrName>
                                        </p:attrNameLst>
                                      </p:cBhvr>
                                      <p:to>
                                        <p:strVal val="visible"/>
                                      </p:to>
                                    </p:set>
                                    <p:animEffect transition="in" filter="fade">
                                      <p:cBhvr>
                                        <p:cTn id="59" dur="1000"/>
                                        <p:tgtEl>
                                          <p:spTgt spid="2062"/>
                                        </p:tgtEl>
                                      </p:cBhvr>
                                    </p:animEffect>
                                    <p:anim calcmode="lin" valueType="num">
                                      <p:cBhvr>
                                        <p:cTn id="60" dur="1000" fill="hold"/>
                                        <p:tgtEl>
                                          <p:spTgt spid="2062"/>
                                        </p:tgtEl>
                                        <p:attrNameLst>
                                          <p:attrName>ppt_x</p:attrName>
                                        </p:attrNameLst>
                                      </p:cBhvr>
                                      <p:tavLst>
                                        <p:tav tm="0">
                                          <p:val>
                                            <p:strVal val="#ppt_x"/>
                                          </p:val>
                                        </p:tav>
                                        <p:tav tm="100000">
                                          <p:val>
                                            <p:strVal val="#ppt_x"/>
                                          </p:val>
                                        </p:tav>
                                      </p:tavLst>
                                    </p:anim>
                                    <p:anim calcmode="lin" valueType="num">
                                      <p:cBhvr>
                                        <p:cTn id="61" dur="1000" fill="hold"/>
                                        <p:tgtEl>
                                          <p:spTgt spid="20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1" grpId="0"/>
      <p:bldP spid="2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942681" y="1803444"/>
            <a:ext cx="10238826" cy="4939814"/>
          </a:xfrm>
          <a:prstGeom prst="rect">
            <a:avLst/>
          </a:prstGeom>
          <a:noFill/>
        </p:spPr>
        <p:txBody>
          <a:bodyPr wrap="square" rtlCol="0">
            <a:spAutoFit/>
          </a:bodyPr>
          <a:lstStyle/>
          <a:p>
            <a:pPr algn="just" rtl="1">
              <a:lnSpc>
                <a:spcPct val="150000"/>
              </a:lnSpc>
            </a:pPr>
            <a:r>
              <a:rPr lang="ar-SA" sz="2000" b="1" dirty="0" smtClean="0">
                <a:solidFill>
                  <a:srgbClr val="3B579D"/>
                </a:solidFill>
                <a:latin typeface="Alexandria" charset="0"/>
                <a:cs typeface="Alexandria" charset="0"/>
              </a:rPr>
              <a:t>أولاً: الدور والمميزات:</a:t>
            </a:r>
            <a:endParaRPr lang="ar-SA" sz="2000" b="1" dirty="0">
              <a:solidFill>
                <a:srgbClr val="FF0000"/>
              </a:solidFill>
              <a:latin typeface="Alexandria" charset="0"/>
              <a:cs typeface="Alexandria" charset="0"/>
            </a:endParaRPr>
          </a:p>
          <a:p>
            <a:pPr algn="just" rtl="1">
              <a:lnSpc>
                <a:spcPct val="150000"/>
              </a:lnSpc>
            </a:pPr>
            <a:r>
              <a:rPr lang="ar-SA" sz="2000" dirty="0">
                <a:latin typeface="Alexandria" charset="0"/>
                <a:cs typeface="Alexandria" charset="0"/>
              </a:rPr>
              <a:t> تُتيح هاتان المنصتان للبث المباشر من الهاتف المحمول، حيث يتم نقل الأحداث لحظيًا مع إمكانية التفاعل مع المشاهدين عبر التعليقات. </a:t>
            </a:r>
            <a:endParaRPr lang="en-US" sz="2000" dirty="0" smtClean="0">
              <a:latin typeface="Alexandria" charset="0"/>
              <a:cs typeface="Alexandria" charset="0"/>
            </a:endParaRPr>
          </a:p>
          <a:p>
            <a:pPr algn="just" rtl="1">
              <a:lnSpc>
                <a:spcPct val="150000"/>
              </a:lnSpc>
            </a:pPr>
            <a:r>
              <a:rPr lang="ar-SA" sz="2000" b="1" dirty="0" smtClean="0">
                <a:solidFill>
                  <a:srgbClr val="3B579D"/>
                </a:solidFill>
                <a:latin typeface="Alexandria" charset="0"/>
                <a:cs typeface="Alexandria" charset="0"/>
              </a:rPr>
              <a:t>ثانياً: المكونات الأساسية:</a:t>
            </a:r>
            <a:r>
              <a:rPr lang="ar-SA" sz="2000" b="1" dirty="0" smtClean="0">
                <a:solidFill>
                  <a:srgbClr val="4C4C4C"/>
                </a:solidFill>
                <a:latin typeface="Alexandria" charset="0"/>
                <a:cs typeface="Alexandria" charset="0"/>
              </a:rPr>
              <a:t>  </a:t>
            </a:r>
            <a:endParaRPr lang="ar-SA" sz="2000" b="1" dirty="0">
              <a:solidFill>
                <a:srgbClr val="4C4C4C"/>
              </a:solidFill>
              <a:latin typeface="Alexandria" charset="0"/>
              <a:cs typeface="Alexandria" charset="0"/>
            </a:endParaRPr>
          </a:p>
          <a:p>
            <a:pPr algn="just" rtl="1">
              <a:lnSpc>
                <a:spcPct val="150000"/>
              </a:lnSpc>
            </a:pPr>
            <a:r>
              <a:rPr lang="ar-SA" sz="2000" dirty="0">
                <a:latin typeface="Alexandria" charset="0"/>
                <a:cs typeface="Alexandria" charset="0"/>
              </a:rPr>
              <a:t> تشمل إعدادات لضبط جودة الفيديو والصوت، واجهات بسيطة للبث الفوري، وأدوات لتحليل التفاعل مع الجمهور. </a:t>
            </a:r>
            <a:endParaRPr lang="en-US" sz="2000" dirty="0" smtClean="0">
              <a:latin typeface="Alexandria" charset="0"/>
              <a:cs typeface="Alexandria" charset="0"/>
            </a:endParaRPr>
          </a:p>
          <a:p>
            <a:pPr algn="just" rtl="1">
              <a:lnSpc>
                <a:spcPct val="150000"/>
              </a:lnSpc>
            </a:pPr>
            <a:r>
              <a:rPr lang="ar-SA" sz="2000" b="1" dirty="0" smtClean="0">
                <a:solidFill>
                  <a:srgbClr val="3B579D"/>
                </a:solidFill>
                <a:latin typeface="Alexandria" charset="0"/>
                <a:cs typeface="Alexandria" charset="0"/>
              </a:rPr>
              <a:t>ثالثاً: طريقة الاستخدام:</a:t>
            </a:r>
            <a:endParaRPr lang="ar-SA" sz="2000" b="1" dirty="0">
              <a:solidFill>
                <a:srgbClr val="FF0000"/>
              </a:solidFill>
              <a:latin typeface="Alexandria" charset="0"/>
              <a:cs typeface="Alexandria" charset="0"/>
            </a:endParaRPr>
          </a:p>
          <a:p>
            <a:pPr algn="just" rtl="1">
              <a:lnSpc>
                <a:spcPct val="150000"/>
              </a:lnSpc>
            </a:pPr>
            <a:r>
              <a:rPr lang="ar-SA" sz="2000" dirty="0">
                <a:latin typeface="Alexandria" charset="0"/>
                <a:cs typeface="Alexandria" charset="0"/>
              </a:rPr>
              <a:t>يقوم المستخدم ببدء البث من خلال التطبيق، يضبط الإعدادات المناسبة (كالوضوح والدقة) ثم ينشر البث مباشرة، مع متابعة التعليقات والتفاعل مع الجمهور</a:t>
            </a:r>
            <a:r>
              <a:rPr lang="ar-SA" sz="2000" dirty="0" smtClean="0">
                <a:latin typeface="Alexandria" charset="0"/>
                <a:cs typeface="Alexandria" charset="0"/>
              </a:rPr>
              <a:t>.</a:t>
            </a:r>
          </a:p>
          <a:p>
            <a:pPr algn="just" rtl="1">
              <a:lnSpc>
                <a:spcPct val="150000"/>
              </a:lnSpc>
            </a:pPr>
            <a:endParaRPr lang="ar-SA" sz="1200" dirty="0" smtClean="0">
              <a:latin typeface="Alexandria" charset="0"/>
              <a:cs typeface="Alexandria" charset="0"/>
            </a:endParaRPr>
          </a:p>
          <a:p>
            <a:pPr algn="just" rtl="1">
              <a:lnSpc>
                <a:spcPct val="150000"/>
              </a:lnSpc>
            </a:pPr>
            <a:r>
              <a:rPr lang="ar-SA" sz="1600" b="1" dirty="0" smtClean="0">
                <a:latin typeface="Alexandria" charset="0"/>
                <a:cs typeface="Alexandria" charset="0"/>
              </a:rPr>
              <a:t>روابط المنصات</a:t>
            </a:r>
            <a:r>
              <a:rPr lang="en-US" sz="1600" b="1" dirty="0" smtClean="0">
                <a:latin typeface="Alexandria" charset="0"/>
                <a:cs typeface="Alexandria" charset="0"/>
              </a:rPr>
              <a:t>:</a:t>
            </a:r>
            <a:r>
              <a:rPr lang="ar-SA" sz="1600" dirty="0" smtClean="0">
                <a:latin typeface="Alexandria" charset="0"/>
                <a:cs typeface="Alexandria" charset="0"/>
              </a:rPr>
              <a:t> </a:t>
            </a:r>
            <a:r>
              <a:rPr lang="en-US" sz="1600" dirty="0" smtClean="0">
                <a:latin typeface="Alexandria" charset="0"/>
                <a:cs typeface="Alexandria" charset="0"/>
              </a:rPr>
              <a:t>www.facebook.com – www.youtube.com</a:t>
            </a:r>
            <a:endParaRPr lang="ar-SA" sz="16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
        <p:nvSpPr>
          <p:cNvPr id="10" name="Rectangle 9"/>
          <p:cNvSpPr/>
          <p:nvPr/>
        </p:nvSpPr>
        <p:spPr>
          <a:xfrm>
            <a:off x="5180897" y="888601"/>
            <a:ext cx="6046421" cy="583878"/>
          </a:xfrm>
          <a:prstGeom prst="rect">
            <a:avLst/>
          </a:prstGeom>
        </p:spPr>
        <p:txBody>
          <a:bodyPr wrap="square">
            <a:spAutoFit/>
          </a:bodyPr>
          <a:lstStyle/>
          <a:p>
            <a:pPr algn="ctr" rtl="1">
              <a:lnSpc>
                <a:spcPct val="150000"/>
              </a:lnSpc>
            </a:pPr>
            <a:r>
              <a:rPr lang="en-US" sz="2400" b="1" dirty="0" smtClean="0">
                <a:solidFill>
                  <a:srgbClr val="FF0000"/>
                </a:solidFill>
                <a:latin typeface="Alexandria" charset="0"/>
                <a:cs typeface="Alexandria" charset="0"/>
              </a:rPr>
              <a:t>YouTube Live</a:t>
            </a:r>
          </a:p>
        </p:txBody>
      </p:sp>
      <p:pic>
        <p:nvPicPr>
          <p:cNvPr id="11" name="Picture 14" descr="In Case You Missed It: Why YouTube Ads BEAT Facebook Ads. Perio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33586" y="815367"/>
            <a:ext cx="1666580" cy="8749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5" name="Rectangle 4"/>
          <p:cNvSpPr/>
          <p:nvPr/>
        </p:nvSpPr>
        <p:spPr>
          <a:xfrm>
            <a:off x="2645144" y="1057021"/>
            <a:ext cx="2428870" cy="461665"/>
          </a:xfrm>
          <a:prstGeom prst="rect">
            <a:avLst/>
          </a:prstGeom>
        </p:spPr>
        <p:txBody>
          <a:bodyPr wrap="none">
            <a:spAutoFit/>
          </a:bodyPr>
          <a:lstStyle/>
          <a:p>
            <a:r>
              <a:rPr lang="en-US" sz="2400" b="1" dirty="0">
                <a:solidFill>
                  <a:srgbClr val="3B579D"/>
                </a:solidFill>
                <a:latin typeface="Alexandria" charset="0"/>
                <a:cs typeface="Alexandria" charset="0"/>
              </a:rPr>
              <a:t>Facebook Live</a:t>
            </a:r>
            <a:endParaRPr lang="en-US" sz="2400" dirty="0"/>
          </a:p>
        </p:txBody>
      </p:sp>
    </p:spTree>
    <p:extLst>
      <p:ext uri="{BB962C8B-B14F-4D97-AF65-F5344CB8AC3E}">
        <p14:creationId xmlns:p14="http://schemas.microsoft.com/office/powerpoint/2010/main" val="338042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fade">
                                      <p:cBhvr>
                                        <p:cTn id="3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942681" y="1803444"/>
            <a:ext cx="10238826" cy="4939814"/>
          </a:xfrm>
          <a:prstGeom prst="rect">
            <a:avLst/>
          </a:prstGeom>
          <a:noFill/>
        </p:spPr>
        <p:txBody>
          <a:bodyPr wrap="square" rtlCol="0">
            <a:spAutoFit/>
          </a:bodyPr>
          <a:lstStyle/>
          <a:p>
            <a:pPr algn="just" rtl="1">
              <a:lnSpc>
                <a:spcPct val="150000"/>
              </a:lnSpc>
            </a:pPr>
            <a:r>
              <a:rPr lang="ar-SA" sz="2000" b="1" dirty="0" smtClean="0">
                <a:solidFill>
                  <a:srgbClr val="E94F3C"/>
                </a:solidFill>
                <a:latin typeface="Alexandria" charset="0"/>
                <a:cs typeface="Alexandria" charset="0"/>
              </a:rPr>
              <a:t>أولاً: الدور والمميزات:</a:t>
            </a:r>
            <a:endParaRPr lang="ar-SA" sz="2000" b="1" dirty="0">
              <a:solidFill>
                <a:srgbClr val="E94F3C"/>
              </a:solidFill>
              <a:latin typeface="Alexandria" charset="0"/>
              <a:cs typeface="Alexandria" charset="0"/>
            </a:endParaRPr>
          </a:p>
          <a:p>
            <a:pPr algn="just" rtl="1">
              <a:lnSpc>
                <a:spcPct val="150000"/>
              </a:lnSpc>
            </a:pPr>
            <a:r>
              <a:rPr lang="ar-SA" sz="2000" dirty="0">
                <a:latin typeface="Alexandria" charset="0"/>
                <a:cs typeface="Alexandria" charset="0"/>
              </a:rPr>
              <a:t> يتيح </a:t>
            </a:r>
            <a:r>
              <a:rPr lang="en-US" sz="2000" dirty="0" smtClean="0">
                <a:latin typeface="Alexandria" charset="0"/>
                <a:cs typeface="Alexandria" charset="0"/>
              </a:rPr>
              <a:t>Periscope</a:t>
            </a:r>
            <a:r>
              <a:rPr lang="ar-SA" sz="2000" dirty="0" smtClean="0">
                <a:latin typeface="Alexandria" charset="0"/>
                <a:cs typeface="Alexandria" charset="0"/>
              </a:rPr>
              <a:t> بث </a:t>
            </a:r>
            <a:r>
              <a:rPr lang="ar-SA" sz="2000" dirty="0">
                <a:latin typeface="Alexandria" charset="0"/>
                <a:cs typeface="Alexandria" charset="0"/>
              </a:rPr>
              <a:t>الأحداث بشكل مباشر مع إمكانيات تفاعلية قوية، ويتم دمجه مع </a:t>
            </a:r>
            <a:r>
              <a:rPr lang="ar-SA" sz="2000" dirty="0" smtClean="0">
                <a:latin typeface="Alexandria" charset="0"/>
                <a:cs typeface="Alexandria" charset="0"/>
              </a:rPr>
              <a:t>تويتر سابقاً (</a:t>
            </a:r>
            <a:r>
              <a:rPr lang="en-US" sz="2000" dirty="0" smtClean="0">
                <a:latin typeface="Alexandria" charset="0"/>
                <a:cs typeface="Alexandria" charset="0"/>
              </a:rPr>
              <a:t>X</a:t>
            </a:r>
            <a:r>
              <a:rPr lang="ar-SA" sz="2000" smtClean="0">
                <a:latin typeface="Alexandria" charset="0"/>
                <a:cs typeface="Alexandria" charset="0"/>
              </a:rPr>
              <a:t> حالياً) </a:t>
            </a:r>
            <a:r>
              <a:rPr lang="ar-SA" sz="2000" dirty="0">
                <a:latin typeface="Alexandria" charset="0"/>
                <a:cs typeface="Alexandria" charset="0"/>
              </a:rPr>
              <a:t>لنشر البث بشكل أوسع. </a:t>
            </a:r>
            <a:endParaRPr lang="en-US" sz="2000" dirty="0" smtClean="0">
              <a:latin typeface="Alexandria" charset="0"/>
              <a:cs typeface="Alexandria" charset="0"/>
            </a:endParaRPr>
          </a:p>
          <a:p>
            <a:pPr algn="just" rtl="1">
              <a:lnSpc>
                <a:spcPct val="150000"/>
              </a:lnSpc>
            </a:pPr>
            <a:r>
              <a:rPr lang="ar-SA" sz="2000" b="1" dirty="0" smtClean="0">
                <a:solidFill>
                  <a:srgbClr val="E94F3C"/>
                </a:solidFill>
                <a:latin typeface="Alexandria" charset="0"/>
                <a:cs typeface="Alexandria" charset="0"/>
              </a:rPr>
              <a:t>ثانياً: المكونات الأساسية:  </a:t>
            </a:r>
            <a:endParaRPr lang="ar-SA" sz="2000" b="1" dirty="0">
              <a:solidFill>
                <a:srgbClr val="E94F3C"/>
              </a:solidFill>
              <a:latin typeface="Alexandria" charset="0"/>
              <a:cs typeface="Alexandria" charset="0"/>
            </a:endParaRPr>
          </a:p>
          <a:p>
            <a:pPr algn="just" rtl="1">
              <a:lnSpc>
                <a:spcPct val="150000"/>
              </a:lnSpc>
            </a:pPr>
            <a:r>
              <a:rPr lang="ar-SA" sz="2000" dirty="0">
                <a:latin typeface="Alexandria" charset="0"/>
                <a:cs typeface="Alexandria" charset="0"/>
              </a:rPr>
              <a:t> يحتوي على واجهة سهلة الاستخدام للبث، وأدوات للتفاعل مع المشاهدين عبر الردود الفورية، وتحليل البيانات الخاصة بالمشاهدين. </a:t>
            </a:r>
            <a:endParaRPr lang="en-US" sz="2000" dirty="0" smtClean="0">
              <a:latin typeface="Alexandria" charset="0"/>
              <a:cs typeface="Alexandria" charset="0"/>
            </a:endParaRPr>
          </a:p>
          <a:p>
            <a:pPr algn="just" rtl="1">
              <a:lnSpc>
                <a:spcPct val="150000"/>
              </a:lnSpc>
            </a:pPr>
            <a:r>
              <a:rPr lang="ar-SA" sz="2000" b="1" dirty="0" smtClean="0">
                <a:solidFill>
                  <a:srgbClr val="E94F3C"/>
                </a:solidFill>
                <a:latin typeface="Alexandria" charset="0"/>
                <a:cs typeface="Alexandria" charset="0"/>
              </a:rPr>
              <a:t>ثالثاً: طريقة الاستخدام:</a:t>
            </a:r>
            <a:endParaRPr lang="ar-SA" sz="2000" b="1" dirty="0">
              <a:solidFill>
                <a:srgbClr val="E94F3C"/>
              </a:solidFill>
              <a:latin typeface="Alexandria" charset="0"/>
              <a:cs typeface="Alexandria" charset="0"/>
            </a:endParaRPr>
          </a:p>
          <a:p>
            <a:pPr algn="just" rtl="1">
              <a:lnSpc>
                <a:spcPct val="150000"/>
              </a:lnSpc>
            </a:pPr>
            <a:r>
              <a:rPr lang="ar-SA" sz="2000" dirty="0">
                <a:latin typeface="Alexandria" charset="0"/>
                <a:cs typeface="Alexandria" charset="0"/>
              </a:rPr>
              <a:t>يتم بدء البث عبر التطبيق، والتواصل مع الجمهور أثناء البث، ومن ثم حفظ التسجيلات لاستخدامها لاحقًا أو إعادة نشرها</a:t>
            </a:r>
            <a:r>
              <a:rPr lang="ar-SA" sz="2000" dirty="0" smtClean="0">
                <a:latin typeface="Alexandria" charset="0"/>
                <a:cs typeface="Alexandria" charset="0"/>
              </a:rPr>
              <a:t>.</a:t>
            </a:r>
            <a:endParaRPr lang="en-US" sz="2000" dirty="0" smtClean="0">
              <a:latin typeface="Alexandria" charset="0"/>
              <a:cs typeface="Alexandria" charset="0"/>
            </a:endParaRPr>
          </a:p>
          <a:p>
            <a:pPr algn="just" rtl="1">
              <a:lnSpc>
                <a:spcPct val="150000"/>
              </a:lnSpc>
            </a:pPr>
            <a:endParaRPr lang="en-US" sz="1400" dirty="0">
              <a:latin typeface="Alexandria" charset="0"/>
              <a:cs typeface="Alexandria" charset="0"/>
            </a:endParaRPr>
          </a:p>
          <a:p>
            <a:pPr algn="just" rtl="1">
              <a:lnSpc>
                <a:spcPct val="150000"/>
              </a:lnSpc>
            </a:pPr>
            <a:r>
              <a:rPr lang="ar-SA" sz="1600" b="1" dirty="0" smtClean="0">
                <a:latin typeface="Alexandria" charset="0"/>
                <a:cs typeface="Alexandria" charset="0"/>
              </a:rPr>
              <a:t>رابط التطبيق:</a:t>
            </a:r>
            <a:r>
              <a:rPr lang="ar-SA" sz="1600" dirty="0" smtClean="0">
                <a:latin typeface="Alexandria" charset="0"/>
                <a:cs typeface="Alexandria" charset="0"/>
              </a:rPr>
              <a:t> </a:t>
            </a:r>
            <a:r>
              <a:rPr lang="en-US" sz="1600" dirty="0">
                <a:latin typeface="Alexandria" charset="0"/>
                <a:cs typeface="Alexandria" charset="0"/>
              </a:rPr>
              <a:t>https://www.periscope.tv/</a:t>
            </a:r>
            <a:endParaRPr lang="ar-SA" sz="16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
        <p:nvSpPr>
          <p:cNvPr id="12" name="Rectangle 11"/>
          <p:cNvSpPr/>
          <p:nvPr/>
        </p:nvSpPr>
        <p:spPr>
          <a:xfrm>
            <a:off x="5744163" y="932975"/>
            <a:ext cx="1734770" cy="583878"/>
          </a:xfrm>
          <a:prstGeom prst="rect">
            <a:avLst/>
          </a:prstGeom>
        </p:spPr>
        <p:txBody>
          <a:bodyPr wrap="none">
            <a:spAutoFit/>
          </a:bodyPr>
          <a:lstStyle/>
          <a:p>
            <a:pPr algn="ctr" rtl="1">
              <a:lnSpc>
                <a:spcPct val="150000"/>
              </a:lnSpc>
            </a:pPr>
            <a:r>
              <a:rPr lang="en-US" sz="2400" b="1" dirty="0">
                <a:solidFill>
                  <a:srgbClr val="E94F3C"/>
                </a:solidFill>
                <a:latin typeface="Alexandria" charset="0"/>
                <a:cs typeface="Alexandria" charset="0"/>
              </a:rPr>
              <a:t>Periscope</a:t>
            </a:r>
            <a:endParaRPr lang="ar-SA" sz="2400" b="1" dirty="0">
              <a:solidFill>
                <a:srgbClr val="E94F3C"/>
              </a:solidFill>
              <a:latin typeface="Alexandria" charset="0"/>
              <a:cs typeface="Alexandria" charset="0"/>
            </a:endParaRPr>
          </a:p>
        </p:txBody>
      </p:sp>
      <p:pic>
        <p:nvPicPr>
          <p:cNvPr id="13" name="Picture 2" descr="https://encrypted-tbn0.gstatic.com/images?q=tbn:ANd9GcQm5Z0QXES26ZLEQGV5tHoTT2OH7dZ-UXKG4PrYFo6bq382HRymmvP4dJwsAslqaUhNm4g&amp;usqp=C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0889" y="815030"/>
            <a:ext cx="957860" cy="9578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684009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fade">
                                      <p:cBhvr>
                                        <p:cTn id="3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942681" y="1803444"/>
            <a:ext cx="10238826" cy="4939814"/>
          </a:xfrm>
          <a:prstGeom prst="rect">
            <a:avLst/>
          </a:prstGeom>
          <a:noFill/>
        </p:spPr>
        <p:txBody>
          <a:bodyPr wrap="square" rtlCol="0">
            <a:spAutoFit/>
          </a:bodyPr>
          <a:lstStyle/>
          <a:p>
            <a:pPr algn="just" rtl="1">
              <a:lnSpc>
                <a:spcPct val="150000"/>
              </a:lnSpc>
            </a:pPr>
            <a:r>
              <a:rPr lang="ar-SA" sz="2000" b="1" dirty="0" smtClean="0">
                <a:solidFill>
                  <a:srgbClr val="666666"/>
                </a:solidFill>
                <a:latin typeface="Alexandria" charset="0"/>
                <a:cs typeface="Alexandria" charset="0"/>
              </a:rPr>
              <a:t>أولاً: الدور والمميزات:</a:t>
            </a:r>
            <a:endParaRPr lang="ar-SA" sz="2000" b="1" dirty="0">
              <a:solidFill>
                <a:srgbClr val="666666"/>
              </a:solidFill>
              <a:latin typeface="Alexandria" charset="0"/>
              <a:cs typeface="Alexandria" charset="0"/>
            </a:endParaRPr>
          </a:p>
          <a:p>
            <a:pPr algn="just" rtl="1">
              <a:lnSpc>
                <a:spcPct val="150000"/>
              </a:lnSpc>
            </a:pPr>
            <a:r>
              <a:rPr lang="ar-SA" sz="2000" dirty="0">
                <a:latin typeface="Alexandria" charset="0"/>
                <a:cs typeface="Alexandria" charset="0"/>
              </a:rPr>
              <a:t> هو تطبيق متقدم للبث المباشر يُستخدم في الحالات التي تتطلب ضبط جودة الفيديو والصوت بشكل دقيق، مع دعم للبث عبر بروتوكولات متعددة. </a:t>
            </a:r>
            <a:endParaRPr lang="en-US" sz="2000" dirty="0" smtClean="0">
              <a:latin typeface="Alexandria" charset="0"/>
              <a:cs typeface="Alexandria" charset="0"/>
            </a:endParaRPr>
          </a:p>
          <a:p>
            <a:pPr algn="just" rtl="1">
              <a:lnSpc>
                <a:spcPct val="150000"/>
              </a:lnSpc>
            </a:pPr>
            <a:r>
              <a:rPr lang="ar-SA" sz="2000" b="1" dirty="0" smtClean="0">
                <a:solidFill>
                  <a:srgbClr val="666666"/>
                </a:solidFill>
                <a:latin typeface="Alexandria" charset="0"/>
                <a:cs typeface="Alexandria" charset="0"/>
              </a:rPr>
              <a:t>ثانياً: المكونات الأساسية:  </a:t>
            </a:r>
            <a:endParaRPr lang="ar-SA" sz="2000" b="1" dirty="0">
              <a:solidFill>
                <a:srgbClr val="666666"/>
              </a:solidFill>
              <a:latin typeface="Alexandria" charset="0"/>
              <a:cs typeface="Alexandria" charset="0"/>
            </a:endParaRPr>
          </a:p>
          <a:p>
            <a:pPr algn="just" rtl="1">
              <a:lnSpc>
                <a:spcPct val="150000"/>
              </a:lnSpc>
            </a:pPr>
            <a:r>
              <a:rPr lang="ar-SA" sz="2000" dirty="0">
                <a:latin typeface="Alexandria" charset="0"/>
                <a:cs typeface="Alexandria" charset="0"/>
              </a:rPr>
              <a:t> يشمل إعدادات متقدمة لتحديد دقة الفيديو ومعدل الإطارات، وضبط الصوت وفقًا لسرعة الاتصال، ودعم لتعدد قنوات البث. </a:t>
            </a:r>
            <a:endParaRPr lang="en-US" sz="2000" dirty="0" smtClean="0">
              <a:latin typeface="Alexandria" charset="0"/>
              <a:cs typeface="Alexandria" charset="0"/>
            </a:endParaRPr>
          </a:p>
          <a:p>
            <a:pPr algn="just" rtl="1">
              <a:lnSpc>
                <a:spcPct val="150000"/>
              </a:lnSpc>
            </a:pPr>
            <a:r>
              <a:rPr lang="ar-SA" sz="2000" b="1" dirty="0" smtClean="0">
                <a:solidFill>
                  <a:srgbClr val="666666"/>
                </a:solidFill>
                <a:latin typeface="Alexandria" charset="0"/>
                <a:cs typeface="Alexandria" charset="0"/>
              </a:rPr>
              <a:t>ثالثاً: طريقة الاستخدام:</a:t>
            </a:r>
            <a:endParaRPr lang="ar-SA" sz="2000" b="1" dirty="0">
              <a:solidFill>
                <a:srgbClr val="666666"/>
              </a:solidFill>
              <a:latin typeface="Alexandria" charset="0"/>
              <a:cs typeface="Alexandria" charset="0"/>
            </a:endParaRPr>
          </a:p>
          <a:p>
            <a:pPr algn="just" rtl="1">
              <a:lnSpc>
                <a:spcPct val="150000"/>
              </a:lnSpc>
            </a:pPr>
            <a:r>
              <a:rPr lang="ar-SA" sz="2000" dirty="0">
                <a:latin typeface="Alexandria" charset="0"/>
                <a:cs typeface="Alexandria" charset="0"/>
              </a:rPr>
              <a:t> يبدأ المستخدم بتحديد إعدادات البث المناسبة، ثم يشغل التطبيق للبث المباشر، مع متابعة أداء الاتصال والتعديلات الفورية لضمان استقرار البث</a:t>
            </a:r>
            <a:r>
              <a:rPr lang="ar-SA" sz="2000" dirty="0" smtClean="0">
                <a:latin typeface="Alexandria" charset="0"/>
                <a:cs typeface="Alexandria" charset="0"/>
              </a:rPr>
              <a:t>.</a:t>
            </a:r>
          </a:p>
          <a:p>
            <a:pPr algn="just" rtl="1">
              <a:lnSpc>
                <a:spcPct val="150000"/>
              </a:lnSpc>
            </a:pPr>
            <a:endParaRPr lang="ar-SA" sz="1400" dirty="0">
              <a:latin typeface="Alexandria" charset="0"/>
              <a:cs typeface="Alexandria" charset="0"/>
            </a:endParaRPr>
          </a:p>
          <a:p>
            <a:pPr algn="just" rtl="1">
              <a:lnSpc>
                <a:spcPct val="150000"/>
              </a:lnSpc>
            </a:pPr>
            <a:r>
              <a:rPr lang="ar-SA" sz="1600" b="1" dirty="0" smtClean="0">
                <a:latin typeface="Alexandria" charset="0"/>
                <a:cs typeface="Alexandria" charset="0"/>
              </a:rPr>
              <a:t>رابط التطبيق:</a:t>
            </a:r>
            <a:r>
              <a:rPr lang="ar-SA" sz="1600" dirty="0" smtClean="0">
                <a:latin typeface="Alexandria" charset="0"/>
                <a:cs typeface="Alexandria" charset="0"/>
              </a:rPr>
              <a:t> </a:t>
            </a:r>
            <a:r>
              <a:rPr lang="en-US" sz="1600" dirty="0">
                <a:latin typeface="Alexandria" charset="0"/>
                <a:cs typeface="Alexandria" charset="0"/>
              </a:rPr>
              <a:t>https://softvelum.com/larix/</a:t>
            </a:r>
            <a:endParaRPr lang="ar-SA" sz="16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
        <p:nvSpPr>
          <p:cNvPr id="12" name="Rectangle 11"/>
          <p:cNvSpPr/>
          <p:nvPr/>
        </p:nvSpPr>
        <p:spPr>
          <a:xfrm>
            <a:off x="5292513" y="949995"/>
            <a:ext cx="3039615" cy="583878"/>
          </a:xfrm>
          <a:prstGeom prst="rect">
            <a:avLst/>
          </a:prstGeom>
        </p:spPr>
        <p:txBody>
          <a:bodyPr wrap="none">
            <a:spAutoFit/>
          </a:bodyPr>
          <a:lstStyle/>
          <a:p>
            <a:pPr algn="ctr" rtl="1">
              <a:lnSpc>
                <a:spcPct val="150000"/>
              </a:lnSpc>
            </a:pPr>
            <a:r>
              <a:rPr lang="en-US" sz="2400" b="1" dirty="0">
                <a:solidFill>
                  <a:srgbClr val="666666"/>
                </a:solidFill>
                <a:latin typeface="Alexandria" charset="0"/>
                <a:cs typeface="Alexandria" charset="0"/>
              </a:rPr>
              <a:t>Larix Broadcaster </a:t>
            </a:r>
          </a:p>
        </p:txBody>
      </p:sp>
      <p:pic>
        <p:nvPicPr>
          <p:cNvPr id="13" name="Picture 6" descr="Larix Broadcaster - Apps on Google Pla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50502" y="808618"/>
            <a:ext cx="909654" cy="9096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359519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fade">
                                      <p:cBhvr>
                                        <p:cTn id="3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008669" y="1815589"/>
            <a:ext cx="10238826" cy="4570482"/>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1. تُشكل </a:t>
            </a:r>
            <a:r>
              <a:rPr lang="ar-SA" sz="2000" dirty="0">
                <a:latin typeface="Alexandria" charset="0"/>
                <a:cs typeface="Alexandria" charset="0"/>
              </a:rPr>
              <a:t>هذه المجموعة المتنوعة من التطبيقات والبرامج </a:t>
            </a:r>
            <a:r>
              <a:rPr lang="ar-SA" sz="2000" dirty="0">
                <a:solidFill>
                  <a:srgbClr val="C00000"/>
                </a:solidFill>
                <a:latin typeface="Alexandria" charset="0"/>
                <a:cs typeface="Alexandria" charset="0"/>
              </a:rPr>
              <a:t>العمود الفقري </a:t>
            </a:r>
            <a:r>
              <a:rPr lang="ar-SA" sz="2000" dirty="0">
                <a:latin typeface="Alexandria" charset="0"/>
                <a:cs typeface="Alexandria" charset="0"/>
              </a:rPr>
              <a:t>لصحافة الهاتف المحمول الحديثة. </a:t>
            </a:r>
            <a:endParaRPr lang="ar-SA" sz="2000" dirty="0" smtClean="0">
              <a:latin typeface="Alexandria" charset="0"/>
              <a:cs typeface="Alexandria" charset="0"/>
            </a:endParaRPr>
          </a:p>
          <a:p>
            <a:pPr algn="just" rtl="1">
              <a:lnSpc>
                <a:spcPct val="150000"/>
              </a:lnSpc>
            </a:pPr>
            <a:endParaRPr lang="ar-SA" sz="1100" dirty="0" smtClean="0">
              <a:latin typeface="Alexandria" charset="0"/>
              <a:cs typeface="Alexandria" charset="0"/>
            </a:endParaRPr>
          </a:p>
          <a:p>
            <a:pPr algn="just" rtl="1">
              <a:lnSpc>
                <a:spcPct val="150000"/>
              </a:lnSpc>
            </a:pPr>
            <a:r>
              <a:rPr lang="ar-SA" sz="2000" dirty="0" smtClean="0">
                <a:latin typeface="Alexandria" charset="0"/>
                <a:cs typeface="Alexandria" charset="0"/>
              </a:rPr>
              <a:t>2. يساعد </a:t>
            </a:r>
            <a:r>
              <a:rPr lang="ar-SA" sz="2000" dirty="0">
                <a:solidFill>
                  <a:srgbClr val="C00000"/>
                </a:solidFill>
                <a:latin typeface="Alexandria" charset="0"/>
                <a:cs typeface="Alexandria" charset="0"/>
              </a:rPr>
              <a:t>الاستخدام الصحيح </a:t>
            </a:r>
            <a:r>
              <a:rPr lang="ar-SA" sz="2000" dirty="0">
                <a:latin typeface="Alexandria" charset="0"/>
                <a:cs typeface="Alexandria" charset="0"/>
              </a:rPr>
              <a:t>لكل أداة في تحسين جودة المحتوى وتسهيل عملية الإنتاج والتوزيع بشكل سريع وفعّال. </a:t>
            </a:r>
            <a:endParaRPr lang="ar-SA" sz="2000" dirty="0" smtClean="0">
              <a:latin typeface="Alexandria" charset="0"/>
              <a:cs typeface="Alexandria" charset="0"/>
            </a:endParaRPr>
          </a:p>
          <a:p>
            <a:pPr algn="just" rtl="1">
              <a:lnSpc>
                <a:spcPct val="150000"/>
              </a:lnSpc>
            </a:pPr>
            <a:endParaRPr lang="ar-SA" sz="1100" dirty="0" smtClean="0">
              <a:latin typeface="Alexandria" charset="0"/>
              <a:cs typeface="Alexandria" charset="0"/>
            </a:endParaRPr>
          </a:p>
          <a:p>
            <a:pPr algn="just" rtl="1">
              <a:lnSpc>
                <a:spcPct val="150000"/>
              </a:lnSpc>
            </a:pPr>
            <a:r>
              <a:rPr lang="ar-SA" sz="2000" dirty="0" smtClean="0">
                <a:latin typeface="Alexandria" charset="0"/>
                <a:cs typeface="Alexandria" charset="0"/>
              </a:rPr>
              <a:t>3. من </a:t>
            </a:r>
            <a:r>
              <a:rPr lang="ar-SA" sz="2000" dirty="0">
                <a:latin typeface="Alexandria" charset="0"/>
                <a:cs typeface="Alexandria" charset="0"/>
              </a:rPr>
              <a:t>الضروري أن يختار الصحفي التطبيقات التي تتناسب مع </a:t>
            </a:r>
            <a:r>
              <a:rPr lang="ar-SA" sz="2000" dirty="0">
                <a:solidFill>
                  <a:srgbClr val="C00000"/>
                </a:solidFill>
                <a:latin typeface="Alexandria" charset="0"/>
                <a:cs typeface="Alexandria" charset="0"/>
              </a:rPr>
              <a:t>طبيعة تغطيته</a:t>
            </a:r>
            <a:r>
              <a:rPr lang="ar-SA" sz="2000" dirty="0">
                <a:latin typeface="Alexandria" charset="0"/>
                <a:cs typeface="Alexandria" charset="0"/>
              </a:rPr>
              <a:t>، وأن يحرص على </a:t>
            </a:r>
            <a:r>
              <a:rPr lang="ar-SA" sz="2000" dirty="0">
                <a:solidFill>
                  <a:srgbClr val="C00000"/>
                </a:solidFill>
                <a:latin typeface="Alexandria" charset="0"/>
                <a:cs typeface="Alexandria" charset="0"/>
              </a:rPr>
              <a:t>التدريب المستمر </a:t>
            </a:r>
            <a:r>
              <a:rPr lang="ar-SA" sz="2000" dirty="0">
                <a:latin typeface="Alexandria" charset="0"/>
                <a:cs typeface="Alexandria" charset="0"/>
              </a:rPr>
              <a:t>للتعامل مع هذه الأدوات بالشكل الأمثل، مما يُسهم في تقديم تقارير إعلامية احترافية ومتميزة في عصر الرقمنة</a:t>
            </a:r>
            <a:r>
              <a:rPr lang="ar-SA" sz="2000" dirty="0" smtClean="0">
                <a:latin typeface="Alexandria" charset="0"/>
                <a:cs typeface="Alexandria" charset="0"/>
              </a:rPr>
              <a:t>.</a:t>
            </a:r>
          </a:p>
          <a:p>
            <a:pPr algn="just" rtl="1">
              <a:lnSpc>
                <a:spcPct val="150000"/>
              </a:lnSpc>
            </a:pPr>
            <a:endParaRPr lang="ar-SA" sz="1100" dirty="0">
              <a:latin typeface="Alexandria" charset="0"/>
              <a:cs typeface="Alexandria" charset="0"/>
            </a:endParaRPr>
          </a:p>
          <a:p>
            <a:pPr algn="just" rtl="1">
              <a:lnSpc>
                <a:spcPct val="150000"/>
              </a:lnSpc>
            </a:pPr>
            <a:r>
              <a:rPr lang="ar-SA" sz="2000" dirty="0" smtClean="0">
                <a:latin typeface="Alexandria" charset="0"/>
                <a:cs typeface="Alexandria" charset="0"/>
              </a:rPr>
              <a:t>4. يمكنكم الاطلاع على عدد من مقاطع الفيديو التعليمية من خلال الروابط التالية:</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
        <p:nvSpPr>
          <p:cNvPr id="19" name="TextBox 18">
            <a:extLst>
              <a:ext uri="{FF2B5EF4-FFF2-40B4-BE49-F238E27FC236}">
                <a16:creationId xmlns:a16="http://schemas.microsoft.com/office/drawing/2014/main" id="{3734E875-CCB0-DE57-CBD4-D7AA1B9A9C0F}"/>
              </a:ext>
            </a:extLst>
          </p:cNvPr>
          <p:cNvSpPr txBox="1"/>
          <p:nvPr/>
        </p:nvSpPr>
        <p:spPr>
          <a:xfrm>
            <a:off x="6636470" y="939048"/>
            <a:ext cx="4892511"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الخلاصة</a:t>
            </a:r>
            <a:endParaRPr lang="ar-SA" sz="2400" b="1" dirty="0">
              <a:solidFill>
                <a:srgbClr val="203E5F"/>
              </a:solidFill>
              <a:latin typeface="Alexandria" charset="0"/>
              <a:cs typeface="Alexandria" charset="0"/>
            </a:endParaRPr>
          </a:p>
        </p:txBody>
      </p:sp>
    </p:spTree>
    <p:extLst>
      <p:ext uri="{BB962C8B-B14F-4D97-AF65-F5344CB8AC3E}">
        <p14:creationId xmlns:p14="http://schemas.microsoft.com/office/powerpoint/2010/main" val="3107759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72533" y="1629315"/>
            <a:ext cx="11733632" cy="4662815"/>
          </a:xfrm>
          <a:prstGeom prst="rect">
            <a:avLst/>
          </a:prstGeom>
          <a:noFill/>
        </p:spPr>
        <p:txBody>
          <a:bodyPr wrap="square" rtlCol="0">
            <a:spAutoFit/>
          </a:bodyPr>
          <a:lstStyle/>
          <a:p>
            <a:pPr algn="just">
              <a:lnSpc>
                <a:spcPct val="150000"/>
              </a:lnSpc>
            </a:pPr>
            <a:r>
              <a:rPr lang="en-US" dirty="0" smtClean="0">
                <a:solidFill>
                  <a:srgbClr val="00005B"/>
                </a:solidFill>
                <a:latin typeface="Alexandria" charset="0"/>
                <a:cs typeface="Alexandria" charset="0"/>
              </a:rPr>
              <a:t>1. Adobe </a:t>
            </a:r>
            <a:r>
              <a:rPr lang="en-US" dirty="0">
                <a:solidFill>
                  <a:srgbClr val="00005B"/>
                </a:solidFill>
                <a:latin typeface="Alexandria" charset="0"/>
                <a:cs typeface="Alexandria" charset="0"/>
              </a:rPr>
              <a:t>Premiere Rush </a:t>
            </a:r>
            <a:r>
              <a:rPr lang="en-US" dirty="0" smtClean="0">
                <a:solidFill>
                  <a:srgbClr val="00005B"/>
                </a:solidFill>
                <a:latin typeface="Alexandria" charset="0"/>
                <a:cs typeface="Alexandria" charset="0"/>
              </a:rPr>
              <a:t>Tutorial</a:t>
            </a:r>
            <a:r>
              <a:rPr lang="en-US" dirty="0">
                <a:latin typeface="Alexandria" charset="0"/>
                <a:cs typeface="Alexandria" charset="0"/>
              </a:rPr>
              <a:t>:</a:t>
            </a:r>
            <a:r>
              <a:rPr lang="en-US" dirty="0" smtClean="0">
                <a:solidFill>
                  <a:srgbClr val="C00000"/>
                </a:solidFill>
                <a:latin typeface="Alexandria" charset="0"/>
                <a:cs typeface="Alexandria" charset="0"/>
              </a:rPr>
              <a:t> </a:t>
            </a:r>
            <a:r>
              <a:rPr lang="en-US" sz="1600" dirty="0" smtClean="0">
                <a:solidFill>
                  <a:srgbClr val="C00000"/>
                </a:solidFill>
                <a:latin typeface="Alexandria" charset="0"/>
                <a:cs typeface="Alexandria" charset="0"/>
              </a:rPr>
              <a:t>https</a:t>
            </a:r>
            <a:r>
              <a:rPr lang="en-US" sz="1600" dirty="0">
                <a:solidFill>
                  <a:srgbClr val="C00000"/>
                </a:solidFill>
                <a:latin typeface="Alexandria" charset="0"/>
                <a:cs typeface="Alexandria" charset="0"/>
              </a:rPr>
              <a:t>://</a:t>
            </a:r>
            <a:r>
              <a:rPr lang="en-US" sz="1600" dirty="0" smtClean="0">
                <a:solidFill>
                  <a:srgbClr val="C00000"/>
                </a:solidFill>
                <a:latin typeface="Alexandria" charset="0"/>
                <a:cs typeface="Alexandria" charset="0"/>
              </a:rPr>
              <a:t>youtu.be/Yw75LhshsNg</a:t>
            </a:r>
          </a:p>
          <a:p>
            <a:pPr algn="just">
              <a:lnSpc>
                <a:spcPct val="150000"/>
              </a:lnSpc>
            </a:pPr>
            <a:r>
              <a:rPr lang="en-US" dirty="0" smtClean="0">
                <a:solidFill>
                  <a:srgbClr val="00005B"/>
                </a:solidFill>
                <a:latin typeface="Alexandria" charset="0"/>
                <a:cs typeface="Alexandria" charset="0"/>
              </a:rPr>
              <a:t>2</a:t>
            </a:r>
            <a:r>
              <a:rPr lang="en-US" dirty="0">
                <a:solidFill>
                  <a:srgbClr val="00005B"/>
                </a:solidFill>
                <a:latin typeface="Alexandria" charset="0"/>
                <a:cs typeface="Alexandria" charset="0"/>
              </a:rPr>
              <a:t>. LumaFusion Tutorial: </a:t>
            </a:r>
            <a:r>
              <a:rPr lang="en-US" dirty="0">
                <a:solidFill>
                  <a:srgbClr val="C00000"/>
                </a:solidFill>
                <a:latin typeface="Alexandria" charset="0"/>
                <a:cs typeface="Alexandria" charset="0"/>
              </a:rPr>
              <a:t>https://</a:t>
            </a:r>
            <a:r>
              <a:rPr lang="en-US" dirty="0" smtClean="0">
                <a:solidFill>
                  <a:srgbClr val="C00000"/>
                </a:solidFill>
                <a:latin typeface="Alexandria" charset="0"/>
                <a:cs typeface="Alexandria" charset="0"/>
              </a:rPr>
              <a:t>youtu.be/X2owXrIi87Y</a:t>
            </a:r>
          </a:p>
          <a:p>
            <a:pPr algn="just">
              <a:lnSpc>
                <a:spcPct val="150000"/>
              </a:lnSpc>
            </a:pPr>
            <a:r>
              <a:rPr lang="pt-BR" dirty="0" smtClean="0">
                <a:solidFill>
                  <a:srgbClr val="00005B"/>
                </a:solidFill>
                <a:latin typeface="Alexandria" charset="0"/>
                <a:cs typeface="Alexandria" charset="0"/>
              </a:rPr>
              <a:t>3. KineMaster </a:t>
            </a:r>
            <a:r>
              <a:rPr lang="pt-BR" dirty="0">
                <a:solidFill>
                  <a:srgbClr val="00005B"/>
                </a:solidFill>
                <a:latin typeface="Alexandria" charset="0"/>
                <a:cs typeface="Alexandria" charset="0"/>
              </a:rPr>
              <a:t>Video Editing Tutorial: </a:t>
            </a:r>
            <a:r>
              <a:rPr lang="pt-BR" dirty="0">
                <a:solidFill>
                  <a:srgbClr val="C00000"/>
                </a:solidFill>
                <a:latin typeface="Alexandria" charset="0"/>
                <a:cs typeface="Alexandria" charset="0"/>
              </a:rPr>
              <a:t>https://</a:t>
            </a:r>
            <a:r>
              <a:rPr lang="pt-BR" dirty="0" smtClean="0">
                <a:solidFill>
                  <a:srgbClr val="C00000"/>
                </a:solidFill>
                <a:latin typeface="Alexandria" charset="0"/>
                <a:cs typeface="Alexandria" charset="0"/>
              </a:rPr>
              <a:t>youtu.be/5AWSpzwy6Tw</a:t>
            </a:r>
            <a:endParaRPr lang="en-US" dirty="0">
              <a:solidFill>
                <a:srgbClr val="C00000"/>
              </a:solidFill>
              <a:latin typeface="Alexandria" charset="0"/>
              <a:cs typeface="Alexandria" charset="0"/>
            </a:endParaRPr>
          </a:p>
          <a:p>
            <a:pPr algn="just">
              <a:lnSpc>
                <a:spcPct val="150000"/>
              </a:lnSpc>
            </a:pPr>
            <a:r>
              <a:rPr lang="en-US" dirty="0" smtClean="0">
                <a:solidFill>
                  <a:srgbClr val="00005B"/>
                </a:solidFill>
                <a:latin typeface="Alexandria" charset="0"/>
                <a:cs typeface="Alexandria" charset="0"/>
              </a:rPr>
              <a:t>4. How </a:t>
            </a:r>
            <a:r>
              <a:rPr lang="en-US" dirty="0">
                <a:solidFill>
                  <a:srgbClr val="00005B"/>
                </a:solidFill>
                <a:latin typeface="Alexandria" charset="0"/>
                <a:cs typeface="Alexandria" charset="0"/>
              </a:rPr>
              <a:t>to Use Snapseed: </a:t>
            </a:r>
            <a:r>
              <a:rPr lang="en-US" dirty="0">
                <a:solidFill>
                  <a:srgbClr val="C00000"/>
                </a:solidFill>
                <a:latin typeface="Alexandria" charset="0"/>
                <a:cs typeface="Alexandria" charset="0"/>
              </a:rPr>
              <a:t>https://youtu.be/SZmVX8DP950</a:t>
            </a:r>
          </a:p>
          <a:p>
            <a:pPr algn="just">
              <a:lnSpc>
                <a:spcPct val="150000"/>
              </a:lnSpc>
            </a:pPr>
            <a:r>
              <a:rPr lang="en-US" dirty="0" smtClean="0">
                <a:solidFill>
                  <a:srgbClr val="00005B"/>
                </a:solidFill>
                <a:latin typeface="Alexandria" charset="0"/>
                <a:cs typeface="Alexandria" charset="0"/>
              </a:rPr>
              <a:t>5. Lightroom </a:t>
            </a:r>
            <a:r>
              <a:rPr lang="en-US" dirty="0">
                <a:solidFill>
                  <a:srgbClr val="00005B"/>
                </a:solidFill>
                <a:latin typeface="Alexandria" charset="0"/>
                <a:cs typeface="Alexandria" charset="0"/>
              </a:rPr>
              <a:t>Mobile Tutorial: </a:t>
            </a:r>
            <a:r>
              <a:rPr lang="en-US" dirty="0">
                <a:solidFill>
                  <a:srgbClr val="C00000"/>
                </a:solidFill>
                <a:latin typeface="Alexandria" charset="0"/>
                <a:cs typeface="Alexandria" charset="0"/>
              </a:rPr>
              <a:t>https://youtu.be/_IB35D6mhCU</a:t>
            </a:r>
            <a:endParaRPr lang="en-US" dirty="0" smtClean="0">
              <a:solidFill>
                <a:srgbClr val="C00000"/>
              </a:solidFill>
              <a:latin typeface="Alexandria" charset="0"/>
              <a:cs typeface="Alexandria" charset="0"/>
            </a:endParaRPr>
          </a:p>
          <a:p>
            <a:pPr algn="just">
              <a:lnSpc>
                <a:spcPct val="150000"/>
              </a:lnSpc>
            </a:pPr>
            <a:r>
              <a:rPr lang="en-US" dirty="0" smtClean="0">
                <a:solidFill>
                  <a:srgbClr val="00005B"/>
                </a:solidFill>
                <a:latin typeface="Alexandria" charset="0"/>
                <a:cs typeface="Alexandria" charset="0"/>
              </a:rPr>
              <a:t>6. </a:t>
            </a:r>
            <a:r>
              <a:rPr lang="en-US" dirty="0">
                <a:solidFill>
                  <a:srgbClr val="00005B"/>
                </a:solidFill>
                <a:latin typeface="Alexandria" charset="0"/>
                <a:cs typeface="Alexandria" charset="0"/>
              </a:rPr>
              <a:t>How to Use VSCO </a:t>
            </a:r>
            <a:r>
              <a:rPr lang="en-US" dirty="0" smtClean="0">
                <a:solidFill>
                  <a:srgbClr val="00005B"/>
                </a:solidFill>
                <a:latin typeface="Alexandria" charset="0"/>
                <a:cs typeface="Alexandria" charset="0"/>
              </a:rPr>
              <a:t>: </a:t>
            </a:r>
            <a:r>
              <a:rPr lang="en-US" dirty="0" smtClean="0">
                <a:solidFill>
                  <a:srgbClr val="C00000"/>
                </a:solidFill>
                <a:latin typeface="Alexandria" charset="0"/>
                <a:cs typeface="Alexandria" charset="0"/>
              </a:rPr>
              <a:t>https</a:t>
            </a:r>
            <a:r>
              <a:rPr lang="en-US" dirty="0">
                <a:solidFill>
                  <a:srgbClr val="C00000"/>
                </a:solidFill>
                <a:latin typeface="Alexandria" charset="0"/>
                <a:cs typeface="Alexandria" charset="0"/>
              </a:rPr>
              <a:t>://youtu.be/jxFNQegJ3sk</a:t>
            </a:r>
          </a:p>
          <a:p>
            <a:pPr algn="just">
              <a:lnSpc>
                <a:spcPct val="150000"/>
              </a:lnSpc>
            </a:pPr>
            <a:r>
              <a:rPr lang="en-US" dirty="0" smtClean="0">
                <a:solidFill>
                  <a:srgbClr val="00005B"/>
                </a:solidFill>
                <a:latin typeface="Alexandria" charset="0"/>
                <a:cs typeface="Alexandria" charset="0"/>
              </a:rPr>
              <a:t>7. Ferrite Recording Studio: </a:t>
            </a:r>
            <a:r>
              <a:rPr lang="en-US" sz="1600" dirty="0">
                <a:solidFill>
                  <a:srgbClr val="C00000"/>
                </a:solidFill>
                <a:latin typeface="Alexandria" charset="0"/>
                <a:cs typeface="Alexandria" charset="0"/>
              </a:rPr>
              <a:t>https://www.youtube.com/playlist?list=PLln17yCHKYDDAvXoMfx_z0gUZJ9hmlBRl</a:t>
            </a:r>
            <a:endParaRPr lang="en-US" sz="1600" dirty="0" smtClean="0">
              <a:solidFill>
                <a:srgbClr val="C00000"/>
              </a:solidFill>
              <a:latin typeface="Alexandria" charset="0"/>
              <a:cs typeface="Alexandria" charset="0"/>
            </a:endParaRPr>
          </a:p>
          <a:p>
            <a:pPr algn="just">
              <a:lnSpc>
                <a:spcPct val="150000"/>
              </a:lnSpc>
            </a:pPr>
            <a:r>
              <a:rPr lang="en-US" dirty="0" smtClean="0">
                <a:solidFill>
                  <a:srgbClr val="00005B"/>
                </a:solidFill>
                <a:latin typeface="Alexandria" charset="0"/>
                <a:cs typeface="Alexandria" charset="0"/>
              </a:rPr>
              <a:t>8. </a:t>
            </a:r>
            <a:r>
              <a:rPr lang="en-US" dirty="0">
                <a:solidFill>
                  <a:srgbClr val="00005B"/>
                </a:solidFill>
                <a:latin typeface="Alexandria" charset="0"/>
                <a:cs typeface="Alexandria" charset="0"/>
              </a:rPr>
              <a:t>Facebook Live Streaming: </a:t>
            </a:r>
            <a:r>
              <a:rPr lang="en-US" sz="1600" dirty="0">
                <a:solidFill>
                  <a:srgbClr val="C00000"/>
                </a:solidFill>
                <a:latin typeface="Alexandria" charset="0"/>
                <a:cs typeface="Alexandria" charset="0"/>
              </a:rPr>
              <a:t>https://youtu.be/Upk0Yp-3seI</a:t>
            </a:r>
          </a:p>
          <a:p>
            <a:pPr algn="just">
              <a:lnSpc>
                <a:spcPct val="150000"/>
              </a:lnSpc>
            </a:pPr>
            <a:r>
              <a:rPr lang="en-US" dirty="0" smtClean="0">
                <a:solidFill>
                  <a:srgbClr val="00005B"/>
                </a:solidFill>
                <a:latin typeface="Alexandria" charset="0"/>
                <a:cs typeface="Alexandria" charset="0"/>
              </a:rPr>
              <a:t>9. </a:t>
            </a:r>
            <a:r>
              <a:rPr lang="en-US" dirty="0">
                <a:solidFill>
                  <a:srgbClr val="00005B"/>
                </a:solidFill>
                <a:latin typeface="Alexandria" charset="0"/>
                <a:cs typeface="Alexandria" charset="0"/>
              </a:rPr>
              <a:t>How to LIVESTREAM on YouTube: </a:t>
            </a:r>
            <a:r>
              <a:rPr lang="en-US" sz="1600" dirty="0">
                <a:solidFill>
                  <a:srgbClr val="C00000"/>
                </a:solidFill>
                <a:latin typeface="Alexandria" charset="0"/>
                <a:cs typeface="Alexandria" charset="0"/>
              </a:rPr>
              <a:t>https://</a:t>
            </a:r>
            <a:r>
              <a:rPr lang="en-US" sz="1600" dirty="0" smtClean="0">
                <a:solidFill>
                  <a:srgbClr val="C00000"/>
                </a:solidFill>
                <a:latin typeface="Alexandria" charset="0"/>
                <a:cs typeface="Alexandria" charset="0"/>
              </a:rPr>
              <a:t>youtu.be/BSz5a5ryc-k</a:t>
            </a:r>
          </a:p>
          <a:p>
            <a:pPr algn="just">
              <a:lnSpc>
                <a:spcPct val="150000"/>
              </a:lnSpc>
            </a:pPr>
            <a:r>
              <a:rPr lang="en-US" dirty="0" smtClean="0">
                <a:solidFill>
                  <a:srgbClr val="00005B"/>
                </a:solidFill>
                <a:latin typeface="Alexandria" charset="0"/>
                <a:cs typeface="Alexandria" charset="0"/>
              </a:rPr>
              <a:t>10. </a:t>
            </a:r>
            <a:r>
              <a:rPr lang="en-US" dirty="0">
                <a:solidFill>
                  <a:srgbClr val="00005B"/>
                </a:solidFill>
                <a:latin typeface="Alexandria" charset="0"/>
                <a:cs typeface="Alexandria" charset="0"/>
              </a:rPr>
              <a:t>How to use Periscope: </a:t>
            </a:r>
            <a:r>
              <a:rPr lang="en-US" sz="1600" dirty="0">
                <a:solidFill>
                  <a:srgbClr val="C00000"/>
                </a:solidFill>
                <a:latin typeface="Alexandria" charset="0"/>
                <a:cs typeface="Alexandria" charset="0"/>
              </a:rPr>
              <a:t>https://youtu.be/nMWMCda7P7g</a:t>
            </a:r>
            <a:endParaRPr lang="en-US" dirty="0" smtClean="0">
              <a:solidFill>
                <a:srgbClr val="C00000"/>
              </a:solidFill>
              <a:latin typeface="Alexandria" charset="0"/>
              <a:cs typeface="Alexandria" charset="0"/>
            </a:endParaRPr>
          </a:p>
          <a:p>
            <a:pPr algn="just">
              <a:lnSpc>
                <a:spcPct val="150000"/>
              </a:lnSpc>
            </a:pPr>
            <a:r>
              <a:rPr lang="en-US" dirty="0" smtClean="0">
                <a:solidFill>
                  <a:srgbClr val="00005B"/>
                </a:solidFill>
                <a:latin typeface="Alexandria" charset="0"/>
                <a:cs typeface="Alexandria" charset="0"/>
              </a:rPr>
              <a:t>11. </a:t>
            </a:r>
            <a:r>
              <a:rPr lang="en-US" dirty="0">
                <a:solidFill>
                  <a:srgbClr val="00005B"/>
                </a:solidFill>
                <a:latin typeface="Alexandria" charset="0"/>
                <a:cs typeface="Alexandria" charset="0"/>
              </a:rPr>
              <a:t>Stream </a:t>
            </a:r>
            <a:r>
              <a:rPr lang="en-US" dirty="0" smtClean="0">
                <a:solidFill>
                  <a:srgbClr val="00005B"/>
                </a:solidFill>
                <a:latin typeface="Alexandria" charset="0"/>
                <a:cs typeface="Alexandria" charset="0"/>
              </a:rPr>
              <a:t>From </a:t>
            </a:r>
            <a:r>
              <a:rPr lang="en-US" dirty="0">
                <a:solidFill>
                  <a:srgbClr val="00005B"/>
                </a:solidFill>
                <a:latin typeface="Alexandria" charset="0"/>
                <a:cs typeface="Alexandria" charset="0"/>
              </a:rPr>
              <a:t>Mobile Using Larix Broadcaster:</a:t>
            </a:r>
            <a:r>
              <a:rPr lang="en-US" dirty="0">
                <a:solidFill>
                  <a:srgbClr val="C00000"/>
                </a:solidFill>
                <a:latin typeface="Alexandria" charset="0"/>
                <a:cs typeface="Alexandria" charset="0"/>
              </a:rPr>
              <a:t> </a:t>
            </a:r>
            <a:r>
              <a:rPr lang="en-US" sz="1600" dirty="0">
                <a:solidFill>
                  <a:srgbClr val="C00000"/>
                </a:solidFill>
                <a:latin typeface="Alexandria" charset="0"/>
                <a:cs typeface="Alexandria" charset="0"/>
              </a:rPr>
              <a:t>https://youtu.be/-siJWHJd-Og</a:t>
            </a:r>
            <a:endParaRPr lang="ar-SA" dirty="0">
              <a:solidFill>
                <a:srgbClr val="C00000"/>
              </a:solidFill>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برامج وتطبيقات صحافة الهاتف المحمول</a:t>
            </a:r>
            <a:endParaRPr lang="ar-SA" b="1" dirty="0">
              <a:solidFill>
                <a:srgbClr val="203E5F"/>
              </a:solidFill>
              <a:latin typeface="Alexandria" charset="0"/>
              <a:cs typeface="Alexandria" charset="0"/>
            </a:endParaRPr>
          </a:p>
        </p:txBody>
      </p:sp>
      <p:sp>
        <p:nvSpPr>
          <p:cNvPr id="19" name="TextBox 18">
            <a:extLst>
              <a:ext uri="{FF2B5EF4-FFF2-40B4-BE49-F238E27FC236}">
                <a16:creationId xmlns:a16="http://schemas.microsoft.com/office/drawing/2014/main" id="{3734E875-CCB0-DE57-CBD4-D7AA1B9A9C0F}"/>
              </a:ext>
            </a:extLst>
          </p:cNvPr>
          <p:cNvSpPr txBox="1"/>
          <p:nvPr/>
        </p:nvSpPr>
        <p:spPr>
          <a:xfrm>
            <a:off x="6636470" y="939048"/>
            <a:ext cx="4892511"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مقاطع فيديو ومصادر تعليمية</a:t>
            </a:r>
            <a:endParaRPr lang="ar-SA" sz="2400" b="1" dirty="0">
              <a:solidFill>
                <a:srgbClr val="203E5F"/>
              </a:solidFill>
              <a:latin typeface="Alexandria" charset="0"/>
              <a:cs typeface="Alexandria" charset="0"/>
            </a:endParaRPr>
          </a:p>
        </p:txBody>
      </p:sp>
    </p:spTree>
    <p:extLst>
      <p:ext uri="{BB962C8B-B14F-4D97-AF65-F5344CB8AC3E}">
        <p14:creationId xmlns:p14="http://schemas.microsoft.com/office/powerpoint/2010/main" val="30273103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animEffect transition="in" filter="fade">
                                      <p:cBhvr>
                                        <p:cTn id="29" dur="500"/>
                                        <p:tgtEl>
                                          <p:spTgt spid="9">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9">
                                            <p:txEl>
                                              <p:pRg st="4" end="4"/>
                                            </p:txEl>
                                          </p:spTgt>
                                        </p:tgtEl>
                                        <p:attrNameLst>
                                          <p:attrName>style.visibility</p:attrName>
                                        </p:attrNameLst>
                                      </p:cBhvr>
                                      <p:to>
                                        <p:strVal val="visible"/>
                                      </p:to>
                                    </p:set>
                                    <p:animEffect transition="in" filter="fade">
                                      <p:cBhvr>
                                        <p:cTn id="34" dur="500"/>
                                        <p:tgtEl>
                                          <p:spTgt spid="9">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9">
                                            <p:txEl>
                                              <p:pRg st="5" end="5"/>
                                            </p:txEl>
                                          </p:spTgt>
                                        </p:tgtEl>
                                        <p:attrNameLst>
                                          <p:attrName>style.visibility</p:attrName>
                                        </p:attrNameLst>
                                      </p:cBhvr>
                                      <p:to>
                                        <p:strVal val="visible"/>
                                      </p:to>
                                    </p:set>
                                    <p:animEffect transition="in" filter="fade">
                                      <p:cBhvr>
                                        <p:cTn id="39" dur="500"/>
                                        <p:tgtEl>
                                          <p:spTgt spid="9">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9">
                                            <p:txEl>
                                              <p:pRg st="6" end="6"/>
                                            </p:txEl>
                                          </p:spTgt>
                                        </p:tgtEl>
                                        <p:attrNameLst>
                                          <p:attrName>style.visibility</p:attrName>
                                        </p:attrNameLst>
                                      </p:cBhvr>
                                      <p:to>
                                        <p:strVal val="visible"/>
                                      </p:to>
                                    </p:set>
                                    <p:animEffect transition="in" filter="fade">
                                      <p:cBhvr>
                                        <p:cTn id="44" dur="500"/>
                                        <p:tgtEl>
                                          <p:spTgt spid="9">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9">
                                            <p:txEl>
                                              <p:pRg st="7" end="7"/>
                                            </p:txEl>
                                          </p:spTgt>
                                        </p:tgtEl>
                                        <p:attrNameLst>
                                          <p:attrName>style.visibility</p:attrName>
                                        </p:attrNameLst>
                                      </p:cBhvr>
                                      <p:to>
                                        <p:strVal val="visible"/>
                                      </p:to>
                                    </p:set>
                                    <p:animEffect transition="in" filter="fade">
                                      <p:cBhvr>
                                        <p:cTn id="49" dur="500"/>
                                        <p:tgtEl>
                                          <p:spTgt spid="9">
                                            <p:txEl>
                                              <p:pRg st="7" end="7"/>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9">
                                            <p:txEl>
                                              <p:pRg st="8" end="8"/>
                                            </p:txEl>
                                          </p:spTgt>
                                        </p:tgtEl>
                                        <p:attrNameLst>
                                          <p:attrName>style.visibility</p:attrName>
                                        </p:attrNameLst>
                                      </p:cBhvr>
                                      <p:to>
                                        <p:strVal val="visible"/>
                                      </p:to>
                                    </p:set>
                                    <p:animEffect transition="in" filter="fade">
                                      <p:cBhvr>
                                        <p:cTn id="54" dur="500"/>
                                        <p:tgtEl>
                                          <p:spTgt spid="9">
                                            <p:txEl>
                                              <p:pRg st="8" end="8"/>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9">
                                            <p:txEl>
                                              <p:pRg st="9" end="9"/>
                                            </p:txEl>
                                          </p:spTgt>
                                        </p:tgtEl>
                                        <p:attrNameLst>
                                          <p:attrName>style.visibility</p:attrName>
                                        </p:attrNameLst>
                                      </p:cBhvr>
                                      <p:to>
                                        <p:strVal val="visible"/>
                                      </p:to>
                                    </p:set>
                                    <p:animEffect transition="in" filter="fade">
                                      <p:cBhvr>
                                        <p:cTn id="59" dur="500"/>
                                        <p:tgtEl>
                                          <p:spTgt spid="9">
                                            <p:txEl>
                                              <p:pRg st="9" end="9"/>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9">
                                            <p:txEl>
                                              <p:pRg st="10" end="10"/>
                                            </p:txEl>
                                          </p:spTgt>
                                        </p:tgtEl>
                                        <p:attrNameLst>
                                          <p:attrName>style.visibility</p:attrName>
                                        </p:attrNameLst>
                                      </p:cBhvr>
                                      <p:to>
                                        <p:strVal val="visible"/>
                                      </p:to>
                                    </p:set>
                                    <p:animEffect transition="in" filter="fade">
                                      <p:cBhvr>
                                        <p:cTn id="64" dur="500"/>
                                        <p:tgtEl>
                                          <p:spTgt spid="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900421" y="1599902"/>
            <a:ext cx="10628560" cy="5016758"/>
          </a:xfrm>
          <a:prstGeom prst="rect">
            <a:avLst/>
          </a:prstGeom>
          <a:noFill/>
        </p:spPr>
        <p:txBody>
          <a:bodyPr wrap="square" rtlCol="0">
            <a:spAutoFit/>
          </a:bodyPr>
          <a:lstStyle/>
          <a:p>
            <a:pPr marL="285750" indent="-285750" algn="just" rtl="1">
              <a:lnSpc>
                <a:spcPct val="200000"/>
              </a:lnSpc>
              <a:buFontTx/>
              <a:buChar char="-"/>
            </a:pPr>
            <a:r>
              <a:rPr lang="ar-SA" sz="2000" dirty="0" smtClean="0">
                <a:latin typeface="Alexandria" charset="0"/>
                <a:cs typeface="Alexandria" charset="0"/>
              </a:rPr>
              <a:t>تناولت </a:t>
            </a:r>
            <a:r>
              <a:rPr lang="ar-SA" sz="2000" dirty="0">
                <a:latin typeface="Alexandria" charset="0"/>
                <a:cs typeface="Alexandria" charset="0"/>
              </a:rPr>
              <a:t>المحاضرة أدوات وتطبيقات صحافة الهاتف المحمول، بما يشمل تحرير الفيديو والصور، تسجيل الصوت، والبث المباشر. </a:t>
            </a:r>
            <a:endParaRPr lang="ar-SA" sz="2000" dirty="0" smtClean="0">
              <a:latin typeface="Alexandria" charset="0"/>
              <a:cs typeface="Alexandria" charset="0"/>
            </a:endParaRPr>
          </a:p>
          <a:p>
            <a:pPr marL="285750" indent="-285750" algn="just" rtl="1">
              <a:lnSpc>
                <a:spcPct val="200000"/>
              </a:lnSpc>
              <a:buFontTx/>
              <a:buChar char="-"/>
            </a:pPr>
            <a:r>
              <a:rPr lang="ar-SA" sz="2000" dirty="0" smtClean="0">
                <a:latin typeface="Alexandria" charset="0"/>
                <a:cs typeface="Alexandria" charset="0"/>
              </a:rPr>
              <a:t>كما </a:t>
            </a:r>
            <a:r>
              <a:rPr lang="ar-SA" sz="2000" dirty="0">
                <a:latin typeface="Alexandria" charset="0"/>
                <a:cs typeface="Alexandria" charset="0"/>
              </a:rPr>
              <a:t>تم التطرق إلى إدارة المحتوى وتنظيم العمل باستخدام التطبيقات الرقمية، إضافة إلى أمن البيانات وحماية المعلومات. </a:t>
            </a:r>
            <a:endParaRPr lang="ar-SA" sz="2000" dirty="0" smtClean="0">
              <a:latin typeface="Alexandria" charset="0"/>
              <a:cs typeface="Alexandria" charset="0"/>
            </a:endParaRPr>
          </a:p>
          <a:p>
            <a:pPr marL="285750" indent="-285750" algn="just" rtl="1">
              <a:lnSpc>
                <a:spcPct val="200000"/>
              </a:lnSpc>
              <a:buFontTx/>
              <a:buChar char="-"/>
            </a:pPr>
            <a:r>
              <a:rPr lang="ar-SA" sz="2000" dirty="0">
                <a:latin typeface="Alexandria" charset="0"/>
                <a:cs typeface="Alexandria" charset="0"/>
              </a:rPr>
              <a:t>و</a:t>
            </a:r>
            <a:r>
              <a:rPr lang="ar-SA" sz="2000" dirty="0" smtClean="0">
                <a:latin typeface="Alexandria" charset="0"/>
                <a:cs typeface="Alexandria" charset="0"/>
              </a:rPr>
              <a:t>تم </a:t>
            </a:r>
            <a:r>
              <a:rPr lang="ar-SA" sz="2000" dirty="0">
                <a:latin typeface="Alexandria" charset="0"/>
                <a:cs typeface="Alexandria" charset="0"/>
              </a:rPr>
              <a:t>تسليط الضوء على أهمية التحقق من الأخبار عبر الأدوات الرقمية، ودور الذكاء الاصطناعي والواقع المعزز في تطوير الإنتاج الإعلامي. </a:t>
            </a:r>
            <a:endParaRPr lang="ar-SA" sz="2000" dirty="0" smtClean="0">
              <a:latin typeface="Alexandria" charset="0"/>
              <a:cs typeface="Alexandria" charset="0"/>
            </a:endParaRPr>
          </a:p>
          <a:p>
            <a:pPr marL="285750" indent="-285750" algn="just" rtl="1">
              <a:lnSpc>
                <a:spcPct val="200000"/>
              </a:lnSpc>
              <a:buFontTx/>
              <a:buChar char="-"/>
            </a:pPr>
            <a:r>
              <a:rPr lang="ar-SA" sz="2000" dirty="0" smtClean="0">
                <a:latin typeface="Alexandria" charset="0"/>
                <a:cs typeface="Alexandria" charset="0"/>
              </a:rPr>
              <a:t>وختامًا</a:t>
            </a:r>
            <a:r>
              <a:rPr lang="ar-SA" sz="2000" dirty="0">
                <a:latin typeface="Alexandria" charset="0"/>
                <a:cs typeface="Alexandria" charset="0"/>
              </a:rPr>
              <a:t>، أكدت المحاضرة على ضرورة التدريب المستمر والتكيف مع التطورات الرقمية لضمان إنتاج محتوى احترافي وموثوق</a:t>
            </a:r>
            <a:r>
              <a:rPr lang="ar-SA" sz="2000" dirty="0" smtClean="0">
                <a:latin typeface="Alexandria" charset="0"/>
                <a:cs typeface="Alexandria" charset="0"/>
              </a:rPr>
              <a:t>.</a:t>
            </a:r>
            <a:endParaRPr lang="ar-SA" sz="2000" dirty="0">
              <a:latin typeface="Alexandria" charset="0"/>
              <a:cs typeface="Alexandria" charset="0"/>
            </a:endParaRPr>
          </a:p>
        </p:txBody>
      </p:sp>
      <p:sp>
        <p:nvSpPr>
          <p:cNvPr id="5" name="TextBox 4">
            <a:extLst>
              <a:ext uri="{FF2B5EF4-FFF2-40B4-BE49-F238E27FC236}">
                <a16:creationId xmlns:a16="http://schemas.microsoft.com/office/drawing/2014/main" id="{3734E875-CCB0-DE57-CBD4-D7AA1B9A9C0F}"/>
              </a:ext>
            </a:extLst>
          </p:cNvPr>
          <p:cNvSpPr txBox="1"/>
          <p:nvPr/>
        </p:nvSpPr>
        <p:spPr>
          <a:xfrm>
            <a:off x="6636470" y="939048"/>
            <a:ext cx="4892511"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ملخص المحاضرة </a:t>
            </a:r>
            <a:r>
              <a:rPr lang="ar-SA" sz="2400" b="1" dirty="0" smtClean="0">
                <a:solidFill>
                  <a:srgbClr val="203E5F"/>
                </a:solidFill>
                <a:latin typeface="Alexandria" charset="0"/>
                <a:cs typeface="Alexandria" charset="0"/>
              </a:rPr>
              <a:t>السادسة</a:t>
            </a:r>
            <a:endParaRPr lang="ar-SA" sz="2400" b="1" dirty="0">
              <a:solidFill>
                <a:srgbClr val="203E5F"/>
              </a:solidFill>
              <a:latin typeface="Alexandria" charset="0"/>
              <a:cs typeface="Alexandria" charset="0"/>
            </a:endParaRPr>
          </a:p>
        </p:txBody>
      </p:sp>
      <p:grpSp>
        <p:nvGrpSpPr>
          <p:cNvPr id="2" name="Group 1">
            <a:extLst>
              <a:ext uri="{FF2B5EF4-FFF2-40B4-BE49-F238E27FC236}">
                <a16:creationId xmlns:a16="http://schemas.microsoft.com/office/drawing/2014/main" id="{22510F3F-C8A4-240E-09E7-2151C086FA8B}"/>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D7862C1-E8F8-DF32-B04F-AB3932C7208F}"/>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23CAC4AD-40D0-A0F0-3910-0548D2711F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1797148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9285C4CB-442B-B6EB-EF4E-B97156993112}"/>
              </a:ext>
            </a:extLst>
          </p:cNvPr>
          <p:cNvSpPr txBox="1"/>
          <p:nvPr/>
        </p:nvSpPr>
        <p:spPr>
          <a:xfrm>
            <a:off x="1592827" y="3045239"/>
            <a:ext cx="8465572" cy="2554545"/>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في </a:t>
            </a:r>
            <a:r>
              <a:rPr lang="ar-SA" sz="2000" b="1" dirty="0">
                <a:solidFill>
                  <a:srgbClr val="203E5F"/>
                </a:solidFill>
                <a:latin typeface="Alexandria" charset="0"/>
                <a:cs typeface="Alexandria" charset="0"/>
              </a:rPr>
              <a:t>المحاضرة القادمة - المحاضرة رقم </a:t>
            </a:r>
            <a:r>
              <a:rPr lang="ar-SA" sz="2000" b="1" dirty="0" smtClean="0">
                <a:solidFill>
                  <a:srgbClr val="203E5F"/>
                </a:solidFill>
                <a:latin typeface="Alexandria" charset="0"/>
                <a:cs typeface="Alexandria" charset="0"/>
              </a:rPr>
              <a:t>(</a:t>
            </a:r>
            <a:r>
              <a:rPr lang="en-US" sz="2000" b="1" dirty="0" smtClean="0">
                <a:solidFill>
                  <a:srgbClr val="203E5F"/>
                </a:solidFill>
                <a:latin typeface="Alexandria" charset="0"/>
                <a:cs typeface="Alexandria" charset="0"/>
              </a:rPr>
              <a:t>7</a:t>
            </a:r>
            <a:r>
              <a:rPr lang="ar-SA" sz="2000" b="1" dirty="0" smtClean="0">
                <a:solidFill>
                  <a:srgbClr val="203E5F"/>
                </a:solidFill>
                <a:latin typeface="Alexandria" charset="0"/>
                <a:cs typeface="Alexandria" charset="0"/>
              </a:rPr>
              <a:t>)</a:t>
            </a:r>
            <a:r>
              <a:rPr lang="ar-SA" sz="2000" b="1" dirty="0" smtClean="0">
                <a:latin typeface="Alexandria" charset="0"/>
                <a:cs typeface="Alexandria" charset="0"/>
              </a:rPr>
              <a:t> </a:t>
            </a:r>
            <a:r>
              <a:rPr lang="ar-SA" sz="2000" dirty="0" smtClean="0">
                <a:latin typeface="Alexandria" charset="0"/>
                <a:cs typeface="Alexandria" charset="0"/>
              </a:rPr>
              <a:t>نتناول بالشرح تقنيات </a:t>
            </a:r>
            <a:r>
              <a:rPr lang="ar-SA" sz="2000" dirty="0">
                <a:latin typeface="Alexandria" charset="0"/>
                <a:cs typeface="Alexandria" charset="0"/>
              </a:rPr>
              <a:t>التصوير </a:t>
            </a:r>
            <a:r>
              <a:rPr lang="ar-SA" sz="2000" dirty="0" smtClean="0">
                <a:latin typeface="Alexandria" charset="0"/>
                <a:cs typeface="Alexandria" charset="0"/>
              </a:rPr>
              <a:t>الصحفي بحيث يشمل اللقطات والصور الثابتة وكذلك الصور المتحركة (الفيديو) </a:t>
            </a:r>
            <a:r>
              <a:rPr lang="ar-SA" sz="2000" dirty="0">
                <a:latin typeface="Alexandria" charset="0"/>
                <a:cs typeface="Alexandria" charset="0"/>
              </a:rPr>
              <a:t>باستخدام الهاتف المحمول، ونتحدث عن أساسيات المونتاج والإخراج عبر الهاتف المحمول.</a:t>
            </a:r>
          </a:p>
        </p:txBody>
      </p:sp>
      <p:sp>
        <p:nvSpPr>
          <p:cNvPr id="5" name="TextBox 4">
            <a:extLst>
              <a:ext uri="{FF2B5EF4-FFF2-40B4-BE49-F238E27FC236}">
                <a16:creationId xmlns:a16="http://schemas.microsoft.com/office/drawing/2014/main" id="{D5CE1467-A155-883F-7A4A-6B456FEA5FD7}"/>
              </a:ext>
            </a:extLst>
          </p:cNvPr>
          <p:cNvSpPr txBox="1"/>
          <p:nvPr/>
        </p:nvSpPr>
        <p:spPr>
          <a:xfrm>
            <a:off x="4062953" y="1901671"/>
            <a:ext cx="5995447" cy="829651"/>
          </a:xfrm>
          <a:prstGeom prst="rect">
            <a:avLst/>
          </a:prstGeom>
          <a:noFill/>
        </p:spPr>
        <p:txBody>
          <a:bodyPr wrap="square" rtlCol="0">
            <a:spAutoFit/>
          </a:bodyPr>
          <a:lstStyle/>
          <a:p>
            <a:pPr algn="r" rtl="1">
              <a:lnSpc>
                <a:spcPct val="150000"/>
              </a:lnSpc>
            </a:pPr>
            <a:r>
              <a:rPr lang="ar-SA" sz="3600" b="1" dirty="0">
                <a:solidFill>
                  <a:srgbClr val="203E5F"/>
                </a:solidFill>
                <a:latin typeface="Alexandria" charset="0"/>
                <a:cs typeface="Alexandria" charset="0"/>
              </a:rPr>
              <a:t>تقديم للمحاضرة </a:t>
            </a:r>
            <a:r>
              <a:rPr lang="ar-SA" sz="3600" b="1" dirty="0" smtClean="0">
                <a:solidFill>
                  <a:srgbClr val="203E5F"/>
                </a:solidFill>
                <a:latin typeface="Alexandria" charset="0"/>
                <a:cs typeface="Alexandria" charset="0"/>
              </a:rPr>
              <a:t>السابعة</a:t>
            </a:r>
            <a:endParaRPr lang="ar-SA" sz="3600" b="1" dirty="0">
              <a:solidFill>
                <a:srgbClr val="203E5F"/>
              </a:solidFill>
              <a:latin typeface="Alexandria" charset="0"/>
              <a:cs typeface="Alexandria" charset="0"/>
            </a:endParaRPr>
          </a:p>
        </p:txBody>
      </p:sp>
      <p:grpSp>
        <p:nvGrpSpPr>
          <p:cNvPr id="6" name="Group 5">
            <a:extLst>
              <a:ext uri="{FF2B5EF4-FFF2-40B4-BE49-F238E27FC236}">
                <a16:creationId xmlns:a16="http://schemas.microsoft.com/office/drawing/2014/main" id="{62A6CF79-480E-795F-0296-973D67B2D66F}"/>
              </a:ext>
            </a:extLst>
          </p:cNvPr>
          <p:cNvGrpSpPr/>
          <p:nvPr/>
        </p:nvGrpSpPr>
        <p:grpSpPr>
          <a:xfrm>
            <a:off x="180431" y="79526"/>
            <a:ext cx="12011570" cy="1076343"/>
            <a:chOff x="180431" y="79526"/>
            <a:chExt cx="12011570" cy="1076343"/>
          </a:xfrm>
        </p:grpSpPr>
        <p:sp>
          <p:nvSpPr>
            <p:cNvPr id="7" name="Rectangle 6">
              <a:extLst>
                <a:ext uri="{FF2B5EF4-FFF2-40B4-BE49-F238E27FC236}">
                  <a16:creationId xmlns:a16="http://schemas.microsoft.com/office/drawing/2014/main" id="{07212E3C-DA40-2B80-FAC9-40FEC5CB3B9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71B29E8A-8E2C-CE76-162D-D46DAC6460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719688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560420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91D2B5AF-5AC5-4E87-A576-5FF039E1407F}"/>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metadata/properties"/>
    <ds:schemaRef ds:uri="http://www.w3.org/XML/1998/namespace"/>
    <ds:schemaRef ds:uri="http://purl.org/dc/dcmitype/"/>
    <ds:schemaRef ds:uri="http://purl.org/dc/elements/1.1/"/>
    <ds:schemaRef ds:uri="http://schemas.microsoft.com/office/2006/documentManagement/types"/>
    <ds:schemaRef ds:uri="http://schemas.microsoft.com/office/infopath/2007/PartnerControls"/>
    <ds:schemaRef ds:uri="688354b5-287c-4cda-825e-1d7935aea40e"/>
    <ds:schemaRef ds:uri="aca13214-df29-4e3c-a050-857c0bf7bd8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6555</TotalTime>
  <Words>3734</Words>
  <Application>Microsoft Office PowerPoint</Application>
  <PresentationFormat>Widescreen</PresentationFormat>
  <Paragraphs>326</Paragraphs>
  <Slides>41</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Calibri Light</vt:lpstr>
      <vt:lpstr>Alexandria</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SUST_COMM</cp:lastModifiedBy>
  <cp:revision>578</cp:revision>
  <cp:lastPrinted>2025-01-31T12:50:10Z</cp:lastPrinted>
  <dcterms:created xsi:type="dcterms:W3CDTF">2023-04-29T09:08:00Z</dcterms:created>
  <dcterms:modified xsi:type="dcterms:W3CDTF">2025-03-05T11:02:58Z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