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08" r:id="rId2"/>
  </p:sldMasterIdLst>
  <p:notesMasterIdLst>
    <p:notesMasterId r:id="rId26"/>
  </p:notesMasterIdLst>
  <p:sldIdLst>
    <p:sldId id="264" r:id="rId3"/>
    <p:sldId id="445" r:id="rId4"/>
    <p:sldId id="446" r:id="rId5"/>
    <p:sldId id="447" r:id="rId6"/>
    <p:sldId id="448" r:id="rId7"/>
    <p:sldId id="449" r:id="rId8"/>
    <p:sldId id="450" r:id="rId9"/>
    <p:sldId id="443" r:id="rId10"/>
    <p:sldId id="444" r:id="rId11"/>
    <p:sldId id="327" r:id="rId12"/>
    <p:sldId id="419" r:id="rId13"/>
    <p:sldId id="420" r:id="rId14"/>
    <p:sldId id="421" r:id="rId15"/>
    <p:sldId id="339" r:id="rId16"/>
    <p:sldId id="352" r:id="rId17"/>
    <p:sldId id="386" r:id="rId18"/>
    <p:sldId id="442" r:id="rId19"/>
    <p:sldId id="426" r:id="rId20"/>
    <p:sldId id="427" r:id="rId21"/>
    <p:sldId id="428" r:id="rId22"/>
    <p:sldId id="429" r:id="rId23"/>
    <p:sldId id="431" r:id="rId24"/>
    <p:sldId id="441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1C3746"/>
    <a:srgbClr val="00B0F0"/>
    <a:srgbClr val="099BDD"/>
    <a:srgbClr val="24A9E1"/>
    <a:srgbClr val="53728A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3" autoAdjust="0"/>
    <p:restoredTop sz="89949" autoAdjust="0"/>
  </p:normalViewPr>
  <p:slideViewPr>
    <p:cSldViewPr snapToGrid="0">
      <p:cViewPr varScale="1">
        <p:scale>
          <a:sx n="70" d="100"/>
          <a:sy n="70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21-Apr-21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FD6BFF-8DB4-463C-8B03-99A14BC43E25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7964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1ACF2C2-2987-44F5-ACA7-42437BFD4D81}" type="slidenum">
              <a:rPr lang="en-US" altLang="en-US">
                <a:latin typeface="Calibri" panose="020F0502020204030204" pitchFamily="34" charset="0"/>
              </a:rPr>
              <a:pPr/>
              <a:t>16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988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E5BCA9-08A5-4028-8E08-30EB888FA9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03370" y="89654"/>
            <a:ext cx="1133954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9314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4326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E5BCA9-08A5-4028-8E08-30EB888FA9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58927" y="428048"/>
            <a:ext cx="1133954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7767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7978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0077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1505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0895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7394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5351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1074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285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2038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242699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506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>
                <a:solidFill>
                  <a:schemeClr val="bg1"/>
                </a:solidFill>
                <a:latin typeface="+mn-lt"/>
              </a:rPr>
              <a:t>Advanced 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11: </a:t>
            </a:r>
            <a:r>
              <a:rPr lang="en-US" sz="4000" b="1" dirty="0" smtClean="0"/>
              <a:t>PMOs, and; OPM</a:t>
            </a:r>
            <a:r>
              <a:rPr lang="en-US" sz="4000" b="1" dirty="0" smtClean="0">
                <a:solidFill>
                  <a:srgbClr val="FF0000"/>
                </a:solidFill>
              </a:rPr>
              <a:t> – Review </a:t>
            </a:r>
            <a:endParaRPr lang="en-US" sz="5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878540"/>
            <a:ext cx="3373283" cy="547781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ANNOUNCEMENT!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EG" dirty="0" smtClean="0"/>
              <a:t>سيتم اضافة 4 درجات لرفع منحنى الاختبار الفصلي</a:t>
            </a:r>
          </a:p>
          <a:p>
            <a:pPr algn="r" rtl="1"/>
            <a:r>
              <a:rPr lang="ar-EG" dirty="0" smtClean="0"/>
              <a:t>الاختبار الفصلي للمعتذرين الاسبوع القادم</a:t>
            </a:r>
            <a:endParaRPr lang="en-US" dirty="0" smtClean="0"/>
          </a:p>
          <a:p>
            <a:pPr algn="r" rtl="1"/>
            <a:r>
              <a:rPr lang="ar-EG" dirty="0" smtClean="0"/>
              <a:t>الامتحان النهائي سيشمل المحاضرات من 6 الى 11</a:t>
            </a:r>
            <a:r>
              <a:rPr lang="en-US" dirty="0" smtClean="0"/>
              <a:t> </a:t>
            </a:r>
            <a:r>
              <a:rPr lang="ar-EG" dirty="0" smtClean="0"/>
              <a:t>باستثناء محاضرة 7</a:t>
            </a:r>
            <a:endParaRPr lang="en-US" dirty="0" smtClean="0"/>
          </a:p>
          <a:p>
            <a:pPr marL="571500" lvl="1" indent="-342900" algn="r" rtl="1">
              <a:buFont typeface="+mj-lt"/>
              <a:buAutoNum type="arabicPeriod" startAt="6"/>
            </a:pPr>
            <a:r>
              <a:rPr lang="en-US" sz="1600" b="1" strike="dblStrike" dirty="0" smtClean="0">
                <a:solidFill>
                  <a:schemeClr val="bg1"/>
                </a:solidFill>
              </a:rPr>
              <a:t>INITIAL PROJECT COORDINATION AND </a:t>
            </a:r>
            <a:r>
              <a:rPr lang="en-US" sz="1600" b="1" dirty="0" smtClean="0">
                <a:solidFill>
                  <a:srgbClr val="FF0000"/>
                </a:solidFill>
              </a:rPr>
              <a:t>THE PROJECT CHARTER</a:t>
            </a:r>
          </a:p>
          <a:p>
            <a:pPr marL="571500" lvl="1" indent="-342900" algn="r" rtl="1">
              <a:buFont typeface="+mj-lt"/>
              <a:buAutoNum type="arabicPeriod" startAt="6"/>
            </a:pPr>
            <a:r>
              <a:rPr lang="en-US" sz="1600" b="1" strike="dblStrike" dirty="0" smtClean="0">
                <a:solidFill>
                  <a:schemeClr val="bg1"/>
                </a:solidFill>
              </a:rPr>
              <a:t>STARTING THE PROJECT PLAN: THE WBS</a:t>
            </a:r>
          </a:p>
          <a:p>
            <a:pPr marL="571500" lvl="1" indent="-342900" algn="r" rtl="1">
              <a:buFont typeface="+mj-lt"/>
              <a:buAutoNum type="arabicPeriod" startAt="6"/>
            </a:pPr>
            <a:r>
              <a:rPr lang="en-US" sz="1600" b="1" dirty="0" smtClean="0"/>
              <a:t>PROJECT RISK MANAGEMENT </a:t>
            </a:r>
          </a:p>
          <a:p>
            <a:pPr marL="571500" lvl="1" indent="-342900" algn="r" rtl="1">
              <a:buFont typeface="+mj-lt"/>
              <a:buAutoNum type="arabicPeriod" startAt="6"/>
            </a:pPr>
            <a:r>
              <a:rPr lang="en-US" sz="1600" b="1" dirty="0" smtClean="0"/>
              <a:t>BUDGETING, ESTIMATING TIMES AND COSTS</a:t>
            </a:r>
          </a:p>
          <a:p>
            <a:pPr marL="571500" lvl="1" indent="-342900" algn="r" rtl="1">
              <a:buFont typeface="+mj-lt"/>
              <a:buAutoNum type="arabicPeriod" startAt="6"/>
            </a:pPr>
            <a:r>
              <a:rPr lang="en-US" sz="1600" b="1" dirty="0" smtClean="0"/>
              <a:t>PROJECT MONTITORING AND CONTROLLING</a:t>
            </a:r>
          </a:p>
          <a:p>
            <a:pPr marL="571500" lvl="1" indent="-342900" algn="r" rtl="1">
              <a:buFont typeface="+mj-lt"/>
              <a:buAutoNum type="arabicPeriod" startAt="6"/>
            </a:pPr>
            <a:r>
              <a:rPr lang="en-US" sz="1600" b="1" dirty="0" smtClean="0"/>
              <a:t>PMOs</a:t>
            </a:r>
            <a:r>
              <a:rPr lang="en-US" sz="1600" b="1" dirty="0"/>
              <a:t>, and; OPM</a:t>
            </a:r>
          </a:p>
          <a:p>
            <a:pPr algn="r" rt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66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42773" y="970671"/>
            <a:ext cx="7297699" cy="588732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2402006" y="3370997"/>
            <a:ext cx="4367284" cy="1146412"/>
          </a:xfrm>
          <a:prstGeom prst="roundRect">
            <a:avLst/>
          </a:prstGeom>
          <a:noFill/>
          <a:ln w="76200">
            <a:solidFill>
              <a:srgbClr val="1C37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Left Arrow 8"/>
          <p:cNvSpPr/>
          <p:nvPr/>
        </p:nvSpPr>
        <p:spPr>
          <a:xfrm>
            <a:off x="6860040" y="3428999"/>
            <a:ext cx="1665027" cy="1214651"/>
          </a:xfrm>
          <a:prstGeom prst="leftArrow">
            <a:avLst/>
          </a:prstGeom>
          <a:solidFill>
            <a:srgbClr val="1C3746"/>
          </a:solidFill>
          <a:ln w="76200">
            <a:solidFill>
              <a:srgbClr val="1C37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262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PROJECT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04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11680"/>
            <a:ext cx="10516856" cy="4543666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Instructions: </a:t>
            </a:r>
          </a:p>
          <a:p>
            <a:endParaRPr lang="en-US" dirty="0"/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اخر موعد للتسليم هو  يوم الخميس  </a:t>
            </a:r>
            <a:r>
              <a:rPr lang="ar-EG" sz="2400" dirty="0">
                <a:solidFill>
                  <a:srgbClr val="FF0000"/>
                </a:solidFill>
                <a:latin typeface="Noto Sans Symbols"/>
                <a:ea typeface="Noto Sans Symbols"/>
                <a:cs typeface="Noto Sans Symbols"/>
              </a:rPr>
              <a:t>8</a:t>
            </a:r>
            <a:r>
              <a:rPr lang="ar-SA" sz="2400" strike="dblStrike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20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-05-2021  في تمام الساعة ٩ مساءً.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الإجابة متاحة باللغة الإنجليزية أو اللغة العربية مع مراعاة أن تكون المصطلحات العلمية باللغة الانجليزية.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يتم تسليم المشروع في صيغة ملف .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pdf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 مع الالتزام نموذج الجامعة ولن تقبل أي مستندات أخري.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يجب مراعاة أقسام البحث الرئيسية (مقدمة </a:t>
            </a:r>
            <a:endParaRPr lang="ar-EG" sz="2400" dirty="0" smtClean="0">
              <a:solidFill>
                <a:srgbClr val="202124"/>
              </a:solidFill>
              <a:latin typeface="Noto Sans Symbols"/>
              <a:ea typeface="Noto Sans Symbols"/>
              <a:cs typeface="Noto Sans Symbols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en-US" sz="2400" dirty="0" smtClean="0">
                <a:solidFill>
                  <a:srgbClr val="FF0000"/>
                </a:solidFill>
                <a:latin typeface="Noto Sans Symbols"/>
                <a:ea typeface="Noto Sans Symbols"/>
                <a:cs typeface="Noto Sans Symbols"/>
              </a:rPr>
              <a:t>Introduction</a:t>
            </a:r>
            <a:endParaRPr lang="ar-EG" sz="2400" dirty="0" smtClean="0">
              <a:solidFill>
                <a:srgbClr val="FF0000"/>
              </a:solidFill>
              <a:latin typeface="Noto Sans Symbols"/>
              <a:ea typeface="Noto Sans Symbols"/>
              <a:cs typeface="Noto Sans Symbols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 smtClean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، 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دراسات علمية سابقة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Literature Review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، طريقة البحث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Methodology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 ،النتائج والمناقشة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Results and Discussion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  ، وأخيراً  المراجع </a:t>
            </a:r>
            <a:endParaRPr lang="ar-EG" sz="2400" dirty="0" smtClean="0">
              <a:solidFill>
                <a:srgbClr val="202124"/>
              </a:solidFill>
              <a:latin typeface="Noto Sans Symbols"/>
              <a:ea typeface="Noto Sans Symbols"/>
              <a:cs typeface="Noto Sans Symbols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en-US" sz="3300" b="1" dirty="0" smtClean="0">
                <a:solidFill>
                  <a:srgbClr val="FF0000"/>
                </a:solidFill>
                <a:latin typeface="Noto Sans Symbols"/>
                <a:ea typeface="Noto Sans Symbols"/>
                <a:cs typeface="Noto Sans Symbols"/>
              </a:rPr>
              <a:t>References</a:t>
            </a:r>
            <a:endParaRPr lang="ar-EG" sz="3300" b="1" dirty="0" smtClean="0">
              <a:solidFill>
                <a:srgbClr val="FF0000"/>
              </a:solidFill>
              <a:latin typeface="Noto Sans Symbols"/>
              <a:ea typeface="Noto Sans Symbols"/>
              <a:cs typeface="Noto Sans Symbols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 smtClean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 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. وان كان هناك ملحقات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Appendices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 يتم إضافتها)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يجب الالتزام بـ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Theme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 موحّد كما يلي: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45720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حجم الخط 12.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45720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نوع الخط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Arial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.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45720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لون الخط أسود.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45720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المسافة بين الأسطر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line spacing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 1.5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45720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عدد صفحات البحث (لا يقل عن ثلاث صفحات ولا يزيد عن ست صفحات).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  <p:sp>
        <p:nvSpPr>
          <p:cNvPr id="7" name="Right Arrow Callout 6"/>
          <p:cNvSpPr/>
          <p:nvPr/>
        </p:nvSpPr>
        <p:spPr>
          <a:xfrm>
            <a:off x="5336276" y="3480179"/>
            <a:ext cx="4640238" cy="586854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Title of Project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Your role in the project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4673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You are required to document your role in administering a project. </a:t>
            </a:r>
            <a:endParaRPr lang="en-US" sz="2400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 smtClean="0">
                <a:latin typeface="Calibri" panose="020F0502020204030204" pitchFamily="34" charset="0"/>
                <a:ea typeface="Calibri" panose="020F0502020204030204" pitchFamily="34" charset="0"/>
              </a:rPr>
              <a:t>The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project may be set in a business, social, sporting, or family environment but must be of a significant size and scale. </a:t>
            </a:r>
            <a:endParaRPr lang="en-US" sz="2400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 smtClean="0">
                <a:latin typeface="Calibri" panose="020F0502020204030204" pitchFamily="34" charset="0"/>
                <a:ea typeface="Calibri" panose="020F0502020204030204" pitchFamily="34" charset="0"/>
              </a:rPr>
              <a:t>If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you do not have an actual project to write about you may complete the project hypothetically. </a:t>
            </a:r>
            <a:endParaRPr lang="en-US" sz="2400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i="1" u="sng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This </a:t>
            </a:r>
            <a:r>
              <a:rPr lang="en-US" sz="2400" b="1" i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report will be between three to six pages in length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. </a:t>
            </a:r>
            <a:endParaRPr lang="en-US" sz="2400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 smtClean="0">
                <a:latin typeface="Calibri" panose="020F0502020204030204" pitchFamily="34" charset="0"/>
                <a:ea typeface="Calibri" panose="020F0502020204030204" pitchFamily="34" charset="0"/>
              </a:rPr>
              <a:t>This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is a significant research project.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383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Your report must address </a:t>
            </a:r>
            <a:r>
              <a:rPr lang="en-US" sz="2400" strike="dblStrike" dirty="0">
                <a:latin typeface="Calibri" panose="020F0502020204030204" pitchFamily="34" charset="0"/>
                <a:ea typeface="Calibri" panose="020F0502020204030204" pitchFamily="34" charset="0"/>
              </a:rPr>
              <a:t>each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ONE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of the following issues: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dirty="0" smtClean="0"/>
              <a:t>Identify </a:t>
            </a:r>
            <a:r>
              <a:rPr lang="en-US" dirty="0"/>
              <a:t>and describe the purpose, scope, and objectives of the project. </a:t>
            </a:r>
            <a:r>
              <a:rPr lang="en-US" b="1" dirty="0"/>
              <a:t>Display this information using an appropriate tool.</a:t>
            </a:r>
            <a:endParaRPr lang="en-US" dirty="0"/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Describe how the team is given an outline of the project. 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Describe the strategies that are going to be set up to maintain communication with the team members.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Describe the tools that are going to be used to monitor the goals, time frames or milestones.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Identify project milestones and activities. </a:t>
            </a:r>
            <a:r>
              <a:rPr lang="en-US" b="1" dirty="0"/>
              <a:t>Display this information using an appropriate tool.</a:t>
            </a:r>
            <a:endParaRPr lang="en-US" dirty="0"/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Create a budget and link the costs to the key milestones for a project. 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 Describe how you are going to divide tasks and resources amongst a project team. </a:t>
            </a:r>
            <a:r>
              <a:rPr lang="en-US" b="1" dirty="0"/>
              <a:t>Display this information using an appropriate tool.</a:t>
            </a:r>
            <a:endParaRPr lang="en-US" dirty="0"/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Briefly describe how the progress will be monitored.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 How are current project records maintained? Who has responsibility for this? provide some recommendations on how this process could be improved.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Describe the current procedure for finalizing projects. Create your own procedure and identify how you will evaluate the success of the project.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Legislation that may affect the project including health and safety, and anti-discrimination legislation.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127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Cost CRASHING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099BDD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21-April 2021</a:t>
            </a: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099BDD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Eng. Dr. Akram Ali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9CA7F0-1DB2-4EC7-8938-616CB06588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99BDD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99BDD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487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SCHEDULE COMPRESSION ANALYSIS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5564"/>
            <a:ext cx="6531355" cy="5244663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21-April 2021</a:t>
            </a: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Eng. Dr. Akram Ali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9CA7F0-1DB2-4EC7-8938-616CB06588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7315200" y="1995523"/>
            <a:ext cx="4876800" cy="737904"/>
            <a:chOff x="2743199" y="2999847"/>
            <a:chExt cx="4876800" cy="737904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2" name="Round Same Side Corner Rectangle 11"/>
            <p:cNvSpPr/>
            <p:nvPr/>
          </p:nvSpPr>
          <p:spPr>
            <a:xfrm rot="5400000">
              <a:off x="4812647" y="930399"/>
              <a:ext cx="737904" cy="4876800"/>
            </a:xfrm>
            <a:prstGeom prst="round2SameRect">
              <a:avLst/>
            </a:prstGeom>
            <a:sp3d extrusionH="190500" prstMaterial="dkEdge">
              <a:bevelT w="120650" h="38100" prst="relaxedInset"/>
              <a:bevelB w="120650" h="57150" prst="relaxedInset"/>
              <a:contourClr>
                <a:schemeClr val="bg1"/>
              </a:contourClr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Round Same Side Corner Rectangle 4"/>
            <p:cNvSpPr txBox="1"/>
            <p:nvPr/>
          </p:nvSpPr>
          <p:spPr>
            <a:xfrm>
              <a:off x="2743199" y="3035869"/>
              <a:ext cx="4840778" cy="66586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26670" rIns="53340" bIns="26670" numCol="1" spcCol="1270" anchor="ctr" anchorCtr="0">
              <a:noAutofit/>
            </a:bodyPr>
            <a:lstStyle/>
            <a:p>
              <a:pPr marL="114300" marR="0" lvl="1" indent="-114300" algn="l" defTabSz="6223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2C2C2C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orbel" panose="020B0503020204020204"/>
                  <a:ea typeface="+mn-ea"/>
                  <a:cs typeface="+mn-cs"/>
                </a:rPr>
                <a:t>Seller is placed on notice that delivery agreements are strictly binding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72001" y="1903285"/>
            <a:ext cx="2743200" cy="922380"/>
            <a:chOff x="0" y="2907609"/>
            <a:chExt cx="2743200" cy="92238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0" name="Rounded Rectangle 9"/>
            <p:cNvSpPr/>
            <p:nvPr/>
          </p:nvSpPr>
          <p:spPr>
            <a:xfrm>
              <a:off x="0" y="2907609"/>
              <a:ext cx="2743200" cy="922380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ounded Rectangle 6"/>
            <p:cNvSpPr txBox="1"/>
            <p:nvPr/>
          </p:nvSpPr>
          <p:spPr>
            <a:xfrm>
              <a:off x="45027" y="2952636"/>
              <a:ext cx="2653146" cy="83232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9060" tIns="49530" rIns="99060" bIns="49530" numCol="1" spcCol="1270" anchor="ctr" anchorCtr="0">
              <a:noAutofit/>
            </a:bodyPr>
            <a:lstStyle/>
            <a:p>
              <a:pPr marL="0" marR="0" lvl="0" indent="0" algn="ctr" defTabSz="11557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orbel" panose="020B0503020204020204"/>
                  <a:ea typeface="+mn-ea"/>
                  <a:cs typeface="+mn-cs"/>
                </a:rPr>
                <a:t>Time is of the essence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7315201" y="2936014"/>
            <a:ext cx="4876800" cy="614139"/>
            <a:chOff x="2743200" y="3302316"/>
            <a:chExt cx="4876800" cy="61413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8" name="Round Same Side Corner Rectangle 17"/>
            <p:cNvSpPr/>
            <p:nvPr/>
          </p:nvSpPr>
          <p:spPr>
            <a:xfrm rot="5400000">
              <a:off x="4874530" y="1170986"/>
              <a:ext cx="614139" cy="4876800"/>
            </a:xfrm>
            <a:prstGeom prst="round2SameRect">
              <a:avLst/>
            </a:prstGeom>
            <a:sp3d extrusionH="190500" prstMaterial="dkEdge">
              <a:bevelT w="120650" h="38100" prst="relaxedInset"/>
              <a:bevelB w="120650" h="57150" prst="relaxedInset"/>
              <a:contourClr>
                <a:schemeClr val="bg1"/>
              </a:contourClr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Round Same Side Corner Rectangle 4"/>
            <p:cNvSpPr txBox="1"/>
            <p:nvPr/>
          </p:nvSpPr>
          <p:spPr>
            <a:xfrm>
              <a:off x="2743200" y="3332296"/>
              <a:ext cx="4846820" cy="55417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770" tIns="32385" rIns="64770" bIns="32385" numCol="1" spcCol="1270" anchor="ctr" anchorCtr="0">
              <a:noAutofit/>
            </a:bodyPr>
            <a:lstStyle/>
            <a:p>
              <a:pPr marL="171450" marR="0" lvl="1" indent="-171450" algn="l" defTabSz="7556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700" b="0" i="0" u="none" strike="noStrike" kern="1200" cap="none" spc="0" normalizeH="0" baseline="0" noProof="0">
                  <a:ln>
                    <a:noFill/>
                  </a:ln>
                  <a:solidFill>
                    <a:srgbClr val="2C2C2C">
                      <a:hueOff val="0"/>
                      <a:satOff val="0"/>
                      <a:lumOff val="0"/>
                      <a:alphaOff val="0"/>
                    </a:srgbClr>
                  </a:solidFill>
                  <a:effectLst/>
                  <a:uLnTx/>
                  <a:uFillTx/>
                  <a:latin typeface="Corbel" panose="020B0503020204020204"/>
                  <a:ea typeface="+mn-ea"/>
                  <a:cs typeface="+mn-cs"/>
                </a:rPr>
                <a:t>Estimated damages for specific types of defaults as defined in the contract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572001" y="2859247"/>
            <a:ext cx="2743200" cy="767674"/>
            <a:chOff x="0" y="3225549"/>
            <a:chExt cx="2743200" cy="767674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6" name="Rounded Rectangle 15"/>
            <p:cNvSpPr/>
            <p:nvPr/>
          </p:nvSpPr>
          <p:spPr>
            <a:xfrm>
              <a:off x="0" y="3225549"/>
              <a:ext cx="2743200" cy="767674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ounded Rectangle 6"/>
            <p:cNvSpPr txBox="1"/>
            <p:nvPr/>
          </p:nvSpPr>
          <p:spPr>
            <a:xfrm>
              <a:off x="37475" y="3263024"/>
              <a:ext cx="2668250" cy="69272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43815" rIns="87630" bIns="43815" numCol="1" spcCol="1270" anchor="ctr" anchorCtr="0">
              <a:noAutofit/>
            </a:bodyPr>
            <a:lstStyle/>
            <a:p>
              <a:pPr marL="0" marR="0" lvl="0" indent="0" algn="ctr" defTabSz="10223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3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orbel" panose="020B0503020204020204"/>
                  <a:ea typeface="+mn-ea"/>
                  <a:cs typeface="+mn-cs"/>
                </a:rPr>
                <a:t>Liquidated Damages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65227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PMO</a:t>
            </a:r>
            <a:r>
              <a:rPr lang="en-US" cap="small" dirty="0" smtClean="0"/>
              <a:t>s</a:t>
            </a:r>
            <a:endParaRPr lang="en-US" cap="smal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24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Project Management Offices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</a:t>
            </a:r>
            <a:r>
              <a:rPr lang="en-US" b="1" dirty="0"/>
              <a:t>Project Management Office (PMO) </a:t>
            </a:r>
            <a:r>
              <a:rPr lang="en-US" dirty="0"/>
              <a:t>is an organizational group responsible for coordinating the project management function throughout an organization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8276A5-8D43-491D-83BE-00FCABAA1517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059" y="2762250"/>
            <a:ext cx="7543799" cy="386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49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F21-ECD4-4960-B772-799989C8D634}" type="slidenum">
              <a:rPr lang="en-US" smtClean="0"/>
              <a:t>12</a:t>
            </a:fld>
            <a:endParaRPr lang="en-US"/>
          </a:p>
        </p:txBody>
      </p:sp>
      <p:sp>
        <p:nvSpPr>
          <p:cNvPr id="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PMO Definition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263769" y="1617785"/>
            <a:ext cx="11928231" cy="517019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sp>
      <p:sp>
        <p:nvSpPr>
          <p:cNvPr id="9" name="Freeform 8"/>
          <p:cNvSpPr/>
          <p:nvPr/>
        </p:nvSpPr>
        <p:spPr>
          <a:xfrm>
            <a:off x="263769" y="1620778"/>
            <a:ext cx="11928231" cy="938368"/>
          </a:xfrm>
          <a:custGeom>
            <a:avLst/>
            <a:gdLst>
              <a:gd name="connsiteX0" fmla="*/ 0 w 11928231"/>
              <a:gd name="connsiteY0" fmla="*/ 156398 h 938368"/>
              <a:gd name="connsiteX1" fmla="*/ 156398 w 11928231"/>
              <a:gd name="connsiteY1" fmla="*/ 0 h 938368"/>
              <a:gd name="connsiteX2" fmla="*/ 11771833 w 11928231"/>
              <a:gd name="connsiteY2" fmla="*/ 0 h 938368"/>
              <a:gd name="connsiteX3" fmla="*/ 11928231 w 11928231"/>
              <a:gd name="connsiteY3" fmla="*/ 156398 h 938368"/>
              <a:gd name="connsiteX4" fmla="*/ 11928231 w 11928231"/>
              <a:gd name="connsiteY4" fmla="*/ 781970 h 938368"/>
              <a:gd name="connsiteX5" fmla="*/ 11771833 w 11928231"/>
              <a:gd name="connsiteY5" fmla="*/ 938368 h 938368"/>
              <a:gd name="connsiteX6" fmla="*/ 156398 w 11928231"/>
              <a:gd name="connsiteY6" fmla="*/ 938368 h 938368"/>
              <a:gd name="connsiteX7" fmla="*/ 0 w 11928231"/>
              <a:gd name="connsiteY7" fmla="*/ 781970 h 938368"/>
              <a:gd name="connsiteX8" fmla="*/ 0 w 11928231"/>
              <a:gd name="connsiteY8" fmla="*/ 156398 h 938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28231" h="938368">
                <a:moveTo>
                  <a:pt x="0" y="156398"/>
                </a:moveTo>
                <a:cubicBezTo>
                  <a:pt x="0" y="70022"/>
                  <a:pt x="70022" y="0"/>
                  <a:pt x="156398" y="0"/>
                </a:cubicBezTo>
                <a:lnTo>
                  <a:pt x="11771833" y="0"/>
                </a:lnTo>
                <a:cubicBezTo>
                  <a:pt x="11858209" y="0"/>
                  <a:pt x="11928231" y="70022"/>
                  <a:pt x="11928231" y="156398"/>
                </a:cubicBezTo>
                <a:lnTo>
                  <a:pt x="11928231" y="781970"/>
                </a:lnTo>
                <a:cubicBezTo>
                  <a:pt x="11928231" y="868346"/>
                  <a:pt x="11858209" y="938368"/>
                  <a:pt x="11771833" y="938368"/>
                </a:cubicBezTo>
                <a:lnTo>
                  <a:pt x="156398" y="938368"/>
                </a:lnTo>
                <a:cubicBezTo>
                  <a:pt x="70022" y="938368"/>
                  <a:pt x="0" y="868346"/>
                  <a:pt x="0" y="781970"/>
                </a:cubicBezTo>
                <a:lnTo>
                  <a:pt x="0" y="15639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7247" tIns="137247" rIns="137247" bIns="137247" numCol="1" spcCol="1270" anchor="ctr" anchorCtr="0">
            <a:noAutofit/>
          </a:bodyPr>
          <a:lstStyle/>
          <a:p>
            <a:pPr lvl="0" algn="l" defTabSz="10668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kern="1200" dirty="0"/>
              <a:t>A PMO is an organizational body or entity assigned various responsibilities related to the centralized and coordinated management of those projects under its domain - PMBOK </a:t>
            </a:r>
          </a:p>
        </p:txBody>
      </p:sp>
      <p:sp>
        <p:nvSpPr>
          <p:cNvPr id="10" name="Freeform 9"/>
          <p:cNvSpPr/>
          <p:nvPr/>
        </p:nvSpPr>
        <p:spPr>
          <a:xfrm>
            <a:off x="263769" y="2567848"/>
            <a:ext cx="11928231" cy="938368"/>
          </a:xfrm>
          <a:custGeom>
            <a:avLst/>
            <a:gdLst>
              <a:gd name="connsiteX0" fmla="*/ 0 w 11928231"/>
              <a:gd name="connsiteY0" fmla="*/ 156398 h 938368"/>
              <a:gd name="connsiteX1" fmla="*/ 156398 w 11928231"/>
              <a:gd name="connsiteY1" fmla="*/ 0 h 938368"/>
              <a:gd name="connsiteX2" fmla="*/ 11771833 w 11928231"/>
              <a:gd name="connsiteY2" fmla="*/ 0 h 938368"/>
              <a:gd name="connsiteX3" fmla="*/ 11928231 w 11928231"/>
              <a:gd name="connsiteY3" fmla="*/ 156398 h 938368"/>
              <a:gd name="connsiteX4" fmla="*/ 11928231 w 11928231"/>
              <a:gd name="connsiteY4" fmla="*/ 781970 h 938368"/>
              <a:gd name="connsiteX5" fmla="*/ 11771833 w 11928231"/>
              <a:gd name="connsiteY5" fmla="*/ 938368 h 938368"/>
              <a:gd name="connsiteX6" fmla="*/ 156398 w 11928231"/>
              <a:gd name="connsiteY6" fmla="*/ 938368 h 938368"/>
              <a:gd name="connsiteX7" fmla="*/ 0 w 11928231"/>
              <a:gd name="connsiteY7" fmla="*/ 781970 h 938368"/>
              <a:gd name="connsiteX8" fmla="*/ 0 w 11928231"/>
              <a:gd name="connsiteY8" fmla="*/ 156398 h 938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28231" h="938368">
                <a:moveTo>
                  <a:pt x="0" y="156398"/>
                </a:moveTo>
                <a:cubicBezTo>
                  <a:pt x="0" y="70022"/>
                  <a:pt x="70022" y="0"/>
                  <a:pt x="156398" y="0"/>
                </a:cubicBezTo>
                <a:lnTo>
                  <a:pt x="11771833" y="0"/>
                </a:lnTo>
                <a:cubicBezTo>
                  <a:pt x="11858209" y="0"/>
                  <a:pt x="11928231" y="70022"/>
                  <a:pt x="11928231" y="156398"/>
                </a:cubicBezTo>
                <a:lnTo>
                  <a:pt x="11928231" y="781970"/>
                </a:lnTo>
                <a:cubicBezTo>
                  <a:pt x="11928231" y="868346"/>
                  <a:pt x="11858209" y="938368"/>
                  <a:pt x="11771833" y="938368"/>
                </a:cubicBezTo>
                <a:lnTo>
                  <a:pt x="156398" y="938368"/>
                </a:lnTo>
                <a:cubicBezTo>
                  <a:pt x="70022" y="938368"/>
                  <a:pt x="0" y="868346"/>
                  <a:pt x="0" y="781970"/>
                </a:cubicBezTo>
                <a:lnTo>
                  <a:pt x="0" y="15639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7247" tIns="137247" rIns="137247" bIns="137247" numCol="1" spcCol="1270" anchor="ctr" anchorCtr="0">
            <a:noAutofit/>
          </a:bodyPr>
          <a:lstStyle/>
          <a:p>
            <a:pPr lvl="0" algn="l" defTabSz="10668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kern="1200" dirty="0"/>
              <a:t>Other responsibilities include:</a:t>
            </a:r>
          </a:p>
        </p:txBody>
      </p:sp>
      <p:sp>
        <p:nvSpPr>
          <p:cNvPr id="11" name="Freeform 10"/>
          <p:cNvSpPr/>
          <p:nvPr/>
        </p:nvSpPr>
        <p:spPr>
          <a:xfrm>
            <a:off x="263769" y="3506216"/>
            <a:ext cx="11928231" cy="2699044"/>
          </a:xfrm>
          <a:custGeom>
            <a:avLst/>
            <a:gdLst>
              <a:gd name="connsiteX0" fmla="*/ 0 w 11928231"/>
              <a:gd name="connsiteY0" fmla="*/ 0 h 2699044"/>
              <a:gd name="connsiteX1" fmla="*/ 11928231 w 11928231"/>
              <a:gd name="connsiteY1" fmla="*/ 0 h 2699044"/>
              <a:gd name="connsiteX2" fmla="*/ 11928231 w 11928231"/>
              <a:gd name="connsiteY2" fmla="*/ 2699044 h 2699044"/>
              <a:gd name="connsiteX3" fmla="*/ 0 w 11928231"/>
              <a:gd name="connsiteY3" fmla="*/ 2699044 h 2699044"/>
              <a:gd name="connsiteX4" fmla="*/ 0 w 11928231"/>
              <a:gd name="connsiteY4" fmla="*/ 0 h 2699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28231" h="2699044">
                <a:moveTo>
                  <a:pt x="0" y="0"/>
                </a:moveTo>
                <a:lnTo>
                  <a:pt x="11928231" y="0"/>
                </a:lnTo>
                <a:lnTo>
                  <a:pt x="11928231" y="2699044"/>
                </a:lnTo>
                <a:lnTo>
                  <a:pt x="0" y="269904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78721" tIns="27940" rIns="156464" bIns="27940" numCol="1" spcCol="1270" anchor="t" anchorCtr="0">
            <a:noAutofit/>
          </a:bodyPr>
          <a:lstStyle/>
          <a:p>
            <a:pPr marL="228600" lvl="1" indent="-228600" algn="l" defTabSz="977900" rtl="0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en-US" sz="2200" kern="1200" dirty="0"/>
              <a:t>Manage shared resources across all projects</a:t>
            </a:r>
          </a:p>
          <a:p>
            <a:pPr marL="228600" lvl="1" indent="-228600" algn="l" defTabSz="977900" rtl="0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en-US" sz="2200" kern="1200" dirty="0"/>
              <a:t>Identify and develop a project management methodology, best practices, and standards</a:t>
            </a:r>
          </a:p>
          <a:p>
            <a:pPr marL="228600" lvl="1" indent="-228600" algn="l" defTabSz="977900" rtl="0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en-US" sz="2200" kern="1200" dirty="0"/>
              <a:t>Coach, mentor, train, and provide oversight</a:t>
            </a:r>
          </a:p>
          <a:p>
            <a:pPr marL="228600" lvl="1" indent="-228600" algn="l" defTabSz="977900" rtl="0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en-US" sz="2200" kern="1200" dirty="0"/>
              <a:t>Monitor compliance with project management standards, policies, procedures, and templates via project audits</a:t>
            </a:r>
          </a:p>
          <a:p>
            <a:pPr marL="228600" lvl="1" indent="-228600" algn="l" defTabSz="977900" rtl="0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en-US" sz="2200" kern="1200" dirty="0"/>
              <a:t>Develop and manage project policies, procedures, templates, and other shared documentation</a:t>
            </a:r>
          </a:p>
          <a:p>
            <a:pPr marL="228600" lvl="1" indent="-228600" algn="l" defTabSz="977900" rtl="0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en-US" sz="2200" kern="1200" dirty="0"/>
              <a:t>Coordinate communication</a:t>
            </a:r>
          </a:p>
        </p:txBody>
      </p:sp>
      <p:sp>
        <p:nvSpPr>
          <p:cNvPr id="12" name="Freeform 11"/>
          <p:cNvSpPr/>
          <p:nvPr/>
        </p:nvSpPr>
        <p:spPr>
          <a:xfrm>
            <a:off x="263769" y="6205261"/>
            <a:ext cx="11928231" cy="579723"/>
          </a:xfrm>
          <a:custGeom>
            <a:avLst/>
            <a:gdLst>
              <a:gd name="connsiteX0" fmla="*/ 0 w 11928231"/>
              <a:gd name="connsiteY0" fmla="*/ 96622 h 579723"/>
              <a:gd name="connsiteX1" fmla="*/ 96622 w 11928231"/>
              <a:gd name="connsiteY1" fmla="*/ 0 h 579723"/>
              <a:gd name="connsiteX2" fmla="*/ 11831609 w 11928231"/>
              <a:gd name="connsiteY2" fmla="*/ 0 h 579723"/>
              <a:gd name="connsiteX3" fmla="*/ 11928231 w 11928231"/>
              <a:gd name="connsiteY3" fmla="*/ 96622 h 579723"/>
              <a:gd name="connsiteX4" fmla="*/ 11928231 w 11928231"/>
              <a:gd name="connsiteY4" fmla="*/ 483101 h 579723"/>
              <a:gd name="connsiteX5" fmla="*/ 11831609 w 11928231"/>
              <a:gd name="connsiteY5" fmla="*/ 579723 h 579723"/>
              <a:gd name="connsiteX6" fmla="*/ 96622 w 11928231"/>
              <a:gd name="connsiteY6" fmla="*/ 579723 h 579723"/>
              <a:gd name="connsiteX7" fmla="*/ 0 w 11928231"/>
              <a:gd name="connsiteY7" fmla="*/ 483101 h 579723"/>
              <a:gd name="connsiteX8" fmla="*/ 0 w 11928231"/>
              <a:gd name="connsiteY8" fmla="*/ 96622 h 579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28231" h="579723">
                <a:moveTo>
                  <a:pt x="0" y="96622"/>
                </a:moveTo>
                <a:cubicBezTo>
                  <a:pt x="0" y="43259"/>
                  <a:pt x="43259" y="0"/>
                  <a:pt x="96622" y="0"/>
                </a:cubicBezTo>
                <a:lnTo>
                  <a:pt x="11831609" y="0"/>
                </a:lnTo>
                <a:cubicBezTo>
                  <a:pt x="11884972" y="0"/>
                  <a:pt x="11928231" y="43259"/>
                  <a:pt x="11928231" y="96622"/>
                </a:cubicBezTo>
                <a:lnTo>
                  <a:pt x="11928231" y="483101"/>
                </a:lnTo>
                <a:cubicBezTo>
                  <a:pt x="11928231" y="536464"/>
                  <a:pt x="11884972" y="579723"/>
                  <a:pt x="11831609" y="579723"/>
                </a:cubicBezTo>
                <a:lnTo>
                  <a:pt x="96622" y="579723"/>
                </a:lnTo>
                <a:cubicBezTo>
                  <a:pt x="43259" y="579723"/>
                  <a:pt x="0" y="536464"/>
                  <a:pt x="0" y="483101"/>
                </a:cubicBezTo>
                <a:lnTo>
                  <a:pt x="0" y="9662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5460" tIns="165460" rIns="165460" bIns="165460" numCol="1" spcCol="1270" anchor="ctr" anchorCtr="0">
            <a:noAutofit/>
          </a:bodyPr>
          <a:lstStyle/>
          <a:p>
            <a:pPr lvl="0" algn="l" defTabSz="1600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600" kern="1200" dirty="0"/>
              <a:t>A strategic driver for organizational excellence</a:t>
            </a:r>
          </a:p>
        </p:txBody>
      </p:sp>
    </p:spTree>
    <p:extLst>
      <p:ext uri="{BB962C8B-B14F-4D97-AF65-F5344CB8AC3E}">
        <p14:creationId xmlns:p14="http://schemas.microsoft.com/office/powerpoint/2010/main" val="231567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Project Management </a:t>
            </a:r>
            <a:r>
              <a:rPr lang="en-US" sz="3600" dirty="0" smtClean="0"/>
              <a:t>Office Role and FUNCTION</a:t>
            </a:r>
            <a:endParaRPr lang="ar-EG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750363" y="1911179"/>
            <a:ext cx="10381696" cy="4876800"/>
          </a:xfrm>
        </p:spPr>
        <p:txBody>
          <a:bodyPr>
            <a:normAutofit/>
          </a:bodyPr>
          <a:lstStyle/>
          <a:p>
            <a:pPr algn="l" rtl="0">
              <a:lnSpc>
                <a:spcPct val="150000"/>
              </a:lnSpc>
            </a:pPr>
            <a:r>
              <a:rPr lang="en-US" sz="1800" b="1" u="sng" dirty="0"/>
              <a:t>A project Management Office (</a:t>
            </a:r>
            <a:r>
              <a:rPr lang="en-US" sz="1800" b="1" u="sng" dirty="0">
                <a:solidFill>
                  <a:srgbClr val="FF0000"/>
                </a:solidFill>
              </a:rPr>
              <a:t>PMO</a:t>
            </a:r>
            <a:r>
              <a:rPr lang="en-US" sz="1800" b="1" u="sng" dirty="0"/>
              <a:t>):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b="1" dirty="0" smtClean="0"/>
              <a:t>is a structure that standardizes the project-related governance processed and facilities of sharing resources, methodologies, tools and techniques among an organizations.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b="1" dirty="0" smtClean="0"/>
              <a:t>Its </a:t>
            </a:r>
            <a:r>
              <a:rPr lang="en-US" sz="1800" b="1" dirty="0" smtClean="0">
                <a:solidFill>
                  <a:srgbClr val="FFFF00"/>
                </a:solidFill>
              </a:rPr>
              <a:t>role</a:t>
            </a:r>
            <a:r>
              <a:rPr lang="en-US" sz="1800" b="1" dirty="0" smtClean="0"/>
              <a:t> </a:t>
            </a:r>
            <a:r>
              <a:rPr lang="en-US" sz="1800" b="1" dirty="0"/>
              <a:t>may be </a:t>
            </a:r>
            <a:r>
              <a:rPr lang="en-US" sz="1800" b="1" dirty="0">
                <a:solidFill>
                  <a:srgbClr val="FF0000"/>
                </a:solidFill>
              </a:rPr>
              <a:t>supportive</a:t>
            </a:r>
            <a:r>
              <a:rPr lang="en-US" sz="1800" b="1" dirty="0"/>
              <a:t> (consultative),</a:t>
            </a:r>
            <a:r>
              <a:rPr lang="en-US" sz="1800" b="1" dirty="0">
                <a:solidFill>
                  <a:srgbClr val="FF0000"/>
                </a:solidFill>
              </a:rPr>
              <a:t>Controlling</a:t>
            </a:r>
            <a:r>
              <a:rPr lang="en-US" sz="1800" b="1" dirty="0"/>
              <a:t> or </a:t>
            </a:r>
            <a:r>
              <a:rPr lang="en-US" sz="1800" b="1" dirty="0">
                <a:solidFill>
                  <a:srgbClr val="FF0000"/>
                </a:solidFill>
              </a:rPr>
              <a:t>Directive</a:t>
            </a:r>
            <a:r>
              <a:rPr lang="en-US" sz="1800" b="1" dirty="0"/>
              <a:t> (higher degree of control).</a:t>
            </a:r>
          </a:p>
          <a:p>
            <a:pPr algn="l" rtl="0">
              <a:lnSpc>
                <a:spcPct val="150000"/>
              </a:lnSpc>
            </a:pPr>
            <a:r>
              <a:rPr lang="en-US" sz="1800" b="1" u="sng" dirty="0"/>
              <a:t>PMO’s Primary </a:t>
            </a:r>
            <a:r>
              <a:rPr lang="en-US" sz="1800" b="1" u="sng" dirty="0">
                <a:solidFill>
                  <a:srgbClr val="FFFF00"/>
                </a:solidFill>
              </a:rPr>
              <a:t>function </a:t>
            </a:r>
            <a:r>
              <a:rPr lang="en-US" sz="1800" b="1" u="sng" dirty="0"/>
              <a:t>is to support PM in :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1800" dirty="0"/>
              <a:t>Managing </a:t>
            </a:r>
            <a:r>
              <a:rPr lang="en-US" sz="1800" dirty="0">
                <a:solidFill>
                  <a:srgbClr val="FF0000"/>
                </a:solidFill>
              </a:rPr>
              <a:t>shared resources </a:t>
            </a:r>
            <a:r>
              <a:rPr lang="en-US" sz="1800" dirty="0"/>
              <a:t>across projects in its domain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1800" dirty="0">
                <a:solidFill>
                  <a:srgbClr val="FF0000"/>
                </a:solidFill>
              </a:rPr>
              <a:t>Developing </a:t>
            </a:r>
            <a:r>
              <a:rPr lang="en-US" sz="1800" dirty="0"/>
              <a:t>Project Management methodology, practices and standards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1800" dirty="0"/>
              <a:t>Coaching ,mentoring, </a:t>
            </a:r>
            <a:r>
              <a:rPr lang="en-US" sz="1800" dirty="0">
                <a:solidFill>
                  <a:srgbClr val="FF0000"/>
                </a:solidFill>
              </a:rPr>
              <a:t>training </a:t>
            </a:r>
            <a:r>
              <a:rPr lang="en-US" sz="1800" dirty="0"/>
              <a:t>and oversight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1800" dirty="0">
                <a:solidFill>
                  <a:srgbClr val="FF0000"/>
                </a:solidFill>
              </a:rPr>
              <a:t>Auditing</a:t>
            </a:r>
            <a:r>
              <a:rPr lang="en-US" sz="1800" dirty="0"/>
              <a:t> compliance with Project policies, procedures and templates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1800" dirty="0"/>
              <a:t>Coordinating </a:t>
            </a:r>
            <a:r>
              <a:rPr lang="en-US" sz="1800" dirty="0">
                <a:solidFill>
                  <a:srgbClr val="FF0000"/>
                </a:solidFill>
              </a:rPr>
              <a:t>communications </a:t>
            </a:r>
            <a:r>
              <a:rPr lang="en-US" sz="1800" dirty="0"/>
              <a:t>across projects</a:t>
            </a:r>
          </a:p>
          <a:p>
            <a:pPr algn="l" rtl="0"/>
            <a:endParaRPr lang="ar-EG" sz="1800" b="1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F579D9-334F-4427-8059-97FA3C9C6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789BF8-4B98-4D4F-9ED5-39BAA9EDB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123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F21-ECD4-4960-B772-799989C8D634}" type="slidenum">
              <a:rPr lang="en-US" smtClean="0"/>
              <a:t>14</a:t>
            </a:fld>
            <a:endParaRPr lang="en-US"/>
          </a:p>
        </p:txBody>
      </p:sp>
      <p:sp>
        <p:nvSpPr>
          <p:cNvPr id="7" name="Rectangle 2"/>
          <p:cNvSpPr>
            <a:spLocks noGrp="1"/>
          </p:cNvSpPr>
          <p:nvPr>
            <p:ph type="title" idx="4294967295"/>
          </p:nvPr>
        </p:nvSpPr>
        <p:spPr>
          <a:xfrm>
            <a:off x="1981200" y="274638"/>
            <a:ext cx="7620000" cy="1143000"/>
          </a:xfrm>
        </p:spPr>
        <p:txBody>
          <a:bodyPr/>
          <a:lstStyle/>
          <a:p>
            <a:r>
              <a:rPr lang="en-US" altLang="en-US" dirty="0"/>
              <a:t>PMO Templates</a:t>
            </a:r>
          </a:p>
        </p:txBody>
      </p:sp>
      <p:sp>
        <p:nvSpPr>
          <p:cNvPr id="8" name="Rectangle 3"/>
          <p:cNvSpPr txBox="1">
            <a:spLocks/>
          </p:cNvSpPr>
          <p:nvPr/>
        </p:nvSpPr>
        <p:spPr>
          <a:xfrm>
            <a:off x="1981200" y="1600200"/>
            <a:ext cx="3810000" cy="48006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en-US" sz="2000" b="1" dirty="0"/>
              <a:t>Project Charter</a:t>
            </a:r>
          </a:p>
          <a:p>
            <a:pPr>
              <a:lnSpc>
                <a:spcPct val="150000"/>
              </a:lnSpc>
            </a:pPr>
            <a:r>
              <a:rPr lang="en-US" altLang="en-US" sz="2000" b="1" dirty="0"/>
              <a:t>Feasibility Study</a:t>
            </a:r>
          </a:p>
          <a:p>
            <a:pPr>
              <a:lnSpc>
                <a:spcPct val="150000"/>
              </a:lnSpc>
            </a:pPr>
            <a:r>
              <a:rPr lang="en-US" altLang="en-US" sz="2000" b="1" dirty="0"/>
              <a:t>Business Case</a:t>
            </a:r>
          </a:p>
          <a:p>
            <a:pPr>
              <a:lnSpc>
                <a:spcPct val="150000"/>
              </a:lnSpc>
            </a:pPr>
            <a:r>
              <a:rPr lang="en-US" altLang="en-US" sz="2000" b="1" dirty="0"/>
              <a:t>Project Management Plan</a:t>
            </a:r>
          </a:p>
          <a:p>
            <a:pPr>
              <a:lnSpc>
                <a:spcPct val="150000"/>
              </a:lnSpc>
            </a:pPr>
            <a:r>
              <a:rPr lang="en-US" altLang="en-US" sz="2000" b="1" dirty="0"/>
              <a:t>Change Management</a:t>
            </a:r>
          </a:p>
          <a:p>
            <a:pPr>
              <a:lnSpc>
                <a:spcPct val="150000"/>
              </a:lnSpc>
            </a:pPr>
            <a:r>
              <a:rPr lang="en-US" altLang="en-US" sz="2000" b="1" dirty="0"/>
              <a:t>Communications Management</a:t>
            </a:r>
          </a:p>
          <a:p>
            <a:pPr>
              <a:lnSpc>
                <a:spcPct val="150000"/>
              </a:lnSpc>
            </a:pPr>
            <a:r>
              <a:rPr lang="en-US" altLang="en-US" sz="2000" b="1" dirty="0"/>
              <a:t>Cost Management</a:t>
            </a:r>
            <a:br>
              <a:rPr lang="en-US" altLang="en-US" sz="2000" b="1" dirty="0"/>
            </a:br>
            <a:r>
              <a:rPr lang="en-US" altLang="en-US" sz="2000" b="1" dirty="0"/>
              <a:t>HR Management</a:t>
            </a:r>
          </a:p>
          <a:p>
            <a:pPr>
              <a:lnSpc>
                <a:spcPct val="150000"/>
              </a:lnSpc>
            </a:pPr>
            <a:r>
              <a:rPr lang="en-US" altLang="en-US" sz="2000" b="1" dirty="0"/>
              <a:t>Procurement Management</a:t>
            </a:r>
          </a:p>
          <a:p>
            <a:pPr lvl="1">
              <a:lnSpc>
                <a:spcPct val="150000"/>
              </a:lnSpc>
            </a:pPr>
            <a:endParaRPr lang="en-US" altLang="en-US" sz="1600" b="1" dirty="0"/>
          </a:p>
          <a:p>
            <a:pPr>
              <a:lnSpc>
                <a:spcPct val="150000"/>
              </a:lnSpc>
            </a:pPr>
            <a:endParaRPr lang="en-US" altLang="en-US" sz="1800" b="1" dirty="0"/>
          </a:p>
          <a:p>
            <a:pPr>
              <a:lnSpc>
                <a:spcPct val="150000"/>
              </a:lnSpc>
            </a:pPr>
            <a:endParaRPr lang="en-US" altLang="en-US" sz="1800" dirty="0"/>
          </a:p>
        </p:txBody>
      </p:sp>
      <p:sp>
        <p:nvSpPr>
          <p:cNvPr id="9" name="Rectangle 3"/>
          <p:cNvSpPr txBox="1">
            <a:spLocks/>
          </p:cNvSpPr>
          <p:nvPr/>
        </p:nvSpPr>
        <p:spPr>
          <a:xfrm>
            <a:off x="5791200" y="1600200"/>
            <a:ext cx="3810000" cy="48006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en-US" sz="2000" b="1" dirty="0"/>
              <a:t>Quality Management</a:t>
            </a:r>
          </a:p>
          <a:p>
            <a:pPr>
              <a:lnSpc>
                <a:spcPct val="150000"/>
              </a:lnSpc>
            </a:pPr>
            <a:r>
              <a:rPr lang="en-US" altLang="en-US" sz="2000" b="1" dirty="0"/>
              <a:t>Risk Management</a:t>
            </a:r>
          </a:p>
          <a:p>
            <a:pPr>
              <a:lnSpc>
                <a:spcPct val="150000"/>
              </a:lnSpc>
            </a:pPr>
            <a:r>
              <a:rPr lang="en-US" altLang="en-US" sz="2000" b="1" dirty="0"/>
              <a:t>Risk Register</a:t>
            </a:r>
          </a:p>
          <a:p>
            <a:pPr>
              <a:lnSpc>
                <a:spcPct val="150000"/>
              </a:lnSpc>
            </a:pPr>
            <a:r>
              <a:rPr lang="en-US" altLang="en-US" sz="2000" b="1" dirty="0"/>
              <a:t>Schedule Management</a:t>
            </a:r>
          </a:p>
          <a:p>
            <a:pPr>
              <a:lnSpc>
                <a:spcPct val="150000"/>
              </a:lnSpc>
            </a:pPr>
            <a:r>
              <a:rPr lang="en-US" altLang="en-US" sz="2000" b="1" dirty="0"/>
              <a:t>Work Breakdown Structure</a:t>
            </a:r>
          </a:p>
          <a:p>
            <a:pPr>
              <a:lnSpc>
                <a:spcPct val="150000"/>
              </a:lnSpc>
            </a:pPr>
            <a:r>
              <a:rPr lang="en-US" altLang="en-US" sz="2000" b="1" dirty="0"/>
              <a:t>Scope Management</a:t>
            </a:r>
          </a:p>
          <a:p>
            <a:pPr>
              <a:lnSpc>
                <a:spcPct val="150000"/>
              </a:lnSpc>
            </a:pPr>
            <a:r>
              <a:rPr lang="en-US" altLang="en-US" sz="2000" b="1" dirty="0"/>
              <a:t>Transition Out Planning</a:t>
            </a:r>
          </a:p>
          <a:p>
            <a:pPr>
              <a:lnSpc>
                <a:spcPct val="150000"/>
              </a:lnSpc>
            </a:pPr>
            <a:r>
              <a:rPr lang="en-US" altLang="en-US" sz="2000" b="1" dirty="0"/>
              <a:t>Lessons Learned</a:t>
            </a:r>
          </a:p>
          <a:p>
            <a:pPr>
              <a:lnSpc>
                <a:spcPct val="150000"/>
              </a:lnSpc>
            </a:pPr>
            <a:r>
              <a:rPr lang="en-US" altLang="en-US" sz="2000" b="1" dirty="0"/>
              <a:t>Project Acceptance</a:t>
            </a:r>
          </a:p>
          <a:p>
            <a:pPr lvl="1">
              <a:lnSpc>
                <a:spcPct val="80000"/>
              </a:lnSpc>
            </a:pPr>
            <a:endParaRPr lang="en-US" altLang="en-US" sz="1600" b="1" dirty="0"/>
          </a:p>
          <a:p>
            <a:pPr>
              <a:lnSpc>
                <a:spcPct val="80000"/>
              </a:lnSpc>
            </a:pPr>
            <a:endParaRPr lang="en-US" altLang="en-US" sz="1800" b="1" dirty="0"/>
          </a:p>
          <a:p>
            <a:pPr>
              <a:lnSpc>
                <a:spcPct val="80000"/>
              </a:lnSpc>
            </a:pP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66996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opm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0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Organizational Project Management (OPM)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/>
              <a:t>OPM is a framework for keeping the organization as a whole focused on the overall strategy. </a:t>
            </a:r>
          </a:p>
          <a:p>
            <a:pPr marL="0" indent="0">
              <a:buNone/>
            </a:pPr>
            <a:r>
              <a:rPr lang="en-US" altLang="en-US" dirty="0" smtClean="0"/>
              <a:t>OPM provides direction for how portfolios, programs, projects, and other organizational work should be prioritized, managed, executed and measured to best achieve the strategic goals.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>
          <a:xfrm>
            <a:off x="3048000" y="6572251"/>
            <a:ext cx="3276600" cy="339725"/>
          </a:xfrm>
        </p:spPr>
        <p:txBody>
          <a:bodyPr/>
          <a:lstStyle/>
          <a:p>
            <a:pPr>
              <a:defRPr/>
            </a:pPr>
            <a:r>
              <a:rPr lang="en-US" smtClean="0"/>
              <a:t>21-April 2021</a:t>
            </a:r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26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opm3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29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284176"/>
            <a:ext cx="10820400" cy="150876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Opm3 Bridges the gap between organizational strategy and successful projects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19300" y="1792936"/>
            <a:ext cx="7600949" cy="4958246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OPM3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fontAlgn="base">
              <a:spcAft>
                <a:spcPct val="0"/>
              </a:spcAft>
              <a:buClr>
                <a:srgbClr val="00FF99"/>
              </a:buClr>
            </a:pPr>
            <a:r>
              <a:rPr lang="en-US" altLang="en-US" b="1" dirty="0">
                <a:solidFill>
                  <a:srgbClr val="FFFFFF"/>
                </a:solidFill>
              </a:rPr>
              <a:t>OPM3 is an acronym for the</a:t>
            </a:r>
          </a:p>
          <a:p>
            <a:pPr fontAlgn="base">
              <a:spcAft>
                <a:spcPct val="0"/>
              </a:spcAft>
              <a:buClr>
                <a:srgbClr val="00FF99"/>
              </a:buClr>
            </a:pPr>
            <a:r>
              <a:rPr lang="en-US" altLang="en-US" b="1" dirty="0">
                <a:solidFill>
                  <a:srgbClr val="FFFFFF"/>
                </a:solidFill>
              </a:rPr>
              <a:t> </a:t>
            </a:r>
            <a:r>
              <a:rPr lang="en-US" altLang="en-US" sz="4400" b="1" dirty="0">
                <a:solidFill>
                  <a:srgbClr val="FFFF00"/>
                </a:solidFill>
              </a:rPr>
              <a:t>Organizational Project Management Maturity Model</a:t>
            </a:r>
            <a:r>
              <a:rPr lang="en-US" altLang="en-US" b="1" dirty="0">
                <a:solidFill>
                  <a:srgbClr val="FFFFFF"/>
                </a:solidFill>
              </a:rPr>
              <a:t> </a:t>
            </a:r>
          </a:p>
          <a:p>
            <a:pPr fontAlgn="base">
              <a:spcAft>
                <a:spcPct val="0"/>
              </a:spcAft>
              <a:buClr>
                <a:srgbClr val="00FF99"/>
              </a:buClr>
            </a:pPr>
            <a:endParaRPr lang="en-US" altLang="en-US" b="1" dirty="0">
              <a:solidFill>
                <a:srgbClr val="FFFFFF"/>
              </a:solidFill>
            </a:endParaRPr>
          </a:p>
          <a:p>
            <a:pPr algn="just" fontAlgn="base">
              <a:spcAft>
                <a:spcPct val="0"/>
              </a:spcAft>
              <a:buClr>
                <a:srgbClr val="00FF99"/>
              </a:buClr>
            </a:pPr>
            <a:r>
              <a:rPr lang="en-US" altLang="en-US" b="1" dirty="0">
                <a:solidFill>
                  <a:srgbClr val="FFFFFF"/>
                </a:solidFill>
              </a:rPr>
              <a:t>a standard developed under the stewardship of the Project Management Institute.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39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purpose of this standard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is to provide a way for organizations to understand organizational project management and to measure their </a:t>
            </a:r>
            <a:r>
              <a:rPr lang="en-US" alt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maturity </a:t>
            </a:r>
            <a:r>
              <a:rPr lang="en-US" alt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against a comprehensive and broad-based set of organizational project management </a:t>
            </a:r>
            <a:r>
              <a:rPr lang="en-US" altLang="en-U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Best Practices</a:t>
            </a:r>
            <a:r>
              <a:rPr lang="en-US" alt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. </a:t>
            </a: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anose="02020404030301010803" pitchFamily="18" charset="0"/>
            </a:endParaRP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OPM3 also helps organizations wishing to increase their organizational project management maturity to </a:t>
            </a:r>
            <a:r>
              <a:rPr lang="en-US" altLang="en-U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plan for improvement.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43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Organizational Maturity </a:t>
            </a:r>
            <a:r>
              <a:rPr lang="en-US" dirty="0" smtClean="0"/>
              <a:t>Levels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  <p:graphicFrame>
        <p:nvGraphicFramePr>
          <p:cNvPr id="8" name="Group 1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002163"/>
              </p:ext>
            </p:extLst>
          </p:nvPr>
        </p:nvGraphicFramePr>
        <p:xfrm>
          <a:off x="1288009" y="1928575"/>
          <a:ext cx="9613900" cy="4358640"/>
        </p:xfrm>
        <a:graphic>
          <a:graphicData uri="http://schemas.openxmlformats.org/drawingml/2006/table">
            <a:tbl>
              <a:tblPr/>
              <a:tblGrid>
                <a:gridCol w="2987497">
                  <a:extLst>
                    <a:ext uri="{9D8B030D-6E8A-4147-A177-3AD203B41FA5}">
                      <a16:colId xmlns:a16="http://schemas.microsoft.com/office/drawing/2014/main" val="2548035311"/>
                    </a:ext>
                  </a:extLst>
                </a:gridCol>
                <a:gridCol w="6626403">
                  <a:extLst>
                    <a:ext uri="{9D8B030D-6E8A-4147-A177-3AD203B41FA5}">
                      <a16:colId xmlns:a16="http://schemas.microsoft.com/office/drawing/2014/main" val="3802980298"/>
                    </a:ext>
                  </a:extLst>
                </a:gridCol>
              </a:tblGrid>
              <a:tr h="23812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defRPr sz="2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0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 Level 5 – Optimizing</a:t>
                      </a: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defRPr sz="2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0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Processes and performance </a:t>
                      </a: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continually improved through quantitative measures and analysis.</a:t>
                      </a: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7027934"/>
                  </a:ext>
                </a:extLst>
              </a:tr>
              <a:tr h="381000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defRPr sz="2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0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Level 4 – Quantitatively Managed</a:t>
                      </a: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defRPr sz="2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0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Product quality and process performance are quantitatively measured. </a:t>
                      </a:r>
                      <a:b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</a:b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 </a:t>
                      </a: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repository of measures exists to support fact-based decision-making.</a:t>
                      </a: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1851081"/>
                  </a:ext>
                </a:extLst>
              </a:tr>
              <a:tr h="381000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defRPr sz="2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0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Level 3 – Defined</a:t>
                      </a: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tabLst>
                          <a:tab pos="457200" algn="l"/>
                        </a:tabLst>
                        <a:defRPr sz="2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tabLst>
                          <a:tab pos="457200" algn="l"/>
                        </a:tabLst>
                        <a:defRPr sz="24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tabLst>
                          <a:tab pos="457200" algn="l"/>
                        </a:tabLst>
                        <a:defRPr sz="20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tabLst>
                          <a:tab pos="457200" algn="l"/>
                        </a:tabLst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folHlink"/>
                        </a:buClr>
                        <a:tabLst>
                          <a:tab pos="457200" algn="l"/>
                        </a:tabLst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tabLst>
                          <a:tab pos="457200" algn="l"/>
                        </a:tabLst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tabLst>
                          <a:tab pos="457200" algn="l"/>
                        </a:tabLst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tabLst>
                          <a:tab pos="457200" algn="l"/>
                        </a:tabLst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tabLst>
                          <a:tab pos="457200" algn="l"/>
                        </a:tabLst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57200" algn="l"/>
                        </a:tabLst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Processes are defined, understood, and consistently applied from an organizational perspective.</a:t>
                      </a:r>
                      <a:b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</a:b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Processes are </a:t>
                      </a: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proactively managed and improved.</a:t>
                      </a: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8515685"/>
                  </a:ext>
                </a:extLst>
              </a:tr>
              <a:tr h="23812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defRPr sz="2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0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Level 2 – Managed</a:t>
                      </a: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defRPr sz="2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0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Repeatable processes are practiced on a project level. </a:t>
                      </a:r>
                      <a:b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</a:b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Process discipline is maintained through times of stress. </a:t>
                      </a:r>
                      <a:b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</a:b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Visibility to Status and delivery of work products at defined intervals.</a:t>
                      </a: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8625606"/>
                  </a:ext>
                </a:extLst>
              </a:tr>
              <a:tr h="23812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defRPr sz="2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0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Level 1 - Initial</a:t>
                      </a: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defRPr sz="2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0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defRPr sz="1800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Garamond" panose="02020404030301010803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Processes are </a:t>
                      </a: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ad hoc</a:t>
                      </a: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. </a:t>
                      </a:r>
                      <a:b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</a:b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Results are </a:t>
                      </a: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unpredictable</a:t>
                      </a: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. </a:t>
                      </a:r>
                      <a:b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</a:b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Success is dependent on heroics of the project team.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87961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206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OPM3 SPECIFICALLY ADDRESSES THE FOLLOWING 10 AREAS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1. Standardization and Integration of Processes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2. Utilization of Performance Metrics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3. Commitment to the Project Management Process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4. Alignment and Prioritization of Projects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5. Implementation of Continuous Improvement Processes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6. Using Success Criteria for results analysis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7. Understanding People and Competence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8. Allocation of Resources to Projects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9. Organizational Fitness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10. Teamwork.</a:t>
            </a:r>
            <a:r>
              <a:rPr lang="en-US" altLang="en-US" sz="2400" dirty="0">
                <a:solidFill>
                  <a:srgbClr val="FFFFFF"/>
                </a:solidFill>
                <a:latin typeface="Garamond" panose="02020404030301010803" pitchFamily="18" charset="0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30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Popular project management maturity models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47867" y="1792936"/>
            <a:ext cx="8494184" cy="469298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21-April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9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2435</TotalTime>
  <Words>1195</Words>
  <Application>Microsoft Office PowerPoint</Application>
  <PresentationFormat>Widescreen</PresentationFormat>
  <Paragraphs>217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6" baseType="lpstr">
      <vt:lpstr>宋体</vt:lpstr>
      <vt:lpstr>Arial</vt:lpstr>
      <vt:lpstr>Calibri</vt:lpstr>
      <vt:lpstr>Calibri Light</vt:lpstr>
      <vt:lpstr>Corbel</vt:lpstr>
      <vt:lpstr>Garamond</vt:lpstr>
      <vt:lpstr>Georgia</vt:lpstr>
      <vt:lpstr>Noto Sans Symbols</vt:lpstr>
      <vt:lpstr>Tahoma</vt:lpstr>
      <vt:lpstr>Times New Roman</vt:lpstr>
      <vt:lpstr>Wingdings</vt:lpstr>
      <vt:lpstr>1_Office Theme</vt:lpstr>
      <vt:lpstr>Banded</vt:lpstr>
      <vt:lpstr> PMG 506 Advanced Project Management LECTURE 11: PMOs, and; OPM – Review </vt:lpstr>
      <vt:lpstr>ANNOUNCEMENT!</vt:lpstr>
      <vt:lpstr>PowerPoint Presentation</vt:lpstr>
      <vt:lpstr>PROJECT</vt:lpstr>
      <vt:lpstr>project</vt:lpstr>
      <vt:lpstr>PROJECT</vt:lpstr>
      <vt:lpstr>Project</vt:lpstr>
      <vt:lpstr>Cost CRASHING </vt:lpstr>
      <vt:lpstr>SCHEDULE COMPRESSION ANALYSIS</vt:lpstr>
      <vt:lpstr>PMOs</vt:lpstr>
      <vt:lpstr>Project Management Offices</vt:lpstr>
      <vt:lpstr>PMO Definition</vt:lpstr>
      <vt:lpstr>Project Management Office Role and FUNCTION</vt:lpstr>
      <vt:lpstr>PMO Templates</vt:lpstr>
      <vt:lpstr>opm</vt:lpstr>
      <vt:lpstr>Organizational Project Management (OPM)</vt:lpstr>
      <vt:lpstr>opm3</vt:lpstr>
      <vt:lpstr>Opm3 Bridges the gap between organizational strategy and successful projects</vt:lpstr>
      <vt:lpstr>WHAT IS OPM3?</vt:lpstr>
      <vt:lpstr>The purpose of this standard </vt:lpstr>
      <vt:lpstr>Organizational Maturity Levels</vt:lpstr>
      <vt:lpstr>OPM3 SPECIFICALLY ADDRESSES THE FOLLOWING 10 AREAS:</vt:lpstr>
      <vt:lpstr>Popular project management maturity models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220</cp:revision>
  <dcterms:created xsi:type="dcterms:W3CDTF">2020-10-15T07:04:09Z</dcterms:created>
  <dcterms:modified xsi:type="dcterms:W3CDTF">2021-04-21T20:55:19Z</dcterms:modified>
</cp:coreProperties>
</file>