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7"/>
  </p:notesMasterIdLst>
  <p:sldIdLst>
    <p:sldId id="496" r:id="rId5"/>
    <p:sldId id="523" r:id="rId6"/>
    <p:sldId id="271" r:id="rId7"/>
    <p:sldId id="276" r:id="rId8"/>
    <p:sldId id="604" r:id="rId9"/>
    <p:sldId id="619" r:id="rId10"/>
    <p:sldId id="632" r:id="rId11"/>
    <p:sldId id="720" r:id="rId12"/>
    <p:sldId id="633" r:id="rId13"/>
    <p:sldId id="725" r:id="rId14"/>
    <p:sldId id="718" r:id="rId15"/>
    <p:sldId id="721" r:id="rId16"/>
    <p:sldId id="722" r:id="rId17"/>
    <p:sldId id="723" r:id="rId18"/>
    <p:sldId id="724" r:id="rId19"/>
    <p:sldId id="729" r:id="rId20"/>
    <p:sldId id="726" r:id="rId21"/>
    <p:sldId id="728" r:id="rId22"/>
    <p:sldId id="730" r:id="rId23"/>
    <p:sldId id="731" r:id="rId24"/>
    <p:sldId id="727" r:id="rId25"/>
    <p:sldId id="732" r:id="rId26"/>
    <p:sldId id="739" r:id="rId27"/>
    <p:sldId id="733" r:id="rId28"/>
    <p:sldId id="742" r:id="rId29"/>
    <p:sldId id="734" r:id="rId30"/>
    <p:sldId id="741" r:id="rId31"/>
    <p:sldId id="735" r:id="rId32"/>
    <p:sldId id="740" r:id="rId33"/>
    <p:sldId id="736" r:id="rId34"/>
    <p:sldId id="743" r:id="rId35"/>
    <p:sldId id="737" r:id="rId36"/>
    <p:sldId id="738" r:id="rId37"/>
    <p:sldId id="744" r:id="rId38"/>
    <p:sldId id="747" r:id="rId39"/>
    <p:sldId id="745" r:id="rId40"/>
    <p:sldId id="746" r:id="rId41"/>
    <p:sldId id="748" r:id="rId42"/>
    <p:sldId id="749" r:id="rId43"/>
    <p:sldId id="750" r:id="rId44"/>
    <p:sldId id="751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E0F2"/>
    <a:srgbClr val="2D8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4" d="100"/>
          <a:sy n="74" d="100"/>
        </p:scale>
        <p:origin x="-245" y="4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0A7FD4-4EA9-428E-9D85-0945D8DA02B5}" type="doc">
      <dgm:prSet loTypeId="urn:microsoft.com/office/officeart/2005/8/layout/radial5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80A32ECC-6C96-4A3F-AE58-6705E9489A30}">
      <dgm:prSet phldrT="[Text]" custT="1"/>
      <dgm:spPr/>
      <dgm:t>
        <a:bodyPr/>
        <a:lstStyle/>
        <a:p>
          <a:r>
            <a:rPr lang="en-US" sz="1800" b="1" dirty="0">
              <a:solidFill>
                <a:schemeClr val="tx1"/>
              </a:solidFill>
            </a:rPr>
            <a:t>organization</a:t>
          </a:r>
        </a:p>
      </dgm:t>
    </dgm:pt>
    <dgm:pt modelId="{5DCF95EB-F433-48AA-B619-C11B7D34D5F2}" type="parTrans" cxnId="{A67BFB70-2EA0-44EB-9A73-490B6267D7C9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E0000247-C1E8-46F2-B36B-31979B05B855}" type="sibTrans" cxnId="{A67BFB70-2EA0-44EB-9A73-490B6267D7C9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512443EE-9B11-43AC-8A48-753B9A78A002}">
      <dgm:prSet phldrT="[Text]" custT="1"/>
      <dgm:spPr/>
      <dgm:t>
        <a:bodyPr/>
        <a:lstStyle/>
        <a:p>
          <a:r>
            <a:rPr lang="en-US" sz="2000" b="1" dirty="0">
              <a:solidFill>
                <a:schemeClr val="tx1"/>
              </a:solidFill>
            </a:rPr>
            <a:t>people</a:t>
          </a:r>
        </a:p>
      </dgm:t>
    </dgm:pt>
    <dgm:pt modelId="{B1DCBC38-787F-47B2-8657-0AC73C059226}" type="parTrans" cxnId="{1F72EB96-F3C5-42EC-ABE2-BD0F1A998183}">
      <dgm:prSet custT="1"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D8BB880B-0486-4E5D-9586-EDECDDC7C5E7}" type="sibTrans" cxnId="{1F72EB96-F3C5-42EC-ABE2-BD0F1A998183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F2586341-1E5F-4542-9AAC-17588B6428B6}">
      <dgm:prSet phldrT="[Text]" custT="1"/>
      <dgm:spPr/>
      <dgm:t>
        <a:bodyPr/>
        <a:lstStyle/>
        <a:p>
          <a:r>
            <a:rPr lang="en-US" sz="2000" b="1" dirty="0">
              <a:solidFill>
                <a:schemeClr val="tx1"/>
              </a:solidFill>
            </a:rPr>
            <a:t>resource</a:t>
          </a:r>
        </a:p>
      </dgm:t>
    </dgm:pt>
    <dgm:pt modelId="{539BD093-C6C3-46B7-AE06-51DC75ABDAC9}" type="parTrans" cxnId="{F57C3CC6-ED67-49EF-87E9-F12822A731B7}">
      <dgm:prSet custT="1"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29D70178-4EAA-4738-A7EC-CC46594B4064}" type="sibTrans" cxnId="{F57C3CC6-ED67-49EF-87E9-F12822A731B7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3A81FDD4-4559-40BB-8BE9-09F349C87457}">
      <dgm:prSet phldrT="[Text]" custT="1"/>
      <dgm:spPr/>
      <dgm:t>
        <a:bodyPr/>
        <a:lstStyle/>
        <a:p>
          <a:r>
            <a:rPr lang="en-US" sz="2000" b="1" dirty="0">
              <a:solidFill>
                <a:schemeClr val="tx1"/>
              </a:solidFill>
            </a:rPr>
            <a:t>Goals and objectives</a:t>
          </a:r>
        </a:p>
      </dgm:t>
    </dgm:pt>
    <dgm:pt modelId="{27073D61-6022-4758-A587-6C5BE1F23282}" type="parTrans" cxnId="{8B13E81B-0B06-47AD-BF87-4EA863ADD84A}">
      <dgm:prSet custT="1"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195750FE-4474-4A1E-8C2D-80D96E216D71}" type="sibTrans" cxnId="{8B13E81B-0B06-47AD-BF87-4EA863ADD84A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8451EC3F-ED44-4A32-B1E9-F626FE5F48A7}" type="pres">
      <dgm:prSet presAssocID="{BE0A7FD4-4EA9-428E-9D85-0945D8DA02B5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9858AED-411E-44E5-BEEF-A128940A3A27}" type="pres">
      <dgm:prSet presAssocID="{80A32ECC-6C96-4A3F-AE58-6705E9489A30}" presName="centerShape" presStyleLbl="node0" presStyleIdx="0" presStyleCnt="1" custScaleX="179164"/>
      <dgm:spPr/>
      <dgm:t>
        <a:bodyPr/>
        <a:lstStyle/>
        <a:p>
          <a:endParaRPr lang="en-US"/>
        </a:p>
      </dgm:t>
    </dgm:pt>
    <dgm:pt modelId="{CBD1C184-B526-49AE-BD11-EDAE1C82872F}" type="pres">
      <dgm:prSet presAssocID="{B1DCBC38-787F-47B2-8657-0AC73C059226}" presName="parTrans" presStyleLbl="sibTrans2D1" presStyleIdx="0" presStyleCnt="3"/>
      <dgm:spPr/>
      <dgm:t>
        <a:bodyPr/>
        <a:lstStyle/>
        <a:p>
          <a:endParaRPr lang="en-US"/>
        </a:p>
      </dgm:t>
    </dgm:pt>
    <dgm:pt modelId="{4395E005-78E0-4C86-A8B3-E92A3259F16F}" type="pres">
      <dgm:prSet presAssocID="{B1DCBC38-787F-47B2-8657-0AC73C059226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978014A6-3676-49E5-A63A-4EFD5CE7A6ED}" type="pres">
      <dgm:prSet presAssocID="{512443EE-9B11-43AC-8A48-753B9A78A002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4FBD08-CF5E-4D17-B9CC-F3D3A9CEEB59}" type="pres">
      <dgm:prSet presAssocID="{539BD093-C6C3-46B7-AE06-51DC75ABDAC9}" presName="parTrans" presStyleLbl="sibTrans2D1" presStyleIdx="1" presStyleCnt="3"/>
      <dgm:spPr/>
      <dgm:t>
        <a:bodyPr/>
        <a:lstStyle/>
        <a:p>
          <a:endParaRPr lang="en-US"/>
        </a:p>
      </dgm:t>
    </dgm:pt>
    <dgm:pt modelId="{9CC24F98-E060-4E8E-87BF-38FBE16F4952}" type="pres">
      <dgm:prSet presAssocID="{539BD093-C6C3-46B7-AE06-51DC75ABDAC9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66A63487-2FAE-4D16-B51F-4A94AFC2325F}" type="pres">
      <dgm:prSet presAssocID="{F2586341-1E5F-4542-9AAC-17588B6428B6}" presName="node" presStyleLbl="node1" presStyleIdx="1" presStyleCnt="3" custScaleX="12471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C30B57-AB82-43DE-B0BA-B2B9A801D7A5}" type="pres">
      <dgm:prSet presAssocID="{27073D61-6022-4758-A587-6C5BE1F23282}" presName="parTrans" presStyleLbl="sibTrans2D1" presStyleIdx="2" presStyleCnt="3"/>
      <dgm:spPr/>
      <dgm:t>
        <a:bodyPr/>
        <a:lstStyle/>
        <a:p>
          <a:endParaRPr lang="en-US"/>
        </a:p>
      </dgm:t>
    </dgm:pt>
    <dgm:pt modelId="{E094D895-DC49-4517-BDE1-B98478C50905}" type="pres">
      <dgm:prSet presAssocID="{27073D61-6022-4758-A587-6C5BE1F23282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93807065-10FF-49B7-BD8A-85D706180AE8}" type="pres">
      <dgm:prSet presAssocID="{3A81FDD4-4559-40BB-8BE9-09F349C87457}" presName="node" presStyleLbl="node1" presStyleIdx="2" presStyleCnt="3" custScaleX="12880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C789CDB-CFAA-450B-8BE7-AAB1D42F42B3}" type="presOf" srcId="{80A32ECC-6C96-4A3F-AE58-6705E9489A30}" destId="{39858AED-411E-44E5-BEEF-A128940A3A27}" srcOrd="0" destOrd="0" presId="urn:microsoft.com/office/officeart/2005/8/layout/radial5"/>
    <dgm:cxn modelId="{C5916830-CD9E-428E-9D5F-8E14A7156675}" type="presOf" srcId="{3A81FDD4-4559-40BB-8BE9-09F349C87457}" destId="{93807065-10FF-49B7-BD8A-85D706180AE8}" srcOrd="0" destOrd="0" presId="urn:microsoft.com/office/officeart/2005/8/layout/radial5"/>
    <dgm:cxn modelId="{017FE93B-DA06-476B-A95C-28D3A6521C5B}" type="presOf" srcId="{27073D61-6022-4758-A587-6C5BE1F23282}" destId="{55C30B57-AB82-43DE-B0BA-B2B9A801D7A5}" srcOrd="0" destOrd="0" presId="urn:microsoft.com/office/officeart/2005/8/layout/radial5"/>
    <dgm:cxn modelId="{440FA17E-E14B-459A-A691-F517A2F3DE12}" type="presOf" srcId="{512443EE-9B11-43AC-8A48-753B9A78A002}" destId="{978014A6-3676-49E5-A63A-4EFD5CE7A6ED}" srcOrd="0" destOrd="0" presId="urn:microsoft.com/office/officeart/2005/8/layout/radial5"/>
    <dgm:cxn modelId="{455FB218-2C1A-4E65-95BF-7A9117C585FC}" type="presOf" srcId="{BE0A7FD4-4EA9-428E-9D85-0945D8DA02B5}" destId="{8451EC3F-ED44-4A32-B1E9-F626FE5F48A7}" srcOrd="0" destOrd="0" presId="urn:microsoft.com/office/officeart/2005/8/layout/radial5"/>
    <dgm:cxn modelId="{B88AD9A5-8A30-41AD-9873-F12F60D1BA75}" type="presOf" srcId="{539BD093-C6C3-46B7-AE06-51DC75ABDAC9}" destId="{9CC24F98-E060-4E8E-87BF-38FBE16F4952}" srcOrd="1" destOrd="0" presId="urn:microsoft.com/office/officeart/2005/8/layout/radial5"/>
    <dgm:cxn modelId="{1F72EB96-F3C5-42EC-ABE2-BD0F1A998183}" srcId="{80A32ECC-6C96-4A3F-AE58-6705E9489A30}" destId="{512443EE-9B11-43AC-8A48-753B9A78A002}" srcOrd="0" destOrd="0" parTransId="{B1DCBC38-787F-47B2-8657-0AC73C059226}" sibTransId="{D8BB880B-0486-4E5D-9586-EDECDDC7C5E7}"/>
    <dgm:cxn modelId="{3014451F-A9B8-486B-BEDE-DB23AC0BCE4A}" type="presOf" srcId="{539BD093-C6C3-46B7-AE06-51DC75ABDAC9}" destId="{144FBD08-CF5E-4D17-B9CC-F3D3A9CEEB59}" srcOrd="0" destOrd="0" presId="urn:microsoft.com/office/officeart/2005/8/layout/radial5"/>
    <dgm:cxn modelId="{A67BFB70-2EA0-44EB-9A73-490B6267D7C9}" srcId="{BE0A7FD4-4EA9-428E-9D85-0945D8DA02B5}" destId="{80A32ECC-6C96-4A3F-AE58-6705E9489A30}" srcOrd="0" destOrd="0" parTransId="{5DCF95EB-F433-48AA-B619-C11B7D34D5F2}" sibTransId="{E0000247-C1E8-46F2-B36B-31979B05B855}"/>
    <dgm:cxn modelId="{7B167D0B-369F-47E3-AC18-A8420D920D61}" type="presOf" srcId="{F2586341-1E5F-4542-9AAC-17588B6428B6}" destId="{66A63487-2FAE-4D16-B51F-4A94AFC2325F}" srcOrd="0" destOrd="0" presId="urn:microsoft.com/office/officeart/2005/8/layout/radial5"/>
    <dgm:cxn modelId="{2728DBE7-B824-4581-9795-30F6E0CD38C6}" type="presOf" srcId="{27073D61-6022-4758-A587-6C5BE1F23282}" destId="{E094D895-DC49-4517-BDE1-B98478C50905}" srcOrd="1" destOrd="0" presId="urn:microsoft.com/office/officeart/2005/8/layout/radial5"/>
    <dgm:cxn modelId="{8B13E81B-0B06-47AD-BF87-4EA863ADD84A}" srcId="{80A32ECC-6C96-4A3F-AE58-6705E9489A30}" destId="{3A81FDD4-4559-40BB-8BE9-09F349C87457}" srcOrd="2" destOrd="0" parTransId="{27073D61-6022-4758-A587-6C5BE1F23282}" sibTransId="{195750FE-4474-4A1E-8C2D-80D96E216D71}"/>
    <dgm:cxn modelId="{F57C3CC6-ED67-49EF-87E9-F12822A731B7}" srcId="{80A32ECC-6C96-4A3F-AE58-6705E9489A30}" destId="{F2586341-1E5F-4542-9AAC-17588B6428B6}" srcOrd="1" destOrd="0" parTransId="{539BD093-C6C3-46B7-AE06-51DC75ABDAC9}" sibTransId="{29D70178-4EAA-4738-A7EC-CC46594B4064}"/>
    <dgm:cxn modelId="{FC92E578-AFE7-49C7-BB1D-06EE757BC712}" type="presOf" srcId="{B1DCBC38-787F-47B2-8657-0AC73C059226}" destId="{4395E005-78E0-4C86-A8B3-E92A3259F16F}" srcOrd="1" destOrd="0" presId="urn:microsoft.com/office/officeart/2005/8/layout/radial5"/>
    <dgm:cxn modelId="{56313728-BF5A-4015-A92D-09867F1D0EB5}" type="presOf" srcId="{B1DCBC38-787F-47B2-8657-0AC73C059226}" destId="{CBD1C184-B526-49AE-BD11-EDAE1C82872F}" srcOrd="0" destOrd="0" presId="urn:microsoft.com/office/officeart/2005/8/layout/radial5"/>
    <dgm:cxn modelId="{C4ADDA88-77BA-48F5-AC3D-14C3D097B6F4}" type="presParOf" srcId="{8451EC3F-ED44-4A32-B1E9-F626FE5F48A7}" destId="{39858AED-411E-44E5-BEEF-A128940A3A27}" srcOrd="0" destOrd="0" presId="urn:microsoft.com/office/officeart/2005/8/layout/radial5"/>
    <dgm:cxn modelId="{1802D21C-D221-4BAF-8BF9-A0AD4A5977E9}" type="presParOf" srcId="{8451EC3F-ED44-4A32-B1E9-F626FE5F48A7}" destId="{CBD1C184-B526-49AE-BD11-EDAE1C82872F}" srcOrd="1" destOrd="0" presId="urn:microsoft.com/office/officeart/2005/8/layout/radial5"/>
    <dgm:cxn modelId="{3BB7140F-27D1-4FA2-ADDB-696BA1A1F19B}" type="presParOf" srcId="{CBD1C184-B526-49AE-BD11-EDAE1C82872F}" destId="{4395E005-78E0-4C86-A8B3-E92A3259F16F}" srcOrd="0" destOrd="0" presId="urn:microsoft.com/office/officeart/2005/8/layout/radial5"/>
    <dgm:cxn modelId="{BD185721-4145-499F-80B9-75B71992A858}" type="presParOf" srcId="{8451EC3F-ED44-4A32-B1E9-F626FE5F48A7}" destId="{978014A6-3676-49E5-A63A-4EFD5CE7A6ED}" srcOrd="2" destOrd="0" presId="urn:microsoft.com/office/officeart/2005/8/layout/radial5"/>
    <dgm:cxn modelId="{65E4B481-80E0-41CE-9F3A-3C24E37036DE}" type="presParOf" srcId="{8451EC3F-ED44-4A32-B1E9-F626FE5F48A7}" destId="{144FBD08-CF5E-4D17-B9CC-F3D3A9CEEB59}" srcOrd="3" destOrd="0" presId="urn:microsoft.com/office/officeart/2005/8/layout/radial5"/>
    <dgm:cxn modelId="{B295C1A4-2A0E-4A27-B2A9-4655A96E30F2}" type="presParOf" srcId="{144FBD08-CF5E-4D17-B9CC-F3D3A9CEEB59}" destId="{9CC24F98-E060-4E8E-87BF-38FBE16F4952}" srcOrd="0" destOrd="0" presId="urn:microsoft.com/office/officeart/2005/8/layout/radial5"/>
    <dgm:cxn modelId="{E49C64DC-4344-4D4E-9F34-4A7C7290606B}" type="presParOf" srcId="{8451EC3F-ED44-4A32-B1E9-F626FE5F48A7}" destId="{66A63487-2FAE-4D16-B51F-4A94AFC2325F}" srcOrd="4" destOrd="0" presId="urn:microsoft.com/office/officeart/2005/8/layout/radial5"/>
    <dgm:cxn modelId="{DB040FD2-424E-4716-971D-071E4485EBDB}" type="presParOf" srcId="{8451EC3F-ED44-4A32-B1E9-F626FE5F48A7}" destId="{55C30B57-AB82-43DE-B0BA-B2B9A801D7A5}" srcOrd="5" destOrd="0" presId="urn:microsoft.com/office/officeart/2005/8/layout/radial5"/>
    <dgm:cxn modelId="{8318D2E7-132A-4231-A39C-CE28FBA6135F}" type="presParOf" srcId="{55C30B57-AB82-43DE-B0BA-B2B9A801D7A5}" destId="{E094D895-DC49-4517-BDE1-B98478C50905}" srcOrd="0" destOrd="0" presId="urn:microsoft.com/office/officeart/2005/8/layout/radial5"/>
    <dgm:cxn modelId="{795EDBA2-3360-4D61-BA75-54194910E2FA}" type="presParOf" srcId="{8451EC3F-ED44-4A32-B1E9-F626FE5F48A7}" destId="{93807065-10FF-49B7-BD8A-85D706180AE8}" srcOrd="6" destOrd="0" presId="urn:microsoft.com/office/officeart/2005/8/layout/radial5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858AED-411E-44E5-BEEF-A128940A3A27}">
      <dsp:nvSpPr>
        <dsp:cNvPr id="0" name=""/>
        <dsp:cNvSpPr/>
      </dsp:nvSpPr>
      <dsp:spPr>
        <a:xfrm>
          <a:off x="2015425" y="1897551"/>
          <a:ext cx="2279530" cy="127231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>
              <a:solidFill>
                <a:schemeClr val="tx1"/>
              </a:solidFill>
            </a:rPr>
            <a:t>organization</a:t>
          </a:r>
        </a:p>
      </dsp:txBody>
      <dsp:txXfrm>
        <a:off x="2349254" y="2083877"/>
        <a:ext cx="1611872" cy="899662"/>
      </dsp:txXfrm>
    </dsp:sp>
    <dsp:sp modelId="{CBD1C184-B526-49AE-BD11-EDAE1C82872F}">
      <dsp:nvSpPr>
        <dsp:cNvPr id="0" name=""/>
        <dsp:cNvSpPr/>
      </dsp:nvSpPr>
      <dsp:spPr>
        <a:xfrm rot="16200000">
          <a:off x="3006298" y="1398437"/>
          <a:ext cx="297784" cy="45322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>
            <a:solidFill>
              <a:schemeClr val="tx1"/>
            </a:solidFill>
          </a:endParaRPr>
        </a:p>
      </dsp:txBody>
      <dsp:txXfrm>
        <a:off x="3050966" y="1533750"/>
        <a:ext cx="208449" cy="271935"/>
      </dsp:txXfrm>
    </dsp:sp>
    <dsp:sp modelId="{978014A6-3676-49E5-A63A-4EFD5CE7A6ED}">
      <dsp:nvSpPr>
        <dsp:cNvPr id="0" name=""/>
        <dsp:cNvSpPr/>
      </dsp:nvSpPr>
      <dsp:spPr>
        <a:xfrm>
          <a:off x="2488682" y="2677"/>
          <a:ext cx="1333017" cy="133301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solidFill>
                <a:schemeClr val="tx1"/>
              </a:solidFill>
            </a:rPr>
            <a:t>people</a:t>
          </a:r>
        </a:p>
      </dsp:txBody>
      <dsp:txXfrm>
        <a:off x="2683898" y="197893"/>
        <a:ext cx="942585" cy="942585"/>
      </dsp:txXfrm>
    </dsp:sp>
    <dsp:sp modelId="{144FBD08-CF5E-4D17-B9CC-F3D3A9CEEB59}">
      <dsp:nvSpPr>
        <dsp:cNvPr id="0" name=""/>
        <dsp:cNvSpPr/>
      </dsp:nvSpPr>
      <dsp:spPr>
        <a:xfrm rot="1800000">
          <a:off x="3973871" y="2805903"/>
          <a:ext cx="90557" cy="45322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>
            <a:solidFill>
              <a:schemeClr val="tx1"/>
            </a:solidFill>
          </a:endParaRPr>
        </a:p>
      </dsp:txBody>
      <dsp:txXfrm>
        <a:off x="3975691" y="2889756"/>
        <a:ext cx="63390" cy="271935"/>
      </dsp:txXfrm>
    </dsp:sp>
    <dsp:sp modelId="{66A63487-2FAE-4D16-B51F-4A94AFC2325F}">
      <dsp:nvSpPr>
        <dsp:cNvPr id="0" name=""/>
        <dsp:cNvSpPr/>
      </dsp:nvSpPr>
      <dsp:spPr>
        <a:xfrm>
          <a:off x="3938685" y="2799461"/>
          <a:ext cx="1662459" cy="1333017"/>
        </a:xfrm>
        <a:prstGeom prst="ellipse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solidFill>
                <a:schemeClr val="tx1"/>
              </a:solidFill>
            </a:rPr>
            <a:t>resource</a:t>
          </a:r>
        </a:p>
      </dsp:txBody>
      <dsp:txXfrm>
        <a:off x="4182146" y="2994677"/>
        <a:ext cx="1175537" cy="942585"/>
      </dsp:txXfrm>
    </dsp:sp>
    <dsp:sp modelId="{55C30B57-AB82-43DE-B0BA-B2B9A801D7A5}">
      <dsp:nvSpPr>
        <dsp:cNvPr id="0" name=""/>
        <dsp:cNvSpPr/>
      </dsp:nvSpPr>
      <dsp:spPr>
        <a:xfrm rot="9000000">
          <a:off x="2257281" y="2801892"/>
          <a:ext cx="81791" cy="45322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>
            <a:solidFill>
              <a:schemeClr val="tx1"/>
            </a:solidFill>
          </a:endParaRPr>
        </a:p>
      </dsp:txBody>
      <dsp:txXfrm rot="10800000">
        <a:off x="2280174" y="2886403"/>
        <a:ext cx="57254" cy="271935"/>
      </dsp:txXfrm>
    </dsp:sp>
    <dsp:sp modelId="{93807065-10FF-49B7-BD8A-85D706180AE8}">
      <dsp:nvSpPr>
        <dsp:cNvPr id="0" name=""/>
        <dsp:cNvSpPr/>
      </dsp:nvSpPr>
      <dsp:spPr>
        <a:xfrm>
          <a:off x="681983" y="2799461"/>
          <a:ext cx="1716966" cy="1333017"/>
        </a:xfrm>
        <a:prstGeom prst="ellipse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solidFill>
                <a:schemeClr val="tx1"/>
              </a:solidFill>
            </a:rPr>
            <a:t>Goals and objectives</a:t>
          </a:r>
        </a:p>
      </dsp:txBody>
      <dsp:txXfrm>
        <a:off x="933427" y="2994677"/>
        <a:ext cx="1214078" cy="9425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2CB595-61B7-4BCB-AC4A-BB8639E70C64}" type="datetimeFigureOut">
              <a:rPr lang="en-US" smtClean="0"/>
              <a:t>11/4/2024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0FA51A-B6E6-42DD-A092-62F4C4278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8442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3E84D82-F960-3E97-07C5-306AEAA02B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ED603ADA-3540-9355-B8B4-DC2C12C965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DA2A351-F790-AFE2-C1F3-D2D436315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8954D24-C6DF-006A-3C2B-459D90016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463D953-FE0D-58C6-71F4-77A1BB192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41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7E8B343-69CA-1B62-CA5E-FDB7C3F0A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3D54576-0EC4-619B-F1B9-206233DA15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42B5DE5-D34B-8B9D-18D9-6D169F8FC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6FA3289-4D43-EB9D-F1A9-E67FAF4DB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EAA0E1E-56D1-079B-7D77-A4C7D066D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740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496901-2BAD-8019-48AF-2293235B9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BEF1656-994C-C53D-3029-A78501CB8B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2339621-D171-2606-E120-048201DFF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1AE8674-2AB1-AE93-BD35-948E2C98C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A333BF9-D53F-9EA5-7C0D-65F442595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564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8CF7B1D-1F47-D7C1-5CC1-0EA9E6B59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04C15FD-DA4D-E01D-6921-938C27BB52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9BE5FB1B-F0B6-476A-2847-26D177E9E2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EDF7CBA-1459-5542-05F4-90EBEF2343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825DFF7-BF45-4F9B-C19C-1A39768E8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038FE643-554D-A0C4-DBD8-FCDAD79F6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85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774441E-663B-BE2B-42BE-E446FD5E8A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CA40390-4169-E787-FC64-ED815D6FAC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AD565E3-F9B2-3C1B-8B83-FFB5107FA7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EB4D1749-AB0D-836F-51B2-9DF2A30800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5CB8BAB0-8666-6B37-7D7E-08C4865E26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69F53409-22FC-36B4-F361-AC07535F3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97FFD473-0E88-AE86-603D-4C704BE19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1472FBFB-48E0-314D-D6F7-985DBA962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98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1264B0A-54E4-F603-626F-63E81650B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DB7F81D5-8C62-5290-A4D9-2200A90071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942A1C0-8A4E-D28C-EEAB-CDAB7177F8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B15F6319-8735-14E7-0AFF-F31C7A693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87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42A637D1-2C08-DBFD-FDB6-F6336507E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6197C3DD-754F-FD52-8315-BFA59F680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109FD957-0C18-6C39-70D3-95BEB5F9E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379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F241A13-F86F-EE70-152A-5B1F4A25B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FB32E41-70A3-B2FA-556D-B78172529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EF5E68B9-A52D-9A6B-E270-288CFD9BAF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D2240FB-9D88-BFD4-FCF8-06A74E539B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CA0940A-8F8E-CE2A-06B4-347D2BCFE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3DFF0F0-4E54-0E18-6166-590C6622E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494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CBECCD-B981-8234-3DAB-34EC7D637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FE9F9221-8AB6-D425-BC74-7CFB826DCB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6982750-D949-87F6-114B-2B6F8C3A2B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87C9048-DB48-BBFC-605A-13AC8C321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E1D93C9-54DF-B76D-6B6B-703088430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6AF0B996-1C2A-1515-3341-DEAEA2839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16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FA7F832-FB4D-11CC-25BD-541ABF289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271CECE-EA3B-8CF8-434E-B91CDD7316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D05928E-A0A2-FC81-A230-3D222A3AC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3D8D4CF-440C-D1BB-CBD8-8DB3121EE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7C9AC52-4F74-E89E-730B-429948F5B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60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9E9C9BCB-4022-6BB4-111F-E3168A80B6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8F5C04E1-80B8-D4C2-C54C-9396B41C07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4948584-73D2-7453-5242-90D1C121E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EA13365-D502-8E13-A224-63364CEB07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8DB67AF-BF6F-328E-90BD-8C5961465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1367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17048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52162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72383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xmlns="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5722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90101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FBD65BBA-B99D-D132-4620-1489248F49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60355AC-5B5A-8D7D-18F9-AF59F813E6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C3B10F9-8668-4E9C-9E8F-22AC8EDB8B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047D2-C530-429C-BB05-F084561562E2}" type="datetimeFigureOut">
              <a:rPr lang="en-US" smtClean="0"/>
              <a:t>11/4/2024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5053FF1-8FFA-EE55-DFA8-198BD7B3F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37AADA0-5DC2-9B8B-0BD5-968F91782C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82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4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hiftbase.com/blog/steps-to-implement-a-self-managed-team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9.png"/><Relationship Id="rId4" Type="http://schemas.openxmlformats.org/officeDocument/2006/relationships/image" Target="../media/image2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Bothaina Mahmoud Fouad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98EB2DE-B590-7199-55D7-22A5E6610F3D}"/>
              </a:ext>
            </a:extLst>
          </p:cNvPr>
          <p:cNvSpPr txBox="1"/>
          <p:nvPr/>
        </p:nvSpPr>
        <p:spPr>
          <a:xfrm>
            <a:off x="6815513" y="4613039"/>
            <a:ext cx="395095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MGM111</a:t>
            </a:r>
          </a:p>
          <a:p>
            <a:pPr algn="ctr"/>
            <a:r>
              <a:rPr lang="en-US" sz="2800" b="1" dirty="0">
                <a:solidFill>
                  <a:srgbClr val="C00000"/>
                </a:solidFill>
              </a:rPr>
              <a:t>Principle of Management</a:t>
            </a:r>
          </a:p>
          <a:p>
            <a:pPr algn="ctr"/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D98B4495-B9F8-D13F-3419-DC2D7FE24BA4}"/>
              </a:ext>
            </a:extLst>
          </p:cNvPr>
          <p:cNvSpPr txBox="1"/>
          <p:nvPr/>
        </p:nvSpPr>
        <p:spPr>
          <a:xfrm>
            <a:off x="6362319" y="2892988"/>
            <a:ext cx="5804612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n-US" sz="3600" b="1" dirty="0">
                <a:solidFill>
                  <a:schemeClr val="accent1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Organizational Structure and Design</a:t>
            </a:r>
          </a:p>
          <a:p>
            <a:pPr algn="ctr"/>
            <a:r>
              <a:rPr lang="en-US" sz="3600" dirty="0">
                <a:solidFill>
                  <a:schemeClr val="accent1">
                    <a:lumMod val="75000"/>
                  </a:schemeClr>
                </a:solidFill>
              </a:rPr>
              <a:t>Lecture 6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381"/>
    </mc:Choice>
    <mc:Fallback xmlns="">
      <p:transition spd="slow" advTm="4138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5294" y="1723876"/>
            <a:ext cx="5784645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341085" y="2259674"/>
            <a:ext cx="5300441" cy="1135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rgbClr val="C00000"/>
                </a:solidFill>
              </a:rPr>
              <a:t>Organizational Structure</a:t>
            </a:r>
          </a:p>
          <a:p>
            <a:pPr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rgbClr val="C00000"/>
                </a:solidFill>
              </a:rPr>
              <a:t>Organization Structure Design</a:t>
            </a:r>
          </a:p>
          <a:p>
            <a:pPr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Learning Outcomes of the Lecture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641526" y="3436931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Picture Placeholder 8">
            <a:extLst>
              <a:ext uri="{FF2B5EF4-FFF2-40B4-BE49-F238E27FC236}">
                <a16:creationId xmlns:a16="http://schemas.microsoft.com/office/drawing/2014/main" xmlns="" id="{B54D0DBD-E63A-B421-D88D-65E974C1454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4" name="Picture 2" descr="Organizational structure ppt">
            <a:extLst>
              <a:ext uri="{FF2B5EF4-FFF2-40B4-BE49-F238E27FC236}">
                <a16:creationId xmlns:a16="http://schemas.microsoft.com/office/drawing/2014/main" xmlns="" id="{E4B88752-D571-C8CC-E73B-AF890AB108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8135" y="867055"/>
            <a:ext cx="4962146" cy="256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6725967"/>
      </p:ext>
    </p:extLst>
  </p:cSld>
  <p:clrMapOvr>
    <a:masterClrMapping/>
  </p:clrMapOvr>
  <p:transition spd="slow" advTm="33695">
    <p:comb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944423" y="1337368"/>
            <a:ext cx="32928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The Organization?</a:t>
            </a:r>
            <a:endParaRPr lang="ar-SA" sz="2800" dirty="0">
              <a:solidFill>
                <a:srgbClr val="C00000"/>
              </a:solidFill>
              <a:latin typeface="Aharoni" panose="02010803020104030203" pitchFamily="2" charset="-79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xmlns="" id="{6D503DE0-0B6F-F227-3A32-C3A199D2DEC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19" b="13919"/>
          <a:stretch>
            <a:fillRect/>
          </a:stretch>
        </p:blipFill>
        <p:spPr>
          <a:xfrm>
            <a:off x="1127760" y="1123952"/>
            <a:ext cx="9936480" cy="4610100"/>
          </a:xfrm>
        </p:spPr>
      </p:pic>
    </p:spTree>
    <p:extLst>
      <p:ext uri="{BB962C8B-B14F-4D97-AF65-F5344CB8AC3E}">
        <p14:creationId xmlns:p14="http://schemas.microsoft.com/office/powerpoint/2010/main" val="567565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791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latin typeface="Alexandria" charset="0"/>
                <a:cs typeface="Alexandria" charset="0"/>
              </a:rPr>
              <a:t>The Organization Definition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</a:rPr>
              <a:t>A group of people who work together in a structured way for a shared purpose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tx1"/>
                </a:solidFill>
              </a:rPr>
              <a:t> is a two or more people who work together in a structured way to achieve a specific goal or set of goals</a:t>
            </a:r>
            <a:endParaRPr lang="en-US" sz="2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/>
              <a:t>can be any structured body such as department, business, company in private or public sector or nonprofit association.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48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4791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latin typeface="Alexandria" charset="0"/>
                <a:cs typeface="Alexandria" charset="0"/>
              </a:rPr>
              <a:t>Other definition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1197344" y="3051063"/>
            <a:ext cx="38850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is an arrangement of people and resources to accomplish some specific purpose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Content Placeholder 3">
            <a:extLst>
              <a:ext uri="{FF2B5EF4-FFF2-40B4-BE49-F238E27FC236}">
                <a16:creationId xmlns:a16="http://schemas.microsoft.com/office/drawing/2014/main" xmlns="" id="{21A1A528-55D7-4B8C-3278-366E8AB6FD8D}"/>
              </a:ext>
            </a:extLst>
          </p:cNvPr>
          <p:cNvGraphicFramePr>
            <a:graphicFrameLocks/>
          </p:cNvGraphicFramePr>
          <p:nvPr/>
        </p:nvGraphicFramePr>
        <p:xfrm>
          <a:off x="4908732" y="1882478"/>
          <a:ext cx="6283128" cy="4135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49507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6951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>
                <a:latin typeface="Aharoni" panose="02010803020104030203" pitchFamily="2" charset="-79"/>
                <a:cs typeface="Aharoni" panose="02010803020104030203" pitchFamily="2" charset="-79"/>
              </a:rPr>
              <a:t>Organizational Performance</a:t>
            </a:r>
            <a:endParaRPr lang="ar-SA" sz="2800" dirty="0">
              <a:latin typeface="Aharoni" panose="02010803020104030203" pitchFamily="2" charset="-79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 descr="E:\مدرسة الابطال\lecuters\1\lectuers\Overview of management\IMG_٢٠٢٠١١٠٧_٠٥٥٤٢٩.jpg">
            <a:extLst>
              <a:ext uri="{FF2B5EF4-FFF2-40B4-BE49-F238E27FC236}">
                <a16:creationId xmlns:a16="http://schemas.microsoft.com/office/drawing/2014/main" xmlns="" id="{35A932C2-BE38-F88D-ED20-B8A3117EFB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000139"/>
            <a:ext cx="10380921" cy="3922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9080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0AD33B2-84DB-498D-99BC-48015ABD3174}"/>
              </a:ext>
            </a:extLst>
          </p:cNvPr>
          <p:cNvSpPr/>
          <p:nvPr/>
        </p:nvSpPr>
        <p:spPr>
          <a:xfrm>
            <a:off x="170822" y="1428065"/>
            <a:ext cx="5918623" cy="441456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0AC2650A-C51A-9ACB-723B-68D89C868D01}"/>
              </a:ext>
            </a:extLst>
          </p:cNvPr>
          <p:cNvSpPr/>
          <p:nvPr/>
        </p:nvSpPr>
        <p:spPr>
          <a:xfrm>
            <a:off x="284124" y="1846598"/>
            <a:ext cx="52441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en-US" sz="4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The formal arrangement of jobs within an organization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E61EB05-79A7-ADDE-46ED-5AEEF4D04A14}"/>
              </a:ext>
            </a:extLst>
          </p:cNvPr>
          <p:cNvSpPr txBox="1"/>
          <p:nvPr/>
        </p:nvSpPr>
        <p:spPr>
          <a:xfrm>
            <a:off x="7123193" y="4493477"/>
            <a:ext cx="393495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C00000"/>
                </a:solidFill>
              </a:rPr>
              <a:t>1. Organizational Structure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69E97F60-61BA-EB3B-9180-E368DADA0490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9D5EB5C-4736-4698-4013-612DD46A51FD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C02D5076-7722-4338-5401-1FD980E0C2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xmlns="" id="{74D737F8-8C2D-4D69-E892-93C8053238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6146" name="Picture 2" descr="Implement the right organizational structure for your business">
            <a:extLst>
              <a:ext uri="{FF2B5EF4-FFF2-40B4-BE49-F238E27FC236}">
                <a16:creationId xmlns:a16="http://schemas.microsoft.com/office/drawing/2014/main" xmlns="" id="{0E3C593C-A833-7097-8140-BA9CC77C49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4095" y="738865"/>
            <a:ext cx="4962146" cy="279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1054472"/>
      </p:ext>
    </p:extLst>
  </p:cSld>
  <p:clrMapOvr>
    <a:masterClrMapping/>
  </p:clrMapOvr>
  <p:transition spd="slow" advTm="203268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755366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346744" y="1411316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BF8F151-5411-FC58-A9F2-FC8CC61DC6C2}"/>
              </a:ext>
            </a:extLst>
          </p:cNvPr>
          <p:cNvSpPr txBox="1"/>
          <p:nvPr/>
        </p:nvSpPr>
        <p:spPr>
          <a:xfrm>
            <a:off x="509913" y="1614340"/>
            <a:ext cx="640589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C00000"/>
                </a:solidFill>
              </a:rPr>
              <a:t>Organizational Structure</a:t>
            </a:r>
            <a:r>
              <a:rPr lang="ar-EG" sz="3200" b="1" dirty="0">
                <a:solidFill>
                  <a:srgbClr val="C00000"/>
                </a:solidFill>
              </a:rPr>
              <a:t> </a:t>
            </a:r>
            <a:r>
              <a:rPr lang="en-US" sz="3200" b="1" dirty="0">
                <a:solidFill>
                  <a:srgbClr val="C00000"/>
                </a:solidFill>
              </a:rPr>
              <a:t> Definition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73DA96F-DA11-3D1C-1CE2-2322F4D68690}"/>
              </a:ext>
            </a:extLst>
          </p:cNvPr>
          <p:cNvSpPr txBox="1"/>
          <p:nvPr/>
        </p:nvSpPr>
        <p:spPr>
          <a:xfrm>
            <a:off x="346744" y="2459503"/>
            <a:ext cx="474026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0" dirty="0">
                <a:solidFill>
                  <a:srgbClr val="111111"/>
                </a:solidFill>
                <a:effectLst/>
                <a:highlight>
                  <a:srgbClr val="FFFFFF"/>
                </a:highlight>
                <a:latin typeface="SourceSansPro"/>
              </a:rPr>
              <a:t>An organizational structure is a system that outlines how certain activities are directed to achieve the goals of an organization. These activities can include rules, roles, and responsibilities.</a:t>
            </a:r>
            <a:endParaRPr lang="en-US" sz="2400" b="1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9CCFD734-E92A-7F94-25A6-73FBEC7F47D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909" t="23539" r="32958" b="35326"/>
          <a:stretch/>
        </p:blipFill>
        <p:spPr>
          <a:xfrm>
            <a:off x="5265683" y="2203152"/>
            <a:ext cx="4128422" cy="2821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8236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254003" y="1248998"/>
            <a:ext cx="4128422" cy="4952309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434829" y="1526929"/>
            <a:ext cx="4694221" cy="44152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759592" y="1707812"/>
            <a:ext cx="4096189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i="0" dirty="0">
                <a:solidFill>
                  <a:srgbClr val="C00000"/>
                </a:solidFill>
                <a:effectLst/>
                <a:highlight>
                  <a:srgbClr val="FFFFFF"/>
                </a:highlight>
                <a:latin typeface="Google Sans"/>
              </a:rPr>
              <a:t>Why Do We Need the Organizational Structure</a:t>
            </a:r>
          </a:p>
          <a:p>
            <a:pPr algn="ctr"/>
            <a:endParaRPr lang="en-US" dirty="0">
              <a:solidFill>
                <a:srgbClr val="202124"/>
              </a:solidFill>
              <a:highlight>
                <a:srgbClr val="FFFFFF"/>
              </a:highlight>
              <a:latin typeface="Google Sans"/>
            </a:endParaRPr>
          </a:p>
          <a:p>
            <a:pPr algn="ctr"/>
            <a:r>
              <a:rPr lang="en-US" b="0" i="0" dirty="0">
                <a:solidFill>
                  <a:srgbClr val="202124"/>
                </a:solidFill>
                <a:effectLst/>
                <a:highlight>
                  <a:srgbClr val="FFFFFF"/>
                </a:highlight>
                <a:latin typeface="Google Sans"/>
              </a:rPr>
              <a:t>Organizational structure </a:t>
            </a:r>
            <a:r>
              <a:rPr lang="en-US" b="0" i="0" dirty="0">
                <a:solidFill>
                  <a:srgbClr val="040C28"/>
                </a:solidFill>
                <a:effectLst/>
                <a:latin typeface="Google Sans"/>
              </a:rPr>
              <a:t>provides a clear framework for decision-making and resource allocation, enabling a company to operate effectively and achieve its goals</a:t>
            </a:r>
            <a:r>
              <a:rPr lang="en-US" b="0" i="0" dirty="0">
                <a:solidFill>
                  <a:srgbClr val="202124"/>
                </a:solidFill>
                <a:effectLst/>
                <a:highlight>
                  <a:srgbClr val="FFFFFF"/>
                </a:highlight>
                <a:latin typeface="Google Sans"/>
              </a:rPr>
              <a:t>. The structure can vary widely depending on the size of the company, its industry, and its culture, among other factors</a:t>
            </a:r>
            <a:endParaRPr lang="en-US" dirty="0"/>
          </a:p>
          <a:p>
            <a:pPr algn="ctr"/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098" name="Picture 2">
            <a:extLst>
              <a:ext uri="{FF2B5EF4-FFF2-40B4-BE49-F238E27FC236}">
                <a16:creationId xmlns:a16="http://schemas.microsoft.com/office/drawing/2014/main" xmlns="" id="{F1EF09DD-477F-E49D-45F3-AB1DE1547A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839" y="1430643"/>
            <a:ext cx="5707158" cy="4421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66913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254003" y="1248998"/>
            <a:ext cx="4128422" cy="4952309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434829" y="1526929"/>
            <a:ext cx="4694221" cy="44152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467062" y="1677916"/>
            <a:ext cx="4661988" cy="39980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1800" b="1" dirty="0">
                <a:latin typeface="Arial" pitchFamily="34" charset="0"/>
              </a:rPr>
              <a:t>Divides work to be done into specific jobs and departments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1800" b="1" dirty="0">
                <a:latin typeface="Arial" pitchFamily="34" charset="0"/>
              </a:rPr>
              <a:t>Assigns tasks and responsibilities associated with individual jobs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1800" b="1" dirty="0">
                <a:latin typeface="Arial" pitchFamily="34" charset="0"/>
              </a:rPr>
              <a:t>Coordinates diverse organizational tasks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1800" b="1" dirty="0">
                <a:latin typeface="Arial" pitchFamily="34" charset="0"/>
              </a:rPr>
              <a:t>Clusters jobs into units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1800" b="1" dirty="0">
                <a:latin typeface="Arial" pitchFamily="34" charset="0"/>
              </a:rPr>
              <a:t>Establishes relationships among individuals, groups, and departments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1800" b="1" dirty="0">
                <a:latin typeface="Arial" pitchFamily="34" charset="0"/>
              </a:rPr>
              <a:t>Establishes formal lines of authority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1800" b="1" dirty="0">
                <a:latin typeface="Arial" pitchFamily="34" charset="0"/>
              </a:rPr>
              <a:t>Allocates and deploys organizational resources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098" name="Picture 2">
            <a:extLst>
              <a:ext uri="{FF2B5EF4-FFF2-40B4-BE49-F238E27FC236}">
                <a16:creationId xmlns:a16="http://schemas.microsoft.com/office/drawing/2014/main" xmlns="" id="{F1EF09DD-477F-E49D-45F3-AB1DE1547A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839" y="2017986"/>
            <a:ext cx="5707158" cy="3833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790589C-6C22-F24B-A44F-BB071022EF81}"/>
              </a:ext>
            </a:extLst>
          </p:cNvPr>
          <p:cNvSpPr txBox="1"/>
          <p:nvPr/>
        </p:nvSpPr>
        <p:spPr>
          <a:xfrm>
            <a:off x="3174957" y="567722"/>
            <a:ext cx="611176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i="0" dirty="0">
                <a:solidFill>
                  <a:srgbClr val="C00000"/>
                </a:solidFill>
                <a:effectLst/>
                <a:highlight>
                  <a:srgbClr val="FFFFFF"/>
                </a:highlight>
                <a:latin typeface="Google Sans"/>
              </a:rPr>
              <a:t>Why Do We Need the Organizational Structure in details</a:t>
            </a:r>
          </a:p>
        </p:txBody>
      </p:sp>
    </p:spTree>
    <p:extLst>
      <p:ext uri="{BB962C8B-B14F-4D97-AF65-F5344CB8AC3E}">
        <p14:creationId xmlns:p14="http://schemas.microsoft.com/office/powerpoint/2010/main" val="2789346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E61EB05-79A7-ADDE-46ED-5AEEF4D04A14}"/>
              </a:ext>
            </a:extLst>
          </p:cNvPr>
          <p:cNvSpPr txBox="1"/>
          <p:nvPr/>
        </p:nvSpPr>
        <p:spPr>
          <a:xfrm>
            <a:off x="2301767" y="878296"/>
            <a:ext cx="67170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i="0" dirty="0">
                <a:solidFill>
                  <a:srgbClr val="C00000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Types of organizational structures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69E97F60-61BA-EB3B-9180-E368DADA0490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9D5EB5C-4736-4698-4013-612DD46A51FD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C02D5076-7722-4338-5401-1FD980E0C2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ECB07ACB-31C9-6907-69B8-942F4AA59B15}"/>
              </a:ext>
            </a:extLst>
          </p:cNvPr>
          <p:cNvSpPr/>
          <p:nvPr/>
        </p:nvSpPr>
        <p:spPr>
          <a:xfrm>
            <a:off x="254003" y="1490735"/>
            <a:ext cx="4128422" cy="4952309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1A54BF32-BC5E-A61F-834E-8D919B8AFBF9}"/>
              </a:ext>
            </a:extLst>
          </p:cNvPr>
          <p:cNvSpPr/>
          <p:nvPr/>
        </p:nvSpPr>
        <p:spPr>
          <a:xfrm>
            <a:off x="434829" y="1768666"/>
            <a:ext cx="4694221" cy="44152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i="0" dirty="0">
                <a:solidFill>
                  <a:srgbClr val="101828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1. Hierarchical structure:</a:t>
            </a:r>
            <a:r>
              <a:rPr lang="en-US" b="0" i="0" dirty="0">
                <a:solidFill>
                  <a:srgbClr val="101828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 This is a traditional organizational structure with a transparent chain of command and relationships. Each employee reports to a single manager, and decision-making power flows from top to bottom.</a:t>
            </a:r>
            <a:endParaRPr lang="en-US" dirty="0"/>
          </a:p>
        </p:txBody>
      </p:sp>
      <p:pic>
        <p:nvPicPr>
          <p:cNvPr id="3076" name="Picture 4" descr="The 5 Types Of Organizational Structures: Part 1, The Hierarchy">
            <a:extLst>
              <a:ext uri="{FF2B5EF4-FFF2-40B4-BE49-F238E27FC236}">
                <a16:creationId xmlns:a16="http://schemas.microsoft.com/office/drawing/2014/main" xmlns="" id="{BB0136C7-08C3-C40D-F8F9-926147E57C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0275" y="1733194"/>
            <a:ext cx="6096000" cy="4495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4410819"/>
      </p:ext>
    </p:extLst>
  </p:cSld>
  <p:clrMapOvr>
    <a:masterClrMapping/>
  </p:clrMapOvr>
  <p:transition spd="slow" advTm="203268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E61EB05-79A7-ADDE-46ED-5AEEF4D04A14}"/>
              </a:ext>
            </a:extLst>
          </p:cNvPr>
          <p:cNvSpPr txBox="1"/>
          <p:nvPr/>
        </p:nvSpPr>
        <p:spPr>
          <a:xfrm>
            <a:off x="2301767" y="878296"/>
            <a:ext cx="67170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i="0" dirty="0">
                <a:solidFill>
                  <a:srgbClr val="C00000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Types of organizational structures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69E97F60-61BA-EB3B-9180-E368DADA0490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9D5EB5C-4736-4698-4013-612DD46A51FD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C02D5076-7722-4338-5401-1FD980E0C2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ECB07ACB-31C9-6907-69B8-942F4AA59B15}"/>
              </a:ext>
            </a:extLst>
          </p:cNvPr>
          <p:cNvSpPr/>
          <p:nvPr/>
        </p:nvSpPr>
        <p:spPr>
          <a:xfrm>
            <a:off x="254003" y="1490735"/>
            <a:ext cx="4128422" cy="4952309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1A54BF32-BC5E-A61F-834E-8D919B8AFBF9}"/>
              </a:ext>
            </a:extLst>
          </p:cNvPr>
          <p:cNvSpPr/>
          <p:nvPr/>
        </p:nvSpPr>
        <p:spPr>
          <a:xfrm>
            <a:off x="434829" y="1768666"/>
            <a:ext cx="4694221" cy="44152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i="0" dirty="0">
                <a:solidFill>
                  <a:srgbClr val="101828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2. Functional structure:</a:t>
            </a:r>
            <a:r>
              <a:rPr lang="en-US" b="0" i="0" dirty="0">
                <a:solidFill>
                  <a:srgbClr val="101828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 In an available form, departments are organized by function, such as marketing, finance, or operations. Each department is responsible for a specific set of tasks, and employees within each department have specialized skills.</a:t>
            </a:r>
            <a:endParaRPr lang="en-US" dirty="0"/>
          </a:p>
        </p:txBody>
      </p:sp>
      <p:pic>
        <p:nvPicPr>
          <p:cNvPr id="7170" name="Picture 2" descr="Example of an organization with a functional organizational structure.">
            <a:extLst>
              <a:ext uri="{FF2B5EF4-FFF2-40B4-BE49-F238E27FC236}">
                <a16:creationId xmlns:a16="http://schemas.microsoft.com/office/drawing/2014/main" xmlns="" id="{7FB107B8-3C46-C18B-5ECD-81F2B261D1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2985" y="1902197"/>
            <a:ext cx="6516915" cy="4148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4527337"/>
      </p:ext>
    </p:extLst>
  </p:cSld>
  <p:clrMapOvr>
    <a:masterClrMapping/>
  </p:clrMapOvr>
  <p:transition spd="slow" advTm="203268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E61EB05-79A7-ADDE-46ED-5AEEF4D04A14}"/>
              </a:ext>
            </a:extLst>
          </p:cNvPr>
          <p:cNvSpPr txBox="1"/>
          <p:nvPr/>
        </p:nvSpPr>
        <p:spPr>
          <a:xfrm>
            <a:off x="2301767" y="878296"/>
            <a:ext cx="67170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i="0" dirty="0">
                <a:solidFill>
                  <a:srgbClr val="C00000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Types of organizational structures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69E97F60-61BA-EB3B-9180-E368DADA0490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9D5EB5C-4736-4698-4013-612DD46A51FD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C02D5076-7722-4338-5401-1FD980E0C2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ECB07ACB-31C9-6907-69B8-942F4AA59B15}"/>
              </a:ext>
            </a:extLst>
          </p:cNvPr>
          <p:cNvSpPr/>
          <p:nvPr/>
        </p:nvSpPr>
        <p:spPr>
          <a:xfrm>
            <a:off x="254003" y="1490735"/>
            <a:ext cx="4128422" cy="4952309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1A54BF32-BC5E-A61F-834E-8D919B8AFBF9}"/>
              </a:ext>
            </a:extLst>
          </p:cNvPr>
          <p:cNvSpPr/>
          <p:nvPr/>
        </p:nvSpPr>
        <p:spPr>
          <a:xfrm>
            <a:off x="434829" y="1768666"/>
            <a:ext cx="4694221" cy="44152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i="0" dirty="0">
                <a:solidFill>
                  <a:srgbClr val="101828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3. Matrix structure: </a:t>
            </a:r>
            <a:r>
              <a:rPr lang="en-US" b="0" i="0" dirty="0">
                <a:solidFill>
                  <a:srgbClr val="101828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A matrix structure combines elements of both a functional org structure and project-based systems. Employees may report to an active manager and a project manager, allowing for greater collaboration and flexibility.</a:t>
            </a:r>
            <a:endParaRPr lang="en-US" dirty="0"/>
          </a:p>
        </p:txBody>
      </p:sp>
      <p:pic>
        <p:nvPicPr>
          <p:cNvPr id="8194" name="Picture 2" descr="Matrix Organization Structure">
            <a:extLst>
              <a:ext uri="{FF2B5EF4-FFF2-40B4-BE49-F238E27FC236}">
                <a16:creationId xmlns:a16="http://schemas.microsoft.com/office/drawing/2014/main" xmlns="" id="{69126F0C-0BAD-57CB-2525-86332EE848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1503" y="1768666"/>
            <a:ext cx="6346494" cy="4211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606811"/>
      </p:ext>
    </p:extLst>
  </p:cSld>
  <p:clrMapOvr>
    <a:masterClrMapping/>
  </p:clrMapOvr>
  <p:transition spd="slow" advTm="203268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E61EB05-79A7-ADDE-46ED-5AEEF4D04A14}"/>
              </a:ext>
            </a:extLst>
          </p:cNvPr>
          <p:cNvSpPr txBox="1"/>
          <p:nvPr/>
        </p:nvSpPr>
        <p:spPr>
          <a:xfrm>
            <a:off x="2301767" y="878296"/>
            <a:ext cx="67170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i="0" dirty="0">
                <a:solidFill>
                  <a:srgbClr val="C00000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Types of organizational structures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69E97F60-61BA-EB3B-9180-E368DADA0490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9D5EB5C-4736-4698-4013-612DD46A51FD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C02D5076-7722-4338-5401-1FD980E0C2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ECB07ACB-31C9-6907-69B8-942F4AA59B15}"/>
              </a:ext>
            </a:extLst>
          </p:cNvPr>
          <p:cNvSpPr/>
          <p:nvPr/>
        </p:nvSpPr>
        <p:spPr>
          <a:xfrm>
            <a:off x="254003" y="1490735"/>
            <a:ext cx="4128422" cy="4952309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1A54BF32-BC5E-A61F-834E-8D919B8AFBF9}"/>
              </a:ext>
            </a:extLst>
          </p:cNvPr>
          <p:cNvSpPr/>
          <p:nvPr/>
        </p:nvSpPr>
        <p:spPr>
          <a:xfrm>
            <a:off x="434829" y="1768666"/>
            <a:ext cx="4694221" cy="44152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i="0" dirty="0">
                <a:solidFill>
                  <a:srgbClr val="101828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4. Team-based organizational structure</a:t>
            </a:r>
            <a:r>
              <a:rPr lang="en-US" b="0" i="0" dirty="0">
                <a:solidFill>
                  <a:srgbClr val="101828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: In a team-based system, the organization is divided into </a:t>
            </a:r>
            <a:r>
              <a:rPr lang="en-US" b="0" i="0" u="none" strike="noStrike" dirty="0">
                <a:effectLst/>
                <a:highlight>
                  <a:srgbClr val="FFFFFF"/>
                </a:highlight>
                <a:latin typeface="Open Sans" panose="020B0606030504020204" pitchFamily="34" charset="0"/>
                <a:hlinkClick r:id="rId3"/>
              </a:rPr>
              <a:t>self-managing teams</a:t>
            </a:r>
            <a:r>
              <a:rPr lang="en-US" b="0" i="0" dirty="0">
                <a:solidFill>
                  <a:srgbClr val="101828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 that work together to achieve a common goal. Each unit has a specific set of tasks and is responsible for deciding how to move human resources to accomplish them.</a:t>
            </a:r>
            <a:endParaRPr lang="en-US" dirty="0"/>
          </a:p>
        </p:txBody>
      </p:sp>
      <p:pic>
        <p:nvPicPr>
          <p:cNvPr id="9218" name="Picture 2" descr="11 Types of Organizational Structures (+ Examples)">
            <a:extLst>
              <a:ext uri="{FF2B5EF4-FFF2-40B4-BE49-F238E27FC236}">
                <a16:creationId xmlns:a16="http://schemas.microsoft.com/office/drawing/2014/main" xmlns="" id="{00C84E80-AE59-5AAD-B0B8-0D6BF5837B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4675" y="1890846"/>
            <a:ext cx="5269954" cy="3952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4999255"/>
      </p:ext>
    </p:extLst>
  </p:cSld>
  <p:clrMapOvr>
    <a:masterClrMapping/>
  </p:clrMapOvr>
  <p:transition spd="slow" advTm="203268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E61EB05-79A7-ADDE-46ED-5AEEF4D04A14}"/>
              </a:ext>
            </a:extLst>
          </p:cNvPr>
          <p:cNvSpPr txBox="1"/>
          <p:nvPr/>
        </p:nvSpPr>
        <p:spPr>
          <a:xfrm>
            <a:off x="2301767" y="878296"/>
            <a:ext cx="671701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i="0" dirty="0">
                <a:solidFill>
                  <a:srgbClr val="C00000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Types of organizational structures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69E97F60-61BA-EB3B-9180-E368DADA0490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9D5EB5C-4736-4698-4013-612DD46A51FD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C02D5076-7722-4338-5401-1FD980E0C2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ECB07ACB-31C9-6907-69B8-942F4AA59B15}"/>
              </a:ext>
            </a:extLst>
          </p:cNvPr>
          <p:cNvSpPr/>
          <p:nvPr/>
        </p:nvSpPr>
        <p:spPr>
          <a:xfrm>
            <a:off x="254003" y="1490735"/>
            <a:ext cx="4128422" cy="4952309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1A54BF32-BC5E-A61F-834E-8D919B8AFBF9}"/>
              </a:ext>
            </a:extLst>
          </p:cNvPr>
          <p:cNvSpPr/>
          <p:nvPr/>
        </p:nvSpPr>
        <p:spPr>
          <a:xfrm>
            <a:off x="434829" y="1768666"/>
            <a:ext cx="4694221" cy="44152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101828"/>
                </a:solidFill>
                <a:highlight>
                  <a:srgbClr val="FFFFFF"/>
                </a:highlight>
                <a:latin typeface="Open Sans" panose="020B0606030504020204" pitchFamily="34" charset="0"/>
              </a:rPr>
              <a:t>5. </a:t>
            </a:r>
            <a:r>
              <a:rPr lang="en-US" b="1" i="0" dirty="0">
                <a:solidFill>
                  <a:srgbClr val="101828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Divisional or multidivisional structure: </a:t>
            </a:r>
            <a:r>
              <a:rPr lang="en-US" b="0" i="0" dirty="0">
                <a:solidFill>
                  <a:srgbClr val="101828"/>
                </a:solidFill>
                <a:effectLst/>
                <a:highlight>
                  <a:srgbClr val="FFFFFF"/>
                </a:highlight>
                <a:latin typeface="Open Sans" panose="020B0606030504020204" pitchFamily="34" charset="0"/>
              </a:rPr>
              <a:t>A divisional structure is typically used by larger companies with multiple lines of business. Each division operates as a separate entity with its functional departments and reporting under one organizational structure.</a:t>
            </a:r>
            <a:endParaRPr lang="en-US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A463DB15-2A22-0A82-90B9-9D1C000A2C2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1" t="27123" r="9194" b="18674"/>
          <a:stretch/>
        </p:blipFill>
        <p:spPr bwMode="auto">
          <a:xfrm>
            <a:off x="6306206" y="1768666"/>
            <a:ext cx="5202621" cy="421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2411734"/>
      </p:ext>
    </p:extLst>
  </p:cSld>
  <p:clrMapOvr>
    <a:masterClrMapping/>
  </p:clrMapOvr>
  <p:transition spd="slow" advTm="203268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0AD33B2-84DB-498D-99BC-48015ABD3174}"/>
              </a:ext>
            </a:extLst>
          </p:cNvPr>
          <p:cNvSpPr/>
          <p:nvPr/>
        </p:nvSpPr>
        <p:spPr>
          <a:xfrm>
            <a:off x="170822" y="1428065"/>
            <a:ext cx="5918623" cy="441456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0AC2650A-C51A-9ACB-723B-68D89C868D01}"/>
              </a:ext>
            </a:extLst>
          </p:cNvPr>
          <p:cNvSpPr/>
          <p:nvPr/>
        </p:nvSpPr>
        <p:spPr>
          <a:xfrm>
            <a:off x="284124" y="1909658"/>
            <a:ext cx="52441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/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process for shaping the way organizations are structured and run. It involves many different aspects of life at work, including team formations, shift patterns, lines of reporting, decision-making procedures, communication channels, and more.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E61EB05-79A7-ADDE-46ED-5AEEF4D04A14}"/>
              </a:ext>
            </a:extLst>
          </p:cNvPr>
          <p:cNvSpPr txBox="1"/>
          <p:nvPr/>
        </p:nvSpPr>
        <p:spPr>
          <a:xfrm>
            <a:off x="7123193" y="4493477"/>
            <a:ext cx="393495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C00000"/>
                </a:solidFill>
              </a:rPr>
              <a:t>2. Organization Structure Design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69E97F60-61BA-EB3B-9180-E368DADA0490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9D5EB5C-4736-4698-4013-612DD46A51FD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C02D5076-7722-4338-5401-1FD980E0C2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xmlns="" id="{74D737F8-8C2D-4D69-E892-93C8053238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6146" name="Picture 2" descr="Implement the right organizational structure for your business">
            <a:extLst>
              <a:ext uri="{FF2B5EF4-FFF2-40B4-BE49-F238E27FC236}">
                <a16:creationId xmlns:a16="http://schemas.microsoft.com/office/drawing/2014/main" xmlns="" id="{0E3C593C-A833-7097-8140-BA9CC77C49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4095" y="738865"/>
            <a:ext cx="4962146" cy="279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0972311"/>
      </p:ext>
    </p:extLst>
  </p:cSld>
  <p:clrMapOvr>
    <a:masterClrMapping/>
  </p:clrMapOvr>
  <p:transition spd="slow" advTm="203268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755366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US" sz="2800" b="1" dirty="0">
                <a:solidFill>
                  <a:schemeClr val="tx1"/>
                </a:solidFill>
              </a:rPr>
              <a:t>It involves decisions about six key elements:</a:t>
            </a:r>
          </a:p>
          <a:p>
            <a:pPr marL="1333500" lvl="2" indent="-419100">
              <a:buFontTx/>
              <a:buAutoNum type="arabicPeriod"/>
            </a:pPr>
            <a:r>
              <a:rPr lang="en-US" sz="2800" b="1" dirty="0">
                <a:solidFill>
                  <a:schemeClr val="tx1"/>
                </a:solidFill>
              </a:rPr>
              <a:t>Work specialization</a:t>
            </a:r>
          </a:p>
          <a:p>
            <a:pPr marL="1333500" lvl="2" indent="-419100">
              <a:buFontTx/>
              <a:buAutoNum type="arabicPeriod"/>
            </a:pPr>
            <a:r>
              <a:rPr lang="en-US" sz="2800" b="1" dirty="0">
                <a:solidFill>
                  <a:schemeClr val="tx1"/>
                </a:solidFill>
              </a:rPr>
              <a:t>Departmentalization</a:t>
            </a:r>
          </a:p>
          <a:p>
            <a:pPr marL="1333500" lvl="2" indent="-419100">
              <a:buFontTx/>
              <a:buAutoNum type="arabicPeriod"/>
            </a:pPr>
            <a:r>
              <a:rPr lang="en-US" sz="2800" b="1" dirty="0">
                <a:solidFill>
                  <a:schemeClr val="tx1"/>
                </a:solidFill>
              </a:rPr>
              <a:t>Chain of command</a:t>
            </a:r>
          </a:p>
          <a:p>
            <a:pPr marL="1333500" lvl="2" indent="-419100">
              <a:buFontTx/>
              <a:buAutoNum type="arabicPeriod"/>
            </a:pPr>
            <a:r>
              <a:rPr lang="en-US" sz="2800" b="1" dirty="0">
                <a:solidFill>
                  <a:schemeClr val="tx1"/>
                </a:solidFill>
              </a:rPr>
              <a:t>Span of control</a:t>
            </a:r>
          </a:p>
          <a:p>
            <a:pPr marL="1333500" lvl="2" indent="-419100">
              <a:buFontTx/>
              <a:buAutoNum type="arabicPeriod"/>
            </a:pPr>
            <a:r>
              <a:rPr lang="en-US" sz="2800" b="1" dirty="0">
                <a:solidFill>
                  <a:schemeClr val="tx1"/>
                </a:solidFill>
              </a:rPr>
              <a:t>Centralization and decentralization</a:t>
            </a:r>
          </a:p>
          <a:p>
            <a:pPr marL="1333500" lvl="2" indent="-419100">
              <a:buFontTx/>
              <a:buAutoNum type="arabicPeriod"/>
            </a:pPr>
            <a:r>
              <a:rPr lang="en-US" sz="2800" b="1" dirty="0">
                <a:solidFill>
                  <a:schemeClr val="tx1"/>
                </a:solidFill>
              </a:rPr>
              <a:t>Formalization</a:t>
            </a:r>
          </a:p>
          <a:p>
            <a:pPr lvl="1" algn="ctr"/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428CFD8-2FD3-016C-E33E-0F6C84A99166}"/>
              </a:ext>
            </a:extLst>
          </p:cNvPr>
          <p:cNvSpPr txBox="1"/>
          <p:nvPr/>
        </p:nvSpPr>
        <p:spPr>
          <a:xfrm>
            <a:off x="8745817" y="62436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A16F1BB-D0E2-98CC-2796-CC6CECC06CD3}"/>
              </a:ext>
            </a:extLst>
          </p:cNvPr>
          <p:cNvSpPr txBox="1"/>
          <p:nvPr/>
        </p:nvSpPr>
        <p:spPr>
          <a:xfrm>
            <a:off x="2112579" y="64933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Organizational Design</a:t>
            </a:r>
          </a:p>
        </p:txBody>
      </p:sp>
    </p:spTree>
    <p:extLst>
      <p:ext uri="{BB962C8B-B14F-4D97-AF65-F5344CB8AC3E}">
        <p14:creationId xmlns:p14="http://schemas.microsoft.com/office/powerpoint/2010/main" val="19574925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755366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en-US" sz="3200" b="1" dirty="0">
                <a:solidFill>
                  <a:schemeClr val="tx1"/>
                </a:solidFill>
              </a:rPr>
              <a:t>The degree to which tasks in the organization are divided into separate jobs with each step completed by a different person.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A16F1BB-D0E2-98CC-2796-CC6CECC06CD3}"/>
              </a:ext>
            </a:extLst>
          </p:cNvPr>
          <p:cNvSpPr txBox="1"/>
          <p:nvPr/>
        </p:nvSpPr>
        <p:spPr>
          <a:xfrm>
            <a:off x="2112579" y="64933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Work Specialization</a:t>
            </a:r>
          </a:p>
        </p:txBody>
      </p:sp>
    </p:spTree>
    <p:extLst>
      <p:ext uri="{BB962C8B-B14F-4D97-AF65-F5344CB8AC3E}">
        <p14:creationId xmlns:p14="http://schemas.microsoft.com/office/powerpoint/2010/main" val="24538137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755366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en-US" sz="3200" b="1" dirty="0">
                <a:solidFill>
                  <a:schemeClr val="tx1"/>
                </a:solidFill>
              </a:rPr>
              <a:t>Overspecialization can result in human diseconomies from boredom, fatigue, stress, poor quality, increased absenteeism, and higher turnover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A16F1BB-D0E2-98CC-2796-CC6CECC06CD3}"/>
              </a:ext>
            </a:extLst>
          </p:cNvPr>
          <p:cNvSpPr txBox="1"/>
          <p:nvPr/>
        </p:nvSpPr>
        <p:spPr>
          <a:xfrm>
            <a:off x="2485572" y="1488216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rgbClr val="C00000"/>
                </a:solidFill>
              </a:rPr>
              <a:t>Remember</a:t>
            </a:r>
          </a:p>
        </p:txBody>
      </p:sp>
    </p:spTree>
    <p:extLst>
      <p:ext uri="{BB962C8B-B14F-4D97-AF65-F5344CB8AC3E}">
        <p14:creationId xmlns:p14="http://schemas.microsoft.com/office/powerpoint/2010/main" val="19574575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755366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F0976FDC-9BC5-A8B7-126E-FAFFC8E1875F}"/>
              </a:ext>
            </a:extLst>
          </p:cNvPr>
          <p:cNvSpPr txBox="1"/>
          <p:nvPr/>
        </p:nvSpPr>
        <p:spPr>
          <a:xfrm>
            <a:off x="1738760" y="597231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/>
            <a:r>
              <a:rPr lang="en-US" sz="3200" b="1" dirty="0">
                <a:solidFill>
                  <a:srgbClr val="C00000"/>
                </a:solidFill>
              </a:rPr>
              <a:t>Departmentation by Type</a:t>
            </a:r>
          </a:p>
        </p:txBody>
      </p:sp>
      <p:pic>
        <p:nvPicPr>
          <p:cNvPr id="11" name="Picture 4" descr="bases methods types of departmentalization">
            <a:extLst>
              <a:ext uri="{FF2B5EF4-FFF2-40B4-BE49-F238E27FC236}">
                <a16:creationId xmlns:a16="http://schemas.microsoft.com/office/drawing/2014/main" xmlns="" id="{6D451096-77CE-9647-50C8-FAD9FA973D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109" y="1235305"/>
            <a:ext cx="10089931" cy="4871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35050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755366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333001" y="1983136"/>
            <a:ext cx="84173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Functional departmentalization.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Process departmentalization.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 departmentalization.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Geographic departmentalization.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Customer departmentalization.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Combined departmentalization.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Time departmentalization.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39A02A8-23C5-E55D-642E-284104A66E79}"/>
              </a:ext>
            </a:extLst>
          </p:cNvPr>
          <p:cNvSpPr txBox="1"/>
          <p:nvPr/>
        </p:nvSpPr>
        <p:spPr>
          <a:xfrm>
            <a:off x="1457664" y="1647802"/>
            <a:ext cx="75602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Types of departmentalization are listed as follows</a:t>
            </a:r>
            <a:endParaRPr lang="en-US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5286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609035" y="1508100"/>
            <a:ext cx="531647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731562" y="1882193"/>
            <a:ext cx="504677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functional departmentalization</a:t>
            </a:r>
            <a:r>
              <a:rPr lang="en-US" sz="2000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, departments are segregated i.e. separated from each other based on functions or tasks they perform.</a:t>
            </a:r>
          </a:p>
          <a:p>
            <a:pPr algn="ctr"/>
            <a:endParaRPr lang="en-US" sz="2000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ctr"/>
            <a:r>
              <a:rPr lang="en-US" sz="2000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Examples; production department, finance department, marketing department, human resource (HR) department, etc. Here, all activities, which are directly or indirectly connected with production are grouped together to make a production department.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xmlns="" id="{5D6E1AFA-EB80-85CD-B27D-07EA3037F90A}"/>
              </a:ext>
            </a:extLst>
          </p:cNvPr>
          <p:cNvSpPr/>
          <p:nvPr/>
        </p:nvSpPr>
        <p:spPr>
          <a:xfrm>
            <a:off x="6400800" y="2099150"/>
            <a:ext cx="5565065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100" name="Picture 4" descr="functional departmentalization">
            <a:extLst>
              <a:ext uri="{FF2B5EF4-FFF2-40B4-BE49-F238E27FC236}">
                <a16:creationId xmlns:a16="http://schemas.microsoft.com/office/drawing/2014/main" xmlns="" id="{D0508329-8475-C3BE-78C4-D19726A023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882" y="2571750"/>
            <a:ext cx="5356559" cy="2420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01960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226135" y="1677923"/>
            <a:ext cx="569937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1" hangingPunct="1">
              <a:spcBef>
                <a:spcPct val="30000"/>
              </a:spcBef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+ Efficiencies from putting together similar specialties and people with common skills, knowledge, and orientations</a:t>
            </a:r>
          </a:p>
          <a:p>
            <a:pPr eaLnBrk="1" hangingPunct="1">
              <a:spcBef>
                <a:spcPct val="30000"/>
              </a:spcBef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+ Coordination within functional area</a:t>
            </a:r>
          </a:p>
          <a:p>
            <a:pPr eaLnBrk="1" hangingPunct="1">
              <a:spcBef>
                <a:spcPct val="30000"/>
              </a:spcBef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+ In-depth specialization</a:t>
            </a:r>
          </a:p>
          <a:p>
            <a:pPr eaLnBrk="1" hangingPunct="1">
              <a:spcBef>
                <a:spcPct val="30000"/>
              </a:spcBef>
            </a:pP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</a:rPr>
              <a:t> Poor communication across functional areas</a:t>
            </a:r>
          </a:p>
          <a:p>
            <a:pPr eaLnBrk="1" hangingPunct="1">
              <a:spcBef>
                <a:spcPct val="30000"/>
              </a:spcBef>
            </a:pP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</a:rPr>
              <a:t> Limited view of organizational goals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xmlns="" id="{5D6E1AFA-EB80-85CD-B27D-07EA3037F90A}"/>
              </a:ext>
            </a:extLst>
          </p:cNvPr>
          <p:cNvSpPr/>
          <p:nvPr/>
        </p:nvSpPr>
        <p:spPr>
          <a:xfrm>
            <a:off x="6400800" y="2099150"/>
            <a:ext cx="5565065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100" name="Picture 4" descr="functional departmentalization">
            <a:extLst>
              <a:ext uri="{FF2B5EF4-FFF2-40B4-BE49-F238E27FC236}">
                <a16:creationId xmlns:a16="http://schemas.microsoft.com/office/drawing/2014/main" xmlns="" id="{D0508329-8475-C3BE-78C4-D19726A023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882" y="2571750"/>
            <a:ext cx="5356559" cy="2420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FFE77DB-AAE6-30F5-EE18-E3A0E9EA138D}"/>
              </a:ext>
            </a:extLst>
          </p:cNvPr>
          <p:cNvSpPr txBox="1"/>
          <p:nvPr/>
        </p:nvSpPr>
        <p:spPr>
          <a:xfrm>
            <a:off x="3048000" y="677103"/>
            <a:ext cx="6096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Arial" pitchFamily="34" charset="0"/>
              </a:rPr>
              <a:t>Advantages Vs. Disadvantages of Functional Departmentalization</a:t>
            </a:r>
            <a:endParaRPr lang="en-US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3328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6400800" y="2099150"/>
            <a:ext cx="5565065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609035" y="1508100"/>
            <a:ext cx="531647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743885" y="1640732"/>
            <a:ext cx="5046778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process departmentalization</a:t>
            </a:r>
            <a:r>
              <a:rPr lang="en-US" sz="2000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, departments are separated based on their role in a production process.</a:t>
            </a:r>
          </a:p>
          <a:p>
            <a:pPr algn="ctr"/>
            <a:endParaRPr lang="en-US" sz="2000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ctr"/>
            <a:r>
              <a:rPr lang="en-US" sz="2000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Best example can be seen in a textile mill where we may have a spinning department, weaving department, dyeing department, printing department, etc. Here, inside a textile mill, all activities, which are directly or indirectly related with spinning are grouped together to make a spinning department.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5122" name="Picture 2" descr="process departmentalization">
            <a:extLst>
              <a:ext uri="{FF2B5EF4-FFF2-40B4-BE49-F238E27FC236}">
                <a16:creationId xmlns:a16="http://schemas.microsoft.com/office/drawing/2014/main" xmlns="" id="{0CC28981-C731-DEEF-B88D-71D9FF62C3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414" y="2593145"/>
            <a:ext cx="5353042" cy="2220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89341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6400800" y="2099150"/>
            <a:ext cx="5565065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609035" y="1508100"/>
            <a:ext cx="531647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743885" y="1850939"/>
            <a:ext cx="5046778" cy="1680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eaLnBrk="1" hangingPunct="1">
              <a:spcBef>
                <a:spcPct val="30000"/>
              </a:spcBef>
            </a:pPr>
            <a:r>
              <a:rPr lang="en-US" sz="2400" dirty="0">
                <a:solidFill>
                  <a:schemeClr val="accent1"/>
                </a:solidFill>
                <a:latin typeface="Arial" pitchFamily="34" charset="0"/>
              </a:rPr>
              <a:t>+	More efficient flow of work activities</a:t>
            </a:r>
          </a:p>
          <a:p>
            <a:pPr algn="just" eaLnBrk="1" hangingPunct="1">
              <a:spcBef>
                <a:spcPct val="30000"/>
              </a:spcBef>
            </a:pP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–	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</a:rPr>
              <a:t>Can only be used with certain types of products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5122" name="Picture 2" descr="process departmentalization">
            <a:extLst>
              <a:ext uri="{FF2B5EF4-FFF2-40B4-BE49-F238E27FC236}">
                <a16:creationId xmlns:a16="http://schemas.microsoft.com/office/drawing/2014/main" xmlns="" id="{0CC28981-C731-DEEF-B88D-71D9FF62C3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414" y="2593145"/>
            <a:ext cx="5353042" cy="2220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DC2C94F-2F9C-B375-A995-73BBD36D552A}"/>
              </a:ext>
            </a:extLst>
          </p:cNvPr>
          <p:cNvSpPr txBox="1"/>
          <p:nvPr/>
        </p:nvSpPr>
        <p:spPr>
          <a:xfrm>
            <a:off x="2877514" y="735214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Arial" pitchFamily="34" charset="0"/>
              </a:rPr>
              <a:t>Advantages Vs. Disadvantages of Process Departmentalization</a:t>
            </a:r>
            <a:endParaRPr lang="en-US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1109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6400800" y="2099150"/>
            <a:ext cx="5565065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609035" y="1155869"/>
            <a:ext cx="5316479" cy="54878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665681" y="1360641"/>
            <a:ext cx="520318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Product departmentalization</a:t>
            </a:r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, departments are separated based on a type of product produced by the company. Here, every individual department is responsible for producing and selling the type of product assigned to them.</a:t>
            </a:r>
          </a:p>
          <a:p>
            <a:pPr algn="ctr"/>
            <a:endParaRPr lang="en-US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ctr"/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A good example is witnessed in an automobile manufacturing company. In such a company, we generally see departments like a two-wheeler department, three-wheeler department, four-wheeler department, heavy motors department, etc., which manufacture vehicles such as motorcycles (bikes), auto-rickshaws, cars, buses and trucks, respectively. Here, inside an automobile company, all activities, which are directly or indirectly related to car manufacturing are grouped together and assigned to four-wheeler or car department.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146" name="Picture 2" descr="product departmentalization">
            <a:extLst>
              <a:ext uri="{FF2B5EF4-FFF2-40B4-BE49-F238E27FC236}">
                <a16:creationId xmlns:a16="http://schemas.microsoft.com/office/drawing/2014/main" xmlns="" id="{E9E24D92-D78A-0C80-5A7E-088481F6DB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372" y="2483725"/>
            <a:ext cx="5415292" cy="2487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36516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6400800" y="2099150"/>
            <a:ext cx="5565065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609035" y="1559207"/>
            <a:ext cx="5316479" cy="50845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665681" y="1757773"/>
            <a:ext cx="5203186" cy="334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eaLnBrk="1" hangingPunct="1">
              <a:spcBef>
                <a:spcPct val="20000"/>
              </a:spcBef>
            </a:pPr>
            <a:r>
              <a:rPr lang="en-US" sz="2400" dirty="0">
                <a:solidFill>
                  <a:schemeClr val="accent1"/>
                </a:solidFill>
                <a:latin typeface="Arial" pitchFamily="34" charset="0"/>
              </a:rPr>
              <a:t>+	Allows specialization in particular products and services</a:t>
            </a:r>
          </a:p>
          <a:p>
            <a:pPr algn="just" eaLnBrk="1" hangingPunct="1">
              <a:spcBef>
                <a:spcPct val="20000"/>
              </a:spcBef>
            </a:pPr>
            <a:r>
              <a:rPr lang="en-US" sz="2400" dirty="0">
                <a:solidFill>
                  <a:schemeClr val="accent1"/>
                </a:solidFill>
                <a:latin typeface="Arial" pitchFamily="34" charset="0"/>
              </a:rPr>
              <a:t>+	Managers can become experts in their industry</a:t>
            </a:r>
          </a:p>
          <a:p>
            <a:pPr algn="just" eaLnBrk="1" hangingPunct="1">
              <a:spcBef>
                <a:spcPct val="20000"/>
              </a:spcBef>
            </a:pPr>
            <a:r>
              <a:rPr lang="en-US" sz="2400" dirty="0">
                <a:solidFill>
                  <a:schemeClr val="accent1"/>
                </a:solidFill>
                <a:latin typeface="Arial" pitchFamily="34" charset="0"/>
              </a:rPr>
              <a:t>+	Closer to customers</a:t>
            </a:r>
          </a:p>
          <a:p>
            <a:pPr algn="just" eaLnBrk="1" hangingPunct="1">
              <a:spcBef>
                <a:spcPct val="20000"/>
              </a:spcBef>
            </a:pP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–	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</a:rPr>
              <a:t>Duplication of functions</a:t>
            </a:r>
          </a:p>
          <a:p>
            <a:pPr algn="just" eaLnBrk="1" hangingPunct="1">
              <a:spcBef>
                <a:spcPct val="20000"/>
              </a:spcBef>
            </a:pP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–	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</a:rPr>
              <a:t>Limited view of organizational goals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146" name="Picture 2" descr="product departmentalization">
            <a:extLst>
              <a:ext uri="{FF2B5EF4-FFF2-40B4-BE49-F238E27FC236}">
                <a16:creationId xmlns:a16="http://schemas.microsoft.com/office/drawing/2014/main" xmlns="" id="{E9E24D92-D78A-0C80-5A7E-088481F6DB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372" y="2483725"/>
            <a:ext cx="5415292" cy="2487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E3C3624-FF60-60AF-1E8E-DFE91A32996D}"/>
              </a:ext>
            </a:extLst>
          </p:cNvPr>
          <p:cNvSpPr txBox="1"/>
          <p:nvPr/>
        </p:nvSpPr>
        <p:spPr>
          <a:xfrm>
            <a:off x="2815612" y="706869"/>
            <a:ext cx="731752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Arial" pitchFamily="34" charset="0"/>
              </a:rPr>
              <a:t>Advantages Vs. Disadvantages of Product Departmentalization</a:t>
            </a:r>
            <a:endParaRPr lang="en-US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24508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6400800" y="2099150"/>
            <a:ext cx="5565065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609035" y="1508100"/>
            <a:ext cx="531647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743885" y="1557769"/>
            <a:ext cx="5046778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geographic departmentalization</a:t>
            </a:r>
            <a:r>
              <a:rPr lang="en-US" sz="2000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separate departments are made based on the company's (i.e. institution's) operations to be carried out either over a vast area or within some restricted area through branches or offices established at different zones or places in that area.</a:t>
            </a:r>
          </a:p>
          <a:p>
            <a:pPr algn="ctr"/>
            <a:endParaRPr lang="en-US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ctr"/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a large company may operate globally through its different zonal departments established on a country basis. In a similar context, a small business or firm may operate only within city boundaries through its offices established in east zone, west zone, north zone and south zone of the city.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170" name="Picture 2" descr="geographic departmentalization">
            <a:extLst>
              <a:ext uri="{FF2B5EF4-FFF2-40B4-BE49-F238E27FC236}">
                <a16:creationId xmlns:a16="http://schemas.microsoft.com/office/drawing/2014/main" xmlns="" id="{B1976C8E-60ED-DE11-7855-8489747636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882" y="2495058"/>
            <a:ext cx="5404781" cy="2434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19622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6400800" y="2099150"/>
            <a:ext cx="5565065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609035" y="1508100"/>
            <a:ext cx="531647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743885" y="1860331"/>
            <a:ext cx="5046778" cy="31577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eaLnBrk="1" hangingPunct="1">
              <a:spcBef>
                <a:spcPct val="30000"/>
              </a:spcBef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+ More effective and efficient handling of specific regional issues that arise</a:t>
            </a:r>
          </a:p>
          <a:p>
            <a:pPr algn="just" eaLnBrk="1" hangingPunct="1">
              <a:spcBef>
                <a:spcPct val="30000"/>
              </a:spcBef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</a:rPr>
              <a:t>+ Serve needs of unique geographic markets better</a:t>
            </a:r>
          </a:p>
          <a:p>
            <a:pPr algn="just" eaLnBrk="1" hangingPunct="1">
              <a:spcBef>
                <a:spcPct val="30000"/>
              </a:spcBef>
            </a:pPr>
            <a:r>
              <a:rPr lang="en-US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2000" dirty="0">
                <a:solidFill>
                  <a:srgbClr val="C00000"/>
                </a:solidFill>
                <a:latin typeface="Arial" pitchFamily="34" charset="0"/>
              </a:rPr>
              <a:t> Duplication of functions</a:t>
            </a:r>
          </a:p>
          <a:p>
            <a:pPr algn="just" eaLnBrk="1" hangingPunct="1">
              <a:spcBef>
                <a:spcPct val="30000"/>
              </a:spcBef>
            </a:pPr>
            <a:r>
              <a:rPr lang="en-US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2000" dirty="0">
                <a:solidFill>
                  <a:srgbClr val="C00000"/>
                </a:solidFill>
                <a:latin typeface="Arial" pitchFamily="34" charset="0"/>
              </a:rPr>
              <a:t> Can feel isolated from other organizational areas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170" name="Picture 2" descr="geographic departmentalization">
            <a:extLst>
              <a:ext uri="{FF2B5EF4-FFF2-40B4-BE49-F238E27FC236}">
                <a16:creationId xmlns:a16="http://schemas.microsoft.com/office/drawing/2014/main" xmlns="" id="{B1976C8E-60ED-DE11-7855-8489747636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882" y="2495058"/>
            <a:ext cx="5404781" cy="2434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42073B9-70B7-A222-AAC4-4C03C1FCCDCC}"/>
              </a:ext>
            </a:extLst>
          </p:cNvPr>
          <p:cNvSpPr txBox="1"/>
          <p:nvPr/>
        </p:nvSpPr>
        <p:spPr>
          <a:xfrm>
            <a:off x="3048000" y="677103"/>
            <a:ext cx="6096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200" b="1" dirty="0">
                <a:solidFill>
                  <a:srgbClr val="C00000"/>
                </a:solidFill>
                <a:latin typeface="Arial" pitchFamily="34" charset="0"/>
              </a:rPr>
              <a:t>Advantages Vs. Disadvantages of Geographical Departmentalization</a:t>
            </a:r>
            <a:endParaRPr lang="en-US" sz="2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8541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6400800" y="2099150"/>
            <a:ext cx="5565065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609035" y="1508100"/>
            <a:ext cx="531647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676460" y="1620582"/>
            <a:ext cx="518162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customer departmentalization</a:t>
            </a:r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</a:p>
          <a:p>
            <a:pPr algn="ctr"/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departments are separated from each other based on the types or groups of customers to be handled or dealt with.</a:t>
            </a:r>
          </a:p>
          <a:p>
            <a:pPr algn="ctr"/>
            <a:endParaRPr lang="en-US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ctr"/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customers can be classified under types such as, international or foreign customers, inland or domestic customers, bulk purchasing or wholesale customers, retail customers, etc.</a:t>
            </a:r>
          </a:p>
          <a:p>
            <a:pPr algn="ctr"/>
            <a:endParaRPr lang="en-US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ctr"/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Each group of customers needs different tactics and strategies to handle them better. Hence, an appropriate customer departmentalization serves this purpose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8194" name="Picture 2" descr="customer departmentalization">
            <a:extLst>
              <a:ext uri="{FF2B5EF4-FFF2-40B4-BE49-F238E27FC236}">
                <a16:creationId xmlns:a16="http://schemas.microsoft.com/office/drawing/2014/main" xmlns="" id="{3D4FB0AD-F46E-6556-640F-17F40A1EC3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372" y="2628900"/>
            <a:ext cx="5336464" cy="2310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333063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6400800" y="2099150"/>
            <a:ext cx="5565065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609035" y="1508100"/>
            <a:ext cx="531647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676460" y="2324775"/>
            <a:ext cx="5181628" cy="2529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eaLnBrk="1" hangingPunct="1">
              <a:spcBef>
                <a:spcPct val="30000"/>
              </a:spcBef>
            </a:pPr>
            <a:r>
              <a:rPr lang="en-US" sz="2400" dirty="0">
                <a:solidFill>
                  <a:schemeClr val="accent1"/>
                </a:solidFill>
                <a:latin typeface="Arial" pitchFamily="34" charset="0"/>
              </a:rPr>
              <a:t>+ Customers’ needs and problems can be met by specialists</a:t>
            </a:r>
          </a:p>
          <a:p>
            <a:pPr marL="342900" indent="-342900" algn="just" eaLnBrk="1" hangingPunct="1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C00000"/>
                </a:solidFill>
                <a:latin typeface="Arial" pitchFamily="34" charset="0"/>
              </a:rPr>
              <a:t>Duplication of functions</a:t>
            </a:r>
          </a:p>
          <a:p>
            <a:pPr marL="342900" indent="-342900" algn="just" eaLnBrk="1" hangingPunct="1">
              <a:spcBef>
                <a:spcPct val="30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C00000"/>
                </a:solidFill>
                <a:latin typeface="Arial" pitchFamily="34" charset="0"/>
              </a:rPr>
              <a:t>Limited view of organizational goals</a:t>
            </a:r>
          </a:p>
          <a:p>
            <a:pPr algn="just"/>
            <a:endParaRPr lang="en-US" sz="2400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8194" name="Picture 2" descr="customer departmentalization">
            <a:extLst>
              <a:ext uri="{FF2B5EF4-FFF2-40B4-BE49-F238E27FC236}">
                <a16:creationId xmlns:a16="http://schemas.microsoft.com/office/drawing/2014/main" xmlns="" id="{3D4FB0AD-F46E-6556-640F-17F40A1EC3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372" y="2628900"/>
            <a:ext cx="5336464" cy="2310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6F02436-4BD0-C271-F000-71C4FE996A04}"/>
              </a:ext>
            </a:extLst>
          </p:cNvPr>
          <p:cNvSpPr txBox="1"/>
          <p:nvPr/>
        </p:nvSpPr>
        <p:spPr>
          <a:xfrm>
            <a:off x="3267274" y="734270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C00000"/>
                </a:solidFill>
                <a:latin typeface="Arial" pitchFamily="34" charset="0"/>
              </a:rPr>
              <a:t>Advantages Vs. Disadvantages of Customer Departmentalization</a:t>
            </a:r>
            <a:endParaRPr lang="en-US" sz="1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7809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6400800" y="2099150"/>
            <a:ext cx="5565065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609035" y="1508100"/>
            <a:ext cx="531647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676460" y="1951672"/>
            <a:ext cx="51816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combined departmentalization</a:t>
            </a:r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</a:p>
          <a:p>
            <a:pPr algn="ctr"/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a company or an organization uses a mixture or combination or union of two or more different bases of departmentalization.</a:t>
            </a:r>
          </a:p>
          <a:p>
            <a:pPr algn="ctr"/>
            <a:endParaRPr lang="en-US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ctr"/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in practice, owing to rising market competition and emerging complexity of tasks most organizations often uses a combination of above-discussed.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9218" name="Picture 2" descr="combined departmentalization">
            <a:extLst>
              <a:ext uri="{FF2B5EF4-FFF2-40B4-BE49-F238E27FC236}">
                <a16:creationId xmlns:a16="http://schemas.microsoft.com/office/drawing/2014/main" xmlns="" id="{0CD8D40B-9D63-2017-1D6E-356ED19C78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924" y="2217605"/>
            <a:ext cx="5303126" cy="313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27785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6400800" y="2099150"/>
            <a:ext cx="5565065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609035" y="1508100"/>
            <a:ext cx="531647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676460" y="1620582"/>
            <a:ext cx="518162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Time departmentalization</a:t>
            </a:r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</a:p>
          <a:p>
            <a:pPr algn="ctr"/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departments are separated based on the division of their working time or job shifts.</a:t>
            </a:r>
          </a:p>
          <a:p>
            <a:pPr algn="ctr"/>
            <a:endParaRPr lang="en-US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ctr"/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For an example, departments can be made based on night shift, morning or regular shift, evening shift, etc.</a:t>
            </a:r>
          </a:p>
          <a:p>
            <a:pPr algn="ctr"/>
            <a:endParaRPr lang="en-US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ctr"/>
            <a:r>
              <a:rPr lang="en-US" dirty="0">
                <a:latin typeface="Tajawal ExtraBold" panose="00000800000000000000" pitchFamily="2" charset="-78"/>
                <a:cs typeface="Tajawal ExtraBold" panose="00000800000000000000" pitchFamily="2" charset="-78"/>
              </a:rPr>
              <a:t>This method of departmentalization is generally seen among those organizations who render 24-hours emergency and/or essential public services for 365 days a year. Examples of such organizations include; hospitals, hotels, airports, police, security, and so on.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0242" name="Picture 2" descr="time departmentalization">
            <a:extLst>
              <a:ext uri="{FF2B5EF4-FFF2-40B4-BE49-F238E27FC236}">
                <a16:creationId xmlns:a16="http://schemas.microsoft.com/office/drawing/2014/main" xmlns="" id="{43441E14-A4D3-DA6F-5C3B-4433AD185C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434" y="2246094"/>
            <a:ext cx="5267654" cy="3030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455371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6266488" y="2099150"/>
            <a:ext cx="5699377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609035" y="1508100"/>
            <a:ext cx="531647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535463" y="1741884"/>
            <a:ext cx="518162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en-US" sz="3200" b="1" dirty="0"/>
              <a:t>The continuous line of authority that extends from upper levels of an organization to the lowest levels of the organization and clarifies who reports to whom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BF6C798-7113-4B84-4DFF-DBC7F19078F6}"/>
              </a:ext>
            </a:extLst>
          </p:cNvPr>
          <p:cNvSpPr txBox="1"/>
          <p:nvPr/>
        </p:nvSpPr>
        <p:spPr>
          <a:xfrm>
            <a:off x="3504663" y="769896"/>
            <a:ext cx="442485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Chain of Command</a:t>
            </a:r>
          </a:p>
        </p:txBody>
      </p:sp>
      <p:pic>
        <p:nvPicPr>
          <p:cNvPr id="11268" name="Picture 4" descr="What Is the Chain of Command in Organizational Structure - EdrawMind">
            <a:extLst>
              <a:ext uri="{FF2B5EF4-FFF2-40B4-BE49-F238E27FC236}">
                <a16:creationId xmlns:a16="http://schemas.microsoft.com/office/drawing/2014/main" xmlns="" id="{1B8E64A1-CCFE-3EDB-2C9C-3C75321CFF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248" y="2248636"/>
            <a:ext cx="5547532" cy="3111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62751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6266488" y="2099150"/>
            <a:ext cx="5699377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039959" y="1569086"/>
            <a:ext cx="8745172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BF6C798-7113-4B84-4DFF-DBC7F19078F6}"/>
              </a:ext>
            </a:extLst>
          </p:cNvPr>
          <p:cNvSpPr txBox="1"/>
          <p:nvPr/>
        </p:nvSpPr>
        <p:spPr>
          <a:xfrm>
            <a:off x="3504663" y="769896"/>
            <a:ext cx="442485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Chain of Command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1A647229-DC00-3B5A-7CAC-73B4804A5F1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270" t="21840" r="32048" b="17701"/>
          <a:stretch/>
        </p:blipFill>
        <p:spPr>
          <a:xfrm>
            <a:off x="1108277" y="1639728"/>
            <a:ext cx="8608536" cy="4146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82977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6266488" y="2099150"/>
            <a:ext cx="5699377" cy="3370637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609035" y="1508100"/>
            <a:ext cx="9806717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777200" y="1789860"/>
            <a:ext cx="947038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C00000"/>
                </a:solidFill>
              </a:rPr>
              <a:t>Authority</a:t>
            </a:r>
            <a:endParaRPr lang="en-US" sz="3200" b="1" dirty="0">
              <a:solidFill>
                <a:srgbClr val="C00000"/>
              </a:solidFill>
            </a:endParaRPr>
          </a:p>
          <a:p>
            <a:pPr lvl="1"/>
            <a:r>
              <a:rPr lang="en-US" b="1" dirty="0"/>
              <a:t>The rights inherent in a managerial position to tell people what to do and to expect them to do it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C00000"/>
                </a:solidFill>
              </a:rPr>
              <a:t>Responsibility</a:t>
            </a:r>
            <a:endParaRPr lang="en-US" sz="3200" b="1" dirty="0">
              <a:solidFill>
                <a:srgbClr val="C00000"/>
              </a:solidFill>
            </a:endParaRPr>
          </a:p>
          <a:p>
            <a:pPr lvl="1"/>
            <a:r>
              <a:rPr lang="en-US" b="1" dirty="0"/>
              <a:t>The obligation or expectation to perform. Responsibility brings with it accountability (the need to report and justify work to manager’s superiors)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C00000"/>
                </a:solidFill>
              </a:rPr>
              <a:t>Unity of Command</a:t>
            </a:r>
          </a:p>
          <a:p>
            <a:pPr lvl="1"/>
            <a:r>
              <a:rPr lang="en-US" b="1" dirty="0"/>
              <a:t>The concept that a person should have one boss and should report only to that person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C00000"/>
                </a:solidFill>
              </a:rPr>
              <a:t>Delegation</a:t>
            </a:r>
            <a:endParaRPr lang="en-US" sz="3200" b="1" dirty="0">
              <a:solidFill>
                <a:srgbClr val="C00000"/>
              </a:solidFill>
            </a:endParaRPr>
          </a:p>
          <a:p>
            <a:pPr lvl="1"/>
            <a:r>
              <a:rPr lang="en-US" b="1" dirty="0"/>
              <a:t>The assignment of authority to another person to carry out specific duties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BF6C798-7113-4B84-4DFF-DBC7F19078F6}"/>
              </a:ext>
            </a:extLst>
          </p:cNvPr>
          <p:cNvSpPr txBox="1"/>
          <p:nvPr/>
        </p:nvSpPr>
        <p:spPr>
          <a:xfrm>
            <a:off x="3504663" y="769896"/>
            <a:ext cx="442485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Chain of Command</a:t>
            </a:r>
          </a:p>
        </p:txBody>
      </p:sp>
    </p:spTree>
    <p:extLst>
      <p:ext uri="{BB962C8B-B14F-4D97-AF65-F5344CB8AC3E}">
        <p14:creationId xmlns:p14="http://schemas.microsoft.com/office/powerpoint/2010/main" val="18759681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6739453" y="1936570"/>
            <a:ext cx="5699377" cy="3739932"/>
          </a:xfrm>
          <a:prstGeom prst="roundRect">
            <a:avLst>
              <a:gd name="adj" fmla="val 6140"/>
            </a:avLst>
          </a:prstGeom>
          <a:solidFill>
            <a:schemeClr val="accent5">
              <a:lumMod val="75000"/>
              <a:alpha val="61961"/>
            </a:scheme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609036" y="1508100"/>
            <a:ext cx="5699377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777200" y="1789860"/>
            <a:ext cx="514831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0" dirty="0">
                <a:solidFill>
                  <a:srgbClr val="202124"/>
                </a:solidFill>
                <a:effectLst/>
                <a:highlight>
                  <a:srgbClr val="FFFFFF"/>
                </a:highlight>
                <a:latin typeface="Google Sans"/>
              </a:rPr>
              <a:t>Advantages</a:t>
            </a:r>
            <a:r>
              <a:rPr lang="en-US" sz="2000" b="0" i="0" dirty="0">
                <a:solidFill>
                  <a:srgbClr val="202124"/>
                </a:solidFill>
                <a:effectLst/>
                <a:highlight>
                  <a:srgbClr val="FFFFFF"/>
                </a:highlight>
                <a:latin typeface="Google Sans"/>
              </a:rPr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40C28"/>
                </a:solidFill>
                <a:latin typeface="Google Sans"/>
              </a:rPr>
              <a:t>I</a:t>
            </a:r>
            <a:r>
              <a:rPr lang="en-US" sz="2000" b="0" i="0" dirty="0">
                <a:solidFill>
                  <a:srgbClr val="040C28"/>
                </a:solidFill>
                <a:effectLst/>
                <a:latin typeface="Google Sans"/>
              </a:rPr>
              <a:t>ncreased efficiency,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40C28"/>
                </a:solidFill>
                <a:latin typeface="Google Sans"/>
              </a:rPr>
              <a:t>C</a:t>
            </a:r>
            <a:r>
              <a:rPr lang="en-US" sz="2000" b="0" i="0" dirty="0">
                <a:solidFill>
                  <a:srgbClr val="040C28"/>
                </a:solidFill>
                <a:effectLst/>
                <a:latin typeface="Google Sans"/>
              </a:rPr>
              <a:t>lear directions,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40C28"/>
                </a:solidFill>
                <a:latin typeface="Google Sans"/>
              </a:rPr>
              <a:t>S</a:t>
            </a:r>
            <a:r>
              <a:rPr lang="en-US" sz="2000" b="0" i="0" dirty="0">
                <a:solidFill>
                  <a:srgbClr val="040C28"/>
                </a:solidFill>
                <a:effectLst/>
                <a:latin typeface="Google Sans"/>
              </a:rPr>
              <a:t>tructured responsibility</a:t>
            </a:r>
            <a:r>
              <a:rPr lang="en-US" sz="2000" b="0" i="0" dirty="0">
                <a:solidFill>
                  <a:srgbClr val="202124"/>
                </a:solidFill>
                <a:effectLst/>
                <a:highlight>
                  <a:srgbClr val="FFFFFF"/>
                </a:highlight>
                <a:latin typeface="Google Sans"/>
              </a:rPr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02124"/>
                </a:solidFill>
                <a:highlight>
                  <a:srgbClr val="FFFFFF"/>
                </a:highlight>
                <a:latin typeface="Google Sans"/>
              </a:rPr>
              <a:t>Stability</a:t>
            </a:r>
            <a:r>
              <a:rPr lang="en-US" sz="2000" b="0" i="0" dirty="0">
                <a:solidFill>
                  <a:srgbClr val="202124"/>
                </a:solidFill>
                <a:effectLst/>
                <a:highlight>
                  <a:srgbClr val="FFFFFF"/>
                </a:highlight>
                <a:latin typeface="Google Sans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202124"/>
              </a:solidFill>
              <a:highlight>
                <a:srgbClr val="FFFFFF"/>
              </a:highlight>
              <a:latin typeface="Google San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b="0" i="0" dirty="0">
              <a:solidFill>
                <a:srgbClr val="202124"/>
              </a:solidFill>
              <a:effectLst/>
              <a:highlight>
                <a:srgbClr val="FFFFFF"/>
              </a:highlight>
              <a:latin typeface="Google Sans"/>
            </a:endParaRPr>
          </a:p>
          <a:p>
            <a:r>
              <a:rPr lang="en-US" sz="2000" b="1" i="0" dirty="0">
                <a:solidFill>
                  <a:srgbClr val="202124"/>
                </a:solidFill>
                <a:effectLst/>
                <a:highlight>
                  <a:srgbClr val="FFFFFF"/>
                </a:highlight>
                <a:latin typeface="Google Sans"/>
              </a:rPr>
              <a:t>Disadvantages:</a:t>
            </a:r>
            <a:endParaRPr lang="ar-EG" sz="2000" b="1" i="0" dirty="0">
              <a:solidFill>
                <a:srgbClr val="202124"/>
              </a:solidFill>
              <a:effectLst/>
              <a:highlight>
                <a:srgbClr val="FFFFFF"/>
              </a:highlight>
              <a:latin typeface="Google San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02124"/>
                </a:solidFill>
                <a:effectLst/>
                <a:highlight>
                  <a:srgbClr val="FFFFFF"/>
                </a:highlight>
                <a:latin typeface="Google Sans"/>
              </a:rPr>
              <a:t>less collaboration,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02124"/>
                </a:solidFill>
                <a:effectLst/>
                <a:highlight>
                  <a:srgbClr val="FFFFFF"/>
                </a:highlight>
                <a:latin typeface="Google Sans"/>
              </a:rPr>
              <a:t>slower communication,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202124"/>
                </a:solidFill>
                <a:effectLst/>
                <a:highlight>
                  <a:srgbClr val="FFFFFF"/>
                </a:highlight>
                <a:latin typeface="Google Sans"/>
              </a:rPr>
              <a:t>decreased employee empowerment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02124"/>
                </a:solidFill>
                <a:highlight>
                  <a:srgbClr val="FFFFFF"/>
                </a:highlight>
                <a:latin typeface="Google Sans"/>
              </a:rPr>
              <a:t>More competition</a:t>
            </a:r>
            <a:endParaRPr lang="en-US" sz="2000" b="1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BF6C798-7113-4B84-4DFF-DBC7F19078F6}"/>
              </a:ext>
            </a:extLst>
          </p:cNvPr>
          <p:cNvSpPr txBox="1"/>
          <p:nvPr/>
        </p:nvSpPr>
        <p:spPr>
          <a:xfrm>
            <a:off x="2433918" y="812766"/>
            <a:ext cx="76199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i="0" dirty="0">
                <a:solidFill>
                  <a:srgbClr val="C00000"/>
                </a:solidFill>
                <a:effectLst/>
                <a:latin typeface="Indeed Sans"/>
              </a:rPr>
              <a:t>Chain of Command advantages Vs. Disadvantages</a:t>
            </a:r>
          </a:p>
        </p:txBody>
      </p:sp>
      <p:pic>
        <p:nvPicPr>
          <p:cNvPr id="12290" name="Picture 2" descr="chain-of-command">
            <a:extLst>
              <a:ext uri="{FF2B5EF4-FFF2-40B4-BE49-F238E27FC236}">
                <a16:creationId xmlns:a16="http://schemas.microsoft.com/office/drawing/2014/main" xmlns="" id="{01E71239-2894-107E-00DC-8F311CFE35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59" t="9203" b="27683"/>
          <a:stretch/>
        </p:blipFill>
        <p:spPr bwMode="auto">
          <a:xfrm>
            <a:off x="6999891" y="2144077"/>
            <a:ext cx="4971392" cy="3324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245546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212414" y="1508099"/>
            <a:ext cx="6095999" cy="485168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2">
              <a:lnSpc>
                <a:spcPct val="80000"/>
              </a:lnSpc>
            </a:pP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BF6C798-7113-4B84-4DFF-DBC7F19078F6}"/>
              </a:ext>
            </a:extLst>
          </p:cNvPr>
          <p:cNvSpPr txBox="1"/>
          <p:nvPr/>
        </p:nvSpPr>
        <p:spPr>
          <a:xfrm>
            <a:off x="2433918" y="812766"/>
            <a:ext cx="76199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i="0" dirty="0">
                <a:solidFill>
                  <a:srgbClr val="C00000"/>
                </a:solidFill>
                <a:effectLst/>
                <a:latin typeface="Indeed Sans"/>
              </a:rPr>
              <a:t>Span of Control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3DA67537-A292-ECA7-4D65-91BB25BA76B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203" t="24157" r="31302" b="40533"/>
          <a:stretch/>
        </p:blipFill>
        <p:spPr>
          <a:xfrm>
            <a:off x="6548717" y="1755905"/>
            <a:ext cx="5297215" cy="379200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F9F636C5-D9FA-E806-6383-0FEC8278E28E}"/>
              </a:ext>
            </a:extLst>
          </p:cNvPr>
          <p:cNvSpPr txBox="1"/>
          <p:nvPr/>
        </p:nvSpPr>
        <p:spPr>
          <a:xfrm>
            <a:off x="346068" y="1688217"/>
            <a:ext cx="5865546" cy="46628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/>
              <a:t>The number of employees who can be effectively and efficiently supervised by a manager</a:t>
            </a:r>
          </a:p>
          <a:p>
            <a:endParaRPr lang="en-US" dirty="0"/>
          </a:p>
          <a:p>
            <a:r>
              <a:rPr lang="en-US" b="1" dirty="0"/>
              <a:t>Width of span is affected by: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900" dirty="0"/>
              <a:t>Skills and abilities of the manager and the employees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900" dirty="0"/>
              <a:t>Characteristics of the work being done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900" dirty="0"/>
              <a:t>Similarity of tasks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900" dirty="0"/>
              <a:t>Complexity of tasks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900" dirty="0"/>
              <a:t>Physical proximity of subordinates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900" dirty="0"/>
              <a:t>Standardization of tasks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900" dirty="0"/>
              <a:t>Sophistication of the organization’s information system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900" dirty="0"/>
              <a:t>Strength of the organization’s culture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900" dirty="0"/>
              <a:t>Preferred style of the manager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44013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212415" y="1508099"/>
            <a:ext cx="5210924" cy="485168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2">
              <a:lnSpc>
                <a:spcPct val="80000"/>
              </a:lnSpc>
            </a:pP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BF6C798-7113-4B84-4DFF-DBC7F19078F6}"/>
              </a:ext>
            </a:extLst>
          </p:cNvPr>
          <p:cNvSpPr txBox="1"/>
          <p:nvPr/>
        </p:nvSpPr>
        <p:spPr>
          <a:xfrm>
            <a:off x="2433918" y="812766"/>
            <a:ext cx="761999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>Centralize vs. Decentralize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F9F636C5-D9FA-E806-6383-0FEC8278E28E}"/>
              </a:ext>
            </a:extLst>
          </p:cNvPr>
          <p:cNvSpPr txBox="1"/>
          <p:nvPr/>
        </p:nvSpPr>
        <p:spPr>
          <a:xfrm>
            <a:off x="346068" y="1688217"/>
            <a:ext cx="58655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71331FC1-74DD-21C8-907C-F78C6CF2A927}"/>
              </a:ext>
            </a:extLst>
          </p:cNvPr>
          <p:cNvSpPr/>
          <p:nvPr/>
        </p:nvSpPr>
        <p:spPr>
          <a:xfrm>
            <a:off x="6697276" y="1508099"/>
            <a:ext cx="5210924" cy="485168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2">
              <a:lnSpc>
                <a:spcPct val="80000"/>
              </a:lnSpc>
            </a:pP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E6AF655B-6691-4143-AAA3-145A866B3598}"/>
              </a:ext>
            </a:extLst>
          </p:cNvPr>
          <p:cNvSpPr txBox="1">
            <a:spLocks noChangeArrowheads="1"/>
          </p:cNvSpPr>
          <p:nvPr/>
        </p:nvSpPr>
        <p:spPr>
          <a:xfrm>
            <a:off x="180432" y="1666375"/>
            <a:ext cx="5210924" cy="4534728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b="1" dirty="0">
                <a:solidFill>
                  <a:srgbClr val="FF0000"/>
                </a:solidFill>
              </a:rPr>
              <a:t>Centralization</a:t>
            </a:r>
          </a:p>
          <a:p>
            <a:pPr algn="ctr"/>
            <a:endParaRPr lang="en-US" sz="2800" b="1" dirty="0">
              <a:solidFill>
                <a:srgbClr val="FF0000"/>
              </a:solidFill>
            </a:endParaRPr>
          </a:p>
          <a:p>
            <a:pPr algn="ctr"/>
            <a:r>
              <a:rPr lang="en-US" sz="2600" b="1" dirty="0"/>
              <a:t>The degree to which decision making is concentrated at a single point in the organization</a:t>
            </a:r>
          </a:p>
          <a:p>
            <a:pPr algn="ctr"/>
            <a:endParaRPr lang="en-US" sz="2600" b="1" dirty="0"/>
          </a:p>
          <a:p>
            <a:pPr lvl="1" algn="ctr"/>
            <a:r>
              <a:rPr lang="en-US" sz="2600" b="1" dirty="0"/>
              <a:t>Organizations in which top managers make all the decisions and lower-level employees simply carry out those orders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6AF655B-6691-4143-AAA3-145A866B3598}"/>
              </a:ext>
            </a:extLst>
          </p:cNvPr>
          <p:cNvSpPr txBox="1">
            <a:spLocks noChangeArrowheads="1"/>
          </p:cNvSpPr>
          <p:nvPr/>
        </p:nvSpPr>
        <p:spPr>
          <a:xfrm>
            <a:off x="6852745" y="1717492"/>
            <a:ext cx="4845269" cy="4327742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000" b="1" dirty="0">
                <a:solidFill>
                  <a:srgbClr val="FF0000"/>
                </a:solidFill>
              </a:rPr>
              <a:t>Decentralization</a:t>
            </a:r>
            <a:endParaRPr lang="en-US" sz="3600" b="1" dirty="0">
              <a:solidFill>
                <a:srgbClr val="FF0000"/>
              </a:solidFill>
            </a:endParaRPr>
          </a:p>
          <a:p>
            <a:pPr algn="ctr"/>
            <a:endParaRPr lang="en-US" sz="3600" b="1" dirty="0">
              <a:solidFill>
                <a:srgbClr val="FF0000"/>
              </a:solidFill>
            </a:endParaRPr>
          </a:p>
          <a:p>
            <a:pPr algn="ctr"/>
            <a:r>
              <a:rPr lang="en-US" sz="2600" b="1" dirty="0"/>
              <a:t>The degree to which lower-level employees provide input or actually make decisions</a:t>
            </a:r>
          </a:p>
          <a:p>
            <a:pPr algn="ctr"/>
            <a:endParaRPr lang="en-US" sz="2600" b="1" dirty="0"/>
          </a:p>
          <a:p>
            <a:pPr algn="ctr"/>
            <a:r>
              <a:rPr lang="en-US" sz="2600" b="1" dirty="0"/>
              <a:t>Employee Empowerment</a:t>
            </a:r>
          </a:p>
          <a:p>
            <a:pPr algn="ctr"/>
            <a:r>
              <a:rPr lang="en-US" sz="2600" b="1" dirty="0"/>
              <a:t>Increasing the decision-making discretion of employees</a:t>
            </a:r>
          </a:p>
          <a:p>
            <a:pPr algn="ctr"/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5730681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212415" y="1508099"/>
            <a:ext cx="5210924" cy="485168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2">
              <a:lnSpc>
                <a:spcPct val="80000"/>
              </a:lnSpc>
            </a:pP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BF6C798-7113-4B84-4DFF-DBC7F19078F6}"/>
              </a:ext>
            </a:extLst>
          </p:cNvPr>
          <p:cNvSpPr txBox="1"/>
          <p:nvPr/>
        </p:nvSpPr>
        <p:spPr>
          <a:xfrm>
            <a:off x="2250308" y="540804"/>
            <a:ext cx="761999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 Factors that Influence the Amount of Centralization and Decentralization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F9F636C5-D9FA-E806-6383-0FEC8278E28E}"/>
              </a:ext>
            </a:extLst>
          </p:cNvPr>
          <p:cNvSpPr txBox="1"/>
          <p:nvPr/>
        </p:nvSpPr>
        <p:spPr>
          <a:xfrm>
            <a:off x="346068" y="1688217"/>
            <a:ext cx="58655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71331FC1-74DD-21C8-907C-F78C6CF2A927}"/>
              </a:ext>
            </a:extLst>
          </p:cNvPr>
          <p:cNvSpPr/>
          <p:nvPr/>
        </p:nvSpPr>
        <p:spPr>
          <a:xfrm>
            <a:off x="6697276" y="1508099"/>
            <a:ext cx="5210924" cy="485168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2">
              <a:lnSpc>
                <a:spcPct val="80000"/>
              </a:lnSpc>
            </a:pP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6AF655B-6691-4143-AAA3-145A866B3598}"/>
              </a:ext>
            </a:extLst>
          </p:cNvPr>
          <p:cNvSpPr txBox="1">
            <a:spLocks noChangeArrowheads="1"/>
          </p:cNvSpPr>
          <p:nvPr/>
        </p:nvSpPr>
        <p:spPr>
          <a:xfrm>
            <a:off x="6852745" y="1717492"/>
            <a:ext cx="4845269" cy="4327742"/>
          </a:xfrm>
          <a:prstGeom prst="rect">
            <a:avLst/>
          </a:prstGeom>
          <a:ln>
            <a:noFill/>
          </a:ln>
        </p:spPr>
        <p:txBody>
          <a:bodyPr>
            <a:normAutofit fontScale="70000" lnSpcReduction="20000"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400" b="1" dirty="0">
                <a:solidFill>
                  <a:srgbClr val="C00000"/>
                </a:solidFill>
              </a:rPr>
              <a:t>More Decentralization</a:t>
            </a:r>
          </a:p>
          <a:p>
            <a:pPr algn="ctr"/>
            <a:endParaRPr lang="en-US" sz="3400" b="1" dirty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Environment is complex, uncertain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Lower-level managers are capable and experienced at making decisions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Lower-level managers want a voice in decisions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Decisions are relatively minor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Corporate culture is open to allowing managers to have a say in what happens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Company is geographically dispersed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Effective implementation of company strategies depends on managers having involvement and flexibility to make decisions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6CB6490-0BD0-69A4-B832-FEC1ABA77B5C}"/>
              </a:ext>
            </a:extLst>
          </p:cNvPr>
          <p:cNvSpPr txBox="1"/>
          <p:nvPr/>
        </p:nvSpPr>
        <p:spPr>
          <a:xfrm>
            <a:off x="346068" y="1666375"/>
            <a:ext cx="4972166" cy="38902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Clr>
                <a:srgbClr val="FF0000"/>
              </a:buClr>
            </a:pPr>
            <a:r>
              <a:rPr lang="en-US" sz="2400" b="1" dirty="0">
                <a:solidFill>
                  <a:srgbClr val="C00000"/>
                </a:solidFill>
              </a:rPr>
              <a:t>More Centralization</a:t>
            </a:r>
          </a:p>
          <a:p>
            <a:pPr algn="ctr">
              <a:lnSpc>
                <a:spcPct val="80000"/>
              </a:lnSpc>
              <a:buClr>
                <a:srgbClr val="FF0000"/>
              </a:buClr>
            </a:pPr>
            <a:endParaRPr lang="en-US" sz="2400" b="1" dirty="0">
              <a:solidFill>
                <a:srgbClr val="C00000"/>
              </a:solidFill>
            </a:endParaRPr>
          </a:p>
          <a:p>
            <a:pPr marL="342900" indent="-342900">
              <a:lnSpc>
                <a:spcPct val="80000"/>
              </a:lnSpc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US" sz="2000" b="1" dirty="0"/>
              <a:t>Environment is stable</a:t>
            </a:r>
          </a:p>
          <a:p>
            <a:pPr marL="342900" indent="-342900">
              <a:lnSpc>
                <a:spcPct val="80000"/>
              </a:lnSpc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US" sz="2000" b="1" dirty="0"/>
              <a:t>Lower-level managers are not as capable or experienced at making decisions as upper-level managers</a:t>
            </a:r>
          </a:p>
          <a:p>
            <a:pPr marL="342900" indent="-342900">
              <a:lnSpc>
                <a:spcPct val="80000"/>
              </a:lnSpc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US" sz="2000" b="1" dirty="0"/>
              <a:t>Lower-level managers do not want to have a say in decisions</a:t>
            </a:r>
          </a:p>
          <a:p>
            <a:pPr marL="342900" indent="-342900">
              <a:lnSpc>
                <a:spcPct val="80000"/>
              </a:lnSpc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US" sz="2000" b="1" dirty="0"/>
              <a:t>Decisions are significant</a:t>
            </a:r>
          </a:p>
          <a:p>
            <a:pPr marL="342900" indent="-342900">
              <a:lnSpc>
                <a:spcPct val="80000"/>
              </a:lnSpc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US" sz="2000" b="1" dirty="0"/>
              <a:t>Organization is facing a crisis or the risk of company failure</a:t>
            </a:r>
          </a:p>
          <a:p>
            <a:pPr marL="342900" indent="-342900">
              <a:lnSpc>
                <a:spcPct val="80000"/>
              </a:lnSpc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US" sz="2000" b="1" dirty="0"/>
              <a:t>Company is large</a:t>
            </a:r>
          </a:p>
          <a:p>
            <a:pPr marL="342900" indent="-342900">
              <a:lnSpc>
                <a:spcPct val="80000"/>
              </a:lnSpc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US" sz="2000" b="1" dirty="0"/>
              <a:t>Effective implementation of company strategies depends on managers retaining say over what happens</a:t>
            </a:r>
          </a:p>
        </p:txBody>
      </p:sp>
    </p:spTree>
    <p:extLst>
      <p:ext uri="{BB962C8B-B14F-4D97-AF65-F5344CB8AC3E}">
        <p14:creationId xmlns:p14="http://schemas.microsoft.com/office/powerpoint/2010/main" val="25650754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2528843" y="1508099"/>
            <a:ext cx="8258923" cy="485168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2">
              <a:lnSpc>
                <a:spcPct val="80000"/>
              </a:lnSpc>
            </a:pP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A9ACF14-812D-421E-9A5F-C871C234BB30}"/>
              </a:ext>
            </a:extLst>
          </p:cNvPr>
          <p:cNvSpPr/>
          <p:nvPr/>
        </p:nvSpPr>
        <p:spPr>
          <a:xfrm flipV="1">
            <a:off x="2626179" y="498213"/>
            <a:ext cx="8906019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34DCAA7-28AC-8A35-AADC-4F86E1B27B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BF6C798-7113-4B84-4DFF-DBC7F19078F6}"/>
              </a:ext>
            </a:extLst>
          </p:cNvPr>
          <p:cNvSpPr txBox="1"/>
          <p:nvPr/>
        </p:nvSpPr>
        <p:spPr>
          <a:xfrm>
            <a:off x="4046483" y="767720"/>
            <a:ext cx="43828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</a:rPr>
              <a:t>Formalization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F9F636C5-D9FA-E806-6383-0FEC8278E28E}"/>
              </a:ext>
            </a:extLst>
          </p:cNvPr>
          <p:cNvSpPr txBox="1"/>
          <p:nvPr/>
        </p:nvSpPr>
        <p:spPr>
          <a:xfrm>
            <a:off x="346068" y="1688217"/>
            <a:ext cx="58655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B6CB6490-0BD0-69A4-B832-FEC1ABA77B5C}"/>
              </a:ext>
            </a:extLst>
          </p:cNvPr>
          <p:cNvSpPr txBox="1"/>
          <p:nvPr/>
        </p:nvSpPr>
        <p:spPr>
          <a:xfrm>
            <a:off x="2338426" y="2491867"/>
            <a:ext cx="814038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/>
            <a:r>
              <a:rPr lang="en-US" sz="3600" b="1" dirty="0"/>
              <a:t>The degree to which jobs within the organization are standardized and the extent to which employee behavior is guided by rules and procedures.</a:t>
            </a:r>
          </a:p>
        </p:txBody>
      </p:sp>
    </p:spTree>
    <p:extLst>
      <p:ext uri="{BB962C8B-B14F-4D97-AF65-F5344CB8AC3E}">
        <p14:creationId xmlns:p14="http://schemas.microsoft.com/office/powerpoint/2010/main" val="205422531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9EB5D76-95A4-49E7-9315-297105E2EBB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3D459B5-8A01-4E6A-B21D-4465BA326C6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282BF85-ECF7-4305-B586-52298471A20B}">
  <ds:schemaRefs>
    <ds:schemaRef ds:uri="http://schemas.microsoft.com/office/2006/documentManagement/types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49100919-8a76-4266-be0c-7dc583902cb4"/>
    <ds:schemaRef ds:uri="d13aca44-ef33-4cf4-9980-7f0b00e6eeb9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1568</Words>
  <Application>Microsoft Office PowerPoint</Application>
  <PresentationFormat>Custom</PresentationFormat>
  <Paragraphs>204</Paragraphs>
  <Slides>42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Bothaina Mahmoud Fouad</dc:creator>
  <cp:lastModifiedBy>aya</cp:lastModifiedBy>
  <cp:revision>227</cp:revision>
  <dcterms:created xsi:type="dcterms:W3CDTF">2024-05-21T09:15:01Z</dcterms:created>
  <dcterms:modified xsi:type="dcterms:W3CDTF">2024-11-04T20:59:38Z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