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1" r:id="rId7"/>
    <p:sldId id="487" r:id="rId8"/>
    <p:sldId id="490" r:id="rId9"/>
    <p:sldId id="306" r:id="rId10"/>
    <p:sldId id="489" r:id="rId11"/>
    <p:sldId id="504" r:id="rId12"/>
    <p:sldId id="492" r:id="rId13"/>
    <p:sldId id="522" r:id="rId14"/>
    <p:sldId id="523" r:id="rId15"/>
    <p:sldId id="524" r:id="rId16"/>
    <p:sldId id="526" r:id="rId17"/>
    <p:sldId id="525" r:id="rId18"/>
    <p:sldId id="527" r:id="rId19"/>
    <p:sldId id="528" r:id="rId20"/>
    <p:sldId id="529" r:id="rId21"/>
    <p:sldId id="486" r:id="rId22"/>
    <p:sldId id="530" r:id="rId23"/>
    <p:sldId id="497" r:id="rId24"/>
    <p:sldId id="493" r:id="rId25"/>
    <p:sldId id="531" r:id="rId26"/>
    <p:sldId id="532" r:id="rId27"/>
    <p:sldId id="533" r:id="rId28"/>
    <p:sldId id="534" r:id="rId29"/>
    <p:sldId id="505" r:id="rId30"/>
    <p:sldId id="482" r:id="rId31"/>
    <p:sldId id="539" r:id="rId32"/>
    <p:sldId id="541" r:id="rId33"/>
    <p:sldId id="495" r:id="rId34"/>
    <p:sldId id="536" r:id="rId35"/>
    <p:sldId id="537" r:id="rId36"/>
    <p:sldId id="540" r:id="rId37"/>
    <p:sldId id="542" r:id="rId38"/>
    <p:sldId id="491" r:id="rId39"/>
    <p:sldId id="543" r:id="rId40"/>
    <p:sldId id="494" r:id="rId41"/>
    <p:sldId id="546" r:id="rId42"/>
    <p:sldId id="545" r:id="rId43"/>
    <p:sldId id="547" r:id="rId44"/>
    <p:sldId id="25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7"/>
            <p14:sldId id="490"/>
            <p14:sldId id="306"/>
            <p14:sldId id="489"/>
            <p14:sldId id="504"/>
            <p14:sldId id="492"/>
            <p14:sldId id="522"/>
            <p14:sldId id="523"/>
            <p14:sldId id="524"/>
            <p14:sldId id="526"/>
            <p14:sldId id="525"/>
            <p14:sldId id="527"/>
            <p14:sldId id="528"/>
            <p14:sldId id="529"/>
            <p14:sldId id="486"/>
            <p14:sldId id="530"/>
            <p14:sldId id="497"/>
            <p14:sldId id="493"/>
            <p14:sldId id="531"/>
            <p14:sldId id="532"/>
            <p14:sldId id="533"/>
            <p14:sldId id="534"/>
            <p14:sldId id="505"/>
            <p14:sldId id="482"/>
            <p14:sldId id="539"/>
            <p14:sldId id="541"/>
            <p14:sldId id="495"/>
            <p14:sldId id="536"/>
            <p14:sldId id="537"/>
            <p14:sldId id="540"/>
            <p14:sldId id="542"/>
            <p14:sldId id="491"/>
            <p14:sldId id="543"/>
            <p14:sldId id="494"/>
            <p14:sldId id="546"/>
            <p14:sldId id="545"/>
            <p14:sldId id="547"/>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8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F18C10-4A8C-45E3-8372-EE9E1C12530B}" type="doc">
      <dgm:prSet loTypeId="urn:diagrams.loki3.com/VaryingWidthList" loCatId="list" qsTypeId="urn:microsoft.com/office/officeart/2009/2/quickstyle/3d8" qsCatId="3D" csTypeId="urn:microsoft.com/office/officeart/2005/8/colors/accent1_2" csCatId="accent1" phldr="1"/>
      <dgm:spPr/>
    </dgm:pt>
    <dgm:pt modelId="{28D89A9C-5620-448A-9214-72F2D09959C8}">
      <dgm:prSet phldrT="[Text]"/>
      <dgm:spPr/>
      <dgm:t>
        <a:bodyPr/>
        <a:lstStyle/>
        <a:p>
          <a:r>
            <a:rPr lang="ar-EG" dirty="0">
              <a:latin typeface="Alexandria" pitchFamily="2" charset="-78"/>
              <a:cs typeface="Alexandria" pitchFamily="2" charset="-78"/>
            </a:rPr>
            <a:t>جدة الموضوع </a:t>
          </a:r>
          <a:endParaRPr lang="en-US" dirty="0">
            <a:latin typeface="Alexandria" pitchFamily="2" charset="-78"/>
            <a:cs typeface="Alexandria" pitchFamily="2" charset="-78"/>
          </a:endParaRPr>
        </a:p>
      </dgm:t>
    </dgm:pt>
    <dgm:pt modelId="{FB761EBC-9F7F-4146-855D-76C1F4A9EBFB}" type="parTrans" cxnId="{5B46092E-2F3F-4A21-8534-33F6E144263D}">
      <dgm:prSet/>
      <dgm:spPr/>
      <dgm:t>
        <a:bodyPr/>
        <a:lstStyle/>
        <a:p>
          <a:endParaRPr lang="en-US"/>
        </a:p>
      </dgm:t>
    </dgm:pt>
    <dgm:pt modelId="{65A655B4-5731-4010-A86F-D3251D2E15A0}" type="sibTrans" cxnId="{5B46092E-2F3F-4A21-8534-33F6E144263D}">
      <dgm:prSet/>
      <dgm:spPr/>
      <dgm:t>
        <a:bodyPr/>
        <a:lstStyle/>
        <a:p>
          <a:endParaRPr lang="en-US"/>
        </a:p>
      </dgm:t>
    </dgm:pt>
    <dgm:pt modelId="{54C456F5-0EBF-4D7C-8C3B-58A8AD002E66}">
      <dgm:prSet phldrT="[Text]"/>
      <dgm:spPr/>
      <dgm:t>
        <a:bodyPr/>
        <a:lstStyle/>
        <a:p>
          <a:r>
            <a:rPr lang="ar-EG" dirty="0">
              <a:latin typeface="Alexandria" pitchFamily="2" charset="-78"/>
              <a:cs typeface="Alexandria" pitchFamily="2" charset="-78"/>
            </a:rPr>
            <a:t>توفر المادة العلمية </a:t>
          </a:r>
          <a:endParaRPr lang="en-US" dirty="0">
            <a:latin typeface="Alexandria" pitchFamily="2" charset="-78"/>
            <a:cs typeface="Alexandria" pitchFamily="2" charset="-78"/>
          </a:endParaRPr>
        </a:p>
      </dgm:t>
    </dgm:pt>
    <dgm:pt modelId="{BFE57B58-C67F-461C-B75F-404099C19812}" type="parTrans" cxnId="{8CFBF1ED-6FC4-4BC3-9ADA-45777083608C}">
      <dgm:prSet/>
      <dgm:spPr/>
      <dgm:t>
        <a:bodyPr/>
        <a:lstStyle/>
        <a:p>
          <a:endParaRPr lang="en-US"/>
        </a:p>
      </dgm:t>
    </dgm:pt>
    <dgm:pt modelId="{291395CC-F7F1-43D1-9CA6-9FB79F9091AC}" type="sibTrans" cxnId="{8CFBF1ED-6FC4-4BC3-9ADA-45777083608C}">
      <dgm:prSet/>
      <dgm:spPr/>
      <dgm:t>
        <a:bodyPr/>
        <a:lstStyle/>
        <a:p>
          <a:endParaRPr lang="en-US"/>
        </a:p>
      </dgm:t>
    </dgm:pt>
    <dgm:pt modelId="{62EB7012-BC43-4375-80B7-9FDC3EE39350}">
      <dgm:prSet phldrT="[Text]"/>
      <dgm:spPr/>
      <dgm:t>
        <a:bodyPr/>
        <a:lstStyle/>
        <a:p>
          <a:r>
            <a:rPr lang="ar-EG" dirty="0">
              <a:latin typeface="Alexandria" pitchFamily="2" charset="-78"/>
              <a:cs typeface="Alexandria" pitchFamily="2" charset="-78"/>
            </a:rPr>
            <a:t>تحديد الموضوع</a:t>
          </a:r>
          <a:endParaRPr lang="en-US" dirty="0">
            <a:latin typeface="Alexandria" pitchFamily="2" charset="-78"/>
            <a:cs typeface="Alexandria" pitchFamily="2" charset="-78"/>
          </a:endParaRPr>
        </a:p>
      </dgm:t>
    </dgm:pt>
    <dgm:pt modelId="{978534E0-C387-4440-AB31-373A3A6C1812}" type="parTrans" cxnId="{8408AE0E-BF03-472F-A981-EEAEFDDAD2BB}">
      <dgm:prSet/>
      <dgm:spPr/>
      <dgm:t>
        <a:bodyPr/>
        <a:lstStyle/>
        <a:p>
          <a:endParaRPr lang="en-US"/>
        </a:p>
      </dgm:t>
    </dgm:pt>
    <dgm:pt modelId="{42B9E527-DA94-4D14-86E3-E154B6BDE72A}" type="sibTrans" cxnId="{8408AE0E-BF03-472F-A981-EEAEFDDAD2BB}">
      <dgm:prSet/>
      <dgm:spPr/>
      <dgm:t>
        <a:bodyPr/>
        <a:lstStyle/>
        <a:p>
          <a:endParaRPr lang="en-US"/>
        </a:p>
      </dgm:t>
    </dgm:pt>
    <dgm:pt modelId="{3C36AC5B-DA74-4287-B9AB-1495B48CAD2F}" type="pres">
      <dgm:prSet presAssocID="{D1F18C10-4A8C-45E3-8372-EE9E1C12530B}" presName="Name0" presStyleCnt="0">
        <dgm:presLayoutVars>
          <dgm:resizeHandles/>
        </dgm:presLayoutVars>
      </dgm:prSet>
      <dgm:spPr/>
    </dgm:pt>
    <dgm:pt modelId="{CF535DF4-F833-414B-8F08-C4D15CC0CCFD}" type="pres">
      <dgm:prSet presAssocID="{28D89A9C-5620-448A-9214-72F2D09959C8}" presName="text" presStyleLbl="node1" presStyleIdx="0" presStyleCnt="3">
        <dgm:presLayoutVars>
          <dgm:bulletEnabled val="1"/>
        </dgm:presLayoutVars>
      </dgm:prSet>
      <dgm:spPr/>
    </dgm:pt>
    <dgm:pt modelId="{DF90F917-BAFC-4259-B49F-B274DB921F6E}" type="pres">
      <dgm:prSet presAssocID="{65A655B4-5731-4010-A86F-D3251D2E15A0}" presName="space" presStyleCnt="0"/>
      <dgm:spPr/>
    </dgm:pt>
    <dgm:pt modelId="{BD3BAB93-709D-4D27-8726-71ED18AD8246}" type="pres">
      <dgm:prSet presAssocID="{54C456F5-0EBF-4D7C-8C3B-58A8AD002E66}" presName="text" presStyleLbl="node1" presStyleIdx="1" presStyleCnt="3">
        <dgm:presLayoutVars>
          <dgm:bulletEnabled val="1"/>
        </dgm:presLayoutVars>
      </dgm:prSet>
      <dgm:spPr/>
    </dgm:pt>
    <dgm:pt modelId="{F6911FA9-F52B-4BDB-8AF0-F99DAB365D13}" type="pres">
      <dgm:prSet presAssocID="{291395CC-F7F1-43D1-9CA6-9FB79F9091AC}" presName="space" presStyleCnt="0"/>
      <dgm:spPr/>
    </dgm:pt>
    <dgm:pt modelId="{E4D9CC34-5822-47C5-AD72-6628C8558F83}" type="pres">
      <dgm:prSet presAssocID="{62EB7012-BC43-4375-80B7-9FDC3EE39350}" presName="text" presStyleLbl="node1" presStyleIdx="2" presStyleCnt="3">
        <dgm:presLayoutVars>
          <dgm:bulletEnabled val="1"/>
        </dgm:presLayoutVars>
      </dgm:prSet>
      <dgm:spPr/>
    </dgm:pt>
  </dgm:ptLst>
  <dgm:cxnLst>
    <dgm:cxn modelId="{8408AE0E-BF03-472F-A981-EEAEFDDAD2BB}" srcId="{D1F18C10-4A8C-45E3-8372-EE9E1C12530B}" destId="{62EB7012-BC43-4375-80B7-9FDC3EE39350}" srcOrd="2" destOrd="0" parTransId="{978534E0-C387-4440-AB31-373A3A6C1812}" sibTransId="{42B9E527-DA94-4D14-86E3-E154B6BDE72A}"/>
    <dgm:cxn modelId="{5B46092E-2F3F-4A21-8534-33F6E144263D}" srcId="{D1F18C10-4A8C-45E3-8372-EE9E1C12530B}" destId="{28D89A9C-5620-448A-9214-72F2D09959C8}" srcOrd="0" destOrd="0" parTransId="{FB761EBC-9F7F-4146-855D-76C1F4A9EBFB}" sibTransId="{65A655B4-5731-4010-A86F-D3251D2E15A0}"/>
    <dgm:cxn modelId="{1CD96267-63E8-4AC3-95F2-D4AF52887011}" type="presOf" srcId="{62EB7012-BC43-4375-80B7-9FDC3EE39350}" destId="{E4D9CC34-5822-47C5-AD72-6628C8558F83}" srcOrd="0" destOrd="0" presId="urn:diagrams.loki3.com/VaryingWidthList"/>
    <dgm:cxn modelId="{89D39E80-112A-4289-B237-7148486B2D56}" type="presOf" srcId="{28D89A9C-5620-448A-9214-72F2D09959C8}" destId="{CF535DF4-F833-414B-8F08-C4D15CC0CCFD}" srcOrd="0" destOrd="0" presId="urn:diagrams.loki3.com/VaryingWidthList"/>
    <dgm:cxn modelId="{C2704187-6ACE-42F9-A7D0-50A87BD7FAFC}" type="presOf" srcId="{54C456F5-0EBF-4D7C-8C3B-58A8AD002E66}" destId="{BD3BAB93-709D-4D27-8726-71ED18AD8246}" srcOrd="0" destOrd="0" presId="urn:diagrams.loki3.com/VaryingWidthList"/>
    <dgm:cxn modelId="{CD67E4E2-48F5-4452-A3D9-9173048B8C48}" type="presOf" srcId="{D1F18C10-4A8C-45E3-8372-EE9E1C12530B}" destId="{3C36AC5B-DA74-4287-B9AB-1495B48CAD2F}" srcOrd="0" destOrd="0" presId="urn:diagrams.loki3.com/VaryingWidthList"/>
    <dgm:cxn modelId="{8CFBF1ED-6FC4-4BC3-9ADA-45777083608C}" srcId="{D1F18C10-4A8C-45E3-8372-EE9E1C12530B}" destId="{54C456F5-0EBF-4D7C-8C3B-58A8AD002E66}" srcOrd="1" destOrd="0" parTransId="{BFE57B58-C67F-461C-B75F-404099C19812}" sibTransId="{291395CC-F7F1-43D1-9CA6-9FB79F9091AC}"/>
    <dgm:cxn modelId="{C03C1186-A2E9-4231-ABF8-5252B0B2E817}" type="presParOf" srcId="{3C36AC5B-DA74-4287-B9AB-1495B48CAD2F}" destId="{CF535DF4-F833-414B-8F08-C4D15CC0CCFD}" srcOrd="0" destOrd="0" presId="urn:diagrams.loki3.com/VaryingWidthList"/>
    <dgm:cxn modelId="{652CDF44-B273-4D50-8FF2-E1A43390B782}" type="presParOf" srcId="{3C36AC5B-DA74-4287-B9AB-1495B48CAD2F}" destId="{DF90F917-BAFC-4259-B49F-B274DB921F6E}" srcOrd="1" destOrd="0" presId="urn:diagrams.loki3.com/VaryingWidthList"/>
    <dgm:cxn modelId="{E9B0B586-2E82-4D79-A4CA-340CF2A638F7}" type="presParOf" srcId="{3C36AC5B-DA74-4287-B9AB-1495B48CAD2F}" destId="{BD3BAB93-709D-4D27-8726-71ED18AD8246}" srcOrd="2" destOrd="0" presId="urn:diagrams.loki3.com/VaryingWidthList"/>
    <dgm:cxn modelId="{181A1227-8B23-421F-9FE2-B47B762FA92F}" type="presParOf" srcId="{3C36AC5B-DA74-4287-B9AB-1495B48CAD2F}" destId="{F6911FA9-F52B-4BDB-8AF0-F99DAB365D13}" srcOrd="3" destOrd="0" presId="urn:diagrams.loki3.com/VaryingWidthList"/>
    <dgm:cxn modelId="{D8F24829-E57D-495A-A531-522819592F3B}" type="presParOf" srcId="{3C36AC5B-DA74-4287-B9AB-1495B48CAD2F}" destId="{E4D9CC34-5822-47C5-AD72-6628C8558F83}" srcOrd="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E50D662-FDE6-4C19-A84F-929D1A03D9BD}" type="doc">
      <dgm:prSet loTypeId="urn:microsoft.com/office/officeart/2005/8/layout/vProcess5" loCatId="process" qsTypeId="urn:microsoft.com/office/officeart/2005/8/quickstyle/3d3" qsCatId="3D" csTypeId="urn:microsoft.com/office/officeart/2005/8/colors/accent0_1" csCatId="mainScheme" phldr="1"/>
      <dgm:spPr/>
      <dgm:t>
        <a:bodyPr/>
        <a:lstStyle/>
        <a:p>
          <a:endParaRPr lang="en-US"/>
        </a:p>
      </dgm:t>
    </dgm:pt>
    <dgm:pt modelId="{E91BCA63-B547-4E64-9D5A-EDAC2AFF6E38}">
      <dgm:prSet phldrT="[Text]" custT="1"/>
      <dgm:spPr/>
      <dgm:t>
        <a:bodyPr/>
        <a:lstStyle/>
        <a:p>
          <a:pPr algn="ctr">
            <a:lnSpc>
              <a:spcPct val="150000"/>
            </a:lnSpc>
          </a:pPr>
          <a:r>
            <a:rPr lang="ar-EG" sz="1600" b="1" dirty="0">
              <a:latin typeface="Alexandria" pitchFamily="2" charset="-78"/>
              <a:cs typeface="Alexandria" pitchFamily="2" charset="-78"/>
            </a:rPr>
            <a:t>الجرائم السيبرانية في القانون الجنائي</a:t>
          </a:r>
          <a:endParaRPr lang="en-US" sz="1600" b="1" dirty="0">
            <a:latin typeface="Alexandria" pitchFamily="2" charset="-78"/>
            <a:cs typeface="Alexandria" pitchFamily="2" charset="-78"/>
          </a:endParaRPr>
        </a:p>
      </dgm:t>
    </dgm:pt>
    <dgm:pt modelId="{899DFC73-53C8-4D67-A5E4-2E0AAB133BC8}" type="sibTrans" cxnId="{2CD934D1-6F0A-498A-9F93-257846501816}">
      <dgm:prSet/>
      <dgm:spPr/>
      <dgm:t>
        <a:bodyPr/>
        <a:lstStyle/>
        <a:p>
          <a:endParaRPr lang="en-US"/>
        </a:p>
      </dgm:t>
    </dgm:pt>
    <dgm:pt modelId="{43BDF0D6-A331-4C09-BCBA-BACE21588838}" type="parTrans" cxnId="{2CD934D1-6F0A-498A-9F93-257846501816}">
      <dgm:prSet/>
      <dgm:spPr/>
      <dgm:t>
        <a:bodyPr/>
        <a:lstStyle/>
        <a:p>
          <a:endParaRPr lang="en-US"/>
        </a:p>
      </dgm:t>
    </dgm:pt>
    <dgm:pt modelId="{ED403213-C539-4A17-9FF1-7478E4AC18B3}">
      <dgm:prSet phldrT="[Text]" custT="1"/>
      <dgm:spPr/>
      <dgm:t>
        <a:bodyPr/>
        <a:lstStyle/>
        <a:p>
          <a:pPr algn="ctr">
            <a:lnSpc>
              <a:spcPct val="150000"/>
            </a:lnSpc>
          </a:pPr>
          <a:r>
            <a:rPr lang="ar-EG" sz="1600" b="1" dirty="0">
              <a:latin typeface="Alexandria" pitchFamily="2" charset="-78"/>
              <a:cs typeface="Alexandria" pitchFamily="2" charset="-78"/>
            </a:rPr>
            <a:t>الجرائم السيبرانية المتعلقة بالاختراق غير المصرح به في القانون الجنائي </a:t>
          </a:r>
          <a:endParaRPr lang="en-US" sz="1600" b="1" dirty="0">
            <a:latin typeface="Alexandria" pitchFamily="2" charset="-78"/>
            <a:cs typeface="Alexandria" pitchFamily="2" charset="-78"/>
          </a:endParaRPr>
        </a:p>
      </dgm:t>
    </dgm:pt>
    <dgm:pt modelId="{9F6D20C5-989B-408F-AF3C-B68829DE4D0C}" type="parTrans" cxnId="{35196BD7-319D-477D-9705-001AF6E9E097}">
      <dgm:prSet/>
      <dgm:spPr/>
      <dgm:t>
        <a:bodyPr/>
        <a:lstStyle/>
        <a:p>
          <a:endParaRPr lang="en-US"/>
        </a:p>
      </dgm:t>
    </dgm:pt>
    <dgm:pt modelId="{690C8A5F-8E79-45C7-8DBA-BED59AB87BB0}" type="sibTrans" cxnId="{35196BD7-319D-477D-9705-001AF6E9E097}">
      <dgm:prSet/>
      <dgm:spPr/>
      <dgm:t>
        <a:bodyPr/>
        <a:lstStyle/>
        <a:p>
          <a:endParaRPr lang="en-US"/>
        </a:p>
      </dgm:t>
    </dgm:pt>
    <dgm:pt modelId="{1861BF12-66B3-43C2-9AA2-E45D3ADF33AB}">
      <dgm:prSet phldrT="[Text]" custT="1"/>
      <dgm:spPr/>
      <dgm:t>
        <a:bodyPr/>
        <a:lstStyle/>
        <a:p>
          <a:pPr algn="ctr">
            <a:lnSpc>
              <a:spcPct val="150000"/>
            </a:lnSpc>
          </a:pPr>
          <a:r>
            <a:rPr lang="ar-EG" sz="1600" b="1">
              <a:latin typeface="Alexandria" pitchFamily="2" charset="-78"/>
              <a:cs typeface="Alexandria" pitchFamily="2" charset="-78"/>
            </a:rPr>
            <a:t>التشريعات الخاصة بالاختراق غير المصرح به في القانون المصري</a:t>
          </a:r>
          <a:endParaRPr lang="en-US" sz="1600" b="1" dirty="0">
            <a:latin typeface="Alexandria" pitchFamily="2" charset="-78"/>
            <a:cs typeface="Alexandria" pitchFamily="2" charset="-78"/>
          </a:endParaRPr>
        </a:p>
      </dgm:t>
    </dgm:pt>
    <dgm:pt modelId="{68233951-251D-432B-8836-8636B2876846}" type="parTrans" cxnId="{E60BB9E3-0159-4DDB-8AD7-0520C0435924}">
      <dgm:prSet/>
      <dgm:spPr/>
      <dgm:t>
        <a:bodyPr/>
        <a:lstStyle/>
        <a:p>
          <a:endParaRPr lang="en-US"/>
        </a:p>
      </dgm:t>
    </dgm:pt>
    <dgm:pt modelId="{A6EAEE22-58D9-4917-8BA8-3FD4690EF9D7}" type="sibTrans" cxnId="{E60BB9E3-0159-4DDB-8AD7-0520C0435924}">
      <dgm:prSet/>
      <dgm:spPr/>
      <dgm:t>
        <a:bodyPr/>
        <a:lstStyle/>
        <a:p>
          <a:endParaRPr lang="en-US"/>
        </a:p>
      </dgm:t>
    </dgm:pt>
    <dgm:pt modelId="{F3CDC91A-3FBA-4588-BA9B-35F9D2F1D0BD}">
      <dgm:prSet phldrT="[Text]" custT="1"/>
      <dgm:spPr/>
      <dgm:t>
        <a:bodyPr/>
        <a:lstStyle/>
        <a:p>
          <a:pPr algn="ctr">
            <a:lnSpc>
              <a:spcPct val="150000"/>
            </a:lnSpc>
          </a:pPr>
          <a:r>
            <a:rPr lang="ar-EG" sz="1600" b="1">
              <a:latin typeface="Alexandria" pitchFamily="2" charset="-78"/>
              <a:cs typeface="Alexandria" pitchFamily="2" charset="-78"/>
            </a:rPr>
            <a:t>موقف التشريع المصري من استخدام الأساليب التكنولوجية للتحايل على أنظمة الحماية الرقمية</a:t>
          </a:r>
          <a:endParaRPr lang="en-US" sz="1600" b="1" dirty="0">
            <a:latin typeface="Alexandria" pitchFamily="2" charset="-78"/>
            <a:cs typeface="Alexandria" pitchFamily="2" charset="-78"/>
          </a:endParaRPr>
        </a:p>
      </dgm:t>
    </dgm:pt>
    <dgm:pt modelId="{E39A00C2-575E-4B0F-BF10-9A7B354A9E4C}" type="parTrans" cxnId="{ECF5539F-7A4D-400D-94D7-07F4D0825FEE}">
      <dgm:prSet/>
      <dgm:spPr/>
      <dgm:t>
        <a:bodyPr/>
        <a:lstStyle/>
        <a:p>
          <a:endParaRPr lang="en-US"/>
        </a:p>
      </dgm:t>
    </dgm:pt>
    <dgm:pt modelId="{6DA50229-1C1B-463E-B53C-A492E14F24A7}" type="sibTrans" cxnId="{ECF5539F-7A4D-400D-94D7-07F4D0825FEE}">
      <dgm:prSet/>
      <dgm:spPr/>
      <dgm:t>
        <a:bodyPr/>
        <a:lstStyle/>
        <a:p>
          <a:endParaRPr lang="en-US"/>
        </a:p>
      </dgm:t>
    </dgm:pt>
    <dgm:pt modelId="{58B6D786-37FB-46C6-9ED7-9BF8FDC1E346}">
      <dgm:prSet phldrT="[Text]" custT="1"/>
      <dgm:spPr/>
      <dgm:t>
        <a:bodyPr/>
        <a:lstStyle/>
        <a:p>
          <a:pPr algn="ctr" rtl="1">
            <a:lnSpc>
              <a:spcPct val="150000"/>
            </a:lnSpc>
          </a:pPr>
          <a:r>
            <a:rPr lang="ar-EG" sz="1600" b="1">
              <a:latin typeface="Alexandria" pitchFamily="2" charset="-78"/>
              <a:cs typeface="Alexandria" pitchFamily="2" charset="-78"/>
            </a:rPr>
            <a:t> التشريعات الخاصة بالاختراق غير المصرح به</a:t>
          </a:r>
          <a:br>
            <a:rPr lang="ar-EG" sz="1600" b="1">
              <a:latin typeface="Alexandria" pitchFamily="2" charset="-78"/>
              <a:cs typeface="Alexandria" pitchFamily="2" charset="-78"/>
            </a:rPr>
          </a:br>
          <a:r>
            <a:rPr lang="ar-EG" sz="1600" b="1">
              <a:latin typeface="Alexandria" pitchFamily="2" charset="-78"/>
              <a:cs typeface="Alexandria" pitchFamily="2" charset="-78"/>
            </a:rPr>
            <a:t> </a:t>
          </a:r>
          <a:r>
            <a:rPr lang="ar-EG" sz="1200" b="1">
              <a:latin typeface="Alexandria" pitchFamily="2" charset="-78"/>
              <a:cs typeface="Alexandria" pitchFamily="2" charset="-78"/>
            </a:rPr>
            <a:t>(دراسة مقارنة بين القانون المصري والسعودي)</a:t>
          </a:r>
          <a:endParaRPr lang="en-US" sz="1600" b="1" dirty="0">
            <a:latin typeface="Alexandria" pitchFamily="2" charset="-78"/>
            <a:cs typeface="Alexandria" pitchFamily="2" charset="-78"/>
          </a:endParaRPr>
        </a:p>
      </dgm:t>
    </dgm:pt>
    <dgm:pt modelId="{6EDABCFE-4A9F-48B0-8692-F4CB5B65A34C}" type="parTrans" cxnId="{8277C234-1DEC-4C6E-BAF3-02CD54CD1C69}">
      <dgm:prSet/>
      <dgm:spPr/>
      <dgm:t>
        <a:bodyPr/>
        <a:lstStyle/>
        <a:p>
          <a:endParaRPr lang="en-US"/>
        </a:p>
      </dgm:t>
    </dgm:pt>
    <dgm:pt modelId="{C479C4D3-88D6-4C74-8E50-37FE6627CE1A}" type="sibTrans" cxnId="{8277C234-1DEC-4C6E-BAF3-02CD54CD1C69}">
      <dgm:prSet/>
      <dgm:spPr/>
      <dgm:t>
        <a:bodyPr/>
        <a:lstStyle/>
        <a:p>
          <a:endParaRPr lang="en-US"/>
        </a:p>
      </dgm:t>
    </dgm:pt>
    <dgm:pt modelId="{FDC5D495-6925-4E57-800A-658CD08FE602}" type="pres">
      <dgm:prSet presAssocID="{2E50D662-FDE6-4C19-A84F-929D1A03D9BD}" presName="outerComposite" presStyleCnt="0">
        <dgm:presLayoutVars>
          <dgm:chMax val="5"/>
          <dgm:dir/>
          <dgm:resizeHandles val="exact"/>
        </dgm:presLayoutVars>
      </dgm:prSet>
      <dgm:spPr/>
    </dgm:pt>
    <dgm:pt modelId="{57AADE72-CE65-49F1-95BC-B4FC29B22F7B}" type="pres">
      <dgm:prSet presAssocID="{2E50D662-FDE6-4C19-A84F-929D1A03D9BD}" presName="dummyMaxCanvas" presStyleCnt="0">
        <dgm:presLayoutVars/>
      </dgm:prSet>
      <dgm:spPr/>
    </dgm:pt>
    <dgm:pt modelId="{53CDF767-EBB3-49BD-8A6B-CCC7245DCCF6}" type="pres">
      <dgm:prSet presAssocID="{2E50D662-FDE6-4C19-A84F-929D1A03D9BD}" presName="FiveNodes_1" presStyleLbl="node1" presStyleIdx="0" presStyleCnt="5">
        <dgm:presLayoutVars>
          <dgm:bulletEnabled val="1"/>
        </dgm:presLayoutVars>
      </dgm:prSet>
      <dgm:spPr/>
    </dgm:pt>
    <dgm:pt modelId="{676C1421-2BA9-476A-9D3B-BC58E33BD688}" type="pres">
      <dgm:prSet presAssocID="{2E50D662-FDE6-4C19-A84F-929D1A03D9BD}" presName="FiveNodes_2" presStyleLbl="node1" presStyleIdx="1" presStyleCnt="5" custScaleX="108201">
        <dgm:presLayoutVars>
          <dgm:bulletEnabled val="1"/>
        </dgm:presLayoutVars>
      </dgm:prSet>
      <dgm:spPr/>
    </dgm:pt>
    <dgm:pt modelId="{0446A883-A0E3-43B5-A3DF-07A6E078812F}" type="pres">
      <dgm:prSet presAssocID="{2E50D662-FDE6-4C19-A84F-929D1A03D9BD}" presName="FiveNodes_3" presStyleLbl="node1" presStyleIdx="2" presStyleCnt="5">
        <dgm:presLayoutVars>
          <dgm:bulletEnabled val="1"/>
        </dgm:presLayoutVars>
      </dgm:prSet>
      <dgm:spPr/>
    </dgm:pt>
    <dgm:pt modelId="{B437EF10-EB24-4F38-9BD3-8CD4A9AD970A}" type="pres">
      <dgm:prSet presAssocID="{2E50D662-FDE6-4C19-A84F-929D1A03D9BD}" presName="FiveNodes_4" presStyleLbl="node1" presStyleIdx="3" presStyleCnt="5">
        <dgm:presLayoutVars>
          <dgm:bulletEnabled val="1"/>
        </dgm:presLayoutVars>
      </dgm:prSet>
      <dgm:spPr/>
    </dgm:pt>
    <dgm:pt modelId="{7A1F468B-9F4F-4D76-B61D-1E55DAE46DA9}" type="pres">
      <dgm:prSet presAssocID="{2E50D662-FDE6-4C19-A84F-929D1A03D9BD}" presName="FiveNodes_5" presStyleLbl="node1" presStyleIdx="4" presStyleCnt="5">
        <dgm:presLayoutVars>
          <dgm:bulletEnabled val="1"/>
        </dgm:presLayoutVars>
      </dgm:prSet>
      <dgm:spPr/>
    </dgm:pt>
    <dgm:pt modelId="{7193C2FF-A6DA-484B-B367-30FF9CB33906}" type="pres">
      <dgm:prSet presAssocID="{2E50D662-FDE6-4C19-A84F-929D1A03D9BD}" presName="FiveConn_1-2" presStyleLbl="fgAccFollowNode1" presStyleIdx="0" presStyleCnt="4">
        <dgm:presLayoutVars>
          <dgm:bulletEnabled val="1"/>
        </dgm:presLayoutVars>
      </dgm:prSet>
      <dgm:spPr/>
    </dgm:pt>
    <dgm:pt modelId="{C35D29FB-258D-4396-B4CC-7EE8BE000736}" type="pres">
      <dgm:prSet presAssocID="{2E50D662-FDE6-4C19-A84F-929D1A03D9BD}" presName="FiveConn_2-3" presStyleLbl="fgAccFollowNode1" presStyleIdx="1" presStyleCnt="4">
        <dgm:presLayoutVars>
          <dgm:bulletEnabled val="1"/>
        </dgm:presLayoutVars>
      </dgm:prSet>
      <dgm:spPr/>
    </dgm:pt>
    <dgm:pt modelId="{CB62B144-E862-4E04-BF78-C021C78E5315}" type="pres">
      <dgm:prSet presAssocID="{2E50D662-FDE6-4C19-A84F-929D1A03D9BD}" presName="FiveConn_3-4" presStyleLbl="fgAccFollowNode1" presStyleIdx="2" presStyleCnt="4">
        <dgm:presLayoutVars>
          <dgm:bulletEnabled val="1"/>
        </dgm:presLayoutVars>
      </dgm:prSet>
      <dgm:spPr/>
    </dgm:pt>
    <dgm:pt modelId="{801621C5-7BA5-4898-9E31-E959DCBEA3BA}" type="pres">
      <dgm:prSet presAssocID="{2E50D662-FDE6-4C19-A84F-929D1A03D9BD}" presName="FiveConn_4-5" presStyleLbl="fgAccFollowNode1" presStyleIdx="3" presStyleCnt="4">
        <dgm:presLayoutVars>
          <dgm:bulletEnabled val="1"/>
        </dgm:presLayoutVars>
      </dgm:prSet>
      <dgm:spPr/>
    </dgm:pt>
    <dgm:pt modelId="{C9E2F98E-37A2-4917-BF0D-00375B11AAD9}" type="pres">
      <dgm:prSet presAssocID="{2E50D662-FDE6-4C19-A84F-929D1A03D9BD}" presName="FiveNodes_1_text" presStyleLbl="node1" presStyleIdx="4" presStyleCnt="5">
        <dgm:presLayoutVars>
          <dgm:bulletEnabled val="1"/>
        </dgm:presLayoutVars>
      </dgm:prSet>
      <dgm:spPr/>
    </dgm:pt>
    <dgm:pt modelId="{8D802499-0252-466C-87C9-41BD0BDE9283}" type="pres">
      <dgm:prSet presAssocID="{2E50D662-FDE6-4C19-A84F-929D1A03D9BD}" presName="FiveNodes_2_text" presStyleLbl="node1" presStyleIdx="4" presStyleCnt="5">
        <dgm:presLayoutVars>
          <dgm:bulletEnabled val="1"/>
        </dgm:presLayoutVars>
      </dgm:prSet>
      <dgm:spPr/>
    </dgm:pt>
    <dgm:pt modelId="{E0FF96D0-BA1C-4909-8228-B639C82FCAE7}" type="pres">
      <dgm:prSet presAssocID="{2E50D662-FDE6-4C19-A84F-929D1A03D9BD}" presName="FiveNodes_3_text" presStyleLbl="node1" presStyleIdx="4" presStyleCnt="5">
        <dgm:presLayoutVars>
          <dgm:bulletEnabled val="1"/>
        </dgm:presLayoutVars>
      </dgm:prSet>
      <dgm:spPr/>
    </dgm:pt>
    <dgm:pt modelId="{00D5265C-8284-4FA6-977B-3758CE36D9EE}" type="pres">
      <dgm:prSet presAssocID="{2E50D662-FDE6-4C19-A84F-929D1A03D9BD}" presName="FiveNodes_4_text" presStyleLbl="node1" presStyleIdx="4" presStyleCnt="5">
        <dgm:presLayoutVars>
          <dgm:bulletEnabled val="1"/>
        </dgm:presLayoutVars>
      </dgm:prSet>
      <dgm:spPr/>
    </dgm:pt>
    <dgm:pt modelId="{7CAB3F26-92CE-4978-9F34-FE6080BF5BF6}" type="pres">
      <dgm:prSet presAssocID="{2E50D662-FDE6-4C19-A84F-929D1A03D9BD}" presName="FiveNodes_5_text" presStyleLbl="node1" presStyleIdx="4" presStyleCnt="5">
        <dgm:presLayoutVars>
          <dgm:bulletEnabled val="1"/>
        </dgm:presLayoutVars>
      </dgm:prSet>
      <dgm:spPr/>
    </dgm:pt>
  </dgm:ptLst>
  <dgm:cxnLst>
    <dgm:cxn modelId="{6C9FDA09-E40A-4AC4-A572-2D83297029C2}" type="presOf" srcId="{1861BF12-66B3-43C2-9AA2-E45D3ADF33AB}" destId="{B437EF10-EB24-4F38-9BD3-8CD4A9AD970A}" srcOrd="0" destOrd="0" presId="urn:microsoft.com/office/officeart/2005/8/layout/vProcess5"/>
    <dgm:cxn modelId="{97928522-9B00-4FFE-9513-E6C508BF3F0A}" type="presOf" srcId="{C479C4D3-88D6-4C74-8E50-37FE6627CE1A}" destId="{CB62B144-E862-4E04-BF78-C021C78E5315}" srcOrd="0" destOrd="0" presId="urn:microsoft.com/office/officeart/2005/8/layout/vProcess5"/>
    <dgm:cxn modelId="{1107F52B-E10B-4276-A02B-CC046E8E2DF3}" type="presOf" srcId="{58B6D786-37FB-46C6-9ED7-9BF8FDC1E346}" destId="{E0FF96D0-BA1C-4909-8228-B639C82FCAE7}" srcOrd="1" destOrd="0" presId="urn:microsoft.com/office/officeart/2005/8/layout/vProcess5"/>
    <dgm:cxn modelId="{1D94F02D-9F0D-4365-8596-B7B0BF1A4452}" type="presOf" srcId="{690C8A5F-8E79-45C7-8DBA-BED59AB87BB0}" destId="{C35D29FB-258D-4396-B4CC-7EE8BE000736}" srcOrd="0" destOrd="0" presId="urn:microsoft.com/office/officeart/2005/8/layout/vProcess5"/>
    <dgm:cxn modelId="{8277C234-1DEC-4C6E-BAF3-02CD54CD1C69}" srcId="{2E50D662-FDE6-4C19-A84F-929D1A03D9BD}" destId="{58B6D786-37FB-46C6-9ED7-9BF8FDC1E346}" srcOrd="2" destOrd="0" parTransId="{6EDABCFE-4A9F-48B0-8692-F4CB5B65A34C}" sibTransId="{C479C4D3-88D6-4C74-8E50-37FE6627CE1A}"/>
    <dgm:cxn modelId="{345F695C-EA08-40F6-B02F-B304CD29068D}" type="presOf" srcId="{F3CDC91A-3FBA-4588-BA9B-35F9D2F1D0BD}" destId="{7A1F468B-9F4F-4D76-B61D-1E55DAE46DA9}" srcOrd="0" destOrd="0" presId="urn:microsoft.com/office/officeart/2005/8/layout/vProcess5"/>
    <dgm:cxn modelId="{DE13C85E-7D0E-4128-8ED5-7DF9358E683A}" type="presOf" srcId="{E91BCA63-B547-4E64-9D5A-EDAC2AFF6E38}" destId="{C9E2F98E-37A2-4917-BF0D-00375B11AAD9}" srcOrd="1" destOrd="0" presId="urn:microsoft.com/office/officeart/2005/8/layout/vProcess5"/>
    <dgm:cxn modelId="{20FD4A49-EF78-447B-8AFD-822F7661D432}" type="presOf" srcId="{A6EAEE22-58D9-4917-8BA8-3FD4690EF9D7}" destId="{801621C5-7BA5-4898-9E31-E959DCBEA3BA}" srcOrd="0" destOrd="0" presId="urn:microsoft.com/office/officeart/2005/8/layout/vProcess5"/>
    <dgm:cxn modelId="{469C0056-08E8-4DF9-A094-5D130A144DF8}" type="presOf" srcId="{ED403213-C539-4A17-9FF1-7478E4AC18B3}" destId="{676C1421-2BA9-476A-9D3B-BC58E33BD688}" srcOrd="0" destOrd="0" presId="urn:microsoft.com/office/officeart/2005/8/layout/vProcess5"/>
    <dgm:cxn modelId="{0E33647C-5814-4531-89BE-576ED5796D0F}" type="presOf" srcId="{1861BF12-66B3-43C2-9AA2-E45D3ADF33AB}" destId="{00D5265C-8284-4FA6-977B-3758CE36D9EE}" srcOrd="1" destOrd="0" presId="urn:microsoft.com/office/officeart/2005/8/layout/vProcess5"/>
    <dgm:cxn modelId="{7A47FD8C-8E2E-4530-AC2E-F47060B30EA0}" type="presOf" srcId="{2E50D662-FDE6-4C19-A84F-929D1A03D9BD}" destId="{FDC5D495-6925-4E57-800A-658CD08FE602}" srcOrd="0" destOrd="0" presId="urn:microsoft.com/office/officeart/2005/8/layout/vProcess5"/>
    <dgm:cxn modelId="{ECF5539F-7A4D-400D-94D7-07F4D0825FEE}" srcId="{2E50D662-FDE6-4C19-A84F-929D1A03D9BD}" destId="{F3CDC91A-3FBA-4588-BA9B-35F9D2F1D0BD}" srcOrd="4" destOrd="0" parTransId="{E39A00C2-575E-4B0F-BF10-9A7B354A9E4C}" sibTransId="{6DA50229-1C1B-463E-B53C-A492E14F24A7}"/>
    <dgm:cxn modelId="{EF9944B7-6B7A-4BF2-8642-9F4AF7D7CC30}" type="presOf" srcId="{899DFC73-53C8-4D67-A5E4-2E0AAB133BC8}" destId="{7193C2FF-A6DA-484B-B367-30FF9CB33906}" srcOrd="0" destOrd="0" presId="urn:microsoft.com/office/officeart/2005/8/layout/vProcess5"/>
    <dgm:cxn modelId="{555BD0D0-B3F9-4AD3-BC49-382945F6B72B}" type="presOf" srcId="{ED403213-C539-4A17-9FF1-7478E4AC18B3}" destId="{8D802499-0252-466C-87C9-41BD0BDE9283}" srcOrd="1" destOrd="0" presId="urn:microsoft.com/office/officeart/2005/8/layout/vProcess5"/>
    <dgm:cxn modelId="{2CD934D1-6F0A-498A-9F93-257846501816}" srcId="{2E50D662-FDE6-4C19-A84F-929D1A03D9BD}" destId="{E91BCA63-B547-4E64-9D5A-EDAC2AFF6E38}" srcOrd="0" destOrd="0" parTransId="{43BDF0D6-A331-4C09-BCBA-BACE21588838}" sibTransId="{899DFC73-53C8-4D67-A5E4-2E0AAB133BC8}"/>
    <dgm:cxn modelId="{A2CB0BD3-8C4D-4A7C-B423-8E551A917067}" type="presOf" srcId="{E91BCA63-B547-4E64-9D5A-EDAC2AFF6E38}" destId="{53CDF767-EBB3-49BD-8A6B-CCC7245DCCF6}" srcOrd="0" destOrd="0" presId="urn:microsoft.com/office/officeart/2005/8/layout/vProcess5"/>
    <dgm:cxn modelId="{35196BD7-319D-477D-9705-001AF6E9E097}" srcId="{2E50D662-FDE6-4C19-A84F-929D1A03D9BD}" destId="{ED403213-C539-4A17-9FF1-7478E4AC18B3}" srcOrd="1" destOrd="0" parTransId="{9F6D20C5-989B-408F-AF3C-B68829DE4D0C}" sibTransId="{690C8A5F-8E79-45C7-8DBA-BED59AB87BB0}"/>
    <dgm:cxn modelId="{E60BB9E3-0159-4DDB-8AD7-0520C0435924}" srcId="{2E50D662-FDE6-4C19-A84F-929D1A03D9BD}" destId="{1861BF12-66B3-43C2-9AA2-E45D3ADF33AB}" srcOrd="3" destOrd="0" parTransId="{68233951-251D-432B-8836-8636B2876846}" sibTransId="{A6EAEE22-58D9-4917-8BA8-3FD4690EF9D7}"/>
    <dgm:cxn modelId="{B46B23E4-74E6-4F9B-BA4B-D620D18E5910}" type="presOf" srcId="{F3CDC91A-3FBA-4588-BA9B-35F9D2F1D0BD}" destId="{7CAB3F26-92CE-4978-9F34-FE6080BF5BF6}" srcOrd="1" destOrd="0" presId="urn:microsoft.com/office/officeart/2005/8/layout/vProcess5"/>
    <dgm:cxn modelId="{E9E85FF4-E882-4419-9891-4FD6A11155F7}" type="presOf" srcId="{58B6D786-37FB-46C6-9ED7-9BF8FDC1E346}" destId="{0446A883-A0E3-43B5-A3DF-07A6E078812F}" srcOrd="0" destOrd="0" presId="urn:microsoft.com/office/officeart/2005/8/layout/vProcess5"/>
    <dgm:cxn modelId="{36D98E49-C5EB-4FFE-B158-89E46EC5BE5B}" type="presParOf" srcId="{FDC5D495-6925-4E57-800A-658CD08FE602}" destId="{57AADE72-CE65-49F1-95BC-B4FC29B22F7B}" srcOrd="0" destOrd="0" presId="urn:microsoft.com/office/officeart/2005/8/layout/vProcess5"/>
    <dgm:cxn modelId="{3084A8C5-8D45-406A-BA75-5980607680BD}" type="presParOf" srcId="{FDC5D495-6925-4E57-800A-658CD08FE602}" destId="{53CDF767-EBB3-49BD-8A6B-CCC7245DCCF6}" srcOrd="1" destOrd="0" presId="urn:microsoft.com/office/officeart/2005/8/layout/vProcess5"/>
    <dgm:cxn modelId="{DE07D917-F2C7-49B2-8E78-B63FBCA5915A}" type="presParOf" srcId="{FDC5D495-6925-4E57-800A-658CD08FE602}" destId="{676C1421-2BA9-476A-9D3B-BC58E33BD688}" srcOrd="2" destOrd="0" presId="urn:microsoft.com/office/officeart/2005/8/layout/vProcess5"/>
    <dgm:cxn modelId="{6DF88FCC-B79C-4C9C-AD2F-0F4EF0CF3AE3}" type="presParOf" srcId="{FDC5D495-6925-4E57-800A-658CD08FE602}" destId="{0446A883-A0E3-43B5-A3DF-07A6E078812F}" srcOrd="3" destOrd="0" presId="urn:microsoft.com/office/officeart/2005/8/layout/vProcess5"/>
    <dgm:cxn modelId="{BCA98FA5-F083-4A31-9A0A-FFF3C34FDEF2}" type="presParOf" srcId="{FDC5D495-6925-4E57-800A-658CD08FE602}" destId="{B437EF10-EB24-4F38-9BD3-8CD4A9AD970A}" srcOrd="4" destOrd="0" presId="urn:microsoft.com/office/officeart/2005/8/layout/vProcess5"/>
    <dgm:cxn modelId="{6A2EC2E6-62FB-4359-A89B-3FC088FA6879}" type="presParOf" srcId="{FDC5D495-6925-4E57-800A-658CD08FE602}" destId="{7A1F468B-9F4F-4D76-B61D-1E55DAE46DA9}" srcOrd="5" destOrd="0" presId="urn:microsoft.com/office/officeart/2005/8/layout/vProcess5"/>
    <dgm:cxn modelId="{DAD1543A-15B3-40BC-9DEE-EBCE96EBA526}" type="presParOf" srcId="{FDC5D495-6925-4E57-800A-658CD08FE602}" destId="{7193C2FF-A6DA-484B-B367-30FF9CB33906}" srcOrd="6" destOrd="0" presId="urn:microsoft.com/office/officeart/2005/8/layout/vProcess5"/>
    <dgm:cxn modelId="{07CC904C-6398-420B-9DA0-4F41DBBE6D94}" type="presParOf" srcId="{FDC5D495-6925-4E57-800A-658CD08FE602}" destId="{C35D29FB-258D-4396-B4CC-7EE8BE000736}" srcOrd="7" destOrd="0" presId="urn:microsoft.com/office/officeart/2005/8/layout/vProcess5"/>
    <dgm:cxn modelId="{36EE9E0A-B153-40E5-8564-E24DC6BE1322}" type="presParOf" srcId="{FDC5D495-6925-4E57-800A-658CD08FE602}" destId="{CB62B144-E862-4E04-BF78-C021C78E5315}" srcOrd="8" destOrd="0" presId="urn:microsoft.com/office/officeart/2005/8/layout/vProcess5"/>
    <dgm:cxn modelId="{DFC1ABD2-2AA2-4830-BCF0-01FCCF800701}" type="presParOf" srcId="{FDC5D495-6925-4E57-800A-658CD08FE602}" destId="{801621C5-7BA5-4898-9E31-E959DCBEA3BA}" srcOrd="9" destOrd="0" presId="urn:microsoft.com/office/officeart/2005/8/layout/vProcess5"/>
    <dgm:cxn modelId="{CC2D9333-8134-4A8E-AC10-43904348C2FA}" type="presParOf" srcId="{FDC5D495-6925-4E57-800A-658CD08FE602}" destId="{C9E2F98E-37A2-4917-BF0D-00375B11AAD9}" srcOrd="10" destOrd="0" presId="urn:microsoft.com/office/officeart/2005/8/layout/vProcess5"/>
    <dgm:cxn modelId="{375E9288-8956-4D37-88BC-B087B609A874}" type="presParOf" srcId="{FDC5D495-6925-4E57-800A-658CD08FE602}" destId="{8D802499-0252-466C-87C9-41BD0BDE9283}" srcOrd="11" destOrd="0" presId="urn:microsoft.com/office/officeart/2005/8/layout/vProcess5"/>
    <dgm:cxn modelId="{CEC500D4-3ADC-4A86-87B1-2133AD492189}" type="presParOf" srcId="{FDC5D495-6925-4E57-800A-658CD08FE602}" destId="{E0FF96D0-BA1C-4909-8228-B639C82FCAE7}" srcOrd="12" destOrd="0" presId="urn:microsoft.com/office/officeart/2005/8/layout/vProcess5"/>
    <dgm:cxn modelId="{729AE493-AFB8-4DDC-87B8-45D83C87473B}" type="presParOf" srcId="{FDC5D495-6925-4E57-800A-658CD08FE602}" destId="{00D5265C-8284-4FA6-977B-3758CE36D9EE}" srcOrd="13" destOrd="0" presId="urn:microsoft.com/office/officeart/2005/8/layout/vProcess5"/>
    <dgm:cxn modelId="{14E086D0-899A-4DA6-9629-498687B4684E}" type="presParOf" srcId="{FDC5D495-6925-4E57-800A-658CD08FE602}" destId="{7CAB3F26-92CE-4978-9F34-FE6080BF5BF6}"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733A0EF-F9B9-485C-AC6B-06765DEBA422}"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n-US"/>
        </a:p>
      </dgm:t>
    </dgm:pt>
    <dgm:pt modelId="{FDC7BC1D-C3CD-497C-9842-0A1539F773F5}">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الاطلاع والقراءة المستمرة</a:t>
          </a:r>
          <a:endParaRPr lang="en-US" sz="1400" b="1" dirty="0">
            <a:solidFill>
              <a:schemeClr val="tx1"/>
            </a:solidFill>
            <a:latin typeface="Alexandria" pitchFamily="2" charset="-78"/>
            <a:cs typeface="Alexandria" pitchFamily="2" charset="-78"/>
          </a:endParaRPr>
        </a:p>
      </dgm:t>
    </dgm:pt>
    <dgm:pt modelId="{FE0B1313-2091-4CF5-B093-ACAA71F35DDC}" type="parTrans" cxnId="{025B86FB-7D89-4C22-BAA8-7442AE89A6B1}">
      <dgm:prSet/>
      <dgm:spPr/>
      <dgm:t>
        <a:bodyPr/>
        <a:lstStyle/>
        <a:p>
          <a:endParaRPr lang="en-US"/>
        </a:p>
      </dgm:t>
    </dgm:pt>
    <dgm:pt modelId="{8B02C9CF-69F2-4C81-B8AE-E773E7986C9D}" type="sibTrans" cxnId="{025B86FB-7D89-4C22-BAA8-7442AE89A6B1}">
      <dgm:prSet/>
      <dgm:spPr/>
      <dgm:t>
        <a:bodyPr/>
        <a:lstStyle/>
        <a:p>
          <a:endParaRPr lang="en-US"/>
        </a:p>
      </dgm:t>
    </dgm:pt>
    <dgm:pt modelId="{DA39D8C5-7129-43F7-8B55-1D771E5CC9AB}">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حضور المناقشات العلمية </a:t>
          </a:r>
          <a:endParaRPr lang="en-US" sz="1400" b="1" dirty="0">
            <a:solidFill>
              <a:schemeClr val="tx1"/>
            </a:solidFill>
            <a:latin typeface="Alexandria" pitchFamily="2" charset="-78"/>
            <a:cs typeface="Alexandria" pitchFamily="2" charset="-78"/>
          </a:endParaRPr>
        </a:p>
      </dgm:t>
    </dgm:pt>
    <dgm:pt modelId="{06E21381-F8A8-4FC6-8BDC-36923C8E89A2}" type="parTrans" cxnId="{2B1A3F01-976C-4179-A9E4-78251B216888}">
      <dgm:prSet/>
      <dgm:spPr/>
      <dgm:t>
        <a:bodyPr/>
        <a:lstStyle/>
        <a:p>
          <a:endParaRPr lang="en-US"/>
        </a:p>
      </dgm:t>
    </dgm:pt>
    <dgm:pt modelId="{9BEED443-C052-4F2B-AE4D-4EBC1908CD72}" type="sibTrans" cxnId="{2B1A3F01-976C-4179-A9E4-78251B216888}">
      <dgm:prSet/>
      <dgm:spPr/>
      <dgm:t>
        <a:bodyPr/>
        <a:lstStyle/>
        <a:p>
          <a:endParaRPr lang="en-US"/>
        </a:p>
      </dgm:t>
    </dgm:pt>
    <dgm:pt modelId="{6188A3EE-4D83-42AD-B03D-401896BF4A23}">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الخبرة العملية</a:t>
          </a:r>
          <a:endParaRPr lang="en-US" sz="1400" b="1" dirty="0">
            <a:solidFill>
              <a:schemeClr val="tx1"/>
            </a:solidFill>
            <a:latin typeface="Alexandria" pitchFamily="2" charset="-78"/>
            <a:cs typeface="Alexandria" pitchFamily="2" charset="-78"/>
          </a:endParaRPr>
        </a:p>
      </dgm:t>
    </dgm:pt>
    <dgm:pt modelId="{8EACD9EC-E315-44ED-831F-DF5F287D3912}" type="parTrans" cxnId="{2A181068-6435-45CF-9D4A-D888DFD1AC5C}">
      <dgm:prSet/>
      <dgm:spPr/>
      <dgm:t>
        <a:bodyPr/>
        <a:lstStyle/>
        <a:p>
          <a:endParaRPr lang="en-US"/>
        </a:p>
      </dgm:t>
    </dgm:pt>
    <dgm:pt modelId="{27C5BA68-5F68-4366-B20C-E508EE7EF0E7}" type="sibTrans" cxnId="{2A181068-6435-45CF-9D4A-D888DFD1AC5C}">
      <dgm:prSet/>
      <dgm:spPr/>
      <dgm:t>
        <a:bodyPr/>
        <a:lstStyle/>
        <a:p>
          <a:endParaRPr lang="en-US"/>
        </a:p>
      </dgm:t>
    </dgm:pt>
    <dgm:pt modelId="{146C6F4F-6933-4B34-9300-5B7D38B7212E}">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التحديات العلمية</a:t>
          </a:r>
          <a:endParaRPr lang="en-US" sz="1400" b="1" dirty="0">
            <a:solidFill>
              <a:schemeClr val="tx1"/>
            </a:solidFill>
            <a:latin typeface="Alexandria" pitchFamily="2" charset="-78"/>
            <a:cs typeface="Alexandria" pitchFamily="2" charset="-78"/>
          </a:endParaRPr>
        </a:p>
      </dgm:t>
    </dgm:pt>
    <dgm:pt modelId="{8F7A452C-4CBC-4DAE-AFA8-55C17F69B0FF}" type="parTrans" cxnId="{81BA8FE4-BFA2-407F-B523-0550922E82A0}">
      <dgm:prSet/>
      <dgm:spPr/>
      <dgm:t>
        <a:bodyPr/>
        <a:lstStyle/>
        <a:p>
          <a:endParaRPr lang="en-US"/>
        </a:p>
      </dgm:t>
    </dgm:pt>
    <dgm:pt modelId="{A4182970-215A-4B34-A049-BFC6C67DE876}" type="sibTrans" cxnId="{81BA8FE4-BFA2-407F-B523-0550922E82A0}">
      <dgm:prSet/>
      <dgm:spPr/>
      <dgm:t>
        <a:bodyPr/>
        <a:lstStyle/>
        <a:p>
          <a:endParaRPr lang="en-US"/>
        </a:p>
      </dgm:t>
    </dgm:pt>
    <dgm:pt modelId="{56802036-32AE-4126-B7A1-DCF9DB818310}">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المتغيرات السياسية والاقتصادية</a:t>
          </a:r>
          <a:endParaRPr lang="en-US" sz="1400" b="1" dirty="0">
            <a:solidFill>
              <a:schemeClr val="tx1"/>
            </a:solidFill>
            <a:latin typeface="Alexandria" pitchFamily="2" charset="-78"/>
            <a:cs typeface="Alexandria" pitchFamily="2" charset="-78"/>
          </a:endParaRPr>
        </a:p>
      </dgm:t>
    </dgm:pt>
    <dgm:pt modelId="{9BAFA7D0-1666-46C1-B07D-4FC487E95C88}" type="parTrans" cxnId="{3C7D6EC7-513D-4805-A826-FE26C9B7E879}">
      <dgm:prSet/>
      <dgm:spPr/>
      <dgm:t>
        <a:bodyPr/>
        <a:lstStyle/>
        <a:p>
          <a:endParaRPr lang="en-US"/>
        </a:p>
      </dgm:t>
    </dgm:pt>
    <dgm:pt modelId="{DC20B51F-9BBD-4818-AB6A-BA436CAC081E}" type="sibTrans" cxnId="{3C7D6EC7-513D-4805-A826-FE26C9B7E879}">
      <dgm:prSet/>
      <dgm:spPr/>
      <dgm:t>
        <a:bodyPr/>
        <a:lstStyle/>
        <a:p>
          <a:endParaRPr lang="en-US"/>
        </a:p>
      </dgm:t>
    </dgm:pt>
    <dgm:pt modelId="{88F7E16E-FE9F-4EF5-A7BF-9622A171A74C}">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مشكلات المجتمع</a:t>
          </a:r>
          <a:endParaRPr lang="en-US" sz="1400" b="1" dirty="0">
            <a:solidFill>
              <a:schemeClr val="tx1"/>
            </a:solidFill>
            <a:latin typeface="Alexandria" pitchFamily="2" charset="-78"/>
            <a:cs typeface="Alexandria" pitchFamily="2" charset="-78"/>
          </a:endParaRPr>
        </a:p>
      </dgm:t>
    </dgm:pt>
    <dgm:pt modelId="{64156B7A-97AC-463C-AA8B-00A5F77EA6D1}" type="parTrans" cxnId="{43488AC6-5BA5-445A-A238-8B7D7DF3C14B}">
      <dgm:prSet/>
      <dgm:spPr/>
      <dgm:t>
        <a:bodyPr/>
        <a:lstStyle/>
        <a:p>
          <a:endParaRPr lang="en-US"/>
        </a:p>
      </dgm:t>
    </dgm:pt>
    <dgm:pt modelId="{CEDDF845-908A-4319-9F77-48236E66B6F5}" type="sibTrans" cxnId="{43488AC6-5BA5-445A-A238-8B7D7DF3C14B}">
      <dgm:prSet/>
      <dgm:spPr/>
      <dgm:t>
        <a:bodyPr/>
        <a:lstStyle/>
        <a:p>
          <a:endParaRPr lang="en-US"/>
        </a:p>
      </dgm:t>
    </dgm:pt>
    <dgm:pt modelId="{0C4DFBFA-30BE-45FD-82E2-0AF609F5F6E1}">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المستجدات التشريعية والقضائية </a:t>
          </a:r>
          <a:endParaRPr lang="en-US" sz="1400" b="1" dirty="0">
            <a:solidFill>
              <a:schemeClr val="tx1"/>
            </a:solidFill>
            <a:latin typeface="Alexandria" pitchFamily="2" charset="-78"/>
            <a:cs typeface="Alexandria" pitchFamily="2" charset="-78"/>
          </a:endParaRPr>
        </a:p>
      </dgm:t>
    </dgm:pt>
    <dgm:pt modelId="{CD0D9230-5825-4CC6-9EB0-2D8C4CD20C47}" type="parTrans" cxnId="{C4DF00C0-F6CC-44B6-A3A1-3DB7B8AB42F1}">
      <dgm:prSet/>
      <dgm:spPr/>
      <dgm:t>
        <a:bodyPr/>
        <a:lstStyle/>
        <a:p>
          <a:endParaRPr lang="en-US"/>
        </a:p>
      </dgm:t>
    </dgm:pt>
    <dgm:pt modelId="{3AB1141C-EE20-4DFE-9C1E-8E23ACCD2BE1}" type="sibTrans" cxnId="{C4DF00C0-F6CC-44B6-A3A1-3DB7B8AB42F1}">
      <dgm:prSet/>
      <dgm:spPr/>
      <dgm:t>
        <a:bodyPr/>
        <a:lstStyle/>
        <a:p>
          <a:endParaRPr lang="en-US"/>
        </a:p>
      </dgm:t>
    </dgm:pt>
    <dgm:pt modelId="{A74F257B-9D3C-44E5-9B4C-8E75AA5ADDC3}">
      <dgm:prSet phldrT="[Text]" custT="1"/>
      <dgm:spPr/>
      <dgm:t>
        <a:bodyPr/>
        <a:lstStyle/>
        <a:p>
          <a:pPr>
            <a:lnSpc>
              <a:spcPct val="150000"/>
            </a:lnSpc>
          </a:pPr>
          <a:r>
            <a:rPr lang="ar-EG" sz="1400" b="1" dirty="0">
              <a:solidFill>
                <a:schemeClr val="tx1"/>
              </a:solidFill>
              <a:latin typeface="Alexandria" pitchFamily="2" charset="-78"/>
              <a:cs typeface="Alexandria" pitchFamily="2" charset="-78"/>
            </a:rPr>
            <a:t>التطورات التكنولوجية والرقمية</a:t>
          </a:r>
          <a:endParaRPr lang="en-US" sz="1400" b="1" dirty="0">
            <a:solidFill>
              <a:schemeClr val="tx1"/>
            </a:solidFill>
            <a:latin typeface="Alexandria" pitchFamily="2" charset="-78"/>
            <a:cs typeface="Alexandria" pitchFamily="2" charset="-78"/>
          </a:endParaRPr>
        </a:p>
      </dgm:t>
    </dgm:pt>
    <dgm:pt modelId="{C1406975-E5B4-4713-B072-382BF71C648F}" type="parTrans" cxnId="{4C4CD084-6D95-4145-926E-65BFE615AA15}">
      <dgm:prSet/>
      <dgm:spPr/>
      <dgm:t>
        <a:bodyPr/>
        <a:lstStyle/>
        <a:p>
          <a:endParaRPr lang="en-US"/>
        </a:p>
      </dgm:t>
    </dgm:pt>
    <dgm:pt modelId="{07463DCC-A894-4355-865B-A411E19675EC}" type="sibTrans" cxnId="{4C4CD084-6D95-4145-926E-65BFE615AA15}">
      <dgm:prSet/>
      <dgm:spPr/>
      <dgm:t>
        <a:bodyPr/>
        <a:lstStyle/>
        <a:p>
          <a:endParaRPr lang="en-US"/>
        </a:p>
      </dgm:t>
    </dgm:pt>
    <dgm:pt modelId="{89D116E6-0F35-460B-B28F-4A65133D6436}" type="pres">
      <dgm:prSet presAssocID="{A733A0EF-F9B9-485C-AC6B-06765DEBA422}" presName="Name0" presStyleCnt="0">
        <dgm:presLayoutVars>
          <dgm:dir/>
          <dgm:resizeHandles val="exact"/>
        </dgm:presLayoutVars>
      </dgm:prSet>
      <dgm:spPr/>
    </dgm:pt>
    <dgm:pt modelId="{C3D809EC-9C2C-46C1-BCE1-E8A82329F758}" type="pres">
      <dgm:prSet presAssocID="{FDC7BC1D-C3CD-497C-9842-0A1539F773F5}" presName="node" presStyleLbl="node1" presStyleIdx="0" presStyleCnt="8">
        <dgm:presLayoutVars>
          <dgm:bulletEnabled val="1"/>
        </dgm:presLayoutVars>
      </dgm:prSet>
      <dgm:spPr/>
    </dgm:pt>
    <dgm:pt modelId="{0058DEDA-DF96-4AE4-86F5-13EFAF263E4F}" type="pres">
      <dgm:prSet presAssocID="{8B02C9CF-69F2-4C81-B8AE-E773E7986C9D}" presName="sibTrans" presStyleCnt="0"/>
      <dgm:spPr/>
    </dgm:pt>
    <dgm:pt modelId="{7C56F214-B9F8-4465-B8AE-D758B479A475}" type="pres">
      <dgm:prSet presAssocID="{DA39D8C5-7129-43F7-8B55-1D771E5CC9AB}" presName="node" presStyleLbl="node1" presStyleIdx="1" presStyleCnt="8">
        <dgm:presLayoutVars>
          <dgm:bulletEnabled val="1"/>
        </dgm:presLayoutVars>
      </dgm:prSet>
      <dgm:spPr/>
    </dgm:pt>
    <dgm:pt modelId="{3544874F-9390-4F12-A886-2BD421B755B8}" type="pres">
      <dgm:prSet presAssocID="{9BEED443-C052-4F2B-AE4D-4EBC1908CD72}" presName="sibTrans" presStyleCnt="0"/>
      <dgm:spPr/>
    </dgm:pt>
    <dgm:pt modelId="{0D861DAD-1783-4562-BE02-BE32B4FDF518}" type="pres">
      <dgm:prSet presAssocID="{6188A3EE-4D83-42AD-B03D-401896BF4A23}" presName="node" presStyleLbl="node1" presStyleIdx="2" presStyleCnt="8">
        <dgm:presLayoutVars>
          <dgm:bulletEnabled val="1"/>
        </dgm:presLayoutVars>
      </dgm:prSet>
      <dgm:spPr/>
    </dgm:pt>
    <dgm:pt modelId="{6D641D0B-F0DF-43EE-AB5C-890FD488D248}" type="pres">
      <dgm:prSet presAssocID="{27C5BA68-5F68-4366-B20C-E508EE7EF0E7}" presName="sibTrans" presStyleCnt="0"/>
      <dgm:spPr/>
    </dgm:pt>
    <dgm:pt modelId="{4836205E-ED08-4C39-A3BA-87C654645826}" type="pres">
      <dgm:prSet presAssocID="{88F7E16E-FE9F-4EF5-A7BF-9622A171A74C}" presName="node" presStyleLbl="node1" presStyleIdx="3" presStyleCnt="8">
        <dgm:presLayoutVars>
          <dgm:bulletEnabled val="1"/>
        </dgm:presLayoutVars>
      </dgm:prSet>
      <dgm:spPr/>
    </dgm:pt>
    <dgm:pt modelId="{C400F900-D38E-43A7-A9A0-3E8426E8CCC5}" type="pres">
      <dgm:prSet presAssocID="{CEDDF845-908A-4319-9F77-48236E66B6F5}" presName="sibTrans" presStyleCnt="0"/>
      <dgm:spPr/>
    </dgm:pt>
    <dgm:pt modelId="{31FAC4BA-31C6-42E1-9443-E21357C4F1DF}" type="pres">
      <dgm:prSet presAssocID="{146C6F4F-6933-4B34-9300-5B7D38B7212E}" presName="node" presStyleLbl="node1" presStyleIdx="4" presStyleCnt="8">
        <dgm:presLayoutVars>
          <dgm:bulletEnabled val="1"/>
        </dgm:presLayoutVars>
      </dgm:prSet>
      <dgm:spPr/>
    </dgm:pt>
    <dgm:pt modelId="{D262ED94-429F-4275-A509-BA15D00BCF8E}" type="pres">
      <dgm:prSet presAssocID="{A4182970-215A-4B34-A049-BFC6C67DE876}" presName="sibTrans" presStyleCnt="0"/>
      <dgm:spPr/>
    </dgm:pt>
    <dgm:pt modelId="{0CE6EB44-883D-4CF0-AE3E-59C81055D5B6}" type="pres">
      <dgm:prSet presAssocID="{A74F257B-9D3C-44E5-9B4C-8E75AA5ADDC3}" presName="node" presStyleLbl="node1" presStyleIdx="5" presStyleCnt="8">
        <dgm:presLayoutVars>
          <dgm:bulletEnabled val="1"/>
        </dgm:presLayoutVars>
      </dgm:prSet>
      <dgm:spPr/>
    </dgm:pt>
    <dgm:pt modelId="{7BDEA46D-DA05-49C7-ACF1-3D3A0E40D4EE}" type="pres">
      <dgm:prSet presAssocID="{07463DCC-A894-4355-865B-A411E19675EC}" presName="sibTrans" presStyleCnt="0"/>
      <dgm:spPr/>
    </dgm:pt>
    <dgm:pt modelId="{C5691FAC-E8C8-48AA-862C-A2C713FB8D93}" type="pres">
      <dgm:prSet presAssocID="{56802036-32AE-4126-B7A1-DCF9DB818310}" presName="node" presStyleLbl="node1" presStyleIdx="6" presStyleCnt="8">
        <dgm:presLayoutVars>
          <dgm:bulletEnabled val="1"/>
        </dgm:presLayoutVars>
      </dgm:prSet>
      <dgm:spPr/>
    </dgm:pt>
    <dgm:pt modelId="{47C18BE2-9B82-4CF6-9DB0-E5095815E063}" type="pres">
      <dgm:prSet presAssocID="{DC20B51F-9BBD-4818-AB6A-BA436CAC081E}" presName="sibTrans" presStyleCnt="0"/>
      <dgm:spPr/>
    </dgm:pt>
    <dgm:pt modelId="{8A1335EF-B087-4EB5-A786-9C642EB5A0FF}" type="pres">
      <dgm:prSet presAssocID="{0C4DFBFA-30BE-45FD-82E2-0AF609F5F6E1}" presName="node" presStyleLbl="node1" presStyleIdx="7" presStyleCnt="8">
        <dgm:presLayoutVars>
          <dgm:bulletEnabled val="1"/>
        </dgm:presLayoutVars>
      </dgm:prSet>
      <dgm:spPr/>
    </dgm:pt>
  </dgm:ptLst>
  <dgm:cxnLst>
    <dgm:cxn modelId="{2B1A3F01-976C-4179-A9E4-78251B216888}" srcId="{A733A0EF-F9B9-485C-AC6B-06765DEBA422}" destId="{DA39D8C5-7129-43F7-8B55-1D771E5CC9AB}" srcOrd="1" destOrd="0" parTransId="{06E21381-F8A8-4FC6-8BDC-36923C8E89A2}" sibTransId="{9BEED443-C052-4F2B-AE4D-4EBC1908CD72}"/>
    <dgm:cxn modelId="{37AD6441-13EE-4A89-B8DF-D27FE74387D4}" type="presOf" srcId="{A74F257B-9D3C-44E5-9B4C-8E75AA5ADDC3}" destId="{0CE6EB44-883D-4CF0-AE3E-59C81055D5B6}" srcOrd="0" destOrd="0" presId="urn:microsoft.com/office/officeart/2005/8/layout/hList6"/>
    <dgm:cxn modelId="{2A181068-6435-45CF-9D4A-D888DFD1AC5C}" srcId="{A733A0EF-F9B9-485C-AC6B-06765DEBA422}" destId="{6188A3EE-4D83-42AD-B03D-401896BF4A23}" srcOrd="2" destOrd="0" parTransId="{8EACD9EC-E315-44ED-831F-DF5F287D3912}" sibTransId="{27C5BA68-5F68-4366-B20C-E508EE7EF0E7}"/>
    <dgm:cxn modelId="{0C6C3B52-A27F-4408-B0A3-5CD6788EE49E}" type="presOf" srcId="{146C6F4F-6933-4B34-9300-5B7D38B7212E}" destId="{31FAC4BA-31C6-42E1-9443-E21357C4F1DF}" srcOrd="0" destOrd="0" presId="urn:microsoft.com/office/officeart/2005/8/layout/hList6"/>
    <dgm:cxn modelId="{2A9B7A59-B8EC-429F-BC15-99F5AF6465EC}" type="presOf" srcId="{FDC7BC1D-C3CD-497C-9842-0A1539F773F5}" destId="{C3D809EC-9C2C-46C1-BCE1-E8A82329F758}" srcOrd="0" destOrd="0" presId="urn:microsoft.com/office/officeart/2005/8/layout/hList6"/>
    <dgm:cxn modelId="{CDFAB87F-BF8D-4FB4-92D0-946AE47C4213}" type="presOf" srcId="{88F7E16E-FE9F-4EF5-A7BF-9622A171A74C}" destId="{4836205E-ED08-4C39-A3BA-87C654645826}" srcOrd="0" destOrd="0" presId="urn:microsoft.com/office/officeart/2005/8/layout/hList6"/>
    <dgm:cxn modelId="{4C4CD084-6D95-4145-926E-65BFE615AA15}" srcId="{A733A0EF-F9B9-485C-AC6B-06765DEBA422}" destId="{A74F257B-9D3C-44E5-9B4C-8E75AA5ADDC3}" srcOrd="5" destOrd="0" parTransId="{C1406975-E5B4-4713-B072-382BF71C648F}" sibTransId="{07463DCC-A894-4355-865B-A411E19675EC}"/>
    <dgm:cxn modelId="{BDA4518B-297A-40BD-8705-30961B06EED5}" type="presOf" srcId="{6188A3EE-4D83-42AD-B03D-401896BF4A23}" destId="{0D861DAD-1783-4562-BE02-BE32B4FDF518}" srcOrd="0" destOrd="0" presId="urn:microsoft.com/office/officeart/2005/8/layout/hList6"/>
    <dgm:cxn modelId="{18CFB499-AF7F-4781-A1EB-03E50C201FFB}" type="presOf" srcId="{0C4DFBFA-30BE-45FD-82E2-0AF609F5F6E1}" destId="{8A1335EF-B087-4EB5-A786-9C642EB5A0FF}" srcOrd="0" destOrd="0" presId="urn:microsoft.com/office/officeart/2005/8/layout/hList6"/>
    <dgm:cxn modelId="{90D85DA7-EA44-49A0-B711-FABA552F4F52}" type="presOf" srcId="{A733A0EF-F9B9-485C-AC6B-06765DEBA422}" destId="{89D116E6-0F35-460B-B28F-4A65133D6436}" srcOrd="0" destOrd="0" presId="urn:microsoft.com/office/officeart/2005/8/layout/hList6"/>
    <dgm:cxn modelId="{C4DF00C0-F6CC-44B6-A3A1-3DB7B8AB42F1}" srcId="{A733A0EF-F9B9-485C-AC6B-06765DEBA422}" destId="{0C4DFBFA-30BE-45FD-82E2-0AF609F5F6E1}" srcOrd="7" destOrd="0" parTransId="{CD0D9230-5825-4CC6-9EB0-2D8C4CD20C47}" sibTransId="{3AB1141C-EE20-4DFE-9C1E-8E23ACCD2BE1}"/>
    <dgm:cxn modelId="{43488AC6-5BA5-445A-A238-8B7D7DF3C14B}" srcId="{A733A0EF-F9B9-485C-AC6B-06765DEBA422}" destId="{88F7E16E-FE9F-4EF5-A7BF-9622A171A74C}" srcOrd="3" destOrd="0" parTransId="{64156B7A-97AC-463C-AA8B-00A5F77EA6D1}" sibTransId="{CEDDF845-908A-4319-9F77-48236E66B6F5}"/>
    <dgm:cxn modelId="{3C7D6EC7-513D-4805-A826-FE26C9B7E879}" srcId="{A733A0EF-F9B9-485C-AC6B-06765DEBA422}" destId="{56802036-32AE-4126-B7A1-DCF9DB818310}" srcOrd="6" destOrd="0" parTransId="{9BAFA7D0-1666-46C1-B07D-4FC487E95C88}" sibTransId="{DC20B51F-9BBD-4818-AB6A-BA436CAC081E}"/>
    <dgm:cxn modelId="{81BA8FE4-BFA2-407F-B523-0550922E82A0}" srcId="{A733A0EF-F9B9-485C-AC6B-06765DEBA422}" destId="{146C6F4F-6933-4B34-9300-5B7D38B7212E}" srcOrd="4" destOrd="0" parTransId="{8F7A452C-4CBC-4DAE-AFA8-55C17F69B0FF}" sibTransId="{A4182970-215A-4B34-A049-BFC6C67DE876}"/>
    <dgm:cxn modelId="{E2F399E9-1419-453E-8919-246F6C114E55}" type="presOf" srcId="{DA39D8C5-7129-43F7-8B55-1D771E5CC9AB}" destId="{7C56F214-B9F8-4465-B8AE-D758B479A475}" srcOrd="0" destOrd="0" presId="urn:microsoft.com/office/officeart/2005/8/layout/hList6"/>
    <dgm:cxn modelId="{025B86FB-7D89-4C22-BAA8-7442AE89A6B1}" srcId="{A733A0EF-F9B9-485C-AC6B-06765DEBA422}" destId="{FDC7BC1D-C3CD-497C-9842-0A1539F773F5}" srcOrd="0" destOrd="0" parTransId="{FE0B1313-2091-4CF5-B093-ACAA71F35DDC}" sibTransId="{8B02C9CF-69F2-4C81-B8AE-E773E7986C9D}"/>
    <dgm:cxn modelId="{FB6F61FD-A745-4FD5-BB47-24928259ACCC}" type="presOf" srcId="{56802036-32AE-4126-B7A1-DCF9DB818310}" destId="{C5691FAC-E8C8-48AA-862C-A2C713FB8D93}" srcOrd="0" destOrd="0" presId="urn:microsoft.com/office/officeart/2005/8/layout/hList6"/>
    <dgm:cxn modelId="{FE2EB452-C362-45D7-B6E5-5F8A4E92658C}" type="presParOf" srcId="{89D116E6-0F35-460B-B28F-4A65133D6436}" destId="{C3D809EC-9C2C-46C1-BCE1-E8A82329F758}" srcOrd="0" destOrd="0" presId="urn:microsoft.com/office/officeart/2005/8/layout/hList6"/>
    <dgm:cxn modelId="{EB230EE6-C4A7-4ABB-BAB9-2AB27BB4E3EC}" type="presParOf" srcId="{89D116E6-0F35-460B-B28F-4A65133D6436}" destId="{0058DEDA-DF96-4AE4-86F5-13EFAF263E4F}" srcOrd="1" destOrd="0" presId="urn:microsoft.com/office/officeart/2005/8/layout/hList6"/>
    <dgm:cxn modelId="{E0B116B7-F076-46DB-99C2-FD4F671917AF}" type="presParOf" srcId="{89D116E6-0F35-460B-B28F-4A65133D6436}" destId="{7C56F214-B9F8-4465-B8AE-D758B479A475}" srcOrd="2" destOrd="0" presId="urn:microsoft.com/office/officeart/2005/8/layout/hList6"/>
    <dgm:cxn modelId="{B910DB17-3926-4E77-AFB6-9CB843F1E7B0}" type="presParOf" srcId="{89D116E6-0F35-460B-B28F-4A65133D6436}" destId="{3544874F-9390-4F12-A886-2BD421B755B8}" srcOrd="3" destOrd="0" presId="urn:microsoft.com/office/officeart/2005/8/layout/hList6"/>
    <dgm:cxn modelId="{98AA4A23-510F-49ED-8C71-99A91431FF73}" type="presParOf" srcId="{89D116E6-0F35-460B-B28F-4A65133D6436}" destId="{0D861DAD-1783-4562-BE02-BE32B4FDF518}" srcOrd="4" destOrd="0" presId="urn:microsoft.com/office/officeart/2005/8/layout/hList6"/>
    <dgm:cxn modelId="{A004E50E-9FC1-4ED1-961A-CC3F9E24A054}" type="presParOf" srcId="{89D116E6-0F35-460B-B28F-4A65133D6436}" destId="{6D641D0B-F0DF-43EE-AB5C-890FD488D248}" srcOrd="5" destOrd="0" presId="urn:microsoft.com/office/officeart/2005/8/layout/hList6"/>
    <dgm:cxn modelId="{23EF85E4-9929-4D89-8365-44E0F7C6BEAD}" type="presParOf" srcId="{89D116E6-0F35-460B-B28F-4A65133D6436}" destId="{4836205E-ED08-4C39-A3BA-87C654645826}" srcOrd="6" destOrd="0" presId="urn:microsoft.com/office/officeart/2005/8/layout/hList6"/>
    <dgm:cxn modelId="{E9156972-2810-489E-A1A3-9ACF23011DF4}" type="presParOf" srcId="{89D116E6-0F35-460B-B28F-4A65133D6436}" destId="{C400F900-D38E-43A7-A9A0-3E8426E8CCC5}" srcOrd="7" destOrd="0" presId="urn:microsoft.com/office/officeart/2005/8/layout/hList6"/>
    <dgm:cxn modelId="{883B202A-98A7-4161-8394-C1773D08082B}" type="presParOf" srcId="{89D116E6-0F35-460B-B28F-4A65133D6436}" destId="{31FAC4BA-31C6-42E1-9443-E21357C4F1DF}" srcOrd="8" destOrd="0" presId="urn:microsoft.com/office/officeart/2005/8/layout/hList6"/>
    <dgm:cxn modelId="{4A2763B1-3574-4478-95B8-F973ED1B0539}" type="presParOf" srcId="{89D116E6-0F35-460B-B28F-4A65133D6436}" destId="{D262ED94-429F-4275-A509-BA15D00BCF8E}" srcOrd="9" destOrd="0" presId="urn:microsoft.com/office/officeart/2005/8/layout/hList6"/>
    <dgm:cxn modelId="{2781CDD1-7274-4083-A58A-E9807E0355DC}" type="presParOf" srcId="{89D116E6-0F35-460B-B28F-4A65133D6436}" destId="{0CE6EB44-883D-4CF0-AE3E-59C81055D5B6}" srcOrd="10" destOrd="0" presId="urn:microsoft.com/office/officeart/2005/8/layout/hList6"/>
    <dgm:cxn modelId="{003139F6-D286-4261-9002-C592E1609610}" type="presParOf" srcId="{89D116E6-0F35-460B-B28F-4A65133D6436}" destId="{7BDEA46D-DA05-49C7-ACF1-3D3A0E40D4EE}" srcOrd="11" destOrd="0" presId="urn:microsoft.com/office/officeart/2005/8/layout/hList6"/>
    <dgm:cxn modelId="{D442FA69-5869-40BE-8D3E-B3154B7B9F4F}" type="presParOf" srcId="{89D116E6-0F35-460B-B28F-4A65133D6436}" destId="{C5691FAC-E8C8-48AA-862C-A2C713FB8D93}" srcOrd="12" destOrd="0" presId="urn:microsoft.com/office/officeart/2005/8/layout/hList6"/>
    <dgm:cxn modelId="{6606FE5E-9AE5-4B14-BC8D-F95BDE24F0BD}" type="presParOf" srcId="{89D116E6-0F35-460B-B28F-4A65133D6436}" destId="{47C18BE2-9B82-4CF6-9DB0-E5095815E063}" srcOrd="13" destOrd="0" presId="urn:microsoft.com/office/officeart/2005/8/layout/hList6"/>
    <dgm:cxn modelId="{09C83232-3FD8-4DAF-8568-B5DEFEB7E922}" type="presParOf" srcId="{89D116E6-0F35-460B-B28F-4A65133D6436}" destId="{8A1335EF-B087-4EB5-A786-9C642EB5A0FF}" srcOrd="1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535DF4-F833-414B-8F08-C4D15CC0CCFD}">
      <dsp:nvSpPr>
        <dsp:cNvPr id="0" name=""/>
        <dsp:cNvSpPr/>
      </dsp:nvSpPr>
      <dsp:spPr>
        <a:xfrm>
          <a:off x="819771" y="1738"/>
          <a:ext cx="4500000" cy="1147146"/>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2266950">
            <a:lnSpc>
              <a:spcPct val="90000"/>
            </a:lnSpc>
            <a:spcBef>
              <a:spcPct val="0"/>
            </a:spcBef>
            <a:spcAft>
              <a:spcPct val="35000"/>
            </a:spcAft>
            <a:buNone/>
          </a:pPr>
          <a:r>
            <a:rPr lang="ar-EG" sz="5100" kern="1200" dirty="0">
              <a:latin typeface="Alexandria" pitchFamily="2" charset="-78"/>
              <a:cs typeface="Alexandria" pitchFamily="2" charset="-78"/>
            </a:rPr>
            <a:t>جدة الموضوع </a:t>
          </a:r>
          <a:endParaRPr lang="en-US" sz="5100" kern="1200" dirty="0">
            <a:latin typeface="Alexandria" pitchFamily="2" charset="-78"/>
            <a:cs typeface="Alexandria" pitchFamily="2" charset="-78"/>
          </a:endParaRPr>
        </a:p>
      </dsp:txBody>
      <dsp:txXfrm>
        <a:off x="819771" y="1738"/>
        <a:ext cx="4500000" cy="1147146"/>
      </dsp:txXfrm>
    </dsp:sp>
    <dsp:sp modelId="{BD3BAB93-709D-4D27-8726-71ED18AD8246}">
      <dsp:nvSpPr>
        <dsp:cNvPr id="0" name=""/>
        <dsp:cNvSpPr/>
      </dsp:nvSpPr>
      <dsp:spPr>
        <a:xfrm>
          <a:off x="9771" y="1206241"/>
          <a:ext cx="6120000" cy="1147146"/>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2266950">
            <a:lnSpc>
              <a:spcPct val="90000"/>
            </a:lnSpc>
            <a:spcBef>
              <a:spcPct val="0"/>
            </a:spcBef>
            <a:spcAft>
              <a:spcPct val="35000"/>
            </a:spcAft>
            <a:buNone/>
          </a:pPr>
          <a:r>
            <a:rPr lang="ar-EG" sz="5100" kern="1200" dirty="0">
              <a:latin typeface="Alexandria" pitchFamily="2" charset="-78"/>
              <a:cs typeface="Alexandria" pitchFamily="2" charset="-78"/>
            </a:rPr>
            <a:t>توفر المادة العلمية </a:t>
          </a:r>
          <a:endParaRPr lang="en-US" sz="5100" kern="1200" dirty="0">
            <a:latin typeface="Alexandria" pitchFamily="2" charset="-78"/>
            <a:cs typeface="Alexandria" pitchFamily="2" charset="-78"/>
          </a:endParaRPr>
        </a:p>
      </dsp:txBody>
      <dsp:txXfrm>
        <a:off x="9771" y="1206241"/>
        <a:ext cx="6120000" cy="1147146"/>
      </dsp:txXfrm>
    </dsp:sp>
    <dsp:sp modelId="{E4D9CC34-5822-47C5-AD72-6628C8558F83}">
      <dsp:nvSpPr>
        <dsp:cNvPr id="0" name=""/>
        <dsp:cNvSpPr/>
      </dsp:nvSpPr>
      <dsp:spPr>
        <a:xfrm>
          <a:off x="684771" y="2410744"/>
          <a:ext cx="4770000" cy="1147146"/>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2266950">
            <a:lnSpc>
              <a:spcPct val="90000"/>
            </a:lnSpc>
            <a:spcBef>
              <a:spcPct val="0"/>
            </a:spcBef>
            <a:spcAft>
              <a:spcPct val="35000"/>
            </a:spcAft>
            <a:buNone/>
          </a:pPr>
          <a:r>
            <a:rPr lang="ar-EG" sz="5100" kern="1200" dirty="0">
              <a:latin typeface="Alexandria" pitchFamily="2" charset="-78"/>
              <a:cs typeface="Alexandria" pitchFamily="2" charset="-78"/>
            </a:rPr>
            <a:t>تحديد الموضوع</a:t>
          </a:r>
          <a:endParaRPr lang="en-US" sz="5100" kern="1200" dirty="0">
            <a:latin typeface="Alexandria" pitchFamily="2" charset="-78"/>
            <a:cs typeface="Alexandria" pitchFamily="2" charset="-78"/>
          </a:endParaRPr>
        </a:p>
      </dsp:txBody>
      <dsp:txXfrm>
        <a:off x="684771" y="2410744"/>
        <a:ext cx="4770000" cy="11471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CDF767-EBB3-49BD-8A6B-CCC7245DCCF6}">
      <dsp:nvSpPr>
        <dsp:cNvPr id="0" name=""/>
        <dsp:cNvSpPr/>
      </dsp:nvSpPr>
      <dsp:spPr>
        <a:xfrm>
          <a:off x="0" y="0"/>
          <a:ext cx="7823200" cy="705176"/>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EG" sz="1600" b="1" kern="1200" dirty="0">
              <a:latin typeface="Alexandria" pitchFamily="2" charset="-78"/>
              <a:cs typeface="Alexandria" pitchFamily="2" charset="-78"/>
            </a:rPr>
            <a:t>الجرائم السيبرانية في القانون الجنائي</a:t>
          </a:r>
          <a:endParaRPr lang="en-US" sz="1600" b="1" kern="1200" dirty="0">
            <a:latin typeface="Alexandria" pitchFamily="2" charset="-78"/>
            <a:cs typeface="Alexandria" pitchFamily="2" charset="-78"/>
          </a:endParaRPr>
        </a:p>
      </dsp:txBody>
      <dsp:txXfrm>
        <a:off x="20654" y="20654"/>
        <a:ext cx="6979753" cy="663868"/>
      </dsp:txXfrm>
    </dsp:sp>
    <dsp:sp modelId="{676C1421-2BA9-476A-9D3B-BC58E33BD688}">
      <dsp:nvSpPr>
        <dsp:cNvPr id="0" name=""/>
        <dsp:cNvSpPr/>
      </dsp:nvSpPr>
      <dsp:spPr>
        <a:xfrm>
          <a:off x="263409" y="803117"/>
          <a:ext cx="8464780" cy="705176"/>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EG" sz="1600" b="1" kern="1200" dirty="0">
              <a:latin typeface="Alexandria" pitchFamily="2" charset="-78"/>
              <a:cs typeface="Alexandria" pitchFamily="2" charset="-78"/>
            </a:rPr>
            <a:t>الجرائم السيبرانية المتعلقة بالاختراق غير المصرح به في القانون الجنائي </a:t>
          </a:r>
          <a:endParaRPr lang="en-US" sz="1600" b="1" kern="1200" dirty="0">
            <a:latin typeface="Alexandria" pitchFamily="2" charset="-78"/>
            <a:cs typeface="Alexandria" pitchFamily="2" charset="-78"/>
          </a:endParaRPr>
        </a:p>
      </dsp:txBody>
      <dsp:txXfrm>
        <a:off x="284063" y="823771"/>
        <a:ext cx="7295407" cy="663868"/>
      </dsp:txXfrm>
    </dsp:sp>
    <dsp:sp modelId="{0446A883-A0E3-43B5-A3DF-07A6E078812F}">
      <dsp:nvSpPr>
        <dsp:cNvPr id="0" name=""/>
        <dsp:cNvSpPr/>
      </dsp:nvSpPr>
      <dsp:spPr>
        <a:xfrm>
          <a:off x="1168399" y="1606235"/>
          <a:ext cx="7823200" cy="705176"/>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EG" sz="1600" b="1" kern="1200">
              <a:latin typeface="Alexandria" pitchFamily="2" charset="-78"/>
              <a:cs typeface="Alexandria" pitchFamily="2" charset="-78"/>
            </a:rPr>
            <a:t> التشريعات الخاصة بالاختراق غير المصرح به</a:t>
          </a:r>
          <a:br>
            <a:rPr lang="ar-EG" sz="1600" b="1" kern="1200">
              <a:latin typeface="Alexandria" pitchFamily="2" charset="-78"/>
              <a:cs typeface="Alexandria" pitchFamily="2" charset="-78"/>
            </a:rPr>
          </a:br>
          <a:r>
            <a:rPr lang="ar-EG" sz="1600" b="1" kern="1200">
              <a:latin typeface="Alexandria" pitchFamily="2" charset="-78"/>
              <a:cs typeface="Alexandria" pitchFamily="2" charset="-78"/>
            </a:rPr>
            <a:t> </a:t>
          </a:r>
          <a:r>
            <a:rPr lang="ar-EG" sz="1200" b="1" kern="1200">
              <a:latin typeface="Alexandria" pitchFamily="2" charset="-78"/>
              <a:cs typeface="Alexandria" pitchFamily="2" charset="-78"/>
            </a:rPr>
            <a:t>(دراسة مقارنة بين القانون المصري والسعودي)</a:t>
          </a:r>
          <a:endParaRPr lang="en-US" sz="1600" b="1" kern="1200" dirty="0">
            <a:latin typeface="Alexandria" pitchFamily="2" charset="-78"/>
            <a:cs typeface="Alexandria" pitchFamily="2" charset="-78"/>
          </a:endParaRPr>
        </a:p>
      </dsp:txBody>
      <dsp:txXfrm>
        <a:off x="1189053" y="1626889"/>
        <a:ext cx="6739327" cy="663868"/>
      </dsp:txXfrm>
    </dsp:sp>
    <dsp:sp modelId="{B437EF10-EB24-4F38-9BD3-8CD4A9AD970A}">
      <dsp:nvSpPr>
        <dsp:cNvPr id="0" name=""/>
        <dsp:cNvSpPr/>
      </dsp:nvSpPr>
      <dsp:spPr>
        <a:xfrm>
          <a:off x="1752600" y="2409352"/>
          <a:ext cx="7823200" cy="705176"/>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EG" sz="1600" b="1" kern="1200">
              <a:latin typeface="Alexandria" pitchFamily="2" charset="-78"/>
              <a:cs typeface="Alexandria" pitchFamily="2" charset="-78"/>
            </a:rPr>
            <a:t>التشريعات الخاصة بالاختراق غير المصرح به في القانون المصري</a:t>
          </a:r>
          <a:endParaRPr lang="en-US" sz="1600" b="1" kern="1200" dirty="0">
            <a:latin typeface="Alexandria" pitchFamily="2" charset="-78"/>
            <a:cs typeface="Alexandria" pitchFamily="2" charset="-78"/>
          </a:endParaRPr>
        </a:p>
      </dsp:txBody>
      <dsp:txXfrm>
        <a:off x="1773254" y="2430006"/>
        <a:ext cx="6739327" cy="663868"/>
      </dsp:txXfrm>
    </dsp:sp>
    <dsp:sp modelId="{7A1F468B-9F4F-4D76-B61D-1E55DAE46DA9}">
      <dsp:nvSpPr>
        <dsp:cNvPr id="0" name=""/>
        <dsp:cNvSpPr/>
      </dsp:nvSpPr>
      <dsp:spPr>
        <a:xfrm>
          <a:off x="2336799" y="3212470"/>
          <a:ext cx="7823200" cy="705176"/>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EG" sz="1600" b="1" kern="1200">
              <a:latin typeface="Alexandria" pitchFamily="2" charset="-78"/>
              <a:cs typeface="Alexandria" pitchFamily="2" charset="-78"/>
            </a:rPr>
            <a:t>موقف التشريع المصري من استخدام الأساليب التكنولوجية للتحايل على أنظمة الحماية الرقمية</a:t>
          </a:r>
          <a:endParaRPr lang="en-US" sz="1600" b="1" kern="1200" dirty="0">
            <a:latin typeface="Alexandria" pitchFamily="2" charset="-78"/>
            <a:cs typeface="Alexandria" pitchFamily="2" charset="-78"/>
          </a:endParaRPr>
        </a:p>
      </dsp:txBody>
      <dsp:txXfrm>
        <a:off x="2357453" y="3233124"/>
        <a:ext cx="6739327" cy="663868"/>
      </dsp:txXfrm>
    </dsp:sp>
    <dsp:sp modelId="{7193C2FF-A6DA-484B-B367-30FF9CB33906}">
      <dsp:nvSpPr>
        <dsp:cNvPr id="0" name=""/>
        <dsp:cNvSpPr/>
      </dsp:nvSpPr>
      <dsp:spPr>
        <a:xfrm>
          <a:off x="7364835" y="515170"/>
          <a:ext cx="458364" cy="458364"/>
        </a:xfrm>
        <a:prstGeom prst="downArrow">
          <a:avLst>
            <a:gd name="adj1" fmla="val 55000"/>
            <a:gd name="adj2" fmla="val 45000"/>
          </a:avLst>
        </a:prstGeom>
        <a:solidFill>
          <a:schemeClr val="l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467967" y="515170"/>
        <a:ext cx="252100" cy="344919"/>
      </dsp:txXfrm>
    </dsp:sp>
    <dsp:sp modelId="{C35D29FB-258D-4396-B4CC-7EE8BE000736}">
      <dsp:nvSpPr>
        <dsp:cNvPr id="0" name=""/>
        <dsp:cNvSpPr/>
      </dsp:nvSpPr>
      <dsp:spPr>
        <a:xfrm>
          <a:off x="7949035" y="1318288"/>
          <a:ext cx="458364" cy="458364"/>
        </a:xfrm>
        <a:prstGeom prst="downArrow">
          <a:avLst>
            <a:gd name="adj1" fmla="val 55000"/>
            <a:gd name="adj2" fmla="val 45000"/>
          </a:avLst>
        </a:prstGeom>
        <a:solidFill>
          <a:schemeClr val="l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052167" y="1318288"/>
        <a:ext cx="252100" cy="344919"/>
      </dsp:txXfrm>
    </dsp:sp>
    <dsp:sp modelId="{CB62B144-E862-4E04-BF78-C021C78E5315}">
      <dsp:nvSpPr>
        <dsp:cNvPr id="0" name=""/>
        <dsp:cNvSpPr/>
      </dsp:nvSpPr>
      <dsp:spPr>
        <a:xfrm>
          <a:off x="8533235" y="2109652"/>
          <a:ext cx="458364" cy="458364"/>
        </a:xfrm>
        <a:prstGeom prst="downArrow">
          <a:avLst>
            <a:gd name="adj1" fmla="val 55000"/>
            <a:gd name="adj2" fmla="val 45000"/>
          </a:avLst>
        </a:prstGeom>
        <a:solidFill>
          <a:schemeClr val="l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636367" y="2109652"/>
        <a:ext cx="252100" cy="344919"/>
      </dsp:txXfrm>
    </dsp:sp>
    <dsp:sp modelId="{801621C5-7BA5-4898-9E31-E959DCBEA3BA}">
      <dsp:nvSpPr>
        <dsp:cNvPr id="0" name=""/>
        <dsp:cNvSpPr/>
      </dsp:nvSpPr>
      <dsp:spPr>
        <a:xfrm>
          <a:off x="9117435" y="2920605"/>
          <a:ext cx="458364" cy="458364"/>
        </a:xfrm>
        <a:prstGeom prst="downArrow">
          <a:avLst>
            <a:gd name="adj1" fmla="val 55000"/>
            <a:gd name="adj2" fmla="val 45000"/>
          </a:avLst>
        </a:prstGeom>
        <a:solidFill>
          <a:schemeClr val="l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9220567" y="2920605"/>
        <a:ext cx="252100" cy="3449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D809EC-9C2C-46C1-BCE1-E8A82329F758}">
      <dsp:nvSpPr>
        <dsp:cNvPr id="0" name=""/>
        <dsp:cNvSpPr/>
      </dsp:nvSpPr>
      <dsp:spPr>
        <a:xfrm rot="16200000">
          <a:off x="-1275282"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الاطلاع والقراءة المستمرة</a:t>
          </a:r>
          <a:endParaRPr lang="en-US" sz="1400" b="1" kern="1200" dirty="0">
            <a:solidFill>
              <a:schemeClr val="tx1"/>
            </a:solidFill>
            <a:latin typeface="Alexandria" pitchFamily="2" charset="-78"/>
            <a:cs typeface="Alexandria" pitchFamily="2" charset="-78"/>
          </a:endParaRPr>
        </a:p>
      </dsp:txBody>
      <dsp:txXfrm rot="5400000">
        <a:off x="5183" y="760942"/>
        <a:ext cx="1243777" cy="2282824"/>
      </dsp:txXfrm>
    </dsp:sp>
    <dsp:sp modelId="{7C56F214-B9F8-4465-B8AE-D758B479A475}">
      <dsp:nvSpPr>
        <dsp:cNvPr id="0" name=""/>
        <dsp:cNvSpPr/>
      </dsp:nvSpPr>
      <dsp:spPr>
        <a:xfrm rot="16200000">
          <a:off x="61778"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حضور المناقشات العلمية </a:t>
          </a:r>
          <a:endParaRPr lang="en-US" sz="1400" b="1" kern="1200" dirty="0">
            <a:solidFill>
              <a:schemeClr val="tx1"/>
            </a:solidFill>
            <a:latin typeface="Alexandria" pitchFamily="2" charset="-78"/>
            <a:cs typeface="Alexandria" pitchFamily="2" charset="-78"/>
          </a:endParaRPr>
        </a:p>
      </dsp:txBody>
      <dsp:txXfrm rot="5400000">
        <a:off x="1342243" y="760942"/>
        <a:ext cx="1243777" cy="2282824"/>
      </dsp:txXfrm>
    </dsp:sp>
    <dsp:sp modelId="{0D861DAD-1783-4562-BE02-BE32B4FDF518}">
      <dsp:nvSpPr>
        <dsp:cNvPr id="0" name=""/>
        <dsp:cNvSpPr/>
      </dsp:nvSpPr>
      <dsp:spPr>
        <a:xfrm rot="16200000">
          <a:off x="1398839"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الخبرة العملية</a:t>
          </a:r>
          <a:endParaRPr lang="en-US" sz="1400" b="1" kern="1200" dirty="0">
            <a:solidFill>
              <a:schemeClr val="tx1"/>
            </a:solidFill>
            <a:latin typeface="Alexandria" pitchFamily="2" charset="-78"/>
            <a:cs typeface="Alexandria" pitchFamily="2" charset="-78"/>
          </a:endParaRPr>
        </a:p>
      </dsp:txBody>
      <dsp:txXfrm rot="5400000">
        <a:off x="2679304" y="760942"/>
        <a:ext cx="1243777" cy="2282824"/>
      </dsp:txXfrm>
    </dsp:sp>
    <dsp:sp modelId="{4836205E-ED08-4C39-A3BA-87C654645826}">
      <dsp:nvSpPr>
        <dsp:cNvPr id="0" name=""/>
        <dsp:cNvSpPr/>
      </dsp:nvSpPr>
      <dsp:spPr>
        <a:xfrm rot="16200000">
          <a:off x="2735900"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مشكلات المجتمع</a:t>
          </a:r>
          <a:endParaRPr lang="en-US" sz="1400" b="1" kern="1200" dirty="0">
            <a:solidFill>
              <a:schemeClr val="tx1"/>
            </a:solidFill>
            <a:latin typeface="Alexandria" pitchFamily="2" charset="-78"/>
            <a:cs typeface="Alexandria" pitchFamily="2" charset="-78"/>
          </a:endParaRPr>
        </a:p>
      </dsp:txBody>
      <dsp:txXfrm rot="5400000">
        <a:off x="4016365" y="760942"/>
        <a:ext cx="1243777" cy="2282824"/>
      </dsp:txXfrm>
    </dsp:sp>
    <dsp:sp modelId="{31FAC4BA-31C6-42E1-9443-E21357C4F1DF}">
      <dsp:nvSpPr>
        <dsp:cNvPr id="0" name=""/>
        <dsp:cNvSpPr/>
      </dsp:nvSpPr>
      <dsp:spPr>
        <a:xfrm rot="16200000">
          <a:off x="4072962"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التحديات العلمية</a:t>
          </a:r>
          <a:endParaRPr lang="en-US" sz="1400" b="1" kern="1200" dirty="0">
            <a:solidFill>
              <a:schemeClr val="tx1"/>
            </a:solidFill>
            <a:latin typeface="Alexandria" pitchFamily="2" charset="-78"/>
            <a:cs typeface="Alexandria" pitchFamily="2" charset="-78"/>
          </a:endParaRPr>
        </a:p>
      </dsp:txBody>
      <dsp:txXfrm rot="5400000">
        <a:off x="5353427" y="760942"/>
        <a:ext cx="1243777" cy="2282824"/>
      </dsp:txXfrm>
    </dsp:sp>
    <dsp:sp modelId="{0CE6EB44-883D-4CF0-AE3E-59C81055D5B6}">
      <dsp:nvSpPr>
        <dsp:cNvPr id="0" name=""/>
        <dsp:cNvSpPr/>
      </dsp:nvSpPr>
      <dsp:spPr>
        <a:xfrm rot="16200000">
          <a:off x="5410023"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التطورات التكنولوجية والرقمية</a:t>
          </a:r>
          <a:endParaRPr lang="en-US" sz="1400" b="1" kern="1200" dirty="0">
            <a:solidFill>
              <a:schemeClr val="tx1"/>
            </a:solidFill>
            <a:latin typeface="Alexandria" pitchFamily="2" charset="-78"/>
            <a:cs typeface="Alexandria" pitchFamily="2" charset="-78"/>
          </a:endParaRPr>
        </a:p>
      </dsp:txBody>
      <dsp:txXfrm rot="5400000">
        <a:off x="6690488" y="760942"/>
        <a:ext cx="1243777" cy="2282824"/>
      </dsp:txXfrm>
    </dsp:sp>
    <dsp:sp modelId="{C5691FAC-E8C8-48AA-862C-A2C713FB8D93}">
      <dsp:nvSpPr>
        <dsp:cNvPr id="0" name=""/>
        <dsp:cNvSpPr/>
      </dsp:nvSpPr>
      <dsp:spPr>
        <a:xfrm rot="16200000">
          <a:off x="6747084"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المتغيرات السياسية والاقتصادية</a:t>
          </a:r>
          <a:endParaRPr lang="en-US" sz="1400" b="1" kern="1200" dirty="0">
            <a:solidFill>
              <a:schemeClr val="tx1"/>
            </a:solidFill>
            <a:latin typeface="Alexandria" pitchFamily="2" charset="-78"/>
            <a:cs typeface="Alexandria" pitchFamily="2" charset="-78"/>
          </a:endParaRPr>
        </a:p>
      </dsp:txBody>
      <dsp:txXfrm rot="5400000">
        <a:off x="8027549" y="760942"/>
        <a:ext cx="1243777" cy="2282824"/>
      </dsp:txXfrm>
    </dsp:sp>
    <dsp:sp modelId="{8A1335EF-B087-4EB5-A786-9C642EB5A0FF}">
      <dsp:nvSpPr>
        <dsp:cNvPr id="0" name=""/>
        <dsp:cNvSpPr/>
      </dsp:nvSpPr>
      <dsp:spPr>
        <a:xfrm rot="16200000">
          <a:off x="8084145" y="1280465"/>
          <a:ext cx="3804708" cy="1243777"/>
        </a:xfrm>
        <a:prstGeom prst="flowChartManualOperati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150000"/>
            </a:lnSpc>
            <a:spcBef>
              <a:spcPct val="0"/>
            </a:spcBef>
            <a:spcAft>
              <a:spcPct val="35000"/>
            </a:spcAft>
            <a:buNone/>
          </a:pPr>
          <a:r>
            <a:rPr lang="ar-EG" sz="1400" b="1" kern="1200" dirty="0">
              <a:solidFill>
                <a:schemeClr val="tx1"/>
              </a:solidFill>
              <a:latin typeface="Alexandria" pitchFamily="2" charset="-78"/>
              <a:cs typeface="Alexandria" pitchFamily="2" charset="-78"/>
            </a:rPr>
            <a:t>المستجدات التشريعية والقضائية </a:t>
          </a:r>
          <a:endParaRPr lang="en-US" sz="1400" b="1" kern="1200" dirty="0">
            <a:solidFill>
              <a:schemeClr val="tx1"/>
            </a:solidFill>
            <a:latin typeface="Alexandria" pitchFamily="2" charset="-78"/>
            <a:cs typeface="Alexandria" pitchFamily="2" charset="-78"/>
          </a:endParaRPr>
        </a:p>
      </dsp:txBody>
      <dsp:txXfrm rot="5400000">
        <a:off x="9364610" y="760942"/>
        <a:ext cx="1243777" cy="2282824"/>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52C3D-3F13-17BF-201E-6D6777B19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DC72EE-92A5-2E9D-CBA9-E2854009C3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1E6EF4-ED30-42B7-7FB0-3C770BB2CC7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31B2EF8-1808-FDC7-DE0F-A4C55ACCBF46}"/>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30245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B9DC8-A8AD-D14E-AFC2-441E7199D2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228B03-EAFC-FA1B-A9E6-AD7583EC9C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6CFE17-BE5F-4EF4-7294-2604FCAF2FB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CBCACD7-6F07-A116-93F9-6C0D556890D9}"/>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52722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037847-5C41-4406-08D2-CF268636E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B526F-09F6-F097-18F9-1EE2030496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1786B7-40F9-E77B-4FC3-E7C9465E7F6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2131942-31F7-D3CE-7C59-A4717C03B998}"/>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58753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ACE54-9874-030A-5CCE-2F5730EEB0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963F2B-1F23-903B-A72C-09ECBABE6E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C1D66F-F93B-DA1A-1384-8E7B89A639D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5A741E0-4F04-C2E5-A606-8ED3E9E652C8}"/>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754894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5125048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46071-C811-B644-A677-69CB200540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7BF8F0-B812-0754-ACAF-FE98084395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4EB532-27C8-0BE3-9CA8-587FA4A1345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F0A2714-66F2-F645-BEB5-4EAFAB7FDB1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977072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D73A9-BA76-C027-8652-D34092B400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B11DB3-7A2A-E0AD-3CDD-6B3E5316AE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0DF3C4-E653-8B39-554F-C8921B2E8AC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10370A1-5410-9E1E-CBAA-05E856C7D7FE}"/>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0533311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1CCC-E926-10B1-5E92-3A8097F7B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CB97A8-EF02-0284-EA75-A532E0719F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BB5629-5EFD-181B-1FDA-491C94EA58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FC91B9-BD0B-A467-310E-1C13376B46F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58246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0143D-B76B-5A02-0D3F-11FFD21FD8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3CD58F-0CAA-C99A-97AE-9A0CC010FB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56DAE3-0547-6E5B-0263-FAFF27D1ECF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2265A4-011B-353B-A015-BB7690115C9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736238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7.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5994" y="3560661"/>
            <a:ext cx="5216525" cy="398780"/>
          </a:xfrm>
          <a:prstGeom prst="rect">
            <a:avLst/>
          </a:prstGeom>
          <a:noFill/>
        </p:spPr>
        <p:txBody>
          <a:bodyPr wrap="square" rtlCol="0">
            <a:spAutoFit/>
          </a:bodyPr>
          <a:lstStyle/>
          <a:p>
            <a:r>
              <a:rPr lang="en-US" sz="2000" dirty="0">
                <a:latin typeface="Alexandria" charset="0"/>
                <a:cs typeface="Alexandria" charset="0"/>
              </a:rPr>
              <a:t>Prepared by: Nourallah Elkolaly</a:t>
            </a:r>
          </a:p>
        </p:txBody>
      </p:sp>
      <p:sp>
        <p:nvSpPr>
          <p:cNvPr id="31" name="TextBox 30"/>
          <p:cNvSpPr txBox="1"/>
          <p:nvPr/>
        </p:nvSpPr>
        <p:spPr>
          <a:xfrm>
            <a:off x="187287" y="2200300"/>
            <a:ext cx="6485888" cy="1312154"/>
          </a:xfrm>
          <a:prstGeom prst="rect">
            <a:avLst/>
          </a:prstGeom>
          <a:noFill/>
        </p:spPr>
        <p:txBody>
          <a:bodyPr wrap="square" rtlCol="0">
            <a:spAutoFit/>
          </a:bodyPr>
          <a:lstStyle/>
          <a:p>
            <a:pPr>
              <a:lnSpc>
                <a:spcPct val="150000"/>
              </a:lnSpc>
            </a:pPr>
            <a:r>
              <a:rPr lang="ar-EG" sz="2800" b="1" dirty="0">
                <a:solidFill>
                  <a:srgbClr val="00B0F0"/>
                </a:solidFill>
                <a:latin typeface="Alexandria" charset="0"/>
                <a:cs typeface="Alexandria" charset="0"/>
              </a:rPr>
              <a:t>أساليب البحث العلمي القانوني</a:t>
            </a:r>
            <a:br>
              <a:rPr lang="ar-EG"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Research Methods for Law</a:t>
            </a:r>
          </a:p>
        </p:txBody>
      </p:sp>
      <p:sp>
        <p:nvSpPr>
          <p:cNvPr id="34" name="Rectangle: Rounded Corners 33"/>
          <p:cNvSpPr/>
          <p:nvPr/>
        </p:nvSpPr>
        <p:spPr>
          <a:xfrm>
            <a:off x="0" y="5833929"/>
            <a:ext cx="44702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40796F3C-D76C-3FB6-64B2-A3A2ACD822CB}"/>
              </a:ext>
            </a:extLst>
          </p:cNvPr>
          <p:cNvSpPr txBox="1"/>
          <p:nvPr/>
        </p:nvSpPr>
        <p:spPr>
          <a:xfrm>
            <a:off x="155642" y="5107021"/>
            <a:ext cx="1994171" cy="646331"/>
          </a:xfrm>
          <a:prstGeom prst="rect">
            <a:avLst/>
          </a:prstGeom>
          <a:noFill/>
        </p:spPr>
        <p:txBody>
          <a:bodyPr wrap="square" rtlCol="0">
            <a:spAutoFit/>
          </a:bodyPr>
          <a:lstStyle/>
          <a:p>
            <a:r>
              <a:rPr lang="en-US" sz="3600" b="1" dirty="0"/>
              <a:t>RML002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32316" y="2951080"/>
            <a:ext cx="6212170" cy="963597"/>
          </a:xfrm>
          <a:prstGeom prst="rect">
            <a:avLst/>
          </a:prstGeom>
          <a:noFill/>
        </p:spPr>
        <p:txBody>
          <a:bodyPr wrap="square" rtlCol="0">
            <a:spAutoFit/>
          </a:bodyPr>
          <a:lstStyle/>
          <a:p>
            <a:pPr algn="ctr" rtl="1">
              <a:lnSpc>
                <a:spcPct val="150000"/>
              </a:lnSpc>
            </a:pPr>
            <a:r>
              <a:rPr lang="ar-EG" sz="2000" b="1" dirty="0">
                <a:solidFill>
                  <a:srgbClr val="00AEEF"/>
                </a:solidFill>
                <a:latin typeface="Alexandria" charset="0"/>
                <a:cs typeface="Alexandria" charset="0"/>
              </a:rPr>
              <a:t>المرحلة السابقة على كتابة البحث القانوني</a:t>
            </a:r>
            <a:endParaRPr lang="en-US" sz="2000" b="1" dirty="0">
              <a:solidFill>
                <a:srgbClr val="00AEEF"/>
              </a:solidFill>
              <a:latin typeface="Alexandria" charset="0"/>
              <a:cs typeface="Alexandria" charset="0"/>
            </a:endParaRPr>
          </a:p>
          <a:p>
            <a:pPr algn="ctr" rtl="1">
              <a:lnSpc>
                <a:spcPct val="150000"/>
              </a:lnSpc>
            </a:pPr>
            <a:r>
              <a:rPr lang="ar-EG" sz="2000" b="1" dirty="0">
                <a:solidFill>
                  <a:srgbClr val="00AEEF"/>
                </a:solidFill>
                <a:latin typeface="Alexandria" charset="0"/>
                <a:cs typeface="Alexandria" charset="0"/>
              </a:rPr>
              <a:t>  </a:t>
            </a:r>
            <a:r>
              <a:rPr lang="ar-EG" sz="1600" dirty="0">
                <a:solidFill>
                  <a:srgbClr val="00AEEF"/>
                </a:solidFill>
                <a:latin typeface="Alexandria" charset="0"/>
                <a:cs typeface="Alexandria" charset="0"/>
              </a:rPr>
              <a:t>(اختيار الموضوع ،والعنوان ،والأجزاء الرئيسية لخطة البحث)</a:t>
            </a:r>
            <a:endParaRPr lang="en-US" sz="2000" dirty="0">
              <a:solidFill>
                <a:srgbClr val="00AEEF"/>
              </a:solidFill>
              <a:latin typeface="Alexandria" charset="0"/>
              <a:cs typeface="Alexandria" charset="0"/>
            </a:endParaRPr>
          </a:p>
        </p:txBody>
      </p:sp>
      <p:sp>
        <p:nvSpPr>
          <p:cNvPr id="10" name="Rectangle: Rounded Corners 9"/>
          <p:cNvSpPr/>
          <p:nvPr/>
        </p:nvSpPr>
        <p:spPr>
          <a:xfrm>
            <a:off x="6384737" y="4232260"/>
            <a:ext cx="416977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1572866" cy="584775"/>
          </a:xfrm>
          <a:prstGeom prst="rect">
            <a:avLst/>
          </a:prstGeom>
          <a:noFill/>
        </p:spPr>
        <p:txBody>
          <a:bodyPr wrap="none" rtlCol="0">
            <a:spAutoFit/>
          </a:bodyPr>
          <a:lstStyle/>
          <a:p>
            <a:r>
              <a:rPr lang="en-US" sz="3200" b="1" dirty="0"/>
              <a:t>RML002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Nourallah Elkolaly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76398" y="1065584"/>
            <a:ext cx="9936480" cy="4610100"/>
          </a:xfrm>
        </p:spPr>
      </p:pic>
      <p:sp>
        <p:nvSpPr>
          <p:cNvPr id="11" name="Rectangle 10"/>
          <p:cNvSpPr/>
          <p:nvPr/>
        </p:nvSpPr>
        <p:spPr>
          <a:xfrm>
            <a:off x="4990006" y="104960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66928" y="4832328"/>
            <a:ext cx="5415362" cy="1938288"/>
          </a:xfrm>
          <a:prstGeom prst="rect">
            <a:avLst/>
          </a:prstGeom>
          <a:noFill/>
        </p:spPr>
        <p:txBody>
          <a:bodyPr wrap="square">
            <a:spAutoFit/>
          </a:bodyPr>
          <a:lstStyle/>
          <a:p>
            <a:pPr algn="r" rtl="1">
              <a:lnSpc>
                <a:spcPct val="150000"/>
              </a:lnSpc>
            </a:pPr>
            <a:r>
              <a:rPr lang="ar-EG" sz="1600" b="1" dirty="0">
                <a:solidFill>
                  <a:srgbClr val="00AEEF"/>
                </a:solidFill>
                <a:latin typeface="Alexandria" charset="0"/>
                <a:cs typeface="Alexandria" charset="0"/>
              </a:rPr>
              <a:t>المرحلة السابقة على كتابة البحث القانوني</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اختيار موضوع البحث </a:t>
            </a:r>
            <a:endParaRPr lang="en-US" sz="1600" dirty="0">
              <a:latin typeface="Alexandria" charset="0"/>
              <a:cs typeface="Alexandria" charset="0"/>
            </a:endParaRP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الشروط اللازمة في موضوع البحث </a:t>
            </a:r>
            <a:endParaRPr lang="en-US" sz="1600" dirty="0">
              <a:latin typeface="Alexandria" charset="0"/>
              <a:cs typeface="Alexandria" charset="0"/>
            </a:endParaRP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تحديد الإشكالية القانونية وعنوان البحث</a:t>
            </a:r>
            <a:endParaRPr lang="en-US" sz="1600" dirty="0">
              <a:latin typeface="Alexandria" charset="0"/>
              <a:cs typeface="Alexandria" charset="0"/>
            </a:endParaRP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الأجزاء الرئيسية لخطة البحث</a:t>
            </a:r>
            <a:endParaRPr lang="en-US" sz="1600" dirty="0">
              <a:latin typeface="Alexandria" charset="0"/>
              <a:cs typeface="Alexandria" charset="0"/>
            </a:endParaRPr>
          </a:p>
        </p:txBody>
      </p:sp>
      <p:sp>
        <p:nvSpPr>
          <p:cNvPr id="41" name="TextBox 40"/>
          <p:cNvSpPr txBox="1"/>
          <p:nvPr/>
        </p:nvSpPr>
        <p:spPr>
          <a:xfrm>
            <a:off x="6301339" y="1259391"/>
            <a:ext cx="2917786"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139341" y="111987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141408" y="130555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FAB83-6E27-BF92-8A37-57DFFF09D9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C4291F-E153-6779-D130-CCE3968DF45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7EA18BD4-50A7-4175-7747-887D8C94EE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63C4EF-1E7D-E3CD-71A4-A724B4362ECD}"/>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258609-015E-0D34-9CBF-62AAF361F63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0371CDB2-C16F-F25E-3241-405A0FF6DB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5F52832-8463-9F39-681D-3B0B49D6EAFE}"/>
              </a:ext>
            </a:extLst>
          </p:cNvPr>
          <p:cNvSpPr txBox="1"/>
          <p:nvPr/>
        </p:nvSpPr>
        <p:spPr>
          <a:xfrm>
            <a:off x="762000" y="1927217"/>
            <a:ext cx="10636999" cy="5585440"/>
          </a:xfrm>
          <a:prstGeom prst="rect">
            <a:avLst/>
          </a:prstGeom>
          <a:noFill/>
        </p:spPr>
        <p:txBody>
          <a:bodyPr wrap="square" rtlCol="0">
            <a:spAutoFit/>
          </a:bodyPr>
          <a:lstStyle/>
          <a:p>
            <a:pPr algn="r" rtl="1">
              <a:lnSpc>
                <a:spcPct val="150000"/>
              </a:lnSpc>
            </a:pPr>
            <a:r>
              <a:rPr lang="ar-EG" sz="2400" dirty="0">
                <a:solidFill>
                  <a:srgbClr val="00AEEF"/>
                </a:solidFill>
                <a:latin typeface="Alexandria" charset="0"/>
                <a:cs typeface="Alexandria" charset="0"/>
              </a:rPr>
              <a:t>مقدمة </a:t>
            </a:r>
            <a:br>
              <a:rPr lang="ar-EG" dirty="0">
                <a:solidFill>
                  <a:schemeClr val="tx1"/>
                </a:solidFill>
                <a:latin typeface="Alexandria" charset="0"/>
                <a:cs typeface="Alexandria" charset="0"/>
              </a:rPr>
            </a:br>
            <a:r>
              <a:rPr lang="ar-EG" dirty="0">
                <a:solidFill>
                  <a:schemeClr val="tx1"/>
                </a:solidFill>
                <a:latin typeface="Alexandria" charset="0"/>
                <a:cs typeface="Alexandria" charset="0"/>
              </a:rPr>
              <a:t>عادةً ما يطلع الباحث على الأبحاث والرسائل، ويلاحظ أن تلك الرسائل تتضمن عناصر محددة مثل صفحة الغلاف، الشكر والإهداء، المقدمة، المتن، الخاتمة، المراجع، والفهرس.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قد يعتقد البعض أن تسلسل كتابة البحث هو نفسه تسلسل قراءته كما يظهر البحث في شكله النهائي، لكن الأمر ليس كذلك، فالباحث يبدأ بالقراءة والاطلاع ثم تحديد موضوع البحث والإشكالية، ووضع خطة البحث المبدئية، ثم استكمال جمع المادة العلمية و من ثم البدء في مرحلة الكتابة وتدوين المادة العلمية بكتابة متن البحث، وتوثيق المراجع، وكتابة المقدمة والخاتمة.</a:t>
            </a:r>
          </a:p>
          <a:p>
            <a:pPr algn="r" rtl="1">
              <a:lnSpc>
                <a:spcPct val="150000"/>
              </a:lnSpc>
            </a:pPr>
            <a:endParaRPr lang="ar-EG" dirty="0">
              <a:latin typeface="Alexandria" charset="0"/>
              <a:cs typeface="Alexandria" charset="0"/>
            </a:endParaRPr>
          </a:p>
          <a:p>
            <a:pPr algn="r" rtl="1">
              <a:lnSpc>
                <a:spcPct val="150000"/>
              </a:lnSpc>
            </a:pPr>
            <a:endParaRPr lang="ar-EG" dirty="0">
              <a:latin typeface="Alexandria" charset="0"/>
              <a:cs typeface="Alexandria" charset="0"/>
            </a:endParaRPr>
          </a:p>
          <a:p>
            <a:pPr algn="r" rtl="1">
              <a:lnSpc>
                <a:spcPct val="150000"/>
              </a:lnSpc>
            </a:pPr>
            <a:endParaRPr lang="ar-EG" dirty="0">
              <a:solidFill>
                <a:schemeClr val="tx1"/>
              </a:solidFill>
              <a:latin typeface="Alexandria" charset="0"/>
              <a:cs typeface="Alexandria" charset="0"/>
            </a:endParaRPr>
          </a:p>
          <a:p>
            <a:pPr algn="r" rtl="1">
              <a:lnSpc>
                <a:spcPct val="150000"/>
              </a:lnSpc>
            </a:pPr>
            <a:br>
              <a:rPr lang="ar-EG" dirty="0">
                <a:solidFill>
                  <a:schemeClr val="tx1"/>
                </a:solidFill>
                <a:latin typeface="Alexandria" charset="0"/>
                <a:cs typeface="Alexandria" charset="0"/>
              </a:rPr>
            </a:br>
            <a:endParaRPr lang="ar-EG" dirty="0">
              <a:solidFill>
                <a:schemeClr val="tx1"/>
              </a:solidFill>
              <a:latin typeface="Alexandria" charset="0"/>
              <a:cs typeface="Alexandria" charset="0"/>
            </a:endParaRPr>
          </a:p>
        </p:txBody>
      </p:sp>
    </p:spTree>
    <p:extLst>
      <p:ext uri="{BB962C8B-B14F-4D97-AF65-F5344CB8AC3E}">
        <p14:creationId xmlns:p14="http://schemas.microsoft.com/office/powerpoint/2010/main" val="3621374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2598B-EFEC-FB24-883D-2F0C6E68AF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83B65F-5A42-CF3F-578D-024C2F01D049}"/>
              </a:ext>
            </a:extLst>
          </p:cNvPr>
          <p:cNvSpPr/>
          <p:nvPr/>
        </p:nvSpPr>
        <p:spPr>
          <a:xfrm>
            <a:off x="776640" y="15699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FC63317-2FF4-A779-C91E-97B9157680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A5442E-CDC5-E291-63C3-C03627B3215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67F433-A75D-53AB-1F19-54690717603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807F0D85-246A-7D54-7451-4A66EBFB4B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C4BBFAAD-FF48-D350-25CA-C73D68B66AC3}"/>
              </a:ext>
            </a:extLst>
          </p:cNvPr>
          <p:cNvSpPr txBox="1"/>
          <p:nvPr/>
        </p:nvSpPr>
        <p:spPr>
          <a:xfrm>
            <a:off x="1034144" y="1878112"/>
            <a:ext cx="10418324" cy="3888821"/>
          </a:xfrm>
          <a:prstGeom prst="rect">
            <a:avLst/>
          </a:prstGeom>
          <a:noFill/>
        </p:spPr>
        <p:txBody>
          <a:bodyPr wrap="square">
            <a:spAutoFit/>
          </a:bodyPr>
          <a:lstStyle/>
          <a:p>
            <a:pPr algn="r" rtl="1">
              <a:lnSpc>
                <a:spcPct val="200000"/>
              </a:lnSpc>
            </a:pPr>
            <a:r>
              <a:rPr lang="ar-EG" sz="1800" dirty="0">
                <a:solidFill>
                  <a:schemeClr val="tx1"/>
                </a:solidFill>
                <a:latin typeface="Alexandria" charset="0"/>
                <a:cs typeface="Alexandria" charset="0"/>
              </a:rPr>
              <a:t>يدرك الباحث القانوني الحقيقي أن كتابة وصياغة الأفكار وتنسيقها في البحث لا تتم بمجرد تقسيم شكلي موحد متبع، بل هي عملية تتطلب تفكيراً وتحليلاً مستمراً وبناءً منطقياً منظماً. </a:t>
            </a:r>
          </a:p>
          <a:p>
            <a:pPr algn="r" rtl="1">
              <a:lnSpc>
                <a:spcPct val="200000"/>
              </a:lnSpc>
            </a:pPr>
            <a:endParaRPr lang="ar-EG" sz="1800" dirty="0">
              <a:solidFill>
                <a:schemeClr val="tx1"/>
              </a:solidFill>
              <a:latin typeface="Alexandria" charset="0"/>
              <a:cs typeface="Alexandria" charset="0"/>
            </a:endParaRPr>
          </a:p>
          <a:p>
            <a:pPr algn="r" rtl="1">
              <a:lnSpc>
                <a:spcPct val="200000"/>
              </a:lnSpc>
            </a:pPr>
            <a:r>
              <a:rPr lang="ar-EG" sz="1800" dirty="0">
                <a:solidFill>
                  <a:schemeClr val="tx1"/>
                </a:solidFill>
                <a:latin typeface="Alexandria" charset="0"/>
                <a:cs typeface="Alexandria" charset="0"/>
              </a:rPr>
              <a:t>لم يتفق فقهاء القانون على عدد مراحل إعداد البحث ، إلا أن الجميع يتفق على أنها مراحل مترابطة تسلم كل منها للأخرى ولا يمكن فصلها. لذا، سنقسم في دراستنا مراحل إعداد البحث القانوني إلى ثلاث مراحل أساسية: المرحلة السابقة لكتابة البحث، مرحلة كتابة البحث، والمرحلة اللاحقة على كتابته، حيث سنستعرض بالتفصيل كل مرحلة وما تتضمنه من خطوات.</a:t>
            </a:r>
            <a:endParaRPr lang="ar-EG" sz="1800" dirty="0">
              <a:latin typeface="Alexandria" charset="0"/>
              <a:cs typeface="Alexandria" charset="0"/>
            </a:endParaRPr>
          </a:p>
        </p:txBody>
      </p:sp>
    </p:spTree>
    <p:extLst>
      <p:ext uri="{BB962C8B-B14F-4D97-AF65-F5344CB8AC3E}">
        <p14:creationId xmlns:p14="http://schemas.microsoft.com/office/powerpoint/2010/main" val="17564745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090" b="8090"/>
          <a:stretch/>
        </p:blipFill>
        <p:spPr>
          <a:xfrm>
            <a:off x="6096000" y="1397680"/>
            <a:ext cx="4962146" cy="2495550"/>
          </a:xfrm>
        </p:spPr>
      </p:pic>
      <p:sp>
        <p:nvSpPr>
          <p:cNvPr id="6" name="Rectangle 5"/>
          <p:cNvSpPr/>
          <p:nvPr/>
        </p:nvSpPr>
        <p:spPr>
          <a:xfrm>
            <a:off x="1074835" y="2775634"/>
            <a:ext cx="4222539" cy="1773884"/>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sz="1600" dirty="0">
                <a:latin typeface="Alexandria" charset="0"/>
                <a:cs typeface="Alexandria" charset="0"/>
              </a:rPr>
              <a:t>الشروط اللازمة في موضوع البحث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جدة الموضوع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توافر مراجع ومصادر للمادة العلمية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تحديد الموضوع</a:t>
            </a:r>
          </a:p>
          <a:p>
            <a:pPr algn="r" rtl="1">
              <a:lnSpc>
                <a:spcPct val="120000"/>
              </a:lnSpc>
            </a:pPr>
            <a:endParaRPr lang="en-US" sz="1200" dirty="0">
              <a:latin typeface="Alexandria" charset="0"/>
              <a:cs typeface="Alexandria" charset="0"/>
            </a:endParaRPr>
          </a:p>
        </p:txBody>
      </p:sp>
      <p:sp>
        <p:nvSpPr>
          <p:cNvPr id="7" name="Rectangle 6"/>
          <p:cNvSpPr/>
          <p:nvPr/>
        </p:nvSpPr>
        <p:spPr>
          <a:xfrm>
            <a:off x="1310806" y="2022099"/>
            <a:ext cx="4747323" cy="432683"/>
          </a:xfrm>
          <a:prstGeom prst="rect">
            <a:avLst/>
          </a:prstGeom>
        </p:spPr>
        <p:txBody>
          <a:bodyPr wrap="square">
            <a:spAutoFit/>
          </a:bodyPr>
          <a:lstStyle/>
          <a:p>
            <a:pPr algn="ctr" rtl="1">
              <a:lnSpc>
                <a:spcPct val="120000"/>
              </a:lnSpc>
            </a:pPr>
            <a:r>
              <a:rPr lang="ar-EG" sz="2000" b="1" dirty="0">
                <a:latin typeface="Alexandria" charset="0"/>
                <a:cs typeface="Alexandria" charset="0"/>
              </a:rPr>
              <a:t>اختيار موضوع البحث </a:t>
            </a:r>
            <a:endParaRPr lang="en-US" sz="2000" b="1"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C1465-EE09-DD06-424F-235A12F75FA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8F0F621-7932-E5BD-7F14-5800B57B2D2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25CAD219-E264-C745-FB54-5AD522AA28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FD50A8F-01E5-77D3-4DF3-993F6C76D7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DCE0271-A40C-C892-BC40-BCE3B7B96BF2}"/>
              </a:ext>
            </a:extLst>
          </p:cNvPr>
          <p:cNvSpPr txBox="1"/>
          <p:nvPr/>
        </p:nvSpPr>
        <p:spPr>
          <a:xfrm>
            <a:off x="2575078" y="1167572"/>
            <a:ext cx="6747932" cy="583814"/>
          </a:xfrm>
          <a:prstGeom prst="rect">
            <a:avLst/>
          </a:prstGeom>
          <a:noFill/>
        </p:spPr>
        <p:txBody>
          <a:bodyPr wrap="square" rtlCol="0">
            <a:spAutoFit/>
          </a:bodyPr>
          <a:lstStyle/>
          <a:p>
            <a:pPr algn="r" rtl="1">
              <a:lnSpc>
                <a:spcPct val="150000"/>
              </a:lnSpc>
            </a:pPr>
            <a:r>
              <a:rPr lang="ar-EG" sz="2400" b="1" dirty="0">
                <a:solidFill>
                  <a:srgbClr val="00AEEF"/>
                </a:solidFill>
                <a:latin typeface="Alexandria" charset="0"/>
                <a:cs typeface="Alexandria" charset="0"/>
              </a:rPr>
              <a:t>اختيار موضوع البحث</a:t>
            </a:r>
          </a:p>
        </p:txBody>
      </p:sp>
      <p:sp>
        <p:nvSpPr>
          <p:cNvPr id="32" name="Rectangle 31">
            <a:extLst>
              <a:ext uri="{FF2B5EF4-FFF2-40B4-BE49-F238E27FC236}">
                <a16:creationId xmlns:a16="http://schemas.microsoft.com/office/drawing/2014/main" id="{5150BF55-F322-0B1F-034E-855EE38AC65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601E6DB-3BDE-8866-27A9-05630B3DAC3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CD79B931-F848-181C-34B2-34A8B871068C}"/>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65D76C6-9160-6C07-EDAD-1ECF90327B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CBAE0BC7-7073-CB31-8E12-1195910E131C}"/>
              </a:ext>
            </a:extLst>
          </p:cNvPr>
          <p:cNvSpPr txBox="1"/>
          <p:nvPr/>
        </p:nvSpPr>
        <p:spPr>
          <a:xfrm>
            <a:off x="2917371" y="2688851"/>
            <a:ext cx="8969829" cy="3815468"/>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اختيار موضوع البحث هو مسؤولية الباحث في المقام الأول، ويجب أن تتوفر في الموضوع شروط معينة، مع تحديد إشكاليته وعنوانه بدقة. </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سنتناول معاً شروط اختيار موضوع البحث أولاً، ثم كيفية تحديد إشكاليته وعنوانه.</a:t>
            </a:r>
            <a:br>
              <a:rPr lang="ar-EG" sz="2000" dirty="0">
                <a:latin typeface="Alexandria" charset="0"/>
                <a:cs typeface="Alexandria" charset="0"/>
              </a:rPr>
            </a:br>
            <a:br>
              <a:rPr lang="ar-EG" sz="2000" dirty="0">
                <a:latin typeface="Alexandria" charset="0"/>
                <a:cs typeface="Alexandria" charset="0"/>
              </a:rPr>
            </a:br>
            <a:br>
              <a:rPr lang="ar-EG" sz="2000" dirty="0">
                <a:latin typeface="Alexandria" charset="0"/>
                <a:cs typeface="Alexandria" charset="0"/>
              </a:rPr>
            </a:br>
            <a:br>
              <a:rPr lang="ar-EG" sz="2000" dirty="0">
                <a:latin typeface="Alexandria" charset="0"/>
                <a:cs typeface="Alexandria" charset="0"/>
              </a:rPr>
            </a:br>
            <a:endParaRPr lang="ar-EG" sz="2400" dirty="0">
              <a:latin typeface="Alexandria" charset="0"/>
              <a:cs typeface="Alexandria" charset="0"/>
            </a:endParaRPr>
          </a:p>
        </p:txBody>
      </p:sp>
    </p:spTree>
    <p:extLst>
      <p:ext uri="{BB962C8B-B14F-4D97-AF65-F5344CB8AC3E}">
        <p14:creationId xmlns:p14="http://schemas.microsoft.com/office/powerpoint/2010/main" val="1299744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2B33B-F70C-75F3-8A84-8139FA2F67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56D3B1-EDDC-9DE6-4FC3-96A9254DC16A}"/>
              </a:ext>
            </a:extLst>
          </p:cNvPr>
          <p:cNvSpPr/>
          <p:nvPr/>
        </p:nvSpPr>
        <p:spPr>
          <a:xfrm>
            <a:off x="821543" y="17163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CB5B070B-1EA5-856F-337B-63CBFA4C8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02C71B-A0CD-2489-A250-94E8AE538604}"/>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927858-DB44-422F-75A1-F50C2A5EE23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400BF5D0-581F-CBB6-ADFA-3FCA578EE8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F50BBF7-988B-285A-ECD6-B2DC0606D456}"/>
              </a:ext>
            </a:extLst>
          </p:cNvPr>
          <p:cNvSpPr txBox="1"/>
          <p:nvPr/>
        </p:nvSpPr>
        <p:spPr>
          <a:xfrm>
            <a:off x="2198914" y="1045029"/>
            <a:ext cx="8109857"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الشروط الواجب توافرها في موضوع البحث</a:t>
            </a:r>
            <a:endParaRPr lang="en-US" sz="2400" dirty="0">
              <a:solidFill>
                <a:srgbClr val="00AEEF"/>
              </a:solidFill>
              <a:latin typeface="Alexandria Black" pitchFamily="2" charset="-78"/>
              <a:cs typeface="Alexandria Black" pitchFamily="2" charset="-78"/>
            </a:endParaRPr>
          </a:p>
        </p:txBody>
      </p:sp>
      <p:graphicFrame>
        <p:nvGraphicFramePr>
          <p:cNvPr id="4" name="Diagram 3">
            <a:extLst>
              <a:ext uri="{FF2B5EF4-FFF2-40B4-BE49-F238E27FC236}">
                <a16:creationId xmlns:a16="http://schemas.microsoft.com/office/drawing/2014/main" id="{283E1D11-855C-5CEC-CD18-8D0A13CAAC24}"/>
              </a:ext>
            </a:extLst>
          </p:cNvPr>
          <p:cNvGraphicFramePr/>
          <p:nvPr>
            <p:extLst>
              <p:ext uri="{D42A27DB-BD31-4B8C-83A1-F6EECF244321}">
                <p14:modId xmlns:p14="http://schemas.microsoft.com/office/powerpoint/2010/main" val="1127073261"/>
              </p:ext>
            </p:extLst>
          </p:nvPr>
        </p:nvGraphicFramePr>
        <p:xfrm>
          <a:off x="1004263" y="2228559"/>
          <a:ext cx="6139543" cy="355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191D7E53-A05F-5695-584C-74D2607021D6}"/>
              </a:ext>
            </a:extLst>
          </p:cNvPr>
          <p:cNvSpPr txBox="1"/>
          <p:nvPr/>
        </p:nvSpPr>
        <p:spPr>
          <a:xfrm>
            <a:off x="6372775" y="2642913"/>
            <a:ext cx="4811486" cy="2122953"/>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دعونا نتفق أنه ليس كل موضوع يطرأ على ذهن الباحث، يمكن أن يكون موضوعاً للبحث، فهناك شروط يجب أن تتوافر في الموضوع حتى نستطيع تناوله في بحث علمي قانوني وفقاً لمنهجية سليمة.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809382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1EC94-ACA8-2900-1DA0-99B895A7F3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881A03-7BAD-0CCD-0092-49C5A50B78F6}"/>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E03C9564-0108-7936-D174-FCD74EB01A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09345C-A9C9-B519-57D5-61B488B3F822}"/>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8D416E-EF88-0A4E-7CA5-238C735071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FDF07088-557C-910B-A553-9513E8EFD1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899D189-072A-722A-2494-C5E21EE30220}"/>
              </a:ext>
            </a:extLst>
          </p:cNvPr>
          <p:cNvSpPr txBox="1"/>
          <p:nvPr/>
        </p:nvSpPr>
        <p:spPr>
          <a:xfrm>
            <a:off x="1001486" y="2120699"/>
            <a:ext cx="10202930" cy="3467039"/>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المقصود بجدة الموضوع</a:t>
            </a:r>
          </a:p>
          <a:p>
            <a:pPr algn="r" rtl="1">
              <a:lnSpc>
                <a:spcPct val="150000"/>
              </a:lnSpc>
            </a:pPr>
            <a:r>
              <a:rPr lang="ar-EG" sz="1600" dirty="0">
                <a:latin typeface="Alexandria" charset="0"/>
                <a:cs typeface="Alexandria" charset="0"/>
              </a:rPr>
              <a:t>يعتبر البحث جديداً عندما يتمكن الباحث من تقديم حلول لإشكالية أو ظاهرة معينة، وفقاً للمنهج العلمي، استجابة لاحتياجات المجتمع.</a:t>
            </a:r>
          </a:p>
          <a:p>
            <a:pPr algn="r" rtl="1">
              <a:lnSpc>
                <a:spcPct val="150000"/>
              </a:lnSpc>
            </a:pPr>
            <a:endParaRPr lang="ar-EG" sz="1600" dirty="0">
              <a:latin typeface="Alexandria" charset="0"/>
              <a:cs typeface="Alexandria" charset="0"/>
            </a:endParaRPr>
          </a:p>
          <a:p>
            <a:pPr algn="r" rtl="1">
              <a:lnSpc>
                <a:spcPct val="150000"/>
              </a:lnSpc>
            </a:pPr>
            <a:r>
              <a:rPr lang="ar-EG" sz="1600" dirty="0">
                <a:solidFill>
                  <a:srgbClr val="00AEEF"/>
                </a:solidFill>
                <a:latin typeface="Alexandria" charset="0"/>
                <a:cs typeface="Alexandria" charset="0"/>
              </a:rPr>
              <a:t>لذلك، ينبغي أن تتوافر الشروط التالية</a:t>
            </a:r>
            <a:r>
              <a:rPr lang="en-US" sz="1600" dirty="0">
                <a:solidFill>
                  <a:srgbClr val="00AEEF"/>
                </a:solidFill>
                <a:latin typeface="Alexandria" charset="0"/>
                <a:cs typeface="Alexandria" charset="0"/>
              </a:rPr>
              <a:t>:</a:t>
            </a:r>
            <a:endParaRPr lang="ar-EG" sz="1600" dirty="0">
              <a:latin typeface="Alexandria" charset="0"/>
              <a:cs typeface="Alexandria" charset="0"/>
            </a:endParaRP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أن يتناول البحث إشكالية عملية تستدعي التحليل والدراسة، ويجب أن يكون الغرض من البحث هو الوصول إلى حل عملي من نتائج وتوصيات يصل إليها الباحث.</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أن يكون حل الإشكالية ذا فائدة ملموسة، سواء على مستوى المجتمع المحلي للباحث أو على المستوى الدولي، سواء في الوقت الحالي أو في المستقبل.</a:t>
            </a:r>
          </a:p>
        </p:txBody>
      </p:sp>
      <p:sp>
        <p:nvSpPr>
          <p:cNvPr id="3" name="TextBox 2">
            <a:extLst>
              <a:ext uri="{FF2B5EF4-FFF2-40B4-BE49-F238E27FC236}">
                <a16:creationId xmlns:a16="http://schemas.microsoft.com/office/drawing/2014/main" id="{620E31EE-FD3F-D14E-775E-14ABC73B45A9}"/>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جدة الموضوع</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3161875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17A81-6727-F6A1-89D0-80A18F74A1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CC29C6-1D1A-1249-73BC-28DC9511558A}"/>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83B6576-A425-1367-4D8B-6D1DD1CB31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A630AE-13B6-B489-09DF-D27F82F165F9}"/>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A8CAE2-560D-8943-6BD5-ABCA1F39EBF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C8C14924-E25C-DF0B-A48A-DEFCFBE30A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8989C2A-246A-2D70-1B44-6BD630F5A401}"/>
              </a:ext>
            </a:extLst>
          </p:cNvPr>
          <p:cNvSpPr txBox="1"/>
          <p:nvPr/>
        </p:nvSpPr>
        <p:spPr>
          <a:xfrm>
            <a:off x="903514" y="2120699"/>
            <a:ext cx="10300902" cy="3744038"/>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نؤكد على أن المقصود بجدة الموضوع ليس أن يكون غير مطروق من قبل إطلاقاً ولا أن يكون فقط مرتبط بالمعلومات التكنولوجية الحديثة.</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وإنما يعني أن يكون للبحث قيمة مضافة من خلال تقديم رؤية جديدة أو معالجة من منظور مختلف لموضوع سبق تناوله؛ فيوسع الباحث دائرة الفهم أو يقدم حلولاً أكثر فعالية لإشكالية قائمة. </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يمكن أن يكون التجديد من خلال تحليل معمق لموضوع تقليدي بزاوية مختلفة، أو من خلال تطبيق القواعد القانونية على وقائع حديثة لم تُدرس بشكل كافٍ، أو بإجراء مقارنات بين أنظمة قانونية مختلفة لتقديم مقترحات لتطوير التشريعات الوطنية. </a:t>
            </a:r>
          </a:p>
          <a:p>
            <a:pPr algn="r" rtl="1">
              <a:lnSpc>
                <a:spcPct val="150000"/>
              </a:lnSpc>
            </a:pPr>
            <a:r>
              <a:rPr lang="ar-EG" sz="1600" dirty="0">
                <a:latin typeface="Alexandria" charset="0"/>
                <a:cs typeface="Alexandria" charset="0"/>
              </a:rPr>
              <a:t>فالمهم أن يسهم البحث في إثراء المعرفة القانونية ويضيف لبنة جديدة إلى البناء العلمي القائم.</a:t>
            </a:r>
          </a:p>
        </p:txBody>
      </p:sp>
      <p:sp>
        <p:nvSpPr>
          <p:cNvPr id="3" name="TextBox 2">
            <a:extLst>
              <a:ext uri="{FF2B5EF4-FFF2-40B4-BE49-F238E27FC236}">
                <a16:creationId xmlns:a16="http://schemas.microsoft.com/office/drawing/2014/main" id="{485C527D-3DE6-C2E0-F18F-009CB2071647}"/>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جدة الموضوع</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24874991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3D44F-9C43-51FC-A477-752D30D292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7C0158-D14F-C9C3-07B6-AD537CE21BAD}"/>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4851F3F1-023F-D72D-9900-64D6EC862D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F3575F-DED8-D343-ED98-5271EF12C646}"/>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C5C046-4079-1F33-F289-4163CA02AF2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92DA6977-511E-AB81-47C8-E6D5139A53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378CDA2-1AD8-59DF-F35C-5E0584302182}"/>
              </a:ext>
            </a:extLst>
          </p:cNvPr>
          <p:cNvSpPr txBox="1"/>
          <p:nvPr/>
        </p:nvSpPr>
        <p:spPr>
          <a:xfrm>
            <a:off x="1175658" y="2273099"/>
            <a:ext cx="9952558" cy="2953950"/>
          </a:xfrm>
          <a:prstGeom prst="rect">
            <a:avLst/>
          </a:prstGeom>
          <a:noFill/>
        </p:spPr>
        <p:txBody>
          <a:bodyPr wrap="square" rtlCol="0">
            <a:spAutoFit/>
          </a:bodyPr>
          <a:lstStyle/>
          <a:p>
            <a:pPr algn="r" rtl="1">
              <a:lnSpc>
                <a:spcPct val="150000"/>
              </a:lnSpc>
            </a:pPr>
            <a:r>
              <a:rPr lang="ar-EG" dirty="0">
                <a:latin typeface="Alexandria" charset="0"/>
                <a:cs typeface="Alexandria" charset="0"/>
              </a:rPr>
              <a:t>من المعروف أن الباحث لا يبدأ من الصفر، بل يبني على ما وصل إليه الآخرون، فهو حلقة في سلسلة.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لذا يجب أن يمتلك الباحث الأدوات اللازمة للوصول إلى حلول إشكاليته القانونية محل البحث، وذلك بما يتناسب مع إمكانياته العقلية والمادية.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وإذا لم تكن هذه الأدوات متاحة، فعليه البحث عن إشكالية أخرى يمكنه تناولها بشكل أفضل.</a:t>
            </a:r>
          </a:p>
        </p:txBody>
      </p:sp>
      <p:sp>
        <p:nvSpPr>
          <p:cNvPr id="3" name="TextBox 2">
            <a:extLst>
              <a:ext uri="{FF2B5EF4-FFF2-40B4-BE49-F238E27FC236}">
                <a16:creationId xmlns:a16="http://schemas.microsoft.com/office/drawing/2014/main" id="{B612E245-0232-7BED-63A0-E669E2742E39}"/>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توفر المادة العلمية</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42198952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B37F3-CCE9-9E09-35A8-62CCD9114C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A913C0-534F-4D50-22E4-85CEE120538C}"/>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8AE8F3E4-558C-86B1-858B-090E0C6540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6B5A60-6C41-8538-73FB-14025661C27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0027EB-D759-9AE3-80EE-71F5EFD2117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11906435-3857-299C-EAC1-3342091CC0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80F1A05-A4E1-7109-4949-550303B7ACC5}"/>
              </a:ext>
            </a:extLst>
          </p:cNvPr>
          <p:cNvSpPr txBox="1"/>
          <p:nvPr/>
        </p:nvSpPr>
        <p:spPr>
          <a:xfrm>
            <a:off x="1175658" y="2273099"/>
            <a:ext cx="9952558" cy="3271921"/>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كما ينبغي التأكد من مدى توفر المراجع الفقهية، القضائية، والتشريعية المتعلقة بالموضوع، فقد تكون المراجع النظرية قليلة، لكن التطبيقات القضائية في القوانين المقارنة متوفرة بشكل كبير.</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 فمثلاً قد تكون إشكالية البحث متوفر لها سوابق وأحكام قضائية كثيرة، لكن غير متوفر لها مراجع ودراسات فقهية ولا تنظمها نصوص قانونية واضحة؛ هنا تكون الدراسة تطبيقية عملية أكثر من كونها نظرية.</a:t>
            </a:r>
          </a:p>
        </p:txBody>
      </p:sp>
      <p:sp>
        <p:nvSpPr>
          <p:cNvPr id="3" name="TextBox 2">
            <a:extLst>
              <a:ext uri="{FF2B5EF4-FFF2-40B4-BE49-F238E27FC236}">
                <a16:creationId xmlns:a16="http://schemas.microsoft.com/office/drawing/2014/main" id="{FAD7EA17-F24D-5F19-0988-EA4EC3B14989}"/>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توفر المادة العلمية</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20781244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EEE4D-215A-5262-464F-A81C0FA10B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7804EC-50AF-BC69-2495-1BF4DE821550}"/>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850875BA-9D64-ED9C-AD5E-C276D5B2D8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AE8330-B02B-1625-EE50-B1AB8059F01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EC2DBA-ECF0-1A77-6A82-1AED1635487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A5A42D79-C5BD-0B2D-944B-60E37EC56A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4EC6A94-C716-8737-5A0F-8C5A6EAA1DCC}"/>
              </a:ext>
            </a:extLst>
          </p:cNvPr>
          <p:cNvSpPr txBox="1"/>
          <p:nvPr/>
        </p:nvSpPr>
        <p:spPr>
          <a:xfrm>
            <a:off x="1194651" y="2067893"/>
            <a:ext cx="9952558" cy="3733586"/>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يتطلب البحث العلمي التنقيب والتحقيق في جزئية أو إشكالية أو فرضية معينة، بحيث يتناولها الباحث بالدراسة الشاملة، سواء من خلال التأصيل أو التحليل أو المقارنة، مع الإلمام بجميع تفاصيلها للوصول إلى استنتاجات أو نظريات متكاملة حولها.</a:t>
            </a:r>
            <a:endParaRPr lang="en-US" sz="2000" dirty="0">
              <a:latin typeface="Alexandria" charset="0"/>
              <a:cs typeface="Alexandria" charset="0"/>
            </a:endParaRPr>
          </a:p>
          <a:p>
            <a:pPr algn="r" rtl="1">
              <a:lnSpc>
                <a:spcPct val="150000"/>
              </a:lnSpc>
            </a:pPr>
            <a:endParaRPr lang="en-US" sz="2000" dirty="0">
              <a:latin typeface="Alexandria" charset="0"/>
              <a:cs typeface="Alexandria" charset="0"/>
            </a:endParaRPr>
          </a:p>
          <a:p>
            <a:pPr algn="r" rtl="1">
              <a:lnSpc>
                <a:spcPct val="150000"/>
              </a:lnSpc>
            </a:pPr>
            <a:r>
              <a:rPr lang="ar-EG" sz="2000" dirty="0">
                <a:latin typeface="Alexandria" charset="0"/>
                <a:cs typeface="Alexandria" charset="0"/>
              </a:rPr>
              <a:t>بناءً على ذلك، ينبغي أن يكون موضوع البحث معتدلاً بين العمومية الشديدة والضيق الشديد؛ إذ يكمن تميّز الباحث في اختيار موضوع يمكنه استكشافه بشكل متوازن، دون إفراط أو تفريط.</a:t>
            </a:r>
            <a:endParaRPr lang="en-US" sz="2000" dirty="0">
              <a:latin typeface="Alexandria" charset="0"/>
              <a:cs typeface="Alexandria" charset="0"/>
            </a:endParaRPr>
          </a:p>
          <a:p>
            <a:pPr algn="r" rtl="1">
              <a:lnSpc>
                <a:spcPct val="150000"/>
              </a:lnSpc>
            </a:pPr>
            <a:endParaRPr lang="en-US" sz="2000" dirty="0">
              <a:latin typeface="Alexandria" charset="0"/>
              <a:cs typeface="Alexandria" charset="0"/>
            </a:endParaRPr>
          </a:p>
        </p:txBody>
      </p:sp>
      <p:sp>
        <p:nvSpPr>
          <p:cNvPr id="3" name="TextBox 2">
            <a:extLst>
              <a:ext uri="{FF2B5EF4-FFF2-40B4-BE49-F238E27FC236}">
                <a16:creationId xmlns:a16="http://schemas.microsoft.com/office/drawing/2014/main" id="{E6D8B92E-0AC3-D7DC-AD1F-15E434F974BC}"/>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تحديد الموضوع </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40675946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5A3A9-F358-C61F-EA7F-CB20C43269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209620-2B2A-1949-0646-47C860778FFD}"/>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97423FAC-1715-F692-3D1E-1ECFD74DDA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8EC618-DE37-CB5A-CECA-90B00453BBB3}"/>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3DB234-C2BE-D34C-0C04-062622E8938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881243B7-5EBD-CD68-A6A0-CB8C992ED9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748313-F665-A287-E19D-CD695F13593F}"/>
              </a:ext>
            </a:extLst>
          </p:cNvPr>
          <p:cNvSpPr txBox="1"/>
          <p:nvPr/>
        </p:nvSpPr>
        <p:spPr>
          <a:xfrm>
            <a:off x="1295402" y="2109814"/>
            <a:ext cx="9952558" cy="3271921"/>
          </a:xfrm>
          <a:prstGeom prst="rect">
            <a:avLst/>
          </a:prstGeom>
          <a:noFill/>
        </p:spPr>
        <p:txBody>
          <a:bodyPr wrap="square" rtlCol="0">
            <a:spAutoFit/>
          </a:bodyPr>
          <a:lstStyle/>
          <a:p>
            <a:pPr algn="r" rtl="1">
              <a:lnSpc>
                <a:spcPct val="150000"/>
              </a:lnSpc>
            </a:pPr>
            <a:endParaRPr lang="en-US" sz="2000" dirty="0">
              <a:latin typeface="Alexandria" charset="0"/>
              <a:cs typeface="Alexandria" charset="0"/>
            </a:endParaRPr>
          </a:p>
          <a:p>
            <a:pPr algn="r" rtl="1">
              <a:lnSpc>
                <a:spcPct val="150000"/>
              </a:lnSpc>
            </a:pPr>
            <a:r>
              <a:rPr lang="ar-EG" sz="2000" dirty="0">
                <a:latin typeface="Alexandria" charset="0"/>
                <a:cs typeface="Alexandria" charset="0"/>
              </a:rPr>
              <a:t>على الرغم من أن لكل من المواضيع العامة والضيقة مزاياها وعيوبها؛ لكن يُنصح دائماً بتجنب الموضوعات الواسعة جداً، لأنها قد تؤدي إلى معالجة سطحية غير متعمقة.</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 فيمكننا أن نتدرج مع الموضوع من العام إلى الخاص حتى نختار نطاق الموضوع الذي يناسبنا، فبمعرفة آلية تضييق نطاق الموضوع يمكننا الاختيار بين الموضوعات التي تناسب حجم البحث الذي نقوم بإعداده.</a:t>
            </a:r>
          </a:p>
        </p:txBody>
      </p:sp>
      <p:sp>
        <p:nvSpPr>
          <p:cNvPr id="3" name="TextBox 2">
            <a:extLst>
              <a:ext uri="{FF2B5EF4-FFF2-40B4-BE49-F238E27FC236}">
                <a16:creationId xmlns:a16="http://schemas.microsoft.com/office/drawing/2014/main" id="{CB382179-BBD3-0AA3-27CF-2407D4CFD4C9}"/>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تحديد الموضوع </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355210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6486-EC32-3557-93BE-8DF2EBCA27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6F4A86-9042-7BF0-501E-B5F9175F062E}"/>
              </a:ext>
            </a:extLst>
          </p:cNvPr>
          <p:cNvSpPr/>
          <p:nvPr/>
        </p:nvSpPr>
        <p:spPr>
          <a:xfrm>
            <a:off x="723572" y="17237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D362B0C0-8C3F-1932-13C5-D637B5ED79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501754-0FF3-44F0-1AED-93B392727AC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9BD02C-9448-0AB5-4010-8B9D4F33153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29C740A2-2FF3-3D7C-F7F0-8D3FAFBC6B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CEE7945-F963-C273-FA3A-AD2978856934}"/>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مثال لتحديد نطاق الموضوع</a:t>
            </a:r>
            <a:endParaRPr lang="en-US" sz="2800" dirty="0">
              <a:solidFill>
                <a:srgbClr val="00AEEF"/>
              </a:solidFill>
              <a:latin typeface="Alexandria Black" pitchFamily="2" charset="-78"/>
              <a:cs typeface="Alexandria Black" pitchFamily="2" charset="-78"/>
            </a:endParaRPr>
          </a:p>
        </p:txBody>
      </p:sp>
      <p:graphicFrame>
        <p:nvGraphicFramePr>
          <p:cNvPr id="2" name="Diagram 1">
            <a:extLst>
              <a:ext uri="{FF2B5EF4-FFF2-40B4-BE49-F238E27FC236}">
                <a16:creationId xmlns:a16="http://schemas.microsoft.com/office/drawing/2014/main" id="{8C7E5B9A-9622-36A2-D028-23BF34FA8846}"/>
              </a:ext>
            </a:extLst>
          </p:cNvPr>
          <p:cNvGraphicFramePr/>
          <p:nvPr>
            <p:extLst>
              <p:ext uri="{D42A27DB-BD31-4B8C-83A1-F6EECF244321}">
                <p14:modId xmlns:p14="http://schemas.microsoft.com/office/powerpoint/2010/main" val="322058680"/>
              </p:ext>
            </p:extLst>
          </p:nvPr>
        </p:nvGraphicFramePr>
        <p:xfrm>
          <a:off x="921658" y="2002972"/>
          <a:ext cx="10160000" cy="39176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908751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80A0C-1256-323D-AD1A-652133D35D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748185-A60E-F7A1-0DAA-2ABE39A45EC0}"/>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EE56152-3ED0-3B96-E121-15331326C8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A70E3D-598A-431B-4A62-B45E69875CF0}"/>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B79F67-120D-150C-029E-003A71C1EAC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9ED04BCC-10B4-81D1-1D14-ECFD0555E9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805B38B-8EB6-770F-4E55-F8763F2DB879}"/>
              </a:ext>
            </a:extLst>
          </p:cNvPr>
          <p:cNvSpPr txBox="1"/>
          <p:nvPr/>
        </p:nvSpPr>
        <p:spPr>
          <a:xfrm>
            <a:off x="805543" y="1990071"/>
            <a:ext cx="10551274" cy="3733586"/>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تحديد نطاق البحث هو خطوة أساسية تساهم في تسهيل عمليةإعداد البحث، وكذلك تعزز أيضاً من دقة وموثوقية النتائج والتوصيات.</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 فعندما يتم اختيار موضوع يعالج فجوة معينة أو فراغ قانوني معين، يصبح للبحث قيمة علمية أكثر . </a:t>
            </a:r>
          </a:p>
          <a:p>
            <a:pPr algn="r" rtl="1">
              <a:lnSpc>
                <a:spcPct val="150000"/>
              </a:lnSpc>
            </a:pPr>
            <a:r>
              <a:rPr lang="ar-EG" sz="2000" dirty="0">
                <a:latin typeface="Alexandria" charset="0"/>
                <a:cs typeface="Alexandria" charset="0"/>
              </a:rPr>
              <a:t>ومع ذلك، يجب على الباحث أن يكون واعياً للتحديات التي قد تواجهه أثناء تضييق نطاق الموضوع، مثل صعوبة الحصول على معلومات دقيقة أو ندرة في المراجع المتاحة، مما يتطلب منه استراتيجيات فعالة للتغلب على هذه العقبات.</a:t>
            </a:r>
          </a:p>
        </p:txBody>
      </p:sp>
      <p:sp>
        <p:nvSpPr>
          <p:cNvPr id="3" name="TextBox 2">
            <a:extLst>
              <a:ext uri="{FF2B5EF4-FFF2-40B4-BE49-F238E27FC236}">
                <a16:creationId xmlns:a16="http://schemas.microsoft.com/office/drawing/2014/main" id="{FA099859-4CA4-12DE-D2E7-F9A2470F1704}"/>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تحديد الموضوع </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6744872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881A5-43AA-EE10-C1D6-D4D9826A07E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EA85F22-C2D3-E8B3-4CAC-15ABD6892EFF}"/>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32F8A36-DCE6-FCA4-DD53-7B0D9B0F259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090" b="8090"/>
          <a:stretch/>
        </p:blipFill>
        <p:spPr>
          <a:xfrm>
            <a:off x="6096000" y="1397680"/>
            <a:ext cx="4962146" cy="2495550"/>
          </a:xfrm>
        </p:spPr>
      </p:pic>
      <p:sp>
        <p:nvSpPr>
          <p:cNvPr id="6" name="Rectangle 5">
            <a:extLst>
              <a:ext uri="{FF2B5EF4-FFF2-40B4-BE49-F238E27FC236}">
                <a16:creationId xmlns:a16="http://schemas.microsoft.com/office/drawing/2014/main" id="{F1964FC3-C38B-0857-5BBA-E0B97C64F92C}"/>
              </a:ext>
            </a:extLst>
          </p:cNvPr>
          <p:cNvSpPr/>
          <p:nvPr/>
        </p:nvSpPr>
        <p:spPr>
          <a:xfrm>
            <a:off x="1118378" y="3396120"/>
            <a:ext cx="4222539" cy="1035220"/>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sz="1600" dirty="0">
                <a:latin typeface="Alexandria" charset="0"/>
                <a:cs typeface="Alexandria" charset="0"/>
              </a:rPr>
              <a:t>تحديد إشكالية البحث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تحديد العنوان المناسب لإشكالية البحث</a:t>
            </a:r>
          </a:p>
          <a:p>
            <a:pPr algn="r" rtl="1">
              <a:lnSpc>
                <a:spcPct val="120000"/>
              </a:lnSpc>
            </a:pPr>
            <a:endParaRPr lang="en-US" sz="1200" dirty="0">
              <a:latin typeface="Alexandria" charset="0"/>
              <a:cs typeface="Alexandria" charset="0"/>
            </a:endParaRPr>
          </a:p>
        </p:txBody>
      </p:sp>
      <p:sp>
        <p:nvSpPr>
          <p:cNvPr id="7" name="Rectangle 6">
            <a:extLst>
              <a:ext uri="{FF2B5EF4-FFF2-40B4-BE49-F238E27FC236}">
                <a16:creationId xmlns:a16="http://schemas.microsoft.com/office/drawing/2014/main" id="{4BB78329-E4F1-AC48-73D7-E89BE05C69AE}"/>
              </a:ext>
            </a:extLst>
          </p:cNvPr>
          <p:cNvSpPr/>
          <p:nvPr/>
        </p:nvSpPr>
        <p:spPr>
          <a:xfrm>
            <a:off x="1278149" y="2130956"/>
            <a:ext cx="4747323" cy="802014"/>
          </a:xfrm>
          <a:prstGeom prst="rect">
            <a:avLst/>
          </a:prstGeom>
        </p:spPr>
        <p:txBody>
          <a:bodyPr wrap="square">
            <a:spAutoFit/>
          </a:bodyPr>
          <a:lstStyle/>
          <a:p>
            <a:pPr algn="ctr" rtl="1">
              <a:lnSpc>
                <a:spcPct val="120000"/>
              </a:lnSpc>
            </a:pPr>
            <a:r>
              <a:rPr lang="ar-EG" sz="2000" b="1" dirty="0">
                <a:latin typeface="Alexandria" charset="0"/>
                <a:cs typeface="Alexandria" charset="0"/>
              </a:rPr>
              <a:t>تحديد الإشكالية القانونية</a:t>
            </a:r>
          </a:p>
          <a:p>
            <a:pPr algn="ctr" rtl="1">
              <a:lnSpc>
                <a:spcPct val="120000"/>
              </a:lnSpc>
            </a:pPr>
            <a:r>
              <a:rPr lang="ar-EG" sz="2000" b="1" dirty="0">
                <a:latin typeface="Alexandria" charset="0"/>
                <a:cs typeface="Alexandria" charset="0"/>
              </a:rPr>
              <a:t> وعنوان البحث</a:t>
            </a:r>
            <a:endParaRPr lang="en-US" sz="2000" b="1" dirty="0">
              <a:latin typeface="Alexandria" charset="0"/>
              <a:cs typeface="Alexandria" charset="0"/>
            </a:endParaRPr>
          </a:p>
        </p:txBody>
      </p:sp>
      <p:sp>
        <p:nvSpPr>
          <p:cNvPr id="18" name="Rectangle 17">
            <a:extLst>
              <a:ext uri="{FF2B5EF4-FFF2-40B4-BE49-F238E27FC236}">
                <a16:creationId xmlns:a16="http://schemas.microsoft.com/office/drawing/2014/main" id="{704B4B36-EB82-5C2A-4517-8D83B453DDF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864D480-5774-B943-73C2-70B286063A34}"/>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a:extLst>
              <a:ext uri="{FF2B5EF4-FFF2-40B4-BE49-F238E27FC236}">
                <a16:creationId xmlns:a16="http://schemas.microsoft.com/office/drawing/2014/main" id="{B641C6A5-4D2B-FAC9-D9B7-8FCD87301859}"/>
              </a:ext>
            </a:extLst>
          </p:cNvPr>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9D911296-07D2-A4E7-1536-AF010CBF04B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B32EF3F-7A5C-BF05-BC3F-9BBFF14FAA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8859972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9BA64-47B1-C903-C13B-57878AFB820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DCF2E2A-1CB7-7509-00AE-BCDDCFA1297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D2F35EBC-3206-A9F9-08EE-777811CF5C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45C0D69-1420-1421-2961-9959636E8E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81C392E-24C4-E35C-FB27-3AAEDDAB5A56}"/>
              </a:ext>
            </a:extLst>
          </p:cNvPr>
          <p:cNvSpPr txBox="1"/>
          <p:nvPr/>
        </p:nvSpPr>
        <p:spPr>
          <a:xfrm>
            <a:off x="2620273" y="2171930"/>
            <a:ext cx="9571727" cy="6052362"/>
          </a:xfrm>
          <a:prstGeom prst="rect">
            <a:avLst/>
          </a:prstGeom>
          <a:noFill/>
        </p:spPr>
        <p:txBody>
          <a:bodyPr wrap="square" rtlCol="0">
            <a:spAutoFit/>
          </a:bodyPr>
          <a:lstStyle/>
          <a:p>
            <a:pPr algn="r" rtl="1">
              <a:lnSpc>
                <a:spcPct val="150000"/>
              </a:lnSpc>
            </a:pPr>
            <a:br>
              <a:rPr lang="ar-EG" sz="1600" dirty="0">
                <a:latin typeface="Alexandria" charset="0"/>
                <a:cs typeface="Alexandria" charset="0"/>
              </a:rPr>
            </a:br>
            <a:r>
              <a:rPr lang="ar-EG" sz="2000" dirty="0">
                <a:latin typeface="Alexandria" charset="0"/>
                <a:cs typeface="Alexandria" charset="0"/>
              </a:rPr>
              <a:t>إن اختيار الإشكالية لا يقتصر فقط على كونها نقطة البداية للبحث، بل يؤثر بشكل كبير على مسار البحث بأكمله.</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يتطلب تحديد الإشكالية تحليلاً دقيقاً وفهماً عميقاً لموضوع البحث وفكرته الرئيسية، مما يساعد في تجميع الأفكار والمعلومات الضرورية التي ستدعم الدراسة. </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وبالتالي، فإن الإشكالية ليست مجرد سؤال أو مشكلة، بل هي المحرك الذي يدفع الباحث نحو استكشاف المعلومات، والبحث عن الأدلة، والتفاعل مع النصوص والمراجع القانونية.</a:t>
            </a:r>
          </a:p>
          <a:p>
            <a:pPr algn="r" rtl="1">
              <a:lnSpc>
                <a:spcPct val="150000"/>
              </a:lnSpc>
            </a:pPr>
            <a:endParaRPr lang="ar-EG" sz="1600" dirty="0">
              <a:latin typeface="Alexandria" charset="0"/>
              <a:cs typeface="Alexandria" charset="0"/>
            </a:endParaRPr>
          </a:p>
          <a:p>
            <a:pPr algn="r" rtl="1">
              <a:lnSpc>
                <a:spcPct val="150000"/>
              </a:lnSpc>
            </a:pPr>
            <a:br>
              <a:rPr lang="ar-EG" sz="1600" dirty="0">
                <a:latin typeface="Alexandria" charset="0"/>
                <a:cs typeface="Alexandria" charset="0"/>
              </a:rPr>
            </a:br>
            <a:br>
              <a:rPr lang="ar-EG" sz="1600" dirty="0">
                <a:latin typeface="Alexandria" charset="0"/>
                <a:cs typeface="Alexandria" charset="0"/>
              </a:rPr>
            </a:br>
            <a:endParaRPr lang="ar-EG" sz="1600" dirty="0">
              <a:latin typeface="Alexandria" charset="0"/>
              <a:cs typeface="Alexandria" charset="0"/>
            </a:endParaRPr>
          </a:p>
        </p:txBody>
      </p:sp>
      <p:sp>
        <p:nvSpPr>
          <p:cNvPr id="32" name="Rectangle 31">
            <a:extLst>
              <a:ext uri="{FF2B5EF4-FFF2-40B4-BE49-F238E27FC236}">
                <a16:creationId xmlns:a16="http://schemas.microsoft.com/office/drawing/2014/main" id="{01C9FDE8-0382-28EC-7221-EDE9EBFF7F7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8E30CB3-A1C1-20E5-DB1B-D0333CAE9D16}"/>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F7BD6B41-73EC-DCE1-25FE-73A374C1A560}"/>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D61C84C-424C-FFB8-90D9-DD25824D11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709063F-1902-6691-107C-00A24DA22AC1}"/>
              </a:ext>
            </a:extLst>
          </p:cNvPr>
          <p:cNvSpPr txBox="1"/>
          <p:nvPr/>
        </p:nvSpPr>
        <p:spPr>
          <a:xfrm>
            <a:off x="3069772" y="1037706"/>
            <a:ext cx="6096000" cy="665760"/>
          </a:xfrm>
          <a:prstGeom prst="rect">
            <a:avLst/>
          </a:prstGeom>
          <a:noFill/>
        </p:spPr>
        <p:txBody>
          <a:bodyPr wrap="square">
            <a:spAutoFit/>
          </a:bodyPr>
          <a:lstStyle/>
          <a:p>
            <a:pPr algn="r" rtl="1">
              <a:lnSpc>
                <a:spcPct val="150000"/>
              </a:lnSpc>
            </a:pPr>
            <a:r>
              <a:rPr lang="ar-EG" sz="2800" b="1" dirty="0">
                <a:solidFill>
                  <a:srgbClr val="00AEEF"/>
                </a:solidFill>
                <a:latin typeface="Alexandria" charset="0"/>
                <a:cs typeface="Alexandria" charset="0"/>
              </a:rPr>
              <a:t>تحديد إشكالية البحث </a:t>
            </a:r>
          </a:p>
        </p:txBody>
      </p:sp>
    </p:spTree>
    <p:extLst>
      <p:ext uri="{BB962C8B-B14F-4D97-AF65-F5344CB8AC3E}">
        <p14:creationId xmlns:p14="http://schemas.microsoft.com/office/powerpoint/2010/main" val="12718678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FF577-FCB7-0A42-8D17-E1A3049DC9B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0C4E132-3404-55B9-046A-07F736423AC0}"/>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A3C7B494-73C8-0DE6-0CF7-8ED03C7E365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8A06B74-078C-A001-D372-CCD5A6D5248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9ACC806-F5EC-CB52-904D-6368BFC8FF17}"/>
              </a:ext>
            </a:extLst>
          </p:cNvPr>
          <p:cNvSpPr txBox="1"/>
          <p:nvPr/>
        </p:nvSpPr>
        <p:spPr>
          <a:xfrm>
            <a:off x="2620273" y="2106615"/>
            <a:ext cx="9571727" cy="5221366"/>
          </a:xfrm>
          <a:prstGeom prst="rect">
            <a:avLst/>
          </a:prstGeom>
          <a:noFill/>
        </p:spPr>
        <p:txBody>
          <a:bodyPr wrap="square" rtlCol="0">
            <a:spAutoFit/>
          </a:bodyPr>
          <a:lstStyle/>
          <a:p>
            <a:pPr algn="r" rtl="1">
              <a:lnSpc>
                <a:spcPct val="150000"/>
              </a:lnSpc>
            </a:pPr>
            <a:br>
              <a:rPr lang="ar-EG" sz="1600" dirty="0">
                <a:latin typeface="Alexandria" charset="0"/>
                <a:cs typeface="Alexandria" charset="0"/>
              </a:rPr>
            </a:br>
            <a:r>
              <a:rPr lang="ar-EG" sz="2000" dirty="0">
                <a:latin typeface="Alexandria" charset="0"/>
                <a:cs typeface="Alexandria" charset="0"/>
              </a:rPr>
              <a:t>و كذلك، فإن تحديد الإشكالية يساعد في توضيح الأبعاد المختلفة للموضوع ويتيح للباحث التركيز على الجوانب الأكثر أهمية. </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عندما يتبين للباحث إشكالية معينة، يمكنه بعدها رسم خريطة واضحة للخطوات التي يجب اتباعها.</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فالإشكالية هي المفتاح لفهم الموضوع البحثي، وهي التي تحدد اتجاه الدراسة، مما يستوجب على الباحث التعامل معها بجدية.</a:t>
            </a:r>
            <a:endParaRPr lang="ar-EG" sz="1600" dirty="0">
              <a:latin typeface="Alexandria" charset="0"/>
              <a:cs typeface="Alexandria" charset="0"/>
            </a:endParaRPr>
          </a:p>
          <a:p>
            <a:pPr algn="r" rtl="1">
              <a:lnSpc>
                <a:spcPct val="150000"/>
              </a:lnSpc>
            </a:pPr>
            <a:br>
              <a:rPr lang="ar-EG" sz="1600" dirty="0">
                <a:latin typeface="Alexandria" charset="0"/>
                <a:cs typeface="Alexandria" charset="0"/>
              </a:rPr>
            </a:br>
            <a:br>
              <a:rPr lang="ar-EG" sz="1600" dirty="0">
                <a:latin typeface="Alexandria" charset="0"/>
                <a:cs typeface="Alexandria" charset="0"/>
              </a:rPr>
            </a:br>
            <a:endParaRPr lang="ar-EG" sz="1600" dirty="0">
              <a:latin typeface="Alexandria" charset="0"/>
              <a:cs typeface="Alexandria" charset="0"/>
            </a:endParaRPr>
          </a:p>
        </p:txBody>
      </p:sp>
      <p:sp>
        <p:nvSpPr>
          <p:cNvPr id="32" name="Rectangle 31">
            <a:extLst>
              <a:ext uri="{FF2B5EF4-FFF2-40B4-BE49-F238E27FC236}">
                <a16:creationId xmlns:a16="http://schemas.microsoft.com/office/drawing/2014/main" id="{101B5483-D13D-B171-EC8D-BCB374B5403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E36D4E3-3A52-00D3-55CA-87AD63553B1E}"/>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EE0B88E-EAD3-2BD6-9C50-A17A2A687E9F}"/>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3E954276-C312-A05F-21B9-0D49963985C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01842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A2784-5526-139E-FD7E-DD4766531C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04767A-BFA0-A160-1024-5C305F55795F}"/>
              </a:ext>
            </a:extLst>
          </p:cNvPr>
          <p:cNvSpPr/>
          <p:nvPr/>
        </p:nvSpPr>
        <p:spPr>
          <a:xfrm>
            <a:off x="681390" y="1798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F8B5BF70-6150-7B1F-8E1B-4DB92B2891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46290E-2DF2-2D36-EB67-8D4EF15CBF80}"/>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C117F3-178F-9C60-2240-DFBAF631F5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C7271CD1-E40C-57BD-28F4-12EAD76362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4BFB93C-1D28-0F81-3346-DC689652842D}"/>
              </a:ext>
            </a:extLst>
          </p:cNvPr>
          <p:cNvSpPr txBox="1"/>
          <p:nvPr/>
        </p:nvSpPr>
        <p:spPr>
          <a:xfrm>
            <a:off x="2600324" y="971550"/>
            <a:ext cx="7153275"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بعض من مواطن اكتشاف الإشكالية</a:t>
            </a:r>
            <a:endParaRPr lang="en-US" sz="2400" dirty="0">
              <a:solidFill>
                <a:srgbClr val="00AEEF"/>
              </a:solidFill>
              <a:latin typeface="Alexandria Black" pitchFamily="2" charset="-78"/>
              <a:cs typeface="Alexandria Black" pitchFamily="2" charset="-78"/>
            </a:endParaRPr>
          </a:p>
        </p:txBody>
      </p:sp>
      <p:graphicFrame>
        <p:nvGraphicFramePr>
          <p:cNvPr id="11" name="Diagram 10">
            <a:extLst>
              <a:ext uri="{FF2B5EF4-FFF2-40B4-BE49-F238E27FC236}">
                <a16:creationId xmlns:a16="http://schemas.microsoft.com/office/drawing/2014/main" id="{AF1D174D-A73F-1E10-C061-5A054AC35E66}"/>
              </a:ext>
            </a:extLst>
          </p:cNvPr>
          <p:cNvGraphicFramePr/>
          <p:nvPr>
            <p:extLst>
              <p:ext uri="{D42A27DB-BD31-4B8C-83A1-F6EECF244321}">
                <p14:modId xmlns:p14="http://schemas.microsoft.com/office/powerpoint/2010/main" val="2822048607"/>
              </p:ext>
            </p:extLst>
          </p:nvPr>
        </p:nvGraphicFramePr>
        <p:xfrm>
          <a:off x="805542" y="2172909"/>
          <a:ext cx="10613571" cy="38047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552538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69146-3C04-B68A-90F5-FD6E451DC3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4FA724-16CD-CC5D-740F-5F3B12313A63}"/>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D5931AF2-4895-0AC5-BFF5-DF76082F13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0F29C4-3749-9CD0-D9A2-2A246A440D4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176136-6284-47F6-E8AC-A3FA622C3C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1C995420-C792-EB26-29DB-1382D9D230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5AB61CA-9C47-15D3-C659-D7A76DCA16DA}"/>
              </a:ext>
            </a:extLst>
          </p:cNvPr>
          <p:cNvSpPr txBox="1"/>
          <p:nvPr/>
        </p:nvSpPr>
        <p:spPr>
          <a:xfrm>
            <a:off x="1394733" y="1958774"/>
            <a:ext cx="9870916" cy="3928704"/>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المستجدات التشريعية والقضائية:</a:t>
            </a:r>
          </a:p>
          <a:p>
            <a:pPr algn="r" rtl="1">
              <a:lnSpc>
                <a:spcPct val="150000"/>
              </a:lnSpc>
            </a:pPr>
            <a:r>
              <a:rPr lang="ar-EG" sz="1600" dirty="0">
                <a:latin typeface="Alexandria" charset="0"/>
                <a:cs typeface="Alexandria" charset="0"/>
              </a:rPr>
              <a:t>متابعة التشريعات والنصوص القانونية والتعديلات عليها أولاً ، ومتابعة أحكام المحاكم خاصة من لها دور في التأثير على المناخ القانوني كأحكام محاكم النقض والدستورية العليا وغيرها، كل هذا يكشف عن إشكاليات قانونية جديدة لم يتم تناولها بالقدر الكافي.</a:t>
            </a:r>
          </a:p>
          <a:p>
            <a:pPr algn="r" rtl="1">
              <a:lnSpc>
                <a:spcPct val="150000"/>
              </a:lnSpc>
            </a:pPr>
            <a:r>
              <a:rPr lang="ar-EG" sz="2000" dirty="0">
                <a:solidFill>
                  <a:srgbClr val="00AEEF"/>
                </a:solidFill>
                <a:latin typeface="Alexandria" charset="0"/>
                <a:cs typeface="Alexandria" charset="0"/>
              </a:rPr>
              <a:t>المتغيرات السياسية والاقتصادية:</a:t>
            </a:r>
          </a:p>
          <a:p>
            <a:pPr algn="r" rtl="1">
              <a:lnSpc>
                <a:spcPct val="150000"/>
              </a:lnSpc>
            </a:pPr>
            <a:r>
              <a:rPr lang="ar-EG" sz="1600" dirty="0">
                <a:latin typeface="Alexandria" charset="0"/>
                <a:cs typeface="Alexandria" charset="0"/>
              </a:rPr>
              <a:t> قد تكون مصدراً لاكتشاف الإشكاليات البحثية، حيث تؤدي الأحداث السياسية الكبيرة كالثورات وتغيير نظام الحكم وغيرها إلى حدوث التعديلات التشريعية، وكذلك الأزمات الاقتصادية أو الاتفاقيات التجارية تؤدي إلى إفراز تحديات قانونية جديدة تحتاج للدراسة والتحليل لمعالجة آثارها.</a:t>
            </a:r>
          </a:p>
          <a:p>
            <a:pPr algn="r" rtl="1">
              <a:lnSpc>
                <a:spcPct val="150000"/>
              </a:lnSpc>
            </a:pPr>
            <a:endParaRPr lang="ar-EG" sz="1600" dirty="0">
              <a:latin typeface="Alexandria" charset="0"/>
              <a:cs typeface="Alexandria" charset="0"/>
            </a:endParaRPr>
          </a:p>
          <a:p>
            <a:pPr algn="r" rtl="1">
              <a:lnSpc>
                <a:spcPct val="150000"/>
              </a:lnSpc>
            </a:pPr>
            <a:endParaRPr lang="ar-EG" sz="1600" dirty="0">
              <a:latin typeface="Alexandria" charset="0"/>
              <a:cs typeface="Alexandria" charset="0"/>
            </a:endParaRPr>
          </a:p>
        </p:txBody>
      </p:sp>
    </p:spTree>
    <p:extLst>
      <p:ext uri="{BB962C8B-B14F-4D97-AF65-F5344CB8AC3E}">
        <p14:creationId xmlns:p14="http://schemas.microsoft.com/office/powerpoint/2010/main" val="5786985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EB057-10CB-4729-A695-34AE61CC80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67A731-E171-3D66-5CC9-B1E72670B743}"/>
              </a:ext>
            </a:extLst>
          </p:cNvPr>
          <p:cNvSpPr/>
          <p:nvPr/>
        </p:nvSpPr>
        <p:spPr>
          <a:xfrm>
            <a:off x="669143" y="16910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5C40944E-B141-65CA-C068-CE8F35032C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18389F-3139-3D3C-AB92-C9BB1BD1CB65}"/>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D99E2A9-E1A6-5540-2BA8-270601D2FD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06A71493-5CAE-545B-6F45-B60BC2706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A5D6FA2-7A4D-4295-EDF5-1FEDC8B1CD29}"/>
              </a:ext>
            </a:extLst>
          </p:cNvPr>
          <p:cNvSpPr txBox="1"/>
          <p:nvPr/>
        </p:nvSpPr>
        <p:spPr>
          <a:xfrm>
            <a:off x="1351190" y="2318002"/>
            <a:ext cx="9870916" cy="2820709"/>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التطورات التكنولوجية والرقمية:</a:t>
            </a:r>
          </a:p>
          <a:p>
            <a:pPr algn="r" rtl="1">
              <a:lnSpc>
                <a:spcPct val="150000"/>
              </a:lnSpc>
            </a:pPr>
            <a:r>
              <a:rPr lang="ar-EG" sz="1600" dirty="0">
                <a:latin typeface="Alexandria" charset="0"/>
                <a:cs typeface="Alexandria" charset="0"/>
              </a:rPr>
              <a:t>التطورات التكنولوجية والرقمية تعد من أهم مصادر اكتشاف الإشكاليات البحثية؛ حيث تفرز تحديات قانونية مستمرة، مثل الجرائم السيبرانية، حماية البيانات الشخصية، والعقود الذكية وتنظيم حقوق الملكية الفكرية في العالم الرقمي وغيرها.</a:t>
            </a:r>
            <a:endParaRPr lang="en-US" sz="1600" dirty="0">
              <a:latin typeface="Alexandria" charset="0"/>
              <a:cs typeface="Alexandria" charset="0"/>
            </a:endParaRP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 التحديات البعلمية: </a:t>
            </a:r>
            <a:br>
              <a:rPr lang="ar-EG" sz="2000" dirty="0">
                <a:solidFill>
                  <a:srgbClr val="00AEEF"/>
                </a:solidFill>
                <a:latin typeface="Alexandria" charset="0"/>
                <a:cs typeface="Alexandria" charset="0"/>
              </a:rPr>
            </a:br>
            <a:r>
              <a:rPr lang="ar-EG" sz="1600" dirty="0">
                <a:latin typeface="Alexandria" charset="0"/>
                <a:cs typeface="Alexandria" charset="0"/>
              </a:rPr>
              <a:t>البحث عن مواضيع لم يتم تناولها بشكل كافٍ في الأبحاث السابقة أو قضايا أثارت نقاشاً علمياً ولم تحسم بعد.</a:t>
            </a:r>
            <a:endParaRPr lang="ar-EG" sz="1600" dirty="0">
              <a:solidFill>
                <a:srgbClr val="00AEEF"/>
              </a:solidFill>
              <a:latin typeface="Alexandria" charset="0"/>
              <a:cs typeface="Alexandria" charset="0"/>
            </a:endParaRPr>
          </a:p>
        </p:txBody>
      </p:sp>
    </p:spTree>
    <p:extLst>
      <p:ext uri="{BB962C8B-B14F-4D97-AF65-F5344CB8AC3E}">
        <p14:creationId xmlns:p14="http://schemas.microsoft.com/office/powerpoint/2010/main" val="38402806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B5DA2-2664-C860-B06A-61BE909EBD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52F74C-8B70-3633-F6ED-6596233B3E9F}"/>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977E4BB7-19C4-1BF5-616D-A0D65C515F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0127D6-296C-F102-FEFA-AD05BC449295}"/>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779B7E-B5EC-E965-18D3-AE8DB14BB12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D36784D6-46D8-15DD-8958-0990D808A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0215E18-B931-CB0B-10A4-8D722F7E6F4B}"/>
              </a:ext>
            </a:extLst>
          </p:cNvPr>
          <p:cNvSpPr txBox="1"/>
          <p:nvPr/>
        </p:nvSpPr>
        <p:spPr>
          <a:xfrm>
            <a:off x="1055914" y="2100289"/>
            <a:ext cx="10209735" cy="4990533"/>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مشكلات المجتمع: </a:t>
            </a:r>
            <a:br>
              <a:rPr lang="ar-EG" sz="1600" dirty="0">
                <a:latin typeface="Alexandria" charset="0"/>
                <a:cs typeface="Alexandria" charset="0"/>
              </a:rPr>
            </a:br>
            <a:r>
              <a:rPr lang="ar-EG" sz="1600" dirty="0">
                <a:latin typeface="Alexandria" charset="0"/>
                <a:cs typeface="Alexandria" charset="0"/>
              </a:rPr>
              <a:t>الباحث الحق هو الباحث المهموم بقضايا مجتمعه ومشكلاته، ومن هنا يستكشف إشكاليات تتعلق بتخصصه فيفرد لها بحثاً علمياً، والباحث القانوني عليه الاهتمام بهذا الأمر لأن القانون ما هو إلا مجموعة القواعد التي تنظم المجتمع، فأي تغير أو تأثير يصيب مجتمعه حتماً سيجد له انعكاساً قانونياً يتناوله في أبحاثه.</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الخبرة العملية: </a:t>
            </a:r>
          </a:p>
          <a:p>
            <a:pPr algn="r" rtl="1">
              <a:lnSpc>
                <a:spcPct val="150000"/>
              </a:lnSpc>
            </a:pPr>
            <a:r>
              <a:rPr lang="ar-EG" sz="1600" dirty="0">
                <a:latin typeface="Alexandria" charset="0"/>
                <a:cs typeface="Alexandria" charset="0"/>
              </a:rPr>
              <a:t>إذا كان الباحث يعمل كقاضٍ أو محامٍ أو محاسب أو رجل إدارة، أو يحتك بالبيئة القانونية فإنه يتمكن من اختيار إحدى المشكلات المتعلقة بمجاله كموضوع للبحث ويبدع ويتميز في تناولها.</a:t>
            </a:r>
          </a:p>
          <a:p>
            <a:pPr algn="r" rtl="1">
              <a:lnSpc>
                <a:spcPct val="150000"/>
              </a:lnSpc>
            </a:pPr>
            <a:endParaRPr lang="ar-EG" sz="1600" dirty="0">
              <a:latin typeface="Alexandria" charset="0"/>
              <a:cs typeface="Alexandria" charset="0"/>
            </a:endParaRPr>
          </a:p>
          <a:p>
            <a:pPr algn="r" rtl="1">
              <a:lnSpc>
                <a:spcPct val="150000"/>
              </a:lnSpc>
            </a:pPr>
            <a:endParaRPr lang="ar-EG" sz="1600" dirty="0">
              <a:latin typeface="Alexandria" charset="0"/>
              <a:cs typeface="Alexandria" charset="0"/>
            </a:endParaRPr>
          </a:p>
          <a:p>
            <a:pPr algn="r" rtl="1">
              <a:lnSpc>
                <a:spcPct val="150000"/>
              </a:lnSpc>
            </a:pPr>
            <a:endParaRPr lang="ar-EG" sz="1600" dirty="0">
              <a:latin typeface="Alexandria" charset="0"/>
              <a:cs typeface="Alexandria" charset="0"/>
            </a:endParaRPr>
          </a:p>
          <a:p>
            <a:pPr algn="r" rtl="1">
              <a:lnSpc>
                <a:spcPct val="150000"/>
              </a:lnSpc>
            </a:pPr>
            <a:br>
              <a:rPr lang="ar-EG" sz="1600" dirty="0">
                <a:latin typeface="Alexandria" charset="0"/>
                <a:cs typeface="Alexandria" charset="0"/>
              </a:rPr>
            </a:br>
            <a:endParaRPr lang="ar-EG" sz="1600" dirty="0">
              <a:latin typeface="Alexandria" charset="0"/>
              <a:cs typeface="Alexandria" charset="0"/>
            </a:endParaRPr>
          </a:p>
        </p:txBody>
      </p:sp>
    </p:spTree>
    <p:extLst>
      <p:ext uri="{BB962C8B-B14F-4D97-AF65-F5344CB8AC3E}">
        <p14:creationId xmlns:p14="http://schemas.microsoft.com/office/powerpoint/2010/main" val="32286354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A0E75-AFEE-DE5F-923A-045DA07D06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52C5ED-F570-9B3E-C5D8-5C6D7CE63A8D}"/>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0EA89333-2E06-5200-C9C8-C94FFF1D9C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989F1D-89D0-A18F-606A-2F7161E9B3E9}"/>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E79F7A-3D78-740D-C0C2-8C0A47B7B9A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8E6AEEAB-2EE8-9E1D-24E1-C205C8B1B9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0BF745A-E02F-2115-843E-E7758310BF30}"/>
              </a:ext>
            </a:extLst>
          </p:cNvPr>
          <p:cNvSpPr txBox="1"/>
          <p:nvPr/>
        </p:nvSpPr>
        <p:spPr>
          <a:xfrm>
            <a:off x="1034143" y="1908385"/>
            <a:ext cx="10209735" cy="4667368"/>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حضور المناقشات العلمية:</a:t>
            </a:r>
            <a:br>
              <a:rPr lang="ar-EG" sz="1600" dirty="0">
                <a:latin typeface="Alexandria" charset="0"/>
                <a:cs typeface="Alexandria" charset="0"/>
              </a:rPr>
            </a:br>
            <a:r>
              <a:rPr lang="ar-EG" sz="1600" dirty="0">
                <a:latin typeface="Alexandria" charset="0"/>
                <a:cs typeface="Alexandria" charset="0"/>
              </a:rPr>
              <a:t>تعتبر المشاركة في الندوات والمؤتمرات والمناقشات العلمية ذات الصلة بتخصص الباحث، وحضور مناقشات رسائل الماجستير والدكتوراه من أهم المصادر التي تظهر للباحث العديد من الإشكاليات القانونية الحقيقية، وفي كثير من الأحيان تكشف له منهجية بحث الإشكالية أيضاً.</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الاطلاع والقراءة المستمرة:</a:t>
            </a:r>
          </a:p>
          <a:p>
            <a:pPr algn="r" rtl="1">
              <a:lnSpc>
                <a:spcPct val="150000"/>
              </a:lnSpc>
            </a:pPr>
            <a:r>
              <a:rPr lang="ar-EG" sz="1600" dirty="0">
                <a:latin typeface="Alexandria" charset="0"/>
                <a:cs typeface="Alexandria" charset="0"/>
              </a:rPr>
              <a:t>الاطلاع على الإنتاج الفكري من كتب ومؤلفات وتشريعات مقارنة وأحكام وسوابق قضائية، وغيرها من المطالعة العامة لمجريات الأحداث والثقافات المختلفة، والإنتاج الفكري في مختلف المجالات.</a:t>
            </a:r>
          </a:p>
          <a:p>
            <a:pPr algn="r" rtl="1">
              <a:lnSpc>
                <a:spcPct val="150000"/>
              </a:lnSpc>
            </a:pPr>
            <a:endParaRPr lang="ar-EG" sz="1600" dirty="0">
              <a:latin typeface="Alexandria" charset="0"/>
              <a:cs typeface="Alexandria" charset="0"/>
            </a:endParaRPr>
          </a:p>
          <a:p>
            <a:pPr algn="r" rtl="1">
              <a:lnSpc>
                <a:spcPct val="150000"/>
              </a:lnSpc>
            </a:pPr>
            <a:endParaRPr lang="ar-EG" sz="1600" dirty="0">
              <a:latin typeface="Alexandria" charset="0"/>
              <a:cs typeface="Alexandria" charset="0"/>
            </a:endParaRPr>
          </a:p>
          <a:p>
            <a:pPr algn="r" rtl="1">
              <a:lnSpc>
                <a:spcPct val="150000"/>
              </a:lnSpc>
            </a:pPr>
            <a:br>
              <a:rPr lang="ar-EG" sz="1600" dirty="0">
                <a:latin typeface="Alexandria" charset="0"/>
                <a:cs typeface="Alexandria" charset="0"/>
              </a:rPr>
            </a:br>
            <a:endParaRPr lang="ar-EG" sz="1600" dirty="0">
              <a:latin typeface="Alexandria" charset="0"/>
              <a:cs typeface="Alexandria" charset="0"/>
            </a:endParaRPr>
          </a:p>
        </p:txBody>
      </p:sp>
    </p:spTree>
    <p:extLst>
      <p:ext uri="{BB962C8B-B14F-4D97-AF65-F5344CB8AC3E}">
        <p14:creationId xmlns:p14="http://schemas.microsoft.com/office/powerpoint/2010/main" val="19789069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485C8-E8BD-3434-37F0-374B9CA0937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8A6A241-3371-3BA0-42D2-CA41FE4C1D5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415C6F04-0159-9D11-88E5-A29B16F0063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2440650-7A1E-7B79-7492-2F77C03D18E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17D3AE5-9BCE-B3D5-F57F-A0EA1131FD9A}"/>
              </a:ext>
            </a:extLst>
          </p:cNvPr>
          <p:cNvSpPr txBox="1"/>
          <p:nvPr/>
        </p:nvSpPr>
        <p:spPr>
          <a:xfrm>
            <a:off x="2620273" y="2171930"/>
            <a:ext cx="9571727" cy="4390369"/>
          </a:xfrm>
          <a:prstGeom prst="rect">
            <a:avLst/>
          </a:prstGeom>
          <a:noFill/>
        </p:spPr>
        <p:txBody>
          <a:bodyPr wrap="square" rtlCol="0">
            <a:spAutoFit/>
          </a:bodyPr>
          <a:lstStyle/>
          <a:p>
            <a:pPr algn="r" rtl="1">
              <a:lnSpc>
                <a:spcPct val="150000"/>
              </a:lnSpc>
            </a:pPr>
            <a:br>
              <a:rPr lang="ar-EG" sz="1600" dirty="0">
                <a:latin typeface="Alexandria" charset="0"/>
                <a:cs typeface="Alexandria" charset="0"/>
              </a:rPr>
            </a:br>
            <a:r>
              <a:rPr lang="ar-EG" sz="2000" dirty="0">
                <a:latin typeface="Alexandria" charset="0"/>
                <a:cs typeface="Alexandria" charset="0"/>
              </a:rPr>
              <a:t>على الباحث أن يهتم اهتماماً فائقاً بتحديد عنوان البحث، فالعنوان يشكل الانطباع الأول عن البحث.</a:t>
            </a:r>
          </a:p>
          <a:p>
            <a:pPr algn="r" rtl="1">
              <a:lnSpc>
                <a:spcPct val="150000"/>
              </a:lnSpc>
            </a:pPr>
            <a:r>
              <a:rPr lang="ar-EG" sz="2000" dirty="0">
                <a:latin typeface="Alexandria" charset="0"/>
                <a:cs typeface="Alexandria" charset="0"/>
              </a:rPr>
              <a:t>فيعبر العنوان عن جميع عناصر البحث الرئيسية؛ لذا يجب أن يكون واضحاً ومرتبطاً بشكل مباشر بمحتوى البحث وإشكاليته. </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يوفر العنوان للقارئ لمحة عن موضوع الدراسة،  ويعكس كذلك قدرة الباحث على التعبير الدقيق عن أفكاره، كما يعكس الإمكانيات العلمية للباحث.</a:t>
            </a:r>
            <a:br>
              <a:rPr lang="ar-EG" sz="1600" dirty="0">
                <a:latin typeface="Alexandria" charset="0"/>
                <a:cs typeface="Alexandria" charset="0"/>
              </a:rPr>
            </a:br>
            <a:br>
              <a:rPr lang="ar-EG" sz="1600" dirty="0">
                <a:latin typeface="Alexandria" charset="0"/>
                <a:cs typeface="Alexandria" charset="0"/>
              </a:rPr>
            </a:br>
            <a:endParaRPr lang="ar-EG" sz="1600" dirty="0">
              <a:latin typeface="Alexandria" charset="0"/>
              <a:cs typeface="Alexandria" charset="0"/>
            </a:endParaRPr>
          </a:p>
        </p:txBody>
      </p:sp>
      <p:sp>
        <p:nvSpPr>
          <p:cNvPr id="32" name="Rectangle 31">
            <a:extLst>
              <a:ext uri="{FF2B5EF4-FFF2-40B4-BE49-F238E27FC236}">
                <a16:creationId xmlns:a16="http://schemas.microsoft.com/office/drawing/2014/main" id="{7F36B827-5A22-8795-740C-09360FD7EEC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F55EDC9-1EC2-CC13-D740-023F12B79B85}"/>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21800854-1652-01AC-D4B1-A6AF4E65B263}"/>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025FF1C-8243-45CD-4641-CE760AD778A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186DB17-C7E7-FADC-5058-282EEFBF67A2}"/>
              </a:ext>
            </a:extLst>
          </p:cNvPr>
          <p:cNvSpPr txBox="1"/>
          <p:nvPr/>
        </p:nvSpPr>
        <p:spPr>
          <a:xfrm>
            <a:off x="3069772" y="1037706"/>
            <a:ext cx="6096000" cy="665760"/>
          </a:xfrm>
          <a:prstGeom prst="rect">
            <a:avLst/>
          </a:prstGeom>
          <a:noFill/>
        </p:spPr>
        <p:txBody>
          <a:bodyPr wrap="square">
            <a:spAutoFit/>
          </a:bodyPr>
          <a:lstStyle/>
          <a:p>
            <a:pPr algn="r" rtl="1">
              <a:lnSpc>
                <a:spcPct val="150000"/>
              </a:lnSpc>
            </a:pPr>
            <a:r>
              <a:rPr lang="ar-EG" sz="2800" b="1" dirty="0">
                <a:solidFill>
                  <a:srgbClr val="00AEEF"/>
                </a:solidFill>
                <a:latin typeface="Alexandria" charset="0"/>
                <a:cs typeface="Alexandria" charset="0"/>
              </a:rPr>
              <a:t>تحديد عنوان البحث</a:t>
            </a:r>
          </a:p>
        </p:txBody>
      </p:sp>
    </p:spTree>
    <p:extLst>
      <p:ext uri="{BB962C8B-B14F-4D97-AF65-F5344CB8AC3E}">
        <p14:creationId xmlns:p14="http://schemas.microsoft.com/office/powerpoint/2010/main" val="13069886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D8B31C-8D28-6DAC-1414-7BEFF7811C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CC9C02-4959-022B-2B25-E48213C9D9A2}"/>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2366A74E-9C7C-C913-5FD2-28CCF7143F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DA1CDE-705B-4967-6B8F-F4BD6BD2DF5F}"/>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FF2B1F4-2FD2-688F-0E87-3C6BA75933F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8B78207D-76F1-FCE3-9785-143CA4CAA2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A1B257-982F-C958-28BB-AC94EFF6C165}"/>
              </a:ext>
            </a:extLst>
          </p:cNvPr>
          <p:cNvSpPr txBox="1"/>
          <p:nvPr/>
        </p:nvSpPr>
        <p:spPr>
          <a:xfrm>
            <a:off x="3341914" y="2629128"/>
            <a:ext cx="7892143" cy="3005375"/>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نود أن نشير إلى أن الباحث لا يصيغ عنوانه من الوهلة الأولى، بل يظل يعدل وينقح حتى يصل لصياغه مرضيه لعنوان بحثه.</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فصياغة العنوان تمر بعدة مراحل وينتقل معها الباحث من العنوان العام للعنوان الأقل عمومية للعنوان الأكثر تحديداً، ويظل ينقح حتى يصل لعنوان مناسب لنطاق موضوع البحث، وإشكاليته القانونية.</a:t>
            </a:r>
          </a:p>
          <a:p>
            <a:pPr algn="r" rtl="1">
              <a:lnSpc>
                <a:spcPct val="150000"/>
              </a:lnSpc>
            </a:pPr>
            <a:endParaRPr lang="ar-EG" sz="1600" dirty="0">
              <a:latin typeface="Alexandria" charset="0"/>
              <a:cs typeface="Alexandria" charset="0"/>
            </a:endParaRPr>
          </a:p>
          <a:p>
            <a:pPr algn="r" rtl="1">
              <a:lnSpc>
                <a:spcPct val="150000"/>
              </a:lnSpc>
            </a:pPr>
            <a:endParaRPr lang="ar-EG" sz="1600" dirty="0">
              <a:latin typeface="Alexandria" charset="0"/>
              <a:cs typeface="Alexandria" charset="0"/>
            </a:endParaRPr>
          </a:p>
        </p:txBody>
      </p:sp>
      <p:pic>
        <p:nvPicPr>
          <p:cNvPr id="3" name="Picture 2" descr="A magnifying glass on top of a stack of books&#10;&#10;Description automatically generated">
            <a:extLst>
              <a:ext uri="{FF2B5EF4-FFF2-40B4-BE49-F238E27FC236}">
                <a16:creationId xmlns:a16="http://schemas.microsoft.com/office/drawing/2014/main" id="{B96C0474-5D1E-A35A-B8A3-ABABE391DC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776" y="3009900"/>
            <a:ext cx="2447924" cy="3005137"/>
          </a:xfrm>
          <a:prstGeom prst="rect">
            <a:avLst/>
          </a:prstGeom>
        </p:spPr>
      </p:pic>
    </p:spTree>
    <p:extLst>
      <p:ext uri="{BB962C8B-B14F-4D97-AF65-F5344CB8AC3E}">
        <p14:creationId xmlns:p14="http://schemas.microsoft.com/office/powerpoint/2010/main" val="2242299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6262" t="5636" b="4526"/>
          <a:stretch/>
        </p:blipFill>
        <p:spPr>
          <a:xfrm>
            <a:off x="77821" y="593387"/>
            <a:ext cx="5200297" cy="5505394"/>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2D012BB-D565-3190-DA67-8558F8042C9E}"/>
              </a:ext>
            </a:extLst>
          </p:cNvPr>
          <p:cNvSpPr txBox="1"/>
          <p:nvPr/>
        </p:nvSpPr>
        <p:spPr>
          <a:xfrm>
            <a:off x="3907972" y="1135677"/>
            <a:ext cx="6096000" cy="665760"/>
          </a:xfrm>
          <a:prstGeom prst="rect">
            <a:avLst/>
          </a:prstGeom>
          <a:noFill/>
        </p:spPr>
        <p:txBody>
          <a:bodyPr wrap="square">
            <a:spAutoFit/>
          </a:bodyPr>
          <a:lstStyle/>
          <a:p>
            <a:pPr algn="r" rtl="1">
              <a:lnSpc>
                <a:spcPct val="150000"/>
              </a:lnSpc>
            </a:pPr>
            <a:r>
              <a:rPr lang="ar-EG" sz="2800" b="1" dirty="0">
                <a:solidFill>
                  <a:srgbClr val="00AEEF"/>
                </a:solidFill>
                <a:latin typeface="Alexandria" charset="0"/>
                <a:cs typeface="Alexandria" charset="0"/>
              </a:rPr>
              <a:t>معايير اختيار عنوان البحث</a:t>
            </a:r>
          </a:p>
        </p:txBody>
      </p:sp>
      <p:sp>
        <p:nvSpPr>
          <p:cNvPr id="4" name="TextBox 3">
            <a:extLst>
              <a:ext uri="{FF2B5EF4-FFF2-40B4-BE49-F238E27FC236}">
                <a16:creationId xmlns:a16="http://schemas.microsoft.com/office/drawing/2014/main" id="{AEEF849C-418D-D089-6765-2806E1E1C595}"/>
              </a:ext>
            </a:extLst>
          </p:cNvPr>
          <p:cNvSpPr txBox="1"/>
          <p:nvPr/>
        </p:nvSpPr>
        <p:spPr>
          <a:xfrm>
            <a:off x="3091543" y="2759757"/>
            <a:ext cx="8882743" cy="3744038"/>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يجب على الباحث مراعاة مجموعة من المعايير لضمان أن يكون عنوان بحثه ملائماً ومعبراً عن محتوى البحث وإشكاليته ونطاقه وأفكاره الرئيسية.</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تنقسم معايير اختيار عنوان البحث إلى معايير شكلية تتعلق بالصياغة والأسلوب وسلامة التركيب اللغوي، وأخرى موضوعية ترتبط بمحتوى العنوان ومدى تعبيره عن جوانب البحث المختلفة.</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ونؤكد على أن التزام الباحث في صياغة عنوانه بهذه المعايير أمر في غاية الأهمية؛ ليضمن الباحث أن العنوان يؤدي مهمته في التعبير عن البحث وجذب الأبصار والعقول له، والتأكيد على قيمة البحث والباحث.</a:t>
            </a:r>
          </a:p>
          <a:p>
            <a:pPr algn="r" rtl="1">
              <a:lnSpc>
                <a:spcPct val="150000"/>
              </a:lnSpc>
            </a:pPr>
            <a:endParaRPr lang="ar-EG" sz="1600" dirty="0">
              <a:latin typeface="Alexandria" charset="0"/>
              <a:cs typeface="Alexandria" charset="0"/>
            </a:endParaRPr>
          </a:p>
        </p:txBody>
      </p:sp>
    </p:spTree>
    <p:extLst>
      <p:ext uri="{BB962C8B-B14F-4D97-AF65-F5344CB8AC3E}">
        <p14:creationId xmlns:p14="http://schemas.microsoft.com/office/powerpoint/2010/main" val="26826987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4B871-4FF9-A2E5-D0A6-F1E70197FF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F026D0-C824-32E7-CDCA-F73F137CD414}"/>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C166CEFB-3B49-B3C1-E348-D65D5550D6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73E4CB-B962-0859-EEC0-65BD6AA353A4}"/>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1CB852-4449-4E32-E0CC-CE070D02564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EE230A29-0BB8-5E1B-0480-F5464FE829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168BBB6-7A9D-70E3-F880-1764DBA653B6}"/>
              </a:ext>
            </a:extLst>
          </p:cNvPr>
          <p:cNvSpPr txBox="1"/>
          <p:nvPr/>
        </p:nvSpPr>
        <p:spPr>
          <a:xfrm>
            <a:off x="174171" y="1932443"/>
            <a:ext cx="11114313" cy="4461799"/>
          </a:xfrm>
          <a:prstGeom prst="rect">
            <a:avLst/>
          </a:prstGeom>
          <a:noFill/>
        </p:spPr>
        <p:txBody>
          <a:bodyPr wrap="square" rtlCol="0">
            <a:spAutoFit/>
          </a:bodyPr>
          <a:lstStyle/>
          <a:p>
            <a:pPr algn="r" rtl="1">
              <a:lnSpc>
                <a:spcPct val="150000"/>
              </a:lnSpc>
            </a:pPr>
            <a:r>
              <a:rPr lang="ar-EG" sz="2400" b="1" dirty="0">
                <a:solidFill>
                  <a:srgbClr val="00AEEF"/>
                </a:solidFill>
                <a:latin typeface="Alexandria" charset="0"/>
                <a:cs typeface="Alexandria" charset="0"/>
              </a:rPr>
              <a:t>يجب أن يكون العنوان:</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واضحاً لا لبس فيه ولا غموض</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محدداً ومركزاً بدون تعميم أو إطالة</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مباشراً بحيث يسهل فهمه بمجرد قراءته</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جذاباً متفرداً يثير الاهتمام</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مختصراً لا زيادة في عدد كلماته</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تقريرياً غير استفهامي </a:t>
            </a:r>
          </a:p>
          <a:p>
            <a:pPr algn="r" rtl="1">
              <a:lnSpc>
                <a:spcPct val="150000"/>
              </a:lnSpc>
            </a:pPr>
            <a:endParaRPr lang="ar-EG" sz="2400" dirty="0">
              <a:latin typeface="Alexandria" charset="0"/>
              <a:cs typeface="Alexandria" charset="0"/>
            </a:endParaRPr>
          </a:p>
        </p:txBody>
      </p:sp>
      <p:sp>
        <p:nvSpPr>
          <p:cNvPr id="4" name="TextBox 3">
            <a:extLst>
              <a:ext uri="{FF2B5EF4-FFF2-40B4-BE49-F238E27FC236}">
                <a16:creationId xmlns:a16="http://schemas.microsoft.com/office/drawing/2014/main" id="{E3D7D41D-252B-9D6F-D2CA-624E5E33569A}"/>
              </a:ext>
            </a:extLst>
          </p:cNvPr>
          <p:cNvSpPr txBox="1"/>
          <p:nvPr/>
        </p:nvSpPr>
        <p:spPr>
          <a:xfrm>
            <a:off x="2503715" y="264819"/>
            <a:ext cx="7075714" cy="665760"/>
          </a:xfrm>
          <a:prstGeom prst="rect">
            <a:avLst/>
          </a:prstGeom>
          <a:noFill/>
        </p:spPr>
        <p:txBody>
          <a:bodyPr wrap="square">
            <a:spAutoFit/>
          </a:bodyPr>
          <a:lstStyle/>
          <a:p>
            <a:pPr algn="r" rtl="1">
              <a:lnSpc>
                <a:spcPct val="150000"/>
              </a:lnSpc>
            </a:pPr>
            <a:r>
              <a:rPr lang="ar-EG" sz="2800" b="1" dirty="0">
                <a:solidFill>
                  <a:srgbClr val="00AEEF"/>
                </a:solidFill>
                <a:latin typeface="Alexandria" charset="0"/>
                <a:cs typeface="Alexandria" charset="0"/>
              </a:rPr>
              <a:t>المعايير الشكلية لاختيار عنوان البحث </a:t>
            </a:r>
          </a:p>
        </p:txBody>
      </p:sp>
      <p:pic>
        <p:nvPicPr>
          <p:cNvPr id="12" name="Picture 11" descr="A light bulb and pen&#10;&#10;Description automatically generated">
            <a:extLst>
              <a:ext uri="{FF2B5EF4-FFF2-40B4-BE49-F238E27FC236}">
                <a16:creationId xmlns:a16="http://schemas.microsoft.com/office/drawing/2014/main" id="{AF848842-6228-987A-32FE-824A5F032CF3}"/>
              </a:ext>
            </a:extLst>
          </p:cNvPr>
          <p:cNvPicPr>
            <a:picLocks noChangeAspect="1"/>
          </p:cNvPicPr>
          <p:nvPr/>
        </p:nvPicPr>
        <p:blipFill>
          <a:blip r:embed="rId3">
            <a:extLst>
              <a:ext uri="{28A0092B-C50C-407E-A947-70E740481C1C}">
                <a14:useLocalDpi xmlns:a14="http://schemas.microsoft.com/office/drawing/2010/main" val="0"/>
              </a:ext>
            </a:extLst>
          </a:blip>
          <a:srcRect l="21631" t="12716" r="19199" b="14539"/>
          <a:stretch/>
        </p:blipFill>
        <p:spPr>
          <a:xfrm>
            <a:off x="2286000" y="2133600"/>
            <a:ext cx="3178628" cy="3907972"/>
          </a:xfrm>
          <a:prstGeom prst="rect">
            <a:avLst/>
          </a:prstGeom>
        </p:spPr>
      </p:pic>
    </p:spTree>
    <p:extLst>
      <p:ext uri="{BB962C8B-B14F-4D97-AF65-F5344CB8AC3E}">
        <p14:creationId xmlns:p14="http://schemas.microsoft.com/office/powerpoint/2010/main" val="2901273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570192-1247-998F-FC3A-518ADFA5A4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EDE349-E67C-FE34-B87E-3D212A79927C}"/>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C9A9482E-137E-D80C-2E8E-5B440611B8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85F8E6-4F2E-6B0A-C7D7-7AC8EEC7414E}"/>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185DE1-6CF1-E67E-C175-88090CDE380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89A8A97A-D9CA-8C4A-0D66-421A762C9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F2B3FE-B832-8CF6-A5A7-EED96F9FB8F7}"/>
              </a:ext>
            </a:extLst>
          </p:cNvPr>
          <p:cNvSpPr txBox="1"/>
          <p:nvPr/>
        </p:nvSpPr>
        <p:spPr>
          <a:xfrm>
            <a:off x="228600" y="1899786"/>
            <a:ext cx="11114313" cy="3907801"/>
          </a:xfrm>
          <a:prstGeom prst="rect">
            <a:avLst/>
          </a:prstGeom>
          <a:noFill/>
        </p:spPr>
        <p:txBody>
          <a:bodyPr wrap="square" rtlCol="0">
            <a:spAutoFit/>
          </a:bodyPr>
          <a:lstStyle/>
          <a:p>
            <a:pPr algn="r" rtl="1">
              <a:lnSpc>
                <a:spcPct val="150000"/>
              </a:lnSpc>
            </a:pPr>
            <a:r>
              <a:rPr lang="ar-EG" sz="2400" b="1" dirty="0">
                <a:solidFill>
                  <a:srgbClr val="00AEEF"/>
                </a:solidFill>
                <a:latin typeface="Alexandria" charset="0"/>
                <a:cs typeface="Alexandria" charset="0"/>
              </a:rPr>
              <a:t>يجب أن يكون العنوان:</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دالاً على مضمون البحث ومحتواه</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مشتملاً على المنهج المتبع في دراسته</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محدداً لإشكالية البحث</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مبدوءاً بكلمات محورية مثل (دور.....) ، (مدى صحة .....) </a:t>
            </a:r>
          </a:p>
          <a:p>
            <a:pPr marL="342900" indent="-342900" algn="r" rtl="1">
              <a:lnSpc>
                <a:spcPct val="150000"/>
              </a:lnSpc>
              <a:buFont typeface="Wingdings" panose="05000000000000000000" pitchFamily="2" charset="2"/>
              <a:buChar char="q"/>
            </a:pPr>
            <a:r>
              <a:rPr lang="ar-EG" sz="2400" dirty="0">
                <a:latin typeface="Alexandria" charset="0"/>
                <a:cs typeface="Alexandria" charset="0"/>
              </a:rPr>
              <a:t>غير حكمي على مضمون البحث أو إشكاليته (لا يستبق نتائج البحث ومخرجاته)</a:t>
            </a:r>
          </a:p>
          <a:p>
            <a:pPr algn="r" rtl="1">
              <a:lnSpc>
                <a:spcPct val="150000"/>
              </a:lnSpc>
            </a:pPr>
            <a:endParaRPr lang="ar-EG" sz="2400" dirty="0">
              <a:latin typeface="Alexandria" charset="0"/>
              <a:cs typeface="Alexandria" charset="0"/>
            </a:endParaRPr>
          </a:p>
        </p:txBody>
      </p:sp>
      <p:sp>
        <p:nvSpPr>
          <p:cNvPr id="4" name="TextBox 3">
            <a:extLst>
              <a:ext uri="{FF2B5EF4-FFF2-40B4-BE49-F238E27FC236}">
                <a16:creationId xmlns:a16="http://schemas.microsoft.com/office/drawing/2014/main" id="{E51E22A2-35DC-312D-B7DF-8C1DBAB93AD5}"/>
              </a:ext>
            </a:extLst>
          </p:cNvPr>
          <p:cNvSpPr txBox="1"/>
          <p:nvPr/>
        </p:nvSpPr>
        <p:spPr>
          <a:xfrm>
            <a:off x="2503715" y="264819"/>
            <a:ext cx="7075714" cy="665760"/>
          </a:xfrm>
          <a:prstGeom prst="rect">
            <a:avLst/>
          </a:prstGeom>
          <a:noFill/>
        </p:spPr>
        <p:txBody>
          <a:bodyPr wrap="square">
            <a:spAutoFit/>
          </a:bodyPr>
          <a:lstStyle/>
          <a:p>
            <a:pPr algn="r" rtl="1">
              <a:lnSpc>
                <a:spcPct val="150000"/>
              </a:lnSpc>
            </a:pPr>
            <a:r>
              <a:rPr lang="ar-EG" sz="2800" b="1" dirty="0">
                <a:solidFill>
                  <a:srgbClr val="00AEEF"/>
                </a:solidFill>
                <a:latin typeface="Alexandria" charset="0"/>
                <a:cs typeface="Alexandria" charset="0"/>
              </a:rPr>
              <a:t>المعايير الموضوعية لاختيار عنوان البحث </a:t>
            </a:r>
          </a:p>
        </p:txBody>
      </p:sp>
    </p:spTree>
    <p:extLst>
      <p:ext uri="{BB962C8B-B14F-4D97-AF65-F5344CB8AC3E}">
        <p14:creationId xmlns:p14="http://schemas.microsoft.com/office/powerpoint/2010/main" val="1823476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5CBF5-3E69-DE5E-55A1-6C754F8DF41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B72C9BB-7CA0-070F-F077-D311A9D1AC0F}"/>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87CC24BC-4FBA-0217-BEED-EBF151C7FB9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6205" b="6205"/>
          <a:stretch/>
        </p:blipFill>
        <p:spPr>
          <a:xfrm>
            <a:off x="6105525" y="1400176"/>
            <a:ext cx="4800600" cy="2419349"/>
          </a:xfrm>
        </p:spPr>
      </p:pic>
      <p:sp>
        <p:nvSpPr>
          <p:cNvPr id="6" name="Rectangle 5">
            <a:extLst>
              <a:ext uri="{FF2B5EF4-FFF2-40B4-BE49-F238E27FC236}">
                <a16:creationId xmlns:a16="http://schemas.microsoft.com/office/drawing/2014/main" id="{48C23B1E-59E3-D9B0-8D0C-6BA7D72903F5}"/>
              </a:ext>
            </a:extLst>
          </p:cNvPr>
          <p:cNvSpPr/>
          <p:nvPr/>
        </p:nvSpPr>
        <p:spPr>
          <a:xfrm>
            <a:off x="1216350" y="2862720"/>
            <a:ext cx="4222539" cy="891975"/>
          </a:xfrm>
          <a:prstGeom prst="rect">
            <a:avLst/>
          </a:prstGeom>
        </p:spPr>
        <p:txBody>
          <a:bodyPr wrap="square">
            <a:spAutoFit/>
          </a:bodyPr>
          <a:lstStyle/>
          <a:p>
            <a:pPr marL="285750" marR="0" lvl="0" indent="-285750" algn="r" rtl="1">
              <a:lnSpc>
                <a:spcPct val="150000"/>
              </a:lnSpc>
              <a:spcBef>
                <a:spcPts val="0"/>
              </a:spcBef>
              <a:spcAft>
                <a:spcPts val="800"/>
              </a:spcAft>
              <a:buFont typeface="Wingdings" panose="05000000000000000000" pitchFamily="2" charset="2"/>
              <a:buChar char="q"/>
            </a:pPr>
            <a:r>
              <a:rPr lang="ar-EG" sz="1600" kern="100" dirty="0">
                <a:effectLst/>
                <a:latin typeface="Alexandria" pitchFamily="2" charset="-78"/>
                <a:ea typeface="Aptos" panose="020B0004020202020204" pitchFamily="34" charset="0"/>
                <a:cs typeface="Alexandria" pitchFamily="2" charset="-78"/>
              </a:rPr>
              <a:t>المقصود بخطة البحث</a:t>
            </a:r>
          </a:p>
          <a:p>
            <a:pPr marL="285750" marR="0" lvl="0" indent="-285750" algn="r" rtl="1">
              <a:lnSpc>
                <a:spcPct val="150000"/>
              </a:lnSpc>
              <a:spcBef>
                <a:spcPts val="0"/>
              </a:spcBef>
              <a:spcAft>
                <a:spcPts val="800"/>
              </a:spcAft>
              <a:buFont typeface="Wingdings" panose="05000000000000000000" pitchFamily="2" charset="2"/>
              <a:buChar char="q"/>
            </a:pPr>
            <a:r>
              <a:rPr lang="ar-EG" sz="1600" kern="100" dirty="0">
                <a:latin typeface="Alexandria" pitchFamily="2" charset="-78"/>
                <a:ea typeface="Aptos" panose="020B0004020202020204" pitchFamily="34" charset="0"/>
                <a:cs typeface="Alexandria" pitchFamily="2" charset="-78"/>
              </a:rPr>
              <a:t>محتوى خطة البحث وأجزاؤها الأساسية</a:t>
            </a:r>
            <a:endParaRPr lang="en-US" sz="1600" kern="100" dirty="0">
              <a:effectLst/>
              <a:latin typeface="Alexandria" pitchFamily="2" charset="-78"/>
              <a:ea typeface="Aptos" panose="020B0004020202020204" pitchFamily="34" charset="0"/>
              <a:cs typeface="Alexandria" pitchFamily="2" charset="-78"/>
            </a:endParaRPr>
          </a:p>
        </p:txBody>
      </p:sp>
      <p:sp>
        <p:nvSpPr>
          <p:cNvPr id="7" name="Rectangle 6">
            <a:extLst>
              <a:ext uri="{FF2B5EF4-FFF2-40B4-BE49-F238E27FC236}">
                <a16:creationId xmlns:a16="http://schemas.microsoft.com/office/drawing/2014/main" id="{D349A788-75CB-396B-C896-437203BC5CD2}"/>
              </a:ext>
            </a:extLst>
          </p:cNvPr>
          <p:cNvSpPr/>
          <p:nvPr/>
        </p:nvSpPr>
        <p:spPr>
          <a:xfrm>
            <a:off x="1196506" y="2022099"/>
            <a:ext cx="4747323" cy="432683"/>
          </a:xfrm>
          <a:prstGeom prst="rect">
            <a:avLst/>
          </a:prstGeom>
        </p:spPr>
        <p:txBody>
          <a:bodyPr wrap="square">
            <a:spAutoFit/>
          </a:bodyPr>
          <a:lstStyle/>
          <a:p>
            <a:pPr algn="ctr" rtl="1">
              <a:lnSpc>
                <a:spcPct val="120000"/>
              </a:lnSpc>
            </a:pPr>
            <a:r>
              <a:rPr lang="ar-EG" sz="2000" b="1" dirty="0">
                <a:latin typeface="Alexandria" charset="0"/>
                <a:cs typeface="Alexandria" charset="0"/>
              </a:rPr>
              <a:t>وضع خطة البحث</a:t>
            </a:r>
            <a:endParaRPr lang="en-US" sz="2000" b="1" dirty="0">
              <a:latin typeface="Alexandria" charset="0"/>
              <a:cs typeface="Alexandria" charset="0"/>
            </a:endParaRPr>
          </a:p>
        </p:txBody>
      </p:sp>
      <p:sp>
        <p:nvSpPr>
          <p:cNvPr id="18" name="Rectangle 17">
            <a:extLst>
              <a:ext uri="{FF2B5EF4-FFF2-40B4-BE49-F238E27FC236}">
                <a16:creationId xmlns:a16="http://schemas.microsoft.com/office/drawing/2014/main" id="{D536BE3C-51A0-99A7-E31F-CA682D1D67E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0556869-5753-5C72-EE04-FF70B4F0E0CD}"/>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a:extLst>
              <a:ext uri="{FF2B5EF4-FFF2-40B4-BE49-F238E27FC236}">
                <a16:creationId xmlns:a16="http://schemas.microsoft.com/office/drawing/2014/main" id="{27F3CA59-854E-A081-2DB1-C39450AEA6C8}"/>
              </a:ext>
            </a:extLst>
          </p:cNvPr>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5035D30E-4807-2B97-439C-4CA123EA252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2A3E885-8FB4-AFAB-D3BC-3B05C63C38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0366583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34EBC-B774-7455-2DC4-3C46514011F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3BC6000-7FBF-793D-BA8E-AB12277A50C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6262" t="5636" b="4526"/>
          <a:stretch/>
        </p:blipFill>
        <p:spPr>
          <a:xfrm>
            <a:off x="77821" y="593387"/>
            <a:ext cx="5200297" cy="5505394"/>
          </a:xfrm>
        </p:spPr>
      </p:pic>
      <p:sp>
        <p:nvSpPr>
          <p:cNvPr id="2" name="Right Triangle 1">
            <a:extLst>
              <a:ext uri="{FF2B5EF4-FFF2-40B4-BE49-F238E27FC236}">
                <a16:creationId xmlns:a16="http://schemas.microsoft.com/office/drawing/2014/main" id="{2430CB6C-F4E4-F421-ABAC-B2E0FEDAA8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BEF88E2-B5D7-5A9D-98CA-FC01D8F9B2D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063488E-9F18-A10B-BFF0-B5E2FF5477F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161212F-28B7-D6F8-CFB9-7236B7B64652}"/>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7DCD2314-5412-ED43-4C25-7DB89719391E}"/>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4F82B03-D747-1FF7-D98E-5843FA56D8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FA96A540-10CE-0EDC-1B97-E0CDCED2F172}"/>
              </a:ext>
            </a:extLst>
          </p:cNvPr>
          <p:cNvSpPr txBox="1"/>
          <p:nvPr/>
        </p:nvSpPr>
        <p:spPr>
          <a:xfrm>
            <a:off x="3907972" y="1135677"/>
            <a:ext cx="6096000" cy="665760"/>
          </a:xfrm>
          <a:prstGeom prst="rect">
            <a:avLst/>
          </a:prstGeom>
          <a:noFill/>
        </p:spPr>
        <p:txBody>
          <a:bodyPr wrap="square">
            <a:spAutoFit/>
          </a:bodyPr>
          <a:lstStyle/>
          <a:p>
            <a:pPr algn="ctr" rtl="1">
              <a:lnSpc>
                <a:spcPct val="150000"/>
              </a:lnSpc>
            </a:pPr>
            <a:r>
              <a:rPr lang="ar-EG" sz="2800" b="1" dirty="0">
                <a:solidFill>
                  <a:srgbClr val="00AEEF"/>
                </a:solidFill>
                <a:latin typeface="Alexandria" charset="0"/>
                <a:cs typeface="Alexandria" charset="0"/>
              </a:rPr>
              <a:t>خطة البحث</a:t>
            </a:r>
          </a:p>
        </p:txBody>
      </p:sp>
      <p:sp>
        <p:nvSpPr>
          <p:cNvPr id="4" name="TextBox 3">
            <a:extLst>
              <a:ext uri="{FF2B5EF4-FFF2-40B4-BE49-F238E27FC236}">
                <a16:creationId xmlns:a16="http://schemas.microsoft.com/office/drawing/2014/main" id="{4E5BDD54-DD5B-EEE5-32BD-258EED208068}"/>
              </a:ext>
            </a:extLst>
          </p:cNvPr>
          <p:cNvSpPr txBox="1"/>
          <p:nvPr/>
        </p:nvSpPr>
        <p:spPr>
          <a:xfrm>
            <a:off x="2634343" y="2389642"/>
            <a:ext cx="9307287" cy="4195251"/>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تعتبر خطة البحث هي خارطة الطريق التي يضعها الباحث لتحقيق أهدافه واستكشاف موضوعه بشكل علمي منهجي منظم ، مما يسهل على الباحث البدء في إعداد بحثه وصولاً لنتائج وتوصيات دقيقة</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كما تساعد خطة البحث في توضيح الخطوات المتبعة والمصادر المستخدمة، مما يسهم في بناء قاعدة معرفية قوية يبني عليها الباحث.</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فالباحث الذي يبدأ في مرحلة الكتابة دون وضع خطة البحث، كمن يبدأ في بناء بيته على أرض فضاء دون رسم هندسي واضح.</a:t>
            </a:r>
          </a:p>
        </p:txBody>
      </p:sp>
    </p:spTree>
    <p:extLst>
      <p:ext uri="{BB962C8B-B14F-4D97-AF65-F5344CB8AC3E}">
        <p14:creationId xmlns:p14="http://schemas.microsoft.com/office/powerpoint/2010/main" val="17714796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143DF-6112-1FF1-AAB0-123D104FD37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9131908-C556-14C7-8B48-A5CDD180206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6262" t="5636" b="4526"/>
          <a:stretch/>
        </p:blipFill>
        <p:spPr>
          <a:xfrm>
            <a:off x="77821" y="593387"/>
            <a:ext cx="5200297" cy="5505394"/>
          </a:xfrm>
        </p:spPr>
      </p:pic>
      <p:sp>
        <p:nvSpPr>
          <p:cNvPr id="2" name="Right Triangle 1">
            <a:extLst>
              <a:ext uri="{FF2B5EF4-FFF2-40B4-BE49-F238E27FC236}">
                <a16:creationId xmlns:a16="http://schemas.microsoft.com/office/drawing/2014/main" id="{EAABFE66-5425-FA34-D039-F855ED6FC60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3743F21-1C7E-265A-92A2-D168673DC5A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3DF708F-6D59-F84A-D069-2258328DDE4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DFC97A4-0441-C6A0-02DB-19C13676231E}"/>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787DF194-4C9A-2233-7D15-18FF0BCCE491}"/>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A500462-5F5B-C5D0-8BFD-06E07DD1BA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686C18F8-FC62-F54E-C39B-E044A7ADA723}"/>
              </a:ext>
            </a:extLst>
          </p:cNvPr>
          <p:cNvSpPr txBox="1"/>
          <p:nvPr/>
        </p:nvSpPr>
        <p:spPr>
          <a:xfrm>
            <a:off x="3907972" y="1135677"/>
            <a:ext cx="6096000" cy="665760"/>
          </a:xfrm>
          <a:prstGeom prst="rect">
            <a:avLst/>
          </a:prstGeom>
          <a:noFill/>
        </p:spPr>
        <p:txBody>
          <a:bodyPr wrap="square">
            <a:spAutoFit/>
          </a:bodyPr>
          <a:lstStyle/>
          <a:p>
            <a:pPr algn="r" rtl="1">
              <a:lnSpc>
                <a:spcPct val="150000"/>
              </a:lnSpc>
            </a:pPr>
            <a:r>
              <a:rPr lang="ar-EG" sz="2800" b="1" dirty="0">
                <a:solidFill>
                  <a:srgbClr val="00AEEF"/>
                </a:solidFill>
                <a:latin typeface="Alexandria" charset="0"/>
                <a:cs typeface="Alexandria" charset="0"/>
              </a:rPr>
              <a:t>المقصود بخطة البحث</a:t>
            </a:r>
          </a:p>
        </p:txBody>
      </p:sp>
      <p:sp>
        <p:nvSpPr>
          <p:cNvPr id="4" name="TextBox 3">
            <a:extLst>
              <a:ext uri="{FF2B5EF4-FFF2-40B4-BE49-F238E27FC236}">
                <a16:creationId xmlns:a16="http://schemas.microsoft.com/office/drawing/2014/main" id="{E97933C4-CC83-0261-3D2B-0F3FAD6604CE}"/>
              </a:ext>
            </a:extLst>
          </p:cNvPr>
          <p:cNvSpPr txBox="1"/>
          <p:nvPr/>
        </p:nvSpPr>
        <p:spPr>
          <a:xfrm>
            <a:off x="2993571" y="2759757"/>
            <a:ext cx="8980715" cy="3435749"/>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تُعتبر خطة البحث أو تصميم البحث عملاً علمياً يتصل بموضوع البحث، حيث تحدد جوانب متعددة مثل موضوع البحث وإشكالياته، والمنهج المستخدم في دراسته.</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تعرف خطة البحث عند بعض الفقهاء بأنها: </a:t>
            </a:r>
          </a:p>
          <a:p>
            <a:pPr algn="r" rtl="1">
              <a:lnSpc>
                <a:spcPct val="150000"/>
              </a:lnSpc>
            </a:pPr>
            <a:r>
              <a:rPr lang="ar-EG" sz="2800" dirty="0">
                <a:latin typeface="Alexandria" charset="0"/>
                <a:cs typeface="Alexandria" charset="0"/>
              </a:rPr>
              <a:t>"الإطار العام المجمل للبحث والذي يبين خطوطه العامة الأصلية والفرعية بما يؤدي بالضرورة إلى بيان نهايته أو نتائجه".</a:t>
            </a:r>
          </a:p>
        </p:txBody>
      </p:sp>
    </p:spTree>
    <p:extLst>
      <p:ext uri="{BB962C8B-B14F-4D97-AF65-F5344CB8AC3E}">
        <p14:creationId xmlns:p14="http://schemas.microsoft.com/office/powerpoint/2010/main" val="23007163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F1551-40E6-B555-9A6F-99A5CF10DB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B75159-17D0-366A-14A9-89E3AECC24A4}"/>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B6E93F9C-E9DF-6747-4CFC-E008800DA8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13D3F3-7945-4F69-E317-6496F2273EC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5C4C09-2FC7-B20F-9106-166484014F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0CDC8B08-DCE2-F136-BCFE-4FA7450F5F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3C6C066-E770-4292-078A-85EE1A94412A}"/>
              </a:ext>
            </a:extLst>
          </p:cNvPr>
          <p:cNvSpPr txBox="1"/>
          <p:nvPr/>
        </p:nvSpPr>
        <p:spPr>
          <a:xfrm>
            <a:off x="1491342" y="2596472"/>
            <a:ext cx="9655629" cy="3271921"/>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EG" sz="2000" dirty="0">
                <a:latin typeface="Alexandria" charset="0"/>
                <a:cs typeface="Alexandria" charset="0"/>
              </a:rPr>
              <a:t>تمثل خطة البحث البذور الأولى التي تشكل الأساس، وتعكس قدرة الباحث على معالجة الموضوع، ومن المعروف أن جودة الإنتاج تعتمد بشكل كبير على جودة هذه البذور</a:t>
            </a:r>
          </a:p>
          <a:p>
            <a:pPr algn="r" rtl="1">
              <a:lnSpc>
                <a:spcPct val="150000"/>
              </a:lnSpc>
            </a:pPr>
            <a:endParaRPr lang="ar-EG" sz="2000" dirty="0">
              <a:latin typeface="Alexandria" charset="0"/>
              <a:cs typeface="Alexandria" charset="0"/>
            </a:endParaRPr>
          </a:p>
          <a:p>
            <a:pPr marL="342900" indent="-342900" algn="r" rtl="1">
              <a:lnSpc>
                <a:spcPct val="150000"/>
              </a:lnSpc>
              <a:buFont typeface="Wingdings" panose="05000000000000000000" pitchFamily="2" charset="2"/>
              <a:buChar char="q"/>
            </a:pPr>
            <a:r>
              <a:rPr lang="ar-EG" sz="2000" dirty="0">
                <a:latin typeface="Alexandria" charset="0"/>
                <a:cs typeface="Alexandria" charset="0"/>
              </a:rPr>
              <a:t>خطة البحث هي أول وثيقة مكتوبة من قبل الباحث تُعرض على الآخرين؛ لأن جميع الأفكار والمعلومات في ذهنه قبل كتابة الخطة وبمجرد كتابة الخطة يصبح لهذه الأفكار وجوداً حقيقياً، إذ تُعتبر هذه الورقة هي التي تُخرج المشروع البحثي إلى النور.</a:t>
            </a:r>
          </a:p>
        </p:txBody>
      </p:sp>
      <p:sp>
        <p:nvSpPr>
          <p:cNvPr id="4" name="TextBox 3">
            <a:extLst>
              <a:ext uri="{FF2B5EF4-FFF2-40B4-BE49-F238E27FC236}">
                <a16:creationId xmlns:a16="http://schemas.microsoft.com/office/drawing/2014/main" id="{B470D9C6-59F9-DF26-CCF3-2449BEA9C760}"/>
              </a:ext>
            </a:extLst>
          </p:cNvPr>
          <p:cNvSpPr txBox="1"/>
          <p:nvPr/>
        </p:nvSpPr>
        <p:spPr>
          <a:xfrm>
            <a:off x="2656114" y="765562"/>
            <a:ext cx="7075714" cy="665760"/>
          </a:xfrm>
          <a:prstGeom prst="rect">
            <a:avLst/>
          </a:prstGeom>
          <a:noFill/>
        </p:spPr>
        <p:txBody>
          <a:bodyPr wrap="square">
            <a:spAutoFit/>
          </a:bodyPr>
          <a:lstStyle/>
          <a:p>
            <a:pPr algn="ctr" rtl="1">
              <a:lnSpc>
                <a:spcPct val="150000"/>
              </a:lnSpc>
            </a:pPr>
            <a:r>
              <a:rPr lang="ar-EG" sz="2800" b="1" dirty="0">
                <a:solidFill>
                  <a:srgbClr val="00AEEF"/>
                </a:solidFill>
                <a:latin typeface="Alexandria" charset="0"/>
                <a:cs typeface="Alexandria" charset="0"/>
              </a:rPr>
              <a:t>أهمية خطة البحث</a:t>
            </a:r>
          </a:p>
        </p:txBody>
      </p:sp>
    </p:spTree>
    <p:extLst>
      <p:ext uri="{BB962C8B-B14F-4D97-AF65-F5344CB8AC3E}">
        <p14:creationId xmlns:p14="http://schemas.microsoft.com/office/powerpoint/2010/main" val="6703240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47586D-5519-97CF-4043-DCB92A8DD1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CA8DCB-48D0-EA06-6600-434D5355141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468AB762-69A8-FC51-F84E-2F38CE5A9D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93FF75-A90E-B36A-8C1A-4451C005A79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6892172-D6B5-F625-19A5-DC00E267B6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C3D67A8C-3D95-50DF-BA36-21F670D7A2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39FE79-9849-F44B-5370-B5A87AFCA5A5}"/>
              </a:ext>
            </a:extLst>
          </p:cNvPr>
          <p:cNvSpPr txBox="1"/>
          <p:nvPr/>
        </p:nvSpPr>
        <p:spPr>
          <a:xfrm>
            <a:off x="1545772" y="2498499"/>
            <a:ext cx="9220200" cy="2810256"/>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EG" sz="2000" dirty="0">
                <a:latin typeface="Alexandria" charset="0"/>
                <a:cs typeface="Alexandria" charset="0"/>
              </a:rPr>
              <a:t>تشكل خطة البحث الإطار الموجه لموضوع الدراسة، مما يحول دون انحراف الباحث عن منهجية البحث وأهدافه الأساسية.</a:t>
            </a:r>
          </a:p>
          <a:p>
            <a:pPr algn="r" rtl="1">
              <a:lnSpc>
                <a:spcPct val="150000"/>
              </a:lnSpc>
            </a:pPr>
            <a:endParaRPr lang="ar-EG" sz="2000" dirty="0">
              <a:latin typeface="Alexandria" charset="0"/>
              <a:cs typeface="Alexandria" charset="0"/>
            </a:endParaRPr>
          </a:p>
          <a:p>
            <a:pPr marL="342900" indent="-342900" algn="r" rtl="1">
              <a:lnSpc>
                <a:spcPct val="150000"/>
              </a:lnSpc>
              <a:buFont typeface="Wingdings" panose="05000000000000000000" pitchFamily="2" charset="2"/>
              <a:buChar char="q"/>
            </a:pPr>
            <a:r>
              <a:rPr lang="ar-EG" sz="2000" dirty="0">
                <a:latin typeface="Alexandria" charset="0"/>
                <a:cs typeface="Alexandria" charset="0"/>
              </a:rPr>
              <a:t>تعد خطة البحث شرطاً أساسياً لاستكمال إجراءات تسجيل موضوع البحث في أي جهة أكاديمية للحصول على درجة علمية، سواء كانت ماجستير أو دكتوراة.</a:t>
            </a:r>
          </a:p>
          <a:p>
            <a:pPr algn="r" rtl="1">
              <a:lnSpc>
                <a:spcPct val="150000"/>
              </a:lnSpc>
            </a:pPr>
            <a:endParaRPr lang="ar-EG" sz="2000" dirty="0">
              <a:latin typeface="Alexandria" charset="0"/>
              <a:cs typeface="Alexandria" charset="0"/>
            </a:endParaRPr>
          </a:p>
        </p:txBody>
      </p:sp>
      <p:sp>
        <p:nvSpPr>
          <p:cNvPr id="4" name="TextBox 3">
            <a:extLst>
              <a:ext uri="{FF2B5EF4-FFF2-40B4-BE49-F238E27FC236}">
                <a16:creationId xmlns:a16="http://schemas.microsoft.com/office/drawing/2014/main" id="{C5BA35C0-A670-73E6-6650-FEFFA4004568}"/>
              </a:ext>
            </a:extLst>
          </p:cNvPr>
          <p:cNvSpPr txBox="1"/>
          <p:nvPr/>
        </p:nvSpPr>
        <p:spPr>
          <a:xfrm>
            <a:off x="2656114" y="765562"/>
            <a:ext cx="7075714" cy="665760"/>
          </a:xfrm>
          <a:prstGeom prst="rect">
            <a:avLst/>
          </a:prstGeom>
          <a:noFill/>
        </p:spPr>
        <p:txBody>
          <a:bodyPr wrap="square">
            <a:spAutoFit/>
          </a:bodyPr>
          <a:lstStyle/>
          <a:p>
            <a:pPr algn="ctr" rtl="1">
              <a:lnSpc>
                <a:spcPct val="150000"/>
              </a:lnSpc>
            </a:pPr>
            <a:r>
              <a:rPr lang="ar-EG" sz="2800" b="1" dirty="0">
                <a:solidFill>
                  <a:srgbClr val="00AEEF"/>
                </a:solidFill>
                <a:latin typeface="Alexandria" charset="0"/>
                <a:cs typeface="Alexandria" charset="0"/>
              </a:rPr>
              <a:t>أهمية خطة البحث</a:t>
            </a:r>
          </a:p>
        </p:txBody>
      </p:sp>
    </p:spTree>
    <p:extLst>
      <p:ext uri="{BB962C8B-B14F-4D97-AF65-F5344CB8AC3E}">
        <p14:creationId xmlns:p14="http://schemas.microsoft.com/office/powerpoint/2010/main" val="8049842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77344-AAF2-C207-C51E-DE0F82D506A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CB42A2F-4A4C-DFBA-051F-1234632796D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DDB7647B-9F14-09FB-E0AA-C21004643F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945144-4C26-A19C-85FE-1C7AB68245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B5DE949-48E2-1124-2E09-69FCF38BA610}"/>
              </a:ext>
            </a:extLst>
          </p:cNvPr>
          <p:cNvSpPr txBox="1"/>
          <p:nvPr/>
        </p:nvSpPr>
        <p:spPr>
          <a:xfrm>
            <a:off x="2837988" y="1031652"/>
            <a:ext cx="9647927" cy="583814"/>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الأجزاء الرئيسية لخطة البحث القانوني</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F9DD8BF7-02BC-9091-C8BE-F837C5C2837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D8AD31-F4EF-14D2-ADC0-9B627CCB8AD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D8153FF-939F-6F05-F6DE-E888F11F2BE8}"/>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FF46CFBD-E7DE-D5F1-9561-4044B3D09B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E776E5B-ED6F-299A-5117-36F70AE65663}"/>
              </a:ext>
            </a:extLst>
          </p:cNvPr>
          <p:cNvSpPr txBox="1"/>
          <p:nvPr/>
        </p:nvSpPr>
        <p:spPr>
          <a:xfrm>
            <a:off x="1785257" y="1725613"/>
            <a:ext cx="10080172" cy="4656916"/>
          </a:xfrm>
          <a:prstGeom prst="rect">
            <a:avLst/>
          </a:prstGeom>
          <a:noFill/>
        </p:spPr>
        <p:txBody>
          <a:bodyPr wrap="square" rtlCol="0">
            <a:spAutoFit/>
          </a:bodyPr>
          <a:lstStyle/>
          <a:p>
            <a:pPr algn="r" rtl="1">
              <a:lnSpc>
                <a:spcPct val="150000"/>
              </a:lnSpc>
            </a:pPr>
            <a:r>
              <a:rPr lang="ar-EG" sz="2000" b="1" dirty="0">
                <a:latin typeface="Alexandria" charset="0"/>
                <a:cs typeface="Alexandria" charset="0"/>
              </a:rPr>
              <a:t>أولا: المقدمة:</a:t>
            </a:r>
          </a:p>
          <a:p>
            <a:pPr algn="r" rtl="1">
              <a:lnSpc>
                <a:spcPct val="150000"/>
              </a:lnSpc>
            </a:pPr>
            <a:r>
              <a:rPr lang="ar-EG" sz="2000" dirty="0">
                <a:latin typeface="Alexandria" charset="0"/>
                <a:cs typeface="Alexandria" charset="0"/>
              </a:rPr>
              <a:t>مقدمة البحث، وتشتمل على عناصر رئيسة وهي:</a:t>
            </a:r>
          </a:p>
          <a:p>
            <a:pPr algn="r" rtl="1">
              <a:lnSpc>
                <a:spcPct val="150000"/>
              </a:lnSpc>
            </a:pPr>
            <a:endParaRPr lang="ar-EG" sz="2000" dirty="0">
              <a:latin typeface="Alexandria" charset="0"/>
              <a:cs typeface="Alexandria" charset="0"/>
            </a:endParaRPr>
          </a:p>
          <a:p>
            <a:pPr marL="342900" indent="-342900" algn="r" rtl="1">
              <a:lnSpc>
                <a:spcPct val="150000"/>
              </a:lnSpc>
              <a:buFont typeface="Wingdings" panose="05000000000000000000" pitchFamily="2" charset="2"/>
              <a:buChar char="q"/>
            </a:pPr>
            <a:r>
              <a:rPr lang="ar-EG" sz="2000" dirty="0">
                <a:latin typeface="Alexandria" charset="0"/>
                <a:cs typeface="Alexandria" charset="0"/>
              </a:rPr>
              <a:t> عنوان الموضوع.</a:t>
            </a:r>
          </a:p>
          <a:p>
            <a:pPr marL="342900" indent="-342900" algn="r" rtl="1">
              <a:lnSpc>
                <a:spcPct val="150000"/>
              </a:lnSpc>
              <a:buFont typeface="Wingdings" panose="05000000000000000000" pitchFamily="2" charset="2"/>
              <a:buChar char="q"/>
            </a:pPr>
            <a:r>
              <a:rPr lang="ar-EG" sz="2000" dirty="0">
                <a:latin typeface="Alexandria" charset="0"/>
                <a:cs typeface="Alexandria" charset="0"/>
              </a:rPr>
              <a:t> أهمية اختيار الموضوع.</a:t>
            </a:r>
          </a:p>
          <a:p>
            <a:pPr marL="342900" indent="-342900" algn="r" rtl="1">
              <a:lnSpc>
                <a:spcPct val="150000"/>
              </a:lnSpc>
              <a:buFont typeface="Wingdings" panose="05000000000000000000" pitchFamily="2" charset="2"/>
              <a:buChar char="q"/>
            </a:pPr>
            <a:r>
              <a:rPr lang="ar-EG" sz="2000" dirty="0">
                <a:latin typeface="Alexandria" charset="0"/>
                <a:cs typeface="Alexandria" charset="0"/>
              </a:rPr>
              <a:t>إشكالية الموضوع.</a:t>
            </a:r>
          </a:p>
          <a:p>
            <a:pPr marL="342900" indent="-342900" algn="r" rtl="1">
              <a:lnSpc>
                <a:spcPct val="150000"/>
              </a:lnSpc>
              <a:buFont typeface="Wingdings" panose="05000000000000000000" pitchFamily="2" charset="2"/>
              <a:buChar char="q"/>
            </a:pPr>
            <a:r>
              <a:rPr lang="ar-EG" sz="2000" dirty="0">
                <a:latin typeface="Alexandria" charset="0"/>
                <a:cs typeface="Alexandria" charset="0"/>
              </a:rPr>
              <a:t>المنهج المتبع في معالجة الموضوع.</a:t>
            </a:r>
          </a:p>
          <a:p>
            <a:pPr marL="342900" indent="-342900" algn="r" rtl="1">
              <a:lnSpc>
                <a:spcPct val="150000"/>
              </a:lnSpc>
              <a:buFont typeface="Wingdings" panose="05000000000000000000" pitchFamily="2" charset="2"/>
              <a:buChar char="q"/>
            </a:pPr>
            <a:r>
              <a:rPr lang="ar-EG" sz="2000" dirty="0">
                <a:latin typeface="Alexandria" charset="0"/>
                <a:cs typeface="Alexandria" charset="0"/>
              </a:rPr>
              <a:t>تقسيم الموضوع وتبويبه، أي الخطوط العريضة للموضوع فقط.</a:t>
            </a:r>
          </a:p>
          <a:p>
            <a:pPr marL="342900" indent="-342900" algn="r" rtl="1">
              <a:lnSpc>
                <a:spcPct val="150000"/>
              </a:lnSpc>
              <a:buFont typeface="Wingdings" panose="05000000000000000000" pitchFamily="2" charset="2"/>
              <a:buChar char="q"/>
            </a:pPr>
            <a:r>
              <a:rPr lang="ar-EG" sz="2000" dirty="0">
                <a:latin typeface="Alexandria" charset="0"/>
                <a:cs typeface="Alexandria" charset="0"/>
              </a:rPr>
              <a:t>قائمة مبدئية بالمراجع</a:t>
            </a:r>
          </a:p>
          <a:p>
            <a:pPr algn="r" rtl="1">
              <a:lnSpc>
                <a:spcPct val="150000"/>
              </a:lnSpc>
            </a:pPr>
            <a:endParaRPr lang="ar-EG" sz="2000" dirty="0">
              <a:latin typeface="Alexandria" charset="0"/>
              <a:cs typeface="Alexandria" charset="0"/>
            </a:endParaRPr>
          </a:p>
        </p:txBody>
      </p:sp>
    </p:spTree>
    <p:extLst>
      <p:ext uri="{BB962C8B-B14F-4D97-AF65-F5344CB8AC3E}">
        <p14:creationId xmlns:p14="http://schemas.microsoft.com/office/powerpoint/2010/main" val="42650414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A6E4B-7A93-E58D-BD96-BA54576A5A4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3FA5C2D-8555-EEB7-40D1-04BFB2F3C3D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E321BA89-F0C0-B598-44DE-9D0ECA8EE9C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A994A23-DCB5-2D30-E426-F135DE4FFF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1C4EBCC-2C05-1066-996C-4A382FF29145}"/>
              </a:ext>
            </a:extLst>
          </p:cNvPr>
          <p:cNvSpPr txBox="1"/>
          <p:nvPr/>
        </p:nvSpPr>
        <p:spPr>
          <a:xfrm>
            <a:off x="2837988" y="1031652"/>
            <a:ext cx="9647927" cy="583814"/>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الأجزاء الرئيسية لخطة البحث القانوني</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4DAFAC42-7AFA-B1C6-CBA9-AEA185B265B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836EFFC-1770-6AC0-4150-C32095AA3EF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56585DFC-240E-5230-8731-90505394F426}"/>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7EB4B96-8E74-5DAA-5A32-620EF524EF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F687D27-7294-9ADA-6E94-06CDF69CE91C}"/>
              </a:ext>
            </a:extLst>
          </p:cNvPr>
          <p:cNvSpPr txBox="1"/>
          <p:nvPr/>
        </p:nvSpPr>
        <p:spPr>
          <a:xfrm>
            <a:off x="2296885" y="2063070"/>
            <a:ext cx="9808029" cy="4195251"/>
          </a:xfrm>
          <a:prstGeom prst="rect">
            <a:avLst/>
          </a:prstGeom>
          <a:noFill/>
        </p:spPr>
        <p:txBody>
          <a:bodyPr wrap="square" rtlCol="0">
            <a:spAutoFit/>
          </a:bodyPr>
          <a:lstStyle/>
          <a:p>
            <a:pPr algn="r" rtl="1">
              <a:lnSpc>
                <a:spcPct val="150000"/>
              </a:lnSpc>
            </a:pPr>
            <a:br>
              <a:rPr lang="ar-EG" sz="2000" dirty="0">
                <a:latin typeface="Alexandria" charset="0"/>
                <a:cs typeface="Alexandria" charset="0"/>
              </a:rPr>
            </a:br>
            <a:br>
              <a:rPr lang="ar-EG" sz="2000" dirty="0">
                <a:latin typeface="Alexandria" charset="0"/>
                <a:cs typeface="Alexandria" charset="0"/>
              </a:rPr>
            </a:br>
            <a:r>
              <a:rPr lang="ar-EG" sz="2000" dirty="0">
                <a:latin typeface="Alexandria" charset="0"/>
                <a:cs typeface="Alexandria" charset="0"/>
              </a:rPr>
              <a:t>ونؤكد أن الأجزاء الرئيسية في خطط الأبحاث القانونية قد تختلف بعض الشئ من بحث لآخر ومن باحث لآخر، فالأمر يتوقف على حجم البحث وطبيعة الموضوع، وإذا كان بحثاً معداً للنشر يتوقف الأمر على متطلبات المجلة العلمية التي سيتم النشر بها. </a:t>
            </a:r>
          </a:p>
          <a:p>
            <a:pPr marL="342900" indent="-342900" algn="r" rtl="1">
              <a:lnSpc>
                <a:spcPct val="150000"/>
              </a:lnSpc>
              <a:buFont typeface="Wingdings" panose="05000000000000000000" pitchFamily="2" charset="2"/>
              <a:buChar char="q"/>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لكن توجد عناصر لا نتصور خطة البحث القانوني بدونها وهي (المقدمة، مشكلة البحث (الإشكالية)، أهداف البحث، منهج الدراسة، وتقسيم البحث إلى مباحث ومطالب وفروع، قائمة المراجع المبدئية). </a:t>
            </a:r>
          </a:p>
        </p:txBody>
      </p:sp>
    </p:spTree>
    <p:extLst>
      <p:ext uri="{BB962C8B-B14F-4D97-AF65-F5344CB8AC3E}">
        <p14:creationId xmlns:p14="http://schemas.microsoft.com/office/powerpoint/2010/main" val="18345288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278E3-5D90-4337-B7A0-CC7E442752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E14F39-7C47-F37B-0CB9-E3B1247FEC79}"/>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D4D4983B-7747-2A26-10F6-14A74D1C83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510D95-D79D-D054-D96B-8A6EA9D2E32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FB9DF3-5496-A2D9-737D-5E57A960DAC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C47A2C56-E5AF-4D2B-DAC6-99CD93C7E1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FF63870-A8C1-E6CC-654E-4DB1FE37CD70}"/>
              </a:ext>
            </a:extLst>
          </p:cNvPr>
          <p:cNvSpPr txBox="1"/>
          <p:nvPr/>
        </p:nvSpPr>
        <p:spPr>
          <a:xfrm>
            <a:off x="683079" y="2037695"/>
            <a:ext cx="10594816" cy="3836371"/>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عنوان البحث: </a:t>
            </a:r>
            <a:r>
              <a:rPr lang="ar-EG" sz="1600" dirty="0">
                <a:latin typeface="Alexandria" charset="0"/>
                <a:cs typeface="Alexandria" charset="0"/>
              </a:rPr>
              <a:t>ينبغي على الباحث صياغة عنوان الموضوع بدقة، مع ضرورة مراعاة المعايير الشكلية والموضوعية</a:t>
            </a:r>
          </a:p>
          <a:p>
            <a:pPr algn="r" rtl="1">
              <a:lnSpc>
                <a:spcPct val="150000"/>
              </a:lnSpc>
            </a:pPr>
            <a:endParaRPr lang="ar-EG" sz="2000" dirty="0">
              <a:solidFill>
                <a:srgbClr val="00AEEF"/>
              </a:solidFill>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المقدمة: </a:t>
            </a:r>
            <a:r>
              <a:rPr lang="ar-EG" sz="1600" dirty="0">
                <a:latin typeface="Alexandria" charset="0"/>
                <a:cs typeface="Alexandria" charset="0"/>
              </a:rPr>
              <a:t>يمهد الباحث فيها لبحثه وما سيعرضه على القارئ، وتكون شاملة، يعرض الباحث من خلالها أهم أفكاره حول البحث.</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أهمية الموضوع: </a:t>
            </a:r>
            <a:r>
              <a:rPr lang="ar-EG" sz="1600" dirty="0">
                <a:latin typeface="Alexandria" charset="0"/>
                <a:cs typeface="Alexandria" charset="0"/>
              </a:rPr>
              <a:t>يتعين على الباحث توضيح أهمية اختيار الموضوع من جوانب متعددة، بما في ذلك القيمة العملية وقابلية نتائج البحث للتطبيق، والأهمية العلمية على المستوى الأكاديمي، والاقتصادي وغيره، وأهمية البحث كذلك بالنسبة للباحثين الآخرين والمجتمع عموماً والمجتمع القانوني خصوصاً.</a:t>
            </a:r>
          </a:p>
          <a:p>
            <a:pPr algn="r" rtl="1">
              <a:lnSpc>
                <a:spcPct val="150000"/>
              </a:lnSpc>
            </a:pPr>
            <a:endParaRPr lang="ar-EG" sz="1600" dirty="0">
              <a:latin typeface="Alexandria" charset="0"/>
              <a:cs typeface="Alexandria" charset="0"/>
            </a:endParaRPr>
          </a:p>
        </p:txBody>
      </p:sp>
    </p:spTree>
    <p:extLst>
      <p:ext uri="{BB962C8B-B14F-4D97-AF65-F5344CB8AC3E}">
        <p14:creationId xmlns:p14="http://schemas.microsoft.com/office/powerpoint/2010/main" val="3856362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E412E-C4C3-D598-6E71-B5E22C47F1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6A7899-14AD-E05C-D2E2-B5D7856DA7B1}"/>
              </a:ext>
            </a:extLst>
          </p:cNvPr>
          <p:cNvSpPr/>
          <p:nvPr/>
        </p:nvSpPr>
        <p:spPr>
          <a:xfrm>
            <a:off x="701801" y="16148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FDD22D7E-37EB-AC0C-08B5-C12F712633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B5CBB2-C8BD-D6E7-ADE8-EA1E93847240}"/>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EAC16E-C002-15A2-CBA6-AD23477C6A5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67B3D41C-952E-CE3B-36A9-D0FF2F2F6F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FA887C3-8E90-F8D5-CAC6-52B6E0C87083}"/>
              </a:ext>
            </a:extLst>
          </p:cNvPr>
          <p:cNvSpPr txBox="1"/>
          <p:nvPr/>
        </p:nvSpPr>
        <p:spPr>
          <a:xfrm>
            <a:off x="704850" y="1950608"/>
            <a:ext cx="10594816" cy="4390369"/>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المشكلة البحثية: </a:t>
            </a:r>
            <a:r>
              <a:rPr lang="ar-EG" sz="1600" dirty="0">
                <a:latin typeface="Alexandria" charset="0"/>
                <a:cs typeface="Alexandria" charset="0"/>
              </a:rPr>
              <a:t>تحديد المشكلة البحثية ضروري لأنها تؤثر على مراحل البحث المختلفة، فهي المفتاح لفهم الموضوع محل البحث، وهي التي تحدد اتجاه الدراسة.</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أهداف الدراسة:  </a:t>
            </a:r>
            <a:r>
              <a:rPr lang="ar-EG" sz="1600" dirty="0">
                <a:latin typeface="Alexandria" charset="0"/>
                <a:cs typeface="Alexandria" charset="0"/>
              </a:rPr>
              <a:t>تكون الأهداف مرتبطة بإشكالية البحث وتسعى لتحقيق تقدم ملموس نحو حلها أو فهمها بشكل أفضل؛ فالمطلوب من الباحث عند وضع الأهداف أن يحدد بدقة الغايات التي يسعى لتحقيقها من خلال دراسته، وأن تكون هذه الأهداف قابلة للقياس وواضحة، بحيث تسهم بشكل مباشر في معالجة الإشكالية.</a:t>
            </a:r>
          </a:p>
          <a:p>
            <a:pPr algn="r" rtl="1">
              <a:lnSpc>
                <a:spcPct val="150000"/>
              </a:lnSpc>
            </a:pPr>
            <a:endParaRPr lang="ar-EG" sz="1600" dirty="0">
              <a:solidFill>
                <a:srgbClr val="00AEEF"/>
              </a:solidFill>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منهج الدراسة: </a:t>
            </a:r>
            <a:r>
              <a:rPr lang="ar-EG" sz="1600" dirty="0">
                <a:latin typeface="Alexandria" charset="0"/>
                <a:cs typeface="Alexandria" charset="0"/>
              </a:rPr>
              <a:t>يحدد الباحث المنهج المستخدم في الدراسة، مثل المنهج المقارن أو التاريخي أو الاستقرائي أو الاستنباطي، مع تطبيقه على الموضوع بشكل محدد.</a:t>
            </a:r>
          </a:p>
          <a:p>
            <a:pPr algn="r" rtl="1">
              <a:lnSpc>
                <a:spcPct val="150000"/>
              </a:lnSpc>
            </a:pPr>
            <a:endParaRPr lang="ar-EG" sz="1600" dirty="0">
              <a:latin typeface="Alexandria" charset="0"/>
              <a:cs typeface="Alexandria" charset="0"/>
            </a:endParaRPr>
          </a:p>
          <a:p>
            <a:pPr algn="r" rtl="1">
              <a:lnSpc>
                <a:spcPct val="150000"/>
              </a:lnSpc>
            </a:pPr>
            <a:endParaRPr lang="ar-EG" sz="1600" dirty="0">
              <a:solidFill>
                <a:srgbClr val="00AEEF"/>
              </a:solidFill>
              <a:latin typeface="Alexandria" charset="0"/>
              <a:cs typeface="Alexandria" charset="0"/>
            </a:endParaRPr>
          </a:p>
        </p:txBody>
      </p:sp>
    </p:spTree>
    <p:extLst>
      <p:ext uri="{BB962C8B-B14F-4D97-AF65-F5344CB8AC3E}">
        <p14:creationId xmlns:p14="http://schemas.microsoft.com/office/powerpoint/2010/main" val="26781768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3D397-5A20-1253-9193-5ED6F38A7B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EA0FDC-56D4-3A2E-30B4-3FE76B29CD23}"/>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8577D196-1C98-96D9-9128-F2A03F1C2E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1BC738-E5FF-29D4-DA52-46F7112CD75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5580E8-CA26-8932-AB9C-015847FD560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CFF5511E-1F2B-1D48-CC31-650877AAED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2B1D67D-1DBE-EDDC-1F8C-0ABBFCA0EB77}"/>
              </a:ext>
            </a:extLst>
          </p:cNvPr>
          <p:cNvSpPr txBox="1"/>
          <p:nvPr/>
        </p:nvSpPr>
        <p:spPr>
          <a:xfrm>
            <a:off x="770166" y="2255409"/>
            <a:ext cx="10594816" cy="2820709"/>
          </a:xfrm>
          <a:prstGeom prst="rect">
            <a:avLst/>
          </a:prstGeom>
          <a:noFill/>
        </p:spPr>
        <p:txBody>
          <a:bodyPr wrap="square" rtlCol="0">
            <a:spAutoFit/>
          </a:bodyPr>
          <a:lstStyle/>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تقسيم الموضوع وتبويبه: </a:t>
            </a:r>
            <a:r>
              <a:rPr lang="ar-EG" sz="1600" dirty="0">
                <a:latin typeface="Alexandria" charset="0"/>
                <a:cs typeface="Alexandria" charset="0"/>
              </a:rPr>
              <a:t>على الباحث أن يضع الخطوط العريضه لبحثه ويقسم الإشكالية إلى أجزاء متوازنة من مباحث ومطالب وفروع </a:t>
            </a:r>
            <a:r>
              <a:rPr lang="ar-EG" sz="1400" dirty="0">
                <a:latin typeface="Alexandria" charset="0"/>
                <a:cs typeface="Alexandria" charset="0"/>
              </a:rPr>
              <a:t>(سنعرض لها تفصيلاً في الجانب العملي التطبيقي لشرح خطة البحث)</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قائمة المراجع المبدئية: </a:t>
            </a:r>
            <a:r>
              <a:rPr lang="ar-EG" sz="1600" dirty="0">
                <a:latin typeface="Alexandria" charset="0"/>
                <a:cs typeface="Alexandria" charset="0"/>
              </a:rPr>
              <a:t>توضيح لعدد من المراجع الأساسية التي قرر الباحث أنه سيعتمد عليها بشكل مبدئي في كتابة بحثه، وهذه القائمة قابله للزيادة في البحث بصورته النهائية. </a:t>
            </a:r>
          </a:p>
          <a:p>
            <a:pPr algn="r" rtl="1">
              <a:lnSpc>
                <a:spcPct val="150000"/>
              </a:lnSpc>
            </a:pPr>
            <a:endParaRPr lang="ar-EG" sz="1600" dirty="0">
              <a:solidFill>
                <a:srgbClr val="00AEEF"/>
              </a:solidFill>
              <a:latin typeface="Alexandria" charset="0"/>
              <a:cs typeface="Alexandria" charset="0"/>
            </a:endParaRPr>
          </a:p>
        </p:txBody>
      </p:sp>
    </p:spTree>
    <p:extLst>
      <p:ext uri="{BB962C8B-B14F-4D97-AF65-F5344CB8AC3E}">
        <p14:creationId xmlns:p14="http://schemas.microsoft.com/office/powerpoint/2010/main" val="2367257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9347B-6348-8006-C189-AEEB90153BF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661C25F-9A18-37CF-9A6A-16AC9DA6E248}"/>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A62E7F53-DB22-699C-E1C2-1D4A1B2BC5B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169" b="12169"/>
          <a:stretch/>
        </p:blipFill>
        <p:spPr>
          <a:xfrm>
            <a:off x="6105525" y="1400176"/>
            <a:ext cx="4800600" cy="2419349"/>
          </a:xfrm>
        </p:spPr>
      </p:pic>
      <p:sp>
        <p:nvSpPr>
          <p:cNvPr id="6" name="Rectangle 5">
            <a:extLst>
              <a:ext uri="{FF2B5EF4-FFF2-40B4-BE49-F238E27FC236}">
                <a16:creationId xmlns:a16="http://schemas.microsoft.com/office/drawing/2014/main" id="{2975B737-C14E-AE1A-E5EE-B17AE4628ED3}"/>
              </a:ext>
            </a:extLst>
          </p:cNvPr>
          <p:cNvSpPr/>
          <p:nvPr/>
        </p:nvSpPr>
        <p:spPr>
          <a:xfrm>
            <a:off x="1336093" y="2993349"/>
            <a:ext cx="4222539" cy="1312090"/>
          </a:xfrm>
          <a:prstGeom prst="rect">
            <a:avLst/>
          </a:prstGeom>
        </p:spPr>
        <p:txBody>
          <a:bodyPr wrap="square">
            <a:spAutoFit/>
          </a:bodyPr>
          <a:lstStyle/>
          <a:p>
            <a:pPr marR="0" lvl="0" algn="ctr" rtl="1">
              <a:lnSpc>
                <a:spcPct val="150000"/>
              </a:lnSpc>
              <a:spcBef>
                <a:spcPts val="0"/>
              </a:spcBef>
              <a:spcAft>
                <a:spcPts val="800"/>
              </a:spcAft>
            </a:pPr>
            <a:r>
              <a:rPr lang="ar-EG" sz="2800" b="1" kern="100" dirty="0">
                <a:solidFill>
                  <a:srgbClr val="00AEEF"/>
                </a:solidFill>
                <a:effectLst/>
                <a:latin typeface="Alexandria" pitchFamily="2" charset="-78"/>
                <a:ea typeface="Aptos" panose="020B0004020202020204" pitchFamily="34" charset="0"/>
                <a:cs typeface="Alexandria" pitchFamily="2" charset="-78"/>
              </a:rPr>
              <a:t>تطبيقات عملية لكيفية وضع الخطط البحثية</a:t>
            </a:r>
            <a:endParaRPr lang="en-US" sz="2800" b="1" kern="100" dirty="0">
              <a:solidFill>
                <a:srgbClr val="00AEEF"/>
              </a:solidFill>
              <a:effectLst/>
              <a:latin typeface="Alexandria" pitchFamily="2" charset="-78"/>
              <a:ea typeface="Aptos" panose="020B0004020202020204" pitchFamily="34" charset="0"/>
              <a:cs typeface="Alexandria" pitchFamily="2" charset="-78"/>
            </a:endParaRPr>
          </a:p>
        </p:txBody>
      </p:sp>
      <p:sp>
        <p:nvSpPr>
          <p:cNvPr id="7" name="Rectangle 6">
            <a:extLst>
              <a:ext uri="{FF2B5EF4-FFF2-40B4-BE49-F238E27FC236}">
                <a16:creationId xmlns:a16="http://schemas.microsoft.com/office/drawing/2014/main" id="{D9930718-ECDB-74FF-A541-2FF79DE729B9}"/>
              </a:ext>
            </a:extLst>
          </p:cNvPr>
          <p:cNvSpPr/>
          <p:nvPr/>
        </p:nvSpPr>
        <p:spPr>
          <a:xfrm>
            <a:off x="1196506" y="2022099"/>
            <a:ext cx="4747323" cy="432683"/>
          </a:xfrm>
          <a:prstGeom prst="rect">
            <a:avLst/>
          </a:prstGeom>
        </p:spPr>
        <p:txBody>
          <a:bodyPr wrap="square">
            <a:spAutoFit/>
          </a:bodyPr>
          <a:lstStyle/>
          <a:p>
            <a:pPr algn="ctr" rtl="1">
              <a:lnSpc>
                <a:spcPct val="120000"/>
              </a:lnSpc>
            </a:pPr>
            <a:r>
              <a:rPr lang="ar-EG" sz="2000" b="1" dirty="0">
                <a:latin typeface="Alexandria" charset="0"/>
                <a:cs typeface="Alexandria" charset="0"/>
              </a:rPr>
              <a:t>في المحاضرة القادمة </a:t>
            </a:r>
            <a:endParaRPr lang="en-US" sz="2000" b="1" dirty="0">
              <a:latin typeface="Alexandria" charset="0"/>
              <a:cs typeface="Alexandria" charset="0"/>
            </a:endParaRPr>
          </a:p>
        </p:txBody>
      </p:sp>
      <p:sp>
        <p:nvSpPr>
          <p:cNvPr id="18" name="Rectangle 17">
            <a:extLst>
              <a:ext uri="{FF2B5EF4-FFF2-40B4-BE49-F238E27FC236}">
                <a16:creationId xmlns:a16="http://schemas.microsoft.com/office/drawing/2014/main" id="{FA4F72E1-3F1D-8DBF-AD31-7FF947D3704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3E3D482-B767-F8CC-74A8-D0F199DBD1C7}"/>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a:extLst>
              <a:ext uri="{FF2B5EF4-FFF2-40B4-BE49-F238E27FC236}">
                <a16:creationId xmlns:a16="http://schemas.microsoft.com/office/drawing/2014/main" id="{6165FF74-0C62-7E6A-6111-F6963EFB94FD}"/>
              </a:ext>
            </a:extLst>
          </p:cNvPr>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219F4C6C-9CE2-3319-8B85-AFC488777A9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CAF78BD-BF26-46D0-1D2A-BD4099B4B2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92979816"/>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7610" y="1497714"/>
            <a:ext cx="8417320" cy="4072333"/>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المراجع</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جابر جاد نصار، أصول وفنون البحث العلمي، الطبعة الأولى، دار النهضة العربية بالقاهرة، 2022</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سقلاب فريدة، محاضرات في منهجية العلوم القانونية، جامعة عبدالرحمن ميره، بجايه – الجزائر، 2017- 2018</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محمد عادل عسكر، د/ أكمل يوسف السعيد، القواعد الأساسية لأصول البحث القانوني، مطبعة جامعة المنصوؤة، بدون تاريخ</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مصطفى البنداري أبو سعده، المنهجية القانونية بين القواعد النظرية والمهارات التطبيقية، دار النهضة العربية بالقاهرة، الطبعة الأولى، 2022 – 2023</a:t>
            </a:r>
          </a:p>
          <a:p>
            <a:pPr algn="r" rtl="1">
              <a:lnSpc>
                <a:spcPct val="150000"/>
              </a:lnSpc>
            </a:pPr>
            <a:endParaRPr lang="ar-EG" sz="1400" dirty="0">
              <a:solidFill>
                <a:srgbClr val="2D3956"/>
              </a:solidFill>
              <a:latin typeface="Alexandria" charset="0"/>
              <a:cs typeface="Alexandria" charset="0"/>
            </a:endParaRPr>
          </a:p>
          <a:p>
            <a:pPr marL="285750" indent="-285750">
              <a:lnSpc>
                <a:spcPct val="150000"/>
              </a:lnSpc>
              <a:buFont typeface="Wingdings" panose="05000000000000000000" pitchFamily="2" charset="2"/>
              <a:buChar char="§"/>
            </a:pPr>
            <a:r>
              <a:rPr lang="en-US" sz="1400" dirty="0">
                <a:solidFill>
                  <a:srgbClr val="2D3956"/>
                </a:solidFill>
                <a:latin typeface="Alexandria" charset="0"/>
                <a:cs typeface="Alexandria" charset="0"/>
              </a:rPr>
              <a:t>McConville, M., &amp; Chui, W. H. (2007). Research methods for law. In Edinburgh University Press eBooks.</a:t>
            </a:r>
          </a:p>
          <a:p>
            <a:pPr algn="r" rtl="1">
              <a:lnSpc>
                <a:spcPct val="150000"/>
              </a:lnSpc>
            </a:pP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688354b5-287c-4cda-825e-1d7935aea40e"/>
    <ds:schemaRef ds:uri="http://purl.org/dc/terms/"/>
    <ds:schemaRef ds:uri="http://www.w3.org/XML/1998/namespace"/>
    <ds:schemaRef ds:uri="http://schemas.openxmlformats.org/package/2006/metadata/core-properties"/>
    <ds:schemaRef ds:uri="http://schemas.microsoft.com/office/2006/metadata/properties"/>
    <ds:schemaRef ds:uri="http://purl.org/dc/elements/1.1/"/>
    <ds:schemaRef ds:uri="http://schemas.microsoft.com/office/2006/documentManagement/types"/>
    <ds:schemaRef ds:uri="http://schemas.microsoft.com/office/infopath/2007/PartnerControl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4266</TotalTime>
  <Words>2662</Words>
  <Application>Microsoft Office PowerPoint</Application>
  <PresentationFormat>Widescreen</PresentationFormat>
  <Paragraphs>310</Paragraphs>
  <Slides>42</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Alexandria Black</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18</cp:revision>
  <dcterms:created xsi:type="dcterms:W3CDTF">2023-04-29T09:08:00Z</dcterms:created>
  <dcterms:modified xsi:type="dcterms:W3CDTF">2024-10-18T12:04:52Z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